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Masters/slideMaster74.xml" ContentType="application/vnd.openxmlformats-officedocument.presentationml.slideMaster+xml"/>
  <Override PartName="/ppt/slideMasters/slideMaster75.xml" ContentType="application/vnd.openxmlformats-officedocument.presentationml.slideMaster+xml"/>
  <Override PartName="/ppt/slideMasters/slideMaster76.xml" ContentType="application/vnd.openxmlformats-officedocument.presentationml.slideMaster+xml"/>
  <Override PartName="/ppt/slideMasters/slideMaster77.xml" ContentType="application/vnd.openxmlformats-officedocument.presentationml.slideMaster+xml"/>
  <Override PartName="/ppt/slideMasters/slideMaster7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4.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5.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6.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7.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18.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9.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0.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21.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22.xml" ContentType="application/vnd.openxmlformats-officedocument.theme+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23.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theme/theme24.xml" ContentType="application/vnd.openxmlformats-officedocument.theme+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25.xml" ContentType="application/vnd.openxmlformats-officedocument.theme+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theme/theme26.xml" ContentType="application/vnd.openxmlformats-officedocument.theme+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27.xml" ContentType="application/vnd.openxmlformats-officedocument.theme+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28.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theme/theme29.xml" ContentType="application/vnd.openxmlformats-officedocument.theme+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theme/theme30.xml" ContentType="application/vnd.openxmlformats-officedocument.theme+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theme/theme31.xml" ContentType="application/vnd.openxmlformats-officedocument.theme+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theme/theme32.xml" ContentType="application/vnd.openxmlformats-officedocument.theme+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theme/theme33.xml" ContentType="application/vnd.openxmlformats-officedocument.theme+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theme/theme34.xml" ContentType="application/vnd.openxmlformats-officedocument.theme+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theme/theme35.xml" ContentType="application/vnd.openxmlformats-officedocument.theme+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theme/theme36.xml" ContentType="application/vnd.openxmlformats-officedocument.theme+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theme/theme37.xml" ContentType="application/vnd.openxmlformats-officedocument.theme+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theme/theme38.xml" ContentType="application/vnd.openxmlformats-officedocument.theme+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theme/theme39.xml" ContentType="application/vnd.openxmlformats-officedocument.theme+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theme/theme40.xml" ContentType="application/vnd.openxmlformats-officedocument.theme+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theme/theme41.xml" ContentType="application/vnd.openxmlformats-officedocument.theme+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theme/theme42.xml" ContentType="application/vnd.openxmlformats-officedocument.theme+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theme/theme43.xml" ContentType="application/vnd.openxmlformats-officedocument.theme+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theme/theme44.xml" ContentType="application/vnd.openxmlformats-officedocument.theme+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theme/theme45.xml" ContentType="application/vnd.openxmlformats-officedocument.theme+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theme/theme46.xml" ContentType="application/vnd.openxmlformats-officedocument.theme+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theme/theme47.xml" ContentType="application/vnd.openxmlformats-officedocument.theme+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theme/theme48.xml" ContentType="application/vnd.openxmlformats-officedocument.theme+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theme/theme49.xml" ContentType="application/vnd.openxmlformats-officedocument.theme+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theme/theme50.xml" ContentType="application/vnd.openxmlformats-officedocument.theme+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theme/theme51.xml" ContentType="application/vnd.openxmlformats-officedocument.theme+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theme/theme52.xml" ContentType="application/vnd.openxmlformats-officedocument.theme+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theme/theme53.xml" ContentType="application/vnd.openxmlformats-officedocument.theme+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theme/theme54.xml" ContentType="application/vnd.openxmlformats-officedocument.theme+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55.xml" ContentType="application/vnd.openxmlformats-officedocument.theme+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theme/theme56.xml" ContentType="application/vnd.openxmlformats-officedocument.theme+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theme/theme57.xml" ContentType="application/vnd.openxmlformats-officedocument.theme+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theme/theme58.xml" ContentType="application/vnd.openxmlformats-officedocument.theme+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theme/theme59.xml" ContentType="application/vnd.openxmlformats-officedocument.theme+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theme/theme60.xml" ContentType="application/vnd.openxmlformats-officedocument.theme+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theme/theme61.xml" ContentType="application/vnd.openxmlformats-officedocument.theme+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theme/theme62.xml" ContentType="application/vnd.openxmlformats-officedocument.theme+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theme/theme63.xml" ContentType="application/vnd.openxmlformats-officedocument.theme+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theme/theme64.xml" ContentType="application/vnd.openxmlformats-officedocument.theme+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theme/theme65.xml" ContentType="application/vnd.openxmlformats-officedocument.theme+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theme/theme66.xml" ContentType="application/vnd.openxmlformats-officedocument.theme+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theme/theme67.xml" ContentType="application/vnd.openxmlformats-officedocument.theme+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theme/theme68.xml" ContentType="application/vnd.openxmlformats-officedocument.theme+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theme/theme69.xml" ContentType="application/vnd.openxmlformats-officedocument.theme+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theme/theme70.xml" ContentType="application/vnd.openxmlformats-officedocument.theme+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theme/theme71.xml" ContentType="application/vnd.openxmlformats-officedocument.theme+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theme/theme72.xml" ContentType="application/vnd.openxmlformats-officedocument.theme+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theme/theme73.xml" ContentType="application/vnd.openxmlformats-officedocument.theme+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slideLayouts/slideLayout759.xml" ContentType="application/vnd.openxmlformats-officedocument.presentationml.slideLayout+xml"/>
  <Override PartName="/ppt/slideLayouts/slideLayout760.xml" ContentType="application/vnd.openxmlformats-officedocument.presentationml.slideLayout+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slideLayouts/slideLayout763.xml" ContentType="application/vnd.openxmlformats-officedocument.presentationml.slideLayout+xml"/>
  <Override PartName="/ppt/theme/theme74.xml" ContentType="application/vnd.openxmlformats-officedocument.theme+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theme/theme75.xml" ContentType="application/vnd.openxmlformats-officedocument.theme+xml"/>
  <Override PartName="/ppt/slideLayouts/slideLayout769.xml" ContentType="application/vnd.openxmlformats-officedocument.presentationml.slideLayout+xml"/>
  <Override PartName="/ppt/slideLayouts/slideLayout770.xml" ContentType="application/vnd.openxmlformats-officedocument.presentationml.slideLayout+xml"/>
  <Override PartName="/ppt/slideLayouts/slideLayout771.xml" ContentType="application/vnd.openxmlformats-officedocument.presentationml.slideLayout+xml"/>
  <Override PartName="/ppt/slideLayouts/slideLayout772.xml" ContentType="application/vnd.openxmlformats-officedocument.presentationml.slideLayout+xml"/>
  <Override PartName="/ppt/slideLayouts/slideLayout773.xml" ContentType="application/vnd.openxmlformats-officedocument.presentationml.slideLayout+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theme/theme76.xml" ContentType="application/vnd.openxmlformats-officedocument.theme+xml"/>
  <Override PartName="/ppt/slideLayouts/slideLayout780.xml" ContentType="application/vnd.openxmlformats-officedocument.presentationml.slideLayout+xml"/>
  <Override PartName="/ppt/slideLayouts/slideLayout781.xml" ContentType="application/vnd.openxmlformats-officedocument.presentationml.slideLayout+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slideLayouts/slideLayout785.xml" ContentType="application/vnd.openxmlformats-officedocument.presentationml.slideLayout+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slideLayouts/slideLayout790.xml" ContentType="application/vnd.openxmlformats-officedocument.presentationml.slideLayout+xml"/>
  <Override PartName="/ppt/theme/theme77.xml" ContentType="application/vnd.openxmlformats-officedocument.theme+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slideLayouts/slideLayout799.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slideLayouts/slideLayout802.xml" ContentType="application/vnd.openxmlformats-officedocument.presentationml.slideLayout+xml"/>
  <Override PartName="/ppt/theme/theme78.xml" ContentType="application/vnd.openxmlformats-officedocument.theme+xml"/>
  <Override PartName="/ppt/theme/theme79.xml" ContentType="application/vnd.openxmlformats-officedocument.theme+xml"/>
  <Override PartName="/ppt/theme/theme8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812" r:id="rId3"/>
    <p:sldMasterId id="2147483824" r:id="rId4"/>
    <p:sldMasterId id="2147483848" r:id="rId5"/>
    <p:sldMasterId id="2147483872" r:id="rId6"/>
    <p:sldMasterId id="2147483909" r:id="rId7"/>
    <p:sldMasterId id="2147483936" r:id="rId8"/>
    <p:sldMasterId id="2147484074" r:id="rId9"/>
    <p:sldMasterId id="2147484087" r:id="rId10"/>
    <p:sldMasterId id="2147484099" r:id="rId11"/>
    <p:sldMasterId id="2147484281" r:id="rId12"/>
    <p:sldMasterId id="2147484522" r:id="rId13"/>
    <p:sldMasterId id="2147484571" r:id="rId14"/>
    <p:sldMasterId id="2147484777" r:id="rId15"/>
    <p:sldMasterId id="2147484837" r:id="rId16"/>
    <p:sldMasterId id="2147484849" r:id="rId17"/>
    <p:sldMasterId id="2147484861" r:id="rId18"/>
    <p:sldMasterId id="2147484873" r:id="rId19"/>
    <p:sldMasterId id="2147484969" r:id="rId20"/>
    <p:sldMasterId id="2147485410" r:id="rId21"/>
    <p:sldMasterId id="2147485520" r:id="rId22"/>
    <p:sldMasterId id="2147485532" r:id="rId23"/>
    <p:sldMasterId id="2147485665" r:id="rId24"/>
    <p:sldMasterId id="2147485714" r:id="rId25"/>
    <p:sldMasterId id="2147486472" r:id="rId26"/>
    <p:sldMasterId id="2147486594" r:id="rId27"/>
    <p:sldMasterId id="2147486871" r:id="rId28"/>
    <p:sldMasterId id="2147487120" r:id="rId29"/>
    <p:sldMasterId id="2147487144" r:id="rId30"/>
    <p:sldMasterId id="2147487194" r:id="rId31"/>
    <p:sldMasterId id="2147487206" r:id="rId32"/>
    <p:sldMasterId id="2147487258" r:id="rId33"/>
    <p:sldMasterId id="2147487574" r:id="rId34"/>
    <p:sldMasterId id="2147487623" r:id="rId35"/>
    <p:sldMasterId id="2147487743" r:id="rId36"/>
    <p:sldMasterId id="2147488085" r:id="rId37"/>
    <p:sldMasterId id="2147488097" r:id="rId38"/>
    <p:sldMasterId id="2147488291" r:id="rId39"/>
    <p:sldMasterId id="2147488316" r:id="rId40"/>
    <p:sldMasterId id="2147488328" r:id="rId41"/>
    <p:sldMasterId id="2147488340" r:id="rId42"/>
    <p:sldMasterId id="2147488365" r:id="rId43"/>
    <p:sldMasterId id="2147488391" r:id="rId44"/>
    <p:sldMasterId id="2147488403" r:id="rId45"/>
    <p:sldMasterId id="2147488415" r:id="rId46"/>
    <p:sldMasterId id="2147488428" r:id="rId47"/>
    <p:sldMasterId id="2147488453" r:id="rId48"/>
    <p:sldMasterId id="2147488504" r:id="rId49"/>
    <p:sldMasterId id="2147488516" r:id="rId50"/>
    <p:sldMasterId id="2147488528" r:id="rId51"/>
    <p:sldMasterId id="2147488541" r:id="rId52"/>
    <p:sldMasterId id="2147488554" r:id="rId53"/>
    <p:sldMasterId id="2147488559" r:id="rId54"/>
    <p:sldMasterId id="2147488572" r:id="rId55"/>
    <p:sldMasterId id="2147488575" r:id="rId56"/>
    <p:sldMasterId id="2147488590" r:id="rId57"/>
    <p:sldMasterId id="2147488602" r:id="rId58"/>
    <p:sldMasterId id="2147488606" r:id="rId59"/>
    <p:sldMasterId id="2147488636" r:id="rId60"/>
    <p:sldMasterId id="2147488666" r:id="rId61"/>
    <p:sldMasterId id="2147488683" r:id="rId62"/>
    <p:sldMasterId id="2147488696" r:id="rId63"/>
    <p:sldMasterId id="2147488708" r:id="rId64"/>
    <p:sldMasterId id="2147488721" r:id="rId65"/>
    <p:sldMasterId id="2147488733" r:id="rId66"/>
    <p:sldMasterId id="2147488745" r:id="rId67"/>
    <p:sldMasterId id="2147488748" r:id="rId68"/>
    <p:sldMasterId id="2147488752" r:id="rId69"/>
    <p:sldMasterId id="2147488756" r:id="rId70"/>
    <p:sldMasterId id="2147488759" r:id="rId71"/>
    <p:sldMasterId id="2147488763" r:id="rId72"/>
    <p:sldMasterId id="2147488780" r:id="rId73"/>
    <p:sldMasterId id="2147488792" r:id="rId74"/>
    <p:sldMasterId id="2147488805" r:id="rId75"/>
    <p:sldMasterId id="2147488811" r:id="rId76"/>
    <p:sldMasterId id="2147488823" r:id="rId77"/>
    <p:sldMasterId id="2147488835" r:id="rId78"/>
  </p:sldMasterIdLst>
  <p:notesMasterIdLst>
    <p:notesMasterId r:id="rId302"/>
  </p:notesMasterIdLst>
  <p:handoutMasterIdLst>
    <p:handoutMasterId r:id="rId303"/>
  </p:handoutMasterIdLst>
  <p:sldIdLst>
    <p:sldId id="2147470957" r:id="rId79"/>
    <p:sldId id="2147478213" r:id="rId80"/>
    <p:sldId id="2147478240" r:id="rId81"/>
    <p:sldId id="2147478241" r:id="rId82"/>
    <p:sldId id="2147478217" r:id="rId83"/>
    <p:sldId id="5187" r:id="rId84"/>
    <p:sldId id="5188" r:id="rId85"/>
    <p:sldId id="2147470688" r:id="rId86"/>
    <p:sldId id="2147470958" r:id="rId87"/>
    <p:sldId id="8651" r:id="rId88"/>
    <p:sldId id="2147470931" r:id="rId89"/>
    <p:sldId id="2147470932" r:id="rId90"/>
    <p:sldId id="2147470933" r:id="rId91"/>
    <p:sldId id="2147470959" r:id="rId92"/>
    <p:sldId id="2147470897" r:id="rId93"/>
    <p:sldId id="2147470906" r:id="rId94"/>
    <p:sldId id="3614" r:id="rId95"/>
    <p:sldId id="2147470898" r:id="rId96"/>
    <p:sldId id="2147470899" r:id="rId97"/>
    <p:sldId id="6050" r:id="rId98"/>
    <p:sldId id="3586" r:id="rId99"/>
    <p:sldId id="2147470839" r:id="rId100"/>
    <p:sldId id="2147470960" r:id="rId101"/>
    <p:sldId id="8205" r:id="rId102"/>
    <p:sldId id="2147470961" r:id="rId103"/>
    <p:sldId id="7600" r:id="rId104"/>
    <p:sldId id="267" r:id="rId105"/>
    <p:sldId id="8074" r:id="rId106"/>
    <p:sldId id="2147478214" r:id="rId107"/>
    <p:sldId id="2147470951" r:id="rId108"/>
    <p:sldId id="8189" r:id="rId109"/>
    <p:sldId id="7374" r:id="rId110"/>
    <p:sldId id="7375" r:id="rId111"/>
    <p:sldId id="2147471304" r:id="rId112"/>
    <p:sldId id="8283" r:id="rId113"/>
    <p:sldId id="2147478233" r:id="rId114"/>
    <p:sldId id="2147478234" r:id="rId115"/>
    <p:sldId id="2147478242" r:id="rId116"/>
    <p:sldId id="8230" r:id="rId117"/>
    <p:sldId id="2147470885" r:id="rId118"/>
    <p:sldId id="2147471313" r:id="rId119"/>
    <p:sldId id="2147471232" r:id="rId120"/>
    <p:sldId id="2147471233" r:id="rId121"/>
    <p:sldId id="2147471234" r:id="rId122"/>
    <p:sldId id="2147471235" r:id="rId123"/>
    <p:sldId id="2147471236" r:id="rId124"/>
    <p:sldId id="2147471237" r:id="rId125"/>
    <p:sldId id="2147478190" r:id="rId126"/>
    <p:sldId id="2147478216" r:id="rId127"/>
    <p:sldId id="2147471312" r:id="rId128"/>
    <p:sldId id="2147470902" r:id="rId129"/>
    <p:sldId id="2147470849" r:id="rId130"/>
    <p:sldId id="2147471238" r:id="rId131"/>
    <p:sldId id="2147471344" r:id="rId132"/>
    <p:sldId id="2147471261" r:id="rId133"/>
    <p:sldId id="2147471309" r:id="rId134"/>
    <p:sldId id="2147478243" r:id="rId135"/>
    <p:sldId id="2147478244" r:id="rId136"/>
    <p:sldId id="7025" r:id="rId137"/>
    <p:sldId id="2147470900" r:id="rId138"/>
    <p:sldId id="2147478245" r:id="rId139"/>
    <p:sldId id="2147471483" r:id="rId140"/>
    <p:sldId id="8028" r:id="rId141"/>
    <p:sldId id="7959" r:id="rId142"/>
    <p:sldId id="2147470866" r:id="rId143"/>
    <p:sldId id="2147470867" r:id="rId144"/>
    <p:sldId id="2147470862" r:id="rId145"/>
    <p:sldId id="2147470829" r:id="rId146"/>
    <p:sldId id="2147470830" r:id="rId147"/>
    <p:sldId id="2147470861" r:id="rId148"/>
    <p:sldId id="2147470860" r:id="rId149"/>
    <p:sldId id="263" r:id="rId150"/>
    <p:sldId id="2147470831" r:id="rId151"/>
    <p:sldId id="2147470863" r:id="rId152"/>
    <p:sldId id="2147470832" r:id="rId153"/>
    <p:sldId id="2147470833" r:id="rId154"/>
    <p:sldId id="2147470865" r:id="rId155"/>
    <p:sldId id="2147470840" r:id="rId156"/>
    <p:sldId id="7258" r:id="rId157"/>
    <p:sldId id="7255" r:id="rId158"/>
    <p:sldId id="7256" r:id="rId159"/>
    <p:sldId id="7257" r:id="rId160"/>
    <p:sldId id="5290" r:id="rId161"/>
    <p:sldId id="7938" r:id="rId162"/>
    <p:sldId id="5190" r:id="rId163"/>
    <p:sldId id="5191" r:id="rId164"/>
    <p:sldId id="2147478219" r:id="rId165"/>
    <p:sldId id="2147478220" r:id="rId166"/>
    <p:sldId id="2147478221" r:id="rId167"/>
    <p:sldId id="2147478227" r:id="rId168"/>
    <p:sldId id="5199" r:id="rId169"/>
    <p:sldId id="5200" r:id="rId170"/>
    <p:sldId id="5201" r:id="rId171"/>
    <p:sldId id="5202" r:id="rId172"/>
    <p:sldId id="5203" r:id="rId173"/>
    <p:sldId id="7089" r:id="rId174"/>
    <p:sldId id="7090" r:id="rId175"/>
    <p:sldId id="7092" r:id="rId176"/>
    <p:sldId id="2147478222" r:id="rId177"/>
    <p:sldId id="2147478223" r:id="rId178"/>
    <p:sldId id="2147478224" r:id="rId179"/>
    <p:sldId id="2147478225" r:id="rId180"/>
    <p:sldId id="2147478226" r:id="rId181"/>
    <p:sldId id="7091" r:id="rId182"/>
    <p:sldId id="2147470685" r:id="rId183"/>
    <p:sldId id="7242" r:id="rId184"/>
    <p:sldId id="7244" r:id="rId185"/>
    <p:sldId id="7247" r:id="rId186"/>
    <p:sldId id="7221" r:id="rId187"/>
    <p:sldId id="7222" r:id="rId188"/>
    <p:sldId id="2147470970" r:id="rId189"/>
    <p:sldId id="2147478246" r:id="rId190"/>
    <p:sldId id="7606" r:id="rId191"/>
    <p:sldId id="2147470815" r:id="rId192"/>
    <p:sldId id="2147470887" r:id="rId193"/>
    <p:sldId id="2147470896" r:id="rId194"/>
    <p:sldId id="2147470950" r:id="rId195"/>
    <p:sldId id="2147471338" r:id="rId196"/>
    <p:sldId id="2147471262" r:id="rId197"/>
    <p:sldId id="2147478186" r:id="rId198"/>
    <p:sldId id="2147471606" r:id="rId199"/>
    <p:sldId id="2147478249" r:id="rId200"/>
    <p:sldId id="2147478250" r:id="rId201"/>
    <p:sldId id="2147478252" r:id="rId202"/>
    <p:sldId id="2147478251" r:id="rId203"/>
    <p:sldId id="2147478188" r:id="rId204"/>
    <p:sldId id="2147478247" r:id="rId205"/>
    <p:sldId id="2147478248" r:id="rId206"/>
    <p:sldId id="7405" r:id="rId207"/>
    <p:sldId id="2147478235" r:id="rId208"/>
    <p:sldId id="2147478236" r:id="rId209"/>
    <p:sldId id="2147478237" r:id="rId210"/>
    <p:sldId id="2147478238" r:id="rId211"/>
    <p:sldId id="2147478239" r:id="rId212"/>
    <p:sldId id="2147478215" r:id="rId213"/>
    <p:sldId id="2147470986" r:id="rId214"/>
    <p:sldId id="5612" r:id="rId215"/>
    <p:sldId id="2147478228" r:id="rId216"/>
    <p:sldId id="5613" r:id="rId217"/>
    <p:sldId id="6359" r:id="rId218"/>
    <p:sldId id="6598" r:id="rId219"/>
    <p:sldId id="6599" r:id="rId220"/>
    <p:sldId id="6600" r:id="rId221"/>
    <p:sldId id="7278" r:id="rId222"/>
    <p:sldId id="4907" r:id="rId223"/>
    <p:sldId id="7282" r:id="rId224"/>
    <p:sldId id="8015" r:id="rId225"/>
    <p:sldId id="2147470888" r:id="rId226"/>
    <p:sldId id="2147478218" r:id="rId227"/>
    <p:sldId id="257" r:id="rId228"/>
    <p:sldId id="2147478229" r:id="rId229"/>
    <p:sldId id="2147478230" r:id="rId230"/>
    <p:sldId id="2147478255" r:id="rId231"/>
    <p:sldId id="2147478253" r:id="rId232"/>
    <p:sldId id="2147478254" r:id="rId233"/>
    <p:sldId id="2147478232" r:id="rId234"/>
    <p:sldId id="2147478231" r:id="rId235"/>
    <p:sldId id="6548" r:id="rId236"/>
    <p:sldId id="2147470889" r:id="rId237"/>
    <p:sldId id="2147470890" r:id="rId238"/>
    <p:sldId id="6406" r:id="rId239"/>
    <p:sldId id="6624" r:id="rId240"/>
    <p:sldId id="6566" r:id="rId241"/>
    <p:sldId id="6565" r:id="rId242"/>
    <p:sldId id="2147470891" r:id="rId243"/>
    <p:sldId id="6573" r:id="rId244"/>
    <p:sldId id="2147470892" r:id="rId245"/>
    <p:sldId id="6576" r:id="rId246"/>
    <p:sldId id="6625" r:id="rId247"/>
    <p:sldId id="6584" r:id="rId248"/>
    <p:sldId id="6574" r:id="rId249"/>
    <p:sldId id="6611" r:id="rId250"/>
    <p:sldId id="6592" r:id="rId251"/>
    <p:sldId id="6593" r:id="rId252"/>
    <p:sldId id="6605" r:id="rId253"/>
    <p:sldId id="6627" r:id="rId254"/>
    <p:sldId id="6505" r:id="rId255"/>
    <p:sldId id="6594" r:id="rId256"/>
    <p:sldId id="6595" r:id="rId257"/>
    <p:sldId id="6596" r:id="rId258"/>
    <p:sldId id="6597" r:id="rId259"/>
    <p:sldId id="6628" r:id="rId260"/>
    <p:sldId id="6610" r:id="rId261"/>
    <p:sldId id="6613" r:id="rId262"/>
    <p:sldId id="6614" r:id="rId263"/>
    <p:sldId id="6579" r:id="rId264"/>
    <p:sldId id="2147470893" r:id="rId265"/>
    <p:sldId id="2147470894" r:id="rId266"/>
    <p:sldId id="6606" r:id="rId267"/>
    <p:sldId id="6577" r:id="rId268"/>
    <p:sldId id="2147470974" r:id="rId269"/>
    <p:sldId id="5194" r:id="rId270"/>
    <p:sldId id="5195" r:id="rId271"/>
    <p:sldId id="5198" r:id="rId272"/>
    <p:sldId id="5399" r:id="rId273"/>
    <p:sldId id="679" r:id="rId274"/>
    <p:sldId id="716" r:id="rId275"/>
    <p:sldId id="712" r:id="rId276"/>
    <p:sldId id="688" r:id="rId277"/>
    <p:sldId id="710" r:id="rId278"/>
    <p:sldId id="5599" r:id="rId279"/>
    <p:sldId id="6937" r:id="rId280"/>
    <p:sldId id="995" r:id="rId281"/>
    <p:sldId id="7264" r:id="rId282"/>
    <p:sldId id="7285" r:id="rId283"/>
    <p:sldId id="5401" r:id="rId284"/>
    <p:sldId id="5595" r:id="rId285"/>
    <p:sldId id="5558" r:id="rId286"/>
    <p:sldId id="7088" r:id="rId287"/>
    <p:sldId id="5602" r:id="rId288"/>
    <p:sldId id="2147470870" r:id="rId289"/>
    <p:sldId id="297" r:id="rId290"/>
    <p:sldId id="408" r:id="rId291"/>
    <p:sldId id="298" r:id="rId292"/>
    <p:sldId id="2147470868" r:id="rId293"/>
    <p:sldId id="2147470869" r:id="rId294"/>
    <p:sldId id="5611" r:id="rId295"/>
    <p:sldId id="7265" r:id="rId296"/>
    <p:sldId id="5604" r:id="rId297"/>
    <p:sldId id="5603" r:id="rId298"/>
    <p:sldId id="7266" r:id="rId299"/>
    <p:sldId id="7267" r:id="rId300"/>
    <p:sldId id="7283" r:id="rId30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C4"/>
    <a:srgbClr val="0432FF"/>
    <a:srgbClr val="1A5712"/>
    <a:srgbClr val="948A54"/>
    <a:srgbClr val="2A55D6"/>
    <a:srgbClr val="8C0000"/>
    <a:srgbClr val="663D63"/>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54" autoAdjust="0"/>
    <p:restoredTop sz="99433" autoAdjust="0"/>
  </p:normalViewPr>
  <p:slideViewPr>
    <p:cSldViewPr>
      <p:cViewPr varScale="1">
        <p:scale>
          <a:sx n="123" d="100"/>
          <a:sy n="123" d="100"/>
        </p:scale>
        <p:origin x="552"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101" d="100"/>
          <a:sy n="101" d="100"/>
        </p:scale>
        <p:origin x="-3228" y="-108"/>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39.xml"/><Relationship Id="rId299" Type="http://schemas.openxmlformats.org/officeDocument/2006/relationships/slide" Target="slides/slide221.xml"/><Relationship Id="rId21" Type="http://schemas.openxmlformats.org/officeDocument/2006/relationships/slideMaster" Target="slideMasters/slideMaster21.xml"/><Relationship Id="rId63" Type="http://schemas.openxmlformats.org/officeDocument/2006/relationships/slideMaster" Target="slideMasters/slideMaster63.xml"/><Relationship Id="rId159" Type="http://schemas.openxmlformats.org/officeDocument/2006/relationships/slide" Target="slides/slide81.xml"/><Relationship Id="rId170" Type="http://schemas.openxmlformats.org/officeDocument/2006/relationships/slide" Target="slides/slide92.xml"/><Relationship Id="rId226" Type="http://schemas.openxmlformats.org/officeDocument/2006/relationships/slide" Target="slides/slide148.xml"/><Relationship Id="rId268" Type="http://schemas.openxmlformats.org/officeDocument/2006/relationships/slide" Target="slides/slide190.xml"/><Relationship Id="rId32" Type="http://schemas.openxmlformats.org/officeDocument/2006/relationships/slideMaster" Target="slideMasters/slideMaster32.xml"/><Relationship Id="rId74" Type="http://schemas.openxmlformats.org/officeDocument/2006/relationships/slideMaster" Target="slideMasters/slideMaster74.xml"/><Relationship Id="rId128" Type="http://schemas.openxmlformats.org/officeDocument/2006/relationships/slide" Target="slides/slide50.xml"/><Relationship Id="rId5" Type="http://schemas.openxmlformats.org/officeDocument/2006/relationships/slideMaster" Target="slideMasters/slideMaster5.xml"/><Relationship Id="rId181" Type="http://schemas.openxmlformats.org/officeDocument/2006/relationships/slide" Target="slides/slide103.xml"/><Relationship Id="rId237" Type="http://schemas.openxmlformats.org/officeDocument/2006/relationships/slide" Target="slides/slide159.xml"/><Relationship Id="rId279" Type="http://schemas.openxmlformats.org/officeDocument/2006/relationships/slide" Target="slides/slide201.xml"/><Relationship Id="rId43" Type="http://schemas.openxmlformats.org/officeDocument/2006/relationships/slideMaster" Target="slideMasters/slideMaster43.xml"/><Relationship Id="rId139" Type="http://schemas.openxmlformats.org/officeDocument/2006/relationships/slide" Target="slides/slide61.xml"/><Relationship Id="rId290" Type="http://schemas.openxmlformats.org/officeDocument/2006/relationships/slide" Target="slides/slide212.xml"/><Relationship Id="rId304" Type="http://schemas.openxmlformats.org/officeDocument/2006/relationships/presProps" Target="presProps.xml"/><Relationship Id="rId85" Type="http://schemas.openxmlformats.org/officeDocument/2006/relationships/slide" Target="slides/slide7.xml"/><Relationship Id="rId150" Type="http://schemas.openxmlformats.org/officeDocument/2006/relationships/slide" Target="slides/slide72.xml"/><Relationship Id="rId192" Type="http://schemas.openxmlformats.org/officeDocument/2006/relationships/slide" Target="slides/slide114.xml"/><Relationship Id="rId206" Type="http://schemas.openxmlformats.org/officeDocument/2006/relationships/slide" Target="slides/slide128.xml"/><Relationship Id="rId248" Type="http://schemas.openxmlformats.org/officeDocument/2006/relationships/slide" Target="slides/slide170.xml"/><Relationship Id="rId12" Type="http://schemas.openxmlformats.org/officeDocument/2006/relationships/slideMaster" Target="slideMasters/slideMaster12.xml"/><Relationship Id="rId108" Type="http://schemas.openxmlformats.org/officeDocument/2006/relationships/slide" Target="slides/slide30.xml"/><Relationship Id="rId54" Type="http://schemas.openxmlformats.org/officeDocument/2006/relationships/slideMaster" Target="slideMasters/slideMaster54.xml"/><Relationship Id="rId96" Type="http://schemas.openxmlformats.org/officeDocument/2006/relationships/slide" Target="slides/slide18.xml"/><Relationship Id="rId161" Type="http://schemas.openxmlformats.org/officeDocument/2006/relationships/slide" Target="slides/slide83.xml"/><Relationship Id="rId217" Type="http://schemas.openxmlformats.org/officeDocument/2006/relationships/slide" Target="slides/slide139.xml"/><Relationship Id="rId259" Type="http://schemas.openxmlformats.org/officeDocument/2006/relationships/slide" Target="slides/slide181.xml"/><Relationship Id="rId23" Type="http://schemas.openxmlformats.org/officeDocument/2006/relationships/slideMaster" Target="slideMasters/slideMaster23.xml"/><Relationship Id="rId119" Type="http://schemas.openxmlformats.org/officeDocument/2006/relationships/slide" Target="slides/slide41.xml"/><Relationship Id="rId270" Type="http://schemas.openxmlformats.org/officeDocument/2006/relationships/slide" Target="slides/slide192.xml"/><Relationship Id="rId291" Type="http://schemas.openxmlformats.org/officeDocument/2006/relationships/slide" Target="slides/slide213.xml"/><Relationship Id="rId305" Type="http://schemas.openxmlformats.org/officeDocument/2006/relationships/viewProps" Target="viewProps.xml"/><Relationship Id="rId44" Type="http://schemas.openxmlformats.org/officeDocument/2006/relationships/slideMaster" Target="slideMasters/slideMaster44.xml"/><Relationship Id="rId65" Type="http://schemas.openxmlformats.org/officeDocument/2006/relationships/slideMaster" Target="slideMasters/slideMaster65.xml"/><Relationship Id="rId86" Type="http://schemas.openxmlformats.org/officeDocument/2006/relationships/slide" Target="slides/slide8.xml"/><Relationship Id="rId130" Type="http://schemas.openxmlformats.org/officeDocument/2006/relationships/slide" Target="slides/slide52.xml"/><Relationship Id="rId151" Type="http://schemas.openxmlformats.org/officeDocument/2006/relationships/slide" Target="slides/slide73.xml"/><Relationship Id="rId172" Type="http://schemas.openxmlformats.org/officeDocument/2006/relationships/slide" Target="slides/slide94.xml"/><Relationship Id="rId193" Type="http://schemas.openxmlformats.org/officeDocument/2006/relationships/slide" Target="slides/slide115.xml"/><Relationship Id="rId207" Type="http://schemas.openxmlformats.org/officeDocument/2006/relationships/slide" Target="slides/slide129.xml"/><Relationship Id="rId228" Type="http://schemas.openxmlformats.org/officeDocument/2006/relationships/slide" Target="slides/slide150.xml"/><Relationship Id="rId249" Type="http://schemas.openxmlformats.org/officeDocument/2006/relationships/slide" Target="slides/slide171.xml"/><Relationship Id="rId13" Type="http://schemas.openxmlformats.org/officeDocument/2006/relationships/slideMaster" Target="slideMasters/slideMaster13.xml"/><Relationship Id="rId109" Type="http://schemas.openxmlformats.org/officeDocument/2006/relationships/slide" Target="slides/slide31.xml"/><Relationship Id="rId260" Type="http://schemas.openxmlformats.org/officeDocument/2006/relationships/slide" Target="slides/slide182.xml"/><Relationship Id="rId281" Type="http://schemas.openxmlformats.org/officeDocument/2006/relationships/slide" Target="slides/slide203.xml"/><Relationship Id="rId34" Type="http://schemas.openxmlformats.org/officeDocument/2006/relationships/slideMaster" Target="slideMasters/slideMaster34.xml"/><Relationship Id="rId55" Type="http://schemas.openxmlformats.org/officeDocument/2006/relationships/slideMaster" Target="slideMasters/slideMaster55.xml"/><Relationship Id="rId76" Type="http://schemas.openxmlformats.org/officeDocument/2006/relationships/slideMaster" Target="slideMasters/slideMaster76.xml"/><Relationship Id="rId97" Type="http://schemas.openxmlformats.org/officeDocument/2006/relationships/slide" Target="slides/slide19.xml"/><Relationship Id="rId120" Type="http://schemas.openxmlformats.org/officeDocument/2006/relationships/slide" Target="slides/slide42.xml"/><Relationship Id="rId141" Type="http://schemas.openxmlformats.org/officeDocument/2006/relationships/slide" Target="slides/slide63.xml"/><Relationship Id="rId7" Type="http://schemas.openxmlformats.org/officeDocument/2006/relationships/slideMaster" Target="slideMasters/slideMaster7.xml"/><Relationship Id="rId162" Type="http://schemas.openxmlformats.org/officeDocument/2006/relationships/slide" Target="slides/slide84.xml"/><Relationship Id="rId183" Type="http://schemas.openxmlformats.org/officeDocument/2006/relationships/slide" Target="slides/slide105.xml"/><Relationship Id="rId218" Type="http://schemas.openxmlformats.org/officeDocument/2006/relationships/slide" Target="slides/slide140.xml"/><Relationship Id="rId239" Type="http://schemas.openxmlformats.org/officeDocument/2006/relationships/slide" Target="slides/slide161.xml"/><Relationship Id="rId250" Type="http://schemas.openxmlformats.org/officeDocument/2006/relationships/slide" Target="slides/slide172.xml"/><Relationship Id="rId271" Type="http://schemas.openxmlformats.org/officeDocument/2006/relationships/slide" Target="slides/slide193.xml"/><Relationship Id="rId292" Type="http://schemas.openxmlformats.org/officeDocument/2006/relationships/slide" Target="slides/slide214.xml"/><Relationship Id="rId306" Type="http://schemas.openxmlformats.org/officeDocument/2006/relationships/theme" Target="theme/theme1.xml"/><Relationship Id="rId24" Type="http://schemas.openxmlformats.org/officeDocument/2006/relationships/slideMaster" Target="slideMasters/slideMaster24.xml"/><Relationship Id="rId45" Type="http://schemas.openxmlformats.org/officeDocument/2006/relationships/slideMaster" Target="slideMasters/slideMaster45.xml"/><Relationship Id="rId66" Type="http://schemas.openxmlformats.org/officeDocument/2006/relationships/slideMaster" Target="slideMasters/slideMaster66.xml"/><Relationship Id="rId87" Type="http://schemas.openxmlformats.org/officeDocument/2006/relationships/slide" Target="slides/slide9.xml"/><Relationship Id="rId110" Type="http://schemas.openxmlformats.org/officeDocument/2006/relationships/slide" Target="slides/slide32.xml"/><Relationship Id="rId131" Type="http://schemas.openxmlformats.org/officeDocument/2006/relationships/slide" Target="slides/slide53.xml"/><Relationship Id="rId152" Type="http://schemas.openxmlformats.org/officeDocument/2006/relationships/slide" Target="slides/slide74.xml"/><Relationship Id="rId173" Type="http://schemas.openxmlformats.org/officeDocument/2006/relationships/slide" Target="slides/slide95.xml"/><Relationship Id="rId194" Type="http://schemas.openxmlformats.org/officeDocument/2006/relationships/slide" Target="slides/slide116.xml"/><Relationship Id="rId208" Type="http://schemas.openxmlformats.org/officeDocument/2006/relationships/slide" Target="slides/slide130.xml"/><Relationship Id="rId229" Type="http://schemas.openxmlformats.org/officeDocument/2006/relationships/slide" Target="slides/slide151.xml"/><Relationship Id="rId240" Type="http://schemas.openxmlformats.org/officeDocument/2006/relationships/slide" Target="slides/slide162.xml"/><Relationship Id="rId261" Type="http://schemas.openxmlformats.org/officeDocument/2006/relationships/slide" Target="slides/slide183.xml"/><Relationship Id="rId14" Type="http://schemas.openxmlformats.org/officeDocument/2006/relationships/slideMaster" Target="slideMasters/slideMaster14.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Master" Target="slideMasters/slideMaster77.xml"/><Relationship Id="rId100" Type="http://schemas.openxmlformats.org/officeDocument/2006/relationships/slide" Target="slides/slide22.xml"/><Relationship Id="rId282" Type="http://schemas.openxmlformats.org/officeDocument/2006/relationships/slide" Target="slides/slide204.xml"/><Relationship Id="rId8" Type="http://schemas.openxmlformats.org/officeDocument/2006/relationships/slideMaster" Target="slideMasters/slideMaster8.xml"/><Relationship Id="rId98" Type="http://schemas.openxmlformats.org/officeDocument/2006/relationships/slide" Target="slides/slide20.xml"/><Relationship Id="rId121" Type="http://schemas.openxmlformats.org/officeDocument/2006/relationships/slide" Target="slides/slide43.xml"/><Relationship Id="rId142" Type="http://schemas.openxmlformats.org/officeDocument/2006/relationships/slide" Target="slides/slide64.xml"/><Relationship Id="rId163" Type="http://schemas.openxmlformats.org/officeDocument/2006/relationships/slide" Target="slides/slide85.xml"/><Relationship Id="rId184" Type="http://schemas.openxmlformats.org/officeDocument/2006/relationships/slide" Target="slides/slide106.xml"/><Relationship Id="rId219" Type="http://schemas.openxmlformats.org/officeDocument/2006/relationships/slide" Target="slides/slide141.xml"/><Relationship Id="rId230" Type="http://schemas.openxmlformats.org/officeDocument/2006/relationships/slide" Target="slides/slide152.xml"/><Relationship Id="rId251" Type="http://schemas.openxmlformats.org/officeDocument/2006/relationships/slide" Target="slides/slide17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Master" Target="slideMasters/slideMaster67.xml"/><Relationship Id="rId272" Type="http://schemas.openxmlformats.org/officeDocument/2006/relationships/slide" Target="slides/slide194.xml"/><Relationship Id="rId293" Type="http://schemas.openxmlformats.org/officeDocument/2006/relationships/slide" Target="slides/slide215.xml"/><Relationship Id="rId307" Type="http://schemas.openxmlformats.org/officeDocument/2006/relationships/tableStyles" Target="tableStyles.xml"/><Relationship Id="rId88" Type="http://schemas.openxmlformats.org/officeDocument/2006/relationships/slide" Target="slides/slide10.xml"/><Relationship Id="rId111" Type="http://schemas.openxmlformats.org/officeDocument/2006/relationships/slide" Target="slides/slide33.xml"/><Relationship Id="rId132" Type="http://schemas.openxmlformats.org/officeDocument/2006/relationships/slide" Target="slides/slide54.xml"/><Relationship Id="rId153" Type="http://schemas.openxmlformats.org/officeDocument/2006/relationships/slide" Target="slides/slide75.xml"/><Relationship Id="rId174" Type="http://schemas.openxmlformats.org/officeDocument/2006/relationships/slide" Target="slides/slide96.xml"/><Relationship Id="rId195" Type="http://schemas.openxmlformats.org/officeDocument/2006/relationships/slide" Target="slides/slide117.xml"/><Relationship Id="rId209" Type="http://schemas.openxmlformats.org/officeDocument/2006/relationships/slide" Target="slides/slide131.xml"/><Relationship Id="rId220" Type="http://schemas.openxmlformats.org/officeDocument/2006/relationships/slide" Target="slides/slide142.xml"/><Relationship Id="rId241" Type="http://schemas.openxmlformats.org/officeDocument/2006/relationships/slide" Target="slides/slide163.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262" Type="http://schemas.openxmlformats.org/officeDocument/2006/relationships/slide" Target="slides/slide184.xml"/><Relationship Id="rId283" Type="http://schemas.openxmlformats.org/officeDocument/2006/relationships/slide" Target="slides/slide205.xml"/><Relationship Id="rId78" Type="http://schemas.openxmlformats.org/officeDocument/2006/relationships/slideMaster" Target="slideMasters/slideMaster78.xml"/><Relationship Id="rId99" Type="http://schemas.openxmlformats.org/officeDocument/2006/relationships/slide" Target="slides/slide21.xml"/><Relationship Id="rId101" Type="http://schemas.openxmlformats.org/officeDocument/2006/relationships/slide" Target="slides/slide23.xml"/><Relationship Id="rId122" Type="http://schemas.openxmlformats.org/officeDocument/2006/relationships/slide" Target="slides/slide44.xml"/><Relationship Id="rId143" Type="http://schemas.openxmlformats.org/officeDocument/2006/relationships/slide" Target="slides/slide65.xml"/><Relationship Id="rId164" Type="http://schemas.openxmlformats.org/officeDocument/2006/relationships/slide" Target="slides/slide86.xml"/><Relationship Id="rId185" Type="http://schemas.openxmlformats.org/officeDocument/2006/relationships/slide" Target="slides/slide107.xml"/><Relationship Id="rId9" Type="http://schemas.openxmlformats.org/officeDocument/2006/relationships/slideMaster" Target="slideMasters/slideMaster9.xml"/><Relationship Id="rId210" Type="http://schemas.openxmlformats.org/officeDocument/2006/relationships/slide" Target="slides/slide132.xml"/><Relationship Id="rId26" Type="http://schemas.openxmlformats.org/officeDocument/2006/relationships/slideMaster" Target="slideMasters/slideMaster26.xml"/><Relationship Id="rId231" Type="http://schemas.openxmlformats.org/officeDocument/2006/relationships/slide" Target="slides/slide153.xml"/><Relationship Id="rId252" Type="http://schemas.openxmlformats.org/officeDocument/2006/relationships/slide" Target="slides/slide174.xml"/><Relationship Id="rId273" Type="http://schemas.openxmlformats.org/officeDocument/2006/relationships/slide" Target="slides/slide195.xml"/><Relationship Id="rId294" Type="http://schemas.openxmlformats.org/officeDocument/2006/relationships/slide" Target="slides/slide216.xml"/><Relationship Id="rId47" Type="http://schemas.openxmlformats.org/officeDocument/2006/relationships/slideMaster" Target="slideMasters/slideMaster47.xml"/><Relationship Id="rId68" Type="http://schemas.openxmlformats.org/officeDocument/2006/relationships/slideMaster" Target="slideMasters/slideMaster68.xml"/><Relationship Id="rId89" Type="http://schemas.openxmlformats.org/officeDocument/2006/relationships/slide" Target="slides/slide11.xml"/><Relationship Id="rId112" Type="http://schemas.openxmlformats.org/officeDocument/2006/relationships/slide" Target="slides/slide34.xml"/><Relationship Id="rId133" Type="http://schemas.openxmlformats.org/officeDocument/2006/relationships/slide" Target="slides/slide55.xml"/><Relationship Id="rId154" Type="http://schemas.openxmlformats.org/officeDocument/2006/relationships/slide" Target="slides/slide76.xml"/><Relationship Id="rId175" Type="http://schemas.openxmlformats.org/officeDocument/2006/relationships/slide" Target="slides/slide97.xml"/><Relationship Id="rId196" Type="http://schemas.openxmlformats.org/officeDocument/2006/relationships/slide" Target="slides/slide118.xml"/><Relationship Id="rId200" Type="http://schemas.openxmlformats.org/officeDocument/2006/relationships/slide" Target="slides/slide122.xml"/><Relationship Id="rId16" Type="http://schemas.openxmlformats.org/officeDocument/2006/relationships/slideMaster" Target="slideMasters/slideMaster16.xml"/><Relationship Id="rId221" Type="http://schemas.openxmlformats.org/officeDocument/2006/relationships/slide" Target="slides/slide143.xml"/><Relationship Id="rId242" Type="http://schemas.openxmlformats.org/officeDocument/2006/relationships/slide" Target="slides/slide164.xml"/><Relationship Id="rId263" Type="http://schemas.openxmlformats.org/officeDocument/2006/relationships/slide" Target="slides/slide185.xml"/><Relationship Id="rId284" Type="http://schemas.openxmlformats.org/officeDocument/2006/relationships/slide" Target="slides/slide206.xml"/><Relationship Id="rId37" Type="http://schemas.openxmlformats.org/officeDocument/2006/relationships/slideMaster" Target="slideMasters/slideMaster37.xml"/><Relationship Id="rId58" Type="http://schemas.openxmlformats.org/officeDocument/2006/relationships/slideMaster" Target="slideMasters/slideMaster58.xml"/><Relationship Id="rId79" Type="http://schemas.openxmlformats.org/officeDocument/2006/relationships/slide" Target="slides/slide1.xml"/><Relationship Id="rId102" Type="http://schemas.openxmlformats.org/officeDocument/2006/relationships/slide" Target="slides/slide24.xml"/><Relationship Id="rId123" Type="http://schemas.openxmlformats.org/officeDocument/2006/relationships/slide" Target="slides/slide45.xml"/><Relationship Id="rId144" Type="http://schemas.openxmlformats.org/officeDocument/2006/relationships/slide" Target="slides/slide66.xml"/><Relationship Id="rId90" Type="http://schemas.openxmlformats.org/officeDocument/2006/relationships/slide" Target="slides/slide12.xml"/><Relationship Id="rId165" Type="http://schemas.openxmlformats.org/officeDocument/2006/relationships/slide" Target="slides/slide87.xml"/><Relationship Id="rId186" Type="http://schemas.openxmlformats.org/officeDocument/2006/relationships/slide" Target="slides/slide108.xml"/><Relationship Id="rId211" Type="http://schemas.openxmlformats.org/officeDocument/2006/relationships/slide" Target="slides/slide133.xml"/><Relationship Id="rId232" Type="http://schemas.openxmlformats.org/officeDocument/2006/relationships/slide" Target="slides/slide154.xml"/><Relationship Id="rId253" Type="http://schemas.openxmlformats.org/officeDocument/2006/relationships/slide" Target="slides/slide175.xml"/><Relationship Id="rId274" Type="http://schemas.openxmlformats.org/officeDocument/2006/relationships/slide" Target="slides/slide196.xml"/><Relationship Id="rId295" Type="http://schemas.openxmlformats.org/officeDocument/2006/relationships/slide" Target="slides/slide217.xml"/><Relationship Id="rId27" Type="http://schemas.openxmlformats.org/officeDocument/2006/relationships/slideMaster" Target="slideMasters/slideMaster27.xml"/><Relationship Id="rId48" Type="http://schemas.openxmlformats.org/officeDocument/2006/relationships/slideMaster" Target="slideMasters/slideMaster48.xml"/><Relationship Id="rId69" Type="http://schemas.openxmlformats.org/officeDocument/2006/relationships/slideMaster" Target="slideMasters/slideMaster69.xml"/><Relationship Id="rId113" Type="http://schemas.openxmlformats.org/officeDocument/2006/relationships/slide" Target="slides/slide35.xml"/><Relationship Id="rId134" Type="http://schemas.openxmlformats.org/officeDocument/2006/relationships/slide" Target="slides/slide56.xml"/><Relationship Id="rId80" Type="http://schemas.openxmlformats.org/officeDocument/2006/relationships/slide" Target="slides/slide2.xml"/><Relationship Id="rId155" Type="http://schemas.openxmlformats.org/officeDocument/2006/relationships/slide" Target="slides/slide77.xml"/><Relationship Id="rId176" Type="http://schemas.openxmlformats.org/officeDocument/2006/relationships/slide" Target="slides/slide98.xml"/><Relationship Id="rId197" Type="http://schemas.openxmlformats.org/officeDocument/2006/relationships/slide" Target="slides/slide119.xml"/><Relationship Id="rId201" Type="http://schemas.openxmlformats.org/officeDocument/2006/relationships/slide" Target="slides/slide123.xml"/><Relationship Id="rId222" Type="http://schemas.openxmlformats.org/officeDocument/2006/relationships/slide" Target="slides/slide144.xml"/><Relationship Id="rId243" Type="http://schemas.openxmlformats.org/officeDocument/2006/relationships/slide" Target="slides/slide165.xml"/><Relationship Id="rId264" Type="http://schemas.openxmlformats.org/officeDocument/2006/relationships/slide" Target="slides/slide186.xml"/><Relationship Id="rId285" Type="http://schemas.openxmlformats.org/officeDocument/2006/relationships/slide" Target="slides/slide207.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 Target="slides/slide25.xml"/><Relationship Id="rId124" Type="http://schemas.openxmlformats.org/officeDocument/2006/relationships/slide" Target="slides/slide46.xml"/><Relationship Id="rId70" Type="http://schemas.openxmlformats.org/officeDocument/2006/relationships/slideMaster" Target="slideMasters/slideMaster70.xml"/><Relationship Id="rId91" Type="http://schemas.openxmlformats.org/officeDocument/2006/relationships/slide" Target="slides/slide13.xml"/><Relationship Id="rId145" Type="http://schemas.openxmlformats.org/officeDocument/2006/relationships/slide" Target="slides/slide67.xml"/><Relationship Id="rId166" Type="http://schemas.openxmlformats.org/officeDocument/2006/relationships/slide" Target="slides/slide88.xml"/><Relationship Id="rId187" Type="http://schemas.openxmlformats.org/officeDocument/2006/relationships/slide" Target="slides/slide109.xml"/><Relationship Id="rId1" Type="http://schemas.openxmlformats.org/officeDocument/2006/relationships/slideMaster" Target="slideMasters/slideMaster1.xml"/><Relationship Id="rId212" Type="http://schemas.openxmlformats.org/officeDocument/2006/relationships/slide" Target="slides/slide134.xml"/><Relationship Id="rId233" Type="http://schemas.openxmlformats.org/officeDocument/2006/relationships/slide" Target="slides/slide155.xml"/><Relationship Id="rId254" Type="http://schemas.openxmlformats.org/officeDocument/2006/relationships/slide" Target="slides/slide176.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36.xml"/><Relationship Id="rId275" Type="http://schemas.openxmlformats.org/officeDocument/2006/relationships/slide" Target="slides/slide197.xml"/><Relationship Id="rId296" Type="http://schemas.openxmlformats.org/officeDocument/2006/relationships/slide" Target="slides/slide218.xml"/><Relationship Id="rId300" Type="http://schemas.openxmlformats.org/officeDocument/2006/relationships/slide" Target="slides/slide222.xml"/><Relationship Id="rId60" Type="http://schemas.openxmlformats.org/officeDocument/2006/relationships/slideMaster" Target="slideMasters/slideMaster60.xml"/><Relationship Id="rId81" Type="http://schemas.openxmlformats.org/officeDocument/2006/relationships/slide" Target="slides/slide3.xml"/><Relationship Id="rId135" Type="http://schemas.openxmlformats.org/officeDocument/2006/relationships/slide" Target="slides/slide57.xml"/><Relationship Id="rId156" Type="http://schemas.openxmlformats.org/officeDocument/2006/relationships/slide" Target="slides/slide78.xml"/><Relationship Id="rId177" Type="http://schemas.openxmlformats.org/officeDocument/2006/relationships/slide" Target="slides/slide99.xml"/><Relationship Id="rId198" Type="http://schemas.openxmlformats.org/officeDocument/2006/relationships/slide" Target="slides/slide120.xml"/><Relationship Id="rId202" Type="http://schemas.openxmlformats.org/officeDocument/2006/relationships/slide" Target="slides/slide124.xml"/><Relationship Id="rId223" Type="http://schemas.openxmlformats.org/officeDocument/2006/relationships/slide" Target="slides/slide145.xml"/><Relationship Id="rId244" Type="http://schemas.openxmlformats.org/officeDocument/2006/relationships/slide" Target="slides/slide166.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265" Type="http://schemas.openxmlformats.org/officeDocument/2006/relationships/slide" Target="slides/slide187.xml"/><Relationship Id="rId286" Type="http://schemas.openxmlformats.org/officeDocument/2006/relationships/slide" Target="slides/slide208.xml"/><Relationship Id="rId50" Type="http://schemas.openxmlformats.org/officeDocument/2006/relationships/slideMaster" Target="slideMasters/slideMaster50.xml"/><Relationship Id="rId104" Type="http://schemas.openxmlformats.org/officeDocument/2006/relationships/slide" Target="slides/slide26.xml"/><Relationship Id="rId125" Type="http://schemas.openxmlformats.org/officeDocument/2006/relationships/slide" Target="slides/slide47.xml"/><Relationship Id="rId146" Type="http://schemas.openxmlformats.org/officeDocument/2006/relationships/slide" Target="slides/slide68.xml"/><Relationship Id="rId167" Type="http://schemas.openxmlformats.org/officeDocument/2006/relationships/slide" Target="slides/slide89.xml"/><Relationship Id="rId188" Type="http://schemas.openxmlformats.org/officeDocument/2006/relationships/slide" Target="slides/slide110.xml"/><Relationship Id="rId71" Type="http://schemas.openxmlformats.org/officeDocument/2006/relationships/slideMaster" Target="slideMasters/slideMaster71.xml"/><Relationship Id="rId92" Type="http://schemas.openxmlformats.org/officeDocument/2006/relationships/slide" Target="slides/slide14.xml"/><Relationship Id="rId213" Type="http://schemas.openxmlformats.org/officeDocument/2006/relationships/slide" Target="slides/slide135.xml"/><Relationship Id="rId234" Type="http://schemas.openxmlformats.org/officeDocument/2006/relationships/slide" Target="slides/slide156.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55" Type="http://schemas.openxmlformats.org/officeDocument/2006/relationships/slide" Target="slides/slide177.xml"/><Relationship Id="rId276" Type="http://schemas.openxmlformats.org/officeDocument/2006/relationships/slide" Target="slides/slide198.xml"/><Relationship Id="rId297" Type="http://schemas.openxmlformats.org/officeDocument/2006/relationships/slide" Target="slides/slide219.xml"/><Relationship Id="rId40" Type="http://schemas.openxmlformats.org/officeDocument/2006/relationships/slideMaster" Target="slideMasters/slideMaster40.xml"/><Relationship Id="rId115" Type="http://schemas.openxmlformats.org/officeDocument/2006/relationships/slide" Target="slides/slide37.xml"/><Relationship Id="rId136" Type="http://schemas.openxmlformats.org/officeDocument/2006/relationships/slide" Target="slides/slide58.xml"/><Relationship Id="rId157" Type="http://schemas.openxmlformats.org/officeDocument/2006/relationships/slide" Target="slides/slide79.xml"/><Relationship Id="rId178" Type="http://schemas.openxmlformats.org/officeDocument/2006/relationships/slide" Target="slides/slide100.xml"/><Relationship Id="rId301" Type="http://schemas.openxmlformats.org/officeDocument/2006/relationships/slide" Target="slides/slide223.xml"/><Relationship Id="rId61" Type="http://schemas.openxmlformats.org/officeDocument/2006/relationships/slideMaster" Target="slideMasters/slideMaster61.xml"/><Relationship Id="rId82" Type="http://schemas.openxmlformats.org/officeDocument/2006/relationships/slide" Target="slides/slide4.xml"/><Relationship Id="rId199" Type="http://schemas.openxmlformats.org/officeDocument/2006/relationships/slide" Target="slides/slide121.xml"/><Relationship Id="rId203" Type="http://schemas.openxmlformats.org/officeDocument/2006/relationships/slide" Target="slides/slide125.xml"/><Relationship Id="rId19" Type="http://schemas.openxmlformats.org/officeDocument/2006/relationships/slideMaster" Target="slideMasters/slideMaster19.xml"/><Relationship Id="rId224" Type="http://schemas.openxmlformats.org/officeDocument/2006/relationships/slide" Target="slides/slide146.xml"/><Relationship Id="rId245" Type="http://schemas.openxmlformats.org/officeDocument/2006/relationships/slide" Target="slides/slide167.xml"/><Relationship Id="rId266" Type="http://schemas.openxmlformats.org/officeDocument/2006/relationships/slide" Target="slides/slide188.xml"/><Relationship Id="rId287" Type="http://schemas.openxmlformats.org/officeDocument/2006/relationships/slide" Target="slides/slide209.xml"/><Relationship Id="rId30" Type="http://schemas.openxmlformats.org/officeDocument/2006/relationships/slideMaster" Target="slideMasters/slideMaster30.xml"/><Relationship Id="rId105" Type="http://schemas.openxmlformats.org/officeDocument/2006/relationships/slide" Target="slides/slide27.xml"/><Relationship Id="rId126" Type="http://schemas.openxmlformats.org/officeDocument/2006/relationships/slide" Target="slides/slide48.xml"/><Relationship Id="rId147" Type="http://schemas.openxmlformats.org/officeDocument/2006/relationships/slide" Target="slides/slide69.xml"/><Relationship Id="rId168" Type="http://schemas.openxmlformats.org/officeDocument/2006/relationships/slide" Target="slides/slide90.xml"/><Relationship Id="rId51" Type="http://schemas.openxmlformats.org/officeDocument/2006/relationships/slideMaster" Target="slideMasters/slideMaster51.xml"/><Relationship Id="rId72" Type="http://schemas.openxmlformats.org/officeDocument/2006/relationships/slideMaster" Target="slideMasters/slideMaster72.xml"/><Relationship Id="rId93" Type="http://schemas.openxmlformats.org/officeDocument/2006/relationships/slide" Target="slides/slide15.xml"/><Relationship Id="rId189" Type="http://schemas.openxmlformats.org/officeDocument/2006/relationships/slide" Target="slides/slide111.xml"/><Relationship Id="rId3" Type="http://schemas.openxmlformats.org/officeDocument/2006/relationships/slideMaster" Target="slideMasters/slideMaster3.xml"/><Relationship Id="rId214" Type="http://schemas.openxmlformats.org/officeDocument/2006/relationships/slide" Target="slides/slide136.xml"/><Relationship Id="rId235" Type="http://schemas.openxmlformats.org/officeDocument/2006/relationships/slide" Target="slides/slide157.xml"/><Relationship Id="rId256" Type="http://schemas.openxmlformats.org/officeDocument/2006/relationships/slide" Target="slides/slide178.xml"/><Relationship Id="rId277" Type="http://schemas.openxmlformats.org/officeDocument/2006/relationships/slide" Target="slides/slide199.xml"/><Relationship Id="rId298" Type="http://schemas.openxmlformats.org/officeDocument/2006/relationships/slide" Target="slides/slide220.xml"/><Relationship Id="rId116" Type="http://schemas.openxmlformats.org/officeDocument/2006/relationships/slide" Target="slides/slide38.xml"/><Relationship Id="rId137" Type="http://schemas.openxmlformats.org/officeDocument/2006/relationships/slide" Target="slides/slide59.xml"/><Relationship Id="rId158" Type="http://schemas.openxmlformats.org/officeDocument/2006/relationships/slide" Target="slides/slide80.xml"/><Relationship Id="rId302" Type="http://schemas.openxmlformats.org/officeDocument/2006/relationships/notesMaster" Target="notesMasters/notesMaster1.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 Target="slides/slide5.xml"/><Relationship Id="rId179" Type="http://schemas.openxmlformats.org/officeDocument/2006/relationships/slide" Target="slides/slide101.xml"/><Relationship Id="rId190" Type="http://schemas.openxmlformats.org/officeDocument/2006/relationships/slide" Target="slides/slide112.xml"/><Relationship Id="rId204" Type="http://schemas.openxmlformats.org/officeDocument/2006/relationships/slide" Target="slides/slide126.xml"/><Relationship Id="rId225" Type="http://schemas.openxmlformats.org/officeDocument/2006/relationships/slide" Target="slides/slide147.xml"/><Relationship Id="rId246" Type="http://schemas.openxmlformats.org/officeDocument/2006/relationships/slide" Target="slides/slide168.xml"/><Relationship Id="rId267" Type="http://schemas.openxmlformats.org/officeDocument/2006/relationships/slide" Target="slides/slide189.xml"/><Relationship Id="rId288" Type="http://schemas.openxmlformats.org/officeDocument/2006/relationships/slide" Target="slides/slide210.xml"/><Relationship Id="rId106" Type="http://schemas.openxmlformats.org/officeDocument/2006/relationships/slide" Target="slides/slide28.xml"/><Relationship Id="rId127" Type="http://schemas.openxmlformats.org/officeDocument/2006/relationships/slide" Target="slides/slide49.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Master" Target="slideMasters/slideMaster73.xml"/><Relationship Id="rId94" Type="http://schemas.openxmlformats.org/officeDocument/2006/relationships/slide" Target="slides/slide16.xml"/><Relationship Id="rId148" Type="http://schemas.openxmlformats.org/officeDocument/2006/relationships/slide" Target="slides/slide70.xml"/><Relationship Id="rId169" Type="http://schemas.openxmlformats.org/officeDocument/2006/relationships/slide" Target="slides/slide91.xml"/><Relationship Id="rId4" Type="http://schemas.openxmlformats.org/officeDocument/2006/relationships/slideMaster" Target="slideMasters/slideMaster4.xml"/><Relationship Id="rId180" Type="http://schemas.openxmlformats.org/officeDocument/2006/relationships/slide" Target="slides/slide102.xml"/><Relationship Id="rId215" Type="http://schemas.openxmlformats.org/officeDocument/2006/relationships/slide" Target="slides/slide137.xml"/><Relationship Id="rId236" Type="http://schemas.openxmlformats.org/officeDocument/2006/relationships/slide" Target="slides/slide158.xml"/><Relationship Id="rId257" Type="http://schemas.openxmlformats.org/officeDocument/2006/relationships/slide" Target="slides/slide179.xml"/><Relationship Id="rId278" Type="http://schemas.openxmlformats.org/officeDocument/2006/relationships/slide" Target="slides/slide200.xml"/><Relationship Id="rId303" Type="http://schemas.openxmlformats.org/officeDocument/2006/relationships/handoutMaster" Target="handoutMasters/handoutMaster1.xml"/><Relationship Id="rId42" Type="http://schemas.openxmlformats.org/officeDocument/2006/relationships/slideMaster" Target="slideMasters/slideMaster42.xml"/><Relationship Id="rId84" Type="http://schemas.openxmlformats.org/officeDocument/2006/relationships/slide" Target="slides/slide6.xml"/><Relationship Id="rId138" Type="http://schemas.openxmlformats.org/officeDocument/2006/relationships/slide" Target="slides/slide60.xml"/><Relationship Id="rId191" Type="http://schemas.openxmlformats.org/officeDocument/2006/relationships/slide" Target="slides/slide113.xml"/><Relationship Id="rId205" Type="http://schemas.openxmlformats.org/officeDocument/2006/relationships/slide" Target="slides/slide127.xml"/><Relationship Id="rId247" Type="http://schemas.openxmlformats.org/officeDocument/2006/relationships/slide" Target="slides/slide169.xml"/><Relationship Id="rId107" Type="http://schemas.openxmlformats.org/officeDocument/2006/relationships/slide" Target="slides/slide29.xml"/><Relationship Id="rId289" Type="http://schemas.openxmlformats.org/officeDocument/2006/relationships/slide" Target="slides/slide211.xml"/><Relationship Id="rId11" Type="http://schemas.openxmlformats.org/officeDocument/2006/relationships/slideMaster" Target="slideMasters/slideMaster11.xml"/><Relationship Id="rId53" Type="http://schemas.openxmlformats.org/officeDocument/2006/relationships/slideMaster" Target="slideMasters/slideMaster53.xml"/><Relationship Id="rId149" Type="http://schemas.openxmlformats.org/officeDocument/2006/relationships/slide" Target="slides/slide71.xml"/><Relationship Id="rId95" Type="http://schemas.openxmlformats.org/officeDocument/2006/relationships/slide" Target="slides/slide17.xml"/><Relationship Id="rId160" Type="http://schemas.openxmlformats.org/officeDocument/2006/relationships/slide" Target="slides/slide82.xml"/><Relationship Id="rId216" Type="http://schemas.openxmlformats.org/officeDocument/2006/relationships/slide" Target="slides/slide138.xml"/><Relationship Id="rId258" Type="http://schemas.openxmlformats.org/officeDocument/2006/relationships/slide" Target="slides/slide180.xml"/><Relationship Id="rId22" Type="http://schemas.openxmlformats.org/officeDocument/2006/relationships/slideMaster" Target="slideMasters/slideMaster22.xml"/><Relationship Id="rId64" Type="http://schemas.openxmlformats.org/officeDocument/2006/relationships/slideMaster" Target="slideMasters/slideMaster64.xml"/><Relationship Id="rId118" Type="http://schemas.openxmlformats.org/officeDocument/2006/relationships/slide" Target="slides/slide40.xml"/><Relationship Id="rId171" Type="http://schemas.openxmlformats.org/officeDocument/2006/relationships/slide" Target="slides/slide93.xml"/><Relationship Id="rId227" Type="http://schemas.openxmlformats.org/officeDocument/2006/relationships/slide" Target="slides/slide149.xml"/><Relationship Id="rId269" Type="http://schemas.openxmlformats.org/officeDocument/2006/relationships/slide" Target="slides/slide191.xml"/><Relationship Id="rId33" Type="http://schemas.openxmlformats.org/officeDocument/2006/relationships/slideMaster" Target="slideMasters/slideMaster33.xml"/><Relationship Id="rId129" Type="http://schemas.openxmlformats.org/officeDocument/2006/relationships/slide" Target="slides/slide51.xml"/><Relationship Id="rId280" Type="http://schemas.openxmlformats.org/officeDocument/2006/relationships/slide" Target="slides/slide202.xml"/><Relationship Id="rId75" Type="http://schemas.openxmlformats.org/officeDocument/2006/relationships/slideMaster" Target="slideMasters/slideMaster75.xml"/><Relationship Id="rId140" Type="http://schemas.openxmlformats.org/officeDocument/2006/relationships/slide" Target="slides/slide62.xml"/><Relationship Id="rId182" Type="http://schemas.openxmlformats.org/officeDocument/2006/relationships/slide" Target="slides/slide104.xml"/><Relationship Id="rId6" Type="http://schemas.openxmlformats.org/officeDocument/2006/relationships/slideMaster" Target="slideMasters/slideMaster6.xml"/><Relationship Id="rId238" Type="http://schemas.openxmlformats.org/officeDocument/2006/relationships/slide" Target="slides/slide160.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d.docs.live.net/C97DAE7913C683D6/Documents/virtuoso_artifact.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D:\Users\Saugata\Documents\Postdoc\Papers\Repositories\dramcharacterizationpaper\camera-2019-sigmetrics\figures\graphs.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108278652668417"/>
          <c:y val="8.1536330782635516E-2"/>
          <c:w val="0.86149365704286962"/>
          <c:h val="0.55788076821073884"/>
        </c:manualLayout>
      </c:layout>
      <c:barChart>
        <c:barDir val="bar"/>
        <c:grouping val="clustered"/>
        <c:varyColors val="0"/>
        <c:ser>
          <c:idx val="0"/>
          <c:order val="0"/>
          <c:tx>
            <c:strRef>
              <c:f>Sheet1!$B$1</c:f>
              <c:strCache>
                <c:ptCount val="1"/>
                <c:pt idx="0">
                  <c:v>2023</c:v>
                </c:pt>
              </c:strCache>
            </c:strRef>
          </c:tx>
          <c:spPr>
            <a:solidFill>
              <a:schemeClr val="accent1"/>
            </a:solidFill>
            <a:ln>
              <a:noFill/>
            </a:ln>
            <a:effectLst/>
          </c:spPr>
          <c:invertIfNegative val="0"/>
          <c:cat>
            <c:strRef>
              <c:f>Sheet1!$A$2</c:f>
              <c:strCache>
                <c:ptCount val="1"/>
                <c:pt idx="0">
                  <c:v>The Min. ACT Count to Observe Bit Flips</c:v>
                </c:pt>
              </c:strCache>
            </c:strRef>
          </c:cat>
          <c:val>
            <c:numRef>
              <c:f>Sheet1!$B$2</c:f>
              <c:numCache>
                <c:formatCode>General</c:formatCode>
                <c:ptCount val="1"/>
                <c:pt idx="0">
                  <c:v>1</c:v>
                </c:pt>
              </c:numCache>
            </c:numRef>
          </c:val>
          <c:extLst>
            <c:ext xmlns:c16="http://schemas.microsoft.com/office/drawing/2014/chart" uri="{C3380CC4-5D6E-409C-BE32-E72D297353CC}">
              <c16:uniqueId val="{00000000-5AFE-A644-ACC7-EFD1D191D067}"/>
            </c:ext>
          </c:extLst>
        </c:ser>
        <c:ser>
          <c:idx val="1"/>
          <c:order val="1"/>
          <c:tx>
            <c:strRef>
              <c:f>Sheet1!$C$1</c:f>
              <c:strCache>
                <c:ptCount val="1"/>
                <c:pt idx="0">
                  <c:v>2020</c:v>
                </c:pt>
              </c:strCache>
            </c:strRef>
          </c:tx>
          <c:spPr>
            <a:solidFill>
              <a:schemeClr val="accent2">
                <a:lumMod val="75000"/>
              </a:schemeClr>
            </a:solidFill>
            <a:ln w="19050">
              <a:solidFill>
                <a:schemeClr val="tx1"/>
              </a:solidFill>
            </a:ln>
            <a:effectLst/>
          </c:spPr>
          <c:invertIfNegative val="0"/>
          <c:dPt>
            <c:idx val="0"/>
            <c:invertIfNegative val="0"/>
            <c:bubble3D val="0"/>
            <c:spPr>
              <a:solidFill>
                <a:schemeClr val="tx1">
                  <a:lumMod val="75000"/>
                  <a:lumOff val="25000"/>
                </a:schemeClr>
              </a:solidFill>
              <a:ln w="19050">
                <a:solidFill>
                  <a:schemeClr val="tx1"/>
                </a:solidFill>
              </a:ln>
              <a:effectLst/>
            </c:spPr>
            <c:extLst>
              <c:ext xmlns:c16="http://schemas.microsoft.com/office/drawing/2014/chart" uri="{C3380CC4-5D6E-409C-BE32-E72D297353CC}">
                <c16:uniqueId val="{00000002-5AFE-A644-ACC7-EFD1D191D067}"/>
              </c:ext>
            </c:extLst>
          </c:dPt>
          <c:cat>
            <c:strRef>
              <c:f>Sheet1!$A$2</c:f>
              <c:strCache>
                <c:ptCount val="1"/>
                <c:pt idx="0">
                  <c:v>The Min. ACT Count to Observe Bit Flips</c:v>
                </c:pt>
              </c:strCache>
            </c:strRef>
          </c:cat>
          <c:val>
            <c:numRef>
              <c:f>Sheet1!$C$2</c:f>
              <c:numCache>
                <c:formatCode>General</c:formatCode>
                <c:ptCount val="1"/>
                <c:pt idx="0">
                  <c:v>9.6</c:v>
                </c:pt>
              </c:numCache>
            </c:numRef>
          </c:val>
          <c:extLst>
            <c:ext xmlns:c16="http://schemas.microsoft.com/office/drawing/2014/chart" uri="{C3380CC4-5D6E-409C-BE32-E72D297353CC}">
              <c16:uniqueId val="{00000003-5AFE-A644-ACC7-EFD1D191D067}"/>
            </c:ext>
          </c:extLst>
        </c:ser>
        <c:ser>
          <c:idx val="2"/>
          <c:order val="2"/>
          <c:tx>
            <c:strRef>
              <c:f>Sheet1!$D$1</c:f>
              <c:strCache>
                <c:ptCount val="1"/>
                <c:pt idx="0">
                  <c:v>2014</c:v>
                </c:pt>
              </c:strCache>
            </c:strRef>
          </c:tx>
          <c:spPr>
            <a:solidFill>
              <a:srgbClr val="C00000"/>
            </a:solidFill>
            <a:ln w="19050">
              <a:solidFill>
                <a:schemeClr val="tx1"/>
              </a:solidFill>
            </a:ln>
            <a:effectLst/>
          </c:spPr>
          <c:invertIfNegative val="0"/>
          <c:cat>
            <c:strRef>
              <c:f>Sheet1!$A$2</c:f>
              <c:strCache>
                <c:ptCount val="1"/>
                <c:pt idx="0">
                  <c:v>The Min. ACT Count to Observe Bit Flips</c:v>
                </c:pt>
              </c:strCache>
            </c:strRef>
          </c:cat>
          <c:val>
            <c:numRef>
              <c:f>Sheet1!$D$2</c:f>
              <c:numCache>
                <c:formatCode>General</c:formatCode>
                <c:ptCount val="1"/>
                <c:pt idx="0">
                  <c:v>139.19999999999999</c:v>
                </c:pt>
              </c:numCache>
            </c:numRef>
          </c:val>
          <c:extLst>
            <c:ext xmlns:c16="http://schemas.microsoft.com/office/drawing/2014/chart" uri="{C3380CC4-5D6E-409C-BE32-E72D297353CC}">
              <c16:uniqueId val="{00000004-5AFE-A644-ACC7-EFD1D191D067}"/>
            </c:ext>
          </c:extLst>
        </c:ser>
        <c:dLbls>
          <c:showLegendKey val="0"/>
          <c:showVal val="0"/>
          <c:showCatName val="0"/>
          <c:showSerName val="0"/>
          <c:showPercent val="0"/>
          <c:showBubbleSize val="0"/>
        </c:dLbls>
        <c:gapWidth val="26"/>
        <c:axId val="1754165519"/>
        <c:axId val="1509368063"/>
      </c:barChart>
      <c:catAx>
        <c:axId val="1754165519"/>
        <c:scaling>
          <c:orientation val="minMax"/>
        </c:scaling>
        <c:delete val="1"/>
        <c:axPos val="l"/>
        <c:numFmt formatCode="General" sourceLinked="1"/>
        <c:majorTickMark val="out"/>
        <c:minorTickMark val="none"/>
        <c:tickLblPos val="nextTo"/>
        <c:crossAx val="1509368063"/>
        <c:crosses val="autoZero"/>
        <c:auto val="1"/>
        <c:lblAlgn val="ctr"/>
        <c:lblOffset val="100"/>
        <c:noMultiLvlLbl val="0"/>
      </c:catAx>
      <c:valAx>
        <c:axId val="1509368063"/>
        <c:scaling>
          <c:orientation val="minMax"/>
          <c:max val="150"/>
          <c:min val="0"/>
        </c:scaling>
        <c:delete val="0"/>
        <c:axPos val="b"/>
        <c:majorGridlines>
          <c:spPr>
            <a:ln w="9525" cap="flat" cmpd="sng" algn="ctr">
              <a:solidFill>
                <a:schemeClr val="tx1">
                  <a:lumMod val="15000"/>
                  <a:lumOff val="85000"/>
                </a:schemeClr>
              </a:solidFill>
              <a:round/>
            </a:ln>
            <a:effectLst/>
          </c:spPr>
        </c:majorGridlines>
        <c:numFmt formatCode="0\K;\-0\K"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Cambria" panose="02040503050406030204" pitchFamily="18" charset="0"/>
                <a:ea typeface="+mn-ea"/>
                <a:cs typeface="+mn-cs"/>
              </a:defRPr>
            </a:pPr>
            <a:endParaRPr lang="en-US"/>
          </a:p>
        </c:txPr>
        <c:crossAx val="1754165519"/>
        <c:crosses val="autoZero"/>
        <c:crossBetween val="between"/>
        <c:min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mbria" panose="02040503050406030204" pitchFamily="18" charset="0"/>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008488515045052"/>
          <c:y val="0.13983413768055114"/>
          <c:w val="0.72671506400115871"/>
          <c:h val="0.5853660924686187"/>
        </c:manualLayout>
      </c:layout>
      <c:barChart>
        <c:barDir val="col"/>
        <c:grouping val="clustered"/>
        <c:varyColors val="0"/>
        <c:ser>
          <c:idx val="0"/>
          <c:order val="0"/>
          <c:tx>
            <c:strRef>
              <c:f>IPC_Valid!$C$94</c:f>
              <c:strCache>
                <c:ptCount val="1"/>
                <c:pt idx="0">
                  <c:v>Utopia - 32MB Hash-based Segment</c:v>
                </c:pt>
              </c:strCache>
            </c:strRef>
          </c:tx>
          <c:spPr>
            <a:solidFill>
              <a:srgbClr val="4472C4">
                <a:lumMod val="50000"/>
              </a:srgbClr>
            </a:solidFill>
            <a:ln w="28575">
              <a:solidFill>
                <a:sysClr val="windowText" lastClr="000000"/>
              </a:solidFill>
            </a:ln>
            <a:effectLst/>
          </c:spPr>
          <c:invertIfNegative val="0"/>
          <c:cat>
            <c:strRef>
              <c:f>IPC_Valid!$B$95:$B$97</c:f>
              <c:strCache>
                <c:ptCount val="3"/>
                <c:pt idx="0">
                  <c:v>Llama-2-7B</c:v>
                </c:pt>
                <c:pt idx="1">
                  <c:v>Mistral-7B</c:v>
                </c:pt>
                <c:pt idx="2">
                  <c:v>Bagel-2.8B</c:v>
                </c:pt>
              </c:strCache>
            </c:strRef>
          </c:cat>
          <c:val>
            <c:numRef>
              <c:f>IPC_Valid!$C$95:$C$97</c:f>
              <c:numCache>
                <c:formatCode>General</c:formatCode>
                <c:ptCount val="3"/>
                <c:pt idx="0">
                  <c:v>2.0419262890431953</c:v>
                </c:pt>
                <c:pt idx="1">
                  <c:v>2.1789986220940967</c:v>
                </c:pt>
                <c:pt idx="2">
                  <c:v>2.1783286719213493</c:v>
                </c:pt>
              </c:numCache>
            </c:numRef>
          </c:val>
          <c:extLst>
            <c:ext xmlns:c16="http://schemas.microsoft.com/office/drawing/2014/chart" uri="{C3380CC4-5D6E-409C-BE32-E72D297353CC}">
              <c16:uniqueId val="{00000000-181F-7440-8070-E0E995E69E67}"/>
            </c:ext>
          </c:extLst>
        </c:ser>
        <c:dLbls>
          <c:showLegendKey val="0"/>
          <c:showVal val="0"/>
          <c:showCatName val="0"/>
          <c:showSerName val="0"/>
          <c:showPercent val="0"/>
          <c:showBubbleSize val="0"/>
        </c:dLbls>
        <c:gapWidth val="130"/>
        <c:overlap val="-13"/>
        <c:axId val="1033416271"/>
        <c:axId val="1033417919"/>
      </c:barChart>
      <c:catAx>
        <c:axId val="1033416271"/>
        <c:scaling>
          <c:orientation val="minMax"/>
        </c:scaling>
        <c:delete val="0"/>
        <c:axPos val="b"/>
        <c:majorGridlines>
          <c:spPr>
            <a:ln w="1587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500" b="1" i="0" u="none" strike="noStrike" kern="1200" baseline="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pPr>
            <a:endParaRPr lang="en-CH"/>
          </a:p>
        </c:txPr>
        <c:crossAx val="1033417919"/>
        <c:crosses val="autoZero"/>
        <c:auto val="1"/>
        <c:lblAlgn val="ctr"/>
        <c:lblOffset val="100"/>
        <c:noMultiLvlLbl val="0"/>
      </c:catAx>
      <c:valAx>
        <c:axId val="1033417919"/>
        <c:scaling>
          <c:orientation val="minMax"/>
          <c:max val="2.5"/>
          <c:min val="0"/>
        </c:scaling>
        <c:delete val="0"/>
        <c:axPos val="l"/>
        <c:majorGridlines>
          <c:spPr>
            <a:ln w="15875" cap="flat" cmpd="sng" algn="ctr">
              <a:solidFill>
                <a:schemeClr val="tx1">
                  <a:lumMod val="15000"/>
                  <a:lumOff val="85000"/>
                </a:schemeClr>
              </a:solidFill>
              <a:prstDash val="sysDash"/>
              <a:round/>
            </a:ln>
            <a:effectLst/>
          </c:spPr>
        </c:majorGridlines>
        <c:title>
          <c:tx>
            <c:rich>
              <a:bodyPr rot="-5400000" spcFirstLastPara="1" vertOverflow="ellipsis" vert="horz" wrap="square" anchor="ctr" anchorCtr="1"/>
              <a:lstStyle/>
              <a:p>
                <a:pPr>
                  <a:lnSpc>
                    <a:spcPts val="2500"/>
                  </a:lnSpc>
                  <a:defRPr sz="2500" b="1" i="0" u="none" strike="noStrike" kern="1200" baseline="0">
                    <a:solidFill>
                      <a:schemeClr val="tx1"/>
                    </a:solidFill>
                    <a:latin typeface="Microsoft Sans Serif" panose="020B0604020202020204" pitchFamily="34" charset="0"/>
                    <a:ea typeface="Arial Unicode MS" panose="020B0604020202020204" pitchFamily="34" charset="-128"/>
                    <a:cs typeface="Microsoft Sans Serif" panose="020B0604020202020204" pitchFamily="34" charset="0"/>
                  </a:defRPr>
                </a:pPr>
                <a:r>
                  <a:rPr lang="en-US" b="1" dirty="0">
                    <a:solidFill>
                      <a:schemeClr val="tx1"/>
                    </a:solidFill>
                    <a:latin typeface="Microsoft Sans Serif" panose="020B0604020202020204" pitchFamily="34" charset="0"/>
                    <a:cs typeface="Microsoft Sans Serif" panose="020B0604020202020204" pitchFamily="34" charset="0"/>
                  </a:rPr>
                  <a:t>Physical Memory</a:t>
                </a:r>
                <a:r>
                  <a:rPr lang="en-US" b="1" baseline="0" dirty="0">
                    <a:solidFill>
                      <a:schemeClr val="tx1"/>
                    </a:solidFill>
                    <a:latin typeface="Microsoft Sans Serif" panose="020B0604020202020204" pitchFamily="34" charset="0"/>
                    <a:cs typeface="Microsoft Sans Serif" panose="020B0604020202020204" pitchFamily="34" charset="0"/>
                  </a:rPr>
                  <a:t> </a:t>
                </a:r>
              </a:p>
              <a:p>
                <a:pPr>
                  <a:lnSpc>
                    <a:spcPts val="2500"/>
                  </a:lnSpc>
                  <a:defRPr sz="2500" b="1">
                    <a:solidFill>
                      <a:schemeClr val="tx1"/>
                    </a:solidFill>
                    <a:latin typeface="Microsoft Sans Serif" panose="020B0604020202020204" pitchFamily="34" charset="0"/>
                    <a:cs typeface="Microsoft Sans Serif" panose="020B0604020202020204" pitchFamily="34" charset="0"/>
                  </a:defRPr>
                </a:pPr>
                <a:r>
                  <a:rPr lang="en-US" b="1" baseline="0" dirty="0">
                    <a:solidFill>
                      <a:schemeClr val="tx1"/>
                    </a:solidFill>
                    <a:latin typeface="Microsoft Sans Serif" panose="020B0604020202020204" pitchFamily="34" charset="0"/>
                    <a:cs typeface="Microsoft Sans Serif" panose="020B0604020202020204" pitchFamily="34" charset="0"/>
                  </a:rPr>
                  <a:t>Allocation Speedup</a:t>
                </a:r>
                <a:endParaRPr lang="en-GB" b="1" dirty="0">
                  <a:solidFill>
                    <a:schemeClr val="tx1"/>
                  </a:solidFill>
                  <a:latin typeface="Microsoft Sans Serif" panose="020B0604020202020204" pitchFamily="34" charset="0"/>
                  <a:cs typeface="Microsoft Sans Serif" panose="020B0604020202020204" pitchFamily="34" charset="0"/>
                </a:endParaRPr>
              </a:p>
            </c:rich>
          </c:tx>
          <c:layout>
            <c:manualLayout>
              <c:xMode val="edge"/>
              <c:yMode val="edge"/>
              <c:x val="4.9701820972551089E-2"/>
              <c:y val="0.12519332041694825"/>
            </c:manualLayout>
          </c:layout>
          <c:overlay val="0"/>
          <c:spPr>
            <a:noFill/>
            <a:ln>
              <a:noFill/>
            </a:ln>
            <a:effectLst/>
          </c:spPr>
          <c:txPr>
            <a:bodyPr rot="-5400000" spcFirstLastPara="1" vertOverflow="ellipsis" vert="horz" wrap="square" anchor="ctr" anchorCtr="1"/>
            <a:lstStyle/>
            <a:p>
              <a:pPr>
                <a:lnSpc>
                  <a:spcPts val="2500"/>
                </a:lnSpc>
                <a:defRPr sz="2500" b="1" i="0" u="none" strike="noStrike" kern="1200" baseline="0">
                  <a:solidFill>
                    <a:schemeClr val="tx1"/>
                  </a:solidFill>
                  <a:latin typeface="Microsoft Sans Serif" panose="020B0604020202020204" pitchFamily="34" charset="0"/>
                  <a:ea typeface="Arial Unicode MS" panose="020B0604020202020204" pitchFamily="34" charset="-128"/>
                  <a:cs typeface="Microsoft Sans Serif" panose="020B0604020202020204" pitchFamily="34" charset="0"/>
                </a:defRPr>
              </a:pPr>
              <a:endParaRPr lang="en-CH"/>
            </a:p>
          </c:txPr>
        </c:title>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2200" b="1" i="0" u="none" strike="noStrike" kern="1200" baseline="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pPr>
            <a:endParaRPr lang="en-CH"/>
          </a:p>
        </c:txPr>
        <c:crossAx val="1033416271"/>
        <c:crosses val="autoZero"/>
        <c:crossBetween val="between"/>
        <c:majorUnit val="0.5"/>
      </c:valAx>
      <c:spPr>
        <a:noFill/>
        <a:ln w="25400">
          <a:solidFill>
            <a:sysClr val="windowText" lastClr="000000"/>
          </a:solidFill>
        </a:ln>
        <a:effectLst/>
      </c:spPr>
    </c:plotArea>
    <c:legend>
      <c:legendPos val="b"/>
      <c:layout>
        <c:manualLayout>
          <c:xMode val="edge"/>
          <c:yMode val="edge"/>
          <c:x val="0.22062672531874164"/>
          <c:y val="2.1586588520945204E-2"/>
          <c:w val="0.75296979884404969"/>
          <c:h val="7.5287067307473712E-2"/>
        </c:manualLayout>
      </c:layout>
      <c:overlay val="0"/>
      <c:spPr>
        <a:solidFill>
          <a:schemeClr val="bg1"/>
        </a:solidFill>
        <a:ln w="28575">
          <a:noFill/>
        </a:ln>
        <a:effectLst/>
      </c:spPr>
      <c:txPr>
        <a:bodyPr rot="0" spcFirstLastPara="1" vertOverflow="ellipsis" vert="horz" wrap="square" anchor="ctr" anchorCtr="1"/>
        <a:lstStyle/>
        <a:p>
          <a:pPr>
            <a:defRPr sz="2500" b="1" i="0" u="none" strike="noStrike" kern="1200" baseline="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defRPr>
          </a:pPr>
          <a:endParaRPr lang="en-CH"/>
        </a:p>
      </c:txPr>
    </c:legend>
    <c:plotVisOnly val="1"/>
    <c:dispBlanksAs val="gap"/>
    <c:showDLblsOverMax val="0"/>
  </c:chart>
  <c:spPr>
    <a:noFill/>
    <a:ln>
      <a:noFill/>
    </a:ln>
    <a:effectLst/>
  </c:spPr>
  <c:txPr>
    <a:bodyPr/>
    <a:lstStyle/>
    <a:p>
      <a:pPr>
        <a:defRPr>
          <a:latin typeface="Arial Unicode MS" panose="020B0604020202020204" pitchFamily="34" charset="-128"/>
          <a:ea typeface="Arial Unicode MS" panose="020B0604020202020204" pitchFamily="34" charset="-128"/>
          <a:cs typeface="Arial Unicode MS" panose="020B0604020202020204" pitchFamily="34" charset="-128"/>
        </a:defRPr>
      </a:pPr>
      <a:endParaRPr lang="en-CH"/>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34421667119196"/>
          <c:y val="0.12168575518969223"/>
          <c:w val="0.86758405738075839"/>
          <c:h val="0.42711710541132852"/>
        </c:manualLayout>
      </c:layout>
      <c:lineChart>
        <c:grouping val="standard"/>
        <c:varyColors val="0"/>
        <c:ser>
          <c:idx val="1"/>
          <c:order val="0"/>
          <c:tx>
            <c:strRef>
              <c:f>'OS-IPC'!$F$1</c:f>
              <c:strCache>
                <c:ptCount val="1"/>
                <c:pt idx="0">
                  <c:v>DDR4</c:v>
                </c:pt>
              </c:strCache>
            </c:strRef>
          </c:tx>
          <c:spPr>
            <a:ln w="19050" cap="rnd">
              <a:solidFill>
                <a:schemeClr val="accent1"/>
              </a:solidFill>
              <a:round/>
            </a:ln>
            <a:effectLst/>
          </c:spPr>
          <c:marker>
            <c:symbol val="circle"/>
            <c:size val="5"/>
            <c:spPr>
              <a:noFill/>
              <a:ln w="15875">
                <a:solidFill>
                  <a:schemeClr val="accent1"/>
                </a:solidFill>
              </a:ln>
              <a:effectLst/>
            </c:spPr>
          </c:marker>
          <c:cat>
            <c:strRef>
              <c:f>'OS-IPC'!$C$2:$C$21</c:f>
              <c:strCache>
                <c:ptCount val="20"/>
                <c:pt idx="0">
                  <c:v>shell (0.2)</c:v>
                </c:pt>
                <c:pt idx="1">
                  <c:v>bootup (1.1)</c:v>
                </c:pt>
                <c:pt idx="2">
                  <c:v>forkbench (49.5)</c:v>
                </c:pt>
                <c:pt idx="3">
                  <c:v>UDP_RR (0.1)</c:v>
                </c:pt>
                <c:pt idx="4">
                  <c:v>TCP_RR (0.1)</c:v>
                </c:pt>
                <c:pt idx="5">
                  <c:v>UDP_STREAM (0.1)</c:v>
                </c:pt>
                <c:pt idx="6">
                  <c:v>TCP_STREAM (0.1)</c:v>
                </c:pt>
                <c:pt idx="7">
                  <c:v>Test 4 (3.4)</c:v>
                </c:pt>
                <c:pt idx="8">
                  <c:v>Test 11 (4.5)</c:v>
                </c:pt>
                <c:pt idx="9">
                  <c:v>Test 10 (4.7)</c:v>
                </c:pt>
                <c:pt idx="10">
                  <c:v>Test 9 (4.7)</c:v>
                </c:pt>
                <c:pt idx="11">
                  <c:v>Test 8 (4.7)</c:v>
                </c:pt>
                <c:pt idx="12">
                  <c:v>Test 5 (10.1)</c:v>
                </c:pt>
                <c:pt idx="13">
                  <c:v>Test 3 (13.3)</c:v>
                </c:pt>
                <c:pt idx="14">
                  <c:v>Test 1 (13.6)</c:v>
                </c:pt>
                <c:pt idx="15">
                  <c:v>Test 7 (13.7)</c:v>
                </c:pt>
                <c:pt idx="16">
                  <c:v>Test 12 (15.4)</c:v>
                </c:pt>
                <c:pt idx="17">
                  <c:v>Test 2 (15.6)</c:v>
                </c:pt>
                <c:pt idx="18">
                  <c:v>Test 0 (15.7)</c:v>
                </c:pt>
                <c:pt idx="19">
                  <c:v>Test 6 (16.5)</c:v>
                </c:pt>
              </c:strCache>
            </c:strRef>
          </c:cat>
          <c:val>
            <c:numRef>
              <c:f>'OS-IPC'!$F$2:$F$21</c:f>
              <c:numCache>
                <c:formatCode>General</c:formatCode>
                <c:ptCount val="20"/>
                <c:pt idx="0">
                  <c:v>1.0002</c:v>
                </c:pt>
                <c:pt idx="1">
                  <c:v>0.999</c:v>
                </c:pt>
                <c:pt idx="2">
                  <c:v>0.99750000000000005</c:v>
                </c:pt>
                <c:pt idx="3">
                  <c:v>1</c:v>
                </c:pt>
                <c:pt idx="4">
                  <c:v>1</c:v>
                </c:pt>
                <c:pt idx="5">
                  <c:v>1</c:v>
                </c:pt>
                <c:pt idx="6">
                  <c:v>1</c:v>
                </c:pt>
                <c:pt idx="7">
                  <c:v>0.99519999999999997</c:v>
                </c:pt>
                <c:pt idx="8">
                  <c:v>0.99370000000000003</c:v>
                </c:pt>
                <c:pt idx="9">
                  <c:v>0.99350000000000005</c:v>
                </c:pt>
                <c:pt idx="10">
                  <c:v>0.99339999999999995</c:v>
                </c:pt>
                <c:pt idx="11">
                  <c:v>0.99319999999999997</c:v>
                </c:pt>
                <c:pt idx="12">
                  <c:v>1.0017</c:v>
                </c:pt>
                <c:pt idx="13">
                  <c:v>1.0083</c:v>
                </c:pt>
                <c:pt idx="14">
                  <c:v>1.008</c:v>
                </c:pt>
                <c:pt idx="15">
                  <c:v>1.0074000000000001</c:v>
                </c:pt>
                <c:pt idx="16">
                  <c:v>0.99380000000000002</c:v>
                </c:pt>
                <c:pt idx="17">
                  <c:v>0.999</c:v>
                </c:pt>
                <c:pt idx="18">
                  <c:v>0.99399999999999999</c:v>
                </c:pt>
                <c:pt idx="19">
                  <c:v>0.99550000000000005</c:v>
                </c:pt>
              </c:numCache>
            </c:numRef>
          </c:val>
          <c:smooth val="0"/>
          <c:extLst>
            <c:ext xmlns:c16="http://schemas.microsoft.com/office/drawing/2014/chart" uri="{C3380CC4-5D6E-409C-BE32-E72D297353CC}">
              <c16:uniqueId val="{00000000-1179-4083-A315-1ED978CE30E1}"/>
            </c:ext>
          </c:extLst>
        </c:ser>
        <c:ser>
          <c:idx val="2"/>
          <c:order val="1"/>
          <c:tx>
            <c:strRef>
              <c:f>'OS-IPC'!$G$1</c:f>
              <c:strCache>
                <c:ptCount val="1"/>
                <c:pt idx="0">
                  <c:v>GDDR5</c:v>
                </c:pt>
              </c:strCache>
            </c:strRef>
          </c:tx>
          <c:spPr>
            <a:ln w="19050" cap="rnd">
              <a:solidFill>
                <a:schemeClr val="accent6"/>
              </a:solidFill>
              <a:round/>
            </a:ln>
            <a:effectLst/>
          </c:spPr>
          <c:marker>
            <c:symbol val="triangle"/>
            <c:size val="5"/>
            <c:spPr>
              <a:noFill/>
              <a:ln w="15875">
                <a:solidFill>
                  <a:schemeClr val="accent6"/>
                </a:solidFill>
              </a:ln>
              <a:effectLst/>
            </c:spPr>
          </c:marker>
          <c:cat>
            <c:strRef>
              <c:f>'OS-IPC'!$C$2:$C$21</c:f>
              <c:strCache>
                <c:ptCount val="20"/>
                <c:pt idx="0">
                  <c:v>shell (0.2)</c:v>
                </c:pt>
                <c:pt idx="1">
                  <c:v>bootup (1.1)</c:v>
                </c:pt>
                <c:pt idx="2">
                  <c:v>forkbench (49.5)</c:v>
                </c:pt>
                <c:pt idx="3">
                  <c:v>UDP_RR (0.1)</c:v>
                </c:pt>
                <c:pt idx="4">
                  <c:v>TCP_RR (0.1)</c:v>
                </c:pt>
                <c:pt idx="5">
                  <c:v>UDP_STREAM (0.1)</c:v>
                </c:pt>
                <c:pt idx="6">
                  <c:v>TCP_STREAM (0.1)</c:v>
                </c:pt>
                <c:pt idx="7">
                  <c:v>Test 4 (3.4)</c:v>
                </c:pt>
                <c:pt idx="8">
                  <c:v>Test 11 (4.5)</c:v>
                </c:pt>
                <c:pt idx="9">
                  <c:v>Test 10 (4.7)</c:v>
                </c:pt>
                <c:pt idx="10">
                  <c:v>Test 9 (4.7)</c:v>
                </c:pt>
                <c:pt idx="11">
                  <c:v>Test 8 (4.7)</c:v>
                </c:pt>
                <c:pt idx="12">
                  <c:v>Test 5 (10.1)</c:v>
                </c:pt>
                <c:pt idx="13">
                  <c:v>Test 3 (13.3)</c:v>
                </c:pt>
                <c:pt idx="14">
                  <c:v>Test 1 (13.6)</c:v>
                </c:pt>
                <c:pt idx="15">
                  <c:v>Test 7 (13.7)</c:v>
                </c:pt>
                <c:pt idx="16">
                  <c:v>Test 12 (15.4)</c:v>
                </c:pt>
                <c:pt idx="17">
                  <c:v>Test 2 (15.6)</c:v>
                </c:pt>
                <c:pt idx="18">
                  <c:v>Test 0 (15.7)</c:v>
                </c:pt>
                <c:pt idx="19">
                  <c:v>Test 6 (16.5)</c:v>
                </c:pt>
              </c:strCache>
            </c:strRef>
          </c:cat>
          <c:val>
            <c:numRef>
              <c:f>'OS-IPC'!$G$2:$G$21</c:f>
              <c:numCache>
                <c:formatCode>General</c:formatCode>
                <c:ptCount val="20"/>
                <c:pt idx="0">
                  <c:v>1.0033000000000001</c:v>
                </c:pt>
                <c:pt idx="1">
                  <c:v>1.0125</c:v>
                </c:pt>
                <c:pt idx="2">
                  <c:v>1.1306</c:v>
                </c:pt>
                <c:pt idx="3">
                  <c:v>1.0011000000000001</c:v>
                </c:pt>
                <c:pt idx="4">
                  <c:v>1.0012000000000001</c:v>
                </c:pt>
                <c:pt idx="5">
                  <c:v>1.0011000000000001</c:v>
                </c:pt>
                <c:pt idx="6">
                  <c:v>1.0011000000000001</c:v>
                </c:pt>
                <c:pt idx="7">
                  <c:v>1.0266</c:v>
                </c:pt>
                <c:pt idx="8">
                  <c:v>1.0328999999999999</c:v>
                </c:pt>
                <c:pt idx="9">
                  <c:v>1.0356000000000001</c:v>
                </c:pt>
                <c:pt idx="10">
                  <c:v>1.0347</c:v>
                </c:pt>
                <c:pt idx="11">
                  <c:v>1.0344</c:v>
                </c:pt>
                <c:pt idx="12">
                  <c:v>1.0577000000000001</c:v>
                </c:pt>
                <c:pt idx="13">
                  <c:v>1.0519000000000001</c:v>
                </c:pt>
                <c:pt idx="14">
                  <c:v>1.0523</c:v>
                </c:pt>
                <c:pt idx="15">
                  <c:v>1.0513999999999999</c:v>
                </c:pt>
                <c:pt idx="16">
                  <c:v>1.1046</c:v>
                </c:pt>
                <c:pt idx="17">
                  <c:v>1.103</c:v>
                </c:pt>
                <c:pt idx="18">
                  <c:v>1.1076999999999999</c:v>
                </c:pt>
                <c:pt idx="19">
                  <c:v>1.1242000000000001</c:v>
                </c:pt>
              </c:numCache>
            </c:numRef>
          </c:val>
          <c:smooth val="0"/>
          <c:extLst>
            <c:ext xmlns:c16="http://schemas.microsoft.com/office/drawing/2014/chart" uri="{C3380CC4-5D6E-409C-BE32-E72D297353CC}">
              <c16:uniqueId val="{00000001-1179-4083-A315-1ED978CE30E1}"/>
            </c:ext>
          </c:extLst>
        </c:ser>
        <c:ser>
          <c:idx val="3"/>
          <c:order val="2"/>
          <c:tx>
            <c:strRef>
              <c:f>'OS-IPC'!$H$1</c:f>
              <c:strCache>
                <c:ptCount val="1"/>
                <c:pt idx="0">
                  <c:v>HBM</c:v>
                </c:pt>
              </c:strCache>
            </c:strRef>
          </c:tx>
          <c:spPr>
            <a:ln w="19050" cap="rnd">
              <a:solidFill>
                <a:schemeClr val="accent3">
                  <a:lumMod val="75000"/>
                </a:schemeClr>
              </a:solidFill>
              <a:round/>
            </a:ln>
            <a:effectLst/>
          </c:spPr>
          <c:marker>
            <c:symbol val="plus"/>
            <c:size val="5"/>
            <c:spPr>
              <a:noFill/>
              <a:ln w="15875">
                <a:solidFill>
                  <a:schemeClr val="accent3">
                    <a:lumMod val="75000"/>
                  </a:schemeClr>
                </a:solidFill>
              </a:ln>
              <a:effectLst/>
            </c:spPr>
          </c:marker>
          <c:cat>
            <c:strRef>
              <c:f>'OS-IPC'!$C$2:$C$21</c:f>
              <c:strCache>
                <c:ptCount val="20"/>
                <c:pt idx="0">
                  <c:v>shell (0.2)</c:v>
                </c:pt>
                <c:pt idx="1">
                  <c:v>bootup (1.1)</c:v>
                </c:pt>
                <c:pt idx="2">
                  <c:v>forkbench (49.5)</c:v>
                </c:pt>
                <c:pt idx="3">
                  <c:v>UDP_RR (0.1)</c:v>
                </c:pt>
                <c:pt idx="4">
                  <c:v>TCP_RR (0.1)</c:v>
                </c:pt>
                <c:pt idx="5">
                  <c:v>UDP_STREAM (0.1)</c:v>
                </c:pt>
                <c:pt idx="6">
                  <c:v>TCP_STREAM (0.1)</c:v>
                </c:pt>
                <c:pt idx="7">
                  <c:v>Test 4 (3.4)</c:v>
                </c:pt>
                <c:pt idx="8">
                  <c:v>Test 11 (4.5)</c:v>
                </c:pt>
                <c:pt idx="9">
                  <c:v>Test 10 (4.7)</c:v>
                </c:pt>
                <c:pt idx="10">
                  <c:v>Test 9 (4.7)</c:v>
                </c:pt>
                <c:pt idx="11">
                  <c:v>Test 8 (4.7)</c:v>
                </c:pt>
                <c:pt idx="12">
                  <c:v>Test 5 (10.1)</c:v>
                </c:pt>
                <c:pt idx="13">
                  <c:v>Test 3 (13.3)</c:v>
                </c:pt>
                <c:pt idx="14">
                  <c:v>Test 1 (13.6)</c:v>
                </c:pt>
                <c:pt idx="15">
                  <c:v>Test 7 (13.7)</c:v>
                </c:pt>
                <c:pt idx="16">
                  <c:v>Test 12 (15.4)</c:v>
                </c:pt>
                <c:pt idx="17">
                  <c:v>Test 2 (15.6)</c:v>
                </c:pt>
                <c:pt idx="18">
                  <c:v>Test 0 (15.7)</c:v>
                </c:pt>
                <c:pt idx="19">
                  <c:v>Test 6 (16.5)</c:v>
                </c:pt>
              </c:strCache>
            </c:strRef>
          </c:cat>
          <c:val>
            <c:numRef>
              <c:f>'OS-IPC'!$H$2:$H$21</c:f>
              <c:numCache>
                <c:formatCode>General</c:formatCode>
                <c:ptCount val="20"/>
                <c:pt idx="0">
                  <c:v>0.99580000000000002</c:v>
                </c:pt>
                <c:pt idx="1">
                  <c:v>1.0007999999999999</c:v>
                </c:pt>
                <c:pt idx="2">
                  <c:v>1.0849</c:v>
                </c:pt>
                <c:pt idx="3">
                  <c:v>0.99939999999999996</c:v>
                </c:pt>
                <c:pt idx="4">
                  <c:v>0.99929999999999997</c:v>
                </c:pt>
                <c:pt idx="5">
                  <c:v>0.999</c:v>
                </c:pt>
                <c:pt idx="6">
                  <c:v>0.99919999999999998</c:v>
                </c:pt>
                <c:pt idx="7">
                  <c:v>1.0135000000000001</c:v>
                </c:pt>
                <c:pt idx="8">
                  <c:v>1.0163</c:v>
                </c:pt>
                <c:pt idx="9">
                  <c:v>1.0206</c:v>
                </c:pt>
                <c:pt idx="10">
                  <c:v>1.0177</c:v>
                </c:pt>
                <c:pt idx="11">
                  <c:v>1.0179</c:v>
                </c:pt>
                <c:pt idx="12">
                  <c:v>0.99070000000000003</c:v>
                </c:pt>
                <c:pt idx="13">
                  <c:v>0.96789999999999998</c:v>
                </c:pt>
                <c:pt idx="14">
                  <c:v>0.96479999999999999</c:v>
                </c:pt>
                <c:pt idx="15">
                  <c:v>0.9657</c:v>
                </c:pt>
                <c:pt idx="16">
                  <c:v>1.1134999999999999</c:v>
                </c:pt>
                <c:pt idx="17">
                  <c:v>1.0660000000000001</c:v>
                </c:pt>
                <c:pt idx="18">
                  <c:v>1.1202000000000001</c:v>
                </c:pt>
                <c:pt idx="19">
                  <c:v>1.1205000000000001</c:v>
                </c:pt>
              </c:numCache>
            </c:numRef>
          </c:val>
          <c:smooth val="0"/>
          <c:extLst>
            <c:ext xmlns:c16="http://schemas.microsoft.com/office/drawing/2014/chart" uri="{C3380CC4-5D6E-409C-BE32-E72D297353CC}">
              <c16:uniqueId val="{00000002-1179-4083-A315-1ED978CE30E1}"/>
            </c:ext>
          </c:extLst>
        </c:ser>
        <c:ser>
          <c:idx val="4"/>
          <c:order val="3"/>
          <c:tx>
            <c:strRef>
              <c:f>'OS-IPC'!$I$1</c:f>
              <c:strCache>
                <c:ptCount val="1"/>
                <c:pt idx="0">
                  <c:v>HMC</c:v>
                </c:pt>
              </c:strCache>
            </c:strRef>
          </c:tx>
          <c:spPr>
            <a:ln w="19050" cap="rnd">
              <a:solidFill>
                <a:schemeClr val="accent2">
                  <a:lumMod val="75000"/>
                </a:schemeClr>
              </a:solidFill>
              <a:round/>
            </a:ln>
            <a:effectLst/>
          </c:spPr>
          <c:marker>
            <c:symbol val="x"/>
            <c:size val="5"/>
            <c:spPr>
              <a:noFill/>
              <a:ln w="15875">
                <a:solidFill>
                  <a:schemeClr val="accent2">
                    <a:lumMod val="75000"/>
                  </a:schemeClr>
                </a:solidFill>
              </a:ln>
              <a:effectLst/>
            </c:spPr>
          </c:marker>
          <c:cat>
            <c:strRef>
              <c:f>'OS-IPC'!$C$2:$C$21</c:f>
              <c:strCache>
                <c:ptCount val="20"/>
                <c:pt idx="0">
                  <c:v>shell (0.2)</c:v>
                </c:pt>
                <c:pt idx="1">
                  <c:v>bootup (1.1)</c:v>
                </c:pt>
                <c:pt idx="2">
                  <c:v>forkbench (49.5)</c:v>
                </c:pt>
                <c:pt idx="3">
                  <c:v>UDP_RR (0.1)</c:v>
                </c:pt>
                <c:pt idx="4">
                  <c:v>TCP_RR (0.1)</c:v>
                </c:pt>
                <c:pt idx="5">
                  <c:v>UDP_STREAM (0.1)</c:v>
                </c:pt>
                <c:pt idx="6">
                  <c:v>TCP_STREAM (0.1)</c:v>
                </c:pt>
                <c:pt idx="7">
                  <c:v>Test 4 (3.4)</c:v>
                </c:pt>
                <c:pt idx="8">
                  <c:v>Test 11 (4.5)</c:v>
                </c:pt>
                <c:pt idx="9">
                  <c:v>Test 10 (4.7)</c:v>
                </c:pt>
                <c:pt idx="10">
                  <c:v>Test 9 (4.7)</c:v>
                </c:pt>
                <c:pt idx="11">
                  <c:v>Test 8 (4.7)</c:v>
                </c:pt>
                <c:pt idx="12">
                  <c:v>Test 5 (10.1)</c:v>
                </c:pt>
                <c:pt idx="13">
                  <c:v>Test 3 (13.3)</c:v>
                </c:pt>
                <c:pt idx="14">
                  <c:v>Test 1 (13.6)</c:v>
                </c:pt>
                <c:pt idx="15">
                  <c:v>Test 7 (13.7)</c:v>
                </c:pt>
                <c:pt idx="16">
                  <c:v>Test 12 (15.4)</c:v>
                </c:pt>
                <c:pt idx="17">
                  <c:v>Test 2 (15.6)</c:v>
                </c:pt>
                <c:pt idx="18">
                  <c:v>Test 0 (15.7)</c:v>
                </c:pt>
                <c:pt idx="19">
                  <c:v>Test 6 (16.5)</c:v>
                </c:pt>
              </c:strCache>
            </c:strRef>
          </c:cat>
          <c:val>
            <c:numRef>
              <c:f>'OS-IPC'!$I$2:$I$21</c:f>
              <c:numCache>
                <c:formatCode>General</c:formatCode>
                <c:ptCount val="20"/>
                <c:pt idx="0">
                  <c:v>0.98899999999999999</c:v>
                </c:pt>
                <c:pt idx="1">
                  <c:v>0.96409999999999996</c:v>
                </c:pt>
                <c:pt idx="2">
                  <c:v>0.97209999999999996</c:v>
                </c:pt>
                <c:pt idx="3">
                  <c:v>0.99739999999999995</c:v>
                </c:pt>
                <c:pt idx="4">
                  <c:v>0.99750000000000005</c:v>
                </c:pt>
                <c:pt idx="5">
                  <c:v>0.99670000000000003</c:v>
                </c:pt>
                <c:pt idx="6">
                  <c:v>0.99660000000000004</c:v>
                </c:pt>
                <c:pt idx="7">
                  <c:v>1.0190999999999999</c:v>
                </c:pt>
                <c:pt idx="8">
                  <c:v>1.0233000000000001</c:v>
                </c:pt>
                <c:pt idx="9">
                  <c:v>1.03</c:v>
                </c:pt>
                <c:pt idx="10">
                  <c:v>1.0261</c:v>
                </c:pt>
                <c:pt idx="11">
                  <c:v>1.0255000000000001</c:v>
                </c:pt>
                <c:pt idx="12">
                  <c:v>0.87190000000000001</c:v>
                </c:pt>
                <c:pt idx="13">
                  <c:v>0.86329999999999996</c:v>
                </c:pt>
                <c:pt idx="14">
                  <c:v>0.8548</c:v>
                </c:pt>
                <c:pt idx="15">
                  <c:v>0.86070000000000002</c:v>
                </c:pt>
                <c:pt idx="16">
                  <c:v>0.98099999999999998</c:v>
                </c:pt>
                <c:pt idx="17">
                  <c:v>0.94099999999999995</c:v>
                </c:pt>
                <c:pt idx="18">
                  <c:v>0.98670000000000002</c:v>
                </c:pt>
                <c:pt idx="19">
                  <c:v>0.98109999999999997</c:v>
                </c:pt>
              </c:numCache>
            </c:numRef>
          </c:val>
          <c:smooth val="0"/>
          <c:extLst>
            <c:ext xmlns:c16="http://schemas.microsoft.com/office/drawing/2014/chart" uri="{C3380CC4-5D6E-409C-BE32-E72D297353CC}">
              <c16:uniqueId val="{00000003-1179-4083-A315-1ED978CE30E1}"/>
            </c:ext>
          </c:extLst>
        </c:ser>
        <c:dLbls>
          <c:showLegendKey val="0"/>
          <c:showVal val="0"/>
          <c:showCatName val="0"/>
          <c:showSerName val="0"/>
          <c:showPercent val="0"/>
          <c:showBubbleSize val="0"/>
        </c:dLbls>
        <c:marker val="1"/>
        <c:smooth val="0"/>
        <c:axId val="694360000"/>
        <c:axId val="694380384"/>
      </c:lineChart>
      <c:catAx>
        <c:axId val="694360000"/>
        <c:scaling>
          <c:orientation val="minMax"/>
        </c:scaling>
        <c:delete val="0"/>
        <c:axPos val="b"/>
        <c:majorGridlines>
          <c:spPr>
            <a:ln w="9525" cap="flat" cmpd="sng" algn="ctr">
              <a:noFill/>
              <a:round/>
            </a:ln>
            <a:effectLst/>
          </c:spPr>
        </c:majorGridlines>
        <c:numFmt formatCode="General" sourceLinked="1"/>
        <c:majorTickMark val="none"/>
        <c:minorTickMark val="cross"/>
        <c:tickLblPos val="nextTo"/>
        <c:spPr>
          <a:noFill/>
          <a:ln w="9525" cap="flat" cmpd="sng" algn="ctr">
            <a:solidFill>
              <a:schemeClr val="tx1"/>
            </a:solidFill>
            <a:round/>
          </a:ln>
          <a:effectLst/>
        </c:spPr>
        <c:txPr>
          <a:bodyPr rot="-540000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94380384"/>
        <c:crosses val="autoZero"/>
        <c:auto val="1"/>
        <c:lblAlgn val="ctr"/>
        <c:lblOffset val="100"/>
        <c:noMultiLvlLbl val="0"/>
      </c:catAx>
      <c:valAx>
        <c:axId val="694380384"/>
        <c:scaling>
          <c:orientation val="minMax"/>
          <c:max val="1.2"/>
          <c:min val="0.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sz="1800" b="1" dirty="0">
                    <a:solidFill>
                      <a:schemeClr val="tx1"/>
                    </a:solidFill>
                  </a:rPr>
                  <a:t>Speedup</a:t>
                </a:r>
              </a:p>
            </c:rich>
          </c:tx>
          <c:layout>
            <c:manualLayout>
              <c:xMode val="edge"/>
              <c:yMode val="edge"/>
              <c:x val="1.5763078106615983E-2"/>
              <c:y val="0.1880422372945956"/>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title>
        <c:numFmt formatCode="#,##0.0" sourceLinked="0"/>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94360000"/>
        <c:crosses val="autoZero"/>
        <c:crossBetween val="between"/>
        <c:majorUnit val="0.1"/>
      </c:valAx>
      <c:spPr>
        <a:noFill/>
        <a:ln>
          <a:solidFill>
            <a:schemeClr val="tx1"/>
          </a:solidFill>
        </a:ln>
        <a:effectLst/>
      </c:spPr>
    </c:plotArea>
    <c:legend>
      <c:legendPos val="t"/>
      <c:layout>
        <c:manualLayout>
          <c:xMode val="edge"/>
          <c:yMode val="edge"/>
          <c:x val="0.13022290635427686"/>
          <c:y val="3.0303030303030304E-2"/>
          <c:w val="0.84852338161440855"/>
          <c:h val="9.7452875208780709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6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0.11242</cdr:x>
      <cdr:y>0.41756</cdr:y>
    </cdr:from>
    <cdr:to>
      <cdr:x>0.91467</cdr:x>
      <cdr:y>0.5481</cdr:y>
    </cdr:to>
    <cdr:grpSp>
      <cdr:nvGrpSpPr>
        <cdr:cNvPr id="2" name="Group 1">
          <a:extLst xmlns:a="http://schemas.openxmlformats.org/drawingml/2006/main">
            <a:ext uri="{FF2B5EF4-FFF2-40B4-BE49-F238E27FC236}">
              <a16:creationId xmlns:a16="http://schemas.microsoft.com/office/drawing/2014/main" id="{BE86B0E8-1993-A74C-B05D-48CA2A51169E}"/>
            </a:ext>
          </a:extLst>
        </cdr:cNvPr>
        <cdr:cNvGrpSpPr/>
      </cdr:nvGrpSpPr>
      <cdr:grpSpPr>
        <a:xfrm xmlns:a="http://schemas.openxmlformats.org/drawingml/2006/main">
          <a:off x="1027968" y="1082903"/>
          <a:ext cx="7335774" cy="338543"/>
          <a:chOff x="5184884" y="-935040"/>
          <a:chExt cx="3393348" cy="184129"/>
        </a:xfrm>
      </cdr:grpSpPr>
      <cdr:cxnSp macro="">
        <cdr:nvCxnSpPr>
          <cdr:cNvPr id="7" name="Straight Arrow Connector 6">
            <a:extLst xmlns:a="http://schemas.openxmlformats.org/drawingml/2006/main">
              <a:ext uri="{FF2B5EF4-FFF2-40B4-BE49-F238E27FC236}">
                <a16:creationId xmlns:a16="http://schemas.microsoft.com/office/drawing/2014/main" id="{E14E8D98-2FA7-9A48-ABDF-B0E9FFA5C572}"/>
              </a:ext>
            </a:extLst>
          </cdr:cNvPr>
          <cdr:cNvCxnSpPr>
            <a:cxnSpLocks xmlns:a="http://schemas.openxmlformats.org/drawingml/2006/main"/>
          </cdr:cNvCxnSpPr>
        </cdr:nvCxnSpPr>
        <cdr:spPr>
          <a:xfrm xmlns:a="http://schemas.openxmlformats.org/drawingml/2006/main" flipH="1">
            <a:off x="5184884" y="-770362"/>
            <a:ext cx="3342817" cy="0"/>
          </a:xfrm>
          <a:prstGeom xmlns:a="http://schemas.openxmlformats.org/drawingml/2006/main" prst="straightConnector1">
            <a:avLst/>
          </a:prstGeom>
          <a:ln xmlns:a="http://schemas.openxmlformats.org/drawingml/2006/main" w="76200">
            <a:solidFill>
              <a:srgbClr val="C0000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sp macro="" textlink="">
        <cdr:nvSpPr>
          <cdr:cNvPr id="8" name="TextBox 12">
            <a:extLst xmlns:a="http://schemas.openxmlformats.org/drawingml/2006/main">
              <a:ext uri="{FF2B5EF4-FFF2-40B4-BE49-F238E27FC236}">
                <a16:creationId xmlns:a16="http://schemas.microsoft.com/office/drawing/2014/main" id="{39E1B207-FADD-674A-9FCB-D6D907713E1E}"/>
              </a:ext>
            </a:extLst>
          </cdr:cNvPr>
          <cdr:cNvSpPr txBox="1"/>
        </cdr:nvSpPr>
        <cdr:spPr>
          <a:xfrm xmlns:a="http://schemas.openxmlformats.org/drawingml/2006/main">
            <a:off x="6241656" y="-935040"/>
            <a:ext cx="2336576" cy="1841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r>
              <a:rPr lang="en-US" sz="1600" b="1" dirty="0">
                <a:solidFill>
                  <a:srgbClr val="C00000"/>
                </a:solidFill>
                <a:latin typeface="Cambria" panose="02040503050406030204" pitchFamily="18" charset="0"/>
              </a:rPr>
              <a:t>~100X reduction</a:t>
            </a:r>
          </a:p>
        </cdr:txBody>
      </cdr:sp>
    </cdr:grpSp>
  </cdr:relSizeAnchor>
  <cdr:relSizeAnchor xmlns:cdr="http://schemas.openxmlformats.org/drawingml/2006/chartDrawing">
    <cdr:from>
      <cdr:x>0.02686</cdr:x>
      <cdr:y>0.01896</cdr:y>
    </cdr:from>
    <cdr:to>
      <cdr:x>0.10586</cdr:x>
      <cdr:y>0.83913</cdr:y>
    </cdr:to>
    <cdr:grpSp>
      <cdr:nvGrpSpPr>
        <cdr:cNvPr id="3" name="Group 2">
          <a:extLst xmlns:a="http://schemas.openxmlformats.org/drawingml/2006/main">
            <a:ext uri="{FF2B5EF4-FFF2-40B4-BE49-F238E27FC236}">
              <a16:creationId xmlns:a16="http://schemas.microsoft.com/office/drawing/2014/main" id="{CC5C8849-97B0-5E49-A0F0-332300B17F26}"/>
            </a:ext>
          </a:extLst>
        </cdr:cNvPr>
        <cdr:cNvGrpSpPr/>
      </cdr:nvGrpSpPr>
      <cdr:grpSpPr>
        <a:xfrm xmlns:a="http://schemas.openxmlformats.org/drawingml/2006/main">
          <a:off x="245608" y="49171"/>
          <a:ext cx="722376" cy="2127034"/>
          <a:chOff x="3466062" y="-862770"/>
          <a:chExt cx="355866" cy="2037724"/>
        </a:xfrm>
      </cdr:grpSpPr>
      <cdr:sp macro="" textlink="">
        <cdr:nvSpPr>
          <cdr:cNvPr id="4" name="TextBox 14">
            <a:extLst xmlns:a="http://schemas.openxmlformats.org/drawingml/2006/main">
              <a:ext uri="{FF2B5EF4-FFF2-40B4-BE49-F238E27FC236}">
                <a16:creationId xmlns:a16="http://schemas.microsoft.com/office/drawing/2014/main" id="{42F8BF43-CB7A-A14A-B9A4-1F80F4E4F365}"/>
              </a:ext>
            </a:extLst>
          </cdr:cNvPr>
          <cdr:cNvSpPr txBox="1"/>
        </cdr:nvSpPr>
        <cdr:spPr>
          <a:xfrm xmlns:a="http://schemas.openxmlformats.org/drawingml/2006/main" rot="16200000">
            <a:off x="3463479" y="-536087"/>
            <a:ext cx="557765" cy="15161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400" dirty="0">
                <a:latin typeface="Cambria" panose="02040503050406030204" pitchFamily="18" charset="0"/>
              </a:rPr>
              <a:t>2013</a:t>
            </a:r>
          </a:p>
        </cdr:txBody>
      </cdr:sp>
      <cdr:sp macro="" textlink="">
        <cdr:nvSpPr>
          <cdr:cNvPr id="5" name="TextBox 15">
            <a:extLst xmlns:a="http://schemas.openxmlformats.org/drawingml/2006/main">
              <a:ext uri="{FF2B5EF4-FFF2-40B4-BE49-F238E27FC236}">
                <a16:creationId xmlns:a16="http://schemas.microsoft.com/office/drawing/2014/main" id="{8C60B7FF-140B-A04C-9A35-94CD4CC5B356}"/>
              </a:ext>
            </a:extLst>
          </cdr:cNvPr>
          <cdr:cNvSpPr txBox="1"/>
        </cdr:nvSpPr>
        <cdr:spPr>
          <a:xfrm xmlns:a="http://schemas.openxmlformats.org/drawingml/2006/main" rot="16200000">
            <a:off x="3467236" y="-103170"/>
            <a:ext cx="557765" cy="15161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400" dirty="0">
                <a:latin typeface="Cambria" panose="02040503050406030204" pitchFamily="18" charset="0"/>
              </a:rPr>
              <a:t>2020</a:t>
            </a:r>
            <a:endParaRPr lang="en-US" sz="1600" dirty="0">
              <a:latin typeface="Cambria" panose="02040503050406030204" pitchFamily="18" charset="0"/>
            </a:endParaRPr>
          </a:p>
        </cdr:txBody>
      </cdr:sp>
      <cdr:sp macro="" textlink="">
        <cdr:nvSpPr>
          <cdr:cNvPr id="6" name="TextBox 16">
            <a:extLst xmlns:a="http://schemas.openxmlformats.org/drawingml/2006/main">
              <a:ext uri="{FF2B5EF4-FFF2-40B4-BE49-F238E27FC236}">
                <a16:creationId xmlns:a16="http://schemas.microsoft.com/office/drawing/2014/main" id="{24503FF1-836F-DF43-8EB5-9714E270FCEB}"/>
              </a:ext>
            </a:extLst>
          </cdr:cNvPr>
          <cdr:cNvSpPr txBox="1"/>
        </cdr:nvSpPr>
        <cdr:spPr>
          <a:xfrm xmlns:a="http://schemas.openxmlformats.org/drawingml/2006/main" rot="16200000">
            <a:off x="2538171" y="65121"/>
            <a:ext cx="2037724" cy="18194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800" dirty="0">
                <a:latin typeface="Cambria" panose="02040503050406030204" pitchFamily="18" charset="0"/>
              </a:rPr>
              <a:t>Manufactured Year</a:t>
            </a:r>
          </a:p>
        </cdr:txBody>
      </cdr:sp>
    </cdr:grpSp>
  </cdr:relSizeAnchor>
  <cdr:relSizeAnchor xmlns:cdr="http://schemas.openxmlformats.org/drawingml/2006/chartDrawing">
    <cdr:from>
      <cdr:x>0.09757</cdr:x>
      <cdr:y>0.73249</cdr:y>
    </cdr:from>
    <cdr:to>
      <cdr:x>0.90242</cdr:x>
      <cdr:y>0.8749</cdr:y>
    </cdr:to>
    <cdr:sp macro="" textlink="">
      <cdr:nvSpPr>
        <cdr:cNvPr id="10" name="TextBox 16">
          <a:extLst xmlns:a="http://schemas.openxmlformats.org/drawingml/2006/main">
            <a:ext uri="{FF2B5EF4-FFF2-40B4-BE49-F238E27FC236}">
              <a16:creationId xmlns:a16="http://schemas.microsoft.com/office/drawing/2014/main" id="{5133D1B7-58C4-6C59-A91F-EFF72FAB742C}"/>
            </a:ext>
          </a:extLst>
        </cdr:cNvPr>
        <cdr:cNvSpPr txBox="1"/>
      </cdr:nvSpPr>
      <cdr:spPr>
        <a:xfrm xmlns:a="http://schemas.openxmlformats.org/drawingml/2006/main">
          <a:off x="892180" y="1899644"/>
          <a:ext cx="7359548"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dirty="0">
              <a:solidFill>
                <a:schemeClr val="tx1"/>
              </a:solidFill>
              <a:latin typeface="Cambria" panose="02040503050406030204" pitchFamily="18" charset="0"/>
            </a:rPr>
            <a:t>The minimum activation count needed to induce the first bitflip</a:t>
          </a:r>
        </a:p>
      </cdr:txBody>
    </cdr:sp>
  </cdr:relSizeAnchor>
  <cdr:relSizeAnchor xmlns:cdr="http://schemas.openxmlformats.org/drawingml/2006/chartDrawing">
    <cdr:from>
      <cdr:x>0.07193</cdr:x>
      <cdr:y>0.42315</cdr:y>
    </cdr:from>
    <cdr:to>
      <cdr:x>0.10558</cdr:x>
      <cdr:y>0.64764</cdr:y>
    </cdr:to>
    <cdr:sp macro="" textlink="">
      <cdr:nvSpPr>
        <cdr:cNvPr id="9" name="TextBox 15">
          <a:extLst xmlns:a="http://schemas.openxmlformats.org/drawingml/2006/main">
            <a:ext uri="{FF2B5EF4-FFF2-40B4-BE49-F238E27FC236}">
              <a16:creationId xmlns:a16="http://schemas.microsoft.com/office/drawing/2014/main" id="{3BA597C3-3118-FACD-A1BE-7444BF8C4F5C}"/>
            </a:ext>
          </a:extLst>
        </cdr:cNvPr>
        <cdr:cNvSpPr txBox="1"/>
      </cdr:nvSpPr>
      <cdr:spPr>
        <a:xfrm xmlns:a="http://schemas.openxmlformats.org/drawingml/2006/main" rot="16200000">
          <a:off x="520469" y="1234610"/>
          <a:ext cx="582211" cy="307777"/>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dirty="0">
              <a:latin typeface="Cambria" panose="02040503050406030204" pitchFamily="18" charset="0"/>
            </a:rPr>
            <a:t>2023</a:t>
          </a:r>
          <a:endParaRPr lang="en-US" sz="1600" dirty="0">
            <a:latin typeface="Cambria" panose="02040503050406030204"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0.10345</cdr:x>
      <cdr:y>0.33242</cdr:y>
    </cdr:from>
    <cdr:to>
      <cdr:x>0.9817</cdr:x>
      <cdr:y>0.33242</cdr:y>
    </cdr:to>
    <cdr:cxnSp macro="">
      <cdr:nvCxnSpPr>
        <cdr:cNvPr id="2" name="Straight Connector 1">
          <a:extLst xmlns:a="http://schemas.openxmlformats.org/drawingml/2006/main">
            <a:ext uri="{FF2B5EF4-FFF2-40B4-BE49-F238E27FC236}">
              <a16:creationId xmlns:a16="http://schemas.microsoft.com/office/drawing/2014/main" id="{5B9D220D-D202-F741-B460-64E2A645BF5B}"/>
            </a:ext>
          </a:extLst>
        </cdr:cNvPr>
        <cdr:cNvCxnSpPr/>
      </cdr:nvCxnSpPr>
      <cdr:spPr>
        <a:xfrm xmlns:a="http://schemas.openxmlformats.org/drawingml/2006/main">
          <a:off x="914400" y="959389"/>
          <a:ext cx="7763043" cy="0"/>
        </a:xfrm>
        <a:prstGeom xmlns:a="http://schemas.openxmlformats.org/drawingml/2006/main" prst="line">
          <a:avLst/>
        </a:prstGeom>
        <a:ln xmlns:a="http://schemas.openxmlformats.org/drawingml/2006/main" w="127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cdr:x>
      <cdr:y>0.96298</cdr:y>
    </cdr:from>
    <cdr:to>
      <cdr:x>0.41221</cdr:x>
      <cdr:y>0.96298</cdr:y>
    </cdr:to>
    <cdr:cxnSp macro="">
      <cdr:nvCxnSpPr>
        <cdr:cNvPr id="3" name="Straight Connector 2">
          <a:extLst xmlns:a="http://schemas.openxmlformats.org/drawingml/2006/main">
            <a:ext uri="{FF2B5EF4-FFF2-40B4-BE49-F238E27FC236}">
              <a16:creationId xmlns:a16="http://schemas.microsoft.com/office/drawing/2014/main" id="{1B964EC0-CEAE-C040-9D7C-CF9B759DC831}"/>
            </a:ext>
          </a:extLst>
        </cdr:cNvPr>
        <cdr:cNvCxnSpPr/>
      </cdr:nvCxnSpPr>
      <cdr:spPr>
        <a:xfrm xmlns:a="http://schemas.openxmlformats.org/drawingml/2006/main">
          <a:off x="2209800" y="2779233"/>
          <a:ext cx="1433806" cy="0"/>
        </a:xfrm>
        <a:prstGeom xmlns:a="http://schemas.openxmlformats.org/drawingml/2006/main" prst="lin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0.27669</cdr:x>
      <cdr:y>0.9526</cdr:y>
    </cdr:from>
    <cdr:to>
      <cdr:x>0.38552</cdr:x>
      <cdr:y>0.9889</cdr:y>
    </cdr:to>
    <cdr:sp macro="" textlink="">
      <cdr:nvSpPr>
        <cdr:cNvPr id="4" name="TextBox 2"/>
        <cdr:cNvSpPr txBox="1"/>
      </cdr:nvSpPr>
      <cdr:spPr>
        <a:xfrm xmlns:a="http://schemas.openxmlformats.org/drawingml/2006/main">
          <a:off x="2445718" y="2749273"/>
          <a:ext cx="961970" cy="104765"/>
        </a:xfrm>
        <a:prstGeom xmlns:a="http://schemas.openxmlformats.org/drawingml/2006/main" prst="rect">
          <a:avLst/>
        </a:prstGeom>
        <a:solidFill xmlns:a="http://schemas.openxmlformats.org/drawingml/2006/main">
          <a:schemeClr val="bg1"/>
        </a:solidFill>
      </cdr:spPr>
      <cdr:txBody>
        <a:bodyPr xmlns:a="http://schemas.openxmlformats.org/drawingml/2006/main" wrap="none" tIns="0" rtlCol="0" anchor="ctr"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b="1" dirty="0" err="1"/>
            <a:t>Netperf</a:t>
          </a:r>
          <a:endParaRPr lang="en-US" sz="1800" b="1" dirty="0"/>
        </a:p>
      </cdr:txBody>
    </cdr:sp>
  </cdr:relSizeAnchor>
  <cdr:relSizeAnchor xmlns:cdr="http://schemas.openxmlformats.org/drawingml/2006/chartDrawing">
    <cdr:from>
      <cdr:x>0.43673</cdr:x>
      <cdr:y>0.96298</cdr:y>
    </cdr:from>
    <cdr:to>
      <cdr:x>0.9624</cdr:x>
      <cdr:y>0.96298</cdr:y>
    </cdr:to>
    <cdr:cxnSp macro="">
      <cdr:nvCxnSpPr>
        <cdr:cNvPr id="5" name="Straight Connector 4">
          <a:extLst xmlns:a="http://schemas.openxmlformats.org/drawingml/2006/main">
            <a:ext uri="{FF2B5EF4-FFF2-40B4-BE49-F238E27FC236}">
              <a16:creationId xmlns:a16="http://schemas.microsoft.com/office/drawing/2014/main" id="{BC302B24-9066-8244-98D4-14605F143FF1}"/>
            </a:ext>
          </a:extLst>
        </cdr:cNvPr>
        <cdr:cNvCxnSpPr/>
      </cdr:nvCxnSpPr>
      <cdr:spPr>
        <a:xfrm xmlns:a="http://schemas.openxmlformats.org/drawingml/2006/main">
          <a:off x="3860310" y="2779233"/>
          <a:ext cx="4646503" cy="0"/>
        </a:xfrm>
        <a:prstGeom xmlns:a="http://schemas.openxmlformats.org/drawingml/2006/main" prst="lin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0.57759</cdr:x>
      <cdr:y>0.90872</cdr:y>
    </cdr:from>
    <cdr:to>
      <cdr:x>0.82277</cdr:x>
      <cdr:y>1</cdr:y>
    </cdr:to>
    <cdr:sp macro="" textlink="">
      <cdr:nvSpPr>
        <cdr:cNvPr id="6" name="TextBox 2"/>
        <cdr:cNvSpPr txBox="1"/>
      </cdr:nvSpPr>
      <cdr:spPr>
        <a:xfrm xmlns:a="http://schemas.openxmlformats.org/drawingml/2006/main">
          <a:off x="5105400" y="2622629"/>
          <a:ext cx="2167195" cy="263446"/>
        </a:xfrm>
        <a:prstGeom xmlns:a="http://schemas.openxmlformats.org/drawingml/2006/main" prst="rect">
          <a:avLst/>
        </a:prstGeom>
        <a:solidFill xmlns:a="http://schemas.openxmlformats.org/drawingml/2006/main">
          <a:schemeClr val="bg1"/>
        </a:solidFill>
      </cdr:spPr>
      <cdr:txBody>
        <a:bodyPr xmlns:a="http://schemas.openxmlformats.org/drawingml/2006/main" wrap="none" t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b="1" dirty="0" err="1"/>
            <a:t>IOZone</a:t>
          </a:r>
          <a:r>
            <a:rPr lang="en-US" sz="1800" b="1" dirty="0"/>
            <a:t>, 64MB File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C167E78-EA36-40A1-A9A0-B443C6CB1F60}" type="datetimeFigureOut">
              <a:rPr lang="en-US" smtClean="0"/>
              <a:pPr/>
              <a:t>6/26/26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E401BE2-F7AC-4C50-A6E5-F6C806E13D7E}" type="slidenum">
              <a:rPr lang="en-US" smtClean="0"/>
              <a:pPr/>
              <a:t>‹#›</a:t>
            </a:fld>
            <a:endParaRPr lang="en-US"/>
          </a:p>
        </p:txBody>
      </p:sp>
    </p:spTree>
    <p:extLst>
      <p:ext uri="{BB962C8B-B14F-4D97-AF65-F5344CB8AC3E}">
        <p14:creationId xmlns:p14="http://schemas.microsoft.com/office/powerpoint/2010/main" val="1046298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8D89EF4-2B2A-4F54-A6DD-1EB35DCF17B3}" type="datetimeFigureOut">
              <a:rPr lang="en-US" smtClean="0"/>
              <a:pPr/>
              <a:t>6/26/26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B959945-7217-484B-8E74-88DC87A74BB0}" type="slidenum">
              <a:rPr lang="en-US" smtClean="0"/>
              <a:pPr/>
              <a:t>‹#›</a:t>
            </a:fld>
            <a:endParaRPr lang="en-US"/>
          </a:p>
        </p:txBody>
      </p:sp>
    </p:spTree>
    <p:extLst>
      <p:ext uri="{BB962C8B-B14F-4D97-AF65-F5344CB8AC3E}">
        <p14:creationId xmlns:p14="http://schemas.microsoft.com/office/powerpoint/2010/main" val="3558070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0FF0C-B0E2-AE0A-50CC-397207DEC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13403-2573-C8FF-5556-93D1ABF5CC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86CAC2-C5D4-2742-6754-52A86D94A16F}"/>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70C98620-1A7D-AB29-3392-E644E8B4CC2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4165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RowPress amplifies read disturbance because</a:t>
            </a:r>
          </a:p>
          <a:p>
            <a:endParaRPr lang="en-US" dirty="0"/>
          </a:p>
          <a:p>
            <a:r>
              <a:rPr lang="en-US" dirty="0"/>
              <a:t>First, it reduces the minimum number of row activations needed to induce a bitflip by 1-2 orders of magnitude</a:t>
            </a:r>
          </a:p>
          <a:p>
            <a:endParaRPr lang="en-US" dirty="0"/>
          </a:p>
          <a:p>
            <a:r>
              <a:rPr lang="en-US" dirty="0"/>
              <a:t>Second, in extreme cases, activating a row only once induces bitflips</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4C1FA8-7F30-4F1F-B2F6-2EBFCCE1E968}"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8425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our work, we introduce autonomous in-DRAM maintenance operations</a:t>
            </a:r>
          </a:p>
          <a:p>
            <a:r>
              <a:rPr lang="en-US" b="1" dirty="0"/>
              <a:t>[CLICK] </a:t>
            </a:r>
            <a:r>
              <a:rPr lang="en-US" b="0" dirty="0"/>
              <a:t>in which the DRAM chip has full control over in-DRAM maintenance operations</a:t>
            </a:r>
          </a:p>
          <a:p>
            <a:r>
              <a:rPr lang="en-US" b="1" dirty="0"/>
              <a:t>[CLICK] </a:t>
            </a:r>
            <a:r>
              <a:rPr lang="en-US" b="0" dirty="0"/>
              <a:t>This allows us to add new maintenance mechanisms inside a DRAM chip without modifying the standard and without</a:t>
            </a:r>
          </a:p>
          <a:p>
            <a:r>
              <a:rPr lang="en-US" b="0" dirty="0"/>
              <a:t>Exposing DRAM-internal proprietary </a:t>
            </a:r>
            <a:r>
              <a:rPr lang="en-US" b="0" dirty="0" err="1"/>
              <a:t>informatino</a:t>
            </a: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F2200-637A-42DD-BD93-B45C1CFA40DE}" type="slidenum">
              <a:rPr kumimoji="0" lang="en-US" sz="1200" b="0" i="0" u="none" strike="noStrike" kern="1200" cap="none" spc="0" normalizeH="0" baseline="0" noProof="0" smtClean="0">
                <a:ln>
                  <a:noFill/>
                </a:ln>
                <a:solidFill>
                  <a:prstClr val="black"/>
                </a:solidFill>
                <a:effectLst/>
                <a:uLnTx/>
                <a:uFillTx/>
                <a:latin typeface="Quire Sans" panose="020B05020404000200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Quire Sans" panose="020B0502040400020003" pitchFamily="34" charset="0"/>
              <a:ea typeface="+mn-ea"/>
              <a:cs typeface="+mn-cs"/>
            </a:endParaRPr>
          </a:p>
        </p:txBody>
      </p:sp>
    </p:spTree>
    <p:extLst>
      <p:ext uri="{BB962C8B-B14F-4D97-AF65-F5344CB8AC3E}">
        <p14:creationId xmlns:p14="http://schemas.microsoft.com/office/powerpoint/2010/main" val="3164648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0F553-8ABF-2AC9-487A-B873C9A499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0C221C-4CEC-2CEA-5C7C-247BF511F6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223F10-5B06-44CC-9E34-019DD6C643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summary, SMD enables </a:t>
            </a:r>
            <a:r>
              <a:rPr lang="en-US" b="1" dirty="0"/>
              <a:t>[CLICK] </a:t>
            </a:r>
            <a:r>
              <a:rPr lang="en-US" dirty="0"/>
              <a:t>autonomous in-DRAM maintenance operations </a:t>
            </a:r>
            <a:r>
              <a:rPr lang="en-US" b="0" dirty="0"/>
              <a:t>with</a:t>
            </a:r>
            <a:r>
              <a:rPr lang="en-US" dirty="0"/>
              <a:t> </a:t>
            </a:r>
            <a:r>
              <a:rPr lang="en-US" b="1" dirty="0"/>
              <a:t>[CLICK] </a:t>
            </a:r>
            <a:r>
              <a:rPr lang="en-US" b="0" dirty="0"/>
              <a:t>a simple change in the interface.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[CLICK] </a:t>
            </a:r>
            <a:r>
              <a:rPr lang="en-US" b="0" dirty="0"/>
              <a:t>SMD divides the work nicely between the memory controller and the DRAM chip such that </a:t>
            </a:r>
            <a:br>
              <a:rPr lang="en-US" b="0" dirty="0"/>
            </a:br>
            <a:r>
              <a:rPr lang="en-US" b="0" dirty="0"/>
              <a:t>new maintenance mechanisms can be implemented without modifying the DRAM standard</a:t>
            </a:r>
          </a:p>
        </p:txBody>
      </p:sp>
      <p:sp>
        <p:nvSpPr>
          <p:cNvPr id="4" name="Slide Number Placeholder 3">
            <a:extLst>
              <a:ext uri="{FF2B5EF4-FFF2-40B4-BE49-F238E27FC236}">
                <a16:creationId xmlns:a16="http://schemas.microsoft.com/office/drawing/2014/main" id="{02E14D07-7468-94B3-A430-C2CED9C12F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F2200-637A-42DD-BD93-B45C1CFA40DE}" type="slidenum">
              <a:rPr kumimoji="0" lang="en-US" sz="1200" b="0" i="0" u="none" strike="noStrike" kern="1200" cap="none" spc="0" normalizeH="0" baseline="0" noProof="0" smtClean="0">
                <a:ln>
                  <a:noFill/>
                </a:ln>
                <a:solidFill>
                  <a:prstClr val="black"/>
                </a:solidFill>
                <a:effectLst/>
                <a:uLnTx/>
                <a:uFillTx/>
                <a:latin typeface="Quire Sans" panose="020B05020404000200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Quire Sans" panose="020B0502040400020003" pitchFamily="34" charset="0"/>
              <a:ea typeface="+mn-ea"/>
              <a:cs typeface="+mn-cs"/>
            </a:endParaRPr>
          </a:p>
        </p:txBody>
      </p:sp>
    </p:spTree>
    <p:extLst>
      <p:ext uri="{BB962C8B-B14F-4D97-AF65-F5344CB8AC3E}">
        <p14:creationId xmlns:p14="http://schemas.microsoft.com/office/powerpoint/2010/main" val="3614128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the Self-Managing DRAM architecture, we develop various maintenance mechanisms.</a:t>
            </a:r>
          </a:p>
          <a:p>
            <a:endParaRPr lang="en-US" dirty="0"/>
          </a:p>
          <a:p>
            <a:r>
              <a:rPr lang="en-US" dirty="0"/>
              <a:t>[CLICK] For DRAM refresh, [CLICK] we develop Fixed-Rate Refresh (SMD-FR), which uniformly refreshes all DRAM rows with a fixed refresh period.</a:t>
            </a:r>
          </a:p>
          <a:p>
            <a:r>
              <a:rPr lang="en-US" dirty="0"/>
              <a:t>[CLICK] Also, we develop Variable Rate Refresh (SMD-VR), which uses retention profiling information to skip refreshing rows that can retain their data correctly for extended periods.</a:t>
            </a:r>
          </a:p>
          <a:p>
            <a:endParaRPr lang="en-US" dirty="0"/>
          </a:p>
          <a:p>
            <a:r>
              <a:rPr lang="en-US" dirty="0"/>
              <a:t>[CLICK] For RowHammer Protection, [CLICK] we develop Probabilistic RowHammer Protection (SMD-PRP), which performs neighbor row refresh with a small probability on every row activation.</a:t>
            </a:r>
          </a:p>
          <a:p>
            <a:r>
              <a:rPr lang="en-US" dirty="0"/>
              <a:t>[CLICK] Second, we develop Deterministic RowHammer Protection (SMD-DRP), which identifies frequently activated rows and refreshes only their neighbor rows when needed.</a:t>
            </a:r>
          </a:p>
          <a:p>
            <a:endParaRPr lang="en-US" dirty="0"/>
          </a:p>
          <a:p>
            <a:r>
              <a:rPr lang="en-US" dirty="0"/>
              <a:t>[CLICK] Last, we develop a mechanism for memory scrubbing. [CLICK] SMD-MS periodically scans the entire DRAM for errors and corrects them.</a:t>
            </a:r>
          </a:p>
          <a:p>
            <a:endParaRPr lang="en-US" dirty="0"/>
          </a:p>
          <a:p>
            <a:r>
              <a:rPr lang="en-US" dirty="0"/>
              <a:t>Thanks to SMD, we all these mechanisms can be implemented completely within DRAM and they can operate together.</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D08837-A1FD-4E03-BA4E-F004DDDA85FA}"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9866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538" eaLnBrk="0" hangingPunct="0">
              <a:defRPr sz="2400">
                <a:solidFill>
                  <a:schemeClr val="tx1"/>
                </a:solidFill>
                <a:latin typeface="Arial" charset="0"/>
                <a:ea typeface="ＭＳ Ｐゴシック" charset="0"/>
                <a:cs typeface="ＭＳ Ｐゴシック" charset="0"/>
              </a:defRPr>
            </a:lvl1pPr>
            <a:lvl2pPr marL="757066" indent="-291179" defTabSz="928538" eaLnBrk="0" hangingPunct="0">
              <a:defRPr sz="2400">
                <a:solidFill>
                  <a:schemeClr val="tx1"/>
                </a:solidFill>
                <a:latin typeface="Arial" charset="0"/>
                <a:ea typeface="ＭＳ Ｐゴシック" charset="0"/>
              </a:defRPr>
            </a:lvl2pPr>
            <a:lvl3pPr marL="1164717" indent="-232943" defTabSz="928538" eaLnBrk="0" hangingPunct="0">
              <a:defRPr sz="2400">
                <a:solidFill>
                  <a:schemeClr val="tx1"/>
                </a:solidFill>
                <a:latin typeface="Arial" charset="0"/>
                <a:ea typeface="ＭＳ Ｐゴシック" charset="0"/>
              </a:defRPr>
            </a:lvl3pPr>
            <a:lvl4pPr marL="1630604" indent="-232943" defTabSz="928538" eaLnBrk="0" hangingPunct="0">
              <a:defRPr sz="2400">
                <a:solidFill>
                  <a:schemeClr val="tx1"/>
                </a:solidFill>
                <a:latin typeface="Arial" charset="0"/>
                <a:ea typeface="ＭＳ Ｐゴシック" charset="0"/>
              </a:defRPr>
            </a:lvl4pPr>
            <a:lvl5pPr marL="2096491" indent="-232943" defTabSz="928538" eaLnBrk="0" hangingPunct="0">
              <a:defRPr sz="2400">
                <a:solidFill>
                  <a:schemeClr val="tx1"/>
                </a:solidFill>
                <a:latin typeface="Arial" charset="0"/>
                <a:ea typeface="ＭＳ Ｐゴシック" charset="0"/>
              </a:defRPr>
            </a:lvl5pPr>
            <a:lvl6pPr marL="2562377" indent="-232943" defTabSz="928538" eaLnBrk="0" fontAlgn="base" hangingPunct="0">
              <a:spcBef>
                <a:spcPct val="0"/>
              </a:spcBef>
              <a:spcAft>
                <a:spcPct val="0"/>
              </a:spcAft>
              <a:defRPr sz="2400">
                <a:solidFill>
                  <a:schemeClr val="tx1"/>
                </a:solidFill>
                <a:latin typeface="Arial" charset="0"/>
                <a:ea typeface="ＭＳ Ｐゴシック" charset="0"/>
              </a:defRPr>
            </a:lvl6pPr>
            <a:lvl7pPr marL="3028264" indent="-232943" defTabSz="928538" eaLnBrk="0" fontAlgn="base" hangingPunct="0">
              <a:spcBef>
                <a:spcPct val="0"/>
              </a:spcBef>
              <a:spcAft>
                <a:spcPct val="0"/>
              </a:spcAft>
              <a:defRPr sz="2400">
                <a:solidFill>
                  <a:schemeClr val="tx1"/>
                </a:solidFill>
                <a:latin typeface="Arial" charset="0"/>
                <a:ea typeface="ＭＳ Ｐゴシック" charset="0"/>
              </a:defRPr>
            </a:lvl7pPr>
            <a:lvl8pPr marL="3494151" indent="-232943" defTabSz="928538" eaLnBrk="0" fontAlgn="base" hangingPunct="0">
              <a:spcBef>
                <a:spcPct val="0"/>
              </a:spcBef>
              <a:spcAft>
                <a:spcPct val="0"/>
              </a:spcAft>
              <a:defRPr sz="2400">
                <a:solidFill>
                  <a:schemeClr val="tx1"/>
                </a:solidFill>
                <a:latin typeface="Arial" charset="0"/>
                <a:ea typeface="ＭＳ Ｐゴシック" charset="0"/>
              </a:defRPr>
            </a:lvl8pPr>
            <a:lvl9pPr marL="3960038" indent="-232943" defTabSz="928538"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28538" rtl="0" eaLnBrk="1" fontAlgn="auto" latinLnBrk="0" hangingPunct="1">
              <a:lnSpc>
                <a:spcPct val="100000"/>
              </a:lnSpc>
              <a:spcBef>
                <a:spcPts val="0"/>
              </a:spcBef>
              <a:spcAft>
                <a:spcPts val="0"/>
              </a:spcAft>
              <a:buClrTx/>
              <a:buSzTx/>
              <a:buFontTx/>
              <a:buNone/>
              <a:tabLst/>
              <a:defRPr/>
            </a:pPr>
            <a:fld id="{D433A3D9-BADB-734B-A983-EA6AF1EA18FE}"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Arial" charset="0"/>
              </a:rPr>
              <a:pPr marL="0" marR="0" lvl="0" indent="0" algn="r" defTabSz="928538"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Arial" charset="0"/>
            </a:endParaRPr>
          </a:p>
        </p:txBody>
      </p:sp>
      <p:sp>
        <p:nvSpPr>
          <p:cNvPr id="757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5779"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1682530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C67609-88E9-5A48-B122-2F095B02841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9537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starting with this takeaway message.</a:t>
            </a:r>
          </a:p>
          <a:p>
            <a:r>
              <a:rPr lang="en-US" dirty="0"/>
              <a:t>We find that the read disturbance threshold of a row changes randomly and unpredictably over time. </a:t>
            </a:r>
          </a:p>
          <a:p>
            <a:r>
              <a:rPr lang="en-US" dirty="0"/>
              <a:t>This makes accurately identifying RDT very challenging.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DF2200-637A-42DD-BD93-B45C1CFA40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9238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C435B-A0CD-F0F5-5A13-18B4626D3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90B405-281C-4778-6947-8EDBD9324A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2E943A-4584-2D2E-AAAE-8E79624040A7}"/>
              </a:ext>
            </a:extLst>
          </p:cNvPr>
          <p:cNvSpPr>
            <a:spLocks noGrp="1"/>
          </p:cNvSpPr>
          <p:nvPr>
            <p:ph type="body" idx="1"/>
          </p:nvPr>
        </p:nvSpPr>
        <p:spPr/>
        <p:txBody>
          <a:bodyPr/>
          <a:lstStyle/>
          <a:p>
            <a:r>
              <a:rPr lang="en-US" dirty="0"/>
              <a:t>[CLICK]In this study, we experimentally demonstrate that off-the-shelf DRAM chips </a:t>
            </a:r>
          </a:p>
          <a:p>
            <a:r>
              <a:rPr lang="en-US" dirty="0"/>
              <a:t>[CLICK] Can simultaneously activating up to 48 DRAM rows in two neighboring subarrays</a:t>
            </a:r>
          </a:p>
          <a:p>
            <a:r>
              <a:rPr lang="en-US" dirty="0"/>
              <a:t>[CLICK] Can performing NOT operation with up to 32 output operands</a:t>
            </a:r>
          </a:p>
          <a:p>
            <a:r>
              <a:rPr lang="en-US" dirty="0"/>
              <a:t>[CLICK] Can performing up to 16-input AND, NAND, OR, and NOR operations</a:t>
            </a:r>
          </a:p>
        </p:txBody>
      </p:sp>
      <p:sp>
        <p:nvSpPr>
          <p:cNvPr id="4" name="Slide Number Placeholder 3">
            <a:extLst>
              <a:ext uri="{FF2B5EF4-FFF2-40B4-BE49-F238E27FC236}">
                <a16:creationId xmlns:a16="http://schemas.microsoft.com/office/drawing/2014/main" id="{897087A8-9148-E124-5FF5-6AF013C4F0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6800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Our key idea is since we can activate many rows simultaneously, we can copy one row’s content to other simultaneously activated rows</a:t>
            </a:r>
          </a:p>
          <a:p>
            <a:endParaRPr lang="en-US" dirty="0"/>
          </a:p>
          <a:p>
            <a:r>
              <a:rPr lang="en-US" dirty="0"/>
              <a:t>[CLICK] Let’s recall the </a:t>
            </a:r>
            <a:r>
              <a:rPr lang="en-US" dirty="0" err="1"/>
              <a:t>RowClone</a:t>
            </a:r>
            <a:r>
              <a:rPr lang="en-US" dirty="0"/>
              <a:t> example where we copy source to destination</a:t>
            </a:r>
          </a:p>
          <a:p>
            <a:r>
              <a:rPr lang="en-US" dirty="0"/>
              <a:t>[CLICK] In </a:t>
            </a:r>
            <a:r>
              <a:rPr lang="en-US" dirty="0" err="1"/>
              <a:t>RowClone</a:t>
            </a:r>
            <a:r>
              <a:rPr lang="en-US" dirty="0"/>
              <a:t>, we first activate the source row which will copy its content to sense amplifiers</a:t>
            </a:r>
          </a:p>
          <a:p>
            <a:r>
              <a:rPr lang="en-US" dirty="0"/>
              <a:t>[CLICK] And then, we activate destination row to drive the sense amplifier’s content to destination row</a:t>
            </a:r>
          </a:p>
          <a:p>
            <a:endParaRPr lang="en-US" dirty="0"/>
          </a:p>
          <a:p>
            <a:r>
              <a:rPr lang="en-US" dirty="0"/>
              <a:t>[CLICK] In our mechanism, which we call Multi-</a:t>
            </a:r>
            <a:r>
              <a:rPr lang="en-US" dirty="0" err="1"/>
              <a:t>RowCopy</a:t>
            </a:r>
            <a:r>
              <a:rPr lang="en-US" dirty="0"/>
              <a:t>, we have several destination rows</a:t>
            </a:r>
          </a:p>
          <a:p>
            <a:r>
              <a:rPr lang="en-US" dirty="0"/>
              <a:t>[CLICK] Here we activate many destination rows simultaneously </a:t>
            </a:r>
          </a:p>
          <a:p>
            <a:r>
              <a:rPr lang="en-US" dirty="0"/>
              <a:t>[CLICK] and thus sense amplifier drives its content to these destination rows. </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809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C53B7-8840-87C2-6988-A3B917B3C06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F29480D-51CC-B41C-ED4C-4E99BC6ABE7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7AA4F806-4ED1-CCE6-41D0-84A2303B40F1}"/>
              </a:ext>
            </a:extLst>
          </p:cNvPr>
          <p:cNvSpPr>
            <a:spLocks noGrp="1"/>
          </p:cNvSpPr>
          <p:nvPr>
            <p:ph type="body" idx="1"/>
          </p:nvPr>
        </p:nvSpPr>
        <p:spPr/>
        <p:txBody>
          <a:bodyPr/>
          <a:lstStyle/>
          <a:p>
            <a:r>
              <a:rPr lang="en-US" dirty="0"/>
              <a:t>Our key idea is to leverage the connection between neighboring subarrays, </a:t>
            </a:r>
          </a:p>
          <a:p>
            <a:r>
              <a:rPr lang="en-US" dirty="0"/>
              <a:t>[CLICK] the NOT gate in the sense amplifier.</a:t>
            </a:r>
          </a:p>
          <a:p>
            <a:r>
              <a:rPr lang="en-US" dirty="0"/>
              <a:t>[CLICK] By simultaneously activating rows in neighboring subarrays, we can connect these rows through a NOT gate </a:t>
            </a:r>
          </a:p>
          <a:p>
            <a:r>
              <a:rPr lang="en-US" dirty="0"/>
              <a:t>[CLICK] As an example, source and destination in neighboring subarrays and if we first activate </a:t>
            </a:r>
            <a:r>
              <a:rPr lang="en-US" dirty="0" err="1"/>
              <a:t>src</a:t>
            </a:r>
            <a:endParaRPr lang="en-US" dirty="0"/>
          </a:p>
          <a:p>
            <a:r>
              <a:rPr lang="en-US" dirty="0"/>
              <a:t>[CLICK] and then activate destination, this result in sense amplifier to drive the negated </a:t>
            </a:r>
            <a:r>
              <a:rPr lang="en-US" dirty="0" err="1"/>
              <a:t>src</a:t>
            </a:r>
            <a:r>
              <a:rPr lang="en-US" dirty="0"/>
              <a:t> value to the </a:t>
            </a:r>
            <a:r>
              <a:rPr lang="en-US" dirty="0" err="1"/>
              <a:t>dst</a:t>
            </a:r>
            <a:endParaRPr lang="en-US" dirty="0"/>
          </a:p>
        </p:txBody>
      </p:sp>
      <p:sp>
        <p:nvSpPr>
          <p:cNvPr id="4" name="Slayt Numarası Yer Tutucusu 3">
            <a:extLst>
              <a:ext uri="{FF2B5EF4-FFF2-40B4-BE49-F238E27FC236}">
                <a16:creationId xmlns:a16="http://schemas.microsoft.com/office/drawing/2014/main" id="{5E0FB812-F800-064A-0240-BC9BAADD523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8831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538" eaLnBrk="0" hangingPunct="0">
              <a:defRPr sz="2400">
                <a:solidFill>
                  <a:schemeClr val="tx1"/>
                </a:solidFill>
                <a:latin typeface="Arial" charset="0"/>
                <a:ea typeface="ＭＳ Ｐゴシック" charset="0"/>
                <a:cs typeface="ＭＳ Ｐゴシック" charset="0"/>
              </a:defRPr>
            </a:lvl1pPr>
            <a:lvl2pPr marL="757066" indent="-291179" defTabSz="928538" eaLnBrk="0" hangingPunct="0">
              <a:defRPr sz="2400">
                <a:solidFill>
                  <a:schemeClr val="tx1"/>
                </a:solidFill>
                <a:latin typeface="Arial" charset="0"/>
                <a:ea typeface="ＭＳ Ｐゴシック" charset="0"/>
              </a:defRPr>
            </a:lvl2pPr>
            <a:lvl3pPr marL="1164717" indent="-232943" defTabSz="928538" eaLnBrk="0" hangingPunct="0">
              <a:defRPr sz="2400">
                <a:solidFill>
                  <a:schemeClr val="tx1"/>
                </a:solidFill>
                <a:latin typeface="Arial" charset="0"/>
                <a:ea typeface="ＭＳ Ｐゴシック" charset="0"/>
              </a:defRPr>
            </a:lvl3pPr>
            <a:lvl4pPr marL="1630604" indent="-232943" defTabSz="928538" eaLnBrk="0" hangingPunct="0">
              <a:defRPr sz="2400">
                <a:solidFill>
                  <a:schemeClr val="tx1"/>
                </a:solidFill>
                <a:latin typeface="Arial" charset="0"/>
                <a:ea typeface="ＭＳ Ｐゴシック" charset="0"/>
              </a:defRPr>
            </a:lvl4pPr>
            <a:lvl5pPr marL="2096491" indent="-232943" defTabSz="928538" eaLnBrk="0" hangingPunct="0">
              <a:defRPr sz="2400">
                <a:solidFill>
                  <a:schemeClr val="tx1"/>
                </a:solidFill>
                <a:latin typeface="Arial" charset="0"/>
                <a:ea typeface="ＭＳ Ｐゴシック" charset="0"/>
              </a:defRPr>
            </a:lvl5pPr>
            <a:lvl6pPr marL="2562377" indent="-232943" defTabSz="928538" eaLnBrk="0" fontAlgn="base" hangingPunct="0">
              <a:spcBef>
                <a:spcPct val="0"/>
              </a:spcBef>
              <a:spcAft>
                <a:spcPct val="0"/>
              </a:spcAft>
              <a:defRPr sz="2400">
                <a:solidFill>
                  <a:schemeClr val="tx1"/>
                </a:solidFill>
                <a:latin typeface="Arial" charset="0"/>
                <a:ea typeface="ＭＳ Ｐゴシック" charset="0"/>
              </a:defRPr>
            </a:lvl6pPr>
            <a:lvl7pPr marL="3028264" indent="-232943" defTabSz="928538" eaLnBrk="0" fontAlgn="base" hangingPunct="0">
              <a:spcBef>
                <a:spcPct val="0"/>
              </a:spcBef>
              <a:spcAft>
                <a:spcPct val="0"/>
              </a:spcAft>
              <a:defRPr sz="2400">
                <a:solidFill>
                  <a:schemeClr val="tx1"/>
                </a:solidFill>
                <a:latin typeface="Arial" charset="0"/>
                <a:ea typeface="ＭＳ Ｐゴシック" charset="0"/>
              </a:defRPr>
            </a:lvl7pPr>
            <a:lvl8pPr marL="3494151" indent="-232943" defTabSz="928538" eaLnBrk="0" fontAlgn="base" hangingPunct="0">
              <a:spcBef>
                <a:spcPct val="0"/>
              </a:spcBef>
              <a:spcAft>
                <a:spcPct val="0"/>
              </a:spcAft>
              <a:defRPr sz="2400">
                <a:solidFill>
                  <a:schemeClr val="tx1"/>
                </a:solidFill>
                <a:latin typeface="Arial" charset="0"/>
                <a:ea typeface="ＭＳ Ｐゴシック" charset="0"/>
              </a:defRPr>
            </a:lvl8pPr>
            <a:lvl9pPr marL="3960038" indent="-232943" defTabSz="928538"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28538" rtl="0" eaLnBrk="1" fontAlgn="base" latinLnBrk="0" hangingPunct="1">
              <a:lnSpc>
                <a:spcPct val="100000"/>
              </a:lnSpc>
              <a:spcBef>
                <a:spcPct val="0"/>
              </a:spcBef>
              <a:spcAft>
                <a:spcPct val="0"/>
              </a:spcAft>
              <a:buClrTx/>
              <a:buSzTx/>
              <a:buFontTx/>
              <a:buNone/>
              <a:tabLst/>
              <a:defRPr/>
            </a:pPr>
            <a:fld id="{01F22E10-F738-7441-B00D-D602C05DDFFA}" type="slidenum">
              <a:rPr kumimoji="0" lang="en-US" sz="1200" b="0" i="0" u="none" strike="noStrike" kern="1200" cap="none" spc="0" normalizeH="0" baseline="0" noProof="0">
                <a:ln>
                  <a:noFill/>
                </a:ln>
                <a:solidFill>
                  <a:srgbClr val="000000"/>
                </a:solidFill>
                <a:effectLst/>
                <a:uLnTx/>
                <a:uFillTx/>
                <a:latin typeface="Calibri" charset="0"/>
                <a:ea typeface="ＭＳ Ｐゴシック" charset="0"/>
                <a:cs typeface="Arial" charset="0"/>
              </a:rPr>
              <a:pPr marL="0" marR="0" lvl="0" indent="0" algn="r" defTabSz="928538"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Calibri" charset="0"/>
              <a:ea typeface="ＭＳ Ｐゴシック" charset="0"/>
              <a:cs typeface="Arial" charset="0"/>
            </a:endParaRPr>
          </a:p>
        </p:txBody>
      </p:sp>
      <p:sp>
        <p:nvSpPr>
          <p:cNvPr id="136194"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136195" name="Rectangle 3"/>
          <p:cNvSpPr>
            <a:spLocks noGrp="1" noChangeArrowheads="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1328900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3DB2C-B4AC-BBDE-302C-E28E1ADD452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FBAFE11-6CC3-EE26-6BD4-8F1F76EF78C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1A917EE-C874-54A3-F071-14A06ED3EC60}"/>
              </a:ext>
            </a:extLst>
          </p:cNvPr>
          <p:cNvSpPr>
            <a:spLocks noGrp="1"/>
          </p:cNvSpPr>
          <p:nvPr>
            <p:ph type="body" idx="1"/>
          </p:nvPr>
        </p:nvSpPr>
        <p:spPr/>
        <p:txBody>
          <a:bodyPr/>
          <a:lstStyle/>
          <a:p>
            <a:r>
              <a:rPr lang="en-US" dirty="0"/>
              <a:t>[CLICK] Let me give the key idea by showing four cells: X,Y,A, and B, two from each neighboring subarrays.</a:t>
            </a:r>
          </a:p>
          <a:p>
            <a:r>
              <a:rPr lang="en-US" dirty="0"/>
              <a:t>[CLICK] Now if we activate these four cells simultaneously, </a:t>
            </a:r>
          </a:p>
          <a:p>
            <a:r>
              <a:rPr lang="en-US" dirty="0"/>
              <a:t>[CLICK] the </a:t>
            </a:r>
            <a:r>
              <a:rPr lang="en-US" dirty="0" err="1"/>
              <a:t>bitline</a:t>
            </a:r>
            <a:r>
              <a:rPr lang="en-US" dirty="0"/>
              <a:t> at the bottom subarray becomes the function of voltages in X and Y and the </a:t>
            </a:r>
            <a:r>
              <a:rPr lang="en-US" dirty="0" err="1"/>
              <a:t>bitline</a:t>
            </a:r>
            <a:r>
              <a:rPr lang="en-US" dirty="0"/>
              <a:t> at the top subarray becomes the function of voltages in A and B</a:t>
            </a:r>
          </a:p>
          <a:p>
            <a:r>
              <a:rPr lang="en-US" dirty="0"/>
              <a:t>[CLICK] Sense amplifier will compare voltage at the bottom </a:t>
            </a:r>
            <a:r>
              <a:rPr lang="en-US" dirty="0" err="1"/>
              <a:t>bitline</a:t>
            </a:r>
            <a:r>
              <a:rPr lang="en-US" dirty="0"/>
              <a:t> to the voltage at the top </a:t>
            </a:r>
            <a:r>
              <a:rPr lang="en-US" dirty="0" err="1"/>
              <a:t>bitline</a:t>
            </a:r>
            <a:r>
              <a:rPr lang="en-US" dirty="0"/>
              <a:t> and figure out which one is higher</a:t>
            </a:r>
          </a:p>
        </p:txBody>
      </p:sp>
      <p:sp>
        <p:nvSpPr>
          <p:cNvPr id="4" name="Slayt Numarası Yer Tutucusu 3">
            <a:extLst>
              <a:ext uri="{FF2B5EF4-FFF2-40B4-BE49-F238E27FC236}">
                <a16:creationId xmlns:a16="http://schemas.microsoft.com/office/drawing/2014/main" id="{2005252E-A5A8-1828-7EFC-C6729B7E260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81715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5BE0A-81D6-F772-5431-269979CAA71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8B699F5-E12C-931B-CF02-5460DFFAC35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BC3695A-9263-A226-276E-428FB6615A46}"/>
              </a:ext>
            </a:extLst>
          </p:cNvPr>
          <p:cNvSpPr>
            <a:spLocks noGrp="1"/>
          </p:cNvSpPr>
          <p:nvPr>
            <p:ph type="body" idx="1"/>
          </p:nvPr>
        </p:nvSpPr>
        <p:spPr/>
        <p:txBody>
          <a:bodyPr/>
          <a:lstStyle/>
          <a:p>
            <a:endParaRPr lang="en-US" dirty="0"/>
          </a:p>
        </p:txBody>
      </p:sp>
      <p:sp>
        <p:nvSpPr>
          <p:cNvPr id="4" name="Slayt Numarası Yer Tutucusu 3">
            <a:extLst>
              <a:ext uri="{FF2B5EF4-FFF2-40B4-BE49-F238E27FC236}">
                <a16:creationId xmlns:a16="http://schemas.microsoft.com/office/drawing/2014/main" id="{A4E91A2E-FDAA-23D8-1382-20BA4A69A3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2204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C99F0-E4DE-9A3E-5F9A-267AE86003C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B5C5805-7A21-1FF9-12FE-F9B9792B837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9515331-1290-1711-4B64-C76DE6B77485}"/>
              </a:ext>
            </a:extLst>
          </p:cNvPr>
          <p:cNvSpPr>
            <a:spLocks noGrp="1"/>
          </p:cNvSpPr>
          <p:nvPr>
            <p:ph type="body" idx="1"/>
          </p:nvPr>
        </p:nvSpPr>
        <p:spPr/>
        <p:txBody>
          <a:bodyPr/>
          <a:lstStyle/>
          <a:p>
            <a:r>
              <a:rPr lang="en-US" dirty="0"/>
              <a:t>By carefully choosing the voltage levels of the cells in the reference subarray, we can express many-input AND, NAND, OR, and NOR operations</a:t>
            </a:r>
          </a:p>
          <a:p>
            <a:r>
              <a:rPr lang="en-US" dirty="0"/>
              <a:t>[CLICK] As our time is limited, please check our paper for more details.</a:t>
            </a:r>
          </a:p>
        </p:txBody>
      </p:sp>
      <p:sp>
        <p:nvSpPr>
          <p:cNvPr id="4" name="Slayt Numarası Yer Tutucusu 3">
            <a:extLst>
              <a:ext uri="{FF2B5EF4-FFF2-40B4-BE49-F238E27FC236}">
                <a16:creationId xmlns:a16="http://schemas.microsoft.com/office/drawing/2014/main" id="{3193CBD5-9129-F05E-8034-E2FEE300505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2075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DC455-45C2-68FD-F805-E046A8F35A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A7A66C-DD08-5CC2-67EE-F25E6B76FA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F43220-2330-941A-9F7A-602509C164C8}"/>
              </a:ext>
            </a:extLst>
          </p:cNvPr>
          <p:cNvSpPr>
            <a:spLocks noGrp="1"/>
          </p:cNvSpPr>
          <p:nvPr>
            <p:ph type="body" idx="1"/>
          </p:nvPr>
        </p:nvSpPr>
        <p:spPr/>
        <p:txBody>
          <a:bodyPr/>
          <a:lstStyle/>
          <a:p>
            <a:r>
              <a:rPr lang="en-US" dirty="0"/>
              <a:t>[CLICK] We use a FPGA based DDR4 testing infrastructure developed from DRAM bender that </a:t>
            </a:r>
          </a:p>
          <a:p>
            <a:r>
              <a:rPr lang="en-US" dirty="0"/>
              <a:t>[CLICK] enables fine-grained control over DRAM commands, timings, and temperature</a:t>
            </a:r>
            <a:endParaRPr lang="en-CH" dirty="0"/>
          </a:p>
        </p:txBody>
      </p:sp>
      <p:sp>
        <p:nvSpPr>
          <p:cNvPr id="5" name="Slayt Numarası Yer Tutucusu 4">
            <a:extLst>
              <a:ext uri="{FF2B5EF4-FFF2-40B4-BE49-F238E27FC236}">
                <a16:creationId xmlns:a16="http://schemas.microsoft.com/office/drawing/2014/main" id="{967542D8-A95B-AFBB-6F0B-0D4C67BA405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42261240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[CLICK]We test 256 DDR4 chips from two major DRAM manufacturers, </a:t>
            </a:r>
          </a:p>
          <a:p>
            <a:r>
              <a:rPr lang="en-US" dirty="0"/>
              <a:t>[CLICK] covering different die densities and revisions</a:t>
            </a:r>
            <a:endParaRPr lang="en-CH" dirty="0"/>
          </a:p>
        </p:txBody>
      </p:sp>
      <p:sp>
        <p:nvSpPr>
          <p:cNvPr id="5" name="Slayt Numarası Yer Tutucusu 4">
            <a:extLst>
              <a:ext uri="{FF2B5EF4-FFF2-40B4-BE49-F238E27FC236}">
                <a16:creationId xmlns:a16="http://schemas.microsoft.com/office/drawing/2014/main" id="{356D7060-3310-7338-E057-EF71108F03E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18054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346E6-F29C-FD2E-96AB-58836FA678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AFBFF6-D3F0-57D7-1530-8DC17268B0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F6DC85-EB06-43D7-79FD-8B9F99FD9A88}"/>
              </a:ext>
            </a:extLst>
          </p:cNvPr>
          <p:cNvSpPr>
            <a:spLocks noGrp="1"/>
          </p:cNvSpPr>
          <p:nvPr>
            <p:ph type="body" idx="1"/>
          </p:nvPr>
        </p:nvSpPr>
        <p:spPr/>
        <p:txBody>
          <a:bodyPr/>
          <a:lstStyle/>
          <a:p>
            <a:r>
              <a:rPr lang="en-US" dirty="0"/>
              <a:t>Now let me show you the first result</a:t>
            </a:r>
          </a:p>
          <a:p>
            <a:endParaRPr lang="en-US" dirty="0"/>
          </a:p>
          <a:p>
            <a:r>
              <a:rPr lang="en-US" dirty="0"/>
              <a:t>[CLICK] In this plot, y-axis shows the success rate</a:t>
            </a:r>
          </a:p>
          <a:p>
            <a:r>
              <a:rPr lang="en-US" dirty="0"/>
              <a:t>[CLICK] x-axis shows the number of destination rows from 1 to 31</a:t>
            </a:r>
          </a:p>
          <a:p>
            <a:r>
              <a:rPr lang="en-US" dirty="0"/>
              <a:t>[CLICK] And we plot the success rate distribution as a box-and-whiskers plot</a:t>
            </a:r>
          </a:p>
          <a:p>
            <a:endParaRPr lang="en-US" dirty="0"/>
          </a:p>
          <a:p>
            <a:r>
              <a:rPr lang="en-US" dirty="0"/>
              <a:t>[CLICK] We observe that the average success rate is higher than 99.98% across all tested number of destination rows</a:t>
            </a:r>
          </a:p>
          <a:p>
            <a:endParaRPr lang="en-US" dirty="0"/>
          </a:p>
          <a:p>
            <a:r>
              <a:rPr lang="en-US" dirty="0"/>
              <a:t>[CLICK] Hence, we conclude that off-the-shelf DRAM chips can copy one row’s content to up to 31 rows with a very high success rate</a:t>
            </a:r>
            <a:endParaRPr lang="en-CH" dirty="0"/>
          </a:p>
        </p:txBody>
      </p:sp>
      <p:sp>
        <p:nvSpPr>
          <p:cNvPr id="4" name="Slide Number Placeholder 3">
            <a:extLst>
              <a:ext uri="{FF2B5EF4-FFF2-40B4-BE49-F238E27FC236}">
                <a16:creationId xmlns:a16="http://schemas.microsoft.com/office/drawing/2014/main" id="{B7B4CD62-CE47-4792-33B0-D32EF4500AD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71646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see our first results</a:t>
            </a:r>
          </a:p>
          <a:p>
            <a:r>
              <a:rPr lang="en-US" dirty="0"/>
              <a:t>[CLICK] Here is the plot, in the x-axis we have the number of input operands and y-axis shows the success rate distribution across dram cells and the hue shows the type of operation</a:t>
            </a:r>
          </a:p>
          <a:p>
            <a:r>
              <a:rPr lang="en-US" dirty="0"/>
              <a:t>[CLICK] Our key takeaway from this experiment is off-the-shelf DRAM chips can perform 2, 4, 8, 16 input AND, NAND, OR, and NOR operations</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68407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9DD6D-BDEC-19D5-7612-CD3826D4EE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74020E-BA66-E6C0-C3CA-376A05201F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654A44-0FF6-3C9E-5158-92D00B30A483}"/>
              </a:ext>
            </a:extLst>
          </p:cNvPr>
          <p:cNvSpPr>
            <a:spLocks noGrp="1"/>
          </p:cNvSpPr>
          <p:nvPr>
            <p:ph type="body" idx="1"/>
          </p:nvPr>
        </p:nvSpPr>
        <p:spPr/>
        <p:txBody>
          <a:bodyPr/>
          <a:lstStyle/>
          <a:p>
            <a:r>
              <a:rPr lang="en-US" dirty="0"/>
              <a:t>Let’s see our first results</a:t>
            </a:r>
          </a:p>
          <a:p>
            <a:r>
              <a:rPr lang="en-US" dirty="0"/>
              <a:t>[CLICK] Here is the plot, in the x-axis we have the number of input operands and y-axis shows the success rate distribution across dram cells and the hue shows the type of operation</a:t>
            </a:r>
          </a:p>
          <a:p>
            <a:r>
              <a:rPr lang="en-US" dirty="0"/>
              <a:t>[CLICK] Our key takeaway from this experiment is off-the-shelf DRAM chips can perform 2, 4, 8, 16 input AND, NAND, OR, and NOR operations</a:t>
            </a:r>
            <a:endParaRPr lang="en-CH" dirty="0"/>
          </a:p>
        </p:txBody>
      </p:sp>
      <p:sp>
        <p:nvSpPr>
          <p:cNvPr id="4" name="Slide Number Placeholder 3">
            <a:extLst>
              <a:ext uri="{FF2B5EF4-FFF2-40B4-BE49-F238E27FC236}">
                <a16:creationId xmlns:a16="http://schemas.microsoft.com/office/drawing/2014/main" id="{BE499E00-C87F-8163-8DE6-FCB3C2C01D6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6238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plot shows the throughput improvement provided by in-DRAM copy operations for bulk data initialization and copy over CPU-based copy and initialization using LOAD and STORE instructions. We do not execute any CLFLUSH instructions and assume that the data is up to date in DRAM and there are no cached copies.</a:t>
            </a:r>
          </a:p>
          <a:p>
            <a:endParaRPr lang="en-US" dirty="0"/>
          </a:p>
          <a:p>
            <a:r>
              <a:rPr lang="en-US" dirty="0"/>
              <a:t>The x-axis shows the size of the arrays that we copy or initialize. The dark gray bar shows the improvement for initialization operations, and the bright gray bar shows the improvement for copy operations.</a:t>
            </a:r>
          </a:p>
          <a:p>
            <a:endParaRPr lang="en-US" dirty="0"/>
          </a:p>
          <a:p>
            <a:r>
              <a:rPr lang="en-US" b="1" dirty="0"/>
              <a:t>[CLICK] </a:t>
            </a:r>
            <a:r>
              <a:rPr lang="en-US" b="0" dirty="0"/>
              <a:t>We observe that in-DRAM copy and initialization operations improve copy and initialization throughput by 119x and 89x including the overheads of system support required for </a:t>
            </a:r>
            <a:r>
              <a:rPr lang="en-US" b="0" dirty="0" err="1"/>
              <a:t>RowClone</a:t>
            </a:r>
            <a:r>
              <a:rPr lang="en-US" b="0" dirty="0"/>
              <a:t> operations</a:t>
            </a:r>
            <a:endParaRPr lang="en-US" b="1"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8477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291AD-F0DF-60D5-0456-E7AA67E2E204}"/>
            </a:ext>
          </a:extLst>
        </p:cNvPr>
        <p:cNvGrpSpPr/>
        <p:nvPr/>
      </p:nvGrpSpPr>
      <p:grpSpPr>
        <a:xfrm>
          <a:off x="0" y="0"/>
          <a:ext cx="0" cy="0"/>
          <a:chOff x="0" y="0"/>
          <a:chExt cx="0" cy="0"/>
        </a:xfrm>
      </p:grpSpPr>
      <p:sp>
        <p:nvSpPr>
          <p:cNvPr id="116737" name="Rectangle 7">
            <a:extLst>
              <a:ext uri="{FF2B5EF4-FFF2-40B4-BE49-F238E27FC236}">
                <a16:creationId xmlns:a16="http://schemas.microsoft.com/office/drawing/2014/main" id="{47C4AAAE-1495-6624-6F00-770C9633BA35}"/>
              </a:ext>
            </a:extLst>
          </p:cNvPr>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538" eaLnBrk="0" hangingPunct="0">
              <a:defRPr sz="2400">
                <a:solidFill>
                  <a:schemeClr val="tx1"/>
                </a:solidFill>
                <a:latin typeface="Arial" charset="0"/>
                <a:ea typeface="ＭＳ Ｐゴシック" charset="0"/>
                <a:cs typeface="ＭＳ Ｐゴシック" charset="0"/>
              </a:defRPr>
            </a:lvl1pPr>
            <a:lvl2pPr marL="757066" indent="-291179" defTabSz="928538" eaLnBrk="0" hangingPunct="0">
              <a:defRPr sz="2400">
                <a:solidFill>
                  <a:schemeClr val="tx1"/>
                </a:solidFill>
                <a:latin typeface="Arial" charset="0"/>
                <a:ea typeface="ＭＳ Ｐゴシック" charset="0"/>
              </a:defRPr>
            </a:lvl2pPr>
            <a:lvl3pPr marL="1164717" indent="-232943" defTabSz="928538" eaLnBrk="0" hangingPunct="0">
              <a:defRPr sz="2400">
                <a:solidFill>
                  <a:schemeClr val="tx1"/>
                </a:solidFill>
                <a:latin typeface="Arial" charset="0"/>
                <a:ea typeface="ＭＳ Ｐゴシック" charset="0"/>
              </a:defRPr>
            </a:lvl3pPr>
            <a:lvl4pPr marL="1630604" indent="-232943" defTabSz="928538" eaLnBrk="0" hangingPunct="0">
              <a:defRPr sz="2400">
                <a:solidFill>
                  <a:schemeClr val="tx1"/>
                </a:solidFill>
                <a:latin typeface="Arial" charset="0"/>
                <a:ea typeface="ＭＳ Ｐゴシック" charset="0"/>
              </a:defRPr>
            </a:lvl4pPr>
            <a:lvl5pPr marL="2096491" indent="-232943" defTabSz="928538" eaLnBrk="0" hangingPunct="0">
              <a:defRPr sz="2400">
                <a:solidFill>
                  <a:schemeClr val="tx1"/>
                </a:solidFill>
                <a:latin typeface="Arial" charset="0"/>
                <a:ea typeface="ＭＳ Ｐゴシック" charset="0"/>
              </a:defRPr>
            </a:lvl5pPr>
            <a:lvl6pPr marL="2562377" indent="-232943" defTabSz="928538" eaLnBrk="0" fontAlgn="base" hangingPunct="0">
              <a:spcBef>
                <a:spcPct val="0"/>
              </a:spcBef>
              <a:spcAft>
                <a:spcPct val="0"/>
              </a:spcAft>
              <a:defRPr sz="2400">
                <a:solidFill>
                  <a:schemeClr val="tx1"/>
                </a:solidFill>
                <a:latin typeface="Arial" charset="0"/>
                <a:ea typeface="ＭＳ Ｐゴシック" charset="0"/>
              </a:defRPr>
            </a:lvl6pPr>
            <a:lvl7pPr marL="3028264" indent="-232943" defTabSz="928538" eaLnBrk="0" fontAlgn="base" hangingPunct="0">
              <a:spcBef>
                <a:spcPct val="0"/>
              </a:spcBef>
              <a:spcAft>
                <a:spcPct val="0"/>
              </a:spcAft>
              <a:defRPr sz="2400">
                <a:solidFill>
                  <a:schemeClr val="tx1"/>
                </a:solidFill>
                <a:latin typeface="Arial" charset="0"/>
                <a:ea typeface="ＭＳ Ｐゴシック" charset="0"/>
              </a:defRPr>
            </a:lvl7pPr>
            <a:lvl8pPr marL="3494151" indent="-232943" defTabSz="928538" eaLnBrk="0" fontAlgn="base" hangingPunct="0">
              <a:spcBef>
                <a:spcPct val="0"/>
              </a:spcBef>
              <a:spcAft>
                <a:spcPct val="0"/>
              </a:spcAft>
              <a:defRPr sz="2400">
                <a:solidFill>
                  <a:schemeClr val="tx1"/>
                </a:solidFill>
                <a:latin typeface="Arial" charset="0"/>
                <a:ea typeface="ＭＳ Ｐゴシック" charset="0"/>
              </a:defRPr>
            </a:lvl8pPr>
            <a:lvl9pPr marL="3960038" indent="-232943" defTabSz="928538"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28538" rtl="0" eaLnBrk="1" fontAlgn="base" latinLnBrk="0" hangingPunct="1">
              <a:lnSpc>
                <a:spcPct val="100000"/>
              </a:lnSpc>
              <a:spcBef>
                <a:spcPct val="0"/>
              </a:spcBef>
              <a:spcAft>
                <a:spcPct val="0"/>
              </a:spcAft>
              <a:buClrTx/>
              <a:buSzTx/>
              <a:buFontTx/>
              <a:buNone/>
              <a:tabLst/>
              <a:defRPr/>
            </a:pPr>
            <a:fld id="{F4A9EA23-718E-E549-9766-CDBEC39E0C3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rPr>
              <a:pPr marL="0" marR="0" lvl="0" indent="0" algn="r" defTabSz="928538" rtl="0" eaLnBrk="1" fontAlgn="base" latinLnBrk="0" hangingPunct="1">
                <a:lnSpc>
                  <a:spcPct val="100000"/>
                </a:lnSpc>
                <a:spcBef>
                  <a:spcPct val="0"/>
                </a:spcBef>
                <a:spcAft>
                  <a:spcPct val="0"/>
                </a:spcAft>
                <a:buClrTx/>
                <a:buSzTx/>
                <a:buFontTx/>
                <a:buNone/>
                <a:tabLst/>
                <a:defRPr/>
              </a:pPr>
              <a:t>85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116738" name="Rectangle 2">
            <a:extLst>
              <a:ext uri="{FF2B5EF4-FFF2-40B4-BE49-F238E27FC236}">
                <a16:creationId xmlns:a16="http://schemas.microsoft.com/office/drawing/2014/main" id="{68B04D2C-C51F-A28D-F9B0-19E759D70F2B}"/>
              </a:ext>
            </a:extLst>
          </p:cNvPr>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116739" name="Rectangle 3">
            <a:extLst>
              <a:ext uri="{FF2B5EF4-FFF2-40B4-BE49-F238E27FC236}">
                <a16:creationId xmlns:a16="http://schemas.microsoft.com/office/drawing/2014/main" id="{C97193C9-E9F5-FF03-0B22-1ED7899236DA}"/>
              </a:ext>
            </a:extLst>
          </p:cNvPr>
          <p:cNvSpPr>
            <a:spLocks noGrp="1" noChangeArrowheads="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2999043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A1AB2-2640-7ABC-0131-25F473C08A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D4024-5323-7135-2AFE-6B980A50EC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4E6A1E-E7F9-0E52-1907-0355CBAB6C9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To build a better understanding of read disturbance, we develop and use an FPGA-based experimental setup programmed with DRAM Bender, which is our own design and open-sourced on </a:t>
            </a:r>
            <a:r>
              <a:rPr lang="en-US" b="0" dirty="0" err="1"/>
              <a:t>github</a:t>
            </a:r>
            <a:r>
              <a:rPr lang="en-US" b="0" dirty="0"/>
              <a:t>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We plug in a DRAM module to test on the FPGA board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The board communicates with the host machine to run the test routines and collect experimental data[CLICK]</a:t>
            </a:r>
            <a:endParaRPr lang="en-US" dirty="0"/>
          </a:p>
          <a:p>
            <a:r>
              <a:rPr lang="en-US" dirty="0"/>
              <a:t>We control the chip temperature using a pair of heaters [CLICK] connected to a temperature controller [CLICK]</a:t>
            </a:r>
          </a:p>
          <a:p>
            <a:r>
              <a:rPr lang="en-US" dirty="0"/>
              <a:t>We also have an external power supply that we use to sweep voltage on certain power rails [CLICK]</a:t>
            </a:r>
          </a:p>
          <a:p>
            <a:r>
              <a:rPr lang="en-US" dirty="0"/>
              <a:t>This infrastructure provides fine-grained control over DRAM commands, timing parameters, temperature, and voltage [CLICK]</a:t>
            </a:r>
          </a:p>
          <a:p>
            <a:r>
              <a:rPr lang="en-US" dirty="0"/>
              <a:t>=======</a:t>
            </a:r>
          </a:p>
        </p:txBody>
      </p:sp>
      <p:sp>
        <p:nvSpPr>
          <p:cNvPr id="4" name="Slide Number Placeholder 3">
            <a:extLst>
              <a:ext uri="{FF2B5EF4-FFF2-40B4-BE49-F238E27FC236}">
                <a16:creationId xmlns:a16="http://schemas.microsoft.com/office/drawing/2014/main" id="{3F8E4735-9287-F6D3-AD10-60F3A05C1DC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75328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28408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17458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10971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33376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08074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8538" eaLnBrk="0" hangingPunct="0">
              <a:defRPr sz="2400">
                <a:solidFill>
                  <a:schemeClr val="tx1"/>
                </a:solidFill>
                <a:latin typeface="Arial" charset="0"/>
                <a:ea typeface="ＭＳ Ｐゴシック" charset="0"/>
                <a:cs typeface="ＭＳ Ｐゴシック" charset="0"/>
              </a:defRPr>
            </a:lvl1pPr>
            <a:lvl2pPr marL="757066" indent="-291179" defTabSz="928538" eaLnBrk="0" hangingPunct="0">
              <a:defRPr sz="2400">
                <a:solidFill>
                  <a:schemeClr val="tx1"/>
                </a:solidFill>
                <a:latin typeface="Arial" charset="0"/>
                <a:ea typeface="ＭＳ Ｐゴシック" charset="0"/>
              </a:defRPr>
            </a:lvl2pPr>
            <a:lvl3pPr marL="1164717" indent="-232943" defTabSz="928538" eaLnBrk="0" hangingPunct="0">
              <a:defRPr sz="2400">
                <a:solidFill>
                  <a:schemeClr val="tx1"/>
                </a:solidFill>
                <a:latin typeface="Arial" charset="0"/>
                <a:ea typeface="ＭＳ Ｐゴシック" charset="0"/>
              </a:defRPr>
            </a:lvl3pPr>
            <a:lvl4pPr marL="1630604" indent="-232943" defTabSz="928538" eaLnBrk="0" hangingPunct="0">
              <a:defRPr sz="2400">
                <a:solidFill>
                  <a:schemeClr val="tx1"/>
                </a:solidFill>
                <a:latin typeface="Arial" charset="0"/>
                <a:ea typeface="ＭＳ Ｐゴシック" charset="0"/>
              </a:defRPr>
            </a:lvl4pPr>
            <a:lvl5pPr marL="2096491" indent="-232943" defTabSz="928538" eaLnBrk="0" hangingPunct="0">
              <a:defRPr sz="2400">
                <a:solidFill>
                  <a:schemeClr val="tx1"/>
                </a:solidFill>
                <a:latin typeface="Arial" charset="0"/>
                <a:ea typeface="ＭＳ Ｐゴシック" charset="0"/>
              </a:defRPr>
            </a:lvl5pPr>
            <a:lvl6pPr marL="2562377" indent="-232943" defTabSz="928538" eaLnBrk="0" fontAlgn="base" hangingPunct="0">
              <a:spcBef>
                <a:spcPct val="0"/>
              </a:spcBef>
              <a:spcAft>
                <a:spcPct val="0"/>
              </a:spcAft>
              <a:defRPr sz="2400">
                <a:solidFill>
                  <a:schemeClr val="tx1"/>
                </a:solidFill>
                <a:latin typeface="Arial" charset="0"/>
                <a:ea typeface="ＭＳ Ｐゴシック" charset="0"/>
              </a:defRPr>
            </a:lvl6pPr>
            <a:lvl7pPr marL="3028264" indent="-232943" defTabSz="928538" eaLnBrk="0" fontAlgn="base" hangingPunct="0">
              <a:spcBef>
                <a:spcPct val="0"/>
              </a:spcBef>
              <a:spcAft>
                <a:spcPct val="0"/>
              </a:spcAft>
              <a:defRPr sz="2400">
                <a:solidFill>
                  <a:schemeClr val="tx1"/>
                </a:solidFill>
                <a:latin typeface="Arial" charset="0"/>
                <a:ea typeface="ＭＳ Ｐゴシック" charset="0"/>
              </a:defRPr>
            </a:lvl7pPr>
            <a:lvl8pPr marL="3494151" indent="-232943" defTabSz="928538" eaLnBrk="0" fontAlgn="base" hangingPunct="0">
              <a:spcBef>
                <a:spcPct val="0"/>
              </a:spcBef>
              <a:spcAft>
                <a:spcPct val="0"/>
              </a:spcAft>
              <a:defRPr sz="2400">
                <a:solidFill>
                  <a:schemeClr val="tx1"/>
                </a:solidFill>
                <a:latin typeface="Arial" charset="0"/>
                <a:ea typeface="ＭＳ Ｐゴシック" charset="0"/>
              </a:defRPr>
            </a:lvl8pPr>
            <a:lvl9pPr marL="3960038" indent="-232943" defTabSz="928538"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28538" rtl="0" eaLnBrk="1" fontAlgn="auto" latinLnBrk="0" hangingPunct="1">
              <a:lnSpc>
                <a:spcPct val="100000"/>
              </a:lnSpc>
              <a:spcBef>
                <a:spcPts val="0"/>
              </a:spcBef>
              <a:spcAft>
                <a:spcPts val="0"/>
              </a:spcAft>
              <a:buClrTx/>
              <a:buSzTx/>
              <a:buFontTx/>
              <a:buNone/>
              <a:tabLst/>
              <a:defRPr/>
            </a:pPr>
            <a:fld id="{D433A3D9-BADB-734B-A983-EA6AF1EA18FE}"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Arial" charset="0"/>
              </a:rPr>
              <a:pPr marL="0" marR="0" lvl="0" indent="0" algn="r" defTabSz="928538"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Arial" charset="0"/>
            </a:endParaRPr>
          </a:p>
        </p:txBody>
      </p:sp>
      <p:sp>
        <p:nvSpPr>
          <p:cNvPr id="757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5779"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16825301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077A1-F4D6-EB69-80B4-FFB0359EF3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5801A0-45A6-7717-F41F-3DB0820F80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6C31AD-6E57-F267-4A8A-7F66BD5DBEFB}"/>
              </a:ext>
            </a:extLst>
          </p:cNvPr>
          <p:cNvSpPr>
            <a:spLocks noGrp="1"/>
          </p:cNvSpPr>
          <p:nvPr>
            <p:ph type="body" idx="1"/>
          </p:nvPr>
        </p:nvSpPr>
        <p:spPr/>
        <p:txBody>
          <a:bodyPr/>
          <a:lstStyle/>
          <a:p>
            <a:r>
              <a:rPr lang="en-US" dirty="0"/>
              <a:t>We open source DAMOV to facilitate further research in mitigating data movement bottlenecks, including in near data processing.</a:t>
            </a:r>
          </a:p>
          <a:p>
            <a:endParaRPr lang="en-US" dirty="0"/>
          </a:p>
          <a:p>
            <a:r>
              <a:rPr lang="en-US" dirty="0"/>
              <a:t>[CLICK] In our DAMOV repository, we provide</a:t>
            </a:r>
          </a:p>
          <a:p>
            <a:endParaRPr lang="en-US" dirty="0"/>
          </a:p>
          <a:p>
            <a:r>
              <a:rPr lang="en-US" dirty="0"/>
              <a:t>[CLICK] The complete set of 144 application functions that compose our benchmark suite</a:t>
            </a:r>
          </a:p>
          <a:p>
            <a:endParaRPr lang="en-US" dirty="0"/>
          </a:p>
          <a:p>
            <a:r>
              <a:rPr lang="en-US" dirty="0"/>
              <a:t>[CLICK] And our DAMOV-SIM simulator</a:t>
            </a:r>
          </a:p>
          <a:p>
            <a:endParaRPr lang="en-US" dirty="0"/>
          </a:p>
          <a:p>
            <a:r>
              <a:rPr lang="en-US" dirty="0"/>
              <a:t>[NEXT]</a:t>
            </a:r>
          </a:p>
        </p:txBody>
      </p:sp>
      <p:sp>
        <p:nvSpPr>
          <p:cNvPr id="4" name="Slide Number Placeholder 3">
            <a:extLst>
              <a:ext uri="{FF2B5EF4-FFF2-40B4-BE49-F238E27FC236}">
                <a16:creationId xmlns:a16="http://schemas.microsoft.com/office/drawing/2014/main" id="{2C0245E3-1CF1-E934-C88E-69061DF2F34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141</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1573391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4D019-B1F1-0F4E-BF2C-19B264961B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C37E73-894C-AD62-CFCC-8DACD2B63B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87DCB1-4FD8-E6E1-2FF6-287646931B31}"/>
              </a:ext>
            </a:extLst>
          </p:cNvPr>
          <p:cNvSpPr>
            <a:spLocks noGrp="1"/>
          </p:cNvSpPr>
          <p:nvPr>
            <p:ph type="body" idx="1"/>
          </p:nvPr>
        </p:nvSpPr>
        <p:spPr/>
        <p:txBody>
          <a:bodyPr/>
          <a:lstStyle/>
          <a:p>
            <a:r>
              <a:rPr lang="en-US" dirty="0"/>
              <a:t>We open source DAMOV to facilitate further research in mitigating data movement bottlenecks, including in near data processing.</a:t>
            </a:r>
          </a:p>
          <a:p>
            <a:endParaRPr lang="en-US" dirty="0"/>
          </a:p>
          <a:p>
            <a:r>
              <a:rPr lang="en-US" dirty="0"/>
              <a:t>[CLICK] In our DAMOV repository, we provide</a:t>
            </a:r>
          </a:p>
          <a:p>
            <a:endParaRPr lang="en-US" dirty="0"/>
          </a:p>
          <a:p>
            <a:r>
              <a:rPr lang="en-US" dirty="0"/>
              <a:t>[CLICK] The complete set of 144 application functions that compose our benchmark suite</a:t>
            </a:r>
          </a:p>
          <a:p>
            <a:endParaRPr lang="en-US" dirty="0"/>
          </a:p>
          <a:p>
            <a:r>
              <a:rPr lang="en-US" dirty="0"/>
              <a:t>[CLICK] And our DAMOV-SIM simulator</a:t>
            </a:r>
          </a:p>
          <a:p>
            <a:endParaRPr lang="en-US" dirty="0"/>
          </a:p>
          <a:p>
            <a:r>
              <a:rPr lang="en-US" dirty="0"/>
              <a:t>[NEXT]</a:t>
            </a:r>
          </a:p>
        </p:txBody>
      </p:sp>
      <p:sp>
        <p:nvSpPr>
          <p:cNvPr id="4" name="Slide Number Placeholder 3">
            <a:extLst>
              <a:ext uri="{FF2B5EF4-FFF2-40B4-BE49-F238E27FC236}">
                <a16:creationId xmlns:a16="http://schemas.microsoft.com/office/drawing/2014/main" id="{70281421-0273-79BF-7A5E-DBCF4928D2A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142</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8912542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D83AB-11A4-E083-12B6-EEEADDE532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28BD7-1F24-A885-88F6-718E1B959A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7B8154-BD29-2256-DF69-54AA46588111}"/>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002605F3-6863-FE3C-B4FB-EDB36760C2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95427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12522-1FC9-4FB1-A892-501752DF32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A2082C-C27F-2D01-5993-B65A2BEEA5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E80CA7-F240-7B15-21AB-B8E95BF5B90C}"/>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D3EFA7DC-C2C5-8141-7BE9-08EE372AC1D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0426D4-D9C1-9B47-919C-6A77A6C0633B}" type="slidenum">
              <a:rPr kumimoji="0" lang="en-C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153</a:t>
            </a:fld>
            <a:endParaRPr kumimoji="0" lang="en-C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8859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EB8F8-BD5B-99F6-46F2-9890F5B874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8A71DA-FD6D-3F39-A466-E8E7FA3209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598D2-FA40-1FC1-CA0B-4CC8F38733AF}"/>
              </a:ext>
            </a:extLst>
          </p:cNvPr>
          <p:cNvSpPr>
            <a:spLocks noGrp="1"/>
          </p:cNvSpPr>
          <p:nvPr>
            <p:ph type="body" idx="1"/>
          </p:nvPr>
        </p:nvSpPr>
        <p:spPr/>
        <p:txBody>
          <a:bodyPr/>
          <a:lstStyle/>
          <a:p>
            <a:r>
              <a:rPr lang="en-US" b="0" dirty="0"/>
              <a:t>This is another version of the same infrastructure we use to test HBM2 DRAM chips.</a:t>
            </a:r>
          </a:p>
        </p:txBody>
      </p:sp>
      <p:sp>
        <p:nvSpPr>
          <p:cNvPr id="4" name="Slide Number Placeholder 3">
            <a:extLst>
              <a:ext uri="{FF2B5EF4-FFF2-40B4-BE49-F238E27FC236}">
                <a16:creationId xmlns:a16="http://schemas.microsoft.com/office/drawing/2014/main" id="{4C64AF8C-E9D9-0D60-FB37-3B343E08360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13976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A6E60-4D25-A2DE-DB6B-366B24BBA5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AB82CA-9BA0-A34A-32AC-F57100C77B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9C5927-FCBA-ADB4-A8EC-05CA53783A9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7CAD3C7D-7F74-346C-FF86-97B229867D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73445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FDF00-425F-8824-D3CB-7E2C9DAAAA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28F9AD-894E-097A-D80B-6622FE01A2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3ACFEC-F5B4-BDF1-A8C6-635B2F98E238}"/>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100FBEDD-E496-A56D-0DFA-BFE4D2EDE5A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6062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F8B46-99AE-4C07-87DE-4216CEAC27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D633CA-9962-6451-9B0A-4429C091F6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06B9A-FAD8-E990-33B1-853E4E49F588}"/>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EC649EA4-6556-14A2-782B-3766FF36047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157</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35618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333E0-C421-0D5F-C937-C921CF6C3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D12700-38F7-8BE4-38DB-872EF22395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823739-BB44-E6CA-C7C3-E12E0808521B}"/>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38C79576-9482-B89A-B1E5-4BE4802270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159</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55040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08916-FBBD-E626-087A-7BC1FEBB1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D561E-82EF-9D12-DC56-E033A28749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11E0BC-CB7A-0C53-6B68-E43E7867978B}"/>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33DA5F32-2741-6DEF-E243-8C1E83EF03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160</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8945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300B9-3CD8-5C40-651F-8A3E9186E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E115E8-C0FD-47D6-EB64-7F40A5CC2F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9770CC-E3EF-2A0A-6C30-25B7B4E3B447}"/>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2C8A349F-D139-1502-5867-7C6415F003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161</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77302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0A325-E909-BB9C-04C6-BB1EBF833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F906F4-C9AA-B712-E916-36363C4A11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40B78C-7BB2-ADC2-9FEB-A9B1C70F8B76}"/>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D2E7D2DA-5B4B-C097-FA36-FD6EAD492F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162</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76778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D4B12-B1FB-6A9B-999B-2957CDD3A8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CF1FD-86D3-51E4-04A5-256B665359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1F12E7-6CA5-77CA-83AC-AF42C0ECA604}"/>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87421A4D-4A60-2D95-6A48-EC3F578200C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07156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8AA46-7607-6EE4-22C8-59A1B0D0B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B9BD3-09B2-DEFD-AE56-BCB38A1222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E7843D-497D-F437-B7DC-FA278C3CFC0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12A08E6A-BF83-9B37-A2D4-D374C52DE4A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0426D4-D9C1-9B47-919C-6A77A6C0633B}" type="slidenum">
              <a:rPr kumimoji="0" lang="en-C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174</a:t>
            </a:fld>
            <a:endParaRPr kumimoji="0" lang="en-C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42148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3EBAD-13DE-5AC5-10DB-326CD8AFEB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7E58E-7C8D-374D-0154-47B280AFE2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060565-CCCE-ABE1-3901-D5058B05DF63}"/>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2D8521E7-77D7-6D31-7229-3FAC9F7D0E7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0426D4-D9C1-9B47-919C-6A77A6C0633B}" type="slidenum">
              <a:rPr kumimoji="0" lang="en-C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176</a:t>
            </a:fld>
            <a:endParaRPr kumimoji="0" lang="en-C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9657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38FDF-B876-F95A-2C0D-C3B49960E8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7FE0F2-66F7-9DBF-855D-8C75CA027E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376CFF-7DCB-2B10-FED3-1C5011092A67}"/>
              </a:ext>
            </a:extLst>
          </p:cNvPr>
          <p:cNvSpPr>
            <a:spLocks noGrp="1"/>
          </p:cNvSpPr>
          <p:nvPr>
            <p:ph type="body" idx="1"/>
          </p:nvPr>
        </p:nvSpPr>
        <p:spPr/>
        <p:txBody>
          <a:bodyPr/>
          <a:lstStyle/>
          <a:p>
            <a:r>
              <a:rPr lang="en-US" dirty="0"/>
              <a:t>And in our lab, we have many machines to test many DRAM modules and chips</a:t>
            </a:r>
            <a:endParaRPr lang="en-CH" dirty="0"/>
          </a:p>
        </p:txBody>
      </p:sp>
      <p:sp>
        <p:nvSpPr>
          <p:cNvPr id="4" name="Slide Number Placeholder 3">
            <a:extLst>
              <a:ext uri="{FF2B5EF4-FFF2-40B4-BE49-F238E27FC236}">
                <a16:creationId xmlns:a16="http://schemas.microsoft.com/office/drawing/2014/main" id="{B6F9C061-9BEA-6E14-4ABF-D0C655FEC8E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77425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A90F0-0A02-457E-9CBC-9F8BF04607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55455E-410A-BE77-0385-C888B1AA56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AA2E65-4305-EE80-7796-D2B72448EA87}"/>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67DCA493-89DD-3394-EA48-5D96E7088E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186</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99810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337C1-F862-4843-429D-F00CB7BAE2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89F0C3-DFF9-85FB-6D64-B4191021A2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4E5B97-58E4-EA91-085E-A661514DEF61}"/>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2573DCD3-DD33-D998-5FBE-077644654CC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187</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25693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13594-FE73-F643-2417-F9EE5538B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0CC0A-AFEE-FC5B-8714-8CBBBB04D6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395816-4BD7-46E2-E827-13FF2BF1B9DC}"/>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62226AB4-B4A3-8289-C658-29C9237E48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188</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6238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2F1A2-1F9F-3A7B-54B5-6B8152AD31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9A7174-63FD-E49B-708D-1AC8A3024D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ED69EF-3449-7803-6A44-513F75464F8B}"/>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767DAE8D-38ED-E66D-BC87-3E79015F91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189</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91093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8DDF1-442E-6E49-B65D-7F41DE225C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7F243D-A9D6-3A2C-BEF1-FD67D8BF85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041AB1-39A0-5238-C73E-4BBD0911805D}"/>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19F6A595-C95B-1519-CC15-3CB23D4C03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A1997-A3B0-B64A-8AB4-784A003E5D3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190</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91937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In summary, BlockHammer is the first work to practically enable throttling-based RowHammer mitigation and [CLICK]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it is implemented solely in the memory controller without requiring proprietary information of or modifications to DRAM chips [CLICK]</a:t>
            </a:r>
          </a:p>
          <a:p>
            <a:r>
              <a:rPr lang="en-US" b="0" baseline="0" dirty="0"/>
              <a:t>It overcomes both scalability and compatibility challenges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further aid future research and development, we make BlockHammer’s source code freely and openly available </a:t>
            </a:r>
          </a:p>
          <a:p>
            <a:endParaRPr lang="en-US" b="1"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94757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538" eaLnBrk="0" hangingPunct="0">
              <a:defRPr sz="2400">
                <a:solidFill>
                  <a:schemeClr val="tx1"/>
                </a:solidFill>
                <a:latin typeface="Arial" charset="0"/>
                <a:ea typeface="ＭＳ Ｐゴシック" charset="0"/>
                <a:cs typeface="ＭＳ Ｐゴシック" charset="0"/>
              </a:defRPr>
            </a:lvl1pPr>
            <a:lvl2pPr marL="757066" indent="-291179" defTabSz="928538" eaLnBrk="0" hangingPunct="0">
              <a:defRPr sz="2400">
                <a:solidFill>
                  <a:schemeClr val="tx1"/>
                </a:solidFill>
                <a:latin typeface="Arial" charset="0"/>
                <a:ea typeface="ＭＳ Ｐゴシック" charset="0"/>
              </a:defRPr>
            </a:lvl2pPr>
            <a:lvl3pPr marL="1164717" indent="-232943" defTabSz="928538" eaLnBrk="0" hangingPunct="0">
              <a:defRPr sz="2400">
                <a:solidFill>
                  <a:schemeClr val="tx1"/>
                </a:solidFill>
                <a:latin typeface="Arial" charset="0"/>
                <a:ea typeface="ＭＳ Ｐゴシック" charset="0"/>
              </a:defRPr>
            </a:lvl3pPr>
            <a:lvl4pPr marL="1630604" indent="-232943" defTabSz="928538" eaLnBrk="0" hangingPunct="0">
              <a:defRPr sz="2400">
                <a:solidFill>
                  <a:schemeClr val="tx1"/>
                </a:solidFill>
                <a:latin typeface="Arial" charset="0"/>
                <a:ea typeface="ＭＳ Ｐゴシック" charset="0"/>
              </a:defRPr>
            </a:lvl4pPr>
            <a:lvl5pPr marL="2096491" indent="-232943" defTabSz="928538" eaLnBrk="0" hangingPunct="0">
              <a:defRPr sz="2400">
                <a:solidFill>
                  <a:schemeClr val="tx1"/>
                </a:solidFill>
                <a:latin typeface="Arial" charset="0"/>
                <a:ea typeface="ＭＳ Ｐゴシック" charset="0"/>
              </a:defRPr>
            </a:lvl5pPr>
            <a:lvl6pPr marL="2562377" indent="-232943" defTabSz="928538" eaLnBrk="0" fontAlgn="base" hangingPunct="0">
              <a:spcBef>
                <a:spcPct val="0"/>
              </a:spcBef>
              <a:spcAft>
                <a:spcPct val="0"/>
              </a:spcAft>
              <a:defRPr sz="2400">
                <a:solidFill>
                  <a:schemeClr val="tx1"/>
                </a:solidFill>
                <a:latin typeface="Arial" charset="0"/>
                <a:ea typeface="ＭＳ Ｐゴシック" charset="0"/>
              </a:defRPr>
            </a:lvl6pPr>
            <a:lvl7pPr marL="3028264" indent="-232943" defTabSz="928538" eaLnBrk="0" fontAlgn="base" hangingPunct="0">
              <a:spcBef>
                <a:spcPct val="0"/>
              </a:spcBef>
              <a:spcAft>
                <a:spcPct val="0"/>
              </a:spcAft>
              <a:defRPr sz="2400">
                <a:solidFill>
                  <a:schemeClr val="tx1"/>
                </a:solidFill>
                <a:latin typeface="Arial" charset="0"/>
                <a:ea typeface="ＭＳ Ｐゴシック" charset="0"/>
              </a:defRPr>
            </a:lvl7pPr>
            <a:lvl8pPr marL="3494151" indent="-232943" defTabSz="928538" eaLnBrk="0" fontAlgn="base" hangingPunct="0">
              <a:spcBef>
                <a:spcPct val="0"/>
              </a:spcBef>
              <a:spcAft>
                <a:spcPct val="0"/>
              </a:spcAft>
              <a:defRPr sz="2400">
                <a:solidFill>
                  <a:schemeClr val="tx1"/>
                </a:solidFill>
                <a:latin typeface="Arial" charset="0"/>
                <a:ea typeface="ＭＳ Ｐゴシック" charset="0"/>
              </a:defRPr>
            </a:lvl8pPr>
            <a:lvl9pPr marL="3960038" indent="-232943" defTabSz="928538"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28538" rtl="0" eaLnBrk="1" fontAlgn="base" latinLnBrk="0" hangingPunct="1">
              <a:lnSpc>
                <a:spcPct val="100000"/>
              </a:lnSpc>
              <a:spcBef>
                <a:spcPct val="0"/>
              </a:spcBef>
              <a:spcAft>
                <a:spcPct val="0"/>
              </a:spcAft>
              <a:buClrTx/>
              <a:buSzTx/>
              <a:buFontTx/>
              <a:buNone/>
              <a:tabLst/>
              <a:defRPr/>
            </a:pPr>
            <a:fld id="{F4A9EA23-718E-E549-9766-CDBEC39E0C3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rPr>
              <a:pPr marL="0" marR="0" lvl="0" indent="0" algn="r" defTabSz="928538" rtl="0" eaLnBrk="1" fontAlgn="base" latinLnBrk="0" hangingPunct="1">
                <a:lnSpc>
                  <a:spcPct val="100000"/>
                </a:lnSpc>
                <a:spcBef>
                  <a:spcPct val="0"/>
                </a:spcBef>
                <a:spcAft>
                  <a:spcPct val="0"/>
                </a:spcAft>
                <a:buClrTx/>
                <a:buSzTx/>
                <a:buFontTx/>
                <a:buNone/>
                <a:tabLst/>
                <a:defRPr/>
              </a:pPr>
              <a:t>210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116738"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116739" name="Rectangle 3"/>
          <p:cNvSpPr>
            <a:spLocks noGrp="1" noChangeArrowheads="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421372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DF879-1A89-F19A-32F4-01775BC4FC1D}"/>
            </a:ext>
          </a:extLst>
        </p:cNvPr>
        <p:cNvGrpSpPr/>
        <p:nvPr/>
      </p:nvGrpSpPr>
      <p:grpSpPr>
        <a:xfrm>
          <a:off x="0" y="0"/>
          <a:ext cx="0" cy="0"/>
          <a:chOff x="0" y="0"/>
          <a:chExt cx="0" cy="0"/>
        </a:xfrm>
      </p:grpSpPr>
      <p:sp>
        <p:nvSpPr>
          <p:cNvPr id="116737" name="Rectangle 7">
            <a:extLst>
              <a:ext uri="{FF2B5EF4-FFF2-40B4-BE49-F238E27FC236}">
                <a16:creationId xmlns:a16="http://schemas.microsoft.com/office/drawing/2014/main" id="{C6E7BEB5-7A7F-F56D-25E4-4677BDA38BAF}"/>
              </a:ext>
            </a:extLst>
          </p:cNvPr>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538" eaLnBrk="0" hangingPunct="0">
              <a:defRPr sz="2400">
                <a:solidFill>
                  <a:schemeClr val="tx1"/>
                </a:solidFill>
                <a:latin typeface="Arial" charset="0"/>
                <a:ea typeface="ＭＳ Ｐゴシック" charset="0"/>
                <a:cs typeface="ＭＳ Ｐゴシック" charset="0"/>
              </a:defRPr>
            </a:lvl1pPr>
            <a:lvl2pPr marL="757066" indent="-291179" defTabSz="928538" eaLnBrk="0" hangingPunct="0">
              <a:defRPr sz="2400">
                <a:solidFill>
                  <a:schemeClr val="tx1"/>
                </a:solidFill>
                <a:latin typeface="Arial" charset="0"/>
                <a:ea typeface="ＭＳ Ｐゴシック" charset="0"/>
              </a:defRPr>
            </a:lvl2pPr>
            <a:lvl3pPr marL="1164717" indent="-232943" defTabSz="928538" eaLnBrk="0" hangingPunct="0">
              <a:defRPr sz="2400">
                <a:solidFill>
                  <a:schemeClr val="tx1"/>
                </a:solidFill>
                <a:latin typeface="Arial" charset="0"/>
                <a:ea typeface="ＭＳ Ｐゴシック" charset="0"/>
              </a:defRPr>
            </a:lvl3pPr>
            <a:lvl4pPr marL="1630604" indent="-232943" defTabSz="928538" eaLnBrk="0" hangingPunct="0">
              <a:defRPr sz="2400">
                <a:solidFill>
                  <a:schemeClr val="tx1"/>
                </a:solidFill>
                <a:latin typeface="Arial" charset="0"/>
                <a:ea typeface="ＭＳ Ｐゴシック" charset="0"/>
              </a:defRPr>
            </a:lvl4pPr>
            <a:lvl5pPr marL="2096491" indent="-232943" defTabSz="928538" eaLnBrk="0" hangingPunct="0">
              <a:defRPr sz="2400">
                <a:solidFill>
                  <a:schemeClr val="tx1"/>
                </a:solidFill>
                <a:latin typeface="Arial" charset="0"/>
                <a:ea typeface="ＭＳ Ｐゴシック" charset="0"/>
              </a:defRPr>
            </a:lvl5pPr>
            <a:lvl6pPr marL="2562377" indent="-232943" defTabSz="928538" eaLnBrk="0" fontAlgn="base" hangingPunct="0">
              <a:spcBef>
                <a:spcPct val="0"/>
              </a:spcBef>
              <a:spcAft>
                <a:spcPct val="0"/>
              </a:spcAft>
              <a:defRPr sz="2400">
                <a:solidFill>
                  <a:schemeClr val="tx1"/>
                </a:solidFill>
                <a:latin typeface="Arial" charset="0"/>
                <a:ea typeface="ＭＳ Ｐゴシック" charset="0"/>
              </a:defRPr>
            </a:lvl6pPr>
            <a:lvl7pPr marL="3028264" indent="-232943" defTabSz="928538" eaLnBrk="0" fontAlgn="base" hangingPunct="0">
              <a:spcBef>
                <a:spcPct val="0"/>
              </a:spcBef>
              <a:spcAft>
                <a:spcPct val="0"/>
              </a:spcAft>
              <a:defRPr sz="2400">
                <a:solidFill>
                  <a:schemeClr val="tx1"/>
                </a:solidFill>
                <a:latin typeface="Arial" charset="0"/>
                <a:ea typeface="ＭＳ Ｐゴシック" charset="0"/>
              </a:defRPr>
            </a:lvl7pPr>
            <a:lvl8pPr marL="3494151" indent="-232943" defTabSz="928538" eaLnBrk="0" fontAlgn="base" hangingPunct="0">
              <a:spcBef>
                <a:spcPct val="0"/>
              </a:spcBef>
              <a:spcAft>
                <a:spcPct val="0"/>
              </a:spcAft>
              <a:defRPr sz="2400">
                <a:solidFill>
                  <a:schemeClr val="tx1"/>
                </a:solidFill>
                <a:latin typeface="Arial" charset="0"/>
                <a:ea typeface="ＭＳ Ｐゴシック" charset="0"/>
              </a:defRPr>
            </a:lvl8pPr>
            <a:lvl9pPr marL="3960038" indent="-232943" defTabSz="928538"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28538" rtl="0" eaLnBrk="1" fontAlgn="base" latinLnBrk="0" hangingPunct="1">
              <a:lnSpc>
                <a:spcPct val="100000"/>
              </a:lnSpc>
              <a:spcBef>
                <a:spcPct val="0"/>
              </a:spcBef>
              <a:spcAft>
                <a:spcPct val="0"/>
              </a:spcAft>
              <a:buClrTx/>
              <a:buSzTx/>
              <a:buFontTx/>
              <a:buNone/>
              <a:tabLst/>
              <a:defRPr/>
            </a:pPr>
            <a:fld id="{F4A9EA23-718E-E549-9766-CDBEC39E0C3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rPr>
              <a:pPr marL="0" marR="0" lvl="0" indent="0" algn="r" defTabSz="928538" rtl="0" eaLnBrk="1" fontAlgn="base" latinLnBrk="0" hangingPunct="1">
                <a:lnSpc>
                  <a:spcPct val="100000"/>
                </a:lnSpc>
                <a:spcBef>
                  <a:spcPct val="0"/>
                </a:spcBef>
                <a:spcAft>
                  <a:spcPct val="0"/>
                </a:spcAft>
                <a:buClrTx/>
                <a:buSzTx/>
                <a:buFontTx/>
                <a:buNone/>
                <a:tabLst/>
                <a:defRPr/>
              </a:pPr>
              <a:t>211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116738" name="Rectangle 2">
            <a:extLst>
              <a:ext uri="{FF2B5EF4-FFF2-40B4-BE49-F238E27FC236}">
                <a16:creationId xmlns:a16="http://schemas.microsoft.com/office/drawing/2014/main" id="{FBB0265E-4DF4-8920-B790-3D30BF5EDAEE}"/>
              </a:ext>
            </a:extLst>
          </p:cNvPr>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116739" name="Rectangle 3">
            <a:extLst>
              <a:ext uri="{FF2B5EF4-FFF2-40B4-BE49-F238E27FC236}">
                <a16:creationId xmlns:a16="http://schemas.microsoft.com/office/drawing/2014/main" id="{3710F66F-92EF-034D-65CD-6D88FFABFF52}"/>
              </a:ext>
            </a:extLst>
          </p:cNvPr>
          <p:cNvSpPr>
            <a:spLocks noGrp="1" noChangeArrowheads="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346615429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To explain what ABM is, I want to start with an example that models swarm behavior as can be seen in this video.</a:t>
            </a:r>
          </a:p>
          <a:p>
            <a:endParaRPr lang="en-US" dirty="0"/>
          </a:p>
          <a:p>
            <a:r>
              <a:rPr lang="en-US" dirty="0"/>
              <a:t>In this example, the agent is a bird which has two attributes: a position and a velocity. </a:t>
            </a:r>
          </a:p>
          <a:p>
            <a:r>
              <a:rPr lang="en-US" dirty="0"/>
              <a:t>**CLICK** In the simplified 2D model on the right, birds are represented as a dot and are initially randomly distributed.</a:t>
            </a:r>
          </a:p>
          <a:p>
            <a:endParaRPr lang="en-US" dirty="0"/>
          </a:p>
          <a:p>
            <a:r>
              <a:rPr lang="en-US" dirty="0"/>
              <a:t>**CLICK** By default, these birds move straight ahead.</a:t>
            </a:r>
          </a:p>
          <a:p>
            <a:endParaRPr lang="en-US" dirty="0"/>
          </a:p>
          <a:p>
            <a:r>
              <a:rPr lang="en-US" dirty="0"/>
              <a:t>Craig Reynolds, in his 1987 article, distilled three bird behaviors.</a:t>
            </a:r>
          </a:p>
          <a:p>
            <a:endParaRPr lang="en-US" dirty="0"/>
          </a:p>
          <a:p>
            <a:r>
              <a:rPr lang="en-US" dirty="0"/>
              <a:t>Let's activate them one after the other and see what happens in the simulation.</a:t>
            </a:r>
          </a:p>
          <a:p>
            <a:endParaRPr lang="en-US" dirty="0"/>
          </a:p>
          <a:p>
            <a:r>
              <a:rPr lang="en-US" dirty="0"/>
              <a:t>**CLICK** First, the agents are avoiding collisions with nearby flock mates. </a:t>
            </a:r>
          </a:p>
          <a:p>
            <a:endParaRPr lang="en-US" dirty="0"/>
          </a:p>
          <a:p>
            <a:r>
              <a:rPr lang="en-US" dirty="0"/>
              <a:t>**CLICK** Second, birds align to the velocity vector of their neighbors </a:t>
            </a:r>
          </a:p>
          <a:p>
            <a:endParaRPr lang="en-US" dirty="0"/>
          </a:p>
          <a:p>
            <a:r>
              <a:rPr lang="en-US" dirty="0"/>
              <a:t> **CLICK** And third, birds try to stay close to each other. </a:t>
            </a:r>
          </a:p>
          <a:p>
            <a:endParaRPr lang="en-US" dirty="0"/>
          </a:p>
          <a:p>
            <a:r>
              <a:rPr lang="en-US" dirty="0"/>
              <a:t>We can observe that these three simple rules give rise to the natural swarm dynamics although we did not program them directly.</a:t>
            </a:r>
          </a:p>
          <a:p>
            <a:r>
              <a:rPr lang="en-US" dirty="0"/>
              <a:t>This phenomenon is called emergent behavior and describes that in ABM the whole is greater than the sum of its parts.</a:t>
            </a:r>
          </a:p>
          <a:p>
            <a:endParaRPr lang="en-US" dirty="0"/>
          </a:p>
          <a:p>
            <a:r>
              <a:rPr lang="en-US" dirty="0"/>
              <a:t>The other AB characteristic is local interaction, as we can see from the three behaviors.</a:t>
            </a:r>
          </a:p>
          <a:p>
            <a:r>
              <a:rPr lang="en-US" dirty="0"/>
              <a:t>Agents only interact with their immediate surrounding.</a:t>
            </a:r>
          </a:p>
          <a:p>
            <a:endParaRPr lang="en-US" dirty="0"/>
          </a:p>
          <a:p>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910C5C-EC48-48E0-B9F6-D09605C8CA9E}"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212</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5443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ABM is a very versatile approach and is used in many different domains as shown on this slide.</a:t>
            </a:r>
          </a:p>
          <a:p>
            <a:endParaRPr lang="en-US" dirty="0"/>
          </a:p>
          <a:p>
            <a:r>
              <a:rPr lang="en-US" dirty="0"/>
              <a:t>Modelers first define what an agent represents</a:t>
            </a:r>
          </a:p>
          <a:p>
            <a:r>
              <a:rPr lang="en-US" dirty="0"/>
              <a:t>This can be very different entities: birds, cells, persons, cars, traders.</a:t>
            </a:r>
          </a:p>
          <a:p>
            <a:endParaRPr lang="en-US" dirty="0"/>
          </a:p>
          <a:p>
            <a:r>
              <a:rPr lang="en-US" dirty="0"/>
              <a:t>And the behaviors which define their interactions </a:t>
            </a:r>
          </a:p>
          <a:p>
            <a:r>
              <a:rPr lang="en-US" dirty="0"/>
              <a:t>…</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910C5C-EC48-48E0-B9F6-D09605C8CA9E}"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213</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0684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09416-466E-6A21-41D6-A75A3EF2B9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51B591-9BC7-3141-26C5-1A984842EE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4DC270-1BC7-F234-BC25-A8F1DAE33B36}"/>
              </a:ext>
            </a:extLst>
          </p:cNvPr>
          <p:cNvSpPr>
            <a:spLocks noGrp="1"/>
          </p:cNvSpPr>
          <p:nvPr>
            <p:ph type="body" idx="1"/>
          </p:nvPr>
        </p:nvSpPr>
        <p:spPr/>
        <p:txBody>
          <a:bodyPr/>
          <a:lstStyle/>
          <a:p>
            <a:r>
              <a:rPr lang="en-US" dirty="0"/>
              <a:t>Over time we built several versions of this infrastructure to support various memory standards, including DDR3 SODIMMs [CLICK]</a:t>
            </a:r>
          </a:p>
          <a:p>
            <a:r>
              <a:rPr lang="en-US" dirty="0"/>
              <a:t>DDR4 RDIMMS, UDIMMS [CLICK]</a:t>
            </a:r>
          </a:p>
          <a:p>
            <a:r>
              <a:rPr lang="en-US" dirty="0"/>
              <a:t>And SODIMMs [CLICK]</a:t>
            </a:r>
          </a:p>
          <a:p>
            <a:r>
              <a:rPr lang="en-US" dirty="0"/>
              <a:t>And HBM2 DRAM Chips [CLICK]</a:t>
            </a:r>
          </a:p>
        </p:txBody>
      </p:sp>
      <p:sp>
        <p:nvSpPr>
          <p:cNvPr id="4" name="Slide Number Placeholder 3">
            <a:extLst>
              <a:ext uri="{FF2B5EF4-FFF2-40B4-BE49-F238E27FC236}">
                <a16:creationId xmlns:a16="http://schemas.microsoft.com/office/drawing/2014/main" id="{4DEF1CDC-52D4-5D73-F5C0-0E3DC0FE72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C67609-88E9-5A48-B122-2F095B02841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012454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dive deeper by investigating a biological model to sort cells.</a:t>
            </a:r>
          </a:p>
          <a:p>
            <a:endParaRPr lang="en-US" dirty="0"/>
          </a:p>
          <a:p>
            <a:r>
              <a:rPr lang="en-US" dirty="0"/>
              <a:t>We start with a random distribution of two types of cells and want to obtain clusters of the same cell type at the end.</a:t>
            </a:r>
          </a:p>
          <a:p>
            <a:endParaRPr lang="en-US" dirty="0"/>
          </a:p>
          <a:p>
            <a:r>
              <a:rPr lang="en-US" dirty="0"/>
              <a:t>CLICK In this model, the agent represents a spherical cell.</a:t>
            </a:r>
          </a:p>
          <a:p>
            <a:endParaRPr lang="en-US" dirty="0"/>
          </a:p>
          <a:p>
            <a:r>
              <a:rPr lang="en-US" dirty="0"/>
              <a:t>CLICK Cells release a substance</a:t>
            </a:r>
          </a:p>
          <a:p>
            <a:endParaRPr lang="en-US" dirty="0"/>
          </a:p>
          <a:p>
            <a:r>
              <a:rPr lang="en-US" dirty="0"/>
              <a:t>CLICK move in the direction of high substance concentration,</a:t>
            </a:r>
          </a:p>
          <a:p>
            <a:endParaRPr lang="en-US" dirty="0"/>
          </a:p>
          <a:p>
            <a:r>
              <a:rPr lang="en-US" dirty="0"/>
              <a:t>CLICK and exert forces on each other when they collide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910C5C-EC48-48E0-B9F6-D09605C8CA9E}"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214</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28722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538" eaLnBrk="0" hangingPunct="0">
              <a:defRPr sz="2400">
                <a:solidFill>
                  <a:schemeClr val="tx1"/>
                </a:solidFill>
                <a:latin typeface="Arial" charset="0"/>
                <a:ea typeface="ＭＳ Ｐゴシック" charset="0"/>
                <a:cs typeface="ＭＳ Ｐゴシック" charset="0"/>
              </a:defRPr>
            </a:lvl1pPr>
            <a:lvl2pPr marL="757066" indent="-291179" defTabSz="928538" eaLnBrk="0" hangingPunct="0">
              <a:defRPr sz="2400">
                <a:solidFill>
                  <a:schemeClr val="tx1"/>
                </a:solidFill>
                <a:latin typeface="Arial" charset="0"/>
                <a:ea typeface="ＭＳ Ｐゴシック" charset="0"/>
              </a:defRPr>
            </a:lvl2pPr>
            <a:lvl3pPr marL="1164717" indent="-232943" defTabSz="928538" eaLnBrk="0" hangingPunct="0">
              <a:defRPr sz="2400">
                <a:solidFill>
                  <a:schemeClr val="tx1"/>
                </a:solidFill>
                <a:latin typeface="Arial" charset="0"/>
                <a:ea typeface="ＭＳ Ｐゴシック" charset="0"/>
              </a:defRPr>
            </a:lvl3pPr>
            <a:lvl4pPr marL="1630604" indent="-232943" defTabSz="928538" eaLnBrk="0" hangingPunct="0">
              <a:defRPr sz="2400">
                <a:solidFill>
                  <a:schemeClr val="tx1"/>
                </a:solidFill>
                <a:latin typeface="Arial" charset="0"/>
                <a:ea typeface="ＭＳ Ｐゴシック" charset="0"/>
              </a:defRPr>
            </a:lvl4pPr>
            <a:lvl5pPr marL="2096491" indent="-232943" defTabSz="928538" eaLnBrk="0" hangingPunct="0">
              <a:defRPr sz="2400">
                <a:solidFill>
                  <a:schemeClr val="tx1"/>
                </a:solidFill>
                <a:latin typeface="Arial" charset="0"/>
                <a:ea typeface="ＭＳ Ｐゴシック" charset="0"/>
              </a:defRPr>
            </a:lvl5pPr>
            <a:lvl6pPr marL="2562377" indent="-232943" defTabSz="928538" eaLnBrk="0" fontAlgn="base" hangingPunct="0">
              <a:spcBef>
                <a:spcPct val="0"/>
              </a:spcBef>
              <a:spcAft>
                <a:spcPct val="0"/>
              </a:spcAft>
              <a:defRPr sz="2400">
                <a:solidFill>
                  <a:schemeClr val="tx1"/>
                </a:solidFill>
                <a:latin typeface="Arial" charset="0"/>
                <a:ea typeface="ＭＳ Ｐゴシック" charset="0"/>
              </a:defRPr>
            </a:lvl6pPr>
            <a:lvl7pPr marL="3028264" indent="-232943" defTabSz="928538" eaLnBrk="0" fontAlgn="base" hangingPunct="0">
              <a:spcBef>
                <a:spcPct val="0"/>
              </a:spcBef>
              <a:spcAft>
                <a:spcPct val="0"/>
              </a:spcAft>
              <a:defRPr sz="2400">
                <a:solidFill>
                  <a:schemeClr val="tx1"/>
                </a:solidFill>
                <a:latin typeface="Arial" charset="0"/>
                <a:ea typeface="ＭＳ Ｐゴシック" charset="0"/>
              </a:defRPr>
            </a:lvl7pPr>
            <a:lvl8pPr marL="3494151" indent="-232943" defTabSz="928538" eaLnBrk="0" fontAlgn="base" hangingPunct="0">
              <a:spcBef>
                <a:spcPct val="0"/>
              </a:spcBef>
              <a:spcAft>
                <a:spcPct val="0"/>
              </a:spcAft>
              <a:defRPr sz="2400">
                <a:solidFill>
                  <a:schemeClr val="tx1"/>
                </a:solidFill>
                <a:latin typeface="Arial" charset="0"/>
                <a:ea typeface="ＭＳ Ｐゴシック" charset="0"/>
              </a:defRPr>
            </a:lvl8pPr>
            <a:lvl9pPr marL="3960038" indent="-232943" defTabSz="928538"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28538" rtl="0" eaLnBrk="1" fontAlgn="base" latinLnBrk="0" hangingPunct="1">
              <a:lnSpc>
                <a:spcPct val="100000"/>
              </a:lnSpc>
              <a:spcBef>
                <a:spcPct val="0"/>
              </a:spcBef>
              <a:spcAft>
                <a:spcPct val="0"/>
              </a:spcAft>
              <a:buClrTx/>
              <a:buSzTx/>
              <a:buFontTx/>
              <a:buNone/>
              <a:tabLst/>
              <a:defRPr/>
            </a:pPr>
            <a:fld id="{F4A9EA23-718E-E549-9766-CDBEC39E0C3C}"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rPr>
              <a:pPr marL="0" marR="0" lvl="0" indent="0" algn="r" defTabSz="928538" rtl="0" eaLnBrk="1" fontAlgn="base" latinLnBrk="0" hangingPunct="1">
                <a:lnSpc>
                  <a:spcPct val="100000"/>
                </a:lnSpc>
                <a:spcBef>
                  <a:spcPct val="0"/>
                </a:spcBef>
                <a:spcAft>
                  <a:spcPct val="0"/>
                </a:spcAft>
                <a:buClrTx/>
                <a:buSzTx/>
                <a:buFontTx/>
                <a:buNone/>
                <a:tabLst/>
                <a:defRPr/>
              </a:pPr>
              <a:t>217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
        <p:nvSpPr>
          <p:cNvPr id="116738"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116739" name="Rectangle 3"/>
          <p:cNvSpPr>
            <a:spLocks noGrp="1" noChangeArrowheads="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atin typeface="Arial" charset="0"/>
            </a:endParaRPr>
          </a:p>
        </p:txBody>
      </p:sp>
    </p:spTree>
    <p:extLst>
      <p:ext uri="{BB962C8B-B14F-4D97-AF65-F5344CB8AC3E}">
        <p14:creationId xmlns:p14="http://schemas.microsoft.com/office/powerpoint/2010/main" val="495197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2C778-4180-D383-748C-3D1417CBD1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A23EF-5C70-226F-164A-751B79A54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66698B-53D9-DD3E-7A48-AACB9A18F3BB}"/>
              </a:ext>
            </a:extLst>
          </p:cNvPr>
          <p:cNvSpPr>
            <a:spLocks noGrp="1"/>
          </p:cNvSpPr>
          <p:nvPr>
            <p:ph type="body" idx="1"/>
          </p:nvPr>
        </p:nvSpPr>
        <p:spPr/>
        <p:txBody>
          <a:bodyPr/>
          <a:lstStyle/>
          <a:p>
            <a:r>
              <a:rPr lang="en-US" dirty="0"/>
              <a:t>Picture from the article:</a:t>
            </a:r>
          </a:p>
          <a:p>
            <a:r>
              <a:rPr lang="en-US" dirty="0"/>
              <a:t>http://</a:t>
            </a:r>
            <a:r>
              <a:rPr lang="en-US" dirty="0" err="1"/>
              <a:t>thehackernews.com</a:t>
            </a:r>
            <a:r>
              <a:rPr lang="en-US" dirty="0"/>
              <a:t>/2015/03/dram-</a:t>
            </a:r>
            <a:r>
              <a:rPr lang="en-US" dirty="0" err="1"/>
              <a:t>rowhammer</a:t>
            </a:r>
            <a:r>
              <a:rPr lang="en-US" dirty="0"/>
              <a:t>-</a:t>
            </a:r>
            <a:r>
              <a:rPr lang="en-US" dirty="0" err="1"/>
              <a:t>vulnerability.html</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19E86283-35EE-B1B2-3640-417C4A33046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88380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250882"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atin typeface="Calibri" charset="0"/>
            </a:endParaRPr>
          </a:p>
        </p:txBody>
      </p:sp>
      <p:sp>
        <p:nvSpPr>
          <p:cNvPr id="2508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7066" indent="-291179" eaLnBrk="0" hangingPunct="0">
              <a:defRPr sz="2400">
                <a:solidFill>
                  <a:schemeClr val="tx1"/>
                </a:solidFill>
                <a:latin typeface="Arial" charset="0"/>
                <a:ea typeface="ＭＳ Ｐゴシック" charset="0"/>
              </a:defRPr>
            </a:lvl2pPr>
            <a:lvl3pPr marL="1164717" indent="-232943" eaLnBrk="0" hangingPunct="0">
              <a:defRPr sz="2400">
                <a:solidFill>
                  <a:schemeClr val="tx1"/>
                </a:solidFill>
                <a:latin typeface="Arial" charset="0"/>
                <a:ea typeface="ＭＳ Ｐゴシック" charset="0"/>
              </a:defRPr>
            </a:lvl3pPr>
            <a:lvl4pPr marL="1630604" indent="-232943" eaLnBrk="0" hangingPunct="0">
              <a:defRPr sz="2400">
                <a:solidFill>
                  <a:schemeClr val="tx1"/>
                </a:solidFill>
                <a:latin typeface="Arial" charset="0"/>
                <a:ea typeface="ＭＳ Ｐゴシック" charset="0"/>
              </a:defRPr>
            </a:lvl4pPr>
            <a:lvl5pPr marL="2096491" indent="-232943" eaLnBrk="0" hangingPunct="0">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EFE2350-F2DF-964B-A38F-A60565610F04}" type="slidenum">
              <a:rPr kumimoji="0" lang="en-US" sz="1200" b="0" i="0" u="none" strike="noStrike" kern="1200" cap="none" spc="0" normalizeH="0" baseline="0" noProof="0">
                <a:ln>
                  <a:noFill/>
                </a:ln>
                <a:solidFill>
                  <a:srgbClr val="000000"/>
                </a:solidFill>
                <a:effectLst/>
                <a:uLnTx/>
                <a:uFillTx/>
                <a:latin typeface="Calibri" charset="0"/>
                <a:ea typeface="ＭＳ Ｐゴシック"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Calibri" charset="0"/>
              <a:ea typeface="ＭＳ Ｐゴシック" charset="0"/>
              <a:cs typeface="Arial" charset="0"/>
            </a:endParaRPr>
          </a:p>
        </p:txBody>
      </p:sp>
    </p:spTree>
    <p:extLst>
      <p:ext uri="{BB962C8B-B14F-4D97-AF65-F5344CB8AC3E}">
        <p14:creationId xmlns:p14="http://schemas.microsoft.com/office/powerpoint/2010/main" val="2385812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Instead of a high activation count, RowPress increases the time the that aggressor stays open.</a:t>
            </a:r>
          </a:p>
          <a:p>
            <a:endParaRPr lang="en-US" dirty="0"/>
          </a:p>
          <a:p>
            <a:r>
              <a:rPr lang="en-US" dirty="0"/>
              <a:t>Doing </a:t>
            </a:r>
            <a:r>
              <a:rPr lang="en-GB" dirty="0"/>
              <a:t>disturbs adjacent rows enough to cause bitflips without a very high activation count.</a:t>
            </a:r>
          </a:p>
          <a:p>
            <a:r>
              <a:rPr lang="en-GB" dirty="0"/>
              <a:t>We observe bitflips even with only one activation in extreme cases.</a:t>
            </a:r>
            <a:endParaRPr lang="en-C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4C1FA8-7F30-4F1F-B2F6-2EBFCCE1E968}"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0177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6.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50.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7.xml"/><Relationship Id="rId4" Type="http://schemas.openxmlformats.org/officeDocument/2006/relationships/image" Target="../media/image5.emf"/></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Master" Target="../slideMasters/slideMaster53.xml"/><Relationship Id="rId4" Type="http://schemas.openxmlformats.org/officeDocument/2006/relationships/image" Target="../media/image12.jpeg"/></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4.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8.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slideMaster" Target="../slideMasters/slideMaster60.xml"/><Relationship Id="rId4" Type="http://schemas.openxmlformats.org/officeDocument/2006/relationships/image" Target="../media/image15.png"/></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1.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4.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jpeg"/><Relationship Id="rId1" Type="http://schemas.openxmlformats.org/officeDocument/2006/relationships/slideMaster" Target="../slideMasters/slideMaster66.xml"/></Relationships>
</file>

<file path=ppt/slideLayouts/_rels/slideLayout702.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66.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7.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8.xml"/></Relationships>
</file>

<file path=ppt/slideLayouts/_rels/slideLayout7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8.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0.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72.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72.xml"/></Relationships>
</file>

<file path=ppt/slideLayouts/_rels/slideLayout7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72.xml"/></Relationships>
</file>

<file path=ppt/slideLayouts/_rels/slideLayout7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72.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66.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75.xml"/></Relationships>
</file>

<file path=ppt/slideLayouts/_rels/slideLayout767.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75.xml"/></Relationships>
</file>

<file path=ppt/slideLayouts/_rels/slideLayout768.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75.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0.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76.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3.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5256693"/>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30625"/>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1494368"/>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58396810"/>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7678932"/>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71486633"/>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42156"/>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39204901"/>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1634217"/>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423753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7247826"/>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74798383"/>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26820733"/>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2077888"/>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2606719"/>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69601064"/>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47941158"/>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42369188"/>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461306"/>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6379251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737585"/>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20236361"/>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76666256"/>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1785251"/>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3190055"/>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6774506"/>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dirty="0">
                <a:solidFill>
                  <a:srgbClr val="000000"/>
                </a:solidFill>
              </a:rPr>
              <a:t>CHIPPER: HPCA 2011</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546172"/>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395310"/>
          </a:xfrm>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2110258"/>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64919528"/>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91959976"/>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4078965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594966"/>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2437517"/>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79839402"/>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6838992"/>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9253517"/>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2485112"/>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5939329"/>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7987462"/>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67334739"/>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974618"/>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214892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13963788"/>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6244487"/>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27776866"/>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9915277"/>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83009747"/>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938578"/>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996562"/>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9823875"/>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6627791"/>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84908108"/>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425228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0197620"/>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3481355"/>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2680472"/>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15242114"/>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39464020"/>
      </p:ext>
    </p:extLst>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6771237"/>
      </p:ext>
    </p:extLst>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94381690"/>
      </p:ext>
    </p:extLst>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5737539"/>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5964383"/>
      </p:ext>
    </p:extLst>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7102026"/>
      </p:ext>
    </p:extLst>
  </p:cSld>
  <p:clrMapOvr>
    <a:masterClrMapping/>
  </p:clrMapOv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5115773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64914348"/>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8104299"/>
      </p:ext>
    </p:extLst>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29900483"/>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53385155"/>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2013795"/>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2506705"/>
      </p:ext>
    </p:extLst>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6184746"/>
      </p:ext>
    </p:extLst>
  </p:cSld>
  <p:clrMapOvr>
    <a:masterClrMapping/>
  </p:clrMapOv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9774164"/>
      </p:ext>
    </p:extLst>
  </p:cSld>
  <p:clrMapOvr>
    <a:masterClrMapping/>
  </p:clrMapOv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89804165"/>
      </p:ext>
    </p:extLst>
  </p:cSld>
  <p:clrMapOvr>
    <a:masterClrMapping/>
  </p:clrMapOvr>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5264924"/>
      </p:ext>
    </p:extLst>
  </p:cSld>
  <p:clrMapOvr>
    <a:masterClrMapping/>
  </p:clrMapOv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458855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60563103"/>
      </p:ext>
    </p:extLst>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37595845"/>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4865600"/>
      </p:ext>
    </p:extLst>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9087117"/>
      </p:ext>
    </p:extLst>
  </p:cSld>
  <p:clrMapOvr>
    <a:masterClrMapping/>
  </p:clrMapOvr>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6221515"/>
      </p:ext>
    </p:extLst>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03218779"/>
      </p:ext>
    </p:extLst>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9316749"/>
      </p:ext>
    </p:extLst>
  </p:cSld>
  <p:clrMapOvr>
    <a:masterClrMapping/>
  </p:clrMapOvr>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09382393"/>
      </p:ext>
    </p:extLst>
  </p:cSld>
  <p:clrMapOvr>
    <a:masterClrMapping/>
  </p:clrMapOvr>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51510711"/>
      </p:ext>
    </p:extLst>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736569"/>
      </p:ext>
    </p:extLst>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4059779"/>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0163028"/>
      </p:ext>
    </p:extLst>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974614"/>
      </p:ext>
    </p:extLst>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8307966"/>
      </p:ext>
    </p:extLst>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70766992"/>
      </p:ext>
    </p:extLst>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769532"/>
      </p:ext>
    </p:extLst>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8072713"/>
      </p:ext>
    </p:extLst>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840216"/>
      </p:ext>
    </p:extLst>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63551887"/>
      </p:ext>
    </p:extLst>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2893416"/>
      </p:ext>
    </p:extLst>
  </p:cSld>
  <p:clrMapOvr>
    <a:masterClrMapping/>
  </p:clrMapOvr>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5623611"/>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107465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6337853"/>
      </p:ext>
    </p:extLst>
  </p:cSld>
  <p:clrMapOvr>
    <a:masterClrMapping/>
  </p:clrMapOvr>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44777081"/>
      </p:ext>
    </p:extLst>
  </p:cSld>
  <p:clrMapOvr>
    <a:masterClrMapping/>
  </p:clrMapOvr>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82878914"/>
      </p:ext>
    </p:extLst>
  </p:cSld>
  <p:clrMapOvr>
    <a:masterClrMapping/>
  </p:clrMapOvr>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0489629"/>
      </p:ext>
    </p:extLst>
  </p:cSld>
  <p:clrMapOvr>
    <a:masterClrMapping/>
  </p:clrMapOvr>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15560"/>
      </p:ext>
    </p:extLst>
  </p:cSld>
  <p:clrMapOvr>
    <a:masterClrMapping/>
  </p:clrMapOvr>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5459952"/>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123489"/>
      </p:ext>
    </p:extLst>
  </p:cSld>
  <p:clrMapOvr>
    <a:masterClrMapping/>
  </p:clrMapOvr>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8066245"/>
      </p:ext>
    </p:extLst>
  </p:cSld>
  <p:clrMapOvr>
    <a:masterClrMapping/>
  </p:clrMapOvr>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9883743"/>
      </p:ext>
    </p:extLst>
  </p:cSld>
  <p:clrMapOvr>
    <a:masterClrMapping/>
  </p:clrMapOvr>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0224853"/>
      </p:ext>
    </p:extLst>
  </p:cSld>
  <p:clrMapOvr>
    <a:masterClrMapping/>
  </p:clrMapOvr>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264790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1889560"/>
      </p:ext>
    </p:extLst>
  </p:cSld>
  <p:clrMapOvr>
    <a:masterClrMapping/>
  </p:clrMapOvr>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70390558"/>
      </p:ext>
    </p:extLst>
  </p:cSld>
  <p:clrMapOvr>
    <a:masterClrMapping/>
  </p:clrMapOvr>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4037458"/>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p>
        </p:txBody>
      </p:sp>
      <p:sp>
        <p:nvSpPr>
          <p:cNvPr id="6" name="Rectangle 1030"/>
          <p:cNvSpPr>
            <a:spLocks noGrp="1" noChangeArrowheads="1"/>
          </p:cNvSpPr>
          <p:nvPr>
            <p:ph type="sldNum" sz="quarter" idx="11"/>
          </p:nvPr>
        </p:nvSpPr>
        <p:spPr/>
        <p:txBody>
          <a:bodyPr/>
          <a:lstStyle>
            <a:lvl1pPr>
              <a:defRPr/>
            </a:lvl1pPr>
          </a:lstStyle>
          <a:p>
            <a:pPr>
              <a:defRPr/>
            </a:pPr>
            <a:fld id="{02CDD642-5717-9C43-BCF7-E4F88A58C1C2}" type="slidenum">
              <a:rPr lang="en-US"/>
              <a:pPr>
                <a:defRPr/>
              </a:pPr>
              <a:t>‹#›</a:t>
            </a:fld>
            <a:endParaRPr lang="en-US"/>
          </a:p>
        </p:txBody>
      </p:sp>
    </p:spTree>
    <p:extLst>
      <p:ext uri="{BB962C8B-B14F-4D97-AF65-F5344CB8AC3E}">
        <p14:creationId xmlns:p14="http://schemas.microsoft.com/office/powerpoint/2010/main" val="1254422593"/>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FD84AC23-9DE4-C746-BC02-D3085298AE85}" type="slidenum">
              <a:rPr lang="en-US"/>
              <a:pPr>
                <a:defRPr/>
              </a:pPr>
              <a:t>‹#›</a:t>
            </a:fld>
            <a:endParaRPr lang="en-US"/>
          </a:p>
        </p:txBody>
      </p:sp>
    </p:spTree>
    <p:extLst>
      <p:ext uri="{BB962C8B-B14F-4D97-AF65-F5344CB8AC3E}">
        <p14:creationId xmlns:p14="http://schemas.microsoft.com/office/powerpoint/2010/main" val="3369825448"/>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39065027-C458-0F45-A175-76C38D629A02}" type="slidenum">
              <a:rPr lang="en-US"/>
              <a:pPr>
                <a:defRPr/>
              </a:pPr>
              <a:t>‹#›</a:t>
            </a:fld>
            <a:endParaRPr lang="en-US"/>
          </a:p>
        </p:txBody>
      </p:sp>
    </p:spTree>
    <p:extLst>
      <p:ext uri="{BB962C8B-B14F-4D97-AF65-F5344CB8AC3E}">
        <p14:creationId xmlns:p14="http://schemas.microsoft.com/office/powerpoint/2010/main" val="4240962719"/>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0B3F2552-3716-B24B-9F3D-FF7B024E8C3A}" type="slidenum">
              <a:rPr lang="en-US"/>
              <a:pPr>
                <a:defRPr/>
              </a:pPr>
              <a:t>‹#›</a:t>
            </a:fld>
            <a:endParaRPr lang="en-US"/>
          </a:p>
        </p:txBody>
      </p:sp>
    </p:spTree>
    <p:extLst>
      <p:ext uri="{BB962C8B-B14F-4D97-AF65-F5344CB8AC3E}">
        <p14:creationId xmlns:p14="http://schemas.microsoft.com/office/powerpoint/2010/main" val="3349633555"/>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p>
        </p:txBody>
      </p:sp>
      <p:sp>
        <p:nvSpPr>
          <p:cNvPr id="8" name="Rectangle 1030"/>
          <p:cNvSpPr>
            <a:spLocks noGrp="1" noChangeArrowheads="1"/>
          </p:cNvSpPr>
          <p:nvPr>
            <p:ph type="sldNum" sz="quarter" idx="11"/>
          </p:nvPr>
        </p:nvSpPr>
        <p:spPr>
          <a:ln/>
        </p:spPr>
        <p:txBody>
          <a:bodyPr/>
          <a:lstStyle>
            <a:lvl1pPr>
              <a:defRPr/>
            </a:lvl1pPr>
          </a:lstStyle>
          <a:p>
            <a:pPr>
              <a:defRPr/>
            </a:pPr>
            <a:fld id="{C07D5230-971F-2E41-8CFA-14A60A5B226D}" type="slidenum">
              <a:rPr lang="en-US"/>
              <a:pPr>
                <a:defRPr/>
              </a:pPr>
              <a:t>‹#›</a:t>
            </a:fld>
            <a:endParaRPr lang="en-US"/>
          </a:p>
        </p:txBody>
      </p:sp>
    </p:spTree>
    <p:extLst>
      <p:ext uri="{BB962C8B-B14F-4D97-AF65-F5344CB8AC3E}">
        <p14:creationId xmlns:p14="http://schemas.microsoft.com/office/powerpoint/2010/main" val="686320648"/>
      </p:ext>
    </p:extLst>
  </p:cSld>
  <p:clrMapOvr>
    <a:masterClrMapping/>
  </p:clrMapOvr>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p>
        </p:txBody>
      </p:sp>
      <p:sp>
        <p:nvSpPr>
          <p:cNvPr id="4" name="Rectangle 1030"/>
          <p:cNvSpPr>
            <a:spLocks noGrp="1" noChangeArrowheads="1"/>
          </p:cNvSpPr>
          <p:nvPr>
            <p:ph type="sldNum" sz="quarter" idx="11"/>
          </p:nvPr>
        </p:nvSpPr>
        <p:spPr>
          <a:ln/>
        </p:spPr>
        <p:txBody>
          <a:bodyPr/>
          <a:lstStyle>
            <a:lvl1pPr>
              <a:defRPr/>
            </a:lvl1pPr>
          </a:lstStyle>
          <a:p>
            <a:pPr>
              <a:defRPr/>
            </a:pPr>
            <a:fld id="{380DEAA0-2A78-7C4C-AC1D-0745BDD65952}" type="slidenum">
              <a:rPr lang="en-US"/>
              <a:pPr>
                <a:defRPr/>
              </a:pPr>
              <a:t>‹#›</a:t>
            </a:fld>
            <a:endParaRPr lang="en-US"/>
          </a:p>
        </p:txBody>
      </p:sp>
    </p:spTree>
    <p:extLst>
      <p:ext uri="{BB962C8B-B14F-4D97-AF65-F5344CB8AC3E}">
        <p14:creationId xmlns:p14="http://schemas.microsoft.com/office/powerpoint/2010/main" val="1329154556"/>
      </p:ext>
    </p:extLst>
  </p:cSld>
  <p:clrMapOvr>
    <a:masterClrMapping/>
  </p:clrMapOvr>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p>
        </p:txBody>
      </p:sp>
      <p:sp>
        <p:nvSpPr>
          <p:cNvPr id="3" name="Rectangle 1030"/>
          <p:cNvSpPr>
            <a:spLocks noGrp="1" noChangeArrowheads="1"/>
          </p:cNvSpPr>
          <p:nvPr>
            <p:ph type="sldNum" sz="quarter" idx="11"/>
          </p:nvPr>
        </p:nvSpPr>
        <p:spPr>
          <a:ln/>
        </p:spPr>
        <p:txBody>
          <a:bodyPr/>
          <a:lstStyle>
            <a:lvl1pPr>
              <a:defRPr/>
            </a:lvl1pPr>
          </a:lstStyle>
          <a:p>
            <a:pPr>
              <a:defRPr/>
            </a:pPr>
            <a:fld id="{A4DA15DC-7DB6-2E4F-8E40-D436CE9278D6}" type="slidenum">
              <a:rPr lang="en-US"/>
              <a:pPr>
                <a:defRPr/>
              </a:pPr>
              <a:t>‹#›</a:t>
            </a:fld>
            <a:endParaRPr lang="en-US"/>
          </a:p>
        </p:txBody>
      </p:sp>
    </p:spTree>
    <p:extLst>
      <p:ext uri="{BB962C8B-B14F-4D97-AF65-F5344CB8AC3E}">
        <p14:creationId xmlns:p14="http://schemas.microsoft.com/office/powerpoint/2010/main" val="1328609927"/>
      </p:ext>
    </p:extLst>
  </p:cSld>
  <p:clrMapOvr>
    <a:masterClrMapping/>
  </p:clrMapOvr>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B69972F1-201A-1341-A138-68D5169749F5}" type="slidenum">
              <a:rPr lang="en-US"/>
              <a:pPr>
                <a:defRPr/>
              </a:pPr>
              <a:t>‹#›</a:t>
            </a:fld>
            <a:endParaRPr lang="en-US"/>
          </a:p>
        </p:txBody>
      </p:sp>
    </p:spTree>
    <p:extLst>
      <p:ext uri="{BB962C8B-B14F-4D97-AF65-F5344CB8AC3E}">
        <p14:creationId xmlns:p14="http://schemas.microsoft.com/office/powerpoint/2010/main" val="3583802723"/>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87858197"/>
      </p:ext>
    </p:extLst>
  </p:cSld>
  <p:clrMapOvr>
    <a:masterClrMapping/>
  </p:clrMapOvr>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4E7A4686-03CC-5744-B2F1-C7CFBAB9DD97}" type="slidenum">
              <a:rPr lang="en-US"/>
              <a:pPr>
                <a:defRPr/>
              </a:pPr>
              <a:t>‹#›</a:t>
            </a:fld>
            <a:endParaRPr lang="en-US"/>
          </a:p>
        </p:txBody>
      </p:sp>
    </p:spTree>
    <p:extLst>
      <p:ext uri="{BB962C8B-B14F-4D97-AF65-F5344CB8AC3E}">
        <p14:creationId xmlns:p14="http://schemas.microsoft.com/office/powerpoint/2010/main" val="511547140"/>
      </p:ext>
    </p:extLst>
  </p:cSld>
  <p:clrMapOvr>
    <a:masterClrMapping/>
  </p:clrMapOvr>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D4A60323-C27F-274D-98DD-E8A584096F1A}" type="slidenum">
              <a:rPr lang="en-US"/>
              <a:pPr>
                <a:defRPr/>
              </a:pPr>
              <a:t>‹#›</a:t>
            </a:fld>
            <a:endParaRPr lang="en-US"/>
          </a:p>
        </p:txBody>
      </p:sp>
    </p:spTree>
    <p:extLst>
      <p:ext uri="{BB962C8B-B14F-4D97-AF65-F5344CB8AC3E}">
        <p14:creationId xmlns:p14="http://schemas.microsoft.com/office/powerpoint/2010/main" val="2842246284"/>
      </p:ext>
    </p:extLst>
  </p:cSld>
  <p:clrMapOvr>
    <a:masterClrMapping/>
  </p:clrMapOvr>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0198D1A2-8B05-D448-BEED-1DCCC56698B6}" type="slidenum">
              <a:rPr lang="en-US"/>
              <a:pPr>
                <a:defRPr/>
              </a:pPr>
              <a:t>‹#›</a:t>
            </a:fld>
            <a:endParaRPr lang="en-US"/>
          </a:p>
        </p:txBody>
      </p:sp>
    </p:spTree>
    <p:extLst>
      <p:ext uri="{BB962C8B-B14F-4D97-AF65-F5344CB8AC3E}">
        <p14:creationId xmlns:p14="http://schemas.microsoft.com/office/powerpoint/2010/main" val="276210459"/>
      </p:ext>
    </p:extLst>
  </p:cSld>
  <p:clrMapOvr>
    <a:masterClrMapping/>
  </p:clrMapOvr>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70B2FA06-CF86-2545-AF2A-570D639DE5A2}" type="slidenum">
              <a:rPr lang="en-US"/>
              <a:pPr>
                <a:defRPr/>
              </a:pPr>
              <a:t>‹#›</a:t>
            </a:fld>
            <a:endParaRPr lang="en-US"/>
          </a:p>
        </p:txBody>
      </p:sp>
    </p:spTree>
    <p:extLst>
      <p:ext uri="{BB962C8B-B14F-4D97-AF65-F5344CB8AC3E}">
        <p14:creationId xmlns:p14="http://schemas.microsoft.com/office/powerpoint/2010/main" val="2828830028"/>
      </p:ext>
    </p:extLst>
  </p:cSld>
  <p:clrMapOvr>
    <a:masterClrMapping/>
  </p:clrMapOvr>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70461737"/>
      </p:ext>
    </p:extLst>
  </p:cSld>
  <p:clrMapOvr>
    <a:masterClrMapping/>
  </p:clrMapOvr>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2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3977340"/>
      </p:ext>
    </p:extLst>
  </p:cSld>
  <p:clrMapOvr>
    <a:masterClrMapping/>
  </p:clrMapOvr>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8964163"/>
      </p:ext>
    </p:extLst>
  </p:cSld>
  <p:clrMapOvr>
    <a:masterClrMapping/>
  </p:clrMapOvr>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64227174"/>
      </p:ext>
    </p:extLst>
  </p:cSld>
  <p:clrMapOvr>
    <a:masterClrMapping/>
  </p:clrMapOvr>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3425256"/>
      </p:ext>
    </p:extLst>
  </p:cSld>
  <p:clrMapOvr>
    <a:masterClrMapping/>
  </p:clrMapOvr>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0028508"/>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2321076"/>
      </p:ext>
    </p:extLst>
  </p:cSld>
  <p:clrMapOvr>
    <a:masterClrMapping/>
  </p:clrMapOvr>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1796304"/>
      </p:ext>
    </p:extLst>
  </p:cSld>
  <p:clrMapOvr>
    <a:masterClrMapping/>
  </p:clrMapOvr>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9483577"/>
      </p:ext>
    </p:extLst>
  </p:cSld>
  <p:clrMapOvr>
    <a:masterClrMapping/>
  </p:clrMapOvr>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82701788"/>
      </p:ext>
    </p:extLst>
  </p:cSld>
  <p:clrMapOvr>
    <a:masterClrMapping/>
  </p:clrMapOvr>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9848879"/>
      </p:ext>
    </p:extLst>
  </p:cSld>
  <p:clrMapOvr>
    <a:masterClrMapping/>
  </p:clrMapOvr>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6933164"/>
      </p:ext>
    </p:extLst>
  </p:cSld>
  <p:clrMapOvr>
    <a:masterClrMapping/>
  </p:clrMapOvr>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44599387"/>
      </p:ext>
    </p:extLst>
  </p:cSld>
  <p:clrMapOvr>
    <a:masterClrMapping/>
  </p:clrMapOvr>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560067"/>
      </p:ext>
    </p:extLst>
  </p:cSld>
  <p:clrMapOvr>
    <a:masterClrMapping/>
  </p:clrMapOvr>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234862"/>
      </p:ext>
    </p:extLst>
  </p:cSld>
  <p:clrMapOvr>
    <a:masterClrMapping/>
  </p:clrMapOvr>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3120778"/>
      </p:ext>
    </p:extLst>
  </p:cSld>
  <p:clrMapOvr>
    <a:masterClrMapping/>
  </p:clrMapOvr>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0762457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85399281"/>
      </p:ext>
    </p:extLst>
  </p:cSld>
  <p:clrMapOvr>
    <a:masterClrMapping/>
  </p:clrMapOvr>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88977436"/>
      </p:ext>
    </p:extLst>
  </p:cSld>
  <p:clrMapOvr>
    <a:masterClrMapping/>
  </p:clrMapOvr>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9739623"/>
      </p:ext>
    </p:extLst>
  </p:cSld>
  <p:clrMapOvr>
    <a:masterClrMapping/>
  </p:clrMapOvr>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50802086"/>
      </p:ext>
    </p:extLst>
  </p:cSld>
  <p:clrMapOvr>
    <a:masterClrMapping/>
  </p:clrMapOvr>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97001118"/>
      </p:ext>
    </p:extLst>
  </p:cSld>
  <p:clrMapOvr>
    <a:masterClrMapping/>
  </p:clrMapOvr>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23235911"/>
      </p:ext>
    </p:extLst>
  </p:cSld>
  <p:clrMapOvr>
    <a:masterClrMapping/>
  </p:clrMapOvr>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948123"/>
      </p:ext>
    </p:extLst>
  </p:cSld>
  <p:clrMapOvr>
    <a:masterClrMapping/>
  </p:clrMapOvr>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9193878"/>
      </p:ext>
    </p:extLst>
  </p:cSld>
  <p:clrMapOvr>
    <a:masterClrMapping/>
  </p:clrMapOvr>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31185237"/>
      </p:ext>
    </p:extLst>
  </p:cSld>
  <p:clrMapOvr>
    <a:masterClrMapping/>
  </p:clrMapOvr>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3883693"/>
      </p:ext>
    </p:extLst>
  </p:cSld>
  <p:clrMapOvr>
    <a:masterClrMapping/>
  </p:clrMapOvr>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69650700"/>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49994594"/>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0384331"/>
      </p:ext>
    </p:extLst>
  </p:cSld>
  <p:clrMapOvr>
    <a:masterClrMapping/>
  </p:clrMapOvr>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33802"/>
      </p:ext>
    </p:extLst>
  </p:cSld>
  <p:clrMapOvr>
    <a:masterClrMapping/>
  </p:clrMapOvr>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9577748"/>
      </p:ext>
    </p:extLst>
  </p:cSld>
  <p:clrMapOvr>
    <a:masterClrMapping/>
  </p:clrMapOvr>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759025"/>
      </p:ext>
    </p:extLst>
  </p:cSld>
  <p:clrMapOvr>
    <a:masterClrMapping/>
  </p:clrMapOvr>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220365"/>
      </p:ext>
    </p:extLst>
  </p:cSld>
  <p:clrMapOvr>
    <a:masterClrMapping/>
  </p:clrMapOvr>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37159023"/>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9583518"/>
      </p:ext>
    </p:extLst>
  </p:cSld>
  <p:clrMapOvr>
    <a:masterClrMapping/>
  </p:clrMapOvr>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956466987"/>
      </p:ext>
    </p:extLst>
  </p:cSld>
  <p:clrMapOvr>
    <a:overrideClrMapping bg1="lt1" tx1="dk1" bg2="lt2" tx2="dk2" accent1="accent1" accent2="accent2" accent3="accent3" accent4="accent4" accent5="accent5" accent6="accent6" hlink="hlink" folHlink="folHlink"/>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041047578"/>
      </p:ext>
    </p:extLst>
  </p:cSld>
  <p:clrMapOvr>
    <a:overrideClrMapping bg1="lt1" tx1="dk1" bg2="lt2" tx2="dk2" accent1="accent1" accent2="accent2" accent3="accent3" accent4="accent4" accent5="accent5" accent6="accent6" hlink="hlink" folHlink="folHlink"/>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7745912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5493300"/>
      </p:ext>
    </p:extLst>
  </p:cSld>
  <p:clrMapOvr>
    <a:masterClrMapping/>
  </p:clrMapOvr>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49753903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34459576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3077432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68654668"/>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95563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2829144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6/26/26</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2058623853"/>
      </p:ext>
    </p:extLst>
  </p:cSld>
  <p:clrMapOvr>
    <a:overrideClrMapping bg1="dk1" tx1="lt1" bg2="dk2" tx2="lt2" accent1="accent1" accent2="accent2" accent3="accent3" accent4="accent4" accent5="accent5" accent6="accent6" hlink="hlink" folHlink="folHlink"/>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26298750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8876931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117578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053959205"/>
      </p:ext>
    </p:extLst>
  </p:cSld>
  <p:clrMapOvr>
    <a:masterClrMapping/>
  </p:clrMapOvr>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7124249"/>
      </p:ext>
    </p:extLst>
  </p:cSld>
  <p:clrMapOvr>
    <a:masterClrMapping/>
  </p:clrMapOvr>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7265628"/>
      </p:ext>
    </p:extLst>
  </p:cSld>
  <p:clrMapOvr>
    <a:masterClrMapping/>
  </p:clrMapOvr>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76231"/>
      </p:ext>
    </p:extLst>
  </p:cSld>
  <p:clrMapOvr>
    <a:masterClrMapping/>
  </p:clrMapOvr>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1575383"/>
      </p:ext>
    </p:extLst>
  </p:cSld>
  <p:clrMapOvr>
    <a:masterClrMapping/>
  </p:clrMapOvr>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5011113"/>
      </p:ext>
    </p:extLst>
  </p:cSld>
  <p:clrMapOvr>
    <a:masterClrMapping/>
  </p:clrMapOvr>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1265468"/>
      </p:ext>
    </p:extLst>
  </p:cSld>
  <p:clrMapOvr>
    <a:masterClrMapping/>
  </p:clrMapOvr>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4952016"/>
      </p:ext>
    </p:extLst>
  </p:cSld>
  <p:clrMapOvr>
    <a:masterClrMapping/>
  </p:clrMapOvr>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4853053"/>
      </p:ext>
    </p:extLst>
  </p:cSld>
  <p:clrMapOvr>
    <a:masterClrMapping/>
  </p:clrMapOvr>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292141"/>
      </p:ext>
    </p:extLst>
  </p:cSld>
  <p:clrMapOvr>
    <a:masterClrMapping/>
  </p:clrMapOvr>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27388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pic>
        <p:nvPicPr>
          <p:cNvPr id="9" name="Picture 8"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31580221"/>
      </p:ext>
    </p:extLst>
  </p:cSld>
  <p:clrMapOvr>
    <a:masterClrMapping/>
  </p:clrMapOvr>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9410633"/>
      </p:ext>
    </p:extLst>
  </p:cSld>
  <p:clrMapOvr>
    <a:masterClrMapping/>
  </p:clrMapOvr>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1844824"/>
            <a:ext cx="7772400" cy="1470025"/>
          </a:xfrm>
        </p:spPr>
        <p:txBody>
          <a:bodyPr anchor="ctr"/>
          <a:lstStyle/>
          <a:p>
            <a:r>
              <a:rPr lang="ko-KR" altLang="en-US" dirty="0"/>
              <a:t>마스터 제목 스타일 편집</a:t>
            </a:r>
          </a:p>
        </p:txBody>
      </p:sp>
      <p:sp>
        <p:nvSpPr>
          <p:cNvPr id="3" name="부제목 2"/>
          <p:cNvSpPr>
            <a:spLocks noGrp="1"/>
          </p:cNvSpPr>
          <p:nvPr>
            <p:ph type="subTitle" idx="1"/>
          </p:nvPr>
        </p:nvSpPr>
        <p:spPr>
          <a:xfrm>
            <a:off x="1371600" y="4149080"/>
            <a:ext cx="6400800" cy="1656184"/>
          </a:xfrm>
        </p:spPr>
        <p:txBody>
          <a:bodyPr/>
          <a:lstStyle>
            <a:lvl1pPr marL="0" indent="0" algn="ctr">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2026. 6. 26.</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269450811"/>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dirty="0"/>
              <a:t>마스터 제목 스타일 편집</a:t>
            </a:r>
          </a:p>
        </p:txBody>
      </p:sp>
      <p:sp>
        <p:nvSpPr>
          <p:cNvPr id="3" name="내용 개체 틀 2"/>
          <p:cNvSpPr>
            <a:spLocks noGrp="1"/>
          </p:cNvSpPr>
          <p:nvPr>
            <p:ph idx="1"/>
          </p:nvPr>
        </p:nvSpPr>
        <p:spPr>
          <a:xfrm>
            <a:off x="457200" y="1340768"/>
            <a:ext cx="8229600" cy="4968552"/>
          </a:xfrm>
        </p:spPr>
        <p:txBody>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2026. 6. 26.</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3930723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2026. 6. 26.</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11828504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내용 개체 틀 2"/>
          <p:cNvSpPr>
            <a:spLocks noGrp="1"/>
          </p:cNvSpPr>
          <p:nvPr>
            <p:ph sz="half" idx="1"/>
          </p:nvPr>
        </p:nvSpPr>
        <p:spPr>
          <a:xfrm>
            <a:off x="457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2026. 6. 26.</a:t>
            </a:fld>
            <a:endParaRPr lang="ko-KR" altLang="en-US">
              <a:solidFill>
                <a:prstClr val="black">
                  <a:tint val="75000"/>
                </a:prstClr>
              </a:solidFill>
              <a:latin typeface="Calibri"/>
              <a:ea typeface="나눔고딕"/>
            </a:endParaRPr>
          </a:p>
        </p:txBody>
      </p:sp>
      <p:sp>
        <p:nvSpPr>
          <p:cNvPr id="6" name="바닥글 개체 틀 5"/>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7" name="슬라이드 번호 개체 틀 6"/>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0" name="직선 연결선 9"/>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1429036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34076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dirty="0"/>
              <a:t>마스터 텍스트 스타일을 편집합니다</a:t>
            </a:r>
          </a:p>
        </p:txBody>
      </p:sp>
      <p:sp>
        <p:nvSpPr>
          <p:cNvPr id="4" name="내용 개체 틀 3"/>
          <p:cNvSpPr>
            <a:spLocks noGrp="1"/>
          </p:cNvSpPr>
          <p:nvPr>
            <p:ph sz="half" idx="2"/>
          </p:nvPr>
        </p:nvSpPr>
        <p:spPr>
          <a:xfrm>
            <a:off x="457200" y="1988840"/>
            <a:ext cx="4040188"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5025" y="134076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4645025" y="1988840"/>
            <a:ext cx="4041775"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2026. 6. 26.</a:t>
            </a:fld>
            <a:endParaRPr lang="ko-KR" altLang="en-US">
              <a:solidFill>
                <a:prstClr val="black">
                  <a:tint val="75000"/>
                </a:prstClr>
              </a:solidFill>
              <a:latin typeface="Calibri"/>
              <a:ea typeface="나눔고딕"/>
            </a:endParaRPr>
          </a:p>
        </p:txBody>
      </p:sp>
      <p:sp>
        <p:nvSpPr>
          <p:cNvPr id="8" name="바닥글 개체 틀 7"/>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9" name="슬라이드 번호 개체 틀 8"/>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2" name="직선 연결선 11"/>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2885753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날짜 개체 틀 2"/>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2026. 6. 26.</a:t>
            </a:fld>
            <a:endParaRPr lang="ko-KR" altLang="en-US">
              <a:solidFill>
                <a:prstClr val="black">
                  <a:tint val="75000"/>
                </a:prstClr>
              </a:solidFill>
              <a:latin typeface="Calibri"/>
              <a:ea typeface="나눔고딕"/>
            </a:endParaRPr>
          </a:p>
        </p:txBody>
      </p:sp>
      <p:sp>
        <p:nvSpPr>
          <p:cNvPr id="4" name="바닥글 개체 틀 3"/>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5" name="슬라이드 번호 개체 틀 4"/>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4387130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2026. 6. 26.</a:t>
            </a:fld>
            <a:endParaRPr lang="ko-KR" altLang="en-US">
              <a:solidFill>
                <a:prstClr val="black">
                  <a:tint val="75000"/>
                </a:prstClr>
              </a:solidFill>
              <a:latin typeface="Calibri"/>
              <a:ea typeface="나눔고딕"/>
            </a:endParaRPr>
          </a:p>
        </p:txBody>
      </p:sp>
      <p:sp>
        <p:nvSpPr>
          <p:cNvPr id="3" name="바닥글 개체 틀 2"/>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4" name="슬라이드 번호 개체 틀 3"/>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356019865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9479520"/>
      </p:ext>
    </p:extLst>
  </p:cSld>
  <p:clrMapOvr>
    <a:masterClrMapping/>
  </p:clrMapOvr>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055632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pic>
        <p:nvPicPr>
          <p:cNvPr id="5" name="Picture 4"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266332104"/>
      </p:ext>
    </p:extLst>
  </p:cSld>
  <p:clrMapOvr>
    <a:masterClrMapping/>
  </p:clrMapOvr>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00379847"/>
      </p:ext>
    </p:extLst>
  </p:cSld>
  <p:clrMapOvr>
    <a:masterClrMapping/>
  </p:clrMapOvr>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9572035"/>
      </p:ext>
    </p:extLst>
  </p:cSld>
  <p:clrMapOvr>
    <a:masterClrMapping/>
  </p:clrMapOvr>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8566681"/>
      </p:ext>
    </p:extLst>
  </p:cSld>
  <p:clrMapOvr>
    <a:masterClrMapping/>
  </p:clrMapOvr>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8079462"/>
      </p:ext>
    </p:extLst>
  </p:cSld>
  <p:clrMapOvr>
    <a:masterClrMapping/>
  </p:clrMapOvr>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5569968"/>
      </p:ext>
    </p:extLst>
  </p:cSld>
  <p:clrMapOvr>
    <a:masterClrMapping/>
  </p:clrMapOvr>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9015984"/>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7952"/>
      </p:ext>
    </p:extLst>
  </p:cSld>
  <p:clrMapOvr>
    <a:masterClrMapping/>
  </p:clrMapOvr>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5945983"/>
      </p:ext>
    </p:extLst>
  </p:cSld>
  <p:clrMapOvr>
    <a:masterClrMapping/>
  </p:clrMapOvr>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2225097"/>
      </p:ext>
    </p:extLst>
  </p:cSld>
  <p:clrMapOvr>
    <a:masterClrMapping/>
  </p:clrMapOvr>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28699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pic>
        <p:nvPicPr>
          <p:cNvPr id="4" name="Picture 3"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936326866"/>
      </p:ext>
    </p:extLst>
  </p:cSld>
  <p:clrMapOvr>
    <a:masterClrMapping/>
  </p:clrMapOvr>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75157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12952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152414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513363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326171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5589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85745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015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80123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5115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51917189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0E240D94-E5C6-2B45-92EB-F7FCCB9B6116}" type="slidenum">
              <a:rPr lang="en-US" altLang="en-US"/>
              <a:pPr>
                <a:defRPr/>
              </a:pPr>
              <a:t>‹#›</a:t>
            </a:fld>
            <a:endParaRPr lang="en-US" altLang="en-US"/>
          </a:p>
        </p:txBody>
      </p:sp>
    </p:spTree>
    <p:extLst>
      <p:ext uri="{BB962C8B-B14F-4D97-AF65-F5344CB8AC3E}">
        <p14:creationId xmlns:p14="http://schemas.microsoft.com/office/powerpoint/2010/main" val="1439261544"/>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7B2952-2F74-D544-92BC-FBFBE9A340CC}" type="slidenum">
              <a:rPr lang="en-US" altLang="en-US"/>
              <a:pPr>
                <a:defRPr/>
              </a:pPr>
              <a:t>‹#›</a:t>
            </a:fld>
            <a:endParaRPr lang="en-US" altLang="en-US"/>
          </a:p>
        </p:txBody>
      </p:sp>
    </p:spTree>
    <p:extLst>
      <p:ext uri="{BB962C8B-B14F-4D97-AF65-F5344CB8AC3E}">
        <p14:creationId xmlns:p14="http://schemas.microsoft.com/office/powerpoint/2010/main" val="1244734131"/>
      </p:ext>
    </p:extLst>
  </p:cSld>
  <p:clrMapOvr>
    <a:masterClrMapping/>
  </p:clrMapOvr>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F9F7682-838C-D145-8DB5-B49C18A130F8}" type="slidenum">
              <a:rPr lang="en-US" altLang="en-US"/>
              <a:pPr>
                <a:defRPr/>
              </a:pPr>
              <a:t>‹#›</a:t>
            </a:fld>
            <a:endParaRPr lang="en-US" altLang="en-US"/>
          </a:p>
        </p:txBody>
      </p:sp>
    </p:spTree>
    <p:extLst>
      <p:ext uri="{BB962C8B-B14F-4D97-AF65-F5344CB8AC3E}">
        <p14:creationId xmlns:p14="http://schemas.microsoft.com/office/powerpoint/2010/main" val="3758153688"/>
      </p:ext>
    </p:extLst>
  </p:cSld>
  <p:clrMapOvr>
    <a:masterClrMapping/>
  </p:clrMapOvr>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E01938C-1825-4C47-ADAA-667501E8BB2D}" type="slidenum">
              <a:rPr lang="en-US" altLang="en-US"/>
              <a:pPr>
                <a:defRPr/>
              </a:pPr>
              <a:t>‹#›</a:t>
            </a:fld>
            <a:endParaRPr lang="en-US" altLang="en-US"/>
          </a:p>
        </p:txBody>
      </p:sp>
    </p:spTree>
    <p:extLst>
      <p:ext uri="{BB962C8B-B14F-4D97-AF65-F5344CB8AC3E}">
        <p14:creationId xmlns:p14="http://schemas.microsoft.com/office/powerpoint/2010/main" val="3906725712"/>
      </p:ext>
    </p:extLst>
  </p:cSld>
  <p:clrMapOvr>
    <a:masterClrMapping/>
  </p:clrMapOvr>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2E44CBD-17AA-1C44-8BA0-F0313DF1E03A}" type="slidenum">
              <a:rPr lang="en-US" altLang="en-US"/>
              <a:pPr>
                <a:defRPr/>
              </a:pPr>
              <a:t>‹#›</a:t>
            </a:fld>
            <a:endParaRPr lang="en-US" altLang="en-US"/>
          </a:p>
        </p:txBody>
      </p:sp>
    </p:spTree>
    <p:extLst>
      <p:ext uri="{BB962C8B-B14F-4D97-AF65-F5344CB8AC3E}">
        <p14:creationId xmlns:p14="http://schemas.microsoft.com/office/powerpoint/2010/main" val="4069638184"/>
      </p:ext>
    </p:extLst>
  </p:cSld>
  <p:clrMapOvr>
    <a:masterClrMapping/>
  </p:clrMapOvr>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14E6E70-902E-8E4C-B56A-EB171DB5C34A}" type="slidenum">
              <a:rPr lang="en-US" altLang="en-US"/>
              <a:pPr>
                <a:defRPr/>
              </a:pPr>
              <a:t>‹#›</a:t>
            </a:fld>
            <a:endParaRPr lang="en-US" altLang="en-US"/>
          </a:p>
        </p:txBody>
      </p:sp>
    </p:spTree>
    <p:extLst>
      <p:ext uri="{BB962C8B-B14F-4D97-AF65-F5344CB8AC3E}">
        <p14:creationId xmlns:p14="http://schemas.microsoft.com/office/powerpoint/2010/main" val="4280595539"/>
      </p:ext>
    </p:extLst>
  </p:cSld>
  <p:clrMapOvr>
    <a:masterClrMapping/>
  </p:clrMapOvr>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1920B83-E5C7-4748-945F-F9585594732C}" type="slidenum">
              <a:rPr lang="en-US" altLang="en-US"/>
              <a:pPr>
                <a:defRPr/>
              </a:pPr>
              <a:t>‹#›</a:t>
            </a:fld>
            <a:endParaRPr lang="en-US" altLang="en-US"/>
          </a:p>
        </p:txBody>
      </p:sp>
    </p:spTree>
    <p:extLst>
      <p:ext uri="{BB962C8B-B14F-4D97-AF65-F5344CB8AC3E}">
        <p14:creationId xmlns:p14="http://schemas.microsoft.com/office/powerpoint/2010/main" val="2174433047"/>
      </p:ext>
    </p:extLst>
  </p:cSld>
  <p:clrMapOvr>
    <a:masterClrMapping/>
  </p:clrMapOvr>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84C42A7-D582-E24E-B2AD-361121256527}" type="slidenum">
              <a:rPr lang="en-US" altLang="en-US"/>
              <a:pPr>
                <a:defRPr/>
              </a:pPr>
              <a:t>‹#›</a:t>
            </a:fld>
            <a:endParaRPr lang="en-US" altLang="en-US"/>
          </a:p>
        </p:txBody>
      </p:sp>
    </p:spTree>
    <p:extLst>
      <p:ext uri="{BB962C8B-B14F-4D97-AF65-F5344CB8AC3E}">
        <p14:creationId xmlns:p14="http://schemas.microsoft.com/office/powerpoint/2010/main" val="895594660"/>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45B44AF-607F-D14C-BF32-685CA37DFF41}" type="slidenum">
              <a:rPr lang="en-US" altLang="en-US"/>
              <a:pPr>
                <a:defRPr/>
              </a:pPr>
              <a:t>‹#›</a:t>
            </a:fld>
            <a:endParaRPr lang="en-US" altLang="en-US"/>
          </a:p>
        </p:txBody>
      </p:sp>
    </p:spTree>
    <p:extLst>
      <p:ext uri="{BB962C8B-B14F-4D97-AF65-F5344CB8AC3E}">
        <p14:creationId xmlns:p14="http://schemas.microsoft.com/office/powerpoint/2010/main" val="3598801899"/>
      </p:ext>
    </p:extLst>
  </p:cSld>
  <p:clrMapOvr>
    <a:masterClrMapping/>
  </p:clrMapOvr>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DCDFAA6-D8FF-694C-834A-ACCCD8522248}" type="slidenum">
              <a:rPr lang="en-US" altLang="en-US"/>
              <a:pPr>
                <a:defRPr/>
              </a:pPr>
              <a:t>‹#›</a:t>
            </a:fld>
            <a:endParaRPr lang="en-US" altLang="en-US"/>
          </a:p>
        </p:txBody>
      </p:sp>
    </p:spTree>
    <p:extLst>
      <p:ext uri="{BB962C8B-B14F-4D97-AF65-F5344CB8AC3E}">
        <p14:creationId xmlns:p14="http://schemas.microsoft.com/office/powerpoint/2010/main" val="182300764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02755826"/>
      </p:ext>
    </p:extLst>
  </p:cSld>
  <p:clrMapOvr>
    <a:masterClrMapping/>
  </p:clrMapOvr>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923AAA-1C55-7E45-B953-D9BFED328DD6}" type="slidenum">
              <a:rPr lang="en-US" altLang="en-US"/>
              <a:pPr>
                <a:defRPr/>
              </a:pPr>
              <a:t>‹#›</a:t>
            </a:fld>
            <a:endParaRPr lang="en-US" altLang="en-US"/>
          </a:p>
        </p:txBody>
      </p:sp>
    </p:spTree>
    <p:extLst>
      <p:ext uri="{BB962C8B-B14F-4D97-AF65-F5344CB8AC3E}">
        <p14:creationId xmlns:p14="http://schemas.microsoft.com/office/powerpoint/2010/main" val="2692791579"/>
      </p:ext>
    </p:extLst>
  </p:cSld>
  <p:clrMapOvr>
    <a:masterClrMapping/>
  </p:clrMapOvr>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6940971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50198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485014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1042533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2803178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97954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0494547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2490706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6683859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5857697"/>
      </p:ext>
    </p:extLst>
  </p:cSld>
  <p:clrMapOvr>
    <a:masterClrMapping/>
  </p:clrMapOvr>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6/26/26</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35443808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536627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86644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C668BF9C-93BB-B548-912F-BE2A1331A62B}" type="slidenum">
              <a:rPr lang="en-US" altLang="en-US"/>
              <a:pPr>
                <a:defRPr/>
              </a:pPr>
              <a:t>‹#›</a:t>
            </a:fld>
            <a:endParaRPr lang="en-US" altLang="en-US"/>
          </a:p>
        </p:txBody>
      </p:sp>
    </p:spTree>
    <p:extLst>
      <p:ext uri="{BB962C8B-B14F-4D97-AF65-F5344CB8AC3E}">
        <p14:creationId xmlns:p14="http://schemas.microsoft.com/office/powerpoint/2010/main" val="31592919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60F4C6C-A4AD-634C-B2AA-5823E85646AB}" type="slidenum">
              <a:rPr lang="en-US" altLang="en-US"/>
              <a:pPr>
                <a:defRPr/>
              </a:pPr>
              <a:t>‹#›</a:t>
            </a:fld>
            <a:endParaRPr lang="en-US" altLang="en-US"/>
          </a:p>
        </p:txBody>
      </p:sp>
    </p:spTree>
    <p:extLst>
      <p:ext uri="{BB962C8B-B14F-4D97-AF65-F5344CB8AC3E}">
        <p14:creationId xmlns:p14="http://schemas.microsoft.com/office/powerpoint/2010/main" val="20648790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E9D27D4-CF21-B743-868C-38D13B2F42B4}" type="slidenum">
              <a:rPr lang="en-US" altLang="en-US"/>
              <a:pPr>
                <a:defRPr/>
              </a:pPr>
              <a:t>‹#›</a:t>
            </a:fld>
            <a:endParaRPr lang="en-US" altLang="en-US"/>
          </a:p>
        </p:txBody>
      </p:sp>
    </p:spTree>
    <p:extLst>
      <p:ext uri="{BB962C8B-B14F-4D97-AF65-F5344CB8AC3E}">
        <p14:creationId xmlns:p14="http://schemas.microsoft.com/office/powerpoint/2010/main" val="2367538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8F35F6C-2FE9-E643-BA9E-744EBFA979FE}" type="slidenum">
              <a:rPr lang="en-US" altLang="en-US"/>
              <a:pPr>
                <a:defRPr/>
              </a:pPr>
              <a:t>‹#›</a:t>
            </a:fld>
            <a:endParaRPr lang="en-US" altLang="en-US"/>
          </a:p>
        </p:txBody>
      </p:sp>
    </p:spTree>
    <p:extLst>
      <p:ext uri="{BB962C8B-B14F-4D97-AF65-F5344CB8AC3E}">
        <p14:creationId xmlns:p14="http://schemas.microsoft.com/office/powerpoint/2010/main" val="3324610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36820D8-511C-334B-9255-32401B223793}" type="slidenum">
              <a:rPr lang="en-US" altLang="en-US"/>
              <a:pPr>
                <a:defRPr/>
              </a:pPr>
              <a:t>‹#›</a:t>
            </a:fld>
            <a:endParaRPr lang="en-US" altLang="en-US"/>
          </a:p>
        </p:txBody>
      </p:sp>
    </p:spTree>
    <p:extLst>
      <p:ext uri="{BB962C8B-B14F-4D97-AF65-F5344CB8AC3E}">
        <p14:creationId xmlns:p14="http://schemas.microsoft.com/office/powerpoint/2010/main" val="1827451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42E3693-D302-D64D-8335-04DBBDCAC3E8}" type="slidenum">
              <a:rPr lang="en-US" altLang="en-US"/>
              <a:pPr>
                <a:defRPr/>
              </a:pPr>
              <a:t>‹#›</a:t>
            </a:fld>
            <a:endParaRPr lang="en-US" altLang="en-US"/>
          </a:p>
        </p:txBody>
      </p:sp>
    </p:spTree>
    <p:extLst>
      <p:ext uri="{BB962C8B-B14F-4D97-AF65-F5344CB8AC3E}">
        <p14:creationId xmlns:p14="http://schemas.microsoft.com/office/powerpoint/2010/main" val="36584765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0C3B91E-9495-5D4C-A473-89DD744F318C}" type="slidenum">
              <a:rPr lang="en-US" altLang="en-US"/>
              <a:pPr>
                <a:defRPr/>
              </a:pPr>
              <a:t>‹#›</a:t>
            </a:fld>
            <a:endParaRPr lang="en-US" altLang="en-US"/>
          </a:p>
        </p:txBody>
      </p:sp>
    </p:spTree>
    <p:extLst>
      <p:ext uri="{BB962C8B-B14F-4D97-AF65-F5344CB8AC3E}">
        <p14:creationId xmlns:p14="http://schemas.microsoft.com/office/powerpoint/2010/main" val="1756490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73851008"/>
      </p:ext>
    </p:extLst>
  </p:cSld>
  <p:clrMapOvr>
    <a:masterClrMapping/>
  </p:clrMapOvr>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E317DB17-6DD3-1D47-9DC7-29C718BD885A}" type="slidenum">
              <a:rPr lang="en-US" altLang="en-US"/>
              <a:pPr>
                <a:defRPr/>
              </a:pPr>
              <a:t>‹#›</a:t>
            </a:fld>
            <a:endParaRPr lang="en-US" altLang="en-US"/>
          </a:p>
        </p:txBody>
      </p:sp>
    </p:spTree>
    <p:extLst>
      <p:ext uri="{BB962C8B-B14F-4D97-AF65-F5344CB8AC3E}">
        <p14:creationId xmlns:p14="http://schemas.microsoft.com/office/powerpoint/2010/main" val="33704642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8B564A7-2749-BD47-ACBB-5E9A7893C5B7}" type="slidenum">
              <a:rPr lang="en-US" altLang="en-US"/>
              <a:pPr>
                <a:defRPr/>
              </a:pPr>
              <a:t>‹#›</a:t>
            </a:fld>
            <a:endParaRPr lang="en-US" altLang="en-US"/>
          </a:p>
        </p:txBody>
      </p:sp>
    </p:spTree>
    <p:extLst>
      <p:ext uri="{BB962C8B-B14F-4D97-AF65-F5344CB8AC3E}">
        <p14:creationId xmlns:p14="http://schemas.microsoft.com/office/powerpoint/2010/main" val="15538328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53FA10DE-9244-444C-BB66-013E28A2DDD9}" type="slidenum">
              <a:rPr lang="en-US" altLang="en-US"/>
              <a:pPr>
                <a:defRPr/>
              </a:pPr>
              <a:t>‹#›</a:t>
            </a:fld>
            <a:endParaRPr lang="en-US" altLang="en-US"/>
          </a:p>
        </p:txBody>
      </p:sp>
    </p:spTree>
    <p:extLst>
      <p:ext uri="{BB962C8B-B14F-4D97-AF65-F5344CB8AC3E}">
        <p14:creationId xmlns:p14="http://schemas.microsoft.com/office/powerpoint/2010/main" val="10646979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E2563C0-B5B3-BE4C-AFD7-D5025596D7E3}" type="slidenum">
              <a:rPr lang="en-US" altLang="en-US"/>
              <a:pPr>
                <a:defRPr/>
              </a:pPr>
              <a:t>‹#›</a:t>
            </a:fld>
            <a:endParaRPr lang="en-US" altLang="en-US"/>
          </a:p>
        </p:txBody>
      </p:sp>
    </p:spTree>
    <p:extLst>
      <p:ext uri="{BB962C8B-B14F-4D97-AF65-F5344CB8AC3E}">
        <p14:creationId xmlns:p14="http://schemas.microsoft.com/office/powerpoint/2010/main" val="39506075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28588217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1247416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15245025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1673744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40940905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23750121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94742916"/>
      </p:ext>
    </p:extLst>
  </p:cSld>
  <p:clrMapOvr>
    <a:masterClrMapping/>
  </p:clrMapOvr>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29608593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19668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21469159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22723253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21399147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6561647"/>
      </p:ext>
    </p:extLst>
  </p:cSld>
  <p:clrMapOvr>
    <a:masterClrMapping/>
  </p:clrMapOvr>
  <p:transition/>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8418393"/>
      </p:ext>
    </p:extLst>
  </p:cSld>
  <p:clrMapOvr>
    <a:masterClrMapping/>
  </p:clrMapOvr>
  <p:transition/>
</p:sldLayout>
</file>

<file path=ppt/slideLayouts/slideLayout3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90556249"/>
      </p:ext>
    </p:extLst>
  </p:cSld>
  <p:clrMapOvr>
    <a:masterClrMapping/>
  </p:clrMapOvr>
  <p:transition/>
</p:sldLayout>
</file>

<file path=ppt/slideLayouts/slideLayout3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sz="1350">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6" name="Line 10"/>
          <p:cNvSpPr>
            <a:spLocks noChangeShapeType="1"/>
          </p:cNvSpPr>
          <p:nvPr/>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sz="1350">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3600"/>
            </a:lvl1pPr>
          </a:lstStyle>
          <a:p>
            <a:r>
              <a:rPr lang="en-US" altLang="zh-TW"/>
              <a:t>Click to edit Master title style</a:t>
            </a:r>
            <a:endParaRPr lang="en-US" altLang="en-US"/>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zh-TW"/>
              <a:t>Click to edit Master subtitle style</a:t>
            </a:r>
            <a:endParaRPr lang="en-US" altLang="en-US"/>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900">
                <a:latin typeface="Garamond" pitchFamily="18" charset="0"/>
              </a:defRPr>
            </a:lvl1pPr>
          </a:lstStyle>
          <a:p>
            <a:endParaRPr 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sz="900"/>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7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idx="1"/>
          </p:nvPr>
        </p:nvSpPr>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4934606"/>
      </p:ext>
    </p:extLst>
  </p:cSld>
  <p:clrMapOvr>
    <a:masterClrMapping/>
  </p:clrMapOvr>
  <p:transition/>
</p:sldLayout>
</file>

<file path=ppt/slideLayouts/slideLayout380.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lstStyle>
            <a:lvl1pPr algn="l">
              <a:defRPr sz="3000" b="1" cap="all"/>
            </a:lvl1pPr>
          </a:lstStyle>
          <a:p>
            <a:r>
              <a:rPr lang="en-US" altLang="zh-TW"/>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ltLang="zh-TW"/>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sz="half" idx="1"/>
          </p:nvPr>
        </p:nvSpPr>
        <p:spPr>
          <a:xfrm>
            <a:off x="2286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Content Placeholder 3"/>
          <p:cNvSpPr>
            <a:spLocks noGrp="1"/>
          </p:cNvSpPr>
          <p:nvPr>
            <p:ph sz="half" idx="2"/>
          </p:nvPr>
        </p:nvSpPr>
        <p:spPr>
          <a:xfrm>
            <a:off x="46101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ltLang="zh-TW"/>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7"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ltLang="zh-TW"/>
              <a:t>Click to edit Master title style</a:t>
            </a:r>
            <a:endParaRPr lang="en-US"/>
          </a:p>
        </p:txBody>
      </p:sp>
      <p:sp>
        <p:nvSpPr>
          <p:cNvPr id="3" name="Content Placeholder 2"/>
          <p:cNvSpPr>
            <a:spLocks noGrp="1"/>
          </p:cNvSpPr>
          <p:nvPr>
            <p:ph idx="1"/>
          </p:nvPr>
        </p:nvSpPr>
        <p:spPr>
          <a:xfrm>
            <a:off x="3575050" y="273070"/>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ltLang="zh-TW"/>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altLang="zh-TW" noProof="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ltLang="zh-TW"/>
              <a:t>Click to edit Master title style</a:t>
            </a:r>
            <a:endParaRPr lang="en-US"/>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prstClr val="black"/>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prstClr val="black"/>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930401317"/>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67983501"/>
      </p:ext>
    </p:extLst>
  </p:cSld>
  <p:clrMapOvr>
    <a:masterClrMapping/>
  </p:clrMapOvr>
  <p:transition/>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40768776"/>
      </p:ext>
    </p:extLst>
  </p:cSld>
  <p:clrMapOvr>
    <a:masterClrMapping/>
  </p:clrMapOvr>
  <p:transition/>
</p:sldLayout>
</file>

<file path=ppt/slideLayouts/slideLayout3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260511931"/>
      </p:ext>
    </p:extLst>
  </p:cSld>
  <p:clrMapOvr>
    <a:masterClrMapping/>
  </p:clrMapOvr>
  <p:transition/>
</p:sldLayout>
</file>

<file path=ppt/slideLayouts/slideLayout3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986174166"/>
      </p:ext>
    </p:extLst>
  </p:cSld>
  <p:clrMapOvr>
    <a:masterClrMapping/>
  </p:clrMapOvr>
  <p:transition/>
</p:sldLayout>
</file>

<file path=ppt/slideLayouts/slideLayout3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89919389"/>
      </p:ext>
    </p:extLst>
  </p:cSld>
  <p:clrMapOvr>
    <a:masterClrMapping/>
  </p:clrMapOvr>
  <p:transition/>
</p:sldLayout>
</file>

<file path=ppt/slideLayouts/slideLayout3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05318677"/>
      </p:ext>
    </p:extLst>
  </p:cSld>
  <p:clrMapOvr>
    <a:masterClrMapping/>
  </p:clrMapOvr>
  <p:transition/>
</p:sldLayout>
</file>

<file path=ppt/slideLayouts/slideLayout3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77374766"/>
      </p:ext>
    </p:extLst>
  </p:cSld>
  <p:clrMapOvr>
    <a:masterClrMapping/>
  </p:clrMapOvr>
  <p:transition/>
</p:sldLayout>
</file>

<file path=ppt/slideLayouts/slideLayout3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68041354"/>
      </p:ext>
    </p:extLst>
  </p:cSld>
  <p:clrMapOvr>
    <a:masterClrMapping/>
  </p:clrMapOvr>
  <p:transition/>
</p:sldLayout>
</file>

<file path=ppt/slideLayouts/slideLayout3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43398135"/>
      </p:ext>
    </p:extLst>
  </p:cSld>
  <p:clrMapOvr>
    <a:masterClrMapping/>
  </p:clrMapOvr>
  <p:transition/>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629488110"/>
      </p:ext>
    </p:extLst>
  </p:cSld>
  <p:clrMapOvr>
    <a:masterClrMapping/>
  </p:clrMapOvr>
  <p:transition/>
</p:sldLayout>
</file>

<file path=ppt/slideLayouts/slideLayout3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53330183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9333776"/>
      </p:ext>
    </p:extLst>
  </p:cSld>
  <p:clrMapOvr>
    <a:masterClrMapping/>
  </p:clrMapOvr>
  <p:transition/>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34625789"/>
      </p:ext>
    </p:extLst>
  </p:cSld>
  <p:clrMapOvr>
    <a:masterClrMapping/>
  </p:clrMapOvr>
  <p:transition/>
</p:sldLayout>
</file>

<file path=ppt/slideLayouts/slideLayout4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588409016"/>
      </p:ext>
    </p:extLst>
  </p:cSld>
  <p:clrMapOvr>
    <a:masterClrMapping/>
  </p:clrMapOvr>
  <p:transition/>
</p:sldLayout>
</file>

<file path=ppt/slideLayouts/slideLayout4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3816495892"/>
      </p:ext>
    </p:extLst>
  </p:cSld>
  <p:clrMapOvr>
    <a:masterClrMapping/>
  </p:clrMapOvr>
  <p:transition/>
</p:sldLayout>
</file>

<file path=ppt/slideLayouts/slideLayout4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031889725"/>
      </p:ext>
    </p:extLst>
  </p:cSld>
  <p:clrMapOvr>
    <a:masterClrMapping/>
  </p:clrMapOvr>
  <p:transition/>
</p:sldLayout>
</file>

<file path=ppt/slideLayouts/slideLayout4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043419311"/>
      </p:ext>
    </p:extLst>
  </p:cSld>
  <p:clrMapOvr>
    <a:masterClrMapping/>
  </p:clrMapOvr>
  <p:transition/>
</p:sldLayout>
</file>

<file path=ppt/slideLayouts/slideLayout4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287196653"/>
      </p:ext>
    </p:extLst>
  </p:cSld>
  <p:clrMapOvr>
    <a:masterClrMapping/>
  </p:clrMapOvr>
  <p:transition/>
</p:sldLayout>
</file>

<file path=ppt/slideLayouts/slideLayout4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443399964"/>
      </p:ext>
    </p:extLst>
  </p:cSld>
  <p:clrMapOvr>
    <a:masterClrMapping/>
  </p:clrMapOvr>
  <p:transition/>
</p:sldLayout>
</file>

<file path=ppt/slideLayouts/slideLayout4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491952778"/>
      </p:ext>
    </p:extLst>
  </p:cSld>
  <p:clrMapOvr>
    <a:masterClrMapping/>
  </p:clrMapOvr>
  <p:transition/>
</p:sldLayout>
</file>

<file path=ppt/slideLayouts/slideLayout4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3665507306"/>
      </p:ext>
    </p:extLst>
  </p:cSld>
  <p:clrMapOvr>
    <a:masterClrMapping/>
  </p:clrMapOvr>
  <p:transition/>
</p:sldLayout>
</file>

<file path=ppt/slideLayouts/slideLayout4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82677281"/>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42799048"/>
      </p:ext>
    </p:extLst>
  </p:cSld>
  <p:clrMapOvr>
    <a:masterClrMapping/>
  </p:clrMapOvr>
  <p:transition/>
</p:sldLayout>
</file>

<file path=ppt/slideLayouts/slideLayout4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820621740"/>
      </p:ext>
    </p:extLst>
  </p:cSld>
  <p:clrMapOvr>
    <a:masterClrMapping/>
  </p:clrMapOvr>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eaLnBrk="1" hangingPunct="1">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pPr>
              <a:defRPr/>
            </a:pPr>
            <a:fld id="{53EC4547-E2B1-9B4F-845F-F274F3C623A5}" type="slidenum">
              <a:rPr lang="en-US"/>
              <a:pPr>
                <a:defRPr/>
              </a:pPr>
              <a:t>‹#›</a:t>
            </a:fld>
            <a:endParaRPr lang="en-US"/>
          </a:p>
        </p:txBody>
      </p:sp>
    </p:spTree>
    <p:extLst>
      <p:ext uri="{BB962C8B-B14F-4D97-AF65-F5344CB8AC3E}">
        <p14:creationId xmlns:p14="http://schemas.microsoft.com/office/powerpoint/2010/main" val="2095280007"/>
      </p:ext>
    </p:extLst>
  </p:cSld>
  <p:clrMapOvr>
    <a:masterClrMapping/>
  </p:clrMapOvr>
  <p:transition/>
</p:sldLayout>
</file>

<file path=ppt/slideLayouts/slideLayout4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76BB4180-6920-9C42-9DA1-4829E0437063}" type="slidenum">
              <a:rPr lang="en-US"/>
              <a:pPr>
                <a:defRPr/>
              </a:pPr>
              <a:t>‹#›</a:t>
            </a:fld>
            <a:endParaRPr lang="en-US"/>
          </a:p>
        </p:txBody>
      </p:sp>
    </p:spTree>
    <p:extLst>
      <p:ext uri="{BB962C8B-B14F-4D97-AF65-F5344CB8AC3E}">
        <p14:creationId xmlns:p14="http://schemas.microsoft.com/office/powerpoint/2010/main" val="2146467179"/>
      </p:ext>
    </p:extLst>
  </p:cSld>
  <p:clrMapOvr>
    <a:masterClrMapping/>
  </p:clrMapOvr>
  <p:transition/>
</p:sldLayout>
</file>

<file path=ppt/slideLayouts/slideLayout4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B4330D3C-7D80-0940-9C38-883CA56758D1}" type="slidenum">
              <a:rPr lang="en-US"/>
              <a:pPr>
                <a:defRPr/>
              </a:pPr>
              <a:t>‹#›</a:t>
            </a:fld>
            <a:endParaRPr lang="en-US"/>
          </a:p>
        </p:txBody>
      </p:sp>
    </p:spTree>
    <p:extLst>
      <p:ext uri="{BB962C8B-B14F-4D97-AF65-F5344CB8AC3E}">
        <p14:creationId xmlns:p14="http://schemas.microsoft.com/office/powerpoint/2010/main" val="923648181"/>
      </p:ext>
    </p:extLst>
  </p:cSld>
  <p:clrMapOvr>
    <a:masterClrMapping/>
  </p:clrMapOvr>
  <p:transition/>
</p:sldLayout>
</file>

<file path=ppt/slideLayouts/slideLayout4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7649F32B-3CEF-984C-BBF2-963F764B3663}" type="slidenum">
              <a:rPr lang="en-US"/>
              <a:pPr>
                <a:defRPr/>
              </a:pPr>
              <a:t>‹#›</a:t>
            </a:fld>
            <a:endParaRPr lang="en-US"/>
          </a:p>
        </p:txBody>
      </p:sp>
    </p:spTree>
    <p:extLst>
      <p:ext uri="{BB962C8B-B14F-4D97-AF65-F5344CB8AC3E}">
        <p14:creationId xmlns:p14="http://schemas.microsoft.com/office/powerpoint/2010/main" val="3989348021"/>
      </p:ext>
    </p:extLst>
  </p:cSld>
  <p:clrMapOvr>
    <a:masterClrMapping/>
  </p:clrMapOvr>
  <p:transition/>
</p:sldLayout>
</file>

<file path=ppt/slideLayouts/slideLayout4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pPr>
              <a:defRPr/>
            </a:pPr>
            <a:fld id="{68434898-7376-D942-82A4-9987F9AC7C42}" type="slidenum">
              <a:rPr lang="en-US"/>
              <a:pPr>
                <a:defRPr/>
              </a:pPr>
              <a:t>‹#›</a:t>
            </a:fld>
            <a:endParaRPr lang="en-US"/>
          </a:p>
        </p:txBody>
      </p:sp>
    </p:spTree>
    <p:extLst>
      <p:ext uri="{BB962C8B-B14F-4D97-AF65-F5344CB8AC3E}">
        <p14:creationId xmlns:p14="http://schemas.microsoft.com/office/powerpoint/2010/main" val="3879559487"/>
      </p:ext>
    </p:extLst>
  </p:cSld>
  <p:clrMapOvr>
    <a:masterClrMapping/>
  </p:clrMapOvr>
  <p:transition/>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pPr>
              <a:defRPr/>
            </a:pPr>
            <a:fld id="{BDAE4D29-6AD3-F447-89DA-A4F13DC75D38}" type="slidenum">
              <a:rPr lang="en-US"/>
              <a:pPr>
                <a:defRPr/>
              </a:pPr>
              <a:t>‹#›</a:t>
            </a:fld>
            <a:endParaRPr lang="en-US"/>
          </a:p>
        </p:txBody>
      </p:sp>
    </p:spTree>
    <p:extLst>
      <p:ext uri="{BB962C8B-B14F-4D97-AF65-F5344CB8AC3E}">
        <p14:creationId xmlns:p14="http://schemas.microsoft.com/office/powerpoint/2010/main" val="2971445086"/>
      </p:ext>
    </p:extLst>
  </p:cSld>
  <p:clrMapOvr>
    <a:masterClrMapping/>
  </p:clrMapOvr>
  <p:transition/>
</p:sldLayout>
</file>

<file path=ppt/slideLayouts/slideLayout4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pPr>
              <a:defRPr/>
            </a:pPr>
            <a:fld id="{5C9A4055-98B6-5F49-80DA-F6F7DEF7F674}" type="slidenum">
              <a:rPr lang="en-US"/>
              <a:pPr>
                <a:defRPr/>
              </a:pPr>
              <a:t>‹#›</a:t>
            </a:fld>
            <a:endParaRPr lang="en-US"/>
          </a:p>
        </p:txBody>
      </p:sp>
    </p:spTree>
    <p:extLst>
      <p:ext uri="{BB962C8B-B14F-4D97-AF65-F5344CB8AC3E}">
        <p14:creationId xmlns:p14="http://schemas.microsoft.com/office/powerpoint/2010/main" val="2634260317"/>
      </p:ext>
    </p:extLst>
  </p:cSld>
  <p:clrMapOvr>
    <a:masterClrMapping/>
  </p:clrMapOvr>
  <p:transition/>
</p:sldLayout>
</file>

<file path=ppt/slideLayouts/slideLayout4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4C89ECD9-3D5F-7F4F-998D-56B78CDEA664}" type="slidenum">
              <a:rPr lang="en-US"/>
              <a:pPr>
                <a:defRPr/>
              </a:pPr>
              <a:t>‹#›</a:t>
            </a:fld>
            <a:endParaRPr lang="en-US"/>
          </a:p>
        </p:txBody>
      </p:sp>
    </p:spTree>
    <p:extLst>
      <p:ext uri="{BB962C8B-B14F-4D97-AF65-F5344CB8AC3E}">
        <p14:creationId xmlns:p14="http://schemas.microsoft.com/office/powerpoint/2010/main" val="2880806701"/>
      </p:ext>
    </p:extLst>
  </p:cSld>
  <p:clrMapOvr>
    <a:masterClrMapping/>
  </p:clrMapOvr>
  <p:transition/>
</p:sldLayout>
</file>

<file path=ppt/slideLayouts/slideLayout4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EFA65131-7DE5-1D4D-A3CF-3D0607171E1C}" type="slidenum">
              <a:rPr lang="en-US"/>
              <a:pPr>
                <a:defRPr/>
              </a:pPr>
              <a:t>‹#›</a:t>
            </a:fld>
            <a:endParaRPr lang="en-US"/>
          </a:p>
        </p:txBody>
      </p:sp>
    </p:spTree>
    <p:extLst>
      <p:ext uri="{BB962C8B-B14F-4D97-AF65-F5344CB8AC3E}">
        <p14:creationId xmlns:p14="http://schemas.microsoft.com/office/powerpoint/2010/main" val="447168238"/>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99270323"/>
      </p:ext>
    </p:extLst>
  </p:cSld>
  <p:clrMapOvr>
    <a:masterClrMapping/>
  </p:clrMapOvr>
  <p:transition/>
</p:sldLayout>
</file>

<file path=ppt/slideLayouts/slideLayout4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FC0B6F9A-1324-4947-8B68-D47C27442892}" type="slidenum">
              <a:rPr lang="en-US"/>
              <a:pPr>
                <a:defRPr/>
              </a:pPr>
              <a:t>‹#›</a:t>
            </a:fld>
            <a:endParaRPr lang="en-US"/>
          </a:p>
        </p:txBody>
      </p:sp>
    </p:spTree>
    <p:extLst>
      <p:ext uri="{BB962C8B-B14F-4D97-AF65-F5344CB8AC3E}">
        <p14:creationId xmlns:p14="http://schemas.microsoft.com/office/powerpoint/2010/main" val="2746866548"/>
      </p:ext>
    </p:extLst>
  </p:cSld>
  <p:clrMapOvr>
    <a:masterClrMapping/>
  </p:clrMapOvr>
  <p:transition/>
</p:sldLayout>
</file>

<file path=ppt/slideLayouts/slideLayout4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49" y="152400"/>
            <a:ext cx="2152651"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6" y="152400"/>
            <a:ext cx="6305551"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4A0D1EA7-F64C-644A-BE34-B5A402A870E5}" type="slidenum">
              <a:rPr lang="en-US"/>
              <a:pPr>
                <a:defRPr/>
              </a:pPr>
              <a:t>‹#›</a:t>
            </a:fld>
            <a:endParaRPr lang="en-US"/>
          </a:p>
        </p:txBody>
      </p:sp>
    </p:spTree>
    <p:extLst>
      <p:ext uri="{BB962C8B-B14F-4D97-AF65-F5344CB8AC3E}">
        <p14:creationId xmlns:p14="http://schemas.microsoft.com/office/powerpoint/2010/main" val="2982245501"/>
      </p:ext>
    </p:extLst>
  </p:cSld>
  <p:clrMapOvr>
    <a:masterClrMapping/>
  </p:clrMapOvr>
  <p:transition/>
</p:sldLayout>
</file>

<file path=ppt/slideLayouts/slideLayout42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3"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3"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1E6C4A1C-A8E8-3C42-88AB-792537E5FFC6}" type="slidenum">
              <a:rPr lang="en-US"/>
              <a:pPr>
                <a:defRPr/>
              </a:pPr>
              <a:t>‹#›</a:t>
            </a:fld>
            <a:endParaRPr lang="en-US"/>
          </a:p>
        </p:txBody>
      </p:sp>
    </p:spTree>
    <p:extLst>
      <p:ext uri="{BB962C8B-B14F-4D97-AF65-F5344CB8AC3E}">
        <p14:creationId xmlns:p14="http://schemas.microsoft.com/office/powerpoint/2010/main" val="3623165638"/>
      </p:ext>
    </p:extLst>
  </p:cSld>
  <p:clrMapOvr>
    <a:masterClrMapping/>
  </p:clrMapOvr>
  <p:transition/>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914400 h 1000"/>
              <a:gd name="T2" fmla="*/ 0 w 1000"/>
              <a:gd name="T3" fmla="*/ 0 h 1000"/>
              <a:gd name="T4" fmla="*/ 82296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BF129586-08AE-6F47-AC40-42971C091E94}" type="slidenum">
              <a:rPr lang="en-US" altLang="en-US"/>
              <a:pPr>
                <a:defRPr/>
              </a:pPr>
              <a:t>‹#›</a:t>
            </a:fld>
            <a:endParaRPr lang="en-US" altLang="en-US"/>
          </a:p>
        </p:txBody>
      </p:sp>
    </p:spTree>
    <p:extLst>
      <p:ext uri="{BB962C8B-B14F-4D97-AF65-F5344CB8AC3E}">
        <p14:creationId xmlns:p14="http://schemas.microsoft.com/office/powerpoint/2010/main" val="4113373595"/>
      </p:ext>
    </p:extLst>
  </p:cSld>
  <p:clrMapOvr>
    <a:masterClrMapping/>
  </p:clrMapOvr>
  <p:transition/>
</p:sldLayout>
</file>

<file path=ppt/slideLayouts/slideLayout4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082EEEB-CAE1-9D42-80F3-08555E478FEE}" type="slidenum">
              <a:rPr lang="en-US" altLang="en-US"/>
              <a:pPr>
                <a:defRPr/>
              </a:pPr>
              <a:t>‹#›</a:t>
            </a:fld>
            <a:endParaRPr lang="en-US" altLang="en-US"/>
          </a:p>
        </p:txBody>
      </p:sp>
    </p:spTree>
    <p:extLst>
      <p:ext uri="{BB962C8B-B14F-4D97-AF65-F5344CB8AC3E}">
        <p14:creationId xmlns:p14="http://schemas.microsoft.com/office/powerpoint/2010/main" val="2380224591"/>
      </p:ext>
    </p:extLst>
  </p:cSld>
  <p:clrMapOvr>
    <a:masterClrMapping/>
  </p:clrMapOvr>
  <p:transition/>
</p:sldLayout>
</file>

<file path=ppt/slideLayouts/slideLayout4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63EB114-84BD-D84E-A045-3368407B11DA}" type="slidenum">
              <a:rPr lang="en-US" altLang="en-US"/>
              <a:pPr>
                <a:defRPr/>
              </a:pPr>
              <a:t>‹#›</a:t>
            </a:fld>
            <a:endParaRPr lang="en-US" altLang="en-US"/>
          </a:p>
        </p:txBody>
      </p:sp>
    </p:spTree>
    <p:extLst>
      <p:ext uri="{BB962C8B-B14F-4D97-AF65-F5344CB8AC3E}">
        <p14:creationId xmlns:p14="http://schemas.microsoft.com/office/powerpoint/2010/main" val="3584580742"/>
      </p:ext>
    </p:extLst>
  </p:cSld>
  <p:clrMapOvr>
    <a:masterClrMapping/>
  </p:clrMapOvr>
  <p:transition/>
</p:sldLayout>
</file>

<file path=ppt/slideLayouts/slideLayout4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5776E826-88E8-9343-B8CE-14D360A83D78}" type="slidenum">
              <a:rPr lang="en-US" altLang="en-US"/>
              <a:pPr>
                <a:defRPr/>
              </a:pPr>
              <a:t>‹#›</a:t>
            </a:fld>
            <a:endParaRPr lang="en-US" altLang="en-US"/>
          </a:p>
        </p:txBody>
      </p:sp>
    </p:spTree>
    <p:extLst>
      <p:ext uri="{BB962C8B-B14F-4D97-AF65-F5344CB8AC3E}">
        <p14:creationId xmlns:p14="http://schemas.microsoft.com/office/powerpoint/2010/main" val="3332418439"/>
      </p:ext>
    </p:extLst>
  </p:cSld>
  <p:clrMapOvr>
    <a:masterClrMapping/>
  </p:clrMapOvr>
  <p:transition/>
</p:sldLayout>
</file>

<file path=ppt/slideLayouts/slideLayout4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CC300DD-50E9-B241-B672-B3ED614A01F6}" type="slidenum">
              <a:rPr lang="en-US" altLang="en-US"/>
              <a:pPr>
                <a:defRPr/>
              </a:pPr>
              <a:t>‹#›</a:t>
            </a:fld>
            <a:endParaRPr lang="en-US" altLang="en-US"/>
          </a:p>
        </p:txBody>
      </p:sp>
    </p:spTree>
    <p:extLst>
      <p:ext uri="{BB962C8B-B14F-4D97-AF65-F5344CB8AC3E}">
        <p14:creationId xmlns:p14="http://schemas.microsoft.com/office/powerpoint/2010/main" val="256502541"/>
      </p:ext>
    </p:extLst>
  </p:cSld>
  <p:clrMapOvr>
    <a:masterClrMapping/>
  </p:clrMapOvr>
  <p:transition/>
</p:sldLayout>
</file>

<file path=ppt/slideLayouts/slideLayout4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92E28BF-E5C2-9440-84A9-1C5C4EC3BB51}" type="slidenum">
              <a:rPr lang="en-US" altLang="en-US"/>
              <a:pPr>
                <a:defRPr/>
              </a:pPr>
              <a:t>‹#›</a:t>
            </a:fld>
            <a:endParaRPr lang="en-US" altLang="en-US"/>
          </a:p>
        </p:txBody>
      </p:sp>
    </p:spTree>
    <p:extLst>
      <p:ext uri="{BB962C8B-B14F-4D97-AF65-F5344CB8AC3E}">
        <p14:creationId xmlns:p14="http://schemas.microsoft.com/office/powerpoint/2010/main" val="3696101199"/>
      </p:ext>
    </p:extLst>
  </p:cSld>
  <p:clrMapOvr>
    <a:masterClrMapping/>
  </p:clrMapOvr>
  <p:transition/>
</p:sldLayout>
</file>

<file path=ppt/slideLayouts/slideLayout4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2AB4768A-0B31-1341-95B8-ACCC602AC1ED}" type="slidenum">
              <a:rPr lang="en-US" altLang="en-US"/>
              <a:pPr>
                <a:defRPr/>
              </a:pPr>
              <a:t>‹#›</a:t>
            </a:fld>
            <a:endParaRPr lang="en-US" altLang="en-US"/>
          </a:p>
        </p:txBody>
      </p:sp>
    </p:spTree>
    <p:extLst>
      <p:ext uri="{BB962C8B-B14F-4D97-AF65-F5344CB8AC3E}">
        <p14:creationId xmlns:p14="http://schemas.microsoft.com/office/powerpoint/2010/main" val="337479477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8098509"/>
      </p:ext>
    </p:extLst>
  </p:cSld>
  <p:clrMapOvr>
    <a:masterClrMapping/>
  </p:clrMapOvr>
  <p:transition/>
</p:sldLayout>
</file>

<file path=ppt/slideLayouts/slideLayout4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091C9E0C-1943-654E-A858-D0B1037B7159}" type="slidenum">
              <a:rPr lang="en-US" altLang="en-US"/>
              <a:pPr>
                <a:defRPr/>
              </a:pPr>
              <a:t>‹#›</a:t>
            </a:fld>
            <a:endParaRPr lang="en-US" altLang="en-US"/>
          </a:p>
        </p:txBody>
      </p:sp>
    </p:spTree>
    <p:extLst>
      <p:ext uri="{BB962C8B-B14F-4D97-AF65-F5344CB8AC3E}">
        <p14:creationId xmlns:p14="http://schemas.microsoft.com/office/powerpoint/2010/main" val="2580397272"/>
      </p:ext>
    </p:extLst>
  </p:cSld>
  <p:clrMapOvr>
    <a:masterClrMapping/>
  </p:clrMapOvr>
  <p:transition/>
</p:sldLayout>
</file>

<file path=ppt/slideLayouts/slideLayout4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34EAAF7E-5FC7-BF48-85B4-17B208F57909}" type="slidenum">
              <a:rPr lang="en-US" altLang="en-US"/>
              <a:pPr>
                <a:defRPr/>
              </a:pPr>
              <a:t>‹#›</a:t>
            </a:fld>
            <a:endParaRPr lang="en-US" altLang="en-US"/>
          </a:p>
        </p:txBody>
      </p:sp>
    </p:spTree>
    <p:extLst>
      <p:ext uri="{BB962C8B-B14F-4D97-AF65-F5344CB8AC3E}">
        <p14:creationId xmlns:p14="http://schemas.microsoft.com/office/powerpoint/2010/main" val="3866961755"/>
      </p:ext>
    </p:extLst>
  </p:cSld>
  <p:clrMapOvr>
    <a:masterClrMapping/>
  </p:clrMapOvr>
  <p:transition/>
</p:sldLayout>
</file>

<file path=ppt/slideLayouts/slideLayout4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1539E80-CD55-B742-8023-B2B43C669C6C}" type="slidenum">
              <a:rPr lang="en-US" altLang="en-US"/>
              <a:pPr>
                <a:defRPr/>
              </a:pPr>
              <a:t>‹#›</a:t>
            </a:fld>
            <a:endParaRPr lang="en-US" altLang="en-US"/>
          </a:p>
        </p:txBody>
      </p:sp>
    </p:spTree>
    <p:extLst>
      <p:ext uri="{BB962C8B-B14F-4D97-AF65-F5344CB8AC3E}">
        <p14:creationId xmlns:p14="http://schemas.microsoft.com/office/powerpoint/2010/main" val="3076824168"/>
      </p:ext>
    </p:extLst>
  </p:cSld>
  <p:clrMapOvr>
    <a:masterClrMapping/>
  </p:clrMapOvr>
  <p:transition/>
</p:sldLayout>
</file>

<file path=ppt/slideLayouts/slideLayout4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5DE05FA7-E32E-224D-877F-442C3328AE5B}" type="slidenum">
              <a:rPr lang="en-US" altLang="en-US"/>
              <a:pPr>
                <a:defRPr/>
              </a:pPr>
              <a:t>‹#›</a:t>
            </a:fld>
            <a:endParaRPr lang="en-US" altLang="en-US"/>
          </a:p>
        </p:txBody>
      </p:sp>
    </p:spTree>
    <p:extLst>
      <p:ext uri="{BB962C8B-B14F-4D97-AF65-F5344CB8AC3E}">
        <p14:creationId xmlns:p14="http://schemas.microsoft.com/office/powerpoint/2010/main" val="3480574926"/>
      </p:ext>
    </p:extLst>
  </p:cSld>
  <p:clrMapOvr>
    <a:masterClrMapping/>
  </p:clrMapOvr>
  <p:transition/>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1702019106"/>
      </p:ext>
    </p:extLst>
  </p:cSld>
  <p:clrMapOvr>
    <a:masterClrMapping/>
  </p:clrMapOvr>
  <p:transition/>
</p:sldLayout>
</file>

<file path=ppt/slideLayouts/slideLayout4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1069029366"/>
      </p:ext>
    </p:extLst>
  </p:cSld>
  <p:clrMapOvr>
    <a:masterClrMapping/>
  </p:clrMapOvr>
  <p:transition/>
</p:sldLayout>
</file>

<file path=ppt/slideLayouts/slideLayout4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3580429142"/>
      </p:ext>
    </p:extLst>
  </p:cSld>
  <p:clrMapOvr>
    <a:masterClrMapping/>
  </p:clrMapOvr>
  <p:transition/>
</p:sldLayout>
</file>

<file path=ppt/slideLayouts/slideLayout4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1622134504"/>
      </p:ext>
    </p:extLst>
  </p:cSld>
  <p:clrMapOvr>
    <a:masterClrMapping/>
  </p:clrMapOvr>
  <p:transition/>
</p:sldLayout>
</file>

<file path=ppt/slideLayouts/slideLayout4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1836402170"/>
      </p:ext>
    </p:extLst>
  </p:cSld>
  <p:clrMapOvr>
    <a:masterClrMapping/>
  </p:clrMapOvr>
  <p:transition/>
</p:sldLayout>
</file>

<file path=ppt/slideLayouts/slideLayout4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1471785379"/>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21487723"/>
      </p:ext>
    </p:extLst>
  </p:cSld>
  <p:clrMapOvr>
    <a:masterClrMapping/>
  </p:clrMapOvr>
  <p:transition/>
</p:sldLayout>
</file>

<file path=ppt/slideLayouts/slideLayout4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340496598"/>
      </p:ext>
    </p:extLst>
  </p:cSld>
  <p:clrMapOvr>
    <a:masterClrMapping/>
  </p:clrMapOvr>
  <p:transition/>
</p:sldLayout>
</file>

<file path=ppt/slideLayouts/slideLayout4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1810979772"/>
      </p:ext>
    </p:extLst>
  </p:cSld>
  <p:clrMapOvr>
    <a:masterClrMapping/>
  </p:clrMapOvr>
  <p:transition/>
</p:sldLayout>
</file>

<file path=ppt/slideLayouts/slideLayout4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2121929086"/>
      </p:ext>
    </p:extLst>
  </p:cSld>
  <p:clrMapOvr>
    <a:masterClrMapping/>
  </p:clrMapOvr>
  <p:transition/>
</p:sldLayout>
</file>

<file path=ppt/slideLayouts/slideLayout4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1420807014"/>
      </p:ext>
    </p:extLst>
  </p:cSld>
  <p:clrMapOvr>
    <a:masterClrMapping/>
  </p:clrMapOvr>
  <p:transition/>
</p:sldLayout>
</file>

<file path=ppt/slideLayouts/slideLayout4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369176960"/>
      </p:ext>
    </p:extLst>
  </p:cSld>
  <p:clrMapOvr>
    <a:masterClrMapping/>
  </p:clrMapOvr>
  <p:transition/>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eaLnBrk="1" hangingPunct="1">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pPr>
              <a:defRPr/>
            </a:pPr>
            <a:fld id="{7A08EACC-8CBF-5A41-8FD1-0ADD9A6E61AA}" type="slidenum">
              <a:rPr lang="en-US"/>
              <a:pPr>
                <a:defRPr/>
              </a:pPr>
              <a:t>‹#›</a:t>
            </a:fld>
            <a:endParaRPr lang="en-US"/>
          </a:p>
        </p:txBody>
      </p:sp>
    </p:spTree>
    <p:extLst>
      <p:ext uri="{BB962C8B-B14F-4D97-AF65-F5344CB8AC3E}">
        <p14:creationId xmlns:p14="http://schemas.microsoft.com/office/powerpoint/2010/main" val="1309066301"/>
      </p:ext>
    </p:extLst>
  </p:cSld>
  <p:clrMapOvr>
    <a:masterClrMapping/>
  </p:clrMapOvr>
  <p:transition/>
</p:sldLayout>
</file>

<file path=ppt/slideLayouts/slideLayout4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DA95AFC4-B67F-BC48-882B-8F3B14641016}" type="slidenum">
              <a:rPr lang="en-US"/>
              <a:pPr>
                <a:defRPr/>
              </a:pPr>
              <a:t>‹#›</a:t>
            </a:fld>
            <a:endParaRPr lang="en-US"/>
          </a:p>
        </p:txBody>
      </p:sp>
    </p:spTree>
    <p:extLst>
      <p:ext uri="{BB962C8B-B14F-4D97-AF65-F5344CB8AC3E}">
        <p14:creationId xmlns:p14="http://schemas.microsoft.com/office/powerpoint/2010/main" val="967047448"/>
      </p:ext>
    </p:extLst>
  </p:cSld>
  <p:clrMapOvr>
    <a:masterClrMapping/>
  </p:clrMapOvr>
  <p:transition/>
</p:sldLayout>
</file>

<file path=ppt/slideLayouts/slideLayout4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C5605ADE-6E00-1045-8F07-42D08E36EF70}" type="slidenum">
              <a:rPr lang="en-US"/>
              <a:pPr>
                <a:defRPr/>
              </a:pPr>
              <a:t>‹#›</a:t>
            </a:fld>
            <a:endParaRPr lang="en-US"/>
          </a:p>
        </p:txBody>
      </p:sp>
    </p:spTree>
    <p:extLst>
      <p:ext uri="{BB962C8B-B14F-4D97-AF65-F5344CB8AC3E}">
        <p14:creationId xmlns:p14="http://schemas.microsoft.com/office/powerpoint/2010/main" val="982373635"/>
      </p:ext>
    </p:extLst>
  </p:cSld>
  <p:clrMapOvr>
    <a:masterClrMapping/>
  </p:clrMapOvr>
  <p:transition/>
</p:sldLayout>
</file>

<file path=ppt/slideLayouts/slideLayout4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4BE20E1A-63D1-9042-BE64-E6D77CA223CD}" type="slidenum">
              <a:rPr lang="en-US"/>
              <a:pPr>
                <a:defRPr/>
              </a:pPr>
              <a:t>‹#›</a:t>
            </a:fld>
            <a:endParaRPr lang="en-US"/>
          </a:p>
        </p:txBody>
      </p:sp>
    </p:spTree>
    <p:extLst>
      <p:ext uri="{BB962C8B-B14F-4D97-AF65-F5344CB8AC3E}">
        <p14:creationId xmlns:p14="http://schemas.microsoft.com/office/powerpoint/2010/main" val="4137109170"/>
      </p:ext>
    </p:extLst>
  </p:cSld>
  <p:clrMapOvr>
    <a:masterClrMapping/>
  </p:clrMapOvr>
  <p:transition/>
</p:sldLayout>
</file>

<file path=ppt/slideLayouts/slideLayout4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pPr>
              <a:defRPr/>
            </a:pPr>
            <a:fld id="{EC9CE9EA-6A87-A74E-8999-D522750AE4F5}" type="slidenum">
              <a:rPr lang="en-US"/>
              <a:pPr>
                <a:defRPr/>
              </a:pPr>
              <a:t>‹#›</a:t>
            </a:fld>
            <a:endParaRPr lang="en-US"/>
          </a:p>
        </p:txBody>
      </p:sp>
    </p:spTree>
    <p:extLst>
      <p:ext uri="{BB962C8B-B14F-4D97-AF65-F5344CB8AC3E}">
        <p14:creationId xmlns:p14="http://schemas.microsoft.com/office/powerpoint/2010/main" val="2394821316"/>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1378" name="Rectangle 2"/>
          <p:cNvSpPr>
            <a:spLocks noGrp="1" noChangeArrowheads="1"/>
          </p:cNvSpPr>
          <p:nvPr>
            <p:ph type="ctrTitle"/>
          </p:nvPr>
        </p:nvSpPr>
        <p:spPr>
          <a:xfrm>
            <a:off x="685800" y="1524000"/>
            <a:ext cx="7924800" cy="1752600"/>
          </a:xfrm>
        </p:spPr>
        <p:txBody>
          <a:bodyPr/>
          <a:lstStyle>
            <a:lvl1pPr algn="ctr">
              <a:defRPr sz="4800"/>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85159992"/>
      </p:ext>
    </p:extLst>
  </p:cSld>
  <p:clrMapOvr>
    <a:masterClrMapping/>
  </p:clrMapOvr>
  <p:transition/>
</p:sldLayout>
</file>

<file path=ppt/slideLayouts/slideLayout4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pPr>
              <a:defRPr/>
            </a:pPr>
            <a:fld id="{FAB19C08-DC79-A243-8132-5D8141635E46}" type="slidenum">
              <a:rPr lang="en-US"/>
              <a:pPr>
                <a:defRPr/>
              </a:pPr>
              <a:t>‹#›</a:t>
            </a:fld>
            <a:endParaRPr lang="en-US"/>
          </a:p>
        </p:txBody>
      </p:sp>
    </p:spTree>
    <p:extLst>
      <p:ext uri="{BB962C8B-B14F-4D97-AF65-F5344CB8AC3E}">
        <p14:creationId xmlns:p14="http://schemas.microsoft.com/office/powerpoint/2010/main" val="562386957"/>
      </p:ext>
    </p:extLst>
  </p:cSld>
  <p:clrMapOvr>
    <a:masterClrMapping/>
  </p:clrMapOvr>
  <p:transition/>
</p:sldLayout>
</file>

<file path=ppt/slideLayouts/slideLayout4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pPr>
              <a:defRPr/>
            </a:pPr>
            <a:fld id="{D78B06AB-FCA2-444B-B377-4DCE2DDA6114}" type="slidenum">
              <a:rPr lang="en-US"/>
              <a:pPr>
                <a:defRPr/>
              </a:pPr>
              <a:t>‹#›</a:t>
            </a:fld>
            <a:endParaRPr lang="en-US"/>
          </a:p>
        </p:txBody>
      </p:sp>
    </p:spTree>
    <p:extLst>
      <p:ext uri="{BB962C8B-B14F-4D97-AF65-F5344CB8AC3E}">
        <p14:creationId xmlns:p14="http://schemas.microsoft.com/office/powerpoint/2010/main" val="1246494551"/>
      </p:ext>
    </p:extLst>
  </p:cSld>
  <p:clrMapOvr>
    <a:masterClrMapping/>
  </p:clrMapOvr>
  <p:transition/>
</p:sldLayout>
</file>

<file path=ppt/slideLayouts/slideLayout4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6A52F9B4-FA90-5240-B648-E2D01A3C941B}" type="slidenum">
              <a:rPr lang="en-US"/>
              <a:pPr>
                <a:defRPr/>
              </a:pPr>
              <a:t>‹#›</a:t>
            </a:fld>
            <a:endParaRPr lang="en-US"/>
          </a:p>
        </p:txBody>
      </p:sp>
    </p:spTree>
    <p:extLst>
      <p:ext uri="{BB962C8B-B14F-4D97-AF65-F5344CB8AC3E}">
        <p14:creationId xmlns:p14="http://schemas.microsoft.com/office/powerpoint/2010/main" val="2516297146"/>
      </p:ext>
    </p:extLst>
  </p:cSld>
  <p:clrMapOvr>
    <a:masterClrMapping/>
  </p:clrMapOvr>
  <p:transition/>
</p:sldLayout>
</file>

<file path=ppt/slideLayouts/slideLayout4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445DFDB1-BFE0-744A-994F-30B5CFD210AD}" type="slidenum">
              <a:rPr lang="en-US"/>
              <a:pPr>
                <a:defRPr/>
              </a:pPr>
              <a:t>‹#›</a:t>
            </a:fld>
            <a:endParaRPr lang="en-US"/>
          </a:p>
        </p:txBody>
      </p:sp>
    </p:spTree>
    <p:extLst>
      <p:ext uri="{BB962C8B-B14F-4D97-AF65-F5344CB8AC3E}">
        <p14:creationId xmlns:p14="http://schemas.microsoft.com/office/powerpoint/2010/main" val="610761818"/>
      </p:ext>
    </p:extLst>
  </p:cSld>
  <p:clrMapOvr>
    <a:masterClrMapping/>
  </p:clrMapOvr>
  <p:transition/>
</p:sldLayout>
</file>

<file path=ppt/slideLayouts/slideLayout4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F7316A19-9990-D640-B1D8-2C318F01C3A0}" type="slidenum">
              <a:rPr lang="en-US"/>
              <a:pPr>
                <a:defRPr/>
              </a:pPr>
              <a:t>‹#›</a:t>
            </a:fld>
            <a:endParaRPr lang="en-US"/>
          </a:p>
        </p:txBody>
      </p:sp>
    </p:spTree>
    <p:extLst>
      <p:ext uri="{BB962C8B-B14F-4D97-AF65-F5344CB8AC3E}">
        <p14:creationId xmlns:p14="http://schemas.microsoft.com/office/powerpoint/2010/main" val="2212601028"/>
      </p:ext>
    </p:extLst>
  </p:cSld>
  <p:clrMapOvr>
    <a:masterClrMapping/>
  </p:clrMapOvr>
  <p:transition/>
</p:sldLayout>
</file>

<file path=ppt/slideLayouts/slideLayout4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49" y="152400"/>
            <a:ext cx="2152651"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6" y="152400"/>
            <a:ext cx="6305551"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AFC9D8FC-307F-634F-81A0-60FAC0836A9B}" type="slidenum">
              <a:rPr lang="en-US"/>
              <a:pPr>
                <a:defRPr/>
              </a:pPr>
              <a:t>‹#›</a:t>
            </a:fld>
            <a:endParaRPr lang="en-US"/>
          </a:p>
        </p:txBody>
      </p:sp>
    </p:spTree>
    <p:extLst>
      <p:ext uri="{BB962C8B-B14F-4D97-AF65-F5344CB8AC3E}">
        <p14:creationId xmlns:p14="http://schemas.microsoft.com/office/powerpoint/2010/main" val="2556101962"/>
      </p:ext>
    </p:extLst>
  </p:cSld>
  <p:clrMapOvr>
    <a:masterClrMapping/>
  </p:clrMapOvr>
  <p:transition/>
</p:sldLayout>
</file>

<file path=ppt/slideLayouts/slideLayout45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3"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3"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61D04884-23F1-204A-AF38-4A3015EE9154}" type="slidenum">
              <a:rPr lang="en-US"/>
              <a:pPr>
                <a:defRPr/>
              </a:pPr>
              <a:t>‹#›</a:t>
            </a:fld>
            <a:endParaRPr lang="en-US"/>
          </a:p>
        </p:txBody>
      </p:sp>
    </p:spTree>
    <p:extLst>
      <p:ext uri="{BB962C8B-B14F-4D97-AF65-F5344CB8AC3E}">
        <p14:creationId xmlns:p14="http://schemas.microsoft.com/office/powerpoint/2010/main" val="3770191594"/>
      </p:ext>
    </p:extLst>
  </p:cSld>
  <p:clrMapOvr>
    <a:masterClrMapping/>
  </p:clrMapOvr>
  <p:transition/>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5" charset="0"/>
                <a:ea typeface="Arial" pitchFamily="-105" charset="0"/>
                <a:cs typeface="Arial" pitchFamily="-105" charset="0"/>
              </a:defRPr>
            </a:lvl1pPr>
          </a:lstStyle>
          <a:p>
            <a:pPr eaLnBrk="1" hangingPunct="1">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fld id="{EF0CAD05-5F98-C240-A41D-E171A6304933}" type="slidenum">
              <a:rPr lang="en-US"/>
              <a:pPr/>
              <a:t>‹#›</a:t>
            </a:fld>
            <a:endParaRPr lang="en-US"/>
          </a:p>
        </p:txBody>
      </p:sp>
    </p:spTree>
    <p:extLst>
      <p:ext uri="{BB962C8B-B14F-4D97-AF65-F5344CB8AC3E}">
        <p14:creationId xmlns:p14="http://schemas.microsoft.com/office/powerpoint/2010/main" val="1173112392"/>
      </p:ext>
    </p:extLst>
  </p:cSld>
  <p:clrMapOvr>
    <a:masterClrMapping/>
  </p:clrMapOvr>
  <p:transition/>
</p:sldLayout>
</file>

<file path=ppt/slideLayouts/slideLayout4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71752C56-4F8A-824F-A263-2404B5D536A2}" type="slidenum">
              <a:rPr lang="en-US"/>
              <a:pPr/>
              <a:t>‹#›</a:t>
            </a:fld>
            <a:endParaRPr lang="en-US"/>
          </a:p>
        </p:txBody>
      </p:sp>
    </p:spTree>
    <p:extLst>
      <p:ext uri="{BB962C8B-B14F-4D97-AF65-F5344CB8AC3E}">
        <p14:creationId xmlns:p14="http://schemas.microsoft.com/office/powerpoint/2010/main" val="3932874473"/>
      </p:ext>
    </p:extLst>
  </p:cSld>
  <p:clrMapOvr>
    <a:masterClrMapping/>
  </p:clrMapOvr>
  <p:transition/>
</p:sldLayout>
</file>

<file path=ppt/slideLayouts/slideLayout4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E2A6F638-9311-044E-822F-DB90AF0533D9}" type="slidenum">
              <a:rPr lang="en-US"/>
              <a:pPr/>
              <a:t>‹#›</a:t>
            </a:fld>
            <a:endParaRPr lang="en-US"/>
          </a:p>
        </p:txBody>
      </p:sp>
    </p:spTree>
    <p:extLst>
      <p:ext uri="{BB962C8B-B14F-4D97-AF65-F5344CB8AC3E}">
        <p14:creationId xmlns:p14="http://schemas.microsoft.com/office/powerpoint/2010/main" val="2871528653"/>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669925" indent="-325438">
              <a:buFont typeface="Wingdings" charset="2"/>
              <a:buChar char="q"/>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cxnSp>
        <p:nvCxnSpPr>
          <p:cNvPr id="6" name="Straight Connector 5"/>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7884214"/>
      </p:ext>
    </p:extLst>
  </p:cSld>
  <p:clrMapOvr>
    <a:masterClrMapping/>
  </p:clrMapOvr>
  <p:transition/>
</p:sldLayout>
</file>

<file path=ppt/slideLayouts/slideLayout4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D098FC8E-6941-C74C-BC08-436BE2F5B5D2}" type="slidenum">
              <a:rPr lang="en-US"/>
              <a:pPr/>
              <a:t>‹#›</a:t>
            </a:fld>
            <a:endParaRPr lang="en-US"/>
          </a:p>
        </p:txBody>
      </p:sp>
    </p:spTree>
    <p:extLst>
      <p:ext uri="{BB962C8B-B14F-4D97-AF65-F5344CB8AC3E}">
        <p14:creationId xmlns:p14="http://schemas.microsoft.com/office/powerpoint/2010/main" val="2452962242"/>
      </p:ext>
    </p:extLst>
  </p:cSld>
  <p:clrMapOvr>
    <a:masterClrMapping/>
  </p:clrMapOvr>
  <p:transition/>
</p:sldLayout>
</file>

<file path=ppt/slideLayouts/slideLayout4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EC2913EA-86C8-7044-8F98-044F5E7301AC}" type="slidenum">
              <a:rPr lang="en-US"/>
              <a:pPr/>
              <a:t>‹#›</a:t>
            </a:fld>
            <a:endParaRPr lang="en-US"/>
          </a:p>
        </p:txBody>
      </p:sp>
    </p:spTree>
    <p:extLst>
      <p:ext uri="{BB962C8B-B14F-4D97-AF65-F5344CB8AC3E}">
        <p14:creationId xmlns:p14="http://schemas.microsoft.com/office/powerpoint/2010/main" val="2363126636"/>
      </p:ext>
    </p:extLst>
  </p:cSld>
  <p:clrMapOvr>
    <a:masterClrMapping/>
  </p:clrMapOvr>
  <p:transition/>
</p:sldLayout>
</file>

<file path=ppt/slideLayouts/slideLayout4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E9EB2717-EF8A-4F48-9475-0E5579379CAF}" type="slidenum">
              <a:rPr lang="en-US"/>
              <a:pPr/>
              <a:t>‹#›</a:t>
            </a:fld>
            <a:endParaRPr lang="en-US"/>
          </a:p>
        </p:txBody>
      </p:sp>
    </p:spTree>
    <p:extLst>
      <p:ext uri="{BB962C8B-B14F-4D97-AF65-F5344CB8AC3E}">
        <p14:creationId xmlns:p14="http://schemas.microsoft.com/office/powerpoint/2010/main" val="4257216128"/>
      </p:ext>
    </p:extLst>
  </p:cSld>
  <p:clrMapOvr>
    <a:masterClrMapping/>
  </p:clrMapOvr>
  <p:transition/>
</p:sldLayout>
</file>

<file path=ppt/slideLayouts/slideLayout4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09CEDDA7-F9BC-D143-BB10-4566D815D5F9}" type="slidenum">
              <a:rPr lang="en-US"/>
              <a:pPr/>
              <a:t>‹#›</a:t>
            </a:fld>
            <a:endParaRPr lang="en-US"/>
          </a:p>
        </p:txBody>
      </p:sp>
    </p:spTree>
    <p:extLst>
      <p:ext uri="{BB962C8B-B14F-4D97-AF65-F5344CB8AC3E}">
        <p14:creationId xmlns:p14="http://schemas.microsoft.com/office/powerpoint/2010/main" val="957783010"/>
      </p:ext>
    </p:extLst>
  </p:cSld>
  <p:clrMapOvr>
    <a:masterClrMapping/>
  </p:clrMapOvr>
  <p:transition/>
</p:sldLayout>
</file>

<file path=ppt/slideLayouts/slideLayout4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24CCDBC6-CC01-564B-8353-1EF7BD2EDA4C}" type="slidenum">
              <a:rPr lang="en-US"/>
              <a:pPr/>
              <a:t>‹#›</a:t>
            </a:fld>
            <a:endParaRPr lang="en-US"/>
          </a:p>
        </p:txBody>
      </p:sp>
    </p:spTree>
    <p:extLst>
      <p:ext uri="{BB962C8B-B14F-4D97-AF65-F5344CB8AC3E}">
        <p14:creationId xmlns:p14="http://schemas.microsoft.com/office/powerpoint/2010/main" val="1784197643"/>
      </p:ext>
    </p:extLst>
  </p:cSld>
  <p:clrMapOvr>
    <a:masterClrMapping/>
  </p:clrMapOvr>
  <p:transition/>
</p:sldLayout>
</file>

<file path=ppt/slideLayouts/slideLayout4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63E88A4F-2F9B-8940-A946-705E7B7AAFF5}" type="slidenum">
              <a:rPr lang="en-US"/>
              <a:pPr/>
              <a:t>‹#›</a:t>
            </a:fld>
            <a:endParaRPr lang="en-US"/>
          </a:p>
        </p:txBody>
      </p:sp>
    </p:spTree>
    <p:extLst>
      <p:ext uri="{BB962C8B-B14F-4D97-AF65-F5344CB8AC3E}">
        <p14:creationId xmlns:p14="http://schemas.microsoft.com/office/powerpoint/2010/main" val="823122494"/>
      </p:ext>
    </p:extLst>
  </p:cSld>
  <p:clrMapOvr>
    <a:masterClrMapping/>
  </p:clrMapOvr>
  <p:transition/>
</p:sldLayout>
</file>

<file path=ppt/slideLayouts/slideLayout4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1F0E8B17-B4D9-5340-8D3E-0FD2DBAED3D0}" type="slidenum">
              <a:rPr lang="en-US"/>
              <a:pPr/>
              <a:t>‹#›</a:t>
            </a:fld>
            <a:endParaRPr lang="en-US"/>
          </a:p>
        </p:txBody>
      </p:sp>
    </p:spTree>
    <p:extLst>
      <p:ext uri="{BB962C8B-B14F-4D97-AF65-F5344CB8AC3E}">
        <p14:creationId xmlns:p14="http://schemas.microsoft.com/office/powerpoint/2010/main" val="926704255"/>
      </p:ext>
    </p:extLst>
  </p:cSld>
  <p:clrMapOvr>
    <a:masterClrMapping/>
  </p:clrMapOvr>
  <p:transition/>
</p:sldLayout>
</file>

<file path=ppt/slideLayouts/slideLayout4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85F24509-A4B3-2C4F-9AD0-DD3550F7CEC3}" type="slidenum">
              <a:rPr lang="en-US"/>
              <a:pPr/>
              <a:t>‹#›</a:t>
            </a:fld>
            <a:endParaRPr lang="en-US"/>
          </a:p>
        </p:txBody>
      </p:sp>
    </p:spTree>
    <p:extLst>
      <p:ext uri="{BB962C8B-B14F-4D97-AF65-F5344CB8AC3E}">
        <p14:creationId xmlns:p14="http://schemas.microsoft.com/office/powerpoint/2010/main" val="3914051966"/>
      </p:ext>
    </p:extLst>
  </p:cSld>
  <p:clrMapOvr>
    <a:masterClrMapping/>
  </p:clrMapOvr>
  <p:transition/>
</p:sldLayout>
</file>

<file path=ppt/slideLayouts/slideLayout46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F135D994-FDC0-964B-B4AE-94C64D4C4962}" type="slidenum">
              <a:rPr lang="en-US"/>
              <a:pPr/>
              <a:t>‹#›</a:t>
            </a:fld>
            <a:endParaRPr lang="en-US"/>
          </a:p>
        </p:txBody>
      </p:sp>
    </p:spTree>
    <p:extLst>
      <p:ext uri="{BB962C8B-B14F-4D97-AF65-F5344CB8AC3E}">
        <p14:creationId xmlns:p14="http://schemas.microsoft.com/office/powerpoint/2010/main" val="1284069479"/>
      </p:ext>
    </p:extLst>
  </p:cSld>
  <p:clrMapOvr>
    <a:masterClrMapping/>
  </p:clrMapOvr>
  <p:transition/>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2479570"/>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490275371"/>
      </p:ext>
    </p:extLst>
  </p:cSld>
  <p:clrMapOvr>
    <a:masterClrMapping/>
  </p:clrMapOvr>
  <p:transition/>
</p:sldLayout>
</file>

<file path=ppt/slideLayouts/slideLayout4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3839715"/>
      </p:ext>
    </p:extLst>
  </p:cSld>
  <p:clrMapOvr>
    <a:masterClrMapping/>
  </p:clrMapOvr>
  <p:transition/>
</p:sldLayout>
</file>

<file path=ppt/slideLayouts/slideLayout4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13853303"/>
      </p:ext>
    </p:extLst>
  </p:cSld>
  <p:clrMapOvr>
    <a:masterClrMapping/>
  </p:clrMapOvr>
  <p:transition/>
</p:sldLayout>
</file>

<file path=ppt/slideLayouts/slideLayout4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00588407"/>
      </p:ext>
    </p:extLst>
  </p:cSld>
  <p:clrMapOvr>
    <a:masterClrMapping/>
  </p:clrMapOvr>
  <p:transition/>
</p:sldLayout>
</file>

<file path=ppt/slideLayouts/slideLayout4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6865100"/>
      </p:ext>
    </p:extLst>
  </p:cSld>
  <p:clrMapOvr>
    <a:masterClrMapping/>
  </p:clrMapOvr>
  <p:transition/>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13717917"/>
      </p:ext>
    </p:extLst>
  </p:cSld>
  <p:clrMapOvr>
    <a:masterClrMapping/>
  </p:clrMapOvr>
  <p:transition/>
</p:sldLayout>
</file>

<file path=ppt/slideLayouts/slideLayout4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8814277"/>
      </p:ext>
    </p:extLst>
  </p:cSld>
  <p:clrMapOvr>
    <a:masterClrMapping/>
  </p:clrMapOvr>
  <p:transition/>
</p:sldLayout>
</file>

<file path=ppt/slideLayouts/slideLayout4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73636672"/>
      </p:ext>
    </p:extLst>
  </p:cSld>
  <p:clrMapOvr>
    <a:masterClrMapping/>
  </p:clrMapOvr>
  <p:transition/>
</p:sldLayout>
</file>

<file path=ppt/slideLayouts/slideLayout4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93400746"/>
      </p:ext>
    </p:extLst>
  </p:cSld>
  <p:clrMapOvr>
    <a:masterClrMapping/>
  </p:clrMapOvr>
  <p:transition/>
</p:sldLayout>
</file>

<file path=ppt/slideLayouts/slideLayout4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1678052"/>
      </p:ext>
    </p:extLst>
  </p:cSld>
  <p:clrMapOvr>
    <a:masterClrMapping/>
  </p:clrMapOvr>
  <p:transition/>
</p:sldLayout>
</file>

<file path=ppt/slideLayouts/slideLayout4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79181462"/>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cxnSp>
        <p:nvCxnSpPr>
          <p:cNvPr id="7" name="Straight Connector 6"/>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941544"/>
      </p:ext>
    </p:extLst>
  </p:cSld>
  <p:clrMapOvr>
    <a:masterClrMapping/>
  </p:clrMapOvr>
  <p:transition/>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9133213"/>
      </p:ext>
    </p:extLst>
  </p:cSld>
  <p:clrMapOvr>
    <a:masterClrMapping/>
  </p:clrMapOvr>
  <p:transition/>
</p:sldLayout>
</file>

<file path=ppt/slideLayouts/slideLayout4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85094601"/>
      </p:ext>
    </p:extLst>
  </p:cSld>
  <p:clrMapOvr>
    <a:masterClrMapping/>
  </p:clrMapOvr>
  <p:transition/>
</p:sldLayout>
</file>

<file path=ppt/slideLayouts/slideLayout4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2093159"/>
      </p:ext>
    </p:extLst>
  </p:cSld>
  <p:clrMapOvr>
    <a:masterClrMapping/>
  </p:clrMapOvr>
  <p:transition/>
</p:sldLayout>
</file>

<file path=ppt/slideLayouts/slideLayout4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99854237"/>
      </p:ext>
    </p:extLst>
  </p:cSld>
  <p:clrMapOvr>
    <a:masterClrMapping/>
  </p:clrMapOvr>
  <p:transition/>
</p:sldLayout>
</file>

<file path=ppt/slideLayouts/slideLayout4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1223971"/>
      </p:ext>
    </p:extLst>
  </p:cSld>
  <p:clrMapOvr>
    <a:masterClrMapping/>
  </p:clrMapOvr>
  <p:transition/>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54752328"/>
      </p:ext>
    </p:extLst>
  </p:cSld>
  <p:clrMapOvr>
    <a:masterClrMapping/>
  </p:clrMapOvr>
  <p:transition/>
</p:sldLayout>
</file>

<file path=ppt/slideLayouts/slideLayout4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1222607"/>
      </p:ext>
    </p:extLst>
  </p:cSld>
  <p:clrMapOvr>
    <a:masterClrMapping/>
  </p:clrMapOvr>
  <p:transition/>
</p:sldLayout>
</file>

<file path=ppt/slideLayouts/slideLayout4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35683015"/>
      </p:ext>
    </p:extLst>
  </p:cSld>
  <p:clrMapOvr>
    <a:masterClrMapping/>
  </p:clrMapOvr>
  <p:transition/>
</p:sldLayout>
</file>

<file path=ppt/slideLayouts/slideLayout4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60747131"/>
      </p:ext>
    </p:extLst>
  </p:cSld>
  <p:clrMapOvr>
    <a:masterClrMapping/>
  </p:clrMapOvr>
  <p:transition/>
</p:sldLayout>
</file>

<file path=ppt/slideLayouts/slideLayout4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77004167"/>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513969514"/>
      </p:ext>
    </p:extLst>
  </p:cSld>
  <p:clrMapOvr>
    <a:masterClrMapping/>
  </p:clrMapOvr>
  <p:transition/>
</p:sldLayout>
</file>

<file path=ppt/slideLayouts/slideLayout4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63639267"/>
      </p:ext>
    </p:extLst>
  </p:cSld>
  <p:clrMapOvr>
    <a:masterClrMapping/>
  </p:clrMapOvr>
  <p:transition/>
</p:sldLayout>
</file>

<file path=ppt/slideLayouts/slideLayout4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56178342"/>
      </p:ext>
    </p:extLst>
  </p:cSld>
  <p:clrMapOvr>
    <a:masterClrMapping/>
  </p:clrMapOvr>
  <p:transition/>
</p:sldLayout>
</file>

<file path=ppt/slideLayouts/slideLayout4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2431641"/>
      </p:ext>
    </p:extLst>
  </p:cSld>
  <p:clrMapOvr>
    <a:masterClrMapping/>
  </p:clrMapOvr>
  <p:transition/>
</p:sldLayout>
</file>

<file path=ppt/slideLayouts/slideLayout4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61880699"/>
      </p:ext>
    </p:extLst>
  </p:cSld>
  <p:clrMapOvr>
    <a:masterClrMapping/>
  </p:clrMapOvr>
  <p:transition/>
</p:sldLayout>
</file>

<file path=ppt/slideLayouts/slideLayout4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16538564"/>
      </p:ext>
    </p:extLst>
  </p:cSld>
  <p:clrMapOvr>
    <a:masterClrMapping/>
  </p:clrMapOvr>
  <p:transition/>
</p:sldLayout>
</file>

<file path=ppt/slideLayouts/slideLayout4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93145141"/>
      </p:ext>
    </p:extLst>
  </p:cSld>
  <p:clrMapOvr>
    <a:masterClrMapping/>
  </p:clrMapOvr>
  <p:transition/>
</p:sldLayout>
</file>

<file path=ppt/slideLayouts/slideLayout4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96175100"/>
      </p:ext>
    </p:extLst>
  </p:cSld>
  <p:clrMapOvr>
    <a:masterClrMapping/>
  </p:clrMapOvr>
  <p:transition/>
</p:sldLayout>
</file>

<file path=ppt/slideLayouts/slideLayout4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27997447"/>
      </p:ext>
    </p:extLst>
  </p:cSld>
  <p:clrMapOvr>
    <a:masterClrMapping/>
  </p:clrMapOvr>
  <p:transition/>
</p:sldLayout>
</file>

<file path=ppt/slideLayouts/slideLayout4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2305694"/>
      </p:ext>
    </p:extLst>
  </p:cSld>
  <p:clrMapOvr>
    <a:masterClrMapping/>
  </p:clrMapOvr>
  <p:transition/>
</p:sldLayout>
</file>

<file path=ppt/slideLayouts/slideLayout4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9025258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429205284"/>
      </p:ext>
    </p:extLst>
  </p:cSld>
  <p:clrMapOvr>
    <a:masterClrMapping/>
  </p:clrMapOvr>
  <p:transition/>
</p:sldLayout>
</file>

<file path=ppt/slideLayouts/slideLayout5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4561725"/>
      </p:ext>
    </p:extLst>
  </p:cSld>
  <p:clrMapOvr>
    <a:masterClrMapping/>
  </p:clrMapOvr>
  <p:transition/>
</p:sldLayout>
</file>

<file path=ppt/slideLayouts/slideLayout5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255449"/>
      </p:ext>
    </p:extLst>
  </p:cSld>
  <p:clrMapOvr>
    <a:masterClrMapping/>
  </p:clrMapOvr>
  <p:transition/>
</p:sldLayout>
</file>

<file path=ppt/slideLayouts/slideLayout50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46717506"/>
      </p:ext>
    </p:extLst>
  </p:cSld>
  <p:clrMapOvr>
    <a:masterClrMapping/>
  </p:clrMapOvr>
  <p:transition/>
</p:sldLayout>
</file>

<file path=ppt/slideLayouts/slideLayout5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33787720"/>
      </p:ext>
    </p:extLst>
  </p:cSld>
  <p:clrMapOvr>
    <a:masterClrMapping/>
  </p:clrMapOvr>
  <p:transition/>
</p:sldLayout>
</file>

<file path=ppt/slideLayouts/slideLayout5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51431264"/>
      </p:ext>
    </p:extLst>
  </p:cSld>
  <p:clrMapOvr>
    <a:masterClrMapping/>
  </p:clrMapOvr>
  <p:transition/>
</p:sldLayout>
</file>

<file path=ppt/slideLayouts/slideLayout5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37429869"/>
      </p:ext>
    </p:extLst>
  </p:cSld>
  <p:clrMapOvr>
    <a:masterClrMapping/>
  </p:clrMapOvr>
  <p:transition/>
</p:sldLayout>
</file>

<file path=ppt/slideLayouts/slideLayout5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02181167"/>
      </p:ext>
    </p:extLst>
  </p:cSld>
  <p:clrMapOvr>
    <a:masterClrMapping/>
  </p:clrMapOvr>
  <p:transition/>
</p:sldLayout>
</file>

<file path=ppt/slideLayouts/slideLayout5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32543285"/>
      </p:ext>
    </p:extLst>
  </p:cSld>
  <p:clrMapOvr>
    <a:masterClrMapping/>
  </p:clrMapOvr>
  <p:transition/>
</p:sldLayout>
</file>

<file path=ppt/slideLayouts/slideLayout5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6733114"/>
      </p:ext>
    </p:extLst>
  </p:cSld>
  <p:clrMapOvr>
    <a:masterClrMapping/>
  </p:clrMapOvr>
  <p:transition/>
</p:sldLayout>
</file>

<file path=ppt/slideLayouts/slideLayout5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24644267"/>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670808844"/>
      </p:ext>
    </p:extLst>
  </p:cSld>
  <p:clrMapOvr>
    <a:masterClrMapping/>
  </p:clrMapOvr>
  <p:transition/>
</p:sldLayout>
</file>

<file path=ppt/slideLayouts/slideLayout5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30246535"/>
      </p:ext>
    </p:extLst>
  </p:cSld>
  <p:clrMapOvr>
    <a:masterClrMapping/>
  </p:clrMapOvr>
  <p:transition/>
</p:sldLayout>
</file>

<file path=ppt/slideLayouts/slideLayout5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75340722"/>
      </p:ext>
    </p:extLst>
  </p:cSld>
  <p:clrMapOvr>
    <a:masterClrMapping/>
  </p:clrMapOvr>
  <p:transition/>
</p:sldLayout>
</file>

<file path=ppt/slideLayouts/slideLayout5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61543624"/>
      </p:ext>
    </p:extLst>
  </p:cSld>
  <p:clrMapOvr>
    <a:masterClrMapping/>
  </p:clrMapOvr>
  <p:transition/>
</p:sldLayout>
</file>

<file path=ppt/slideLayouts/slideLayout5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9443796"/>
      </p:ext>
    </p:extLst>
  </p:cSld>
  <p:clrMapOvr>
    <a:masterClrMapping/>
  </p:clrMapOvr>
  <p:transition/>
</p:sldLayout>
</file>

<file path=ppt/slideLayouts/slideLayout514.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rPr>
              <a:pPr/>
              <a:t>6/26/26</a:t>
            </a:fld>
            <a:endParaRPr lang="en-US">
              <a:solidFill>
                <a:prstClr val="black">
                  <a:alpha val="75000"/>
                </a:prstClr>
              </a:solidFill>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473642"/>
      </p:ext>
    </p:extLst>
  </p:cSld>
  <p:clrMapOvr>
    <a:overrideClrMapping bg1="lt1" tx1="dk1" bg2="lt2" tx2="dk2" accent1="accent1" accent2="accent2" accent3="accent3" accent4="accent4" accent5="accent5" accent6="accent6" hlink="hlink" folHlink="folHlink"/>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rPr>
              <a:pPr/>
              <a:t>6/26/26</a:t>
            </a:fld>
            <a:endParaRPr lang="en-US">
              <a:solidFill>
                <a:prstClr val="black">
                  <a:alpha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25779815"/>
      </p:ext>
    </p:extLst>
  </p:cSld>
  <p:clrMapOvr>
    <a:overrideClrMapping bg1="lt1" tx1="dk1" bg2="lt2" tx2="dk2" accent1="accent1" accent2="accent2" accent3="accent3" accent4="accent4" accent5="accent5" accent6="accent6" hlink="hlink" folHlink="folHlink"/>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rPr>
              <a:pPr/>
              <a:t>6/26/26</a:t>
            </a:fld>
            <a:endParaRPr lang="en-US">
              <a:solidFill>
                <a:prstClr val="black">
                  <a:alpha val="75000"/>
                </a:prstClr>
              </a:solidFill>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549294702"/>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rPr>
              <a:pPr/>
              <a:t>6/26/26</a:t>
            </a:fld>
            <a:endParaRPr lang="en-US">
              <a:solidFill>
                <a:prstClr val="black">
                  <a:alpha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47882958"/>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rPr>
              <a:pPr/>
              <a:t>6/26/26</a:t>
            </a:fld>
            <a:endParaRPr lang="en-US">
              <a:solidFill>
                <a:prstClr val="black">
                  <a:alpha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3464590"/>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rPr>
              <a:pPr/>
              <a:t>6/26/26</a:t>
            </a:fld>
            <a:endParaRPr lang="en-US">
              <a:solidFill>
                <a:prstClr val="black">
                  <a:alpha val="75000"/>
                </a:prstClr>
              </a:solidFill>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3119970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12475374"/>
      </p:ext>
    </p:extLst>
  </p:cSld>
  <p:clrMapOvr>
    <a:masterClrMapping/>
  </p:clrMapOvr>
  <p:transition/>
</p:sldLayout>
</file>

<file path=ppt/slideLayouts/slideLayout5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rPr>
              <a:pPr/>
              <a:t>6/26/26</a:t>
            </a:fld>
            <a:endParaRPr lang="en-US">
              <a:solidFill>
                <a:prstClr val="black">
                  <a:alpha val="75000"/>
                </a:prstClr>
              </a:solidFill>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30031466"/>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rPr>
              <a:pPr/>
              <a:t>6/26/26</a:t>
            </a:fld>
            <a:endParaRPr lang="en-US">
              <a:solidFill>
                <a:prstClr val="black">
                  <a:alpha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22105359"/>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rPr>
              <a:pPr/>
              <a:t>6/26/26</a:t>
            </a:fld>
            <a:endParaRPr lang="en-US">
              <a:solidFill>
                <a:prstClr val="black">
                  <a:alpha val="75000"/>
                </a:prstClr>
              </a:solidFill>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2283344"/>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rPr>
              <a:pPr/>
              <a:t>6/26/26</a:t>
            </a:fld>
            <a:endParaRPr lang="en-US">
              <a:solidFill>
                <a:prstClr val="white">
                  <a:alpha val="75000"/>
                </a:prstClr>
              </a:solidFill>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66419292"/>
      </p:ext>
    </p:extLst>
  </p:cSld>
  <p:clrMapOvr>
    <a:overrideClrMapping bg1="dk1" tx1="lt1" bg2="dk2" tx2="lt2" accent1="accent1" accent2="accent2" accent3="accent3" accent4="accent4" accent5="accent5" accent6="accent6" hlink="hlink" folHlink="folHlink"/>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rPr>
              <a:pPr/>
              <a:t>6/26/26</a:t>
            </a:fld>
            <a:endParaRPr lang="en-US">
              <a:solidFill>
                <a:prstClr val="black">
                  <a:alpha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00081349"/>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rPr>
              <a:pPr/>
              <a:t>6/26/26</a:t>
            </a:fld>
            <a:endParaRPr lang="en-US">
              <a:solidFill>
                <a:prstClr val="black">
                  <a:alpha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836871630"/>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08196"/>
      </p:ext>
    </p:extLst>
  </p:cSld>
  <p:clrMapOvr>
    <a:masterClrMapping/>
  </p:clrMapOvr>
  <p:transition/>
</p:sldLayout>
</file>

<file path=ppt/slideLayouts/slideLayout5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88614486"/>
      </p:ext>
    </p:extLst>
  </p:cSld>
  <p:clrMapOvr>
    <a:masterClrMapping/>
  </p:clrMapOvr>
  <p:transition/>
</p:sldLayout>
</file>

<file path=ppt/slideLayouts/slideLayout5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14075504"/>
      </p:ext>
    </p:extLst>
  </p:cSld>
  <p:clrMapOvr>
    <a:masterClrMapping/>
  </p:clrMapOvr>
  <p:transition/>
</p:sldLayout>
</file>

<file path=ppt/slideLayouts/slideLayout5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0994980"/>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38178713"/>
      </p:ext>
    </p:extLst>
  </p:cSld>
  <p:clrMapOvr>
    <a:masterClrMapping/>
  </p:clrMapOvr>
  <p:transition/>
</p:sldLayout>
</file>

<file path=ppt/slideLayouts/slideLayout5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4717309"/>
      </p:ext>
    </p:extLst>
  </p:cSld>
  <p:clrMapOvr>
    <a:masterClrMapping/>
  </p:clrMapOvr>
  <p:transition/>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67474073"/>
      </p:ext>
    </p:extLst>
  </p:cSld>
  <p:clrMapOvr>
    <a:masterClrMapping/>
  </p:clrMapOvr>
  <p:transition/>
</p:sldLayout>
</file>

<file path=ppt/slideLayouts/slideLayout5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3155991"/>
      </p:ext>
    </p:extLst>
  </p:cSld>
  <p:clrMapOvr>
    <a:masterClrMapping/>
  </p:clrMapOvr>
  <p:transition/>
</p:sldLayout>
</file>

<file path=ppt/slideLayouts/slideLayout5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95485977"/>
      </p:ext>
    </p:extLst>
  </p:cSld>
  <p:clrMapOvr>
    <a:masterClrMapping/>
  </p:clrMapOvr>
  <p:transition/>
</p:sldLayout>
</file>

<file path=ppt/slideLayouts/slideLayout5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51158756"/>
      </p:ext>
    </p:extLst>
  </p:cSld>
  <p:clrMapOvr>
    <a:masterClrMapping/>
  </p:clrMapOvr>
  <p:transition/>
</p:sldLayout>
</file>

<file path=ppt/slideLayouts/slideLayout5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8128757"/>
      </p:ext>
    </p:extLst>
  </p:cSld>
  <p:clrMapOvr>
    <a:masterClrMapping/>
  </p:clrMapOvr>
  <p:transition/>
</p:sldLayout>
</file>

<file path=ppt/slideLayouts/slideLayout5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17039508"/>
      </p:ext>
    </p:extLst>
  </p:cSld>
  <p:clrMapOvr>
    <a:masterClrMapping/>
  </p:clrMapOvr>
  <p:transition/>
</p:sldLayout>
</file>

<file path=ppt/slideLayouts/slideLayout5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1"/>
            <a:ext cx="8839200" cy="3048001"/>
          </a:xfrm>
        </p:spPr>
        <p:txBody>
          <a:bodyPr/>
          <a:lstStyle>
            <a:lvl1pPr algn="ctr">
              <a:defRPr sz="3600" spc="-90" baseline="0">
                <a:solidFill>
                  <a:schemeClr val="accent5">
                    <a:lumMod val="75000"/>
                  </a:schemeClr>
                </a:solidFill>
              </a:defRPr>
            </a:lvl1pPr>
          </a:lstStyle>
          <a:p>
            <a:r>
              <a:rPr lang="en-US" dirty="0"/>
              <a:t>Click to edit Master title style</a:t>
            </a:r>
          </a:p>
        </p:txBody>
      </p:sp>
      <p:sp>
        <p:nvSpPr>
          <p:cNvPr id="3" name="Subtitle 2"/>
          <p:cNvSpPr>
            <a:spLocks noGrp="1"/>
          </p:cNvSpPr>
          <p:nvPr>
            <p:ph type="subTitle" idx="1"/>
          </p:nvPr>
        </p:nvSpPr>
        <p:spPr>
          <a:xfrm>
            <a:off x="152400" y="3886200"/>
            <a:ext cx="8839200" cy="2209800"/>
          </a:xfrm>
        </p:spPr>
        <p:txBody>
          <a:bodyPr anchor="ctr" anchorCtr="0"/>
          <a:lstStyle>
            <a:lvl1pPr marL="0" indent="0" algn="ctr">
              <a:buNone/>
              <a:defRPr>
                <a:solidFill>
                  <a:srgbClr val="69696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4" name="Slide Number Placeholder 5"/>
          <p:cNvSpPr>
            <a:spLocks noGrp="1"/>
          </p:cNvSpPr>
          <p:nvPr>
            <p:ph type="sldNum" sz="quarter" idx="10"/>
          </p:nvPr>
        </p:nvSpPr>
        <p:spPr/>
        <p:txBody>
          <a:bodyPr/>
          <a:lstStyle>
            <a:lvl1pPr>
              <a:defRPr>
                <a:solidFill>
                  <a:srgbClr val="D4D4D4"/>
                </a:solidFill>
              </a:defRPr>
            </a:lvl1pPr>
          </a:lstStyle>
          <a:p>
            <a:r>
              <a:rPr lang="en-US" altLang="en-US" dirty="0"/>
              <a:t>Page </a:t>
            </a:r>
            <a:fld id="{C0114C80-A684-4FC2-9290-3D6457BFA549}" type="slidenum">
              <a:rPr lang="en-US" altLang="en-US" smtClean="0"/>
              <a:pPr/>
              <a:t>‹#›</a:t>
            </a:fld>
            <a:r>
              <a:rPr lang="en-US" altLang="en-US" dirty="0"/>
              <a:t> of 25</a:t>
            </a:r>
          </a:p>
        </p:txBody>
      </p:sp>
      <p:sp>
        <p:nvSpPr>
          <p:cNvPr id="12" name="Rectangle 11"/>
          <p:cNvSpPr>
            <a:spLocks noChangeAspect="1"/>
          </p:cNvSpPr>
          <p:nvPr userDrawn="1"/>
        </p:nvSpPr>
        <p:spPr>
          <a:xfrm>
            <a:off x="5848919" y="222528"/>
            <a:ext cx="1326783" cy="219456"/>
          </a:xfrm>
          <a:prstGeom prst="rect">
            <a:avLst/>
          </a:prstGeom>
          <a:blipFill dpi="0" rotWithShape="1">
            <a:blip r:embed="rId2">
              <a:extLst>
                <a:ext uri="{BEBA8EAE-BF5A-486C-A8C5-ECC9F3942E4B}">
                  <a14:imgProps xmlns:a14="http://schemas.microsoft.com/office/drawing/2010/main">
                    <a14:imgLayer r:embed="rId3">
                      <a14:imgEffect>
                        <a14:artisticGlowEdges/>
                      </a14:imgEffect>
                    </a14:imgLayer>
                  </a14:imgProps>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152" y="237744"/>
            <a:ext cx="2724912" cy="242414"/>
          </a:xfrm>
          <a:prstGeom prst="rect">
            <a:avLst/>
          </a:prstGeom>
        </p:spPr>
      </p:pic>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646224" y="172236"/>
            <a:ext cx="1354535" cy="320040"/>
          </a:xfrm>
          <a:prstGeom prst="rect">
            <a:avLst/>
          </a:prstGeom>
        </p:spPr>
      </p:pic>
    </p:spTree>
    <p:extLst>
      <p:ext uri="{BB962C8B-B14F-4D97-AF65-F5344CB8AC3E}">
        <p14:creationId xmlns:p14="http://schemas.microsoft.com/office/powerpoint/2010/main" val="2364943265"/>
      </p:ext>
    </p:extLst>
  </p:cSld>
  <p:clrMapOvr>
    <a:masterClrMapping/>
  </p:clrMapOvr>
  <p:transition>
    <p:fade/>
  </p:transition>
</p:sldLayout>
</file>

<file path=ppt/slideLayouts/slideLayout5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defRPr>
                <a:solidFill>
                  <a:srgbClr val="404040"/>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a:xfrm>
            <a:off x="2171700" y="6096000"/>
            <a:ext cx="6972300" cy="228600"/>
          </a:xfrm>
        </p:spPr>
        <p:txBody>
          <a:bodyPr/>
          <a:lstStyle>
            <a:lvl1pPr>
              <a:defRPr/>
            </a:lvl1pPr>
          </a:lstStyle>
          <a:p>
            <a:pPr>
              <a:defRPr/>
            </a:pPr>
            <a:r>
              <a:rPr lang="en-US"/>
              <a:t>Vulnerabilities in MLC NAND Flash Memory Programming</a:t>
            </a:r>
          </a:p>
        </p:txBody>
      </p:sp>
      <p:sp>
        <p:nvSpPr>
          <p:cNvPr id="5" name="Slide Number Placeholder 5"/>
          <p:cNvSpPr>
            <a:spLocks noGrp="1"/>
          </p:cNvSpPr>
          <p:nvPr>
            <p:ph type="sldNum" sz="quarter" idx="11"/>
          </p:nvPr>
        </p:nvSpPr>
        <p:spPr/>
        <p:txBody>
          <a:bodyPr/>
          <a:lstStyle>
            <a:lvl1pPr>
              <a:defRPr/>
            </a:lvl1pPr>
          </a:lstStyle>
          <a:p>
            <a:r>
              <a:rPr lang="en-US" altLang="en-US" dirty="0"/>
              <a:t>Page </a:t>
            </a:r>
            <a:fld id="{56E643E9-8232-44D4-8A76-E691A7C80D3B}" type="slidenum">
              <a:rPr lang="en-US" altLang="en-US"/>
              <a:pPr/>
              <a:t>‹#›</a:t>
            </a:fld>
            <a:r>
              <a:rPr lang="en-US" altLang="en-US" dirty="0"/>
              <a:t> of 25</a:t>
            </a:r>
          </a:p>
        </p:txBody>
      </p:sp>
    </p:spTree>
    <p:extLst>
      <p:ext uri="{BB962C8B-B14F-4D97-AF65-F5344CB8AC3E}">
        <p14:creationId xmlns:p14="http://schemas.microsoft.com/office/powerpoint/2010/main" val="1045834439"/>
      </p:ext>
    </p:extLst>
  </p:cSld>
  <p:clrMapOvr>
    <a:masterClrMapping/>
  </p:clrMapOvr>
  <p:transition>
    <p:fade/>
  </p:transition>
</p:sldLayout>
</file>

<file path=ppt/slideLayouts/slideLayout5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Rectangle 11"/>
          <p:cNvSpPr/>
          <p:nvPr userDrawn="1"/>
        </p:nvSpPr>
        <p:spPr>
          <a:xfrm>
            <a:off x="0" y="609600"/>
            <a:ext cx="9144000" cy="6202363"/>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698500" y="685800"/>
            <a:ext cx="7772400" cy="5334000"/>
          </a:xfrm>
        </p:spPr>
        <p:txBody>
          <a:bodyPr anchorCtr="1"/>
          <a:lstStyle>
            <a:lvl1pPr algn="ctr">
              <a:defRPr sz="3600" b="0" cap="none" spc="-150" baseline="0">
                <a:solidFill>
                  <a:schemeClr val="accent5">
                    <a:lumMod val="75000"/>
                  </a:schemeClr>
                </a:solidFill>
              </a:defRPr>
            </a:lvl1pPr>
          </a:lstStyle>
          <a:p>
            <a:r>
              <a:rPr lang="en-US" dirty="0"/>
              <a:t>Click to edit Master title style</a:t>
            </a:r>
          </a:p>
        </p:txBody>
      </p:sp>
      <p:sp>
        <p:nvSpPr>
          <p:cNvPr id="3" name="Text Placeholder 2"/>
          <p:cNvSpPr>
            <a:spLocks noGrp="1"/>
          </p:cNvSpPr>
          <p:nvPr>
            <p:ph type="body" idx="1"/>
          </p:nvPr>
        </p:nvSpPr>
        <p:spPr>
          <a:xfrm>
            <a:off x="698500" y="4572000"/>
            <a:ext cx="7772400" cy="82550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10"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11" name="Slide Number Placeholder 5"/>
          <p:cNvSpPr>
            <a:spLocks noGrp="1"/>
          </p:cNvSpPr>
          <p:nvPr>
            <p:ph type="sldNum" sz="quarter" idx="11"/>
          </p:nvPr>
        </p:nvSpPr>
        <p:spPr/>
        <p:txBody>
          <a:bodyPr/>
          <a:lstStyle>
            <a:lvl1pPr>
              <a:defRPr/>
            </a:lvl1pPr>
          </a:lstStyle>
          <a:p>
            <a:r>
              <a:rPr lang="en-US" altLang="en-US" dirty="0"/>
              <a:t>Page </a:t>
            </a:r>
            <a:fld id="{1252D094-1F6F-4D58-85D9-7DD94883DE43}" type="slidenum">
              <a:rPr lang="en-US" altLang="en-US"/>
              <a:pPr/>
              <a:t>‹#›</a:t>
            </a:fld>
            <a:r>
              <a:rPr lang="en-US" altLang="en-US" dirty="0"/>
              <a:t> of 25</a:t>
            </a:r>
          </a:p>
        </p:txBody>
      </p:sp>
    </p:spTree>
    <p:extLst>
      <p:ext uri="{BB962C8B-B14F-4D97-AF65-F5344CB8AC3E}">
        <p14:creationId xmlns:p14="http://schemas.microsoft.com/office/powerpoint/2010/main" val="4004572038"/>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178834339"/>
      </p:ext>
    </p:extLst>
  </p:cSld>
  <p:clrMapOvr>
    <a:masterClrMapping/>
  </p:clrMapOvr>
  <p:transition/>
</p:sldLayout>
</file>

<file path=ppt/slideLayouts/slideLayout5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 y="838200"/>
            <a:ext cx="4343400" cy="51054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838200"/>
            <a:ext cx="4343400" cy="51054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6" name="Slide Number Placeholder 5"/>
          <p:cNvSpPr>
            <a:spLocks noGrp="1"/>
          </p:cNvSpPr>
          <p:nvPr>
            <p:ph type="sldNum" sz="quarter" idx="11"/>
          </p:nvPr>
        </p:nvSpPr>
        <p:spPr/>
        <p:txBody>
          <a:bodyPr/>
          <a:lstStyle>
            <a:lvl1pPr>
              <a:defRPr/>
            </a:lvl1pPr>
          </a:lstStyle>
          <a:p>
            <a:r>
              <a:rPr lang="en-US" altLang="en-US" dirty="0"/>
              <a:t>Page </a:t>
            </a:r>
            <a:fld id="{D2B8100E-AEB3-45CD-B31C-E5D9AB46F8E2}" type="slidenum">
              <a:rPr lang="en-US" altLang="en-US"/>
              <a:pPr/>
              <a:t>‹#›</a:t>
            </a:fld>
            <a:r>
              <a:rPr lang="en-US" altLang="en-US" dirty="0"/>
              <a:t> of 25</a:t>
            </a:r>
          </a:p>
        </p:txBody>
      </p:sp>
    </p:spTree>
    <p:extLst>
      <p:ext uri="{BB962C8B-B14F-4D97-AF65-F5344CB8AC3E}">
        <p14:creationId xmlns:p14="http://schemas.microsoft.com/office/powerpoint/2010/main" val="690194070"/>
      </p:ext>
    </p:extLst>
  </p:cSld>
  <p:clrMapOvr>
    <a:masterClrMapping/>
  </p:clrMapOvr>
  <p:transition>
    <p:fade/>
  </p:transition>
</p:sldLayout>
</file>

<file path=ppt/slideLayouts/slideLayout5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2400" y="838200"/>
            <a:ext cx="4344988" cy="68580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52400" y="1524000"/>
            <a:ext cx="4344988" cy="441960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838200"/>
            <a:ext cx="4346575" cy="68580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524000"/>
            <a:ext cx="4346575" cy="441960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8" name="Slide Number Placeholder 5"/>
          <p:cNvSpPr>
            <a:spLocks noGrp="1"/>
          </p:cNvSpPr>
          <p:nvPr>
            <p:ph type="sldNum" sz="quarter" idx="11"/>
          </p:nvPr>
        </p:nvSpPr>
        <p:spPr/>
        <p:txBody>
          <a:bodyPr/>
          <a:lstStyle>
            <a:lvl1pPr>
              <a:defRPr/>
            </a:lvl1pPr>
          </a:lstStyle>
          <a:p>
            <a:r>
              <a:rPr lang="en-US" altLang="en-US" dirty="0"/>
              <a:t>Page </a:t>
            </a:r>
            <a:fld id="{B98A4ED6-624C-4BEA-BCDE-327289EF7D9F}" type="slidenum">
              <a:rPr lang="en-US" altLang="en-US"/>
              <a:pPr/>
              <a:t>‹#›</a:t>
            </a:fld>
            <a:r>
              <a:rPr lang="en-US" altLang="en-US" dirty="0"/>
              <a:t> of 25</a:t>
            </a:r>
          </a:p>
        </p:txBody>
      </p:sp>
    </p:spTree>
    <p:extLst>
      <p:ext uri="{BB962C8B-B14F-4D97-AF65-F5344CB8AC3E}">
        <p14:creationId xmlns:p14="http://schemas.microsoft.com/office/powerpoint/2010/main" val="4129620120"/>
      </p:ext>
    </p:extLst>
  </p:cSld>
  <p:clrMapOvr>
    <a:masterClrMapping/>
  </p:clrMapOvr>
  <p:transition>
    <p:fade/>
  </p:transition>
</p:sldLayout>
</file>

<file path=ppt/slideLayouts/slideLayout5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4" name="Slide Number Placeholder 5"/>
          <p:cNvSpPr>
            <a:spLocks noGrp="1"/>
          </p:cNvSpPr>
          <p:nvPr>
            <p:ph type="sldNum" sz="quarter" idx="11"/>
          </p:nvPr>
        </p:nvSpPr>
        <p:spPr/>
        <p:txBody>
          <a:bodyPr/>
          <a:lstStyle>
            <a:lvl1pPr>
              <a:defRPr/>
            </a:lvl1pPr>
          </a:lstStyle>
          <a:p>
            <a:r>
              <a:rPr lang="en-US" altLang="en-US" dirty="0"/>
              <a:t>Page </a:t>
            </a:r>
            <a:fld id="{AB72A377-ED4A-4672-A396-DD11146850F5}" type="slidenum">
              <a:rPr lang="en-US" altLang="en-US"/>
              <a:pPr/>
              <a:t>‹#›</a:t>
            </a:fld>
            <a:r>
              <a:rPr lang="en-US" altLang="en-US" dirty="0"/>
              <a:t> of 25</a:t>
            </a:r>
          </a:p>
        </p:txBody>
      </p:sp>
    </p:spTree>
    <p:extLst>
      <p:ext uri="{BB962C8B-B14F-4D97-AF65-F5344CB8AC3E}">
        <p14:creationId xmlns:p14="http://schemas.microsoft.com/office/powerpoint/2010/main" val="181072597"/>
      </p:ext>
    </p:extLst>
  </p:cSld>
  <p:clrMapOvr>
    <a:masterClrMapping/>
  </p:clrMapOvr>
  <p:transition>
    <p:fade/>
  </p:transition>
</p:sldLayout>
</file>

<file path=ppt/slideLayouts/slideLayout5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3" name="Slide Number Placeholder 5"/>
          <p:cNvSpPr>
            <a:spLocks noGrp="1"/>
          </p:cNvSpPr>
          <p:nvPr>
            <p:ph type="sldNum" sz="quarter" idx="11"/>
          </p:nvPr>
        </p:nvSpPr>
        <p:spPr/>
        <p:txBody>
          <a:bodyPr/>
          <a:lstStyle>
            <a:lvl1pPr>
              <a:defRPr/>
            </a:lvl1pPr>
          </a:lstStyle>
          <a:p>
            <a:r>
              <a:rPr lang="en-US" altLang="en-US" dirty="0"/>
              <a:t>Page </a:t>
            </a:r>
            <a:fld id="{A4A31649-8929-48A0-9489-E8D4C8D91F05}" type="slidenum">
              <a:rPr lang="en-US" altLang="en-US"/>
              <a:pPr/>
              <a:t>‹#›</a:t>
            </a:fld>
            <a:r>
              <a:rPr lang="en-US" altLang="en-US" dirty="0"/>
              <a:t> of 25</a:t>
            </a:r>
          </a:p>
        </p:txBody>
      </p:sp>
    </p:spTree>
    <p:extLst>
      <p:ext uri="{BB962C8B-B14F-4D97-AF65-F5344CB8AC3E}">
        <p14:creationId xmlns:p14="http://schemas.microsoft.com/office/powerpoint/2010/main" val="4196516573"/>
      </p:ext>
    </p:extLst>
  </p:cSld>
  <p:clrMapOvr>
    <a:masterClrMapping/>
  </p:clrMapOvr>
  <p:transition>
    <p:fade/>
  </p:transition>
</p:sldLayout>
</file>

<file path=ppt/slideLayouts/slideLayout5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401" y="838200"/>
            <a:ext cx="3313113" cy="1143000"/>
          </a:xfrm>
        </p:spPr>
        <p:txBody>
          <a:bodyPr anchor="b"/>
          <a:lstStyle>
            <a:lvl1pPr algn="l">
              <a:defRPr sz="1500" b="1"/>
            </a:lvl1pPr>
          </a:lstStyle>
          <a:p>
            <a:r>
              <a:rPr lang="en-US"/>
              <a:t>Click to edit Master title style</a:t>
            </a:r>
            <a:endParaRPr lang="en-US" dirty="0"/>
          </a:p>
        </p:txBody>
      </p:sp>
      <p:sp>
        <p:nvSpPr>
          <p:cNvPr id="3" name="Content Placeholder 2"/>
          <p:cNvSpPr>
            <a:spLocks noGrp="1"/>
          </p:cNvSpPr>
          <p:nvPr>
            <p:ph idx="1"/>
          </p:nvPr>
        </p:nvSpPr>
        <p:spPr>
          <a:xfrm>
            <a:off x="3575050" y="838201"/>
            <a:ext cx="5416550" cy="510540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52401" y="1981200"/>
            <a:ext cx="3313113" cy="396240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6" name="Slide Number Placeholder 5"/>
          <p:cNvSpPr>
            <a:spLocks noGrp="1"/>
          </p:cNvSpPr>
          <p:nvPr>
            <p:ph type="sldNum" sz="quarter" idx="11"/>
          </p:nvPr>
        </p:nvSpPr>
        <p:spPr/>
        <p:txBody>
          <a:bodyPr/>
          <a:lstStyle>
            <a:lvl1pPr>
              <a:defRPr/>
            </a:lvl1pPr>
          </a:lstStyle>
          <a:p>
            <a:r>
              <a:rPr lang="en-US" altLang="en-US" dirty="0"/>
              <a:t>Page </a:t>
            </a:r>
            <a:fld id="{3E8FA7CC-2CE5-41D8-B4C4-AD442D4B12B0}" type="slidenum">
              <a:rPr lang="en-US" altLang="en-US"/>
              <a:pPr/>
              <a:t>‹#›</a:t>
            </a:fld>
            <a:r>
              <a:rPr lang="en-US" altLang="en-US" dirty="0"/>
              <a:t> of 25</a:t>
            </a:r>
          </a:p>
        </p:txBody>
      </p:sp>
    </p:spTree>
    <p:extLst>
      <p:ext uri="{BB962C8B-B14F-4D97-AF65-F5344CB8AC3E}">
        <p14:creationId xmlns:p14="http://schemas.microsoft.com/office/powerpoint/2010/main" val="1452001895"/>
      </p:ext>
    </p:extLst>
  </p:cSld>
  <p:clrMapOvr>
    <a:masterClrMapping/>
  </p:clrMapOvr>
  <p:transition>
    <p:fade/>
  </p:transition>
</p:sldLayout>
</file>

<file path=ppt/slideLayouts/slideLayout5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5720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762001"/>
            <a:ext cx="5486400" cy="3810001"/>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51387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6" name="Slide Number Placeholder 5"/>
          <p:cNvSpPr>
            <a:spLocks noGrp="1"/>
          </p:cNvSpPr>
          <p:nvPr>
            <p:ph type="sldNum" sz="quarter" idx="11"/>
          </p:nvPr>
        </p:nvSpPr>
        <p:spPr/>
        <p:txBody>
          <a:bodyPr/>
          <a:lstStyle>
            <a:lvl1pPr>
              <a:defRPr/>
            </a:lvl1pPr>
          </a:lstStyle>
          <a:p>
            <a:r>
              <a:rPr lang="en-US" altLang="en-US" dirty="0"/>
              <a:t>Page </a:t>
            </a:r>
            <a:fld id="{FC7E1FD5-A6B1-43EF-B5D9-E1445DE766F6}" type="slidenum">
              <a:rPr lang="en-US" altLang="en-US"/>
              <a:pPr/>
              <a:t>‹#›</a:t>
            </a:fld>
            <a:r>
              <a:rPr lang="en-US" altLang="en-US" dirty="0"/>
              <a:t> of 25</a:t>
            </a:r>
          </a:p>
        </p:txBody>
      </p:sp>
    </p:spTree>
    <p:extLst>
      <p:ext uri="{BB962C8B-B14F-4D97-AF65-F5344CB8AC3E}">
        <p14:creationId xmlns:p14="http://schemas.microsoft.com/office/powerpoint/2010/main" val="511734681"/>
      </p:ext>
    </p:extLst>
  </p:cSld>
  <p:clrMapOvr>
    <a:masterClrMapping/>
  </p:clrMapOvr>
  <p:transition>
    <p:fade/>
  </p:transition>
</p:sldLayout>
</file>

<file path=ppt/slideLayouts/slideLayout5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5" name="Slide Number Placeholder 5"/>
          <p:cNvSpPr>
            <a:spLocks noGrp="1"/>
          </p:cNvSpPr>
          <p:nvPr>
            <p:ph type="sldNum" sz="quarter" idx="11"/>
          </p:nvPr>
        </p:nvSpPr>
        <p:spPr/>
        <p:txBody>
          <a:bodyPr/>
          <a:lstStyle>
            <a:lvl1pPr>
              <a:defRPr/>
            </a:lvl1pPr>
          </a:lstStyle>
          <a:p>
            <a:r>
              <a:rPr lang="en-US" altLang="en-US" dirty="0"/>
              <a:t>Page </a:t>
            </a:r>
            <a:fld id="{D0BF8F6E-232C-4479-8873-848D6BC8E6C3}" type="slidenum">
              <a:rPr lang="en-US" altLang="en-US"/>
              <a:pPr/>
              <a:t>‹#›</a:t>
            </a:fld>
            <a:r>
              <a:rPr lang="en-US" altLang="en-US" dirty="0"/>
              <a:t> of 25</a:t>
            </a:r>
          </a:p>
        </p:txBody>
      </p:sp>
    </p:spTree>
    <p:extLst>
      <p:ext uri="{BB962C8B-B14F-4D97-AF65-F5344CB8AC3E}">
        <p14:creationId xmlns:p14="http://schemas.microsoft.com/office/powerpoint/2010/main" val="3280964331"/>
      </p:ext>
    </p:extLst>
  </p:cSld>
  <p:clrMapOvr>
    <a:masterClrMapping/>
  </p:clrMapOvr>
  <p:transition>
    <p:fade/>
  </p:transition>
</p:sldLayout>
</file>

<file path=ppt/slideLayouts/slideLayout5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838202"/>
            <a:ext cx="2057400" cy="510540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 y="838201"/>
            <a:ext cx="6629400" cy="51054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p:txBody>
          <a:bodyPr/>
          <a:lstStyle>
            <a:lvl1pPr>
              <a:defRPr/>
            </a:lvl1pPr>
          </a:lstStyle>
          <a:p>
            <a:pPr>
              <a:defRPr/>
            </a:pPr>
            <a:r>
              <a:rPr lang="en-US"/>
              <a:t>Vulnerabilities in MLC NAND Flash Memory Programming</a:t>
            </a:r>
          </a:p>
        </p:txBody>
      </p:sp>
      <p:sp>
        <p:nvSpPr>
          <p:cNvPr id="5" name="Slide Number Placeholder 5"/>
          <p:cNvSpPr>
            <a:spLocks noGrp="1"/>
          </p:cNvSpPr>
          <p:nvPr>
            <p:ph type="sldNum" sz="quarter" idx="11"/>
          </p:nvPr>
        </p:nvSpPr>
        <p:spPr/>
        <p:txBody>
          <a:bodyPr/>
          <a:lstStyle>
            <a:lvl1pPr>
              <a:defRPr/>
            </a:lvl1pPr>
          </a:lstStyle>
          <a:p>
            <a:r>
              <a:rPr lang="en-US" altLang="en-US" dirty="0"/>
              <a:t>Page </a:t>
            </a:r>
            <a:fld id="{8C84A859-EC2B-4CC2-841B-A4A94D4856AA}" type="slidenum">
              <a:rPr lang="en-US" altLang="en-US"/>
              <a:pPr/>
              <a:t>‹#›</a:t>
            </a:fld>
            <a:r>
              <a:rPr lang="en-US" altLang="en-US" dirty="0"/>
              <a:t> of 25</a:t>
            </a:r>
          </a:p>
        </p:txBody>
      </p:sp>
    </p:spTree>
    <p:extLst>
      <p:ext uri="{BB962C8B-B14F-4D97-AF65-F5344CB8AC3E}">
        <p14:creationId xmlns:p14="http://schemas.microsoft.com/office/powerpoint/2010/main" val="1783446700"/>
      </p:ext>
    </p:extLst>
  </p:cSld>
  <p:clrMapOvr>
    <a:masterClrMapping/>
  </p:clrMapOvr>
  <p:transition>
    <p:fade/>
  </p:transition>
</p:sldLayout>
</file>

<file path=ppt/slideLayouts/slideLayout5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pPr>
              <a:defRPr/>
            </a:pPr>
            <a:fld id="{AF4A5797-4A52-3C47-A60F-384E101789BB}" type="slidenum">
              <a:rPr lang="en-US"/>
              <a:pPr>
                <a:defRPr/>
              </a:pPr>
              <a:t>‹#›</a:t>
            </a:fld>
            <a:endParaRPr lang="en-US"/>
          </a:p>
        </p:txBody>
      </p:sp>
    </p:spTree>
    <p:extLst>
      <p:ext uri="{BB962C8B-B14F-4D97-AF65-F5344CB8AC3E}">
        <p14:creationId xmlns:p14="http://schemas.microsoft.com/office/powerpoint/2010/main" val="4169596101"/>
      </p:ext>
    </p:extLst>
  </p:cSld>
  <p:clrMapOvr>
    <a:masterClrMapping/>
  </p:clrMapOvr>
  <p:transition/>
</p:sldLayout>
</file>

<file path=ppt/slideLayouts/slideLayout5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5A4FB91F-8620-9C4D-8A32-1AD02BFD54B1}" type="slidenum">
              <a:rPr lang="en-US"/>
              <a:pPr>
                <a:defRPr/>
              </a:pPr>
              <a:t>‹#›</a:t>
            </a:fld>
            <a:endParaRPr lang="en-US"/>
          </a:p>
        </p:txBody>
      </p:sp>
    </p:spTree>
    <p:extLst>
      <p:ext uri="{BB962C8B-B14F-4D97-AF65-F5344CB8AC3E}">
        <p14:creationId xmlns:p14="http://schemas.microsoft.com/office/powerpoint/2010/main" val="2007901224"/>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06403914"/>
      </p:ext>
    </p:extLst>
  </p:cSld>
  <p:clrMapOvr>
    <a:masterClrMapping/>
  </p:clrMapOvr>
  <p:transition/>
</p:sldLayout>
</file>

<file path=ppt/slideLayouts/slideLayout5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073B9C50-E303-F947-B3E2-3E825F48C7D2}" type="slidenum">
              <a:rPr lang="en-US"/>
              <a:pPr>
                <a:defRPr/>
              </a:pPr>
              <a:t>‹#›</a:t>
            </a:fld>
            <a:endParaRPr lang="en-US"/>
          </a:p>
        </p:txBody>
      </p:sp>
    </p:spTree>
    <p:extLst>
      <p:ext uri="{BB962C8B-B14F-4D97-AF65-F5344CB8AC3E}">
        <p14:creationId xmlns:p14="http://schemas.microsoft.com/office/powerpoint/2010/main" val="2992723368"/>
      </p:ext>
    </p:extLst>
  </p:cSld>
  <p:clrMapOvr>
    <a:masterClrMapping/>
  </p:clrMapOvr>
  <p:transition/>
</p:sldLayout>
</file>

<file path=ppt/slideLayouts/slideLayout5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220808B7-3DFC-6D40-89A2-98C67E53C3E2}" type="slidenum">
              <a:rPr lang="en-US"/>
              <a:pPr>
                <a:defRPr/>
              </a:pPr>
              <a:t>‹#›</a:t>
            </a:fld>
            <a:endParaRPr lang="en-US"/>
          </a:p>
        </p:txBody>
      </p:sp>
    </p:spTree>
    <p:extLst>
      <p:ext uri="{BB962C8B-B14F-4D97-AF65-F5344CB8AC3E}">
        <p14:creationId xmlns:p14="http://schemas.microsoft.com/office/powerpoint/2010/main" val="1388093307"/>
      </p:ext>
    </p:extLst>
  </p:cSld>
  <p:clrMapOvr>
    <a:masterClrMapping/>
  </p:clrMapOvr>
  <p:transition/>
</p:sldLayout>
</file>

<file path=ppt/slideLayouts/slideLayout5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pPr>
              <a:defRPr/>
            </a:pPr>
            <a:fld id="{FA78E456-01DF-094D-8CFB-DA5FA9E8BD10}" type="slidenum">
              <a:rPr lang="en-US"/>
              <a:pPr>
                <a:defRPr/>
              </a:pPr>
              <a:t>‹#›</a:t>
            </a:fld>
            <a:endParaRPr lang="en-US"/>
          </a:p>
        </p:txBody>
      </p:sp>
    </p:spTree>
    <p:extLst>
      <p:ext uri="{BB962C8B-B14F-4D97-AF65-F5344CB8AC3E}">
        <p14:creationId xmlns:p14="http://schemas.microsoft.com/office/powerpoint/2010/main" val="3711692617"/>
      </p:ext>
    </p:extLst>
  </p:cSld>
  <p:clrMapOvr>
    <a:masterClrMapping/>
  </p:clrMapOvr>
  <p:transition/>
</p:sldLayout>
</file>

<file path=ppt/slideLayouts/slideLayout5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pPr>
              <a:defRPr/>
            </a:pPr>
            <a:fld id="{428B0D83-FC11-C440-9D61-A92EDF7AC339}" type="slidenum">
              <a:rPr lang="en-US"/>
              <a:pPr>
                <a:defRPr/>
              </a:pPr>
              <a:t>‹#›</a:t>
            </a:fld>
            <a:endParaRPr lang="en-US"/>
          </a:p>
        </p:txBody>
      </p:sp>
    </p:spTree>
    <p:extLst>
      <p:ext uri="{BB962C8B-B14F-4D97-AF65-F5344CB8AC3E}">
        <p14:creationId xmlns:p14="http://schemas.microsoft.com/office/powerpoint/2010/main" val="119525699"/>
      </p:ext>
    </p:extLst>
  </p:cSld>
  <p:clrMapOvr>
    <a:masterClrMapping/>
  </p:clrMapOvr>
  <p:transition/>
</p:sldLayout>
</file>

<file path=ppt/slideLayouts/slideLayout5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pPr>
              <a:defRPr/>
            </a:pPr>
            <a:fld id="{293D0A55-7789-CF47-ACA7-2311AFA1B98E}" type="slidenum">
              <a:rPr lang="en-US"/>
              <a:pPr>
                <a:defRPr/>
              </a:pPr>
              <a:t>‹#›</a:t>
            </a:fld>
            <a:endParaRPr lang="en-US"/>
          </a:p>
        </p:txBody>
      </p:sp>
    </p:spTree>
    <p:extLst>
      <p:ext uri="{BB962C8B-B14F-4D97-AF65-F5344CB8AC3E}">
        <p14:creationId xmlns:p14="http://schemas.microsoft.com/office/powerpoint/2010/main" val="469667994"/>
      </p:ext>
    </p:extLst>
  </p:cSld>
  <p:clrMapOvr>
    <a:masterClrMapping/>
  </p:clrMapOvr>
  <p:transition/>
</p:sldLayout>
</file>

<file path=ppt/slideLayouts/slideLayout5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DE99BBE6-A637-304C-B5B7-9A7E3C08C57E}" type="slidenum">
              <a:rPr lang="en-US"/>
              <a:pPr>
                <a:defRPr/>
              </a:pPr>
              <a:t>‹#›</a:t>
            </a:fld>
            <a:endParaRPr lang="en-US"/>
          </a:p>
        </p:txBody>
      </p:sp>
    </p:spTree>
    <p:extLst>
      <p:ext uri="{BB962C8B-B14F-4D97-AF65-F5344CB8AC3E}">
        <p14:creationId xmlns:p14="http://schemas.microsoft.com/office/powerpoint/2010/main" val="3719747557"/>
      </p:ext>
    </p:extLst>
  </p:cSld>
  <p:clrMapOvr>
    <a:masterClrMapping/>
  </p:clrMapOvr>
  <p:transition/>
</p:sldLayout>
</file>

<file path=ppt/slideLayouts/slideLayout5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E35BCF56-964A-F947-93A6-92ACEE6C7F5E}" type="slidenum">
              <a:rPr lang="en-US"/>
              <a:pPr>
                <a:defRPr/>
              </a:pPr>
              <a:t>‹#›</a:t>
            </a:fld>
            <a:endParaRPr lang="en-US"/>
          </a:p>
        </p:txBody>
      </p:sp>
    </p:spTree>
    <p:extLst>
      <p:ext uri="{BB962C8B-B14F-4D97-AF65-F5344CB8AC3E}">
        <p14:creationId xmlns:p14="http://schemas.microsoft.com/office/powerpoint/2010/main" val="2537329791"/>
      </p:ext>
    </p:extLst>
  </p:cSld>
  <p:clrMapOvr>
    <a:masterClrMapping/>
  </p:clrMapOvr>
  <p:transition/>
</p:sldLayout>
</file>

<file path=ppt/slideLayouts/slideLayout5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AF1CA570-B74D-4749-94AD-86C253965FD8}" type="slidenum">
              <a:rPr lang="en-US"/>
              <a:pPr>
                <a:defRPr/>
              </a:pPr>
              <a:t>‹#›</a:t>
            </a:fld>
            <a:endParaRPr lang="en-US"/>
          </a:p>
        </p:txBody>
      </p:sp>
    </p:spTree>
    <p:extLst>
      <p:ext uri="{BB962C8B-B14F-4D97-AF65-F5344CB8AC3E}">
        <p14:creationId xmlns:p14="http://schemas.microsoft.com/office/powerpoint/2010/main" val="1172136893"/>
      </p:ext>
    </p:extLst>
  </p:cSld>
  <p:clrMapOvr>
    <a:masterClrMapping/>
  </p:clrMapOvr>
  <p:transition/>
</p:sldLayout>
</file>

<file path=ppt/slideLayouts/slideLayout5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49" y="152400"/>
            <a:ext cx="2152651"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6" y="152400"/>
            <a:ext cx="6305551"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20CE11DC-2133-4F4D-8A86-82695C13466E}" type="slidenum">
              <a:rPr lang="en-US"/>
              <a:pPr>
                <a:defRPr/>
              </a:pPr>
              <a:t>‹#›</a:t>
            </a:fld>
            <a:endParaRPr lang="en-US"/>
          </a:p>
        </p:txBody>
      </p:sp>
    </p:spTree>
    <p:extLst>
      <p:ext uri="{BB962C8B-B14F-4D97-AF65-F5344CB8AC3E}">
        <p14:creationId xmlns:p14="http://schemas.microsoft.com/office/powerpoint/2010/main" val="1152521144"/>
      </p:ext>
    </p:extLst>
  </p:cSld>
  <p:clrMapOvr>
    <a:masterClrMapping/>
  </p:clrMapOvr>
  <p:transition/>
</p:sldLayout>
</file>

<file path=ppt/slideLayouts/slideLayout559.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3"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3"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26D320AC-71F7-B345-A8F3-275013FA312A}" type="slidenum">
              <a:rPr lang="en-US"/>
              <a:pPr>
                <a:defRPr/>
              </a:pPr>
              <a:t>‹#›</a:t>
            </a:fld>
            <a:endParaRPr lang="en-US"/>
          </a:p>
        </p:txBody>
      </p:sp>
    </p:spTree>
    <p:extLst>
      <p:ext uri="{BB962C8B-B14F-4D97-AF65-F5344CB8AC3E}">
        <p14:creationId xmlns:p14="http://schemas.microsoft.com/office/powerpoint/2010/main" val="3375717292"/>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black&amp;w.png"/>
          <p:cNvPicPr>
            <a:picLocks noChangeAspect="1"/>
          </p:cNvPicPr>
          <p:nvPr userDrawn="1"/>
        </p:nvPicPr>
        <p:blipFill>
          <a:blip r:embed="rId2"/>
          <a:srcRect t="-30672"/>
          <a:stretch>
            <a:fillRect/>
          </a:stretch>
        </p:blipFill>
        <p:spPr>
          <a:xfrm>
            <a:off x="-1" y="0"/>
            <a:ext cx="9144001" cy="6858000"/>
          </a:xfrm>
          <a:prstGeom prst="rect">
            <a:avLst/>
          </a:prstGeom>
          <a:solidFill>
            <a:schemeClr val="bg1"/>
          </a:solidFill>
        </p:spPr>
      </p:pic>
      <p:sp>
        <p:nvSpPr>
          <p:cNvPr id="2" name="Title 1"/>
          <p:cNvSpPr>
            <a:spLocks noGrp="1"/>
          </p:cNvSpPr>
          <p:nvPr>
            <p:ph type="ctrTitle"/>
          </p:nvPr>
        </p:nvSpPr>
        <p:spPr>
          <a:xfrm>
            <a:off x="386494" y="469200"/>
            <a:ext cx="7772400" cy="1308232"/>
          </a:xfrm>
          <a:prstGeom prst="rect">
            <a:avLst/>
          </a:prstGeom>
        </p:spPr>
        <p:txBody>
          <a:bodyPr anchor="t"/>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386494" y="1941516"/>
            <a:ext cx="5009103" cy="1752600"/>
          </a:xfrm>
          <a:prstGeom prst="rect">
            <a:avLst/>
          </a:prstGeom>
        </p:spPr>
        <p:txBody>
          <a:bodyPr/>
          <a:lstStyle>
            <a:lvl1pPr marL="0" indent="0" algn="l">
              <a:buNone/>
              <a:defRPr sz="2800">
                <a:solidFill>
                  <a:schemeClr val="accent1"/>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Rectangle 7"/>
          <p:cNvSpPr/>
          <p:nvPr userDrawn="1"/>
        </p:nvSpPr>
        <p:spPr>
          <a:xfrm>
            <a:off x="-1" y="5967630"/>
            <a:ext cx="9144001" cy="890370"/>
          </a:xfrm>
          <a:prstGeom prst="rect">
            <a:avLst/>
          </a:prstGeom>
          <a:solidFill>
            <a:srgbClr val="FFFFFF">
              <a:alpha val="6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pic>
        <p:nvPicPr>
          <p:cNvPr id="9" name="Picture 8" descr="ecelogorb.psd"/>
          <p:cNvPicPr>
            <a:picLocks noChangeAspect="1"/>
          </p:cNvPicPr>
          <p:nvPr userDrawn="1"/>
        </p:nvPicPr>
        <p:blipFill>
          <a:blip r:embed="rId3">
            <a:lum bright="-8000"/>
          </a:blip>
          <a:stretch>
            <a:fillRect/>
          </a:stretch>
        </p:blipFill>
        <p:spPr>
          <a:xfrm>
            <a:off x="252528" y="6080245"/>
            <a:ext cx="3275179" cy="655036"/>
          </a:xfrm>
          <a:prstGeom prst="rect">
            <a:avLst/>
          </a:prstGeom>
          <a:effectLst/>
        </p:spPr>
      </p:pic>
      <p:pic>
        <p:nvPicPr>
          <p:cNvPr id="10" name="Picture 9" descr="CMU_logo_horiz_black.eps"/>
          <p:cNvPicPr>
            <a:picLocks noChangeAspect="1"/>
          </p:cNvPicPr>
          <p:nvPr userDrawn="1"/>
        </p:nvPicPr>
        <p:blipFill>
          <a:blip r:embed="rId4"/>
          <a:stretch>
            <a:fillRect/>
          </a:stretch>
        </p:blipFill>
        <p:spPr>
          <a:xfrm>
            <a:off x="5108519" y="6259200"/>
            <a:ext cx="3895838" cy="354413"/>
          </a:xfrm>
          <a:prstGeom prst="rect">
            <a:avLst/>
          </a:prstGeom>
          <a:effectLst/>
        </p:spPr>
      </p:pic>
    </p:spTree>
    <p:extLst>
      <p:ext uri="{BB962C8B-B14F-4D97-AF65-F5344CB8AC3E}">
        <p14:creationId xmlns:p14="http://schemas.microsoft.com/office/powerpoint/2010/main" val="1412859093"/>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cs typeface="ＭＳ Ｐゴシック" charset="0"/>
              </a:defRPr>
            </a:lvl1pPr>
          </a:lstStyle>
          <a:p>
            <a:pPr>
              <a:defRPr/>
            </a:pPr>
            <a:fld id="{2B0615E8-B7BA-A94F-8CD8-59ABAB50F7E7}" type="slidenum">
              <a:rPr lang="en-US"/>
              <a:pPr>
                <a:defRPr/>
              </a:pPr>
              <a:t>‹#›</a:t>
            </a:fld>
            <a:endParaRPr lang="en-US"/>
          </a:p>
        </p:txBody>
      </p:sp>
    </p:spTree>
    <p:extLst>
      <p:ext uri="{BB962C8B-B14F-4D97-AF65-F5344CB8AC3E}">
        <p14:creationId xmlns:p14="http://schemas.microsoft.com/office/powerpoint/2010/main" val="2997204523"/>
      </p:ext>
    </p:extLst>
  </p:cSld>
  <p:clrMapOvr>
    <a:masterClrMapping/>
  </p:clrMapOvr>
  <p:transition/>
</p:sldLayout>
</file>

<file path=ppt/slideLayouts/slideLayout5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8E574D81-B5DE-384D-B24B-566C679AE608}" type="slidenum">
              <a:rPr lang="en-US"/>
              <a:pPr>
                <a:defRPr/>
              </a:pPr>
              <a:t>‹#›</a:t>
            </a:fld>
            <a:endParaRPr lang="en-US"/>
          </a:p>
        </p:txBody>
      </p:sp>
    </p:spTree>
    <p:extLst>
      <p:ext uri="{BB962C8B-B14F-4D97-AF65-F5344CB8AC3E}">
        <p14:creationId xmlns:p14="http://schemas.microsoft.com/office/powerpoint/2010/main" val="1247712746"/>
      </p:ext>
    </p:extLst>
  </p:cSld>
  <p:clrMapOvr>
    <a:masterClrMapping/>
  </p:clrMapOvr>
  <p:transition/>
</p:sldLayout>
</file>

<file path=ppt/slideLayouts/slideLayout5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7F718DBD-A8C3-BF41-B930-E6F09B914FC3}" type="slidenum">
              <a:rPr lang="en-US"/>
              <a:pPr>
                <a:defRPr/>
              </a:pPr>
              <a:t>‹#›</a:t>
            </a:fld>
            <a:endParaRPr lang="en-US"/>
          </a:p>
        </p:txBody>
      </p:sp>
    </p:spTree>
    <p:extLst>
      <p:ext uri="{BB962C8B-B14F-4D97-AF65-F5344CB8AC3E}">
        <p14:creationId xmlns:p14="http://schemas.microsoft.com/office/powerpoint/2010/main" val="1508064557"/>
      </p:ext>
    </p:extLst>
  </p:cSld>
  <p:clrMapOvr>
    <a:masterClrMapping/>
  </p:clrMapOvr>
  <p:transition/>
</p:sldLayout>
</file>

<file path=ppt/slideLayouts/slideLayout5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79E6F74A-33AD-9C44-A652-5BC058E44322}" type="slidenum">
              <a:rPr lang="en-US"/>
              <a:pPr>
                <a:defRPr/>
              </a:pPr>
              <a:t>‹#›</a:t>
            </a:fld>
            <a:endParaRPr lang="en-US"/>
          </a:p>
        </p:txBody>
      </p:sp>
    </p:spTree>
    <p:extLst>
      <p:ext uri="{BB962C8B-B14F-4D97-AF65-F5344CB8AC3E}">
        <p14:creationId xmlns:p14="http://schemas.microsoft.com/office/powerpoint/2010/main" val="3370905622"/>
      </p:ext>
    </p:extLst>
  </p:cSld>
  <p:clrMapOvr>
    <a:masterClrMapping/>
  </p:clrMapOvr>
  <p:transition/>
</p:sldLayout>
</file>

<file path=ppt/slideLayouts/slideLayout5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a:defRPr>
                <a:cs typeface="ＭＳ Ｐゴシック" charset="0"/>
              </a:defRPr>
            </a:lvl1pPr>
          </a:lstStyle>
          <a:p>
            <a:pPr>
              <a:defRPr/>
            </a:pPr>
            <a:fld id="{2FE313B9-34D2-9B4F-924F-705E340D7A3C}" type="slidenum">
              <a:rPr lang="en-US"/>
              <a:pPr>
                <a:defRPr/>
              </a:pPr>
              <a:t>‹#›</a:t>
            </a:fld>
            <a:endParaRPr lang="en-US"/>
          </a:p>
        </p:txBody>
      </p:sp>
    </p:spTree>
    <p:extLst>
      <p:ext uri="{BB962C8B-B14F-4D97-AF65-F5344CB8AC3E}">
        <p14:creationId xmlns:p14="http://schemas.microsoft.com/office/powerpoint/2010/main" val="1259893354"/>
      </p:ext>
    </p:extLst>
  </p:cSld>
  <p:clrMapOvr>
    <a:masterClrMapping/>
  </p:clrMapOvr>
  <p:transition/>
</p:sldLayout>
</file>

<file path=ppt/slideLayouts/slideLayout5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a:defRPr>
                <a:cs typeface="ＭＳ Ｐゴシック" charset="0"/>
              </a:defRPr>
            </a:lvl1pPr>
          </a:lstStyle>
          <a:p>
            <a:pPr>
              <a:defRPr/>
            </a:pPr>
            <a:fld id="{272681F7-101F-CD48-BD26-A7C1DB38DD72}" type="slidenum">
              <a:rPr lang="en-US"/>
              <a:pPr>
                <a:defRPr/>
              </a:pPr>
              <a:t>‹#›</a:t>
            </a:fld>
            <a:endParaRPr lang="en-US"/>
          </a:p>
        </p:txBody>
      </p:sp>
    </p:spTree>
    <p:extLst>
      <p:ext uri="{BB962C8B-B14F-4D97-AF65-F5344CB8AC3E}">
        <p14:creationId xmlns:p14="http://schemas.microsoft.com/office/powerpoint/2010/main" val="103844006"/>
      </p:ext>
    </p:extLst>
  </p:cSld>
  <p:clrMapOvr>
    <a:masterClrMapping/>
  </p:clrMapOvr>
  <p:transition/>
</p:sldLayout>
</file>

<file path=ppt/slideLayouts/slideLayout5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a:defRPr>
                <a:cs typeface="ＭＳ Ｐゴシック" charset="0"/>
              </a:defRPr>
            </a:lvl1pPr>
          </a:lstStyle>
          <a:p>
            <a:pPr>
              <a:defRPr/>
            </a:pPr>
            <a:fld id="{4DA22FE8-1BF1-7945-858E-9EDF18117A7F}" type="slidenum">
              <a:rPr lang="en-US"/>
              <a:pPr>
                <a:defRPr/>
              </a:pPr>
              <a:t>‹#›</a:t>
            </a:fld>
            <a:endParaRPr lang="en-US"/>
          </a:p>
        </p:txBody>
      </p:sp>
    </p:spTree>
    <p:extLst>
      <p:ext uri="{BB962C8B-B14F-4D97-AF65-F5344CB8AC3E}">
        <p14:creationId xmlns:p14="http://schemas.microsoft.com/office/powerpoint/2010/main" val="2451278000"/>
      </p:ext>
    </p:extLst>
  </p:cSld>
  <p:clrMapOvr>
    <a:masterClrMapping/>
  </p:clrMapOvr>
  <p:transition/>
</p:sldLayout>
</file>

<file path=ppt/slideLayouts/slideLayout5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EDECFB72-9437-4E43-B6E9-A86EC5F84799}" type="slidenum">
              <a:rPr lang="en-US"/>
              <a:pPr>
                <a:defRPr/>
              </a:pPr>
              <a:t>‹#›</a:t>
            </a:fld>
            <a:endParaRPr lang="en-US"/>
          </a:p>
        </p:txBody>
      </p:sp>
    </p:spTree>
    <p:extLst>
      <p:ext uri="{BB962C8B-B14F-4D97-AF65-F5344CB8AC3E}">
        <p14:creationId xmlns:p14="http://schemas.microsoft.com/office/powerpoint/2010/main" val="2496238419"/>
      </p:ext>
    </p:extLst>
  </p:cSld>
  <p:clrMapOvr>
    <a:masterClrMapping/>
  </p:clrMapOvr>
  <p:transition/>
</p:sldLayout>
</file>

<file path=ppt/slideLayouts/slideLayout5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9F1BB03A-AA9C-3441-BB02-8D748B0FE787}" type="slidenum">
              <a:rPr lang="en-US"/>
              <a:pPr>
                <a:defRPr/>
              </a:pPr>
              <a:t>‹#›</a:t>
            </a:fld>
            <a:endParaRPr lang="en-US"/>
          </a:p>
        </p:txBody>
      </p:sp>
    </p:spTree>
    <p:extLst>
      <p:ext uri="{BB962C8B-B14F-4D97-AF65-F5344CB8AC3E}">
        <p14:creationId xmlns:p14="http://schemas.microsoft.com/office/powerpoint/2010/main" val="3811052194"/>
      </p:ext>
    </p:extLst>
  </p:cSld>
  <p:clrMapOvr>
    <a:masterClrMapping/>
  </p:clrMapOvr>
  <p:transition/>
</p:sldLayout>
</file>

<file path=ppt/slideLayouts/slideLayout5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F09218E9-1586-4840-9706-4250AB6924DC}" type="slidenum">
              <a:rPr lang="en-US"/>
              <a:pPr>
                <a:defRPr/>
              </a:pPr>
              <a:t>‹#›</a:t>
            </a:fld>
            <a:endParaRPr lang="en-US"/>
          </a:p>
        </p:txBody>
      </p:sp>
    </p:spTree>
    <p:extLst>
      <p:ext uri="{BB962C8B-B14F-4D97-AF65-F5344CB8AC3E}">
        <p14:creationId xmlns:p14="http://schemas.microsoft.com/office/powerpoint/2010/main" val="1821181397"/>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4327"/>
          </a:xfrm>
          <a:prstGeom prst="rect">
            <a:avLst/>
          </a:prstGeom>
        </p:spPr>
        <p:txBody>
          <a:bodyPr/>
          <a:lstStyle>
            <a:lvl1pPr>
              <a:defRPr>
                <a:latin typeface="Arial"/>
              </a:defRPr>
            </a:lvl1pPr>
          </a:lstStyle>
          <a:p>
            <a:r>
              <a:rPr lang="en-US" dirty="0"/>
              <a:t>Click to edit Master title style</a:t>
            </a:r>
          </a:p>
        </p:txBody>
      </p:sp>
      <p:sp>
        <p:nvSpPr>
          <p:cNvPr id="3" name="Content Placeholder 2"/>
          <p:cNvSpPr>
            <a:spLocks noGrp="1"/>
          </p:cNvSpPr>
          <p:nvPr>
            <p:ph idx="1"/>
          </p:nvPr>
        </p:nvSpPr>
        <p:spPr>
          <a:xfrm>
            <a:off x="457200" y="1079500"/>
            <a:ext cx="8229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999452"/>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0C7C5289-DED0-BF4F-8007-4B3A361AC980}" type="slidenum">
              <a:rPr lang="en-US"/>
              <a:pPr>
                <a:defRPr/>
              </a:pPr>
              <a:t>‹#›</a:t>
            </a:fld>
            <a:endParaRPr lang="en-US"/>
          </a:p>
        </p:txBody>
      </p:sp>
    </p:spTree>
    <p:extLst>
      <p:ext uri="{BB962C8B-B14F-4D97-AF65-F5344CB8AC3E}">
        <p14:creationId xmlns:p14="http://schemas.microsoft.com/office/powerpoint/2010/main" val="1443180891"/>
      </p:ext>
    </p:extLst>
  </p:cSld>
  <p:clrMapOvr>
    <a:masterClrMapping/>
  </p:clrMapOvr>
  <p:transition/>
</p:sldLayout>
</file>

<file path=ppt/slideLayouts/slideLayout57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177E2285-5DCA-104D-A461-AF822D41BD2E}" type="slidenum">
              <a:rPr lang="en-US"/>
              <a:pPr>
                <a:defRPr/>
              </a:pPr>
              <a:t>‹#›</a:t>
            </a:fld>
            <a:endParaRPr lang="en-US"/>
          </a:p>
        </p:txBody>
      </p:sp>
    </p:spTree>
    <p:extLst>
      <p:ext uri="{BB962C8B-B14F-4D97-AF65-F5344CB8AC3E}">
        <p14:creationId xmlns:p14="http://schemas.microsoft.com/office/powerpoint/2010/main" val="2157002962"/>
      </p:ext>
    </p:extLst>
  </p:cSld>
  <p:clrMapOvr>
    <a:masterClrMapping/>
  </p:clrMapOvr>
  <p:transition/>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091105"/>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8186332"/>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4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pic>
        <p:nvPicPr>
          <p:cNvPr id="10" name="Picture 2">
            <a:extLst>
              <a:ext uri="{FF2B5EF4-FFF2-40B4-BE49-F238E27FC236}">
                <a16:creationId xmlns:a16="http://schemas.microsoft.com/office/drawing/2014/main" id="{22204A7A-FB0E-A441-B9F5-28F279051F9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4921" y="6449551"/>
            <a:ext cx="1867175" cy="3828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pic>
        <p:nvPicPr>
          <p:cNvPr id="11" name="Picture 2">
            <a:extLst>
              <a:ext uri="{FF2B5EF4-FFF2-40B4-BE49-F238E27FC236}">
                <a16:creationId xmlns:a16="http://schemas.microsoft.com/office/drawing/2014/main" id="{111B3916-F58F-6644-9FA8-ED642158E897}"/>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r="60005"/>
          <a:stretch/>
        </p:blipFill>
        <p:spPr bwMode="auto">
          <a:xfrm>
            <a:off x="1263518" y="6510185"/>
            <a:ext cx="589994" cy="302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250635"/>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56189181"/>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2585104"/>
      </p:ext>
    </p:extLst>
  </p:cSld>
  <p:clrMapOvr>
    <a:masterClrMapping/>
  </p:clrMapOvr>
  <p:transition/>
</p:sldLayout>
</file>

<file path=ppt/slideLayouts/slideLayout5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4424302"/>
      </p:ext>
    </p:extLst>
  </p:cSld>
  <p:clrMapOvr>
    <a:masterClrMapping/>
  </p:clrMapOvr>
  <p:transition/>
</p:sldLayout>
</file>

<file path=ppt/slideLayouts/slideLayout5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5100002"/>
      </p:ext>
    </p:extLst>
  </p:cSld>
  <p:clrMapOvr>
    <a:masterClrMapping/>
  </p:clrMapOvr>
  <p:transition/>
</p:sldLayout>
</file>

<file path=ppt/slideLayouts/slideLayout5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1119622"/>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800">
                <a:solidFill>
                  <a:schemeClr val="accent2"/>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647485846"/>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47854447"/>
      </p:ext>
    </p:extLst>
  </p:cSld>
  <p:clrMapOvr>
    <a:masterClrMapping/>
  </p:clrMapOvr>
  <p:transition/>
</p:sldLayout>
</file>

<file path=ppt/slideLayouts/slideLayout5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05692988"/>
      </p:ext>
    </p:extLst>
  </p:cSld>
  <p:clrMapOvr>
    <a:masterClrMapping/>
  </p:clrMapOvr>
  <p:transition/>
</p:sldLayout>
</file>

<file path=ppt/slideLayouts/slideLayout5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72931546"/>
      </p:ext>
    </p:extLst>
  </p:cSld>
  <p:clrMapOvr>
    <a:masterClrMapping/>
  </p:clrMapOvr>
  <p:transition/>
</p:sldLayout>
</file>

<file path=ppt/slideLayouts/slideLayout5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62761177"/>
      </p:ext>
    </p:extLst>
  </p:cSld>
  <p:clrMapOvr>
    <a:masterClrMapping/>
  </p:clrMapOvr>
  <p:transition/>
</p:sldLayout>
</file>

<file path=ppt/slideLayouts/slideLayout5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2670180"/>
      </p:ext>
    </p:extLst>
  </p:cSld>
  <p:clrMapOvr>
    <a:masterClrMapping/>
  </p:clrMapOvr>
  <p:transition/>
</p:sldLayout>
</file>

<file path=ppt/slideLayouts/slideLayout5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0782031"/>
      </p:ext>
    </p:extLst>
  </p:cSld>
  <p:clrMapOvr>
    <a:masterClrMapping/>
  </p:clrMapOvr>
  <p:transition/>
</p:sldLayout>
</file>

<file path=ppt/slideLayouts/slideLayout5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8552770"/>
      </p:ext>
    </p:extLst>
  </p:cSld>
  <p:clrMapOvr>
    <a:masterClrMapping/>
  </p:clrMapOvr>
  <p:transition/>
</p:sldLayout>
</file>

<file path=ppt/slideLayouts/slideLayout58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23158026"/>
      </p:ext>
    </p:extLst>
  </p:cSld>
  <p:clrMapOvr>
    <a:masterClrMapping/>
  </p:clrMapOvr>
  <p:transition/>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3068168"/>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5991" y="50573"/>
            <a:ext cx="6915118" cy="1141619"/>
          </a:xfrm>
          <a:prstGeom prst="rect">
            <a:avLst/>
          </a:prstGeom>
        </p:spPr>
        <p:txBody>
          <a:bodyPr anchor="ctr"/>
          <a:lstStyle>
            <a:lvl1pPr>
              <a:lnSpc>
                <a:spcPct val="100000"/>
              </a:lnSpc>
              <a:spcAft>
                <a:spcPts val="600"/>
              </a:spcAft>
              <a:defRPr sz="3200" b="1">
                <a:solidFill>
                  <a:schemeClr val="tx2">
                    <a:lumMod val="75000"/>
                  </a:schemeClr>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1215342"/>
            <a:ext cx="8987622" cy="514037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
        <p:nvSpPr>
          <p:cNvPr id="6" name="Picture Placeholder 5">
            <a:extLst>
              <a:ext uri="{FF2B5EF4-FFF2-40B4-BE49-F238E27FC236}">
                <a16:creationId xmlns:a16="http://schemas.microsoft.com/office/drawing/2014/main" id="{DA7A8B87-AFDB-FD4D-ACE1-4633C0FC8DD3}"/>
              </a:ext>
            </a:extLst>
          </p:cNvPr>
          <p:cNvSpPr>
            <a:spLocks noGrp="1"/>
          </p:cNvSpPr>
          <p:nvPr>
            <p:ph type="pic" sz="quarter" idx="10" hasCustomPrompt="1"/>
          </p:nvPr>
        </p:nvSpPr>
        <p:spPr>
          <a:xfrm>
            <a:off x="7026274" y="-1"/>
            <a:ext cx="2117725" cy="1203767"/>
          </a:xfrm>
          <a:prstGeom prst="rect">
            <a:avLst/>
          </a:prstGeom>
        </p:spPr>
        <p:txBody>
          <a:bodyPr anchor="ctr"/>
          <a:lstStyle>
            <a:lvl1pPr marL="0" indent="0" algn="ctr">
              <a:buNone/>
              <a:defRPr/>
            </a:lvl1pPr>
          </a:lstStyle>
          <a:p>
            <a:r>
              <a:rPr lang="en-US" dirty="0"/>
              <a:t>Webcam Here</a:t>
            </a:r>
          </a:p>
        </p:txBody>
      </p:sp>
    </p:spTree>
    <p:extLst>
      <p:ext uri="{BB962C8B-B14F-4D97-AF65-F5344CB8AC3E}">
        <p14:creationId xmlns:p14="http://schemas.microsoft.com/office/powerpoint/2010/main" val="16893806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idx="13"/>
          </p:nvPr>
        </p:nvSpPr>
        <p:spPr>
          <a:xfrm>
            <a:off x="457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57200" y="274638"/>
            <a:ext cx="8229600" cy="532719"/>
          </a:xfrm>
          <a:prstGeom prst="rect">
            <a:avLst/>
          </a:prstGeom>
        </p:spPr>
        <p:txBody>
          <a:bodyPr/>
          <a:lstStyle>
            <a:lvl1pPr>
              <a:defRPr>
                <a:latin typeface="Arial"/>
              </a:defRPr>
            </a:lvl1pPr>
          </a:lstStyle>
          <a:p>
            <a:r>
              <a:rPr lang="en-US" dirty="0"/>
              <a:t>Click to edit Master title style</a:t>
            </a:r>
          </a:p>
        </p:txBody>
      </p:sp>
      <p:sp>
        <p:nvSpPr>
          <p:cNvPr id="10" name="Content Placeholder 2"/>
          <p:cNvSpPr>
            <a:spLocks noGrp="1"/>
          </p:cNvSpPr>
          <p:nvPr>
            <p:ph idx="14"/>
          </p:nvPr>
        </p:nvSpPr>
        <p:spPr>
          <a:xfrm>
            <a:off x="4648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30542122"/>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1764092368"/>
      </p:ext>
    </p:extLst>
  </p:cSld>
  <p:clrMapOvr>
    <a:masterClrMapping/>
  </p:clrMapOvr>
  <p:transition/>
</p:sldLayout>
</file>

<file path=ppt/slideLayouts/slideLayout5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4064899438"/>
      </p:ext>
    </p:extLst>
  </p:cSld>
  <p:clrMapOvr>
    <a:masterClrMapping/>
  </p:clrMapOvr>
  <p:transition/>
</p:sldLayout>
</file>

<file path=ppt/slideLayouts/slideLayout5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3314912254"/>
      </p:ext>
    </p:extLst>
  </p:cSld>
  <p:clrMapOvr>
    <a:masterClrMapping/>
  </p:clrMapOvr>
  <p:transition/>
</p:sldLayout>
</file>

<file path=ppt/slideLayouts/slideLayout5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343281045"/>
      </p:ext>
    </p:extLst>
  </p:cSld>
  <p:clrMapOvr>
    <a:masterClrMapping/>
  </p:clrMapOvr>
  <p:transition/>
</p:sldLayout>
</file>

<file path=ppt/slideLayouts/slideLayout5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4013009402"/>
      </p:ext>
    </p:extLst>
  </p:cSld>
  <p:clrMapOvr>
    <a:masterClrMapping/>
  </p:clrMapOvr>
  <p:transition/>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4042771198"/>
      </p:ext>
    </p:extLst>
  </p:cSld>
  <p:clrMapOvr>
    <a:masterClrMapping/>
  </p:clrMapOvr>
  <p:transition/>
</p:sldLayout>
</file>

<file path=ppt/slideLayouts/slideLayout5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1621747934"/>
      </p:ext>
    </p:extLst>
  </p:cSld>
  <p:clrMapOvr>
    <a:masterClrMapping/>
  </p:clrMapOvr>
  <p:transition/>
</p:sldLayout>
</file>

<file path=ppt/slideLayouts/slideLayout5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215907111"/>
      </p:ext>
    </p:extLst>
  </p:cSld>
  <p:clrMapOvr>
    <a:masterClrMapping/>
  </p:clrMapOvr>
  <p:transition/>
</p:sldLayout>
</file>

<file path=ppt/slideLayouts/slideLayout5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734657302"/>
      </p:ext>
    </p:extLst>
  </p:cSld>
  <p:clrMapOvr>
    <a:masterClrMapping/>
  </p:clrMapOvr>
  <p:transition/>
</p:sldLayout>
</file>

<file path=ppt/slideLayouts/slideLayout5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72788691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Text Placeholder 2"/>
          <p:cNvSpPr>
            <a:spLocks noGrp="1"/>
          </p:cNvSpPr>
          <p:nvPr>
            <p:ph type="body" idx="1"/>
          </p:nvPr>
        </p:nvSpPr>
        <p:spPr>
          <a:xfrm>
            <a:off x="457200" y="1170214"/>
            <a:ext cx="4040188"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645025" y="1170214"/>
            <a:ext cx="4041775"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Picture Placeholder 10"/>
          <p:cNvSpPr>
            <a:spLocks noGrp="1"/>
          </p:cNvSpPr>
          <p:nvPr>
            <p:ph type="pic" sz="quarter" idx="13"/>
          </p:nvPr>
        </p:nvSpPr>
        <p:spPr>
          <a:xfrm>
            <a:off x="457200"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
        <p:nvSpPr>
          <p:cNvPr id="12" name="Picture Placeholder 10"/>
          <p:cNvSpPr>
            <a:spLocks noGrp="1"/>
          </p:cNvSpPr>
          <p:nvPr>
            <p:ph type="pic" sz="quarter" idx="14"/>
          </p:nvPr>
        </p:nvSpPr>
        <p:spPr>
          <a:xfrm>
            <a:off x="4649788"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Tree>
    <p:extLst>
      <p:ext uri="{BB962C8B-B14F-4D97-AF65-F5344CB8AC3E}">
        <p14:creationId xmlns:p14="http://schemas.microsoft.com/office/powerpoint/2010/main" val="1284382925"/>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009985007"/>
      </p:ext>
    </p:extLst>
  </p:cSld>
  <p:clrMapOvr>
    <a:masterClrMapping/>
  </p:clrMapOvr>
  <p:transition/>
</p:sldLayout>
</file>

<file path=ppt/slideLayouts/slideLayout60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09175197"/>
      </p:ext>
    </p:extLst>
  </p:cSld>
  <p:clrMapOvr>
    <a:masterClrMapping/>
  </p:clrMapOvr>
  <p:transition/>
</p:sldLayout>
</file>

<file path=ppt/slideLayouts/slideLayout6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36522087"/>
      </p:ext>
    </p:extLst>
  </p:cSld>
  <p:clrMapOvr>
    <a:masterClrMapping/>
  </p:clrMapOvr>
  <p:transition/>
</p:sldLayout>
</file>

<file path=ppt/slideLayouts/slideLayout6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97292345"/>
      </p:ext>
    </p:extLst>
  </p:cSld>
  <p:clrMapOvr>
    <a:masterClrMapping/>
  </p:clrMapOvr>
  <p:transition/>
</p:sldLayout>
</file>

<file path=ppt/slideLayouts/slideLayout6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56849608"/>
      </p:ext>
    </p:extLst>
  </p:cSld>
  <p:clrMapOvr>
    <a:masterClrMapping/>
  </p:clrMapOvr>
  <p:transition/>
</p:sldLayout>
</file>

<file path=ppt/slideLayouts/slideLayout6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23587488"/>
      </p:ext>
    </p:extLst>
  </p:cSld>
  <p:clrMapOvr>
    <a:masterClrMapping/>
  </p:clrMapOvr>
  <p:transition/>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6678640"/>
      </p:ext>
    </p:extLst>
  </p:cSld>
  <p:clrMapOvr>
    <a:masterClrMapping/>
  </p:clrMapOvr>
  <p:transition/>
</p:sldLayout>
</file>

<file path=ppt/slideLayouts/slideLayout6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3936928"/>
      </p:ext>
    </p:extLst>
  </p:cSld>
  <p:clrMapOvr>
    <a:masterClrMapping/>
  </p:clrMapOvr>
  <p:transition/>
</p:sldLayout>
</file>

<file path=ppt/slideLayouts/slideLayout6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01395907"/>
      </p:ext>
    </p:extLst>
  </p:cSld>
  <p:clrMapOvr>
    <a:masterClrMapping/>
  </p:clrMapOvr>
  <p:transition/>
</p:sldLayout>
</file>

<file path=ppt/slideLayouts/slideLayout6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75820216"/>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756813581"/>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52794921"/>
      </p:ext>
    </p:extLst>
  </p:cSld>
  <p:clrMapOvr>
    <a:masterClrMapping/>
  </p:clrMapOvr>
  <p:transition/>
</p:sldLayout>
</file>

<file path=ppt/slideLayouts/slideLayout6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59317484"/>
      </p:ext>
    </p:extLst>
  </p:cSld>
  <p:clrMapOvr>
    <a:masterClrMapping/>
  </p:clrMapOvr>
  <p:transition/>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0551250"/>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58077502"/>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4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Tree>
    <p:extLst>
      <p:ext uri="{BB962C8B-B14F-4D97-AF65-F5344CB8AC3E}">
        <p14:creationId xmlns:p14="http://schemas.microsoft.com/office/powerpoint/2010/main" val="372881918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231EE152-1659-8D42-9CA0-5FF63AEBB813}"/>
              </a:ext>
            </a:extLst>
          </p:cNvPr>
          <p:cNvSpPr>
            <a:spLocks noChangeArrowheads="1"/>
          </p:cNvSpPr>
          <p:nvPr/>
        </p:nvSpPr>
        <p:spPr bwMode="auto">
          <a:xfrm>
            <a:off x="457200" y="1123950"/>
            <a:ext cx="82296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a:extLst>
              <a:ext uri="{FF2B5EF4-FFF2-40B4-BE49-F238E27FC236}">
                <a16:creationId xmlns:a16="http://schemas.microsoft.com/office/drawing/2014/main" id="{9E5635DA-784E-6D4C-8136-7C74616169D3}"/>
              </a:ext>
            </a:extLst>
          </p:cNvPr>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10">
            <a:extLst>
              <a:ext uri="{FF2B5EF4-FFF2-40B4-BE49-F238E27FC236}">
                <a16:creationId xmlns:a16="http://schemas.microsoft.com/office/drawing/2014/main" id="{7CB9712E-C73A-1945-B011-5C4D0C9348A3}"/>
              </a:ext>
            </a:extLst>
          </p:cNvPr>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a:extLst>
              <a:ext uri="{FF2B5EF4-FFF2-40B4-BE49-F238E27FC236}">
                <a16:creationId xmlns:a16="http://schemas.microsoft.com/office/drawing/2014/main" id="{68DB3E6D-EC3A-004E-A886-A3A430BAA072}"/>
              </a:ext>
            </a:extLst>
          </p:cNvPr>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Garamond" pitchFamily="-106" charset="0"/>
                <a:ea typeface="Arial" pitchFamily="-106" charset="0"/>
                <a:cs typeface="Arial" pitchFamily="-106" charset="0"/>
              </a:defRPr>
            </a:lvl1pPr>
          </a:lstStyle>
          <a:p>
            <a:pPr>
              <a:defRPr/>
            </a:pPr>
            <a:r>
              <a:rPr lang="en-US"/>
              <a:t>Efficient Runahead Execution</a:t>
            </a:r>
          </a:p>
        </p:txBody>
      </p:sp>
      <p:sp>
        <p:nvSpPr>
          <p:cNvPr id="8" name="Rectangle 5">
            <a:extLst>
              <a:ext uri="{FF2B5EF4-FFF2-40B4-BE49-F238E27FC236}">
                <a16:creationId xmlns:a16="http://schemas.microsoft.com/office/drawing/2014/main" id="{8B21DC63-E09E-CC44-A17B-5BEFDC4A402F}"/>
              </a:ext>
            </a:extLst>
          </p:cNvPr>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03E0385D-6C4C-D346-82EE-DB2A28D58D8D}"/>
              </a:ext>
            </a:extLst>
          </p:cNvPr>
          <p:cNvSpPr>
            <a:spLocks noGrp="1" noChangeArrowheads="1"/>
          </p:cNvSpPr>
          <p:nvPr>
            <p:ph type="sldNum" sz="quarter" idx="12"/>
          </p:nvPr>
        </p:nvSpPr>
        <p:spPr/>
        <p:txBody>
          <a:bodyPr/>
          <a:lstStyle>
            <a:lvl1pPr>
              <a:defRPr sz="1200"/>
            </a:lvl1pPr>
          </a:lstStyle>
          <a:p>
            <a:pPr>
              <a:defRPr/>
            </a:pPr>
            <a:fld id="{7C9A786F-A3BB-2147-8F1A-670657404FB7}" type="slidenum">
              <a:rPr lang="en-US" altLang="en-US"/>
              <a:pPr>
                <a:defRPr/>
              </a:pPr>
              <a:t>‹#›</a:t>
            </a:fld>
            <a:endParaRPr lang="en-US" altLang="en-US"/>
          </a:p>
        </p:txBody>
      </p:sp>
    </p:spTree>
    <p:extLst>
      <p:ext uri="{BB962C8B-B14F-4D97-AF65-F5344CB8AC3E}">
        <p14:creationId xmlns:p14="http://schemas.microsoft.com/office/powerpoint/2010/main" val="3782673957"/>
      </p:ext>
    </p:extLst>
  </p:cSld>
  <p:clrMapOvr>
    <a:masterClrMapping/>
  </p:clrMapOvr>
  <p:transition/>
</p:sldLayout>
</file>

<file path=ppt/slideLayouts/slideLayout6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5B192E21-A78C-2747-9E41-E3F2F5658D87}"/>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71F64205-2D1C-C643-9409-828641918C15}"/>
              </a:ext>
            </a:extLst>
          </p:cNvPr>
          <p:cNvSpPr>
            <a:spLocks noGrp="1" noChangeArrowheads="1"/>
          </p:cNvSpPr>
          <p:nvPr>
            <p:ph type="sldNum" sz="quarter" idx="11"/>
          </p:nvPr>
        </p:nvSpPr>
        <p:spPr>
          <a:ln/>
        </p:spPr>
        <p:txBody>
          <a:bodyPr/>
          <a:lstStyle>
            <a:lvl1pPr>
              <a:defRPr/>
            </a:lvl1pPr>
          </a:lstStyle>
          <a:p>
            <a:pPr>
              <a:defRPr/>
            </a:pPr>
            <a:fld id="{0A1A696D-AE0C-9446-A38B-FCAFD25E7DF6}" type="slidenum">
              <a:rPr lang="en-US" altLang="en-US"/>
              <a:pPr>
                <a:defRPr/>
              </a:pPr>
              <a:t>‹#›</a:t>
            </a:fld>
            <a:endParaRPr lang="en-US" altLang="en-US"/>
          </a:p>
        </p:txBody>
      </p:sp>
    </p:spTree>
    <p:extLst>
      <p:ext uri="{BB962C8B-B14F-4D97-AF65-F5344CB8AC3E}">
        <p14:creationId xmlns:p14="http://schemas.microsoft.com/office/powerpoint/2010/main" val="1439046629"/>
      </p:ext>
    </p:extLst>
  </p:cSld>
  <p:clrMapOvr>
    <a:masterClrMapping/>
  </p:clrMapOvr>
  <p:transition/>
</p:sldLayout>
</file>

<file path=ppt/slideLayouts/slideLayout6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B9F7B4CA-3896-5A49-BD24-13B4552CA6AE}"/>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78454FCF-6D7A-C34A-A0F5-C70BCBE369FA}"/>
              </a:ext>
            </a:extLst>
          </p:cNvPr>
          <p:cNvSpPr>
            <a:spLocks noGrp="1" noChangeArrowheads="1"/>
          </p:cNvSpPr>
          <p:nvPr>
            <p:ph type="sldNum" sz="quarter" idx="11"/>
          </p:nvPr>
        </p:nvSpPr>
        <p:spPr>
          <a:ln/>
        </p:spPr>
        <p:txBody>
          <a:bodyPr/>
          <a:lstStyle>
            <a:lvl1pPr>
              <a:defRPr/>
            </a:lvl1pPr>
          </a:lstStyle>
          <a:p>
            <a:pPr>
              <a:defRPr/>
            </a:pPr>
            <a:fld id="{C9E297E7-4D30-214E-B98B-FCD031CD24BB}" type="slidenum">
              <a:rPr lang="en-US" altLang="en-US"/>
              <a:pPr>
                <a:defRPr/>
              </a:pPr>
              <a:t>‹#›</a:t>
            </a:fld>
            <a:endParaRPr lang="en-US" altLang="en-US"/>
          </a:p>
        </p:txBody>
      </p:sp>
    </p:spTree>
    <p:extLst>
      <p:ext uri="{BB962C8B-B14F-4D97-AF65-F5344CB8AC3E}">
        <p14:creationId xmlns:p14="http://schemas.microsoft.com/office/powerpoint/2010/main" val="3918536038"/>
      </p:ext>
    </p:extLst>
  </p:cSld>
  <p:clrMapOvr>
    <a:masterClrMapping/>
  </p:clrMapOvr>
  <p:transition/>
</p:sldLayout>
</file>

<file path=ppt/slideLayouts/slideLayout6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A5CCE1EF-FB0D-C340-A7CE-F6B5CC766B3E}"/>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B66406B3-FFA9-D244-8DF5-262DA5B8CC11}"/>
              </a:ext>
            </a:extLst>
          </p:cNvPr>
          <p:cNvSpPr>
            <a:spLocks noGrp="1" noChangeArrowheads="1"/>
          </p:cNvSpPr>
          <p:nvPr>
            <p:ph type="sldNum" sz="quarter" idx="11"/>
          </p:nvPr>
        </p:nvSpPr>
        <p:spPr>
          <a:ln/>
        </p:spPr>
        <p:txBody>
          <a:bodyPr/>
          <a:lstStyle>
            <a:lvl1pPr>
              <a:defRPr/>
            </a:lvl1pPr>
          </a:lstStyle>
          <a:p>
            <a:pPr>
              <a:defRPr/>
            </a:pPr>
            <a:fld id="{6EF08FE2-77D4-CB42-9802-DC8513815FCF}" type="slidenum">
              <a:rPr lang="en-US" altLang="en-US"/>
              <a:pPr>
                <a:defRPr/>
              </a:pPr>
              <a:t>‹#›</a:t>
            </a:fld>
            <a:endParaRPr lang="en-US" altLang="en-US"/>
          </a:p>
        </p:txBody>
      </p:sp>
    </p:spTree>
    <p:extLst>
      <p:ext uri="{BB962C8B-B14F-4D97-AF65-F5344CB8AC3E}">
        <p14:creationId xmlns:p14="http://schemas.microsoft.com/office/powerpoint/2010/main" val="46892471"/>
      </p:ext>
    </p:extLst>
  </p:cSld>
  <p:clrMapOvr>
    <a:masterClrMapping/>
  </p:clrMapOvr>
  <p:transition/>
</p:sldLayout>
</file>

<file path=ppt/slideLayouts/slideLayout6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E29E6A82-B671-A94A-B4CF-568FE2963CEF}"/>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a:extLst>
              <a:ext uri="{FF2B5EF4-FFF2-40B4-BE49-F238E27FC236}">
                <a16:creationId xmlns:a16="http://schemas.microsoft.com/office/drawing/2014/main" id="{795E87C3-EE11-A442-ACF4-79BFAA22D801}"/>
              </a:ext>
            </a:extLst>
          </p:cNvPr>
          <p:cNvSpPr>
            <a:spLocks noGrp="1" noChangeArrowheads="1"/>
          </p:cNvSpPr>
          <p:nvPr>
            <p:ph type="sldNum" sz="quarter" idx="11"/>
          </p:nvPr>
        </p:nvSpPr>
        <p:spPr>
          <a:ln/>
        </p:spPr>
        <p:txBody>
          <a:bodyPr/>
          <a:lstStyle>
            <a:lvl1pPr>
              <a:defRPr/>
            </a:lvl1pPr>
          </a:lstStyle>
          <a:p>
            <a:pPr>
              <a:defRPr/>
            </a:pPr>
            <a:fld id="{9EB8F5EE-DF3C-8044-A8A5-BE4FE93149AE}" type="slidenum">
              <a:rPr lang="en-US" altLang="en-US"/>
              <a:pPr>
                <a:defRPr/>
              </a:pPr>
              <a:t>‹#›</a:t>
            </a:fld>
            <a:endParaRPr lang="en-US" altLang="en-US"/>
          </a:p>
        </p:txBody>
      </p:sp>
    </p:spTree>
    <p:extLst>
      <p:ext uri="{BB962C8B-B14F-4D97-AF65-F5344CB8AC3E}">
        <p14:creationId xmlns:p14="http://schemas.microsoft.com/office/powerpoint/2010/main" val="1114383984"/>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256587941"/>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CD0BB4E9-4628-3F43-BCD0-2C8E83D3A59F}"/>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a:extLst>
              <a:ext uri="{FF2B5EF4-FFF2-40B4-BE49-F238E27FC236}">
                <a16:creationId xmlns:a16="http://schemas.microsoft.com/office/drawing/2014/main" id="{8FBFC350-5A5F-BC4F-AA3D-60EEC10E4EC6}"/>
              </a:ext>
            </a:extLst>
          </p:cNvPr>
          <p:cNvSpPr>
            <a:spLocks noGrp="1" noChangeArrowheads="1"/>
          </p:cNvSpPr>
          <p:nvPr>
            <p:ph type="sldNum" sz="quarter" idx="11"/>
          </p:nvPr>
        </p:nvSpPr>
        <p:spPr>
          <a:ln/>
        </p:spPr>
        <p:txBody>
          <a:bodyPr/>
          <a:lstStyle>
            <a:lvl1pPr>
              <a:defRPr/>
            </a:lvl1pPr>
          </a:lstStyle>
          <a:p>
            <a:pPr>
              <a:defRPr/>
            </a:pPr>
            <a:fld id="{4EF4DBC9-7B0B-5B41-930D-4ADA0808F194}" type="slidenum">
              <a:rPr lang="en-US" altLang="en-US"/>
              <a:pPr>
                <a:defRPr/>
              </a:pPr>
              <a:t>‹#›</a:t>
            </a:fld>
            <a:endParaRPr lang="en-US" altLang="en-US"/>
          </a:p>
        </p:txBody>
      </p:sp>
    </p:spTree>
    <p:extLst>
      <p:ext uri="{BB962C8B-B14F-4D97-AF65-F5344CB8AC3E}">
        <p14:creationId xmlns:p14="http://schemas.microsoft.com/office/powerpoint/2010/main" val="3477548306"/>
      </p:ext>
    </p:extLst>
  </p:cSld>
  <p:clrMapOvr>
    <a:masterClrMapping/>
  </p:clrMapOvr>
  <p:transition/>
</p:sldLayout>
</file>

<file path=ppt/slideLayouts/slideLayout6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ED7C6559-6CD8-9F41-B9AC-F56D4FC62C39}"/>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a:extLst>
              <a:ext uri="{FF2B5EF4-FFF2-40B4-BE49-F238E27FC236}">
                <a16:creationId xmlns:a16="http://schemas.microsoft.com/office/drawing/2014/main" id="{96F68078-0F0C-7D4E-B89F-4D1294BD29C0}"/>
              </a:ext>
            </a:extLst>
          </p:cNvPr>
          <p:cNvSpPr>
            <a:spLocks noGrp="1" noChangeArrowheads="1"/>
          </p:cNvSpPr>
          <p:nvPr>
            <p:ph type="sldNum" sz="quarter" idx="11"/>
          </p:nvPr>
        </p:nvSpPr>
        <p:spPr>
          <a:ln/>
        </p:spPr>
        <p:txBody>
          <a:bodyPr/>
          <a:lstStyle>
            <a:lvl1pPr>
              <a:defRPr/>
            </a:lvl1pPr>
          </a:lstStyle>
          <a:p>
            <a:pPr>
              <a:defRPr/>
            </a:pPr>
            <a:fld id="{8D349F5C-2E7D-434D-82E4-5F8D4750FB06}" type="slidenum">
              <a:rPr lang="en-US" altLang="en-US"/>
              <a:pPr>
                <a:defRPr/>
              </a:pPr>
              <a:t>‹#›</a:t>
            </a:fld>
            <a:endParaRPr lang="en-US" altLang="en-US"/>
          </a:p>
        </p:txBody>
      </p:sp>
    </p:spTree>
    <p:extLst>
      <p:ext uri="{BB962C8B-B14F-4D97-AF65-F5344CB8AC3E}">
        <p14:creationId xmlns:p14="http://schemas.microsoft.com/office/powerpoint/2010/main" val="2744550612"/>
      </p:ext>
    </p:extLst>
  </p:cSld>
  <p:clrMapOvr>
    <a:masterClrMapping/>
  </p:clrMapOvr>
  <p:transition/>
</p:sldLayout>
</file>

<file path=ppt/slideLayouts/slideLayout6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2123B2FD-B99C-0948-8BF2-7CC177BDF66B}"/>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A7D08DC1-BCB7-4542-BB2D-5D88A8284824}"/>
              </a:ext>
            </a:extLst>
          </p:cNvPr>
          <p:cNvSpPr>
            <a:spLocks noGrp="1" noChangeArrowheads="1"/>
          </p:cNvSpPr>
          <p:nvPr>
            <p:ph type="sldNum" sz="quarter" idx="11"/>
          </p:nvPr>
        </p:nvSpPr>
        <p:spPr>
          <a:ln/>
        </p:spPr>
        <p:txBody>
          <a:bodyPr/>
          <a:lstStyle>
            <a:lvl1pPr>
              <a:defRPr/>
            </a:lvl1pPr>
          </a:lstStyle>
          <a:p>
            <a:pPr>
              <a:defRPr/>
            </a:pPr>
            <a:fld id="{B8075E26-D0AF-AA4C-ABEE-75647DB5BBEF}" type="slidenum">
              <a:rPr lang="en-US" altLang="en-US"/>
              <a:pPr>
                <a:defRPr/>
              </a:pPr>
              <a:t>‹#›</a:t>
            </a:fld>
            <a:endParaRPr lang="en-US" altLang="en-US"/>
          </a:p>
        </p:txBody>
      </p:sp>
    </p:spTree>
    <p:extLst>
      <p:ext uri="{BB962C8B-B14F-4D97-AF65-F5344CB8AC3E}">
        <p14:creationId xmlns:p14="http://schemas.microsoft.com/office/powerpoint/2010/main" val="934943318"/>
      </p:ext>
    </p:extLst>
  </p:cSld>
  <p:clrMapOvr>
    <a:masterClrMapping/>
  </p:clrMapOvr>
  <p:transition/>
</p:sldLayout>
</file>

<file path=ppt/slideLayouts/slideLayout6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4B004AE6-43D5-884E-A7E0-3E2C9D3CE6F0}"/>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9C929CE5-E563-D646-8865-4D2828E8704A}"/>
              </a:ext>
            </a:extLst>
          </p:cNvPr>
          <p:cNvSpPr>
            <a:spLocks noGrp="1" noChangeArrowheads="1"/>
          </p:cNvSpPr>
          <p:nvPr>
            <p:ph type="sldNum" sz="quarter" idx="11"/>
          </p:nvPr>
        </p:nvSpPr>
        <p:spPr>
          <a:ln/>
        </p:spPr>
        <p:txBody>
          <a:bodyPr/>
          <a:lstStyle>
            <a:lvl1pPr>
              <a:defRPr/>
            </a:lvl1pPr>
          </a:lstStyle>
          <a:p>
            <a:pPr>
              <a:defRPr/>
            </a:pPr>
            <a:fld id="{5FCA2A97-836E-1141-BF2F-9B24D430D832}" type="slidenum">
              <a:rPr lang="en-US" altLang="en-US"/>
              <a:pPr>
                <a:defRPr/>
              </a:pPr>
              <a:t>‹#›</a:t>
            </a:fld>
            <a:endParaRPr lang="en-US" altLang="en-US"/>
          </a:p>
        </p:txBody>
      </p:sp>
    </p:spTree>
    <p:extLst>
      <p:ext uri="{BB962C8B-B14F-4D97-AF65-F5344CB8AC3E}">
        <p14:creationId xmlns:p14="http://schemas.microsoft.com/office/powerpoint/2010/main" val="4049535584"/>
      </p:ext>
    </p:extLst>
  </p:cSld>
  <p:clrMapOvr>
    <a:masterClrMapping/>
  </p:clrMapOvr>
  <p:transition/>
</p:sldLayout>
</file>

<file path=ppt/slideLayouts/slideLayout6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D2B5205C-2CCA-C049-95CF-5AF8FC2154EE}"/>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91A54E58-7997-8949-B909-338AEDA8B5B8}"/>
              </a:ext>
            </a:extLst>
          </p:cNvPr>
          <p:cNvSpPr>
            <a:spLocks noGrp="1" noChangeArrowheads="1"/>
          </p:cNvSpPr>
          <p:nvPr>
            <p:ph type="sldNum" sz="quarter" idx="11"/>
          </p:nvPr>
        </p:nvSpPr>
        <p:spPr>
          <a:ln/>
        </p:spPr>
        <p:txBody>
          <a:bodyPr/>
          <a:lstStyle>
            <a:lvl1pPr>
              <a:defRPr/>
            </a:lvl1pPr>
          </a:lstStyle>
          <a:p>
            <a:pPr>
              <a:defRPr/>
            </a:pPr>
            <a:fld id="{776414D7-0FAE-E247-A4B6-F1F16DAA1728}" type="slidenum">
              <a:rPr lang="en-US" altLang="en-US"/>
              <a:pPr>
                <a:defRPr/>
              </a:pPr>
              <a:t>‹#›</a:t>
            </a:fld>
            <a:endParaRPr lang="en-US" altLang="en-US"/>
          </a:p>
        </p:txBody>
      </p:sp>
    </p:spTree>
    <p:extLst>
      <p:ext uri="{BB962C8B-B14F-4D97-AF65-F5344CB8AC3E}">
        <p14:creationId xmlns:p14="http://schemas.microsoft.com/office/powerpoint/2010/main" val="1287628389"/>
      </p:ext>
    </p:extLst>
  </p:cSld>
  <p:clrMapOvr>
    <a:masterClrMapping/>
  </p:clrMapOvr>
  <p:transition/>
</p:sldLayout>
</file>

<file path=ppt/slideLayouts/slideLayout6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E01DF80F-C15D-B14D-A3CE-8989D4F3B26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7EFEADDB-6402-5F4F-859C-743CE630D34A}"/>
              </a:ext>
            </a:extLst>
          </p:cNvPr>
          <p:cNvSpPr>
            <a:spLocks noGrp="1" noChangeArrowheads="1"/>
          </p:cNvSpPr>
          <p:nvPr>
            <p:ph type="sldNum" sz="quarter" idx="11"/>
          </p:nvPr>
        </p:nvSpPr>
        <p:spPr>
          <a:ln/>
        </p:spPr>
        <p:txBody>
          <a:bodyPr/>
          <a:lstStyle>
            <a:lvl1pPr>
              <a:defRPr/>
            </a:lvl1pPr>
          </a:lstStyle>
          <a:p>
            <a:pPr>
              <a:defRPr/>
            </a:pPr>
            <a:fld id="{F1137034-9C31-3647-AE1C-00BAB89F781E}" type="slidenum">
              <a:rPr lang="en-US" altLang="en-US"/>
              <a:pPr>
                <a:defRPr/>
              </a:pPr>
              <a:t>‹#›</a:t>
            </a:fld>
            <a:endParaRPr lang="en-US" altLang="en-US"/>
          </a:p>
        </p:txBody>
      </p:sp>
    </p:spTree>
    <p:extLst>
      <p:ext uri="{BB962C8B-B14F-4D97-AF65-F5344CB8AC3E}">
        <p14:creationId xmlns:p14="http://schemas.microsoft.com/office/powerpoint/2010/main" val="2360927500"/>
      </p:ext>
    </p:extLst>
  </p:cSld>
  <p:clrMapOvr>
    <a:masterClrMapping/>
  </p:clrMapOvr>
  <p:transition/>
</p:sldLayout>
</file>

<file path=ppt/slideLayouts/slideLayout62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21444DCE-203B-184C-8A99-DFDE506A3C0C}"/>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48497C19-44B3-A346-9C79-B9BFA759E0BE}"/>
              </a:ext>
            </a:extLst>
          </p:cNvPr>
          <p:cNvSpPr>
            <a:spLocks noGrp="1" noChangeArrowheads="1"/>
          </p:cNvSpPr>
          <p:nvPr>
            <p:ph type="sldNum" sz="quarter" idx="11"/>
          </p:nvPr>
        </p:nvSpPr>
        <p:spPr>
          <a:ln/>
        </p:spPr>
        <p:txBody>
          <a:bodyPr/>
          <a:lstStyle>
            <a:lvl1pPr>
              <a:defRPr/>
            </a:lvl1pPr>
          </a:lstStyle>
          <a:p>
            <a:pPr>
              <a:defRPr/>
            </a:pPr>
            <a:fld id="{977B51B5-5BFA-F54D-BFFF-307CEF6CBD80}" type="slidenum">
              <a:rPr lang="en-US" altLang="en-US"/>
              <a:pPr>
                <a:defRPr/>
              </a:pPr>
              <a:t>‹#›</a:t>
            </a:fld>
            <a:endParaRPr lang="en-US" altLang="en-US"/>
          </a:p>
        </p:txBody>
      </p:sp>
    </p:spTree>
    <p:extLst>
      <p:ext uri="{BB962C8B-B14F-4D97-AF65-F5344CB8AC3E}">
        <p14:creationId xmlns:p14="http://schemas.microsoft.com/office/powerpoint/2010/main" val="4158880437"/>
      </p:ext>
    </p:extLst>
  </p:cSld>
  <p:clrMapOvr>
    <a:masterClrMapping/>
  </p:clrMapOvr>
  <p:transition/>
</p:sldLayout>
</file>

<file path=ppt/slideLayouts/slideLayout6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0C29704-B04F-4A1E-B767-B0E1B8D9978C}" type="datetime8">
              <a:rPr lang="en-CH" smtClean="0"/>
              <a:t>6/26/26 11:22 PM</a:t>
            </a:fld>
            <a:endParaRPr lang="en-CH"/>
          </a:p>
        </p:txBody>
      </p:sp>
      <p:sp>
        <p:nvSpPr>
          <p:cNvPr id="5" name="Footer Placeholder 4"/>
          <p:cNvSpPr>
            <a:spLocks noGrp="1"/>
          </p:cNvSpPr>
          <p:nvPr>
            <p:ph type="ftr" sz="quarter" idx="11"/>
          </p:nvPr>
        </p:nvSpPr>
        <p:spPr/>
        <p:txBody>
          <a:bodyPr/>
          <a:lstStyle/>
          <a:p>
            <a:r>
              <a:rPr lang="en-US"/>
              <a:t>Lukas Breitwieser</a:t>
            </a:r>
            <a:endParaRPr lang="en-CH"/>
          </a:p>
        </p:txBody>
      </p:sp>
      <p:sp>
        <p:nvSpPr>
          <p:cNvPr id="6" name="Slide Number Placeholder 5"/>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1584489145"/>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0650" y="1"/>
            <a:ext cx="8902700" cy="1041400"/>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120650" y="1203324"/>
            <a:ext cx="8902700" cy="498792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C9DC024-CAE2-41E7-824E-C3BF7F344A59}" type="datetime8">
              <a:rPr lang="en-CH" smtClean="0"/>
              <a:t>6/26/26 11:22 PM</a:t>
            </a:fld>
            <a:endParaRPr lang="en-CH"/>
          </a:p>
        </p:txBody>
      </p:sp>
      <p:sp>
        <p:nvSpPr>
          <p:cNvPr id="5" name="Footer Placeholder 4"/>
          <p:cNvSpPr>
            <a:spLocks noGrp="1"/>
          </p:cNvSpPr>
          <p:nvPr>
            <p:ph type="ftr" sz="quarter" idx="11"/>
          </p:nvPr>
        </p:nvSpPr>
        <p:spPr/>
        <p:txBody>
          <a:bodyPr/>
          <a:lstStyle/>
          <a:p>
            <a:r>
              <a:rPr lang="en-US" dirty="0"/>
              <a:t>Lukas </a:t>
            </a:r>
            <a:r>
              <a:rPr lang="en-US" dirty="0" err="1"/>
              <a:t>Breitwieser</a:t>
            </a:r>
            <a:endParaRPr lang="en-CH" dirty="0"/>
          </a:p>
        </p:txBody>
      </p:sp>
      <p:sp>
        <p:nvSpPr>
          <p:cNvPr id="6" name="Slide Number Placeholder 5"/>
          <p:cNvSpPr>
            <a:spLocks noGrp="1"/>
          </p:cNvSpPr>
          <p:nvPr>
            <p:ph type="sldNum" sz="quarter" idx="12"/>
          </p:nvPr>
        </p:nvSpPr>
        <p:spPr>
          <a:xfrm>
            <a:off x="6965950" y="6353172"/>
            <a:ext cx="2057400" cy="365125"/>
          </a:xfrm>
        </p:spPr>
        <p:txBody>
          <a:bodyPr/>
          <a:lstStyle>
            <a:lvl1pPr>
              <a:defRPr sz="1800">
                <a:solidFill>
                  <a:srgbClr val="030F2B"/>
                </a:solidFill>
                <a:latin typeface="Lato" panose="020F0502020204030203" pitchFamily="34" charset="0"/>
              </a:defRPr>
            </a:lvl1pPr>
          </a:lstStyle>
          <a:p>
            <a:fld id="{539C3F08-3115-4FA1-9043-5197FD6801DB}" type="slidenum">
              <a:rPr lang="en-CH" smtClean="0"/>
              <a:pPr/>
              <a:t>‹#›</a:t>
            </a:fld>
            <a:endParaRPr lang="en-CH" dirty="0"/>
          </a:p>
        </p:txBody>
      </p:sp>
      <p:cxnSp>
        <p:nvCxnSpPr>
          <p:cNvPr id="7" name="Straight Connector 6">
            <a:extLst>
              <a:ext uri="{FF2B5EF4-FFF2-40B4-BE49-F238E27FC236}">
                <a16:creationId xmlns:a16="http://schemas.microsoft.com/office/drawing/2014/main" id="{DF3C7D29-F495-46A3-99EF-81E0FD3B142F}"/>
              </a:ext>
            </a:extLst>
          </p:cNvPr>
          <p:cNvCxnSpPr/>
          <p:nvPr userDrawn="1"/>
        </p:nvCxnSpPr>
        <p:spPr>
          <a:xfrm>
            <a:off x="0" y="1041401"/>
            <a:ext cx="9144000" cy="0"/>
          </a:xfrm>
          <a:prstGeom prst="line">
            <a:avLst/>
          </a:prstGeom>
          <a:ln w="38100">
            <a:solidFill>
              <a:srgbClr val="030F2B"/>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CEAE6B6-1F3D-48CF-AF6C-DE101652F25B}"/>
              </a:ext>
            </a:extLst>
          </p:cNvPr>
          <p:cNvCxnSpPr/>
          <p:nvPr userDrawn="1"/>
        </p:nvCxnSpPr>
        <p:spPr>
          <a:xfrm>
            <a:off x="0" y="1005682"/>
            <a:ext cx="91440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3403140"/>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preserve="1" userDrawn="1">
  <p:cSld name="Title, Content, Ref">
    <p:spTree>
      <p:nvGrpSpPr>
        <p:cNvPr id="1" name=""/>
        <p:cNvGrpSpPr/>
        <p:nvPr/>
      </p:nvGrpSpPr>
      <p:grpSpPr>
        <a:xfrm>
          <a:off x="0" y="0"/>
          <a:ext cx="0" cy="0"/>
          <a:chOff x="0" y="0"/>
          <a:chExt cx="0" cy="0"/>
        </a:xfrm>
      </p:grpSpPr>
      <p:sp>
        <p:nvSpPr>
          <p:cNvPr id="2" name="Title 1"/>
          <p:cNvSpPr>
            <a:spLocks noGrp="1"/>
          </p:cNvSpPr>
          <p:nvPr>
            <p:ph type="title"/>
          </p:nvPr>
        </p:nvSpPr>
        <p:spPr>
          <a:xfrm>
            <a:off x="120650" y="1"/>
            <a:ext cx="8902700" cy="1041400"/>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120650" y="1203324"/>
            <a:ext cx="8902700" cy="498792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C9DC024-CAE2-41E7-824E-C3BF7F344A59}" type="datetime8">
              <a:rPr lang="en-CH" smtClean="0"/>
              <a:t>6/26/26 11:22 PM</a:t>
            </a:fld>
            <a:endParaRPr lang="en-CH"/>
          </a:p>
        </p:txBody>
      </p:sp>
      <p:sp>
        <p:nvSpPr>
          <p:cNvPr id="5" name="Footer Placeholder 4"/>
          <p:cNvSpPr>
            <a:spLocks noGrp="1"/>
          </p:cNvSpPr>
          <p:nvPr>
            <p:ph type="ftr" sz="quarter" idx="11"/>
          </p:nvPr>
        </p:nvSpPr>
        <p:spPr/>
        <p:txBody>
          <a:bodyPr/>
          <a:lstStyle/>
          <a:p>
            <a:r>
              <a:rPr lang="en-US" dirty="0"/>
              <a:t>Lukas </a:t>
            </a:r>
            <a:r>
              <a:rPr lang="en-US" dirty="0" err="1"/>
              <a:t>Breitwieser</a:t>
            </a:r>
            <a:endParaRPr lang="en-CH" dirty="0"/>
          </a:p>
        </p:txBody>
      </p:sp>
      <p:sp>
        <p:nvSpPr>
          <p:cNvPr id="6" name="Slide Number Placeholder 5"/>
          <p:cNvSpPr>
            <a:spLocks noGrp="1"/>
          </p:cNvSpPr>
          <p:nvPr>
            <p:ph type="sldNum" sz="quarter" idx="12"/>
          </p:nvPr>
        </p:nvSpPr>
        <p:spPr>
          <a:xfrm>
            <a:off x="6965950" y="6353172"/>
            <a:ext cx="2057400" cy="365125"/>
          </a:xfrm>
        </p:spPr>
        <p:txBody>
          <a:bodyPr/>
          <a:lstStyle>
            <a:lvl1pPr>
              <a:defRPr sz="1800">
                <a:solidFill>
                  <a:srgbClr val="030F2B"/>
                </a:solidFill>
                <a:latin typeface="Lato" panose="020F0502020204030203" pitchFamily="34" charset="0"/>
              </a:defRPr>
            </a:lvl1pPr>
          </a:lstStyle>
          <a:p>
            <a:fld id="{539C3F08-3115-4FA1-9043-5197FD6801DB}" type="slidenum">
              <a:rPr lang="en-CH" smtClean="0"/>
              <a:pPr/>
              <a:t>‹#›</a:t>
            </a:fld>
            <a:endParaRPr lang="en-CH" dirty="0"/>
          </a:p>
        </p:txBody>
      </p:sp>
      <p:cxnSp>
        <p:nvCxnSpPr>
          <p:cNvPr id="7" name="Straight Connector 6">
            <a:extLst>
              <a:ext uri="{FF2B5EF4-FFF2-40B4-BE49-F238E27FC236}">
                <a16:creationId xmlns:a16="http://schemas.microsoft.com/office/drawing/2014/main" id="{DF3C7D29-F495-46A3-99EF-81E0FD3B142F}"/>
              </a:ext>
            </a:extLst>
          </p:cNvPr>
          <p:cNvCxnSpPr/>
          <p:nvPr userDrawn="1"/>
        </p:nvCxnSpPr>
        <p:spPr>
          <a:xfrm>
            <a:off x="0" y="1041401"/>
            <a:ext cx="9144000" cy="0"/>
          </a:xfrm>
          <a:prstGeom prst="line">
            <a:avLst/>
          </a:prstGeom>
          <a:ln w="38100">
            <a:solidFill>
              <a:srgbClr val="030F2B"/>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CEAE6B6-1F3D-48CF-AF6C-DE101652F25B}"/>
              </a:ext>
            </a:extLst>
          </p:cNvPr>
          <p:cNvCxnSpPr/>
          <p:nvPr userDrawn="1"/>
        </p:nvCxnSpPr>
        <p:spPr>
          <a:xfrm>
            <a:off x="0" y="1005682"/>
            <a:ext cx="91440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AAA9C93B-C3BD-4D91-89E7-B8182EA91E72}"/>
              </a:ext>
            </a:extLst>
          </p:cNvPr>
          <p:cNvSpPr>
            <a:spLocks noGrp="1"/>
          </p:cNvSpPr>
          <p:nvPr>
            <p:ph type="body" sz="quarter" idx="13" hasCustomPrompt="1"/>
          </p:nvPr>
        </p:nvSpPr>
        <p:spPr>
          <a:xfrm>
            <a:off x="120650" y="6457950"/>
            <a:ext cx="8280400" cy="365125"/>
          </a:xfrm>
        </p:spPr>
        <p:txBody>
          <a:bodyPr>
            <a:normAutofit/>
          </a:bodyPr>
          <a:lstStyle>
            <a:lvl1pPr marL="0" indent="0">
              <a:buNone/>
              <a:defRPr sz="1400">
                <a:solidFill>
                  <a:srgbClr val="A1C4FD"/>
                </a:solidFill>
              </a:defRPr>
            </a:lvl1pPr>
          </a:lstStyle>
          <a:p>
            <a:pPr lvl="0"/>
            <a:r>
              <a:rPr lang="en-US" dirty="0"/>
              <a:t>Ref:</a:t>
            </a:r>
            <a:endParaRPr lang="en-CH" dirty="0"/>
          </a:p>
        </p:txBody>
      </p:sp>
    </p:spTree>
    <p:extLst>
      <p:ext uri="{BB962C8B-B14F-4D97-AF65-F5344CB8AC3E}">
        <p14:creationId xmlns:p14="http://schemas.microsoft.com/office/powerpoint/2010/main" val="29299443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700729064"/>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0650" y="97232"/>
            <a:ext cx="8902700" cy="1041400"/>
          </a:xfrm>
        </p:spPr>
        <p:txBody>
          <a:bodyPr/>
          <a:lstStyle>
            <a:lvl1pPr algn="ctr">
              <a:defRPr b="0"/>
            </a:lvl1pPr>
          </a:lstStyle>
          <a:p>
            <a:r>
              <a:rPr lang="en-US" dirty="0"/>
              <a:t>Click to edit Master title style with a two line title</a:t>
            </a:r>
          </a:p>
        </p:txBody>
      </p:sp>
      <p:sp>
        <p:nvSpPr>
          <p:cNvPr id="3" name="Content Placeholder 2"/>
          <p:cNvSpPr>
            <a:spLocks noGrp="1"/>
          </p:cNvSpPr>
          <p:nvPr>
            <p:ph idx="1"/>
          </p:nvPr>
        </p:nvSpPr>
        <p:spPr>
          <a:xfrm>
            <a:off x="120650" y="1377954"/>
            <a:ext cx="8902700" cy="481329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C9DC024-CAE2-41E7-824E-C3BF7F344A59}" type="datetime8">
              <a:rPr lang="en-CH" smtClean="0"/>
              <a:t>6/26/26 11:22 PM</a:t>
            </a:fld>
            <a:endParaRPr lang="en-CH"/>
          </a:p>
        </p:txBody>
      </p:sp>
      <p:sp>
        <p:nvSpPr>
          <p:cNvPr id="5" name="Footer Placeholder 4"/>
          <p:cNvSpPr>
            <a:spLocks noGrp="1"/>
          </p:cNvSpPr>
          <p:nvPr>
            <p:ph type="ftr" sz="quarter" idx="11"/>
          </p:nvPr>
        </p:nvSpPr>
        <p:spPr/>
        <p:txBody>
          <a:bodyPr/>
          <a:lstStyle/>
          <a:p>
            <a:r>
              <a:rPr lang="en-US" dirty="0"/>
              <a:t>Lukas </a:t>
            </a:r>
            <a:r>
              <a:rPr lang="en-US" dirty="0" err="1"/>
              <a:t>Breitwieser</a:t>
            </a:r>
            <a:endParaRPr lang="en-CH" dirty="0"/>
          </a:p>
        </p:txBody>
      </p:sp>
      <p:sp>
        <p:nvSpPr>
          <p:cNvPr id="6" name="Slide Number Placeholder 5"/>
          <p:cNvSpPr>
            <a:spLocks noGrp="1"/>
          </p:cNvSpPr>
          <p:nvPr>
            <p:ph type="sldNum" sz="quarter" idx="12"/>
          </p:nvPr>
        </p:nvSpPr>
        <p:spPr>
          <a:xfrm>
            <a:off x="6965950" y="6353172"/>
            <a:ext cx="2057400" cy="365125"/>
          </a:xfrm>
        </p:spPr>
        <p:txBody>
          <a:bodyPr/>
          <a:lstStyle>
            <a:lvl1pPr>
              <a:defRPr sz="1800">
                <a:solidFill>
                  <a:srgbClr val="030F2B"/>
                </a:solidFill>
                <a:latin typeface="Lato" panose="020F0502020204030203" pitchFamily="34" charset="0"/>
              </a:defRPr>
            </a:lvl1pPr>
          </a:lstStyle>
          <a:p>
            <a:fld id="{539C3F08-3115-4FA1-9043-5197FD6801DB}" type="slidenum">
              <a:rPr lang="en-CH" smtClean="0"/>
              <a:pPr/>
              <a:t>‹#›</a:t>
            </a:fld>
            <a:endParaRPr lang="en-CH" dirty="0"/>
          </a:p>
        </p:txBody>
      </p:sp>
      <p:grpSp>
        <p:nvGrpSpPr>
          <p:cNvPr id="9" name="Group 8">
            <a:extLst>
              <a:ext uri="{FF2B5EF4-FFF2-40B4-BE49-F238E27FC236}">
                <a16:creationId xmlns:a16="http://schemas.microsoft.com/office/drawing/2014/main" id="{CC4DB487-61C6-407D-BE52-B9C265DAD501}"/>
              </a:ext>
            </a:extLst>
          </p:cNvPr>
          <p:cNvGrpSpPr/>
          <p:nvPr userDrawn="1"/>
        </p:nvGrpSpPr>
        <p:grpSpPr>
          <a:xfrm>
            <a:off x="0" y="1259684"/>
            <a:ext cx="9144000" cy="35719"/>
            <a:chOff x="0" y="1005682"/>
            <a:chExt cx="9144000" cy="35719"/>
          </a:xfrm>
        </p:grpSpPr>
        <p:cxnSp>
          <p:nvCxnSpPr>
            <p:cNvPr id="7" name="Straight Connector 6">
              <a:extLst>
                <a:ext uri="{FF2B5EF4-FFF2-40B4-BE49-F238E27FC236}">
                  <a16:creationId xmlns:a16="http://schemas.microsoft.com/office/drawing/2014/main" id="{1CEDED19-0AFC-47FC-9224-0B0D0335C4B9}"/>
                </a:ext>
              </a:extLst>
            </p:cNvPr>
            <p:cNvCxnSpPr/>
            <p:nvPr userDrawn="1"/>
          </p:nvCxnSpPr>
          <p:spPr>
            <a:xfrm>
              <a:off x="0" y="1041401"/>
              <a:ext cx="9144000" cy="0"/>
            </a:xfrm>
            <a:prstGeom prst="line">
              <a:avLst/>
            </a:prstGeom>
            <a:ln w="38100">
              <a:solidFill>
                <a:srgbClr val="030F2B"/>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561EF52-AB94-4CBD-8AD8-0CE6ADC354BE}"/>
                </a:ext>
              </a:extLst>
            </p:cNvPr>
            <p:cNvCxnSpPr/>
            <p:nvPr userDrawn="1"/>
          </p:nvCxnSpPr>
          <p:spPr>
            <a:xfrm>
              <a:off x="0" y="1005682"/>
              <a:ext cx="91440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31107594"/>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preserve="1" userDrawn="1">
  <p:cSld name="2_Title and Content Referen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0650" y="97232"/>
            <a:ext cx="8902700" cy="1041400"/>
          </a:xfrm>
        </p:spPr>
        <p:txBody>
          <a:bodyPr/>
          <a:lstStyle>
            <a:lvl1pPr algn="ctr">
              <a:defRPr b="0"/>
            </a:lvl1pPr>
          </a:lstStyle>
          <a:p>
            <a:r>
              <a:rPr lang="en-US" dirty="0"/>
              <a:t>Click to edit Master title style with a two line title</a:t>
            </a:r>
          </a:p>
        </p:txBody>
      </p:sp>
      <p:sp>
        <p:nvSpPr>
          <p:cNvPr id="3" name="Content Placeholder 2"/>
          <p:cNvSpPr>
            <a:spLocks noGrp="1"/>
          </p:cNvSpPr>
          <p:nvPr>
            <p:ph idx="1"/>
          </p:nvPr>
        </p:nvSpPr>
        <p:spPr>
          <a:xfrm>
            <a:off x="120650" y="1377954"/>
            <a:ext cx="8902700" cy="4813295"/>
          </a:xfrm>
        </p:spPr>
        <p:txBody>
          <a:bodyPr/>
          <a:lstStyle>
            <a:lvl1pPr>
              <a:defRPr>
                <a:latin typeface="Corbel" panose="020B0503020204020204" pitchFamily="34" charset="0"/>
              </a:defRPr>
            </a:lvl1pPr>
            <a:lvl2pPr>
              <a:defRPr>
                <a:latin typeface="Corbel" panose="020B0503020204020204" pitchFamily="34" charset="0"/>
              </a:defRPr>
            </a:lvl2pPr>
            <a:lvl3pPr>
              <a:defRPr>
                <a:latin typeface="Corbel" panose="020B0503020204020204" pitchFamily="34" charset="0"/>
              </a:defRPr>
            </a:lvl3pPr>
            <a:lvl4pPr>
              <a:defRPr>
                <a:latin typeface="Corbel" panose="020B0503020204020204" pitchFamily="34" charset="0"/>
              </a:defRPr>
            </a:lvl4pPr>
            <a:lvl5pPr>
              <a:defRPr>
                <a:latin typeface="Corbel" panose="020B05030202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C9DC024-CAE2-41E7-824E-C3BF7F344A59}" type="datetime8">
              <a:rPr lang="en-CH" smtClean="0"/>
              <a:t>6/26/26 11:22 PM</a:t>
            </a:fld>
            <a:endParaRPr lang="en-CH"/>
          </a:p>
        </p:txBody>
      </p:sp>
      <p:sp>
        <p:nvSpPr>
          <p:cNvPr id="5" name="Footer Placeholder 4"/>
          <p:cNvSpPr>
            <a:spLocks noGrp="1"/>
          </p:cNvSpPr>
          <p:nvPr>
            <p:ph type="ftr" sz="quarter" idx="11"/>
          </p:nvPr>
        </p:nvSpPr>
        <p:spPr/>
        <p:txBody>
          <a:bodyPr/>
          <a:lstStyle/>
          <a:p>
            <a:r>
              <a:rPr lang="en-US" dirty="0"/>
              <a:t>Lukas </a:t>
            </a:r>
            <a:r>
              <a:rPr lang="en-US" dirty="0" err="1"/>
              <a:t>Breitwieser</a:t>
            </a:r>
            <a:endParaRPr lang="en-CH" dirty="0"/>
          </a:p>
        </p:txBody>
      </p:sp>
      <p:sp>
        <p:nvSpPr>
          <p:cNvPr id="6" name="Slide Number Placeholder 5"/>
          <p:cNvSpPr>
            <a:spLocks noGrp="1"/>
          </p:cNvSpPr>
          <p:nvPr>
            <p:ph type="sldNum" sz="quarter" idx="12"/>
          </p:nvPr>
        </p:nvSpPr>
        <p:spPr>
          <a:xfrm>
            <a:off x="6965950" y="6353172"/>
            <a:ext cx="2057400" cy="365125"/>
          </a:xfrm>
        </p:spPr>
        <p:txBody>
          <a:bodyPr/>
          <a:lstStyle>
            <a:lvl1pPr>
              <a:defRPr sz="1800">
                <a:solidFill>
                  <a:srgbClr val="030F2B"/>
                </a:solidFill>
                <a:latin typeface="Lato" panose="020F0502020204030203" pitchFamily="34" charset="0"/>
              </a:defRPr>
            </a:lvl1pPr>
          </a:lstStyle>
          <a:p>
            <a:fld id="{539C3F08-3115-4FA1-9043-5197FD6801DB}" type="slidenum">
              <a:rPr lang="en-CH" smtClean="0"/>
              <a:pPr/>
              <a:t>‹#›</a:t>
            </a:fld>
            <a:endParaRPr lang="en-CH" dirty="0"/>
          </a:p>
        </p:txBody>
      </p:sp>
      <p:grpSp>
        <p:nvGrpSpPr>
          <p:cNvPr id="9" name="Group 8">
            <a:extLst>
              <a:ext uri="{FF2B5EF4-FFF2-40B4-BE49-F238E27FC236}">
                <a16:creationId xmlns:a16="http://schemas.microsoft.com/office/drawing/2014/main" id="{CC4DB487-61C6-407D-BE52-B9C265DAD501}"/>
              </a:ext>
            </a:extLst>
          </p:cNvPr>
          <p:cNvGrpSpPr/>
          <p:nvPr userDrawn="1"/>
        </p:nvGrpSpPr>
        <p:grpSpPr>
          <a:xfrm>
            <a:off x="0" y="1259684"/>
            <a:ext cx="9144000" cy="35719"/>
            <a:chOff x="0" y="1005682"/>
            <a:chExt cx="9144000" cy="35719"/>
          </a:xfrm>
        </p:grpSpPr>
        <p:cxnSp>
          <p:nvCxnSpPr>
            <p:cNvPr id="7" name="Straight Connector 6">
              <a:extLst>
                <a:ext uri="{FF2B5EF4-FFF2-40B4-BE49-F238E27FC236}">
                  <a16:creationId xmlns:a16="http://schemas.microsoft.com/office/drawing/2014/main" id="{1CEDED19-0AFC-47FC-9224-0B0D0335C4B9}"/>
                </a:ext>
              </a:extLst>
            </p:cNvPr>
            <p:cNvCxnSpPr/>
            <p:nvPr userDrawn="1"/>
          </p:nvCxnSpPr>
          <p:spPr>
            <a:xfrm>
              <a:off x="0" y="1041401"/>
              <a:ext cx="9144000" cy="0"/>
            </a:xfrm>
            <a:prstGeom prst="line">
              <a:avLst/>
            </a:prstGeom>
            <a:ln w="38100">
              <a:solidFill>
                <a:srgbClr val="030F2B"/>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561EF52-AB94-4CBD-8AD8-0CE6ADC354BE}"/>
                </a:ext>
              </a:extLst>
            </p:cNvPr>
            <p:cNvCxnSpPr/>
            <p:nvPr userDrawn="1"/>
          </p:nvCxnSpPr>
          <p:spPr>
            <a:xfrm>
              <a:off x="0" y="1005682"/>
              <a:ext cx="91440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grpSp>
      <p:cxnSp>
        <p:nvCxnSpPr>
          <p:cNvPr id="10" name="Straight Connector 9">
            <a:extLst>
              <a:ext uri="{FF2B5EF4-FFF2-40B4-BE49-F238E27FC236}">
                <a16:creationId xmlns:a16="http://schemas.microsoft.com/office/drawing/2014/main" id="{7A202FD4-BA30-4571-BFCF-EB90F1C74ADF}"/>
              </a:ext>
            </a:extLst>
          </p:cNvPr>
          <p:cNvCxnSpPr>
            <a:cxnSpLocks/>
          </p:cNvCxnSpPr>
          <p:nvPr userDrawn="1"/>
        </p:nvCxnSpPr>
        <p:spPr>
          <a:xfrm>
            <a:off x="120650" y="6353172"/>
            <a:ext cx="89027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4B7872B5-D255-42BD-AA2F-ABE1410FD12B}"/>
              </a:ext>
            </a:extLst>
          </p:cNvPr>
          <p:cNvSpPr>
            <a:spLocks noGrp="1"/>
          </p:cNvSpPr>
          <p:nvPr>
            <p:ph type="body" sz="quarter" idx="13" hasCustomPrompt="1"/>
          </p:nvPr>
        </p:nvSpPr>
        <p:spPr>
          <a:xfrm>
            <a:off x="120650" y="6457950"/>
            <a:ext cx="8280400" cy="365125"/>
          </a:xfrm>
        </p:spPr>
        <p:txBody>
          <a:bodyPr>
            <a:normAutofit/>
          </a:bodyPr>
          <a:lstStyle>
            <a:lvl1pPr marL="0" indent="0">
              <a:buNone/>
              <a:defRPr sz="1400">
                <a:solidFill>
                  <a:srgbClr val="A1C4FD"/>
                </a:solidFill>
              </a:defRPr>
            </a:lvl1pPr>
          </a:lstStyle>
          <a:p>
            <a:pPr lvl="0"/>
            <a:r>
              <a:rPr lang="en-US" dirty="0"/>
              <a:t>Ref:</a:t>
            </a:r>
            <a:endParaRPr lang="en-CH" dirty="0"/>
          </a:p>
        </p:txBody>
      </p:sp>
    </p:spTree>
    <p:extLst>
      <p:ext uri="{BB962C8B-B14F-4D97-AF65-F5344CB8AC3E}">
        <p14:creationId xmlns:p14="http://schemas.microsoft.com/office/powerpoint/2010/main" val="3451413233"/>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preserve="1" userDrawn="1">
  <p:cSld name="2_Title and Content_Source">
    <p:spTree>
      <p:nvGrpSpPr>
        <p:cNvPr id="1" name=""/>
        <p:cNvGrpSpPr/>
        <p:nvPr/>
      </p:nvGrpSpPr>
      <p:grpSpPr>
        <a:xfrm>
          <a:off x="0" y="0"/>
          <a:ext cx="0" cy="0"/>
          <a:chOff x="0" y="0"/>
          <a:chExt cx="0" cy="0"/>
        </a:xfrm>
      </p:grpSpPr>
      <p:sp>
        <p:nvSpPr>
          <p:cNvPr id="2" name="Title 1"/>
          <p:cNvSpPr>
            <a:spLocks noGrp="1"/>
          </p:cNvSpPr>
          <p:nvPr>
            <p:ph type="title"/>
          </p:nvPr>
        </p:nvSpPr>
        <p:spPr>
          <a:xfrm>
            <a:off x="120650" y="1"/>
            <a:ext cx="8902700" cy="1041400"/>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120650" y="1203324"/>
            <a:ext cx="8902700" cy="498792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C9DC024-CAE2-41E7-824E-C3BF7F344A59}" type="datetime8">
              <a:rPr lang="en-CH" smtClean="0"/>
              <a:t>6/26/26 11:22 PM</a:t>
            </a:fld>
            <a:endParaRPr lang="en-CH"/>
          </a:p>
        </p:txBody>
      </p:sp>
      <p:sp>
        <p:nvSpPr>
          <p:cNvPr id="5" name="Footer Placeholder 4"/>
          <p:cNvSpPr>
            <a:spLocks noGrp="1"/>
          </p:cNvSpPr>
          <p:nvPr>
            <p:ph type="ftr" sz="quarter" idx="11"/>
          </p:nvPr>
        </p:nvSpPr>
        <p:spPr/>
        <p:txBody>
          <a:bodyPr/>
          <a:lstStyle/>
          <a:p>
            <a:r>
              <a:rPr lang="en-US" dirty="0"/>
              <a:t>Lukas </a:t>
            </a:r>
            <a:r>
              <a:rPr lang="en-US" dirty="0" err="1"/>
              <a:t>Breitwieser</a:t>
            </a:r>
            <a:endParaRPr lang="en-CH" dirty="0"/>
          </a:p>
        </p:txBody>
      </p:sp>
      <p:sp>
        <p:nvSpPr>
          <p:cNvPr id="6" name="Slide Number Placeholder 5"/>
          <p:cNvSpPr>
            <a:spLocks noGrp="1"/>
          </p:cNvSpPr>
          <p:nvPr>
            <p:ph type="sldNum" sz="quarter" idx="12"/>
          </p:nvPr>
        </p:nvSpPr>
        <p:spPr>
          <a:xfrm>
            <a:off x="6965950" y="6353172"/>
            <a:ext cx="2057400" cy="365125"/>
          </a:xfrm>
        </p:spPr>
        <p:txBody>
          <a:bodyPr/>
          <a:lstStyle>
            <a:lvl1pPr>
              <a:defRPr sz="1800">
                <a:solidFill>
                  <a:srgbClr val="030F2B"/>
                </a:solidFill>
                <a:latin typeface="Lato" panose="020F0502020204030203" pitchFamily="34" charset="0"/>
              </a:defRPr>
            </a:lvl1pPr>
          </a:lstStyle>
          <a:p>
            <a:fld id="{539C3F08-3115-4FA1-9043-5197FD6801DB}" type="slidenum">
              <a:rPr lang="en-CH" smtClean="0"/>
              <a:pPr/>
              <a:t>‹#›</a:t>
            </a:fld>
            <a:endParaRPr lang="en-CH" dirty="0"/>
          </a:p>
        </p:txBody>
      </p:sp>
      <p:cxnSp>
        <p:nvCxnSpPr>
          <p:cNvPr id="7" name="Straight Connector 6">
            <a:extLst>
              <a:ext uri="{FF2B5EF4-FFF2-40B4-BE49-F238E27FC236}">
                <a16:creationId xmlns:a16="http://schemas.microsoft.com/office/drawing/2014/main" id="{842FF780-47B1-464D-82F8-50606AD2D58C}"/>
              </a:ext>
            </a:extLst>
          </p:cNvPr>
          <p:cNvCxnSpPr>
            <a:cxnSpLocks/>
          </p:cNvCxnSpPr>
          <p:nvPr userDrawn="1"/>
        </p:nvCxnSpPr>
        <p:spPr>
          <a:xfrm>
            <a:off x="120650" y="6353172"/>
            <a:ext cx="89027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sp>
        <p:nvSpPr>
          <p:cNvPr id="16" name="Content Placeholder 15">
            <a:extLst>
              <a:ext uri="{FF2B5EF4-FFF2-40B4-BE49-F238E27FC236}">
                <a16:creationId xmlns:a16="http://schemas.microsoft.com/office/drawing/2014/main" id="{AA850438-B5B5-448F-AD4F-8E108D5DFAE2}"/>
              </a:ext>
            </a:extLst>
          </p:cNvPr>
          <p:cNvSpPr>
            <a:spLocks noGrp="1"/>
          </p:cNvSpPr>
          <p:nvPr>
            <p:ph sz="quarter" idx="13" hasCustomPrompt="1"/>
          </p:nvPr>
        </p:nvSpPr>
        <p:spPr>
          <a:xfrm>
            <a:off x="120650" y="6399209"/>
            <a:ext cx="8172450" cy="365119"/>
          </a:xfrm>
        </p:spPr>
        <p:txBody>
          <a:bodyPr>
            <a:noAutofit/>
          </a:bodyPr>
          <a:lstStyle>
            <a:lvl1pPr marL="0" indent="0">
              <a:buNone/>
              <a:defRPr sz="1400">
                <a:solidFill>
                  <a:srgbClr val="A1C4FD"/>
                </a:solidFill>
                <a:latin typeface="Lato" panose="020F0502020204030203" pitchFamily="34" charset="0"/>
              </a:defRPr>
            </a:lvl1pPr>
          </a:lstStyle>
          <a:p>
            <a:pPr lvl="0"/>
            <a:r>
              <a:rPr lang="en-US" dirty="0"/>
              <a:t>Ref: </a:t>
            </a:r>
            <a:endParaRPr lang="en-CH" dirty="0"/>
          </a:p>
        </p:txBody>
      </p:sp>
      <p:cxnSp>
        <p:nvCxnSpPr>
          <p:cNvPr id="9" name="Straight Connector 8">
            <a:extLst>
              <a:ext uri="{FF2B5EF4-FFF2-40B4-BE49-F238E27FC236}">
                <a16:creationId xmlns:a16="http://schemas.microsoft.com/office/drawing/2014/main" id="{039A325B-31ED-43FC-AE1A-494369EC276E}"/>
              </a:ext>
            </a:extLst>
          </p:cNvPr>
          <p:cNvCxnSpPr/>
          <p:nvPr userDrawn="1"/>
        </p:nvCxnSpPr>
        <p:spPr>
          <a:xfrm>
            <a:off x="0" y="1041401"/>
            <a:ext cx="9144000" cy="0"/>
          </a:xfrm>
          <a:prstGeom prst="line">
            <a:avLst/>
          </a:prstGeom>
          <a:ln w="38100">
            <a:solidFill>
              <a:srgbClr val="030F2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DA9051E-E013-4541-8A52-3BE348AB0BBD}"/>
              </a:ext>
            </a:extLst>
          </p:cNvPr>
          <p:cNvCxnSpPr/>
          <p:nvPr userDrawn="1"/>
        </p:nvCxnSpPr>
        <p:spPr>
          <a:xfrm>
            <a:off x="0" y="1005682"/>
            <a:ext cx="91440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9295703"/>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0650" y="1"/>
            <a:ext cx="8902700" cy="1041400"/>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120650" y="1203324"/>
            <a:ext cx="8902700" cy="498792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C9DC024-CAE2-41E7-824E-C3BF7F344A59}" type="datetime8">
              <a:rPr lang="en-CH" smtClean="0"/>
              <a:t>6/26/26 11:22 PM</a:t>
            </a:fld>
            <a:endParaRPr lang="en-CH"/>
          </a:p>
        </p:txBody>
      </p:sp>
      <p:sp>
        <p:nvSpPr>
          <p:cNvPr id="5" name="Footer Placeholder 4"/>
          <p:cNvSpPr>
            <a:spLocks noGrp="1"/>
          </p:cNvSpPr>
          <p:nvPr>
            <p:ph type="ftr" sz="quarter" idx="11"/>
          </p:nvPr>
        </p:nvSpPr>
        <p:spPr/>
        <p:txBody>
          <a:bodyPr/>
          <a:lstStyle/>
          <a:p>
            <a:r>
              <a:rPr lang="en-US" dirty="0"/>
              <a:t>Lukas </a:t>
            </a:r>
            <a:r>
              <a:rPr lang="en-US" dirty="0" err="1"/>
              <a:t>Breitwieser</a:t>
            </a:r>
            <a:endParaRPr lang="en-CH" dirty="0"/>
          </a:p>
        </p:txBody>
      </p:sp>
      <p:sp>
        <p:nvSpPr>
          <p:cNvPr id="6" name="Slide Number Placeholder 5"/>
          <p:cNvSpPr>
            <a:spLocks noGrp="1"/>
          </p:cNvSpPr>
          <p:nvPr>
            <p:ph type="sldNum" sz="quarter" idx="12"/>
          </p:nvPr>
        </p:nvSpPr>
        <p:spPr>
          <a:xfrm>
            <a:off x="6965950" y="6353172"/>
            <a:ext cx="2057400" cy="365125"/>
          </a:xfrm>
        </p:spPr>
        <p:txBody>
          <a:bodyPr/>
          <a:lstStyle>
            <a:lvl1pPr>
              <a:defRPr sz="1800">
                <a:solidFill>
                  <a:srgbClr val="030F2B"/>
                </a:solidFill>
                <a:latin typeface="Lato" panose="020F0502020204030203" pitchFamily="34" charset="0"/>
              </a:defRPr>
            </a:lvl1pPr>
          </a:lstStyle>
          <a:p>
            <a:fld id="{539C3F08-3115-4FA1-9043-5197FD6801DB}" type="slidenum">
              <a:rPr lang="en-CH" smtClean="0"/>
              <a:pPr/>
              <a:t>‹#›</a:t>
            </a:fld>
            <a:endParaRPr lang="en-CH" dirty="0"/>
          </a:p>
        </p:txBody>
      </p:sp>
      <p:grpSp>
        <p:nvGrpSpPr>
          <p:cNvPr id="14" name="Group 13">
            <a:extLst>
              <a:ext uri="{FF2B5EF4-FFF2-40B4-BE49-F238E27FC236}">
                <a16:creationId xmlns:a16="http://schemas.microsoft.com/office/drawing/2014/main" id="{0311A8A6-659F-4DBD-9010-9DAC06F165BC}"/>
              </a:ext>
            </a:extLst>
          </p:cNvPr>
          <p:cNvGrpSpPr/>
          <p:nvPr userDrawn="1"/>
        </p:nvGrpSpPr>
        <p:grpSpPr>
          <a:xfrm>
            <a:off x="5176838" y="6299197"/>
            <a:ext cx="3198812" cy="419100"/>
            <a:chOff x="107950" y="6329363"/>
            <a:chExt cx="3198812" cy="419100"/>
          </a:xfrm>
        </p:grpSpPr>
        <p:pic>
          <p:nvPicPr>
            <p:cNvPr id="9" name="Graphic 8">
              <a:extLst>
                <a:ext uri="{FF2B5EF4-FFF2-40B4-BE49-F238E27FC236}">
                  <a16:creationId xmlns:a16="http://schemas.microsoft.com/office/drawing/2014/main" id="{D991B7CB-F157-4ADC-AE0C-10FD341D51E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0400" y="6440223"/>
              <a:ext cx="1169987" cy="225084"/>
            </a:xfrm>
            <a:prstGeom prst="rect">
              <a:avLst/>
            </a:prstGeom>
          </p:spPr>
        </p:pic>
        <p:pic>
          <p:nvPicPr>
            <p:cNvPr id="11" name="Graphic 10">
              <a:extLst>
                <a:ext uri="{FF2B5EF4-FFF2-40B4-BE49-F238E27FC236}">
                  <a16:creationId xmlns:a16="http://schemas.microsoft.com/office/drawing/2014/main" id="{F44EFEC3-5413-44FB-AE09-33926C9477A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63737" y="6440223"/>
              <a:ext cx="1343025" cy="219075"/>
            </a:xfrm>
            <a:prstGeom prst="rect">
              <a:avLst/>
            </a:prstGeom>
          </p:spPr>
        </p:pic>
        <p:pic>
          <p:nvPicPr>
            <p:cNvPr id="13" name="Picture 12">
              <a:extLst>
                <a:ext uri="{FF2B5EF4-FFF2-40B4-BE49-F238E27FC236}">
                  <a16:creationId xmlns:a16="http://schemas.microsoft.com/office/drawing/2014/main" id="{1EF5F94C-32EE-4907-BEFB-21F996AFD5B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950" y="6329363"/>
              <a:ext cx="419100" cy="419100"/>
            </a:xfrm>
            <a:prstGeom prst="rect">
              <a:avLst/>
            </a:prstGeom>
          </p:spPr>
        </p:pic>
      </p:grpSp>
      <p:cxnSp>
        <p:nvCxnSpPr>
          <p:cNvPr id="12" name="Straight Connector 11">
            <a:extLst>
              <a:ext uri="{FF2B5EF4-FFF2-40B4-BE49-F238E27FC236}">
                <a16:creationId xmlns:a16="http://schemas.microsoft.com/office/drawing/2014/main" id="{42CE6E9D-CF56-4A0E-8AB2-9CC1C3BC6E38}"/>
              </a:ext>
            </a:extLst>
          </p:cNvPr>
          <p:cNvCxnSpPr/>
          <p:nvPr userDrawn="1"/>
        </p:nvCxnSpPr>
        <p:spPr>
          <a:xfrm>
            <a:off x="0" y="1041401"/>
            <a:ext cx="9144000" cy="0"/>
          </a:xfrm>
          <a:prstGeom prst="line">
            <a:avLst/>
          </a:prstGeom>
          <a:ln w="38100">
            <a:solidFill>
              <a:srgbClr val="030F2B"/>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8F6ED48-B33C-490E-B99F-89C308CB728E}"/>
              </a:ext>
            </a:extLst>
          </p:cNvPr>
          <p:cNvCxnSpPr/>
          <p:nvPr userDrawn="1"/>
        </p:nvCxnSpPr>
        <p:spPr>
          <a:xfrm>
            <a:off x="0" y="1005682"/>
            <a:ext cx="9144000" cy="0"/>
          </a:xfrm>
          <a:prstGeom prst="line">
            <a:avLst/>
          </a:prstGeom>
          <a:ln w="38100">
            <a:solidFill>
              <a:srgbClr val="A1C4F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2128196"/>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D6BD014-300D-4C34-B078-4DD29AB52667}" type="datetime8">
              <a:rPr lang="en-CH" smtClean="0"/>
              <a:t>6/26/26 11:22 PM</a:t>
            </a:fld>
            <a:endParaRPr lang="en-CH"/>
          </a:p>
        </p:txBody>
      </p:sp>
      <p:sp>
        <p:nvSpPr>
          <p:cNvPr id="5" name="Footer Placeholder 4"/>
          <p:cNvSpPr>
            <a:spLocks noGrp="1"/>
          </p:cNvSpPr>
          <p:nvPr>
            <p:ph type="ftr" sz="quarter" idx="11"/>
          </p:nvPr>
        </p:nvSpPr>
        <p:spPr/>
        <p:txBody>
          <a:bodyPr/>
          <a:lstStyle/>
          <a:p>
            <a:r>
              <a:rPr lang="en-US"/>
              <a:t>Lukas Breitwieser</a:t>
            </a:r>
            <a:endParaRPr lang="en-CH"/>
          </a:p>
        </p:txBody>
      </p:sp>
      <p:sp>
        <p:nvSpPr>
          <p:cNvPr id="6" name="Slide Number Placeholder 5"/>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3831275403"/>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428F76-6444-45A6-9561-AEDE9FC339A0}" type="datetime8">
              <a:rPr lang="en-CH" smtClean="0"/>
              <a:t>6/26/26 11:22 PM</a:t>
            </a:fld>
            <a:endParaRPr lang="en-CH"/>
          </a:p>
        </p:txBody>
      </p:sp>
      <p:sp>
        <p:nvSpPr>
          <p:cNvPr id="6" name="Footer Placeholder 5"/>
          <p:cNvSpPr>
            <a:spLocks noGrp="1"/>
          </p:cNvSpPr>
          <p:nvPr>
            <p:ph type="ftr" sz="quarter" idx="11"/>
          </p:nvPr>
        </p:nvSpPr>
        <p:spPr/>
        <p:txBody>
          <a:bodyPr/>
          <a:lstStyle/>
          <a:p>
            <a:r>
              <a:rPr lang="en-US"/>
              <a:t>Lukas Breitwieser</a:t>
            </a:r>
            <a:endParaRPr lang="en-CH"/>
          </a:p>
        </p:txBody>
      </p:sp>
      <p:sp>
        <p:nvSpPr>
          <p:cNvPr id="7" name="Slide Number Placeholder 6"/>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272266665"/>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042101-6AA8-4380-AA41-57D28501B4F0}" type="datetime8">
              <a:rPr lang="en-CH" smtClean="0"/>
              <a:t>6/26/26 11:22 PM</a:t>
            </a:fld>
            <a:endParaRPr lang="en-CH"/>
          </a:p>
        </p:txBody>
      </p:sp>
      <p:sp>
        <p:nvSpPr>
          <p:cNvPr id="8" name="Footer Placeholder 7"/>
          <p:cNvSpPr>
            <a:spLocks noGrp="1"/>
          </p:cNvSpPr>
          <p:nvPr>
            <p:ph type="ftr" sz="quarter" idx="11"/>
          </p:nvPr>
        </p:nvSpPr>
        <p:spPr/>
        <p:txBody>
          <a:bodyPr/>
          <a:lstStyle/>
          <a:p>
            <a:r>
              <a:rPr lang="en-US"/>
              <a:t>Lukas Breitwieser</a:t>
            </a:r>
            <a:endParaRPr lang="en-CH"/>
          </a:p>
        </p:txBody>
      </p:sp>
      <p:sp>
        <p:nvSpPr>
          <p:cNvPr id="9" name="Slide Number Placeholder 8"/>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3992980935"/>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5C24B1-54E5-4AEA-BF94-C0F6410A56F0}" type="datetime8">
              <a:rPr lang="en-CH" smtClean="0"/>
              <a:t>6/26/26 11:22 PM</a:t>
            </a:fld>
            <a:endParaRPr lang="en-CH"/>
          </a:p>
        </p:txBody>
      </p:sp>
      <p:sp>
        <p:nvSpPr>
          <p:cNvPr id="4" name="Footer Placeholder 3"/>
          <p:cNvSpPr>
            <a:spLocks noGrp="1"/>
          </p:cNvSpPr>
          <p:nvPr>
            <p:ph type="ftr" sz="quarter" idx="11"/>
          </p:nvPr>
        </p:nvSpPr>
        <p:spPr/>
        <p:txBody>
          <a:bodyPr/>
          <a:lstStyle/>
          <a:p>
            <a:r>
              <a:rPr lang="en-US"/>
              <a:t>Lukas Breitwieser</a:t>
            </a:r>
            <a:endParaRPr lang="en-CH"/>
          </a:p>
        </p:txBody>
      </p:sp>
      <p:sp>
        <p:nvSpPr>
          <p:cNvPr id="5" name="Slide Number Placeholder 4"/>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1460590146"/>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BBE22F-C2A2-44F4-8EA4-CA94BF3A4FE7}" type="datetime8">
              <a:rPr lang="en-CH" smtClean="0"/>
              <a:t>6/26/26 11:22 PM</a:t>
            </a:fld>
            <a:endParaRPr lang="en-CH"/>
          </a:p>
        </p:txBody>
      </p:sp>
      <p:sp>
        <p:nvSpPr>
          <p:cNvPr id="3" name="Footer Placeholder 2"/>
          <p:cNvSpPr>
            <a:spLocks noGrp="1"/>
          </p:cNvSpPr>
          <p:nvPr>
            <p:ph type="ftr" sz="quarter" idx="11"/>
          </p:nvPr>
        </p:nvSpPr>
        <p:spPr/>
        <p:txBody>
          <a:bodyPr/>
          <a:lstStyle/>
          <a:p>
            <a:r>
              <a:rPr lang="en-US"/>
              <a:t>Lukas Breitwieser</a:t>
            </a:r>
            <a:endParaRPr lang="en-CH"/>
          </a:p>
        </p:txBody>
      </p:sp>
      <p:sp>
        <p:nvSpPr>
          <p:cNvPr id="4" name="Slide Number Placeholder 3"/>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2657193225"/>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5E2609-1010-43BF-ADBF-BDD6B8FD780A}" type="datetime8">
              <a:rPr lang="en-CH" smtClean="0"/>
              <a:t>6/26/26 11:22 PM</a:t>
            </a:fld>
            <a:endParaRPr lang="en-CH"/>
          </a:p>
        </p:txBody>
      </p:sp>
      <p:sp>
        <p:nvSpPr>
          <p:cNvPr id="6" name="Footer Placeholder 5"/>
          <p:cNvSpPr>
            <a:spLocks noGrp="1"/>
          </p:cNvSpPr>
          <p:nvPr>
            <p:ph type="ftr" sz="quarter" idx="11"/>
          </p:nvPr>
        </p:nvSpPr>
        <p:spPr/>
        <p:txBody>
          <a:bodyPr/>
          <a:lstStyle/>
          <a:p>
            <a:r>
              <a:rPr lang="en-US"/>
              <a:t>Lukas Breitwieser</a:t>
            </a:r>
            <a:endParaRPr lang="en-CH"/>
          </a:p>
        </p:txBody>
      </p:sp>
      <p:sp>
        <p:nvSpPr>
          <p:cNvPr id="7" name="Slide Number Placeholder 6"/>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16421735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
        <p:nvSpPr>
          <p:cNvPr id="6" name="Text Placeholder 2"/>
          <p:cNvSpPr>
            <a:spLocks noGrp="1"/>
          </p:cNvSpPr>
          <p:nvPr>
            <p:ph idx="1" hasCustomPrompt="1"/>
          </p:nvPr>
        </p:nvSpPr>
        <p:spPr>
          <a:xfrm>
            <a:off x="457200" y="1161143"/>
            <a:ext cx="8229600" cy="4525963"/>
          </a:xfrm>
          <a:prstGeom prst="rect">
            <a:avLst/>
          </a:prstGeom>
        </p:spPr>
        <p:txBody>
          <a:bodyPr vert="horz" lIns="91440" tIns="45720" rIns="91440" bIns="45720" rtlCol="0">
            <a:normAutofit/>
          </a:bodyPr>
          <a:lstStyle>
            <a:lvl1pPr marL="342900" marR="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latin typeface="Arial"/>
              </a:defRPr>
            </a:lvl1pPr>
            <a:lvl2pPr>
              <a:defRPr>
                <a:latin typeface="Arial"/>
              </a:defRPr>
            </a:lvl2pPr>
            <a:lvl3pPr>
              <a:defRPr>
                <a:latin typeface="Arial"/>
              </a:defRPr>
            </a:lvl3pPr>
          </a:lstStyle>
          <a:p>
            <a:pPr marL="342900" marR="0" lvl="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pPr>
            <a:r>
              <a:rPr kumimoji="0" lang="en-US" sz="2800" b="0" i="0" u="none" strike="noStrike" kern="1200" cap="none" spc="0" normalizeH="0" baseline="0" noProof="0" dirty="0">
                <a:ln>
                  <a:noFill/>
                </a:ln>
                <a:solidFill>
                  <a:srgbClr val="585858"/>
                </a:solidFill>
                <a:effectLst/>
                <a:uLnTx/>
                <a:uFillTx/>
                <a:latin typeface="Arial"/>
                <a:ea typeface="+mn-ea"/>
                <a:cs typeface="+mn-cs"/>
              </a:rPr>
              <a:t>Click to edit Master text styles</a:t>
            </a:r>
          </a:p>
          <a:p>
            <a:pPr marL="742950" marR="0" lvl="1" indent="-28575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400" b="0" i="0" u="none" strike="noStrike" kern="1200" cap="none" spc="0" normalizeH="0" baseline="0" noProof="0" dirty="0">
                <a:ln>
                  <a:noFill/>
                </a:ln>
                <a:solidFill>
                  <a:srgbClr val="A1A1A1"/>
                </a:solidFill>
                <a:effectLst/>
                <a:uLnTx/>
                <a:uFillTx/>
                <a:latin typeface="Arial"/>
                <a:ea typeface="+mn-ea"/>
                <a:cs typeface="+mn-cs"/>
              </a:rPr>
              <a:t>Second level</a:t>
            </a:r>
          </a:p>
          <a:p>
            <a:pPr marL="1143000" marR="0" lvl="2" indent="-22860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Third level</a:t>
            </a:r>
          </a:p>
        </p:txBody>
      </p:sp>
    </p:spTree>
    <p:extLst>
      <p:ext uri="{BB962C8B-B14F-4D97-AF65-F5344CB8AC3E}">
        <p14:creationId xmlns:p14="http://schemas.microsoft.com/office/powerpoint/2010/main" val="634875511"/>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3E09A7-1FE5-4C74-9479-52ACCABD9F57}" type="datetime8">
              <a:rPr lang="en-CH" smtClean="0"/>
              <a:t>6/26/26 11:22 PM</a:t>
            </a:fld>
            <a:endParaRPr lang="en-CH"/>
          </a:p>
        </p:txBody>
      </p:sp>
      <p:sp>
        <p:nvSpPr>
          <p:cNvPr id="6" name="Footer Placeholder 5"/>
          <p:cNvSpPr>
            <a:spLocks noGrp="1"/>
          </p:cNvSpPr>
          <p:nvPr>
            <p:ph type="ftr" sz="quarter" idx="11"/>
          </p:nvPr>
        </p:nvSpPr>
        <p:spPr/>
        <p:txBody>
          <a:bodyPr/>
          <a:lstStyle/>
          <a:p>
            <a:r>
              <a:rPr lang="en-US"/>
              <a:t>Lukas Breitwieser</a:t>
            </a:r>
            <a:endParaRPr lang="en-CH"/>
          </a:p>
        </p:txBody>
      </p:sp>
      <p:sp>
        <p:nvSpPr>
          <p:cNvPr id="7" name="Slide Number Placeholder 6"/>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3376258922"/>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688183-7C6A-490E-8839-61ED90202831}" type="datetime8">
              <a:rPr lang="en-CH" smtClean="0"/>
              <a:t>6/26/26 11:22 PM</a:t>
            </a:fld>
            <a:endParaRPr lang="en-CH"/>
          </a:p>
        </p:txBody>
      </p:sp>
      <p:sp>
        <p:nvSpPr>
          <p:cNvPr id="5" name="Footer Placeholder 4"/>
          <p:cNvSpPr>
            <a:spLocks noGrp="1"/>
          </p:cNvSpPr>
          <p:nvPr>
            <p:ph type="ftr" sz="quarter" idx="11"/>
          </p:nvPr>
        </p:nvSpPr>
        <p:spPr/>
        <p:txBody>
          <a:bodyPr/>
          <a:lstStyle/>
          <a:p>
            <a:r>
              <a:rPr lang="en-US"/>
              <a:t>Lukas Breitwieser</a:t>
            </a:r>
            <a:endParaRPr lang="en-CH"/>
          </a:p>
        </p:txBody>
      </p:sp>
      <p:sp>
        <p:nvSpPr>
          <p:cNvPr id="6" name="Slide Number Placeholder 5"/>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1598799977"/>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07C6D1-08E8-43B6-BC95-FFB5AA31991F}" type="datetime8">
              <a:rPr lang="en-CH" smtClean="0"/>
              <a:t>6/26/26 11:22 PM</a:t>
            </a:fld>
            <a:endParaRPr lang="en-CH"/>
          </a:p>
        </p:txBody>
      </p:sp>
      <p:sp>
        <p:nvSpPr>
          <p:cNvPr id="5" name="Footer Placeholder 4"/>
          <p:cNvSpPr>
            <a:spLocks noGrp="1"/>
          </p:cNvSpPr>
          <p:nvPr>
            <p:ph type="ftr" sz="quarter" idx="11"/>
          </p:nvPr>
        </p:nvSpPr>
        <p:spPr/>
        <p:txBody>
          <a:bodyPr/>
          <a:lstStyle/>
          <a:p>
            <a:r>
              <a:rPr lang="en-US"/>
              <a:t>Lukas Breitwieser</a:t>
            </a:r>
            <a:endParaRPr lang="en-CH"/>
          </a:p>
        </p:txBody>
      </p:sp>
      <p:sp>
        <p:nvSpPr>
          <p:cNvPr id="6" name="Slide Number Placeholder 5"/>
          <p:cNvSpPr>
            <a:spLocks noGrp="1"/>
          </p:cNvSpPr>
          <p:nvPr>
            <p:ph type="sldNum" sz="quarter" idx="12"/>
          </p:nvPr>
        </p:nvSpPr>
        <p:spPr/>
        <p:txBody>
          <a:bodyPr/>
          <a:lstStyle/>
          <a:p>
            <a:fld id="{539C3F08-3115-4FA1-9043-5197FD6801DB}" type="slidenum">
              <a:rPr lang="en-CH" smtClean="0"/>
              <a:t>‹#›</a:t>
            </a:fld>
            <a:endParaRPr lang="en-CH"/>
          </a:p>
        </p:txBody>
      </p:sp>
    </p:spTree>
    <p:extLst>
      <p:ext uri="{BB962C8B-B14F-4D97-AF65-F5344CB8AC3E}">
        <p14:creationId xmlns:p14="http://schemas.microsoft.com/office/powerpoint/2010/main" val="1066249138"/>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FCE054-F1E5-374D-A24E-887477C05326}"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039086776"/>
      </p:ext>
    </p:extLst>
  </p:cSld>
  <p:clrMapOvr>
    <a:masterClrMapping/>
  </p:clrMapOvr>
  <p:transition/>
</p:sldLayout>
</file>

<file path=ppt/slideLayouts/slideLayout6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3187794237"/>
      </p:ext>
    </p:extLst>
  </p:cSld>
  <p:clrMapOvr>
    <a:masterClrMapping/>
  </p:clrMapOvr>
  <p:transition/>
</p:sldLayout>
</file>

<file path=ppt/slideLayouts/slideLayout6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9817D1-13B0-D341-B1C4-34616D3933BB}"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108465713"/>
      </p:ext>
    </p:extLst>
  </p:cSld>
  <p:clrMapOvr>
    <a:masterClrMapping/>
  </p:clrMapOvr>
  <p:transition/>
</p:sldLayout>
</file>

<file path=ppt/slideLayouts/slideLayout6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2067096-FD7F-A949-B565-8298951E6B8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3468996561"/>
      </p:ext>
    </p:extLst>
  </p:cSld>
  <p:clrMapOvr>
    <a:masterClrMapping/>
  </p:clrMapOvr>
  <p:transition/>
</p:sldLayout>
</file>

<file path=ppt/slideLayouts/slideLayout6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01077C3-3C60-8640-A1DD-3718D4D0D74D}"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317006727"/>
      </p:ext>
    </p:extLst>
  </p:cSld>
  <p:clrMapOvr>
    <a:masterClrMapping/>
  </p:clrMapOvr>
  <p:transition/>
</p:sldLayout>
</file>

<file path=ppt/slideLayouts/slideLayout6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4"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D41FDD-73B6-EC4A-BB35-BA0C8CCC36C9}"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564410619"/>
      </p:ext>
    </p:extLst>
  </p:cSld>
  <p:clrMapOvr>
    <a:masterClrMapping/>
  </p:clrMapOvr>
  <p:transition/>
</p:sldLayout>
</file>

<file path=ppt/slideLayouts/slideLayout6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3"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88D2B92-4EF8-0940-9F90-1D39CCADBD7F}"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478323478"/>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400">
                <a:solidFill>
                  <a:schemeClr val="accent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343345180"/>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224B1A2-EC3E-4448-972E-E198354A3E4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131249792"/>
      </p:ext>
    </p:extLst>
  </p:cSld>
  <p:clrMapOvr>
    <a:masterClrMapping/>
  </p:clrMapOvr>
  <p:transition/>
</p:sldLayout>
</file>

<file path=ppt/slideLayouts/slideLayout6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25B71B7-33A4-004A-B24D-5E8A20C1D7A0}"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092811456"/>
      </p:ext>
    </p:extLst>
  </p:cSld>
  <p:clrMapOvr>
    <a:masterClrMapping/>
  </p:clrMapOvr>
  <p:transition/>
</p:sldLayout>
</file>

<file path=ppt/slideLayouts/slideLayout6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F5EE445-AD48-2049-A03E-4C865681EA4B}"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491326683"/>
      </p:ext>
    </p:extLst>
  </p:cSld>
  <p:clrMapOvr>
    <a:masterClrMapping/>
  </p:clrMapOvr>
  <p:transition/>
</p:sldLayout>
</file>

<file path=ppt/slideLayouts/slideLayout6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F8603A9-60B6-0741-B15F-17172804C19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303944448"/>
      </p:ext>
    </p:extLst>
  </p:cSld>
  <p:clrMapOvr>
    <a:masterClrMapping/>
  </p:clrMapOvr>
  <p:transition/>
</p:sldLayout>
</file>

<file path=ppt/slideLayouts/slideLayout65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066D58A-9B40-E846-A790-9B6CD5A5859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06295750"/>
      </p:ext>
    </p:extLst>
  </p:cSld>
  <p:clrMapOvr>
    <a:masterClrMapping/>
  </p:clrMapOvr>
  <p:transition/>
</p:sldLayout>
</file>

<file path=ppt/slideLayouts/slideLayout6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55834A1A-7469-3645-8CE4-E602C867695A}"/>
              </a:ext>
            </a:extLst>
          </p:cNvPr>
          <p:cNvSpPr>
            <a:spLocks noChangeArrowheads="1"/>
          </p:cNvSpPr>
          <p:nvPr/>
        </p:nvSpPr>
        <p:spPr bwMode="auto">
          <a:xfrm>
            <a:off x="457200" y="1123950"/>
            <a:ext cx="82296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a:extLst>
              <a:ext uri="{FF2B5EF4-FFF2-40B4-BE49-F238E27FC236}">
                <a16:creationId xmlns:a16="http://schemas.microsoft.com/office/drawing/2014/main" id="{464F615E-286C-A14C-9F65-2BAD5A255287}"/>
              </a:ext>
            </a:extLst>
          </p:cNvPr>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10">
            <a:extLst>
              <a:ext uri="{FF2B5EF4-FFF2-40B4-BE49-F238E27FC236}">
                <a16:creationId xmlns:a16="http://schemas.microsoft.com/office/drawing/2014/main" id="{D926CFD5-8F67-A24A-9FC1-BB2CC915F272}"/>
              </a:ext>
            </a:extLst>
          </p:cNvPr>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a:extLst>
              <a:ext uri="{FF2B5EF4-FFF2-40B4-BE49-F238E27FC236}">
                <a16:creationId xmlns:a16="http://schemas.microsoft.com/office/drawing/2014/main" id="{357950A5-CA27-8F4C-BA45-6DDEA832E03B}"/>
              </a:ext>
            </a:extLst>
          </p:cNvPr>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Garamond" pitchFamily="-106" charset="0"/>
                <a:ea typeface="Arial" pitchFamily="-106" charset="0"/>
                <a:cs typeface="Arial" pitchFamily="-106" charset="0"/>
              </a:defRPr>
            </a:lvl1pPr>
          </a:lstStyle>
          <a:p>
            <a:pPr>
              <a:defRPr/>
            </a:pPr>
            <a:r>
              <a:rPr lang="en-US"/>
              <a:t>Efficient Runahead Execution</a:t>
            </a:r>
          </a:p>
        </p:txBody>
      </p:sp>
      <p:sp>
        <p:nvSpPr>
          <p:cNvPr id="8" name="Rectangle 5">
            <a:extLst>
              <a:ext uri="{FF2B5EF4-FFF2-40B4-BE49-F238E27FC236}">
                <a16:creationId xmlns:a16="http://schemas.microsoft.com/office/drawing/2014/main" id="{C706C27B-B5ED-BA44-8658-916F5DC228AB}"/>
              </a:ext>
            </a:extLst>
          </p:cNvPr>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FAAF95C6-8B8C-BF4F-905B-46A03401C096}"/>
              </a:ext>
            </a:extLst>
          </p:cNvPr>
          <p:cNvSpPr>
            <a:spLocks noGrp="1" noChangeArrowheads="1"/>
          </p:cNvSpPr>
          <p:nvPr>
            <p:ph type="sldNum" sz="quarter" idx="12"/>
          </p:nvPr>
        </p:nvSpPr>
        <p:spPr/>
        <p:txBody>
          <a:bodyPr/>
          <a:lstStyle>
            <a:lvl1pPr>
              <a:defRPr sz="1200"/>
            </a:lvl1pPr>
          </a:lstStyle>
          <a:p>
            <a:pPr>
              <a:defRPr/>
            </a:pPr>
            <a:fld id="{925F0709-7BF5-D04E-8A39-27AE0055BECE}" type="slidenum">
              <a:rPr lang="en-US" altLang="en-US"/>
              <a:pPr>
                <a:defRPr/>
              </a:pPr>
              <a:t>‹#›</a:t>
            </a:fld>
            <a:endParaRPr lang="en-US" altLang="en-US"/>
          </a:p>
        </p:txBody>
      </p:sp>
    </p:spTree>
    <p:extLst>
      <p:ext uri="{BB962C8B-B14F-4D97-AF65-F5344CB8AC3E}">
        <p14:creationId xmlns:p14="http://schemas.microsoft.com/office/powerpoint/2010/main" val="2469571207"/>
      </p:ext>
    </p:extLst>
  </p:cSld>
  <p:clrMapOvr>
    <a:masterClrMapping/>
  </p:clrMapOvr>
  <p:transition/>
</p:sldLayout>
</file>

<file path=ppt/slideLayouts/slideLayout6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AF343E9A-6457-1D45-9FE8-920350043DFF}"/>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0B5C4ADC-3F0C-EC4B-8CE1-F506B15F8607}"/>
              </a:ext>
            </a:extLst>
          </p:cNvPr>
          <p:cNvSpPr>
            <a:spLocks noGrp="1" noChangeArrowheads="1"/>
          </p:cNvSpPr>
          <p:nvPr>
            <p:ph type="sldNum" sz="quarter" idx="11"/>
          </p:nvPr>
        </p:nvSpPr>
        <p:spPr>
          <a:ln/>
        </p:spPr>
        <p:txBody>
          <a:bodyPr/>
          <a:lstStyle>
            <a:lvl1pPr>
              <a:defRPr/>
            </a:lvl1pPr>
          </a:lstStyle>
          <a:p>
            <a:pPr>
              <a:defRPr/>
            </a:pPr>
            <a:fld id="{4B3E54D1-B2F6-B74C-A3C8-87499DC404EF}" type="slidenum">
              <a:rPr lang="en-US" altLang="en-US"/>
              <a:pPr>
                <a:defRPr/>
              </a:pPr>
              <a:t>‹#›</a:t>
            </a:fld>
            <a:endParaRPr lang="en-US" altLang="en-US"/>
          </a:p>
        </p:txBody>
      </p:sp>
    </p:spTree>
    <p:extLst>
      <p:ext uri="{BB962C8B-B14F-4D97-AF65-F5344CB8AC3E}">
        <p14:creationId xmlns:p14="http://schemas.microsoft.com/office/powerpoint/2010/main" val="1890815613"/>
      </p:ext>
    </p:extLst>
  </p:cSld>
  <p:clrMapOvr>
    <a:masterClrMapping/>
  </p:clrMapOvr>
  <p:transition/>
</p:sldLayout>
</file>

<file path=ppt/slideLayouts/slideLayout6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5A3741D0-24AA-1742-AB61-FD21F8ED5C2C}"/>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974360A1-48E7-5346-B235-926033713427}"/>
              </a:ext>
            </a:extLst>
          </p:cNvPr>
          <p:cNvSpPr>
            <a:spLocks noGrp="1" noChangeArrowheads="1"/>
          </p:cNvSpPr>
          <p:nvPr>
            <p:ph type="sldNum" sz="quarter" idx="11"/>
          </p:nvPr>
        </p:nvSpPr>
        <p:spPr>
          <a:ln/>
        </p:spPr>
        <p:txBody>
          <a:bodyPr/>
          <a:lstStyle>
            <a:lvl1pPr>
              <a:defRPr/>
            </a:lvl1pPr>
          </a:lstStyle>
          <a:p>
            <a:pPr>
              <a:defRPr/>
            </a:pPr>
            <a:fld id="{69713669-6BFA-F143-808B-BA27187F6746}" type="slidenum">
              <a:rPr lang="en-US" altLang="en-US"/>
              <a:pPr>
                <a:defRPr/>
              </a:pPr>
              <a:t>‹#›</a:t>
            </a:fld>
            <a:endParaRPr lang="en-US" altLang="en-US"/>
          </a:p>
        </p:txBody>
      </p:sp>
    </p:spTree>
    <p:extLst>
      <p:ext uri="{BB962C8B-B14F-4D97-AF65-F5344CB8AC3E}">
        <p14:creationId xmlns:p14="http://schemas.microsoft.com/office/powerpoint/2010/main" val="115958350"/>
      </p:ext>
    </p:extLst>
  </p:cSld>
  <p:clrMapOvr>
    <a:masterClrMapping/>
  </p:clrMapOvr>
  <p:transition/>
</p:sldLayout>
</file>

<file path=ppt/slideLayouts/slideLayout6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160909AA-1D55-0A4C-AF7D-00DFCC79EDC4}"/>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1FA1D567-0FC7-9B47-9A14-D93F66A1326F}"/>
              </a:ext>
            </a:extLst>
          </p:cNvPr>
          <p:cNvSpPr>
            <a:spLocks noGrp="1" noChangeArrowheads="1"/>
          </p:cNvSpPr>
          <p:nvPr>
            <p:ph type="sldNum" sz="quarter" idx="11"/>
          </p:nvPr>
        </p:nvSpPr>
        <p:spPr>
          <a:ln/>
        </p:spPr>
        <p:txBody>
          <a:bodyPr/>
          <a:lstStyle>
            <a:lvl1pPr>
              <a:defRPr/>
            </a:lvl1pPr>
          </a:lstStyle>
          <a:p>
            <a:pPr>
              <a:defRPr/>
            </a:pPr>
            <a:fld id="{A1A31E1D-F4F1-304B-AE8E-748EA90ACD5E}" type="slidenum">
              <a:rPr lang="en-US" altLang="en-US"/>
              <a:pPr>
                <a:defRPr/>
              </a:pPr>
              <a:t>‹#›</a:t>
            </a:fld>
            <a:endParaRPr lang="en-US" altLang="en-US"/>
          </a:p>
        </p:txBody>
      </p:sp>
    </p:spTree>
    <p:extLst>
      <p:ext uri="{BB962C8B-B14F-4D97-AF65-F5344CB8AC3E}">
        <p14:creationId xmlns:p14="http://schemas.microsoft.com/office/powerpoint/2010/main" val="2231159094"/>
      </p:ext>
    </p:extLst>
  </p:cSld>
  <p:clrMapOvr>
    <a:masterClrMapping/>
  </p:clrMapOvr>
  <p:transition/>
</p:sldLayout>
</file>

<file path=ppt/slideLayouts/slideLayout6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222795C2-218A-5247-AB77-3F6BC2144183}"/>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a:extLst>
              <a:ext uri="{FF2B5EF4-FFF2-40B4-BE49-F238E27FC236}">
                <a16:creationId xmlns:a16="http://schemas.microsoft.com/office/drawing/2014/main" id="{0E58E5DC-6D73-754D-817A-8737DD82FA31}"/>
              </a:ext>
            </a:extLst>
          </p:cNvPr>
          <p:cNvSpPr>
            <a:spLocks noGrp="1" noChangeArrowheads="1"/>
          </p:cNvSpPr>
          <p:nvPr>
            <p:ph type="sldNum" sz="quarter" idx="11"/>
          </p:nvPr>
        </p:nvSpPr>
        <p:spPr>
          <a:ln/>
        </p:spPr>
        <p:txBody>
          <a:bodyPr/>
          <a:lstStyle>
            <a:lvl1pPr>
              <a:defRPr/>
            </a:lvl1pPr>
          </a:lstStyle>
          <a:p>
            <a:pPr>
              <a:defRPr/>
            </a:pPr>
            <a:fld id="{CED201E1-4230-914C-92EE-D1F1AF0903E4}" type="slidenum">
              <a:rPr lang="en-US" altLang="en-US"/>
              <a:pPr>
                <a:defRPr/>
              </a:pPr>
              <a:t>‹#›</a:t>
            </a:fld>
            <a:endParaRPr lang="en-US" altLang="en-US"/>
          </a:p>
        </p:txBody>
      </p:sp>
    </p:spTree>
    <p:extLst>
      <p:ext uri="{BB962C8B-B14F-4D97-AF65-F5344CB8AC3E}">
        <p14:creationId xmlns:p14="http://schemas.microsoft.com/office/powerpoint/2010/main" val="120840518"/>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137557"/>
            <a:ext cx="5486400" cy="4114800"/>
          </a:xfrm>
          <a:prstGeom prst="rect">
            <a:avLst/>
          </a:prstGeom>
        </p:spPr>
        <p:txBody>
          <a:bodyPr/>
          <a:lstStyle>
            <a:lvl1pPr marL="0" indent="0">
              <a:buNone/>
              <a:defRPr sz="320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252357"/>
            <a:ext cx="5486400" cy="804862"/>
          </a:xfrm>
          <a:prstGeom prst="rect">
            <a:avLst/>
          </a:prstGeo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1733082049"/>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9756E4E9-DB33-9D4F-8520-7D971D66A906}"/>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a:extLst>
              <a:ext uri="{FF2B5EF4-FFF2-40B4-BE49-F238E27FC236}">
                <a16:creationId xmlns:a16="http://schemas.microsoft.com/office/drawing/2014/main" id="{2D291D92-DD5B-F24B-9598-989FC9CEF622}"/>
              </a:ext>
            </a:extLst>
          </p:cNvPr>
          <p:cNvSpPr>
            <a:spLocks noGrp="1" noChangeArrowheads="1"/>
          </p:cNvSpPr>
          <p:nvPr>
            <p:ph type="sldNum" sz="quarter" idx="11"/>
          </p:nvPr>
        </p:nvSpPr>
        <p:spPr>
          <a:ln/>
        </p:spPr>
        <p:txBody>
          <a:bodyPr/>
          <a:lstStyle>
            <a:lvl1pPr>
              <a:defRPr/>
            </a:lvl1pPr>
          </a:lstStyle>
          <a:p>
            <a:pPr>
              <a:defRPr/>
            </a:pPr>
            <a:fld id="{8425C6BC-C003-7041-948E-F4ACC7F5EACC}" type="slidenum">
              <a:rPr lang="en-US" altLang="en-US"/>
              <a:pPr>
                <a:defRPr/>
              </a:pPr>
              <a:t>‹#›</a:t>
            </a:fld>
            <a:endParaRPr lang="en-US" altLang="en-US"/>
          </a:p>
        </p:txBody>
      </p:sp>
    </p:spTree>
    <p:extLst>
      <p:ext uri="{BB962C8B-B14F-4D97-AF65-F5344CB8AC3E}">
        <p14:creationId xmlns:p14="http://schemas.microsoft.com/office/powerpoint/2010/main" val="2123111837"/>
      </p:ext>
    </p:extLst>
  </p:cSld>
  <p:clrMapOvr>
    <a:masterClrMapping/>
  </p:clrMapOvr>
  <p:transition/>
</p:sldLayout>
</file>

<file path=ppt/slideLayouts/slideLayout6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A2219D38-15DC-0146-8547-E713FE437545}"/>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a:extLst>
              <a:ext uri="{FF2B5EF4-FFF2-40B4-BE49-F238E27FC236}">
                <a16:creationId xmlns:a16="http://schemas.microsoft.com/office/drawing/2014/main" id="{C298F12B-AFF2-7447-B48E-112AD422FE91}"/>
              </a:ext>
            </a:extLst>
          </p:cNvPr>
          <p:cNvSpPr>
            <a:spLocks noGrp="1" noChangeArrowheads="1"/>
          </p:cNvSpPr>
          <p:nvPr>
            <p:ph type="sldNum" sz="quarter" idx="11"/>
          </p:nvPr>
        </p:nvSpPr>
        <p:spPr>
          <a:ln/>
        </p:spPr>
        <p:txBody>
          <a:bodyPr/>
          <a:lstStyle>
            <a:lvl1pPr>
              <a:defRPr/>
            </a:lvl1pPr>
          </a:lstStyle>
          <a:p>
            <a:pPr>
              <a:defRPr/>
            </a:pPr>
            <a:fld id="{54653E7C-BCEE-6041-9919-DF7C4D3BADEA}" type="slidenum">
              <a:rPr lang="en-US" altLang="en-US"/>
              <a:pPr>
                <a:defRPr/>
              </a:pPr>
              <a:t>‹#›</a:t>
            </a:fld>
            <a:endParaRPr lang="en-US" altLang="en-US"/>
          </a:p>
        </p:txBody>
      </p:sp>
    </p:spTree>
    <p:extLst>
      <p:ext uri="{BB962C8B-B14F-4D97-AF65-F5344CB8AC3E}">
        <p14:creationId xmlns:p14="http://schemas.microsoft.com/office/powerpoint/2010/main" val="922546746"/>
      </p:ext>
    </p:extLst>
  </p:cSld>
  <p:clrMapOvr>
    <a:masterClrMapping/>
  </p:clrMapOvr>
  <p:transition/>
</p:sldLayout>
</file>

<file path=ppt/slideLayouts/slideLayout6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78D620EB-2DF4-8E43-8352-9E94203C5DF6}"/>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773A470D-A98E-3C45-907C-4A9DE612D25F}"/>
              </a:ext>
            </a:extLst>
          </p:cNvPr>
          <p:cNvSpPr>
            <a:spLocks noGrp="1" noChangeArrowheads="1"/>
          </p:cNvSpPr>
          <p:nvPr>
            <p:ph type="sldNum" sz="quarter" idx="11"/>
          </p:nvPr>
        </p:nvSpPr>
        <p:spPr>
          <a:ln/>
        </p:spPr>
        <p:txBody>
          <a:bodyPr/>
          <a:lstStyle>
            <a:lvl1pPr>
              <a:defRPr/>
            </a:lvl1pPr>
          </a:lstStyle>
          <a:p>
            <a:pPr>
              <a:defRPr/>
            </a:pPr>
            <a:fld id="{5FD59717-176F-5840-9BA8-C43881F8CE66}" type="slidenum">
              <a:rPr lang="en-US" altLang="en-US"/>
              <a:pPr>
                <a:defRPr/>
              </a:pPr>
              <a:t>‹#›</a:t>
            </a:fld>
            <a:endParaRPr lang="en-US" altLang="en-US"/>
          </a:p>
        </p:txBody>
      </p:sp>
    </p:spTree>
    <p:extLst>
      <p:ext uri="{BB962C8B-B14F-4D97-AF65-F5344CB8AC3E}">
        <p14:creationId xmlns:p14="http://schemas.microsoft.com/office/powerpoint/2010/main" val="3679686324"/>
      </p:ext>
    </p:extLst>
  </p:cSld>
  <p:clrMapOvr>
    <a:masterClrMapping/>
  </p:clrMapOvr>
  <p:transition/>
</p:sldLayout>
</file>

<file path=ppt/slideLayouts/slideLayout6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24FFDDE6-6540-6543-BBD7-18F1DDC9361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022AA8E5-DBA9-FD4D-8B98-28223610558E}"/>
              </a:ext>
            </a:extLst>
          </p:cNvPr>
          <p:cNvSpPr>
            <a:spLocks noGrp="1" noChangeArrowheads="1"/>
          </p:cNvSpPr>
          <p:nvPr>
            <p:ph type="sldNum" sz="quarter" idx="11"/>
          </p:nvPr>
        </p:nvSpPr>
        <p:spPr>
          <a:ln/>
        </p:spPr>
        <p:txBody>
          <a:bodyPr/>
          <a:lstStyle>
            <a:lvl1pPr>
              <a:defRPr/>
            </a:lvl1pPr>
          </a:lstStyle>
          <a:p>
            <a:pPr>
              <a:defRPr/>
            </a:pPr>
            <a:fld id="{DAAD2BCE-D3C3-7641-8F61-D660697DE9AC}" type="slidenum">
              <a:rPr lang="en-US" altLang="en-US"/>
              <a:pPr>
                <a:defRPr/>
              </a:pPr>
              <a:t>‹#›</a:t>
            </a:fld>
            <a:endParaRPr lang="en-US" altLang="en-US"/>
          </a:p>
        </p:txBody>
      </p:sp>
    </p:spTree>
    <p:extLst>
      <p:ext uri="{BB962C8B-B14F-4D97-AF65-F5344CB8AC3E}">
        <p14:creationId xmlns:p14="http://schemas.microsoft.com/office/powerpoint/2010/main" val="423423276"/>
      </p:ext>
    </p:extLst>
  </p:cSld>
  <p:clrMapOvr>
    <a:masterClrMapping/>
  </p:clrMapOvr>
  <p:transition/>
</p:sldLayout>
</file>

<file path=ppt/slideLayouts/slideLayout6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0E2AC61C-003A-2243-9FA6-C527733F676E}"/>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2A1D642F-FB90-384A-A32C-D5C43A26EE8C}"/>
              </a:ext>
            </a:extLst>
          </p:cNvPr>
          <p:cNvSpPr>
            <a:spLocks noGrp="1" noChangeArrowheads="1"/>
          </p:cNvSpPr>
          <p:nvPr>
            <p:ph type="sldNum" sz="quarter" idx="11"/>
          </p:nvPr>
        </p:nvSpPr>
        <p:spPr>
          <a:ln/>
        </p:spPr>
        <p:txBody>
          <a:bodyPr/>
          <a:lstStyle>
            <a:lvl1pPr>
              <a:defRPr/>
            </a:lvl1pPr>
          </a:lstStyle>
          <a:p>
            <a:pPr>
              <a:defRPr/>
            </a:pPr>
            <a:fld id="{14FA70CF-A839-D044-8CAD-D3619BDAA972}" type="slidenum">
              <a:rPr lang="en-US" altLang="en-US"/>
              <a:pPr>
                <a:defRPr/>
              </a:pPr>
              <a:t>‹#›</a:t>
            </a:fld>
            <a:endParaRPr lang="en-US" altLang="en-US"/>
          </a:p>
        </p:txBody>
      </p:sp>
    </p:spTree>
    <p:extLst>
      <p:ext uri="{BB962C8B-B14F-4D97-AF65-F5344CB8AC3E}">
        <p14:creationId xmlns:p14="http://schemas.microsoft.com/office/powerpoint/2010/main" val="522174336"/>
      </p:ext>
    </p:extLst>
  </p:cSld>
  <p:clrMapOvr>
    <a:masterClrMapping/>
  </p:clrMapOvr>
  <p:transition/>
</p:sldLayout>
</file>

<file path=ppt/slideLayouts/slideLayout6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089330A8-DFF5-D843-8E3B-35EE77122D94}"/>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1A87E60D-847F-B241-B048-B0F48460D6C6}"/>
              </a:ext>
            </a:extLst>
          </p:cNvPr>
          <p:cNvSpPr>
            <a:spLocks noGrp="1" noChangeArrowheads="1"/>
          </p:cNvSpPr>
          <p:nvPr>
            <p:ph type="sldNum" sz="quarter" idx="11"/>
          </p:nvPr>
        </p:nvSpPr>
        <p:spPr>
          <a:ln/>
        </p:spPr>
        <p:txBody>
          <a:bodyPr/>
          <a:lstStyle>
            <a:lvl1pPr>
              <a:defRPr/>
            </a:lvl1pPr>
          </a:lstStyle>
          <a:p>
            <a:pPr>
              <a:defRPr/>
            </a:pPr>
            <a:fld id="{63AD9433-930B-B940-90BE-2610E26C2F1C}" type="slidenum">
              <a:rPr lang="en-US" altLang="en-US"/>
              <a:pPr>
                <a:defRPr/>
              </a:pPr>
              <a:t>‹#›</a:t>
            </a:fld>
            <a:endParaRPr lang="en-US" altLang="en-US"/>
          </a:p>
        </p:txBody>
      </p:sp>
    </p:spTree>
    <p:extLst>
      <p:ext uri="{BB962C8B-B14F-4D97-AF65-F5344CB8AC3E}">
        <p14:creationId xmlns:p14="http://schemas.microsoft.com/office/powerpoint/2010/main" val="1049710915"/>
      </p:ext>
    </p:extLst>
  </p:cSld>
  <p:clrMapOvr>
    <a:masterClrMapping/>
  </p:clrMapOvr>
  <p:transition/>
</p:sldLayout>
</file>

<file path=ppt/slideLayouts/slideLayout66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807CA867-4D97-2641-90E4-8B45F85765FD}"/>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F0A8C537-9896-684B-A1BB-2B2A3DFD2A2F}"/>
              </a:ext>
            </a:extLst>
          </p:cNvPr>
          <p:cNvSpPr>
            <a:spLocks noGrp="1" noChangeArrowheads="1"/>
          </p:cNvSpPr>
          <p:nvPr>
            <p:ph type="sldNum" sz="quarter" idx="11"/>
          </p:nvPr>
        </p:nvSpPr>
        <p:spPr>
          <a:ln/>
        </p:spPr>
        <p:txBody>
          <a:bodyPr/>
          <a:lstStyle>
            <a:lvl1pPr>
              <a:defRPr/>
            </a:lvl1pPr>
          </a:lstStyle>
          <a:p>
            <a:pPr>
              <a:defRPr/>
            </a:pPr>
            <a:fld id="{E5824F8B-A4F6-5449-8EFE-99619D351651}" type="slidenum">
              <a:rPr lang="en-US" altLang="en-US"/>
              <a:pPr>
                <a:defRPr/>
              </a:pPr>
              <a:t>‹#›</a:t>
            </a:fld>
            <a:endParaRPr lang="en-US" altLang="en-US"/>
          </a:p>
        </p:txBody>
      </p:sp>
    </p:spTree>
    <p:extLst>
      <p:ext uri="{BB962C8B-B14F-4D97-AF65-F5344CB8AC3E}">
        <p14:creationId xmlns:p14="http://schemas.microsoft.com/office/powerpoint/2010/main" val="127993101"/>
      </p:ext>
    </p:extLst>
  </p:cSld>
  <p:clrMapOvr>
    <a:masterClrMapping/>
  </p:clrMapOvr>
  <p:transition/>
</p:sldLayout>
</file>

<file path=ppt/slideLayouts/slideLayout6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
              <a:cs typeface="+mn-cs"/>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9" name="Rectangle 6"/>
          <p:cNvSpPr>
            <a:spLocks noGrp="1" noChangeArrowheads="1"/>
          </p:cNvSpPr>
          <p:nvPr>
            <p:ph type="sldNum" sz="quarter" idx="12"/>
          </p:nvPr>
        </p:nvSpPr>
        <p:spPr/>
        <p:txBody>
          <a:bodyPr/>
          <a:lstStyle>
            <a:lvl1pP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341D3D9-3FE8-4025-BF66-8DAB1ABB951F}" type="slidenum">
              <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2884136621"/>
      </p:ext>
    </p:extLst>
  </p:cSld>
  <p:clrMapOvr>
    <a:masterClrMapping/>
  </p:clrMapOvr>
  <p:transition/>
</p:sldLayout>
</file>

<file path=ppt/slideLayouts/slideLayout6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169557708"/>
      </p:ext>
    </p:extLst>
  </p:cSld>
  <p:clrMapOvr>
    <a:masterClrMapping/>
  </p:clrMapOvr>
  <p:transition/>
</p:sldLayout>
</file>

<file path=ppt/slideLayouts/slideLayout6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7AC7BA1-BEA2-40AF-9056-44DC8C985687}"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439892482"/>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defRPr>
            </a:lvl1pPr>
          </a:lstStyle>
          <a:p>
            <a:r>
              <a:rPr lang="en-US" dirty="0"/>
              <a:t>Click to edit Master title style</a:t>
            </a:r>
          </a:p>
        </p:txBody>
      </p:sp>
      <p:sp>
        <p:nvSpPr>
          <p:cNvPr id="7" name="Picture Placeholder 2"/>
          <p:cNvSpPr>
            <a:spLocks noGrp="1"/>
          </p:cNvSpPr>
          <p:nvPr>
            <p:ph type="pic" idx="1"/>
          </p:nvPr>
        </p:nvSpPr>
        <p:spPr>
          <a:xfrm>
            <a:off x="3316288" y="1070426"/>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Text Placeholder 3"/>
          <p:cNvSpPr>
            <a:spLocks noGrp="1"/>
          </p:cNvSpPr>
          <p:nvPr>
            <p:ph type="body" sz="half" idx="2"/>
          </p:nvPr>
        </p:nvSpPr>
        <p:spPr>
          <a:xfrm>
            <a:off x="3316288" y="5185226"/>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3"/>
          <p:cNvSpPr>
            <a:spLocks noGrp="1"/>
          </p:cNvSpPr>
          <p:nvPr>
            <p:ph type="body" sz="half" idx="10"/>
          </p:nvPr>
        </p:nvSpPr>
        <p:spPr>
          <a:xfrm>
            <a:off x="457201" y="1070426"/>
            <a:ext cx="2859088" cy="49196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08640885"/>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D2BBBE-2A44-4D16-8758-0239282DCC58}"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411434569"/>
      </p:ext>
    </p:extLst>
  </p:cSld>
  <p:clrMapOvr>
    <a:masterClrMapping/>
  </p:clrMapOvr>
  <p:transition/>
</p:sldLayout>
</file>

<file path=ppt/slideLayouts/slideLayout6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8"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5FD5635-BCCD-45D2-B61E-320731E13B17}"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729197536"/>
      </p:ext>
    </p:extLst>
  </p:cSld>
  <p:clrMapOvr>
    <a:masterClrMapping/>
  </p:clrMapOvr>
  <p:transition/>
</p:sldLayout>
</file>

<file path=ppt/slideLayouts/slideLayout6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4"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18A7077-2B78-4FB5-8F56-24239751AEF0}"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556235903"/>
      </p:ext>
    </p:extLst>
  </p:cSld>
  <p:clrMapOvr>
    <a:masterClrMapping/>
  </p:clrMapOvr>
  <p:transition/>
</p:sldLayout>
</file>

<file path=ppt/slideLayouts/slideLayout6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3"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86574E-FA2E-425B-A84C-39F9592E9ECB}"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384888047"/>
      </p:ext>
    </p:extLst>
  </p:cSld>
  <p:clrMapOvr>
    <a:masterClrMapping/>
  </p:clrMapOvr>
  <p:transition/>
</p:sldLayout>
</file>

<file path=ppt/slideLayouts/slideLayout6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148CFD0-6DDB-45F0-A989-9F5CE648BC1E}"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656577412"/>
      </p:ext>
    </p:extLst>
  </p:cSld>
  <p:clrMapOvr>
    <a:masterClrMapping/>
  </p:clrMapOvr>
  <p:transition/>
</p:sldLayout>
</file>

<file path=ppt/slideLayouts/slideLayout6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E97B092-8552-4BA4-B0E1-CE51B98A2A2D}"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2393785646"/>
      </p:ext>
    </p:extLst>
  </p:cSld>
  <p:clrMapOvr>
    <a:masterClrMapping/>
  </p:clrMapOvr>
  <p:transition/>
</p:sldLayout>
</file>

<file path=ppt/slideLayouts/slideLayout6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44DDA66-0DFC-412A-A4B0-EFE91F0913E7}"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3606788762"/>
      </p:ext>
    </p:extLst>
  </p:cSld>
  <p:clrMapOvr>
    <a:masterClrMapping/>
  </p:clrMapOvr>
  <p:transition/>
</p:sldLayout>
</file>

<file path=ppt/slideLayouts/slideLayout6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D1F9A79-97CD-456A-8962-B51E5744B9CD}"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2704348280"/>
      </p:ext>
    </p:extLst>
  </p:cSld>
  <p:clrMapOvr>
    <a:masterClrMapping/>
  </p:clrMapOvr>
  <p:transition/>
</p:sldLayout>
</file>

<file path=ppt/slideLayouts/slideLayout6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FCE054-F1E5-374D-A24E-887477C05326}"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097428276"/>
      </p:ext>
    </p:extLst>
  </p:cSld>
  <p:clrMapOvr>
    <a:masterClrMapping/>
  </p:clrMapOvr>
  <p:transition/>
</p:sldLayout>
</file>

<file path=ppt/slideLayouts/slideLayout6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170216938"/>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p:nvPr userDrawn="1"/>
        </p:nvSpPr>
        <p:spPr>
          <a:xfrm>
            <a:off x="3184071" y="145143"/>
            <a:ext cx="5959929" cy="7710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3558354292"/>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9817D1-13B0-D341-B1C4-34616D3933BB}"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348082725"/>
      </p:ext>
    </p:extLst>
  </p:cSld>
  <p:clrMapOvr>
    <a:masterClrMapping/>
  </p:clrMapOvr>
  <p:transition/>
</p:sldLayout>
</file>

<file path=ppt/slideLayouts/slideLayout6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2067096-FD7F-A949-B565-8298951E6B8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73627332"/>
      </p:ext>
    </p:extLst>
  </p:cSld>
  <p:clrMapOvr>
    <a:masterClrMapping/>
  </p:clrMapOvr>
  <p:transition/>
</p:sldLayout>
</file>

<file path=ppt/slideLayouts/slideLayout6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01077C3-3C60-8640-A1DD-3718D4D0D74D}"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134634010"/>
      </p:ext>
    </p:extLst>
  </p:cSld>
  <p:clrMapOvr>
    <a:masterClrMapping/>
  </p:clrMapOvr>
  <p:transition/>
</p:sldLayout>
</file>

<file path=ppt/slideLayouts/slideLayout6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4"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D41FDD-73B6-EC4A-BB35-BA0C8CCC36C9}"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554125431"/>
      </p:ext>
    </p:extLst>
  </p:cSld>
  <p:clrMapOvr>
    <a:masterClrMapping/>
  </p:clrMapOvr>
  <p:transition/>
</p:sldLayout>
</file>

<file path=ppt/slideLayouts/slideLayout6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3"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88D2B92-4EF8-0940-9F90-1D39CCADBD7F}"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612707619"/>
      </p:ext>
    </p:extLst>
  </p:cSld>
  <p:clrMapOvr>
    <a:masterClrMapping/>
  </p:clrMapOvr>
  <p:transition/>
</p:sldLayout>
</file>

<file path=ppt/slideLayouts/slideLayout6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224B1A2-EC3E-4448-972E-E198354A3E4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917160222"/>
      </p:ext>
    </p:extLst>
  </p:cSld>
  <p:clrMapOvr>
    <a:masterClrMapping/>
  </p:clrMapOvr>
  <p:transition/>
</p:sldLayout>
</file>

<file path=ppt/slideLayouts/slideLayout6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25B71B7-33A4-004A-B24D-5E8A20C1D7A0}"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990734099"/>
      </p:ext>
    </p:extLst>
  </p:cSld>
  <p:clrMapOvr>
    <a:masterClrMapping/>
  </p:clrMapOvr>
  <p:transition/>
</p:sldLayout>
</file>

<file path=ppt/slideLayouts/slideLayout6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F5EE445-AD48-2049-A03E-4C865681EA4B}"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4132710741"/>
      </p:ext>
    </p:extLst>
  </p:cSld>
  <p:clrMapOvr>
    <a:masterClrMapping/>
  </p:clrMapOvr>
  <p:transition/>
</p:sldLayout>
</file>

<file path=ppt/slideLayouts/slideLayout6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F8603A9-60B6-0741-B15F-17172804C19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2756431465"/>
      </p:ext>
    </p:extLst>
  </p:cSld>
  <p:clrMapOvr>
    <a:masterClrMapping/>
  </p:clrMapOvr>
  <p:transition/>
</p:sldLayout>
</file>

<file path=ppt/slideLayouts/slideLayout68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Rectangle 1030"/>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066D58A-9B40-E846-A790-9B6CD5A58598}" type="slidenum">
              <a:rPr kumimoji="0" 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3376900777"/>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28330788"/>
      </p:ext>
    </p:extLst>
  </p:cSld>
  <p:clrMapOvr>
    <a:masterClrMapping/>
  </p:clrMapOvr>
  <p:transition/>
</p:sldLayout>
</file>

<file path=ppt/slideLayouts/slideLayout6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4129458754"/>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1"/>
            <a:ext cx="8382000" cy="761999"/>
          </a:xfrm>
        </p:spPr>
        <p:txBody>
          <a:bodyPr>
            <a:noAutofit/>
          </a:bodyPr>
          <a:lstStyle>
            <a:lvl1pPr>
              <a:defRPr sz="4800" b="1"/>
            </a:lvl1pPr>
          </a:lstStyle>
          <a:p>
            <a:r>
              <a:rPr lang="en-US"/>
              <a:t>Click to edit Master title style</a:t>
            </a:r>
            <a:endParaRPr lang="en-US" dirty="0"/>
          </a:p>
        </p:txBody>
      </p:sp>
      <p:sp>
        <p:nvSpPr>
          <p:cNvPr id="3" name="Content Placeholder 2"/>
          <p:cNvSpPr>
            <a:spLocks noGrp="1"/>
          </p:cNvSpPr>
          <p:nvPr>
            <p:ph idx="1"/>
          </p:nvPr>
        </p:nvSpPr>
        <p:spPr>
          <a:xfrm>
            <a:off x="381000" y="1066800"/>
            <a:ext cx="8382000" cy="5638800"/>
          </a:xfrm>
        </p:spPr>
        <p:txBody>
          <a:bodyPr>
            <a:noAutofit/>
          </a:bodyPr>
          <a:lstStyle>
            <a:lvl1pPr marL="285750" indent="-285750">
              <a:defRPr sz="3600">
                <a:latin typeface="+mj-lt"/>
              </a:defRPr>
            </a:lvl1pPr>
            <a:lvl2pPr marL="742950" indent="-285750">
              <a:buFont typeface="Calibri Light" panose="020F0302020204030204" pitchFamily="34" charset="0"/>
              <a:buChar char="–"/>
              <a:defRPr sz="3200">
                <a:latin typeface="+mj-lt"/>
              </a:defRPr>
            </a:lvl2pPr>
            <a:lvl3pPr>
              <a:defRPr sz="2800">
                <a:latin typeface="+mj-lt"/>
              </a:defRPr>
            </a:lvl3pPr>
            <a:lvl4pPr>
              <a:defRPr sz="2400">
                <a:latin typeface="+mj-lt"/>
              </a:defRPr>
            </a:lvl4pPr>
            <a:lvl5pPr>
              <a:defRPr sz="24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a:xfrm>
            <a:off x="8077200" y="6340475"/>
            <a:ext cx="685800" cy="365125"/>
          </a:xfrm>
        </p:spPr>
        <p:txBody>
          <a:bodyPr wrap="square" numCol="1" anchorCtr="0" compatLnSpc="1">
            <a:prstTxWarp prst="textNoShape">
              <a:avLst/>
            </a:prstTxWarp>
          </a:bodyPr>
          <a:lstStyle>
            <a:lvl1pPr fontAlgn="base">
              <a:spcBef>
                <a:spcPct val="0"/>
              </a:spcBef>
              <a:spcAft>
                <a:spcPct val="0"/>
              </a:spcAft>
              <a:defRPr sz="2000">
                <a:solidFill>
                  <a:srgbClr val="898989"/>
                </a:solidFill>
                <a:latin typeface="Cambria Math" charset="0"/>
                <a:ea typeface="ＭＳ Ｐゴシック" charset="0"/>
                <a:cs typeface="Cambria Math" charset="0"/>
              </a:defRPr>
            </a:lvl1pPr>
          </a:lstStyle>
          <a:p>
            <a:fld id="{2F9AB1DC-1F54-3E4A-95A3-3C4F38B38287}" type="slidenum">
              <a:rPr lang="en-US"/>
              <a:pPr/>
              <a:t>‹#›</a:t>
            </a:fld>
            <a:endParaRPr lang="en-US"/>
          </a:p>
        </p:txBody>
      </p:sp>
    </p:spTree>
    <p:extLst>
      <p:ext uri="{BB962C8B-B14F-4D97-AF65-F5344CB8AC3E}">
        <p14:creationId xmlns:p14="http://schemas.microsoft.com/office/powerpoint/2010/main" val="3081392519"/>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0D5ABD69-D797-204B-8AF8-3D380E6914CA}" type="slidenum">
              <a:rPr lang="en-US"/>
              <a:pPr>
                <a:defRPr/>
              </a:pPr>
              <a:t>‹#›</a:t>
            </a:fld>
            <a:endParaRPr lang="en-US"/>
          </a:p>
        </p:txBody>
      </p:sp>
    </p:spTree>
    <p:extLst>
      <p:ext uri="{BB962C8B-B14F-4D97-AF65-F5344CB8AC3E}">
        <p14:creationId xmlns:p14="http://schemas.microsoft.com/office/powerpoint/2010/main" val="1603442504"/>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D4167CB6-3B08-5F41-8B2C-916DD676D121}" type="slidenum">
              <a:rPr lang="en-US"/>
              <a:pPr>
                <a:defRPr/>
              </a:pPr>
              <a:t>‹#›</a:t>
            </a:fld>
            <a:endParaRPr lang="en-US"/>
          </a:p>
        </p:txBody>
      </p:sp>
    </p:spTree>
    <p:extLst>
      <p:ext uri="{BB962C8B-B14F-4D97-AF65-F5344CB8AC3E}">
        <p14:creationId xmlns:p14="http://schemas.microsoft.com/office/powerpoint/2010/main" val="3232286708"/>
      </p:ext>
    </p:extLst>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AA0D681A-F5B4-9644-896C-61B2B0FDE4AA}" type="slidenum">
              <a:rPr lang="en-US"/>
              <a:pPr>
                <a:defRPr/>
              </a:pPr>
              <a:t>‹#›</a:t>
            </a:fld>
            <a:endParaRPr lang="en-US"/>
          </a:p>
        </p:txBody>
      </p:sp>
    </p:spTree>
    <p:extLst>
      <p:ext uri="{BB962C8B-B14F-4D97-AF65-F5344CB8AC3E}">
        <p14:creationId xmlns:p14="http://schemas.microsoft.com/office/powerpoint/2010/main" val="2880039330"/>
      </p:ext>
    </p:extLst>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E9EE30A7-2F09-2442-8BD0-04F2DD3C2603}" type="slidenum">
              <a:rPr lang="en-US"/>
              <a:pPr>
                <a:defRPr/>
              </a:pPr>
              <a:t>‹#›</a:t>
            </a:fld>
            <a:endParaRPr lang="en-US"/>
          </a:p>
        </p:txBody>
      </p:sp>
    </p:spTree>
    <p:extLst>
      <p:ext uri="{BB962C8B-B14F-4D97-AF65-F5344CB8AC3E}">
        <p14:creationId xmlns:p14="http://schemas.microsoft.com/office/powerpoint/2010/main" val="1075837683"/>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456C5735-7F4B-8947-B422-F91141E3F4AD}" type="slidenum">
              <a:rPr lang="en-US"/>
              <a:pPr>
                <a:defRPr/>
              </a:pPr>
              <a:t>‹#›</a:t>
            </a:fld>
            <a:endParaRPr lang="en-US"/>
          </a:p>
        </p:txBody>
      </p:sp>
    </p:spTree>
    <p:extLst>
      <p:ext uri="{BB962C8B-B14F-4D97-AF65-F5344CB8AC3E}">
        <p14:creationId xmlns:p14="http://schemas.microsoft.com/office/powerpoint/2010/main" val="2727875638"/>
      </p:ext>
    </p:extLst>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A9E84826-6BA8-884D-A601-2AAB8825DBC3}" type="slidenum">
              <a:rPr lang="en-US"/>
              <a:pPr>
                <a:defRPr/>
              </a:pPr>
              <a:t>‹#›</a:t>
            </a:fld>
            <a:endParaRPr lang="en-US"/>
          </a:p>
        </p:txBody>
      </p:sp>
    </p:spTree>
    <p:extLst>
      <p:ext uri="{BB962C8B-B14F-4D97-AF65-F5344CB8AC3E}">
        <p14:creationId xmlns:p14="http://schemas.microsoft.com/office/powerpoint/2010/main" val="2386405247"/>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6531BACC-C330-6040-8E9C-315FB8A2D4F3}" type="slidenum">
              <a:rPr lang="en-US"/>
              <a:pPr>
                <a:defRPr/>
              </a:pPr>
              <a:t>‹#›</a:t>
            </a:fld>
            <a:endParaRPr lang="en-US"/>
          </a:p>
        </p:txBody>
      </p:sp>
    </p:spTree>
    <p:extLst>
      <p:ext uri="{BB962C8B-B14F-4D97-AF65-F5344CB8AC3E}">
        <p14:creationId xmlns:p14="http://schemas.microsoft.com/office/powerpoint/2010/main" val="1805040674"/>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CA13EE9E-551C-B04A-8AEF-33C040418E39}" type="slidenum">
              <a:rPr lang="en-US"/>
              <a:pPr>
                <a:defRPr/>
              </a:pPr>
              <a:t>‹#›</a:t>
            </a:fld>
            <a:endParaRPr lang="en-US"/>
          </a:p>
        </p:txBody>
      </p:sp>
    </p:spTree>
    <p:extLst>
      <p:ext uri="{BB962C8B-B14F-4D97-AF65-F5344CB8AC3E}">
        <p14:creationId xmlns:p14="http://schemas.microsoft.com/office/powerpoint/2010/main" val="1036663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8626753"/>
      </p:ext>
    </p:extLst>
  </p:cSld>
  <p:clrMapOvr>
    <a:masterClrMapping/>
  </p:clrMapOvr>
  <p:transition/>
</p:sldLayout>
</file>

<file path=ppt/slideLayouts/slideLayout7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A200974D-7775-EC48-B655-6C7A7623F53B}" type="slidenum">
              <a:rPr lang="en-US"/>
              <a:pPr>
                <a:defRPr/>
              </a:pPr>
              <a:t>‹#›</a:t>
            </a:fld>
            <a:endParaRPr lang="en-US"/>
          </a:p>
        </p:txBody>
      </p:sp>
    </p:spTree>
    <p:extLst>
      <p:ext uri="{BB962C8B-B14F-4D97-AF65-F5344CB8AC3E}">
        <p14:creationId xmlns:p14="http://schemas.microsoft.com/office/powerpoint/2010/main" val="3423868994"/>
      </p:ext>
    </p:extLst>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8CE3EE-5F6D-30D9-6691-6C24B7F56349}"/>
              </a:ext>
            </a:extLst>
          </p:cNvPr>
          <p:cNvSpPr/>
          <p:nvPr userDrawn="1"/>
        </p:nvSpPr>
        <p:spPr>
          <a:xfrm>
            <a:off x="0" y="0"/>
            <a:ext cx="9144000" cy="3555564"/>
          </a:xfrm>
          <a:prstGeom prst="rect">
            <a:avLst/>
          </a:prstGeom>
          <a:solidFill>
            <a:srgbClr val="5959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 name="Title 1"/>
          <p:cNvSpPr>
            <a:spLocks noGrp="1"/>
          </p:cNvSpPr>
          <p:nvPr>
            <p:ph type="ctrTitle"/>
          </p:nvPr>
        </p:nvSpPr>
        <p:spPr>
          <a:xfrm>
            <a:off x="685800" y="1122363"/>
            <a:ext cx="7772400" cy="2254188"/>
          </a:xfrm>
        </p:spPr>
        <p:txBody>
          <a:bodyPr anchor="b"/>
          <a:lstStyle>
            <a:lvl1pPr algn="ctr">
              <a:defRPr sz="6000" b="1">
                <a:solidFill>
                  <a:schemeClr val="bg1"/>
                </a:solidFill>
                <a:latin typeface="Cambria" panose="02040503050406030204" pitchFamily="18" charset="0"/>
                <a:ea typeface="Cambria" panose="02040503050406030204" pitchFamily="18"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solidFill>
                  <a:schemeClr val="tx1">
                    <a:lumMod val="50000"/>
                    <a:lumOff val="50000"/>
                  </a:schemeClr>
                </a:solidFill>
                <a:latin typeface="Cambria" panose="02040503050406030204" pitchFamily="18" charset="0"/>
                <a:ea typeface="Cambria" panose="0204050305040603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36209CE-1A85-4944-AF2D-3BF692221AD4}" type="datetime8">
              <a:rPr lang="en-CH" smtClean="0"/>
              <a:t>6/26/26 11:22 PM</a:t>
            </a:fld>
            <a:endParaRPr lang="en-CH"/>
          </a:p>
        </p:txBody>
      </p:sp>
      <p:sp>
        <p:nvSpPr>
          <p:cNvPr id="5" name="Footer Placeholder 4"/>
          <p:cNvSpPr>
            <a:spLocks noGrp="1"/>
          </p:cNvSpPr>
          <p:nvPr>
            <p:ph type="ftr" sz="quarter" idx="11"/>
          </p:nvPr>
        </p:nvSpPr>
        <p:spPr/>
        <p:txBody>
          <a:bodyPr/>
          <a:lstStyle/>
          <a:p>
            <a:endParaRPr lang="en-CH"/>
          </a:p>
        </p:txBody>
      </p:sp>
      <p:pic>
        <p:nvPicPr>
          <p:cNvPr id="9" name="Google Shape;57;p13" descr="http://www.euroc-project.eu/fileadmin/imgEuroc/eurocConsortiumLogos/ethLogo.png">
            <a:extLst>
              <a:ext uri="{FF2B5EF4-FFF2-40B4-BE49-F238E27FC236}">
                <a16:creationId xmlns:a16="http://schemas.microsoft.com/office/drawing/2014/main" id="{C2A20B87-3B56-2955-EC83-54FDE8CC0813}"/>
              </a:ext>
            </a:extLst>
          </p:cNvPr>
          <p:cNvPicPr preferRelativeResize="0"/>
          <p:nvPr userDrawn="1"/>
        </p:nvPicPr>
        <p:blipFill rotWithShape="1">
          <a:blip r:embed="rId2">
            <a:alphaModFix/>
          </a:blip>
          <a:srcRect/>
          <a:stretch/>
        </p:blipFill>
        <p:spPr>
          <a:xfrm>
            <a:off x="6060689" y="5974307"/>
            <a:ext cx="2397511" cy="492491"/>
          </a:xfrm>
          <a:prstGeom prst="rect">
            <a:avLst/>
          </a:prstGeom>
          <a:noFill/>
          <a:ln>
            <a:noFill/>
          </a:ln>
        </p:spPr>
      </p:pic>
      <p:pic>
        <p:nvPicPr>
          <p:cNvPr id="10" name="Graphic 9">
            <a:extLst>
              <a:ext uri="{FF2B5EF4-FFF2-40B4-BE49-F238E27FC236}">
                <a16:creationId xmlns:a16="http://schemas.microsoft.com/office/drawing/2014/main" id="{D84F6266-43B5-7F47-0360-AB4CFC56387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4251" y="5943937"/>
            <a:ext cx="2875694" cy="553229"/>
          </a:xfrm>
          <a:prstGeom prst="rect">
            <a:avLst/>
          </a:prstGeom>
        </p:spPr>
      </p:pic>
    </p:spTree>
    <p:extLst>
      <p:ext uri="{BB962C8B-B14F-4D97-AF65-F5344CB8AC3E}">
        <p14:creationId xmlns:p14="http://schemas.microsoft.com/office/powerpoint/2010/main" val="2725789573"/>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4B5CA0-49E7-FE9B-EE5B-1C5C5EB456E2}"/>
              </a:ext>
            </a:extLst>
          </p:cNvPr>
          <p:cNvSpPr/>
          <p:nvPr userDrawn="1"/>
        </p:nvSpPr>
        <p:spPr>
          <a:xfrm>
            <a:off x="0" y="1"/>
            <a:ext cx="9144000" cy="625434"/>
          </a:xfrm>
          <a:prstGeom prst="rect">
            <a:avLst/>
          </a:prstGeom>
          <a:solidFill>
            <a:srgbClr val="5959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 name="Title 1"/>
          <p:cNvSpPr>
            <a:spLocks noGrp="1"/>
          </p:cNvSpPr>
          <p:nvPr>
            <p:ph type="title"/>
          </p:nvPr>
        </p:nvSpPr>
        <p:spPr>
          <a:xfrm>
            <a:off x="118506" y="85582"/>
            <a:ext cx="8863692" cy="454271"/>
          </a:xfrm>
        </p:spPr>
        <p:txBody>
          <a:bodyPr>
            <a:noAutofit/>
          </a:bodyPr>
          <a:lstStyle>
            <a:lvl1pPr>
              <a:defRPr sz="3600" b="1">
                <a:solidFill>
                  <a:schemeClr val="bg1"/>
                </a:solidFill>
                <a:latin typeface="Cambria" panose="02040503050406030204" pitchFamily="18" charset="0"/>
                <a:ea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121970" y="720436"/>
            <a:ext cx="8863692" cy="5632864"/>
          </a:xfrm>
        </p:spPr>
        <p:txBody>
          <a:bodyPr>
            <a:normAutofit/>
          </a:bodyPr>
          <a:lstStyle>
            <a:lvl1pPr>
              <a:defRPr sz="2400">
                <a:latin typeface="Cambria" panose="02040503050406030204" pitchFamily="18" charset="0"/>
                <a:ea typeface="Cambria" panose="02040503050406030204" pitchFamily="18" charset="0"/>
              </a:defRPr>
            </a:lvl1pPr>
            <a:lvl2pPr>
              <a:defRPr sz="2000">
                <a:latin typeface="Cambria" panose="02040503050406030204" pitchFamily="18" charset="0"/>
                <a:ea typeface="Cambria" panose="02040503050406030204" pitchFamily="18" charset="0"/>
              </a:defRPr>
            </a:lvl2pPr>
            <a:lvl3pPr>
              <a:defRPr sz="1800">
                <a:latin typeface="Cambria" panose="02040503050406030204" pitchFamily="18" charset="0"/>
                <a:ea typeface="Cambria" panose="02040503050406030204" pitchFamily="18" charset="0"/>
              </a:defRPr>
            </a:lvl3pPr>
            <a:lvl4pPr>
              <a:defRPr sz="1600">
                <a:latin typeface="Cambria" panose="02040503050406030204" pitchFamily="18" charset="0"/>
                <a:ea typeface="Cambria" panose="02040503050406030204" pitchFamily="18" charset="0"/>
              </a:defRPr>
            </a:lvl4pPr>
            <a:lvl5pPr>
              <a:defRPr sz="1600">
                <a:latin typeface="Cambria" panose="02040503050406030204" pitchFamily="18" charset="0"/>
                <a:ea typeface="Cambria" panose="02040503050406030204" pitchFamily="18" charset="0"/>
              </a:defRPr>
            </a:lvl5pPr>
          </a:lstStyle>
          <a:p>
            <a:pPr lvl="0"/>
            <a:r>
              <a:rPr lang="en-US" dirty="0"/>
              <a:t>Click to edit Master text styles</a:t>
            </a:r>
          </a:p>
          <a:p>
            <a:pPr lvl="1"/>
            <a:r>
              <a:rPr lang="en-US" dirty="0"/>
              <a:t>Second level</a:t>
            </a:r>
          </a:p>
        </p:txBody>
      </p:sp>
      <p:sp>
        <p:nvSpPr>
          <p:cNvPr id="6" name="Slide Number Placeholder 5"/>
          <p:cNvSpPr>
            <a:spLocks noGrp="1"/>
          </p:cNvSpPr>
          <p:nvPr>
            <p:ph type="sldNum" sz="quarter" idx="12"/>
          </p:nvPr>
        </p:nvSpPr>
        <p:spPr>
          <a:xfrm>
            <a:off x="6924798" y="6468965"/>
            <a:ext cx="2057400" cy="244594"/>
          </a:xfrm>
        </p:spPr>
        <p:txBody>
          <a:bodyPr/>
          <a:lstStyle>
            <a:lvl1pPr>
              <a:defRPr sz="1800" b="1">
                <a:latin typeface="Cambria" panose="02040503050406030204" pitchFamily="18" charset="0"/>
                <a:ea typeface="Cambria" panose="02040503050406030204" pitchFamily="18" charset="0"/>
              </a:defRPr>
            </a:lvl1pPr>
          </a:lstStyle>
          <a:p>
            <a:fld id="{7E31B401-36E9-4C00-B8DC-84A96D356336}" type="slidenum">
              <a:rPr lang="en-CH" smtClean="0"/>
              <a:pPr/>
              <a:t>‹#›</a:t>
            </a:fld>
            <a:endParaRPr lang="en-CH" dirty="0"/>
          </a:p>
        </p:txBody>
      </p:sp>
      <p:pic>
        <p:nvPicPr>
          <p:cNvPr id="8" name="Graphic 7">
            <a:extLst>
              <a:ext uri="{FF2B5EF4-FFF2-40B4-BE49-F238E27FC236}">
                <a16:creationId xmlns:a16="http://schemas.microsoft.com/office/drawing/2014/main" id="{45171DDF-1964-DD27-3DA3-56A73B8E617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21970" y="6468965"/>
            <a:ext cx="1271401" cy="244594"/>
          </a:xfrm>
          <a:prstGeom prst="rect">
            <a:avLst/>
          </a:prstGeom>
        </p:spPr>
      </p:pic>
    </p:spTree>
    <p:extLst>
      <p:ext uri="{BB962C8B-B14F-4D97-AF65-F5344CB8AC3E}">
        <p14:creationId xmlns:p14="http://schemas.microsoft.com/office/powerpoint/2010/main" val="3607499379"/>
      </p:ext>
    </p:extLst>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632C73-1967-4EAC-BB8B-1E68029824D9}" type="datetime8">
              <a:rPr lang="en-CH" smtClean="0"/>
              <a:t>6/26/26 11:22 PM</a:t>
            </a:fld>
            <a:endParaRPr lang="en-CH"/>
          </a:p>
        </p:txBody>
      </p:sp>
      <p:sp>
        <p:nvSpPr>
          <p:cNvPr id="5" name="Footer Placeholder 4"/>
          <p:cNvSpPr>
            <a:spLocks noGrp="1"/>
          </p:cNvSpPr>
          <p:nvPr>
            <p:ph type="ftr" sz="quarter" idx="11"/>
          </p:nvPr>
        </p:nvSpPr>
        <p:spPr/>
        <p:txBody>
          <a:bodyPr/>
          <a:lstStyle/>
          <a:p>
            <a:endParaRPr lang="en-CH"/>
          </a:p>
        </p:txBody>
      </p:sp>
      <p:sp>
        <p:nvSpPr>
          <p:cNvPr id="6" name="Slide Number Placeholder 5"/>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295288806"/>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23D230-9951-4ADB-9190-620D8099CA49}" type="datetime8">
              <a:rPr lang="en-CH" smtClean="0"/>
              <a:t>6/26/26 11:22 PM</a:t>
            </a:fld>
            <a:endParaRPr lang="en-CH"/>
          </a:p>
        </p:txBody>
      </p:sp>
      <p:sp>
        <p:nvSpPr>
          <p:cNvPr id="6" name="Footer Placeholder 5"/>
          <p:cNvSpPr>
            <a:spLocks noGrp="1"/>
          </p:cNvSpPr>
          <p:nvPr>
            <p:ph type="ftr" sz="quarter" idx="11"/>
          </p:nvPr>
        </p:nvSpPr>
        <p:spPr/>
        <p:txBody>
          <a:bodyPr/>
          <a:lstStyle/>
          <a:p>
            <a:endParaRPr lang="en-CH"/>
          </a:p>
        </p:txBody>
      </p:sp>
      <p:sp>
        <p:nvSpPr>
          <p:cNvPr id="7" name="Slide Number Placeholder 6"/>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3329919765"/>
      </p:ext>
    </p:extLst>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D683A7-697F-46FA-98DC-F423254CCD3F}" type="datetime8">
              <a:rPr lang="en-CH" smtClean="0"/>
              <a:t>6/26/26 11:22 PM</a:t>
            </a:fld>
            <a:endParaRPr lang="en-CH"/>
          </a:p>
        </p:txBody>
      </p:sp>
      <p:sp>
        <p:nvSpPr>
          <p:cNvPr id="8" name="Footer Placeholder 7"/>
          <p:cNvSpPr>
            <a:spLocks noGrp="1"/>
          </p:cNvSpPr>
          <p:nvPr>
            <p:ph type="ftr" sz="quarter" idx="11"/>
          </p:nvPr>
        </p:nvSpPr>
        <p:spPr/>
        <p:txBody>
          <a:bodyPr/>
          <a:lstStyle/>
          <a:p>
            <a:endParaRPr lang="en-CH"/>
          </a:p>
        </p:txBody>
      </p:sp>
      <p:sp>
        <p:nvSpPr>
          <p:cNvPr id="9" name="Slide Number Placeholder 8"/>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3891809709"/>
      </p:ext>
    </p:extLst>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71EA57-F84E-4C8D-9043-16E7ABE43D97}" type="datetime8">
              <a:rPr lang="en-CH" smtClean="0"/>
              <a:t>6/26/26 11:22 PM</a:t>
            </a:fld>
            <a:endParaRPr lang="en-CH"/>
          </a:p>
        </p:txBody>
      </p:sp>
      <p:sp>
        <p:nvSpPr>
          <p:cNvPr id="4" name="Footer Placeholder 3"/>
          <p:cNvSpPr>
            <a:spLocks noGrp="1"/>
          </p:cNvSpPr>
          <p:nvPr>
            <p:ph type="ftr" sz="quarter" idx="11"/>
          </p:nvPr>
        </p:nvSpPr>
        <p:spPr/>
        <p:txBody>
          <a:bodyPr/>
          <a:lstStyle/>
          <a:p>
            <a:endParaRPr lang="en-CH"/>
          </a:p>
        </p:txBody>
      </p:sp>
      <p:sp>
        <p:nvSpPr>
          <p:cNvPr id="5" name="Slide Number Placeholder 4"/>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3993157813"/>
      </p:ext>
    </p:extLst>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59B479-0152-4A89-9AF8-2B2A8894E312}" type="datetime8">
              <a:rPr lang="en-CH" smtClean="0"/>
              <a:t>6/26/26 11:22 PM</a:t>
            </a:fld>
            <a:endParaRPr lang="en-CH"/>
          </a:p>
        </p:txBody>
      </p:sp>
      <p:sp>
        <p:nvSpPr>
          <p:cNvPr id="3" name="Footer Placeholder 2"/>
          <p:cNvSpPr>
            <a:spLocks noGrp="1"/>
          </p:cNvSpPr>
          <p:nvPr>
            <p:ph type="ftr" sz="quarter" idx="11"/>
          </p:nvPr>
        </p:nvSpPr>
        <p:spPr/>
        <p:txBody>
          <a:bodyPr/>
          <a:lstStyle/>
          <a:p>
            <a:endParaRPr lang="en-CH"/>
          </a:p>
        </p:txBody>
      </p:sp>
      <p:sp>
        <p:nvSpPr>
          <p:cNvPr id="4" name="Slide Number Placeholder 3"/>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3888793956"/>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D531A3-C014-4028-9B34-AC5DE262CA7B}" type="datetime8">
              <a:rPr lang="en-CH" smtClean="0"/>
              <a:t>6/26/26 11:22 PM</a:t>
            </a:fld>
            <a:endParaRPr lang="en-CH"/>
          </a:p>
        </p:txBody>
      </p:sp>
      <p:sp>
        <p:nvSpPr>
          <p:cNvPr id="6" name="Footer Placeholder 5"/>
          <p:cNvSpPr>
            <a:spLocks noGrp="1"/>
          </p:cNvSpPr>
          <p:nvPr>
            <p:ph type="ftr" sz="quarter" idx="11"/>
          </p:nvPr>
        </p:nvSpPr>
        <p:spPr/>
        <p:txBody>
          <a:bodyPr/>
          <a:lstStyle/>
          <a:p>
            <a:endParaRPr lang="en-CH"/>
          </a:p>
        </p:txBody>
      </p:sp>
      <p:sp>
        <p:nvSpPr>
          <p:cNvPr id="7" name="Slide Number Placeholder 6"/>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220517193"/>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24F234-6D75-469E-A6FC-633B39A6B6F8}" type="datetime8">
              <a:rPr lang="en-CH" smtClean="0"/>
              <a:t>6/26/26 11:22 PM</a:t>
            </a:fld>
            <a:endParaRPr lang="en-CH"/>
          </a:p>
        </p:txBody>
      </p:sp>
      <p:sp>
        <p:nvSpPr>
          <p:cNvPr id="6" name="Footer Placeholder 5"/>
          <p:cNvSpPr>
            <a:spLocks noGrp="1"/>
          </p:cNvSpPr>
          <p:nvPr>
            <p:ph type="ftr" sz="quarter" idx="11"/>
          </p:nvPr>
        </p:nvSpPr>
        <p:spPr/>
        <p:txBody>
          <a:bodyPr/>
          <a:lstStyle/>
          <a:p>
            <a:endParaRPr lang="en-CH"/>
          </a:p>
        </p:txBody>
      </p:sp>
      <p:sp>
        <p:nvSpPr>
          <p:cNvPr id="7" name="Slide Number Placeholder 6"/>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393610143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92073927"/>
      </p:ext>
    </p:extLst>
  </p:cSld>
  <p:clrMapOvr>
    <a:masterClrMapping/>
  </p:clrMapOvr>
  <p:transition/>
</p:sldLayout>
</file>

<file path=ppt/slideLayouts/slideLayout7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0AB80E-0F00-4820-9A77-0072E43F0E7C}" type="datetime8">
              <a:rPr lang="en-CH" smtClean="0"/>
              <a:t>6/26/26 11:22 PM</a:t>
            </a:fld>
            <a:endParaRPr lang="en-CH"/>
          </a:p>
        </p:txBody>
      </p:sp>
      <p:sp>
        <p:nvSpPr>
          <p:cNvPr id="5" name="Footer Placeholder 4"/>
          <p:cNvSpPr>
            <a:spLocks noGrp="1"/>
          </p:cNvSpPr>
          <p:nvPr>
            <p:ph type="ftr" sz="quarter" idx="11"/>
          </p:nvPr>
        </p:nvSpPr>
        <p:spPr/>
        <p:txBody>
          <a:bodyPr/>
          <a:lstStyle/>
          <a:p>
            <a:endParaRPr lang="en-CH"/>
          </a:p>
        </p:txBody>
      </p:sp>
      <p:sp>
        <p:nvSpPr>
          <p:cNvPr id="6" name="Slide Number Placeholder 5"/>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68807097"/>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099CA8-2656-4802-9210-8A5AA313BAAC}" type="datetime8">
              <a:rPr lang="en-CH" smtClean="0"/>
              <a:t>6/26/26 11:22 PM</a:t>
            </a:fld>
            <a:endParaRPr lang="en-CH"/>
          </a:p>
        </p:txBody>
      </p:sp>
      <p:sp>
        <p:nvSpPr>
          <p:cNvPr id="5" name="Footer Placeholder 4"/>
          <p:cNvSpPr>
            <a:spLocks noGrp="1"/>
          </p:cNvSpPr>
          <p:nvPr>
            <p:ph type="ftr" sz="quarter" idx="11"/>
          </p:nvPr>
        </p:nvSpPr>
        <p:spPr/>
        <p:txBody>
          <a:bodyPr/>
          <a:lstStyle/>
          <a:p>
            <a:endParaRPr lang="en-CH"/>
          </a:p>
        </p:txBody>
      </p:sp>
      <p:sp>
        <p:nvSpPr>
          <p:cNvPr id="6" name="Slide Number Placeholder 5"/>
          <p:cNvSpPr>
            <a:spLocks noGrp="1"/>
          </p:cNvSpPr>
          <p:nvPr>
            <p:ph type="sldNum" sz="quarter" idx="12"/>
          </p:nvPr>
        </p:nvSpPr>
        <p:spPr/>
        <p:txBody>
          <a:bodyPr/>
          <a:lstStyle/>
          <a:p>
            <a:fld id="{7E31B401-36E9-4C00-B8DC-84A96D356336}" type="slidenum">
              <a:rPr lang="en-CH" smtClean="0"/>
              <a:t>‹#›</a:t>
            </a:fld>
            <a:endParaRPr lang="en-CH"/>
          </a:p>
        </p:txBody>
      </p:sp>
    </p:spTree>
    <p:extLst>
      <p:ext uri="{BB962C8B-B14F-4D97-AF65-F5344CB8AC3E}">
        <p14:creationId xmlns:p14="http://schemas.microsoft.com/office/powerpoint/2010/main" val="1376114617"/>
      </p:ext>
    </p:extLst>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214673"/>
      </p:ext>
    </p:extLst>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5991" y="911224"/>
            <a:ext cx="8987622" cy="5318753"/>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0" y="79447"/>
            <a:ext cx="8987622" cy="740193"/>
          </a:xfrm>
          <a:prstGeom prst="rect">
            <a:avLst/>
          </a:prstGeom>
        </p:spPr>
        <p:txBody>
          <a:bodyPr/>
          <a:lstStyle>
            <a:lvl1pPr>
              <a:defRPr sz="4000" b="1">
                <a:solidFill>
                  <a:schemeClr val="tx1"/>
                </a:solidFill>
                <a:latin typeface="Cambria" panose="02040503050406030204" pitchFamily="18" charset="0"/>
              </a:defRPr>
            </a:lvl1pPr>
          </a:lstStyle>
          <a:p>
            <a:r>
              <a:rPr lang="en-US"/>
              <a:t>Click to edit Master title style</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185957194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8823952"/>
      </p:ext>
    </p:extLst>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212319-B146-2CD0-1397-D8CCD9BA432A}"/>
              </a:ext>
            </a:extLst>
          </p:cNvPr>
          <p:cNvSpPr/>
          <p:nvPr userDrawn="1"/>
        </p:nvSpPr>
        <p:spPr>
          <a:xfrm>
            <a:off x="0" y="0"/>
            <a:ext cx="9144000" cy="770467"/>
          </a:xfrm>
          <a:prstGeom prst="rect">
            <a:avLst/>
          </a:prstGeom>
          <a:solidFill>
            <a:srgbClr val="E8E2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 name="Title 1"/>
          <p:cNvSpPr>
            <a:spLocks noGrp="1"/>
          </p:cNvSpPr>
          <p:nvPr>
            <p:ph type="title"/>
          </p:nvPr>
        </p:nvSpPr>
        <p:spPr>
          <a:xfrm>
            <a:off x="0" y="0"/>
            <a:ext cx="9143999" cy="770467"/>
          </a:xfrm>
          <a:prstGeom prst="rect">
            <a:avLst/>
          </a:prstGeom>
        </p:spPr>
        <p:txBody>
          <a:bodyPr anchor="ctr"/>
          <a:lstStyle>
            <a:lvl1pPr>
              <a:lnSpc>
                <a:spcPct val="100000"/>
              </a:lnSpc>
              <a:spcAft>
                <a:spcPts val="600"/>
              </a:spcAft>
              <a:defRPr sz="4400" b="1">
                <a:solidFill>
                  <a:schemeClr val="accent5"/>
                </a:solidFill>
                <a:latin typeface="+mj-lt"/>
                <a:cs typeface="Segoe UI" panose="020B0502040204020203"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0" y="770468"/>
            <a:ext cx="9143999" cy="5585248"/>
          </a:xfrm>
          <a:prstGeom prst="rect">
            <a:avLst/>
          </a:prstGeom>
        </p:spPr>
        <p:txBody>
          <a:bodyPr/>
          <a:lstStyle>
            <a:lvl1pPr marL="177800" indent="-177800">
              <a:buFont typeface="Arial" panose="020B0604020202020204" pitchFamily="34" charset="0"/>
              <a:buChar char="•"/>
              <a:tabLst/>
              <a:defRPr sz="2400">
                <a:latin typeface="+mn-lt"/>
              </a:defRPr>
            </a:lvl1pPr>
            <a:lvl2pPr marL="133350" indent="-133350">
              <a:buFont typeface="Wingdings" panose="05000000000000000000" pitchFamily="2" charset="2"/>
              <a:buChar char="§"/>
              <a:tabLst/>
              <a:defRPr sz="2000">
                <a:latin typeface="Cambria" panose="02040503050406030204" pitchFamily="18" charset="0"/>
              </a:defRPr>
            </a:lvl2pPr>
            <a:lvl3pPr marL="533400" indent="-177800">
              <a:buFont typeface="Arial" panose="020B0604020202020204" pitchFamily="34" charset="0"/>
              <a:buChar char="•"/>
              <a:tabLst/>
              <a:defRPr sz="2400">
                <a:latin typeface="+mn-lt"/>
              </a:defRPr>
            </a:lvl3pPr>
            <a:lvl4pPr marL="895350" indent="-177800">
              <a:buFont typeface="Arial" panose="020B0604020202020204" pitchFamily="34" charset="0"/>
              <a:buChar char="•"/>
              <a:defRPr sz="2400">
                <a:latin typeface="+mn-lt"/>
              </a:defRPr>
            </a:lvl4pPr>
            <a:lvl5pPr marL="1257300" indent="-182563">
              <a:buFont typeface="Arial" panose="020B0604020202020204" pitchFamily="34" charset="0"/>
              <a:buChar char="•"/>
              <a:defRPr sz="2400">
                <a:latin typeface="+mn-lt"/>
              </a:defRPr>
            </a:lvl5pPr>
          </a:lstStyle>
          <a:p>
            <a:pPr lvl="0"/>
            <a:r>
              <a:rPr lang="en-US" dirty="0"/>
              <a:t>Edit Master text styles</a:t>
            </a:r>
          </a:p>
          <a:p>
            <a:pPr lvl="2"/>
            <a:r>
              <a:rPr lang="en-US" dirty="0"/>
              <a:t>Second Level</a:t>
            </a:r>
          </a:p>
          <a:p>
            <a:pPr lvl="3"/>
            <a:r>
              <a:rPr lang="en-US" dirty="0"/>
              <a:t>Third Level</a:t>
            </a:r>
          </a:p>
          <a:p>
            <a:pPr lvl="4"/>
            <a:r>
              <a:rPr lang="en-US" dirty="0"/>
              <a:t>Fourth Level</a:t>
            </a:r>
          </a:p>
        </p:txBody>
      </p:sp>
      <p:sp>
        <p:nvSpPr>
          <p:cNvPr id="8" name="Slide Number Placeholder 5"/>
          <p:cNvSpPr txBox="1">
            <a:spLocks/>
          </p:cNvSpPr>
          <p:nvPr userDrawn="1"/>
        </p:nvSpPr>
        <p:spPr>
          <a:xfrm>
            <a:off x="8153400" y="6457019"/>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solidFill>
                  <a:schemeClr val="accent5"/>
                </a:solidFill>
                <a:latin typeface="+mj-lt"/>
              </a:rPr>
              <a:pPr/>
              <a:t>‹#›</a:t>
            </a:fld>
            <a:endParaRPr lang="en-US">
              <a:solidFill>
                <a:schemeClr val="accent5"/>
              </a:solidFill>
              <a:latin typeface="+mj-lt"/>
            </a:endParaRPr>
          </a:p>
        </p:txBody>
      </p:sp>
      <p:pic>
        <p:nvPicPr>
          <p:cNvPr id="9" name="Picture 8" descr="safari.png"/>
          <p:cNvPicPr>
            <a:picLocks noChangeAspect="1"/>
          </p:cNvPicPr>
          <p:nvPr userDrawn="1"/>
        </p:nvPicPr>
        <p:blipFill>
          <a:blip r:embed="rId2" cstate="print"/>
          <a:stretch>
            <a:fillRect/>
          </a:stretch>
        </p:blipFill>
        <p:spPr>
          <a:xfrm>
            <a:off x="75991" y="6499732"/>
            <a:ext cx="1080120" cy="312522"/>
          </a:xfrm>
          <a:prstGeom prst="rect">
            <a:avLst/>
          </a:prstGeom>
        </p:spPr>
      </p:pic>
      <p:cxnSp>
        <p:nvCxnSpPr>
          <p:cNvPr id="6" name="Düz Bağlayıcı 5">
            <a:extLst>
              <a:ext uri="{FF2B5EF4-FFF2-40B4-BE49-F238E27FC236}">
                <a16:creationId xmlns:a16="http://schemas.microsoft.com/office/drawing/2014/main" id="{4DFC8092-9662-4B88-E70B-04F5060311BD}"/>
              </a:ext>
            </a:extLst>
          </p:cNvPr>
          <p:cNvCxnSpPr/>
          <p:nvPr userDrawn="1"/>
        </p:nvCxnSpPr>
        <p:spPr>
          <a:xfrm>
            <a:off x="0" y="770467"/>
            <a:ext cx="9144000" cy="0"/>
          </a:xfrm>
          <a:prstGeom prst="line">
            <a:avLst/>
          </a:prstGeom>
          <a:ln w="4445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0231931"/>
      </p:ext>
    </p:extLst>
  </p:cSld>
  <p:clrMapOvr>
    <a:masterClrMapping/>
  </p:clrMapOvr>
  <p:extLst>
    <p:ext uri="{DCECCB84-F9BA-43D5-87BE-67443E8EF086}">
      <p15:sldGuideLst xmlns:p15="http://schemas.microsoft.com/office/powerpoint/2012/main">
        <p15:guide id="1" orient="horz" pos="4247">
          <p15:clr>
            <a:srgbClr val="FBAE40"/>
          </p15:clr>
        </p15:guide>
        <p15:guide id="2" pos="2880">
          <p15:clr>
            <a:srgbClr val="FBAE40"/>
          </p15:clr>
        </p15:guide>
      </p15:sldGuideLst>
    </p:ext>
  </p:extLst>
</p:sldLayout>
</file>

<file path=ppt/slideLayouts/slideLayout716.xml><?xml version="1.0" encoding="utf-8"?>
<p:sldLayout xmlns:a="http://schemas.openxmlformats.org/drawingml/2006/main" xmlns:r="http://schemas.openxmlformats.org/officeDocument/2006/relationships" xmlns:p="http://schemas.openxmlformats.org/presentationml/2006/main" preserve="1" userDrawn="1">
  <p:cSld name="Outlin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314242E-D8C9-7320-2109-C9456A365623}"/>
              </a:ext>
            </a:extLst>
          </p:cNvPr>
          <p:cNvSpPr/>
          <p:nvPr userDrawn="1"/>
        </p:nvSpPr>
        <p:spPr>
          <a:xfrm>
            <a:off x="0" y="0"/>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4" name="Title 1">
            <a:extLst>
              <a:ext uri="{FF2B5EF4-FFF2-40B4-BE49-F238E27FC236}">
                <a16:creationId xmlns:a16="http://schemas.microsoft.com/office/drawing/2014/main" id="{1105E3DA-A12D-CD46-AD81-D1AD162ECF99}"/>
              </a:ext>
            </a:extLst>
          </p:cNvPr>
          <p:cNvSpPr>
            <a:spLocks noGrp="1"/>
          </p:cNvSpPr>
          <p:nvPr>
            <p:ph type="title"/>
          </p:nvPr>
        </p:nvSpPr>
        <p:spPr>
          <a:xfrm>
            <a:off x="75991" y="0"/>
            <a:ext cx="8987621" cy="770467"/>
          </a:xfrm>
          <a:prstGeom prst="rect">
            <a:avLst/>
          </a:prstGeom>
        </p:spPr>
        <p:txBody>
          <a:bodyPr anchor="ctr"/>
          <a:lstStyle>
            <a:lvl1pPr>
              <a:lnSpc>
                <a:spcPct val="100000"/>
              </a:lnSpc>
              <a:spcAft>
                <a:spcPts val="600"/>
              </a:spcAft>
              <a:defRPr sz="4400" b="1">
                <a:solidFill>
                  <a:schemeClr val="accent5">
                    <a:lumMod val="75000"/>
                  </a:schemeClr>
                </a:solidFill>
                <a:latin typeface="+mj-lt"/>
                <a:cs typeface="Segoe UI" panose="020B0502040204020203"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0E32C220-66DF-0292-BC74-F7D7AB3B60D9}"/>
              </a:ext>
            </a:extLst>
          </p:cNvPr>
          <p:cNvSpPr txBox="1">
            <a:spLocks/>
          </p:cNvSpPr>
          <p:nvPr userDrawn="1"/>
        </p:nvSpPr>
        <p:spPr>
          <a:xfrm>
            <a:off x="8153400" y="6457019"/>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solidFill>
                  <a:schemeClr val="accent5"/>
                </a:solidFill>
                <a:latin typeface="+mj-lt"/>
              </a:rPr>
              <a:pPr/>
              <a:t>‹#›</a:t>
            </a:fld>
            <a:endParaRPr lang="en-US">
              <a:solidFill>
                <a:schemeClr val="accent5"/>
              </a:solidFill>
              <a:latin typeface="+mj-lt"/>
            </a:endParaRPr>
          </a:p>
        </p:txBody>
      </p:sp>
      <p:pic>
        <p:nvPicPr>
          <p:cNvPr id="6" name="Picture 5" descr="safari.png">
            <a:extLst>
              <a:ext uri="{FF2B5EF4-FFF2-40B4-BE49-F238E27FC236}">
                <a16:creationId xmlns:a16="http://schemas.microsoft.com/office/drawing/2014/main" id="{53097FC4-A74D-A22A-4B64-10CAEEE5CAB3}"/>
              </a:ext>
            </a:extLst>
          </p:cNvPr>
          <p:cNvPicPr>
            <a:picLocks noChangeAspect="1"/>
          </p:cNvPicPr>
          <p:nvPr userDrawn="1"/>
        </p:nvPicPr>
        <p:blipFill>
          <a:blip r:embed="rId2" cstate="print"/>
          <a:stretch>
            <a:fillRect/>
          </a:stretch>
        </p:blipFill>
        <p:spPr>
          <a:xfrm>
            <a:off x="75991" y="6499732"/>
            <a:ext cx="1080120" cy="312522"/>
          </a:xfrm>
          <a:prstGeom prst="rect">
            <a:avLst/>
          </a:prstGeom>
        </p:spPr>
      </p:pic>
      <p:sp>
        <p:nvSpPr>
          <p:cNvPr id="14" name="Rectangle 13">
            <a:extLst>
              <a:ext uri="{FF2B5EF4-FFF2-40B4-BE49-F238E27FC236}">
                <a16:creationId xmlns:a16="http://schemas.microsoft.com/office/drawing/2014/main" id="{0D519217-67E0-AAD3-E218-4BC540433D92}"/>
              </a:ext>
            </a:extLst>
          </p:cNvPr>
          <p:cNvSpPr/>
          <p:nvPr userDrawn="1"/>
        </p:nvSpPr>
        <p:spPr>
          <a:xfrm>
            <a:off x="0" y="1158240"/>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5" name="Title 1">
            <a:extLst>
              <a:ext uri="{FF2B5EF4-FFF2-40B4-BE49-F238E27FC236}">
                <a16:creationId xmlns:a16="http://schemas.microsoft.com/office/drawing/2014/main" id="{4C50D708-B568-B869-49C4-BC4A7113C56A}"/>
              </a:ext>
            </a:extLst>
          </p:cNvPr>
          <p:cNvSpPr txBox="1">
            <a:spLocks/>
          </p:cNvSpPr>
          <p:nvPr userDrawn="1"/>
        </p:nvSpPr>
        <p:spPr>
          <a:xfrm>
            <a:off x="75991" y="1158240"/>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
        <p:nvSpPr>
          <p:cNvPr id="16" name="Rectangle 15">
            <a:extLst>
              <a:ext uri="{FF2B5EF4-FFF2-40B4-BE49-F238E27FC236}">
                <a16:creationId xmlns:a16="http://schemas.microsoft.com/office/drawing/2014/main" id="{5B3FEC81-3384-4E6E-3104-9F3A8EC2FE69}"/>
              </a:ext>
            </a:extLst>
          </p:cNvPr>
          <p:cNvSpPr/>
          <p:nvPr userDrawn="1"/>
        </p:nvSpPr>
        <p:spPr>
          <a:xfrm>
            <a:off x="0" y="2316480"/>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7" name="Title 1">
            <a:extLst>
              <a:ext uri="{FF2B5EF4-FFF2-40B4-BE49-F238E27FC236}">
                <a16:creationId xmlns:a16="http://schemas.microsoft.com/office/drawing/2014/main" id="{9F7A017E-9316-7EE2-9B04-99DCE0614AE6}"/>
              </a:ext>
            </a:extLst>
          </p:cNvPr>
          <p:cNvSpPr txBox="1">
            <a:spLocks/>
          </p:cNvSpPr>
          <p:nvPr userDrawn="1"/>
        </p:nvSpPr>
        <p:spPr>
          <a:xfrm>
            <a:off x="75991" y="2316480"/>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
        <p:nvSpPr>
          <p:cNvPr id="18" name="Rectangle 17">
            <a:extLst>
              <a:ext uri="{FF2B5EF4-FFF2-40B4-BE49-F238E27FC236}">
                <a16:creationId xmlns:a16="http://schemas.microsoft.com/office/drawing/2014/main" id="{32C290DD-9A5E-AED3-B4F9-DABBBFDF73D5}"/>
              </a:ext>
            </a:extLst>
          </p:cNvPr>
          <p:cNvSpPr/>
          <p:nvPr userDrawn="1"/>
        </p:nvSpPr>
        <p:spPr>
          <a:xfrm>
            <a:off x="0" y="3474720"/>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9" name="Title 1">
            <a:extLst>
              <a:ext uri="{FF2B5EF4-FFF2-40B4-BE49-F238E27FC236}">
                <a16:creationId xmlns:a16="http://schemas.microsoft.com/office/drawing/2014/main" id="{C14951FB-8655-70A6-37C7-242E68037FB8}"/>
              </a:ext>
            </a:extLst>
          </p:cNvPr>
          <p:cNvSpPr txBox="1">
            <a:spLocks/>
          </p:cNvSpPr>
          <p:nvPr userDrawn="1"/>
        </p:nvSpPr>
        <p:spPr>
          <a:xfrm>
            <a:off x="75991" y="3474720"/>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
        <p:nvSpPr>
          <p:cNvPr id="20" name="Rectangle 19">
            <a:extLst>
              <a:ext uri="{FF2B5EF4-FFF2-40B4-BE49-F238E27FC236}">
                <a16:creationId xmlns:a16="http://schemas.microsoft.com/office/drawing/2014/main" id="{B05B1C1E-19AD-5C6D-8580-95ABD4A1E8D8}"/>
              </a:ext>
            </a:extLst>
          </p:cNvPr>
          <p:cNvSpPr/>
          <p:nvPr userDrawn="1"/>
        </p:nvSpPr>
        <p:spPr>
          <a:xfrm>
            <a:off x="0" y="4521539"/>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1" name="Title 1">
            <a:extLst>
              <a:ext uri="{FF2B5EF4-FFF2-40B4-BE49-F238E27FC236}">
                <a16:creationId xmlns:a16="http://schemas.microsoft.com/office/drawing/2014/main" id="{71D84487-F582-FD28-168C-709F1576FE8E}"/>
              </a:ext>
            </a:extLst>
          </p:cNvPr>
          <p:cNvSpPr txBox="1">
            <a:spLocks/>
          </p:cNvSpPr>
          <p:nvPr userDrawn="1"/>
        </p:nvSpPr>
        <p:spPr>
          <a:xfrm>
            <a:off x="75991" y="4521539"/>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
        <p:nvSpPr>
          <p:cNvPr id="22" name="Rectangle 21">
            <a:extLst>
              <a:ext uri="{FF2B5EF4-FFF2-40B4-BE49-F238E27FC236}">
                <a16:creationId xmlns:a16="http://schemas.microsoft.com/office/drawing/2014/main" id="{07DB81E5-7CC8-C59B-C59B-494B1782B330}"/>
              </a:ext>
            </a:extLst>
          </p:cNvPr>
          <p:cNvSpPr/>
          <p:nvPr userDrawn="1"/>
        </p:nvSpPr>
        <p:spPr>
          <a:xfrm>
            <a:off x="0" y="5568358"/>
            <a:ext cx="9144000" cy="770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3" name="Title 1">
            <a:extLst>
              <a:ext uri="{FF2B5EF4-FFF2-40B4-BE49-F238E27FC236}">
                <a16:creationId xmlns:a16="http://schemas.microsoft.com/office/drawing/2014/main" id="{90D92AFC-42D6-97E2-3E82-4B5BB5B1887A}"/>
              </a:ext>
            </a:extLst>
          </p:cNvPr>
          <p:cNvSpPr txBox="1">
            <a:spLocks/>
          </p:cNvSpPr>
          <p:nvPr userDrawn="1"/>
        </p:nvSpPr>
        <p:spPr>
          <a:xfrm>
            <a:off x="75991" y="5568358"/>
            <a:ext cx="8987621" cy="770467"/>
          </a:xfrm>
          <a:prstGeom prst="rect">
            <a:avLst/>
          </a:prstGeom>
        </p:spPr>
        <p:txBody>
          <a:bodyPr anchor="ctr"/>
          <a:lstStyle>
            <a:lvl1pPr algn="l" defTabSz="914400" rtl="0" eaLnBrk="1" latinLnBrk="0" hangingPunct="1">
              <a:lnSpc>
                <a:spcPct val="100000"/>
              </a:lnSpc>
              <a:spcBef>
                <a:spcPct val="0"/>
              </a:spcBef>
              <a:spcAft>
                <a:spcPts val="600"/>
              </a:spcAft>
              <a:buNone/>
              <a:defRPr sz="4400" b="1" kern="1200">
                <a:solidFill>
                  <a:schemeClr val="accent5">
                    <a:lumMod val="75000"/>
                  </a:schemeClr>
                </a:solidFill>
                <a:latin typeface="+mj-lt"/>
                <a:ea typeface="+mj-ea"/>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865602460"/>
      </p:ext>
    </p:extLst>
  </p:cSld>
  <p:clrMapOvr>
    <a:masterClrMapping/>
  </p:clrMapOvr>
</p:sldLayout>
</file>

<file path=ppt/slideLayouts/slideLayout7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8092548"/>
      </p:ext>
    </p:extLst>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solidFill>
            <a:schemeClr val="tx2">
              <a:lumMod val="75000"/>
              <a:lumOff val="2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28754032"/>
      </p:ext>
    </p:extLst>
  </p:cSld>
  <p:clrMapOvr>
    <a:masterClrMapping/>
  </p:clrMapOvr>
</p:sldLayout>
</file>

<file path=ppt/slideLayouts/slideLayout7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solidFill>
            <a:schemeClr val="tx2">
              <a:lumMod val="75000"/>
              <a:lumOff val="2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0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Tree>
    <p:extLst>
      <p:ext uri="{BB962C8B-B14F-4D97-AF65-F5344CB8AC3E}">
        <p14:creationId xmlns:p14="http://schemas.microsoft.com/office/powerpoint/2010/main" val="2261271174"/>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6813583"/>
      </p:ext>
    </p:extLst>
  </p:cSld>
  <p:clrMapOvr>
    <a:masterClrMapping/>
  </p:clrMapOvr>
  <p:transition/>
</p:sldLayout>
</file>

<file path=ppt/slideLayouts/slideLayout7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8145196"/>
      </p:ext>
    </p:extLst>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D989BB-6B22-6F4F-A2DB-495D1361DBE3}"/>
              </a:ext>
            </a:extLst>
          </p:cNvPr>
          <p:cNvSpPr/>
          <p:nvPr userDrawn="1"/>
        </p:nvSpPr>
        <p:spPr>
          <a:xfrm>
            <a:off x="0" y="-23584"/>
            <a:ext cx="9144000" cy="685800"/>
          </a:xfrm>
          <a:prstGeom prst="rect">
            <a:avLst/>
          </a:prstGeom>
          <a:solidFill>
            <a:srgbClr val="45A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5991" y="73723"/>
            <a:ext cx="8987622" cy="740193"/>
          </a:xfrm>
          <a:prstGeom prst="rect">
            <a:avLst/>
          </a:prstGeom>
        </p:spPr>
        <p:txBody>
          <a:bodyPr/>
          <a:lstStyle>
            <a:lvl1pPr algn="l">
              <a:defRPr sz="3600" b="1">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813916"/>
            <a:ext cx="8987622" cy="5416061"/>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2028253626"/>
      </p:ext>
    </p:extLst>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0B4AC80-ED89-0C4F-B454-66418E6F9888}"/>
              </a:ext>
            </a:extLst>
          </p:cNvPr>
          <p:cNvSpPr txBox="1">
            <a:spLocks/>
          </p:cNvSpPr>
          <p:nvPr userDrawn="1"/>
        </p:nvSpPr>
        <p:spPr>
          <a:xfrm>
            <a:off x="0" y="1"/>
            <a:ext cx="9144000" cy="3288432"/>
          </a:xfrm>
          <a:prstGeom prst="rect">
            <a:avLst/>
          </a:prstGeom>
          <a:solidFill>
            <a:schemeClr val="tx2">
              <a:lumMod val="60000"/>
              <a:lumOff val="40000"/>
              <a:alpha val="12243"/>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6600" b="1" dirty="0">
              <a:solidFill>
                <a:srgbClr val="FF0000"/>
              </a:solidFill>
              <a:latin typeface="Segoe UI" panose="020B0502040204020203" pitchFamily="34" charset="0"/>
            </a:endParaRPr>
          </a:p>
        </p:txBody>
      </p:sp>
    </p:spTree>
    <p:extLst>
      <p:ext uri="{BB962C8B-B14F-4D97-AF65-F5344CB8AC3E}">
        <p14:creationId xmlns:p14="http://schemas.microsoft.com/office/powerpoint/2010/main" val="3205350352"/>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2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BEB7D73-72B8-803E-50B2-E1E000ED854B}"/>
              </a:ext>
            </a:extLst>
          </p:cNvPr>
          <p:cNvSpPr/>
          <p:nvPr userDrawn="1"/>
        </p:nvSpPr>
        <p:spPr>
          <a:xfrm>
            <a:off x="0" y="0"/>
            <a:ext cx="9144000" cy="741169"/>
          </a:xfrm>
          <a:prstGeom prst="rect">
            <a:avLst/>
          </a:prstGeom>
          <a:solidFill>
            <a:schemeClr val="tx2">
              <a:lumMod val="40000"/>
              <a:lumOff val="6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3" name="Content Placeholder 2"/>
          <p:cNvSpPr>
            <a:spLocks noGrp="1"/>
          </p:cNvSpPr>
          <p:nvPr>
            <p:ph idx="1"/>
          </p:nvPr>
        </p:nvSpPr>
        <p:spPr>
          <a:xfrm>
            <a:off x="117021" y="1173279"/>
            <a:ext cx="8915400" cy="4943546"/>
          </a:xfrm>
        </p:spPr>
        <p:txBody>
          <a:bodyPr/>
          <a:lstStyle>
            <a:lvl1pPr>
              <a:defRPr b="0" i="0">
                <a:latin typeface="Aptos" panose="020B0004020202020204" pitchFamily="34" charset="0"/>
                <a:ea typeface="NanumGothic" panose="020D0604000000000000" pitchFamily="34" charset="-127"/>
              </a:defRPr>
            </a:lvl1pPr>
            <a:lvl2pPr>
              <a:defRPr b="0" i="0">
                <a:latin typeface="Aptos" panose="020B0004020202020204" pitchFamily="34" charset="0"/>
                <a:ea typeface="NanumGothic" panose="020D0604000000000000" pitchFamily="34" charset="-127"/>
              </a:defRPr>
            </a:lvl2pPr>
            <a:lvl3pPr>
              <a:defRPr b="0" i="0">
                <a:latin typeface="Aptos" panose="020B0004020202020204" pitchFamily="34" charset="0"/>
                <a:ea typeface="NanumGothic" panose="020D0604000000000000" pitchFamily="34" charset="-127"/>
              </a:defRPr>
            </a:lvl3pPr>
            <a:lvl4pPr>
              <a:defRPr b="0" i="0">
                <a:latin typeface="Aptos" panose="020B0004020202020204" pitchFamily="34" charset="0"/>
                <a:ea typeface="NanumGothic" panose="020D0604000000000000" pitchFamily="34" charset="-127"/>
              </a:defRPr>
            </a:lvl4pPr>
            <a:lvl5pPr>
              <a:defRPr b="0" i="0">
                <a:latin typeface="Aptos" panose="020B0004020202020204" pitchFamily="34" charset="0"/>
                <a:ea typeface="NanumGothic" panose="020D0604000000000000" pitchFamily="34" charset="-12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363E27ED-4869-A796-C850-88B84A2ABE01}"/>
              </a:ext>
            </a:extLst>
          </p:cNvPr>
          <p:cNvCxnSpPr>
            <a:cxnSpLocks/>
          </p:cNvCxnSpPr>
          <p:nvPr userDrawn="1"/>
        </p:nvCxnSpPr>
        <p:spPr>
          <a:xfrm>
            <a:off x="0" y="741169"/>
            <a:ext cx="9144000" cy="0"/>
          </a:xfrm>
          <a:prstGeom prst="line">
            <a:avLst/>
          </a:prstGeom>
          <a:ln w="28575">
            <a:solidFill>
              <a:schemeClr val="accent1">
                <a:lumMod val="50000"/>
                <a:alpha val="85770"/>
              </a:schemeClr>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183C84D4-5680-2AB0-7356-29CF8B498FAF}"/>
              </a:ext>
            </a:extLst>
          </p:cNvPr>
          <p:cNvSpPr>
            <a:spLocks noGrp="1"/>
          </p:cNvSpPr>
          <p:nvPr>
            <p:ph type="sldNum" sz="quarter" idx="12"/>
          </p:nvPr>
        </p:nvSpPr>
        <p:spPr>
          <a:xfrm>
            <a:off x="6929301" y="6518305"/>
            <a:ext cx="2057400" cy="365125"/>
          </a:xfrm>
        </p:spPr>
        <p:txBody>
          <a:bodyPr/>
          <a:lstStyle>
            <a:lvl1pPr>
              <a:defRPr sz="2500" b="0">
                <a:solidFill>
                  <a:srgbClr val="162746"/>
                </a:solidFill>
                <a:latin typeface="Aptos" panose="020B0004020202020204" pitchFamily="34" charset="0"/>
              </a:defRPr>
            </a:lvl1pPr>
          </a:lstStyle>
          <a:p>
            <a:fld id="{1126AD06-1C69-4F40-B475-B9DE4452D124}" type="slidenum">
              <a:rPr lang="en-CH" smtClean="0"/>
              <a:pPr/>
              <a:t>‹#›</a:t>
            </a:fld>
            <a:endParaRPr lang="en-CH" dirty="0"/>
          </a:p>
        </p:txBody>
      </p:sp>
      <p:sp>
        <p:nvSpPr>
          <p:cNvPr id="14" name="Title 1">
            <a:extLst>
              <a:ext uri="{FF2B5EF4-FFF2-40B4-BE49-F238E27FC236}">
                <a16:creationId xmlns:a16="http://schemas.microsoft.com/office/drawing/2014/main" id="{ADB1768C-4800-4E4B-E789-9079D6D0B36B}"/>
              </a:ext>
            </a:extLst>
          </p:cNvPr>
          <p:cNvSpPr>
            <a:spLocks noGrp="1"/>
          </p:cNvSpPr>
          <p:nvPr>
            <p:ph type="title"/>
          </p:nvPr>
        </p:nvSpPr>
        <p:spPr>
          <a:xfrm>
            <a:off x="0" y="0"/>
            <a:ext cx="7886700" cy="894791"/>
          </a:xfrm>
        </p:spPr>
        <p:txBody>
          <a:bodyPr>
            <a:normAutofit/>
          </a:bodyPr>
          <a:lstStyle>
            <a:lvl1pPr>
              <a:defRPr sz="4000" b="1" i="0">
                <a:solidFill>
                  <a:schemeClr val="accent1">
                    <a:lumMod val="50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endParaRPr lang="en-US" dirty="0"/>
          </a:p>
        </p:txBody>
      </p:sp>
    </p:spTree>
    <p:extLst>
      <p:ext uri="{BB962C8B-B14F-4D97-AF65-F5344CB8AC3E}">
        <p14:creationId xmlns:p14="http://schemas.microsoft.com/office/powerpoint/2010/main" val="17396855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57DECA6-A6D0-944C-9174-D27403FDD872}" type="datetimeFigureOut">
              <a:rPr lang="en-CH" smtClean="0"/>
              <a:t>6/26/26</a:t>
            </a:fld>
            <a:endParaRPr lang="en-CH"/>
          </a:p>
        </p:txBody>
      </p:sp>
      <p:sp>
        <p:nvSpPr>
          <p:cNvPr id="5" name="Footer Placeholder 4"/>
          <p:cNvSpPr>
            <a:spLocks noGrp="1"/>
          </p:cNvSpPr>
          <p:nvPr>
            <p:ph type="ftr" sz="quarter" idx="11"/>
          </p:nvPr>
        </p:nvSpPr>
        <p:spPr/>
        <p:txBody>
          <a:bodyPr/>
          <a:lstStyle/>
          <a:p>
            <a:endParaRPr lang="en-CH"/>
          </a:p>
        </p:txBody>
      </p:sp>
      <p:sp>
        <p:nvSpPr>
          <p:cNvPr id="6" name="Slide Number Placeholder 5"/>
          <p:cNvSpPr>
            <a:spLocks noGrp="1"/>
          </p:cNvSpPr>
          <p:nvPr>
            <p:ph type="sldNum" sz="quarter" idx="12"/>
          </p:nvPr>
        </p:nvSpPr>
        <p:spPr>
          <a:xfrm>
            <a:off x="6926580" y="6538913"/>
            <a:ext cx="2057400" cy="365125"/>
          </a:xfrm>
        </p:spPr>
        <p:txBody>
          <a:bodyPr/>
          <a:lstStyle>
            <a:lvl1pPr>
              <a:defRPr b="0"/>
            </a:lvl1pPr>
          </a:lstStyle>
          <a:p>
            <a:fld id="{2F2F6020-2952-6645-9E15-75B93FA16DC3}" type="slidenum">
              <a:rPr lang="en-CH" smtClean="0"/>
              <a:pPr/>
              <a:t>‹#›</a:t>
            </a:fld>
            <a:endParaRPr lang="en-CH"/>
          </a:p>
        </p:txBody>
      </p:sp>
    </p:spTree>
    <p:extLst>
      <p:ext uri="{BB962C8B-B14F-4D97-AF65-F5344CB8AC3E}">
        <p14:creationId xmlns:p14="http://schemas.microsoft.com/office/powerpoint/2010/main" val="2580913007"/>
      </p:ext>
    </p:extLst>
  </p:cSld>
  <p:clrMapOvr>
    <a:masterClrMapping/>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95BEC-0686-CF37-9355-A0AD8E6FB20B}"/>
              </a:ext>
            </a:extLst>
          </p:cNvPr>
          <p:cNvSpPr>
            <a:spLocks noGrp="1"/>
          </p:cNvSpPr>
          <p:nvPr>
            <p:ph type="ctrTitle"/>
          </p:nvPr>
        </p:nvSpPr>
        <p:spPr>
          <a:xfrm>
            <a:off x="1143000" y="1122363"/>
            <a:ext cx="6858000" cy="2387600"/>
          </a:xfrm>
        </p:spPr>
        <p:txBody>
          <a:bodyPr anchor="b"/>
          <a:lstStyle>
            <a:lvl1pPr algn="ctr">
              <a:defRPr sz="4500"/>
            </a:lvl1pPr>
          </a:lstStyle>
          <a:p>
            <a:r>
              <a:rPr lang="en-GB"/>
              <a:t>Click to edit Master title style</a:t>
            </a:r>
            <a:endParaRPr lang="en-CH"/>
          </a:p>
        </p:txBody>
      </p:sp>
      <p:sp>
        <p:nvSpPr>
          <p:cNvPr id="3" name="Subtitle 2">
            <a:extLst>
              <a:ext uri="{FF2B5EF4-FFF2-40B4-BE49-F238E27FC236}">
                <a16:creationId xmlns:a16="http://schemas.microsoft.com/office/drawing/2014/main" id="{28F5EAE8-F622-7A21-2003-934E2F2F8AF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CH"/>
          </a:p>
        </p:txBody>
      </p:sp>
      <p:sp>
        <p:nvSpPr>
          <p:cNvPr id="4" name="Date Placeholder 3">
            <a:extLst>
              <a:ext uri="{FF2B5EF4-FFF2-40B4-BE49-F238E27FC236}">
                <a16:creationId xmlns:a16="http://schemas.microsoft.com/office/drawing/2014/main" id="{AA66C418-0DFA-A7E8-FFE5-9C3CA65F675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5AC40C66-6D2A-1595-2283-B8B2B8FEF00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3B4299-C39C-6A37-47BC-8F97DB6139D7}"/>
              </a:ext>
            </a:extLst>
          </p:cNvPr>
          <p:cNvSpPr>
            <a:spLocks noGrp="1"/>
          </p:cNvSpPr>
          <p:nvPr>
            <p:ph type="sldNum" sz="quarter" idx="12"/>
          </p:nvPr>
        </p:nvSpPr>
        <p:spPr/>
        <p:txBody>
          <a:bodyPr/>
          <a:lstStyle/>
          <a:p>
            <a:fld id="{7919703D-DFA9-7346-9D15-7F3380AF0B53}" type="slidenum">
              <a:rPr lang="en-CH" smtClean="0"/>
              <a:t>‹#›</a:t>
            </a:fld>
            <a:endParaRPr lang="en-CH"/>
          </a:p>
        </p:txBody>
      </p:sp>
      <p:pic>
        <p:nvPicPr>
          <p:cNvPr id="7" name="Picture 3">
            <a:extLst>
              <a:ext uri="{FF2B5EF4-FFF2-40B4-BE49-F238E27FC236}">
                <a16:creationId xmlns:a16="http://schemas.microsoft.com/office/drawing/2014/main" id="{D134A1B1-5FC2-9421-67A8-D1C3A24226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91300" y="6583172"/>
            <a:ext cx="1099104" cy="1834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a:extLst>
              <a:ext uri="{FF2B5EF4-FFF2-40B4-BE49-F238E27FC236}">
                <a16:creationId xmlns:a16="http://schemas.microsoft.com/office/drawing/2014/main" id="{17A1BCB1-BC82-D817-EE31-C11A252DA25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1451" y="6583172"/>
            <a:ext cx="1015298" cy="193759"/>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F17DD811-666C-B9B8-C199-BE3F4E6F901F}"/>
              </a:ext>
            </a:extLst>
          </p:cNvPr>
          <p:cNvCxnSpPr/>
          <p:nvPr userDrawn="1"/>
        </p:nvCxnSpPr>
        <p:spPr>
          <a:xfrm>
            <a:off x="0" y="682627"/>
            <a:ext cx="91440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5519227"/>
      </p:ext>
    </p:extLst>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E6D92-BA7C-EE26-FF2B-54E33FEAF4BF}"/>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B4584172-35BB-2D58-04F0-0A8C2454A8D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D8031A44-994D-620F-8D70-7C20ABD2C4C2}"/>
              </a:ext>
            </a:extLst>
          </p:cNvPr>
          <p:cNvSpPr>
            <a:spLocks noGrp="1"/>
          </p:cNvSpPr>
          <p:nvPr>
            <p:ph type="dt" sz="half" idx="10"/>
          </p:nvPr>
        </p:nvSpPr>
        <p:spPr/>
        <p:txBody>
          <a:bodyPr/>
          <a:lstStyle/>
          <a:p>
            <a:endParaRPr lang="en-CH"/>
          </a:p>
        </p:txBody>
      </p:sp>
      <p:sp>
        <p:nvSpPr>
          <p:cNvPr id="5" name="Footer Placeholder 4">
            <a:extLst>
              <a:ext uri="{FF2B5EF4-FFF2-40B4-BE49-F238E27FC236}">
                <a16:creationId xmlns:a16="http://schemas.microsoft.com/office/drawing/2014/main" id="{BB15A8F1-818A-A027-B646-3721916669E5}"/>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9AAE915D-2B72-084B-E1F0-FAFA3DBD3439}"/>
              </a:ext>
            </a:extLst>
          </p:cNvPr>
          <p:cNvSpPr>
            <a:spLocks noGrp="1"/>
          </p:cNvSpPr>
          <p:nvPr>
            <p:ph type="sldNum" sz="quarter" idx="12"/>
          </p:nvPr>
        </p:nvSpPr>
        <p:spPr/>
        <p:txBody>
          <a:bodyPr/>
          <a:lstStyle/>
          <a:p>
            <a:fld id="{F4CA6DBF-650E-2A46-80CF-0C3F992F408E}" type="slidenum">
              <a:rPr lang="en-CH" smtClean="0"/>
              <a:t>‹#›</a:t>
            </a:fld>
            <a:endParaRPr lang="en-CH"/>
          </a:p>
        </p:txBody>
      </p:sp>
    </p:spTree>
    <p:extLst>
      <p:ext uri="{BB962C8B-B14F-4D97-AF65-F5344CB8AC3E}">
        <p14:creationId xmlns:p14="http://schemas.microsoft.com/office/powerpoint/2010/main" val="3141340406"/>
      </p:ext>
    </p:extLst>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7E61F-9CB0-4434-8F44-5742D2E76A95}"/>
              </a:ext>
            </a:extLst>
          </p:cNvPr>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CH"/>
          </a:p>
        </p:txBody>
      </p:sp>
      <p:sp>
        <p:nvSpPr>
          <p:cNvPr id="3" name="Text Placeholder 2">
            <a:extLst>
              <a:ext uri="{FF2B5EF4-FFF2-40B4-BE49-F238E27FC236}">
                <a16:creationId xmlns:a16="http://schemas.microsoft.com/office/drawing/2014/main" id="{6D4FB558-F279-EFC1-39E9-E05EED4B75F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0A77E47-59EE-5C64-D055-14E74B2C5FF1}"/>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2899E7BD-8173-17F9-56B6-379FDE9805F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85EE50B-3D8B-7C81-3758-787635FE272E}"/>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812984546"/>
      </p:ext>
    </p:extLst>
  </p:cSld>
  <p:clrMapOvr>
    <a:masterClrMapping/>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DFEAE-DA5D-DDAB-2169-AECD1081D147}"/>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999DA409-FB2E-774B-8BAA-C261D7C9667A}"/>
              </a:ext>
            </a:extLst>
          </p:cNvPr>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Content Placeholder 3">
            <a:extLst>
              <a:ext uri="{FF2B5EF4-FFF2-40B4-BE49-F238E27FC236}">
                <a16:creationId xmlns:a16="http://schemas.microsoft.com/office/drawing/2014/main" id="{628157DC-5235-3E57-AEDD-11488FA0DB20}"/>
              </a:ext>
            </a:extLst>
          </p:cNvPr>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Date Placeholder 4">
            <a:extLst>
              <a:ext uri="{FF2B5EF4-FFF2-40B4-BE49-F238E27FC236}">
                <a16:creationId xmlns:a16="http://schemas.microsoft.com/office/drawing/2014/main" id="{0C113BD6-76E0-D1FC-D586-F5B8435500C0}"/>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2A6CF6F-7C22-0574-7AB4-492042244B2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D86D532-E72F-FCC8-1261-08106CCB54F7}"/>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1869325449"/>
      </p:ext>
    </p:extLst>
  </p:cSld>
  <p:clrMapOvr>
    <a:masterClrMapping/>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21EEA-D558-AD65-48DF-93D6C7FE7358}"/>
              </a:ext>
            </a:extLst>
          </p:cNvPr>
          <p:cNvSpPr>
            <a:spLocks noGrp="1"/>
          </p:cNvSpPr>
          <p:nvPr>
            <p:ph type="title"/>
          </p:nvPr>
        </p:nvSpPr>
        <p:spPr>
          <a:xfrm>
            <a:off x="629841" y="365126"/>
            <a:ext cx="7886700" cy="1325563"/>
          </a:xfrm>
        </p:spPr>
        <p:txBody>
          <a:bodyPr/>
          <a:lstStyle/>
          <a:p>
            <a:r>
              <a:rPr lang="en-GB"/>
              <a:t>Click to edit Master title style</a:t>
            </a:r>
            <a:endParaRPr lang="en-CH"/>
          </a:p>
        </p:txBody>
      </p:sp>
      <p:sp>
        <p:nvSpPr>
          <p:cNvPr id="3" name="Text Placeholder 2">
            <a:extLst>
              <a:ext uri="{FF2B5EF4-FFF2-40B4-BE49-F238E27FC236}">
                <a16:creationId xmlns:a16="http://schemas.microsoft.com/office/drawing/2014/main" id="{2E400305-D9F2-0433-849B-81DFCA3805B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5B21162F-06A0-177F-DBE7-30F1F1B1E010}"/>
              </a:ext>
            </a:extLst>
          </p:cNvPr>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Text Placeholder 4">
            <a:extLst>
              <a:ext uri="{FF2B5EF4-FFF2-40B4-BE49-F238E27FC236}">
                <a16:creationId xmlns:a16="http://schemas.microsoft.com/office/drawing/2014/main" id="{09E323E8-D2CB-4730-D531-48EEE59B2AF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E0344D6A-31CD-1D5B-86C6-7B5A58A8AC9D}"/>
              </a:ext>
            </a:extLst>
          </p:cNvPr>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7" name="Date Placeholder 6">
            <a:extLst>
              <a:ext uri="{FF2B5EF4-FFF2-40B4-BE49-F238E27FC236}">
                <a16:creationId xmlns:a16="http://schemas.microsoft.com/office/drawing/2014/main" id="{BDF7F722-DD76-122F-FCA1-62FE31C2712A}"/>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D333FA89-1664-F4EB-F826-65A708120B5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5DFA968-F521-816E-BF43-0FDE7BA453E4}"/>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17414489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92685609"/>
      </p:ext>
    </p:extLst>
  </p:cSld>
  <p:clrMapOvr>
    <a:masterClrMapping/>
  </p:clrMapOvr>
  <p:transition/>
</p:sldLayout>
</file>

<file path=ppt/slideLayouts/slideLayout7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6C9A2-F154-E404-DF86-2EC8C436B14E}"/>
              </a:ext>
            </a:extLst>
          </p:cNvPr>
          <p:cNvSpPr>
            <a:spLocks noGrp="1"/>
          </p:cNvSpPr>
          <p:nvPr>
            <p:ph type="title"/>
          </p:nvPr>
        </p:nvSpPr>
        <p:spPr/>
        <p:txBody>
          <a:bodyPr/>
          <a:lstStyle/>
          <a:p>
            <a:r>
              <a:rPr lang="en-GB"/>
              <a:t>Click to edit Master title style</a:t>
            </a:r>
            <a:endParaRPr lang="en-CH"/>
          </a:p>
        </p:txBody>
      </p:sp>
      <p:sp>
        <p:nvSpPr>
          <p:cNvPr id="3" name="Date Placeholder 2">
            <a:extLst>
              <a:ext uri="{FF2B5EF4-FFF2-40B4-BE49-F238E27FC236}">
                <a16:creationId xmlns:a16="http://schemas.microsoft.com/office/drawing/2014/main" id="{F11B9E69-4793-B0A9-9AC2-7AB7122E7B73}"/>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3AA522A8-255E-9B49-FF58-78074C1A203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DF83C5E-0055-0182-39AF-A2743334280A}"/>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2892462282"/>
      </p:ext>
    </p:extLst>
  </p:cSld>
  <p:clrMapOvr>
    <a:masterClrMapping/>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E47847-90CA-E416-8D7B-0056809FD6B1}"/>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90479F3B-0933-DF66-B416-C16BBD19943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FB6742F-F3BF-2618-6107-7F090AE53ACB}"/>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1416109684"/>
      </p:ext>
    </p:extLst>
  </p:cSld>
  <p:clrMapOvr>
    <a:masterClrMapping/>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0E73C-63C8-CA11-EC7E-EA02FB2531D1}"/>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CH"/>
          </a:p>
        </p:txBody>
      </p:sp>
      <p:sp>
        <p:nvSpPr>
          <p:cNvPr id="3" name="Content Placeholder 2">
            <a:extLst>
              <a:ext uri="{FF2B5EF4-FFF2-40B4-BE49-F238E27FC236}">
                <a16:creationId xmlns:a16="http://schemas.microsoft.com/office/drawing/2014/main" id="{A101FE55-8862-41F9-886F-C1CC370D673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Text Placeholder 3">
            <a:extLst>
              <a:ext uri="{FF2B5EF4-FFF2-40B4-BE49-F238E27FC236}">
                <a16:creationId xmlns:a16="http://schemas.microsoft.com/office/drawing/2014/main" id="{1FDC94F6-7B54-F342-54B7-B6526F9765D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A38D8138-418A-D31B-67CC-05BAD530F389}"/>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00FE4ADA-5D96-2D44-AE7C-A1B81622A73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1D5770F-B554-CBDD-EE71-53AD4F299BE4}"/>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3102946295"/>
      </p:ext>
    </p:extLst>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375ED-EDB2-63DA-BD02-9D5777CFE352}"/>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CH"/>
          </a:p>
        </p:txBody>
      </p:sp>
      <p:sp>
        <p:nvSpPr>
          <p:cNvPr id="3" name="Picture Placeholder 2">
            <a:extLst>
              <a:ext uri="{FF2B5EF4-FFF2-40B4-BE49-F238E27FC236}">
                <a16:creationId xmlns:a16="http://schemas.microsoft.com/office/drawing/2014/main" id="{04688909-4396-65E4-B4E9-950A075160A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CH"/>
          </a:p>
        </p:txBody>
      </p:sp>
      <p:sp>
        <p:nvSpPr>
          <p:cNvPr id="4" name="Text Placeholder 3">
            <a:extLst>
              <a:ext uri="{FF2B5EF4-FFF2-40B4-BE49-F238E27FC236}">
                <a16:creationId xmlns:a16="http://schemas.microsoft.com/office/drawing/2014/main" id="{4B8345AD-DBB9-1739-59A6-36B14FC64E6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842E2555-C15B-268C-A066-21AD259C0439}"/>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94B29056-31F8-D549-A0C7-2F638058143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5E024A0-3A2A-5B4A-218F-967AE3F49F20}"/>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1097339959"/>
      </p:ext>
    </p:extLst>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16249-E3AD-647E-4AA4-E059D1A94E0B}"/>
              </a:ext>
            </a:extLst>
          </p:cNvPr>
          <p:cNvSpPr>
            <a:spLocks noGrp="1"/>
          </p:cNvSpPr>
          <p:nvPr>
            <p:ph type="title"/>
          </p:nvPr>
        </p:nvSpPr>
        <p:spPr/>
        <p:txBody>
          <a:bodyPr/>
          <a:lstStyle/>
          <a:p>
            <a:r>
              <a:rPr lang="en-GB"/>
              <a:t>Click to edit Master title style</a:t>
            </a:r>
            <a:endParaRPr lang="en-CH"/>
          </a:p>
        </p:txBody>
      </p:sp>
      <p:sp>
        <p:nvSpPr>
          <p:cNvPr id="3" name="Vertical Text Placeholder 2">
            <a:extLst>
              <a:ext uri="{FF2B5EF4-FFF2-40B4-BE49-F238E27FC236}">
                <a16:creationId xmlns:a16="http://schemas.microsoft.com/office/drawing/2014/main" id="{59AF6864-1B1B-F1D9-5D68-D40D51D9A85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5DE2545F-5B28-58A1-6A17-800610E3D0F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A1879CD-0C5A-8A5B-D67F-9D629317044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062E2EA-2AE1-E849-F3B8-0CF8300898B4}"/>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268277847"/>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E7B900-9D33-A63D-E81E-76F8B5A16029}"/>
              </a:ext>
            </a:extLst>
          </p:cNvPr>
          <p:cNvSpPr>
            <a:spLocks noGrp="1"/>
          </p:cNvSpPr>
          <p:nvPr>
            <p:ph type="title" orient="vert"/>
          </p:nvPr>
        </p:nvSpPr>
        <p:spPr>
          <a:xfrm>
            <a:off x="6543675" y="365125"/>
            <a:ext cx="1971675" cy="5811838"/>
          </a:xfrm>
        </p:spPr>
        <p:txBody>
          <a:bodyPr vert="eaVert"/>
          <a:lstStyle/>
          <a:p>
            <a:r>
              <a:rPr lang="en-GB"/>
              <a:t>Click to edit Master title style</a:t>
            </a:r>
            <a:endParaRPr lang="en-CH"/>
          </a:p>
        </p:txBody>
      </p:sp>
      <p:sp>
        <p:nvSpPr>
          <p:cNvPr id="3" name="Vertical Text Placeholder 2">
            <a:extLst>
              <a:ext uri="{FF2B5EF4-FFF2-40B4-BE49-F238E27FC236}">
                <a16:creationId xmlns:a16="http://schemas.microsoft.com/office/drawing/2014/main" id="{B789D619-F4DD-A4B0-5EB6-3C629200D8E5}"/>
              </a:ext>
            </a:extLst>
          </p:cNvPr>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6D3A6E24-CEDB-93E0-FD8F-D834EDBE703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3E33F81B-00A1-3D57-8679-17555158801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8B7D7C-5197-3ADF-D80B-50758C5F2625}"/>
              </a:ext>
            </a:extLst>
          </p:cNvPr>
          <p:cNvSpPr>
            <a:spLocks noGrp="1"/>
          </p:cNvSpPr>
          <p:nvPr>
            <p:ph type="sldNum" sz="quarter" idx="12"/>
          </p:nvPr>
        </p:nvSpPr>
        <p:spPr/>
        <p:txBody>
          <a:bodyPr/>
          <a:lstStyle/>
          <a:p>
            <a:fld id="{7919703D-DFA9-7346-9D15-7F3380AF0B53}" type="slidenum">
              <a:rPr lang="en-CH" smtClean="0"/>
              <a:pPr/>
              <a:t>‹#›</a:t>
            </a:fld>
            <a:endParaRPr lang="en-CH"/>
          </a:p>
        </p:txBody>
      </p:sp>
    </p:spTree>
    <p:extLst>
      <p:ext uri="{BB962C8B-B14F-4D97-AF65-F5344CB8AC3E}">
        <p14:creationId xmlns:p14="http://schemas.microsoft.com/office/powerpoint/2010/main" val="3866379957"/>
      </p:ext>
    </p:extLst>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211" y="1"/>
            <a:ext cx="7886700" cy="1020336"/>
          </a:xfrm>
        </p:spPr>
        <p:txBody>
          <a:bodyPr>
            <a:normAutofit/>
          </a:bodyPr>
          <a:lstStyle>
            <a:lvl1pPr>
              <a:defRPr sz="4400" b="1" i="0">
                <a:latin typeface="Corbel" panose="020B0503020204020204" pitchFamily="34" charset="0"/>
                <a:ea typeface="Apple Symbols" panose="02000000000000000000" pitchFamily="2" charset="-79"/>
                <a:cs typeface="Corbel" panose="020B0503020204020204" pitchFamily="34" charset="0"/>
              </a:defRPr>
            </a:lvl1pPr>
          </a:lstStyle>
          <a:p>
            <a:endParaRPr lang="en-US" dirty="0"/>
          </a:p>
        </p:txBody>
      </p:sp>
      <p:sp>
        <p:nvSpPr>
          <p:cNvPr id="3" name="Content Placeholder 2"/>
          <p:cNvSpPr>
            <a:spLocks noGrp="1"/>
          </p:cNvSpPr>
          <p:nvPr>
            <p:ph idx="1"/>
          </p:nvPr>
        </p:nvSpPr>
        <p:spPr>
          <a:xfrm>
            <a:off x="105105" y="1020337"/>
            <a:ext cx="7886700" cy="4351338"/>
          </a:xfrm>
        </p:spPr>
        <p:txBody>
          <a:bodyPr/>
          <a:lstStyle>
            <a:lvl1pPr>
              <a:defRPr b="0" i="0">
                <a:latin typeface="Corbel" panose="020B0503020204020204" pitchFamily="34" charset="0"/>
                <a:ea typeface="NanumGothic" panose="020D0604000000000000" pitchFamily="34" charset="-127"/>
              </a:defRPr>
            </a:lvl1pPr>
            <a:lvl2pPr>
              <a:defRPr b="0" i="0">
                <a:latin typeface="Corbel" panose="020B0503020204020204" pitchFamily="34" charset="0"/>
                <a:ea typeface="NanumGothic" panose="020D0604000000000000" pitchFamily="34" charset="-127"/>
              </a:defRPr>
            </a:lvl2pPr>
            <a:lvl3pPr>
              <a:defRPr b="0" i="0">
                <a:latin typeface="Corbel" panose="020B0503020204020204" pitchFamily="34" charset="0"/>
                <a:ea typeface="NanumGothic" panose="020D0604000000000000" pitchFamily="34" charset="-127"/>
              </a:defRPr>
            </a:lvl3pPr>
            <a:lvl4pPr>
              <a:defRPr b="0" i="0">
                <a:latin typeface="Corbel" panose="020B0503020204020204" pitchFamily="34" charset="0"/>
                <a:ea typeface="NanumGothic" panose="020D0604000000000000" pitchFamily="34" charset="-127"/>
              </a:defRPr>
            </a:lvl4pPr>
            <a:lvl5pPr>
              <a:defRPr b="0" i="0">
                <a:latin typeface="Corbel" panose="020B0503020204020204" pitchFamily="34" charset="0"/>
                <a:ea typeface="NanumGothic" panose="020D0604000000000000" pitchFamily="34" charset="-12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20EF3AE5-E24E-AD4B-AEBC-DFA0FE1DBDCF}"/>
              </a:ext>
            </a:extLst>
          </p:cNvPr>
          <p:cNvCxnSpPr>
            <a:cxnSpLocks/>
          </p:cNvCxnSpPr>
          <p:nvPr userDrawn="1"/>
        </p:nvCxnSpPr>
        <p:spPr>
          <a:xfrm>
            <a:off x="0" y="933099"/>
            <a:ext cx="914400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63E27ED-4869-A796-C850-88B84A2ABE01}"/>
              </a:ext>
            </a:extLst>
          </p:cNvPr>
          <p:cNvCxnSpPr>
            <a:cxnSpLocks/>
          </p:cNvCxnSpPr>
          <p:nvPr userDrawn="1"/>
        </p:nvCxnSpPr>
        <p:spPr>
          <a:xfrm>
            <a:off x="0" y="894794"/>
            <a:ext cx="9144000" cy="0"/>
          </a:xfrm>
          <a:prstGeom prst="line">
            <a:avLst/>
          </a:prstGeom>
          <a:ln w="28575">
            <a:solidFill>
              <a:srgbClr val="0070C0">
                <a:alpha val="46401"/>
              </a:srgbClr>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EE502BA3-ABCB-7BA7-0B18-F4DC953AEBB1}"/>
              </a:ext>
            </a:extLst>
          </p:cNvPr>
          <p:cNvSpPr txBox="1">
            <a:spLocks/>
          </p:cNvSpPr>
          <p:nvPr userDrawn="1"/>
        </p:nvSpPr>
        <p:spPr>
          <a:xfrm>
            <a:off x="0" y="0"/>
            <a:ext cx="9144000" cy="894791"/>
          </a:xfrm>
          <a:prstGeom prst="rect">
            <a:avLst/>
          </a:prstGeom>
          <a:solidFill>
            <a:srgbClr val="0070C0">
              <a:alpha val="3809"/>
            </a:srgbClr>
          </a:solidFill>
          <a:ln>
            <a:noFill/>
          </a:ln>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6600" b="1">
              <a:solidFill>
                <a:srgbClr val="FF0000"/>
              </a:solidFill>
              <a:latin typeface="Segoe UI" panose="020B0502040204020203" pitchFamily="34" charset="0"/>
            </a:endParaRPr>
          </a:p>
        </p:txBody>
      </p:sp>
      <p:pic>
        <p:nvPicPr>
          <p:cNvPr id="15" name="Picture 14">
            <a:extLst>
              <a:ext uri="{FF2B5EF4-FFF2-40B4-BE49-F238E27FC236}">
                <a16:creationId xmlns:a16="http://schemas.microsoft.com/office/drawing/2014/main" id="{DD293817-6D9E-C95F-B7DD-773650E86FAA}"/>
              </a:ext>
            </a:extLst>
          </p:cNvPr>
          <p:cNvPicPr>
            <a:picLocks noChangeAspect="1"/>
          </p:cNvPicPr>
          <p:nvPr userDrawn="1"/>
        </p:nvPicPr>
        <p:blipFill rotWithShape="1">
          <a:blip r:embed="rId2"/>
          <a:srcRect l="-1" r="-1049" b="51147"/>
          <a:stretch/>
        </p:blipFill>
        <p:spPr>
          <a:xfrm>
            <a:off x="105105" y="6431595"/>
            <a:ext cx="1022350" cy="195644"/>
          </a:xfrm>
          <a:prstGeom prst="rect">
            <a:avLst/>
          </a:prstGeom>
        </p:spPr>
      </p:pic>
      <p:sp>
        <p:nvSpPr>
          <p:cNvPr id="10" name="Slide Number Placeholder 5">
            <a:extLst>
              <a:ext uri="{FF2B5EF4-FFF2-40B4-BE49-F238E27FC236}">
                <a16:creationId xmlns:a16="http://schemas.microsoft.com/office/drawing/2014/main" id="{183C84D4-5680-2AB0-7356-29CF8B498FAF}"/>
              </a:ext>
            </a:extLst>
          </p:cNvPr>
          <p:cNvSpPr>
            <a:spLocks noGrp="1"/>
          </p:cNvSpPr>
          <p:nvPr>
            <p:ph type="sldNum" sz="quarter" idx="12"/>
          </p:nvPr>
        </p:nvSpPr>
        <p:spPr>
          <a:xfrm>
            <a:off x="6975021" y="6346855"/>
            <a:ext cx="2057400" cy="365125"/>
          </a:xfrm>
        </p:spPr>
        <p:txBody>
          <a:bodyPr/>
          <a:lstStyle>
            <a:lvl1pPr>
              <a:defRPr sz="1800">
                <a:solidFill>
                  <a:srgbClr val="0070C0"/>
                </a:solidFill>
                <a:latin typeface="Corbel" panose="020B0503020204020204" pitchFamily="34" charset="0"/>
              </a:defRPr>
            </a:lvl1pPr>
          </a:lstStyle>
          <a:p>
            <a:fld id="{1126AD06-1C69-4F40-B475-B9DE4452D124}" type="slidenum">
              <a:rPr lang="en-CH" smtClean="0"/>
              <a:pPr/>
              <a:t>‹#›</a:t>
            </a:fld>
            <a:endParaRPr lang="en-CH"/>
          </a:p>
        </p:txBody>
      </p:sp>
    </p:spTree>
    <p:extLst>
      <p:ext uri="{BB962C8B-B14F-4D97-AF65-F5344CB8AC3E}">
        <p14:creationId xmlns:p14="http://schemas.microsoft.com/office/powerpoint/2010/main" val="3071175560"/>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3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061" y="-440940"/>
            <a:ext cx="8987883" cy="1193800"/>
          </a:xfrm>
        </p:spPr>
        <p:txBody>
          <a:bodyPr anchor="b">
            <a:normAutofit/>
          </a:bodyPr>
          <a:lstStyle>
            <a:lvl1pPr algn="ctr">
              <a:defRPr sz="3750"/>
            </a:lvl1pPr>
          </a:lstStyle>
          <a:p>
            <a:r>
              <a:rPr lang="en-US" dirty="0"/>
              <a:t>Click to edit Master title style</a:t>
            </a:r>
          </a:p>
        </p:txBody>
      </p:sp>
      <p:sp>
        <p:nvSpPr>
          <p:cNvPr id="6" name="Slide Number Placeholder 5"/>
          <p:cNvSpPr>
            <a:spLocks noGrp="1"/>
          </p:cNvSpPr>
          <p:nvPr>
            <p:ph type="sldNum" sz="quarter" idx="12"/>
          </p:nvPr>
        </p:nvSpPr>
        <p:spPr/>
        <p:txBody>
          <a:bodyPr/>
          <a:lstStyle/>
          <a:p>
            <a:fld id="{7919703D-DFA9-7346-9D15-7F3380AF0B53}" type="slidenum">
              <a:rPr lang="en-CH" smtClean="0"/>
              <a:t>‹#›</a:t>
            </a:fld>
            <a:endParaRPr lang="en-CH"/>
          </a:p>
        </p:txBody>
      </p:sp>
      <p:pic>
        <p:nvPicPr>
          <p:cNvPr id="7" name="Picture 3">
            <a:extLst>
              <a:ext uri="{FF2B5EF4-FFF2-40B4-BE49-F238E27FC236}">
                <a16:creationId xmlns:a16="http://schemas.microsoft.com/office/drawing/2014/main" id="{9F3AB7CE-37EE-5745-B80F-43E359A9996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91300" y="6583172"/>
            <a:ext cx="1099104" cy="1834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a:extLst>
              <a:ext uri="{FF2B5EF4-FFF2-40B4-BE49-F238E27FC236}">
                <a16:creationId xmlns:a16="http://schemas.microsoft.com/office/drawing/2014/main" id="{D95475C1-8F8A-7A44-B1F8-8FEECF103C8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1451" y="6583172"/>
            <a:ext cx="1015298" cy="193759"/>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2">
            <a:extLst>
              <a:ext uri="{FF2B5EF4-FFF2-40B4-BE49-F238E27FC236}">
                <a16:creationId xmlns:a16="http://schemas.microsoft.com/office/drawing/2014/main" id="{621980B9-0059-904C-B1B3-0114755A693D}"/>
              </a:ext>
            </a:extLst>
          </p:cNvPr>
          <p:cNvSpPr>
            <a:spLocks noGrp="1"/>
          </p:cNvSpPr>
          <p:nvPr>
            <p:ph idx="1"/>
          </p:nvPr>
        </p:nvSpPr>
        <p:spPr>
          <a:xfrm>
            <a:off x="171451" y="1703347"/>
            <a:ext cx="8626862" cy="446715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a:extLst>
              <a:ext uri="{FF2B5EF4-FFF2-40B4-BE49-F238E27FC236}">
                <a16:creationId xmlns:a16="http://schemas.microsoft.com/office/drawing/2014/main" id="{7A804665-0FD9-BC4C-853E-C8CF59608197}"/>
              </a:ext>
            </a:extLst>
          </p:cNvPr>
          <p:cNvCxnSpPr/>
          <p:nvPr userDrawn="1"/>
        </p:nvCxnSpPr>
        <p:spPr>
          <a:xfrm>
            <a:off x="0" y="682627"/>
            <a:ext cx="91440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2476330"/>
      </p:ext>
    </p:extLst>
  </p:cSld>
  <p:clrMapOvr>
    <a:masterClrMapping/>
  </p:clrMapOvr>
</p:sldLayout>
</file>

<file path=ppt/slideLayouts/slideLayout73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612680A-0AD5-9B43-9F06-7EA32467EDAA}"/>
              </a:ext>
            </a:extLst>
          </p:cNvPr>
          <p:cNvSpPr/>
          <p:nvPr userDrawn="1"/>
        </p:nvSpPr>
        <p:spPr>
          <a:xfrm>
            <a:off x="0" y="2"/>
            <a:ext cx="9144000" cy="4215161"/>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1350"/>
          </a:p>
        </p:txBody>
      </p:sp>
      <p:pic>
        <p:nvPicPr>
          <p:cNvPr id="5" name="Picture 3">
            <a:extLst>
              <a:ext uri="{FF2B5EF4-FFF2-40B4-BE49-F238E27FC236}">
                <a16:creationId xmlns:a16="http://schemas.microsoft.com/office/drawing/2014/main" id="{499C9F28-2535-9D4E-BEA4-BD6C9F7898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26597" y="5402083"/>
            <a:ext cx="3140716" cy="5241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2CFE2B0-7C01-234C-814E-8466963F58B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8891" y="5272320"/>
            <a:ext cx="3426271" cy="65386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64E4D70E-F044-394F-893D-C8060E8AAC8E}"/>
              </a:ext>
            </a:extLst>
          </p:cNvPr>
          <p:cNvSpPr>
            <a:spLocks noGrp="1"/>
          </p:cNvSpPr>
          <p:nvPr>
            <p:ph type="ctrTitle"/>
          </p:nvPr>
        </p:nvSpPr>
        <p:spPr>
          <a:xfrm>
            <a:off x="78058" y="1399230"/>
            <a:ext cx="8987883" cy="1193800"/>
          </a:xfrm>
        </p:spPr>
        <p:txBody>
          <a:bodyPr anchor="b">
            <a:normAutofit/>
          </a:bodyPr>
          <a:lstStyle>
            <a:lvl1pPr algn="ctr">
              <a:defRPr sz="3750"/>
            </a:lvl1pPr>
          </a:lstStyle>
          <a:p>
            <a:r>
              <a:rPr lang="en-US"/>
              <a:t>Click to edit Master title style</a:t>
            </a:r>
            <a:endParaRPr lang="en-US" dirty="0"/>
          </a:p>
        </p:txBody>
      </p:sp>
      <p:sp>
        <p:nvSpPr>
          <p:cNvPr id="12" name="Text Placeholder 11">
            <a:extLst>
              <a:ext uri="{FF2B5EF4-FFF2-40B4-BE49-F238E27FC236}">
                <a16:creationId xmlns:a16="http://schemas.microsoft.com/office/drawing/2014/main" id="{DFC77383-CC88-E346-92FD-A5B8F2FD00C3}"/>
              </a:ext>
            </a:extLst>
          </p:cNvPr>
          <p:cNvSpPr>
            <a:spLocks noGrp="1"/>
          </p:cNvSpPr>
          <p:nvPr>
            <p:ph type="body" sz="quarter" idx="10"/>
          </p:nvPr>
        </p:nvSpPr>
        <p:spPr>
          <a:xfrm>
            <a:off x="557213" y="2815166"/>
            <a:ext cx="8029575" cy="835025"/>
          </a:xfrm>
        </p:spPr>
        <p:txBody>
          <a:bodyPr/>
          <a:lstStyle>
            <a:lvl1pPr marL="0" indent="0" algn="ctr">
              <a:buNone/>
              <a:defRPr/>
            </a:lvl1pPr>
            <a:lvl2pPr marL="342900" indent="0">
              <a:buNone/>
              <a:defRPr/>
            </a:lvl2pPr>
          </a:lstStyle>
          <a:p>
            <a:pPr lvl="0"/>
            <a:r>
              <a:rPr lang="en-US"/>
              <a:t>Click to edit Master text styles</a:t>
            </a:r>
          </a:p>
        </p:txBody>
      </p:sp>
    </p:spTree>
    <p:extLst>
      <p:ext uri="{BB962C8B-B14F-4D97-AF65-F5344CB8AC3E}">
        <p14:creationId xmlns:p14="http://schemas.microsoft.com/office/powerpoint/2010/main" val="227449508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3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2F35EE9-D29F-1D49-9981-D793D246F688}"/>
              </a:ext>
            </a:extLst>
          </p:cNvPr>
          <p:cNvSpPr>
            <a:spLocks noGrp="1"/>
          </p:cNvSpPr>
          <p:nvPr>
            <p:ph type="sldNum" sz="quarter" idx="10"/>
          </p:nvPr>
        </p:nvSpPr>
        <p:spPr/>
        <p:txBody>
          <a:bodyPr/>
          <a:lstStyle/>
          <a:p>
            <a:fld id="{7919703D-DFA9-7346-9D15-7F3380AF0B53}" type="slidenum">
              <a:rPr lang="en-CH" smtClean="0"/>
              <a:pPr/>
              <a:t>‹#›</a:t>
            </a:fld>
            <a:endParaRPr lang="en-CH"/>
          </a:p>
        </p:txBody>
      </p:sp>
      <p:cxnSp>
        <p:nvCxnSpPr>
          <p:cNvPr id="5" name="Straight Connector 4">
            <a:extLst>
              <a:ext uri="{FF2B5EF4-FFF2-40B4-BE49-F238E27FC236}">
                <a16:creationId xmlns:a16="http://schemas.microsoft.com/office/drawing/2014/main" id="{B2F5C3BF-64AB-2E47-9B20-37D7587AB751}"/>
              </a:ext>
            </a:extLst>
          </p:cNvPr>
          <p:cNvCxnSpPr/>
          <p:nvPr userDrawn="1"/>
        </p:nvCxnSpPr>
        <p:spPr>
          <a:xfrm>
            <a:off x="0" y="697240"/>
            <a:ext cx="91440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69A0C2F-40E7-5F48-8150-0EEFF7E6D9C2}"/>
              </a:ext>
            </a:extLst>
          </p:cNvPr>
          <p:cNvSpPr txBox="1"/>
          <p:nvPr userDrawn="1"/>
        </p:nvSpPr>
        <p:spPr>
          <a:xfrm>
            <a:off x="156118" y="78059"/>
            <a:ext cx="3804631" cy="611706"/>
          </a:xfrm>
          <a:prstGeom prst="rect">
            <a:avLst/>
          </a:prstGeom>
          <a:noFill/>
        </p:spPr>
        <p:txBody>
          <a:bodyPr wrap="none" rtlCol="0">
            <a:spAutoFit/>
          </a:bodyPr>
          <a:lstStyle/>
          <a:p>
            <a:r>
              <a:rPr lang="en-CH" sz="3375" b="1" dirty="0"/>
              <a:t>Executive Summary </a:t>
            </a:r>
          </a:p>
        </p:txBody>
      </p:sp>
    </p:spTree>
    <p:extLst>
      <p:ext uri="{BB962C8B-B14F-4D97-AF65-F5344CB8AC3E}">
        <p14:creationId xmlns:p14="http://schemas.microsoft.com/office/powerpoint/2010/main" val="42766826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5252787"/>
      </p:ext>
    </p:extLst>
  </p:cSld>
  <p:clrMapOvr>
    <a:masterClrMapping/>
  </p:clrMapOvr>
  <p:transition/>
</p:sldLayout>
</file>

<file path=ppt/slideLayouts/slideLayout74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B6B73A9-D229-4245-A62E-A9285ED1D2C1}"/>
              </a:ext>
            </a:extLst>
          </p:cNvPr>
          <p:cNvSpPr>
            <a:spLocks noGrp="1"/>
          </p:cNvSpPr>
          <p:nvPr>
            <p:ph type="sldNum" sz="quarter" idx="10"/>
          </p:nvPr>
        </p:nvSpPr>
        <p:spPr/>
        <p:txBody>
          <a:bodyPr/>
          <a:lstStyle/>
          <a:p>
            <a:fld id="{7919703D-DFA9-7346-9D15-7F3380AF0B53}" type="slidenum">
              <a:rPr lang="en-CH" smtClean="0"/>
              <a:pPr/>
              <a:t>‹#›</a:t>
            </a:fld>
            <a:endParaRPr lang="en-CH"/>
          </a:p>
        </p:txBody>
      </p:sp>
      <p:cxnSp>
        <p:nvCxnSpPr>
          <p:cNvPr id="4" name="Straight Connector 3">
            <a:extLst>
              <a:ext uri="{FF2B5EF4-FFF2-40B4-BE49-F238E27FC236}">
                <a16:creationId xmlns:a16="http://schemas.microsoft.com/office/drawing/2014/main" id="{B6CA7629-1674-FD45-9441-51C626F11CE9}"/>
              </a:ext>
            </a:extLst>
          </p:cNvPr>
          <p:cNvCxnSpPr/>
          <p:nvPr userDrawn="1"/>
        </p:nvCxnSpPr>
        <p:spPr>
          <a:xfrm>
            <a:off x="0" y="1041145"/>
            <a:ext cx="91440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F0B6A70-FE99-D940-AA10-EA36241F9B8A}"/>
              </a:ext>
            </a:extLst>
          </p:cNvPr>
          <p:cNvSpPr txBox="1"/>
          <p:nvPr userDrawn="1"/>
        </p:nvSpPr>
        <p:spPr>
          <a:xfrm>
            <a:off x="156118" y="78059"/>
            <a:ext cx="1523174" cy="611706"/>
          </a:xfrm>
          <a:prstGeom prst="rect">
            <a:avLst/>
          </a:prstGeom>
          <a:noFill/>
        </p:spPr>
        <p:txBody>
          <a:bodyPr wrap="none" rtlCol="0">
            <a:spAutoFit/>
          </a:bodyPr>
          <a:lstStyle/>
          <a:p>
            <a:r>
              <a:rPr lang="en-CH" sz="3375" b="1" dirty="0"/>
              <a:t>Outline</a:t>
            </a:r>
          </a:p>
        </p:txBody>
      </p:sp>
      <p:sp>
        <p:nvSpPr>
          <p:cNvPr id="8" name="Content Placeholder 7">
            <a:extLst>
              <a:ext uri="{FF2B5EF4-FFF2-40B4-BE49-F238E27FC236}">
                <a16:creationId xmlns:a16="http://schemas.microsoft.com/office/drawing/2014/main" id="{59271D2C-BBCC-0848-B10C-60B9BFADB706}"/>
              </a:ext>
            </a:extLst>
          </p:cNvPr>
          <p:cNvSpPr>
            <a:spLocks noGrp="1"/>
          </p:cNvSpPr>
          <p:nvPr>
            <p:ph sz="quarter" idx="11"/>
          </p:nvPr>
        </p:nvSpPr>
        <p:spPr>
          <a:xfrm>
            <a:off x="156118" y="1450086"/>
            <a:ext cx="5040351" cy="847060"/>
          </a:xfrm>
          <a:solidFill>
            <a:schemeClr val="accent2">
              <a:lumMod val="20000"/>
              <a:lumOff val="80000"/>
            </a:schemeClr>
          </a:solidFill>
        </p:spPr>
        <p:txBody>
          <a:bodyPr/>
          <a:lstStyle>
            <a:lvl1pPr marL="0" indent="0">
              <a:buNone/>
              <a:defRPr/>
            </a:lvl1pPr>
          </a:lstStyle>
          <a:p>
            <a:pPr lvl="0"/>
            <a:r>
              <a:rPr lang="en-US"/>
              <a:t>Click to edit Master text styles</a:t>
            </a:r>
          </a:p>
        </p:txBody>
      </p:sp>
      <p:sp>
        <p:nvSpPr>
          <p:cNvPr id="9" name="Content Placeholder 7">
            <a:extLst>
              <a:ext uri="{FF2B5EF4-FFF2-40B4-BE49-F238E27FC236}">
                <a16:creationId xmlns:a16="http://schemas.microsoft.com/office/drawing/2014/main" id="{039D6E67-46F0-0644-ADD8-96DDB0017479}"/>
              </a:ext>
            </a:extLst>
          </p:cNvPr>
          <p:cNvSpPr>
            <a:spLocks noGrp="1"/>
          </p:cNvSpPr>
          <p:nvPr>
            <p:ph sz="quarter" idx="12"/>
          </p:nvPr>
        </p:nvSpPr>
        <p:spPr>
          <a:xfrm>
            <a:off x="156118" y="2581940"/>
            <a:ext cx="5040351" cy="847060"/>
          </a:xfrm>
          <a:solidFill>
            <a:schemeClr val="accent2">
              <a:lumMod val="20000"/>
              <a:lumOff val="80000"/>
            </a:schemeClr>
          </a:solidFill>
        </p:spPr>
        <p:txBody>
          <a:bodyPr/>
          <a:lstStyle>
            <a:lvl1pPr marL="0" indent="0">
              <a:buNone/>
              <a:defRPr/>
            </a:lvl1pPr>
          </a:lstStyle>
          <a:p>
            <a:pPr lvl="0"/>
            <a:r>
              <a:rPr lang="en-US"/>
              <a:t>Click to edit Master text styles</a:t>
            </a:r>
          </a:p>
        </p:txBody>
      </p:sp>
      <p:sp>
        <p:nvSpPr>
          <p:cNvPr id="10" name="Content Placeholder 7">
            <a:extLst>
              <a:ext uri="{FF2B5EF4-FFF2-40B4-BE49-F238E27FC236}">
                <a16:creationId xmlns:a16="http://schemas.microsoft.com/office/drawing/2014/main" id="{8A581D53-8E97-EC46-B852-9CE7D8A88655}"/>
              </a:ext>
            </a:extLst>
          </p:cNvPr>
          <p:cNvSpPr>
            <a:spLocks noGrp="1"/>
          </p:cNvSpPr>
          <p:nvPr>
            <p:ph sz="quarter" idx="13"/>
          </p:nvPr>
        </p:nvSpPr>
        <p:spPr>
          <a:xfrm>
            <a:off x="156116" y="3713794"/>
            <a:ext cx="5040351" cy="847060"/>
          </a:xfrm>
          <a:solidFill>
            <a:schemeClr val="accent2">
              <a:lumMod val="20000"/>
              <a:lumOff val="80000"/>
            </a:schemeClr>
          </a:solidFill>
        </p:spPr>
        <p:txBody>
          <a:bodyPr/>
          <a:lstStyle>
            <a:lvl1pPr marL="0" indent="0">
              <a:buNone/>
              <a:defRPr/>
            </a:lvl1pPr>
          </a:lstStyle>
          <a:p>
            <a:pPr lvl="0"/>
            <a:r>
              <a:rPr lang="en-US"/>
              <a:t>Click to edit Master text styles</a:t>
            </a:r>
          </a:p>
        </p:txBody>
      </p:sp>
      <p:sp>
        <p:nvSpPr>
          <p:cNvPr id="11" name="Content Placeholder 7">
            <a:extLst>
              <a:ext uri="{FF2B5EF4-FFF2-40B4-BE49-F238E27FC236}">
                <a16:creationId xmlns:a16="http://schemas.microsoft.com/office/drawing/2014/main" id="{C25B9A02-EDB6-F847-BA99-41695072A3CB}"/>
              </a:ext>
            </a:extLst>
          </p:cNvPr>
          <p:cNvSpPr>
            <a:spLocks noGrp="1"/>
          </p:cNvSpPr>
          <p:nvPr>
            <p:ph sz="quarter" idx="14"/>
          </p:nvPr>
        </p:nvSpPr>
        <p:spPr>
          <a:xfrm>
            <a:off x="167267" y="4969794"/>
            <a:ext cx="5040351" cy="847060"/>
          </a:xfrm>
          <a:solidFill>
            <a:schemeClr val="accent2">
              <a:lumMod val="20000"/>
              <a:lumOff val="80000"/>
            </a:schemeClr>
          </a:solidFill>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416700539"/>
      </p:ext>
    </p:extLst>
  </p:cSld>
  <p:clrMapOvr>
    <a:masterClrMapping/>
  </p:clrMapOvr>
</p:sldLayout>
</file>

<file path=ppt/slideLayouts/slideLayout7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307576"/>
      </p:ext>
    </p:extLst>
  </p:cSld>
  <p:clrMapOvr>
    <a:masterClrMapping/>
  </p:clrMapOvr>
  <p:transition/>
</p:sldLayout>
</file>

<file path=ppt/slideLayouts/slideLayout7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13009947"/>
      </p:ext>
    </p:extLst>
  </p:cSld>
  <p:clrMapOvr>
    <a:masterClrMapping/>
  </p:clrMapOvr>
  <p:transition/>
</p:sldLayout>
</file>

<file path=ppt/slideLayouts/slideLayout7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30414804"/>
      </p:ext>
    </p:extLst>
  </p:cSld>
  <p:clrMapOvr>
    <a:masterClrMapping/>
  </p:clrMapOvr>
  <p:transition/>
</p:sldLayout>
</file>

<file path=ppt/slideLayouts/slideLayout7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208984"/>
      </p:ext>
    </p:extLst>
  </p:cSld>
  <p:clrMapOvr>
    <a:masterClrMapping/>
  </p:clrMapOvr>
  <p:transition/>
</p:sldLayout>
</file>

<file path=ppt/slideLayouts/slideLayout7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522590"/>
      </p:ext>
    </p:extLst>
  </p:cSld>
  <p:clrMapOvr>
    <a:masterClrMapping/>
  </p:clrMapOvr>
  <p:transition/>
</p:sldLayout>
</file>

<file path=ppt/slideLayouts/slideLayout7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34735111"/>
      </p:ext>
    </p:extLst>
  </p:cSld>
  <p:clrMapOvr>
    <a:masterClrMapping/>
  </p:clrMapOvr>
  <p:transition/>
</p:sldLayout>
</file>

<file path=ppt/slideLayouts/slideLayout7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0235676"/>
      </p:ext>
    </p:extLst>
  </p:cSld>
  <p:clrMapOvr>
    <a:masterClrMapping/>
  </p:clrMapOvr>
  <p:transition/>
</p:sldLayout>
</file>

<file path=ppt/slideLayouts/slideLayout7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9668007"/>
      </p:ext>
    </p:extLst>
  </p:cSld>
  <p:clrMapOvr>
    <a:masterClrMapping/>
  </p:clrMapOvr>
  <p:transition/>
</p:sldLayout>
</file>

<file path=ppt/slideLayouts/slideLayout7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5637082"/>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1690549"/>
      </p:ext>
    </p:extLst>
  </p:cSld>
  <p:clrMapOvr>
    <a:masterClrMapping/>
  </p:clrMapOvr>
  <p:transition/>
</p:sldLayout>
</file>

<file path=ppt/slideLayouts/slideLayout7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7703186"/>
      </p:ext>
    </p:extLst>
  </p:cSld>
  <p:clrMapOvr>
    <a:masterClrMapping/>
  </p:clrMapOvr>
  <p:transition/>
</p:sldLayout>
</file>

<file path=ppt/slideLayouts/slideLayout7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91516557"/>
      </p:ext>
    </p:extLst>
  </p:cSld>
  <p:clrMapOvr>
    <a:masterClrMapping/>
  </p:clrMapOvr>
  <p:transition/>
</p:sldLayout>
</file>

<file path=ppt/slideLayouts/slideLayout7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endParaRPr 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cs typeface="ＭＳ Ｐゴシック" charset="0"/>
              </a:defRPr>
            </a:lvl1pPr>
          </a:lstStyle>
          <a:p>
            <a:pPr>
              <a:defRPr/>
            </a:pPr>
            <a:fld id="{2B0615E8-B7BA-A94F-8CD8-59ABAB50F7E7}" type="slidenum">
              <a:rPr lang="en-US"/>
              <a:pPr>
                <a:defRPr/>
              </a:pPr>
              <a:t>‹#›</a:t>
            </a:fld>
            <a:endParaRPr lang="en-US"/>
          </a:p>
        </p:txBody>
      </p:sp>
    </p:spTree>
    <p:extLst>
      <p:ext uri="{BB962C8B-B14F-4D97-AF65-F5344CB8AC3E}">
        <p14:creationId xmlns:p14="http://schemas.microsoft.com/office/powerpoint/2010/main" val="1242163676"/>
      </p:ext>
    </p:extLst>
  </p:cSld>
  <p:clrMapOvr>
    <a:masterClrMapping/>
  </p:clrMapOvr>
  <p:transition/>
</p:sldLayout>
</file>

<file path=ppt/slideLayouts/slideLayout7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8E574D81-B5DE-384D-B24B-566C679AE608}" type="slidenum">
              <a:rPr lang="en-US"/>
              <a:pPr>
                <a:defRPr/>
              </a:pPr>
              <a:t>‹#›</a:t>
            </a:fld>
            <a:endParaRPr lang="en-US"/>
          </a:p>
        </p:txBody>
      </p:sp>
    </p:spTree>
    <p:extLst>
      <p:ext uri="{BB962C8B-B14F-4D97-AF65-F5344CB8AC3E}">
        <p14:creationId xmlns:p14="http://schemas.microsoft.com/office/powerpoint/2010/main" val="371492674"/>
      </p:ext>
    </p:extLst>
  </p:cSld>
  <p:clrMapOvr>
    <a:masterClrMapping/>
  </p:clrMapOvr>
  <p:transition/>
</p:sldLayout>
</file>

<file path=ppt/slideLayouts/slideLayout7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7F718DBD-A8C3-BF41-B930-E6F09B914FC3}" type="slidenum">
              <a:rPr lang="en-US"/>
              <a:pPr>
                <a:defRPr/>
              </a:pPr>
              <a:t>‹#›</a:t>
            </a:fld>
            <a:endParaRPr lang="en-US"/>
          </a:p>
        </p:txBody>
      </p:sp>
    </p:spTree>
    <p:extLst>
      <p:ext uri="{BB962C8B-B14F-4D97-AF65-F5344CB8AC3E}">
        <p14:creationId xmlns:p14="http://schemas.microsoft.com/office/powerpoint/2010/main" val="1660941586"/>
      </p:ext>
    </p:extLst>
  </p:cSld>
  <p:clrMapOvr>
    <a:masterClrMapping/>
  </p:clrMapOvr>
  <p:transition/>
</p:sldLayout>
</file>

<file path=ppt/slideLayouts/slideLayout7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79E6F74A-33AD-9C44-A652-5BC058E44322}" type="slidenum">
              <a:rPr lang="en-US"/>
              <a:pPr>
                <a:defRPr/>
              </a:pPr>
              <a:t>‹#›</a:t>
            </a:fld>
            <a:endParaRPr lang="en-US"/>
          </a:p>
        </p:txBody>
      </p:sp>
    </p:spTree>
    <p:extLst>
      <p:ext uri="{BB962C8B-B14F-4D97-AF65-F5344CB8AC3E}">
        <p14:creationId xmlns:p14="http://schemas.microsoft.com/office/powerpoint/2010/main" val="313328990"/>
      </p:ext>
    </p:extLst>
  </p:cSld>
  <p:clrMapOvr>
    <a:masterClrMapping/>
  </p:clrMapOvr>
  <p:transition/>
</p:sldLayout>
</file>

<file path=ppt/slideLayouts/slideLayout7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a:defRPr>
                <a:cs typeface="ＭＳ Ｐゴシック" charset="0"/>
              </a:defRPr>
            </a:lvl1pPr>
          </a:lstStyle>
          <a:p>
            <a:pPr>
              <a:defRPr/>
            </a:pPr>
            <a:fld id="{2FE313B9-34D2-9B4F-924F-705E340D7A3C}" type="slidenum">
              <a:rPr lang="en-US"/>
              <a:pPr>
                <a:defRPr/>
              </a:pPr>
              <a:t>‹#›</a:t>
            </a:fld>
            <a:endParaRPr lang="en-US"/>
          </a:p>
        </p:txBody>
      </p:sp>
    </p:spTree>
    <p:extLst>
      <p:ext uri="{BB962C8B-B14F-4D97-AF65-F5344CB8AC3E}">
        <p14:creationId xmlns:p14="http://schemas.microsoft.com/office/powerpoint/2010/main" val="1546935899"/>
      </p:ext>
    </p:extLst>
  </p:cSld>
  <p:clrMapOvr>
    <a:masterClrMapping/>
  </p:clrMapOvr>
  <p:transition/>
</p:sldLayout>
</file>

<file path=ppt/slideLayouts/slideLayout7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a:defRPr>
                <a:cs typeface="ＭＳ Ｐゴシック" charset="0"/>
              </a:defRPr>
            </a:lvl1pPr>
          </a:lstStyle>
          <a:p>
            <a:pPr>
              <a:defRPr/>
            </a:pPr>
            <a:fld id="{272681F7-101F-CD48-BD26-A7C1DB38DD72}" type="slidenum">
              <a:rPr lang="en-US"/>
              <a:pPr>
                <a:defRPr/>
              </a:pPr>
              <a:t>‹#›</a:t>
            </a:fld>
            <a:endParaRPr lang="en-US"/>
          </a:p>
        </p:txBody>
      </p:sp>
    </p:spTree>
    <p:extLst>
      <p:ext uri="{BB962C8B-B14F-4D97-AF65-F5344CB8AC3E}">
        <p14:creationId xmlns:p14="http://schemas.microsoft.com/office/powerpoint/2010/main" val="1079700447"/>
      </p:ext>
    </p:extLst>
  </p:cSld>
  <p:clrMapOvr>
    <a:masterClrMapping/>
  </p:clrMapOvr>
  <p:transition/>
</p:sldLayout>
</file>

<file path=ppt/slideLayouts/slideLayout7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a:defRPr>
                <a:cs typeface="ＭＳ Ｐゴシック" charset="0"/>
              </a:defRPr>
            </a:lvl1pPr>
          </a:lstStyle>
          <a:p>
            <a:pPr>
              <a:defRPr/>
            </a:pPr>
            <a:fld id="{4DA22FE8-1BF1-7945-858E-9EDF18117A7F}" type="slidenum">
              <a:rPr lang="en-US"/>
              <a:pPr>
                <a:defRPr/>
              </a:pPr>
              <a:t>‹#›</a:t>
            </a:fld>
            <a:endParaRPr lang="en-US"/>
          </a:p>
        </p:txBody>
      </p:sp>
    </p:spTree>
    <p:extLst>
      <p:ext uri="{BB962C8B-B14F-4D97-AF65-F5344CB8AC3E}">
        <p14:creationId xmlns:p14="http://schemas.microsoft.com/office/powerpoint/2010/main" val="431856256"/>
      </p:ext>
    </p:extLst>
  </p:cSld>
  <p:clrMapOvr>
    <a:masterClrMapping/>
  </p:clrMapOvr>
  <p:transition/>
</p:sldLayout>
</file>

<file path=ppt/slideLayouts/slideLayout7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EDECFB72-9437-4E43-B6E9-A86EC5F84799}" type="slidenum">
              <a:rPr lang="en-US"/>
              <a:pPr>
                <a:defRPr/>
              </a:pPr>
              <a:t>‹#›</a:t>
            </a:fld>
            <a:endParaRPr lang="en-US"/>
          </a:p>
        </p:txBody>
      </p:sp>
    </p:spTree>
    <p:extLst>
      <p:ext uri="{BB962C8B-B14F-4D97-AF65-F5344CB8AC3E}">
        <p14:creationId xmlns:p14="http://schemas.microsoft.com/office/powerpoint/2010/main" val="1339900782"/>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00113194"/>
      </p:ext>
    </p:extLst>
  </p:cSld>
  <p:clrMapOvr>
    <a:masterClrMapping/>
  </p:clrMapOvr>
  <p:transition/>
</p:sldLayout>
</file>

<file path=ppt/slideLayouts/slideLayout7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9F1BB03A-AA9C-3441-BB02-8D748B0FE787}" type="slidenum">
              <a:rPr lang="en-US"/>
              <a:pPr>
                <a:defRPr/>
              </a:pPr>
              <a:t>‹#›</a:t>
            </a:fld>
            <a:endParaRPr lang="en-US"/>
          </a:p>
        </p:txBody>
      </p:sp>
    </p:spTree>
    <p:extLst>
      <p:ext uri="{BB962C8B-B14F-4D97-AF65-F5344CB8AC3E}">
        <p14:creationId xmlns:p14="http://schemas.microsoft.com/office/powerpoint/2010/main" val="450767136"/>
      </p:ext>
    </p:extLst>
  </p:cSld>
  <p:clrMapOvr>
    <a:masterClrMapping/>
  </p:clrMapOvr>
  <p:transition/>
</p:sldLayout>
</file>

<file path=ppt/slideLayouts/slideLayout7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F09218E9-1586-4840-9706-4250AB6924DC}" type="slidenum">
              <a:rPr lang="en-US"/>
              <a:pPr>
                <a:defRPr/>
              </a:pPr>
              <a:t>‹#›</a:t>
            </a:fld>
            <a:endParaRPr lang="en-US"/>
          </a:p>
        </p:txBody>
      </p:sp>
    </p:spTree>
    <p:extLst>
      <p:ext uri="{BB962C8B-B14F-4D97-AF65-F5344CB8AC3E}">
        <p14:creationId xmlns:p14="http://schemas.microsoft.com/office/powerpoint/2010/main" val="4241844016"/>
      </p:ext>
    </p:extLst>
  </p:cSld>
  <p:clrMapOvr>
    <a:masterClrMapping/>
  </p:clrMapOvr>
  <p:transition/>
</p:sldLayout>
</file>

<file path=ppt/slideLayouts/slideLayout7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0C7C5289-DED0-BF4F-8007-4B3A361AC980}" type="slidenum">
              <a:rPr lang="en-US"/>
              <a:pPr>
                <a:defRPr/>
              </a:pPr>
              <a:t>‹#›</a:t>
            </a:fld>
            <a:endParaRPr lang="en-US"/>
          </a:p>
        </p:txBody>
      </p:sp>
    </p:spTree>
    <p:extLst>
      <p:ext uri="{BB962C8B-B14F-4D97-AF65-F5344CB8AC3E}">
        <p14:creationId xmlns:p14="http://schemas.microsoft.com/office/powerpoint/2010/main" val="1465137463"/>
      </p:ext>
    </p:extLst>
  </p:cSld>
  <p:clrMapOvr>
    <a:masterClrMapping/>
  </p:clrMapOvr>
  <p:transition/>
</p:sldLayout>
</file>

<file path=ppt/slideLayouts/slideLayout76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177E2285-5DCA-104D-A461-AF822D41BD2E}" type="slidenum">
              <a:rPr lang="en-US"/>
              <a:pPr>
                <a:defRPr/>
              </a:pPr>
              <a:t>‹#›</a:t>
            </a:fld>
            <a:endParaRPr lang="en-US"/>
          </a:p>
        </p:txBody>
      </p:sp>
    </p:spTree>
    <p:extLst>
      <p:ext uri="{BB962C8B-B14F-4D97-AF65-F5344CB8AC3E}">
        <p14:creationId xmlns:p14="http://schemas.microsoft.com/office/powerpoint/2010/main" val="3518795737"/>
      </p:ext>
    </p:extLst>
  </p:cSld>
  <p:clrMapOvr>
    <a:masterClrMapping/>
  </p:clrMapOvr>
  <p:transition/>
</p:sldLayout>
</file>

<file path=ppt/slideLayouts/slideLayout7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solidFill>
                  <a:schemeClr val="accent5">
                    <a:lumMod val="75000"/>
                  </a:schemeClr>
                </a:solidFill>
                <a:latin typeface="Quire Sans" panose="020B0502040400020003" pitchFamily="34" charset="0"/>
                <a:cs typeface="Quire Sans" panose="020B0502040400020003" pitchFamily="34"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atin typeface="Quire Sans" panose="020B0502040400020003" pitchFamily="34" charset="0"/>
                <a:cs typeface="Quire Sans" panose="020B0502040400020003" pitchFamily="34"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edit Master subtitle style</a:t>
            </a:r>
          </a:p>
        </p:txBody>
      </p:sp>
    </p:spTree>
    <p:extLst>
      <p:ext uri="{BB962C8B-B14F-4D97-AF65-F5344CB8AC3E}">
        <p14:creationId xmlns:p14="http://schemas.microsoft.com/office/powerpoint/2010/main" val="2107099441"/>
      </p:ext>
    </p:extLst>
  </p:cSld>
  <p:clrMapOvr>
    <a:masterClrMapping/>
  </p:clrMapOvr>
</p:sldLayout>
</file>

<file path=ppt/slideLayouts/slideLayout7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solidFill>
                  <a:schemeClr val="accent5">
                    <a:lumMod val="75000"/>
                  </a:schemeClr>
                </a:solidFill>
                <a:latin typeface="Quire Sans" panose="020B0502040400020003" pitchFamily="34" charset="0"/>
                <a:cs typeface="Quire Sans" panose="020B0502040400020003" pitchFamily="34" charset="0"/>
              </a:defRPr>
            </a:lvl1pPr>
          </a:lstStyle>
          <a:p>
            <a:r>
              <a:rPr lang="en-US" dirty="0"/>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latin typeface="Quire Sans" panose="020B0502040400020003" pitchFamily="34" charset="0"/>
                <a:cs typeface="Quire Sans" panose="020B0502040400020003" pitchFamily="34" charset="0"/>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50132226"/>
      </p:ext>
    </p:extLst>
  </p:cSld>
  <p:clrMapOvr>
    <a:masterClrMapping/>
  </p:clrMapOvr>
</p:sldLayout>
</file>

<file path=ppt/slideLayouts/slideLayout7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5488" y="78848"/>
            <a:ext cx="8815517" cy="753812"/>
          </a:xfrm>
        </p:spPr>
        <p:txBody>
          <a:bodyPr/>
          <a:lstStyle>
            <a:lvl1pPr>
              <a:defRPr b="1">
                <a:solidFill>
                  <a:schemeClr val="accent5">
                    <a:lumMod val="75000"/>
                  </a:schemeClr>
                </a:solidFill>
                <a:latin typeface="Quire Sans" panose="020B0502040400020003" pitchFamily="34" charset="0"/>
                <a:cs typeface="Quire Sans" panose="020B0502040400020003" pitchFamily="34" charset="0"/>
              </a:defRPr>
            </a:lvl1pPr>
          </a:lstStyle>
          <a:p>
            <a:r>
              <a:rPr lang="en-US" dirty="0"/>
              <a:t>Click to edit Master title style</a:t>
            </a:r>
          </a:p>
        </p:txBody>
      </p:sp>
      <p:sp>
        <p:nvSpPr>
          <p:cNvPr id="3" name="Content Placeholder 2"/>
          <p:cNvSpPr>
            <a:spLocks noGrp="1"/>
          </p:cNvSpPr>
          <p:nvPr>
            <p:ph idx="1"/>
          </p:nvPr>
        </p:nvSpPr>
        <p:spPr>
          <a:xfrm>
            <a:off x="155488" y="1021493"/>
            <a:ext cx="8815517" cy="5307745"/>
          </a:xfrm>
        </p:spPr>
        <p:txBody>
          <a:bodyPr>
            <a:normAutofit/>
          </a:bodyPr>
          <a:lstStyle>
            <a:lvl1pPr>
              <a:defRPr sz="2800">
                <a:latin typeface="Quire Sans" panose="020B0502040400020003" pitchFamily="34" charset="0"/>
                <a:cs typeface="Quire Sans" panose="020B0502040400020003" pitchFamily="34" charset="0"/>
              </a:defRPr>
            </a:lvl1pPr>
            <a:lvl2pPr>
              <a:defRPr sz="2400">
                <a:latin typeface="Quire Sans" panose="020B0502040400020003" pitchFamily="34" charset="0"/>
                <a:cs typeface="Quire Sans" panose="020B0502040400020003" pitchFamily="34" charset="0"/>
              </a:defRPr>
            </a:lvl2pPr>
            <a:lvl3pPr>
              <a:defRPr sz="1800">
                <a:latin typeface="Quire Sans" panose="020B0502040400020003" pitchFamily="34" charset="0"/>
                <a:cs typeface="Quire Sans" panose="020B0502040400020003" pitchFamily="34" charset="0"/>
              </a:defRPr>
            </a:lvl3pPr>
            <a:lvl4pPr>
              <a:defRPr sz="1600">
                <a:latin typeface="Quire Sans" panose="020B0502040400020003" pitchFamily="34" charset="0"/>
                <a:cs typeface="Quire Sans" panose="020B0502040400020003" pitchFamily="34" charset="0"/>
              </a:defRPr>
            </a:lvl4pPr>
            <a:lvl5pPr>
              <a:defRPr sz="1600">
                <a:latin typeface="Quire Sans" panose="020B0502040400020003" pitchFamily="34" charset="0"/>
                <a:cs typeface="Quire Sans" panose="020B05020404000200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E1FD7A5-C69D-412C-8DA5-5AA06BC4E515}"/>
              </a:ext>
            </a:extLst>
          </p:cNvPr>
          <p:cNvSpPr>
            <a:spLocks noGrp="1"/>
          </p:cNvSpPr>
          <p:nvPr>
            <p:ph type="sldNum" sz="quarter" idx="12"/>
          </p:nvPr>
        </p:nvSpPr>
        <p:spPr>
          <a:xfrm>
            <a:off x="6913605" y="6329238"/>
            <a:ext cx="2057400" cy="528761"/>
          </a:xfrm>
          <a:prstGeom prst="rect">
            <a:avLst/>
          </a:prstGeom>
        </p:spPr>
        <p:txBody>
          <a:bodyPr/>
          <a:lstStyle>
            <a:lvl1pPr algn="r">
              <a:defRPr sz="2400" b="1">
                <a:solidFill>
                  <a:schemeClr val="accent1">
                    <a:lumMod val="75000"/>
                  </a:schemeClr>
                </a:solidFill>
                <a:latin typeface="Quire Sans" panose="020B0502040400020003" pitchFamily="34" charset="0"/>
                <a:cs typeface="Quire Sans" panose="020B0502040400020003" pitchFamily="34" charset="0"/>
              </a:defRPr>
            </a:lvl1pPr>
          </a:lstStyle>
          <a:p>
            <a:fld id="{C19D2B53-EDAE-4B41-B849-8916FA40BCB6}" type="slidenum">
              <a:rPr lang="en-US" smtClean="0"/>
              <a:pPr/>
              <a:t>‹#›</a:t>
            </a:fld>
            <a:endParaRPr lang="en-US"/>
          </a:p>
        </p:txBody>
      </p:sp>
      <p:pic>
        <p:nvPicPr>
          <p:cNvPr id="5" name="Graphic 4">
            <a:extLst>
              <a:ext uri="{FF2B5EF4-FFF2-40B4-BE49-F238E27FC236}">
                <a16:creationId xmlns:a16="http://schemas.microsoft.com/office/drawing/2014/main" id="{1FE239BD-A8A4-43DB-B353-D4FADB3F97C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55488" y="6467844"/>
            <a:ext cx="1307552" cy="251549"/>
          </a:xfrm>
          <a:prstGeom prst="rect">
            <a:avLst/>
          </a:prstGeom>
        </p:spPr>
      </p:pic>
    </p:spTree>
    <p:extLst>
      <p:ext uri="{BB962C8B-B14F-4D97-AF65-F5344CB8AC3E}">
        <p14:creationId xmlns:p14="http://schemas.microsoft.com/office/powerpoint/2010/main" val="465651680"/>
      </p:ext>
    </p:extLst>
  </p:cSld>
  <p:clrMapOvr>
    <a:masterClrMapping/>
  </p:clrMapOvr>
</p:sldLayout>
</file>

<file path=ppt/slideLayouts/slideLayout76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77D2451-9D72-4A45-A1BA-585E5FC3C46D}"/>
              </a:ext>
            </a:extLst>
          </p:cNvPr>
          <p:cNvSpPr txBox="1">
            <a:spLocks/>
          </p:cNvSpPr>
          <p:nvPr userDrawn="1"/>
        </p:nvSpPr>
        <p:spPr>
          <a:xfrm>
            <a:off x="155488" y="70610"/>
            <a:ext cx="8815517" cy="753812"/>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4000" b="1" kern="1200">
                <a:solidFill>
                  <a:schemeClr val="bg1"/>
                </a:solidFill>
                <a:latin typeface="Trebuchet MS" panose="020B0603020202020204" pitchFamily="34" charset="0"/>
                <a:ea typeface="Verdana" panose="020B0604030504040204" pitchFamily="34" charset="0"/>
                <a:cs typeface="Courier New" panose="02070309020205020404" pitchFamily="49" charset="0"/>
              </a:defRPr>
            </a:lvl1pPr>
          </a:lstStyle>
          <a:p>
            <a:r>
              <a:rPr lang="en-US" dirty="0">
                <a:solidFill>
                  <a:schemeClr val="accent5">
                    <a:lumMod val="75000"/>
                  </a:schemeClr>
                </a:solidFill>
                <a:latin typeface="Quire Sans" panose="020B0502040400020003" pitchFamily="34" charset="0"/>
                <a:cs typeface="Quire Sans" panose="020B0502040400020003" pitchFamily="34" charset="0"/>
              </a:rPr>
              <a:t>Click to edit Master title style</a:t>
            </a:r>
          </a:p>
        </p:txBody>
      </p:sp>
      <p:sp>
        <p:nvSpPr>
          <p:cNvPr id="10" name="Slide Number Placeholder 7">
            <a:extLst>
              <a:ext uri="{FF2B5EF4-FFF2-40B4-BE49-F238E27FC236}">
                <a16:creationId xmlns:a16="http://schemas.microsoft.com/office/drawing/2014/main" id="{17A3CC0F-C9D8-429D-AE24-ECD6172B1725}"/>
              </a:ext>
            </a:extLst>
          </p:cNvPr>
          <p:cNvSpPr>
            <a:spLocks noGrp="1"/>
          </p:cNvSpPr>
          <p:nvPr>
            <p:ph type="sldNum" sz="quarter" idx="12"/>
          </p:nvPr>
        </p:nvSpPr>
        <p:spPr>
          <a:xfrm>
            <a:off x="6913605" y="6329238"/>
            <a:ext cx="2057400" cy="528761"/>
          </a:xfrm>
          <a:prstGeom prst="rect">
            <a:avLst/>
          </a:prstGeom>
        </p:spPr>
        <p:txBody>
          <a:bodyPr/>
          <a:lstStyle>
            <a:lvl1pPr algn="r">
              <a:defRPr sz="2400" b="1">
                <a:solidFill>
                  <a:schemeClr val="accent1">
                    <a:lumMod val="75000"/>
                  </a:schemeClr>
                </a:solidFill>
                <a:latin typeface="Quire Sans" panose="020B0502040400020003" pitchFamily="34" charset="0"/>
                <a:cs typeface="Quire Sans" panose="020B0502040400020003" pitchFamily="34" charset="0"/>
              </a:defRPr>
            </a:lvl1pPr>
          </a:lstStyle>
          <a:p>
            <a:fld id="{C19D2B53-EDAE-4B41-B849-8916FA40BCB6}" type="slidenum">
              <a:rPr lang="en-US" smtClean="0"/>
              <a:pPr/>
              <a:t>‹#›</a:t>
            </a:fld>
            <a:endParaRPr lang="en-US"/>
          </a:p>
        </p:txBody>
      </p:sp>
      <p:pic>
        <p:nvPicPr>
          <p:cNvPr id="4" name="Graphic 3">
            <a:extLst>
              <a:ext uri="{FF2B5EF4-FFF2-40B4-BE49-F238E27FC236}">
                <a16:creationId xmlns:a16="http://schemas.microsoft.com/office/drawing/2014/main" id="{C31754A4-B376-431B-A0BC-8A7EB43B765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55488" y="6467844"/>
            <a:ext cx="1307552" cy="251549"/>
          </a:xfrm>
          <a:prstGeom prst="rect">
            <a:avLst/>
          </a:prstGeom>
        </p:spPr>
      </p:pic>
    </p:spTree>
    <p:extLst>
      <p:ext uri="{BB962C8B-B14F-4D97-AF65-F5344CB8AC3E}">
        <p14:creationId xmlns:p14="http://schemas.microsoft.com/office/powerpoint/2010/main" val="3322687880"/>
      </p:ext>
    </p:extLst>
  </p:cSld>
  <p:clrMapOvr>
    <a:masterClrMapping/>
  </p:clrMapOvr>
</p:sldLayout>
</file>

<file path=ppt/slideLayouts/slideLayout7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Slide Number Placeholder 7">
            <a:extLst>
              <a:ext uri="{FF2B5EF4-FFF2-40B4-BE49-F238E27FC236}">
                <a16:creationId xmlns:a16="http://schemas.microsoft.com/office/drawing/2014/main" id="{D52620CB-F40B-4377-AE03-D77EEA0FDDFD}"/>
              </a:ext>
            </a:extLst>
          </p:cNvPr>
          <p:cNvSpPr>
            <a:spLocks noGrp="1"/>
          </p:cNvSpPr>
          <p:nvPr>
            <p:ph type="sldNum" sz="quarter" idx="12"/>
          </p:nvPr>
        </p:nvSpPr>
        <p:spPr>
          <a:xfrm>
            <a:off x="6913605" y="6329238"/>
            <a:ext cx="2057400" cy="528761"/>
          </a:xfrm>
          <a:prstGeom prst="rect">
            <a:avLst/>
          </a:prstGeom>
        </p:spPr>
        <p:txBody>
          <a:bodyPr/>
          <a:lstStyle>
            <a:lvl1pPr algn="r">
              <a:defRPr sz="2400" b="1">
                <a:solidFill>
                  <a:schemeClr val="accent1">
                    <a:lumMod val="75000"/>
                  </a:schemeClr>
                </a:solidFill>
                <a:latin typeface="Quire Sans" panose="020B0502040400020003" pitchFamily="34" charset="0"/>
                <a:cs typeface="Quire Sans" panose="020B0502040400020003" pitchFamily="34" charset="0"/>
              </a:defRPr>
            </a:lvl1pPr>
          </a:lstStyle>
          <a:p>
            <a:fld id="{C19D2B53-EDAE-4B41-B849-8916FA40BCB6}" type="slidenum">
              <a:rPr lang="en-US" smtClean="0"/>
              <a:pPr/>
              <a:t>‹#›</a:t>
            </a:fld>
            <a:endParaRPr lang="en-US"/>
          </a:p>
        </p:txBody>
      </p:sp>
      <p:pic>
        <p:nvPicPr>
          <p:cNvPr id="3" name="Graphic 2">
            <a:extLst>
              <a:ext uri="{FF2B5EF4-FFF2-40B4-BE49-F238E27FC236}">
                <a16:creationId xmlns:a16="http://schemas.microsoft.com/office/drawing/2014/main" id="{A4401882-3B48-42E2-9E56-FC35D490348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55488" y="6467844"/>
            <a:ext cx="1307552" cy="251549"/>
          </a:xfrm>
          <a:prstGeom prst="rect">
            <a:avLst/>
          </a:prstGeom>
        </p:spPr>
      </p:pic>
    </p:spTree>
    <p:extLst>
      <p:ext uri="{BB962C8B-B14F-4D97-AF65-F5344CB8AC3E}">
        <p14:creationId xmlns:p14="http://schemas.microsoft.com/office/powerpoint/2010/main" val="3247963755"/>
      </p:ext>
    </p:extLst>
  </p:cSld>
  <p:clrMapOvr>
    <a:masterClrMapping/>
  </p:clrMapOvr>
</p:sldLayout>
</file>

<file path=ppt/slideLayouts/slideLayout7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96BA8-5A0E-1294-5159-40D70F59304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CH"/>
          </a:p>
        </p:txBody>
      </p:sp>
      <p:sp>
        <p:nvSpPr>
          <p:cNvPr id="3" name="Subtitle 2">
            <a:extLst>
              <a:ext uri="{FF2B5EF4-FFF2-40B4-BE49-F238E27FC236}">
                <a16:creationId xmlns:a16="http://schemas.microsoft.com/office/drawing/2014/main" id="{B6D15136-4E79-47C4-4ACC-A3D88E28D1E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CH"/>
          </a:p>
        </p:txBody>
      </p:sp>
      <p:sp>
        <p:nvSpPr>
          <p:cNvPr id="4" name="Date Placeholder 3">
            <a:extLst>
              <a:ext uri="{FF2B5EF4-FFF2-40B4-BE49-F238E27FC236}">
                <a16:creationId xmlns:a16="http://schemas.microsoft.com/office/drawing/2014/main" id="{5FC6FBD0-D1A5-3031-C9B3-F9FA160AEAA5}"/>
              </a:ext>
            </a:extLst>
          </p:cNvPr>
          <p:cNvSpPr>
            <a:spLocks noGrp="1"/>
          </p:cNvSpPr>
          <p:nvPr>
            <p:ph type="dt" sz="half" idx="10"/>
          </p:nvPr>
        </p:nvSpPr>
        <p:spPr/>
        <p:txBody>
          <a:bodyPr/>
          <a:lstStyle/>
          <a:p>
            <a:fld id="{08ADC5F0-EFB2-4C8A-AC6E-A3DC6897BEA1}" type="datetime8">
              <a:rPr lang="en-CH" smtClean="0"/>
              <a:t>6/26/26 11:22 PM</a:t>
            </a:fld>
            <a:endParaRPr lang="en-CH"/>
          </a:p>
        </p:txBody>
      </p:sp>
      <p:sp>
        <p:nvSpPr>
          <p:cNvPr id="5" name="Footer Placeholder 4">
            <a:extLst>
              <a:ext uri="{FF2B5EF4-FFF2-40B4-BE49-F238E27FC236}">
                <a16:creationId xmlns:a16="http://schemas.microsoft.com/office/drawing/2014/main" id="{5E20B122-A88B-6A83-40EF-C417FD8BB9A4}"/>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C611FEDD-F290-81E4-4D6B-627759E2BBD4}"/>
              </a:ext>
            </a:extLst>
          </p:cNvPr>
          <p:cNvSpPr>
            <a:spLocks noGrp="1"/>
          </p:cNvSpPr>
          <p:nvPr>
            <p:ph type="sldNum" sz="quarter" idx="12"/>
          </p:nvPr>
        </p:nvSpPr>
        <p:spPr>
          <a:xfrm>
            <a:off x="6910955" y="6356350"/>
            <a:ext cx="2057400" cy="365125"/>
          </a:xfrm>
        </p:spPr>
        <p:txBody>
          <a:bodyPr/>
          <a:lstStyle>
            <a:lvl1pPr>
              <a:defRPr sz="1050">
                <a:solidFill>
                  <a:schemeClr val="tx1"/>
                </a:solidFill>
              </a:defRPr>
            </a:lvl1pPr>
          </a:lstStyle>
          <a:p>
            <a:fld id="{BE50D841-AE03-4072-8645-558D16E4E90D}" type="slidenum">
              <a:rPr lang="en-CH" smtClean="0"/>
              <a:pPr/>
              <a:t>‹#›</a:t>
            </a:fld>
            <a:endParaRPr lang="en-CH"/>
          </a:p>
        </p:txBody>
      </p:sp>
    </p:spTree>
    <p:extLst>
      <p:ext uri="{BB962C8B-B14F-4D97-AF65-F5344CB8AC3E}">
        <p14:creationId xmlns:p14="http://schemas.microsoft.com/office/powerpoint/2010/main" val="378700047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0437132"/>
      </p:ext>
    </p:extLst>
  </p:cSld>
  <p:clrMapOvr>
    <a:masterClrMapping/>
  </p:clrMapOvr>
  <p:transition/>
</p:sldLayout>
</file>

<file path=ppt/slideLayouts/slideLayout7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1F151-574D-293F-15FA-92C00B5AE9EA}"/>
              </a:ext>
            </a:extLst>
          </p:cNvPr>
          <p:cNvSpPr>
            <a:spLocks noGrp="1"/>
          </p:cNvSpPr>
          <p:nvPr>
            <p:ph type="title"/>
          </p:nvPr>
        </p:nvSpPr>
        <p:spPr>
          <a:xfrm>
            <a:off x="1" y="1"/>
            <a:ext cx="9144000" cy="681036"/>
          </a:xfrm>
          <a:solidFill>
            <a:schemeClr val="accent2">
              <a:lumMod val="50000"/>
            </a:schemeClr>
          </a:solidFill>
          <a:ln>
            <a:noFill/>
          </a:ln>
        </p:spPr>
        <p:txBody>
          <a:bodyPr/>
          <a:lstStyle>
            <a:lvl1pPr marL="126206" indent="0">
              <a:defRPr b="1">
                <a:solidFill>
                  <a:schemeClr val="bg1"/>
                </a:solidFill>
              </a:defRPr>
            </a:lvl1pPr>
          </a:lstStyle>
          <a:p>
            <a:r>
              <a:rPr lang="en-US" dirty="0"/>
              <a:t>Click to edit Master title style</a:t>
            </a:r>
            <a:endParaRPr lang="en-CH" dirty="0"/>
          </a:p>
        </p:txBody>
      </p:sp>
      <p:sp>
        <p:nvSpPr>
          <p:cNvPr id="3" name="Content Placeholder 2">
            <a:extLst>
              <a:ext uri="{FF2B5EF4-FFF2-40B4-BE49-F238E27FC236}">
                <a16:creationId xmlns:a16="http://schemas.microsoft.com/office/drawing/2014/main" id="{97A6607E-0C9E-E9D4-4DC4-36B694960AD2}"/>
              </a:ext>
            </a:extLst>
          </p:cNvPr>
          <p:cNvSpPr>
            <a:spLocks noGrp="1"/>
          </p:cNvSpPr>
          <p:nvPr>
            <p:ph idx="1"/>
          </p:nvPr>
        </p:nvSpPr>
        <p:spPr>
          <a:xfrm>
            <a:off x="157294" y="843305"/>
            <a:ext cx="8776982" cy="533365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H" dirty="0"/>
          </a:p>
        </p:txBody>
      </p:sp>
      <p:sp>
        <p:nvSpPr>
          <p:cNvPr id="4" name="Date Placeholder 3">
            <a:extLst>
              <a:ext uri="{FF2B5EF4-FFF2-40B4-BE49-F238E27FC236}">
                <a16:creationId xmlns:a16="http://schemas.microsoft.com/office/drawing/2014/main" id="{6482D1F3-AF43-3032-0815-01A1080E6286}"/>
              </a:ext>
            </a:extLst>
          </p:cNvPr>
          <p:cNvSpPr>
            <a:spLocks noGrp="1"/>
          </p:cNvSpPr>
          <p:nvPr>
            <p:ph type="dt" sz="half" idx="10"/>
          </p:nvPr>
        </p:nvSpPr>
        <p:spPr/>
        <p:txBody>
          <a:bodyPr/>
          <a:lstStyle/>
          <a:p>
            <a:fld id="{73F9FE01-BB53-4137-9A0E-13B3E968FBBB}" type="datetime8">
              <a:rPr lang="en-CH" smtClean="0"/>
              <a:t>6/26/26 11:21 PM</a:t>
            </a:fld>
            <a:endParaRPr lang="en-CH"/>
          </a:p>
        </p:txBody>
      </p:sp>
      <p:sp>
        <p:nvSpPr>
          <p:cNvPr id="5" name="Footer Placeholder 4">
            <a:extLst>
              <a:ext uri="{FF2B5EF4-FFF2-40B4-BE49-F238E27FC236}">
                <a16:creationId xmlns:a16="http://schemas.microsoft.com/office/drawing/2014/main" id="{AB8B0EA1-DA52-49DD-7282-C83FA3BFD253}"/>
              </a:ext>
            </a:extLst>
          </p:cNvPr>
          <p:cNvSpPr>
            <a:spLocks noGrp="1"/>
          </p:cNvSpPr>
          <p:nvPr>
            <p:ph type="ftr" sz="quarter" idx="11"/>
          </p:nvPr>
        </p:nvSpPr>
        <p:spPr/>
        <p:txBody>
          <a:bodyPr/>
          <a:lstStyle/>
          <a:p>
            <a:endParaRPr lang="en-CH"/>
          </a:p>
        </p:txBody>
      </p:sp>
      <p:pic>
        <p:nvPicPr>
          <p:cNvPr id="7" name="Graphic 6">
            <a:extLst>
              <a:ext uri="{FF2B5EF4-FFF2-40B4-BE49-F238E27FC236}">
                <a16:creationId xmlns:a16="http://schemas.microsoft.com/office/drawing/2014/main" id="{A7C1CC70-A46B-5F0F-78C4-D068F856C69D}"/>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0707" y="6518618"/>
            <a:ext cx="832180" cy="255085"/>
          </a:xfrm>
          <a:prstGeom prst="rect">
            <a:avLst/>
          </a:prstGeom>
        </p:spPr>
      </p:pic>
      <p:sp>
        <p:nvSpPr>
          <p:cNvPr id="8" name="Slide Number Placeholder 5">
            <a:extLst>
              <a:ext uri="{FF2B5EF4-FFF2-40B4-BE49-F238E27FC236}">
                <a16:creationId xmlns:a16="http://schemas.microsoft.com/office/drawing/2014/main" id="{BC5EE9DF-A784-C713-8BD3-597B120B3C3A}"/>
              </a:ext>
            </a:extLst>
          </p:cNvPr>
          <p:cNvSpPr txBox="1">
            <a:spLocks/>
          </p:cNvSpPr>
          <p:nvPr userDrawn="1"/>
        </p:nvSpPr>
        <p:spPr>
          <a:xfrm>
            <a:off x="6910955" y="6356350"/>
            <a:ext cx="2057400" cy="365125"/>
          </a:xfrm>
          <a:prstGeom prst="rect">
            <a:avLst/>
          </a:prstGeom>
        </p:spPr>
        <p:txBody>
          <a:bodyPr vert="horz" lIns="68580" tIns="34290" rIns="68580" bIns="34290" rtlCol="0" anchor="ctr"/>
          <a:lstStyle>
            <a:defPPr>
              <a:defRPr lang="en-CH"/>
            </a:defPPr>
            <a:lvl1pPr marL="0" algn="r" defTabSz="914400" rtl="0" eaLnBrk="1" latinLnBrk="0" hangingPunct="1">
              <a:defRPr sz="1400" kern="1200">
                <a:solidFill>
                  <a:schemeClr val="tx1"/>
                </a:solidFill>
                <a:latin typeface="Cambria" panose="02040503050406030204" pitchFamily="18" charset="0"/>
                <a:ea typeface="Cambria"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50D841-AE03-4072-8645-558D16E4E90D}" type="slidenum">
              <a:rPr lang="en-CH" sz="1350" b="1" smtClean="0">
                <a:solidFill>
                  <a:schemeClr val="accent2">
                    <a:lumMod val="50000"/>
                  </a:schemeClr>
                </a:solidFill>
              </a:rPr>
              <a:pPr/>
              <a:t>‹#›</a:t>
            </a:fld>
            <a:endParaRPr lang="en-CH" sz="1350" b="1" dirty="0">
              <a:solidFill>
                <a:schemeClr val="accent2">
                  <a:lumMod val="50000"/>
                </a:schemeClr>
              </a:solidFill>
            </a:endParaRPr>
          </a:p>
        </p:txBody>
      </p:sp>
    </p:spTree>
    <p:extLst>
      <p:ext uri="{BB962C8B-B14F-4D97-AF65-F5344CB8AC3E}">
        <p14:creationId xmlns:p14="http://schemas.microsoft.com/office/powerpoint/2010/main" val="1533683560"/>
      </p:ext>
    </p:extLst>
  </p:cSld>
  <p:clrMapOvr>
    <a:masterClrMapping/>
  </p:clrMapOvr>
</p:sldLayout>
</file>

<file path=ppt/slideLayouts/slideLayout77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2">
            <a:lumMod val="20000"/>
            <a:lumOff val="80000"/>
          </a:schemeClr>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A4F5FD3F-CA6E-77D9-852A-97717DA53F01}"/>
              </a:ext>
            </a:extLst>
          </p:cNvPr>
          <p:cNvCxnSpPr>
            <a:cxnSpLocks/>
          </p:cNvCxnSpPr>
          <p:nvPr userDrawn="1"/>
        </p:nvCxnSpPr>
        <p:spPr>
          <a:xfrm>
            <a:off x="0" y="4477732"/>
            <a:ext cx="2410905" cy="0"/>
          </a:xfrm>
          <a:prstGeom prst="line">
            <a:avLst/>
          </a:prstGeom>
          <a:ln w="38100" cap="rnd">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9AC3111-BCF9-CD82-3E20-BDB30841DACF}"/>
              </a:ext>
            </a:extLst>
          </p:cNvPr>
          <p:cNvSpPr>
            <a:spLocks noGrp="1"/>
          </p:cNvSpPr>
          <p:nvPr>
            <p:ph type="title"/>
          </p:nvPr>
        </p:nvSpPr>
        <p:spPr>
          <a:xfrm>
            <a:off x="623888" y="1709739"/>
            <a:ext cx="7886700" cy="2852737"/>
          </a:xfrm>
        </p:spPr>
        <p:txBody>
          <a:bodyPr anchor="b">
            <a:normAutofit/>
          </a:bodyPr>
          <a:lstStyle>
            <a:lvl1pPr>
              <a:defRPr sz="4950"/>
            </a:lvl1pPr>
          </a:lstStyle>
          <a:p>
            <a:r>
              <a:rPr lang="en-US" dirty="0"/>
              <a:t>Click to edit Master title style</a:t>
            </a:r>
            <a:endParaRPr lang="en-CH" dirty="0"/>
          </a:p>
        </p:txBody>
      </p:sp>
      <p:sp>
        <p:nvSpPr>
          <p:cNvPr id="3" name="Text Placeholder 2">
            <a:extLst>
              <a:ext uri="{FF2B5EF4-FFF2-40B4-BE49-F238E27FC236}">
                <a16:creationId xmlns:a16="http://schemas.microsoft.com/office/drawing/2014/main" id="{4275CF36-7DCE-25D2-BE65-3AFD8F701ED9}"/>
              </a:ext>
            </a:extLst>
          </p:cNvPr>
          <p:cNvSpPr>
            <a:spLocks noGrp="1"/>
          </p:cNvSpPr>
          <p:nvPr>
            <p:ph type="body" idx="1"/>
          </p:nvPr>
        </p:nvSpPr>
        <p:spPr>
          <a:xfrm>
            <a:off x="623888" y="4779390"/>
            <a:ext cx="7886700" cy="1310260"/>
          </a:xfrm>
        </p:spPr>
        <p:txBody>
          <a:bodyPr>
            <a:normAutofit/>
          </a:bodyPr>
          <a:lstStyle>
            <a:lvl1pPr marL="0" indent="0">
              <a:buNone/>
              <a:defRPr sz="24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03042C7F-3A07-F117-B574-039769003665}"/>
              </a:ext>
            </a:extLst>
          </p:cNvPr>
          <p:cNvSpPr>
            <a:spLocks noGrp="1"/>
          </p:cNvSpPr>
          <p:nvPr>
            <p:ph type="dt" sz="half" idx="10"/>
          </p:nvPr>
        </p:nvSpPr>
        <p:spPr/>
        <p:txBody>
          <a:bodyPr/>
          <a:lstStyle/>
          <a:p>
            <a:fld id="{E8356BFF-8413-41CC-9EB5-6E62F767A530}" type="datetime8">
              <a:rPr lang="en-CH" smtClean="0"/>
              <a:t>6/26/26 11:22 PM</a:t>
            </a:fld>
            <a:endParaRPr lang="en-CH"/>
          </a:p>
        </p:txBody>
      </p:sp>
      <p:sp>
        <p:nvSpPr>
          <p:cNvPr id="5" name="Footer Placeholder 4">
            <a:extLst>
              <a:ext uri="{FF2B5EF4-FFF2-40B4-BE49-F238E27FC236}">
                <a16:creationId xmlns:a16="http://schemas.microsoft.com/office/drawing/2014/main" id="{7557B032-B5F3-2BB6-CE9B-7E937A9A2DAB}"/>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5AE9D815-5743-AABC-A2EB-775D4223568C}"/>
              </a:ext>
            </a:extLst>
          </p:cNvPr>
          <p:cNvSpPr>
            <a:spLocks noGrp="1"/>
          </p:cNvSpPr>
          <p:nvPr>
            <p:ph type="sldNum" sz="quarter" idx="12"/>
          </p:nvPr>
        </p:nvSpPr>
        <p:spPr/>
        <p:txBody>
          <a:bodyPr/>
          <a:lstStyle/>
          <a:p>
            <a:fld id="{BE50D841-AE03-4072-8645-558D16E4E90D}" type="slidenum">
              <a:rPr lang="en-CH" smtClean="0"/>
              <a:t>‹#›</a:t>
            </a:fld>
            <a:endParaRPr lang="en-CH"/>
          </a:p>
        </p:txBody>
      </p:sp>
      <p:sp>
        <p:nvSpPr>
          <p:cNvPr id="10" name="Flowchart: Document 9">
            <a:extLst>
              <a:ext uri="{FF2B5EF4-FFF2-40B4-BE49-F238E27FC236}">
                <a16:creationId xmlns:a16="http://schemas.microsoft.com/office/drawing/2014/main" id="{8BD1F7D0-16E0-F2BD-AED6-4AF163E6088E}"/>
              </a:ext>
            </a:extLst>
          </p:cNvPr>
          <p:cNvSpPr/>
          <p:nvPr userDrawn="1"/>
        </p:nvSpPr>
        <p:spPr>
          <a:xfrm>
            <a:off x="84842" y="-9427"/>
            <a:ext cx="374715" cy="801278"/>
          </a:xfrm>
          <a:prstGeom prst="flowChartDocumen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1350"/>
          </a:p>
        </p:txBody>
      </p:sp>
    </p:spTree>
    <p:extLst>
      <p:ext uri="{BB962C8B-B14F-4D97-AF65-F5344CB8AC3E}">
        <p14:creationId xmlns:p14="http://schemas.microsoft.com/office/powerpoint/2010/main" val="2927576047"/>
      </p:ext>
    </p:extLst>
  </p:cSld>
  <p:clrMapOvr>
    <a:masterClrMapping/>
  </p:clrMapOvr>
</p:sldLayout>
</file>

<file path=ppt/slideLayouts/slideLayout7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AB05B-E4CE-DBD1-A248-DBE8B141159A}"/>
              </a:ext>
            </a:extLst>
          </p:cNvPr>
          <p:cNvSpPr>
            <a:spLocks noGrp="1"/>
          </p:cNvSpPr>
          <p:nvPr>
            <p:ph type="title"/>
          </p:nvPr>
        </p:nvSpPr>
        <p:spPr/>
        <p:txBody>
          <a:bodyPr/>
          <a:lstStyle/>
          <a:p>
            <a:r>
              <a:rPr lang="en-US"/>
              <a:t>Click to edit Master title style</a:t>
            </a:r>
            <a:endParaRPr lang="en-CH"/>
          </a:p>
        </p:txBody>
      </p:sp>
      <p:sp>
        <p:nvSpPr>
          <p:cNvPr id="3" name="Content Placeholder 2">
            <a:extLst>
              <a:ext uri="{FF2B5EF4-FFF2-40B4-BE49-F238E27FC236}">
                <a16:creationId xmlns:a16="http://schemas.microsoft.com/office/drawing/2014/main" id="{7AF00136-E6C3-46F2-833F-16CAA5749B1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Content Placeholder 3">
            <a:extLst>
              <a:ext uri="{FF2B5EF4-FFF2-40B4-BE49-F238E27FC236}">
                <a16:creationId xmlns:a16="http://schemas.microsoft.com/office/drawing/2014/main" id="{990ED900-30B7-A217-A717-6E274CBA3A2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5" name="Date Placeholder 4">
            <a:extLst>
              <a:ext uri="{FF2B5EF4-FFF2-40B4-BE49-F238E27FC236}">
                <a16:creationId xmlns:a16="http://schemas.microsoft.com/office/drawing/2014/main" id="{6D125900-E3C6-B714-D23D-E6F1479D4B6E}"/>
              </a:ext>
            </a:extLst>
          </p:cNvPr>
          <p:cNvSpPr>
            <a:spLocks noGrp="1"/>
          </p:cNvSpPr>
          <p:nvPr>
            <p:ph type="dt" sz="half" idx="10"/>
          </p:nvPr>
        </p:nvSpPr>
        <p:spPr/>
        <p:txBody>
          <a:bodyPr/>
          <a:lstStyle/>
          <a:p>
            <a:fld id="{0B67CA9A-39F3-49DC-9B19-80B2109FD5BC}" type="datetime8">
              <a:rPr lang="en-CH" smtClean="0"/>
              <a:t>6/26/26 11:22 PM</a:t>
            </a:fld>
            <a:endParaRPr lang="en-CH"/>
          </a:p>
        </p:txBody>
      </p:sp>
      <p:sp>
        <p:nvSpPr>
          <p:cNvPr id="6" name="Footer Placeholder 5">
            <a:extLst>
              <a:ext uri="{FF2B5EF4-FFF2-40B4-BE49-F238E27FC236}">
                <a16:creationId xmlns:a16="http://schemas.microsoft.com/office/drawing/2014/main" id="{A0BBE290-A7B5-E6F9-9CDF-B63F16698630}"/>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7041E910-EA5C-DA10-1ABB-2FF1DF3BBC8E}"/>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1568683897"/>
      </p:ext>
    </p:extLst>
  </p:cSld>
  <p:clrMapOvr>
    <a:masterClrMapping/>
  </p:clrMapOvr>
</p:sldLayout>
</file>

<file path=ppt/slideLayouts/slideLayout7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9D827-F3E7-BAD1-1467-BA19329D977A}"/>
              </a:ext>
            </a:extLst>
          </p:cNvPr>
          <p:cNvSpPr>
            <a:spLocks noGrp="1"/>
          </p:cNvSpPr>
          <p:nvPr>
            <p:ph type="title"/>
          </p:nvPr>
        </p:nvSpPr>
        <p:spPr>
          <a:xfrm>
            <a:off x="629841" y="365126"/>
            <a:ext cx="7886700" cy="1325563"/>
          </a:xfrm>
        </p:spPr>
        <p:txBody>
          <a:bodyPr/>
          <a:lstStyle/>
          <a:p>
            <a:r>
              <a:rPr lang="en-US"/>
              <a:t>Click to edit Master title style</a:t>
            </a:r>
            <a:endParaRPr lang="en-CH"/>
          </a:p>
        </p:txBody>
      </p:sp>
      <p:sp>
        <p:nvSpPr>
          <p:cNvPr id="3" name="Text Placeholder 2">
            <a:extLst>
              <a:ext uri="{FF2B5EF4-FFF2-40B4-BE49-F238E27FC236}">
                <a16:creationId xmlns:a16="http://schemas.microsoft.com/office/drawing/2014/main" id="{826C5CFF-BE71-55F8-48D0-907B6A0C091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FED4493-80F6-8E2C-BCAB-FF9A0A06B4F3}"/>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5" name="Text Placeholder 4">
            <a:extLst>
              <a:ext uri="{FF2B5EF4-FFF2-40B4-BE49-F238E27FC236}">
                <a16:creationId xmlns:a16="http://schemas.microsoft.com/office/drawing/2014/main" id="{EDD0507B-A970-9788-1881-B6A6A314B8D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9B21B720-3D79-5A08-654C-39CBD040B414}"/>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7" name="Date Placeholder 6">
            <a:extLst>
              <a:ext uri="{FF2B5EF4-FFF2-40B4-BE49-F238E27FC236}">
                <a16:creationId xmlns:a16="http://schemas.microsoft.com/office/drawing/2014/main" id="{A0AED7BB-2959-18D7-33FB-FCEEF698C259}"/>
              </a:ext>
            </a:extLst>
          </p:cNvPr>
          <p:cNvSpPr>
            <a:spLocks noGrp="1"/>
          </p:cNvSpPr>
          <p:nvPr>
            <p:ph type="dt" sz="half" idx="10"/>
          </p:nvPr>
        </p:nvSpPr>
        <p:spPr/>
        <p:txBody>
          <a:bodyPr/>
          <a:lstStyle/>
          <a:p>
            <a:fld id="{5E5C58E9-D159-43EE-885E-334484516EA4}" type="datetime8">
              <a:rPr lang="en-CH" smtClean="0"/>
              <a:t>6/26/26 11:22 PM</a:t>
            </a:fld>
            <a:endParaRPr lang="en-CH"/>
          </a:p>
        </p:txBody>
      </p:sp>
      <p:sp>
        <p:nvSpPr>
          <p:cNvPr id="8" name="Footer Placeholder 7">
            <a:extLst>
              <a:ext uri="{FF2B5EF4-FFF2-40B4-BE49-F238E27FC236}">
                <a16:creationId xmlns:a16="http://schemas.microsoft.com/office/drawing/2014/main" id="{BEC82384-1C81-AC3C-73F3-D16EAE2E5732}"/>
              </a:ext>
            </a:extLst>
          </p:cNvPr>
          <p:cNvSpPr>
            <a:spLocks noGrp="1"/>
          </p:cNvSpPr>
          <p:nvPr>
            <p:ph type="ftr" sz="quarter" idx="11"/>
          </p:nvPr>
        </p:nvSpPr>
        <p:spPr/>
        <p:txBody>
          <a:bodyPr/>
          <a:lstStyle/>
          <a:p>
            <a:endParaRPr lang="en-CH"/>
          </a:p>
        </p:txBody>
      </p:sp>
      <p:sp>
        <p:nvSpPr>
          <p:cNvPr id="9" name="Slide Number Placeholder 8">
            <a:extLst>
              <a:ext uri="{FF2B5EF4-FFF2-40B4-BE49-F238E27FC236}">
                <a16:creationId xmlns:a16="http://schemas.microsoft.com/office/drawing/2014/main" id="{6EA9BFB1-4808-8F74-6C39-29D878745BC5}"/>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3478713641"/>
      </p:ext>
    </p:extLst>
  </p:cSld>
  <p:clrMapOvr>
    <a:masterClrMapping/>
  </p:clrMapOvr>
</p:sldLayout>
</file>

<file path=ppt/slideLayouts/slideLayout7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F903F-1355-7471-830E-22A4C2223EC1}"/>
              </a:ext>
            </a:extLst>
          </p:cNvPr>
          <p:cNvSpPr>
            <a:spLocks noGrp="1"/>
          </p:cNvSpPr>
          <p:nvPr>
            <p:ph type="title"/>
          </p:nvPr>
        </p:nvSpPr>
        <p:spPr/>
        <p:txBody>
          <a:bodyPr/>
          <a:lstStyle/>
          <a:p>
            <a:r>
              <a:rPr lang="en-US"/>
              <a:t>Click to edit Master title style</a:t>
            </a:r>
            <a:endParaRPr lang="en-CH"/>
          </a:p>
        </p:txBody>
      </p:sp>
      <p:sp>
        <p:nvSpPr>
          <p:cNvPr id="3" name="Date Placeholder 2">
            <a:extLst>
              <a:ext uri="{FF2B5EF4-FFF2-40B4-BE49-F238E27FC236}">
                <a16:creationId xmlns:a16="http://schemas.microsoft.com/office/drawing/2014/main" id="{5DA0B4AA-874F-D15F-4D66-3A2484F55787}"/>
              </a:ext>
            </a:extLst>
          </p:cNvPr>
          <p:cNvSpPr>
            <a:spLocks noGrp="1"/>
          </p:cNvSpPr>
          <p:nvPr>
            <p:ph type="dt" sz="half" idx="10"/>
          </p:nvPr>
        </p:nvSpPr>
        <p:spPr/>
        <p:txBody>
          <a:bodyPr/>
          <a:lstStyle/>
          <a:p>
            <a:fld id="{CDC9BC93-A3EB-4325-9254-A7FBDA65A138}" type="datetime8">
              <a:rPr lang="en-CH" smtClean="0"/>
              <a:t>6/26/26 11:22 PM</a:t>
            </a:fld>
            <a:endParaRPr lang="en-CH"/>
          </a:p>
        </p:txBody>
      </p:sp>
      <p:sp>
        <p:nvSpPr>
          <p:cNvPr id="4" name="Footer Placeholder 3">
            <a:extLst>
              <a:ext uri="{FF2B5EF4-FFF2-40B4-BE49-F238E27FC236}">
                <a16:creationId xmlns:a16="http://schemas.microsoft.com/office/drawing/2014/main" id="{01C743E3-619A-4CF9-3CE8-3643733FB940}"/>
              </a:ext>
            </a:extLst>
          </p:cNvPr>
          <p:cNvSpPr>
            <a:spLocks noGrp="1"/>
          </p:cNvSpPr>
          <p:nvPr>
            <p:ph type="ftr" sz="quarter" idx="11"/>
          </p:nvPr>
        </p:nvSpPr>
        <p:spPr/>
        <p:txBody>
          <a:bodyPr/>
          <a:lstStyle/>
          <a:p>
            <a:endParaRPr lang="en-CH"/>
          </a:p>
        </p:txBody>
      </p:sp>
      <p:sp>
        <p:nvSpPr>
          <p:cNvPr id="5" name="Slide Number Placeholder 4">
            <a:extLst>
              <a:ext uri="{FF2B5EF4-FFF2-40B4-BE49-F238E27FC236}">
                <a16:creationId xmlns:a16="http://schemas.microsoft.com/office/drawing/2014/main" id="{74D76B73-94F9-6A1B-32F0-EA974F1E5E17}"/>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3481041745"/>
      </p:ext>
    </p:extLst>
  </p:cSld>
  <p:clrMapOvr>
    <a:masterClrMapping/>
  </p:clrMapOvr>
</p:sldLayout>
</file>

<file path=ppt/slideLayouts/slideLayout7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2A32E2-66B0-F24C-146B-C88782195FF8}"/>
              </a:ext>
            </a:extLst>
          </p:cNvPr>
          <p:cNvSpPr>
            <a:spLocks noGrp="1"/>
          </p:cNvSpPr>
          <p:nvPr>
            <p:ph type="dt" sz="half" idx="10"/>
          </p:nvPr>
        </p:nvSpPr>
        <p:spPr/>
        <p:txBody>
          <a:bodyPr/>
          <a:lstStyle/>
          <a:p>
            <a:fld id="{9D4CE406-89A3-4591-AB16-4291EE11909C}" type="datetime8">
              <a:rPr lang="en-CH" smtClean="0"/>
              <a:t>6/26/26 11:22 PM</a:t>
            </a:fld>
            <a:endParaRPr lang="en-CH"/>
          </a:p>
        </p:txBody>
      </p:sp>
      <p:sp>
        <p:nvSpPr>
          <p:cNvPr id="3" name="Footer Placeholder 2">
            <a:extLst>
              <a:ext uri="{FF2B5EF4-FFF2-40B4-BE49-F238E27FC236}">
                <a16:creationId xmlns:a16="http://schemas.microsoft.com/office/drawing/2014/main" id="{69327D76-7E6D-3F2D-3BAA-E1C563EC860C}"/>
              </a:ext>
            </a:extLst>
          </p:cNvPr>
          <p:cNvSpPr>
            <a:spLocks noGrp="1"/>
          </p:cNvSpPr>
          <p:nvPr>
            <p:ph type="ftr" sz="quarter" idx="11"/>
          </p:nvPr>
        </p:nvSpPr>
        <p:spPr/>
        <p:txBody>
          <a:bodyPr/>
          <a:lstStyle/>
          <a:p>
            <a:endParaRPr lang="en-CH"/>
          </a:p>
        </p:txBody>
      </p:sp>
      <p:sp>
        <p:nvSpPr>
          <p:cNvPr id="4" name="Slide Number Placeholder 3">
            <a:extLst>
              <a:ext uri="{FF2B5EF4-FFF2-40B4-BE49-F238E27FC236}">
                <a16:creationId xmlns:a16="http://schemas.microsoft.com/office/drawing/2014/main" id="{FD5F5168-1AEC-7DC1-6B32-D8B92E8E4FF0}"/>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4126342431"/>
      </p:ext>
    </p:extLst>
  </p:cSld>
  <p:clrMapOvr>
    <a:masterClrMapping/>
  </p:clrMapOvr>
</p:sldLayout>
</file>

<file path=ppt/slideLayouts/slideLayout7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DCE0-77CA-2CEF-2897-9033A1B8130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CH"/>
          </a:p>
        </p:txBody>
      </p:sp>
      <p:sp>
        <p:nvSpPr>
          <p:cNvPr id="3" name="Content Placeholder 2">
            <a:extLst>
              <a:ext uri="{FF2B5EF4-FFF2-40B4-BE49-F238E27FC236}">
                <a16:creationId xmlns:a16="http://schemas.microsoft.com/office/drawing/2014/main" id="{51D41BD6-6AD4-02A0-017B-EF14B7DE84B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Text Placeholder 3">
            <a:extLst>
              <a:ext uri="{FF2B5EF4-FFF2-40B4-BE49-F238E27FC236}">
                <a16:creationId xmlns:a16="http://schemas.microsoft.com/office/drawing/2014/main" id="{5842688E-2242-1738-E3AB-228F904AE36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007E14E-F5CF-685E-7054-C517283506F7}"/>
              </a:ext>
            </a:extLst>
          </p:cNvPr>
          <p:cNvSpPr>
            <a:spLocks noGrp="1"/>
          </p:cNvSpPr>
          <p:nvPr>
            <p:ph type="dt" sz="half" idx="10"/>
          </p:nvPr>
        </p:nvSpPr>
        <p:spPr/>
        <p:txBody>
          <a:bodyPr/>
          <a:lstStyle/>
          <a:p>
            <a:fld id="{AA33AA57-598A-4E0C-B8F6-2E6A4C7AB212}" type="datetime8">
              <a:rPr lang="en-CH" smtClean="0"/>
              <a:t>6/26/26 11:22 PM</a:t>
            </a:fld>
            <a:endParaRPr lang="en-CH"/>
          </a:p>
        </p:txBody>
      </p:sp>
      <p:sp>
        <p:nvSpPr>
          <p:cNvPr id="6" name="Footer Placeholder 5">
            <a:extLst>
              <a:ext uri="{FF2B5EF4-FFF2-40B4-BE49-F238E27FC236}">
                <a16:creationId xmlns:a16="http://schemas.microsoft.com/office/drawing/2014/main" id="{5E4D76D8-D6DD-B781-DADF-5C12F656CEC8}"/>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0F682F4B-7675-8EC6-96E9-1B5584146A98}"/>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888661005"/>
      </p:ext>
    </p:extLst>
  </p:cSld>
  <p:clrMapOvr>
    <a:masterClrMapping/>
  </p:clrMapOvr>
</p:sldLayout>
</file>

<file path=ppt/slideLayouts/slideLayout7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D07F2-FB4A-EEC6-ED04-F6845C21BE6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CH"/>
          </a:p>
        </p:txBody>
      </p:sp>
      <p:sp>
        <p:nvSpPr>
          <p:cNvPr id="3" name="Picture Placeholder 2">
            <a:extLst>
              <a:ext uri="{FF2B5EF4-FFF2-40B4-BE49-F238E27FC236}">
                <a16:creationId xmlns:a16="http://schemas.microsoft.com/office/drawing/2014/main" id="{2E9C00B8-98E4-39AA-E54A-DD7B0679621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CH"/>
          </a:p>
        </p:txBody>
      </p:sp>
      <p:sp>
        <p:nvSpPr>
          <p:cNvPr id="4" name="Text Placeholder 3">
            <a:extLst>
              <a:ext uri="{FF2B5EF4-FFF2-40B4-BE49-F238E27FC236}">
                <a16:creationId xmlns:a16="http://schemas.microsoft.com/office/drawing/2014/main" id="{15998F6E-EFCC-F21E-D971-4D185242CE4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2990164-F638-2497-8418-FF3D37429E12}"/>
              </a:ext>
            </a:extLst>
          </p:cNvPr>
          <p:cNvSpPr>
            <a:spLocks noGrp="1"/>
          </p:cNvSpPr>
          <p:nvPr>
            <p:ph type="dt" sz="half" idx="10"/>
          </p:nvPr>
        </p:nvSpPr>
        <p:spPr/>
        <p:txBody>
          <a:bodyPr/>
          <a:lstStyle/>
          <a:p>
            <a:fld id="{E652EBB5-C89B-4A28-9143-9709F5B9ADA5}" type="datetime8">
              <a:rPr lang="en-CH" smtClean="0"/>
              <a:t>6/26/26 11:22 PM</a:t>
            </a:fld>
            <a:endParaRPr lang="en-CH"/>
          </a:p>
        </p:txBody>
      </p:sp>
      <p:sp>
        <p:nvSpPr>
          <p:cNvPr id="6" name="Footer Placeholder 5">
            <a:extLst>
              <a:ext uri="{FF2B5EF4-FFF2-40B4-BE49-F238E27FC236}">
                <a16:creationId xmlns:a16="http://schemas.microsoft.com/office/drawing/2014/main" id="{6AC03FFE-96ED-4535-3BF8-21C38020201F}"/>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BA97DD62-FFAB-6132-CFC1-C9159D6EA4E1}"/>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2467882657"/>
      </p:ext>
    </p:extLst>
  </p:cSld>
  <p:clrMapOvr>
    <a:masterClrMapping/>
  </p:clrMapOvr>
</p:sldLayout>
</file>

<file path=ppt/slideLayouts/slideLayout7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A5C75-DB3C-8B71-5EFB-1217822E8AE6}"/>
              </a:ext>
            </a:extLst>
          </p:cNvPr>
          <p:cNvSpPr>
            <a:spLocks noGrp="1"/>
          </p:cNvSpPr>
          <p:nvPr>
            <p:ph type="title"/>
          </p:nvPr>
        </p:nvSpPr>
        <p:spPr/>
        <p:txBody>
          <a:bodyPr/>
          <a:lstStyle/>
          <a:p>
            <a:r>
              <a:rPr lang="en-US"/>
              <a:t>Click to edit Master title style</a:t>
            </a:r>
            <a:endParaRPr lang="en-CH"/>
          </a:p>
        </p:txBody>
      </p:sp>
      <p:sp>
        <p:nvSpPr>
          <p:cNvPr id="3" name="Vertical Text Placeholder 2">
            <a:extLst>
              <a:ext uri="{FF2B5EF4-FFF2-40B4-BE49-F238E27FC236}">
                <a16:creationId xmlns:a16="http://schemas.microsoft.com/office/drawing/2014/main" id="{D1F73FFA-CD47-0E9C-D965-F2EAF274F4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AC54AA40-A471-0126-A23F-3FD1EA56BCE4}"/>
              </a:ext>
            </a:extLst>
          </p:cNvPr>
          <p:cNvSpPr>
            <a:spLocks noGrp="1"/>
          </p:cNvSpPr>
          <p:nvPr>
            <p:ph type="dt" sz="half" idx="10"/>
          </p:nvPr>
        </p:nvSpPr>
        <p:spPr/>
        <p:txBody>
          <a:bodyPr/>
          <a:lstStyle/>
          <a:p>
            <a:fld id="{906955B1-B60E-40A2-8D3F-34F43AF6F706}" type="datetime8">
              <a:rPr lang="en-CH" smtClean="0"/>
              <a:t>6/26/26 11:22 PM</a:t>
            </a:fld>
            <a:endParaRPr lang="en-CH"/>
          </a:p>
        </p:txBody>
      </p:sp>
      <p:sp>
        <p:nvSpPr>
          <p:cNvPr id="5" name="Footer Placeholder 4">
            <a:extLst>
              <a:ext uri="{FF2B5EF4-FFF2-40B4-BE49-F238E27FC236}">
                <a16:creationId xmlns:a16="http://schemas.microsoft.com/office/drawing/2014/main" id="{06620C9B-B268-E6E0-DF80-7BFE3D8A9E06}"/>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9374FC10-B11C-0F23-0BA7-9FEB9E96DDF9}"/>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1156914746"/>
      </p:ext>
    </p:extLst>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240703-78EB-22C6-A493-944A929EBF3C}"/>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CH"/>
          </a:p>
        </p:txBody>
      </p:sp>
      <p:sp>
        <p:nvSpPr>
          <p:cNvPr id="3" name="Vertical Text Placeholder 2">
            <a:extLst>
              <a:ext uri="{FF2B5EF4-FFF2-40B4-BE49-F238E27FC236}">
                <a16:creationId xmlns:a16="http://schemas.microsoft.com/office/drawing/2014/main" id="{85B01C05-7466-DD31-35CC-C9C9098529EC}"/>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888153B2-23FE-DB3E-C492-7661377B931D}"/>
              </a:ext>
            </a:extLst>
          </p:cNvPr>
          <p:cNvSpPr>
            <a:spLocks noGrp="1"/>
          </p:cNvSpPr>
          <p:nvPr>
            <p:ph type="dt" sz="half" idx="10"/>
          </p:nvPr>
        </p:nvSpPr>
        <p:spPr/>
        <p:txBody>
          <a:bodyPr/>
          <a:lstStyle/>
          <a:p>
            <a:fld id="{17EE0A70-6B3A-4CFB-BE13-06F3E884DBE7}" type="datetime8">
              <a:rPr lang="en-CH" smtClean="0"/>
              <a:t>6/26/26 11:22 PM</a:t>
            </a:fld>
            <a:endParaRPr lang="en-CH"/>
          </a:p>
        </p:txBody>
      </p:sp>
      <p:sp>
        <p:nvSpPr>
          <p:cNvPr id="5" name="Footer Placeholder 4">
            <a:extLst>
              <a:ext uri="{FF2B5EF4-FFF2-40B4-BE49-F238E27FC236}">
                <a16:creationId xmlns:a16="http://schemas.microsoft.com/office/drawing/2014/main" id="{61AA8C82-2CD3-76D4-3931-D99F4FCD9CA4}"/>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1D2C3D64-6D99-9E3C-5439-361F294B8CB0}"/>
              </a:ext>
            </a:extLst>
          </p:cNvPr>
          <p:cNvSpPr>
            <a:spLocks noGrp="1"/>
          </p:cNvSpPr>
          <p:nvPr>
            <p:ph type="sldNum" sz="quarter" idx="12"/>
          </p:nvPr>
        </p:nvSpPr>
        <p:spPr/>
        <p:txBody>
          <a:bodyPr/>
          <a:lstStyle/>
          <a:p>
            <a:fld id="{BE50D841-AE03-4072-8645-558D16E4E90D}" type="slidenum">
              <a:rPr lang="en-CH" smtClean="0"/>
              <a:t>‹#›</a:t>
            </a:fld>
            <a:endParaRPr lang="en-CH"/>
          </a:p>
        </p:txBody>
      </p:sp>
    </p:spTree>
    <p:extLst>
      <p:ext uri="{BB962C8B-B14F-4D97-AF65-F5344CB8AC3E}">
        <p14:creationId xmlns:p14="http://schemas.microsoft.com/office/powerpoint/2010/main" val="11408264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72594476"/>
      </p:ext>
    </p:extLst>
  </p:cSld>
  <p:clrMapOvr>
    <a:masterClrMapping/>
  </p:clrMapOvr>
  <p:transition/>
</p:sldLayout>
</file>

<file path=ppt/slideLayouts/slideLayout7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81918897"/>
      </p:ext>
    </p:extLst>
  </p:cSld>
  <p:clrMapOvr>
    <a:masterClrMapping/>
  </p:clrMapOvr>
  <p:transition/>
</p:sldLayout>
</file>

<file path=ppt/slideLayouts/slideLayout7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7149360"/>
      </p:ext>
    </p:extLst>
  </p:cSld>
  <p:clrMapOvr>
    <a:masterClrMapping/>
  </p:clrMapOvr>
  <p:transition/>
</p:sldLayout>
</file>

<file path=ppt/slideLayouts/slideLayout7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3850258"/>
      </p:ext>
    </p:extLst>
  </p:cSld>
  <p:clrMapOvr>
    <a:masterClrMapping/>
  </p:clrMapOvr>
  <p:transition/>
</p:sldLayout>
</file>

<file path=ppt/slideLayouts/slideLayout7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5273267"/>
      </p:ext>
    </p:extLst>
  </p:cSld>
  <p:clrMapOvr>
    <a:masterClrMapping/>
  </p:clrMapOvr>
  <p:transition/>
</p:sldLayout>
</file>

<file path=ppt/slideLayouts/slideLayout7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91351575"/>
      </p:ext>
    </p:extLst>
  </p:cSld>
  <p:clrMapOvr>
    <a:masterClrMapping/>
  </p:clrMapOvr>
  <p:transition/>
</p:sldLayout>
</file>

<file path=ppt/slideLayouts/slideLayout7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36664058"/>
      </p:ext>
    </p:extLst>
  </p:cSld>
  <p:clrMapOvr>
    <a:masterClrMapping/>
  </p:clrMapOvr>
  <p:transition/>
</p:sldLayout>
</file>

<file path=ppt/slideLayouts/slideLayout7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83545837"/>
      </p:ext>
    </p:extLst>
  </p:cSld>
  <p:clrMapOvr>
    <a:masterClrMapping/>
  </p:clrMapOvr>
  <p:transition/>
</p:sldLayout>
</file>

<file path=ppt/slideLayouts/slideLayout7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0127822"/>
      </p:ext>
    </p:extLst>
  </p:cSld>
  <p:clrMapOvr>
    <a:masterClrMapping/>
  </p:clrMapOvr>
  <p:transition/>
</p:sldLayout>
</file>

<file path=ppt/slideLayouts/slideLayout7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77930311"/>
      </p:ext>
    </p:extLst>
  </p:cSld>
  <p:clrMapOvr>
    <a:masterClrMapping/>
  </p:clrMapOvr>
  <p:transition/>
</p:sldLayout>
</file>

<file path=ppt/slideLayouts/slideLayout7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0342482"/>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7013786"/>
      </p:ext>
    </p:extLst>
  </p:cSld>
  <p:clrMapOvr>
    <a:masterClrMapping/>
  </p:clrMapOvr>
  <p:transition/>
</p:sldLayout>
</file>

<file path=ppt/slideLayouts/slideLayout7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14481594"/>
      </p:ext>
    </p:extLst>
  </p:cSld>
  <p:clrMapOvr>
    <a:masterClrMapping/>
  </p:clrMapOvr>
  <p:transition/>
</p:sldLayout>
</file>

<file path=ppt/slideLayouts/slideLayout7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5" charset="0"/>
                <a:ea typeface="Arial" pitchFamily="-105" charset="0"/>
                <a:cs typeface="Arial" pitchFamily="-105" charset="0"/>
              </a:defRPr>
            </a:lvl1pPr>
          </a:lstStyle>
          <a:p>
            <a:pPr eaLnBrk="1" hangingPunct="1">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fld id="{08C9543E-5205-9747-9651-834D4A4090BA}" type="slidenum">
              <a:rPr lang="en-US"/>
              <a:pPr/>
              <a:t>‹#›</a:t>
            </a:fld>
            <a:endParaRPr lang="en-US"/>
          </a:p>
        </p:txBody>
      </p:sp>
    </p:spTree>
    <p:extLst>
      <p:ext uri="{BB962C8B-B14F-4D97-AF65-F5344CB8AC3E}">
        <p14:creationId xmlns:p14="http://schemas.microsoft.com/office/powerpoint/2010/main" val="1113577603"/>
      </p:ext>
    </p:extLst>
  </p:cSld>
  <p:clrMapOvr>
    <a:masterClrMapping/>
  </p:clrMapOvr>
  <p:transition/>
</p:sldLayout>
</file>

<file path=ppt/slideLayouts/slideLayout7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27F28456-B93E-5440-A8F9-7EDDF5DA4557}" type="slidenum">
              <a:rPr lang="en-US"/>
              <a:pPr/>
              <a:t>‹#›</a:t>
            </a:fld>
            <a:endParaRPr lang="en-US"/>
          </a:p>
        </p:txBody>
      </p:sp>
    </p:spTree>
    <p:extLst>
      <p:ext uri="{BB962C8B-B14F-4D97-AF65-F5344CB8AC3E}">
        <p14:creationId xmlns:p14="http://schemas.microsoft.com/office/powerpoint/2010/main" val="1989700738"/>
      </p:ext>
    </p:extLst>
  </p:cSld>
  <p:clrMapOvr>
    <a:masterClrMapping/>
  </p:clrMapOvr>
  <p:transition/>
</p:sldLayout>
</file>

<file path=ppt/slideLayouts/slideLayout7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805E74C4-6B34-3540-BD78-3BF22C79F728}" type="slidenum">
              <a:rPr lang="en-US"/>
              <a:pPr/>
              <a:t>‹#›</a:t>
            </a:fld>
            <a:endParaRPr lang="en-US"/>
          </a:p>
        </p:txBody>
      </p:sp>
    </p:spTree>
    <p:extLst>
      <p:ext uri="{BB962C8B-B14F-4D97-AF65-F5344CB8AC3E}">
        <p14:creationId xmlns:p14="http://schemas.microsoft.com/office/powerpoint/2010/main" val="2172438014"/>
      </p:ext>
    </p:extLst>
  </p:cSld>
  <p:clrMapOvr>
    <a:masterClrMapping/>
  </p:clrMapOvr>
  <p:transition/>
</p:sldLayout>
</file>

<file path=ppt/slideLayouts/slideLayout7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8C3A4C24-166C-5343-9210-F74E0D4C9304}" type="slidenum">
              <a:rPr lang="en-US"/>
              <a:pPr/>
              <a:t>‹#›</a:t>
            </a:fld>
            <a:endParaRPr lang="en-US"/>
          </a:p>
        </p:txBody>
      </p:sp>
    </p:spTree>
    <p:extLst>
      <p:ext uri="{BB962C8B-B14F-4D97-AF65-F5344CB8AC3E}">
        <p14:creationId xmlns:p14="http://schemas.microsoft.com/office/powerpoint/2010/main" val="3490909419"/>
      </p:ext>
    </p:extLst>
  </p:cSld>
  <p:clrMapOvr>
    <a:masterClrMapping/>
  </p:clrMapOvr>
  <p:transition/>
</p:sldLayout>
</file>

<file path=ppt/slideLayouts/slideLayout7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713D87D2-DA19-8940-8B3B-FF8552C5B77C}" type="slidenum">
              <a:rPr lang="en-US"/>
              <a:pPr/>
              <a:t>‹#›</a:t>
            </a:fld>
            <a:endParaRPr lang="en-US"/>
          </a:p>
        </p:txBody>
      </p:sp>
    </p:spTree>
    <p:extLst>
      <p:ext uri="{BB962C8B-B14F-4D97-AF65-F5344CB8AC3E}">
        <p14:creationId xmlns:p14="http://schemas.microsoft.com/office/powerpoint/2010/main" val="1113191355"/>
      </p:ext>
    </p:extLst>
  </p:cSld>
  <p:clrMapOvr>
    <a:masterClrMapping/>
  </p:clrMapOvr>
  <p:transition/>
</p:sldLayout>
</file>

<file path=ppt/slideLayouts/slideLayout7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A2AE99FD-8268-5940-A9CC-24B1D52103AE}" type="slidenum">
              <a:rPr lang="en-US"/>
              <a:pPr/>
              <a:t>‹#›</a:t>
            </a:fld>
            <a:endParaRPr lang="en-US"/>
          </a:p>
        </p:txBody>
      </p:sp>
    </p:spTree>
    <p:extLst>
      <p:ext uri="{BB962C8B-B14F-4D97-AF65-F5344CB8AC3E}">
        <p14:creationId xmlns:p14="http://schemas.microsoft.com/office/powerpoint/2010/main" val="2044152352"/>
      </p:ext>
    </p:extLst>
  </p:cSld>
  <p:clrMapOvr>
    <a:masterClrMapping/>
  </p:clrMapOvr>
  <p:transition/>
</p:sldLayout>
</file>

<file path=ppt/slideLayouts/slideLayout7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9CE2CAEC-1353-BA41-92DA-2E5E12ABA71A}" type="slidenum">
              <a:rPr lang="en-US"/>
              <a:pPr/>
              <a:t>‹#›</a:t>
            </a:fld>
            <a:endParaRPr lang="en-US"/>
          </a:p>
        </p:txBody>
      </p:sp>
    </p:spTree>
    <p:extLst>
      <p:ext uri="{BB962C8B-B14F-4D97-AF65-F5344CB8AC3E}">
        <p14:creationId xmlns:p14="http://schemas.microsoft.com/office/powerpoint/2010/main" val="2787508200"/>
      </p:ext>
    </p:extLst>
  </p:cSld>
  <p:clrMapOvr>
    <a:masterClrMapping/>
  </p:clrMapOvr>
  <p:transition/>
</p:sldLayout>
</file>

<file path=ppt/slideLayouts/slideLayout7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EED2ADA9-1537-724E-8CE4-71E37348B15C}" type="slidenum">
              <a:rPr lang="en-US"/>
              <a:pPr/>
              <a:t>‹#›</a:t>
            </a:fld>
            <a:endParaRPr lang="en-US"/>
          </a:p>
        </p:txBody>
      </p:sp>
    </p:spTree>
    <p:extLst>
      <p:ext uri="{BB962C8B-B14F-4D97-AF65-F5344CB8AC3E}">
        <p14:creationId xmlns:p14="http://schemas.microsoft.com/office/powerpoint/2010/main" val="2530092790"/>
      </p:ext>
    </p:extLst>
  </p:cSld>
  <p:clrMapOvr>
    <a:masterClrMapping/>
  </p:clrMapOvr>
  <p:transition/>
</p:sldLayout>
</file>

<file path=ppt/slideLayouts/slideLayout7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0FD07FE-2D64-9D48-9FEC-8FE722137A75}" type="slidenum">
              <a:rPr lang="en-US"/>
              <a:pPr/>
              <a:t>‹#›</a:t>
            </a:fld>
            <a:endParaRPr lang="en-US"/>
          </a:p>
        </p:txBody>
      </p:sp>
    </p:spTree>
    <p:extLst>
      <p:ext uri="{BB962C8B-B14F-4D97-AF65-F5344CB8AC3E}">
        <p14:creationId xmlns:p14="http://schemas.microsoft.com/office/powerpoint/2010/main" val="128819878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5" charset="0"/>
                <a:ea typeface="Arial" pitchFamily="-105" charset="0"/>
                <a:cs typeface="Arial" pitchFamily="-105"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latin typeface="Garamond"/>
            </a:endParaRPr>
          </a:p>
        </p:txBody>
      </p:sp>
      <p:sp>
        <p:nvSpPr>
          <p:cNvPr id="9" name="Rectangle 6"/>
          <p:cNvSpPr>
            <a:spLocks noGrp="1" noChangeArrowheads="1"/>
          </p:cNvSpPr>
          <p:nvPr>
            <p:ph type="sldNum" sz="quarter" idx="12"/>
          </p:nvPr>
        </p:nvSpPr>
        <p:spPr/>
        <p:txBody>
          <a:bodyPr/>
          <a:lstStyle>
            <a:lvl1pPr>
              <a:defRPr sz="1200"/>
            </a:lvl1pPr>
          </a:lstStyle>
          <a:p>
            <a:fld id="{EF0CAD05-5F98-C240-A41D-E171A6304933}" type="slidenum">
              <a:rPr lang="en-US"/>
              <a:pPr/>
              <a:t>‹#›</a:t>
            </a:fld>
            <a:endParaRPr lang="en-US"/>
          </a:p>
        </p:txBody>
      </p:sp>
    </p:spTree>
    <p:extLst>
      <p:ext uri="{BB962C8B-B14F-4D97-AF65-F5344CB8AC3E}">
        <p14:creationId xmlns:p14="http://schemas.microsoft.com/office/powerpoint/2010/main" val="1176202611"/>
      </p:ext>
    </p:extLst>
  </p:cSld>
  <p:clrMapOvr>
    <a:masterClrMapping/>
  </p:clrMapOvr>
  <p:transition/>
</p:sldLayout>
</file>

<file path=ppt/slideLayouts/slideLayout8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8EE5A95C-21DE-4C43-BF97-15D8A913B216}" type="slidenum">
              <a:rPr lang="en-US"/>
              <a:pPr/>
              <a:t>‹#›</a:t>
            </a:fld>
            <a:endParaRPr lang="en-US"/>
          </a:p>
        </p:txBody>
      </p:sp>
    </p:spTree>
    <p:extLst>
      <p:ext uri="{BB962C8B-B14F-4D97-AF65-F5344CB8AC3E}">
        <p14:creationId xmlns:p14="http://schemas.microsoft.com/office/powerpoint/2010/main" val="3184112110"/>
      </p:ext>
    </p:extLst>
  </p:cSld>
  <p:clrMapOvr>
    <a:masterClrMapping/>
  </p:clrMapOvr>
  <p:transition/>
</p:sldLayout>
</file>

<file path=ppt/slideLayouts/slideLayout8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8742D8AE-8785-5A4E-95AC-C39405B3DBA1}" type="slidenum">
              <a:rPr lang="en-US"/>
              <a:pPr/>
              <a:t>‹#›</a:t>
            </a:fld>
            <a:endParaRPr lang="en-US"/>
          </a:p>
        </p:txBody>
      </p:sp>
    </p:spTree>
    <p:extLst>
      <p:ext uri="{BB962C8B-B14F-4D97-AF65-F5344CB8AC3E}">
        <p14:creationId xmlns:p14="http://schemas.microsoft.com/office/powerpoint/2010/main" val="1300470494"/>
      </p:ext>
    </p:extLst>
  </p:cSld>
  <p:clrMapOvr>
    <a:masterClrMapping/>
  </p:clrMapOvr>
  <p:transition/>
</p:sldLayout>
</file>

<file path=ppt/slideLayouts/slideLayout80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719EA279-ECCA-8F44-B787-311CA82BAECD}" type="slidenum">
              <a:rPr lang="en-US"/>
              <a:pPr/>
              <a:t>‹#›</a:t>
            </a:fld>
            <a:endParaRPr lang="en-US"/>
          </a:p>
        </p:txBody>
      </p:sp>
    </p:spTree>
    <p:extLst>
      <p:ext uri="{BB962C8B-B14F-4D97-AF65-F5344CB8AC3E}">
        <p14:creationId xmlns:p14="http://schemas.microsoft.com/office/powerpoint/2010/main" val="3410045456"/>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71752C56-4F8A-824F-A263-2404B5D536A2}" type="slidenum">
              <a:rPr lang="en-US"/>
              <a:pPr/>
              <a:t>‹#›</a:t>
            </a:fld>
            <a:endParaRPr lang="en-US"/>
          </a:p>
        </p:txBody>
      </p:sp>
    </p:spTree>
    <p:extLst>
      <p:ext uri="{BB962C8B-B14F-4D97-AF65-F5344CB8AC3E}">
        <p14:creationId xmlns:p14="http://schemas.microsoft.com/office/powerpoint/2010/main" val="2225563168"/>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E2A6F638-9311-044E-822F-DB90AF0533D9}" type="slidenum">
              <a:rPr lang="en-US"/>
              <a:pPr/>
              <a:t>‹#›</a:t>
            </a:fld>
            <a:endParaRPr lang="en-US"/>
          </a:p>
        </p:txBody>
      </p:sp>
    </p:spTree>
    <p:extLst>
      <p:ext uri="{BB962C8B-B14F-4D97-AF65-F5344CB8AC3E}">
        <p14:creationId xmlns:p14="http://schemas.microsoft.com/office/powerpoint/2010/main" val="3072845242"/>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D098FC8E-6941-C74C-BC08-436BE2F5B5D2}" type="slidenum">
              <a:rPr lang="en-US"/>
              <a:pPr/>
              <a:t>‹#›</a:t>
            </a:fld>
            <a:endParaRPr lang="en-US"/>
          </a:p>
        </p:txBody>
      </p:sp>
    </p:spTree>
    <p:extLst>
      <p:ext uri="{BB962C8B-B14F-4D97-AF65-F5344CB8AC3E}">
        <p14:creationId xmlns:p14="http://schemas.microsoft.com/office/powerpoint/2010/main" val="644812070"/>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8" name="Rectangle 1030"/>
          <p:cNvSpPr>
            <a:spLocks noGrp="1" noChangeArrowheads="1"/>
          </p:cNvSpPr>
          <p:nvPr>
            <p:ph type="sldNum" sz="quarter" idx="11"/>
          </p:nvPr>
        </p:nvSpPr>
        <p:spPr>
          <a:ln/>
        </p:spPr>
        <p:txBody>
          <a:bodyPr/>
          <a:lstStyle>
            <a:lvl1pPr>
              <a:defRPr/>
            </a:lvl1pPr>
          </a:lstStyle>
          <a:p>
            <a:fld id="{EC2913EA-86C8-7044-8F98-044F5E7301AC}" type="slidenum">
              <a:rPr lang="en-US"/>
              <a:pPr/>
              <a:t>‹#›</a:t>
            </a:fld>
            <a:endParaRPr lang="en-US"/>
          </a:p>
        </p:txBody>
      </p:sp>
    </p:spTree>
    <p:extLst>
      <p:ext uri="{BB962C8B-B14F-4D97-AF65-F5344CB8AC3E}">
        <p14:creationId xmlns:p14="http://schemas.microsoft.com/office/powerpoint/2010/main" val="1718689315"/>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4" name="Rectangle 1030"/>
          <p:cNvSpPr>
            <a:spLocks noGrp="1" noChangeArrowheads="1"/>
          </p:cNvSpPr>
          <p:nvPr>
            <p:ph type="sldNum" sz="quarter" idx="11"/>
          </p:nvPr>
        </p:nvSpPr>
        <p:spPr>
          <a:ln/>
        </p:spPr>
        <p:txBody>
          <a:bodyPr/>
          <a:lstStyle>
            <a:lvl1pPr>
              <a:defRPr/>
            </a:lvl1pPr>
          </a:lstStyle>
          <a:p>
            <a:fld id="{E9EB2717-EF8A-4F48-9475-0E5579379CAF}" type="slidenum">
              <a:rPr lang="en-US"/>
              <a:pPr/>
              <a:t>‹#›</a:t>
            </a:fld>
            <a:endParaRPr lang="en-US"/>
          </a:p>
        </p:txBody>
      </p:sp>
    </p:spTree>
    <p:extLst>
      <p:ext uri="{BB962C8B-B14F-4D97-AF65-F5344CB8AC3E}">
        <p14:creationId xmlns:p14="http://schemas.microsoft.com/office/powerpoint/2010/main" val="2735493282"/>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3" name="Rectangle 1030"/>
          <p:cNvSpPr>
            <a:spLocks noGrp="1" noChangeArrowheads="1"/>
          </p:cNvSpPr>
          <p:nvPr>
            <p:ph type="sldNum" sz="quarter" idx="11"/>
          </p:nvPr>
        </p:nvSpPr>
        <p:spPr>
          <a:ln/>
        </p:spPr>
        <p:txBody>
          <a:bodyPr/>
          <a:lstStyle>
            <a:lvl1pPr>
              <a:defRPr/>
            </a:lvl1pPr>
          </a:lstStyle>
          <a:p>
            <a:fld id="{09CEDDA7-F9BC-D143-BB10-4566D815D5F9}" type="slidenum">
              <a:rPr lang="en-US"/>
              <a:pPr/>
              <a:t>‹#›</a:t>
            </a:fld>
            <a:endParaRPr lang="en-US"/>
          </a:p>
        </p:txBody>
      </p:sp>
    </p:spTree>
    <p:extLst>
      <p:ext uri="{BB962C8B-B14F-4D97-AF65-F5344CB8AC3E}">
        <p14:creationId xmlns:p14="http://schemas.microsoft.com/office/powerpoint/2010/main" val="266402226"/>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24CCDBC6-CC01-564B-8353-1EF7BD2EDA4C}" type="slidenum">
              <a:rPr lang="en-US"/>
              <a:pPr/>
              <a:t>‹#›</a:t>
            </a:fld>
            <a:endParaRPr lang="en-US"/>
          </a:p>
        </p:txBody>
      </p:sp>
    </p:spTree>
    <p:extLst>
      <p:ext uri="{BB962C8B-B14F-4D97-AF65-F5344CB8AC3E}">
        <p14:creationId xmlns:p14="http://schemas.microsoft.com/office/powerpoint/2010/main" val="1337623389"/>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63E88A4F-2F9B-8940-A946-705E7B7AAFF5}" type="slidenum">
              <a:rPr lang="en-US"/>
              <a:pPr/>
              <a:t>‹#›</a:t>
            </a:fld>
            <a:endParaRPr lang="en-US"/>
          </a:p>
        </p:txBody>
      </p:sp>
    </p:spTree>
    <p:extLst>
      <p:ext uri="{BB962C8B-B14F-4D97-AF65-F5344CB8AC3E}">
        <p14:creationId xmlns:p14="http://schemas.microsoft.com/office/powerpoint/2010/main" val="3354859521"/>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1F0E8B17-B4D9-5340-8D3E-0FD2DBAED3D0}" type="slidenum">
              <a:rPr lang="en-US"/>
              <a:pPr/>
              <a:t>‹#›</a:t>
            </a:fld>
            <a:endParaRPr lang="en-US"/>
          </a:p>
        </p:txBody>
      </p:sp>
    </p:spTree>
    <p:extLst>
      <p:ext uri="{BB962C8B-B14F-4D97-AF65-F5344CB8AC3E}">
        <p14:creationId xmlns:p14="http://schemas.microsoft.com/office/powerpoint/2010/main" val="128693446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85F24509-A4B3-2C4F-9AD0-DD3550F7CEC3}" type="slidenum">
              <a:rPr lang="en-US"/>
              <a:pPr/>
              <a:t>‹#›</a:t>
            </a:fld>
            <a:endParaRPr lang="en-US"/>
          </a:p>
        </p:txBody>
      </p:sp>
    </p:spTree>
    <p:extLst>
      <p:ext uri="{BB962C8B-B14F-4D97-AF65-F5344CB8AC3E}">
        <p14:creationId xmlns:p14="http://schemas.microsoft.com/office/powerpoint/2010/main" val="1255893421"/>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F135D994-FDC0-964B-B4AE-94C64D4C4962}" type="slidenum">
              <a:rPr lang="en-US"/>
              <a:pPr/>
              <a:t>‹#›</a:t>
            </a:fld>
            <a:endParaRPr lang="en-US"/>
          </a:p>
        </p:txBody>
      </p:sp>
    </p:spTree>
    <p:extLst>
      <p:ext uri="{BB962C8B-B14F-4D97-AF65-F5344CB8AC3E}">
        <p14:creationId xmlns:p14="http://schemas.microsoft.com/office/powerpoint/2010/main" val="1128237529"/>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91700649"/>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6690191"/>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45754154"/>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47945867"/>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637371"/>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36877408"/>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9029212"/>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3883835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1.pn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1.pn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1.pn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1.pn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3.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image" Target="../media/image1.png"/><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4.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4.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theme" Target="../theme/theme15.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image" Target="../media/image1.png"/><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theme" Target="../theme/theme16.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6.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theme" Target="../theme/theme17.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7.xml"/><Relationship Id="rId13" Type="http://schemas.openxmlformats.org/officeDocument/2006/relationships/image" Target="../media/image1.png"/><Relationship Id="rId3" Type="http://schemas.openxmlformats.org/officeDocument/2006/relationships/slideLayout" Target="../slideLayouts/slideLayout182.xml"/><Relationship Id="rId7" Type="http://schemas.openxmlformats.org/officeDocument/2006/relationships/slideLayout" Target="../slideLayouts/slideLayout186.xml"/><Relationship Id="rId12" Type="http://schemas.openxmlformats.org/officeDocument/2006/relationships/theme" Target="../theme/theme18.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0" Type="http://schemas.openxmlformats.org/officeDocument/2006/relationships/slideLayout" Target="../slideLayouts/slideLayout189.xml"/><Relationship Id="rId4" Type="http://schemas.openxmlformats.org/officeDocument/2006/relationships/slideLayout" Target="../slideLayouts/slideLayout183.xml"/><Relationship Id="rId9" Type="http://schemas.openxmlformats.org/officeDocument/2006/relationships/slideLayout" Target="../slideLayouts/slideLayout18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8.xml"/><Relationship Id="rId3" Type="http://schemas.openxmlformats.org/officeDocument/2006/relationships/slideLayout" Target="../slideLayouts/slideLayout193.xml"/><Relationship Id="rId7" Type="http://schemas.openxmlformats.org/officeDocument/2006/relationships/slideLayout" Target="../slideLayouts/slideLayout197.xml"/><Relationship Id="rId12" Type="http://schemas.openxmlformats.org/officeDocument/2006/relationships/theme" Target="../theme/theme19.xml"/><Relationship Id="rId2" Type="http://schemas.openxmlformats.org/officeDocument/2006/relationships/slideLayout" Target="../slideLayouts/slideLayout192.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5" Type="http://schemas.openxmlformats.org/officeDocument/2006/relationships/slideLayout" Target="../slideLayouts/slideLayout195.xml"/><Relationship Id="rId10" Type="http://schemas.openxmlformats.org/officeDocument/2006/relationships/slideLayout" Target="../slideLayouts/slideLayout200.xml"/><Relationship Id="rId4" Type="http://schemas.openxmlformats.org/officeDocument/2006/relationships/slideLayout" Target="../slideLayouts/slideLayout194.xml"/><Relationship Id="rId9" Type="http://schemas.openxmlformats.org/officeDocument/2006/relationships/slideLayout" Target="../slideLayouts/slideLayout199.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09.xml"/><Relationship Id="rId13" Type="http://schemas.openxmlformats.org/officeDocument/2006/relationships/theme" Target="../theme/theme20.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slideLayout" Target="../slideLayouts/slideLayout213.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 Id="rId14" Type="http://schemas.openxmlformats.org/officeDocument/2006/relationships/image" Target="../media/image1.pn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1.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12" Type="http://schemas.openxmlformats.org/officeDocument/2006/relationships/theme" Target="../theme/theme21.xml"/><Relationship Id="rId2" Type="http://schemas.openxmlformats.org/officeDocument/2006/relationships/slideLayout" Target="../slideLayouts/slideLayout215.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0" Type="http://schemas.openxmlformats.org/officeDocument/2006/relationships/slideLayout" Target="../slideLayouts/slideLayout223.xml"/><Relationship Id="rId4" Type="http://schemas.openxmlformats.org/officeDocument/2006/relationships/slideLayout" Target="../slideLayouts/slideLayout217.xml"/><Relationship Id="rId9" Type="http://schemas.openxmlformats.org/officeDocument/2006/relationships/slideLayout" Target="../slideLayouts/slideLayout222.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2.xml"/><Relationship Id="rId13" Type="http://schemas.openxmlformats.org/officeDocument/2006/relationships/image" Target="../media/image1.png"/><Relationship Id="rId3" Type="http://schemas.openxmlformats.org/officeDocument/2006/relationships/slideLayout" Target="../slideLayouts/slideLayout227.xml"/><Relationship Id="rId7" Type="http://schemas.openxmlformats.org/officeDocument/2006/relationships/slideLayout" Target="../slideLayouts/slideLayout231.xml"/><Relationship Id="rId12" Type="http://schemas.openxmlformats.org/officeDocument/2006/relationships/theme" Target="../theme/theme22.xml"/><Relationship Id="rId2" Type="http://schemas.openxmlformats.org/officeDocument/2006/relationships/slideLayout" Target="../slideLayouts/slideLayout226.xml"/><Relationship Id="rId1" Type="http://schemas.openxmlformats.org/officeDocument/2006/relationships/slideLayout" Target="../slideLayouts/slideLayout225.xml"/><Relationship Id="rId6" Type="http://schemas.openxmlformats.org/officeDocument/2006/relationships/slideLayout" Target="../slideLayouts/slideLayout230.xml"/><Relationship Id="rId11" Type="http://schemas.openxmlformats.org/officeDocument/2006/relationships/slideLayout" Target="../slideLayouts/slideLayout235.xml"/><Relationship Id="rId5" Type="http://schemas.openxmlformats.org/officeDocument/2006/relationships/slideLayout" Target="../slideLayouts/slideLayout229.xml"/><Relationship Id="rId10" Type="http://schemas.openxmlformats.org/officeDocument/2006/relationships/slideLayout" Target="../slideLayouts/slideLayout234.xml"/><Relationship Id="rId4" Type="http://schemas.openxmlformats.org/officeDocument/2006/relationships/slideLayout" Target="../slideLayouts/slideLayout228.xml"/><Relationship Id="rId9" Type="http://schemas.openxmlformats.org/officeDocument/2006/relationships/slideLayout" Target="../slideLayouts/slideLayout233.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43.xml"/><Relationship Id="rId3" Type="http://schemas.openxmlformats.org/officeDocument/2006/relationships/slideLayout" Target="../slideLayouts/slideLayout238.xml"/><Relationship Id="rId7" Type="http://schemas.openxmlformats.org/officeDocument/2006/relationships/slideLayout" Target="../slideLayouts/slideLayout242.xml"/><Relationship Id="rId12" Type="http://schemas.openxmlformats.org/officeDocument/2006/relationships/theme" Target="../theme/theme23.xml"/><Relationship Id="rId2" Type="http://schemas.openxmlformats.org/officeDocument/2006/relationships/slideLayout" Target="../slideLayouts/slideLayout237.xml"/><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5" Type="http://schemas.openxmlformats.org/officeDocument/2006/relationships/slideLayout" Target="../slideLayouts/slideLayout240.xml"/><Relationship Id="rId10" Type="http://schemas.openxmlformats.org/officeDocument/2006/relationships/slideLayout" Target="../slideLayouts/slideLayout245.xml"/><Relationship Id="rId4" Type="http://schemas.openxmlformats.org/officeDocument/2006/relationships/slideLayout" Target="../slideLayouts/slideLayout239.xml"/><Relationship Id="rId9" Type="http://schemas.openxmlformats.org/officeDocument/2006/relationships/slideLayout" Target="../slideLayouts/slideLayout244.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theme" Target="../theme/theme24.xml"/><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slideLayout" Target="../slideLayouts/slideLayout258.xml"/><Relationship Id="rId2" Type="http://schemas.openxmlformats.org/officeDocument/2006/relationships/slideLayout" Target="../slideLayouts/slideLayout248.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66.xml"/><Relationship Id="rId13" Type="http://schemas.openxmlformats.org/officeDocument/2006/relationships/theme" Target="../theme/theme25.xml"/><Relationship Id="rId3" Type="http://schemas.openxmlformats.org/officeDocument/2006/relationships/slideLayout" Target="../slideLayouts/slideLayout261.xml"/><Relationship Id="rId7" Type="http://schemas.openxmlformats.org/officeDocument/2006/relationships/slideLayout" Target="../slideLayouts/slideLayout265.xml"/><Relationship Id="rId12" Type="http://schemas.openxmlformats.org/officeDocument/2006/relationships/slideLayout" Target="../slideLayouts/slideLayout270.xml"/><Relationship Id="rId2" Type="http://schemas.openxmlformats.org/officeDocument/2006/relationships/slideLayout" Target="../slideLayouts/slideLayout260.xml"/><Relationship Id="rId1" Type="http://schemas.openxmlformats.org/officeDocument/2006/relationships/slideLayout" Target="../slideLayouts/slideLayout259.xml"/><Relationship Id="rId6" Type="http://schemas.openxmlformats.org/officeDocument/2006/relationships/slideLayout" Target="../slideLayouts/slideLayout264.xml"/><Relationship Id="rId11" Type="http://schemas.openxmlformats.org/officeDocument/2006/relationships/slideLayout" Target="../slideLayouts/slideLayout269.xml"/><Relationship Id="rId5" Type="http://schemas.openxmlformats.org/officeDocument/2006/relationships/slideLayout" Target="../slideLayouts/slideLayout263.xml"/><Relationship Id="rId10" Type="http://schemas.openxmlformats.org/officeDocument/2006/relationships/slideLayout" Target="../slideLayouts/slideLayout268.xml"/><Relationship Id="rId4" Type="http://schemas.openxmlformats.org/officeDocument/2006/relationships/slideLayout" Target="../slideLayouts/slideLayout262.xml"/><Relationship Id="rId9" Type="http://schemas.openxmlformats.org/officeDocument/2006/relationships/slideLayout" Target="../slideLayouts/slideLayout267.xml"/><Relationship Id="rId14" Type="http://schemas.openxmlformats.org/officeDocument/2006/relationships/image" Target="../media/image1.png"/></Relationships>
</file>

<file path=ppt/slideMasters/_rels/slideMaster26.xml.rels><?xml version="1.0" encoding="UTF-8" standalone="yes"?>
<Relationships xmlns="http://schemas.openxmlformats.org/package/2006/relationships"><Relationship Id="rId8" Type="http://schemas.openxmlformats.org/officeDocument/2006/relationships/theme" Target="../theme/theme26.xml"/><Relationship Id="rId3" Type="http://schemas.openxmlformats.org/officeDocument/2006/relationships/slideLayout" Target="../slideLayouts/slideLayout273.xml"/><Relationship Id="rId7" Type="http://schemas.openxmlformats.org/officeDocument/2006/relationships/slideLayout" Target="../slideLayouts/slideLayout277.xml"/><Relationship Id="rId2" Type="http://schemas.openxmlformats.org/officeDocument/2006/relationships/slideLayout" Target="../slideLayouts/slideLayout272.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5" Type="http://schemas.openxmlformats.org/officeDocument/2006/relationships/slideLayout" Target="../slideLayouts/slideLayout275.xml"/><Relationship Id="rId4" Type="http://schemas.openxmlformats.org/officeDocument/2006/relationships/slideLayout" Target="../slideLayouts/slideLayout27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85.xml"/><Relationship Id="rId13" Type="http://schemas.openxmlformats.org/officeDocument/2006/relationships/image" Target="../media/image1.png"/><Relationship Id="rId3" Type="http://schemas.openxmlformats.org/officeDocument/2006/relationships/slideLayout" Target="../slideLayouts/slideLayout280.xml"/><Relationship Id="rId7" Type="http://schemas.openxmlformats.org/officeDocument/2006/relationships/slideLayout" Target="../slideLayouts/slideLayout284.xml"/><Relationship Id="rId12" Type="http://schemas.openxmlformats.org/officeDocument/2006/relationships/theme" Target="../theme/theme27.xml"/><Relationship Id="rId2" Type="http://schemas.openxmlformats.org/officeDocument/2006/relationships/slideLayout" Target="../slideLayouts/slideLayout279.xml"/><Relationship Id="rId1" Type="http://schemas.openxmlformats.org/officeDocument/2006/relationships/slideLayout" Target="../slideLayouts/slideLayout278.xml"/><Relationship Id="rId6" Type="http://schemas.openxmlformats.org/officeDocument/2006/relationships/slideLayout" Target="../slideLayouts/slideLayout283.xml"/><Relationship Id="rId11" Type="http://schemas.openxmlformats.org/officeDocument/2006/relationships/slideLayout" Target="../slideLayouts/slideLayout288.xml"/><Relationship Id="rId5" Type="http://schemas.openxmlformats.org/officeDocument/2006/relationships/slideLayout" Target="../slideLayouts/slideLayout282.xml"/><Relationship Id="rId10" Type="http://schemas.openxmlformats.org/officeDocument/2006/relationships/slideLayout" Target="../slideLayouts/slideLayout287.xml"/><Relationship Id="rId4" Type="http://schemas.openxmlformats.org/officeDocument/2006/relationships/slideLayout" Target="../slideLayouts/slideLayout281.xml"/><Relationship Id="rId9" Type="http://schemas.openxmlformats.org/officeDocument/2006/relationships/slideLayout" Target="../slideLayouts/slideLayout286.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296.xml"/><Relationship Id="rId13" Type="http://schemas.openxmlformats.org/officeDocument/2006/relationships/image" Target="../media/image1.png"/><Relationship Id="rId3" Type="http://schemas.openxmlformats.org/officeDocument/2006/relationships/slideLayout" Target="../slideLayouts/slideLayout291.xml"/><Relationship Id="rId7" Type="http://schemas.openxmlformats.org/officeDocument/2006/relationships/slideLayout" Target="../slideLayouts/slideLayout295.xml"/><Relationship Id="rId12" Type="http://schemas.openxmlformats.org/officeDocument/2006/relationships/theme" Target="../theme/theme28.xml"/><Relationship Id="rId2" Type="http://schemas.openxmlformats.org/officeDocument/2006/relationships/slideLayout" Target="../slideLayouts/slideLayout290.xml"/><Relationship Id="rId1" Type="http://schemas.openxmlformats.org/officeDocument/2006/relationships/slideLayout" Target="../slideLayouts/slideLayout289.xml"/><Relationship Id="rId6" Type="http://schemas.openxmlformats.org/officeDocument/2006/relationships/slideLayout" Target="../slideLayouts/slideLayout294.xml"/><Relationship Id="rId11" Type="http://schemas.openxmlformats.org/officeDocument/2006/relationships/slideLayout" Target="../slideLayouts/slideLayout299.xml"/><Relationship Id="rId5" Type="http://schemas.openxmlformats.org/officeDocument/2006/relationships/slideLayout" Target="../slideLayouts/slideLayout293.xml"/><Relationship Id="rId10" Type="http://schemas.openxmlformats.org/officeDocument/2006/relationships/slideLayout" Target="../slideLayouts/slideLayout298.xml"/><Relationship Id="rId4" Type="http://schemas.openxmlformats.org/officeDocument/2006/relationships/slideLayout" Target="../slideLayouts/slideLayout292.xml"/><Relationship Id="rId9" Type="http://schemas.openxmlformats.org/officeDocument/2006/relationships/slideLayout" Target="../slideLayouts/slideLayout297.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07.xml"/><Relationship Id="rId13" Type="http://schemas.openxmlformats.org/officeDocument/2006/relationships/image" Target="../media/image1.png"/><Relationship Id="rId3" Type="http://schemas.openxmlformats.org/officeDocument/2006/relationships/slideLayout" Target="../slideLayouts/slideLayout302.xml"/><Relationship Id="rId7" Type="http://schemas.openxmlformats.org/officeDocument/2006/relationships/slideLayout" Target="../slideLayouts/slideLayout306.xml"/><Relationship Id="rId12" Type="http://schemas.openxmlformats.org/officeDocument/2006/relationships/theme" Target="../theme/theme29.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5" Type="http://schemas.openxmlformats.org/officeDocument/2006/relationships/slideLayout" Target="../slideLayouts/slideLayout304.xml"/><Relationship Id="rId10" Type="http://schemas.openxmlformats.org/officeDocument/2006/relationships/slideLayout" Target="../slideLayouts/slideLayout309.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18.xml"/><Relationship Id="rId13" Type="http://schemas.openxmlformats.org/officeDocument/2006/relationships/theme" Target="../theme/theme30.xml"/><Relationship Id="rId3" Type="http://schemas.openxmlformats.org/officeDocument/2006/relationships/slideLayout" Target="../slideLayouts/slideLayout313.xml"/><Relationship Id="rId7" Type="http://schemas.openxmlformats.org/officeDocument/2006/relationships/slideLayout" Target="../slideLayouts/slideLayout317.xml"/><Relationship Id="rId12" Type="http://schemas.openxmlformats.org/officeDocument/2006/relationships/slideLayout" Target="../slideLayouts/slideLayout322.xml"/><Relationship Id="rId2" Type="http://schemas.openxmlformats.org/officeDocument/2006/relationships/slideLayout" Target="../slideLayouts/slideLayout312.xml"/><Relationship Id="rId1" Type="http://schemas.openxmlformats.org/officeDocument/2006/relationships/slideLayout" Target="../slideLayouts/slideLayout311.xml"/><Relationship Id="rId6" Type="http://schemas.openxmlformats.org/officeDocument/2006/relationships/slideLayout" Target="../slideLayouts/slideLayout316.xml"/><Relationship Id="rId11" Type="http://schemas.openxmlformats.org/officeDocument/2006/relationships/slideLayout" Target="../slideLayouts/slideLayout321.xml"/><Relationship Id="rId5" Type="http://schemas.openxmlformats.org/officeDocument/2006/relationships/slideLayout" Target="../slideLayouts/slideLayout315.xml"/><Relationship Id="rId10" Type="http://schemas.openxmlformats.org/officeDocument/2006/relationships/slideLayout" Target="../slideLayouts/slideLayout320.xml"/><Relationship Id="rId4" Type="http://schemas.openxmlformats.org/officeDocument/2006/relationships/slideLayout" Target="../slideLayouts/slideLayout314.xml"/><Relationship Id="rId9" Type="http://schemas.openxmlformats.org/officeDocument/2006/relationships/slideLayout" Target="../slideLayouts/slideLayout319.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0.xml"/><Relationship Id="rId13" Type="http://schemas.openxmlformats.org/officeDocument/2006/relationships/image" Target="../media/image1.png"/><Relationship Id="rId3" Type="http://schemas.openxmlformats.org/officeDocument/2006/relationships/slideLayout" Target="../slideLayouts/slideLayout325.xml"/><Relationship Id="rId7" Type="http://schemas.openxmlformats.org/officeDocument/2006/relationships/slideLayout" Target="../slideLayouts/slideLayout329.xml"/><Relationship Id="rId12" Type="http://schemas.openxmlformats.org/officeDocument/2006/relationships/theme" Target="../theme/theme31.xml"/><Relationship Id="rId2" Type="http://schemas.openxmlformats.org/officeDocument/2006/relationships/slideLayout" Target="../slideLayouts/slideLayout324.xml"/><Relationship Id="rId1" Type="http://schemas.openxmlformats.org/officeDocument/2006/relationships/slideLayout" Target="../slideLayouts/slideLayout323.xml"/><Relationship Id="rId6" Type="http://schemas.openxmlformats.org/officeDocument/2006/relationships/slideLayout" Target="../slideLayouts/slideLayout328.xml"/><Relationship Id="rId11" Type="http://schemas.openxmlformats.org/officeDocument/2006/relationships/slideLayout" Target="../slideLayouts/slideLayout333.xml"/><Relationship Id="rId5" Type="http://schemas.openxmlformats.org/officeDocument/2006/relationships/slideLayout" Target="../slideLayouts/slideLayout327.xml"/><Relationship Id="rId10" Type="http://schemas.openxmlformats.org/officeDocument/2006/relationships/slideLayout" Target="../slideLayouts/slideLayout332.xml"/><Relationship Id="rId4" Type="http://schemas.openxmlformats.org/officeDocument/2006/relationships/slideLayout" Target="../slideLayouts/slideLayout326.xml"/><Relationship Id="rId9" Type="http://schemas.openxmlformats.org/officeDocument/2006/relationships/slideLayout" Target="../slideLayouts/slideLayout331.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1.xml"/><Relationship Id="rId3" Type="http://schemas.openxmlformats.org/officeDocument/2006/relationships/slideLayout" Target="../slideLayouts/slideLayout336.xml"/><Relationship Id="rId7" Type="http://schemas.openxmlformats.org/officeDocument/2006/relationships/slideLayout" Target="../slideLayouts/slideLayout340.xml"/><Relationship Id="rId12" Type="http://schemas.openxmlformats.org/officeDocument/2006/relationships/theme" Target="../theme/theme32.xml"/><Relationship Id="rId2" Type="http://schemas.openxmlformats.org/officeDocument/2006/relationships/slideLayout" Target="../slideLayouts/slideLayout335.xml"/><Relationship Id="rId1" Type="http://schemas.openxmlformats.org/officeDocument/2006/relationships/slideLayout" Target="../slideLayouts/slideLayout334.xml"/><Relationship Id="rId6" Type="http://schemas.openxmlformats.org/officeDocument/2006/relationships/slideLayout" Target="../slideLayouts/slideLayout339.xml"/><Relationship Id="rId11" Type="http://schemas.openxmlformats.org/officeDocument/2006/relationships/slideLayout" Target="../slideLayouts/slideLayout344.xml"/><Relationship Id="rId5" Type="http://schemas.openxmlformats.org/officeDocument/2006/relationships/slideLayout" Target="../slideLayouts/slideLayout338.xml"/><Relationship Id="rId10" Type="http://schemas.openxmlformats.org/officeDocument/2006/relationships/slideLayout" Target="../slideLayouts/slideLayout343.xml"/><Relationship Id="rId4" Type="http://schemas.openxmlformats.org/officeDocument/2006/relationships/slideLayout" Target="../slideLayouts/slideLayout337.xml"/><Relationship Id="rId9" Type="http://schemas.openxmlformats.org/officeDocument/2006/relationships/slideLayout" Target="../slideLayouts/slideLayout342.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52.xml"/><Relationship Id="rId13" Type="http://schemas.openxmlformats.org/officeDocument/2006/relationships/image" Target="../media/image1.png"/><Relationship Id="rId3" Type="http://schemas.openxmlformats.org/officeDocument/2006/relationships/slideLayout" Target="../slideLayouts/slideLayout347.xml"/><Relationship Id="rId7" Type="http://schemas.openxmlformats.org/officeDocument/2006/relationships/slideLayout" Target="../slideLayouts/slideLayout351.xml"/><Relationship Id="rId12" Type="http://schemas.openxmlformats.org/officeDocument/2006/relationships/theme" Target="../theme/theme33.xml"/><Relationship Id="rId2" Type="http://schemas.openxmlformats.org/officeDocument/2006/relationships/slideLayout" Target="../slideLayouts/slideLayout346.xml"/><Relationship Id="rId1" Type="http://schemas.openxmlformats.org/officeDocument/2006/relationships/slideLayout" Target="../slideLayouts/slideLayout345.xml"/><Relationship Id="rId6" Type="http://schemas.openxmlformats.org/officeDocument/2006/relationships/slideLayout" Target="../slideLayouts/slideLayout350.xml"/><Relationship Id="rId11" Type="http://schemas.openxmlformats.org/officeDocument/2006/relationships/slideLayout" Target="../slideLayouts/slideLayout355.xml"/><Relationship Id="rId5" Type="http://schemas.openxmlformats.org/officeDocument/2006/relationships/slideLayout" Target="../slideLayouts/slideLayout349.xml"/><Relationship Id="rId10" Type="http://schemas.openxmlformats.org/officeDocument/2006/relationships/slideLayout" Target="../slideLayouts/slideLayout354.xml"/><Relationship Id="rId4" Type="http://schemas.openxmlformats.org/officeDocument/2006/relationships/slideLayout" Target="../slideLayouts/slideLayout348.xml"/><Relationship Id="rId9" Type="http://schemas.openxmlformats.org/officeDocument/2006/relationships/slideLayout" Target="../slideLayouts/slideLayout353.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63.xml"/><Relationship Id="rId13" Type="http://schemas.openxmlformats.org/officeDocument/2006/relationships/image" Target="../media/image1.png"/><Relationship Id="rId3" Type="http://schemas.openxmlformats.org/officeDocument/2006/relationships/slideLayout" Target="../slideLayouts/slideLayout358.xml"/><Relationship Id="rId7" Type="http://schemas.openxmlformats.org/officeDocument/2006/relationships/slideLayout" Target="../slideLayouts/slideLayout362.xml"/><Relationship Id="rId12" Type="http://schemas.openxmlformats.org/officeDocument/2006/relationships/theme" Target="../theme/theme34.xml"/><Relationship Id="rId2" Type="http://schemas.openxmlformats.org/officeDocument/2006/relationships/slideLayout" Target="../slideLayouts/slideLayout357.xml"/><Relationship Id="rId1" Type="http://schemas.openxmlformats.org/officeDocument/2006/relationships/slideLayout" Target="../slideLayouts/slideLayout356.xml"/><Relationship Id="rId6" Type="http://schemas.openxmlformats.org/officeDocument/2006/relationships/slideLayout" Target="../slideLayouts/slideLayout361.xml"/><Relationship Id="rId11" Type="http://schemas.openxmlformats.org/officeDocument/2006/relationships/slideLayout" Target="../slideLayouts/slideLayout366.xml"/><Relationship Id="rId5" Type="http://schemas.openxmlformats.org/officeDocument/2006/relationships/slideLayout" Target="../slideLayouts/slideLayout360.xml"/><Relationship Id="rId10" Type="http://schemas.openxmlformats.org/officeDocument/2006/relationships/slideLayout" Target="../slideLayouts/slideLayout365.xml"/><Relationship Id="rId4" Type="http://schemas.openxmlformats.org/officeDocument/2006/relationships/slideLayout" Target="../slideLayouts/slideLayout359.xml"/><Relationship Id="rId9" Type="http://schemas.openxmlformats.org/officeDocument/2006/relationships/slideLayout" Target="../slideLayouts/slideLayout364.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74.xml"/><Relationship Id="rId13" Type="http://schemas.openxmlformats.org/officeDocument/2006/relationships/image" Target="../media/image1.png"/><Relationship Id="rId3" Type="http://schemas.openxmlformats.org/officeDocument/2006/relationships/slideLayout" Target="../slideLayouts/slideLayout369.xml"/><Relationship Id="rId7" Type="http://schemas.openxmlformats.org/officeDocument/2006/relationships/slideLayout" Target="../slideLayouts/slideLayout373.xml"/><Relationship Id="rId12" Type="http://schemas.openxmlformats.org/officeDocument/2006/relationships/theme" Target="../theme/theme35.xml"/><Relationship Id="rId2" Type="http://schemas.openxmlformats.org/officeDocument/2006/relationships/slideLayout" Target="../slideLayouts/slideLayout368.xml"/><Relationship Id="rId1" Type="http://schemas.openxmlformats.org/officeDocument/2006/relationships/slideLayout" Target="../slideLayouts/slideLayout367.xml"/><Relationship Id="rId6" Type="http://schemas.openxmlformats.org/officeDocument/2006/relationships/slideLayout" Target="../slideLayouts/slideLayout372.xml"/><Relationship Id="rId11" Type="http://schemas.openxmlformats.org/officeDocument/2006/relationships/slideLayout" Target="../slideLayouts/slideLayout377.xml"/><Relationship Id="rId5" Type="http://schemas.openxmlformats.org/officeDocument/2006/relationships/slideLayout" Target="../slideLayouts/slideLayout371.xml"/><Relationship Id="rId10" Type="http://schemas.openxmlformats.org/officeDocument/2006/relationships/slideLayout" Target="../slideLayouts/slideLayout376.xml"/><Relationship Id="rId4" Type="http://schemas.openxmlformats.org/officeDocument/2006/relationships/slideLayout" Target="../slideLayouts/slideLayout370.xml"/><Relationship Id="rId9" Type="http://schemas.openxmlformats.org/officeDocument/2006/relationships/slideLayout" Target="../slideLayouts/slideLayout375.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85.xml"/><Relationship Id="rId13" Type="http://schemas.openxmlformats.org/officeDocument/2006/relationships/image" Target="../media/image1.png"/><Relationship Id="rId3" Type="http://schemas.openxmlformats.org/officeDocument/2006/relationships/slideLayout" Target="../slideLayouts/slideLayout380.xml"/><Relationship Id="rId7" Type="http://schemas.openxmlformats.org/officeDocument/2006/relationships/slideLayout" Target="../slideLayouts/slideLayout384.xml"/><Relationship Id="rId12" Type="http://schemas.openxmlformats.org/officeDocument/2006/relationships/theme" Target="../theme/theme36.xml"/><Relationship Id="rId2" Type="http://schemas.openxmlformats.org/officeDocument/2006/relationships/slideLayout" Target="../slideLayouts/slideLayout379.xml"/><Relationship Id="rId1" Type="http://schemas.openxmlformats.org/officeDocument/2006/relationships/slideLayout" Target="../slideLayouts/slideLayout378.xml"/><Relationship Id="rId6" Type="http://schemas.openxmlformats.org/officeDocument/2006/relationships/slideLayout" Target="../slideLayouts/slideLayout383.xml"/><Relationship Id="rId11" Type="http://schemas.openxmlformats.org/officeDocument/2006/relationships/slideLayout" Target="../slideLayouts/slideLayout388.xml"/><Relationship Id="rId5" Type="http://schemas.openxmlformats.org/officeDocument/2006/relationships/slideLayout" Target="../slideLayouts/slideLayout382.xml"/><Relationship Id="rId10" Type="http://schemas.openxmlformats.org/officeDocument/2006/relationships/slideLayout" Target="../slideLayouts/slideLayout387.xml"/><Relationship Id="rId4" Type="http://schemas.openxmlformats.org/officeDocument/2006/relationships/slideLayout" Target="../slideLayouts/slideLayout381.xml"/><Relationship Id="rId9" Type="http://schemas.openxmlformats.org/officeDocument/2006/relationships/slideLayout" Target="../slideLayouts/slideLayout386.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396.xml"/><Relationship Id="rId3" Type="http://schemas.openxmlformats.org/officeDocument/2006/relationships/slideLayout" Target="../slideLayouts/slideLayout391.xml"/><Relationship Id="rId7" Type="http://schemas.openxmlformats.org/officeDocument/2006/relationships/slideLayout" Target="../slideLayouts/slideLayout395.xml"/><Relationship Id="rId12" Type="http://schemas.openxmlformats.org/officeDocument/2006/relationships/theme" Target="../theme/theme37.xml"/><Relationship Id="rId2" Type="http://schemas.openxmlformats.org/officeDocument/2006/relationships/slideLayout" Target="../slideLayouts/slideLayout390.xml"/><Relationship Id="rId1" Type="http://schemas.openxmlformats.org/officeDocument/2006/relationships/slideLayout" Target="../slideLayouts/slideLayout389.xml"/><Relationship Id="rId6" Type="http://schemas.openxmlformats.org/officeDocument/2006/relationships/slideLayout" Target="../slideLayouts/slideLayout394.xml"/><Relationship Id="rId11" Type="http://schemas.openxmlformats.org/officeDocument/2006/relationships/slideLayout" Target="../slideLayouts/slideLayout399.xml"/><Relationship Id="rId5" Type="http://schemas.openxmlformats.org/officeDocument/2006/relationships/slideLayout" Target="../slideLayouts/slideLayout393.xml"/><Relationship Id="rId10" Type="http://schemas.openxmlformats.org/officeDocument/2006/relationships/slideLayout" Target="../slideLayouts/slideLayout398.xml"/><Relationship Id="rId4" Type="http://schemas.openxmlformats.org/officeDocument/2006/relationships/slideLayout" Target="../slideLayouts/slideLayout392.xml"/><Relationship Id="rId9" Type="http://schemas.openxmlformats.org/officeDocument/2006/relationships/slideLayout" Target="../slideLayouts/slideLayout397.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07.xml"/><Relationship Id="rId3" Type="http://schemas.openxmlformats.org/officeDocument/2006/relationships/slideLayout" Target="../slideLayouts/slideLayout402.xml"/><Relationship Id="rId7" Type="http://schemas.openxmlformats.org/officeDocument/2006/relationships/slideLayout" Target="../slideLayouts/slideLayout406.xml"/><Relationship Id="rId12" Type="http://schemas.openxmlformats.org/officeDocument/2006/relationships/theme" Target="../theme/theme38.xml"/><Relationship Id="rId2" Type="http://schemas.openxmlformats.org/officeDocument/2006/relationships/slideLayout" Target="../slideLayouts/slideLayout401.xml"/><Relationship Id="rId1" Type="http://schemas.openxmlformats.org/officeDocument/2006/relationships/slideLayout" Target="../slideLayouts/slideLayout400.xml"/><Relationship Id="rId6" Type="http://schemas.openxmlformats.org/officeDocument/2006/relationships/slideLayout" Target="../slideLayouts/slideLayout405.xml"/><Relationship Id="rId11" Type="http://schemas.openxmlformats.org/officeDocument/2006/relationships/slideLayout" Target="../slideLayouts/slideLayout410.xml"/><Relationship Id="rId5" Type="http://schemas.openxmlformats.org/officeDocument/2006/relationships/slideLayout" Target="../slideLayouts/slideLayout404.xml"/><Relationship Id="rId10" Type="http://schemas.openxmlformats.org/officeDocument/2006/relationships/slideLayout" Target="../slideLayouts/slideLayout409.xml"/><Relationship Id="rId4" Type="http://schemas.openxmlformats.org/officeDocument/2006/relationships/slideLayout" Target="../slideLayouts/slideLayout403.xml"/><Relationship Id="rId9" Type="http://schemas.openxmlformats.org/officeDocument/2006/relationships/slideLayout" Target="../slideLayouts/slideLayout408.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18.xml"/><Relationship Id="rId13" Type="http://schemas.openxmlformats.org/officeDocument/2006/relationships/theme" Target="../theme/theme39.xml"/><Relationship Id="rId3" Type="http://schemas.openxmlformats.org/officeDocument/2006/relationships/slideLayout" Target="../slideLayouts/slideLayout413.xml"/><Relationship Id="rId7" Type="http://schemas.openxmlformats.org/officeDocument/2006/relationships/slideLayout" Target="../slideLayouts/slideLayout417.xml"/><Relationship Id="rId12" Type="http://schemas.openxmlformats.org/officeDocument/2006/relationships/slideLayout" Target="../slideLayouts/slideLayout422.xml"/><Relationship Id="rId2" Type="http://schemas.openxmlformats.org/officeDocument/2006/relationships/slideLayout" Target="../slideLayouts/slideLayout412.xml"/><Relationship Id="rId1" Type="http://schemas.openxmlformats.org/officeDocument/2006/relationships/slideLayout" Target="../slideLayouts/slideLayout411.xml"/><Relationship Id="rId6" Type="http://schemas.openxmlformats.org/officeDocument/2006/relationships/slideLayout" Target="../slideLayouts/slideLayout416.xml"/><Relationship Id="rId11" Type="http://schemas.openxmlformats.org/officeDocument/2006/relationships/slideLayout" Target="../slideLayouts/slideLayout421.xml"/><Relationship Id="rId5" Type="http://schemas.openxmlformats.org/officeDocument/2006/relationships/slideLayout" Target="../slideLayouts/slideLayout415.xml"/><Relationship Id="rId10" Type="http://schemas.openxmlformats.org/officeDocument/2006/relationships/slideLayout" Target="../slideLayouts/slideLayout420.xml"/><Relationship Id="rId4" Type="http://schemas.openxmlformats.org/officeDocument/2006/relationships/slideLayout" Target="../slideLayouts/slideLayout414.xml"/><Relationship Id="rId9" Type="http://schemas.openxmlformats.org/officeDocument/2006/relationships/slideLayout" Target="../slideLayouts/slideLayout4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0.xml"/><Relationship Id="rId3" Type="http://schemas.openxmlformats.org/officeDocument/2006/relationships/slideLayout" Target="../slideLayouts/slideLayout425.xml"/><Relationship Id="rId7" Type="http://schemas.openxmlformats.org/officeDocument/2006/relationships/slideLayout" Target="../slideLayouts/slideLayout429.xml"/><Relationship Id="rId12" Type="http://schemas.openxmlformats.org/officeDocument/2006/relationships/theme" Target="../theme/theme40.xml"/><Relationship Id="rId2" Type="http://schemas.openxmlformats.org/officeDocument/2006/relationships/slideLayout" Target="../slideLayouts/slideLayout424.xml"/><Relationship Id="rId1" Type="http://schemas.openxmlformats.org/officeDocument/2006/relationships/slideLayout" Target="../slideLayouts/slideLayout423.xml"/><Relationship Id="rId6" Type="http://schemas.openxmlformats.org/officeDocument/2006/relationships/slideLayout" Target="../slideLayouts/slideLayout428.xml"/><Relationship Id="rId11" Type="http://schemas.openxmlformats.org/officeDocument/2006/relationships/slideLayout" Target="../slideLayouts/slideLayout433.xml"/><Relationship Id="rId5" Type="http://schemas.openxmlformats.org/officeDocument/2006/relationships/slideLayout" Target="../slideLayouts/slideLayout427.xml"/><Relationship Id="rId10" Type="http://schemas.openxmlformats.org/officeDocument/2006/relationships/slideLayout" Target="../slideLayouts/slideLayout432.xml"/><Relationship Id="rId4" Type="http://schemas.openxmlformats.org/officeDocument/2006/relationships/slideLayout" Target="../slideLayouts/slideLayout426.xml"/><Relationship Id="rId9" Type="http://schemas.openxmlformats.org/officeDocument/2006/relationships/slideLayout" Target="../slideLayouts/slideLayout431.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1.xml"/><Relationship Id="rId3" Type="http://schemas.openxmlformats.org/officeDocument/2006/relationships/slideLayout" Target="../slideLayouts/slideLayout436.xml"/><Relationship Id="rId7" Type="http://schemas.openxmlformats.org/officeDocument/2006/relationships/slideLayout" Target="../slideLayouts/slideLayout440.xml"/><Relationship Id="rId12" Type="http://schemas.openxmlformats.org/officeDocument/2006/relationships/theme" Target="../theme/theme41.xml"/><Relationship Id="rId2" Type="http://schemas.openxmlformats.org/officeDocument/2006/relationships/slideLayout" Target="../slideLayouts/slideLayout435.xml"/><Relationship Id="rId1" Type="http://schemas.openxmlformats.org/officeDocument/2006/relationships/slideLayout" Target="../slideLayouts/slideLayout434.xml"/><Relationship Id="rId6" Type="http://schemas.openxmlformats.org/officeDocument/2006/relationships/slideLayout" Target="../slideLayouts/slideLayout439.xml"/><Relationship Id="rId11" Type="http://schemas.openxmlformats.org/officeDocument/2006/relationships/slideLayout" Target="../slideLayouts/slideLayout444.xml"/><Relationship Id="rId5" Type="http://schemas.openxmlformats.org/officeDocument/2006/relationships/slideLayout" Target="../slideLayouts/slideLayout438.xml"/><Relationship Id="rId10" Type="http://schemas.openxmlformats.org/officeDocument/2006/relationships/slideLayout" Target="../slideLayouts/slideLayout443.xml"/><Relationship Id="rId4" Type="http://schemas.openxmlformats.org/officeDocument/2006/relationships/slideLayout" Target="../slideLayouts/slideLayout437.xml"/><Relationship Id="rId9" Type="http://schemas.openxmlformats.org/officeDocument/2006/relationships/slideLayout" Target="../slideLayouts/slideLayout442.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2.xml"/><Relationship Id="rId13" Type="http://schemas.openxmlformats.org/officeDocument/2006/relationships/theme" Target="../theme/theme42.xml"/><Relationship Id="rId3" Type="http://schemas.openxmlformats.org/officeDocument/2006/relationships/slideLayout" Target="../slideLayouts/slideLayout447.xml"/><Relationship Id="rId7" Type="http://schemas.openxmlformats.org/officeDocument/2006/relationships/slideLayout" Target="../slideLayouts/slideLayout451.xml"/><Relationship Id="rId12" Type="http://schemas.openxmlformats.org/officeDocument/2006/relationships/slideLayout" Target="../slideLayouts/slideLayout456.xml"/><Relationship Id="rId2" Type="http://schemas.openxmlformats.org/officeDocument/2006/relationships/slideLayout" Target="../slideLayouts/slideLayout446.xml"/><Relationship Id="rId1" Type="http://schemas.openxmlformats.org/officeDocument/2006/relationships/slideLayout" Target="../slideLayouts/slideLayout445.xml"/><Relationship Id="rId6" Type="http://schemas.openxmlformats.org/officeDocument/2006/relationships/slideLayout" Target="../slideLayouts/slideLayout450.xml"/><Relationship Id="rId11" Type="http://schemas.openxmlformats.org/officeDocument/2006/relationships/slideLayout" Target="../slideLayouts/slideLayout455.xml"/><Relationship Id="rId5" Type="http://schemas.openxmlformats.org/officeDocument/2006/relationships/slideLayout" Target="../slideLayouts/slideLayout449.xml"/><Relationship Id="rId10" Type="http://schemas.openxmlformats.org/officeDocument/2006/relationships/slideLayout" Target="../slideLayouts/slideLayout454.xml"/><Relationship Id="rId4" Type="http://schemas.openxmlformats.org/officeDocument/2006/relationships/slideLayout" Target="../slideLayouts/slideLayout448.xml"/><Relationship Id="rId9" Type="http://schemas.openxmlformats.org/officeDocument/2006/relationships/slideLayout" Target="../slideLayouts/slideLayout453.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64.xml"/><Relationship Id="rId13" Type="http://schemas.openxmlformats.org/officeDocument/2006/relationships/theme" Target="../theme/theme43.xml"/><Relationship Id="rId3" Type="http://schemas.openxmlformats.org/officeDocument/2006/relationships/slideLayout" Target="../slideLayouts/slideLayout459.xml"/><Relationship Id="rId7" Type="http://schemas.openxmlformats.org/officeDocument/2006/relationships/slideLayout" Target="../slideLayouts/slideLayout463.xml"/><Relationship Id="rId12" Type="http://schemas.openxmlformats.org/officeDocument/2006/relationships/slideLayout" Target="../slideLayouts/slideLayout468.xml"/><Relationship Id="rId2" Type="http://schemas.openxmlformats.org/officeDocument/2006/relationships/slideLayout" Target="../slideLayouts/slideLayout458.xml"/><Relationship Id="rId1" Type="http://schemas.openxmlformats.org/officeDocument/2006/relationships/slideLayout" Target="../slideLayouts/slideLayout457.xml"/><Relationship Id="rId6" Type="http://schemas.openxmlformats.org/officeDocument/2006/relationships/slideLayout" Target="../slideLayouts/slideLayout462.xml"/><Relationship Id="rId11" Type="http://schemas.openxmlformats.org/officeDocument/2006/relationships/slideLayout" Target="../slideLayouts/slideLayout467.xml"/><Relationship Id="rId5" Type="http://schemas.openxmlformats.org/officeDocument/2006/relationships/slideLayout" Target="../slideLayouts/slideLayout461.xml"/><Relationship Id="rId10" Type="http://schemas.openxmlformats.org/officeDocument/2006/relationships/slideLayout" Target="../slideLayouts/slideLayout466.xml"/><Relationship Id="rId4" Type="http://schemas.openxmlformats.org/officeDocument/2006/relationships/slideLayout" Target="../slideLayouts/slideLayout460.xml"/><Relationship Id="rId9" Type="http://schemas.openxmlformats.org/officeDocument/2006/relationships/slideLayout" Target="../slideLayouts/slideLayout465.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76.xml"/><Relationship Id="rId3" Type="http://schemas.openxmlformats.org/officeDocument/2006/relationships/slideLayout" Target="../slideLayouts/slideLayout471.xml"/><Relationship Id="rId7" Type="http://schemas.openxmlformats.org/officeDocument/2006/relationships/slideLayout" Target="../slideLayouts/slideLayout475.xml"/><Relationship Id="rId12" Type="http://schemas.openxmlformats.org/officeDocument/2006/relationships/theme" Target="../theme/theme44.xml"/><Relationship Id="rId2" Type="http://schemas.openxmlformats.org/officeDocument/2006/relationships/slideLayout" Target="../slideLayouts/slideLayout470.xml"/><Relationship Id="rId1" Type="http://schemas.openxmlformats.org/officeDocument/2006/relationships/slideLayout" Target="../slideLayouts/slideLayout469.xml"/><Relationship Id="rId6" Type="http://schemas.openxmlformats.org/officeDocument/2006/relationships/slideLayout" Target="../slideLayouts/slideLayout474.xml"/><Relationship Id="rId11" Type="http://schemas.openxmlformats.org/officeDocument/2006/relationships/slideLayout" Target="../slideLayouts/slideLayout479.xml"/><Relationship Id="rId5" Type="http://schemas.openxmlformats.org/officeDocument/2006/relationships/slideLayout" Target="../slideLayouts/slideLayout473.xml"/><Relationship Id="rId10" Type="http://schemas.openxmlformats.org/officeDocument/2006/relationships/slideLayout" Target="../slideLayouts/slideLayout478.xml"/><Relationship Id="rId4" Type="http://schemas.openxmlformats.org/officeDocument/2006/relationships/slideLayout" Target="../slideLayouts/slideLayout472.xml"/><Relationship Id="rId9" Type="http://schemas.openxmlformats.org/officeDocument/2006/relationships/slideLayout" Target="../slideLayouts/slideLayout477.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87.xml"/><Relationship Id="rId3" Type="http://schemas.openxmlformats.org/officeDocument/2006/relationships/slideLayout" Target="../slideLayouts/slideLayout482.xml"/><Relationship Id="rId7" Type="http://schemas.openxmlformats.org/officeDocument/2006/relationships/slideLayout" Target="../slideLayouts/slideLayout486.xml"/><Relationship Id="rId12" Type="http://schemas.openxmlformats.org/officeDocument/2006/relationships/theme" Target="../theme/theme45.xml"/><Relationship Id="rId2" Type="http://schemas.openxmlformats.org/officeDocument/2006/relationships/slideLayout" Target="../slideLayouts/slideLayout481.xml"/><Relationship Id="rId1" Type="http://schemas.openxmlformats.org/officeDocument/2006/relationships/slideLayout" Target="../slideLayouts/slideLayout480.xml"/><Relationship Id="rId6" Type="http://schemas.openxmlformats.org/officeDocument/2006/relationships/slideLayout" Target="../slideLayouts/slideLayout485.xml"/><Relationship Id="rId11" Type="http://schemas.openxmlformats.org/officeDocument/2006/relationships/slideLayout" Target="../slideLayouts/slideLayout490.xml"/><Relationship Id="rId5" Type="http://schemas.openxmlformats.org/officeDocument/2006/relationships/slideLayout" Target="../slideLayouts/slideLayout484.xml"/><Relationship Id="rId10" Type="http://schemas.openxmlformats.org/officeDocument/2006/relationships/slideLayout" Target="../slideLayouts/slideLayout489.xml"/><Relationship Id="rId4" Type="http://schemas.openxmlformats.org/officeDocument/2006/relationships/slideLayout" Target="../slideLayouts/slideLayout483.xml"/><Relationship Id="rId9" Type="http://schemas.openxmlformats.org/officeDocument/2006/relationships/slideLayout" Target="../slideLayouts/slideLayout488.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498.xml"/><Relationship Id="rId13" Type="http://schemas.openxmlformats.org/officeDocument/2006/relationships/theme" Target="../theme/theme46.xml"/><Relationship Id="rId3" Type="http://schemas.openxmlformats.org/officeDocument/2006/relationships/slideLayout" Target="../slideLayouts/slideLayout493.xml"/><Relationship Id="rId7" Type="http://schemas.openxmlformats.org/officeDocument/2006/relationships/slideLayout" Target="../slideLayouts/slideLayout497.xml"/><Relationship Id="rId12" Type="http://schemas.openxmlformats.org/officeDocument/2006/relationships/slideLayout" Target="../slideLayouts/slideLayout502.xml"/><Relationship Id="rId2" Type="http://schemas.openxmlformats.org/officeDocument/2006/relationships/slideLayout" Target="../slideLayouts/slideLayout492.xml"/><Relationship Id="rId1" Type="http://schemas.openxmlformats.org/officeDocument/2006/relationships/slideLayout" Target="../slideLayouts/slideLayout491.xml"/><Relationship Id="rId6" Type="http://schemas.openxmlformats.org/officeDocument/2006/relationships/slideLayout" Target="../slideLayouts/slideLayout496.xml"/><Relationship Id="rId11" Type="http://schemas.openxmlformats.org/officeDocument/2006/relationships/slideLayout" Target="../slideLayouts/slideLayout501.xml"/><Relationship Id="rId5" Type="http://schemas.openxmlformats.org/officeDocument/2006/relationships/slideLayout" Target="../slideLayouts/slideLayout495.xml"/><Relationship Id="rId10" Type="http://schemas.openxmlformats.org/officeDocument/2006/relationships/slideLayout" Target="../slideLayouts/slideLayout500.xml"/><Relationship Id="rId4" Type="http://schemas.openxmlformats.org/officeDocument/2006/relationships/slideLayout" Target="../slideLayouts/slideLayout494.xml"/><Relationship Id="rId9" Type="http://schemas.openxmlformats.org/officeDocument/2006/relationships/slideLayout" Target="../slideLayouts/slideLayout499.xml"/><Relationship Id="rId14" Type="http://schemas.openxmlformats.org/officeDocument/2006/relationships/image" Target="../media/image1.png"/></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10.xml"/><Relationship Id="rId13" Type="http://schemas.openxmlformats.org/officeDocument/2006/relationships/image" Target="../media/image1.png"/><Relationship Id="rId3" Type="http://schemas.openxmlformats.org/officeDocument/2006/relationships/slideLayout" Target="../slideLayouts/slideLayout505.xml"/><Relationship Id="rId7" Type="http://schemas.openxmlformats.org/officeDocument/2006/relationships/slideLayout" Target="../slideLayouts/slideLayout509.xml"/><Relationship Id="rId12" Type="http://schemas.openxmlformats.org/officeDocument/2006/relationships/theme" Target="../theme/theme47.xml"/><Relationship Id="rId2" Type="http://schemas.openxmlformats.org/officeDocument/2006/relationships/slideLayout" Target="../slideLayouts/slideLayout504.xml"/><Relationship Id="rId1" Type="http://schemas.openxmlformats.org/officeDocument/2006/relationships/slideLayout" Target="../slideLayouts/slideLayout503.xml"/><Relationship Id="rId6" Type="http://schemas.openxmlformats.org/officeDocument/2006/relationships/slideLayout" Target="../slideLayouts/slideLayout508.xml"/><Relationship Id="rId11" Type="http://schemas.openxmlformats.org/officeDocument/2006/relationships/slideLayout" Target="../slideLayouts/slideLayout513.xml"/><Relationship Id="rId5" Type="http://schemas.openxmlformats.org/officeDocument/2006/relationships/slideLayout" Target="../slideLayouts/slideLayout507.xml"/><Relationship Id="rId10" Type="http://schemas.openxmlformats.org/officeDocument/2006/relationships/slideLayout" Target="../slideLayouts/slideLayout512.xml"/><Relationship Id="rId4" Type="http://schemas.openxmlformats.org/officeDocument/2006/relationships/slideLayout" Target="../slideLayouts/slideLayout506.xml"/><Relationship Id="rId9" Type="http://schemas.openxmlformats.org/officeDocument/2006/relationships/slideLayout" Target="../slideLayouts/slideLayout511.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21.xml"/><Relationship Id="rId13" Type="http://schemas.openxmlformats.org/officeDocument/2006/relationships/theme" Target="../theme/theme48.xml"/><Relationship Id="rId3" Type="http://schemas.openxmlformats.org/officeDocument/2006/relationships/slideLayout" Target="../slideLayouts/slideLayout516.xml"/><Relationship Id="rId7" Type="http://schemas.openxmlformats.org/officeDocument/2006/relationships/slideLayout" Target="../slideLayouts/slideLayout520.xml"/><Relationship Id="rId12" Type="http://schemas.openxmlformats.org/officeDocument/2006/relationships/slideLayout" Target="../slideLayouts/slideLayout525.xml"/><Relationship Id="rId2" Type="http://schemas.openxmlformats.org/officeDocument/2006/relationships/slideLayout" Target="../slideLayouts/slideLayout515.xml"/><Relationship Id="rId1" Type="http://schemas.openxmlformats.org/officeDocument/2006/relationships/slideLayout" Target="../slideLayouts/slideLayout514.xml"/><Relationship Id="rId6" Type="http://schemas.openxmlformats.org/officeDocument/2006/relationships/slideLayout" Target="../slideLayouts/slideLayout519.xml"/><Relationship Id="rId11" Type="http://schemas.openxmlformats.org/officeDocument/2006/relationships/slideLayout" Target="../slideLayouts/slideLayout524.xml"/><Relationship Id="rId5" Type="http://schemas.openxmlformats.org/officeDocument/2006/relationships/slideLayout" Target="../slideLayouts/slideLayout518.xml"/><Relationship Id="rId10" Type="http://schemas.openxmlformats.org/officeDocument/2006/relationships/slideLayout" Target="../slideLayouts/slideLayout523.xml"/><Relationship Id="rId4" Type="http://schemas.openxmlformats.org/officeDocument/2006/relationships/slideLayout" Target="../slideLayouts/slideLayout517.xml"/><Relationship Id="rId9" Type="http://schemas.openxmlformats.org/officeDocument/2006/relationships/slideLayout" Target="../slideLayouts/slideLayout522.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3.xml"/><Relationship Id="rId13" Type="http://schemas.openxmlformats.org/officeDocument/2006/relationships/image" Target="../media/image1.png"/><Relationship Id="rId3" Type="http://schemas.openxmlformats.org/officeDocument/2006/relationships/slideLayout" Target="../slideLayouts/slideLayout528.xml"/><Relationship Id="rId7" Type="http://schemas.openxmlformats.org/officeDocument/2006/relationships/slideLayout" Target="../slideLayouts/slideLayout532.xml"/><Relationship Id="rId12" Type="http://schemas.openxmlformats.org/officeDocument/2006/relationships/theme" Target="../theme/theme49.xml"/><Relationship Id="rId2" Type="http://schemas.openxmlformats.org/officeDocument/2006/relationships/slideLayout" Target="../slideLayouts/slideLayout527.xml"/><Relationship Id="rId1" Type="http://schemas.openxmlformats.org/officeDocument/2006/relationships/slideLayout" Target="../slideLayouts/slideLayout526.xml"/><Relationship Id="rId6" Type="http://schemas.openxmlformats.org/officeDocument/2006/relationships/slideLayout" Target="../slideLayouts/slideLayout531.xml"/><Relationship Id="rId11" Type="http://schemas.openxmlformats.org/officeDocument/2006/relationships/slideLayout" Target="../slideLayouts/slideLayout536.xml"/><Relationship Id="rId5" Type="http://schemas.openxmlformats.org/officeDocument/2006/relationships/slideLayout" Target="../slideLayouts/slideLayout530.xml"/><Relationship Id="rId10" Type="http://schemas.openxmlformats.org/officeDocument/2006/relationships/slideLayout" Target="../slideLayouts/slideLayout535.xml"/><Relationship Id="rId4" Type="http://schemas.openxmlformats.org/officeDocument/2006/relationships/slideLayout" Target="../slideLayouts/slideLayout529.xml"/><Relationship Id="rId9" Type="http://schemas.openxmlformats.org/officeDocument/2006/relationships/slideLayout" Target="../slideLayouts/slideLayout5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4.xml"/><Relationship Id="rId13" Type="http://schemas.openxmlformats.org/officeDocument/2006/relationships/image" Target="../media/image7.png"/><Relationship Id="rId3" Type="http://schemas.openxmlformats.org/officeDocument/2006/relationships/slideLayout" Target="../slideLayouts/slideLayout539.xml"/><Relationship Id="rId7" Type="http://schemas.openxmlformats.org/officeDocument/2006/relationships/slideLayout" Target="../slideLayouts/slideLayout543.xml"/><Relationship Id="rId12" Type="http://schemas.openxmlformats.org/officeDocument/2006/relationships/theme" Target="../theme/theme50.xml"/><Relationship Id="rId2" Type="http://schemas.openxmlformats.org/officeDocument/2006/relationships/slideLayout" Target="../slideLayouts/slideLayout538.xml"/><Relationship Id="rId1" Type="http://schemas.openxmlformats.org/officeDocument/2006/relationships/slideLayout" Target="../slideLayouts/slideLayout537.xml"/><Relationship Id="rId6" Type="http://schemas.openxmlformats.org/officeDocument/2006/relationships/slideLayout" Target="../slideLayouts/slideLayout542.xml"/><Relationship Id="rId11" Type="http://schemas.openxmlformats.org/officeDocument/2006/relationships/slideLayout" Target="../slideLayouts/slideLayout547.xml"/><Relationship Id="rId5" Type="http://schemas.openxmlformats.org/officeDocument/2006/relationships/slideLayout" Target="../slideLayouts/slideLayout541.xml"/><Relationship Id="rId10" Type="http://schemas.openxmlformats.org/officeDocument/2006/relationships/slideLayout" Target="../slideLayouts/slideLayout546.xml"/><Relationship Id="rId4" Type="http://schemas.openxmlformats.org/officeDocument/2006/relationships/slideLayout" Target="../slideLayouts/slideLayout540.xml"/><Relationship Id="rId9" Type="http://schemas.openxmlformats.org/officeDocument/2006/relationships/slideLayout" Target="../slideLayouts/slideLayout545.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5.xml"/><Relationship Id="rId13" Type="http://schemas.openxmlformats.org/officeDocument/2006/relationships/theme" Target="../theme/theme51.xml"/><Relationship Id="rId3" Type="http://schemas.openxmlformats.org/officeDocument/2006/relationships/slideLayout" Target="../slideLayouts/slideLayout550.xml"/><Relationship Id="rId7" Type="http://schemas.openxmlformats.org/officeDocument/2006/relationships/slideLayout" Target="../slideLayouts/slideLayout554.xml"/><Relationship Id="rId12" Type="http://schemas.openxmlformats.org/officeDocument/2006/relationships/slideLayout" Target="../slideLayouts/slideLayout559.xml"/><Relationship Id="rId2" Type="http://schemas.openxmlformats.org/officeDocument/2006/relationships/slideLayout" Target="../slideLayouts/slideLayout549.xml"/><Relationship Id="rId1" Type="http://schemas.openxmlformats.org/officeDocument/2006/relationships/slideLayout" Target="../slideLayouts/slideLayout548.xml"/><Relationship Id="rId6" Type="http://schemas.openxmlformats.org/officeDocument/2006/relationships/slideLayout" Target="../slideLayouts/slideLayout553.xml"/><Relationship Id="rId11" Type="http://schemas.openxmlformats.org/officeDocument/2006/relationships/slideLayout" Target="../slideLayouts/slideLayout558.xml"/><Relationship Id="rId5" Type="http://schemas.openxmlformats.org/officeDocument/2006/relationships/slideLayout" Target="../slideLayouts/slideLayout552.xml"/><Relationship Id="rId10" Type="http://schemas.openxmlformats.org/officeDocument/2006/relationships/slideLayout" Target="../slideLayouts/slideLayout557.xml"/><Relationship Id="rId4" Type="http://schemas.openxmlformats.org/officeDocument/2006/relationships/slideLayout" Target="../slideLayouts/slideLayout551.xml"/><Relationship Id="rId9" Type="http://schemas.openxmlformats.org/officeDocument/2006/relationships/slideLayout" Target="../slideLayouts/slideLayout556.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7.xml"/><Relationship Id="rId13" Type="http://schemas.openxmlformats.org/officeDocument/2006/relationships/theme" Target="../theme/theme52.xml"/><Relationship Id="rId3" Type="http://schemas.openxmlformats.org/officeDocument/2006/relationships/slideLayout" Target="../slideLayouts/slideLayout562.xml"/><Relationship Id="rId7" Type="http://schemas.openxmlformats.org/officeDocument/2006/relationships/slideLayout" Target="../slideLayouts/slideLayout566.xml"/><Relationship Id="rId12" Type="http://schemas.openxmlformats.org/officeDocument/2006/relationships/slideLayout" Target="../slideLayouts/slideLayout571.xml"/><Relationship Id="rId2" Type="http://schemas.openxmlformats.org/officeDocument/2006/relationships/slideLayout" Target="../slideLayouts/slideLayout561.xml"/><Relationship Id="rId1" Type="http://schemas.openxmlformats.org/officeDocument/2006/relationships/slideLayout" Target="../slideLayouts/slideLayout560.xml"/><Relationship Id="rId6" Type="http://schemas.openxmlformats.org/officeDocument/2006/relationships/slideLayout" Target="../slideLayouts/slideLayout565.xml"/><Relationship Id="rId11" Type="http://schemas.openxmlformats.org/officeDocument/2006/relationships/slideLayout" Target="../slideLayouts/slideLayout570.xml"/><Relationship Id="rId5" Type="http://schemas.openxmlformats.org/officeDocument/2006/relationships/slideLayout" Target="../slideLayouts/slideLayout564.xml"/><Relationship Id="rId10" Type="http://schemas.openxmlformats.org/officeDocument/2006/relationships/slideLayout" Target="../slideLayouts/slideLayout569.xml"/><Relationship Id="rId4" Type="http://schemas.openxmlformats.org/officeDocument/2006/relationships/slideLayout" Target="../slideLayouts/slideLayout563.xml"/><Relationship Id="rId9" Type="http://schemas.openxmlformats.org/officeDocument/2006/relationships/slideLayout" Target="../slideLayouts/slideLayout568.xml"/></Relationships>
</file>

<file path=ppt/slideMasters/_rels/slideMaster53.xml.rels><?xml version="1.0" encoding="UTF-8" standalone="yes"?>
<Relationships xmlns="http://schemas.openxmlformats.org/package/2006/relationships"><Relationship Id="rId3" Type="http://schemas.openxmlformats.org/officeDocument/2006/relationships/slideLayout" Target="../slideLayouts/slideLayout574.xml"/><Relationship Id="rId2" Type="http://schemas.openxmlformats.org/officeDocument/2006/relationships/slideLayout" Target="../slideLayouts/slideLayout573.xml"/><Relationship Id="rId1" Type="http://schemas.openxmlformats.org/officeDocument/2006/relationships/slideLayout" Target="../slideLayouts/slideLayout572.xml"/><Relationship Id="rId5" Type="http://schemas.openxmlformats.org/officeDocument/2006/relationships/theme" Target="../theme/theme53.xml"/><Relationship Id="rId4" Type="http://schemas.openxmlformats.org/officeDocument/2006/relationships/slideLayout" Target="../slideLayouts/slideLayout575.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83.xml"/><Relationship Id="rId13" Type="http://schemas.openxmlformats.org/officeDocument/2006/relationships/theme" Target="../theme/theme54.xml"/><Relationship Id="rId3" Type="http://schemas.openxmlformats.org/officeDocument/2006/relationships/slideLayout" Target="../slideLayouts/slideLayout578.xml"/><Relationship Id="rId7" Type="http://schemas.openxmlformats.org/officeDocument/2006/relationships/slideLayout" Target="../slideLayouts/slideLayout582.xml"/><Relationship Id="rId12" Type="http://schemas.openxmlformats.org/officeDocument/2006/relationships/slideLayout" Target="../slideLayouts/slideLayout587.xml"/><Relationship Id="rId2" Type="http://schemas.openxmlformats.org/officeDocument/2006/relationships/slideLayout" Target="../slideLayouts/slideLayout577.xml"/><Relationship Id="rId1" Type="http://schemas.openxmlformats.org/officeDocument/2006/relationships/slideLayout" Target="../slideLayouts/slideLayout576.xml"/><Relationship Id="rId6" Type="http://schemas.openxmlformats.org/officeDocument/2006/relationships/slideLayout" Target="../slideLayouts/slideLayout581.xml"/><Relationship Id="rId11" Type="http://schemas.openxmlformats.org/officeDocument/2006/relationships/slideLayout" Target="../slideLayouts/slideLayout586.xml"/><Relationship Id="rId5" Type="http://schemas.openxmlformats.org/officeDocument/2006/relationships/slideLayout" Target="../slideLayouts/slideLayout580.xml"/><Relationship Id="rId10" Type="http://schemas.openxmlformats.org/officeDocument/2006/relationships/slideLayout" Target="../slideLayouts/slideLayout585.xml"/><Relationship Id="rId4" Type="http://schemas.openxmlformats.org/officeDocument/2006/relationships/slideLayout" Target="../slideLayouts/slideLayout579.xml"/><Relationship Id="rId9" Type="http://schemas.openxmlformats.org/officeDocument/2006/relationships/slideLayout" Target="../slideLayouts/slideLayout584.xml"/><Relationship Id="rId14" Type="http://schemas.openxmlformats.org/officeDocument/2006/relationships/image" Target="../media/image1.png"/></Relationships>
</file>

<file path=ppt/slideMasters/_rels/slideMaster55.xml.rels><?xml version="1.0" encoding="UTF-8" standalone="yes"?>
<Relationships xmlns="http://schemas.openxmlformats.org/package/2006/relationships"><Relationship Id="rId3" Type="http://schemas.openxmlformats.org/officeDocument/2006/relationships/theme" Target="../theme/theme55.xml"/><Relationship Id="rId2" Type="http://schemas.openxmlformats.org/officeDocument/2006/relationships/slideLayout" Target="../slideLayouts/slideLayout589.xml"/><Relationship Id="rId1" Type="http://schemas.openxmlformats.org/officeDocument/2006/relationships/slideLayout" Target="../slideLayouts/slideLayout588.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597.xml"/><Relationship Id="rId13" Type="http://schemas.openxmlformats.org/officeDocument/2006/relationships/image" Target="../media/image1.png"/><Relationship Id="rId3" Type="http://schemas.openxmlformats.org/officeDocument/2006/relationships/slideLayout" Target="../slideLayouts/slideLayout592.xml"/><Relationship Id="rId7" Type="http://schemas.openxmlformats.org/officeDocument/2006/relationships/slideLayout" Target="../slideLayouts/slideLayout596.xml"/><Relationship Id="rId12" Type="http://schemas.openxmlformats.org/officeDocument/2006/relationships/theme" Target="../theme/theme56.xml"/><Relationship Id="rId2" Type="http://schemas.openxmlformats.org/officeDocument/2006/relationships/slideLayout" Target="../slideLayouts/slideLayout591.xml"/><Relationship Id="rId1" Type="http://schemas.openxmlformats.org/officeDocument/2006/relationships/slideLayout" Target="../slideLayouts/slideLayout590.xml"/><Relationship Id="rId6" Type="http://schemas.openxmlformats.org/officeDocument/2006/relationships/slideLayout" Target="../slideLayouts/slideLayout595.xml"/><Relationship Id="rId11" Type="http://schemas.openxmlformats.org/officeDocument/2006/relationships/slideLayout" Target="../slideLayouts/slideLayout600.xml"/><Relationship Id="rId5" Type="http://schemas.openxmlformats.org/officeDocument/2006/relationships/slideLayout" Target="../slideLayouts/slideLayout594.xml"/><Relationship Id="rId10" Type="http://schemas.openxmlformats.org/officeDocument/2006/relationships/slideLayout" Target="../slideLayouts/slideLayout599.xml"/><Relationship Id="rId4" Type="http://schemas.openxmlformats.org/officeDocument/2006/relationships/slideLayout" Target="../slideLayouts/slideLayout593.xml"/><Relationship Id="rId9" Type="http://schemas.openxmlformats.org/officeDocument/2006/relationships/slideLayout" Target="../slideLayouts/slideLayout598.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08.xml"/><Relationship Id="rId13" Type="http://schemas.openxmlformats.org/officeDocument/2006/relationships/image" Target="../media/image1.png"/><Relationship Id="rId3" Type="http://schemas.openxmlformats.org/officeDocument/2006/relationships/slideLayout" Target="../slideLayouts/slideLayout603.xml"/><Relationship Id="rId7" Type="http://schemas.openxmlformats.org/officeDocument/2006/relationships/slideLayout" Target="../slideLayouts/slideLayout607.xml"/><Relationship Id="rId12" Type="http://schemas.openxmlformats.org/officeDocument/2006/relationships/theme" Target="../theme/theme57.xml"/><Relationship Id="rId2" Type="http://schemas.openxmlformats.org/officeDocument/2006/relationships/slideLayout" Target="../slideLayouts/slideLayout602.xml"/><Relationship Id="rId1" Type="http://schemas.openxmlformats.org/officeDocument/2006/relationships/slideLayout" Target="../slideLayouts/slideLayout601.xml"/><Relationship Id="rId6" Type="http://schemas.openxmlformats.org/officeDocument/2006/relationships/slideLayout" Target="../slideLayouts/slideLayout606.xml"/><Relationship Id="rId11" Type="http://schemas.openxmlformats.org/officeDocument/2006/relationships/slideLayout" Target="../slideLayouts/slideLayout611.xml"/><Relationship Id="rId5" Type="http://schemas.openxmlformats.org/officeDocument/2006/relationships/slideLayout" Target="../slideLayouts/slideLayout605.xml"/><Relationship Id="rId10" Type="http://schemas.openxmlformats.org/officeDocument/2006/relationships/slideLayout" Target="../slideLayouts/slideLayout610.xml"/><Relationship Id="rId4" Type="http://schemas.openxmlformats.org/officeDocument/2006/relationships/slideLayout" Target="../slideLayouts/slideLayout604.xml"/><Relationship Id="rId9" Type="http://schemas.openxmlformats.org/officeDocument/2006/relationships/slideLayout" Target="../slideLayouts/slideLayout609.xml"/></Relationships>
</file>

<file path=ppt/slideMasters/_rels/slideMaster58.xml.rels><?xml version="1.0" encoding="UTF-8" standalone="yes"?>
<Relationships xmlns="http://schemas.openxmlformats.org/package/2006/relationships"><Relationship Id="rId3" Type="http://schemas.openxmlformats.org/officeDocument/2006/relationships/slideLayout" Target="../slideLayouts/slideLayout614.xml"/><Relationship Id="rId2" Type="http://schemas.openxmlformats.org/officeDocument/2006/relationships/slideLayout" Target="../slideLayouts/slideLayout613.xml"/><Relationship Id="rId1" Type="http://schemas.openxmlformats.org/officeDocument/2006/relationships/slideLayout" Target="../slideLayouts/slideLayout612.xml"/><Relationship Id="rId4" Type="http://schemas.openxmlformats.org/officeDocument/2006/relationships/theme" Target="../theme/theme58.xml"/></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22.xml"/><Relationship Id="rId13" Type="http://schemas.openxmlformats.org/officeDocument/2006/relationships/theme" Target="../theme/theme59.xml"/><Relationship Id="rId3" Type="http://schemas.openxmlformats.org/officeDocument/2006/relationships/slideLayout" Target="../slideLayouts/slideLayout617.xml"/><Relationship Id="rId7" Type="http://schemas.openxmlformats.org/officeDocument/2006/relationships/slideLayout" Target="../slideLayouts/slideLayout621.xml"/><Relationship Id="rId12" Type="http://schemas.openxmlformats.org/officeDocument/2006/relationships/slideLayout" Target="../slideLayouts/slideLayout626.xml"/><Relationship Id="rId2" Type="http://schemas.openxmlformats.org/officeDocument/2006/relationships/slideLayout" Target="../slideLayouts/slideLayout616.xml"/><Relationship Id="rId1" Type="http://schemas.openxmlformats.org/officeDocument/2006/relationships/slideLayout" Target="../slideLayouts/slideLayout615.xml"/><Relationship Id="rId6" Type="http://schemas.openxmlformats.org/officeDocument/2006/relationships/slideLayout" Target="../slideLayouts/slideLayout620.xml"/><Relationship Id="rId11" Type="http://schemas.openxmlformats.org/officeDocument/2006/relationships/slideLayout" Target="../slideLayouts/slideLayout625.xml"/><Relationship Id="rId5" Type="http://schemas.openxmlformats.org/officeDocument/2006/relationships/slideLayout" Target="../slideLayouts/slideLayout619.xml"/><Relationship Id="rId10" Type="http://schemas.openxmlformats.org/officeDocument/2006/relationships/slideLayout" Target="../slideLayouts/slideLayout624.xml"/><Relationship Id="rId4" Type="http://schemas.openxmlformats.org/officeDocument/2006/relationships/slideLayout" Target="../slideLayouts/slideLayout618.xml"/><Relationship Id="rId9" Type="http://schemas.openxmlformats.org/officeDocument/2006/relationships/slideLayout" Target="../slideLayouts/slideLayout62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34.xml"/><Relationship Id="rId13" Type="http://schemas.openxmlformats.org/officeDocument/2006/relationships/slideLayout" Target="../slideLayouts/slideLayout639.xml"/><Relationship Id="rId3" Type="http://schemas.openxmlformats.org/officeDocument/2006/relationships/slideLayout" Target="../slideLayouts/slideLayout629.xml"/><Relationship Id="rId7" Type="http://schemas.openxmlformats.org/officeDocument/2006/relationships/slideLayout" Target="../slideLayouts/slideLayout633.xml"/><Relationship Id="rId12" Type="http://schemas.openxmlformats.org/officeDocument/2006/relationships/slideLayout" Target="../slideLayouts/slideLayout638.xml"/><Relationship Id="rId17" Type="http://schemas.openxmlformats.org/officeDocument/2006/relationships/theme" Target="../theme/theme60.xml"/><Relationship Id="rId2" Type="http://schemas.openxmlformats.org/officeDocument/2006/relationships/slideLayout" Target="../slideLayouts/slideLayout628.xml"/><Relationship Id="rId16" Type="http://schemas.openxmlformats.org/officeDocument/2006/relationships/slideLayout" Target="../slideLayouts/slideLayout642.xml"/><Relationship Id="rId1" Type="http://schemas.openxmlformats.org/officeDocument/2006/relationships/slideLayout" Target="../slideLayouts/slideLayout627.xml"/><Relationship Id="rId6" Type="http://schemas.openxmlformats.org/officeDocument/2006/relationships/slideLayout" Target="../slideLayouts/slideLayout632.xml"/><Relationship Id="rId11" Type="http://schemas.openxmlformats.org/officeDocument/2006/relationships/slideLayout" Target="../slideLayouts/slideLayout637.xml"/><Relationship Id="rId5" Type="http://schemas.openxmlformats.org/officeDocument/2006/relationships/slideLayout" Target="../slideLayouts/slideLayout631.xml"/><Relationship Id="rId15" Type="http://schemas.openxmlformats.org/officeDocument/2006/relationships/slideLayout" Target="../slideLayouts/slideLayout641.xml"/><Relationship Id="rId10" Type="http://schemas.openxmlformats.org/officeDocument/2006/relationships/slideLayout" Target="../slideLayouts/slideLayout636.xml"/><Relationship Id="rId4" Type="http://schemas.openxmlformats.org/officeDocument/2006/relationships/slideLayout" Target="../slideLayouts/slideLayout630.xml"/><Relationship Id="rId9" Type="http://schemas.openxmlformats.org/officeDocument/2006/relationships/slideLayout" Target="../slideLayouts/slideLayout635.xml"/><Relationship Id="rId14" Type="http://schemas.openxmlformats.org/officeDocument/2006/relationships/slideLayout" Target="../slideLayouts/slideLayout640.xml"/></Relationships>
</file>

<file path=ppt/slideMasters/_rels/slideMaster61.xml.rels><?xml version="1.0" encoding="UTF-8" standalone="yes"?>
<Relationships xmlns="http://schemas.openxmlformats.org/package/2006/relationships"><Relationship Id="rId8" Type="http://schemas.openxmlformats.org/officeDocument/2006/relationships/slideLayout" Target="../slideLayouts/slideLayout650.xml"/><Relationship Id="rId13" Type="http://schemas.openxmlformats.org/officeDocument/2006/relationships/theme" Target="../theme/theme61.xml"/><Relationship Id="rId3" Type="http://schemas.openxmlformats.org/officeDocument/2006/relationships/slideLayout" Target="../slideLayouts/slideLayout645.xml"/><Relationship Id="rId7" Type="http://schemas.openxmlformats.org/officeDocument/2006/relationships/slideLayout" Target="../slideLayouts/slideLayout649.xml"/><Relationship Id="rId12" Type="http://schemas.openxmlformats.org/officeDocument/2006/relationships/slideLayout" Target="../slideLayouts/slideLayout654.xml"/><Relationship Id="rId2" Type="http://schemas.openxmlformats.org/officeDocument/2006/relationships/slideLayout" Target="../slideLayouts/slideLayout644.xml"/><Relationship Id="rId1" Type="http://schemas.openxmlformats.org/officeDocument/2006/relationships/slideLayout" Target="../slideLayouts/slideLayout643.xml"/><Relationship Id="rId6" Type="http://schemas.openxmlformats.org/officeDocument/2006/relationships/slideLayout" Target="../slideLayouts/slideLayout648.xml"/><Relationship Id="rId11" Type="http://schemas.openxmlformats.org/officeDocument/2006/relationships/slideLayout" Target="../slideLayouts/slideLayout653.xml"/><Relationship Id="rId5" Type="http://schemas.openxmlformats.org/officeDocument/2006/relationships/slideLayout" Target="../slideLayouts/slideLayout647.xml"/><Relationship Id="rId10" Type="http://schemas.openxmlformats.org/officeDocument/2006/relationships/slideLayout" Target="../slideLayouts/slideLayout652.xml"/><Relationship Id="rId4" Type="http://schemas.openxmlformats.org/officeDocument/2006/relationships/slideLayout" Target="../slideLayouts/slideLayout646.xml"/><Relationship Id="rId9" Type="http://schemas.openxmlformats.org/officeDocument/2006/relationships/slideLayout" Target="../slideLayouts/slideLayout651.xml"/><Relationship Id="rId14" Type="http://schemas.openxmlformats.org/officeDocument/2006/relationships/image" Target="../media/image1.png"/></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662.xml"/><Relationship Id="rId13" Type="http://schemas.openxmlformats.org/officeDocument/2006/relationships/theme" Target="../theme/theme62.xml"/><Relationship Id="rId3" Type="http://schemas.openxmlformats.org/officeDocument/2006/relationships/slideLayout" Target="../slideLayouts/slideLayout657.xml"/><Relationship Id="rId7" Type="http://schemas.openxmlformats.org/officeDocument/2006/relationships/slideLayout" Target="../slideLayouts/slideLayout661.xml"/><Relationship Id="rId12" Type="http://schemas.openxmlformats.org/officeDocument/2006/relationships/slideLayout" Target="../slideLayouts/slideLayout666.xml"/><Relationship Id="rId2" Type="http://schemas.openxmlformats.org/officeDocument/2006/relationships/slideLayout" Target="../slideLayouts/slideLayout656.xml"/><Relationship Id="rId1" Type="http://schemas.openxmlformats.org/officeDocument/2006/relationships/slideLayout" Target="../slideLayouts/slideLayout655.xml"/><Relationship Id="rId6" Type="http://schemas.openxmlformats.org/officeDocument/2006/relationships/slideLayout" Target="../slideLayouts/slideLayout660.xml"/><Relationship Id="rId11" Type="http://schemas.openxmlformats.org/officeDocument/2006/relationships/slideLayout" Target="../slideLayouts/slideLayout665.xml"/><Relationship Id="rId5" Type="http://schemas.openxmlformats.org/officeDocument/2006/relationships/slideLayout" Target="../slideLayouts/slideLayout659.xml"/><Relationship Id="rId10" Type="http://schemas.openxmlformats.org/officeDocument/2006/relationships/slideLayout" Target="../slideLayouts/slideLayout664.xml"/><Relationship Id="rId4" Type="http://schemas.openxmlformats.org/officeDocument/2006/relationships/slideLayout" Target="../slideLayouts/slideLayout658.xml"/><Relationship Id="rId9" Type="http://schemas.openxmlformats.org/officeDocument/2006/relationships/slideLayout" Target="../slideLayouts/slideLayout663.xml"/></Relationships>
</file>

<file path=ppt/slideMasters/_rels/slideMaster63.xml.rels><?xml version="1.0" encoding="UTF-8" standalone="yes"?>
<Relationships xmlns="http://schemas.openxmlformats.org/package/2006/relationships"><Relationship Id="rId8" Type="http://schemas.openxmlformats.org/officeDocument/2006/relationships/slideLayout" Target="../slideLayouts/slideLayout674.xml"/><Relationship Id="rId13" Type="http://schemas.openxmlformats.org/officeDocument/2006/relationships/image" Target="../media/image1.png"/><Relationship Id="rId3" Type="http://schemas.openxmlformats.org/officeDocument/2006/relationships/slideLayout" Target="../slideLayouts/slideLayout669.xml"/><Relationship Id="rId7" Type="http://schemas.openxmlformats.org/officeDocument/2006/relationships/slideLayout" Target="../slideLayouts/slideLayout673.xml"/><Relationship Id="rId12" Type="http://schemas.openxmlformats.org/officeDocument/2006/relationships/theme" Target="../theme/theme63.xml"/><Relationship Id="rId2" Type="http://schemas.openxmlformats.org/officeDocument/2006/relationships/slideLayout" Target="../slideLayouts/slideLayout668.xml"/><Relationship Id="rId1" Type="http://schemas.openxmlformats.org/officeDocument/2006/relationships/slideLayout" Target="../slideLayouts/slideLayout667.xml"/><Relationship Id="rId6" Type="http://schemas.openxmlformats.org/officeDocument/2006/relationships/slideLayout" Target="../slideLayouts/slideLayout672.xml"/><Relationship Id="rId11" Type="http://schemas.openxmlformats.org/officeDocument/2006/relationships/slideLayout" Target="../slideLayouts/slideLayout677.xml"/><Relationship Id="rId5" Type="http://schemas.openxmlformats.org/officeDocument/2006/relationships/slideLayout" Target="../slideLayouts/slideLayout671.xml"/><Relationship Id="rId10" Type="http://schemas.openxmlformats.org/officeDocument/2006/relationships/slideLayout" Target="../slideLayouts/slideLayout676.xml"/><Relationship Id="rId4" Type="http://schemas.openxmlformats.org/officeDocument/2006/relationships/slideLayout" Target="../slideLayouts/slideLayout670.xml"/><Relationship Id="rId9" Type="http://schemas.openxmlformats.org/officeDocument/2006/relationships/slideLayout" Target="../slideLayouts/slideLayout675.xml"/></Relationships>
</file>

<file path=ppt/slideMasters/_rels/slideMaster64.xml.rels><?xml version="1.0" encoding="UTF-8" standalone="yes"?>
<Relationships xmlns="http://schemas.openxmlformats.org/package/2006/relationships"><Relationship Id="rId8" Type="http://schemas.openxmlformats.org/officeDocument/2006/relationships/slideLayout" Target="../slideLayouts/slideLayout685.xml"/><Relationship Id="rId13" Type="http://schemas.openxmlformats.org/officeDocument/2006/relationships/theme" Target="../theme/theme64.xml"/><Relationship Id="rId3" Type="http://schemas.openxmlformats.org/officeDocument/2006/relationships/slideLayout" Target="../slideLayouts/slideLayout680.xml"/><Relationship Id="rId7" Type="http://schemas.openxmlformats.org/officeDocument/2006/relationships/slideLayout" Target="../slideLayouts/slideLayout684.xml"/><Relationship Id="rId12" Type="http://schemas.openxmlformats.org/officeDocument/2006/relationships/slideLayout" Target="../slideLayouts/slideLayout689.xml"/><Relationship Id="rId2" Type="http://schemas.openxmlformats.org/officeDocument/2006/relationships/slideLayout" Target="../slideLayouts/slideLayout679.xml"/><Relationship Id="rId1" Type="http://schemas.openxmlformats.org/officeDocument/2006/relationships/slideLayout" Target="../slideLayouts/slideLayout678.xml"/><Relationship Id="rId6" Type="http://schemas.openxmlformats.org/officeDocument/2006/relationships/slideLayout" Target="../slideLayouts/slideLayout683.xml"/><Relationship Id="rId11" Type="http://schemas.openxmlformats.org/officeDocument/2006/relationships/slideLayout" Target="../slideLayouts/slideLayout688.xml"/><Relationship Id="rId5" Type="http://schemas.openxmlformats.org/officeDocument/2006/relationships/slideLayout" Target="../slideLayouts/slideLayout682.xml"/><Relationship Id="rId10" Type="http://schemas.openxmlformats.org/officeDocument/2006/relationships/slideLayout" Target="../slideLayouts/slideLayout687.xml"/><Relationship Id="rId4" Type="http://schemas.openxmlformats.org/officeDocument/2006/relationships/slideLayout" Target="../slideLayouts/slideLayout681.xml"/><Relationship Id="rId9" Type="http://schemas.openxmlformats.org/officeDocument/2006/relationships/slideLayout" Target="../slideLayouts/slideLayout686.xml"/><Relationship Id="rId14" Type="http://schemas.openxmlformats.org/officeDocument/2006/relationships/image" Target="../media/image1.png"/></Relationships>
</file>

<file path=ppt/slideMasters/_rels/slideMaster65.xml.rels><?xml version="1.0" encoding="UTF-8" standalone="yes"?>
<Relationships xmlns="http://schemas.openxmlformats.org/package/2006/relationships"><Relationship Id="rId8" Type="http://schemas.openxmlformats.org/officeDocument/2006/relationships/slideLayout" Target="../slideLayouts/slideLayout697.xml"/><Relationship Id="rId3" Type="http://schemas.openxmlformats.org/officeDocument/2006/relationships/slideLayout" Target="../slideLayouts/slideLayout692.xml"/><Relationship Id="rId7" Type="http://schemas.openxmlformats.org/officeDocument/2006/relationships/slideLayout" Target="../slideLayouts/slideLayout696.xml"/><Relationship Id="rId12" Type="http://schemas.openxmlformats.org/officeDocument/2006/relationships/theme" Target="../theme/theme65.xml"/><Relationship Id="rId2" Type="http://schemas.openxmlformats.org/officeDocument/2006/relationships/slideLayout" Target="../slideLayouts/slideLayout691.xml"/><Relationship Id="rId1" Type="http://schemas.openxmlformats.org/officeDocument/2006/relationships/slideLayout" Target="../slideLayouts/slideLayout690.xml"/><Relationship Id="rId6" Type="http://schemas.openxmlformats.org/officeDocument/2006/relationships/slideLayout" Target="../slideLayouts/slideLayout695.xml"/><Relationship Id="rId11" Type="http://schemas.openxmlformats.org/officeDocument/2006/relationships/slideLayout" Target="../slideLayouts/slideLayout700.xml"/><Relationship Id="rId5" Type="http://schemas.openxmlformats.org/officeDocument/2006/relationships/slideLayout" Target="../slideLayouts/slideLayout694.xml"/><Relationship Id="rId10" Type="http://schemas.openxmlformats.org/officeDocument/2006/relationships/slideLayout" Target="../slideLayouts/slideLayout699.xml"/><Relationship Id="rId4" Type="http://schemas.openxmlformats.org/officeDocument/2006/relationships/slideLayout" Target="../slideLayouts/slideLayout693.xml"/><Relationship Id="rId9" Type="http://schemas.openxmlformats.org/officeDocument/2006/relationships/slideLayout" Target="../slideLayouts/slideLayout698.xml"/></Relationships>
</file>

<file path=ppt/slideMasters/_rels/slideMaster66.xml.rels><?xml version="1.0" encoding="UTF-8" standalone="yes"?>
<Relationships xmlns="http://schemas.openxmlformats.org/package/2006/relationships"><Relationship Id="rId8" Type="http://schemas.openxmlformats.org/officeDocument/2006/relationships/slideLayout" Target="../slideLayouts/slideLayout708.xml"/><Relationship Id="rId3" Type="http://schemas.openxmlformats.org/officeDocument/2006/relationships/slideLayout" Target="../slideLayouts/slideLayout703.xml"/><Relationship Id="rId7" Type="http://schemas.openxmlformats.org/officeDocument/2006/relationships/slideLayout" Target="../slideLayouts/slideLayout707.xml"/><Relationship Id="rId12" Type="http://schemas.openxmlformats.org/officeDocument/2006/relationships/theme" Target="../theme/theme66.xml"/><Relationship Id="rId2" Type="http://schemas.openxmlformats.org/officeDocument/2006/relationships/slideLayout" Target="../slideLayouts/slideLayout702.xml"/><Relationship Id="rId1" Type="http://schemas.openxmlformats.org/officeDocument/2006/relationships/slideLayout" Target="../slideLayouts/slideLayout701.xml"/><Relationship Id="rId6" Type="http://schemas.openxmlformats.org/officeDocument/2006/relationships/slideLayout" Target="../slideLayouts/slideLayout706.xml"/><Relationship Id="rId11" Type="http://schemas.openxmlformats.org/officeDocument/2006/relationships/slideLayout" Target="../slideLayouts/slideLayout711.xml"/><Relationship Id="rId5" Type="http://schemas.openxmlformats.org/officeDocument/2006/relationships/slideLayout" Target="../slideLayouts/slideLayout705.xml"/><Relationship Id="rId10" Type="http://schemas.openxmlformats.org/officeDocument/2006/relationships/slideLayout" Target="../slideLayouts/slideLayout710.xml"/><Relationship Id="rId4" Type="http://schemas.openxmlformats.org/officeDocument/2006/relationships/slideLayout" Target="../slideLayouts/slideLayout704.xml"/><Relationship Id="rId9" Type="http://schemas.openxmlformats.org/officeDocument/2006/relationships/slideLayout" Target="../slideLayouts/slideLayout709.xml"/></Relationships>
</file>

<file path=ppt/slideMasters/_rels/slideMaster67.xml.rels><?xml version="1.0" encoding="UTF-8" standalone="yes"?>
<Relationships xmlns="http://schemas.openxmlformats.org/package/2006/relationships"><Relationship Id="rId3" Type="http://schemas.openxmlformats.org/officeDocument/2006/relationships/theme" Target="../theme/theme67.xml"/><Relationship Id="rId2" Type="http://schemas.openxmlformats.org/officeDocument/2006/relationships/slideLayout" Target="../slideLayouts/slideLayout713.xml"/><Relationship Id="rId1" Type="http://schemas.openxmlformats.org/officeDocument/2006/relationships/slideLayout" Target="../slideLayouts/slideLayout712.xml"/></Relationships>
</file>

<file path=ppt/slideMasters/_rels/slideMaster68.xml.rels><?xml version="1.0" encoding="UTF-8" standalone="yes"?>
<Relationships xmlns="http://schemas.openxmlformats.org/package/2006/relationships"><Relationship Id="rId3" Type="http://schemas.openxmlformats.org/officeDocument/2006/relationships/slideLayout" Target="../slideLayouts/slideLayout716.xml"/><Relationship Id="rId2" Type="http://schemas.openxmlformats.org/officeDocument/2006/relationships/slideLayout" Target="../slideLayouts/slideLayout715.xml"/><Relationship Id="rId1" Type="http://schemas.openxmlformats.org/officeDocument/2006/relationships/slideLayout" Target="../slideLayouts/slideLayout714.xml"/><Relationship Id="rId4" Type="http://schemas.openxmlformats.org/officeDocument/2006/relationships/theme" Target="../theme/theme68.xml"/></Relationships>
</file>

<file path=ppt/slideMasters/_rels/slideMaster69.xml.rels><?xml version="1.0" encoding="UTF-8" standalone="yes"?>
<Relationships xmlns="http://schemas.openxmlformats.org/package/2006/relationships"><Relationship Id="rId3" Type="http://schemas.openxmlformats.org/officeDocument/2006/relationships/slideLayout" Target="../slideLayouts/slideLayout719.xml"/><Relationship Id="rId2" Type="http://schemas.openxmlformats.org/officeDocument/2006/relationships/slideLayout" Target="../slideLayouts/slideLayout718.xml"/><Relationship Id="rId1" Type="http://schemas.openxmlformats.org/officeDocument/2006/relationships/slideLayout" Target="../slideLayouts/slideLayout717.xml"/><Relationship Id="rId4" Type="http://schemas.openxmlformats.org/officeDocument/2006/relationships/theme" Target="../theme/theme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image" Target="../media/image5.emf"/><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image" Target="../media/image4.png"/><Relationship Id="rId2" Type="http://schemas.openxmlformats.org/officeDocument/2006/relationships/slideLayout" Target="../slideLayouts/slideLayout57.xml"/><Relationship Id="rId16" Type="http://schemas.openxmlformats.org/officeDocument/2006/relationships/image" Target="../media/image3.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2.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7.xml"/></Relationships>
</file>

<file path=ppt/slideMasters/_rels/slideMaster70.xml.rels><?xml version="1.0" encoding="UTF-8" standalone="yes"?>
<Relationships xmlns="http://schemas.openxmlformats.org/package/2006/relationships"><Relationship Id="rId3" Type="http://schemas.openxmlformats.org/officeDocument/2006/relationships/theme" Target="../theme/theme70.xml"/><Relationship Id="rId2" Type="http://schemas.openxmlformats.org/officeDocument/2006/relationships/slideLayout" Target="../slideLayouts/slideLayout721.xml"/><Relationship Id="rId1" Type="http://schemas.openxmlformats.org/officeDocument/2006/relationships/slideLayout" Target="../slideLayouts/slideLayout720.xml"/></Relationships>
</file>

<file path=ppt/slideMasters/_rels/slideMaster71.xml.rels><?xml version="1.0" encoding="UTF-8" standalone="yes"?>
<Relationships xmlns="http://schemas.openxmlformats.org/package/2006/relationships"><Relationship Id="rId3" Type="http://schemas.openxmlformats.org/officeDocument/2006/relationships/slideLayout" Target="../slideLayouts/slideLayout724.xml"/><Relationship Id="rId2" Type="http://schemas.openxmlformats.org/officeDocument/2006/relationships/slideLayout" Target="../slideLayouts/slideLayout723.xml"/><Relationship Id="rId1" Type="http://schemas.openxmlformats.org/officeDocument/2006/relationships/slideLayout" Target="../slideLayouts/slideLayout722.xml"/><Relationship Id="rId4" Type="http://schemas.openxmlformats.org/officeDocument/2006/relationships/theme" Target="../theme/theme71.xml"/></Relationships>
</file>

<file path=ppt/slideMasters/_rels/slideMaster72.xml.rels><?xml version="1.0" encoding="UTF-8" standalone="yes"?>
<Relationships xmlns="http://schemas.openxmlformats.org/package/2006/relationships"><Relationship Id="rId8" Type="http://schemas.openxmlformats.org/officeDocument/2006/relationships/slideLayout" Target="../slideLayouts/slideLayout732.xml"/><Relationship Id="rId13" Type="http://schemas.openxmlformats.org/officeDocument/2006/relationships/slideLayout" Target="../slideLayouts/slideLayout737.xml"/><Relationship Id="rId3" Type="http://schemas.openxmlformats.org/officeDocument/2006/relationships/slideLayout" Target="../slideLayouts/slideLayout727.xml"/><Relationship Id="rId7" Type="http://schemas.openxmlformats.org/officeDocument/2006/relationships/slideLayout" Target="../slideLayouts/slideLayout731.xml"/><Relationship Id="rId12" Type="http://schemas.openxmlformats.org/officeDocument/2006/relationships/slideLayout" Target="../slideLayouts/slideLayout736.xml"/><Relationship Id="rId17" Type="http://schemas.openxmlformats.org/officeDocument/2006/relationships/theme" Target="../theme/theme72.xml"/><Relationship Id="rId2" Type="http://schemas.openxmlformats.org/officeDocument/2006/relationships/slideLayout" Target="../slideLayouts/slideLayout726.xml"/><Relationship Id="rId16" Type="http://schemas.openxmlformats.org/officeDocument/2006/relationships/slideLayout" Target="../slideLayouts/slideLayout740.xml"/><Relationship Id="rId1" Type="http://schemas.openxmlformats.org/officeDocument/2006/relationships/slideLayout" Target="../slideLayouts/slideLayout725.xml"/><Relationship Id="rId6" Type="http://schemas.openxmlformats.org/officeDocument/2006/relationships/slideLayout" Target="../slideLayouts/slideLayout730.xml"/><Relationship Id="rId11" Type="http://schemas.openxmlformats.org/officeDocument/2006/relationships/slideLayout" Target="../slideLayouts/slideLayout735.xml"/><Relationship Id="rId5" Type="http://schemas.openxmlformats.org/officeDocument/2006/relationships/slideLayout" Target="../slideLayouts/slideLayout729.xml"/><Relationship Id="rId15" Type="http://schemas.openxmlformats.org/officeDocument/2006/relationships/slideLayout" Target="../slideLayouts/slideLayout739.xml"/><Relationship Id="rId10" Type="http://schemas.openxmlformats.org/officeDocument/2006/relationships/slideLayout" Target="../slideLayouts/slideLayout734.xml"/><Relationship Id="rId4" Type="http://schemas.openxmlformats.org/officeDocument/2006/relationships/slideLayout" Target="../slideLayouts/slideLayout728.xml"/><Relationship Id="rId9" Type="http://schemas.openxmlformats.org/officeDocument/2006/relationships/slideLayout" Target="../slideLayouts/slideLayout733.xml"/><Relationship Id="rId14" Type="http://schemas.openxmlformats.org/officeDocument/2006/relationships/slideLayout" Target="../slideLayouts/slideLayout738.xml"/></Relationships>
</file>

<file path=ppt/slideMasters/_rels/slideMaster73.xml.rels><?xml version="1.0" encoding="UTF-8" standalone="yes"?>
<Relationships xmlns="http://schemas.openxmlformats.org/package/2006/relationships"><Relationship Id="rId8" Type="http://schemas.openxmlformats.org/officeDocument/2006/relationships/slideLayout" Target="../slideLayouts/slideLayout748.xml"/><Relationship Id="rId13" Type="http://schemas.openxmlformats.org/officeDocument/2006/relationships/image" Target="../media/image1.png"/><Relationship Id="rId3" Type="http://schemas.openxmlformats.org/officeDocument/2006/relationships/slideLayout" Target="../slideLayouts/slideLayout743.xml"/><Relationship Id="rId7" Type="http://schemas.openxmlformats.org/officeDocument/2006/relationships/slideLayout" Target="../slideLayouts/slideLayout747.xml"/><Relationship Id="rId12" Type="http://schemas.openxmlformats.org/officeDocument/2006/relationships/theme" Target="../theme/theme73.xml"/><Relationship Id="rId2" Type="http://schemas.openxmlformats.org/officeDocument/2006/relationships/slideLayout" Target="../slideLayouts/slideLayout742.xml"/><Relationship Id="rId1" Type="http://schemas.openxmlformats.org/officeDocument/2006/relationships/slideLayout" Target="../slideLayouts/slideLayout741.xml"/><Relationship Id="rId6" Type="http://schemas.openxmlformats.org/officeDocument/2006/relationships/slideLayout" Target="../slideLayouts/slideLayout746.xml"/><Relationship Id="rId11" Type="http://schemas.openxmlformats.org/officeDocument/2006/relationships/slideLayout" Target="../slideLayouts/slideLayout751.xml"/><Relationship Id="rId5" Type="http://schemas.openxmlformats.org/officeDocument/2006/relationships/slideLayout" Target="../slideLayouts/slideLayout745.xml"/><Relationship Id="rId10" Type="http://schemas.openxmlformats.org/officeDocument/2006/relationships/slideLayout" Target="../slideLayouts/slideLayout750.xml"/><Relationship Id="rId4" Type="http://schemas.openxmlformats.org/officeDocument/2006/relationships/slideLayout" Target="../slideLayouts/slideLayout744.xml"/><Relationship Id="rId9" Type="http://schemas.openxmlformats.org/officeDocument/2006/relationships/slideLayout" Target="../slideLayouts/slideLayout749.xml"/></Relationships>
</file>

<file path=ppt/slideMasters/_rels/slideMaster74.xml.rels><?xml version="1.0" encoding="UTF-8" standalone="yes"?>
<Relationships xmlns="http://schemas.openxmlformats.org/package/2006/relationships"><Relationship Id="rId8" Type="http://schemas.openxmlformats.org/officeDocument/2006/relationships/slideLayout" Target="../slideLayouts/slideLayout759.xml"/><Relationship Id="rId13" Type="http://schemas.openxmlformats.org/officeDocument/2006/relationships/theme" Target="../theme/theme74.xml"/><Relationship Id="rId3" Type="http://schemas.openxmlformats.org/officeDocument/2006/relationships/slideLayout" Target="../slideLayouts/slideLayout754.xml"/><Relationship Id="rId7" Type="http://schemas.openxmlformats.org/officeDocument/2006/relationships/slideLayout" Target="../slideLayouts/slideLayout758.xml"/><Relationship Id="rId12" Type="http://schemas.openxmlformats.org/officeDocument/2006/relationships/slideLayout" Target="../slideLayouts/slideLayout763.xml"/><Relationship Id="rId2" Type="http://schemas.openxmlformats.org/officeDocument/2006/relationships/slideLayout" Target="../slideLayouts/slideLayout753.xml"/><Relationship Id="rId1" Type="http://schemas.openxmlformats.org/officeDocument/2006/relationships/slideLayout" Target="../slideLayouts/slideLayout752.xml"/><Relationship Id="rId6" Type="http://schemas.openxmlformats.org/officeDocument/2006/relationships/slideLayout" Target="../slideLayouts/slideLayout757.xml"/><Relationship Id="rId11" Type="http://schemas.openxmlformats.org/officeDocument/2006/relationships/slideLayout" Target="../slideLayouts/slideLayout762.xml"/><Relationship Id="rId5" Type="http://schemas.openxmlformats.org/officeDocument/2006/relationships/slideLayout" Target="../slideLayouts/slideLayout756.xml"/><Relationship Id="rId10" Type="http://schemas.openxmlformats.org/officeDocument/2006/relationships/slideLayout" Target="../slideLayouts/slideLayout761.xml"/><Relationship Id="rId4" Type="http://schemas.openxmlformats.org/officeDocument/2006/relationships/slideLayout" Target="../slideLayouts/slideLayout755.xml"/><Relationship Id="rId9" Type="http://schemas.openxmlformats.org/officeDocument/2006/relationships/slideLayout" Target="../slideLayouts/slideLayout760.xml"/></Relationships>
</file>

<file path=ppt/slideMasters/_rels/slideMaster75.xml.rels><?xml version="1.0" encoding="UTF-8" standalone="yes"?>
<Relationships xmlns="http://schemas.openxmlformats.org/package/2006/relationships"><Relationship Id="rId3" Type="http://schemas.openxmlformats.org/officeDocument/2006/relationships/slideLayout" Target="../slideLayouts/slideLayout766.xml"/><Relationship Id="rId2" Type="http://schemas.openxmlformats.org/officeDocument/2006/relationships/slideLayout" Target="../slideLayouts/slideLayout765.xml"/><Relationship Id="rId1" Type="http://schemas.openxmlformats.org/officeDocument/2006/relationships/slideLayout" Target="../slideLayouts/slideLayout764.xml"/><Relationship Id="rId6" Type="http://schemas.openxmlformats.org/officeDocument/2006/relationships/theme" Target="../theme/theme75.xml"/><Relationship Id="rId5" Type="http://schemas.openxmlformats.org/officeDocument/2006/relationships/slideLayout" Target="../slideLayouts/slideLayout768.xml"/><Relationship Id="rId4" Type="http://schemas.openxmlformats.org/officeDocument/2006/relationships/slideLayout" Target="../slideLayouts/slideLayout767.xml"/></Relationships>
</file>

<file path=ppt/slideMasters/_rels/slideMaster76.xml.rels><?xml version="1.0" encoding="UTF-8" standalone="yes"?>
<Relationships xmlns="http://schemas.openxmlformats.org/package/2006/relationships"><Relationship Id="rId8" Type="http://schemas.openxmlformats.org/officeDocument/2006/relationships/slideLayout" Target="../slideLayouts/slideLayout776.xml"/><Relationship Id="rId3" Type="http://schemas.openxmlformats.org/officeDocument/2006/relationships/slideLayout" Target="../slideLayouts/slideLayout771.xml"/><Relationship Id="rId7" Type="http://schemas.openxmlformats.org/officeDocument/2006/relationships/slideLayout" Target="../slideLayouts/slideLayout775.xml"/><Relationship Id="rId12" Type="http://schemas.openxmlformats.org/officeDocument/2006/relationships/theme" Target="../theme/theme76.xml"/><Relationship Id="rId2" Type="http://schemas.openxmlformats.org/officeDocument/2006/relationships/slideLayout" Target="../slideLayouts/slideLayout770.xml"/><Relationship Id="rId1" Type="http://schemas.openxmlformats.org/officeDocument/2006/relationships/slideLayout" Target="../slideLayouts/slideLayout769.xml"/><Relationship Id="rId6" Type="http://schemas.openxmlformats.org/officeDocument/2006/relationships/slideLayout" Target="../slideLayouts/slideLayout774.xml"/><Relationship Id="rId11" Type="http://schemas.openxmlformats.org/officeDocument/2006/relationships/slideLayout" Target="../slideLayouts/slideLayout779.xml"/><Relationship Id="rId5" Type="http://schemas.openxmlformats.org/officeDocument/2006/relationships/slideLayout" Target="../slideLayouts/slideLayout773.xml"/><Relationship Id="rId10" Type="http://schemas.openxmlformats.org/officeDocument/2006/relationships/slideLayout" Target="../slideLayouts/slideLayout778.xml"/><Relationship Id="rId4" Type="http://schemas.openxmlformats.org/officeDocument/2006/relationships/slideLayout" Target="../slideLayouts/slideLayout772.xml"/><Relationship Id="rId9" Type="http://schemas.openxmlformats.org/officeDocument/2006/relationships/slideLayout" Target="../slideLayouts/slideLayout777.xml"/></Relationships>
</file>

<file path=ppt/slideMasters/_rels/slideMaster77.xml.rels><?xml version="1.0" encoding="UTF-8" standalone="yes"?>
<Relationships xmlns="http://schemas.openxmlformats.org/package/2006/relationships"><Relationship Id="rId8" Type="http://schemas.openxmlformats.org/officeDocument/2006/relationships/slideLayout" Target="../slideLayouts/slideLayout787.xml"/><Relationship Id="rId13" Type="http://schemas.openxmlformats.org/officeDocument/2006/relationships/image" Target="../media/image1.png"/><Relationship Id="rId3" Type="http://schemas.openxmlformats.org/officeDocument/2006/relationships/slideLayout" Target="../slideLayouts/slideLayout782.xml"/><Relationship Id="rId7" Type="http://schemas.openxmlformats.org/officeDocument/2006/relationships/slideLayout" Target="../slideLayouts/slideLayout786.xml"/><Relationship Id="rId12" Type="http://schemas.openxmlformats.org/officeDocument/2006/relationships/theme" Target="../theme/theme77.xml"/><Relationship Id="rId2" Type="http://schemas.openxmlformats.org/officeDocument/2006/relationships/slideLayout" Target="../slideLayouts/slideLayout781.xml"/><Relationship Id="rId1" Type="http://schemas.openxmlformats.org/officeDocument/2006/relationships/slideLayout" Target="../slideLayouts/slideLayout780.xml"/><Relationship Id="rId6" Type="http://schemas.openxmlformats.org/officeDocument/2006/relationships/slideLayout" Target="../slideLayouts/slideLayout785.xml"/><Relationship Id="rId11" Type="http://schemas.openxmlformats.org/officeDocument/2006/relationships/slideLayout" Target="../slideLayouts/slideLayout790.xml"/><Relationship Id="rId5" Type="http://schemas.openxmlformats.org/officeDocument/2006/relationships/slideLayout" Target="../slideLayouts/slideLayout784.xml"/><Relationship Id="rId10" Type="http://schemas.openxmlformats.org/officeDocument/2006/relationships/slideLayout" Target="../slideLayouts/slideLayout789.xml"/><Relationship Id="rId4" Type="http://schemas.openxmlformats.org/officeDocument/2006/relationships/slideLayout" Target="../slideLayouts/slideLayout783.xml"/><Relationship Id="rId9" Type="http://schemas.openxmlformats.org/officeDocument/2006/relationships/slideLayout" Target="../slideLayouts/slideLayout788.xml"/></Relationships>
</file>

<file path=ppt/slideMasters/_rels/slideMaster78.xml.rels><?xml version="1.0" encoding="UTF-8" standalone="yes"?>
<Relationships xmlns="http://schemas.openxmlformats.org/package/2006/relationships"><Relationship Id="rId8" Type="http://schemas.openxmlformats.org/officeDocument/2006/relationships/slideLayout" Target="../slideLayouts/slideLayout798.xml"/><Relationship Id="rId13" Type="http://schemas.openxmlformats.org/officeDocument/2006/relationships/theme" Target="../theme/theme78.xml"/><Relationship Id="rId3" Type="http://schemas.openxmlformats.org/officeDocument/2006/relationships/slideLayout" Target="../slideLayouts/slideLayout793.xml"/><Relationship Id="rId7" Type="http://schemas.openxmlformats.org/officeDocument/2006/relationships/slideLayout" Target="../slideLayouts/slideLayout797.xml"/><Relationship Id="rId12" Type="http://schemas.openxmlformats.org/officeDocument/2006/relationships/slideLayout" Target="../slideLayouts/slideLayout802.xml"/><Relationship Id="rId2" Type="http://schemas.openxmlformats.org/officeDocument/2006/relationships/slideLayout" Target="../slideLayouts/slideLayout792.xml"/><Relationship Id="rId1" Type="http://schemas.openxmlformats.org/officeDocument/2006/relationships/slideLayout" Target="../slideLayouts/slideLayout791.xml"/><Relationship Id="rId6" Type="http://schemas.openxmlformats.org/officeDocument/2006/relationships/slideLayout" Target="../slideLayouts/slideLayout796.xml"/><Relationship Id="rId11" Type="http://schemas.openxmlformats.org/officeDocument/2006/relationships/slideLayout" Target="../slideLayouts/slideLayout801.xml"/><Relationship Id="rId5" Type="http://schemas.openxmlformats.org/officeDocument/2006/relationships/slideLayout" Target="../slideLayouts/slideLayout795.xml"/><Relationship Id="rId10" Type="http://schemas.openxmlformats.org/officeDocument/2006/relationships/slideLayout" Target="../slideLayouts/slideLayout800.xml"/><Relationship Id="rId4" Type="http://schemas.openxmlformats.org/officeDocument/2006/relationships/slideLayout" Target="../slideLayouts/slideLayout794.xml"/><Relationship Id="rId9" Type="http://schemas.openxmlformats.org/officeDocument/2006/relationships/slideLayout" Target="../slideLayouts/slideLayout799.xml"/><Relationship Id="rId1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pn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8.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theme" Target="../theme/theme9.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4278721475"/>
      </p:ext>
    </p:extLst>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941076515"/>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4174514676"/>
      </p:ext>
    </p:extLst>
  </p:cSld>
  <p:clrMap bg1="lt1" tx1="dk1" bg2="lt2" tx2="dk2" accent1="accent1" accent2="accent2" accent3="accent3" accent4="accent4" accent5="accent5" accent6="accent6" hlink="hlink" folHlink="folHlink"/>
  <p:sldLayoutIdLst>
    <p:sldLayoutId id="2147484282" r:id="rId1"/>
    <p:sldLayoutId id="2147484283" r:id="rId2"/>
    <p:sldLayoutId id="2147484284" r:id="rId3"/>
    <p:sldLayoutId id="2147484285" r:id="rId4"/>
    <p:sldLayoutId id="2147484286" r:id="rId5"/>
    <p:sldLayoutId id="2147484287" r:id="rId6"/>
    <p:sldLayoutId id="2147484288" r:id="rId7"/>
    <p:sldLayoutId id="2147484289" r:id="rId8"/>
    <p:sldLayoutId id="2147484290" r:id="rId9"/>
    <p:sldLayoutId id="2147484291" r:id="rId10"/>
    <p:sldLayoutId id="214748429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r>
              <a:rPr lang="en-US" altLang="en-US" dirty="0">
                <a:solidFill>
                  <a:srgbClr val="000000"/>
                </a:solidFill>
              </a:rPr>
              <a:t>CHIPPER: HPCA 2011</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print"/>
          <a:stretch>
            <a:fillRect/>
          </a:stretch>
        </p:blipFill>
        <p:spPr>
          <a:xfrm>
            <a:off x="285720" y="6357958"/>
            <a:ext cx="1347679" cy="389938"/>
          </a:xfrm>
          <a:prstGeom prst="rect">
            <a:avLst/>
          </a:prstGeom>
        </p:spPr>
      </p:pic>
    </p:spTree>
    <p:extLst>
      <p:ext uri="{BB962C8B-B14F-4D97-AF65-F5344CB8AC3E}">
        <p14:creationId xmlns:p14="http://schemas.microsoft.com/office/powerpoint/2010/main" val="2503778565"/>
      </p:ext>
    </p:extLst>
  </p:cSld>
  <p:clrMap bg1="lt1" tx1="dk1" bg2="lt2" tx2="dk2" accent1="accent1" accent2="accent2" accent3="accent3" accent4="accent4" accent5="accent5" accent6="accent6" hlink="hlink" folHlink="folHlink"/>
  <p:sldLayoutIdLst>
    <p:sldLayoutId id="2147484523" r:id="rId1"/>
    <p:sldLayoutId id="2147484524" r:id="rId2"/>
    <p:sldLayoutId id="2147484525" r:id="rId3"/>
    <p:sldLayoutId id="2147484526" r:id="rId4"/>
    <p:sldLayoutId id="2147484527" r:id="rId5"/>
    <p:sldLayoutId id="2147484528" r:id="rId6"/>
    <p:sldLayoutId id="2147484529" r:id="rId7"/>
    <p:sldLayoutId id="2147484530" r:id="rId8"/>
    <p:sldLayoutId id="2147484531" r:id="rId9"/>
    <p:sldLayoutId id="2147484532" r:id="rId10"/>
    <p:sldLayoutId id="214748453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2586202913"/>
      </p:ext>
    </p:extLst>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 id="2147484575" r:id="rId4"/>
    <p:sldLayoutId id="2147484576" r:id="rId5"/>
    <p:sldLayoutId id="2147484577" r:id="rId6"/>
    <p:sldLayoutId id="2147484578" r:id="rId7"/>
    <p:sldLayoutId id="2147484579" r:id="rId8"/>
    <p:sldLayoutId id="2147484580" r:id="rId9"/>
    <p:sldLayoutId id="2147484581" r:id="rId10"/>
    <p:sldLayoutId id="214748458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472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614864" y="6356176"/>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dirty="0">
              <a:solidFill>
                <a:srgbClr val="000000"/>
              </a:solidFill>
            </a:endParaRPr>
          </a:p>
        </p:txBody>
      </p:sp>
      <p:sp>
        <p:nvSpPr>
          <p:cNvPr id="100360" name="Line 1032"/>
          <p:cNvSpPr>
            <a:spLocks noChangeShapeType="1"/>
          </p:cNvSpPr>
          <p:nvPr/>
        </p:nvSpPr>
        <p:spPr bwMode="auto">
          <a:xfrm>
            <a:off x="228600" y="6453336"/>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4272753442"/>
      </p:ext>
    </p:extLst>
  </p:cSld>
  <p:clrMap bg1="lt1" tx1="dk1" bg2="lt2" tx2="dk2" accent1="accent1" accent2="accent2" accent3="accent3" accent4="accent4" accent5="accent5" accent6="accent6" hlink="hlink" folHlink="folHlink"/>
  <p:sldLayoutIdLst>
    <p:sldLayoutId id="2147484778" r:id="rId1"/>
    <p:sldLayoutId id="2147484779" r:id="rId2"/>
    <p:sldLayoutId id="2147484780" r:id="rId3"/>
    <p:sldLayoutId id="2147484781" r:id="rId4"/>
    <p:sldLayoutId id="2147484782" r:id="rId5"/>
    <p:sldLayoutId id="2147484783" r:id="rId6"/>
    <p:sldLayoutId id="2147484784" r:id="rId7"/>
    <p:sldLayoutId id="2147484785" r:id="rId8"/>
    <p:sldLayoutId id="2147484786" r:id="rId9"/>
    <p:sldLayoutId id="2147484787" r:id="rId10"/>
    <p:sldLayoutId id="214748478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27860052"/>
      </p:ext>
    </p:extLst>
  </p:cSld>
  <p:clrMap bg1="lt1" tx1="dk1" bg2="lt2" tx2="dk2" accent1="accent1" accent2="accent2" accent3="accent3" accent4="accent4" accent5="accent5" accent6="accent6" hlink="hlink" folHlink="folHlink"/>
  <p:sldLayoutIdLst>
    <p:sldLayoutId id="2147484838" r:id="rId1"/>
    <p:sldLayoutId id="2147484839" r:id="rId2"/>
    <p:sldLayoutId id="2147484840" r:id="rId3"/>
    <p:sldLayoutId id="2147484841" r:id="rId4"/>
    <p:sldLayoutId id="2147484842" r:id="rId5"/>
    <p:sldLayoutId id="2147484843" r:id="rId6"/>
    <p:sldLayoutId id="2147484844" r:id="rId7"/>
    <p:sldLayoutId id="2147484845" r:id="rId8"/>
    <p:sldLayoutId id="2147484846" r:id="rId9"/>
    <p:sldLayoutId id="2147484847" r:id="rId10"/>
    <p:sldLayoutId id="214748484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2151711694"/>
      </p:ext>
    </p:extLst>
  </p:cSld>
  <p:clrMap bg1="lt1" tx1="dk1" bg2="lt2" tx2="dk2" accent1="accent1" accent2="accent2" accent3="accent3" accent4="accent4" accent5="accent5" accent6="accent6" hlink="hlink" folHlink="folHlink"/>
  <p:sldLayoutIdLst>
    <p:sldLayoutId id="2147484850" r:id="rId1"/>
    <p:sldLayoutId id="2147484851" r:id="rId2"/>
    <p:sldLayoutId id="2147484852" r:id="rId3"/>
    <p:sldLayoutId id="2147484853" r:id="rId4"/>
    <p:sldLayoutId id="2147484854" r:id="rId5"/>
    <p:sldLayoutId id="2147484855" r:id="rId6"/>
    <p:sldLayoutId id="2147484856" r:id="rId7"/>
    <p:sldLayoutId id="2147484857" r:id="rId8"/>
    <p:sldLayoutId id="2147484858" r:id="rId9"/>
    <p:sldLayoutId id="2147484859" r:id="rId10"/>
    <p:sldLayoutId id="214748486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3691673417"/>
      </p:ext>
    </p:extLst>
  </p:cSld>
  <p:clrMap bg1="lt1" tx1="dk1" bg2="lt2" tx2="dk2" accent1="accent1" accent2="accent2" accent3="accent3" accent4="accent4" accent5="accent5" accent6="accent6" hlink="hlink" folHlink="folHlink"/>
  <p:sldLayoutIdLst>
    <p:sldLayoutId id="2147484862" r:id="rId1"/>
    <p:sldLayoutId id="2147484863" r:id="rId2"/>
    <p:sldLayoutId id="2147484864" r:id="rId3"/>
    <p:sldLayoutId id="2147484865" r:id="rId4"/>
    <p:sldLayoutId id="2147484866" r:id="rId5"/>
    <p:sldLayoutId id="2147484867" r:id="rId6"/>
    <p:sldLayoutId id="2147484868" r:id="rId7"/>
    <p:sldLayoutId id="2147484869" r:id="rId8"/>
    <p:sldLayoutId id="2147484870" r:id="rId9"/>
    <p:sldLayoutId id="2147484871" r:id="rId10"/>
    <p:sldLayoutId id="214748487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1079760595"/>
      </p:ext>
    </p:extLst>
  </p:cSld>
  <p:clrMap bg1="lt1" tx1="dk1" bg2="lt2" tx2="dk2" accent1="accent1" accent2="accent2" accent3="accent3" accent4="accent4" accent5="accent5" accent6="accent6" hlink="hlink" folHlink="folHlink"/>
  <p:sldLayoutIdLst>
    <p:sldLayoutId id="2147484874" r:id="rId1"/>
    <p:sldLayoutId id="2147484875" r:id="rId2"/>
    <p:sldLayoutId id="2147484876" r:id="rId3"/>
    <p:sldLayoutId id="2147484877" r:id="rId4"/>
    <p:sldLayoutId id="2147484878" r:id="rId5"/>
    <p:sldLayoutId id="2147484879" r:id="rId6"/>
    <p:sldLayoutId id="2147484880" r:id="rId7"/>
    <p:sldLayoutId id="2147484881" r:id="rId8"/>
    <p:sldLayoutId id="2147484882" r:id="rId9"/>
    <p:sldLayoutId id="2147484883" r:id="rId10"/>
    <p:sldLayoutId id="214748488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2" cstate="print"/>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62"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63"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charset="0"/>
              </a:defRPr>
            </a:lvl1pPr>
          </a:lstStyle>
          <a:p>
            <a:pPr fontAlgn="base">
              <a:spcBef>
                <a:spcPct val="0"/>
              </a:spcBef>
              <a:spcAft>
                <a:spcPct val="0"/>
              </a:spcAft>
              <a:defRPr/>
            </a:pPr>
            <a:endParaRPr lang="en-US">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defRPr/>
            </a:pPr>
            <a:fld id="{12B59C95-9F24-CC4B-832C-1D8C21792A43}" type="slidenum">
              <a:rPr lang="en-US">
                <a:ea typeface="ＭＳ Ｐゴシック" charset="0"/>
                <a:cs typeface="ＭＳ Ｐゴシック" charset="0"/>
              </a:rPr>
              <a:pPr fontAlgn="base">
                <a:spcBef>
                  <a:spcPct val="0"/>
                </a:spcBef>
                <a:spcAft>
                  <a:spcPct val="0"/>
                </a:spcAft>
                <a:defRPr/>
              </a:pPr>
              <a:t>‹#›</a:t>
            </a:fld>
            <a:endParaRPr lang="en-US">
              <a:ea typeface="ＭＳ Ｐゴシック" charset="0"/>
              <a:cs typeface="ＭＳ Ｐゴシック" charset="0"/>
            </a:endParaRPr>
          </a:p>
        </p:txBody>
      </p:sp>
      <p:sp>
        <p:nvSpPr>
          <p:cNvPr id="143366"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367"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43368"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5159085"/>
      </p:ext>
    </p:extLst>
  </p:cSld>
  <p:clrMap bg1="lt1" tx1="dk1" bg2="lt2" tx2="dk2" accent1="accent1" accent2="accent2" accent3="accent3" accent4="accent4" accent5="accent5" accent6="accent6" hlink="hlink" folHlink="folHlink"/>
  <p:sldLayoutIdLst>
    <p:sldLayoutId id="2147484970" r:id="rId1"/>
    <p:sldLayoutId id="2147484971" r:id="rId2"/>
    <p:sldLayoutId id="2147484972" r:id="rId3"/>
    <p:sldLayoutId id="2147484973" r:id="rId4"/>
    <p:sldLayoutId id="2147484974" r:id="rId5"/>
    <p:sldLayoutId id="2147484975" r:id="rId6"/>
    <p:sldLayoutId id="2147484976" r:id="rId7"/>
    <p:sldLayoutId id="2147484977" r:id="rId8"/>
    <p:sldLayoutId id="2147484978" r:id="rId9"/>
    <p:sldLayoutId id="2147484979" r:id="rId10"/>
    <p:sldLayoutId id="2147484980" r:id="rId11"/>
    <p:sldLayoutId id="214748498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858009255"/>
      </p:ext>
    </p:extLst>
  </p:cSld>
  <p:clrMap bg1="lt1" tx1="dk1" bg2="lt2" tx2="dk2" accent1="accent1" accent2="accent2" accent3="accent3" accent4="accent4" accent5="accent5" accent6="accent6" hlink="hlink" folHlink="folHlink"/>
  <p:sldLayoutIdLst>
    <p:sldLayoutId id="2147485411" r:id="rId1"/>
    <p:sldLayoutId id="2147485412" r:id="rId2"/>
    <p:sldLayoutId id="2147485413" r:id="rId3"/>
    <p:sldLayoutId id="2147485414" r:id="rId4"/>
    <p:sldLayoutId id="2147485415" r:id="rId5"/>
    <p:sldLayoutId id="2147485416" r:id="rId6"/>
    <p:sldLayoutId id="2147485417" r:id="rId7"/>
    <p:sldLayoutId id="2147485418" r:id="rId8"/>
    <p:sldLayoutId id="2147485419" r:id="rId9"/>
    <p:sldLayoutId id="2147485420" r:id="rId10"/>
    <p:sldLayoutId id="214748542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15848122"/>
      </p:ext>
    </p:extLst>
  </p:cSld>
  <p:clrMap bg1="lt1" tx1="dk1" bg2="lt2" tx2="dk2" accent1="accent1" accent2="accent2" accent3="accent3" accent4="accent4" accent5="accent5" accent6="accent6" hlink="hlink" folHlink="folHlink"/>
  <p:sldLayoutIdLst>
    <p:sldLayoutId id="2147485521" r:id="rId1"/>
    <p:sldLayoutId id="2147485522" r:id="rId2"/>
    <p:sldLayoutId id="2147485523" r:id="rId3"/>
    <p:sldLayoutId id="2147485524" r:id="rId4"/>
    <p:sldLayoutId id="2147485525" r:id="rId5"/>
    <p:sldLayoutId id="2147485526" r:id="rId6"/>
    <p:sldLayoutId id="2147485527" r:id="rId7"/>
    <p:sldLayoutId id="2147485528" r:id="rId8"/>
    <p:sldLayoutId id="2147485529" r:id="rId9"/>
    <p:sldLayoutId id="2147485530" r:id="rId10"/>
    <p:sldLayoutId id="21474855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75632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1921638257"/>
      </p:ext>
    </p:extLst>
  </p:cSld>
  <p:clrMap bg1="lt1" tx1="dk1" bg2="lt2" tx2="dk2" accent1="accent1" accent2="accent2" accent3="accent3" accent4="accent4" accent5="accent5" accent6="accent6" hlink="hlink" folHlink="folHlink"/>
  <p:sldLayoutIdLst>
    <p:sldLayoutId id="2147485533" r:id="rId1"/>
    <p:sldLayoutId id="2147485534" r:id="rId2"/>
    <p:sldLayoutId id="2147485535" r:id="rId3"/>
    <p:sldLayoutId id="2147485536" r:id="rId4"/>
    <p:sldLayoutId id="2147485537" r:id="rId5"/>
    <p:sldLayoutId id="2147485538" r:id="rId6"/>
    <p:sldLayoutId id="2147485539" r:id="rId7"/>
    <p:sldLayoutId id="2147485540" r:id="rId8"/>
    <p:sldLayoutId id="2147485541" r:id="rId9"/>
    <p:sldLayoutId id="2147485542" r:id="rId10"/>
    <p:sldLayoutId id="214748554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2826778"/>
      </p:ext>
    </p:extLst>
  </p:cSld>
  <p:clrMap bg1="lt1" tx1="dk1" bg2="lt2" tx2="dk2" accent1="accent1" accent2="accent2" accent3="accent3" accent4="accent4" accent5="accent5" accent6="accent6" hlink="hlink" folHlink="folHlink"/>
  <p:sldLayoutIdLst>
    <p:sldLayoutId id="2147485666" r:id="rId1"/>
    <p:sldLayoutId id="2147485667" r:id="rId2"/>
    <p:sldLayoutId id="2147485668" r:id="rId3"/>
    <p:sldLayoutId id="2147485669" r:id="rId4"/>
    <p:sldLayoutId id="2147485670" r:id="rId5"/>
    <p:sldLayoutId id="2147485671" r:id="rId6"/>
    <p:sldLayoutId id="2147485672" r:id="rId7"/>
    <p:sldLayoutId id="2147485673" r:id="rId8"/>
    <p:sldLayoutId id="2147485674" r:id="rId9"/>
    <p:sldLayoutId id="2147485675" r:id="rId10"/>
    <p:sldLayoutId id="2147485676" r:id="rId11"/>
    <p:sldLayoutId id="2147485677"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738813"/>
      </p:ext>
    </p:extLst>
  </p:cSld>
  <p:clrMap bg1="lt1" tx1="dk1" bg2="lt2" tx2="dk2" accent1="accent1" accent2="accent2" accent3="accent3" accent4="accent4" accent5="accent5" accent6="accent6" hlink="hlink" folHlink="folHlink"/>
  <p:sldLayoutIdLst>
    <p:sldLayoutId id="2147485715" r:id="rId1"/>
    <p:sldLayoutId id="2147485716" r:id="rId2"/>
    <p:sldLayoutId id="2147485717" r:id="rId3"/>
    <p:sldLayoutId id="2147485718" r:id="rId4"/>
    <p:sldLayoutId id="2147485719" r:id="rId5"/>
    <p:sldLayoutId id="2147485720" r:id="rId6"/>
    <p:sldLayoutId id="2147485721" r:id="rId7"/>
    <p:sldLayoutId id="2147485722" r:id="rId8"/>
    <p:sldLayoutId id="2147485723" r:id="rId9"/>
    <p:sldLayoutId id="2147485724" r:id="rId10"/>
    <p:sldLayoutId id="2147485725" r:id="rId11"/>
    <p:sldLayoutId id="2147485726"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dirty="0"/>
              <a:t>마스터 제목 스타일 편집</a:t>
            </a:r>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2"/>
          </p:nvPr>
        </p:nvSpPr>
        <p:spPr>
          <a:xfrm>
            <a:off x="457200" y="6453336"/>
            <a:ext cx="2133600" cy="268139"/>
          </a:xfrm>
          <a:prstGeom prst="rect">
            <a:avLst/>
          </a:prstGeom>
        </p:spPr>
        <p:txBody>
          <a:bodyPr vert="horz" lIns="91440" tIns="45720" rIns="91440" bIns="45720" rtlCol="0" anchor="ctr"/>
          <a:lstStyle>
            <a:lvl1pPr algn="l">
              <a:defRPr sz="1200">
                <a:solidFill>
                  <a:schemeClr val="tx1">
                    <a:tint val="75000"/>
                  </a:schemeClr>
                </a:solidFill>
              </a:defRPr>
            </a:lvl1pPr>
          </a:lstStyle>
          <a:p>
            <a:pPr latinLnBrk="1"/>
            <a:fld id="{FB30EDBD-1C2D-4C1E-B459-B60219FAB484}" type="datetimeFigureOut">
              <a:rPr lang="ko-KR" altLang="en-US" smtClean="0">
                <a:solidFill>
                  <a:prstClr val="black">
                    <a:tint val="75000"/>
                  </a:prstClr>
                </a:solidFill>
                <a:latin typeface="Calibri"/>
                <a:ea typeface="나눔고딕"/>
              </a:rPr>
              <a:pPr latinLnBrk="1"/>
              <a:t>2026. 6. 26.</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3"/>
          </p:nvPr>
        </p:nvSpPr>
        <p:spPr>
          <a:xfrm>
            <a:off x="3124200" y="6453336"/>
            <a:ext cx="2895600" cy="268139"/>
          </a:xfrm>
          <a:prstGeom prst="rect">
            <a:avLst/>
          </a:prstGeom>
        </p:spPr>
        <p:txBody>
          <a:bodyPr vert="horz" lIns="91440" tIns="45720" rIns="91440" bIns="45720" rtlCol="0" anchor="ctr"/>
          <a:lstStyle>
            <a:lvl1pPr algn="ctr">
              <a:defRPr sz="1200">
                <a:solidFill>
                  <a:schemeClr val="tx1">
                    <a:tint val="75000"/>
                  </a:schemeClr>
                </a:solidFill>
              </a:defRPr>
            </a:lvl1pPr>
          </a:lstStyle>
          <a:p>
            <a:pPr latinLnBrk="1"/>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4"/>
          </p:nvPr>
        </p:nvSpPr>
        <p:spPr>
          <a:xfrm>
            <a:off x="6553200" y="6453336"/>
            <a:ext cx="2133600" cy="268139"/>
          </a:xfrm>
          <a:prstGeom prst="rect">
            <a:avLst/>
          </a:prstGeom>
        </p:spPr>
        <p:txBody>
          <a:bodyPr vert="horz" lIns="91440" tIns="45720" rIns="91440" bIns="45720" rtlCol="0" anchor="ctr"/>
          <a:lstStyle>
            <a:lvl1pPr algn="r">
              <a:defRPr sz="1200">
                <a:solidFill>
                  <a:schemeClr val="tx1">
                    <a:tint val="75000"/>
                  </a:schemeClr>
                </a:solidFill>
              </a:defRPr>
            </a:lvl1pPr>
          </a:lstStyle>
          <a:p>
            <a:pPr latinLnBrk="1"/>
            <a:fld id="{4BEDD84E-25D4-4983-8AA1-2863C96F08D9}" type="slidenum">
              <a:rPr lang="ko-KR" altLang="en-US" smtClean="0">
                <a:solidFill>
                  <a:prstClr val="black">
                    <a:tint val="75000"/>
                  </a:prstClr>
                </a:solidFill>
                <a:latin typeface="Calibri"/>
                <a:ea typeface="나눔고딕"/>
              </a:rPr>
              <a:pPr latinLnBrk="1"/>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377926446"/>
      </p:ext>
    </p:extLst>
  </p:cSld>
  <p:clrMap bg1="lt1" tx1="dk1" bg2="lt2" tx2="dk2" accent1="accent1" accent2="accent2" accent3="accent3" accent4="accent4" accent5="accent5" accent6="accent6" hlink="hlink" folHlink="folHlink"/>
  <p:sldLayoutIdLst>
    <p:sldLayoutId id="2147486473" r:id="rId1"/>
    <p:sldLayoutId id="2147486474" r:id="rId2"/>
    <p:sldLayoutId id="2147486475" r:id="rId3"/>
    <p:sldLayoutId id="2147486476" r:id="rId4"/>
    <p:sldLayoutId id="2147486477" r:id="rId5"/>
    <p:sldLayoutId id="2147486478" r:id="rId6"/>
    <p:sldLayoutId id="2147486479" r:id="rId7"/>
  </p:sldLayoutIdLst>
  <p:txStyles>
    <p:titleStyle>
      <a:lvl1pPr algn="ctr" defTabSz="914400" rtl="0" eaLnBrk="1" latinLnBrk="1" hangingPunct="1">
        <a:spcBef>
          <a:spcPct val="0"/>
        </a:spcBef>
        <a:buNone/>
        <a:defRPr sz="4000" b="1" kern="1200">
          <a:solidFill>
            <a:schemeClr val="tx1"/>
          </a:solidFill>
          <a:latin typeface="+mj-lt"/>
          <a:ea typeface="+mj-ea"/>
          <a:cs typeface="+mj-cs"/>
        </a:defRPr>
      </a:lvl1pPr>
    </p:titleStyle>
    <p:bodyStyle>
      <a:lvl1pPr marL="342900" indent="-342900" algn="l" defTabSz="914400" rtl="0" eaLnBrk="1" latinLnBrk="1" hangingPunct="1">
        <a:spcBef>
          <a:spcPts val="5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1" hangingPunct="1">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1" hangingPunct="1">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218258153"/>
      </p:ext>
    </p:extLst>
  </p:cSld>
  <p:clrMap bg1="lt1" tx1="dk1" bg2="lt2" tx2="dk2" accent1="accent1" accent2="accent2" accent3="accent3" accent4="accent4" accent5="accent5" accent6="accent6" hlink="hlink" folHlink="folHlink"/>
  <p:sldLayoutIdLst>
    <p:sldLayoutId id="2147486595" r:id="rId1"/>
    <p:sldLayoutId id="2147486596" r:id="rId2"/>
    <p:sldLayoutId id="2147486597" r:id="rId3"/>
    <p:sldLayoutId id="2147486598" r:id="rId4"/>
    <p:sldLayoutId id="2147486599" r:id="rId5"/>
    <p:sldLayoutId id="2147486600" r:id="rId6"/>
    <p:sldLayoutId id="2147486601" r:id="rId7"/>
    <p:sldLayoutId id="2147486602" r:id="rId8"/>
    <p:sldLayoutId id="2147486603" r:id="rId9"/>
    <p:sldLayoutId id="2147486604" r:id="rId10"/>
    <p:sldLayoutId id="214748660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494495"/>
      </p:ext>
    </p:extLst>
  </p:cSld>
  <p:clrMap bg1="lt1" tx1="dk1" bg2="lt2" tx2="dk2" accent1="accent1" accent2="accent2" accent3="accent3" accent4="accent4" accent5="accent5" accent6="accent6" hlink="hlink" folHlink="folHlink"/>
  <p:sldLayoutIdLst>
    <p:sldLayoutId id="2147486872" r:id="rId1"/>
    <p:sldLayoutId id="2147486873" r:id="rId2"/>
    <p:sldLayoutId id="2147486874" r:id="rId3"/>
    <p:sldLayoutId id="2147486875" r:id="rId4"/>
    <p:sldLayoutId id="2147486876" r:id="rId5"/>
    <p:sldLayoutId id="2147486877" r:id="rId6"/>
    <p:sldLayoutId id="2147486878" r:id="rId7"/>
    <p:sldLayoutId id="2147486879" r:id="rId8"/>
    <p:sldLayoutId id="2147486880" r:id="rId9"/>
    <p:sldLayoutId id="2147486881" r:id="rId10"/>
    <p:sldLayoutId id="2147486882"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107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3107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B223C560-0E5F-EA4E-BC8F-576A57968152}" type="slidenum">
              <a:rPr lang="en-US" altLang="en-US"/>
              <a:pPr>
                <a:defRPr/>
              </a:pPr>
              <a:t>‹#›</a:t>
            </a:fld>
            <a:endParaRPr lang="en-US" altLang="en-US"/>
          </a:p>
        </p:txBody>
      </p:sp>
      <p:sp>
        <p:nvSpPr>
          <p:cNvPr id="13107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3107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31080" name="Picture 7" descr="safari.pn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79388" y="6453188"/>
            <a:ext cx="1079500" cy="312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3472234"/>
      </p:ext>
    </p:extLst>
  </p:cSld>
  <p:clrMap bg1="lt1" tx1="dk1" bg2="lt2" tx2="dk2" accent1="accent1" accent2="accent2" accent3="accent3" accent4="accent4" accent5="accent5" accent6="accent6" hlink="hlink" folHlink="folHlink"/>
  <p:sldLayoutIdLst>
    <p:sldLayoutId id="2147487121" r:id="rId1"/>
    <p:sldLayoutId id="2147487122" r:id="rId2"/>
    <p:sldLayoutId id="2147487123" r:id="rId3"/>
    <p:sldLayoutId id="2147487124" r:id="rId4"/>
    <p:sldLayoutId id="2147487125" r:id="rId5"/>
    <p:sldLayoutId id="2147487126" r:id="rId6"/>
    <p:sldLayoutId id="2147487127" r:id="rId7"/>
    <p:sldLayoutId id="2147487128" r:id="rId8"/>
    <p:sldLayoutId id="2147487129" r:id="rId9"/>
    <p:sldLayoutId id="2147487130" r:id="rId10"/>
    <p:sldLayoutId id="21474871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48319655"/>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6/26/26</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929406329"/>
      </p:ext>
    </p:extLst>
  </p:cSld>
  <p:clrMap bg1="lt1" tx1="dk1" bg2="lt2" tx2="dk2" accent1="accent1" accent2="accent2" accent3="accent3" accent4="accent4" accent5="accent5" accent6="accent6" hlink="hlink" folHlink="folHlink"/>
  <p:sldLayoutIdLst>
    <p:sldLayoutId id="2147487145" r:id="rId1"/>
    <p:sldLayoutId id="2147487146" r:id="rId2"/>
    <p:sldLayoutId id="2147487147" r:id="rId3"/>
    <p:sldLayoutId id="2147487148" r:id="rId4"/>
    <p:sldLayoutId id="2147487149" r:id="rId5"/>
    <p:sldLayoutId id="2147487150" r:id="rId6"/>
    <p:sldLayoutId id="2147487151" r:id="rId7"/>
    <p:sldLayoutId id="2147487152" r:id="rId8"/>
    <p:sldLayoutId id="2147487153" r:id="rId9"/>
    <p:sldLayoutId id="2147487154" r:id="rId10"/>
    <p:sldLayoutId id="2147487155" r:id="rId11"/>
    <p:sldLayoutId id="2147487156" r:id="rId12"/>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998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69987"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EFC36330-171D-874A-B302-CA3D70443983}" type="slidenum">
              <a:rPr lang="en-US" altLang="en-US"/>
              <a:pPr>
                <a:defRPr/>
              </a:pPr>
              <a:t>‹#›</a:t>
            </a:fld>
            <a:endParaRPr lang="en-US" altLang="en-US"/>
          </a:p>
        </p:txBody>
      </p:sp>
      <p:sp>
        <p:nvSpPr>
          <p:cNvPr id="169990"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69991"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69992" name="Picture 7" descr="safari.pn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79388" y="6453188"/>
            <a:ext cx="1079500" cy="312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560839"/>
      </p:ext>
    </p:extLst>
  </p:cSld>
  <p:clrMap bg1="lt1" tx1="dk1" bg2="lt2" tx2="dk2" accent1="accent1" accent2="accent2" accent3="accent3" accent4="accent4" accent5="accent5" accent6="accent6" hlink="hlink" folHlink="folHlink"/>
  <p:sldLayoutIdLst>
    <p:sldLayoutId id="2147487195" r:id="rId1"/>
    <p:sldLayoutId id="2147487196" r:id="rId2"/>
    <p:sldLayoutId id="2147487197" r:id="rId3"/>
    <p:sldLayoutId id="2147487198" r:id="rId4"/>
    <p:sldLayoutId id="2147487199" r:id="rId5"/>
    <p:sldLayoutId id="2147487200" r:id="rId6"/>
    <p:sldLayoutId id="2147487201" r:id="rId7"/>
    <p:sldLayoutId id="2147487202" r:id="rId8"/>
    <p:sldLayoutId id="2147487203" r:id="rId9"/>
    <p:sldLayoutId id="2147487204" r:id="rId10"/>
    <p:sldLayoutId id="214748720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72694B9D-8BFE-654E-8D86-2D1B27ECA5D0}" type="slidenum">
              <a:rPr lang="en-US" altLang="en-US"/>
              <a:pPr>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3237550987"/>
      </p:ext>
    </p:extLst>
  </p:cSld>
  <p:clrMap bg1="lt1" tx1="dk1" bg2="lt2" tx2="dk2" accent1="accent1" accent2="accent2" accent3="accent3" accent4="accent4" accent5="accent5" accent6="accent6" hlink="hlink" folHlink="folHlink"/>
  <p:sldLayoutIdLst>
    <p:sldLayoutId id="2147487207" r:id="rId1"/>
    <p:sldLayoutId id="2147487208" r:id="rId2"/>
    <p:sldLayoutId id="2147487209" r:id="rId3"/>
    <p:sldLayoutId id="2147487210" r:id="rId4"/>
    <p:sldLayoutId id="2147487211" r:id="rId5"/>
    <p:sldLayoutId id="2147487212" r:id="rId6"/>
    <p:sldLayoutId id="2147487213" r:id="rId7"/>
    <p:sldLayoutId id="2147487214" r:id="rId8"/>
    <p:sldLayoutId id="2147487215" r:id="rId9"/>
    <p:sldLayoutId id="2147487216" r:id="rId10"/>
    <p:sldLayoutId id="2147487217"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94431041"/>
      </p:ext>
    </p:extLst>
  </p:cSld>
  <p:clrMap bg1="lt1" tx1="dk1" bg2="lt2" tx2="dk2" accent1="accent1" accent2="accent2" accent3="accent3" accent4="accent4" accent5="accent5" accent6="accent6" hlink="hlink" folHlink="folHlink"/>
  <p:sldLayoutIdLst>
    <p:sldLayoutId id="2147487259" r:id="rId1"/>
    <p:sldLayoutId id="2147487260" r:id="rId2"/>
    <p:sldLayoutId id="2147487261" r:id="rId3"/>
    <p:sldLayoutId id="2147487262" r:id="rId4"/>
    <p:sldLayoutId id="2147487263" r:id="rId5"/>
    <p:sldLayoutId id="2147487264" r:id="rId6"/>
    <p:sldLayoutId id="2147487265" r:id="rId7"/>
    <p:sldLayoutId id="2147487266" r:id="rId8"/>
    <p:sldLayoutId id="2147487267" r:id="rId9"/>
    <p:sldLayoutId id="2147487268" r:id="rId10"/>
    <p:sldLayoutId id="214748726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07527537"/>
      </p:ext>
    </p:extLst>
  </p:cSld>
  <p:clrMap bg1="lt1" tx1="dk1" bg2="lt2" tx2="dk2" accent1="accent1" accent2="accent2" accent3="accent3" accent4="accent4" accent5="accent5" accent6="accent6" hlink="hlink" folHlink="folHlink"/>
  <p:sldLayoutIdLst>
    <p:sldLayoutId id="2147487575" r:id="rId1"/>
    <p:sldLayoutId id="2147487576" r:id="rId2"/>
    <p:sldLayoutId id="2147487577" r:id="rId3"/>
    <p:sldLayoutId id="2147487578" r:id="rId4"/>
    <p:sldLayoutId id="2147487579" r:id="rId5"/>
    <p:sldLayoutId id="2147487580" r:id="rId6"/>
    <p:sldLayoutId id="2147487581" r:id="rId7"/>
    <p:sldLayoutId id="2147487582" r:id="rId8"/>
    <p:sldLayoutId id="2147487583" r:id="rId9"/>
    <p:sldLayoutId id="2147487584" r:id="rId10"/>
    <p:sldLayoutId id="214748758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24069023"/>
      </p:ext>
    </p:extLst>
  </p:cSld>
  <p:clrMap bg1="lt1" tx1="dk1" bg2="lt2" tx2="dk2" accent1="accent1" accent2="accent2" accent3="accent3" accent4="accent4" accent5="accent5" accent6="accent6" hlink="hlink" folHlink="folHlink"/>
  <p:sldLayoutIdLst>
    <p:sldLayoutId id="2147487624" r:id="rId1"/>
    <p:sldLayoutId id="2147487625" r:id="rId2"/>
    <p:sldLayoutId id="2147487626" r:id="rId3"/>
    <p:sldLayoutId id="2147487627" r:id="rId4"/>
    <p:sldLayoutId id="2147487628" r:id="rId5"/>
    <p:sldLayoutId id="2147487629" r:id="rId6"/>
    <p:sldLayoutId id="2147487630" r:id="rId7"/>
    <p:sldLayoutId id="2147487631" r:id="rId8"/>
    <p:sldLayoutId id="2147487632" r:id="rId9"/>
    <p:sldLayoutId id="2147487633" r:id="rId10"/>
    <p:sldLayoutId id="214748763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按一下以編輯母片標題樣式</a:t>
            </a:r>
            <a:endParaRPr lang="en-US" altLang="en-US"/>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en-US"/>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900">
                <a:latin typeface="Garamond" pitchFamily="18" charset="0"/>
              </a:defRPr>
            </a:lvl1pPr>
          </a:lstStyle>
          <a:p>
            <a:endParaRPr 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fld id="{4CAE9295-42F8-0747-9AE1-33958E89C374}" type="slidenum">
              <a:rPr lang="en-US" smtClean="0">
                <a:solidFill>
                  <a:srgbClr val="000000"/>
                </a:solidFill>
              </a:rPr>
              <a:pPr/>
              <a:t>‹#›</a:t>
            </a:fld>
            <a:endParaRPr 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pic>
        <p:nvPicPr>
          <p:cNvPr id="8" name="Picture 7" descr="safari.png"/>
          <p:cNvPicPr>
            <a:picLocks noChangeAspect="1"/>
          </p:cNvPicPr>
          <p:nvPr/>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826463370"/>
      </p:ext>
    </p:extLst>
  </p:cSld>
  <p:clrMap bg1="lt1" tx1="dk1" bg2="lt2" tx2="dk2" accent1="accent1" accent2="accent2" accent3="accent3" accent4="accent4" accent5="accent5" accent6="accent6" hlink="hlink" folHlink="folHlink"/>
  <p:sldLayoutIdLst>
    <p:sldLayoutId id="2147487744" r:id="rId1"/>
    <p:sldLayoutId id="2147487745" r:id="rId2"/>
    <p:sldLayoutId id="2147487746" r:id="rId3"/>
    <p:sldLayoutId id="2147487747" r:id="rId4"/>
    <p:sldLayoutId id="2147487748" r:id="rId5"/>
    <p:sldLayoutId id="2147487749" r:id="rId6"/>
    <p:sldLayoutId id="2147487750" r:id="rId7"/>
    <p:sldLayoutId id="2147487751" r:id="rId8"/>
    <p:sldLayoutId id="2147487752" r:id="rId9"/>
    <p:sldLayoutId id="2147487753" r:id="rId10"/>
    <p:sldLayoutId id="2147487754" r:id="rId11"/>
  </p:sldLayoutIdLst>
  <p:transition/>
  <p:hf hdr="0" ftr="0" dt="0"/>
  <p:txStyles>
    <p:titleStyle>
      <a:lvl1pPr algn="l" rtl="0" eaLnBrk="1" fontAlgn="base" hangingPunct="1">
        <a:spcBef>
          <a:spcPct val="0"/>
        </a:spcBef>
        <a:spcAft>
          <a:spcPct val="0"/>
        </a:spcAft>
        <a:defRPr sz="3000">
          <a:solidFill>
            <a:schemeClr val="tx2"/>
          </a:solidFill>
          <a:latin typeface="+mj-lt"/>
          <a:ea typeface="+mj-ea"/>
          <a:cs typeface="+mj-cs"/>
        </a:defRPr>
      </a:lvl1pPr>
      <a:lvl2pPr algn="l" rtl="0" eaLnBrk="1" fontAlgn="base" hangingPunct="1">
        <a:spcBef>
          <a:spcPct val="0"/>
        </a:spcBef>
        <a:spcAft>
          <a:spcPct val="0"/>
        </a:spcAft>
        <a:defRPr sz="3000">
          <a:solidFill>
            <a:schemeClr val="tx2"/>
          </a:solidFill>
          <a:latin typeface="Garamond" pitchFamily="18" charset="0"/>
        </a:defRPr>
      </a:lvl2pPr>
      <a:lvl3pPr algn="l" rtl="0" eaLnBrk="1" fontAlgn="base" hangingPunct="1">
        <a:spcBef>
          <a:spcPct val="0"/>
        </a:spcBef>
        <a:spcAft>
          <a:spcPct val="0"/>
        </a:spcAft>
        <a:defRPr sz="3000">
          <a:solidFill>
            <a:schemeClr val="tx2"/>
          </a:solidFill>
          <a:latin typeface="Garamond" pitchFamily="18" charset="0"/>
        </a:defRPr>
      </a:lvl3pPr>
      <a:lvl4pPr algn="l" rtl="0" eaLnBrk="1" fontAlgn="base" hangingPunct="1">
        <a:spcBef>
          <a:spcPct val="0"/>
        </a:spcBef>
        <a:spcAft>
          <a:spcPct val="0"/>
        </a:spcAft>
        <a:defRPr sz="3000">
          <a:solidFill>
            <a:schemeClr val="tx2"/>
          </a:solidFill>
          <a:latin typeface="Garamond" pitchFamily="18" charset="0"/>
        </a:defRPr>
      </a:lvl4pPr>
      <a:lvl5pPr algn="l" rtl="0" eaLnBrk="1" fontAlgn="base" hangingPunct="1">
        <a:spcBef>
          <a:spcPct val="0"/>
        </a:spcBef>
        <a:spcAft>
          <a:spcPct val="0"/>
        </a:spcAft>
        <a:defRPr sz="3000">
          <a:solidFill>
            <a:schemeClr val="tx2"/>
          </a:solidFill>
          <a:latin typeface="Garamond" pitchFamily="18" charset="0"/>
        </a:defRPr>
      </a:lvl5pPr>
      <a:lvl6pPr marL="342900" algn="l" rtl="0" eaLnBrk="1" fontAlgn="base" hangingPunct="1">
        <a:spcBef>
          <a:spcPct val="0"/>
        </a:spcBef>
        <a:spcAft>
          <a:spcPct val="0"/>
        </a:spcAft>
        <a:defRPr sz="3000">
          <a:solidFill>
            <a:schemeClr val="tx2"/>
          </a:solidFill>
          <a:latin typeface="Garamond" pitchFamily="18" charset="0"/>
        </a:defRPr>
      </a:lvl6pPr>
      <a:lvl7pPr marL="685800" algn="l" rtl="0" eaLnBrk="1" fontAlgn="base" hangingPunct="1">
        <a:spcBef>
          <a:spcPct val="0"/>
        </a:spcBef>
        <a:spcAft>
          <a:spcPct val="0"/>
        </a:spcAft>
        <a:defRPr sz="3000">
          <a:solidFill>
            <a:schemeClr val="tx2"/>
          </a:solidFill>
          <a:latin typeface="Garamond" pitchFamily="18" charset="0"/>
        </a:defRPr>
      </a:lvl7pPr>
      <a:lvl8pPr marL="1028700" algn="l" rtl="0" eaLnBrk="1" fontAlgn="base" hangingPunct="1">
        <a:spcBef>
          <a:spcPct val="0"/>
        </a:spcBef>
        <a:spcAft>
          <a:spcPct val="0"/>
        </a:spcAft>
        <a:defRPr sz="3000">
          <a:solidFill>
            <a:schemeClr val="tx2"/>
          </a:solidFill>
          <a:latin typeface="Garamond" pitchFamily="18" charset="0"/>
        </a:defRPr>
      </a:lvl8pPr>
      <a:lvl9pPr marL="1371600" algn="l" rtl="0" eaLnBrk="1" fontAlgn="base" hangingPunct="1">
        <a:spcBef>
          <a:spcPct val="0"/>
        </a:spcBef>
        <a:spcAft>
          <a:spcPct val="0"/>
        </a:spcAft>
        <a:defRPr sz="3000">
          <a:solidFill>
            <a:schemeClr val="tx2"/>
          </a:solidFill>
          <a:latin typeface="Garamond" pitchFamily="18" charset="0"/>
        </a:defRPr>
      </a:lvl9pPr>
    </p:titleStyle>
    <p:bodyStyle>
      <a:lvl1pPr marL="257175" indent="-257175" algn="l" rtl="0" eaLnBrk="1" fontAlgn="base" hangingPunct="1">
        <a:spcBef>
          <a:spcPct val="20000"/>
        </a:spcBef>
        <a:spcAft>
          <a:spcPct val="0"/>
        </a:spcAft>
        <a:buClr>
          <a:schemeClr val="accent1"/>
        </a:buClr>
        <a:buSzPct val="65000"/>
        <a:buFont typeface="Wingdings" pitchFamily="2" charset="2"/>
        <a:buChar char="n"/>
        <a:defRPr sz="1800">
          <a:solidFill>
            <a:schemeClr val="tx1"/>
          </a:solidFill>
          <a:latin typeface="+mn-lt"/>
          <a:ea typeface="+mn-ea"/>
          <a:cs typeface="+mn-cs"/>
        </a:defRPr>
      </a:lvl1pPr>
      <a:lvl2pPr marL="502444" indent="-244079" algn="l" rtl="0" eaLnBrk="1" fontAlgn="base" hangingPunct="1">
        <a:spcBef>
          <a:spcPct val="20000"/>
        </a:spcBef>
        <a:spcAft>
          <a:spcPct val="0"/>
        </a:spcAft>
        <a:buClr>
          <a:schemeClr val="accent2"/>
        </a:buClr>
        <a:buSzPct val="60000"/>
        <a:buFont typeface="Wingdings" pitchFamily="2" charset="2"/>
        <a:buChar char="q"/>
        <a:defRPr sz="1650">
          <a:solidFill>
            <a:schemeClr val="tx1"/>
          </a:solidFill>
          <a:latin typeface="+mn-lt"/>
        </a:defRPr>
      </a:lvl2pPr>
      <a:lvl3pPr marL="766763" indent="-263129" algn="l" rtl="0" eaLnBrk="1" fontAlgn="base" hangingPunct="1">
        <a:spcBef>
          <a:spcPct val="20000"/>
        </a:spcBef>
        <a:spcAft>
          <a:spcPct val="0"/>
        </a:spcAft>
        <a:buClr>
          <a:schemeClr val="accent1"/>
        </a:buClr>
        <a:buSzPct val="65000"/>
        <a:buFont typeface="Wingdings" pitchFamily="2" charset="2"/>
        <a:buChar char="n"/>
        <a:defRPr sz="1500">
          <a:solidFill>
            <a:schemeClr val="tx1"/>
          </a:solidFill>
          <a:latin typeface="+mn-lt"/>
        </a:defRPr>
      </a:lvl3pPr>
      <a:lvl4pPr marL="1004888" indent="-236935" algn="l" rtl="0" eaLnBrk="1" fontAlgn="base" hangingPunct="1">
        <a:spcBef>
          <a:spcPct val="20000"/>
        </a:spcBef>
        <a:spcAft>
          <a:spcPct val="0"/>
        </a:spcAft>
        <a:buClr>
          <a:schemeClr val="accent2"/>
        </a:buClr>
        <a:buSzPct val="70000"/>
        <a:buFont typeface="Wingdings" pitchFamily="2" charset="2"/>
        <a:buChar char="q"/>
        <a:defRPr>
          <a:solidFill>
            <a:schemeClr val="tx1"/>
          </a:solidFill>
          <a:latin typeface="+mn-lt"/>
        </a:defRPr>
      </a:lvl4pPr>
      <a:lvl5pPr marL="12608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5pPr>
      <a:lvl6pPr marL="16037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6pPr>
      <a:lvl7pPr marL="19466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7pPr>
      <a:lvl8pPr marL="22895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8pPr>
      <a:lvl9pPr marL="26324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Tree>
    <p:extLst>
      <p:ext uri="{BB962C8B-B14F-4D97-AF65-F5344CB8AC3E}">
        <p14:creationId xmlns:p14="http://schemas.microsoft.com/office/powerpoint/2010/main" val="230368275"/>
      </p:ext>
    </p:extLst>
  </p:cSld>
  <p:clrMap bg1="lt1" tx1="dk1" bg2="lt2" tx2="dk2" accent1="accent1" accent2="accent2" accent3="accent3" accent4="accent4" accent5="accent5" accent6="accent6" hlink="hlink" folHlink="folHlink"/>
  <p:sldLayoutIdLst>
    <p:sldLayoutId id="2147488086" r:id="rId1"/>
    <p:sldLayoutId id="2147488087" r:id="rId2"/>
    <p:sldLayoutId id="2147488088" r:id="rId3"/>
    <p:sldLayoutId id="2147488089" r:id="rId4"/>
    <p:sldLayoutId id="2147488090" r:id="rId5"/>
    <p:sldLayoutId id="2147488091" r:id="rId6"/>
    <p:sldLayoutId id="2147488092" r:id="rId7"/>
    <p:sldLayoutId id="2147488093" r:id="rId8"/>
    <p:sldLayoutId id="2147488094" r:id="rId9"/>
    <p:sldLayoutId id="2147488095" r:id="rId10"/>
    <p:sldLayoutId id="214748809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spTree>
    <p:extLst>
      <p:ext uri="{BB962C8B-B14F-4D97-AF65-F5344CB8AC3E}">
        <p14:creationId xmlns:p14="http://schemas.microsoft.com/office/powerpoint/2010/main" val="1573160285"/>
      </p:ext>
    </p:extLst>
  </p:cSld>
  <p:clrMap bg1="lt1" tx1="dk1" bg2="lt2" tx2="dk2" accent1="accent1" accent2="accent2" accent3="accent3" accent4="accent4" accent5="accent5" accent6="accent6" hlink="hlink" folHlink="folHlink"/>
  <p:sldLayoutIdLst>
    <p:sldLayoutId id="2147488098" r:id="rId1"/>
    <p:sldLayoutId id="2147488099" r:id="rId2"/>
    <p:sldLayoutId id="2147488100" r:id="rId3"/>
    <p:sldLayoutId id="2147488101" r:id="rId4"/>
    <p:sldLayoutId id="2147488102" r:id="rId5"/>
    <p:sldLayoutId id="2147488103" r:id="rId6"/>
    <p:sldLayoutId id="2147488104" r:id="rId7"/>
    <p:sldLayoutId id="2147488105" r:id="rId8"/>
    <p:sldLayoutId id="2147488106" r:id="rId9"/>
    <p:sldLayoutId id="2147488107" r:id="rId10"/>
    <p:sldLayoutId id="214748810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eaLnBrk="1" hangingPunct="1">
              <a:defRPr/>
            </a:pPr>
            <a:fld id="{A22E6346-468B-3E4F-8804-5358276127F2}" type="slidenum">
              <a:rPr lang="en-US">
                <a:ea typeface="ＭＳ Ｐゴシック" charset="0"/>
              </a:rPr>
              <a:pPr eaLnBrk="1" hangingPunct="1">
                <a:defRPr/>
              </a:pPr>
              <a:t>‹#›</a:t>
            </a:fld>
            <a:endParaRPr lang="en-US">
              <a:ea typeface="ＭＳ Ｐゴシック" charset="0"/>
            </a:endParaRPr>
          </a:p>
        </p:txBody>
      </p:sp>
      <p:sp>
        <p:nvSpPr>
          <p:cNvPr id="1030"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3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3012812513"/>
      </p:ext>
    </p:extLst>
  </p:cSld>
  <p:clrMap bg1="lt1" tx1="dk1" bg2="lt2" tx2="dk2" accent1="accent1" accent2="accent2" accent3="accent3" accent4="accent4" accent5="accent5" accent6="accent6" hlink="hlink" folHlink="folHlink"/>
  <p:sldLayoutIdLst>
    <p:sldLayoutId id="2147488292" r:id="rId1"/>
    <p:sldLayoutId id="2147488293" r:id="rId2"/>
    <p:sldLayoutId id="2147488294" r:id="rId3"/>
    <p:sldLayoutId id="2147488295" r:id="rId4"/>
    <p:sldLayoutId id="2147488296" r:id="rId5"/>
    <p:sldLayoutId id="2147488297" r:id="rId6"/>
    <p:sldLayoutId id="2147488298" r:id="rId7"/>
    <p:sldLayoutId id="2147488299" r:id="rId8"/>
    <p:sldLayoutId id="2147488300" r:id="rId9"/>
    <p:sldLayoutId id="2147488301" r:id="rId10"/>
    <p:sldLayoutId id="2147488302" r:id="rId11"/>
    <p:sldLayoutId id="2147488303"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395177809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66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26627"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eaLnBrk="1" hangingPunct="1">
              <a:defRPr/>
            </a:pPr>
            <a:fld id="{2DDFB6AD-FE1B-B34C-B1D2-58136F130176}" type="slidenum">
              <a:rPr lang="en-US" altLang="en-US"/>
              <a:pPr eaLnBrk="1" hangingPunct="1">
                <a:defRPr/>
              </a:pPr>
              <a:t>‹#›</a:t>
            </a:fld>
            <a:endParaRPr lang="en-US" altLang="en-US"/>
          </a:p>
        </p:txBody>
      </p:sp>
      <p:sp>
        <p:nvSpPr>
          <p:cNvPr id="26630"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26631"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2181079568"/>
      </p:ext>
    </p:extLst>
  </p:cSld>
  <p:clrMap bg1="lt1" tx1="dk1" bg2="lt2" tx2="dk2" accent1="accent1" accent2="accent2" accent3="accent3" accent4="accent4" accent5="accent5" accent6="accent6" hlink="hlink" folHlink="folHlink"/>
  <p:sldLayoutIdLst>
    <p:sldLayoutId id="2147488317" r:id="rId1"/>
    <p:sldLayoutId id="2147488318" r:id="rId2"/>
    <p:sldLayoutId id="2147488319" r:id="rId3"/>
    <p:sldLayoutId id="2147488320" r:id="rId4"/>
    <p:sldLayoutId id="2147488321" r:id="rId5"/>
    <p:sldLayoutId id="2147488322" r:id="rId6"/>
    <p:sldLayoutId id="2147488323" r:id="rId7"/>
    <p:sldLayoutId id="2147488324" r:id="rId8"/>
    <p:sldLayoutId id="2147488325" r:id="rId9"/>
    <p:sldLayoutId id="2147488326" r:id="rId10"/>
    <p:sldLayoutId id="214748832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eaLnBrk="1" hangingPunct="1">
              <a:defRPr/>
            </a:pPr>
            <a:fld id="{72694B9D-8BFE-654E-8D86-2D1B27ECA5D0}" type="slidenum">
              <a:rPr lang="en-US" altLang="en-US"/>
              <a:pPr eaLnBrk="1" hangingPunct="1">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4180960884"/>
      </p:ext>
    </p:extLst>
  </p:cSld>
  <p:clrMap bg1="lt1" tx1="dk1" bg2="lt2" tx2="dk2" accent1="accent1" accent2="accent2" accent3="accent3" accent4="accent4" accent5="accent5" accent6="accent6" hlink="hlink" folHlink="folHlink"/>
  <p:sldLayoutIdLst>
    <p:sldLayoutId id="2147488329" r:id="rId1"/>
    <p:sldLayoutId id="2147488330" r:id="rId2"/>
    <p:sldLayoutId id="2147488331" r:id="rId3"/>
    <p:sldLayoutId id="2147488332" r:id="rId4"/>
    <p:sldLayoutId id="2147488333" r:id="rId5"/>
    <p:sldLayoutId id="2147488334" r:id="rId6"/>
    <p:sldLayoutId id="2147488335" r:id="rId7"/>
    <p:sldLayoutId id="2147488336" r:id="rId8"/>
    <p:sldLayoutId id="2147488337" r:id="rId9"/>
    <p:sldLayoutId id="2147488338" r:id="rId10"/>
    <p:sldLayoutId id="214748833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1730"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201731"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eaLnBrk="1" hangingPunct="1">
              <a:defRPr/>
            </a:pPr>
            <a:fld id="{0BC070B0-CA22-7745-8A7B-A53F4880160F}" type="slidenum">
              <a:rPr lang="en-US">
                <a:ea typeface="ＭＳ Ｐゴシック" charset="0"/>
              </a:rPr>
              <a:pPr eaLnBrk="1" hangingPunct="1">
                <a:defRPr/>
              </a:pPr>
              <a:t>‹#›</a:t>
            </a:fld>
            <a:endParaRPr lang="en-US">
              <a:ea typeface="ＭＳ Ｐゴシック" charset="0"/>
            </a:endParaRPr>
          </a:p>
        </p:txBody>
      </p:sp>
      <p:sp>
        <p:nvSpPr>
          <p:cNvPr id="201734"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201735"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1688645423"/>
      </p:ext>
    </p:extLst>
  </p:cSld>
  <p:clrMap bg1="lt1" tx1="dk1" bg2="lt2" tx2="dk2" accent1="accent1" accent2="accent2" accent3="accent3" accent4="accent4" accent5="accent5" accent6="accent6" hlink="hlink" folHlink="folHlink"/>
  <p:sldLayoutIdLst>
    <p:sldLayoutId id="2147488341" r:id="rId1"/>
    <p:sldLayoutId id="2147488342" r:id="rId2"/>
    <p:sldLayoutId id="2147488343" r:id="rId3"/>
    <p:sldLayoutId id="2147488344" r:id="rId4"/>
    <p:sldLayoutId id="2147488345" r:id="rId5"/>
    <p:sldLayoutId id="2147488346" r:id="rId6"/>
    <p:sldLayoutId id="2147488347" r:id="rId7"/>
    <p:sldLayoutId id="2147488348" r:id="rId8"/>
    <p:sldLayoutId id="2147488349" r:id="rId9"/>
    <p:sldLayoutId id="2147488350" r:id="rId10"/>
    <p:sldLayoutId id="2147488351" r:id="rId11"/>
    <p:sldLayoutId id="2147488352"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eaLnBrk="1" hangingPunct="1"/>
            <a:fld id="{55D46416-474E-184B-A5AD-7D0BC91A8C60}" type="slidenum">
              <a:rPr lang="en-US" smtClean="0">
                <a:ea typeface="ＭＳ Ｐゴシック" charset="0"/>
                <a:cs typeface="Arial" charset="0"/>
              </a:rPr>
              <a:pPr eaLnBrk="1" hangingPunct="1"/>
              <a:t>‹#›</a:t>
            </a:fld>
            <a:endParaRPr lang="en-US">
              <a:ea typeface="ＭＳ Ｐゴシック" charset="0"/>
              <a:cs typeface="Arial" charset="0"/>
            </a:endParaRPr>
          </a:p>
        </p:txBody>
      </p:sp>
      <p:sp>
        <p:nvSpPr>
          <p:cNvPr id="100360" name="Line 1032"/>
          <p:cNvSpPr>
            <a:spLocks noChangeShapeType="1"/>
          </p:cNvSpPr>
          <p:nvPr/>
        </p:nvSpPr>
        <p:spPr bwMode="auto">
          <a:xfrm>
            <a:off x="228600" y="6481763"/>
            <a:ext cx="8610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10036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Tree>
    <p:extLst>
      <p:ext uri="{BB962C8B-B14F-4D97-AF65-F5344CB8AC3E}">
        <p14:creationId xmlns:p14="http://schemas.microsoft.com/office/powerpoint/2010/main" val="3661929064"/>
      </p:ext>
    </p:extLst>
  </p:cSld>
  <p:clrMap bg1="lt1" tx1="dk1" bg2="lt2" tx2="dk2" accent1="accent1" accent2="accent2" accent3="accent3" accent4="accent4" accent5="accent5" accent6="accent6" hlink="hlink" folHlink="folHlink"/>
  <p:sldLayoutIdLst>
    <p:sldLayoutId id="2147488366" r:id="rId1"/>
    <p:sldLayoutId id="2147488367" r:id="rId2"/>
    <p:sldLayoutId id="2147488368" r:id="rId3"/>
    <p:sldLayoutId id="2147488369" r:id="rId4"/>
    <p:sldLayoutId id="2147488370" r:id="rId5"/>
    <p:sldLayoutId id="2147488371" r:id="rId6"/>
    <p:sldLayoutId id="2147488372" r:id="rId7"/>
    <p:sldLayoutId id="2147488373" r:id="rId8"/>
    <p:sldLayoutId id="2147488374" r:id="rId9"/>
    <p:sldLayoutId id="2147488375" r:id="rId10"/>
    <p:sldLayoutId id="2147488376" r:id="rId11"/>
    <p:sldLayoutId id="214748837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5" charset="-128"/>
          <a:cs typeface="ＭＳ Ｐゴシック" pitchFamily="-105"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5" charset="-128"/>
          <a:cs typeface="ＭＳ Ｐゴシック" pitchFamily="-105"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5"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5"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5"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5"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Tree>
    <p:extLst>
      <p:ext uri="{BB962C8B-B14F-4D97-AF65-F5344CB8AC3E}">
        <p14:creationId xmlns:p14="http://schemas.microsoft.com/office/powerpoint/2010/main" val="3511441688"/>
      </p:ext>
    </p:extLst>
  </p:cSld>
  <p:clrMap bg1="lt1" tx1="dk1" bg2="lt2" tx2="dk2" accent1="accent1" accent2="accent2" accent3="accent3" accent4="accent4" accent5="accent5" accent6="accent6" hlink="hlink" folHlink="folHlink"/>
  <p:sldLayoutIdLst>
    <p:sldLayoutId id="2147488392" r:id="rId1"/>
    <p:sldLayoutId id="2147488393" r:id="rId2"/>
    <p:sldLayoutId id="2147488394" r:id="rId3"/>
    <p:sldLayoutId id="2147488395" r:id="rId4"/>
    <p:sldLayoutId id="2147488396" r:id="rId5"/>
    <p:sldLayoutId id="2147488397" r:id="rId6"/>
    <p:sldLayoutId id="2147488398" r:id="rId7"/>
    <p:sldLayoutId id="2147488399" r:id="rId8"/>
    <p:sldLayoutId id="2147488400" r:id="rId9"/>
    <p:sldLayoutId id="2147488401" r:id="rId10"/>
    <p:sldLayoutId id="214748840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eaLnBrk="1" fontAlgn="auto" hangingPunct="1">
              <a:spcBef>
                <a:spcPts val="0"/>
              </a:spcBef>
              <a:spcAft>
                <a:spcPts val="0"/>
              </a:spcAft>
            </a:pPr>
            <a:fld id="{6F400BD0-49BF-48FC-8114-37C1D4F5AB3D}" type="slidenum">
              <a:rPr lang="en-US" altLang="en-US">
                <a:solidFill>
                  <a:srgbClr val="000000"/>
                </a:solidFill>
                <a:ea typeface=""/>
              </a:rPr>
              <a:pPr defTabSz="914024"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Tree>
    <p:extLst>
      <p:ext uri="{BB962C8B-B14F-4D97-AF65-F5344CB8AC3E}">
        <p14:creationId xmlns:p14="http://schemas.microsoft.com/office/powerpoint/2010/main" val="3066755790"/>
      </p:ext>
    </p:extLst>
  </p:cSld>
  <p:clrMap bg1="lt1" tx1="dk1" bg2="lt2" tx2="dk2" accent1="accent1" accent2="accent2" accent3="accent3" accent4="accent4" accent5="accent5" accent6="accent6" hlink="hlink" folHlink="folHlink"/>
  <p:sldLayoutIdLst>
    <p:sldLayoutId id="2147488404" r:id="rId1"/>
    <p:sldLayoutId id="2147488405" r:id="rId2"/>
    <p:sldLayoutId id="2147488406" r:id="rId3"/>
    <p:sldLayoutId id="2147488407" r:id="rId4"/>
    <p:sldLayoutId id="2147488408" r:id="rId5"/>
    <p:sldLayoutId id="2147488409" r:id="rId6"/>
    <p:sldLayoutId id="2147488410" r:id="rId7"/>
    <p:sldLayoutId id="2147488411" r:id="rId8"/>
    <p:sldLayoutId id="2147488412" r:id="rId9"/>
    <p:sldLayoutId id="2147488413" r:id="rId10"/>
    <p:sldLayoutId id="214748841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eaLnBrk="1" hangingPunct="1">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eaLnBrk="1" hangingPunct="1">
              <a:defRPr/>
            </a:pPr>
            <a:fld id="{FB5C1105-7C02-0A4A-BBB4-558A73CD3ACF}" type="slidenum">
              <a:rPr lang="en-US">
                <a:solidFill>
                  <a:srgbClr val="000000"/>
                </a:solidFill>
                <a:ea typeface="ＭＳ Ｐゴシック" charset="0"/>
                <a:cs typeface="ＭＳ Ｐゴシック" charset="0"/>
              </a:rPr>
              <a:pPr eaLnBrk="1" hangingPunct="1">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7749326"/>
      </p:ext>
    </p:extLst>
  </p:cSld>
  <p:clrMap bg1="lt1" tx1="dk1" bg2="lt2" tx2="dk2" accent1="accent1" accent2="accent2" accent3="accent3" accent4="accent4" accent5="accent5" accent6="accent6" hlink="hlink" folHlink="folHlink"/>
  <p:sldLayoutIdLst>
    <p:sldLayoutId id="2147488416" r:id="rId1"/>
    <p:sldLayoutId id="2147488417" r:id="rId2"/>
    <p:sldLayoutId id="2147488418" r:id="rId3"/>
    <p:sldLayoutId id="2147488419" r:id="rId4"/>
    <p:sldLayoutId id="2147488420" r:id="rId5"/>
    <p:sldLayoutId id="2147488421" r:id="rId6"/>
    <p:sldLayoutId id="2147488422" r:id="rId7"/>
    <p:sldLayoutId id="2147488423" r:id="rId8"/>
    <p:sldLayoutId id="2147488424" r:id="rId9"/>
    <p:sldLayoutId id="2147488425" r:id="rId10"/>
    <p:sldLayoutId id="2147488426" r:id="rId11"/>
    <p:sldLayoutId id="214748842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963774870"/>
      </p:ext>
    </p:extLst>
  </p:cSld>
  <p:clrMap bg1="lt1" tx1="dk1" bg2="lt2" tx2="dk2" accent1="accent1" accent2="accent2" accent3="accent3" accent4="accent4" accent5="accent5" accent6="accent6" hlink="hlink" folHlink="folHlink"/>
  <p:sldLayoutIdLst>
    <p:sldLayoutId id="2147488429" r:id="rId1"/>
    <p:sldLayoutId id="2147488430" r:id="rId2"/>
    <p:sldLayoutId id="2147488431" r:id="rId3"/>
    <p:sldLayoutId id="2147488432" r:id="rId4"/>
    <p:sldLayoutId id="2147488433" r:id="rId5"/>
    <p:sldLayoutId id="2147488434" r:id="rId6"/>
    <p:sldLayoutId id="2147488435" r:id="rId7"/>
    <p:sldLayoutId id="2147488436" r:id="rId8"/>
    <p:sldLayoutId id="2147488437" r:id="rId9"/>
    <p:sldLayoutId id="2147488438" r:id="rId10"/>
    <p:sldLayoutId id="214748843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pPr eaLnBrk="1" fontAlgn="auto" hangingPunct="1">
              <a:spcBef>
                <a:spcPts val="0"/>
              </a:spcBef>
              <a:spcAft>
                <a:spcPts val="0"/>
              </a:spcAft>
            </a:pPr>
            <a:fld id="{9FD9DB3E-E709-42CF-B11F-1DFE1D210A82}" type="datetime1">
              <a:rPr lang="en-US" smtClean="0">
                <a:solidFill>
                  <a:prstClr val="black">
                    <a:alpha val="75000"/>
                  </a:prstClr>
                </a:solidFill>
                <a:latin typeface="Calibri"/>
                <a:ea typeface=""/>
              </a:rPr>
              <a:pPr eaLnBrk="1" fontAlgn="auto" hangingPunct="1">
                <a:spcBef>
                  <a:spcPts val="0"/>
                </a:spcBef>
                <a:spcAft>
                  <a:spcPts val="0"/>
                </a:spcAft>
              </a:pPr>
              <a:t>6/26/26</a:t>
            </a:fld>
            <a:endParaRPr lang="en-US">
              <a:solidFill>
                <a:prstClr val="black">
                  <a:alpha val="75000"/>
                </a:prstClr>
              </a:solidFill>
              <a:latin typeface="Calibri"/>
              <a:ea typeface=""/>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pPr eaLnBrk="1" fontAlgn="auto" hangingPunct="1">
              <a:spcBef>
                <a:spcPts val="0"/>
              </a:spcBef>
              <a:spcAft>
                <a:spcPts val="0"/>
              </a:spcAft>
            </a:pPr>
            <a:endParaRPr lang="en-US" dirty="0">
              <a:solidFill>
                <a:prstClr val="black">
                  <a:alpha val="75000"/>
                </a:prstClr>
              </a:solidFill>
              <a:latin typeface="Calibri"/>
              <a:ea typeface=""/>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pPr eaLnBrk="1" fontAlgn="auto" hangingPunct="1">
              <a:spcBef>
                <a:spcPts val="0"/>
              </a:spcBef>
              <a:spcAft>
                <a:spcPts val="0"/>
              </a:spcAft>
            </a:pPr>
            <a:fld id="{659951FD-F195-4FF4-B5D0-ABFF8986B8DF}" type="slidenum">
              <a:rPr lang="en-US" smtClean="0">
                <a:solidFill>
                  <a:prstClr val="black"/>
                </a:solidFill>
                <a:latin typeface="Calibri"/>
                <a:ea typeface=""/>
              </a:rPr>
              <a:pPr eaLnBrk="1" fontAlgn="auto" hangingPunct="1">
                <a:spcBef>
                  <a:spcPts val="0"/>
                </a:spcBef>
                <a:spcAft>
                  <a:spcPts val="0"/>
                </a:spcAft>
              </a:pPr>
              <a:t>‹#›</a:t>
            </a:fld>
            <a:endParaRPr lang="en-US" dirty="0">
              <a:solidFill>
                <a:prstClr val="black"/>
              </a:solidFill>
              <a:latin typeface="Calibri"/>
              <a:ea typeface=""/>
            </a:endParaRPr>
          </a:p>
        </p:txBody>
      </p:sp>
    </p:spTree>
    <p:extLst>
      <p:ext uri="{BB962C8B-B14F-4D97-AF65-F5344CB8AC3E}">
        <p14:creationId xmlns:p14="http://schemas.microsoft.com/office/powerpoint/2010/main" val="1430478478"/>
      </p:ext>
    </p:extLst>
  </p:cSld>
  <p:clrMap bg1="lt1" tx1="dk1" bg2="lt2" tx2="dk2" accent1="accent1" accent2="accent2" accent3="accent3" accent4="accent4" accent5="accent5" accent6="accent6" hlink="hlink" folHlink="folHlink"/>
  <p:sldLayoutIdLst>
    <p:sldLayoutId id="2147488454" r:id="rId1"/>
    <p:sldLayoutId id="2147488455" r:id="rId2"/>
    <p:sldLayoutId id="2147488456" r:id="rId3"/>
    <p:sldLayoutId id="2147488457" r:id="rId4"/>
    <p:sldLayoutId id="2147488458" r:id="rId5"/>
    <p:sldLayoutId id="2147488459" r:id="rId6"/>
    <p:sldLayoutId id="2147488460" r:id="rId7"/>
    <p:sldLayoutId id="2147488461" r:id="rId8"/>
    <p:sldLayoutId id="2147488462" r:id="rId9"/>
    <p:sldLayoutId id="2147488463" r:id="rId10"/>
    <p:sldLayoutId id="2147488464" r:id="rId11"/>
    <p:sldLayoutId id="2147488465"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eaLnBrk="1" fontAlgn="auto" hangingPunct="1">
              <a:spcBef>
                <a:spcPts val="0"/>
              </a:spcBef>
              <a:spcAft>
                <a:spcPts val="0"/>
              </a:spcAft>
            </a:pPr>
            <a:fld id="{6F400BD0-49BF-48FC-8114-37C1D4F5AB3D}" type="slidenum">
              <a:rPr lang="en-US" altLang="en-US">
                <a:solidFill>
                  <a:srgbClr val="000000"/>
                </a:solidFill>
                <a:ea typeface=""/>
              </a:rPr>
              <a:pPr defTabSz="914024"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print"/>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2539621770"/>
      </p:ext>
    </p:extLst>
  </p:cSld>
  <p:clrMap bg1="lt1" tx1="dk1" bg2="lt2" tx2="dk2" accent1="accent1" accent2="accent2" accent3="accent3" accent4="accent4" accent5="accent5" accent6="accent6" hlink="hlink" folHlink="folHlink"/>
  <p:sldLayoutIdLst>
    <p:sldLayoutId id="2147488505" r:id="rId1"/>
    <p:sldLayoutId id="2147488506" r:id="rId2"/>
    <p:sldLayoutId id="2147488507" r:id="rId3"/>
    <p:sldLayoutId id="2147488508" r:id="rId4"/>
    <p:sldLayoutId id="2147488509" r:id="rId5"/>
    <p:sldLayoutId id="2147488510" r:id="rId6"/>
    <p:sldLayoutId id="2147488511" r:id="rId7"/>
    <p:sldLayoutId id="2147488512" r:id="rId8"/>
    <p:sldLayoutId id="2147488513" r:id="rId9"/>
    <p:sldLayoutId id="2147488514" r:id="rId10"/>
    <p:sldLayoutId id="214748851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1888125"/>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0" y="0"/>
            <a:ext cx="9144000" cy="681318"/>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0" y="139377"/>
            <a:ext cx="7943850" cy="429389"/>
          </a:xfrm>
          <a:prstGeom prst="rect">
            <a:avLst/>
          </a:prstGeom>
        </p:spPr>
        <p:txBody>
          <a:bodyPr vert="horz" lIns="45720" tIns="0" rIns="45720" bIns="45720" rtlCol="0" anchor="ctr">
            <a:noAutofit/>
          </a:bodyPr>
          <a:lstStyle/>
          <a:p>
            <a:r>
              <a:rPr lang="en-US" dirty="0"/>
              <a:t>Click to edit Master title style</a:t>
            </a:r>
          </a:p>
        </p:txBody>
      </p:sp>
      <p:sp>
        <p:nvSpPr>
          <p:cNvPr id="1031" name="Text Placeholder 2"/>
          <p:cNvSpPr>
            <a:spLocks noGrp="1"/>
          </p:cNvSpPr>
          <p:nvPr>
            <p:ph type="body" idx="1"/>
          </p:nvPr>
        </p:nvSpPr>
        <p:spPr bwMode="auto">
          <a:xfrm>
            <a:off x="152400" y="810545"/>
            <a:ext cx="8839200" cy="5726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5" name="Footer Placeholder 4"/>
          <p:cNvSpPr>
            <a:spLocks noGrp="1"/>
          </p:cNvSpPr>
          <p:nvPr>
            <p:ph type="ftr" sz="quarter" idx="3"/>
          </p:nvPr>
        </p:nvSpPr>
        <p:spPr>
          <a:xfrm>
            <a:off x="0" y="6583363"/>
            <a:ext cx="6172200" cy="228600"/>
          </a:xfrm>
          <a:prstGeom prst="rect">
            <a:avLst/>
          </a:prstGeom>
        </p:spPr>
        <p:txBody>
          <a:bodyPr vert="horz" lIns="45720" tIns="0" rIns="45720" bIns="0" rtlCol="0" anchor="ctr"/>
          <a:lstStyle>
            <a:lvl1pPr algn="l" fontAlgn="auto">
              <a:spcBef>
                <a:spcPts val="0"/>
              </a:spcBef>
              <a:spcAft>
                <a:spcPts val="0"/>
              </a:spcAft>
              <a:defRPr sz="1200" b="0" cap="none" spc="0" baseline="0">
                <a:solidFill>
                  <a:schemeClr val="tx1">
                    <a:lumMod val="65000"/>
                    <a:lumOff val="35000"/>
                  </a:schemeClr>
                </a:solidFill>
                <a:latin typeface="Whitney-Semibold SC" panose="02000603040000020004" pitchFamily="2" charset="0"/>
                <a:cs typeface="Arial" panose="020B0604020202020204" pitchFamily="34" charset="0"/>
              </a:defRPr>
            </a:lvl1pPr>
          </a:lstStyle>
          <a:p>
            <a:pPr>
              <a:defRPr/>
            </a:pPr>
            <a:r>
              <a:rPr lang="en-US"/>
              <a:t>Vulnerabilities in MLC NAND Flash Memory Programming</a:t>
            </a:r>
            <a:endParaRPr lang="en-US" dirty="0"/>
          </a:p>
        </p:txBody>
      </p:sp>
      <p:sp>
        <p:nvSpPr>
          <p:cNvPr id="6" name="Slide Number Placeholder 5"/>
          <p:cNvSpPr>
            <a:spLocks noGrp="1"/>
          </p:cNvSpPr>
          <p:nvPr>
            <p:ph type="sldNum" sz="quarter" idx="4"/>
          </p:nvPr>
        </p:nvSpPr>
        <p:spPr>
          <a:xfrm>
            <a:off x="7772400" y="6583363"/>
            <a:ext cx="1371600" cy="228600"/>
          </a:xfrm>
          <a:prstGeom prst="rect">
            <a:avLst/>
          </a:prstGeom>
        </p:spPr>
        <p:txBody>
          <a:bodyPr vert="horz" wrap="square" lIns="45720" tIns="0" rIns="45720" bIns="0" numCol="1" anchor="ctr" anchorCtr="0" compatLnSpc="1">
            <a:prstTxWarp prst="textNoShape">
              <a:avLst/>
            </a:prstTxWarp>
          </a:bodyPr>
          <a:lstStyle>
            <a:lvl1pPr algn="r">
              <a:defRPr sz="1200" b="0">
                <a:solidFill>
                  <a:schemeClr val="tx1">
                    <a:lumMod val="65000"/>
                    <a:lumOff val="35000"/>
                  </a:schemeClr>
                </a:solidFill>
                <a:latin typeface="Whitney-Medium" panose="02000603040000020004" pitchFamily="2" charset="0"/>
                <a:ea typeface="Whitney-Medium" panose="02000603040000020004" pitchFamily="2" charset="0"/>
                <a:cs typeface="Arial" panose="020B0604020202020204" pitchFamily="34" charset="0"/>
              </a:defRPr>
            </a:lvl1pPr>
          </a:lstStyle>
          <a:p>
            <a:r>
              <a:rPr lang="en-US" altLang="en-US" dirty="0"/>
              <a:t>Page </a:t>
            </a:r>
            <a:fld id="{BBF05047-ADC6-47BF-A318-424F854A849A}" type="slidenum">
              <a:rPr lang="en-US" altLang="en-US" smtClean="0"/>
              <a:pPr/>
              <a:t>‹#›</a:t>
            </a:fld>
            <a:r>
              <a:rPr lang="en-US" altLang="en-US" dirty="0"/>
              <a:t> of 25</a:t>
            </a:r>
          </a:p>
        </p:txBody>
      </p:sp>
      <p:pic>
        <p:nvPicPr>
          <p:cNvPr id="3" name="Picture 2"/>
          <p:cNvPicPr>
            <a:picLocks/>
          </p:cNvPicPr>
          <p:nvPr userDrawn="1"/>
        </p:nvPicPr>
        <p:blipFill>
          <a:blip r:embed="rId13">
            <a:extLst>
              <a:ext uri="{28A0092B-C50C-407E-A947-70E740481C1C}">
                <a14:useLocalDpi xmlns:a14="http://schemas.microsoft.com/office/drawing/2010/main" val="0"/>
              </a:ext>
            </a:extLst>
          </a:blip>
          <a:stretch>
            <a:fillRect/>
          </a:stretch>
        </p:blipFill>
        <p:spPr>
          <a:xfrm>
            <a:off x="8023861" y="228600"/>
            <a:ext cx="1066271" cy="215085"/>
          </a:xfrm>
          <a:prstGeom prst="rect">
            <a:avLst/>
          </a:prstGeom>
        </p:spPr>
      </p:pic>
      <p:sp>
        <p:nvSpPr>
          <p:cNvPr id="12" name="Rectangle 11"/>
          <p:cNvSpPr/>
          <p:nvPr userDrawn="1"/>
        </p:nvSpPr>
        <p:spPr>
          <a:xfrm>
            <a:off x="0" y="6811963"/>
            <a:ext cx="9144000" cy="46037"/>
          </a:xfrm>
          <a:prstGeom prst="rect">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877479949"/>
      </p:ext>
    </p:extLst>
  </p:cSld>
  <p:clrMap bg1="lt1" tx1="dk1" bg2="lt2" tx2="dk2" accent1="accent1" accent2="accent2" accent3="accent3" accent4="accent4" accent5="accent5" accent6="accent6" hlink="hlink" folHlink="folHlink"/>
  <p:sldLayoutIdLst>
    <p:sldLayoutId id="2147488517" r:id="rId1"/>
    <p:sldLayoutId id="2147488518" r:id="rId2"/>
    <p:sldLayoutId id="2147488519" r:id="rId3"/>
    <p:sldLayoutId id="2147488520" r:id="rId4"/>
    <p:sldLayoutId id="2147488521" r:id="rId5"/>
    <p:sldLayoutId id="2147488522" r:id="rId6"/>
    <p:sldLayoutId id="2147488523" r:id="rId7"/>
    <p:sldLayoutId id="2147488524" r:id="rId8"/>
    <p:sldLayoutId id="2147488525" r:id="rId9"/>
    <p:sldLayoutId id="2147488526" r:id="rId10"/>
    <p:sldLayoutId id="2147488527" r:id="rId11"/>
  </p:sldLayoutIdLst>
  <p:transition>
    <p:fade/>
  </p:transition>
  <p:hf hdr="0" ftr="0" dt="0"/>
  <p:txStyles>
    <p:titleStyle>
      <a:lvl1pPr algn="l" rtl="0" eaLnBrk="1" fontAlgn="base" hangingPunct="1">
        <a:spcBef>
          <a:spcPct val="0"/>
        </a:spcBef>
        <a:spcAft>
          <a:spcPct val="0"/>
        </a:spcAft>
        <a:defRPr sz="2800" b="1" kern="1200" cap="none" spc="-100" baseline="0">
          <a:solidFill>
            <a:schemeClr val="tx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400" b="1">
          <a:solidFill>
            <a:schemeClr val="tx1"/>
          </a:solidFill>
          <a:latin typeface="Whitney-Bold" pitchFamily="2" charset="0"/>
        </a:defRPr>
      </a:lvl2pPr>
      <a:lvl3pPr algn="l" rtl="0" eaLnBrk="1" fontAlgn="base" hangingPunct="1">
        <a:spcBef>
          <a:spcPct val="0"/>
        </a:spcBef>
        <a:spcAft>
          <a:spcPct val="0"/>
        </a:spcAft>
        <a:defRPr sz="2400" b="1">
          <a:solidFill>
            <a:schemeClr val="tx1"/>
          </a:solidFill>
          <a:latin typeface="Whitney-Bold" pitchFamily="2" charset="0"/>
        </a:defRPr>
      </a:lvl3pPr>
      <a:lvl4pPr algn="l" rtl="0" eaLnBrk="1" fontAlgn="base" hangingPunct="1">
        <a:spcBef>
          <a:spcPct val="0"/>
        </a:spcBef>
        <a:spcAft>
          <a:spcPct val="0"/>
        </a:spcAft>
        <a:defRPr sz="2400" b="1">
          <a:solidFill>
            <a:schemeClr val="tx1"/>
          </a:solidFill>
          <a:latin typeface="Whitney-Bold" pitchFamily="2" charset="0"/>
        </a:defRPr>
      </a:lvl4pPr>
      <a:lvl5pPr algn="l" rtl="0" eaLnBrk="1" fontAlgn="base" hangingPunct="1">
        <a:spcBef>
          <a:spcPct val="0"/>
        </a:spcBef>
        <a:spcAft>
          <a:spcPct val="0"/>
        </a:spcAft>
        <a:defRPr sz="2400" b="1">
          <a:solidFill>
            <a:schemeClr val="tx1"/>
          </a:solidFill>
          <a:latin typeface="Whitney-Bold" pitchFamily="2" charset="0"/>
        </a:defRPr>
      </a:lvl5pPr>
      <a:lvl6pPr marL="342900" algn="l" rtl="0" eaLnBrk="1" fontAlgn="base" hangingPunct="1">
        <a:spcBef>
          <a:spcPct val="0"/>
        </a:spcBef>
        <a:spcAft>
          <a:spcPct val="0"/>
        </a:spcAft>
        <a:defRPr sz="3000" b="1">
          <a:solidFill>
            <a:schemeClr val="tx1"/>
          </a:solidFill>
          <a:latin typeface="Whitney-Bold" pitchFamily="2" charset="0"/>
        </a:defRPr>
      </a:lvl6pPr>
      <a:lvl7pPr marL="685800" algn="l" rtl="0" eaLnBrk="1" fontAlgn="base" hangingPunct="1">
        <a:spcBef>
          <a:spcPct val="0"/>
        </a:spcBef>
        <a:spcAft>
          <a:spcPct val="0"/>
        </a:spcAft>
        <a:defRPr sz="3000" b="1">
          <a:solidFill>
            <a:schemeClr val="tx1"/>
          </a:solidFill>
          <a:latin typeface="Whitney-Bold" pitchFamily="2" charset="0"/>
        </a:defRPr>
      </a:lvl7pPr>
      <a:lvl8pPr marL="1028700" algn="l" rtl="0" eaLnBrk="1" fontAlgn="base" hangingPunct="1">
        <a:spcBef>
          <a:spcPct val="0"/>
        </a:spcBef>
        <a:spcAft>
          <a:spcPct val="0"/>
        </a:spcAft>
        <a:defRPr sz="3000" b="1">
          <a:solidFill>
            <a:schemeClr val="tx1"/>
          </a:solidFill>
          <a:latin typeface="Whitney-Bold" pitchFamily="2" charset="0"/>
        </a:defRPr>
      </a:lvl8pPr>
      <a:lvl9pPr marL="1371600" algn="l" rtl="0" eaLnBrk="1" fontAlgn="base" hangingPunct="1">
        <a:spcBef>
          <a:spcPct val="0"/>
        </a:spcBef>
        <a:spcAft>
          <a:spcPct val="0"/>
        </a:spcAft>
        <a:defRPr sz="3000" b="1">
          <a:solidFill>
            <a:schemeClr val="tx1"/>
          </a:solidFill>
          <a:latin typeface="Whitney-Bold" pitchFamily="2" charset="0"/>
        </a:defRPr>
      </a:lvl9pPr>
    </p:titleStyle>
    <p:bodyStyle>
      <a:lvl1pPr marL="204788" indent="-204788" algn="l" rtl="0" eaLnBrk="1" fontAlgn="base" hangingPunct="1">
        <a:spcBef>
          <a:spcPts val="450"/>
        </a:spcBef>
        <a:spcAft>
          <a:spcPct val="0"/>
        </a:spcAft>
        <a:buFont typeface="Wingdings" panose="05000000000000000000" pitchFamily="2" charset="2"/>
        <a:buChar char="§"/>
        <a:defRPr sz="2600" b="1" kern="1200" baseline="0">
          <a:solidFill>
            <a:srgbClr val="404040"/>
          </a:solidFill>
          <a:latin typeface="Adobe Garamond Pro" panose="02020502060506020403" pitchFamily="18" charset="0"/>
          <a:ea typeface="+mn-ea"/>
          <a:cs typeface="+mn-cs"/>
        </a:defRPr>
      </a:lvl1pPr>
      <a:lvl2pPr marL="479822" indent="-171450" algn="l" rtl="0" eaLnBrk="1" fontAlgn="base" hangingPunct="1">
        <a:spcBef>
          <a:spcPts val="300"/>
        </a:spcBef>
        <a:spcAft>
          <a:spcPct val="0"/>
        </a:spcAft>
        <a:buFont typeface="Arial" panose="020B0604020202020204" pitchFamily="34" charset="0"/>
        <a:buChar char="•"/>
        <a:defRPr sz="2200" kern="1200">
          <a:solidFill>
            <a:srgbClr val="696969"/>
          </a:solidFill>
          <a:latin typeface="Adobe Garamond Pro" panose="02020502060506020403" pitchFamily="18" charset="0"/>
          <a:ea typeface="+mn-ea"/>
          <a:cs typeface="+mn-cs"/>
        </a:defRPr>
      </a:lvl2pPr>
      <a:lvl3pPr marL="857250" indent="-171450" algn="l" rtl="0" eaLnBrk="1" fontAlgn="base" hangingPunct="1">
        <a:spcBef>
          <a:spcPts val="225"/>
        </a:spcBef>
        <a:spcAft>
          <a:spcPct val="0"/>
        </a:spcAft>
        <a:buFont typeface="Palatino Linotype" panose="02040502050505030304" pitchFamily="18" charset="0"/>
        <a:buChar char="»"/>
        <a:defRPr sz="1800" kern="1200">
          <a:solidFill>
            <a:srgbClr val="696969"/>
          </a:solidFill>
          <a:latin typeface="Adobe Garamond Pro" panose="02020502060506020403" pitchFamily="18"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600" kern="1200">
          <a:solidFill>
            <a:srgbClr val="696969"/>
          </a:solidFill>
          <a:latin typeface="Adobe Garamond Pro" panose="02020502060506020403" pitchFamily="18" charset="0"/>
          <a:ea typeface="+mn-ea"/>
          <a:cs typeface="+mn-cs"/>
        </a:defRPr>
      </a:lvl4pPr>
      <a:lvl5pPr marL="1543050" indent="-171450" algn="l" rtl="0" eaLnBrk="1" fontAlgn="base" hangingPunct="1">
        <a:spcBef>
          <a:spcPct val="20000"/>
        </a:spcBef>
        <a:spcAft>
          <a:spcPct val="0"/>
        </a:spcAft>
        <a:buFont typeface="Wingdings" panose="05000000000000000000" pitchFamily="2" charset="2"/>
        <a:buChar char="Ø"/>
        <a:defRPr sz="1400" kern="1200">
          <a:solidFill>
            <a:srgbClr val="696969"/>
          </a:solidFill>
          <a:latin typeface="Adobe Garamond Pro" panose="02020502060506020403" pitchFamily="18"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fontAlgn="base">
              <a:spcBef>
                <a:spcPct val="0"/>
              </a:spcBef>
              <a:spcAft>
                <a:spcPct val="0"/>
              </a:spcAft>
              <a:defRPr/>
            </a:pPr>
            <a:fld id="{0BD7560A-9F5D-7742-BEE3-53E7C8CD2AD3}" type="slidenum">
              <a:rPr lang="en-US">
                <a:ea typeface="ＭＳ Ｐゴシック" charset="0"/>
              </a:rPr>
              <a:pPr fontAlgn="base">
                <a:spcBef>
                  <a:spcPct val="0"/>
                </a:spcBef>
                <a:spcAft>
                  <a:spcPct val="0"/>
                </a:spcAft>
                <a:defRPr/>
              </a:pPr>
              <a:t>‹#›</a:t>
            </a:fld>
            <a:endParaRPr lang="en-US">
              <a:ea typeface="ＭＳ Ｐゴシック" charset="0"/>
            </a:endParaRPr>
          </a:p>
        </p:txBody>
      </p:sp>
      <p:sp>
        <p:nvSpPr>
          <p:cNvPr id="1030"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2959550261"/>
      </p:ext>
    </p:extLst>
  </p:cSld>
  <p:clrMap bg1="lt1" tx1="dk1" bg2="lt2" tx2="dk2" accent1="accent1" accent2="accent2" accent3="accent3" accent4="accent4" accent5="accent5" accent6="accent6" hlink="hlink" folHlink="folHlink"/>
  <p:sldLayoutIdLst>
    <p:sldLayoutId id="2147488529" r:id="rId1"/>
    <p:sldLayoutId id="2147488530" r:id="rId2"/>
    <p:sldLayoutId id="2147488531" r:id="rId3"/>
    <p:sldLayoutId id="2147488532" r:id="rId4"/>
    <p:sldLayoutId id="2147488533" r:id="rId5"/>
    <p:sldLayoutId id="2147488534" r:id="rId6"/>
    <p:sldLayoutId id="2147488535" r:id="rId7"/>
    <p:sldLayoutId id="2147488536" r:id="rId8"/>
    <p:sldLayoutId id="2147488537" r:id="rId9"/>
    <p:sldLayoutId id="2147488538" r:id="rId10"/>
    <p:sldLayoutId id="2147488539" r:id="rId11"/>
    <p:sldLayoutId id="2147488540"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9"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fontAlgn="base">
              <a:spcBef>
                <a:spcPct val="0"/>
              </a:spcBef>
              <a:spcAft>
                <a:spcPct val="0"/>
              </a:spcAft>
              <a:defRPr/>
            </a:pPr>
            <a:fld id="{227335F6-6954-3C40-A4A8-B5A9BB3542FD}" type="slidenum">
              <a:rPr lang="en-US">
                <a:ea typeface="ＭＳ Ｐゴシック" charset="0"/>
              </a:rPr>
              <a:pPr fontAlgn="base">
                <a:spcBef>
                  <a:spcPct val="0"/>
                </a:spcBef>
                <a:spcAft>
                  <a:spcPct val="0"/>
                </a:spcAft>
                <a:defRPr/>
              </a:pPr>
              <a:t>‹#›</a:t>
            </a:fld>
            <a:endParaRPr lang="en-US">
              <a:ea typeface="ＭＳ Ｐゴシック" charset="0"/>
            </a:endParaRPr>
          </a:p>
        </p:txBody>
      </p:sp>
      <p:sp>
        <p:nvSpPr>
          <p:cNvPr id="14342"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43"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532508287"/>
      </p:ext>
    </p:extLst>
  </p:cSld>
  <p:clrMap bg1="lt1" tx1="dk1" bg2="lt2" tx2="dk2" accent1="accent1" accent2="accent2" accent3="accent3" accent4="accent4" accent5="accent5" accent6="accent6" hlink="hlink" folHlink="folHlink"/>
  <p:sldLayoutIdLst>
    <p:sldLayoutId id="2147488542" r:id="rId1"/>
    <p:sldLayoutId id="2147488543" r:id="rId2"/>
    <p:sldLayoutId id="2147488544" r:id="rId3"/>
    <p:sldLayoutId id="2147488545" r:id="rId4"/>
    <p:sldLayoutId id="2147488546" r:id="rId5"/>
    <p:sldLayoutId id="2147488547" r:id="rId6"/>
    <p:sldLayoutId id="2147488548" r:id="rId7"/>
    <p:sldLayoutId id="2147488549" r:id="rId8"/>
    <p:sldLayoutId id="2147488550" r:id="rId9"/>
    <p:sldLayoutId id="2147488551" r:id="rId10"/>
    <p:sldLayoutId id="2147488552" r:id="rId11"/>
    <p:sldLayoutId id="2147488553"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5051482"/>
      </p:ext>
    </p:extLst>
  </p:cSld>
  <p:clrMap bg1="lt1" tx1="dk1" bg2="lt2" tx2="dk2" accent1="accent1" accent2="accent2" accent3="accent3" accent4="accent4" accent5="accent5" accent6="accent6" hlink="hlink" folHlink="folHlink"/>
  <p:sldLayoutIdLst>
    <p:sldLayoutId id="2147488555" r:id="rId1"/>
    <p:sldLayoutId id="2147488556" r:id="rId2"/>
    <p:sldLayoutId id="2147488557" r:id="rId3"/>
    <p:sldLayoutId id="2147488558"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076164244"/>
      </p:ext>
    </p:extLst>
  </p:cSld>
  <p:clrMap bg1="lt1" tx1="dk1" bg2="lt2" tx2="dk2" accent1="accent1" accent2="accent2" accent3="accent3" accent4="accent4" accent5="accent5" accent6="accent6" hlink="hlink" folHlink="folHlink"/>
  <p:sldLayoutIdLst>
    <p:sldLayoutId id="2147488560" r:id="rId1"/>
    <p:sldLayoutId id="2147488561" r:id="rId2"/>
    <p:sldLayoutId id="2147488562" r:id="rId3"/>
    <p:sldLayoutId id="2147488563" r:id="rId4"/>
    <p:sldLayoutId id="2147488564" r:id="rId5"/>
    <p:sldLayoutId id="2147488565" r:id="rId6"/>
    <p:sldLayoutId id="2147488566" r:id="rId7"/>
    <p:sldLayoutId id="2147488567" r:id="rId8"/>
    <p:sldLayoutId id="2147488568" r:id="rId9"/>
    <p:sldLayoutId id="2147488569" r:id="rId10"/>
    <p:sldLayoutId id="2147488570" r:id="rId11"/>
    <p:sldLayoutId id="214748857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336426"/>
      </p:ext>
    </p:extLst>
  </p:cSld>
  <p:clrMap bg1="lt1" tx1="dk1" bg2="lt2" tx2="dk2" accent1="accent1" accent2="accent2" accent3="accent3" accent4="accent4" accent5="accent5" accent6="accent6" hlink="hlink" folHlink="folHlink"/>
  <p:sldLayoutIdLst>
    <p:sldLayoutId id="2147488573" r:id="rId1"/>
    <p:sldLayoutId id="214748857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622238773"/>
      </p:ext>
    </p:extLst>
  </p:cSld>
  <p:clrMap bg1="lt1" tx1="dk1" bg2="lt2" tx2="dk2" accent1="accent1" accent2="accent2" accent3="accent3" accent4="accent4" accent5="accent5" accent6="accent6" hlink="hlink" folHlink="folHlink"/>
  <p:sldLayoutIdLst>
    <p:sldLayoutId id="2147488576" r:id="rId1"/>
    <p:sldLayoutId id="2147488577" r:id="rId2"/>
    <p:sldLayoutId id="2147488578" r:id="rId3"/>
    <p:sldLayoutId id="2147488579" r:id="rId4"/>
    <p:sldLayoutId id="2147488580" r:id="rId5"/>
    <p:sldLayoutId id="2147488581" r:id="rId6"/>
    <p:sldLayoutId id="2147488582" r:id="rId7"/>
    <p:sldLayoutId id="2147488583" r:id="rId8"/>
    <p:sldLayoutId id="2147488584" r:id="rId9"/>
    <p:sldLayoutId id="2147488585" r:id="rId10"/>
    <p:sldLayoutId id="214748858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113470869"/>
      </p:ext>
    </p:extLst>
  </p:cSld>
  <p:clrMap bg1="lt1" tx1="dk1" bg2="lt2" tx2="dk2" accent1="accent1" accent2="accent2" accent3="accent3" accent4="accent4" accent5="accent5" accent6="accent6" hlink="hlink" folHlink="folHlink"/>
  <p:sldLayoutIdLst>
    <p:sldLayoutId id="2147488591" r:id="rId1"/>
    <p:sldLayoutId id="2147488592" r:id="rId2"/>
    <p:sldLayoutId id="2147488593" r:id="rId3"/>
    <p:sldLayoutId id="2147488594" r:id="rId4"/>
    <p:sldLayoutId id="2147488595" r:id="rId5"/>
    <p:sldLayoutId id="2147488596" r:id="rId6"/>
    <p:sldLayoutId id="2147488597" r:id="rId7"/>
    <p:sldLayoutId id="2147488598" r:id="rId8"/>
    <p:sldLayoutId id="2147488599" r:id="rId9"/>
    <p:sldLayoutId id="2147488600" r:id="rId10"/>
    <p:sldLayoutId id="214748860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4092221"/>
      </p:ext>
    </p:extLst>
  </p:cSld>
  <p:clrMap bg1="lt1" tx1="dk1" bg2="lt2" tx2="dk2" accent1="accent1" accent2="accent2" accent3="accent3" accent4="accent4" accent5="accent5" accent6="accent6" hlink="hlink" folHlink="folHlink"/>
  <p:sldLayoutIdLst>
    <p:sldLayoutId id="2147488603" r:id="rId1"/>
    <p:sldLayoutId id="2147488604" r:id="rId2"/>
    <p:sldLayoutId id="2147488605" r:id="rId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a:extLst>
              <a:ext uri="{FF2B5EF4-FFF2-40B4-BE49-F238E27FC236}">
                <a16:creationId xmlns:a16="http://schemas.microsoft.com/office/drawing/2014/main" id="{6564B44D-6DE3-EB4B-BC9E-1D4B34EA7FC3}"/>
              </a:ext>
            </a:extLst>
          </p:cNvPr>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1027">
            <a:extLst>
              <a:ext uri="{FF2B5EF4-FFF2-40B4-BE49-F238E27FC236}">
                <a16:creationId xmlns:a16="http://schemas.microsoft.com/office/drawing/2014/main" id="{B4F7CB6D-EB28-0141-B956-330ABBB1DDDA}"/>
              </a:ext>
            </a:extLst>
          </p:cNvPr>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D4894F77-4824-1C4D-B980-C0F4BA1A5509}"/>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mj-lt"/>
                <a:ea typeface="+mn-ea"/>
                <a:cs typeface="+mn-cs"/>
              </a:defRPr>
            </a:lvl1pPr>
          </a:lstStyle>
          <a:p>
            <a:pPr>
              <a:defRPr/>
            </a:pPr>
            <a:endParaRPr lang="en-US" altLang="en-US"/>
          </a:p>
        </p:txBody>
      </p:sp>
      <p:sp>
        <p:nvSpPr>
          <p:cNvPr id="100358" name="Rectangle 1030">
            <a:extLst>
              <a:ext uri="{FF2B5EF4-FFF2-40B4-BE49-F238E27FC236}">
                <a16:creationId xmlns:a16="http://schemas.microsoft.com/office/drawing/2014/main" id="{57C535B2-C077-3C46-A187-4CBEF0169A1B}"/>
              </a:ext>
            </a:extLst>
          </p:cNvPr>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panose="02020404030301010803" pitchFamily="18" charset="0"/>
                <a:cs typeface="Arial" panose="020B0604020202020204" pitchFamily="34" charset="0"/>
              </a:defRPr>
            </a:lvl1pPr>
          </a:lstStyle>
          <a:p>
            <a:pPr>
              <a:defRPr/>
            </a:pPr>
            <a:fld id="{9C2F7CED-A1AD-324A-AB80-C3A766834B59}" type="slidenum">
              <a:rPr lang="en-US" altLang="en-US"/>
              <a:pPr>
                <a:defRPr/>
              </a:pPr>
              <a:t>‹#›</a:t>
            </a:fld>
            <a:endParaRPr lang="en-US" altLang="en-US"/>
          </a:p>
        </p:txBody>
      </p:sp>
      <p:sp>
        <p:nvSpPr>
          <p:cNvPr id="1030" name="Line 1032">
            <a:extLst>
              <a:ext uri="{FF2B5EF4-FFF2-40B4-BE49-F238E27FC236}">
                <a16:creationId xmlns:a16="http://schemas.microsoft.com/office/drawing/2014/main" id="{0227E127-8C49-3F45-972D-92E8C0E8C481}"/>
              </a:ext>
            </a:extLst>
          </p:cNvPr>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1" name="Line 1033">
            <a:extLst>
              <a:ext uri="{FF2B5EF4-FFF2-40B4-BE49-F238E27FC236}">
                <a16:creationId xmlns:a16="http://schemas.microsoft.com/office/drawing/2014/main" id="{6C94FFD6-65B0-9F41-A269-D2A8CA6A349D}"/>
              </a:ext>
            </a:extLst>
          </p:cNvPr>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519181857"/>
      </p:ext>
    </p:extLst>
  </p:cSld>
  <p:clrMap bg1="lt1" tx1="dk1" bg2="lt2" tx2="dk2" accent1="accent1" accent2="accent2" accent3="accent3" accent4="accent4" accent5="accent5" accent6="accent6" hlink="hlink" folHlink="folHlink"/>
  <p:sldLayoutIdLst>
    <p:sldLayoutId id="2147488607" r:id="rId1"/>
    <p:sldLayoutId id="2147488608" r:id="rId2"/>
    <p:sldLayoutId id="2147488609" r:id="rId3"/>
    <p:sldLayoutId id="2147488610" r:id="rId4"/>
    <p:sldLayoutId id="2147488611" r:id="rId5"/>
    <p:sldLayoutId id="2147488612" r:id="rId6"/>
    <p:sldLayoutId id="2147488613" r:id="rId7"/>
    <p:sldLayoutId id="2147488614" r:id="rId8"/>
    <p:sldLayoutId id="2147488615" r:id="rId9"/>
    <p:sldLayoutId id="2147488616" r:id="rId10"/>
    <p:sldLayoutId id="2147488617" r:id="rId11"/>
    <p:sldLayoutId id="2147488618"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pic>
        <p:nvPicPr>
          <p:cNvPr id="6" name="Picture 5"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77287076"/>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ransition/>
  <p:hf hdr="0" ftr="0" dt="0"/>
  <p:txStyles>
    <p:titleStyle>
      <a:lvl1pPr algn="l" rtl="0" eaLnBrk="0" fontAlgn="base" hangingPunct="0">
        <a:spcBef>
          <a:spcPct val="0"/>
        </a:spcBef>
        <a:spcAft>
          <a:spcPct val="0"/>
        </a:spcAft>
        <a:defRPr sz="4000">
          <a:solidFill>
            <a:schemeClr val="tx1"/>
          </a:solidFill>
          <a:latin typeface="Times New Roman"/>
          <a:ea typeface="+mj-ea"/>
          <a:cs typeface="Times New Roman"/>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9144000" cy="1041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0" y="1203324"/>
            <a:ext cx="9144000" cy="49879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76FFA1-8530-45A6-8336-9DB704624E3B}" type="datetime8">
              <a:rPr lang="en-CH" smtClean="0"/>
              <a:t>6/26/26 11:21 PM</a:t>
            </a:fld>
            <a:endParaRPr lang="en-CH"/>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Lukas Breitwieser</a:t>
            </a:r>
            <a:endParaRPr lang="en-CH"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9C3F08-3115-4FA1-9043-5197FD6801DB}" type="slidenum">
              <a:rPr lang="en-CH" smtClean="0"/>
              <a:t>‹#›</a:t>
            </a:fld>
            <a:endParaRPr lang="en-CH" dirty="0"/>
          </a:p>
        </p:txBody>
      </p:sp>
    </p:spTree>
    <p:extLst>
      <p:ext uri="{BB962C8B-B14F-4D97-AF65-F5344CB8AC3E}">
        <p14:creationId xmlns:p14="http://schemas.microsoft.com/office/powerpoint/2010/main" val="2681714723"/>
      </p:ext>
    </p:extLst>
  </p:cSld>
  <p:clrMap bg1="lt1" tx1="dk1" bg2="lt2" tx2="dk2" accent1="accent1" accent2="accent2" accent3="accent3" accent4="accent4" accent5="accent5" accent6="accent6" hlink="hlink" folHlink="folHlink"/>
  <p:sldLayoutIdLst>
    <p:sldLayoutId id="2147488637" r:id="rId1"/>
    <p:sldLayoutId id="2147488638" r:id="rId2"/>
    <p:sldLayoutId id="2147488639" r:id="rId3"/>
    <p:sldLayoutId id="2147488640" r:id="rId4"/>
    <p:sldLayoutId id="2147488641" r:id="rId5"/>
    <p:sldLayoutId id="2147488642" r:id="rId6"/>
    <p:sldLayoutId id="2147488643" r:id="rId7"/>
    <p:sldLayoutId id="2147488644" r:id="rId8"/>
    <p:sldLayoutId id="2147488645" r:id="rId9"/>
    <p:sldLayoutId id="2147488646" r:id="rId10"/>
    <p:sldLayoutId id="2147488647" r:id="rId11"/>
    <p:sldLayoutId id="2147488648" r:id="rId12"/>
    <p:sldLayoutId id="2147488649" r:id="rId13"/>
    <p:sldLayoutId id="2147488650" r:id="rId14"/>
    <p:sldLayoutId id="2147488651" r:id="rId15"/>
    <p:sldLayoutId id="2147488652"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B5C1105-7C02-0A4A-BBB4-558A73CD3ACF}"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6928305"/>
      </p:ext>
    </p:extLst>
  </p:cSld>
  <p:clrMap bg1="lt1" tx1="dk1" bg2="lt2" tx2="dk2" accent1="accent1" accent2="accent2" accent3="accent3" accent4="accent4" accent5="accent5" accent6="accent6" hlink="hlink" folHlink="folHlink"/>
  <p:sldLayoutIdLst>
    <p:sldLayoutId id="2147488667" r:id="rId1"/>
    <p:sldLayoutId id="2147488668" r:id="rId2"/>
    <p:sldLayoutId id="2147488669" r:id="rId3"/>
    <p:sldLayoutId id="2147488670" r:id="rId4"/>
    <p:sldLayoutId id="2147488671" r:id="rId5"/>
    <p:sldLayoutId id="2147488672" r:id="rId6"/>
    <p:sldLayoutId id="2147488673" r:id="rId7"/>
    <p:sldLayoutId id="2147488674" r:id="rId8"/>
    <p:sldLayoutId id="2147488675" r:id="rId9"/>
    <p:sldLayoutId id="2147488676" r:id="rId10"/>
    <p:sldLayoutId id="2147488677" r:id="rId11"/>
    <p:sldLayoutId id="2147488678"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a:extLst>
              <a:ext uri="{FF2B5EF4-FFF2-40B4-BE49-F238E27FC236}">
                <a16:creationId xmlns:a16="http://schemas.microsoft.com/office/drawing/2014/main" id="{035D70CC-0B85-E64E-A55C-88C21BE34426}"/>
              </a:ext>
            </a:extLst>
          </p:cNvPr>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1027">
            <a:extLst>
              <a:ext uri="{FF2B5EF4-FFF2-40B4-BE49-F238E27FC236}">
                <a16:creationId xmlns:a16="http://schemas.microsoft.com/office/drawing/2014/main" id="{A3FDA6C5-9B4A-4F44-82E3-015A29A76B81}"/>
              </a:ext>
            </a:extLst>
          </p:cNvPr>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13D5E067-1A61-1541-A9AA-2ED2B3E06F4A}"/>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mj-lt"/>
                <a:ea typeface="+mn-ea"/>
                <a:cs typeface="+mn-cs"/>
              </a:defRPr>
            </a:lvl1pPr>
          </a:lstStyle>
          <a:p>
            <a:pPr>
              <a:defRPr/>
            </a:pPr>
            <a:endParaRPr lang="en-US" altLang="en-US"/>
          </a:p>
        </p:txBody>
      </p:sp>
      <p:sp>
        <p:nvSpPr>
          <p:cNvPr id="100358" name="Rectangle 1030">
            <a:extLst>
              <a:ext uri="{FF2B5EF4-FFF2-40B4-BE49-F238E27FC236}">
                <a16:creationId xmlns:a16="http://schemas.microsoft.com/office/drawing/2014/main" id="{E75D41AA-4AE7-2842-8797-66FA96BB2F71}"/>
              </a:ext>
            </a:extLst>
          </p:cNvPr>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charset="0"/>
                <a:ea typeface="ＭＳ Ｐゴシック" charset="-128"/>
              </a:defRPr>
            </a:lvl1pPr>
          </a:lstStyle>
          <a:p>
            <a:pPr>
              <a:defRPr/>
            </a:pPr>
            <a:fld id="{815301CB-F806-6C4C-B4BF-311ACFCBC2A4}" type="slidenum">
              <a:rPr lang="en-US" altLang="en-US"/>
              <a:pPr>
                <a:defRPr/>
              </a:pPr>
              <a:t>‹#›</a:t>
            </a:fld>
            <a:endParaRPr lang="en-US" altLang="en-US"/>
          </a:p>
        </p:txBody>
      </p:sp>
      <p:sp>
        <p:nvSpPr>
          <p:cNvPr id="1030" name="Line 1032">
            <a:extLst>
              <a:ext uri="{FF2B5EF4-FFF2-40B4-BE49-F238E27FC236}">
                <a16:creationId xmlns:a16="http://schemas.microsoft.com/office/drawing/2014/main" id="{F4D97339-4ED2-D247-ACDF-6C7B7F6A16F0}"/>
              </a:ext>
            </a:extLst>
          </p:cNvPr>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1" name="Line 1033">
            <a:extLst>
              <a:ext uri="{FF2B5EF4-FFF2-40B4-BE49-F238E27FC236}">
                <a16:creationId xmlns:a16="http://schemas.microsoft.com/office/drawing/2014/main" id="{A53CC27A-4692-8B4C-BC5E-8A43DE4C7BB2}"/>
              </a:ext>
            </a:extLst>
          </p:cNvPr>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035196833"/>
      </p:ext>
    </p:extLst>
  </p:cSld>
  <p:clrMap bg1="lt1" tx1="dk1" bg2="lt2" tx2="dk2" accent1="accent1" accent2="accent2" accent3="accent3" accent4="accent4" accent5="accent5" accent6="accent6" hlink="hlink" folHlink="folHlink"/>
  <p:sldLayoutIdLst>
    <p:sldLayoutId id="2147488684" r:id="rId1"/>
    <p:sldLayoutId id="2147488685" r:id="rId2"/>
    <p:sldLayoutId id="2147488686" r:id="rId3"/>
    <p:sldLayoutId id="2147488687" r:id="rId4"/>
    <p:sldLayoutId id="2147488688" r:id="rId5"/>
    <p:sldLayoutId id="2147488689" r:id="rId6"/>
    <p:sldLayoutId id="2147488690" r:id="rId7"/>
    <p:sldLayoutId id="2147488691" r:id="rId8"/>
    <p:sldLayoutId id="2147488692" r:id="rId9"/>
    <p:sldLayoutId id="2147488693" r:id="rId10"/>
    <p:sldLayoutId id="2147488694" r:id="rId11"/>
    <p:sldLayoutId id="2147488695"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Garamond" pitchFamily="18" charset="0"/>
              <a:ea typeface=""/>
              <a:cs typeface="+mn-cs"/>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400BD0-49BF-48FC-8114-37C1D4F5AB3D}" type="slidenum">
              <a:rPr kumimoji="0" lang="en-US" altLang="en-US" sz="1600" b="0" i="0" u="none" strike="noStrike" kern="1200" cap="none" spc="0" normalizeH="0" baseline="0" noProof="0">
                <a:ln>
                  <a:noFill/>
                </a:ln>
                <a:solidFill>
                  <a:srgbClr val="000000"/>
                </a:solidFill>
                <a:effectLst/>
                <a:uLnTx/>
                <a:uFillTx/>
                <a:latin typeface="Garamond" pitchFamily="18" charset="0"/>
                <a:ea typeface=""/>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
              <a:cs typeface="+mn-cs"/>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
              <a:cs typeface="+mn-cs"/>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401451191"/>
      </p:ext>
    </p:extLst>
  </p:cSld>
  <p:clrMap bg1="lt1" tx1="dk1" bg2="lt2" tx2="dk2" accent1="accent1" accent2="accent2" accent3="accent3" accent4="accent4" accent5="accent5" accent6="accent6" hlink="hlink" folHlink="folHlink"/>
  <p:sldLayoutIdLst>
    <p:sldLayoutId id="2147488697" r:id="rId1"/>
    <p:sldLayoutId id="2147488698" r:id="rId2"/>
    <p:sldLayoutId id="2147488699" r:id="rId3"/>
    <p:sldLayoutId id="2147488700" r:id="rId4"/>
    <p:sldLayoutId id="2147488701" r:id="rId5"/>
    <p:sldLayoutId id="2147488702" r:id="rId6"/>
    <p:sldLayoutId id="2147488703" r:id="rId7"/>
    <p:sldLayoutId id="2147488704" r:id="rId8"/>
    <p:sldLayoutId id="2147488705" r:id="rId9"/>
    <p:sldLayoutId id="2147488706" r:id="rId10"/>
    <p:sldLayoutId id="214748870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B5C1105-7C02-0A4A-BBB4-558A73CD3ACF}"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ahoma"/>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521689615"/>
      </p:ext>
    </p:extLst>
  </p:cSld>
  <p:clrMap bg1="lt1" tx1="dk1" bg2="lt2" tx2="dk2" accent1="accent1" accent2="accent2" accent3="accent3" accent4="accent4" accent5="accent5" accent6="accent6" hlink="hlink" folHlink="folHlink"/>
  <p:sldLayoutIdLst>
    <p:sldLayoutId id="2147488709" r:id="rId1"/>
    <p:sldLayoutId id="2147488710" r:id="rId2"/>
    <p:sldLayoutId id="2147488711" r:id="rId3"/>
    <p:sldLayoutId id="2147488712" r:id="rId4"/>
    <p:sldLayoutId id="2147488713" r:id="rId5"/>
    <p:sldLayoutId id="2147488714" r:id="rId6"/>
    <p:sldLayoutId id="2147488715" r:id="rId7"/>
    <p:sldLayoutId id="2147488716" r:id="rId8"/>
    <p:sldLayoutId id="2147488717" r:id="rId9"/>
    <p:sldLayoutId id="2147488718" r:id="rId10"/>
    <p:sldLayoutId id="2147488719" r:id="rId11"/>
    <p:sldLayoutId id="2147488720"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9810" name="Title Placeholder 1"/>
          <p:cNvSpPr>
            <a:spLocks noGrp="1"/>
          </p:cNvSpPr>
          <p:nvPr>
            <p:ph type="title"/>
          </p:nvPr>
        </p:nvSpPr>
        <p:spPr bwMode="auto">
          <a:xfrm>
            <a:off x="228600" y="152400"/>
            <a:ext cx="86868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9811" name="Text Placeholder 2"/>
          <p:cNvSpPr>
            <a:spLocks noGrp="1"/>
          </p:cNvSpPr>
          <p:nvPr>
            <p:ph type="body" idx="1"/>
          </p:nvPr>
        </p:nvSpPr>
        <p:spPr bwMode="auto">
          <a:xfrm>
            <a:off x="228600" y="1219200"/>
            <a:ext cx="8686800" cy="550227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sz="1200" smtClean="0">
                <a:solidFill>
                  <a:prstClr val="black">
                    <a:tint val="75000"/>
                  </a:prstClr>
                </a:solidFill>
                <a:latin typeface="Calibri"/>
                <a:ea typeface="+mn-ea"/>
                <a:cs typeface="+mn-cs"/>
              </a:defRPr>
            </a:lvl1pPr>
          </a:lstStyle>
          <a:p>
            <a:pPr>
              <a:defRPr/>
            </a:pPr>
            <a:fld id="{04427566-1EA6-5D4B-A5C7-FD3E6A54EA41}" type="slidenum">
              <a:rPr lang="en-US"/>
              <a:pPr>
                <a:defRPr/>
              </a:pPr>
              <a:t>‹#›</a:t>
            </a:fld>
            <a:endParaRPr lang="en-US"/>
          </a:p>
        </p:txBody>
      </p:sp>
    </p:spTree>
    <p:extLst>
      <p:ext uri="{BB962C8B-B14F-4D97-AF65-F5344CB8AC3E}">
        <p14:creationId xmlns:p14="http://schemas.microsoft.com/office/powerpoint/2010/main" val="2550834641"/>
      </p:ext>
    </p:extLst>
  </p:cSld>
  <p:clrMap bg1="lt1" tx1="dk1" bg2="lt2" tx2="dk2" accent1="accent1" accent2="accent2" accent3="accent3" accent4="accent4" accent5="accent5" accent6="accent6" hlink="hlink" folHlink="folHlink"/>
  <p:sldLayoutIdLst>
    <p:sldLayoutId id="2147488722" r:id="rId1"/>
    <p:sldLayoutId id="2147488723" r:id="rId2"/>
    <p:sldLayoutId id="2147488724" r:id="rId3"/>
    <p:sldLayoutId id="2147488725" r:id="rId4"/>
    <p:sldLayoutId id="2147488726" r:id="rId5"/>
    <p:sldLayoutId id="2147488727" r:id="rId6"/>
    <p:sldLayoutId id="2147488728" r:id="rId7"/>
    <p:sldLayoutId id="2147488729" r:id="rId8"/>
    <p:sldLayoutId id="2147488730" r:id="rId9"/>
    <p:sldLayoutId id="2147488731" r:id="rId10"/>
    <p:sldLayoutId id="2147488732" r:id="rId11"/>
  </p:sldLayoutIdLst>
  <p:hf hdr="0" ftr="0" dt="0"/>
  <p:txStyles>
    <p:titleStyle>
      <a:lvl1pPr algn="l" rtl="0" fontAlgn="base">
        <a:lnSpc>
          <a:spcPct val="90000"/>
        </a:lnSpc>
        <a:spcBef>
          <a:spcPct val="0"/>
        </a:spcBef>
        <a:spcAft>
          <a:spcPct val="0"/>
        </a:spcAft>
        <a:defRPr sz="4400" kern="1200">
          <a:solidFill>
            <a:schemeClr val="tx1"/>
          </a:solidFill>
          <a:latin typeface="+mj-lt"/>
          <a:ea typeface="ＭＳ Ｐゴシック" charset="0"/>
          <a:cs typeface="ＭＳ Ｐゴシック" charset="0"/>
        </a:defRPr>
      </a:lvl1pPr>
      <a:lvl2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2pPr>
      <a:lvl3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3pPr>
      <a:lvl4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4pPr>
      <a:lvl5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ＭＳ Ｐゴシック" charset="0"/>
          <a:cs typeface="ＭＳ Ｐゴシック" charset="0"/>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ＭＳ Ｐゴシック" charset="0"/>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ＭＳ Ｐゴシック" charset="0"/>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ＭＳ Ｐゴシック" charset="0"/>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ＭＳ Ｐゴシック"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B10B93-6328-44B1-93FA-9A53D4CFD2E6}" type="datetime8">
              <a:rPr lang="en-CH" smtClean="0"/>
              <a:t>6/26/26 11:21 PM</a:t>
            </a:fld>
            <a:endParaRPr lang="en-CH"/>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H"/>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31B401-36E9-4C00-B8DC-84A96D356336}" type="slidenum">
              <a:rPr lang="en-CH" smtClean="0"/>
              <a:t>‹#›</a:t>
            </a:fld>
            <a:endParaRPr lang="en-CH"/>
          </a:p>
        </p:txBody>
      </p:sp>
    </p:spTree>
    <p:extLst>
      <p:ext uri="{BB962C8B-B14F-4D97-AF65-F5344CB8AC3E}">
        <p14:creationId xmlns:p14="http://schemas.microsoft.com/office/powerpoint/2010/main" val="1149024434"/>
      </p:ext>
    </p:extLst>
  </p:cSld>
  <p:clrMap bg1="lt1" tx1="dk1" bg2="lt2" tx2="dk2" accent1="accent1" accent2="accent2" accent3="accent3" accent4="accent4" accent5="accent5" accent6="accent6" hlink="hlink" folHlink="folHlink"/>
  <p:sldLayoutIdLst>
    <p:sldLayoutId id="2147488734" r:id="rId1"/>
    <p:sldLayoutId id="2147488735" r:id="rId2"/>
    <p:sldLayoutId id="2147488736" r:id="rId3"/>
    <p:sldLayoutId id="2147488737" r:id="rId4"/>
    <p:sldLayoutId id="2147488738" r:id="rId5"/>
    <p:sldLayoutId id="2147488739" r:id="rId6"/>
    <p:sldLayoutId id="2147488740" r:id="rId7"/>
    <p:sldLayoutId id="2147488741" r:id="rId8"/>
    <p:sldLayoutId id="2147488742" r:id="rId9"/>
    <p:sldLayoutId id="2147488743" r:id="rId10"/>
    <p:sldLayoutId id="214748874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4624734"/>
      </p:ext>
    </p:extLst>
  </p:cSld>
  <p:clrMap bg1="lt1" tx1="dk1" bg2="lt2" tx2="dk2" accent1="accent1" accent2="accent2" accent3="accent3" accent4="accent4" accent5="accent5" accent6="accent6" hlink="hlink" folHlink="folHlink"/>
  <p:sldLayoutIdLst>
    <p:sldLayoutId id="2147488746" r:id="rId1"/>
    <p:sldLayoutId id="2147488747"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6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275015"/>
      </p:ext>
    </p:extLst>
  </p:cSld>
  <p:clrMap bg1="lt1" tx1="dk1" bg2="lt2" tx2="dk2" accent1="accent1" accent2="accent2" accent3="accent3" accent4="accent4" accent5="accent5" accent6="accent6" hlink="hlink" folHlink="folHlink"/>
  <p:sldLayoutIdLst>
    <p:sldLayoutId id="2147488749" r:id="rId1"/>
    <p:sldLayoutId id="2147488750" r:id="rId2"/>
    <p:sldLayoutId id="21474887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6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1376028"/>
      </p:ext>
    </p:extLst>
  </p:cSld>
  <p:clrMap bg1="lt1" tx1="dk1" bg2="lt2" tx2="dk2" accent1="accent1" accent2="accent2" accent3="accent3" accent4="accent4" accent5="accent5" accent6="accent6" hlink="hlink" folHlink="folHlink"/>
  <p:sldLayoutIdLst>
    <p:sldLayoutId id="2147488753" r:id="rId1"/>
    <p:sldLayoutId id="2147488754" r:id="rId2"/>
    <p:sldLayoutId id="2147488755" r:id="rId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header.png"/>
          <p:cNvPicPr>
            <a:picLocks noChangeAspect="1"/>
          </p:cNvPicPr>
          <p:nvPr userDrawn="1"/>
        </p:nvPicPr>
        <p:blipFill>
          <a:blip r:embed="rId15"/>
          <a:stretch>
            <a:fillRect/>
          </a:stretch>
        </p:blipFill>
        <p:spPr>
          <a:xfrm>
            <a:off x="4053359" y="264849"/>
            <a:ext cx="5102012" cy="542508"/>
          </a:xfrm>
          <a:prstGeom prst="rect">
            <a:avLst/>
          </a:prstGeom>
        </p:spPr>
      </p:pic>
      <p:sp>
        <p:nvSpPr>
          <p:cNvPr id="8" name="Title Placeholder 1"/>
          <p:cNvSpPr>
            <a:spLocks noGrp="1"/>
          </p:cNvSpPr>
          <p:nvPr>
            <p:ph type="title"/>
          </p:nvPr>
        </p:nvSpPr>
        <p:spPr>
          <a:xfrm>
            <a:off x="299306" y="274638"/>
            <a:ext cx="8387494" cy="532719"/>
          </a:xfrm>
          <a:prstGeom prst="rect">
            <a:avLst/>
          </a:prstGeom>
        </p:spPr>
        <p:txBody>
          <a:bodyPr vert="horz" lIns="91440" tIns="45720" rIns="91440" bIns="45720" rtlCol="0" anchor="ctr">
            <a:noAutofit/>
          </a:bodyPr>
          <a:lstStyle/>
          <a:p>
            <a:r>
              <a:rPr lang="en-US" dirty="0"/>
              <a:t>Click edit Master title style</a:t>
            </a:r>
          </a:p>
        </p:txBody>
      </p:sp>
      <p:pic>
        <p:nvPicPr>
          <p:cNvPr id="9" name="Picture 8" descr="footer.png"/>
          <p:cNvPicPr>
            <a:picLocks noChangeAspect="1"/>
          </p:cNvPicPr>
          <p:nvPr userDrawn="1"/>
        </p:nvPicPr>
        <p:blipFill>
          <a:blip r:embed="rId16"/>
          <a:stretch>
            <a:fillRect/>
          </a:stretch>
        </p:blipFill>
        <p:spPr>
          <a:xfrm>
            <a:off x="-27215" y="6267135"/>
            <a:ext cx="9189720" cy="611833"/>
          </a:xfrm>
          <a:prstGeom prst="rect">
            <a:avLst/>
          </a:prstGeom>
          <a:ln>
            <a:noFill/>
          </a:ln>
        </p:spPr>
      </p:pic>
      <p:pic>
        <p:nvPicPr>
          <p:cNvPr id="10" name="Picture 9" descr="ecelogorb.psd"/>
          <p:cNvPicPr>
            <a:picLocks noChangeAspect="1"/>
          </p:cNvPicPr>
          <p:nvPr userDrawn="1"/>
        </p:nvPicPr>
        <p:blipFill>
          <a:blip r:embed="rId17">
            <a:lum bright="-8000"/>
          </a:blip>
          <a:stretch>
            <a:fillRect/>
          </a:stretch>
        </p:blipFill>
        <p:spPr>
          <a:xfrm>
            <a:off x="193350" y="6294367"/>
            <a:ext cx="2563296" cy="512659"/>
          </a:xfrm>
          <a:prstGeom prst="rect">
            <a:avLst/>
          </a:prstGeom>
          <a:effectLst/>
        </p:spPr>
      </p:pic>
      <p:pic>
        <p:nvPicPr>
          <p:cNvPr id="11" name="Picture 10" descr="CMU_logo_horiz_black.eps"/>
          <p:cNvPicPr>
            <a:picLocks noChangeAspect="1"/>
          </p:cNvPicPr>
          <p:nvPr userDrawn="1"/>
        </p:nvPicPr>
        <p:blipFill>
          <a:blip r:embed="rId18"/>
          <a:stretch>
            <a:fillRect/>
          </a:stretch>
        </p:blipFill>
        <p:spPr>
          <a:xfrm>
            <a:off x="5263668" y="6393688"/>
            <a:ext cx="3714414" cy="337908"/>
          </a:xfrm>
          <a:prstGeom prst="rect">
            <a:avLst/>
          </a:prstGeom>
          <a:effectLst/>
        </p:spPr>
      </p:pic>
    </p:spTree>
    <p:extLst>
      <p:ext uri="{BB962C8B-B14F-4D97-AF65-F5344CB8AC3E}">
        <p14:creationId xmlns:p14="http://schemas.microsoft.com/office/powerpoint/2010/main" val="1092185447"/>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20" r:id="rId10"/>
    <p:sldLayoutId id="2147483921" r:id="rId11"/>
    <p:sldLayoutId id="2147483922" r:id="rId12"/>
    <p:sldLayoutId id="2147483923" r:id="rId13"/>
  </p:sldLayoutIdLst>
  <p:txStyles>
    <p:titleStyle>
      <a:lvl1pPr algn="l" defTabSz="457200" rtl="0" eaLnBrk="1" latinLnBrk="0" hangingPunct="1">
        <a:spcBef>
          <a:spcPct val="0"/>
        </a:spcBef>
        <a:buNone/>
        <a:defRPr sz="3600" kern="1200">
          <a:solidFill>
            <a:schemeClr val="tx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7488447"/>
      </p:ext>
    </p:extLst>
  </p:cSld>
  <p:clrMap bg1="lt1" tx1="dk1" bg2="lt2" tx2="dk2" accent1="accent1" accent2="accent2" accent3="accent3" accent4="accent4" accent5="accent5" accent6="accent6" hlink="hlink" folHlink="folHlink"/>
  <p:sldLayoutIdLst>
    <p:sldLayoutId id="2147488757" r:id="rId1"/>
    <p:sldLayoutId id="2147488758"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B65DC4-4251-F4EE-EAD1-A3DE8B764B3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C427AC57-8DB6-032B-1029-61B795C12CC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C040A2EF-C486-D5A0-E049-79C25430501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E324CF3C-41EC-5FE5-5BE0-EC1F57CC2C1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6F4A495-0ACD-3033-2B90-32F8A5092B43}"/>
              </a:ext>
            </a:extLst>
          </p:cNvPr>
          <p:cNvSpPr>
            <a:spLocks noGrp="1"/>
          </p:cNvSpPr>
          <p:nvPr>
            <p:ph type="sldNum" sz="quarter" idx="4"/>
          </p:nvPr>
        </p:nvSpPr>
        <p:spPr>
          <a:xfrm>
            <a:off x="6938010" y="6482081"/>
            <a:ext cx="2057400" cy="365125"/>
          </a:xfrm>
          <a:prstGeom prst="rect">
            <a:avLst/>
          </a:prstGeom>
        </p:spPr>
        <p:txBody>
          <a:bodyPr vert="horz" lIns="91440" tIns="45720" rIns="91440" bIns="45720" rtlCol="0" anchor="ctr"/>
          <a:lstStyle>
            <a:lvl1pPr algn="r">
              <a:defRPr sz="2500" b="0">
                <a:solidFill>
                  <a:srgbClr val="162746"/>
                </a:solidFill>
                <a:latin typeface="Aptos" panose="020B0004020202020204" pitchFamily="34" charset="0"/>
              </a:defRPr>
            </a:lvl1pPr>
          </a:lstStyle>
          <a:p>
            <a:fld id="{7919703D-DFA9-7346-9D15-7F3380AF0B53}" type="slidenum">
              <a:rPr lang="en-CH" smtClean="0"/>
              <a:pPr/>
              <a:t>‹#›</a:t>
            </a:fld>
            <a:endParaRPr lang="en-CH"/>
          </a:p>
        </p:txBody>
      </p:sp>
    </p:spTree>
    <p:extLst>
      <p:ext uri="{BB962C8B-B14F-4D97-AF65-F5344CB8AC3E}">
        <p14:creationId xmlns:p14="http://schemas.microsoft.com/office/powerpoint/2010/main" val="2076077412"/>
      </p:ext>
    </p:extLst>
  </p:cSld>
  <p:clrMap bg1="lt1" tx1="dk1" bg2="lt2" tx2="dk2" accent1="accent1" accent2="accent2" accent3="accent3" accent4="accent4" accent5="accent5" accent6="accent6" hlink="hlink" folHlink="folHlink"/>
  <p:sldLayoutIdLst>
    <p:sldLayoutId id="2147488760" r:id="rId1"/>
    <p:sldLayoutId id="2147488761" r:id="rId2"/>
    <p:sldLayoutId id="2147488762" r:id="rId3"/>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CH"/>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B65DC4-4251-F4EE-EAD1-A3DE8B764B3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C427AC57-8DB6-032B-1029-61B795C12CC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C040A2EF-C486-D5A0-E049-79C25430501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E324CF3C-41EC-5FE5-5BE0-EC1F57CC2C1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6F4A495-0ACD-3033-2B90-32F8A5092B4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919703D-DFA9-7346-9D15-7F3380AF0B53}" type="slidenum">
              <a:rPr lang="en-CH" smtClean="0"/>
              <a:pPr/>
              <a:t>‹#›</a:t>
            </a:fld>
            <a:endParaRPr lang="en-CH"/>
          </a:p>
        </p:txBody>
      </p:sp>
    </p:spTree>
    <p:extLst>
      <p:ext uri="{BB962C8B-B14F-4D97-AF65-F5344CB8AC3E}">
        <p14:creationId xmlns:p14="http://schemas.microsoft.com/office/powerpoint/2010/main" val="1345550434"/>
      </p:ext>
    </p:extLst>
  </p:cSld>
  <p:clrMap bg1="lt1" tx1="dk1" bg2="lt2" tx2="dk2" accent1="accent1" accent2="accent2" accent3="accent3" accent4="accent4" accent5="accent5" accent6="accent6" hlink="hlink" folHlink="folHlink"/>
  <p:sldLayoutIdLst>
    <p:sldLayoutId id="2147488764" r:id="rId1"/>
    <p:sldLayoutId id="2147488765" r:id="rId2"/>
    <p:sldLayoutId id="2147488766" r:id="rId3"/>
    <p:sldLayoutId id="2147488767" r:id="rId4"/>
    <p:sldLayoutId id="2147488768" r:id="rId5"/>
    <p:sldLayoutId id="2147488769" r:id="rId6"/>
    <p:sldLayoutId id="2147488770" r:id="rId7"/>
    <p:sldLayoutId id="2147488771" r:id="rId8"/>
    <p:sldLayoutId id="2147488772" r:id="rId9"/>
    <p:sldLayoutId id="2147488773" r:id="rId10"/>
    <p:sldLayoutId id="2147488774" r:id="rId11"/>
    <p:sldLayoutId id="2147488775" r:id="rId12"/>
    <p:sldLayoutId id="2147488776" r:id="rId13"/>
    <p:sldLayoutId id="2147488777" r:id="rId14"/>
    <p:sldLayoutId id="2147488778" r:id="rId15"/>
    <p:sldLayoutId id="2147488779" r:id="rId16"/>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CH"/>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4053776618"/>
      </p:ext>
    </p:extLst>
  </p:cSld>
  <p:clrMap bg1="lt1" tx1="dk1" bg2="lt2" tx2="dk2" accent1="accent1" accent2="accent2" accent3="accent3" accent4="accent4" accent5="accent5" accent6="accent6" hlink="hlink" folHlink="folHlink"/>
  <p:sldLayoutIdLst>
    <p:sldLayoutId id="2147488781" r:id="rId1"/>
    <p:sldLayoutId id="2147488782" r:id="rId2"/>
    <p:sldLayoutId id="2147488783" r:id="rId3"/>
    <p:sldLayoutId id="2147488784" r:id="rId4"/>
    <p:sldLayoutId id="2147488785" r:id="rId5"/>
    <p:sldLayoutId id="2147488786" r:id="rId6"/>
    <p:sldLayoutId id="2147488787" r:id="rId7"/>
    <p:sldLayoutId id="2147488788" r:id="rId8"/>
    <p:sldLayoutId id="2147488789" r:id="rId9"/>
    <p:sldLayoutId id="2147488790" r:id="rId10"/>
    <p:sldLayoutId id="214748879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9"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fontAlgn="base">
              <a:spcBef>
                <a:spcPct val="0"/>
              </a:spcBef>
              <a:spcAft>
                <a:spcPct val="0"/>
              </a:spcAft>
              <a:defRPr/>
            </a:pPr>
            <a:fld id="{227335F6-6954-3C40-A4A8-B5A9BB3542FD}" type="slidenum">
              <a:rPr lang="en-US">
                <a:ea typeface="ＭＳ Ｐゴシック" charset="0"/>
              </a:rPr>
              <a:pPr fontAlgn="base">
                <a:spcBef>
                  <a:spcPct val="0"/>
                </a:spcBef>
                <a:spcAft>
                  <a:spcPct val="0"/>
                </a:spcAft>
                <a:defRPr/>
              </a:pPr>
              <a:t>‹#›</a:t>
            </a:fld>
            <a:endParaRPr lang="en-US">
              <a:ea typeface="ＭＳ Ｐゴシック" charset="0"/>
            </a:endParaRPr>
          </a:p>
        </p:txBody>
      </p:sp>
      <p:sp>
        <p:nvSpPr>
          <p:cNvPr id="14342"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43"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905062594"/>
      </p:ext>
    </p:extLst>
  </p:cSld>
  <p:clrMap bg1="lt1" tx1="dk1" bg2="lt2" tx2="dk2" accent1="accent1" accent2="accent2" accent3="accent3" accent4="accent4" accent5="accent5" accent6="accent6" hlink="hlink" folHlink="folHlink"/>
  <p:sldLayoutIdLst>
    <p:sldLayoutId id="2147488793" r:id="rId1"/>
    <p:sldLayoutId id="2147488794" r:id="rId2"/>
    <p:sldLayoutId id="2147488795" r:id="rId3"/>
    <p:sldLayoutId id="2147488796" r:id="rId4"/>
    <p:sldLayoutId id="2147488797" r:id="rId5"/>
    <p:sldLayoutId id="2147488798" r:id="rId6"/>
    <p:sldLayoutId id="2147488799" r:id="rId7"/>
    <p:sldLayoutId id="2147488800" r:id="rId8"/>
    <p:sldLayoutId id="2147488801" r:id="rId9"/>
    <p:sldLayoutId id="2147488802" r:id="rId10"/>
    <p:sldLayoutId id="2147488803" r:id="rId11"/>
    <p:sldLayoutId id="2147488804" r:id="rId12"/>
  </p:sldLayoutIdLst>
  <p:transition/>
  <p:hf sldNum="0"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663" y="365126"/>
            <a:ext cx="8638674" cy="75381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52663" y="1335505"/>
            <a:ext cx="8638674" cy="48366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hidden="1">
            <a:extLst>
              <a:ext uri="{FF2B5EF4-FFF2-40B4-BE49-F238E27FC236}">
                <a16:creationId xmlns:a16="http://schemas.microsoft.com/office/drawing/2014/main" id="{7777A21B-5E9D-45BB-84A5-530574EDE4F4}"/>
              </a:ext>
            </a:extLst>
          </p:cNvPr>
          <p:cNvSpPr/>
          <p:nvPr userDrawn="1"/>
        </p:nvSpPr>
        <p:spPr>
          <a:xfrm>
            <a:off x="8386618" y="5132173"/>
            <a:ext cx="757382" cy="172582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Quire Sans" panose="020B0502040400020003" pitchFamily="34" charset="0"/>
              </a:rPr>
              <a:t>Video</a:t>
            </a:r>
          </a:p>
        </p:txBody>
      </p:sp>
    </p:spTree>
    <p:extLst>
      <p:ext uri="{BB962C8B-B14F-4D97-AF65-F5344CB8AC3E}">
        <p14:creationId xmlns:p14="http://schemas.microsoft.com/office/powerpoint/2010/main" val="3895333313"/>
      </p:ext>
    </p:extLst>
  </p:cSld>
  <p:clrMap bg1="lt1" tx1="dk1" bg2="lt2" tx2="dk2" accent1="accent1" accent2="accent2" accent3="accent3" accent4="accent4" accent5="accent5" accent6="accent6" hlink="hlink" folHlink="folHlink"/>
  <p:sldLayoutIdLst>
    <p:sldLayoutId id="2147488806" r:id="rId1"/>
    <p:sldLayoutId id="2147488807" r:id="rId2"/>
    <p:sldLayoutId id="2147488808" r:id="rId3"/>
    <p:sldLayoutId id="2147488809" r:id="rId4"/>
    <p:sldLayoutId id="2147488810" r:id="rId5"/>
  </p:sldLayoutIdLst>
  <p:hf hdr="0" ftr="0" dt="0"/>
  <p:txStyles>
    <p:titleStyle>
      <a:lvl1pPr algn="l" defTabSz="685766" rtl="0" eaLnBrk="1" latinLnBrk="0" hangingPunct="1">
        <a:lnSpc>
          <a:spcPct val="90000"/>
        </a:lnSpc>
        <a:spcBef>
          <a:spcPct val="0"/>
        </a:spcBef>
        <a:buNone/>
        <a:defRPr sz="4000" b="1" kern="1200">
          <a:solidFill>
            <a:schemeClr val="accent5">
              <a:lumMod val="75000"/>
            </a:schemeClr>
          </a:solidFill>
          <a:latin typeface="Quire Sans" panose="020B0502040400020003" pitchFamily="34" charset="0"/>
          <a:ea typeface="Verdana" panose="020B0604030504040204" pitchFamily="34" charset="0"/>
          <a:cs typeface="Quire Sans" panose="020B0502040400020003" pitchFamily="34" charset="0"/>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21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1pPr>
      <a:lvl2pPr marL="514325"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3pPr>
      <a:lvl4pPr marL="1200090"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4pPr>
      <a:lvl5pPr marL="1542974"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Quire Sans" panose="020B0502040400020003" pitchFamily="34" charset="0"/>
          <a:ea typeface="Verdana" panose="020B0604030504040204" pitchFamily="34" charset="0"/>
          <a:cs typeface="Quire Sans" panose="020B0502040400020003"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7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C49D98-1624-573E-9A2A-35BA471BEEA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endParaRPr lang="en-CH" dirty="0"/>
          </a:p>
        </p:txBody>
      </p:sp>
      <p:sp>
        <p:nvSpPr>
          <p:cNvPr id="3" name="Text Placeholder 2">
            <a:extLst>
              <a:ext uri="{FF2B5EF4-FFF2-40B4-BE49-F238E27FC236}">
                <a16:creationId xmlns:a16="http://schemas.microsoft.com/office/drawing/2014/main" id="{CF473AD1-E004-2E0D-5251-53B74A78335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H" dirty="0"/>
          </a:p>
        </p:txBody>
      </p:sp>
      <p:sp>
        <p:nvSpPr>
          <p:cNvPr id="4" name="Date Placeholder 3">
            <a:extLst>
              <a:ext uri="{FF2B5EF4-FFF2-40B4-BE49-F238E27FC236}">
                <a16:creationId xmlns:a16="http://schemas.microsoft.com/office/drawing/2014/main" id="{BB9A09AF-F923-4F09-962A-9E6A7DEBA10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latin typeface="Cambria" panose="02040503050406030204" pitchFamily="18" charset="0"/>
                <a:ea typeface="Cambria" panose="02040503050406030204" pitchFamily="18" charset="0"/>
              </a:defRPr>
            </a:lvl1pPr>
          </a:lstStyle>
          <a:p>
            <a:fld id="{E3B925B6-4057-409D-B8AB-2A4BD4F6D2C9}" type="datetime8">
              <a:rPr lang="en-CH" smtClean="0"/>
              <a:t>6/26/26 11:21 PM</a:t>
            </a:fld>
            <a:endParaRPr lang="en-CH"/>
          </a:p>
        </p:txBody>
      </p:sp>
      <p:sp>
        <p:nvSpPr>
          <p:cNvPr id="5" name="Footer Placeholder 4">
            <a:extLst>
              <a:ext uri="{FF2B5EF4-FFF2-40B4-BE49-F238E27FC236}">
                <a16:creationId xmlns:a16="http://schemas.microsoft.com/office/drawing/2014/main" id="{AF507569-DC0D-2B76-B1FA-DB48DCBD5DE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latin typeface="Cambria" panose="02040503050406030204" pitchFamily="18" charset="0"/>
                <a:ea typeface="Cambria" panose="02040503050406030204" pitchFamily="18" charset="0"/>
              </a:defRPr>
            </a:lvl1pPr>
          </a:lstStyle>
          <a:p>
            <a:endParaRPr lang="en-CH"/>
          </a:p>
        </p:txBody>
      </p:sp>
      <p:sp>
        <p:nvSpPr>
          <p:cNvPr id="6" name="Slide Number Placeholder 5">
            <a:extLst>
              <a:ext uri="{FF2B5EF4-FFF2-40B4-BE49-F238E27FC236}">
                <a16:creationId xmlns:a16="http://schemas.microsoft.com/office/drawing/2014/main" id="{1E198E07-6055-22FA-2A9D-DF4D2AAB344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latin typeface="Cambria" panose="02040503050406030204" pitchFamily="18" charset="0"/>
                <a:ea typeface="Cambria" panose="02040503050406030204" pitchFamily="18" charset="0"/>
              </a:defRPr>
            </a:lvl1pPr>
          </a:lstStyle>
          <a:p>
            <a:fld id="{BE50D841-AE03-4072-8645-558D16E4E90D}" type="slidenum">
              <a:rPr lang="en-CH" smtClean="0"/>
              <a:pPr/>
              <a:t>‹#›</a:t>
            </a:fld>
            <a:endParaRPr lang="en-CH"/>
          </a:p>
        </p:txBody>
      </p:sp>
    </p:spTree>
    <p:extLst>
      <p:ext uri="{BB962C8B-B14F-4D97-AF65-F5344CB8AC3E}">
        <p14:creationId xmlns:p14="http://schemas.microsoft.com/office/powerpoint/2010/main" val="1361489330"/>
      </p:ext>
    </p:extLst>
  </p:cSld>
  <p:clrMap bg1="lt1" tx1="dk1" bg2="lt2" tx2="dk2" accent1="accent1" accent2="accent2" accent3="accent3" accent4="accent4" accent5="accent5" accent6="accent6" hlink="hlink" folHlink="folHlink"/>
  <p:sldLayoutIdLst>
    <p:sldLayoutId id="2147488812" r:id="rId1"/>
    <p:sldLayoutId id="2147488813" r:id="rId2"/>
    <p:sldLayoutId id="2147488814" r:id="rId3"/>
    <p:sldLayoutId id="2147488815" r:id="rId4"/>
    <p:sldLayoutId id="2147488816" r:id="rId5"/>
    <p:sldLayoutId id="2147488817" r:id="rId6"/>
    <p:sldLayoutId id="2147488818" r:id="rId7"/>
    <p:sldLayoutId id="2147488819" r:id="rId8"/>
    <p:sldLayoutId id="2147488820" r:id="rId9"/>
    <p:sldLayoutId id="2147488821" r:id="rId10"/>
    <p:sldLayoutId id="2147488822"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Cambria" panose="02040503050406030204" pitchFamily="18" charset="0"/>
          <a:ea typeface="Cambria" panose="02040503050406030204" pitchFamily="18" charset="0"/>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Cambria" panose="02040503050406030204" pitchFamily="18" charset="0"/>
          <a:ea typeface="Cambria" panose="02040503050406030204" pitchFamily="18" charset="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Cambria" panose="02040503050406030204" pitchFamily="18" charset="0"/>
          <a:ea typeface="Cambria" panose="02040503050406030204" pitchFamily="18" charset="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Cambria" panose="02040503050406030204" pitchFamily="18" charset="0"/>
          <a:ea typeface="Cambria" panose="02040503050406030204" pitchFamily="18" charset="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Cambria" panose="02040503050406030204" pitchFamily="18" charset="0"/>
          <a:ea typeface="Cambria" panose="02040503050406030204" pitchFamily="18"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CH"/>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7355862"/>
      </p:ext>
    </p:extLst>
  </p:cSld>
  <p:clrMap bg1="lt1" tx1="dk1" bg2="lt2" tx2="dk2" accent1="accent1" accent2="accent2" accent3="accent3" accent4="accent4" accent5="accent5" accent6="accent6" hlink="hlink" folHlink="folHlink"/>
  <p:sldLayoutIdLst>
    <p:sldLayoutId id="2147488824" r:id="rId1"/>
    <p:sldLayoutId id="2147488825" r:id="rId2"/>
    <p:sldLayoutId id="2147488826" r:id="rId3"/>
    <p:sldLayoutId id="2147488827" r:id="rId4"/>
    <p:sldLayoutId id="2147488828" r:id="rId5"/>
    <p:sldLayoutId id="2147488829" r:id="rId6"/>
    <p:sldLayoutId id="2147488830" r:id="rId7"/>
    <p:sldLayoutId id="2147488831" r:id="rId8"/>
    <p:sldLayoutId id="2147488832" r:id="rId9"/>
    <p:sldLayoutId id="2147488833" r:id="rId10"/>
    <p:sldLayoutId id="214748883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eaLnBrk="1" hangingPunct="1"/>
            <a:fld id="{A7361BF2-EEC8-BD44-B1FF-0E6EA04503FC}" type="slidenum">
              <a:rPr lang="en-US" smtClean="0">
                <a:ea typeface="ＭＳ Ｐゴシック" charset="0"/>
                <a:cs typeface="Arial" charset="0"/>
              </a:rPr>
              <a:pPr eaLnBrk="1" hangingPunct="1"/>
              <a:t>‹#›</a:t>
            </a:fld>
            <a:endParaRPr lang="en-US">
              <a:ea typeface="ＭＳ Ｐゴシック" charset="0"/>
              <a:cs typeface="Arial" charset="0"/>
            </a:endParaRPr>
          </a:p>
        </p:txBody>
      </p:sp>
      <p:sp>
        <p:nvSpPr>
          <p:cNvPr id="100360" name="Line 1032"/>
          <p:cNvSpPr>
            <a:spLocks noChangeShapeType="1"/>
          </p:cNvSpPr>
          <p:nvPr/>
        </p:nvSpPr>
        <p:spPr bwMode="auto">
          <a:xfrm>
            <a:off x="228600" y="6481763"/>
            <a:ext cx="8610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10036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pic>
        <p:nvPicPr>
          <p:cNvPr id="8" name="Picture 7" descr="safari.png"/>
          <p:cNvPicPr>
            <a:picLocks noChangeAspect="1"/>
          </p:cNvPicPr>
          <p:nvPr userDrawn="1"/>
        </p:nvPicPr>
        <p:blipFill>
          <a:blip r:embed="rId14"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08066024"/>
      </p:ext>
    </p:extLst>
  </p:cSld>
  <p:clrMap bg1="lt1" tx1="dk1" bg2="lt2" tx2="dk2" accent1="accent1" accent2="accent2" accent3="accent3" accent4="accent4" accent5="accent5" accent6="accent6" hlink="hlink" folHlink="folHlink"/>
  <p:sldLayoutIdLst>
    <p:sldLayoutId id="2147488836" r:id="rId1"/>
    <p:sldLayoutId id="2147488837" r:id="rId2"/>
    <p:sldLayoutId id="2147488838" r:id="rId3"/>
    <p:sldLayoutId id="2147488839" r:id="rId4"/>
    <p:sldLayoutId id="2147488840" r:id="rId5"/>
    <p:sldLayoutId id="2147488841" r:id="rId6"/>
    <p:sldLayoutId id="2147488842" r:id="rId7"/>
    <p:sldLayoutId id="2147488843" r:id="rId8"/>
    <p:sldLayoutId id="2147488844" r:id="rId9"/>
    <p:sldLayoutId id="2147488845" r:id="rId10"/>
    <p:sldLayoutId id="2147488846" r:id="rId11"/>
    <p:sldLayoutId id="214748884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5" charset="-128"/>
          <a:cs typeface="ＭＳ Ｐゴシック" pitchFamily="-105"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5" charset="-128"/>
          <a:cs typeface="ＭＳ Ｐゴシック" pitchFamily="-105"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5"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5"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5"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5"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44848149"/>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fontAlgn="base">
              <a:spcBef>
                <a:spcPct val="0"/>
              </a:spcBef>
              <a:spcAft>
                <a:spcPct val="0"/>
              </a:spcAft>
              <a:defRPr/>
            </a:pPr>
            <a:endParaRPr lang="en-US" altLang="en-US">
              <a:latin typeface="Garamond"/>
            </a:endParaRPr>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pPr>
            <a:fld id="{55D46416-474E-184B-A5AD-7D0BC91A8C60}" type="slidenum">
              <a:rPr lang="en-US" smtClean="0">
                <a:ea typeface="ＭＳ Ｐゴシック" charset="0"/>
                <a:cs typeface="Arial" charset="0"/>
              </a:rPr>
              <a:pPr fontAlgn="base">
                <a:spcBef>
                  <a:spcPct val="0"/>
                </a:spcBef>
                <a:spcAft>
                  <a:spcPct val="0"/>
                </a:spcAft>
              </a:pPr>
              <a:t>‹#›</a:t>
            </a:fld>
            <a:endParaRPr lang="en-US">
              <a:ea typeface="ＭＳ Ｐゴシック" charset="0"/>
              <a:cs typeface="Arial" charset="0"/>
            </a:endParaRPr>
          </a:p>
        </p:txBody>
      </p:sp>
      <p:sp>
        <p:nvSpPr>
          <p:cNvPr id="100360" name="Line 1032"/>
          <p:cNvSpPr>
            <a:spLocks noChangeShapeType="1"/>
          </p:cNvSpPr>
          <p:nvPr/>
        </p:nvSpPr>
        <p:spPr bwMode="auto">
          <a:xfrm>
            <a:off x="228600" y="6481763"/>
            <a:ext cx="8610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10036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pic>
        <p:nvPicPr>
          <p:cNvPr id="8" name="Picture 7" descr="safari.png"/>
          <p:cNvPicPr>
            <a:picLocks noChangeAspect="1"/>
          </p:cNvPicPr>
          <p:nvPr userDrawn="1"/>
        </p:nvPicPr>
        <p:blipFill>
          <a:blip r:embed="rId14" cstate="print"/>
          <a:stretch>
            <a:fillRect/>
          </a:stretch>
        </p:blipFill>
        <p:spPr>
          <a:xfrm>
            <a:off x="179512" y="6525344"/>
            <a:ext cx="1080120" cy="312522"/>
          </a:xfrm>
          <a:prstGeom prst="rect">
            <a:avLst/>
          </a:prstGeom>
        </p:spPr>
      </p:pic>
    </p:spTree>
    <p:extLst>
      <p:ext uri="{BB962C8B-B14F-4D97-AF65-F5344CB8AC3E}">
        <p14:creationId xmlns:p14="http://schemas.microsoft.com/office/powerpoint/2010/main" val="1194972499"/>
      </p:ext>
    </p:extLst>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 id="2147484086"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5" charset="-128"/>
          <a:cs typeface="ＭＳ Ｐゴシック" pitchFamily="-105"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5" charset="-128"/>
          <a:cs typeface="ＭＳ Ｐゴシック" pitchFamily="-105"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5"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5"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5"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5"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omutlu@gmail.com" TargetMode="External"/><Relationship Id="rId2" Type="http://schemas.openxmlformats.org/officeDocument/2006/relationships/notesSlide" Target="../notesSlides/notesSlide1.xml"/><Relationship Id="rId1" Type="http://schemas.openxmlformats.org/officeDocument/2006/relationships/slideLayout" Target="../slideLayouts/slideLayout590.xml"/><Relationship Id="rId6" Type="http://schemas.openxmlformats.org/officeDocument/2006/relationships/image" Target="../media/image1.png"/><Relationship Id="rId5" Type="http://schemas.openxmlformats.org/officeDocument/2006/relationships/image" Target="../media/image21.png"/><Relationship Id="rId4" Type="http://schemas.openxmlformats.org/officeDocument/2006/relationships/hyperlink" Target="https://people.inf.ethz.ch/omutl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679.xml"/><Relationship Id="rId5" Type="http://schemas.openxmlformats.org/officeDocument/2006/relationships/hyperlink" Target="https://github.com/CMU-SAFARI/DRAM-Bender" TargetMode="External"/><Relationship Id="rId4" Type="http://schemas.openxmlformats.org/officeDocument/2006/relationships/hyperlink" Target="https://arxiv.org/pdf/2211.05838.pdf" TargetMode="Externa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38.xml"/></Relationships>
</file>

<file path=ppt/slides/_rels/slide101.xml.rels><?xml version="1.0" encoding="UTF-8" standalone="yes"?>
<Relationships xmlns="http://schemas.openxmlformats.org/package/2006/relationships"><Relationship Id="rId8" Type="http://schemas.openxmlformats.org/officeDocument/2006/relationships/hyperlink" Target="https://people.inf.ethz.ch/omutlu/pub/BlockHammer-IntelHardwareSecurityAcademicAwards-short-talk.pptx" TargetMode="External"/><Relationship Id="rId13" Type="http://schemas.openxmlformats.org/officeDocument/2006/relationships/hyperlink" Target="https://github.com/CMU-SAFARI/BlockHammer" TargetMode="External"/><Relationship Id="rId3" Type="http://schemas.openxmlformats.org/officeDocument/2006/relationships/hyperlink" Target="https://www.hpca-conf.org/2021/" TargetMode="External"/><Relationship Id="rId7" Type="http://schemas.openxmlformats.org/officeDocument/2006/relationships/hyperlink" Target="https://people.inf.ethz.ch/omutlu/pub/BlockHammer-preventing-rowhammer-at-low-cost-by-blacklisting-rapidly-accessed-dram-rows_hpca21-short-talk.pdf" TargetMode="External"/><Relationship Id="rId12" Type="http://schemas.openxmlformats.org/officeDocument/2006/relationships/hyperlink" Target="https://www.youtube.com/watch?v=5TymwquygZM" TargetMode="External"/><Relationship Id="rId2" Type="http://schemas.openxmlformats.org/officeDocument/2006/relationships/hyperlink" Target="https://people.inf.ethz.ch/omutlu/pub/BlockHammer_preventing-DRAM-rowhammer-at-low-cost_hpca21.pdf" TargetMode="External"/><Relationship Id="rId1" Type="http://schemas.openxmlformats.org/officeDocument/2006/relationships/slideLayout" Target="../slideLayouts/slideLayout577.xml"/><Relationship Id="rId6" Type="http://schemas.openxmlformats.org/officeDocument/2006/relationships/hyperlink" Target="https://people.inf.ethz.ch/omutlu/pub/BlockHammer-preventing-rowhammer-at-low-cost-by-blacklisting-rapidly-accessed-dram-rows_hpca21-short-talk.pptx" TargetMode="External"/><Relationship Id="rId11" Type="http://schemas.openxmlformats.org/officeDocument/2006/relationships/hyperlink" Target="https://www.youtube.com/watch?v=h0WiOTVIH70&amp;list=PL5Q2soXY2Zi8_VVChACnON4sfh2bJ5IrD&amp;index=124" TargetMode="External"/><Relationship Id="rId5" Type="http://schemas.openxmlformats.org/officeDocument/2006/relationships/hyperlink" Target="https://people.inf.ethz.ch/omutlu/pub/BlockHammer-preventing-rowhammer-at-low-cost-by-blacklisting-rapidly-accessed-dram-rows_hpca21-talk.pdf" TargetMode="External"/><Relationship Id="rId10" Type="http://schemas.openxmlformats.org/officeDocument/2006/relationships/hyperlink" Target="https://www.youtube.com/watch?v=4Y01N1BhWv4&amp;list=PL5Q2soXY2Zi8_VVChACnON4sfh2bJ5IrD&amp;index=102" TargetMode="External"/><Relationship Id="rId4" Type="http://schemas.openxmlformats.org/officeDocument/2006/relationships/hyperlink" Target="https://people.inf.ethz.ch/omutlu/pub/BlockHammer-preventing-rowhammer-at-low-cost-by-blacklisting-rapidly-accessed-dram-rows_hpca21-talk.pptx" TargetMode="External"/><Relationship Id="rId9" Type="http://schemas.openxmlformats.org/officeDocument/2006/relationships/hyperlink" Target="https://people.inf.ethz.ch/omutlu/pub/BlockHammer-IntelHardwareSecurityAcademicAwards-short-talk.pdf" TargetMode="External"/><Relationship Id="rId14" Type="http://schemas.openxmlformats.org/officeDocument/2006/relationships/image" Target="../media/image108.tiff"/></Relationships>
</file>

<file path=ppt/slides/_rels/slide10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https://github.com/CMU-SAFARI/BlockHammer" TargetMode="External"/><Relationship Id="rId1" Type="http://schemas.openxmlformats.org/officeDocument/2006/relationships/slideLayout" Target="../slideLayouts/slideLayout458.xml"/><Relationship Id="rId4" Type="http://schemas.openxmlformats.org/officeDocument/2006/relationships/image" Target="../media/image110.png"/></Relationships>
</file>

<file path=ppt/slides/_rels/slide103.xml.rels><?xml version="1.0" encoding="UTF-8" standalone="yes"?>
<Relationships xmlns="http://schemas.openxmlformats.org/package/2006/relationships"><Relationship Id="rId3" Type="http://schemas.openxmlformats.org/officeDocument/2006/relationships/hyperlink" Target="https://www.youtube.com/watch?v=pJ3mdIvMOY4&amp;list=PL5Q2soXY2Zi-cAls3cyauNzM7-74Eq31O&amp;index=9" TargetMode="External"/><Relationship Id="rId2" Type="http://schemas.openxmlformats.org/officeDocument/2006/relationships/image" Target="../media/image111.png"/><Relationship Id="rId1" Type="http://schemas.openxmlformats.org/officeDocument/2006/relationships/slideLayout" Target="../slideLayouts/slideLayout458.xml"/></Relationships>
</file>

<file path=ppt/slides/_rels/slide104.xml.rels><?xml version="1.0" encoding="UTF-8" standalone="yes"?>
<Relationships xmlns="http://schemas.openxmlformats.org/package/2006/relationships"><Relationship Id="rId8" Type="http://schemas.openxmlformats.org/officeDocument/2006/relationships/hyperlink" Target="https://safari.ethz.ch/projects_and_seminars/spring2022/doku.php?id=ramulator" TargetMode="External"/><Relationship Id="rId3" Type="http://schemas.openxmlformats.org/officeDocument/2006/relationships/hyperlink" Target="https://www.youtube.com/onurmutlulectures" TargetMode="External"/><Relationship Id="rId7" Type="http://schemas.openxmlformats.org/officeDocument/2006/relationships/hyperlink" Target="https://safari.ethz.ch/digitaltechnik/spring2021/doku.php?id=schedule" TargetMode="External"/><Relationship Id="rId2" Type="http://schemas.openxmlformats.org/officeDocument/2006/relationships/image" Target="../media/image112.png"/><Relationship Id="rId1" Type="http://schemas.openxmlformats.org/officeDocument/2006/relationships/slideLayout" Target="../slideLayouts/slideLayout549.xml"/><Relationship Id="rId6" Type="http://schemas.openxmlformats.org/officeDocument/2006/relationships/hyperlink" Target="https://safari.ethz.ch/projects_and_seminars/fall2022/doku.php?id=ramulator" TargetMode="External"/><Relationship Id="rId11" Type="http://schemas.openxmlformats.org/officeDocument/2006/relationships/hyperlink" Target="https://www.youtube.com/watch?v=r5QxuoJWttg&amp;list=PL5Q2soXY2Zi_1trfCckr6PTN8WR72icUO" TargetMode="External"/><Relationship Id="rId5" Type="http://schemas.openxmlformats.org/officeDocument/2006/relationships/hyperlink" Target="https://safari.ethz.ch/architecture/fall2021/doku.php?id=schedule" TargetMode="External"/><Relationship Id="rId10" Type="http://schemas.openxmlformats.org/officeDocument/2006/relationships/hyperlink" Target="https://www.youtube.com/watch?v=4yfkM_5EFgo&amp;list=PL5Q2soXY2Zi-Mnk1PxjEIG32HAGILkTOF" TargetMode="External"/><Relationship Id="rId4" Type="http://schemas.openxmlformats.org/officeDocument/2006/relationships/hyperlink" Target="https://safari.ethz.ch/digitaltechnik/spring2022/doku.php?id=schedule" TargetMode="External"/><Relationship Id="rId9" Type="http://schemas.openxmlformats.org/officeDocument/2006/relationships/hyperlink" Target="https://www.youtube.com/watch?v=cpXdE3HwvK0&amp;list=PL5Q2soXY2Zi97Ya5DEUpMpO2bbAoaG7c6" TargetMode="External"/></Relationships>
</file>

<file path=ppt/slides/_rels/slide105.xml.rels><?xml version="1.0" encoding="UTF-8" standalone="yes"?>
<Relationships xmlns="http://schemas.openxmlformats.org/package/2006/relationships"><Relationship Id="rId3" Type="http://schemas.openxmlformats.org/officeDocument/2006/relationships/hyperlink" Target="https://arxiv.org/abs/2308.11030" TargetMode="External"/><Relationship Id="rId2" Type="http://schemas.openxmlformats.org/officeDocument/2006/relationships/hyperlink" Target="https://people.inf.ethz.ch/omutlu/pub/Ramulator2_arxiv23.pdf" TargetMode="External"/><Relationship Id="rId1" Type="http://schemas.openxmlformats.org/officeDocument/2006/relationships/slideLayout" Target="../slideLayouts/slideLayout602.xml"/><Relationship Id="rId6" Type="http://schemas.openxmlformats.org/officeDocument/2006/relationships/hyperlink" Target="https://arxiv.org/pdf/2308.11030.pdf" TargetMode="External"/><Relationship Id="rId5" Type="http://schemas.openxmlformats.org/officeDocument/2006/relationships/image" Target="../media/image66.png"/><Relationship Id="rId4" Type="http://schemas.openxmlformats.org/officeDocument/2006/relationships/hyperlink" Target="https://github.com/CMU-SAFARI/ramulator2" TargetMode="Externa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19.xml"/></Relationships>
</file>

<file path=ppt/slides/_rels/slide10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1.xml"/><Relationship Id="rId1" Type="http://schemas.openxmlformats.org/officeDocument/2006/relationships/slideLayout" Target="../slideLayouts/slideLayout719.xml"/></Relationships>
</file>

<file path=ppt/slides/_rels/slide10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2.xml"/><Relationship Id="rId1" Type="http://schemas.openxmlformats.org/officeDocument/2006/relationships/slideLayout" Target="../slideLayouts/slideLayout719.xml"/><Relationship Id="rId5" Type="http://schemas.openxmlformats.org/officeDocument/2006/relationships/image" Target="../media/image116.png"/><Relationship Id="rId4" Type="http://schemas.openxmlformats.org/officeDocument/2006/relationships/image" Target="../media/image115.png"/></Relationships>
</file>

<file path=ppt/slides/_rels/slide10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33.xml"/><Relationship Id="rId1" Type="http://schemas.openxmlformats.org/officeDocument/2006/relationships/slideLayout" Target="../slideLayouts/slideLayout719.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668.xml"/><Relationship Id="rId5" Type="http://schemas.openxmlformats.org/officeDocument/2006/relationships/image" Target="../media/image37.png"/><Relationship Id="rId4" Type="http://schemas.openxmlformats.org/officeDocument/2006/relationships/image" Target="../media/image36.png"/></Relationships>
</file>

<file path=ppt/slides/_rels/slide11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34.xml"/><Relationship Id="rId1" Type="http://schemas.openxmlformats.org/officeDocument/2006/relationships/slideLayout" Target="../slideLayouts/slideLayout719.xml"/></Relationships>
</file>

<file path=ppt/slides/_rels/slide111.xml.rels><?xml version="1.0" encoding="UTF-8" standalone="yes"?>
<Relationships xmlns="http://schemas.openxmlformats.org/package/2006/relationships"><Relationship Id="rId3" Type="http://schemas.openxmlformats.org/officeDocument/2006/relationships/hyperlink" Target="https://www.hpca-conf.org/2025/" TargetMode="External"/><Relationship Id="rId2" Type="http://schemas.openxmlformats.org/officeDocument/2006/relationships/hyperlink" Target="https://arxiv.org/pdf/2502.12650" TargetMode="External"/><Relationship Id="rId1" Type="http://schemas.openxmlformats.org/officeDocument/2006/relationships/slideLayout" Target="../slideLayouts/slideLayout616.xml"/><Relationship Id="rId5" Type="http://schemas.openxmlformats.org/officeDocument/2006/relationships/image" Target="../media/image69.png"/><Relationship Id="rId4" Type="http://schemas.openxmlformats.org/officeDocument/2006/relationships/hyperlink" Target="https://github.com/CMU-SAFARI/Chronus" TargetMode="External"/></Relationships>
</file>

<file path=ppt/slides/_rels/slide112.xml.rels><?xml version="1.0" encoding="UTF-8" standalone="yes"?>
<Relationships xmlns="http://schemas.openxmlformats.org/package/2006/relationships"><Relationship Id="rId3" Type="http://schemas.openxmlformats.org/officeDocument/2006/relationships/hyperlink" Target="https://github.com/CMU-SAFARI/ramulator2" TargetMode="External"/><Relationship Id="rId2" Type="http://schemas.openxmlformats.org/officeDocument/2006/relationships/hyperlink" Target="https://arxiv.org/pdf/2606.13844" TargetMode="External"/><Relationship Id="rId1" Type="http://schemas.openxmlformats.org/officeDocument/2006/relationships/slideLayout" Target="../slideLayouts/slideLayout602.xml"/><Relationship Id="rId4" Type="http://schemas.openxmlformats.org/officeDocument/2006/relationships/image" Target="../media/image67.png"/></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60.xml"/></Relationships>
</file>

<file path=ppt/slides/_rels/slide11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577.xml"/><Relationship Id="rId5" Type="http://schemas.openxmlformats.org/officeDocument/2006/relationships/image" Target="../media/image122.png"/><Relationship Id="rId4" Type="http://schemas.openxmlformats.org/officeDocument/2006/relationships/image" Target="../media/image121.png"/></Relationships>
</file>

<file path=ppt/slides/_rels/slide11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577.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11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577.xml"/></Relationships>
</file>

<file path=ppt/slides/_rels/slide117.xml.rels><?xml version="1.0" encoding="UTF-8" standalone="yes"?>
<Relationships xmlns="http://schemas.openxmlformats.org/package/2006/relationships"><Relationship Id="rId3" Type="http://schemas.openxmlformats.org/officeDocument/2006/relationships/hyperlink" Target="https://www.youtube.com/watch?v=5KmKxFjPopM" TargetMode="External"/><Relationship Id="rId2" Type="http://schemas.openxmlformats.org/officeDocument/2006/relationships/image" Target="../media/image130.png"/><Relationship Id="rId1" Type="http://schemas.openxmlformats.org/officeDocument/2006/relationships/slideLayout" Target="../slideLayouts/slideLayout577.xml"/><Relationship Id="rId4" Type="http://schemas.openxmlformats.org/officeDocument/2006/relationships/hyperlink" Target="https://dramsec.ethz.ch/" TargetMode="External"/></Relationships>
</file>

<file path=ppt/slides/_rels/slide118.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577.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119.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577.xml"/><Relationship Id="rId4" Type="http://schemas.openxmlformats.org/officeDocument/2006/relationships/image" Target="../media/image138.png"/></Relationships>
</file>

<file path=ppt/slides/_rels/slide1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xml"/><Relationship Id="rId1" Type="http://schemas.openxmlformats.org/officeDocument/2006/relationships/slideLayout" Target="../slideLayouts/slideLayout679.xml"/><Relationship Id="rId4" Type="http://schemas.openxmlformats.org/officeDocument/2006/relationships/image" Target="../media/image39.JPG"/></Relationships>
</file>

<file path=ppt/slides/_rels/slide120.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577.xml"/></Relationships>
</file>

<file path=ppt/slides/_rels/slide12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577.xml"/></Relationships>
</file>

<file path=ppt/slides/_rels/slide12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577.xml"/><Relationship Id="rId5" Type="http://schemas.openxmlformats.org/officeDocument/2006/relationships/image" Target="../media/image145.png"/><Relationship Id="rId4" Type="http://schemas.openxmlformats.org/officeDocument/2006/relationships/image" Target="../media/image144.png"/></Relationships>
</file>

<file path=ppt/slides/_rels/slide123.xml.rels><?xml version="1.0" encoding="UTF-8" standalone="yes"?>
<Relationships xmlns="http://schemas.openxmlformats.org/package/2006/relationships"><Relationship Id="rId3" Type="http://schemas.openxmlformats.org/officeDocument/2006/relationships/hyperlink" Target="https://gddr.fail/" TargetMode="External"/><Relationship Id="rId7" Type="http://schemas.openxmlformats.org/officeDocument/2006/relationships/hyperlink" Target="https://www.gpuhammer.com/" TargetMode="External"/><Relationship Id="rId2" Type="http://schemas.openxmlformats.org/officeDocument/2006/relationships/image" Target="../media/image146.png"/><Relationship Id="rId1" Type="http://schemas.openxmlformats.org/officeDocument/2006/relationships/slideLayout" Target="../slideLayouts/slideLayout577.xml"/><Relationship Id="rId6" Type="http://schemas.openxmlformats.org/officeDocument/2006/relationships/image" Target="../media/image148.png"/><Relationship Id="rId5" Type="http://schemas.openxmlformats.org/officeDocument/2006/relationships/hyperlink" Target="https://gpubreach.ca/" TargetMode="External"/><Relationship Id="rId4" Type="http://schemas.openxmlformats.org/officeDocument/2006/relationships/image" Target="../media/image147.png"/></Relationships>
</file>

<file path=ppt/slides/_rels/slide124.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hyperlink" Target="https://dramsec.ethz.ch/" TargetMode="External"/><Relationship Id="rId1" Type="http://schemas.openxmlformats.org/officeDocument/2006/relationships/slideLayout" Target="../slideLayouts/slideLayout577.xml"/></Relationships>
</file>

<file path=ppt/slides/_rels/slide12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577.xml"/><Relationship Id="rId5" Type="http://schemas.openxmlformats.org/officeDocument/2006/relationships/image" Target="../media/image153.png"/><Relationship Id="rId4" Type="http://schemas.openxmlformats.org/officeDocument/2006/relationships/image" Target="../media/image152.png"/></Relationships>
</file>

<file path=ppt/slides/_rels/slide12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hyperlink" Target="https://events.safari.ethz.ch/asplos26-ramulator-drambender/" TargetMode="External"/><Relationship Id="rId1" Type="http://schemas.openxmlformats.org/officeDocument/2006/relationships/slideLayout" Target="../slideLayouts/slideLayout577.xml"/></Relationships>
</file>

<file path=ppt/slides/_rels/slide1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events.safari.ethz.ch/isca26-ramulator-drambender/" TargetMode="External"/><Relationship Id="rId1" Type="http://schemas.openxmlformats.org/officeDocument/2006/relationships/slideLayout" Target="../slideLayouts/slideLayout577.xml"/></Relationships>
</file>

<file path=ppt/slides/_rels/slide128.xml.rels><?xml version="1.0" encoding="UTF-8" standalone="yes"?>
<Relationships xmlns="http://schemas.openxmlformats.org/package/2006/relationships"><Relationship Id="rId3" Type="http://schemas.openxmlformats.org/officeDocument/2006/relationships/hyperlink" Target="https://events.safari.ethz.ch/ics26-ramulator-drambender/" TargetMode="External"/><Relationship Id="rId2" Type="http://schemas.openxmlformats.org/officeDocument/2006/relationships/hyperlink" Target="https://events.safari.ethz.ch/isca26-ramulator-drambender/" TargetMode="External"/><Relationship Id="rId1" Type="http://schemas.openxmlformats.org/officeDocument/2006/relationships/slideLayout" Target="../slideLayouts/slideLayout577.xml"/><Relationship Id="rId4" Type="http://schemas.openxmlformats.org/officeDocument/2006/relationships/image" Target="../media/image24.jpe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61.xml"/></Relationships>
</file>

<file path=ppt/slides/_rels/slide13.xml.rels><?xml version="1.0" encoding="UTF-8" standalone="yes"?>
<Relationships xmlns="http://schemas.openxmlformats.org/package/2006/relationships"><Relationship Id="rId3" Type="http://schemas.openxmlformats.org/officeDocument/2006/relationships/hyperlink" Target="https://arxiv.org/pdf/2606.13725" TargetMode="External"/><Relationship Id="rId2" Type="http://schemas.openxmlformats.org/officeDocument/2006/relationships/image" Target="../media/image40.png"/><Relationship Id="rId1" Type="http://schemas.openxmlformats.org/officeDocument/2006/relationships/slideLayout" Target="../slideLayouts/slideLayout679.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57.xml"/></Relationships>
</file>

<file path=ppt/slides/_rels/slide131.xml.rels><?xml version="1.0" encoding="UTF-8" standalone="yes"?>
<Relationships xmlns="http://schemas.openxmlformats.org/package/2006/relationships"><Relationship Id="rId3" Type="http://schemas.openxmlformats.org/officeDocument/2006/relationships/hyperlink" Target="https://github.com/CMU-SAFARI/ramulator" TargetMode="External"/><Relationship Id="rId2" Type="http://schemas.openxmlformats.org/officeDocument/2006/relationships/hyperlink" Target="https://github.com/CMU-SAFARI/ramulator-pim" TargetMode="External"/><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132.xml.rels><?xml version="1.0" encoding="UTF-8" standalone="yes"?>
<Relationships xmlns="http://schemas.openxmlformats.org/package/2006/relationships"><Relationship Id="rId8" Type="http://schemas.openxmlformats.org/officeDocument/2006/relationships/hyperlink" Target="https://github.com/CMU-SAFARI/ramulator-pim" TargetMode="External"/><Relationship Id="rId3" Type="http://schemas.openxmlformats.org/officeDocument/2006/relationships/hyperlink" Target="https://dac.com/" TargetMode="External"/><Relationship Id="rId7" Type="http://schemas.openxmlformats.org/officeDocument/2006/relationships/hyperlink" Target="https://people.inf.ethz.ch/omutlu/pub/NAPEL-near-memory-computing-performance-prediction-via-ML_dac19-poster.pdf" TargetMode="External"/><Relationship Id="rId2" Type="http://schemas.openxmlformats.org/officeDocument/2006/relationships/hyperlink" Target="https://people.inf.ethz.ch/omutlu/pub/NAPEL-near-memory-computing-performance-prediction-via-ML_dac19.pdf" TargetMode="External"/><Relationship Id="rId1" Type="http://schemas.openxmlformats.org/officeDocument/2006/relationships/slideLayout" Target="../slideLayouts/slideLayout13.xml"/><Relationship Id="rId6" Type="http://schemas.openxmlformats.org/officeDocument/2006/relationships/hyperlink" Target="https://people.inf.ethz.ch/omutlu/pub/NAPEL-near-memory-computing-performance-prediction-via-ML_dac19-poster.pptx" TargetMode="External"/><Relationship Id="rId5" Type="http://schemas.openxmlformats.org/officeDocument/2006/relationships/hyperlink" Target="https://people.inf.ethz.ch/omutlu/pub/NAPEL-near-memory-computing-performance-prediction-via-ML_dac19-talk.pdf" TargetMode="External"/><Relationship Id="rId4" Type="http://schemas.openxmlformats.org/officeDocument/2006/relationships/hyperlink" Target="https://people.inf.ethz.ch/omutlu/pub/NAPEL-near-memory-computing-performance-prediction-via-ML_dac19-talk.pptx" TargetMode="External"/><Relationship Id="rId9" Type="http://schemas.openxmlformats.org/officeDocument/2006/relationships/image" Target="../media/image154.png"/></Relationships>
</file>

<file path=ppt/slides/_rels/slide133.xml.rels><?xml version="1.0" encoding="UTF-8" standalone="yes"?>
<Relationships xmlns="http://schemas.openxmlformats.org/package/2006/relationships"><Relationship Id="rId8" Type="http://schemas.openxmlformats.org/officeDocument/2006/relationships/hyperlink" Target="https://safari.ethz.ch/projects_and_seminars/spring2022/doku.php?id=ramulator" TargetMode="External"/><Relationship Id="rId3" Type="http://schemas.openxmlformats.org/officeDocument/2006/relationships/hyperlink" Target="https://www.youtube.com/onurmutlulectures" TargetMode="External"/><Relationship Id="rId7" Type="http://schemas.openxmlformats.org/officeDocument/2006/relationships/hyperlink" Target="https://safari.ethz.ch/digitaltechnik/spring2021/doku.php?id=schedule" TargetMode="External"/><Relationship Id="rId2" Type="http://schemas.openxmlformats.org/officeDocument/2006/relationships/image" Target="../media/image112.png"/><Relationship Id="rId1" Type="http://schemas.openxmlformats.org/officeDocument/2006/relationships/slideLayout" Target="../slideLayouts/slideLayout549.xml"/><Relationship Id="rId6" Type="http://schemas.openxmlformats.org/officeDocument/2006/relationships/hyperlink" Target="https://safari.ethz.ch/projects_and_seminars/fall2022/doku.php?id=ramulator" TargetMode="External"/><Relationship Id="rId11" Type="http://schemas.openxmlformats.org/officeDocument/2006/relationships/hyperlink" Target="https://www.youtube.com/watch?v=r5QxuoJWttg&amp;list=PL5Q2soXY2Zi_1trfCckr6PTN8WR72icUO" TargetMode="External"/><Relationship Id="rId5" Type="http://schemas.openxmlformats.org/officeDocument/2006/relationships/hyperlink" Target="https://safari.ethz.ch/architecture/fall2021/doku.php?id=schedule" TargetMode="External"/><Relationship Id="rId10" Type="http://schemas.openxmlformats.org/officeDocument/2006/relationships/hyperlink" Target="https://www.youtube.com/watch?v=4yfkM_5EFgo&amp;list=PL5Q2soXY2Zi-Mnk1PxjEIG32HAGILkTOF" TargetMode="External"/><Relationship Id="rId4" Type="http://schemas.openxmlformats.org/officeDocument/2006/relationships/hyperlink" Target="https://safari.ethz.ch/digitaltechnik/spring2022/doku.php?id=schedule" TargetMode="External"/><Relationship Id="rId9" Type="http://schemas.openxmlformats.org/officeDocument/2006/relationships/hyperlink" Target="https://www.youtube.com/watch?v=cpXdE3HwvK0&amp;list=PL5Q2soXY2Zi97Ya5DEUpMpO2bbAoaG7c6" TargetMode="External"/></Relationships>
</file>

<file path=ppt/slides/_rels/slide13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hyperlink" Target="https://events.safari.ethz.ch/asplos26-MCCSys/" TargetMode="External"/><Relationship Id="rId1" Type="http://schemas.openxmlformats.org/officeDocument/2006/relationships/slideLayout" Target="../slideLayouts/slideLayout549.xml"/></Relationships>
</file>

<file path=ppt/slides/_rels/slide135.xml.rels><?xml version="1.0" encoding="UTF-8" standalone="yes"?>
<Relationships xmlns="http://schemas.openxmlformats.org/package/2006/relationships"><Relationship Id="rId3" Type="http://schemas.openxmlformats.org/officeDocument/2006/relationships/hyperlink" Target="https://events.safari.ethz.ch/ics26-mccsys/" TargetMode="External"/><Relationship Id="rId2" Type="http://schemas.openxmlformats.org/officeDocument/2006/relationships/image" Target="../media/image156.jpeg"/><Relationship Id="rId1" Type="http://schemas.openxmlformats.org/officeDocument/2006/relationships/slideLayout" Target="../slideLayouts/slideLayout591.xml"/><Relationship Id="rId5" Type="http://schemas.openxmlformats.org/officeDocument/2006/relationships/image" Target="../media/image158.png"/><Relationship Id="rId4" Type="http://schemas.openxmlformats.org/officeDocument/2006/relationships/image" Target="../media/image157.png"/></Relationships>
</file>

<file path=ppt/slides/_rels/slide136.xml.rels><?xml version="1.0" encoding="UTF-8" standalone="yes"?>
<Relationships xmlns="http://schemas.openxmlformats.org/package/2006/relationships"><Relationship Id="rId3" Type="http://schemas.openxmlformats.org/officeDocument/2006/relationships/hyperlink" Target="https://events.safari.ethz.ch/ics26-mccsys/" TargetMode="External"/><Relationship Id="rId2" Type="http://schemas.openxmlformats.org/officeDocument/2006/relationships/image" Target="../media/image156.jpeg"/><Relationship Id="rId1" Type="http://schemas.openxmlformats.org/officeDocument/2006/relationships/slideLayout" Target="../slideLayouts/slideLayout591.xml"/><Relationship Id="rId5" Type="http://schemas.openxmlformats.org/officeDocument/2006/relationships/image" Target="../media/image157.png"/><Relationship Id="rId4" Type="http://schemas.openxmlformats.org/officeDocument/2006/relationships/image" Target="../media/image159.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457.xml"/></Relationships>
</file>

<file path=ppt/slides/_rels/slide1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cmu-safari.github.io/Virtuoso/workshop/asplos2026.html" TargetMode="External"/><Relationship Id="rId1" Type="http://schemas.openxmlformats.org/officeDocument/2006/relationships/slideLayout" Target="../slideLayouts/slideLayout57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45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44.png"/><Relationship Id="rId2" Type="http://schemas.openxmlformats.org/officeDocument/2006/relationships/slideLayout" Target="../slideLayouts/slideLayout656.xml"/><Relationship Id="rId1" Type="http://schemas.openxmlformats.org/officeDocument/2006/relationships/tags" Target="../tags/tag2.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jpeg"/></Relationships>
</file>

<file path=ppt/slides/_rels/slide140.xml.rels><?xml version="1.0" encoding="UTF-8" standalone="yes"?>
<Relationships xmlns="http://schemas.openxmlformats.org/package/2006/relationships"><Relationship Id="rId8" Type="http://schemas.openxmlformats.org/officeDocument/2006/relationships/hyperlink" Target="https://www.youtube.com/watch?v=HkMYuYMuZOg&amp;list=PL5Q2soXY2Zi8_VVChACnON4sfh2bJ5IrD&amp;index=161" TargetMode="External"/><Relationship Id="rId3" Type="http://schemas.openxmlformats.org/officeDocument/2006/relationships/hyperlink" Target="https://doi.org/10.1109/ACCESS.2021.3110993" TargetMode="External"/><Relationship Id="rId7" Type="http://schemas.openxmlformats.org/officeDocument/2006/relationships/hyperlink" Target="https://www.youtube.com/watch?v=GWideVyo0nM&amp;list=PL5Q2soXY2Zi8_VVChACnON4sfh2bJ5IrD&amp;index=156" TargetMode="External"/><Relationship Id="rId2" Type="http://schemas.openxmlformats.org/officeDocument/2006/relationships/hyperlink" Target="https://people.inf.ethz.ch/omutlu/pub/DAMOV-Bottleneck-Analysis-and-DataMovement-Benchmarks_arxiv21.pdf" TargetMode="External"/><Relationship Id="rId1" Type="http://schemas.openxmlformats.org/officeDocument/2006/relationships/slideLayout" Target="../slideLayouts/slideLayout591.xml"/><Relationship Id="rId6" Type="http://schemas.openxmlformats.org/officeDocument/2006/relationships/hyperlink" Target="https://github.com/CMU-SAFARI/DAMOV" TargetMode="External"/><Relationship Id="rId5" Type="http://schemas.openxmlformats.org/officeDocument/2006/relationships/hyperlink" Target="https://arxiv.org/pdf/2105.03725.pdf" TargetMode="External"/><Relationship Id="rId4" Type="http://schemas.openxmlformats.org/officeDocument/2006/relationships/hyperlink" Target="https://arxiv.org/abs/2105.03725" TargetMode="External"/><Relationship Id="rId9" Type="http://schemas.openxmlformats.org/officeDocument/2006/relationships/image" Target="../media/image160.png"/></Relationships>
</file>

<file path=ppt/slides/_rels/slide141.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6.xml"/><Relationship Id="rId1" Type="http://schemas.openxmlformats.org/officeDocument/2006/relationships/slideLayout" Target="../slideLayouts/slideLayout721.xml"/></Relationships>
</file>

<file path=ppt/slides/_rels/slide142.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7.xml"/><Relationship Id="rId1" Type="http://schemas.openxmlformats.org/officeDocument/2006/relationships/slideLayout" Target="../slideLayouts/slideLayout721.xml"/><Relationship Id="rId4" Type="http://schemas.openxmlformats.org/officeDocument/2006/relationships/hyperlink" Target="https://github.com/CMU-SAFARI/DAMOV" TargetMode="External"/></Relationships>
</file>

<file path=ppt/slides/_rels/slide143.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hyperlink" Target="https://www.youtube.com/watch?v=GWideVyo0nM&amp;list=PL5Q2soXY2Zi_tOTAYm--dYByNPL7JhwR9&amp;index=3" TargetMode="External"/><Relationship Id="rId1" Type="http://schemas.openxmlformats.org/officeDocument/2006/relationships/slideLayout" Target="../slideLayouts/slideLayout561.xml"/></Relationships>
</file>

<file path=ppt/slides/_rels/slide144.xml.rels><?xml version="1.0" encoding="UTF-8" standalone="yes"?>
<Relationships xmlns="http://schemas.openxmlformats.org/package/2006/relationships"><Relationship Id="rId3" Type="http://schemas.openxmlformats.org/officeDocument/2006/relationships/hyperlink" Target="https://safari.ethz.ch/projects_and_seminars/spring2022/doku.php?id=processing_in_memory" TargetMode="External"/><Relationship Id="rId7" Type="http://schemas.openxmlformats.org/officeDocument/2006/relationships/hyperlink" Target="https://www.youtube.com/onurmutlulectures" TargetMode="External"/><Relationship Id="rId2" Type="http://schemas.openxmlformats.org/officeDocument/2006/relationships/hyperlink" Target="https://safari.ethz.ch/architecture/fall2021/doku.php?id=schedule" TargetMode="External"/><Relationship Id="rId1" Type="http://schemas.openxmlformats.org/officeDocument/2006/relationships/slideLayout" Target="../slideLayouts/slideLayout2.xml"/><Relationship Id="rId6" Type="http://schemas.openxmlformats.org/officeDocument/2006/relationships/image" Target="../media/image163.png"/><Relationship Id="rId5" Type="http://schemas.openxmlformats.org/officeDocument/2006/relationships/hyperlink" Target="https://www.youtube.com/watch?v=4yfkM_5EFgo&amp;list=PL5Q2soXY2Zi-Mnk1PxjEIG32HAGILkTOF" TargetMode="External"/><Relationship Id="rId4" Type="http://schemas.openxmlformats.org/officeDocument/2006/relationships/hyperlink" Target="https://www.youtube.com/watch?v=9e4Chnwdovo&amp;list=PL5Q2soXY2Zi-841fUYYUK9EsXKhQKRPyX" TargetMode="External"/></Relationships>
</file>

<file path=ppt/slides/_rels/slide145.xml.rels><?xml version="1.0" encoding="UTF-8" standalone="yes"?>
<Relationships xmlns="http://schemas.openxmlformats.org/package/2006/relationships"><Relationship Id="rId3" Type="http://schemas.openxmlformats.org/officeDocument/2006/relationships/hyperlink" Target="https://www.usenix.org/conference/fast18" TargetMode="External"/><Relationship Id="rId7" Type="http://schemas.openxmlformats.org/officeDocument/2006/relationships/image" Target="../media/image164.png"/><Relationship Id="rId2" Type="http://schemas.openxmlformats.org/officeDocument/2006/relationships/hyperlink" Target="https://people.inf.ethz.ch/omutlu/pub/MQSim-SSD-simulation-framework_fast18.pdf" TargetMode="External"/><Relationship Id="rId1" Type="http://schemas.openxmlformats.org/officeDocument/2006/relationships/slideLayout" Target="../slideLayouts/slideLayout412.xml"/><Relationship Id="rId6" Type="http://schemas.openxmlformats.org/officeDocument/2006/relationships/hyperlink" Target="https://github.com/CMU-SAFARI/MQSim" TargetMode="External"/><Relationship Id="rId5" Type="http://schemas.openxmlformats.org/officeDocument/2006/relationships/hyperlink" Target="https://people.inf.ethz.ch/omutlu/pub/MQSim-SSD-simulation-framework_fast18-talk.pdf" TargetMode="External"/><Relationship Id="rId4" Type="http://schemas.openxmlformats.org/officeDocument/2006/relationships/hyperlink" Target="https://people.inf.ethz.ch/omutlu/pub/MQSim-SSD-simulation-framework_fast18-talk.pptx" TargetMode="External"/></Relationships>
</file>

<file path=ppt/slides/_rels/slide146.xml.rels><?xml version="1.0" encoding="UTF-8" standalone="yes"?>
<Relationships xmlns="http://schemas.openxmlformats.org/package/2006/relationships"><Relationship Id="rId8" Type="http://schemas.openxmlformats.org/officeDocument/2006/relationships/hyperlink" Target="https://www.youtube.com/onurmutlulectures" TargetMode="External"/><Relationship Id="rId3" Type="http://schemas.openxmlformats.org/officeDocument/2006/relationships/hyperlink" Target="https://safari.ethz.ch/projects_and_seminars/spring2022/doku.php?id=modern_ssds" TargetMode="External"/><Relationship Id="rId7" Type="http://schemas.openxmlformats.org/officeDocument/2006/relationships/image" Target="../media/image166.png"/><Relationship Id="rId2" Type="http://schemas.openxmlformats.org/officeDocument/2006/relationships/hyperlink" Target="https://safari.ethz.ch/architecture/fall2021/doku.php?id=schedule" TargetMode="External"/><Relationship Id="rId1" Type="http://schemas.openxmlformats.org/officeDocument/2006/relationships/slideLayout" Target="../slideLayouts/slideLayout504.xml"/><Relationship Id="rId6" Type="http://schemas.openxmlformats.org/officeDocument/2006/relationships/image" Target="../media/image165.png"/><Relationship Id="rId5" Type="http://schemas.openxmlformats.org/officeDocument/2006/relationships/hyperlink" Target="https://www.youtube.com/watch?v=4yfkM_5EFgo&amp;list=PL5Q2soXY2Zi-Mnk1PxjEIG32HAGILkTOF" TargetMode="External"/><Relationship Id="rId4" Type="http://schemas.openxmlformats.org/officeDocument/2006/relationships/hyperlink" Target="https://www.youtube.com/watch?v=_q4rm71DsY4&amp;list=PL5Q2soXY2Zi8vabcse1kL22DEcgMl2RAq" TargetMode="External"/></Relationships>
</file>

<file path=ppt/slides/_rels/slide147.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7.png"/><Relationship Id="rId3" Type="http://schemas.openxmlformats.org/officeDocument/2006/relationships/image" Target="../media/image167.png"/><Relationship Id="rId7" Type="http://schemas.openxmlformats.org/officeDocument/2006/relationships/image" Target="../media/image171.png"/><Relationship Id="rId12" Type="http://schemas.openxmlformats.org/officeDocument/2006/relationships/image" Target="../media/image176.png"/><Relationship Id="rId17" Type="http://schemas.openxmlformats.org/officeDocument/2006/relationships/image" Target="../media/image181.png"/><Relationship Id="rId2" Type="http://schemas.openxmlformats.org/officeDocument/2006/relationships/hyperlink" Target="https://github.com/CMU-SAFARI/" TargetMode="External"/><Relationship Id="rId16" Type="http://schemas.openxmlformats.org/officeDocument/2006/relationships/image" Target="../media/image180.png"/><Relationship Id="rId1" Type="http://schemas.openxmlformats.org/officeDocument/2006/relationships/slideLayout" Target="../slideLayouts/slideLayout549.xml"/><Relationship Id="rId6" Type="http://schemas.openxmlformats.org/officeDocument/2006/relationships/image" Target="../media/image170.png"/><Relationship Id="rId11" Type="http://schemas.openxmlformats.org/officeDocument/2006/relationships/image" Target="../media/image175.png"/><Relationship Id="rId5" Type="http://schemas.openxmlformats.org/officeDocument/2006/relationships/image" Target="../media/image169.png"/><Relationship Id="rId15" Type="http://schemas.openxmlformats.org/officeDocument/2006/relationships/image" Target="../media/image179.png"/><Relationship Id="rId10" Type="http://schemas.openxmlformats.org/officeDocument/2006/relationships/image" Target="../media/image174.png"/><Relationship Id="rId4" Type="http://schemas.openxmlformats.org/officeDocument/2006/relationships/image" Target="../media/image168.png"/><Relationship Id="rId9" Type="http://schemas.openxmlformats.org/officeDocument/2006/relationships/image" Target="../media/image173.png"/><Relationship Id="rId14" Type="http://schemas.openxmlformats.org/officeDocument/2006/relationships/image" Target="../media/image178.png"/></Relationships>
</file>

<file path=ppt/slides/_rels/slide148.xml.rels><?xml version="1.0" encoding="UTF-8" standalone="yes"?>
<Relationships xmlns="http://schemas.openxmlformats.org/package/2006/relationships"><Relationship Id="rId3" Type="http://schemas.openxmlformats.org/officeDocument/2006/relationships/hyperlink" Target="https://asplos-conference.org/" TargetMode="External"/><Relationship Id="rId7" Type="http://schemas.openxmlformats.org/officeDocument/2006/relationships/image" Target="../media/image182.png"/><Relationship Id="rId2" Type="http://schemas.openxmlformats.org/officeDocument/2006/relationships/hyperlink" Target="https://arxiv.org/pdf/2403.04635" TargetMode="External"/><Relationship Id="rId1" Type="http://schemas.openxmlformats.org/officeDocument/2006/relationships/slideLayout" Target="../slideLayouts/slideLayout602.xml"/><Relationship Id="rId6" Type="http://schemas.openxmlformats.org/officeDocument/2006/relationships/hyperlink" Target="https://github.com/CMU-SAFARI/Virtuoso" TargetMode="External"/><Relationship Id="rId5" Type="http://schemas.openxmlformats.org/officeDocument/2006/relationships/hyperlink" Target="https://people.inf.ethz.ch/omutlu/pub/Virtuoso_asplos25-talk.pdf" TargetMode="External"/><Relationship Id="rId4" Type="http://schemas.openxmlformats.org/officeDocument/2006/relationships/hyperlink" Target="https://people.inf.ethz.ch/omutlu/pub/Virtuoso_asplos25-talk.pptx" TargetMode="External"/></Relationships>
</file>

<file path=ppt/slides/_rels/slide1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cmu-safari.github.io/Virtuoso/workshop/asplos2026.html" TargetMode="External"/><Relationship Id="rId1" Type="http://schemas.openxmlformats.org/officeDocument/2006/relationships/slideLayout" Target="../slideLayouts/slideLayout577.xml"/></Relationships>
</file>

<file path=ppt/slides/_rels/slide1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68.xml"/></Relationships>
</file>

<file path=ppt/slides/_rels/slide150.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86.jpeg"/><Relationship Id="rId2" Type="http://schemas.openxmlformats.org/officeDocument/2006/relationships/notesSlide" Target="../notesSlides/notesSlide38.xml"/><Relationship Id="rId1" Type="http://schemas.openxmlformats.org/officeDocument/2006/relationships/slideLayout" Target="../slideLayouts/slideLayout722.xml"/><Relationship Id="rId6" Type="http://schemas.openxmlformats.org/officeDocument/2006/relationships/image" Target="../media/image185.png"/><Relationship Id="rId5" Type="http://schemas.openxmlformats.org/officeDocument/2006/relationships/image" Target="../media/image184.jpg"/><Relationship Id="rId4" Type="http://schemas.openxmlformats.org/officeDocument/2006/relationships/image" Target="../media/image183.png"/></Relationships>
</file>

<file path=ppt/slides/_rels/slide151.xml.rels><?xml version="1.0" encoding="UTF-8" standalone="yes"?>
<Relationships xmlns="http://schemas.openxmlformats.org/package/2006/relationships"><Relationship Id="rId2" Type="http://schemas.openxmlformats.org/officeDocument/2006/relationships/image" Target="../media/image187.svg"/><Relationship Id="rId1" Type="http://schemas.openxmlformats.org/officeDocument/2006/relationships/slideLayout" Target="../slideLayouts/slideLayout723.xml"/></Relationships>
</file>

<file path=ppt/slides/_rels/slide152.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723.xml"/></Relationships>
</file>

<file path=ppt/slides/_rels/slide153.xml.rels><?xml version="1.0" encoding="UTF-8" standalone="yes"?>
<Relationships xmlns="http://schemas.openxmlformats.org/package/2006/relationships"><Relationship Id="rId3" Type="http://schemas.openxmlformats.org/officeDocument/2006/relationships/image" Target="../media/image188.svg"/><Relationship Id="rId2" Type="http://schemas.openxmlformats.org/officeDocument/2006/relationships/notesSlide" Target="../notesSlides/notesSlide39.xml"/><Relationship Id="rId1" Type="http://schemas.openxmlformats.org/officeDocument/2006/relationships/slideLayout" Target="../slideLayouts/slideLayout723.xml"/></Relationships>
</file>

<file path=ppt/slides/_rels/slide154.xml.rels><?xml version="1.0" encoding="UTF-8" standalone="yes"?>
<Relationships xmlns="http://schemas.openxmlformats.org/package/2006/relationships"><Relationship Id="rId2" Type="http://schemas.openxmlformats.org/officeDocument/2006/relationships/hyperlink" Target="https://github.com/CMU-SAFARI/MQSim" TargetMode="External"/><Relationship Id="rId1" Type="http://schemas.openxmlformats.org/officeDocument/2006/relationships/slideLayout" Target="../slideLayouts/slideLayout724.xml"/></Relationships>
</file>

<file path=ppt/slides/_rels/slide155.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40.xml"/><Relationship Id="rId1" Type="http://schemas.openxmlformats.org/officeDocument/2006/relationships/slideLayout" Target="../slideLayouts/slideLayout723.xml"/></Relationships>
</file>

<file path=ppt/slides/_rels/slide156.xml.rels><?xml version="1.0" encoding="UTF-8" standalone="yes"?>
<Relationships xmlns="http://schemas.openxmlformats.org/package/2006/relationships"><Relationship Id="rId3" Type="http://schemas.openxmlformats.org/officeDocument/2006/relationships/hyperlink" Target="mailto:omutlu@gmail.com" TargetMode="External"/><Relationship Id="rId2" Type="http://schemas.openxmlformats.org/officeDocument/2006/relationships/notesSlide" Target="../notesSlides/notesSlide41.xml"/><Relationship Id="rId1" Type="http://schemas.openxmlformats.org/officeDocument/2006/relationships/slideLayout" Target="../slideLayouts/slideLayout590.xml"/><Relationship Id="rId6" Type="http://schemas.openxmlformats.org/officeDocument/2006/relationships/image" Target="../media/image1.png"/><Relationship Id="rId5" Type="http://schemas.openxmlformats.org/officeDocument/2006/relationships/image" Target="../media/image21.png"/><Relationship Id="rId4" Type="http://schemas.openxmlformats.org/officeDocument/2006/relationships/hyperlink" Target="https://people.inf.ethz.ch/omutlu" TargetMode="External"/></Relationships>
</file>

<file path=ppt/slides/_rels/slide15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86.jpeg"/><Relationship Id="rId2" Type="http://schemas.openxmlformats.org/officeDocument/2006/relationships/notesSlide" Target="../notesSlides/notesSlide42.xml"/><Relationship Id="rId1" Type="http://schemas.openxmlformats.org/officeDocument/2006/relationships/slideLayout" Target="../slideLayouts/slideLayout722.xml"/><Relationship Id="rId6" Type="http://schemas.openxmlformats.org/officeDocument/2006/relationships/image" Target="../media/image185.png"/><Relationship Id="rId5" Type="http://schemas.openxmlformats.org/officeDocument/2006/relationships/image" Target="../media/image184.jpg"/><Relationship Id="rId4" Type="http://schemas.openxmlformats.org/officeDocument/2006/relationships/image" Target="../media/image183.png"/></Relationships>
</file>

<file path=ppt/slides/_rels/slide158.xml.rels><?xml version="1.0" encoding="UTF-8" standalone="yes"?>
<Relationships xmlns="http://schemas.openxmlformats.org/package/2006/relationships"><Relationship Id="rId2" Type="http://schemas.openxmlformats.org/officeDocument/2006/relationships/image" Target="../media/image190.svg"/><Relationship Id="rId1" Type="http://schemas.openxmlformats.org/officeDocument/2006/relationships/slideLayout" Target="../slideLayouts/slideLayout724.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24.xml"/></Relationships>
</file>

<file path=ppt/slides/_rels/slide16.xml.rels><?xml version="1.0" encoding="UTF-8" standalone="yes"?>
<Relationships xmlns="http://schemas.openxmlformats.org/package/2006/relationships"><Relationship Id="rId8" Type="http://schemas.openxmlformats.org/officeDocument/2006/relationships/hyperlink" Target="http://users.ece.cmu.edu/~omutlu/pub/avatar-dram-refresh_dsn15.pdf" TargetMode="External"/><Relationship Id="rId3" Type="http://schemas.openxmlformats.org/officeDocument/2006/relationships/image" Target="../media/image47.png"/><Relationship Id="rId7" Type="http://schemas.openxmlformats.org/officeDocument/2006/relationships/hyperlink" Target="http://users.ece.cmu.edu/~omutlu/pub/adaptive-latency-dram_hpca15.pdf" TargetMode="External"/><Relationship Id="rId2" Type="http://schemas.openxmlformats.org/officeDocument/2006/relationships/image" Target="../media/image46.png"/><Relationship Id="rId1" Type="http://schemas.openxmlformats.org/officeDocument/2006/relationships/slideLayout" Target="../slideLayouts/slideLayout679.xml"/><Relationship Id="rId6" Type="http://schemas.openxmlformats.org/officeDocument/2006/relationships/hyperlink" Target="http://users.ece.cmu.edu/~omutlu/pub/dram-row-hammer_isca14.pdf" TargetMode="External"/><Relationship Id="rId5" Type="http://schemas.openxmlformats.org/officeDocument/2006/relationships/hyperlink" Target="http://users.ece.cmu.edu/~omutlu/pub/error-mitigation-for-intermittent-dram-failures_sigmetrics14.pdf" TargetMode="External"/><Relationship Id="rId4" Type="http://schemas.openxmlformats.org/officeDocument/2006/relationships/hyperlink" Target="http://users.ece.cmu.edu/~omutlu/pub/dram-retention-time-characterization_isca13.pdf" TargetMode="Externa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23.xml"/></Relationships>
</file>

<file path=ppt/slides/_rels/slide161.xml.rels><?xml version="1.0" encoding="UTF-8" standalone="yes"?>
<Relationships xmlns="http://schemas.openxmlformats.org/package/2006/relationships"><Relationship Id="rId3" Type="http://schemas.openxmlformats.org/officeDocument/2006/relationships/image" Target="../media/image191.svg"/><Relationship Id="rId2" Type="http://schemas.openxmlformats.org/officeDocument/2006/relationships/notesSlide" Target="../notesSlides/notesSlide45.xml"/><Relationship Id="rId1" Type="http://schemas.openxmlformats.org/officeDocument/2006/relationships/slideLayout" Target="../slideLayouts/slideLayout736.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2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2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23.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23.xml"/></Relationships>
</file>

<file path=ppt/slides/_rels/slide166.xml.rels><?xml version="1.0" encoding="UTF-8" standalone="yes"?>
<Relationships xmlns="http://schemas.openxmlformats.org/package/2006/relationships"><Relationship Id="rId2" Type="http://schemas.openxmlformats.org/officeDocument/2006/relationships/image" Target="../media/image187.svg"/><Relationship Id="rId1" Type="http://schemas.openxmlformats.org/officeDocument/2006/relationships/slideLayout" Target="../slideLayouts/slideLayout723.xml"/></Relationships>
</file>

<file path=ppt/slides/_rels/slide167.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723.xml"/></Relationships>
</file>

<file path=ppt/slides/_rels/slide168.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png"/><Relationship Id="rId1" Type="http://schemas.openxmlformats.org/officeDocument/2006/relationships/slideLayout" Target="../slideLayouts/slideLayout723.xml"/><Relationship Id="rId4" Type="http://schemas.openxmlformats.org/officeDocument/2006/relationships/image" Target="../media/image194.svg"/></Relationships>
</file>

<file path=ppt/slides/_rels/slide169.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723.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people.inf.ethz.ch/omutlu/pub/softMC_hpca17.pdf" TargetMode="Externa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23.xml"/></Relationships>
</file>

<file path=ppt/slides/_rels/slide171.xml.rels><?xml version="1.0" encoding="UTF-8" standalone="yes"?>
<Relationships xmlns="http://schemas.openxmlformats.org/package/2006/relationships"><Relationship Id="rId2" Type="http://schemas.openxmlformats.org/officeDocument/2006/relationships/image" Target="../media/image195.svg"/><Relationship Id="rId1" Type="http://schemas.openxmlformats.org/officeDocument/2006/relationships/slideLayout" Target="../slideLayouts/slideLayout723.xml"/></Relationships>
</file>

<file path=ppt/slides/_rels/slide172.xml.rels><?xml version="1.0" encoding="UTF-8" standalone="yes"?>
<Relationships xmlns="http://schemas.openxmlformats.org/package/2006/relationships"><Relationship Id="rId2" Type="http://schemas.openxmlformats.org/officeDocument/2006/relationships/image" Target="../media/image195.svg"/><Relationship Id="rId1" Type="http://schemas.openxmlformats.org/officeDocument/2006/relationships/slideLayout" Target="../slideLayouts/slideLayout723.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23.xml"/></Relationships>
</file>

<file path=ppt/slides/_rels/slide174.xml.rels><?xml version="1.0" encoding="UTF-8" standalone="yes"?>
<Relationships xmlns="http://schemas.openxmlformats.org/package/2006/relationships"><Relationship Id="rId3" Type="http://schemas.openxmlformats.org/officeDocument/2006/relationships/image" Target="../media/image188.svg"/><Relationship Id="rId2" Type="http://schemas.openxmlformats.org/officeDocument/2006/relationships/notesSlide" Target="../notesSlides/notesSlide48.xml"/><Relationship Id="rId1" Type="http://schemas.openxmlformats.org/officeDocument/2006/relationships/slideLayout" Target="../slideLayouts/slideLayout723.xml"/></Relationships>
</file>

<file path=ppt/slides/_rels/slide175.xml.rels><?xml version="1.0" encoding="UTF-8" standalone="yes"?>
<Relationships xmlns="http://schemas.openxmlformats.org/package/2006/relationships"><Relationship Id="rId2" Type="http://schemas.openxmlformats.org/officeDocument/2006/relationships/image" Target="../media/image190.svg"/><Relationship Id="rId1" Type="http://schemas.openxmlformats.org/officeDocument/2006/relationships/slideLayout" Target="../slideLayouts/slideLayout723.xml"/></Relationships>
</file>

<file path=ppt/slides/_rels/slide176.xml.rels><?xml version="1.0" encoding="UTF-8" standalone="yes"?>
<Relationships xmlns="http://schemas.openxmlformats.org/package/2006/relationships"><Relationship Id="rId3" Type="http://schemas.openxmlformats.org/officeDocument/2006/relationships/image" Target="../media/image190.svg"/><Relationship Id="rId2" Type="http://schemas.openxmlformats.org/officeDocument/2006/relationships/notesSlide" Target="../notesSlides/notesSlide49.xml"/><Relationship Id="rId1" Type="http://schemas.openxmlformats.org/officeDocument/2006/relationships/slideLayout" Target="../slideLayouts/slideLayout723.xml"/></Relationships>
</file>

<file path=ppt/slides/_rels/slide177.xml.rels><?xml version="1.0" encoding="UTF-8" standalone="yes"?>
<Relationships xmlns="http://schemas.openxmlformats.org/package/2006/relationships"><Relationship Id="rId2" Type="http://schemas.openxmlformats.org/officeDocument/2006/relationships/hyperlink" Target="http://gem5.org/" TargetMode="External"/><Relationship Id="rId1" Type="http://schemas.openxmlformats.org/officeDocument/2006/relationships/slideLayout" Target="../slideLayouts/slideLayout724.xml"/></Relationships>
</file>

<file path=ppt/slides/_rels/slide178.xml.rels><?xml version="1.0" encoding="UTF-8" standalone="yes"?>
<Relationships xmlns="http://schemas.openxmlformats.org/package/2006/relationships"><Relationship Id="rId2" Type="http://schemas.openxmlformats.org/officeDocument/2006/relationships/hyperlink" Target="https://github.com/CMU-SAFARI/ramulator2" TargetMode="External"/><Relationship Id="rId1" Type="http://schemas.openxmlformats.org/officeDocument/2006/relationships/slideLayout" Target="../slideLayouts/slideLayout724.xml"/></Relationships>
</file>

<file path=ppt/slides/_rels/slide179.xml.rels><?xml version="1.0" encoding="UTF-8" standalone="yes"?>
<Relationships xmlns="http://schemas.openxmlformats.org/package/2006/relationships"><Relationship Id="rId2" Type="http://schemas.openxmlformats.org/officeDocument/2006/relationships/hyperlink" Target="https://github.com/snipersim/snipersim" TargetMode="External"/><Relationship Id="rId1" Type="http://schemas.openxmlformats.org/officeDocument/2006/relationships/slideLayout" Target="../slideLayouts/slideLayout724.xml"/></Relationships>
</file>

<file path=ppt/slides/_rels/slide18.xml.rels><?xml version="1.0" encoding="UTF-8" standalone="yes"?>
<Relationships xmlns="http://schemas.openxmlformats.org/package/2006/relationships"><Relationship Id="rId8" Type="http://schemas.openxmlformats.org/officeDocument/2006/relationships/hyperlink" Target="https://people.inf.ethz.ch/omutlu/pub/softMC_hpca17-lightning-talk.pptx" TargetMode="External"/><Relationship Id="rId3" Type="http://schemas.openxmlformats.org/officeDocument/2006/relationships/hyperlink" Target="https://github.com/CMU-SAFARI/SoftMC" TargetMode="External"/><Relationship Id="rId7" Type="http://schemas.openxmlformats.org/officeDocument/2006/relationships/hyperlink" Target="https://people.inf.ethz.ch/omutlu/pub/softMC_hpca17-talk.pdf" TargetMode="External"/><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hyperlink" Target="https://people.inf.ethz.ch/omutlu/pub/softMC_hpca17-talk.pptx" TargetMode="External"/><Relationship Id="rId5" Type="http://schemas.openxmlformats.org/officeDocument/2006/relationships/hyperlink" Target="https://hpca2017.org/" TargetMode="External"/><Relationship Id="rId10" Type="http://schemas.openxmlformats.org/officeDocument/2006/relationships/hyperlink" Target="https://www.youtube.com/watch?v=tnSPEP3t-Ys" TargetMode="External"/><Relationship Id="rId4" Type="http://schemas.openxmlformats.org/officeDocument/2006/relationships/hyperlink" Target="https://people.inf.ethz.ch/omutlu/pub/softMC_hpca17.pdf" TargetMode="External"/><Relationship Id="rId9" Type="http://schemas.openxmlformats.org/officeDocument/2006/relationships/hyperlink" Target="https://people.inf.ethz.ch/omutlu/pub/softMC_hpca17-lightning-talk.pdf" TargetMode="External"/></Relationships>
</file>

<file path=ppt/slides/_rels/slide180.xml.rels><?xml version="1.0" encoding="UTF-8" standalone="yes"?>
<Relationships xmlns="http://schemas.openxmlformats.org/package/2006/relationships"><Relationship Id="rId2" Type="http://schemas.openxmlformats.org/officeDocument/2006/relationships/hyperlink" Target="https://github.com/ChampSim/ChampSim" TargetMode="External"/><Relationship Id="rId1" Type="http://schemas.openxmlformats.org/officeDocument/2006/relationships/slideLayout" Target="../slideLayouts/slideLayout724.xml"/></Relationships>
</file>

<file path=ppt/slides/_rels/slide181.xml.rels><?xml version="1.0" encoding="UTF-8" standalone="yes"?>
<Relationships xmlns="http://schemas.openxmlformats.org/package/2006/relationships"><Relationship Id="rId2" Type="http://schemas.openxmlformats.org/officeDocument/2006/relationships/hyperlink" Target="https://github.com/CMU-SAFARI/MQSim" TargetMode="External"/><Relationship Id="rId1" Type="http://schemas.openxmlformats.org/officeDocument/2006/relationships/slideLayout" Target="../slideLayouts/slideLayout724.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723.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723.xml"/></Relationships>
</file>

<file path=ppt/slides/_rels/slide184.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6.png"/><Relationship Id="rId1" Type="http://schemas.openxmlformats.org/officeDocument/2006/relationships/slideLayout" Target="../slideLayouts/slideLayout723.xml"/><Relationship Id="rId4" Type="http://schemas.openxmlformats.org/officeDocument/2006/relationships/image" Target="../media/image198.png"/></Relationships>
</file>

<file path=ppt/slides/_rels/slide18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23.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23.xml"/></Relationships>
</file>

<file path=ppt/slides/_rels/slide187.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51.xml"/><Relationship Id="rId1" Type="http://schemas.openxmlformats.org/officeDocument/2006/relationships/slideLayout" Target="../slideLayouts/slideLayout723.xml"/></Relationships>
</file>

<file path=ppt/slides/_rels/slide188.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52.xml"/><Relationship Id="rId1" Type="http://schemas.openxmlformats.org/officeDocument/2006/relationships/slideLayout" Target="../slideLayouts/slideLayout723.xml"/></Relationships>
</file>

<file path=ppt/slides/_rels/slide189.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53.xml"/><Relationship Id="rId1" Type="http://schemas.openxmlformats.org/officeDocument/2006/relationships/slideLayout" Target="../slideLayouts/slideLayout723.xml"/></Relationships>
</file>

<file path=ppt/slides/_rels/slide19.xml.rels><?xml version="1.0" encoding="UTF-8" standalone="yes"?>
<Relationships xmlns="http://schemas.openxmlformats.org/package/2006/relationships"><Relationship Id="rId3" Type="http://schemas.openxmlformats.org/officeDocument/2006/relationships/hyperlink" Target="https://arxiv.org/pdf/2211.05838.pdf" TargetMode="External"/><Relationship Id="rId7" Type="http://schemas.openxmlformats.org/officeDocument/2006/relationships/image" Target="../media/image50.png"/><Relationship Id="rId2" Type="http://schemas.openxmlformats.org/officeDocument/2006/relationships/hyperlink" Target="https://github.com/CMU-SAFARI/DRAM-Bender" TargetMode="External"/><Relationship Id="rId1" Type="http://schemas.openxmlformats.org/officeDocument/2006/relationships/slideLayout" Target="../slideLayouts/slideLayout2.xml"/><Relationship Id="rId6" Type="http://schemas.openxmlformats.org/officeDocument/2006/relationships/hyperlink" Target="https://www.youtube.com/watch?v=FklVEsfdZCI" TargetMode="External"/><Relationship Id="rId5" Type="http://schemas.openxmlformats.org/officeDocument/2006/relationships/hyperlink" Target="https://arxiv.org/abs/2211.05838" TargetMode="External"/><Relationship Id="rId4" Type="http://schemas.openxmlformats.org/officeDocument/2006/relationships/hyperlink" Target="https://ieeexplore.ieee.org/xpl/RecentIssue.jsp?punumber=43" TargetMode="External"/></Relationships>
</file>

<file path=ppt/slides/_rels/slide190.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54.xml"/><Relationship Id="rId1" Type="http://schemas.openxmlformats.org/officeDocument/2006/relationships/slideLayout" Target="../slideLayouts/slideLayout723.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590.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41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41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412.xml"/></Relationships>
</file>

<file path=ppt/slides/_rels/slide195.xml.rels><?xml version="1.0" encoding="UTF-8" standalone="yes"?>
<Relationships xmlns="http://schemas.openxmlformats.org/package/2006/relationships"><Relationship Id="rId8" Type="http://schemas.openxmlformats.org/officeDocument/2006/relationships/hyperlink" Target="https://github.com/CMU-SAFARI/MemBen" TargetMode="External"/><Relationship Id="rId3" Type="http://schemas.openxmlformats.org/officeDocument/2006/relationships/hyperlink" Target="http://www.sigmetrics.org/sigmetrics2019/" TargetMode="External"/><Relationship Id="rId7" Type="http://schemas.openxmlformats.org/officeDocument/2006/relationships/hyperlink" Target="https://people.inf.ethz.ch/omutlu/pub/Workload-DRAM-Interaction-Analysis_sigmetrics19-talk.pdf" TargetMode="External"/><Relationship Id="rId2" Type="http://schemas.openxmlformats.org/officeDocument/2006/relationships/hyperlink" Target="https://people.inf.ethz.ch/omutlu/pub/Workload-DRAM-Interaction-Analysis_sigmetrics19_pomacs19.pdf" TargetMode="External"/><Relationship Id="rId1" Type="http://schemas.openxmlformats.org/officeDocument/2006/relationships/slideLayout" Target="../slideLayouts/slideLayout81.xml"/><Relationship Id="rId6" Type="http://schemas.openxmlformats.org/officeDocument/2006/relationships/hyperlink" Target="https://people.inf.ethz.ch/omutlu/pub/Workload-DRAM-Interaction-Analysis_sigmetrics19-talk.pptx" TargetMode="External"/><Relationship Id="rId5" Type="http://schemas.openxmlformats.org/officeDocument/2006/relationships/hyperlink" Target="https://people.inf.ethz.ch/omutlu/pub/Workload-DRAM-Interaction-Analysis_sigmetrics19-abstract.pdf" TargetMode="External"/><Relationship Id="rId10" Type="http://schemas.openxmlformats.org/officeDocument/2006/relationships/image" Target="../media/image107.png"/><Relationship Id="rId4" Type="http://schemas.openxmlformats.org/officeDocument/2006/relationships/hyperlink" Target="https://arxiv.org/pdf/1902.07609.pdf" TargetMode="External"/><Relationship Id="rId9" Type="http://schemas.openxmlformats.org/officeDocument/2006/relationships/hyperlink" Target="https://github.com/CMU-SAFARI/GPGPUSim-Ramulator" TargetMode="Externa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538.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538.xml"/></Relationships>
</file>

<file path=ppt/slides/_rels/slide19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3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538.xml"/></Relationships>
</file>

<file path=ppt/slides/_rels/slide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hyperlink" Target="https://events.safari.ethz.ch/asplos26-ramulator-drambender/" TargetMode="External"/><Relationship Id="rId1" Type="http://schemas.openxmlformats.org/officeDocument/2006/relationships/slideLayout" Target="../slideLayouts/slideLayout577.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561.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538.xml"/></Relationships>
</file>

<file path=ppt/slides/_rels/slide201.xml.rels><?xml version="1.0" encoding="UTF-8" standalone="yes"?>
<Relationships xmlns="http://schemas.openxmlformats.org/package/2006/relationships"><Relationship Id="rId8" Type="http://schemas.openxmlformats.org/officeDocument/2006/relationships/hyperlink" Target="https://github.com/CMU-SAFARI/MemBen" TargetMode="External"/><Relationship Id="rId3" Type="http://schemas.openxmlformats.org/officeDocument/2006/relationships/hyperlink" Target="http://www.sigmetrics.org/sigmetrics2019/" TargetMode="External"/><Relationship Id="rId7" Type="http://schemas.openxmlformats.org/officeDocument/2006/relationships/hyperlink" Target="https://people.inf.ethz.ch/omutlu/pub/Workload-DRAM-Interaction-Analysis_sigmetrics19-talk.pdf" TargetMode="External"/><Relationship Id="rId2" Type="http://schemas.openxmlformats.org/officeDocument/2006/relationships/hyperlink" Target="https://people.inf.ethz.ch/omutlu/pub/Workload-DRAM-Interaction-Analysis_sigmetrics19_pomacs19.pdf" TargetMode="External"/><Relationship Id="rId1" Type="http://schemas.openxmlformats.org/officeDocument/2006/relationships/slideLayout" Target="../slideLayouts/slideLayout81.xml"/><Relationship Id="rId6" Type="http://schemas.openxmlformats.org/officeDocument/2006/relationships/hyperlink" Target="https://people.inf.ethz.ch/omutlu/pub/Workload-DRAM-Interaction-Analysis_sigmetrics19-talk.pptx" TargetMode="External"/><Relationship Id="rId5" Type="http://schemas.openxmlformats.org/officeDocument/2006/relationships/hyperlink" Target="https://people.inf.ethz.ch/omutlu/pub/Workload-DRAM-Interaction-Analysis_sigmetrics19-abstract.pdf" TargetMode="External"/><Relationship Id="rId10" Type="http://schemas.openxmlformats.org/officeDocument/2006/relationships/image" Target="../media/image107.png"/><Relationship Id="rId4" Type="http://schemas.openxmlformats.org/officeDocument/2006/relationships/hyperlink" Target="https://arxiv.org/pdf/1902.07609.pdf" TargetMode="External"/><Relationship Id="rId9" Type="http://schemas.openxmlformats.org/officeDocument/2006/relationships/hyperlink" Target="https://github.com/CMU-SAFARI/GPGPUSim-Ramulator" TargetMode="External"/></Relationships>
</file>

<file path=ppt/slides/_rels/slide202.xml.rels><?xml version="1.0" encoding="UTF-8" standalone="yes"?>
<Relationships xmlns="http://schemas.openxmlformats.org/package/2006/relationships"><Relationship Id="rId8" Type="http://schemas.openxmlformats.org/officeDocument/2006/relationships/hyperlink" Target="https://people.inf.ethz.ch/omutlu/pub/BlockHammer-IntelHardwareSecurityAcademicAwards-short-talk.pptx" TargetMode="External"/><Relationship Id="rId13" Type="http://schemas.openxmlformats.org/officeDocument/2006/relationships/hyperlink" Target="https://github.com/CMU-SAFARI/BlockHammer" TargetMode="External"/><Relationship Id="rId3" Type="http://schemas.openxmlformats.org/officeDocument/2006/relationships/hyperlink" Target="https://www.hpca-conf.org/2021/" TargetMode="External"/><Relationship Id="rId7" Type="http://schemas.openxmlformats.org/officeDocument/2006/relationships/hyperlink" Target="https://people.inf.ethz.ch/omutlu/pub/BlockHammer-preventing-rowhammer-at-low-cost-by-blacklisting-rapidly-accessed-dram-rows_hpca21-short-talk.pdf" TargetMode="External"/><Relationship Id="rId12" Type="http://schemas.openxmlformats.org/officeDocument/2006/relationships/hyperlink" Target="https://www.youtube.com/watch?v=5TymwquygZM" TargetMode="External"/><Relationship Id="rId2" Type="http://schemas.openxmlformats.org/officeDocument/2006/relationships/hyperlink" Target="https://people.inf.ethz.ch/omutlu/pub/BlockHammer_preventing-DRAM-rowhammer-at-low-cost_hpca21.pdf" TargetMode="External"/><Relationship Id="rId1" Type="http://schemas.openxmlformats.org/officeDocument/2006/relationships/slideLayout" Target="../slideLayouts/slideLayout577.xml"/><Relationship Id="rId6" Type="http://schemas.openxmlformats.org/officeDocument/2006/relationships/hyperlink" Target="https://people.inf.ethz.ch/omutlu/pub/BlockHammer-preventing-rowhammer-at-low-cost-by-blacklisting-rapidly-accessed-dram-rows_hpca21-short-talk.pptx" TargetMode="External"/><Relationship Id="rId11" Type="http://schemas.openxmlformats.org/officeDocument/2006/relationships/hyperlink" Target="https://www.youtube.com/watch?v=h0WiOTVIH70&amp;list=PL5Q2soXY2Zi8_VVChACnON4sfh2bJ5IrD&amp;index=124" TargetMode="External"/><Relationship Id="rId5" Type="http://schemas.openxmlformats.org/officeDocument/2006/relationships/hyperlink" Target="https://people.inf.ethz.ch/omutlu/pub/BlockHammer-preventing-rowhammer-at-low-cost-by-blacklisting-rapidly-accessed-dram-rows_hpca21-talk.pdf" TargetMode="External"/><Relationship Id="rId10" Type="http://schemas.openxmlformats.org/officeDocument/2006/relationships/hyperlink" Target="https://www.youtube.com/watch?v=4Y01N1BhWv4&amp;list=PL5Q2soXY2Zi8_VVChACnON4sfh2bJ5IrD&amp;index=102" TargetMode="External"/><Relationship Id="rId4" Type="http://schemas.openxmlformats.org/officeDocument/2006/relationships/hyperlink" Target="https://people.inf.ethz.ch/omutlu/pub/BlockHammer-preventing-rowhammer-at-low-cost-by-blacklisting-rapidly-accessed-dram-rows_hpca21-talk.pptx" TargetMode="External"/><Relationship Id="rId9" Type="http://schemas.openxmlformats.org/officeDocument/2006/relationships/hyperlink" Target="https://people.inf.ethz.ch/omutlu/pub/BlockHammer-IntelHardwareSecurityAcademicAwards-short-talk.pdf" TargetMode="External"/><Relationship Id="rId14" Type="http://schemas.openxmlformats.org/officeDocument/2006/relationships/image" Target="../media/image108.tiff"/></Relationships>
</file>

<file path=ppt/slides/_rels/slide203.xml.rels><?xml version="1.0" encoding="UTF-8" standalone="yes"?>
<Relationships xmlns="http://schemas.openxmlformats.org/package/2006/relationships"><Relationship Id="rId3" Type="http://schemas.openxmlformats.org/officeDocument/2006/relationships/hyperlink" Target="https://github.com/CMU-SAFARI/BlockHammer" TargetMode="External"/><Relationship Id="rId2" Type="http://schemas.openxmlformats.org/officeDocument/2006/relationships/notesSlide" Target="../notesSlides/notesSlide55.xml"/><Relationship Id="rId1" Type="http://schemas.openxmlformats.org/officeDocument/2006/relationships/slideLayout" Target="../slideLayouts/slideLayout589.xml"/><Relationship Id="rId4" Type="http://schemas.openxmlformats.org/officeDocument/2006/relationships/image" Target="../media/image202.png"/></Relationships>
</file>

<file path=ppt/slides/_rels/slide20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https://github.com/CMU-SAFARI/BlockHammer" TargetMode="External"/><Relationship Id="rId1" Type="http://schemas.openxmlformats.org/officeDocument/2006/relationships/slideLayout" Target="../slideLayouts/slideLayout458.xml"/><Relationship Id="rId4" Type="http://schemas.openxmlformats.org/officeDocument/2006/relationships/image" Target="../media/image110.png"/></Relationships>
</file>

<file path=ppt/slides/_rels/slide205.xml.rels><?xml version="1.0" encoding="UTF-8" standalone="yes"?>
<Relationships xmlns="http://schemas.openxmlformats.org/package/2006/relationships"><Relationship Id="rId3" Type="http://schemas.openxmlformats.org/officeDocument/2006/relationships/hyperlink" Target="https://www.youtube.com/watch?v=pJ3mdIvMOY4&amp;list=PL5Q2soXY2Zi-cAls3cyauNzM7-74Eq31O&amp;index=9" TargetMode="External"/><Relationship Id="rId2" Type="http://schemas.openxmlformats.org/officeDocument/2006/relationships/image" Target="../media/image111.png"/><Relationship Id="rId1" Type="http://schemas.openxmlformats.org/officeDocument/2006/relationships/slideLayout" Target="../slideLayouts/slideLayout458.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457.xml"/></Relationships>
</file>

<file path=ppt/slides/_rels/slide207.xml.rels><?xml version="1.0" encoding="UTF-8" standalone="yes"?>
<Relationships xmlns="http://schemas.openxmlformats.org/package/2006/relationships"><Relationship Id="rId3" Type="http://schemas.openxmlformats.org/officeDocument/2006/relationships/hyperlink" Target="https://github.com/CMU-SAFARI/ramulator" TargetMode="External"/><Relationship Id="rId2" Type="http://schemas.openxmlformats.org/officeDocument/2006/relationships/hyperlink" Target="https://github.com/CMU-SAFARI/ramulator-pim" TargetMode="External"/><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208.xml.rels><?xml version="1.0" encoding="UTF-8" standalone="yes"?>
<Relationships xmlns="http://schemas.openxmlformats.org/package/2006/relationships"><Relationship Id="rId8" Type="http://schemas.openxmlformats.org/officeDocument/2006/relationships/hyperlink" Target="https://github.com/CMU-SAFARI/ramulator-pim" TargetMode="External"/><Relationship Id="rId3" Type="http://schemas.openxmlformats.org/officeDocument/2006/relationships/hyperlink" Target="https://dac.com/" TargetMode="External"/><Relationship Id="rId7" Type="http://schemas.openxmlformats.org/officeDocument/2006/relationships/hyperlink" Target="https://people.inf.ethz.ch/omutlu/pub/NAPEL-near-memory-computing-performance-prediction-via-ML_dac19-poster.pdf" TargetMode="External"/><Relationship Id="rId2" Type="http://schemas.openxmlformats.org/officeDocument/2006/relationships/hyperlink" Target="https://people.inf.ethz.ch/omutlu/pub/NAPEL-near-memory-computing-performance-prediction-via-ML_dac19.pdf" TargetMode="External"/><Relationship Id="rId1" Type="http://schemas.openxmlformats.org/officeDocument/2006/relationships/slideLayout" Target="../slideLayouts/slideLayout13.xml"/><Relationship Id="rId6" Type="http://schemas.openxmlformats.org/officeDocument/2006/relationships/hyperlink" Target="https://people.inf.ethz.ch/omutlu/pub/NAPEL-near-memory-computing-performance-prediction-via-ML_dac19-poster.pptx" TargetMode="External"/><Relationship Id="rId5" Type="http://schemas.openxmlformats.org/officeDocument/2006/relationships/hyperlink" Target="https://people.inf.ethz.ch/omutlu/pub/NAPEL-near-memory-computing-performance-prediction-via-ML_dac19-talk.pdf" TargetMode="External"/><Relationship Id="rId4" Type="http://schemas.openxmlformats.org/officeDocument/2006/relationships/hyperlink" Target="https://people.inf.ethz.ch/omutlu/pub/NAPEL-near-memory-computing-performance-prediction-via-ML_dac19-talk.pptx" TargetMode="External"/><Relationship Id="rId9" Type="http://schemas.openxmlformats.org/officeDocument/2006/relationships/image" Target="../media/image154.png"/></Relationships>
</file>

<file path=ppt/slides/_rels/slide209.xml.rels><?xml version="1.0" encoding="UTF-8" standalone="yes"?>
<Relationships xmlns="http://schemas.openxmlformats.org/package/2006/relationships"><Relationship Id="rId8" Type="http://schemas.openxmlformats.org/officeDocument/2006/relationships/hyperlink" Target="https://safari.ethz.ch/projects_and_seminars/spring2022/doku.php?id=ramulator" TargetMode="External"/><Relationship Id="rId3" Type="http://schemas.openxmlformats.org/officeDocument/2006/relationships/hyperlink" Target="https://www.youtube.com/onurmutlulectures" TargetMode="External"/><Relationship Id="rId7" Type="http://schemas.openxmlformats.org/officeDocument/2006/relationships/hyperlink" Target="https://safari.ethz.ch/digitaltechnik/spring2021/doku.php?id=schedule" TargetMode="External"/><Relationship Id="rId2" Type="http://schemas.openxmlformats.org/officeDocument/2006/relationships/image" Target="../media/image112.png"/><Relationship Id="rId1" Type="http://schemas.openxmlformats.org/officeDocument/2006/relationships/slideLayout" Target="../slideLayouts/slideLayout549.xml"/><Relationship Id="rId6" Type="http://schemas.openxmlformats.org/officeDocument/2006/relationships/hyperlink" Target="https://safari.ethz.ch/projects_and_seminars/fall2022/doku.php?id=ramulator" TargetMode="External"/><Relationship Id="rId11" Type="http://schemas.openxmlformats.org/officeDocument/2006/relationships/hyperlink" Target="https://www.youtube.com/watch?v=r5QxuoJWttg&amp;list=PL5Q2soXY2Zi_1trfCckr6PTN8WR72icUO" TargetMode="External"/><Relationship Id="rId5" Type="http://schemas.openxmlformats.org/officeDocument/2006/relationships/hyperlink" Target="https://safari.ethz.ch/architecture/fall2021/doku.php?id=schedule" TargetMode="External"/><Relationship Id="rId10" Type="http://schemas.openxmlformats.org/officeDocument/2006/relationships/hyperlink" Target="https://www.youtube.com/watch?v=4yfkM_5EFgo&amp;list=PL5Q2soXY2Zi-Mnk1PxjEIG32HAGILkTOF" TargetMode="External"/><Relationship Id="rId4" Type="http://schemas.openxmlformats.org/officeDocument/2006/relationships/hyperlink" Target="https://safari.ethz.ch/digitaltechnik/spring2022/doku.php?id=schedule" TargetMode="External"/><Relationship Id="rId9" Type="http://schemas.openxmlformats.org/officeDocument/2006/relationships/hyperlink" Target="https://www.youtube.com/watch?v=cpXdE3HwvK0&amp;list=PL5Q2soXY2Zi97Ya5DEUpMpO2bbAoaG7c6"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people.inf.ethz.ch/omutlu/pub/dram-row-hammer_isca14.pdf" TargetMode="External"/><Relationship Id="rId2" Type="http://schemas.openxmlformats.org/officeDocument/2006/relationships/notesSlide" Target="../notesSlides/notesSlide8.xml"/><Relationship Id="rId1" Type="http://schemas.openxmlformats.org/officeDocument/2006/relationships/slideLayout" Target="../slideLayouts/slideLayout691.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212.xml.rels><?xml version="1.0" encoding="UTF-8" standalone="yes"?>
<Relationships xmlns="http://schemas.openxmlformats.org/package/2006/relationships"><Relationship Id="rId8" Type="http://schemas.openxmlformats.org/officeDocument/2006/relationships/video" Target="../media/media4.mp4"/><Relationship Id="rId13" Type="http://schemas.openxmlformats.org/officeDocument/2006/relationships/hyperlink" Target="https://doi.org/10.1145/37401.37406" TargetMode="External"/><Relationship Id="rId18" Type="http://schemas.openxmlformats.org/officeDocument/2006/relationships/image" Target="../media/image206.png"/><Relationship Id="rId3" Type="http://schemas.microsoft.com/office/2007/relationships/media" Target="../media/media2.mp4"/><Relationship Id="rId21" Type="http://schemas.openxmlformats.org/officeDocument/2006/relationships/image" Target="../media/image209.gif"/><Relationship Id="rId7" Type="http://schemas.microsoft.com/office/2007/relationships/media" Target="../media/media4.mp4"/><Relationship Id="rId12" Type="http://schemas.openxmlformats.org/officeDocument/2006/relationships/notesSlide" Target="../notesSlides/notesSlide58.xml"/><Relationship Id="rId17" Type="http://schemas.openxmlformats.org/officeDocument/2006/relationships/image" Target="../media/image205.png"/><Relationship Id="rId2" Type="http://schemas.openxmlformats.org/officeDocument/2006/relationships/video" Target="../media/media1.mp4"/><Relationship Id="rId16" Type="http://schemas.openxmlformats.org/officeDocument/2006/relationships/image" Target="../media/image204.png"/><Relationship Id="rId20" Type="http://schemas.openxmlformats.org/officeDocument/2006/relationships/image" Target="../media/image208.png"/><Relationship Id="rId1" Type="http://schemas.microsoft.com/office/2007/relationships/media" Target="../media/media1.mp4"/><Relationship Id="rId6" Type="http://schemas.openxmlformats.org/officeDocument/2006/relationships/video" Target="../media/media3.mp4"/><Relationship Id="rId11" Type="http://schemas.openxmlformats.org/officeDocument/2006/relationships/slideLayout" Target="../slideLayouts/slideLayout632.xml"/><Relationship Id="rId5" Type="http://schemas.microsoft.com/office/2007/relationships/media" Target="../media/media3.mp4"/><Relationship Id="rId15" Type="http://schemas.openxmlformats.org/officeDocument/2006/relationships/image" Target="../media/image203.png"/><Relationship Id="rId23" Type="http://schemas.openxmlformats.org/officeDocument/2006/relationships/image" Target="../media/image211.gif"/><Relationship Id="rId10" Type="http://schemas.openxmlformats.org/officeDocument/2006/relationships/video" Target="../media/media5.mp4"/><Relationship Id="rId19" Type="http://schemas.openxmlformats.org/officeDocument/2006/relationships/image" Target="../media/image207.png"/><Relationship Id="rId4" Type="http://schemas.openxmlformats.org/officeDocument/2006/relationships/video" Target="../media/media2.mp4"/><Relationship Id="rId9" Type="http://schemas.microsoft.com/office/2007/relationships/media" Target="../media/media5.mp4"/><Relationship Id="rId14" Type="http://schemas.openxmlformats.org/officeDocument/2006/relationships/hyperlink" Target="https://github.com/tescande/boids.git" TargetMode="External"/><Relationship Id="rId22" Type="http://schemas.openxmlformats.org/officeDocument/2006/relationships/image" Target="../media/image210.png"/></Relationships>
</file>

<file path=ppt/slides/_rels/slide213.xml.rels><?xml version="1.0" encoding="UTF-8" standalone="yes"?>
<Relationships xmlns="http://schemas.openxmlformats.org/package/2006/relationships"><Relationship Id="rId8" Type="http://schemas.openxmlformats.org/officeDocument/2006/relationships/image" Target="../media/image217.png"/><Relationship Id="rId3" Type="http://schemas.openxmlformats.org/officeDocument/2006/relationships/image" Target="../media/image212.png"/><Relationship Id="rId7" Type="http://schemas.openxmlformats.org/officeDocument/2006/relationships/image" Target="../media/image216.png"/><Relationship Id="rId2" Type="http://schemas.openxmlformats.org/officeDocument/2006/relationships/notesSlide" Target="../notesSlides/notesSlide59.xml"/><Relationship Id="rId1" Type="http://schemas.openxmlformats.org/officeDocument/2006/relationships/slideLayout" Target="../slideLayouts/slideLayout629.xml"/><Relationship Id="rId6" Type="http://schemas.openxmlformats.org/officeDocument/2006/relationships/image" Target="../media/image215.png"/><Relationship Id="rId5" Type="http://schemas.openxmlformats.org/officeDocument/2006/relationships/image" Target="../media/image214.png"/><Relationship Id="rId10" Type="http://schemas.openxmlformats.org/officeDocument/2006/relationships/image" Target="../media/image219.png"/><Relationship Id="rId4" Type="http://schemas.openxmlformats.org/officeDocument/2006/relationships/image" Target="../media/image213.png"/><Relationship Id="rId9" Type="http://schemas.openxmlformats.org/officeDocument/2006/relationships/image" Target="../media/image218.png"/></Relationships>
</file>

<file path=ppt/slides/_rels/slide214.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60.xml"/><Relationship Id="rId1" Type="http://schemas.openxmlformats.org/officeDocument/2006/relationships/slideLayout" Target="../slideLayouts/slideLayout628.xml"/><Relationship Id="rId6" Type="http://schemas.openxmlformats.org/officeDocument/2006/relationships/image" Target="../media/image223.svg"/><Relationship Id="rId5" Type="http://schemas.openxmlformats.org/officeDocument/2006/relationships/image" Target="../media/image222.svg"/><Relationship Id="rId4" Type="http://schemas.openxmlformats.org/officeDocument/2006/relationships/image" Target="../media/image221.svg"/></Relationships>
</file>

<file path=ppt/slides/_rels/slide215.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hyperlink" Target="https://conf.researchr.org/home/PPoPP-2023" TargetMode="External"/><Relationship Id="rId7" Type="http://schemas.openxmlformats.org/officeDocument/2006/relationships/hyperlink" Target="https://github.com/CMU-SAFARI/BioDynaMo" TargetMode="External"/><Relationship Id="rId2" Type="http://schemas.openxmlformats.org/officeDocument/2006/relationships/hyperlink" Target="https://arxiv.org/pdf/2301.06984.pdf" TargetMode="External"/><Relationship Id="rId1" Type="http://schemas.openxmlformats.org/officeDocument/2006/relationships/slideLayout" Target="../slideLayouts/slideLayout13.xml"/><Relationship Id="rId6" Type="http://schemas.openxmlformats.org/officeDocument/2006/relationships/hyperlink" Target="https://lukasbreitwieser.github.io/ppopp23-biodynamo-slides/" TargetMode="External"/><Relationship Id="rId5" Type="http://schemas.openxmlformats.org/officeDocument/2006/relationships/hyperlink" Target="https://people.inf.ethz.ch/omutlu/pub/biodynamo_ppopp23-talk.pdf" TargetMode="External"/><Relationship Id="rId4" Type="http://schemas.openxmlformats.org/officeDocument/2006/relationships/hyperlink" Target="https://arxiv.org/abs/2301.06984" TargetMode="External"/><Relationship Id="rId9" Type="http://schemas.openxmlformats.org/officeDocument/2006/relationships/hyperlink" Target="https://arxiv.org/pdf/2301.06984" TargetMode="External"/></Relationships>
</file>

<file path=ppt/slides/_rels/slide216.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hyperlink" Target="http://bioinformatics.oxfordjournals.org/" TargetMode="External"/><Relationship Id="rId7" Type="http://schemas.openxmlformats.org/officeDocument/2006/relationships/hyperlink" Target="https://doi.org/10.5281/zenodo.4501515" TargetMode="External"/><Relationship Id="rId2" Type="http://schemas.openxmlformats.org/officeDocument/2006/relationships/hyperlink" Target="https://people.inf.ethz.ch/omutlu/pub/biodynamo_scalable-agent-based-simulation_biorxiv21" TargetMode="External"/><Relationship Id="rId1" Type="http://schemas.openxmlformats.org/officeDocument/2006/relationships/slideLayout" Target="../slideLayouts/slideLayout13.xml"/><Relationship Id="rId6" Type="http://schemas.openxmlformats.org/officeDocument/2006/relationships/hyperlink" Target="https://doi.org/10.1101/2020.06.08.139949" TargetMode="External"/><Relationship Id="rId5" Type="http://schemas.openxmlformats.org/officeDocument/2006/relationships/hyperlink" Target="https://arxiv.org/abs/2006.06775" TargetMode="External"/><Relationship Id="rId4" Type="http://schemas.openxmlformats.org/officeDocument/2006/relationships/hyperlink" Target="https://doi.org/10.1093/bioinformatics/btab649" TargetMode="Externa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218.xml.rels><?xml version="1.0" encoding="UTF-8" standalone="yes"?>
<Relationships xmlns="http://schemas.openxmlformats.org/package/2006/relationships"><Relationship Id="rId3" Type="http://schemas.openxmlformats.org/officeDocument/2006/relationships/hyperlink" Target="https://arxiv.org/pdf/2102.03667.pdf" TargetMode="External"/><Relationship Id="rId2" Type="http://schemas.openxmlformats.org/officeDocument/2006/relationships/image" Target="../media/image226.png"/><Relationship Id="rId1" Type="http://schemas.openxmlformats.org/officeDocument/2006/relationships/slideLayout" Target="../slideLayouts/slideLayout13.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https://people.inf.ethz.ch/omutlu/pub/dram-row-hammer_isca14.pdf" TargetMode="External"/><Relationship Id="rId1" Type="http://schemas.openxmlformats.org/officeDocument/2006/relationships/slideLayout" Target="../slideLayouts/slideLayout656.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1.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227.png"/><Relationship Id="rId1" Type="http://schemas.openxmlformats.org/officeDocument/2006/relationships/slideLayout" Target="../slideLayouts/slideLayout13.xml"/><Relationship Id="rId4" Type="http://schemas.openxmlformats.org/officeDocument/2006/relationships/hyperlink" Target="https://arxiv.org/pdf/2102.03667.pdf" TargetMode="External"/></Relationships>
</file>

<file path=ppt/slides/_rels/slide222.xml.rels><?xml version="1.0" encoding="UTF-8" standalone="yes"?>
<Relationships xmlns="http://schemas.openxmlformats.org/package/2006/relationships"><Relationship Id="rId3" Type="http://schemas.openxmlformats.org/officeDocument/2006/relationships/hyperlink" Target="https://arxiv.org/pdf/2102.03667.pdf" TargetMode="External"/><Relationship Id="rId2" Type="http://schemas.openxmlformats.org/officeDocument/2006/relationships/image" Target="../media/image229.png"/><Relationship Id="rId1" Type="http://schemas.openxmlformats.org/officeDocument/2006/relationships/slideLayout" Target="../slideLayouts/slideLayout13.xml"/></Relationships>
</file>

<file path=ppt/slides/_rels/slide223.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image" Target="../media/image230.png"/><Relationship Id="rId1" Type="http://schemas.openxmlformats.org/officeDocument/2006/relationships/slideLayout" Target="../slideLayouts/slideLayout13.xml"/><Relationship Id="rId4" Type="http://schemas.openxmlformats.org/officeDocument/2006/relationships/hyperlink" Target="https://mealser.github.io/COVIDHunter/index.html"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people.inf.ethz.ch/omutlu/pub/dram-row-hammer_kim_lightning-talk_isca14.pdf" TargetMode="External"/><Relationship Id="rId13" Type="http://schemas.openxmlformats.org/officeDocument/2006/relationships/hyperlink" Target="https://sites.coecis.cornell.edu/isca50retrospective/" TargetMode="External"/><Relationship Id="rId3" Type="http://schemas.openxmlformats.org/officeDocument/2006/relationships/hyperlink" Target="https://people.inf.ethz.ch/omutlu/pub/dram-row-hammer_isca14.pdf" TargetMode="External"/><Relationship Id="rId7" Type="http://schemas.openxmlformats.org/officeDocument/2006/relationships/hyperlink" Target="https://people.inf.ethz.ch/omutlu/pub/dram-row-hammer_kim_lightning-talk_isca14.pptx" TargetMode="External"/><Relationship Id="rId12" Type="http://schemas.openxmlformats.org/officeDocument/2006/relationships/hyperlink" Target="https://people.inf.ethz.ch/omutlu/pub/RowHammer_50YearsOfISCA-Retrospective_isca23.pdf" TargetMode="External"/><Relationship Id="rId2" Type="http://schemas.openxmlformats.org/officeDocument/2006/relationships/image" Target="../media/image52.png"/><Relationship Id="rId1" Type="http://schemas.openxmlformats.org/officeDocument/2006/relationships/slideLayout" Target="../slideLayouts/slideLayout644.xml"/><Relationship Id="rId6" Type="http://schemas.openxmlformats.org/officeDocument/2006/relationships/hyperlink" Target="https://people.inf.ethz.ch/omutlu/pub/dram-row-hammer_kim_talk_isca14.pdf" TargetMode="External"/><Relationship Id="rId11" Type="http://schemas.openxmlformats.org/officeDocument/2006/relationships/hyperlink" Target="https://wp.nyu.edu/toppicksinhardwaresecurity/" TargetMode="External"/><Relationship Id="rId5" Type="http://schemas.openxmlformats.org/officeDocument/2006/relationships/hyperlink" Target="https://people.inf.ethz.ch/omutlu/pub/dram-row-hammer_kim_talk_isca14.pptx" TargetMode="External"/><Relationship Id="rId10" Type="http://schemas.openxmlformats.org/officeDocument/2006/relationships/hyperlink" Target="https://www.youtube.com/watch?v=KDy632z23UE" TargetMode="External"/><Relationship Id="rId4" Type="http://schemas.openxmlformats.org/officeDocument/2006/relationships/hyperlink" Target="http://cag.engr.uconn.edu/isca2014/" TargetMode="External"/><Relationship Id="rId9" Type="http://schemas.openxmlformats.org/officeDocument/2006/relationships/hyperlink" Target="https://github.com/CMU-SAFARI/rowhammer" TargetMode="External"/><Relationship Id="rId14" Type="http://schemas.openxmlformats.org/officeDocument/2006/relationships/hyperlink" Target="https://safari.ethz.ch/rowhammer-paper-wins-the-2024-jean-claude-laprie-award/"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61.xml"/></Relationships>
</file>

<file path=ppt/slides/_rels/slide25.xml.rels><?xml version="1.0" encoding="UTF-8" standalone="yes"?>
<Relationships xmlns="http://schemas.openxmlformats.org/package/2006/relationships"><Relationship Id="rId8" Type="http://schemas.openxmlformats.org/officeDocument/2006/relationships/hyperlink" Target="https://www.youtube.com/watch?v=R3VKbbbWMnY" TargetMode="External"/><Relationship Id="rId3" Type="http://schemas.openxmlformats.org/officeDocument/2006/relationships/hyperlink" Target="http://iscaconf.org/isca2023/" TargetMode="External"/><Relationship Id="rId7" Type="http://schemas.openxmlformats.org/officeDocument/2006/relationships/hyperlink" Target="https://people.inf.ethz.ch/omutlu/pub/RowPress_isca23-lightning-talk.pdf" TargetMode="External"/><Relationship Id="rId2" Type="http://schemas.openxmlformats.org/officeDocument/2006/relationships/hyperlink" Target="https://people.inf.ethz.ch/omutlu/pub/RowPress_isca23.pdf" TargetMode="External"/><Relationship Id="rId1" Type="http://schemas.openxmlformats.org/officeDocument/2006/relationships/slideLayout" Target="../slideLayouts/slideLayout577.xml"/><Relationship Id="rId6" Type="http://schemas.openxmlformats.org/officeDocument/2006/relationships/hyperlink" Target="https://people.inf.ethz.ch/omutlu/pub/RowPress_isca23-lightning-talk.pptx" TargetMode="External"/><Relationship Id="rId11" Type="http://schemas.openxmlformats.org/officeDocument/2006/relationships/image" Target="../media/image54.png"/><Relationship Id="rId5" Type="http://schemas.openxmlformats.org/officeDocument/2006/relationships/hyperlink" Target="https://people.inf.ethz.ch/omutlu/pub/RowPress_isca23-talk.pdf" TargetMode="External"/><Relationship Id="rId10" Type="http://schemas.openxmlformats.org/officeDocument/2006/relationships/image" Target="../media/image53.png"/><Relationship Id="rId4" Type="http://schemas.openxmlformats.org/officeDocument/2006/relationships/hyperlink" Target="https://people.inf.ethz.ch/omutlu/pub/RowPress_isca23-talk.pptx" TargetMode="External"/><Relationship Id="rId9" Type="http://schemas.openxmlformats.org/officeDocument/2006/relationships/hyperlink" Target="https://github.com/CMU-SAFARI/RowPress"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02.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70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42.xml"/></Relationships>
</file>

<file path=ppt/slides/_rels/slide29.xml.rels><?xml version="1.0" encoding="UTF-8" standalone="yes"?>
<Relationships xmlns="http://schemas.openxmlformats.org/package/2006/relationships"><Relationship Id="rId8" Type="http://schemas.openxmlformats.org/officeDocument/2006/relationships/hyperlink" Target="https://people.inf.ethz.ch/omutlu/pub/memory-scaling_memcon13.pdf" TargetMode="External"/><Relationship Id="rId3" Type="http://schemas.openxmlformats.org/officeDocument/2006/relationships/hyperlink" Target="http://www.ewh.ieee.org/soc/eds/imw/" TargetMode="External"/><Relationship Id="rId7" Type="http://schemas.openxmlformats.org/officeDocument/2006/relationships/image" Target="../media/image56.png"/><Relationship Id="rId2" Type="http://schemas.openxmlformats.org/officeDocument/2006/relationships/hyperlink" Target="https://people.inf.ethz.ch/omutlu/pub/memory-scaling_imw13.pdf" TargetMode="External"/><Relationship Id="rId1" Type="http://schemas.openxmlformats.org/officeDocument/2006/relationships/slideLayout" Target="../slideLayouts/slideLayout753.xml"/><Relationship Id="rId6" Type="http://schemas.openxmlformats.org/officeDocument/2006/relationships/hyperlink" Target="http://www.eetimes.com/document.asp?doc_id=1280950" TargetMode="External"/><Relationship Id="rId5" Type="http://schemas.openxmlformats.org/officeDocument/2006/relationships/hyperlink" Target="https://people.inf.ethz.ch/omutlu/pub/mutlu_memory-scaling_imw13_invited-talk.pdf" TargetMode="External"/><Relationship Id="rId4" Type="http://schemas.openxmlformats.org/officeDocument/2006/relationships/hyperlink" Target="https://people.inf.ethz.ch/omutlu/pub/mutlu_memory-scaling_imw13_invited-talk.ppt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events.safari.ethz.ch/isca26-ramulator-drambender/" TargetMode="External"/><Relationship Id="rId1" Type="http://schemas.openxmlformats.org/officeDocument/2006/relationships/slideLayout" Target="../slideLayouts/slideLayout577.xml"/></Relationships>
</file>

<file path=ppt/slides/_rels/slide30.xml.rels><?xml version="1.0" encoding="UTF-8" standalone="yes"?>
<Relationships xmlns="http://schemas.openxmlformats.org/package/2006/relationships"><Relationship Id="rId3" Type="http://schemas.openxmlformats.org/officeDocument/2006/relationships/hyperlink" Target="https://ewh.ieee.org/soc/eds/imw/" TargetMode="External"/><Relationship Id="rId2" Type="http://schemas.openxmlformats.org/officeDocument/2006/relationships/hyperlink" Target="https://www.arxiv.org/pdf/2505.00458" TargetMode="External"/><Relationship Id="rId1" Type="http://schemas.openxmlformats.org/officeDocument/2006/relationships/slideLayout" Target="../slideLayouts/slideLayout753.xml"/><Relationship Id="rId6" Type="http://schemas.openxmlformats.org/officeDocument/2006/relationships/image" Target="../media/image57.png"/><Relationship Id="rId5" Type="http://schemas.openxmlformats.org/officeDocument/2006/relationships/hyperlink" Target="https://people.inf.ethz.ch/omutlu/pub/onur-IMW-MemoryCentricComputing-19-May-2025.pdf" TargetMode="External"/><Relationship Id="rId4" Type="http://schemas.openxmlformats.org/officeDocument/2006/relationships/hyperlink" Target="https://people.inf.ethz.ch/omutlu/pub/onur-IMW-MemoryCentricComputing-19-May-2025.pptx"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577.xml"/></Relationships>
</file>

<file path=ppt/slides/_rels/slide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60.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1.png"/><Relationship Id="rId1" Type="http://schemas.openxmlformats.org/officeDocument/2006/relationships/slideLayout" Target="../slideLayouts/slideLayout260.xm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77.xml"/></Relationships>
</file>

<file path=ppt/slides/_rels/slide3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16.xml"/></Relationships>
</file>

<file path=ppt/slides/_rels/slide36.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users.ece.cmu.edu/~omutlu/pub/ramulator_dram_simulator-ieee-cal15.pdf" TargetMode="External"/><Relationship Id="rId1" Type="http://schemas.openxmlformats.org/officeDocument/2006/relationships/slideLayout" Target="../slideLayouts/slideLayout458.xml"/><Relationship Id="rId5" Type="http://schemas.openxmlformats.org/officeDocument/2006/relationships/image" Target="../media/image65.png"/><Relationship Id="rId4" Type="http://schemas.openxmlformats.org/officeDocument/2006/relationships/hyperlink" Target="https://github.com/CMU-SAFARI/ramulator"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arxiv.org/abs/2308.11030" TargetMode="External"/><Relationship Id="rId2" Type="http://schemas.openxmlformats.org/officeDocument/2006/relationships/hyperlink" Target="https://people.inf.ethz.ch/omutlu/pub/Ramulator2_arxiv23.pdf" TargetMode="External"/><Relationship Id="rId1" Type="http://schemas.openxmlformats.org/officeDocument/2006/relationships/slideLayout" Target="../slideLayouts/slideLayout602.xml"/><Relationship Id="rId6" Type="http://schemas.openxmlformats.org/officeDocument/2006/relationships/hyperlink" Target="https://arxiv.org/pdf/2308.11030.pdf" TargetMode="External"/><Relationship Id="rId5" Type="http://schemas.openxmlformats.org/officeDocument/2006/relationships/image" Target="../media/image66.png"/><Relationship Id="rId4" Type="http://schemas.openxmlformats.org/officeDocument/2006/relationships/hyperlink" Target="https://github.com/CMU-SAFARI/ramulator2"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github.com/CMU-SAFARI/ramulator2" TargetMode="External"/><Relationship Id="rId2" Type="http://schemas.openxmlformats.org/officeDocument/2006/relationships/hyperlink" Target="https://arxiv.org/pdf/2606.13844" TargetMode="External"/><Relationship Id="rId1" Type="http://schemas.openxmlformats.org/officeDocument/2006/relationships/slideLayout" Target="../slideLayouts/slideLayout602.xml"/><Relationship Id="rId4" Type="http://schemas.openxmlformats.org/officeDocument/2006/relationships/image" Target="../media/image67.png"/></Relationships>
</file>

<file path=ppt/slides/_rels/slide39.xml.rels><?xml version="1.0" encoding="UTF-8" standalone="yes"?>
<Relationships xmlns="http://schemas.openxmlformats.org/package/2006/relationships"><Relationship Id="rId3" Type="http://schemas.openxmlformats.org/officeDocument/2006/relationships/hyperlink" Target="https://arxiv.org/pdf/2406.19094" TargetMode="External"/><Relationship Id="rId2" Type="http://schemas.openxmlformats.org/officeDocument/2006/relationships/image" Target="../media/image68.png"/><Relationship Id="rId1" Type="http://schemas.openxmlformats.org/officeDocument/2006/relationships/slideLayout" Target="../slideLayouts/slideLayout616.xml"/><Relationship Id="rId4" Type="http://schemas.openxmlformats.org/officeDocument/2006/relationships/hyperlink" Target="https://github.com/CMU-SAFARI/ramulator2"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events.safari.ethz.ch/ics26-ramulator-drambender/" TargetMode="External"/><Relationship Id="rId2" Type="http://schemas.openxmlformats.org/officeDocument/2006/relationships/hyperlink" Target="https://events.safari.ethz.ch/isca26-ramulator-drambender/" TargetMode="External"/><Relationship Id="rId1" Type="http://schemas.openxmlformats.org/officeDocument/2006/relationships/slideLayout" Target="../slideLayouts/slideLayout577.xml"/><Relationship Id="rId4" Type="http://schemas.openxmlformats.org/officeDocument/2006/relationships/image" Target="../media/image24.jpeg"/></Relationships>
</file>

<file path=ppt/slides/_rels/slide40.xml.rels><?xml version="1.0" encoding="UTF-8" standalone="yes"?>
<Relationships xmlns="http://schemas.openxmlformats.org/package/2006/relationships"><Relationship Id="rId3" Type="http://schemas.openxmlformats.org/officeDocument/2006/relationships/hyperlink" Target="https://www.hpca-conf.org/2025/" TargetMode="External"/><Relationship Id="rId2" Type="http://schemas.openxmlformats.org/officeDocument/2006/relationships/hyperlink" Target="https://arxiv.org/pdf/2502.12650" TargetMode="External"/><Relationship Id="rId1" Type="http://schemas.openxmlformats.org/officeDocument/2006/relationships/slideLayout" Target="../slideLayouts/slideLayout616.xml"/><Relationship Id="rId5" Type="http://schemas.openxmlformats.org/officeDocument/2006/relationships/image" Target="../media/image69.png"/><Relationship Id="rId4" Type="http://schemas.openxmlformats.org/officeDocument/2006/relationships/hyperlink" Target="https://github.com/CMU-SAFARI/Chronus"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16.xml"/></Relationships>
</file>

<file path=ppt/slides/_rels/slide42.xml.rels><?xml version="1.0" encoding="UTF-8" standalone="yes"?>
<Relationships xmlns="http://schemas.openxmlformats.org/package/2006/relationships"><Relationship Id="rId8" Type="http://schemas.openxmlformats.org/officeDocument/2006/relationships/hyperlink" Target="https://arxiv.org/pdf/2207.13358.pdf" TargetMode="External"/><Relationship Id="rId3" Type="http://schemas.openxmlformats.org/officeDocument/2006/relationships/hyperlink" Target="https://arxiv.org/pdf/2207.13358" TargetMode="External"/><Relationship Id="rId7" Type="http://schemas.openxmlformats.org/officeDocument/2006/relationships/hyperlink" Target="https://github.com/CMU-SAFARI/SelfManagingDRAM" TargetMode="External"/><Relationship Id="rId2" Type="http://schemas.openxmlformats.org/officeDocument/2006/relationships/image" Target="../media/image70.png"/><Relationship Id="rId1" Type="http://schemas.openxmlformats.org/officeDocument/2006/relationships/slideLayout" Target="../slideLayouts/slideLayout577.xml"/><Relationship Id="rId6" Type="http://schemas.openxmlformats.org/officeDocument/2006/relationships/hyperlink" Target="https://people.inf.ethz.ch/omutlu/pub/SMD_self_managing_DRAM_micro24-talk.pdf" TargetMode="External"/><Relationship Id="rId5" Type="http://schemas.openxmlformats.org/officeDocument/2006/relationships/hyperlink" Target="https://people.inf.ethz.ch/omutlu/pub/SMD_self_managing_DRAM_micro24-talk.pptx" TargetMode="External"/><Relationship Id="rId4" Type="http://schemas.openxmlformats.org/officeDocument/2006/relationships/hyperlink" Target="http://www.microarch.org/micro57/"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notesSlide" Target="../notesSlides/notesSlide11.xml"/><Relationship Id="rId1" Type="http://schemas.openxmlformats.org/officeDocument/2006/relationships/slideLayout" Target="../slideLayouts/slideLayout766.xml"/></Relationships>
</file>

<file path=ppt/slides/_rels/slide44.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notesSlide" Target="../notesSlides/notesSlide12.xml"/><Relationship Id="rId1" Type="http://schemas.openxmlformats.org/officeDocument/2006/relationships/slideLayout" Target="../slideLayouts/slideLayout766.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70.xml"/><Relationship Id="rId1" Type="http://schemas.openxmlformats.org/officeDocument/2006/relationships/tags" Target="../tags/tag3.xml"/></Relationships>
</file>

<file path=ppt/slides/_rels/slide46.xml.rels><?xml version="1.0" encoding="UTF-8" standalone="yes"?>
<Relationships xmlns="http://schemas.openxmlformats.org/package/2006/relationships"><Relationship Id="rId3" Type="http://schemas.openxmlformats.org/officeDocument/2006/relationships/hyperlink" Target="https://www.youtube.com/watch?v=mGa6-vpExbE" TargetMode="External"/><Relationship Id="rId2" Type="http://schemas.openxmlformats.org/officeDocument/2006/relationships/image" Target="../media/image72.png"/><Relationship Id="rId1" Type="http://schemas.openxmlformats.org/officeDocument/2006/relationships/slideLayout" Target="../slideLayouts/slideLayout577.xml"/></Relationships>
</file>

<file path=ppt/slides/_rels/slide47.xml.rels><?xml version="1.0" encoding="UTF-8" standalone="yes"?>
<Relationships xmlns="http://schemas.openxmlformats.org/package/2006/relationships"><Relationship Id="rId3" Type="http://schemas.openxmlformats.org/officeDocument/2006/relationships/hyperlink" Target="http://www.microarch.org/micro57/" TargetMode="External"/><Relationship Id="rId7" Type="http://schemas.openxmlformats.org/officeDocument/2006/relationships/image" Target="../media/image73.png"/><Relationship Id="rId2" Type="http://schemas.openxmlformats.org/officeDocument/2006/relationships/hyperlink" Target="https://arxiv.org/pdf/2207.13358" TargetMode="External"/><Relationship Id="rId1" Type="http://schemas.openxmlformats.org/officeDocument/2006/relationships/slideLayout" Target="../slideLayouts/slideLayout577.xml"/><Relationship Id="rId6" Type="http://schemas.openxmlformats.org/officeDocument/2006/relationships/hyperlink" Target="https://github.com/CMU-SAFARI/SelfManagingDRAM" TargetMode="External"/><Relationship Id="rId5" Type="http://schemas.openxmlformats.org/officeDocument/2006/relationships/hyperlink" Target="https://people.inf.ethz.ch/omutlu/pub/SMD_self_managing_DRAM_micro24-talk.pdf" TargetMode="External"/><Relationship Id="rId4" Type="http://schemas.openxmlformats.org/officeDocument/2006/relationships/hyperlink" Target="https://people.inf.ethz.ch/omutlu/pub/SMD_self_managing_DRAM_micro24-talk.pptx"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youtube.com/watch?v=Mk6j9zP3s9E" TargetMode="External"/><Relationship Id="rId2" Type="http://schemas.openxmlformats.org/officeDocument/2006/relationships/image" Target="../media/image74.png"/><Relationship Id="rId1" Type="http://schemas.openxmlformats.org/officeDocument/2006/relationships/slideLayout" Target="../slideLayouts/slideLayout78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60.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cmu-safari.github.io/Virtuoso/workshop/asplos2026.html" TargetMode="External"/><Relationship Id="rId1" Type="http://schemas.openxmlformats.org/officeDocument/2006/relationships/slideLayout" Target="../slideLayouts/slideLayout57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61.xml"/></Relationships>
</file>

<file path=ppt/slides/_rels/slide51.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15.xml"/><Relationship Id="rId1" Type="http://schemas.openxmlformats.org/officeDocument/2006/relationships/slideLayout" Target="../slideLayouts/slideLayout561.xml"/></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arxiv.org/pdf/2402.18652" TargetMode="External"/><Relationship Id="rId1" Type="http://schemas.openxmlformats.org/officeDocument/2006/relationships/slideLayout" Target="../slideLayouts/slideLayout561.xml"/></Relationships>
</file>

<file path=ppt/slides/_rels/slide53.xml.rels><?xml version="1.0" encoding="UTF-8" standalone="yes"?>
<Relationships xmlns="http://schemas.openxmlformats.org/package/2006/relationships"><Relationship Id="rId3" Type="http://schemas.openxmlformats.org/officeDocument/2006/relationships/hyperlink" Target="https://arxiv.org/pdf/2406.13080v2" TargetMode="External"/><Relationship Id="rId2" Type="http://schemas.openxmlformats.org/officeDocument/2006/relationships/notesSlide" Target="../notesSlides/notesSlide16.xml"/><Relationship Id="rId1" Type="http://schemas.openxmlformats.org/officeDocument/2006/relationships/slideLayout" Target="../slideLayouts/slideLayout561.xml"/><Relationship Id="rId4" Type="http://schemas.openxmlformats.org/officeDocument/2006/relationships/image" Target="../media/image77.png"/></Relationships>
</file>

<file path=ppt/slides/_rels/slide5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arxiv.org/pdf/2502.13075" TargetMode="External"/><Relationship Id="rId1" Type="http://schemas.openxmlformats.org/officeDocument/2006/relationships/slideLayout" Target="../slideLayouts/slideLayout577.xml"/></Relationships>
</file>

<file path=ppt/slides/_rels/slide5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s://arxiv.org/pdf/2510.14750" TargetMode="External"/><Relationship Id="rId1" Type="http://schemas.openxmlformats.org/officeDocument/2006/relationships/slideLayout" Target="../slideLayouts/slideLayout577.xml"/></Relationships>
</file>

<file path=ppt/slides/_rels/slide5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arxiv.org/pdf/2506.12947" TargetMode="External"/><Relationship Id="rId1" Type="http://schemas.openxmlformats.org/officeDocument/2006/relationships/slideLayout" Target="../slideLayouts/slideLayout577.xml"/></Relationships>
</file>

<file path=ppt/slides/_rels/slide5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s://arxiv.org/pdf/2606.19119" TargetMode="External"/><Relationship Id="rId1" Type="http://schemas.openxmlformats.org/officeDocument/2006/relationships/slideLayout" Target="../slideLayouts/slideLayout577.xml"/></Relationships>
</file>

<file path=ppt/slides/_rels/slide5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s://arxiv.org/pdf/2606.22297" TargetMode="External"/><Relationship Id="rId1" Type="http://schemas.openxmlformats.org/officeDocument/2006/relationships/slideLayout" Target="../slideLayouts/slideLayout577.xml"/></Relationships>
</file>

<file path=ppt/slides/_rels/slide59.xml.rels><?xml version="1.0" encoding="UTF-8" standalone="yes"?>
<Relationships xmlns="http://schemas.openxmlformats.org/package/2006/relationships"><Relationship Id="rId3" Type="http://schemas.openxmlformats.org/officeDocument/2006/relationships/hyperlink" Target="http://isca09.cs.columbia.edu/" TargetMode="External"/><Relationship Id="rId2" Type="http://schemas.openxmlformats.org/officeDocument/2006/relationships/hyperlink" Target="https://people.inf.ethz.ch/omutlu/pub/pcm_isca09.pdf" TargetMode="External"/><Relationship Id="rId1" Type="http://schemas.openxmlformats.org/officeDocument/2006/relationships/slideLayout" Target="../slideLayouts/slideLayout792.xml"/><Relationship Id="rId5" Type="http://schemas.openxmlformats.org/officeDocument/2006/relationships/image" Target="../media/image83.png"/><Relationship Id="rId4" Type="http://schemas.openxmlformats.org/officeDocument/2006/relationships/hyperlink" Target="https://people.inf.ethz.ch/omutlu/pub/lee_isca09_talk.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45.xml"/></Relationships>
</file>

<file path=ppt/slides/_rels/slide6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668.xml"/><Relationship Id="rId5" Type="http://schemas.openxmlformats.org/officeDocument/2006/relationships/image" Target="../media/image37.png"/><Relationship Id="rId4" Type="http://schemas.openxmlformats.org/officeDocument/2006/relationships/image" Target="../media/image36.png"/></Relationships>
</file>

<file path=ppt/slides/_rels/slide61.xml.rels><?xml version="1.0" encoding="UTF-8" standalone="yes"?>
<Relationships xmlns="http://schemas.openxmlformats.org/package/2006/relationships"><Relationship Id="rId3" Type="http://schemas.openxmlformats.org/officeDocument/2006/relationships/hyperlink" Target="https://arxiv.org/pdf/2606.13725" TargetMode="External"/><Relationship Id="rId2" Type="http://schemas.openxmlformats.org/officeDocument/2006/relationships/image" Target="../media/image40.png"/><Relationship Id="rId1" Type="http://schemas.openxmlformats.org/officeDocument/2006/relationships/slideLayout" Target="../slideLayouts/slideLayout679.xml"/></Relationships>
</file>

<file path=ppt/slides/_rels/slide62.xml.rels><?xml version="1.0" encoding="UTF-8" standalone="yes"?>
<Relationships xmlns="http://schemas.openxmlformats.org/package/2006/relationships"><Relationship Id="rId8" Type="http://schemas.openxmlformats.org/officeDocument/2006/relationships/hyperlink" Target="https://arxiv.org/pdf/2408.15044.pdf" TargetMode="External"/><Relationship Id="rId3" Type="http://schemas.openxmlformats.org/officeDocument/2006/relationships/hyperlink" Target="https://safari.ethz.ch/wp-content/uploads/giray-phd-defense-slides-short.pdf" TargetMode="External"/><Relationship Id="rId7" Type="http://schemas.openxmlformats.org/officeDocument/2006/relationships/hyperlink" Target="https://safari.ethz.ch/abdullah-giray-yaglikci-successfully-defends-his-phd/" TargetMode="External"/><Relationship Id="rId2" Type="http://schemas.openxmlformats.org/officeDocument/2006/relationships/hyperlink" Target="https://github.com/agyaglikci/agyaglikci.github.io/raw/main/pub/agy_phd_thesis.pdf" TargetMode="External"/><Relationship Id="rId1" Type="http://schemas.openxmlformats.org/officeDocument/2006/relationships/slideLayout" Target="../slideLayouts/slideLayout577.xml"/><Relationship Id="rId6" Type="http://schemas.openxmlformats.org/officeDocument/2006/relationships/hyperlink" Target="https://arxiv.org/pdf/2408.15044" TargetMode="External"/><Relationship Id="rId5" Type="http://schemas.openxmlformats.org/officeDocument/2006/relationships/hyperlink" Target="https://arxiv.org/abs/2408.15044" TargetMode="External"/><Relationship Id="rId4" Type="http://schemas.openxmlformats.org/officeDocument/2006/relationships/hyperlink" Target="https://safari.ethz.ch/wp-content/uploads/giray-phd-defense-slides-short.pptx" TargetMode="External"/><Relationship Id="rId9" Type="http://schemas.openxmlformats.org/officeDocument/2006/relationships/image" Target="../media/image84.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0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13.xml"/></Relationships>
</file>

<file path=ppt/slides/_rels/slide6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hyperlink" Target="https://www.hpca-conf.org/2024/" TargetMode="External"/><Relationship Id="rId7" Type="http://schemas.openxmlformats.org/officeDocument/2006/relationships/hyperlink" Target="https://github.com/CMU-SAFARI/FCDRAM/" TargetMode="External"/><Relationship Id="rId2" Type="http://schemas.openxmlformats.org/officeDocument/2006/relationships/hyperlink" Target="https://arxiv.org/pdf/2402.18736" TargetMode="External"/><Relationship Id="rId1" Type="http://schemas.openxmlformats.org/officeDocument/2006/relationships/slideLayout" Target="../slideLayouts/slideLayout591.xml"/><Relationship Id="rId6" Type="http://schemas.openxmlformats.org/officeDocument/2006/relationships/hyperlink" Target="https://arxiv.org/abs/2402.18736" TargetMode="External"/><Relationship Id="rId5" Type="http://schemas.openxmlformats.org/officeDocument/2006/relationships/hyperlink" Target="https://safari.ethz.ch/wp-content/uploads/fcdram_slides.pdf" TargetMode="External"/><Relationship Id="rId4" Type="http://schemas.openxmlformats.org/officeDocument/2006/relationships/hyperlink" Target="https://safari.ethz.ch/wp-content/uploads/fcdram_slides.pptx" TargetMode="External"/></Relationships>
</file>

<file path=ppt/slides/_rels/slide66.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hyperlink" Target="https://dsn2024uq.github.io/" TargetMode="External"/><Relationship Id="rId7" Type="http://schemas.openxmlformats.org/officeDocument/2006/relationships/hyperlink" Target="https://github.com/CMU-SAFARI/SiMRA-DRAM" TargetMode="External"/><Relationship Id="rId2" Type="http://schemas.openxmlformats.org/officeDocument/2006/relationships/hyperlink" Target="https://arxiv.org/pdf/2405.06081" TargetMode="External"/><Relationship Id="rId1" Type="http://schemas.openxmlformats.org/officeDocument/2006/relationships/slideLayout" Target="../slideLayouts/slideLayout591.xml"/><Relationship Id="rId6" Type="http://schemas.openxmlformats.org/officeDocument/2006/relationships/hyperlink" Target="https://arxiv.org/abs/2405.06081" TargetMode="External"/><Relationship Id="rId5" Type="http://schemas.openxmlformats.org/officeDocument/2006/relationships/hyperlink" Target="https://safari.ethz.ch/wp-content/uploads/simradram_dsn24_final.pdf" TargetMode="External"/><Relationship Id="rId4" Type="http://schemas.openxmlformats.org/officeDocument/2006/relationships/hyperlink" Target="https://safari.ethz.ch/wp-content/uploads/simradram_dsn24_final.pptx" TargetMode="Externa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1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46.xml"/></Relationships>
</file>

<file path=ppt/slides/_rels/slide70.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notesSlide" Target="../notesSlides/notesSlide21.xml"/><Relationship Id="rId1" Type="http://schemas.openxmlformats.org/officeDocument/2006/relationships/slideLayout" Target="../slideLayouts/slideLayout713.xml"/><Relationship Id="rId4" Type="http://schemas.openxmlformats.org/officeDocument/2006/relationships/image" Target="../media/image88.svg"/></Relationships>
</file>

<file path=ppt/slides/_rels/slide71.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notesSlide" Target="../notesSlides/notesSlide22.xml"/><Relationship Id="rId1" Type="http://schemas.openxmlformats.org/officeDocument/2006/relationships/slideLayout" Target="../slideLayouts/slideLayout713.xml"/><Relationship Id="rId5" Type="http://schemas.openxmlformats.org/officeDocument/2006/relationships/image" Target="../media/image89.png"/><Relationship Id="rId4" Type="http://schemas.openxmlformats.org/officeDocument/2006/relationships/image" Target="../media/image88.svg"/></Relationships>
</file>

<file path=ppt/slides/_rels/slide7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3.xml"/><Relationship Id="rId1" Type="http://schemas.openxmlformats.org/officeDocument/2006/relationships/slideLayout" Target="../slideLayouts/slideLayout713.xml"/></Relationships>
</file>

<file path=ppt/slides/_rels/slide7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4.xml"/><Relationship Id="rId1" Type="http://schemas.openxmlformats.org/officeDocument/2006/relationships/slideLayout" Target="../slideLayouts/slideLayout713.xml"/></Relationships>
</file>

<file path=ppt/slides/_rels/slide7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5.xml"/><Relationship Id="rId1" Type="http://schemas.openxmlformats.org/officeDocument/2006/relationships/slideLayout" Target="../slideLayouts/slideLayout715.xml"/></Relationships>
</file>

<file path=ppt/slides/_rels/slide7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6.xml"/><Relationship Id="rId1" Type="http://schemas.openxmlformats.org/officeDocument/2006/relationships/slideLayout" Target="../slideLayouts/slideLayout713.xml"/></Relationships>
</file>

<file path=ppt/slides/_rels/slide7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7.xml"/><Relationship Id="rId1" Type="http://schemas.openxmlformats.org/officeDocument/2006/relationships/slideLayout" Target="../slideLayouts/slideLayout713.xml"/></Relationships>
</file>

<file path=ppt/slides/_rels/slide77.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hyperlink" Target="https://dsn2024uq.github.io/" TargetMode="External"/><Relationship Id="rId7" Type="http://schemas.openxmlformats.org/officeDocument/2006/relationships/hyperlink" Target="https://github.com/CMU-SAFARI/SiMRA-DRAM" TargetMode="External"/><Relationship Id="rId2" Type="http://schemas.openxmlformats.org/officeDocument/2006/relationships/hyperlink" Target="https://arxiv.org/pdf/2405.06081" TargetMode="External"/><Relationship Id="rId1" Type="http://schemas.openxmlformats.org/officeDocument/2006/relationships/slideLayout" Target="../slideLayouts/slideLayout591.xml"/><Relationship Id="rId6" Type="http://schemas.openxmlformats.org/officeDocument/2006/relationships/hyperlink" Target="https://arxiv.org/abs/2405.06081" TargetMode="External"/><Relationship Id="rId5" Type="http://schemas.openxmlformats.org/officeDocument/2006/relationships/hyperlink" Target="https://safari.ethz.ch/wp-content/uploads/simradram_dsn24_final.pdf" TargetMode="External"/><Relationship Id="rId4" Type="http://schemas.openxmlformats.org/officeDocument/2006/relationships/hyperlink" Target="https://safari.ethz.ch/wp-content/uploads/simradram_dsn24_final.pptx" TargetMode="External"/></Relationships>
</file>

<file path=ppt/slides/_rels/slide78.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hyperlink" Target="https://www.hpca-conf.org/2024/" TargetMode="External"/><Relationship Id="rId7" Type="http://schemas.openxmlformats.org/officeDocument/2006/relationships/hyperlink" Target="https://github.com/CMU-SAFARI/FCDRAM/" TargetMode="External"/><Relationship Id="rId2" Type="http://schemas.openxmlformats.org/officeDocument/2006/relationships/hyperlink" Target="https://arxiv.org/pdf/2402.18736" TargetMode="External"/><Relationship Id="rId1" Type="http://schemas.openxmlformats.org/officeDocument/2006/relationships/slideLayout" Target="../slideLayouts/slideLayout591.xml"/><Relationship Id="rId6" Type="http://schemas.openxmlformats.org/officeDocument/2006/relationships/hyperlink" Target="https://arxiv.org/abs/2402.18736" TargetMode="External"/><Relationship Id="rId5" Type="http://schemas.openxmlformats.org/officeDocument/2006/relationships/hyperlink" Target="https://safari.ethz.ch/wp-content/uploads/fcdram_slides.pdf" TargetMode="External"/><Relationship Id="rId4" Type="http://schemas.openxmlformats.org/officeDocument/2006/relationships/hyperlink" Target="https://safari.ethz.ch/wp-content/uploads/fcdram_slides.pptx" TargetMode="Externa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4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5.xml"/></Relationships>
</file>

<file path=ppt/slides/_rels/slide80.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561.xml"/><Relationship Id="rId5" Type="http://schemas.openxmlformats.org/officeDocument/2006/relationships/image" Target="../media/image94.png"/><Relationship Id="rId4" Type="http://schemas.openxmlformats.org/officeDocument/2006/relationships/hyperlink" Target="https://www.youtube.com/watch?v=qeukNs5XI3g&amp;t=4192s"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561.xml"/><Relationship Id="rId5" Type="http://schemas.openxmlformats.org/officeDocument/2006/relationships/image" Target="../media/image95.jpg"/><Relationship Id="rId4" Type="http://schemas.openxmlformats.org/officeDocument/2006/relationships/hyperlink" Target="https://www.youtube.com/watch?v=qeukNs5XI3g&amp;t=4192s"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561.xml"/><Relationship Id="rId5" Type="http://schemas.openxmlformats.org/officeDocument/2006/relationships/image" Target="../media/image96.png"/><Relationship Id="rId4" Type="http://schemas.openxmlformats.org/officeDocument/2006/relationships/hyperlink" Target="https://www.youtube.com/watch?v=qeukNs5XI3g&amp;t=4192s"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8.xml"/><Relationship Id="rId1" Type="http://schemas.openxmlformats.org/officeDocument/2006/relationships/slideLayout" Target="../slideLayouts/slideLayout574.xml"/></Relationships>
</file>

<file path=ppt/slides/_rels/slide84.xml.rels><?xml version="1.0" encoding="UTF-8" standalone="yes"?>
<Relationships xmlns="http://schemas.openxmlformats.org/package/2006/relationships"><Relationship Id="rId8" Type="http://schemas.openxmlformats.org/officeDocument/2006/relationships/hyperlink" Target="https://people.inf.ethz.ch/omutlu/pub/PiDRAM_comparch22-lecture-slides.pptx" TargetMode="External"/><Relationship Id="rId3" Type="http://schemas.openxmlformats.org/officeDocument/2006/relationships/hyperlink" Target="http://taco.acm.org/" TargetMode="External"/><Relationship Id="rId7" Type="http://schemas.openxmlformats.org/officeDocument/2006/relationships/hyperlink" Target="https://people.inf.ethz.ch/omutlu/pub/PiDRAM_hipeac23-talk.pdf" TargetMode="External"/><Relationship Id="rId12" Type="http://schemas.openxmlformats.org/officeDocument/2006/relationships/image" Target="../media/image98.png"/><Relationship Id="rId2" Type="http://schemas.openxmlformats.org/officeDocument/2006/relationships/hyperlink" Target="https://people.inf.ethz.ch/omutlu/pub/PiDRAM_taco23.pdf" TargetMode="External"/><Relationship Id="rId1" Type="http://schemas.openxmlformats.org/officeDocument/2006/relationships/slideLayout" Target="../slideLayouts/slideLayout602.xml"/><Relationship Id="rId6" Type="http://schemas.openxmlformats.org/officeDocument/2006/relationships/hyperlink" Target="https://people.inf.ethz.ch/omutlu/pub/PiDRAM_hipeac23-talk.pptx" TargetMode="External"/><Relationship Id="rId11" Type="http://schemas.openxmlformats.org/officeDocument/2006/relationships/hyperlink" Target="https://github.com/CMU-SAFARI/PiDRAM" TargetMode="External"/><Relationship Id="rId5" Type="http://schemas.openxmlformats.org/officeDocument/2006/relationships/hyperlink" Target="https://www.hipeac.net/2023/toulouse/" TargetMode="External"/><Relationship Id="rId10" Type="http://schemas.openxmlformats.org/officeDocument/2006/relationships/hyperlink" Target="https://www.youtube.com/watch?v=JyWxkeQA0W8" TargetMode="External"/><Relationship Id="rId4" Type="http://schemas.openxmlformats.org/officeDocument/2006/relationships/hyperlink" Target="https://arxiv.org/abs/2111.00082" TargetMode="External"/><Relationship Id="rId9" Type="http://schemas.openxmlformats.org/officeDocument/2006/relationships/hyperlink" Target="https://people.inf.ethz.ch/omutlu/pub/PiDRAM_comparch22-lecture-slides.pdf" TargetMode="Externa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1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12.xml"/></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3.xml"/><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slideLayout" Target="../slideLayouts/slideLayout656.xml"/><Relationship Id="rId1" Type="http://schemas.openxmlformats.org/officeDocument/2006/relationships/tags" Target="../tags/tag1.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hyperlink" Target="https://github.com/CMU-SAFARI/DRAM-Bender" TargetMode="External"/><Relationship Id="rId10" Type="http://schemas.openxmlformats.org/officeDocument/2006/relationships/image" Target="../media/image30.png"/><Relationship Id="rId4" Type="http://schemas.openxmlformats.org/officeDocument/2006/relationships/hyperlink" Target="https://arxiv.org/pdf/2211.05838.pdf" TargetMode="External"/><Relationship Id="rId9" Type="http://schemas.openxmlformats.org/officeDocument/2006/relationships/image" Target="../media/image29.png"/></Relationships>
</file>

<file path=ppt/slides/_rels/slide9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hyperlink" Target="https://www.youtube.com/watch?v=lJ5UpGvdm4Y" TargetMode="External"/><Relationship Id="rId1" Type="http://schemas.openxmlformats.org/officeDocument/2006/relationships/slideLayout" Target="../slideLayouts/slideLayout4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57.xml"/></Relationships>
</file>

<file path=ppt/slides/_rels/slide9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458.xml"/></Relationships>
</file>

<file path=ppt/slides/_rels/slide93.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458.xml"/></Relationships>
</file>

<file path=ppt/slides/_rels/slide9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458.xml"/></Relationships>
</file>

<file path=ppt/slides/_rels/slide95.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users.ece.cmu.edu/~omutlu/pub/ramulator_dram_simulator-ieee-cal15.pdf" TargetMode="External"/><Relationship Id="rId1" Type="http://schemas.openxmlformats.org/officeDocument/2006/relationships/slideLayout" Target="../slideLayouts/slideLayout458.xml"/><Relationship Id="rId5" Type="http://schemas.openxmlformats.org/officeDocument/2006/relationships/image" Target="../media/image65.png"/><Relationship Id="rId4" Type="http://schemas.openxmlformats.org/officeDocument/2006/relationships/hyperlink" Target="https://github.com/CMU-SAFARI/ramulator" TargetMode="External"/></Relationships>
</file>

<file path=ppt/slides/_rels/slide96.xml.rels><?xml version="1.0" encoding="UTF-8" standalone="yes"?>
<Relationships xmlns="http://schemas.openxmlformats.org/package/2006/relationships"><Relationship Id="rId3" Type="http://schemas.openxmlformats.org/officeDocument/2006/relationships/hyperlink" Target="https://github.com/CMU-SAFARI/ramulator" TargetMode="External"/><Relationship Id="rId2" Type="http://schemas.openxmlformats.org/officeDocument/2006/relationships/image" Target="../media/image104.png"/><Relationship Id="rId1" Type="http://schemas.openxmlformats.org/officeDocument/2006/relationships/slideLayout" Target="../slideLayouts/slideLayout458.xml"/></Relationships>
</file>

<file path=ppt/slides/_rels/slide9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hyperlink" Target="https://github.com/CMU-SAFARI/ramulator" TargetMode="External"/><Relationship Id="rId1" Type="http://schemas.openxmlformats.org/officeDocument/2006/relationships/slideLayout" Target="../slideLayouts/slideLayout458.xml"/></Relationships>
</file>

<file path=ppt/slides/_rels/slide9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hyperlink" Target="https://github.com/CMU-SAFARI/ramulator" TargetMode="External"/><Relationship Id="rId1" Type="http://schemas.openxmlformats.org/officeDocument/2006/relationships/slideLayout" Target="../slideLayouts/slideLayout458.xml"/></Relationships>
</file>

<file path=ppt/slides/_rels/slide99.xml.rels><?xml version="1.0" encoding="UTF-8" standalone="yes"?>
<Relationships xmlns="http://schemas.openxmlformats.org/package/2006/relationships"><Relationship Id="rId8" Type="http://schemas.openxmlformats.org/officeDocument/2006/relationships/hyperlink" Target="https://github.com/CMU-SAFARI/MemBen" TargetMode="External"/><Relationship Id="rId3" Type="http://schemas.openxmlformats.org/officeDocument/2006/relationships/hyperlink" Target="http://www.sigmetrics.org/sigmetrics2019/" TargetMode="External"/><Relationship Id="rId7" Type="http://schemas.openxmlformats.org/officeDocument/2006/relationships/hyperlink" Target="https://people.inf.ethz.ch/omutlu/pub/Workload-DRAM-Interaction-Analysis_sigmetrics19-talk.pdf" TargetMode="External"/><Relationship Id="rId2" Type="http://schemas.openxmlformats.org/officeDocument/2006/relationships/hyperlink" Target="https://people.inf.ethz.ch/omutlu/pub/Workload-DRAM-Interaction-Analysis_sigmetrics19_pomacs19.pdf" TargetMode="External"/><Relationship Id="rId1" Type="http://schemas.openxmlformats.org/officeDocument/2006/relationships/slideLayout" Target="../slideLayouts/slideLayout81.xml"/><Relationship Id="rId6" Type="http://schemas.openxmlformats.org/officeDocument/2006/relationships/hyperlink" Target="https://people.inf.ethz.ch/omutlu/pub/Workload-DRAM-Interaction-Analysis_sigmetrics19-talk.pptx" TargetMode="External"/><Relationship Id="rId5" Type="http://schemas.openxmlformats.org/officeDocument/2006/relationships/hyperlink" Target="https://people.inf.ethz.ch/omutlu/pub/Workload-DRAM-Interaction-Analysis_sigmetrics19-abstract.pdf" TargetMode="External"/><Relationship Id="rId10" Type="http://schemas.openxmlformats.org/officeDocument/2006/relationships/image" Target="../media/image107.png"/><Relationship Id="rId4" Type="http://schemas.openxmlformats.org/officeDocument/2006/relationships/hyperlink" Target="https://arxiv.org/pdf/1902.07609.pdf" TargetMode="External"/><Relationship Id="rId9" Type="http://schemas.openxmlformats.org/officeDocument/2006/relationships/hyperlink" Target="https://github.com/CMU-SAFARI/GPGPUSim-Ramulato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1FCF3-3B0D-64E0-44DE-7C4EFE3B060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3088205-E757-5360-3BFB-4D1C96570A2E}"/>
              </a:ext>
            </a:extLst>
          </p:cNvPr>
          <p:cNvSpPr>
            <a:spLocks noGrp="1"/>
          </p:cNvSpPr>
          <p:nvPr>
            <p:ph type="subTitle" idx="1"/>
          </p:nvPr>
        </p:nvSpPr>
        <p:spPr>
          <a:xfrm>
            <a:off x="467544" y="3645024"/>
            <a:ext cx="8208912" cy="614362"/>
          </a:xfrm>
        </p:spPr>
        <p:txBody>
          <a:bodyPr>
            <a:noAutofit/>
          </a:bodyPr>
          <a:lstStyle/>
          <a:p>
            <a:r>
              <a:rPr lang="en-US" sz="2200" dirty="0"/>
              <a:t>Onur Mutlu</a:t>
            </a:r>
          </a:p>
          <a:p>
            <a:r>
              <a:rPr lang="en-US" sz="2200" dirty="0">
                <a:hlinkClick r:id="rId3"/>
              </a:rPr>
              <a:t>omutlu@gmail.com</a:t>
            </a:r>
            <a:r>
              <a:rPr lang="en-US" sz="2200" dirty="0"/>
              <a:t> </a:t>
            </a:r>
          </a:p>
          <a:p>
            <a:r>
              <a:rPr lang="en-US" sz="2200" dirty="0">
                <a:hlinkClick r:id="rId4"/>
              </a:rPr>
              <a:t>https://people.inf.ethz.ch/omutlu</a:t>
            </a:r>
            <a:endParaRPr lang="en-US" sz="2200" dirty="0"/>
          </a:p>
          <a:p>
            <a:r>
              <a:rPr lang="en-US" sz="2200" dirty="0"/>
              <a:t>27 June 2026</a:t>
            </a:r>
          </a:p>
          <a:p>
            <a:r>
              <a:rPr lang="en-US" dirty="0"/>
              <a:t>2</a:t>
            </a:r>
            <a:r>
              <a:rPr lang="en-US" baseline="30000" dirty="0"/>
              <a:t>nd</a:t>
            </a:r>
            <a:r>
              <a:rPr lang="en-US" dirty="0"/>
              <a:t> Ramulator &amp; DRAM Bender Tutorial @ ISCA 2026</a:t>
            </a:r>
          </a:p>
        </p:txBody>
      </p:sp>
      <p:sp>
        <p:nvSpPr>
          <p:cNvPr id="13" name="Title 1">
            <a:extLst>
              <a:ext uri="{FF2B5EF4-FFF2-40B4-BE49-F238E27FC236}">
                <a16:creationId xmlns:a16="http://schemas.microsoft.com/office/drawing/2014/main" id="{59BB2EF7-645D-FBEB-8CE7-927BDE39B7E1}"/>
              </a:ext>
            </a:extLst>
          </p:cNvPr>
          <p:cNvSpPr>
            <a:spLocks noGrp="1"/>
          </p:cNvSpPr>
          <p:nvPr>
            <p:ph type="ctrTitle"/>
          </p:nvPr>
        </p:nvSpPr>
        <p:spPr>
          <a:xfrm>
            <a:off x="203060" y="1227584"/>
            <a:ext cx="8820472" cy="2201416"/>
          </a:xfrm>
        </p:spPr>
        <p:txBody>
          <a:bodyPr>
            <a:noAutofit/>
          </a:bodyPr>
          <a:lstStyle/>
          <a:p>
            <a:pPr algn="ctr"/>
            <a:r>
              <a:rPr lang="en-US" dirty="0"/>
              <a:t>Tools for Evaluating Memory and Memory-Centric Computing </a:t>
            </a:r>
            <a:br>
              <a:rPr lang="en-US" dirty="0"/>
            </a:br>
            <a:r>
              <a:rPr lang="en-US" sz="3600" b="1" dirty="0">
                <a:solidFill>
                  <a:srgbClr val="C00000"/>
                </a:solidFill>
              </a:rPr>
              <a:t>DRAM, Storage, Virtual Memory</a:t>
            </a:r>
          </a:p>
        </p:txBody>
      </p:sp>
      <p:pic>
        <p:nvPicPr>
          <p:cNvPr id="10" name="Picture 2" descr="ETH Zurich short logo, black">
            <a:extLst>
              <a:ext uri="{FF2B5EF4-FFF2-40B4-BE49-F238E27FC236}">
                <a16:creationId xmlns:a16="http://schemas.microsoft.com/office/drawing/2014/main" id="{90ABDB7F-775E-70B5-670E-A36DA3318E11}"/>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6982" t="19970" r="7940" b="18111"/>
          <a:stretch/>
        </p:blipFill>
        <p:spPr bwMode="auto">
          <a:xfrm>
            <a:off x="3261625" y="5805264"/>
            <a:ext cx="2750535" cy="783754"/>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8" descr="safari.png">
            <a:extLst>
              <a:ext uri="{FF2B5EF4-FFF2-40B4-BE49-F238E27FC236}">
                <a16:creationId xmlns:a16="http://schemas.microsoft.com/office/drawing/2014/main" id="{0FC9FF92-9612-1B27-D1CA-D0CC101D2EC2}"/>
              </a:ext>
            </a:extLst>
          </p:cNvPr>
          <p:cNvPicPr>
            <a:picLocks noChangeAspect="1"/>
          </p:cNvPicPr>
          <p:nvPr/>
        </p:nvPicPr>
        <p:blipFill>
          <a:blip r:embed="rId6" cstate="print"/>
          <a:stretch>
            <a:fillRect/>
          </a:stretch>
        </p:blipFill>
        <p:spPr>
          <a:xfrm>
            <a:off x="216024" y="5949280"/>
            <a:ext cx="1745138" cy="504938"/>
          </a:xfrm>
          <a:prstGeom prst="rect">
            <a:avLst/>
          </a:prstGeom>
        </p:spPr>
      </p:pic>
    </p:spTree>
    <p:extLst>
      <p:ext uri="{BB962C8B-B14F-4D97-AF65-F5344CB8AC3E}">
        <p14:creationId xmlns:p14="http://schemas.microsoft.com/office/powerpoint/2010/main" val="2639494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563C7-7253-3D48-8EB0-ED99CD7C65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28C359-5E6D-864A-CCE8-86076BDDD352}"/>
              </a:ext>
            </a:extLst>
          </p:cNvPr>
          <p:cNvSpPr>
            <a:spLocks noGrp="1"/>
          </p:cNvSpPr>
          <p:nvPr>
            <p:ph type="title"/>
          </p:nvPr>
        </p:nvSpPr>
        <p:spPr/>
        <p:txBody>
          <a:bodyPr/>
          <a:lstStyle/>
          <a:p>
            <a:r>
              <a:rPr lang="en-US" dirty="0"/>
              <a:t>HBM2 DRAM Testing Infrastructure</a:t>
            </a:r>
            <a:endParaRPr lang="en-TR" dirty="0"/>
          </a:p>
        </p:txBody>
      </p:sp>
      <p:pic>
        <p:nvPicPr>
          <p:cNvPr id="4" name="Picture 3">
            <a:extLst>
              <a:ext uri="{FF2B5EF4-FFF2-40B4-BE49-F238E27FC236}">
                <a16:creationId xmlns:a16="http://schemas.microsoft.com/office/drawing/2014/main" id="{203E5235-AE1B-A135-D5A2-0D33B8625879}"/>
              </a:ext>
            </a:extLst>
          </p:cNvPr>
          <p:cNvPicPr>
            <a:picLocks noChangeAspect="1"/>
          </p:cNvPicPr>
          <p:nvPr/>
        </p:nvPicPr>
        <p:blipFill>
          <a:blip r:embed="rId3"/>
          <a:stretch>
            <a:fillRect/>
          </a:stretch>
        </p:blipFill>
        <p:spPr>
          <a:xfrm>
            <a:off x="1123587" y="1509862"/>
            <a:ext cx="7086383" cy="3543190"/>
          </a:xfrm>
          <a:prstGeom prst="rect">
            <a:avLst/>
          </a:prstGeom>
          <a:ln>
            <a:noFill/>
          </a:ln>
          <a:effectLst>
            <a:softEdge rad="112500"/>
          </a:effectLst>
        </p:spPr>
      </p:pic>
      <p:sp>
        <p:nvSpPr>
          <p:cNvPr id="3" name="TextBox 2">
            <a:extLst>
              <a:ext uri="{FF2B5EF4-FFF2-40B4-BE49-F238E27FC236}">
                <a16:creationId xmlns:a16="http://schemas.microsoft.com/office/drawing/2014/main" id="{8EBB904D-1024-DCC9-9E62-14E33AB20C5F}"/>
              </a:ext>
            </a:extLst>
          </p:cNvPr>
          <p:cNvSpPr txBox="1"/>
          <p:nvPr/>
        </p:nvSpPr>
        <p:spPr>
          <a:xfrm>
            <a:off x="1545821" y="6418551"/>
            <a:ext cx="73152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Garamond"/>
                <a:ea typeface="+mn-ea"/>
                <a:cs typeface="Quire Sans" panose="020B0502040400020003" pitchFamily="34" charset="0"/>
              </a:rPr>
              <a:t>*Olgun et al., </a:t>
            </a:r>
            <a:r>
              <a:rPr kumimoji="0" lang="en-US" sz="1200" b="1" i="0" u="none" strike="noStrike" kern="1200" cap="none" spc="0" normalizeH="0" baseline="0" noProof="0" dirty="0">
                <a:ln>
                  <a:noFill/>
                </a:ln>
                <a:solidFill>
                  <a:srgbClr val="0000FF"/>
                </a:solidFill>
                <a:effectLst/>
                <a:uLnTx/>
                <a:uFillTx/>
                <a:latin typeface="Garamond"/>
                <a:ea typeface="+mn-ea"/>
                <a:cs typeface="Quire Sans" panose="020B0502040400020003" pitchFamily="34" charset="0"/>
                <a:hlinkClick r:id="rId4">
                  <a:extLst>
                    <a:ext uri="{A12FA001-AC4F-418D-AE19-62706E023703}">
                      <ahyp:hlinkClr xmlns:ahyp="http://schemas.microsoft.com/office/drawing/2018/hyperlinkcolor" val="tx"/>
                    </a:ext>
                  </a:extLst>
                </a:hlinkClick>
              </a:rPr>
              <a:t>"DRAM Bender: An Extensible and Versatile FPGA-Based Infrastructure to Easily Test </a:t>
            </a:r>
            <a:br>
              <a:rPr kumimoji="0" lang="en-US" sz="1200" b="1" i="0" u="none" strike="noStrike" kern="1200" cap="none" spc="0" normalizeH="0" baseline="0" noProof="0" dirty="0">
                <a:ln>
                  <a:noFill/>
                </a:ln>
                <a:solidFill>
                  <a:srgbClr val="0000FF"/>
                </a:solidFill>
                <a:effectLst/>
                <a:uLnTx/>
                <a:uFillTx/>
                <a:latin typeface="Garamond"/>
                <a:ea typeface="+mn-ea"/>
                <a:cs typeface="Quire Sans" panose="020B0502040400020003" pitchFamily="34" charset="0"/>
                <a:hlinkClick r:id="rId4">
                  <a:extLst>
                    <a:ext uri="{A12FA001-AC4F-418D-AE19-62706E023703}">
                      <ahyp:hlinkClr xmlns:ahyp="http://schemas.microsoft.com/office/drawing/2018/hyperlinkcolor" val="tx"/>
                    </a:ext>
                  </a:extLst>
                </a:hlinkClick>
              </a:rPr>
            </a:br>
            <a:r>
              <a:rPr kumimoji="0" lang="en-US" sz="1200" b="1" i="0" u="none" strike="noStrike" kern="1200" cap="none" spc="0" normalizeH="0" baseline="0" noProof="0" dirty="0">
                <a:ln>
                  <a:noFill/>
                </a:ln>
                <a:solidFill>
                  <a:srgbClr val="0000FF"/>
                </a:solidFill>
                <a:effectLst/>
                <a:uLnTx/>
                <a:uFillTx/>
                <a:latin typeface="Garamond"/>
                <a:ea typeface="+mn-ea"/>
                <a:cs typeface="Quire Sans" panose="020B0502040400020003" pitchFamily="34" charset="0"/>
                <a:hlinkClick r:id="rId4">
                  <a:extLst>
                    <a:ext uri="{A12FA001-AC4F-418D-AE19-62706E023703}">
                      <ahyp:hlinkClr xmlns:ahyp="http://schemas.microsoft.com/office/drawing/2018/hyperlinkcolor" val="tx"/>
                    </a:ext>
                  </a:extLst>
                </a:hlinkClick>
              </a:rPr>
              <a:t>State-of-the-Art DRAM Chips,”</a:t>
            </a:r>
            <a:r>
              <a:rPr kumimoji="0" lang="en-US" sz="1200" b="0" i="0" u="none" strike="noStrike" kern="1200" cap="none" spc="0" normalizeH="0" baseline="0" noProof="0" dirty="0">
                <a:ln>
                  <a:noFill/>
                </a:ln>
                <a:solidFill>
                  <a:srgbClr val="0000FF"/>
                </a:solidFill>
                <a:effectLst/>
                <a:uLnTx/>
                <a:uFillTx/>
                <a:latin typeface="Garamond"/>
                <a:ea typeface="+mn-ea"/>
                <a:cs typeface="Quire Sans" panose="020B0502040400020003" pitchFamily="34" charset="0"/>
              </a:rPr>
              <a:t> </a:t>
            </a:r>
            <a:r>
              <a:rPr kumimoji="0" lang="en-US" sz="1200" b="0" i="0" u="none" strike="noStrike" kern="1200" cap="none" spc="0" normalizeH="0" baseline="0" noProof="0" dirty="0">
                <a:ln>
                  <a:noFill/>
                </a:ln>
                <a:solidFill>
                  <a:srgbClr val="000000"/>
                </a:solidFill>
                <a:effectLst/>
                <a:uLnTx/>
                <a:uFillTx/>
                <a:latin typeface="Garamond"/>
                <a:ea typeface="+mn-ea"/>
                <a:cs typeface="Quire Sans" panose="020B0502040400020003" pitchFamily="34" charset="0"/>
              </a:rPr>
              <a:t>TCAD, 2023. [GitHub: </a:t>
            </a:r>
            <a:r>
              <a:rPr kumimoji="0" lang="en-US" sz="1200" b="0" i="0" u="none" strike="noStrike" kern="1200" cap="none" spc="0" normalizeH="0" baseline="0" noProof="0" dirty="0">
                <a:ln>
                  <a:noFill/>
                </a:ln>
                <a:solidFill>
                  <a:srgbClr val="0000FF"/>
                </a:solidFill>
                <a:effectLst/>
                <a:uLnTx/>
                <a:uFillTx/>
                <a:latin typeface="Garamond"/>
                <a:ea typeface="+mn-ea"/>
                <a:cs typeface="Quire Sans" panose="020B0502040400020003" pitchFamily="34" charset="0"/>
                <a:hlinkClick r:id="rId5">
                  <a:extLst>
                    <a:ext uri="{A12FA001-AC4F-418D-AE19-62706E023703}">
                      <ahyp:hlinkClr xmlns:ahyp="http://schemas.microsoft.com/office/drawing/2018/hyperlinkcolor" val="tx"/>
                    </a:ext>
                  </a:extLst>
                </a:hlinkClick>
              </a:rPr>
              <a:t>https://github.com/CMU-SAFARI/DRAM-Bender</a:t>
            </a:r>
            <a:r>
              <a:rPr kumimoji="0" lang="en-US" sz="1200" b="0" i="0" u="none" strike="noStrike" kern="1200" cap="none" spc="0" normalizeH="0" baseline="0" noProof="0" dirty="0">
                <a:ln>
                  <a:noFill/>
                </a:ln>
                <a:solidFill>
                  <a:srgbClr val="000000"/>
                </a:solidFill>
                <a:effectLst/>
                <a:uLnTx/>
                <a:uFillTx/>
                <a:latin typeface="Garamond"/>
                <a:ea typeface="+mn-ea"/>
                <a:cs typeface="Quire Sans" panose="020B0502040400020003" pitchFamily="34" charset="0"/>
              </a:rPr>
              <a:t>]</a:t>
            </a:r>
          </a:p>
        </p:txBody>
      </p:sp>
      <p:sp>
        <p:nvSpPr>
          <p:cNvPr id="8" name="TextBox 7">
            <a:extLst>
              <a:ext uri="{FF2B5EF4-FFF2-40B4-BE49-F238E27FC236}">
                <a16:creationId xmlns:a16="http://schemas.microsoft.com/office/drawing/2014/main" id="{3F63AB8D-5F09-67FA-E73A-B9B8C5BC3D40}"/>
              </a:ext>
            </a:extLst>
          </p:cNvPr>
          <p:cNvSpPr txBox="1"/>
          <p:nvPr/>
        </p:nvSpPr>
        <p:spPr>
          <a:xfrm>
            <a:off x="-8754" y="5332021"/>
            <a:ext cx="9144000" cy="926496"/>
          </a:xfrm>
          <a:prstGeom prst="rect">
            <a:avLst/>
          </a:prstGeom>
          <a:solidFill>
            <a:schemeClr val="accent5">
              <a:lumMod val="20000"/>
              <a:lumOff val="80000"/>
            </a:schemeClr>
          </a:solidFill>
          <a:ln w="57150">
            <a:solidFill>
              <a:schemeClr val="accent5">
                <a:lumMod val="75000"/>
              </a:schemeClr>
            </a:solidFill>
          </a:ln>
        </p:spPr>
        <p:txBody>
          <a:bodyPr wrap="square" rtlCol="0" anchor="ctr">
            <a:no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Garamond"/>
                <a:ea typeface="+mn-ea"/>
                <a:cs typeface="+mn-cs"/>
              </a:rPr>
              <a:t>Fine-grained control over DRAM commands, </a:t>
            </a:r>
          </a:p>
          <a:p>
            <a:pPr marL="0" marR="0" lvl="0" indent="0" algn="ctr" defTabSz="914400" rtl="0" eaLnBrk="1" fontAlgn="auto" latinLnBrk="0" hangingPunct="1">
              <a:lnSpc>
                <a:spcPct val="90000"/>
              </a:lnSpc>
              <a:spcBef>
                <a:spcPts val="400"/>
              </a:spcBef>
              <a:spcAft>
                <a:spcPts val="0"/>
              </a:spcAft>
              <a:buClrTx/>
              <a:buSzTx/>
              <a:buFontTx/>
              <a:buNone/>
              <a:tabLst/>
              <a:defRPr/>
            </a:pPr>
            <a:r>
              <a:rPr kumimoji="0" lang="en-US" sz="2600" b="0" i="0" u="none" strike="noStrike" kern="1200" cap="none" spc="0" normalizeH="0" baseline="0" noProof="0" dirty="0">
                <a:ln>
                  <a:noFill/>
                </a:ln>
                <a:solidFill>
                  <a:srgbClr val="4472C4">
                    <a:lumMod val="75000"/>
                  </a:srgbClr>
                </a:solidFill>
                <a:effectLst/>
                <a:uLnTx/>
                <a:uFillTx/>
                <a:latin typeface="Garamond"/>
                <a:ea typeface="+mn-ea"/>
                <a:cs typeface="+mn-cs"/>
              </a:rPr>
              <a:t>timing parameters (</a:t>
            </a:r>
            <a:r>
              <a:rPr kumimoji="0" lang="en-US" sz="2600" b="0" i="0" u="none" strike="noStrike" kern="1200" cap="none" spc="0" normalizeH="0" baseline="0" noProof="0" dirty="0">
                <a:ln>
                  <a:noFill/>
                </a:ln>
                <a:solidFill>
                  <a:srgbClr val="4472C4">
                    <a:lumMod val="75000"/>
                  </a:srgbClr>
                </a:solidFill>
                <a:effectLst/>
                <a:uLnTx/>
                <a:uFillTx/>
                <a:latin typeface="Garamond"/>
                <a:ea typeface="Cambria"/>
                <a:cs typeface="+mn-cs"/>
              </a:rPr>
              <a:t>±1.67ns</a:t>
            </a:r>
            <a:r>
              <a:rPr kumimoji="0" lang="en-US" sz="2600" b="0" i="0" u="none" strike="noStrike" kern="1200" cap="none" spc="0" normalizeH="0" baseline="0" noProof="0" dirty="0">
                <a:ln>
                  <a:noFill/>
                </a:ln>
                <a:solidFill>
                  <a:srgbClr val="4472C4">
                    <a:lumMod val="75000"/>
                  </a:srgbClr>
                </a:solidFill>
                <a:effectLst/>
                <a:uLnTx/>
                <a:uFillTx/>
                <a:latin typeface="Garamond"/>
                <a:ea typeface="+mn-ea"/>
                <a:cs typeface="+mn-cs"/>
              </a:rPr>
              <a:t>)</a:t>
            </a:r>
            <a:r>
              <a:rPr kumimoji="0" lang="en-US" sz="2600" b="0" i="0" u="none" strike="noStrike" kern="1200" cap="none" spc="0" normalizeH="0" baseline="0" noProof="0" dirty="0">
                <a:ln>
                  <a:noFill/>
                </a:ln>
                <a:solidFill>
                  <a:prstClr val="black"/>
                </a:solidFill>
                <a:effectLst/>
                <a:uLnTx/>
                <a:uFillTx/>
                <a:latin typeface="Garamond"/>
                <a:ea typeface="+mn-ea"/>
                <a:cs typeface="+mn-cs"/>
              </a:rPr>
              <a:t>, and </a:t>
            </a:r>
            <a:r>
              <a:rPr kumimoji="0" lang="en-US" sz="2600" b="0" i="0" u="none" strike="noStrike" kern="1200" cap="none" spc="0" normalizeH="0" baseline="0" noProof="0" dirty="0">
                <a:ln>
                  <a:noFill/>
                </a:ln>
                <a:solidFill>
                  <a:srgbClr val="C55910"/>
                </a:solidFill>
                <a:effectLst/>
                <a:uLnTx/>
                <a:uFillTx/>
                <a:latin typeface="Garamond"/>
                <a:ea typeface="+mn-ea"/>
                <a:cs typeface="+mn-cs"/>
              </a:rPr>
              <a:t>temperature (</a:t>
            </a:r>
            <a:r>
              <a:rPr kumimoji="0" lang="en-US" sz="2600" b="0" i="0" u="none" strike="noStrike" kern="1200" cap="none" spc="0" normalizeH="0" baseline="0" noProof="0" dirty="0">
                <a:ln>
                  <a:noFill/>
                </a:ln>
                <a:solidFill>
                  <a:srgbClr val="C55910"/>
                </a:solidFill>
                <a:effectLst/>
                <a:uLnTx/>
                <a:uFillTx/>
                <a:latin typeface="Garamond"/>
                <a:ea typeface="Cambria"/>
                <a:cs typeface="+mn-cs"/>
              </a:rPr>
              <a:t>±0.5°C )</a:t>
            </a:r>
          </a:p>
        </p:txBody>
      </p:sp>
      <p:sp>
        <p:nvSpPr>
          <p:cNvPr id="9" name="Rectangle 8">
            <a:extLst>
              <a:ext uri="{FF2B5EF4-FFF2-40B4-BE49-F238E27FC236}">
                <a16:creationId xmlns:a16="http://schemas.microsoft.com/office/drawing/2014/main" id="{8F25A6F5-8A98-CA8D-B5D2-1AE8F58E772D}"/>
              </a:ext>
            </a:extLst>
          </p:cNvPr>
          <p:cNvSpPr/>
          <p:nvPr/>
        </p:nvSpPr>
        <p:spPr>
          <a:xfrm>
            <a:off x="189560" y="958895"/>
            <a:ext cx="8954439" cy="424732"/>
          </a:xfrm>
          <a:prstGeom prst="rect">
            <a:avLst/>
          </a:prstGeom>
        </p:spPr>
        <p:txBody>
          <a:bodyPr wrap="square">
            <a:spAutoFit/>
          </a:bodyPr>
          <a:lstStyle/>
          <a:p>
            <a:pPr marL="11113" marR="0" lvl="1" indent="0" algn="ctr" defTabSz="914400" rtl="0" eaLnBrk="1" fontAlgn="auto" latinLnBrk="0" hangingPunct="1">
              <a:lnSpc>
                <a:spcPct val="90000"/>
              </a:lnSpc>
              <a:spcBef>
                <a:spcPts val="40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DRAM Bender on a </a:t>
            </a:r>
            <a:r>
              <a:rPr kumimoji="0" lang="en-US" sz="2400" b="0" i="0" u="none" strike="noStrike" kern="1200" cap="none" spc="0" normalizeH="0" baseline="0" noProof="0" dirty="0" err="1">
                <a:ln>
                  <a:noFill/>
                </a:ln>
                <a:solidFill>
                  <a:srgbClr val="0000FF"/>
                </a:solidFill>
                <a:effectLst/>
                <a:uLnTx/>
                <a:uFillTx/>
                <a:latin typeface="Cambria" panose="02040503050406030204" pitchFamily="18" charset="0"/>
                <a:ea typeface="+mn-ea"/>
                <a:cs typeface="+mn-cs"/>
              </a:rPr>
              <a:t>Bittware</a:t>
            </a:r>
            <a:r>
              <a:rPr kumimoji="0" lang="en-US" sz="24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 XUPVVH</a:t>
            </a:r>
            <a:endParaRPr kumimoji="0" lang="en-US" sz="26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351995253"/>
      </p:ext>
    </p:ext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28B16-BC15-4485-6955-AF01C42BD4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EE18D3-8F96-235D-850C-AA30EFB80864}"/>
              </a:ext>
            </a:extLst>
          </p:cNvPr>
          <p:cNvSpPr>
            <a:spLocks noGrp="1"/>
          </p:cNvSpPr>
          <p:nvPr>
            <p:ph type="title"/>
          </p:nvPr>
        </p:nvSpPr>
        <p:spPr/>
        <p:txBody>
          <a:bodyPr/>
          <a:lstStyle/>
          <a:p>
            <a:r>
              <a:rPr lang="en-US" dirty="0"/>
              <a:t>Key Takeaways</a:t>
            </a:r>
          </a:p>
        </p:txBody>
      </p:sp>
      <p:sp>
        <p:nvSpPr>
          <p:cNvPr id="3" name="Content Placeholder 2">
            <a:extLst>
              <a:ext uri="{FF2B5EF4-FFF2-40B4-BE49-F238E27FC236}">
                <a16:creationId xmlns:a16="http://schemas.microsoft.com/office/drawing/2014/main" id="{2ECBFA74-50C8-E637-9C23-752C94D703A9}"/>
              </a:ext>
            </a:extLst>
          </p:cNvPr>
          <p:cNvSpPr>
            <a:spLocks noGrp="1"/>
          </p:cNvSpPr>
          <p:nvPr>
            <p:ph idx="1"/>
          </p:nvPr>
        </p:nvSpPr>
        <p:spPr>
          <a:xfrm>
            <a:off x="152400" y="1066799"/>
            <a:ext cx="8839200" cy="5470527"/>
          </a:xfrm>
        </p:spPr>
        <p:txBody>
          <a:bodyPr/>
          <a:lstStyle/>
          <a:p>
            <a:pPr marL="514350" indent="-514350">
              <a:spcAft>
                <a:spcPts val="3600"/>
              </a:spcAft>
              <a:buFont typeface="+mj-lt"/>
              <a:buAutoNum type="arabicPeriod"/>
            </a:pPr>
            <a:r>
              <a:rPr lang="en-US" dirty="0">
                <a:solidFill>
                  <a:srgbClr val="0070C0"/>
                </a:solidFill>
              </a:rPr>
              <a:t>DRAM latency remains a critical bottleneck for</a:t>
            </a:r>
            <a:br>
              <a:rPr lang="en-US" dirty="0">
                <a:solidFill>
                  <a:srgbClr val="0070C0"/>
                </a:solidFill>
              </a:rPr>
            </a:br>
            <a:r>
              <a:rPr lang="en-US" dirty="0">
                <a:solidFill>
                  <a:srgbClr val="0070C0"/>
                </a:solidFill>
              </a:rPr>
              <a:t>many applications</a:t>
            </a:r>
          </a:p>
          <a:p>
            <a:pPr marL="514350" indent="-514350">
              <a:spcAft>
                <a:spcPts val="3600"/>
              </a:spcAft>
              <a:buFont typeface="+mj-lt"/>
              <a:buAutoNum type="arabicPeriod"/>
            </a:pPr>
            <a:r>
              <a:rPr lang="en-US" dirty="0">
                <a:solidFill>
                  <a:schemeClr val="accent2"/>
                </a:solidFill>
              </a:rPr>
              <a:t>Bank parallelism is not fully utilized by a wide variety</a:t>
            </a:r>
            <a:br>
              <a:rPr lang="en-US" dirty="0">
                <a:solidFill>
                  <a:schemeClr val="accent2"/>
                </a:solidFill>
              </a:rPr>
            </a:br>
            <a:r>
              <a:rPr lang="en-US" dirty="0">
                <a:solidFill>
                  <a:schemeClr val="accent2"/>
                </a:solidFill>
              </a:rPr>
              <a:t>of our applications</a:t>
            </a:r>
          </a:p>
          <a:p>
            <a:pPr marL="514350" indent="-514350">
              <a:spcAft>
                <a:spcPts val="3600"/>
              </a:spcAft>
              <a:buFont typeface="+mj-lt"/>
              <a:buAutoNum type="arabicPeriod"/>
            </a:pPr>
            <a:r>
              <a:rPr lang="en-US" dirty="0"/>
              <a:t>Spatial locality continues to provide significant performance benefits if it is exploited by the memory subsystem</a:t>
            </a:r>
          </a:p>
          <a:p>
            <a:pPr marL="514350" indent="-514350">
              <a:spcAft>
                <a:spcPts val="3600"/>
              </a:spcAft>
              <a:buFont typeface="+mj-lt"/>
              <a:buAutoNum type="arabicPeriod"/>
            </a:pPr>
            <a:r>
              <a:rPr lang="en-US" dirty="0">
                <a:solidFill>
                  <a:schemeClr val="accent4"/>
                </a:solidFill>
              </a:rPr>
              <a:t>For some classes of applications, low-power memory</a:t>
            </a:r>
            <a:br>
              <a:rPr lang="en-US" dirty="0">
                <a:solidFill>
                  <a:schemeClr val="accent4"/>
                </a:solidFill>
              </a:rPr>
            </a:br>
            <a:r>
              <a:rPr lang="en-US" dirty="0">
                <a:solidFill>
                  <a:schemeClr val="accent4"/>
                </a:solidFill>
              </a:rPr>
              <a:t>can provide energy savings without sacrificing</a:t>
            </a:r>
            <a:br>
              <a:rPr lang="en-US" dirty="0">
                <a:solidFill>
                  <a:schemeClr val="accent4"/>
                </a:solidFill>
              </a:rPr>
            </a:br>
            <a:r>
              <a:rPr lang="en-US" dirty="0">
                <a:solidFill>
                  <a:schemeClr val="accent4"/>
                </a:solidFill>
              </a:rPr>
              <a:t>significant performance</a:t>
            </a:r>
          </a:p>
        </p:txBody>
      </p:sp>
      <p:sp>
        <p:nvSpPr>
          <p:cNvPr id="4" name="Slide Number Placeholder 3">
            <a:extLst>
              <a:ext uri="{FF2B5EF4-FFF2-40B4-BE49-F238E27FC236}">
                <a16:creationId xmlns:a16="http://schemas.microsoft.com/office/drawing/2014/main" id="{208315EC-3092-4DD1-D28F-19841FD999CF}"/>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Page </a:t>
            </a:r>
            <a:fld id="{56E643E9-8232-44D4-8A76-E691A7C80D3B}" type="slidenum">
              <a:rPr kumimoji="0" lang="en-US" altLang="en-US" sz="1200" b="0" i="0" u="none" strike="noStrike" kern="1200" cap="none" spc="0" normalizeH="0" baseline="0" noProof="0" smtClean="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100</a:t>
            </a:fld>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 of 25</a:t>
            </a:r>
          </a:p>
        </p:txBody>
      </p:sp>
    </p:spTree>
    <p:extLst>
      <p:ext uri="{BB962C8B-B14F-4D97-AF65-F5344CB8AC3E}">
        <p14:creationId xmlns:p14="http://schemas.microsoft.com/office/powerpoint/2010/main" val="4082930957"/>
      </p:ext>
    </p:extLst>
  </p:cSld>
  <p:clrMapOvr>
    <a:masterClrMapping/>
  </p:clrMapOvr>
  <p:transition>
    <p:fad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22C30-A869-C1A4-3405-18493ECE1C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908B4D-56A6-5B11-F49C-938462A2767A}"/>
              </a:ext>
            </a:extLst>
          </p:cNvPr>
          <p:cNvSpPr>
            <a:spLocks noGrp="1"/>
          </p:cNvSpPr>
          <p:nvPr>
            <p:ph type="title"/>
          </p:nvPr>
        </p:nvSpPr>
        <p:spPr/>
        <p:txBody>
          <a:bodyPr/>
          <a:lstStyle/>
          <a:p>
            <a:r>
              <a:rPr lang="en-US" dirty="0"/>
              <a:t>BlockHammer Study in 2021</a:t>
            </a:r>
          </a:p>
        </p:txBody>
      </p:sp>
      <p:sp>
        <p:nvSpPr>
          <p:cNvPr id="3" name="Content Placeholder 2">
            <a:extLst>
              <a:ext uri="{FF2B5EF4-FFF2-40B4-BE49-F238E27FC236}">
                <a16:creationId xmlns:a16="http://schemas.microsoft.com/office/drawing/2014/main" id="{741C3139-4DDD-7B9B-463B-A129407F30B5}"/>
              </a:ext>
            </a:extLst>
          </p:cNvPr>
          <p:cNvSpPr>
            <a:spLocks noGrp="1"/>
          </p:cNvSpPr>
          <p:nvPr>
            <p:ph idx="1"/>
          </p:nvPr>
        </p:nvSpPr>
        <p:spPr>
          <a:xfrm>
            <a:off x="228600" y="940271"/>
            <a:ext cx="8610600" cy="5153025"/>
          </a:xfrm>
        </p:spPr>
        <p:txBody>
          <a:bodyPr/>
          <a:lstStyle/>
          <a:p>
            <a:r>
              <a:rPr lang="en-US" sz="1500" dirty="0"/>
              <a:t>A. </a:t>
            </a:r>
            <a:r>
              <a:rPr lang="en-US" sz="1500" dirty="0" err="1"/>
              <a:t>Giray</a:t>
            </a:r>
            <a:r>
              <a:rPr lang="en-US" sz="1500" dirty="0"/>
              <a:t> </a:t>
            </a:r>
            <a:r>
              <a:rPr lang="en-US" sz="1500" dirty="0" err="1"/>
              <a:t>Yaglikci</a:t>
            </a:r>
            <a:r>
              <a:rPr lang="en-US" sz="1500" dirty="0"/>
              <a:t>, Minesh Patel, </a:t>
            </a:r>
            <a:r>
              <a:rPr lang="en-US" sz="1500" dirty="0" err="1"/>
              <a:t>Jeremie</a:t>
            </a:r>
            <a:r>
              <a:rPr lang="en-US" sz="1500" dirty="0"/>
              <a:t> S. Kim, </a:t>
            </a:r>
            <a:r>
              <a:rPr lang="en-US" sz="1500" dirty="0" err="1"/>
              <a:t>Roknoddin</a:t>
            </a:r>
            <a:r>
              <a:rPr lang="en-US" sz="1500" dirty="0"/>
              <a:t> Azizi, </a:t>
            </a:r>
            <a:r>
              <a:rPr lang="en-US" sz="1500" dirty="0" err="1"/>
              <a:t>Ataberk</a:t>
            </a:r>
            <a:r>
              <a:rPr lang="en-US" sz="1500" dirty="0"/>
              <a:t> </a:t>
            </a:r>
            <a:r>
              <a:rPr lang="en-US" sz="1500" dirty="0" err="1"/>
              <a:t>Olgun</a:t>
            </a:r>
            <a:r>
              <a:rPr lang="en-US" sz="1500" dirty="0"/>
              <a:t>, Lois </a:t>
            </a:r>
            <a:r>
              <a:rPr lang="en-US" sz="1500" dirty="0" err="1"/>
              <a:t>Orosa</a:t>
            </a:r>
            <a:r>
              <a:rPr lang="en-US" sz="1500" dirty="0"/>
              <a:t>, Hasan Hassan, </a:t>
            </a:r>
            <a:r>
              <a:rPr lang="en-US" sz="1500" dirty="0" err="1"/>
              <a:t>Jisung</a:t>
            </a:r>
            <a:r>
              <a:rPr lang="en-US" sz="1500" dirty="0"/>
              <a:t> Park, Konstantinos </a:t>
            </a:r>
            <a:r>
              <a:rPr lang="en-US" sz="1500" dirty="0" err="1"/>
              <a:t>Kanellopoulos</a:t>
            </a:r>
            <a:r>
              <a:rPr lang="en-US" sz="1500" dirty="0"/>
              <a:t>, Taha </a:t>
            </a:r>
            <a:r>
              <a:rPr lang="en-US" sz="1500" dirty="0" err="1"/>
              <a:t>Shahroodi</a:t>
            </a:r>
            <a:r>
              <a:rPr lang="en-US" sz="1500" dirty="0"/>
              <a:t>, </a:t>
            </a:r>
            <a:r>
              <a:rPr lang="en-US" sz="1500" dirty="0" err="1"/>
              <a:t>Saugata</a:t>
            </a:r>
            <a:r>
              <a:rPr lang="en-US" sz="1500" dirty="0"/>
              <a:t> Ghose, and Onur Mutlu,</a:t>
            </a:r>
            <a:br>
              <a:rPr lang="en-US" sz="1500" dirty="0"/>
            </a:br>
            <a:r>
              <a:rPr lang="en-US" sz="1500" b="1" dirty="0">
                <a:solidFill>
                  <a:srgbClr val="0432FF"/>
                </a:solidFill>
                <a:hlinkClick r:id="rId2">
                  <a:extLst>
                    <a:ext uri="{A12FA001-AC4F-418D-AE19-62706E023703}">
                      <ahyp:hlinkClr xmlns:ahyp="http://schemas.microsoft.com/office/drawing/2018/hyperlinkcolor" val="tx"/>
                    </a:ext>
                  </a:extLst>
                </a:hlinkClick>
              </a:rPr>
              <a:t>"BlockHammer: Preventing RowHammer at Low Cost by Blacklisting Rapidly-Accessed DRAM Rows"</a:t>
            </a:r>
            <a:br>
              <a:rPr lang="en-US" sz="1500" dirty="0"/>
            </a:br>
            <a:r>
              <a:rPr lang="en-US" sz="1500" i="1" dirty="0"/>
              <a:t>Proceedings of the </a:t>
            </a:r>
            <a:r>
              <a:rPr lang="en-US" sz="1500" i="1" dirty="0">
                <a:hlinkClick r:id="rId3"/>
              </a:rPr>
              <a:t>27th International Symposium on High-Performance Computer Architecture</a:t>
            </a:r>
            <a:r>
              <a:rPr lang="en-US" sz="1500" i="1" dirty="0"/>
              <a:t> (</a:t>
            </a:r>
            <a:r>
              <a:rPr lang="en-US" sz="1500" b="1" i="1" dirty="0"/>
              <a:t>HPCA</a:t>
            </a:r>
            <a:r>
              <a:rPr lang="en-US" sz="1500" i="1" dirty="0"/>
              <a:t>)</a:t>
            </a:r>
            <a:r>
              <a:rPr lang="en-US" sz="1500" dirty="0"/>
              <a:t>, Virtual, February-March 2021.</a:t>
            </a:r>
            <a:br>
              <a:rPr lang="en-US" sz="1500" dirty="0"/>
            </a:br>
            <a:r>
              <a:rPr lang="en-US" sz="1500" dirty="0"/>
              <a:t>[</a:t>
            </a:r>
            <a:r>
              <a:rPr lang="en-US" sz="1500" dirty="0">
                <a:hlinkClick r:id="rId4"/>
              </a:rPr>
              <a:t>Slides (pptx)</a:t>
            </a:r>
            <a:r>
              <a:rPr lang="en-US" sz="1500" dirty="0"/>
              <a:t> </a:t>
            </a:r>
            <a:r>
              <a:rPr lang="en-US" sz="1500" dirty="0">
                <a:hlinkClick r:id="rId5"/>
              </a:rPr>
              <a:t>(pdf)</a:t>
            </a:r>
            <a:r>
              <a:rPr lang="en-US" sz="1500" dirty="0"/>
              <a:t>]</a:t>
            </a:r>
            <a:br>
              <a:rPr lang="en-US" sz="1500" dirty="0"/>
            </a:br>
            <a:r>
              <a:rPr lang="en-US" sz="1500" dirty="0"/>
              <a:t>[</a:t>
            </a:r>
            <a:r>
              <a:rPr lang="en-US" sz="1500" dirty="0">
                <a:hlinkClick r:id="rId6"/>
              </a:rPr>
              <a:t>Short Talk Slides (pptx)</a:t>
            </a:r>
            <a:r>
              <a:rPr lang="en-US" sz="1500" dirty="0"/>
              <a:t> </a:t>
            </a:r>
            <a:r>
              <a:rPr lang="en-US" sz="1500" dirty="0">
                <a:hlinkClick r:id="rId7"/>
              </a:rPr>
              <a:t>(pdf)</a:t>
            </a:r>
            <a:r>
              <a:rPr lang="en-US" sz="1500" dirty="0"/>
              <a:t>]</a:t>
            </a:r>
            <a:br>
              <a:rPr lang="en-US" sz="1500" dirty="0"/>
            </a:br>
            <a:r>
              <a:rPr lang="en-US" sz="1500" dirty="0"/>
              <a:t>[</a:t>
            </a:r>
            <a:r>
              <a:rPr lang="en-US" sz="1500" dirty="0">
                <a:hlinkClick r:id="rId8"/>
              </a:rPr>
              <a:t>Intel Hardware Security Academic Awards Short Talk Slides (pptx)</a:t>
            </a:r>
            <a:r>
              <a:rPr lang="en-US" sz="1500" dirty="0"/>
              <a:t> </a:t>
            </a:r>
            <a:r>
              <a:rPr lang="en-US" sz="1500" dirty="0">
                <a:hlinkClick r:id="rId9"/>
              </a:rPr>
              <a:t>(pdf)</a:t>
            </a:r>
            <a:r>
              <a:rPr lang="en-US" sz="1500" dirty="0"/>
              <a:t>]</a:t>
            </a:r>
            <a:br>
              <a:rPr lang="en-US" sz="1500" dirty="0"/>
            </a:br>
            <a:r>
              <a:rPr lang="en-US" sz="1500" dirty="0"/>
              <a:t>[</a:t>
            </a:r>
            <a:r>
              <a:rPr lang="en-US" sz="1500" dirty="0">
                <a:hlinkClick r:id="rId10"/>
              </a:rPr>
              <a:t>Talk Video</a:t>
            </a:r>
            <a:r>
              <a:rPr lang="en-US" sz="1500" dirty="0"/>
              <a:t> (22 minutes)]</a:t>
            </a:r>
            <a:br>
              <a:rPr lang="en-US" sz="1500" dirty="0"/>
            </a:br>
            <a:r>
              <a:rPr lang="en-US" sz="1500" dirty="0"/>
              <a:t>[</a:t>
            </a:r>
            <a:r>
              <a:rPr lang="en-US" sz="1500" dirty="0">
                <a:hlinkClick r:id="rId11"/>
              </a:rPr>
              <a:t>Short Talk Video</a:t>
            </a:r>
            <a:r>
              <a:rPr lang="en-US" sz="1500" dirty="0"/>
              <a:t> (7 minutes)]</a:t>
            </a:r>
            <a:br>
              <a:rPr lang="en-US" sz="1500" dirty="0"/>
            </a:br>
            <a:r>
              <a:rPr lang="en-US" sz="1500" dirty="0"/>
              <a:t>[</a:t>
            </a:r>
            <a:r>
              <a:rPr lang="en-US" sz="1500" dirty="0">
                <a:hlinkClick r:id="rId12"/>
              </a:rPr>
              <a:t>Intel Hardware Security Academic Awards Short Talk Video</a:t>
            </a:r>
            <a:r>
              <a:rPr lang="en-US" sz="1500" dirty="0"/>
              <a:t> (2 minutes)]</a:t>
            </a:r>
            <a:br>
              <a:rPr lang="en-US" sz="1500" dirty="0"/>
            </a:br>
            <a:r>
              <a:rPr lang="en-US" sz="1500" dirty="0"/>
              <a:t>[</a:t>
            </a:r>
            <a:r>
              <a:rPr lang="en-US" sz="1500" dirty="0">
                <a:hlinkClick r:id="rId13"/>
              </a:rPr>
              <a:t>BlockHammer Source Code</a:t>
            </a:r>
            <a:r>
              <a:rPr lang="en-US" sz="1500" dirty="0"/>
              <a:t>]</a:t>
            </a:r>
            <a:br>
              <a:rPr lang="en-US" sz="1500" dirty="0"/>
            </a:br>
            <a:r>
              <a:rPr lang="en-US" sz="1500" b="1" i="1" dirty="0">
                <a:solidFill>
                  <a:srgbClr val="FF0000"/>
                </a:solidFill>
              </a:rPr>
              <a:t>Intel Hardware Security Academic Award Finalist (one of 4 finalists out of 34 nominations)</a:t>
            </a:r>
            <a:endParaRPr lang="en-US" sz="1500" dirty="0">
              <a:solidFill>
                <a:srgbClr val="FF0000"/>
              </a:solidFill>
            </a:endParaRPr>
          </a:p>
          <a:p>
            <a:pPr marL="0" indent="0">
              <a:buNone/>
            </a:pPr>
            <a:endParaRPr lang="en-US" sz="1500" dirty="0"/>
          </a:p>
        </p:txBody>
      </p:sp>
      <p:sp>
        <p:nvSpPr>
          <p:cNvPr id="4" name="Slide Number Placeholder 3">
            <a:extLst>
              <a:ext uri="{FF2B5EF4-FFF2-40B4-BE49-F238E27FC236}">
                <a16:creationId xmlns:a16="http://schemas.microsoft.com/office/drawing/2014/main" id="{73112914-E967-BEFE-E9EC-872148EBC26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6" name="Picture 5">
            <a:extLst>
              <a:ext uri="{FF2B5EF4-FFF2-40B4-BE49-F238E27FC236}">
                <a16:creationId xmlns:a16="http://schemas.microsoft.com/office/drawing/2014/main" id="{DB391CB3-5DCD-E995-BF76-91DD765FA65A}"/>
              </a:ext>
            </a:extLst>
          </p:cNvPr>
          <p:cNvPicPr>
            <a:picLocks noChangeAspect="1"/>
          </p:cNvPicPr>
          <p:nvPr/>
        </p:nvPicPr>
        <p:blipFill>
          <a:blip r:embed="rId14"/>
          <a:stretch>
            <a:fillRect/>
          </a:stretch>
        </p:blipFill>
        <p:spPr>
          <a:xfrm>
            <a:off x="0" y="5027328"/>
            <a:ext cx="9144000" cy="1498016"/>
          </a:xfrm>
          <a:prstGeom prst="rect">
            <a:avLst/>
          </a:prstGeom>
        </p:spPr>
      </p:pic>
    </p:spTree>
    <p:extLst>
      <p:ext uri="{BB962C8B-B14F-4D97-AF65-F5344CB8AC3E}">
        <p14:creationId xmlns:p14="http://schemas.microsoft.com/office/powerpoint/2010/main" val="31409571"/>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0716C-2B16-B733-FE45-50CF28E0D4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B7563C-BC06-1FCE-AF78-7915E29E21EE}"/>
              </a:ext>
            </a:extLst>
          </p:cNvPr>
          <p:cNvSpPr>
            <a:spLocks noGrp="1"/>
          </p:cNvSpPr>
          <p:nvPr>
            <p:ph type="title"/>
          </p:nvPr>
        </p:nvSpPr>
        <p:spPr/>
        <p:txBody>
          <a:bodyPr/>
          <a:lstStyle/>
          <a:p>
            <a:r>
              <a:rPr lang="en-US" dirty="0"/>
              <a:t>BlockHammer: Free &amp; Open Source</a:t>
            </a:r>
          </a:p>
        </p:txBody>
      </p:sp>
      <p:sp>
        <p:nvSpPr>
          <p:cNvPr id="3" name="Content Placeholder 2">
            <a:extLst>
              <a:ext uri="{FF2B5EF4-FFF2-40B4-BE49-F238E27FC236}">
                <a16:creationId xmlns:a16="http://schemas.microsoft.com/office/drawing/2014/main" id="{930D12FC-BE0C-3389-1791-98B6CFA5D9EE}"/>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8605C939-C7BC-1E64-92DA-6AA7C8D0E7D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86242C6B-3848-8D7B-6C02-B53C4C3105A0}"/>
              </a:ext>
            </a:extLst>
          </p:cNvPr>
          <p:cNvSpPr txBox="1"/>
          <p:nvPr/>
        </p:nvSpPr>
        <p:spPr>
          <a:xfrm>
            <a:off x="1757752" y="6471255"/>
            <a:ext cx="59105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https://github.com/CMU-SAFARI/BlockHammer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8DA98027-CF1F-8538-E209-5830760BB65E}"/>
              </a:ext>
            </a:extLst>
          </p:cNvPr>
          <p:cNvPicPr>
            <a:picLocks noChangeAspect="1"/>
          </p:cNvPicPr>
          <p:nvPr/>
        </p:nvPicPr>
        <p:blipFill>
          <a:blip r:embed="rId3"/>
          <a:stretch>
            <a:fillRect/>
          </a:stretch>
        </p:blipFill>
        <p:spPr>
          <a:xfrm>
            <a:off x="35496" y="997527"/>
            <a:ext cx="5047601" cy="5312683"/>
          </a:xfrm>
          <a:prstGeom prst="rect">
            <a:avLst/>
          </a:prstGeom>
        </p:spPr>
      </p:pic>
      <p:pic>
        <p:nvPicPr>
          <p:cNvPr id="8" name="Picture 7">
            <a:extLst>
              <a:ext uri="{FF2B5EF4-FFF2-40B4-BE49-F238E27FC236}">
                <a16:creationId xmlns:a16="http://schemas.microsoft.com/office/drawing/2014/main" id="{C2212A07-E87F-D6C4-33B1-90B88634CC0A}"/>
              </a:ext>
            </a:extLst>
          </p:cNvPr>
          <p:cNvPicPr>
            <a:picLocks noChangeAspect="1"/>
          </p:cNvPicPr>
          <p:nvPr/>
        </p:nvPicPr>
        <p:blipFill>
          <a:blip r:embed="rId4"/>
          <a:stretch>
            <a:fillRect/>
          </a:stretch>
        </p:blipFill>
        <p:spPr>
          <a:xfrm>
            <a:off x="5074945" y="2420888"/>
            <a:ext cx="3886200" cy="2812868"/>
          </a:xfrm>
          <a:prstGeom prst="rect">
            <a:avLst/>
          </a:prstGeom>
        </p:spPr>
      </p:pic>
    </p:spTree>
    <p:extLst>
      <p:ext uri="{BB962C8B-B14F-4D97-AF65-F5344CB8AC3E}">
        <p14:creationId xmlns:p14="http://schemas.microsoft.com/office/powerpoint/2010/main" val="2377400261"/>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D79B7-0673-3ACA-AF8E-EE37387E72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80C1E0-F3D5-FA2D-C988-BFAD9A2F0655}"/>
              </a:ext>
            </a:extLst>
          </p:cNvPr>
          <p:cNvSpPr>
            <a:spLocks noGrp="1"/>
          </p:cNvSpPr>
          <p:nvPr>
            <p:ph type="title"/>
          </p:nvPr>
        </p:nvSpPr>
        <p:spPr>
          <a:xfrm>
            <a:off x="228600" y="152400"/>
            <a:ext cx="8807896" cy="1066800"/>
          </a:xfrm>
        </p:spPr>
        <p:txBody>
          <a:bodyPr/>
          <a:lstStyle/>
          <a:p>
            <a:r>
              <a:rPr lang="en-US" dirty="0"/>
              <a:t>Many Other Ideas Evaluated w/ </a:t>
            </a:r>
            <a:r>
              <a:rPr lang="en-US" dirty="0" err="1"/>
              <a:t>Ramulator</a:t>
            </a:r>
            <a:endParaRPr lang="en-US" dirty="0"/>
          </a:p>
        </p:txBody>
      </p:sp>
      <p:sp>
        <p:nvSpPr>
          <p:cNvPr id="3" name="Content Placeholder 2">
            <a:extLst>
              <a:ext uri="{FF2B5EF4-FFF2-40B4-BE49-F238E27FC236}">
                <a16:creationId xmlns:a16="http://schemas.microsoft.com/office/drawing/2014/main" id="{521C900B-A6AC-35A9-962C-8244CA3F2CCE}"/>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7841085E-14F1-39CB-6DE2-7A36118B566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7B5D04D5-9308-91C9-C898-16DFB2A49968}"/>
              </a:ext>
            </a:extLst>
          </p:cNvPr>
          <p:cNvPicPr>
            <a:picLocks noChangeAspect="1"/>
          </p:cNvPicPr>
          <p:nvPr/>
        </p:nvPicPr>
        <p:blipFill>
          <a:blip r:embed="rId2"/>
          <a:stretch>
            <a:fillRect/>
          </a:stretch>
        </p:blipFill>
        <p:spPr>
          <a:xfrm>
            <a:off x="685800" y="1052736"/>
            <a:ext cx="7772400" cy="5280163"/>
          </a:xfrm>
          <a:prstGeom prst="rect">
            <a:avLst/>
          </a:prstGeom>
        </p:spPr>
      </p:pic>
      <p:sp>
        <p:nvSpPr>
          <p:cNvPr id="6" name="TextBox 5">
            <a:extLst>
              <a:ext uri="{FF2B5EF4-FFF2-40B4-BE49-F238E27FC236}">
                <a16:creationId xmlns:a16="http://schemas.microsoft.com/office/drawing/2014/main" id="{EBBECDC8-C29A-DDAB-96DF-8684B894AF3F}"/>
              </a:ext>
            </a:extLst>
          </p:cNvPr>
          <p:cNvSpPr txBox="1"/>
          <p:nvPr/>
        </p:nvSpPr>
        <p:spPr>
          <a:xfrm>
            <a:off x="569031" y="6491329"/>
            <a:ext cx="8127033" cy="29238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https://www.youtube.com/watch?v=pJ3mdIvMOY4&amp;list=PL5Q2soXY2Zi-cAls3cyauNzM7-74Eq31O&amp;index=9</a:t>
            </a:r>
            <a:r>
              <a:rPr kumimoji="0" lang="en-US" sz="1300" b="0"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1205472658"/>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100B8-59C1-3FEC-F7DA-4A286D2E427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D11190B-0130-1EA4-23AD-752F471FD49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629177" y="945524"/>
            <a:ext cx="4544964" cy="5723836"/>
          </a:xfrm>
          <a:prstGeom prst="rect">
            <a:avLst/>
          </a:prstGeom>
        </p:spPr>
      </p:pic>
      <p:sp>
        <p:nvSpPr>
          <p:cNvPr id="2" name="Title 1">
            <a:extLst>
              <a:ext uri="{FF2B5EF4-FFF2-40B4-BE49-F238E27FC236}">
                <a16:creationId xmlns:a16="http://schemas.microsoft.com/office/drawing/2014/main" id="{F36B250D-1F31-3429-6E11-A74775744A9D}"/>
              </a:ext>
            </a:extLst>
          </p:cNvPr>
          <p:cNvSpPr>
            <a:spLocks noGrp="1"/>
          </p:cNvSpPr>
          <p:nvPr>
            <p:ph type="title"/>
          </p:nvPr>
        </p:nvSpPr>
        <p:spPr>
          <a:xfrm>
            <a:off x="176382" y="0"/>
            <a:ext cx="8967618" cy="871476"/>
          </a:xfrm>
        </p:spPr>
        <p:txBody>
          <a:bodyPr/>
          <a:lstStyle/>
          <a:p>
            <a:r>
              <a:rPr lang="en-US" sz="2800" b="1" dirty="0" err="1"/>
              <a:t>Ramulator</a:t>
            </a:r>
            <a:r>
              <a:rPr lang="en-US" sz="2800" b="1" dirty="0"/>
              <a:t> Project Course</a:t>
            </a:r>
            <a:br>
              <a:rPr lang="en-US" sz="2800" b="1" dirty="0"/>
            </a:br>
            <a:r>
              <a:rPr lang="en-US" sz="2400" b="1" dirty="0"/>
              <a:t>Exploration of Emerging Memory Systems (Spring/Fall 2022)</a:t>
            </a:r>
          </a:p>
        </p:txBody>
      </p:sp>
      <p:sp>
        <p:nvSpPr>
          <p:cNvPr id="6" name="TextBox 5">
            <a:extLst>
              <a:ext uri="{FF2B5EF4-FFF2-40B4-BE49-F238E27FC236}">
                <a16:creationId xmlns:a16="http://schemas.microsoft.com/office/drawing/2014/main" id="{F2977E84-98D8-87C9-9F09-209558041B82}"/>
              </a:ext>
            </a:extLst>
          </p:cNvPr>
          <p:cNvSpPr txBox="1"/>
          <p:nvPr/>
        </p:nvSpPr>
        <p:spPr>
          <a:xfrm>
            <a:off x="176382" y="6452284"/>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
        <p:nvSpPr>
          <p:cNvPr id="13" name="Content Placeholder 2">
            <a:extLst>
              <a:ext uri="{FF2B5EF4-FFF2-40B4-BE49-F238E27FC236}">
                <a16:creationId xmlns:a16="http://schemas.microsoft.com/office/drawing/2014/main" id="{C8E5354E-B3F9-F7ED-A0D9-7B32E36E7367}"/>
              </a:ext>
            </a:extLst>
          </p:cNvPr>
          <p:cNvSpPr txBox="1">
            <a:spLocks/>
          </p:cNvSpPr>
          <p:nvPr/>
        </p:nvSpPr>
        <p:spPr bwMode="auto">
          <a:xfrm>
            <a:off x="-57461" y="1052736"/>
            <a:ext cx="4845485" cy="5399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Fall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6">
                  <a:extLst>
                    <a:ext uri="{A12FA001-AC4F-418D-AE19-62706E023703}">
                      <ahyp:hlinkClr xmlns:ahyp="http://schemas.microsoft.com/office/drawing/2018/hyperlinkcolor" val="tx"/>
                    </a:ext>
                  </a:extLst>
                </a:hlinkClick>
              </a:rPr>
              <a:t>https://safari.ethz.ch/projects_and_seminars/fall2022/doku.php?id=ramulator</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7">
                  <a:extLst>
                    <a:ext uri="{A12FA001-AC4F-418D-AE19-62706E023703}">
                      <ahyp:hlinkClr xmlns:ahyp="http://schemas.microsoft.com/office/drawing/2018/hyperlinkcolor" val="tx"/>
                    </a:ext>
                  </a:extLst>
                </a:hlinkClick>
              </a:rPr>
              <a:t>Spring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8">
                  <a:extLst>
                    <a:ext uri="{A12FA001-AC4F-418D-AE19-62706E023703}">
                      <ahyp:hlinkClr xmlns:ahyp="http://schemas.microsoft.com/office/drawing/2018/hyperlinkcolor" val="tx"/>
                    </a:ext>
                  </a:extLst>
                </a:hlinkClick>
              </a:rPr>
              <a:t>https://safari.ethz.ch/projects_and_seminars/spring2022/doku.php?id=ramulator</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Youtube Livestream (Spring 2022):</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10">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11">
                  <a:extLst>
                    <a:ext uri="{A12FA001-AC4F-418D-AE19-62706E023703}">
                      <ahyp:hlinkClr xmlns:ahyp="http://schemas.microsoft.com/office/drawing/2018/hyperlinkcolor" val="tx"/>
                    </a:ext>
                  </a:extLst>
                </a:hlinkClick>
              </a:rPr>
              <a:t>https://www.youtube.com/watch?v=aM-llXRQd3s&amp;list=PL5Q2soXY2Zi_TlmLGw_Z8hBo2925ZApqV</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9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0" i="0" u="none" strike="noStrike" kern="0" cap="none" spc="0" normalizeH="0" baseline="0" noProof="0" dirty="0">
                <a:ln>
                  <a:noFill/>
                </a:ln>
                <a:solidFill>
                  <a:srgbClr val="000000"/>
                </a:solidFill>
                <a:effectLst/>
                <a:uLnTx/>
                <a:uFillTx/>
                <a:latin typeface="Tahoma"/>
                <a:ea typeface="+mn-ea"/>
                <a:cs typeface="+mn-cs"/>
              </a:rPr>
              <a:t>Bachelor’s course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Elective at ETH Zurich</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Introduction to memory system simulation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Tutorial on using </a:t>
            </a:r>
            <a:r>
              <a:rPr kumimoji="0" lang="en-US" sz="1400" b="0" i="0" u="none" strike="noStrike" kern="0" cap="none" spc="0" normalizeH="0" baseline="0" noProof="0" dirty="0" err="1">
                <a:ln>
                  <a:noFill/>
                </a:ln>
                <a:solidFill>
                  <a:srgbClr val="000000"/>
                </a:solidFill>
                <a:effectLst/>
                <a:uLnTx/>
                <a:uFillTx/>
                <a:latin typeface="Tahoma"/>
                <a:ea typeface="+mn-ea"/>
                <a:cs typeface="+mn-cs"/>
              </a:rPr>
              <a:t>Ramulator</a:t>
            </a:r>
            <a:r>
              <a:rPr kumimoji="0" lang="en-US" sz="1400" b="0" i="0" u="none" strike="noStrike" kern="0" cap="none" spc="0" normalizeH="0" baseline="0" noProof="0" dirty="0">
                <a:ln>
                  <a:noFill/>
                </a:ln>
                <a:solidFill>
                  <a:srgbClr val="000000"/>
                </a:solidFill>
                <a:effectLst/>
                <a:uLnTx/>
                <a:uFillTx/>
                <a:latin typeface="Tahoma"/>
                <a:ea typeface="+mn-ea"/>
                <a:cs typeface="+mn-cs"/>
              </a:rPr>
              <a:t> </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C++</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Potential research exploration</a:t>
            </a:r>
          </a:p>
          <a:p>
            <a:pPr marL="344487" marR="0" lvl="1" indent="0" algn="l" defTabSz="914400" rtl="0" eaLnBrk="0" fontAlgn="base" latinLnBrk="0" hangingPunct="0">
              <a:lnSpc>
                <a:spcPct val="100000"/>
              </a:lnSpc>
              <a:spcBef>
                <a:spcPct val="20000"/>
              </a:spcBef>
              <a:spcAft>
                <a:spcPct val="0"/>
              </a:spcAft>
              <a:buClr>
                <a:srgbClr val="3B812F"/>
              </a:buClr>
              <a:buSzPct val="60000"/>
              <a:buFont typeface="Wingdings" pitchFamily="2" charset="2"/>
              <a:buNone/>
              <a:tabLst/>
              <a:defRPr/>
            </a:pPr>
            <a:endParaRPr kumimoji="0" lang="en-US" sz="1400" b="0" i="0" u="none" strike="noStrike" kern="0" cap="none" spc="0" normalizeH="0" baseline="0" noProof="0" dirty="0">
              <a:ln>
                <a:noFill/>
              </a:ln>
              <a:solidFill>
                <a:srgbClr val="000000"/>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p:txBody>
      </p:sp>
    </p:spTree>
    <p:extLst>
      <p:ext uri="{BB962C8B-B14F-4D97-AF65-F5344CB8AC3E}">
        <p14:creationId xmlns:p14="http://schemas.microsoft.com/office/powerpoint/2010/main" val="3505488215"/>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68C51-CB47-F843-BD99-AEA840C84D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6523D-E59D-54AA-EA8B-DF706A076377}"/>
              </a:ext>
            </a:extLst>
          </p:cNvPr>
          <p:cNvSpPr>
            <a:spLocks noGrp="1"/>
          </p:cNvSpPr>
          <p:nvPr>
            <p:ph type="title"/>
          </p:nvPr>
        </p:nvSpPr>
        <p:spPr/>
        <p:txBody>
          <a:bodyPr/>
          <a:lstStyle/>
          <a:p>
            <a:r>
              <a:rPr lang="en-US" dirty="0" err="1"/>
              <a:t>Ramulator</a:t>
            </a:r>
            <a:r>
              <a:rPr lang="en-US" dirty="0"/>
              <a:t> 2.0: A Much Better </a:t>
            </a:r>
            <a:r>
              <a:rPr lang="en-US" dirty="0" err="1"/>
              <a:t>Ramulator</a:t>
            </a:r>
            <a:endParaRPr lang="en-US" dirty="0"/>
          </a:p>
        </p:txBody>
      </p:sp>
      <p:sp>
        <p:nvSpPr>
          <p:cNvPr id="3" name="Content Placeholder 2">
            <a:extLst>
              <a:ext uri="{FF2B5EF4-FFF2-40B4-BE49-F238E27FC236}">
                <a16:creationId xmlns:a16="http://schemas.microsoft.com/office/drawing/2014/main" id="{58981186-52E3-DFFD-D938-CEB5819E6814}"/>
              </a:ext>
            </a:extLst>
          </p:cNvPr>
          <p:cNvSpPr>
            <a:spLocks noGrp="1"/>
          </p:cNvSpPr>
          <p:nvPr>
            <p:ph idx="1"/>
          </p:nvPr>
        </p:nvSpPr>
        <p:spPr>
          <a:xfrm>
            <a:off x="228600" y="1124744"/>
            <a:ext cx="8610600" cy="5123656"/>
          </a:xfrm>
        </p:spPr>
        <p:txBody>
          <a:bodyPr/>
          <a:lstStyle/>
          <a:p>
            <a:r>
              <a:rPr lang="en-US" sz="1800" b="0" i="0" dirty="0" err="1">
                <a:solidFill>
                  <a:srgbClr val="000000"/>
                </a:solidFill>
                <a:effectLst/>
              </a:rPr>
              <a:t>Haocong</a:t>
            </a:r>
            <a:r>
              <a:rPr lang="en-US" sz="1800" b="0" i="0" dirty="0">
                <a:solidFill>
                  <a:srgbClr val="000000"/>
                </a:solidFill>
                <a:effectLst/>
              </a:rPr>
              <a:t> Luo, Yahya Can </a:t>
            </a:r>
            <a:r>
              <a:rPr lang="en-US" sz="1800" b="0" i="0" dirty="0" err="1">
                <a:solidFill>
                  <a:srgbClr val="000000"/>
                </a:solidFill>
                <a:effectLst/>
              </a:rPr>
              <a:t>Tugrul</a:t>
            </a:r>
            <a:r>
              <a:rPr lang="en-US" sz="1800" b="0" i="0" dirty="0">
                <a:solidFill>
                  <a:srgbClr val="000000"/>
                </a:solidFill>
                <a:effectLst/>
              </a:rPr>
              <a:t>, F. </a:t>
            </a:r>
            <a:r>
              <a:rPr lang="en-US" sz="1800" b="0" i="0" dirty="0" err="1">
                <a:solidFill>
                  <a:srgbClr val="000000"/>
                </a:solidFill>
                <a:effectLst/>
              </a:rPr>
              <a:t>Nisa</a:t>
            </a:r>
            <a:r>
              <a:rPr lang="en-US" sz="1800" b="0" i="0" dirty="0">
                <a:solidFill>
                  <a:srgbClr val="000000"/>
                </a:solidFill>
                <a:effectLst/>
              </a:rPr>
              <a:t> </a:t>
            </a:r>
            <a:r>
              <a:rPr lang="en-US" sz="1800" b="0" i="0" dirty="0" err="1">
                <a:solidFill>
                  <a:srgbClr val="000000"/>
                </a:solidFill>
                <a:effectLst/>
              </a:rPr>
              <a:t>Bostanci</a:t>
            </a:r>
            <a:r>
              <a:rPr lang="en-US" sz="1800" b="0" i="0" dirty="0">
                <a:solidFill>
                  <a:srgbClr val="000000"/>
                </a:solidFill>
                <a:effectLst/>
              </a:rPr>
              <a:t>, </a:t>
            </a:r>
            <a:r>
              <a:rPr lang="en-US" sz="1800" b="0" i="0" dirty="0" err="1">
                <a:solidFill>
                  <a:srgbClr val="000000"/>
                </a:solidFill>
                <a:effectLst/>
              </a:rPr>
              <a:t>Ataberk</a:t>
            </a:r>
            <a:r>
              <a:rPr lang="en-US" sz="1800" b="0" i="0" dirty="0">
                <a:solidFill>
                  <a:srgbClr val="000000"/>
                </a:solidFill>
                <a:effectLst/>
              </a:rPr>
              <a:t> </a:t>
            </a:r>
            <a:r>
              <a:rPr lang="en-US" sz="1800" b="0" i="0" dirty="0" err="1">
                <a:solidFill>
                  <a:srgbClr val="000000"/>
                </a:solidFill>
                <a:effectLst/>
              </a:rPr>
              <a:t>Olgun</a:t>
            </a:r>
            <a:r>
              <a:rPr lang="en-US" sz="1800" b="0" i="0" dirty="0">
                <a:solidFill>
                  <a:srgbClr val="000000"/>
                </a:solidFill>
                <a:effectLst/>
              </a:rPr>
              <a:t>, A. </a:t>
            </a:r>
            <a:r>
              <a:rPr lang="en-US" sz="1800" b="0" i="0" dirty="0" err="1">
                <a:solidFill>
                  <a:srgbClr val="000000"/>
                </a:solidFill>
                <a:effectLst/>
              </a:rPr>
              <a:t>Giray</a:t>
            </a:r>
            <a:r>
              <a:rPr lang="en-US" sz="1800" b="0" i="0" dirty="0">
                <a:solidFill>
                  <a:srgbClr val="000000"/>
                </a:solidFill>
                <a:effectLst/>
              </a:rPr>
              <a:t> </a:t>
            </a:r>
            <a:r>
              <a:rPr lang="en-US" sz="1800" b="0" i="0" dirty="0" err="1">
                <a:solidFill>
                  <a:srgbClr val="000000"/>
                </a:solidFill>
                <a:effectLst/>
              </a:rPr>
              <a:t>Yaglikci</a:t>
            </a:r>
            <a:r>
              <a:rPr lang="en-US" sz="1800" b="0" i="0" dirty="0">
                <a:solidFill>
                  <a:srgbClr val="000000"/>
                </a:solidFill>
                <a:effectLst/>
              </a:rPr>
              <a:t>, and Onur Mutlu,</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"Ramulator 2.0: A Modern, Modular, and Extensible DRAM Simulator"</a:t>
            </a:r>
            <a:br>
              <a:rPr lang="en-US" sz="1800" b="0" i="0" dirty="0">
                <a:solidFill>
                  <a:srgbClr val="000000"/>
                </a:solidFill>
                <a:effectLst/>
              </a:rPr>
            </a:br>
            <a:r>
              <a:rPr lang="en-US" sz="1800" b="0" i="1" dirty="0">
                <a:solidFill>
                  <a:srgbClr val="000000"/>
                </a:solidFill>
                <a:effectLst/>
              </a:rPr>
              <a:t>Preprint on </a:t>
            </a:r>
            <a:r>
              <a:rPr lang="en-US" sz="1800" b="1" i="1" dirty="0" err="1">
                <a:solidFill>
                  <a:srgbClr val="000000"/>
                </a:solidFill>
                <a:effectLst/>
              </a:rPr>
              <a:t>arxiv</a:t>
            </a:r>
            <a:r>
              <a:rPr lang="en-US" sz="1800" b="0" i="0" dirty="0">
                <a:solidFill>
                  <a:srgbClr val="000000"/>
                </a:solidFill>
                <a:effectLst/>
              </a:rPr>
              <a:t>, August 2023.</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3"/>
              </a:rPr>
              <a:t>arXiv version</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Ramulator 2.0 Source Code</a:t>
            </a:r>
            <a:r>
              <a:rPr lang="en-US" sz="1800" b="0" i="0" dirty="0">
                <a:solidFill>
                  <a:srgbClr val="000000"/>
                </a:solidFill>
                <a:effectLst/>
              </a:rPr>
              <a:t>]</a:t>
            </a:r>
          </a:p>
          <a:p>
            <a:pPr marL="0" indent="0">
              <a:buNone/>
            </a:pPr>
            <a:endParaRPr lang="en-US" sz="1800" dirty="0"/>
          </a:p>
        </p:txBody>
      </p:sp>
      <p:sp>
        <p:nvSpPr>
          <p:cNvPr id="4" name="Slide Number Placeholder 3">
            <a:extLst>
              <a:ext uri="{FF2B5EF4-FFF2-40B4-BE49-F238E27FC236}">
                <a16:creationId xmlns:a16="http://schemas.microsoft.com/office/drawing/2014/main" id="{BEF9A8C1-2A4E-F316-D9F5-B3F55002E9F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991C0AA5-1D66-888A-7335-32A71092296C}"/>
              </a:ext>
            </a:extLst>
          </p:cNvPr>
          <p:cNvPicPr>
            <a:picLocks noChangeAspect="1"/>
          </p:cNvPicPr>
          <p:nvPr/>
        </p:nvPicPr>
        <p:blipFill>
          <a:blip r:embed="rId5"/>
          <a:stretch>
            <a:fillRect/>
          </a:stretch>
        </p:blipFill>
        <p:spPr>
          <a:xfrm>
            <a:off x="53752" y="3429000"/>
            <a:ext cx="9036496" cy="1464246"/>
          </a:xfrm>
          <a:prstGeom prst="rect">
            <a:avLst/>
          </a:prstGeom>
        </p:spPr>
      </p:pic>
      <p:sp>
        <p:nvSpPr>
          <p:cNvPr id="6" name="TextBox 5">
            <a:extLst>
              <a:ext uri="{FF2B5EF4-FFF2-40B4-BE49-F238E27FC236}">
                <a16:creationId xmlns:a16="http://schemas.microsoft.com/office/drawing/2014/main" id="{C71AED62-3B04-0EF1-C1CA-B53BD6AEB0D3}"/>
              </a:ext>
            </a:extLst>
          </p:cNvPr>
          <p:cNvSpPr txBox="1"/>
          <p:nvPr/>
        </p:nvSpPr>
        <p:spPr>
          <a:xfrm>
            <a:off x="2280863" y="5928189"/>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6">
                  <a:extLst>
                    <a:ext uri="{A12FA001-AC4F-418D-AE19-62706E023703}">
                      <ahyp:hlinkClr xmlns:ahyp="http://schemas.microsoft.com/office/drawing/2018/hyperlinkcolor" val="tx"/>
                    </a:ext>
                  </a:extLst>
                </a:hlinkClick>
              </a:rPr>
              <a:t>https://arxiv.org/pdf/2308.11030.pdf</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7" name="TextBox 6">
            <a:extLst>
              <a:ext uri="{FF2B5EF4-FFF2-40B4-BE49-F238E27FC236}">
                <a16:creationId xmlns:a16="http://schemas.microsoft.com/office/drawing/2014/main" id="{048CBEA5-E77E-1CBF-E4DB-0D0382DDC673}"/>
              </a:ext>
            </a:extLst>
          </p:cNvPr>
          <p:cNvSpPr txBox="1"/>
          <p:nvPr/>
        </p:nvSpPr>
        <p:spPr>
          <a:xfrm>
            <a:off x="1859273" y="6428304"/>
            <a:ext cx="55851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https://github.com/CMU-SAFARI/ramulator2</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Tree>
    <p:extLst>
      <p:ext uri="{BB962C8B-B14F-4D97-AF65-F5344CB8AC3E}">
        <p14:creationId xmlns:p14="http://schemas.microsoft.com/office/powerpoint/2010/main" val="2392339737"/>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7">
            <a:extLst>
              <a:ext uri="{FF2B5EF4-FFF2-40B4-BE49-F238E27FC236}">
                <a16:creationId xmlns:a16="http://schemas.microsoft.com/office/drawing/2014/main" id="{E7DAB0F8-2128-6A21-40EE-F4A2A45B5540}"/>
              </a:ext>
            </a:extLst>
          </p:cNvPr>
          <p:cNvSpPr>
            <a:spLocks noGrp="1"/>
          </p:cNvSpPr>
          <p:nvPr>
            <p:ph idx="1"/>
          </p:nvPr>
        </p:nvSpPr>
        <p:spPr>
          <a:xfrm>
            <a:off x="75991" y="1102659"/>
            <a:ext cx="8987622" cy="5298141"/>
          </a:xfrm>
        </p:spPr>
        <p:txBody>
          <a:bodyPr/>
          <a:lstStyle/>
          <a:p>
            <a:r>
              <a:rPr lang="en-US" sz="2800" b="1" dirty="0"/>
              <a:t>Hierarchical state-machine </a:t>
            </a:r>
            <a:r>
              <a:rPr lang="en-US" sz="2800" dirty="0"/>
              <a:t>based modeling of DRAM</a:t>
            </a:r>
          </a:p>
        </p:txBody>
      </p:sp>
      <p:sp>
        <p:nvSpPr>
          <p:cNvPr id="2" name="Title 1"/>
          <p:cNvSpPr>
            <a:spLocks noGrp="1"/>
          </p:cNvSpPr>
          <p:nvPr>
            <p:ph type="title"/>
          </p:nvPr>
        </p:nvSpPr>
        <p:spPr/>
        <p:txBody>
          <a:bodyPr>
            <a:noAutofit/>
          </a:bodyPr>
          <a:lstStyle/>
          <a:p>
            <a:r>
              <a:rPr lang="en-US" sz="3600" dirty="0"/>
              <a:t>Ramulator 2.0 Design and Features (I)</a:t>
            </a:r>
          </a:p>
        </p:txBody>
      </p:sp>
      <p:sp>
        <p:nvSpPr>
          <p:cNvPr id="6" name="Content Placeholder 2">
            <a:extLst>
              <a:ext uri="{FF2B5EF4-FFF2-40B4-BE49-F238E27FC236}">
                <a16:creationId xmlns:a16="http://schemas.microsoft.com/office/drawing/2014/main" id="{7545E099-5068-F448-A0AC-2CF624D53B84}"/>
              </a:ext>
            </a:extLst>
          </p:cNvPr>
          <p:cNvSpPr txBox="1">
            <a:spLocks/>
          </p:cNvSpPr>
          <p:nvPr/>
        </p:nvSpPr>
        <p:spPr>
          <a:xfrm>
            <a:off x="75991" y="813916"/>
            <a:ext cx="8987622" cy="5586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100000"/>
              </a:lnSpc>
              <a:spcBef>
                <a:spcPts val="500"/>
              </a:spcBef>
              <a:spcAft>
                <a:spcPts val="400"/>
              </a:spcAft>
              <a:buClrTx/>
              <a:buSzTx/>
              <a:buFont typeface="Cambria" panose="02040503050406030204" pitchFamily="18" charset="0"/>
              <a:buChar char="-"/>
              <a:tabLst/>
              <a:defRPr/>
            </a:pP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nvGrpSpPr>
          <p:cNvPr id="17" name="Group 16">
            <a:extLst>
              <a:ext uri="{FF2B5EF4-FFF2-40B4-BE49-F238E27FC236}">
                <a16:creationId xmlns:a16="http://schemas.microsoft.com/office/drawing/2014/main" id="{BDE74A39-438E-1990-9AE0-4447F312A244}"/>
              </a:ext>
            </a:extLst>
          </p:cNvPr>
          <p:cNvGrpSpPr/>
          <p:nvPr/>
        </p:nvGrpSpPr>
        <p:grpSpPr>
          <a:xfrm>
            <a:off x="742240" y="1982395"/>
            <a:ext cx="1996440" cy="864764"/>
            <a:chOff x="1501140" y="2766060"/>
            <a:chExt cx="2461260" cy="969584"/>
          </a:xfrm>
        </p:grpSpPr>
        <p:sp>
          <p:nvSpPr>
            <p:cNvPr id="9" name="Rectangle 8">
              <a:extLst>
                <a:ext uri="{FF2B5EF4-FFF2-40B4-BE49-F238E27FC236}">
                  <a16:creationId xmlns:a16="http://schemas.microsoft.com/office/drawing/2014/main" id="{62863086-F4B0-8423-8A7E-4A5A4C638F70}"/>
                </a:ext>
              </a:extLst>
            </p:cNvPr>
            <p:cNvSpPr/>
            <p:nvPr/>
          </p:nvSpPr>
          <p:spPr>
            <a:xfrm>
              <a:off x="1501140" y="2766060"/>
              <a:ext cx="2461260" cy="96958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3" name="TextBox 12">
              <a:extLst>
                <a:ext uri="{FF2B5EF4-FFF2-40B4-BE49-F238E27FC236}">
                  <a16:creationId xmlns:a16="http://schemas.microsoft.com/office/drawing/2014/main" id="{AD6828E2-61B6-54EE-FB59-4E506AA64BC1}"/>
                </a:ext>
              </a:extLst>
            </p:cNvPr>
            <p:cNvSpPr txBox="1"/>
            <p:nvPr/>
          </p:nvSpPr>
          <p:spPr>
            <a:xfrm>
              <a:off x="1577340" y="2853689"/>
              <a:ext cx="2324100" cy="8281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Level: “Channel”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Id: 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State: …</a:t>
              </a:r>
              <a:endParaRPr kumimoji="0" lang="LID4096"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endParaRPr>
            </a:p>
          </p:txBody>
        </p:sp>
      </p:grpSp>
      <p:grpSp>
        <p:nvGrpSpPr>
          <p:cNvPr id="25" name="Group 24">
            <a:extLst>
              <a:ext uri="{FF2B5EF4-FFF2-40B4-BE49-F238E27FC236}">
                <a16:creationId xmlns:a16="http://schemas.microsoft.com/office/drawing/2014/main" id="{0FBD4C80-4962-81CF-F70D-674425DD7A59}"/>
              </a:ext>
            </a:extLst>
          </p:cNvPr>
          <p:cNvGrpSpPr/>
          <p:nvPr/>
        </p:nvGrpSpPr>
        <p:grpSpPr>
          <a:xfrm>
            <a:off x="3458205" y="3410135"/>
            <a:ext cx="1835784" cy="864764"/>
            <a:chOff x="1501140" y="2766060"/>
            <a:chExt cx="1835784" cy="969584"/>
          </a:xfrm>
        </p:grpSpPr>
        <p:sp>
          <p:nvSpPr>
            <p:cNvPr id="26" name="Rectangle 25">
              <a:extLst>
                <a:ext uri="{FF2B5EF4-FFF2-40B4-BE49-F238E27FC236}">
                  <a16:creationId xmlns:a16="http://schemas.microsoft.com/office/drawing/2014/main" id="{F52F0E21-A1F3-1411-C6D4-E76EF382223E}"/>
                </a:ext>
              </a:extLst>
            </p:cNvPr>
            <p:cNvSpPr/>
            <p:nvPr/>
          </p:nvSpPr>
          <p:spPr>
            <a:xfrm>
              <a:off x="1501140" y="2766060"/>
              <a:ext cx="1623060" cy="96958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7" name="TextBox 26">
              <a:extLst>
                <a:ext uri="{FF2B5EF4-FFF2-40B4-BE49-F238E27FC236}">
                  <a16:creationId xmlns:a16="http://schemas.microsoft.com/office/drawing/2014/main" id="{03DA34FD-C501-DD9B-C697-D16B147DAF49}"/>
                </a:ext>
              </a:extLst>
            </p:cNvPr>
            <p:cNvSpPr txBox="1"/>
            <p:nvPr/>
          </p:nvSpPr>
          <p:spPr>
            <a:xfrm>
              <a:off x="1515744" y="2834795"/>
              <a:ext cx="1821180" cy="8281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Level: “Rank”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Id: 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State: …</a:t>
              </a:r>
              <a:endParaRPr kumimoji="0" lang="LID4096"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endParaRPr>
            </a:p>
          </p:txBody>
        </p:sp>
      </p:grpSp>
      <p:cxnSp>
        <p:nvCxnSpPr>
          <p:cNvPr id="28" name="Straight Arrow Connector 27">
            <a:extLst>
              <a:ext uri="{FF2B5EF4-FFF2-40B4-BE49-F238E27FC236}">
                <a16:creationId xmlns:a16="http://schemas.microsoft.com/office/drawing/2014/main" id="{69ED361D-334A-C83F-F8FB-40DC6EC8D6A9}"/>
              </a:ext>
            </a:extLst>
          </p:cNvPr>
          <p:cNvCxnSpPr>
            <a:cxnSpLocks/>
          </p:cNvCxnSpPr>
          <p:nvPr/>
        </p:nvCxnSpPr>
        <p:spPr>
          <a:xfrm flipV="1">
            <a:off x="1569720" y="2865569"/>
            <a:ext cx="3810" cy="556895"/>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93ECA7C-22BC-19C8-79C8-D3F38EF48A21}"/>
              </a:ext>
            </a:extLst>
          </p:cNvPr>
          <p:cNvSpPr txBox="1"/>
          <p:nvPr/>
        </p:nvSpPr>
        <p:spPr>
          <a:xfrm>
            <a:off x="1649730" y="2928592"/>
            <a:ext cx="146304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Parent</a:t>
            </a:r>
            <a:endParaRPr kumimoji="0" lang="LID4096"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30" name="Group 29">
            <a:extLst>
              <a:ext uri="{FF2B5EF4-FFF2-40B4-BE49-F238E27FC236}">
                <a16:creationId xmlns:a16="http://schemas.microsoft.com/office/drawing/2014/main" id="{0ED03A57-470B-5682-B2B6-8E57D38CF262}"/>
              </a:ext>
            </a:extLst>
          </p:cNvPr>
          <p:cNvGrpSpPr/>
          <p:nvPr/>
        </p:nvGrpSpPr>
        <p:grpSpPr>
          <a:xfrm>
            <a:off x="762000" y="3410135"/>
            <a:ext cx="1864014" cy="864764"/>
            <a:chOff x="1501140" y="2766060"/>
            <a:chExt cx="2384461" cy="969584"/>
          </a:xfrm>
        </p:grpSpPr>
        <p:sp>
          <p:nvSpPr>
            <p:cNvPr id="31" name="Rectangle 30">
              <a:extLst>
                <a:ext uri="{FF2B5EF4-FFF2-40B4-BE49-F238E27FC236}">
                  <a16:creationId xmlns:a16="http://schemas.microsoft.com/office/drawing/2014/main" id="{9CD9DA8E-F2CC-9F8B-5C84-1A6FB43A773C}"/>
                </a:ext>
              </a:extLst>
            </p:cNvPr>
            <p:cNvSpPr/>
            <p:nvPr/>
          </p:nvSpPr>
          <p:spPr>
            <a:xfrm>
              <a:off x="1501140" y="2766060"/>
              <a:ext cx="2076231" cy="96958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32" name="TextBox 31">
              <a:extLst>
                <a:ext uri="{FF2B5EF4-FFF2-40B4-BE49-F238E27FC236}">
                  <a16:creationId xmlns:a16="http://schemas.microsoft.com/office/drawing/2014/main" id="{10419DEE-C585-A00E-11CB-126D4ED818F6}"/>
                </a:ext>
              </a:extLst>
            </p:cNvPr>
            <p:cNvSpPr txBox="1"/>
            <p:nvPr/>
          </p:nvSpPr>
          <p:spPr>
            <a:xfrm>
              <a:off x="1561502" y="2828352"/>
              <a:ext cx="2324099" cy="8281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Level: “Rank”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Id: 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State: …</a:t>
              </a:r>
              <a:endParaRPr kumimoji="0" lang="LID4096"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endParaRPr>
            </a:p>
          </p:txBody>
        </p:sp>
      </p:grpSp>
      <p:cxnSp>
        <p:nvCxnSpPr>
          <p:cNvPr id="33" name="Straight Arrow Connector 32">
            <a:extLst>
              <a:ext uri="{FF2B5EF4-FFF2-40B4-BE49-F238E27FC236}">
                <a16:creationId xmlns:a16="http://schemas.microsoft.com/office/drawing/2014/main" id="{C07D09CF-C6E3-0145-CC67-E730D2527790}"/>
              </a:ext>
            </a:extLst>
          </p:cNvPr>
          <p:cNvCxnSpPr>
            <a:cxnSpLocks/>
            <a:stCxn id="31" idx="3"/>
          </p:cNvCxnSpPr>
          <p:nvPr/>
        </p:nvCxnSpPr>
        <p:spPr>
          <a:xfrm>
            <a:off x="2385060" y="3842517"/>
            <a:ext cx="1066127"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FC965D77-424A-B162-B306-522FB01F5058}"/>
              </a:ext>
            </a:extLst>
          </p:cNvPr>
          <p:cNvSpPr txBox="1"/>
          <p:nvPr/>
        </p:nvSpPr>
        <p:spPr>
          <a:xfrm>
            <a:off x="2383644" y="3402451"/>
            <a:ext cx="1129319"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Sibling</a:t>
            </a:r>
            <a:endParaRPr kumimoji="0" lang="LID4096"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39" name="Group 38">
            <a:extLst>
              <a:ext uri="{FF2B5EF4-FFF2-40B4-BE49-F238E27FC236}">
                <a16:creationId xmlns:a16="http://schemas.microsoft.com/office/drawing/2014/main" id="{EDE1D43C-CE78-0CE3-5C8A-3301AD5848AF}"/>
              </a:ext>
            </a:extLst>
          </p:cNvPr>
          <p:cNvGrpSpPr/>
          <p:nvPr/>
        </p:nvGrpSpPr>
        <p:grpSpPr>
          <a:xfrm>
            <a:off x="761365" y="4890577"/>
            <a:ext cx="2316480" cy="864764"/>
            <a:chOff x="1501141" y="2766060"/>
            <a:chExt cx="2040359" cy="969584"/>
          </a:xfrm>
        </p:grpSpPr>
        <p:sp>
          <p:nvSpPr>
            <p:cNvPr id="40" name="Rectangle 39">
              <a:extLst>
                <a:ext uri="{FF2B5EF4-FFF2-40B4-BE49-F238E27FC236}">
                  <a16:creationId xmlns:a16="http://schemas.microsoft.com/office/drawing/2014/main" id="{D61654D6-6189-E667-B3CD-68FF2055A95F}"/>
                </a:ext>
              </a:extLst>
            </p:cNvPr>
            <p:cNvSpPr/>
            <p:nvPr/>
          </p:nvSpPr>
          <p:spPr>
            <a:xfrm>
              <a:off x="1501141" y="2766060"/>
              <a:ext cx="1926259" cy="96958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41" name="TextBox 40">
              <a:extLst>
                <a:ext uri="{FF2B5EF4-FFF2-40B4-BE49-F238E27FC236}">
                  <a16:creationId xmlns:a16="http://schemas.microsoft.com/office/drawing/2014/main" id="{1380A280-5FA4-70C3-2F62-2CA85C96DB0F}"/>
                </a:ext>
              </a:extLst>
            </p:cNvPr>
            <p:cNvSpPr txBox="1"/>
            <p:nvPr/>
          </p:nvSpPr>
          <p:spPr>
            <a:xfrm>
              <a:off x="1564309" y="2826240"/>
              <a:ext cx="1977191" cy="8281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Level: “</a:t>
              </a:r>
              <a:r>
                <a:rPr kumimoji="0" lang="en-US" sz="1400" b="0" i="0" u="none" strike="noStrike" kern="1200" cap="none" spc="0" normalizeH="0" baseline="0" noProof="0" dirty="0" err="1">
                  <a:ln>
                    <a:noFill/>
                  </a:ln>
                  <a:solidFill>
                    <a:prstClr val="black"/>
                  </a:solidFill>
                  <a:effectLst/>
                  <a:uLnTx/>
                  <a:uFillTx/>
                  <a:latin typeface="Roboto Mono" panose="00000009000000000000" pitchFamily="49" charset="0"/>
                  <a:ea typeface="Roboto Mono" panose="00000009000000000000" pitchFamily="49" charset="0"/>
                  <a:cs typeface="+mn-cs"/>
                </a:rPr>
                <a:t>BankGroup</a:t>
              </a: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Id: 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State: …</a:t>
              </a:r>
              <a:endParaRPr kumimoji="0" lang="LID4096"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endParaRPr>
            </a:p>
          </p:txBody>
        </p:sp>
      </p:grpSp>
      <p:cxnSp>
        <p:nvCxnSpPr>
          <p:cNvPr id="44" name="Straight Arrow Connector 43">
            <a:extLst>
              <a:ext uri="{FF2B5EF4-FFF2-40B4-BE49-F238E27FC236}">
                <a16:creationId xmlns:a16="http://schemas.microsoft.com/office/drawing/2014/main" id="{E0DA8633-5969-37B4-D3E9-FCE8B2AACF0C}"/>
              </a:ext>
            </a:extLst>
          </p:cNvPr>
          <p:cNvCxnSpPr>
            <a:cxnSpLocks/>
          </p:cNvCxnSpPr>
          <p:nvPr/>
        </p:nvCxnSpPr>
        <p:spPr>
          <a:xfrm>
            <a:off x="1577340" y="4270841"/>
            <a:ext cx="0" cy="603701"/>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34243BA9-C66A-4E7A-9777-1F3D793AACDA}"/>
              </a:ext>
            </a:extLst>
          </p:cNvPr>
          <p:cNvSpPr txBox="1"/>
          <p:nvPr/>
        </p:nvSpPr>
        <p:spPr>
          <a:xfrm>
            <a:off x="391157" y="4363587"/>
            <a:ext cx="146304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Children</a:t>
            </a:r>
            <a:endParaRPr kumimoji="0" lang="LID4096"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48" name="Straight Arrow Connector 47">
            <a:extLst>
              <a:ext uri="{FF2B5EF4-FFF2-40B4-BE49-F238E27FC236}">
                <a16:creationId xmlns:a16="http://schemas.microsoft.com/office/drawing/2014/main" id="{79E127FC-8BC1-A266-BB9A-97BEFEF6E3C3}"/>
              </a:ext>
            </a:extLst>
          </p:cNvPr>
          <p:cNvCxnSpPr>
            <a:cxnSpLocks/>
            <a:stCxn id="31" idx="2"/>
          </p:cNvCxnSpPr>
          <p:nvPr/>
        </p:nvCxnSpPr>
        <p:spPr>
          <a:xfrm>
            <a:off x="1573530" y="4274899"/>
            <a:ext cx="1805940" cy="581401"/>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27FCCBB4-4753-AAE8-81D0-4DA060AE18D1}"/>
              </a:ext>
            </a:extLst>
          </p:cNvPr>
          <p:cNvGrpSpPr/>
          <p:nvPr/>
        </p:nvGrpSpPr>
        <p:grpSpPr>
          <a:xfrm>
            <a:off x="3379470" y="4890577"/>
            <a:ext cx="2316480" cy="864764"/>
            <a:chOff x="1501141" y="2766060"/>
            <a:chExt cx="2040359" cy="969584"/>
          </a:xfrm>
        </p:grpSpPr>
        <p:sp>
          <p:nvSpPr>
            <p:cNvPr id="62" name="Rectangle 61">
              <a:extLst>
                <a:ext uri="{FF2B5EF4-FFF2-40B4-BE49-F238E27FC236}">
                  <a16:creationId xmlns:a16="http://schemas.microsoft.com/office/drawing/2014/main" id="{CC71DDC7-F5CA-1F02-FACF-9D833319E55D}"/>
                </a:ext>
              </a:extLst>
            </p:cNvPr>
            <p:cNvSpPr/>
            <p:nvPr/>
          </p:nvSpPr>
          <p:spPr>
            <a:xfrm>
              <a:off x="1501141" y="2766060"/>
              <a:ext cx="1926259" cy="96958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3" name="TextBox 62">
              <a:extLst>
                <a:ext uri="{FF2B5EF4-FFF2-40B4-BE49-F238E27FC236}">
                  <a16:creationId xmlns:a16="http://schemas.microsoft.com/office/drawing/2014/main" id="{2D227C98-7894-5AA6-4343-E2B4E79327D7}"/>
                </a:ext>
              </a:extLst>
            </p:cNvPr>
            <p:cNvSpPr txBox="1"/>
            <p:nvPr/>
          </p:nvSpPr>
          <p:spPr>
            <a:xfrm>
              <a:off x="1564309" y="2826240"/>
              <a:ext cx="1977191" cy="8281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Level: “</a:t>
              </a:r>
              <a:r>
                <a:rPr kumimoji="0" lang="en-US" sz="1400" b="0" i="0" u="none" strike="noStrike" kern="1200" cap="none" spc="0" normalizeH="0" baseline="0" noProof="0" dirty="0" err="1">
                  <a:ln>
                    <a:noFill/>
                  </a:ln>
                  <a:solidFill>
                    <a:prstClr val="black"/>
                  </a:solidFill>
                  <a:effectLst/>
                  <a:uLnTx/>
                  <a:uFillTx/>
                  <a:latin typeface="Roboto Mono" panose="00000009000000000000" pitchFamily="49" charset="0"/>
                  <a:ea typeface="Roboto Mono" panose="00000009000000000000" pitchFamily="49" charset="0"/>
                  <a:cs typeface="+mn-cs"/>
                </a:rPr>
                <a:t>BankGroup</a:t>
              </a: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Id: 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rPr>
                <a:t>State: …</a:t>
              </a:r>
              <a:endParaRPr kumimoji="0" lang="LID4096" sz="1400" b="0" i="0" u="none" strike="noStrike" kern="1200" cap="none" spc="0" normalizeH="0" baseline="0" noProof="0" dirty="0">
                <a:ln>
                  <a:noFill/>
                </a:ln>
                <a:solidFill>
                  <a:prstClr val="black"/>
                </a:solidFill>
                <a:effectLst/>
                <a:uLnTx/>
                <a:uFillTx/>
                <a:latin typeface="Roboto Mono" panose="00000009000000000000" pitchFamily="49" charset="0"/>
                <a:ea typeface="Roboto Mono" panose="00000009000000000000" pitchFamily="49" charset="0"/>
                <a:cs typeface="+mn-cs"/>
              </a:endParaRPr>
            </a:p>
          </p:txBody>
        </p:sp>
      </p:grpSp>
      <p:sp>
        <p:nvSpPr>
          <p:cNvPr id="3" name="Rectangle 2">
            <a:extLst>
              <a:ext uri="{FF2B5EF4-FFF2-40B4-BE49-F238E27FC236}">
                <a16:creationId xmlns:a16="http://schemas.microsoft.com/office/drawing/2014/main" id="{476F1BC1-4CDA-1D3B-F039-4EF8AA8EFA7A}"/>
              </a:ext>
            </a:extLst>
          </p:cNvPr>
          <p:cNvSpPr/>
          <p:nvPr/>
        </p:nvSpPr>
        <p:spPr>
          <a:xfrm>
            <a:off x="3499966" y="3909629"/>
            <a:ext cx="1239554" cy="31673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ID4096"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cxnSp>
        <p:nvCxnSpPr>
          <p:cNvPr id="7" name="Straight Arrow Connector 6">
            <a:extLst>
              <a:ext uri="{FF2B5EF4-FFF2-40B4-BE49-F238E27FC236}">
                <a16:creationId xmlns:a16="http://schemas.microsoft.com/office/drawing/2014/main" id="{A15549F5-18CD-55EA-3F85-1041425D32F3}"/>
              </a:ext>
            </a:extLst>
          </p:cNvPr>
          <p:cNvCxnSpPr>
            <a:cxnSpLocks/>
            <a:stCxn id="3" idx="3"/>
          </p:cNvCxnSpPr>
          <p:nvPr/>
        </p:nvCxnSpPr>
        <p:spPr>
          <a:xfrm flipV="1">
            <a:off x="4739520" y="2575038"/>
            <a:ext cx="826889" cy="149296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52DAF28-9F24-79DA-7AB6-2D58BDBA50DC}"/>
              </a:ext>
            </a:extLst>
          </p:cNvPr>
          <p:cNvSpPr txBox="1"/>
          <p:nvPr/>
        </p:nvSpPr>
        <p:spPr>
          <a:xfrm>
            <a:off x="5566409" y="2156460"/>
            <a:ext cx="3402331" cy="37240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State</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of a DRAM node: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4EA72E">
                    <a:lumMod val="75000"/>
                  </a:srgbClr>
                </a:solidFill>
                <a:effectLst/>
                <a:uLnTx/>
                <a:uFillTx/>
                <a:latin typeface="Cambria" panose="02040503050406030204" pitchFamily="18" charset="0"/>
                <a:ea typeface="Cambria" panose="02040503050406030204" pitchFamily="18" charset="0"/>
                <a:cs typeface="+mn-cs"/>
              </a:rPr>
              <a:t>Current state: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open, close, activating, etc.</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E97132">
                    <a:lumMod val="75000"/>
                  </a:srgbClr>
                </a:solidFill>
                <a:effectLst/>
                <a:uLnTx/>
                <a:uFillTx/>
                <a:latin typeface="Cambria" panose="02040503050406030204" pitchFamily="18" charset="0"/>
                <a:ea typeface="Cambria" panose="02040503050406030204" pitchFamily="18" charset="0"/>
                <a:cs typeface="+mn-cs"/>
              </a:rPr>
              <a:t>Timing constraints:</a:t>
            </a:r>
            <a:r>
              <a:rPr kumimoji="0" lang="en-US" sz="1800" b="0" i="0" u="none" strike="noStrike" kern="1200" cap="none" spc="0" normalizeH="0" baseline="0" noProof="0" dirty="0">
                <a:ln>
                  <a:noFill/>
                </a:ln>
                <a:solidFill>
                  <a:srgbClr val="E97132">
                    <a:lumMod val="75000"/>
                  </a:srgbClr>
                </a:solidFill>
                <a:effectLst/>
                <a:uLnTx/>
                <a:uFillTx/>
                <a:latin typeface="Cambria" panose="02040503050406030204" pitchFamily="18" charset="0"/>
                <a:ea typeface="Cambria" panose="02040503050406030204" pitchFamily="18" charset="0"/>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Earliest time in the future that each DRAM command is allowed to be issued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F9ED5"/>
                </a:solidFill>
                <a:effectLst/>
                <a:uLnTx/>
                <a:uFillTx/>
                <a:latin typeface="Cambria" panose="02040503050406030204" pitchFamily="18" charset="0"/>
                <a:ea typeface="Cambria" panose="02040503050406030204" pitchFamily="18" charset="0"/>
                <a:cs typeface="+mn-cs"/>
              </a:rPr>
              <a:t>Energy &amp; power:</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Time spent in each state and the number of DRAM commands served (</a:t>
            </a:r>
            <a:r>
              <a:rPr kumimoji="0" lang="en-US" sz="1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DRAMPower</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model)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Can be extended to include more</a:t>
            </a:r>
          </a:p>
        </p:txBody>
      </p:sp>
    </p:spTree>
    <p:extLst>
      <p:ext uri="{BB962C8B-B14F-4D97-AF65-F5344CB8AC3E}">
        <p14:creationId xmlns:p14="http://schemas.microsoft.com/office/powerpoint/2010/main" val="18121835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7">
            <a:extLst>
              <a:ext uri="{FF2B5EF4-FFF2-40B4-BE49-F238E27FC236}">
                <a16:creationId xmlns:a16="http://schemas.microsoft.com/office/drawing/2014/main" id="{E7DAB0F8-2128-6A21-40EE-F4A2A45B5540}"/>
              </a:ext>
            </a:extLst>
          </p:cNvPr>
          <p:cNvSpPr>
            <a:spLocks noGrp="1"/>
          </p:cNvSpPr>
          <p:nvPr>
            <p:ph idx="1"/>
          </p:nvPr>
        </p:nvSpPr>
        <p:spPr>
          <a:xfrm>
            <a:off x="75991" y="1102659"/>
            <a:ext cx="8987622" cy="5298141"/>
          </a:xfrm>
        </p:spPr>
        <p:txBody>
          <a:bodyPr/>
          <a:lstStyle/>
          <a:p>
            <a:r>
              <a:rPr lang="en-US" sz="2800" dirty="0"/>
              <a:t>Modular and extensible software architecture</a:t>
            </a:r>
          </a:p>
          <a:p>
            <a:pPr lvl="1"/>
            <a:r>
              <a:rPr lang="en-US" sz="2400" dirty="0"/>
              <a:t>All components in the memory system modeled with the </a:t>
            </a:r>
            <a:r>
              <a:rPr lang="en-US" sz="2400" dirty="0">
                <a:solidFill>
                  <a:srgbClr val="C00000"/>
                </a:solidFill>
              </a:rPr>
              <a:t>same interface </a:t>
            </a:r>
            <a:r>
              <a:rPr lang="en-US" sz="2400" dirty="0"/>
              <a:t>and </a:t>
            </a:r>
            <a:r>
              <a:rPr lang="en-US" sz="2400" dirty="0">
                <a:solidFill>
                  <a:srgbClr val="C00000"/>
                </a:solidFill>
              </a:rPr>
              <a:t>different implementations</a:t>
            </a:r>
          </a:p>
          <a:p>
            <a:pPr lvl="1"/>
            <a:r>
              <a:rPr lang="en-US" sz="2400" dirty="0"/>
              <a:t>Example: The memory controller include:</a:t>
            </a:r>
          </a:p>
          <a:p>
            <a:pPr lvl="2"/>
            <a:r>
              <a:rPr lang="en-US" sz="2000" dirty="0"/>
              <a:t>Address Mapper, Request Scheduler, Refresh Controller, Row Policy, ...</a:t>
            </a:r>
          </a:p>
          <a:p>
            <a:pPr lvl="2"/>
            <a:r>
              <a:rPr lang="en-US" sz="2000" dirty="0"/>
              <a:t>Each can be </a:t>
            </a:r>
            <a:r>
              <a:rPr lang="en-US" sz="2000" dirty="0">
                <a:solidFill>
                  <a:srgbClr val="C00000"/>
                </a:solidFill>
              </a:rPr>
              <a:t>flexibly changed </a:t>
            </a:r>
            <a:r>
              <a:rPr lang="en-US" sz="2000" dirty="0"/>
              <a:t>without hardcoding other parts</a:t>
            </a:r>
          </a:p>
          <a:p>
            <a:pPr marL="457200" indent="-457200">
              <a:buFont typeface="+mj-lt"/>
              <a:buAutoNum type="arabicPeriod"/>
            </a:pPr>
            <a:endParaRPr lang="en-US" sz="3200" dirty="0"/>
          </a:p>
        </p:txBody>
      </p:sp>
      <p:sp>
        <p:nvSpPr>
          <p:cNvPr id="2" name="Title 1"/>
          <p:cNvSpPr>
            <a:spLocks noGrp="1"/>
          </p:cNvSpPr>
          <p:nvPr>
            <p:ph type="title"/>
          </p:nvPr>
        </p:nvSpPr>
        <p:spPr/>
        <p:txBody>
          <a:bodyPr>
            <a:noAutofit/>
          </a:bodyPr>
          <a:lstStyle/>
          <a:p>
            <a:r>
              <a:rPr lang="en-US" sz="3600" dirty="0"/>
              <a:t>Ramulator 2.0 Design and Features (III)</a:t>
            </a:r>
          </a:p>
        </p:txBody>
      </p:sp>
      <p:sp>
        <p:nvSpPr>
          <p:cNvPr id="6" name="Content Placeholder 2">
            <a:extLst>
              <a:ext uri="{FF2B5EF4-FFF2-40B4-BE49-F238E27FC236}">
                <a16:creationId xmlns:a16="http://schemas.microsoft.com/office/drawing/2014/main" id="{7545E099-5068-F448-A0AC-2CF624D53B84}"/>
              </a:ext>
            </a:extLst>
          </p:cNvPr>
          <p:cNvSpPr txBox="1">
            <a:spLocks/>
          </p:cNvSpPr>
          <p:nvPr/>
        </p:nvSpPr>
        <p:spPr>
          <a:xfrm>
            <a:off x="75991" y="813916"/>
            <a:ext cx="8987622" cy="5586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100000"/>
              </a:lnSpc>
              <a:spcBef>
                <a:spcPts val="500"/>
              </a:spcBef>
              <a:spcAft>
                <a:spcPts val="400"/>
              </a:spcAft>
              <a:buClrTx/>
              <a:buSzTx/>
              <a:buFont typeface="Cambria" panose="02040503050406030204" pitchFamily="18" charset="0"/>
              <a:buChar char="-"/>
              <a:tabLst/>
              <a:defRPr/>
            </a:pP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5" name="Picture 4">
            <a:extLst>
              <a:ext uri="{FF2B5EF4-FFF2-40B4-BE49-F238E27FC236}">
                <a16:creationId xmlns:a16="http://schemas.microsoft.com/office/drawing/2014/main" id="{04E0481B-4456-6F92-8EC5-E90FB90F509A}"/>
              </a:ext>
            </a:extLst>
          </p:cNvPr>
          <p:cNvPicPr>
            <a:picLocks noChangeAspect="1"/>
          </p:cNvPicPr>
          <p:nvPr/>
        </p:nvPicPr>
        <p:blipFill>
          <a:blip r:embed="rId3"/>
          <a:stretch>
            <a:fillRect/>
          </a:stretch>
        </p:blipFill>
        <p:spPr>
          <a:xfrm>
            <a:off x="75991" y="3607358"/>
            <a:ext cx="9144000" cy="2785900"/>
          </a:xfrm>
          <a:prstGeom prst="rect">
            <a:avLst/>
          </a:prstGeom>
        </p:spPr>
      </p:pic>
    </p:spTree>
    <p:extLst>
      <p:ext uri="{BB962C8B-B14F-4D97-AF65-F5344CB8AC3E}">
        <p14:creationId xmlns:p14="http://schemas.microsoft.com/office/powerpoint/2010/main" val="392853279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7">
            <a:extLst>
              <a:ext uri="{FF2B5EF4-FFF2-40B4-BE49-F238E27FC236}">
                <a16:creationId xmlns:a16="http://schemas.microsoft.com/office/drawing/2014/main" id="{E7DAB0F8-2128-6A21-40EE-F4A2A45B5540}"/>
              </a:ext>
            </a:extLst>
          </p:cNvPr>
          <p:cNvSpPr>
            <a:spLocks noGrp="1"/>
          </p:cNvSpPr>
          <p:nvPr>
            <p:ph idx="1"/>
          </p:nvPr>
        </p:nvSpPr>
        <p:spPr>
          <a:xfrm>
            <a:off x="75991" y="1102659"/>
            <a:ext cx="8987622" cy="5298141"/>
          </a:xfrm>
        </p:spPr>
        <p:txBody>
          <a:bodyPr/>
          <a:lstStyle/>
          <a:p>
            <a:r>
              <a:rPr lang="en-US" sz="2800" dirty="0"/>
              <a:t>In the paper</a:t>
            </a:r>
          </a:p>
          <a:p>
            <a:pPr lvl="1"/>
            <a:r>
              <a:rPr lang="en-US" sz="2400" dirty="0"/>
              <a:t>More detailed explanation of modeling methodology</a:t>
            </a:r>
          </a:p>
          <a:p>
            <a:pPr lvl="1"/>
            <a:r>
              <a:rPr lang="en-US" sz="2400" dirty="0"/>
              <a:t>Authoring of DRAM specifications (organization, timings, etc.)</a:t>
            </a:r>
          </a:p>
          <a:p>
            <a:pPr lvl="1"/>
            <a:r>
              <a:rPr lang="en-US" sz="2400" dirty="0"/>
              <a:t>Memory controller plugin &amp; </a:t>
            </a:r>
            <a:r>
              <a:rPr lang="en-US" sz="2400" dirty="0" err="1"/>
              <a:t>RowHammer</a:t>
            </a:r>
            <a:r>
              <a:rPr lang="en-US" sz="2400" dirty="0"/>
              <a:t> mitigations</a:t>
            </a:r>
          </a:p>
          <a:p>
            <a:pPr lvl="1"/>
            <a:r>
              <a:rPr lang="en-US" sz="2400" dirty="0"/>
              <a:t>Performance comparison with other DRAM simulators</a:t>
            </a:r>
          </a:p>
          <a:p>
            <a:pPr lvl="1"/>
            <a:r>
              <a:rPr lang="en-US" sz="2400" dirty="0"/>
              <a:t>…</a:t>
            </a:r>
          </a:p>
          <a:p>
            <a:pPr marL="457200" indent="-457200">
              <a:buFont typeface="+mj-lt"/>
              <a:buAutoNum type="arabicPeriod"/>
            </a:pPr>
            <a:endParaRPr lang="en-US" sz="3200" dirty="0"/>
          </a:p>
        </p:txBody>
      </p:sp>
      <p:sp>
        <p:nvSpPr>
          <p:cNvPr id="2" name="Title 1"/>
          <p:cNvSpPr>
            <a:spLocks noGrp="1"/>
          </p:cNvSpPr>
          <p:nvPr>
            <p:ph type="title"/>
          </p:nvPr>
        </p:nvSpPr>
        <p:spPr/>
        <p:txBody>
          <a:bodyPr>
            <a:noAutofit/>
          </a:bodyPr>
          <a:lstStyle/>
          <a:p>
            <a:r>
              <a:rPr lang="en-US" sz="3600" dirty="0"/>
              <a:t>Ramulator 2.0 Design and Features (IV)</a:t>
            </a:r>
          </a:p>
        </p:txBody>
      </p:sp>
      <p:sp>
        <p:nvSpPr>
          <p:cNvPr id="6" name="Content Placeholder 2">
            <a:extLst>
              <a:ext uri="{FF2B5EF4-FFF2-40B4-BE49-F238E27FC236}">
                <a16:creationId xmlns:a16="http://schemas.microsoft.com/office/drawing/2014/main" id="{7545E099-5068-F448-A0AC-2CF624D53B84}"/>
              </a:ext>
            </a:extLst>
          </p:cNvPr>
          <p:cNvSpPr txBox="1">
            <a:spLocks/>
          </p:cNvSpPr>
          <p:nvPr/>
        </p:nvSpPr>
        <p:spPr>
          <a:xfrm>
            <a:off x="75991" y="813916"/>
            <a:ext cx="8987622" cy="5586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100000"/>
              </a:lnSpc>
              <a:spcBef>
                <a:spcPts val="500"/>
              </a:spcBef>
              <a:spcAft>
                <a:spcPts val="400"/>
              </a:spcAft>
              <a:buClrTx/>
              <a:buSzTx/>
              <a:buFont typeface="Cambria" panose="02040503050406030204" pitchFamily="18" charset="0"/>
              <a:buChar char="-"/>
              <a:tabLst/>
              <a:defRPr/>
            </a:pP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7" name="Picture 6">
            <a:extLst>
              <a:ext uri="{FF2B5EF4-FFF2-40B4-BE49-F238E27FC236}">
                <a16:creationId xmlns:a16="http://schemas.microsoft.com/office/drawing/2014/main" id="{BD249B22-0CD3-0FCA-AAF4-B33FDA9AEFD8}"/>
              </a:ext>
            </a:extLst>
          </p:cNvPr>
          <p:cNvPicPr>
            <a:picLocks noChangeAspect="1"/>
          </p:cNvPicPr>
          <p:nvPr/>
        </p:nvPicPr>
        <p:blipFill>
          <a:blip r:embed="rId3"/>
          <a:stretch>
            <a:fillRect/>
          </a:stretch>
        </p:blipFill>
        <p:spPr>
          <a:xfrm>
            <a:off x="557359" y="3166318"/>
            <a:ext cx="8029281" cy="1436984"/>
          </a:xfrm>
          <a:prstGeom prst="rect">
            <a:avLst/>
          </a:prstGeom>
        </p:spPr>
      </p:pic>
      <p:pic>
        <p:nvPicPr>
          <p:cNvPr id="9" name="Picture 8">
            <a:extLst>
              <a:ext uri="{FF2B5EF4-FFF2-40B4-BE49-F238E27FC236}">
                <a16:creationId xmlns:a16="http://schemas.microsoft.com/office/drawing/2014/main" id="{D9588D6A-EB53-CAA4-69DB-C8D12D628B98}"/>
              </a:ext>
            </a:extLst>
          </p:cNvPr>
          <p:cNvPicPr>
            <a:picLocks noChangeAspect="1"/>
          </p:cNvPicPr>
          <p:nvPr/>
        </p:nvPicPr>
        <p:blipFill>
          <a:blip r:embed="rId4"/>
          <a:stretch>
            <a:fillRect/>
          </a:stretch>
        </p:blipFill>
        <p:spPr>
          <a:xfrm>
            <a:off x="1992016" y="4842718"/>
            <a:ext cx="1200764" cy="1200764"/>
          </a:xfrm>
          <a:prstGeom prst="rect">
            <a:avLst/>
          </a:prstGeom>
        </p:spPr>
      </p:pic>
      <p:sp>
        <p:nvSpPr>
          <p:cNvPr id="10" name="TextBox 9">
            <a:extLst>
              <a:ext uri="{FF2B5EF4-FFF2-40B4-BE49-F238E27FC236}">
                <a16:creationId xmlns:a16="http://schemas.microsoft.com/office/drawing/2014/main" id="{13BF7B8F-66AD-35AF-6AD1-E8C36FD0E9EF}"/>
              </a:ext>
            </a:extLst>
          </p:cNvPr>
          <p:cNvSpPr txBox="1"/>
          <p:nvPr/>
        </p:nvSpPr>
        <p:spPr>
          <a:xfrm>
            <a:off x="1432240" y="6098232"/>
            <a:ext cx="2331720"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IEEE CAL Paper</a:t>
            </a:r>
            <a:endParaRPr kumimoji="0" lang="LID4096" sz="1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endParaRPr>
          </a:p>
        </p:txBody>
      </p:sp>
      <p:grpSp>
        <p:nvGrpSpPr>
          <p:cNvPr id="11" name="Group 10">
            <a:extLst>
              <a:ext uri="{FF2B5EF4-FFF2-40B4-BE49-F238E27FC236}">
                <a16:creationId xmlns:a16="http://schemas.microsoft.com/office/drawing/2014/main" id="{6AC9FCB5-D305-0C91-C60E-7C878BF19EB0}"/>
              </a:ext>
            </a:extLst>
          </p:cNvPr>
          <p:cNvGrpSpPr/>
          <p:nvPr/>
        </p:nvGrpSpPr>
        <p:grpSpPr>
          <a:xfrm>
            <a:off x="4152900" y="4842718"/>
            <a:ext cx="4579620" cy="1846825"/>
            <a:chOff x="156173" y="4879698"/>
            <a:chExt cx="4579620" cy="1846825"/>
          </a:xfrm>
        </p:grpSpPr>
        <p:pic>
          <p:nvPicPr>
            <p:cNvPr id="12" name="Picture 11">
              <a:extLst>
                <a:ext uri="{FF2B5EF4-FFF2-40B4-BE49-F238E27FC236}">
                  <a16:creationId xmlns:a16="http://schemas.microsoft.com/office/drawing/2014/main" id="{DB149383-4F07-9737-FDC3-D1B14205A47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791820" y="4879698"/>
              <a:ext cx="1216959" cy="1216959"/>
            </a:xfrm>
            <a:prstGeom prst="rect">
              <a:avLst/>
            </a:prstGeom>
          </p:spPr>
        </p:pic>
        <p:sp>
          <p:nvSpPr>
            <p:cNvPr id="13" name="TextBox 12">
              <a:extLst>
                <a:ext uri="{FF2B5EF4-FFF2-40B4-BE49-F238E27FC236}">
                  <a16:creationId xmlns:a16="http://schemas.microsoft.com/office/drawing/2014/main" id="{8456885D-B8B9-9525-D05F-49A443FA05CB}"/>
                </a:ext>
              </a:extLst>
            </p:cNvPr>
            <p:cNvSpPr txBox="1"/>
            <p:nvPr/>
          </p:nvSpPr>
          <p:spPr>
            <a:xfrm>
              <a:off x="156173" y="6080192"/>
              <a:ext cx="457962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Open-source version </a:t>
              </a:r>
              <a:r>
                <a:rPr kumimoji="0" lang="en-US" sz="18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Github</a:t>
              </a:r>
              <a:r>
                <a:rPr kumimoji="0" lang="en-US" sz="1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repo: </a:t>
              </a:r>
              <a:b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b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CMU-SAFARI/ramulator2</a:t>
              </a:r>
              <a:endParaRPr kumimoji="0" lang="LID4096"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28363044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7">
            <a:extLst>
              <a:ext uri="{FF2B5EF4-FFF2-40B4-BE49-F238E27FC236}">
                <a16:creationId xmlns:a16="http://schemas.microsoft.com/office/drawing/2014/main" id="{E7DAB0F8-2128-6A21-40EE-F4A2A45B5540}"/>
              </a:ext>
            </a:extLst>
          </p:cNvPr>
          <p:cNvSpPr>
            <a:spLocks noGrp="1"/>
          </p:cNvSpPr>
          <p:nvPr>
            <p:ph idx="1"/>
          </p:nvPr>
        </p:nvSpPr>
        <p:spPr>
          <a:xfrm>
            <a:off x="75991" y="1102659"/>
            <a:ext cx="8987622" cy="5298141"/>
          </a:xfrm>
        </p:spPr>
        <p:txBody>
          <a:bodyPr/>
          <a:lstStyle/>
          <a:p>
            <a:r>
              <a:rPr lang="en-US" sz="2800" b="1" dirty="0"/>
              <a:t>Cross-section performance overhead evaluation of different </a:t>
            </a:r>
            <a:r>
              <a:rPr lang="en-US" sz="2800" b="1" dirty="0" err="1"/>
              <a:t>RowHammer</a:t>
            </a:r>
            <a:r>
              <a:rPr lang="en-US" sz="2800" b="1" dirty="0"/>
              <a:t> mitigation techniques </a:t>
            </a:r>
            <a:br>
              <a:rPr lang="en-US" sz="2800" b="1" dirty="0"/>
            </a:br>
            <a:r>
              <a:rPr lang="en-US" sz="2800" b="1" dirty="0">
                <a:solidFill>
                  <a:srgbClr val="C00000"/>
                </a:solidFill>
              </a:rPr>
              <a:t>[Luo+, IEEE CAL]</a:t>
            </a:r>
          </a:p>
          <a:p>
            <a:pPr lvl="1"/>
            <a:r>
              <a:rPr lang="en-US" sz="2400" dirty="0"/>
              <a:t>Six different </a:t>
            </a:r>
            <a:r>
              <a:rPr lang="en-US" sz="2400" dirty="0" err="1"/>
              <a:t>RowHammer</a:t>
            </a:r>
            <a:r>
              <a:rPr lang="en-US" sz="2400" dirty="0"/>
              <a:t> mitigation techniques all implemented </a:t>
            </a:r>
            <a:r>
              <a:rPr lang="en-US" sz="2400" dirty="0">
                <a:solidFill>
                  <a:srgbClr val="C00000"/>
                </a:solidFill>
              </a:rPr>
              <a:t>as plugins to the same memory controller implementation</a:t>
            </a:r>
          </a:p>
        </p:txBody>
      </p:sp>
      <p:sp>
        <p:nvSpPr>
          <p:cNvPr id="2" name="Title 1"/>
          <p:cNvSpPr>
            <a:spLocks noGrp="1"/>
          </p:cNvSpPr>
          <p:nvPr>
            <p:ph type="title"/>
          </p:nvPr>
        </p:nvSpPr>
        <p:spPr/>
        <p:txBody>
          <a:bodyPr>
            <a:noAutofit/>
          </a:bodyPr>
          <a:lstStyle/>
          <a:p>
            <a:r>
              <a:rPr lang="en-US" dirty="0"/>
              <a:t>Ramulator 2.0 Case Studies (I)</a:t>
            </a:r>
          </a:p>
        </p:txBody>
      </p:sp>
      <p:sp>
        <p:nvSpPr>
          <p:cNvPr id="6" name="Content Placeholder 2">
            <a:extLst>
              <a:ext uri="{FF2B5EF4-FFF2-40B4-BE49-F238E27FC236}">
                <a16:creationId xmlns:a16="http://schemas.microsoft.com/office/drawing/2014/main" id="{7545E099-5068-F448-A0AC-2CF624D53B84}"/>
              </a:ext>
            </a:extLst>
          </p:cNvPr>
          <p:cNvSpPr txBox="1">
            <a:spLocks/>
          </p:cNvSpPr>
          <p:nvPr/>
        </p:nvSpPr>
        <p:spPr>
          <a:xfrm>
            <a:off x="75991" y="813916"/>
            <a:ext cx="8987622" cy="5586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100000"/>
              </a:lnSpc>
              <a:spcBef>
                <a:spcPts val="500"/>
              </a:spcBef>
              <a:spcAft>
                <a:spcPts val="400"/>
              </a:spcAft>
              <a:buClrTx/>
              <a:buSzTx/>
              <a:buFont typeface="Cambria" panose="02040503050406030204" pitchFamily="18" charset="0"/>
              <a:buChar char="-"/>
              <a:tabLst/>
              <a:defRPr/>
            </a:pP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13" name="Picture 12">
            <a:extLst>
              <a:ext uri="{FF2B5EF4-FFF2-40B4-BE49-F238E27FC236}">
                <a16:creationId xmlns:a16="http://schemas.microsoft.com/office/drawing/2014/main" id="{09F1AC79-6D2E-5637-BC84-E34F390FE682}"/>
              </a:ext>
            </a:extLst>
          </p:cNvPr>
          <p:cNvPicPr>
            <a:picLocks noChangeAspect="1"/>
          </p:cNvPicPr>
          <p:nvPr/>
        </p:nvPicPr>
        <p:blipFill>
          <a:blip r:embed="rId3"/>
          <a:stretch>
            <a:fillRect/>
          </a:stretch>
        </p:blipFill>
        <p:spPr>
          <a:xfrm>
            <a:off x="858055" y="3688704"/>
            <a:ext cx="7423491" cy="2620616"/>
          </a:xfrm>
          <a:prstGeom prst="rect">
            <a:avLst/>
          </a:prstGeom>
        </p:spPr>
      </p:pic>
    </p:spTree>
    <p:extLst>
      <p:ext uri="{BB962C8B-B14F-4D97-AF65-F5344CB8AC3E}">
        <p14:creationId xmlns:p14="http://schemas.microsoft.com/office/powerpoint/2010/main" val="2081122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8E9D5-28D4-BD96-6D44-B9BF947254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128DF9-4CE6-068C-6DBB-69F87CAE5F15}"/>
              </a:ext>
            </a:extLst>
          </p:cNvPr>
          <p:cNvSpPr>
            <a:spLocks noGrp="1"/>
          </p:cNvSpPr>
          <p:nvPr>
            <p:ph type="title"/>
          </p:nvPr>
        </p:nvSpPr>
        <p:spPr>
          <a:xfrm>
            <a:off x="228600" y="57944"/>
            <a:ext cx="8915400" cy="1066800"/>
          </a:xfrm>
        </p:spPr>
        <p:txBody>
          <a:bodyPr/>
          <a:lstStyle/>
          <a:p>
            <a:r>
              <a:rPr lang="en-US" dirty="0"/>
              <a:t>Laboratory for Understanding Memory</a:t>
            </a:r>
          </a:p>
        </p:txBody>
      </p:sp>
      <p:sp>
        <p:nvSpPr>
          <p:cNvPr id="4" name="Slide Number Placeholder 3">
            <a:extLst>
              <a:ext uri="{FF2B5EF4-FFF2-40B4-BE49-F238E27FC236}">
                <a16:creationId xmlns:a16="http://schemas.microsoft.com/office/drawing/2014/main" id="{23E0F29E-C3B2-3E04-9A72-0B1C6CBE5BDA}"/>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charset="-128"/>
              <a:cs typeface="+mn-cs"/>
            </a:endParaRPr>
          </a:p>
        </p:txBody>
      </p:sp>
      <p:pic>
        <p:nvPicPr>
          <p:cNvPr id="14" name="Content Placeholder 13" descr="A room with many computers on shelves&#10;&#10;AI-generated content may be incorrect.">
            <a:extLst>
              <a:ext uri="{FF2B5EF4-FFF2-40B4-BE49-F238E27FC236}">
                <a16:creationId xmlns:a16="http://schemas.microsoft.com/office/drawing/2014/main" id="{7FD7E652-9520-A072-DA4A-5DD4D7B9929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800708"/>
            <a:ext cx="3888432" cy="2916324"/>
          </a:xfrm>
        </p:spPr>
      </p:pic>
      <p:pic>
        <p:nvPicPr>
          <p:cNvPr id="15" name="Picture 14">
            <a:extLst>
              <a:ext uri="{FF2B5EF4-FFF2-40B4-BE49-F238E27FC236}">
                <a16:creationId xmlns:a16="http://schemas.microsoft.com/office/drawing/2014/main" id="{F38C12EE-9334-BB53-FC11-C2645877D832}"/>
              </a:ext>
            </a:extLst>
          </p:cNvPr>
          <p:cNvPicPr>
            <a:picLocks noChangeAspect="1"/>
          </p:cNvPicPr>
          <p:nvPr/>
        </p:nvPicPr>
        <p:blipFill>
          <a:blip r:embed="rId3"/>
          <a:stretch>
            <a:fillRect/>
          </a:stretch>
        </p:blipFill>
        <p:spPr>
          <a:xfrm>
            <a:off x="4572000" y="764704"/>
            <a:ext cx="3888432" cy="2916324"/>
          </a:xfrm>
          <a:prstGeom prst="rect">
            <a:avLst/>
          </a:prstGeom>
        </p:spPr>
      </p:pic>
      <p:pic>
        <p:nvPicPr>
          <p:cNvPr id="16" name="Picture 15">
            <a:extLst>
              <a:ext uri="{FF2B5EF4-FFF2-40B4-BE49-F238E27FC236}">
                <a16:creationId xmlns:a16="http://schemas.microsoft.com/office/drawing/2014/main" id="{8A64903F-9D7C-2808-FA5E-3B69D8FF5DAE}"/>
              </a:ext>
            </a:extLst>
          </p:cNvPr>
          <p:cNvPicPr>
            <a:picLocks noChangeAspect="1"/>
          </p:cNvPicPr>
          <p:nvPr/>
        </p:nvPicPr>
        <p:blipFill>
          <a:blip r:embed="rId4"/>
          <a:stretch>
            <a:fillRect/>
          </a:stretch>
        </p:blipFill>
        <p:spPr>
          <a:xfrm>
            <a:off x="4572000" y="3796723"/>
            <a:ext cx="4032450" cy="3024337"/>
          </a:xfrm>
          <a:prstGeom prst="rect">
            <a:avLst/>
          </a:prstGeom>
        </p:spPr>
      </p:pic>
      <p:pic>
        <p:nvPicPr>
          <p:cNvPr id="17" name="Picture 16">
            <a:extLst>
              <a:ext uri="{FF2B5EF4-FFF2-40B4-BE49-F238E27FC236}">
                <a16:creationId xmlns:a16="http://schemas.microsoft.com/office/drawing/2014/main" id="{FEABAE66-CAC7-B34A-E4E4-E54E9AC1369B}"/>
              </a:ext>
            </a:extLst>
          </p:cNvPr>
          <p:cNvPicPr>
            <a:picLocks noChangeAspect="1"/>
          </p:cNvPicPr>
          <p:nvPr/>
        </p:nvPicPr>
        <p:blipFill>
          <a:blip r:embed="rId5"/>
          <a:stretch>
            <a:fillRect/>
          </a:stretch>
        </p:blipFill>
        <p:spPr>
          <a:xfrm>
            <a:off x="179512" y="3783412"/>
            <a:ext cx="3960440" cy="2970330"/>
          </a:xfrm>
          <a:prstGeom prst="rect">
            <a:avLst/>
          </a:prstGeom>
        </p:spPr>
      </p:pic>
    </p:spTree>
    <p:extLst>
      <p:ext uri="{BB962C8B-B14F-4D97-AF65-F5344CB8AC3E}">
        <p14:creationId xmlns:p14="http://schemas.microsoft.com/office/powerpoint/2010/main" val="301893546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57">
            <a:extLst>
              <a:ext uri="{FF2B5EF4-FFF2-40B4-BE49-F238E27FC236}">
                <a16:creationId xmlns:a16="http://schemas.microsoft.com/office/drawing/2014/main" id="{E7DAB0F8-2128-6A21-40EE-F4A2A45B5540}"/>
              </a:ext>
            </a:extLst>
          </p:cNvPr>
          <p:cNvSpPr>
            <a:spLocks noGrp="1"/>
          </p:cNvSpPr>
          <p:nvPr>
            <p:ph idx="1"/>
          </p:nvPr>
        </p:nvSpPr>
        <p:spPr>
          <a:xfrm>
            <a:off x="75991" y="1102659"/>
            <a:ext cx="8987622" cy="5298141"/>
          </a:xfrm>
        </p:spPr>
        <p:txBody>
          <a:bodyPr/>
          <a:lstStyle/>
          <a:p>
            <a:r>
              <a:rPr lang="en-US" sz="2800" b="1" dirty="0"/>
              <a:t>Performance evaluation of DDR5 Per Row Activation Counting (PRAC) </a:t>
            </a:r>
            <a:r>
              <a:rPr lang="en-US" sz="2800" b="1" dirty="0">
                <a:solidFill>
                  <a:srgbClr val="C00000"/>
                </a:solidFill>
              </a:rPr>
              <a:t>[</a:t>
            </a:r>
            <a:r>
              <a:rPr lang="en-US" sz="2800" b="1" dirty="0" err="1">
                <a:solidFill>
                  <a:srgbClr val="C00000"/>
                </a:solidFill>
              </a:rPr>
              <a:t>Canpolat</a:t>
            </a:r>
            <a:r>
              <a:rPr lang="en-US" sz="2800" b="1" dirty="0">
                <a:solidFill>
                  <a:srgbClr val="C00000"/>
                </a:solidFill>
              </a:rPr>
              <a:t>+, DRAMsec’24]</a:t>
            </a:r>
          </a:p>
          <a:p>
            <a:pPr lvl="1"/>
            <a:r>
              <a:rPr lang="en-US" sz="2400" dirty="0"/>
              <a:t>Memory controller implementation </a:t>
            </a:r>
            <a:r>
              <a:rPr lang="en-US" sz="2400" dirty="0">
                <a:solidFill>
                  <a:srgbClr val="C00000"/>
                </a:solidFill>
              </a:rPr>
              <a:t>extended with support for per-row activation count tracking and back-off signal</a:t>
            </a:r>
          </a:p>
        </p:txBody>
      </p:sp>
      <p:sp>
        <p:nvSpPr>
          <p:cNvPr id="2" name="Title 1"/>
          <p:cNvSpPr>
            <a:spLocks noGrp="1"/>
          </p:cNvSpPr>
          <p:nvPr>
            <p:ph type="title"/>
          </p:nvPr>
        </p:nvSpPr>
        <p:spPr/>
        <p:txBody>
          <a:bodyPr>
            <a:noAutofit/>
          </a:bodyPr>
          <a:lstStyle/>
          <a:p>
            <a:r>
              <a:rPr lang="en-US" dirty="0"/>
              <a:t>Ramulator 2.0 Case Studies (II)</a:t>
            </a:r>
          </a:p>
        </p:txBody>
      </p:sp>
      <p:sp>
        <p:nvSpPr>
          <p:cNvPr id="6" name="Content Placeholder 2">
            <a:extLst>
              <a:ext uri="{FF2B5EF4-FFF2-40B4-BE49-F238E27FC236}">
                <a16:creationId xmlns:a16="http://schemas.microsoft.com/office/drawing/2014/main" id="{7545E099-5068-F448-A0AC-2CF624D53B84}"/>
              </a:ext>
            </a:extLst>
          </p:cNvPr>
          <p:cNvSpPr txBox="1">
            <a:spLocks/>
          </p:cNvSpPr>
          <p:nvPr/>
        </p:nvSpPr>
        <p:spPr>
          <a:xfrm>
            <a:off x="75991" y="813916"/>
            <a:ext cx="8987622" cy="5586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100000"/>
              </a:lnSpc>
              <a:spcBef>
                <a:spcPts val="500"/>
              </a:spcBef>
              <a:spcAft>
                <a:spcPts val="400"/>
              </a:spcAft>
              <a:buClrTx/>
              <a:buSzTx/>
              <a:buFont typeface="Cambria" panose="02040503050406030204" pitchFamily="18" charset="0"/>
              <a:buChar char="-"/>
              <a:tabLst/>
              <a:defRPr/>
            </a:pP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13" name="Picture 12">
            <a:extLst>
              <a:ext uri="{FF2B5EF4-FFF2-40B4-BE49-F238E27FC236}">
                <a16:creationId xmlns:a16="http://schemas.microsoft.com/office/drawing/2014/main" id="{490ACFE2-F331-94A7-A3A5-8C9A1EC67A09}"/>
              </a:ext>
            </a:extLst>
          </p:cNvPr>
          <p:cNvPicPr>
            <a:picLocks noChangeAspect="1"/>
          </p:cNvPicPr>
          <p:nvPr/>
        </p:nvPicPr>
        <p:blipFill>
          <a:blip r:embed="rId3"/>
          <a:stretch>
            <a:fillRect/>
          </a:stretch>
        </p:blipFill>
        <p:spPr>
          <a:xfrm>
            <a:off x="899160" y="3217775"/>
            <a:ext cx="7162800" cy="3235561"/>
          </a:xfrm>
          <a:prstGeom prst="rect">
            <a:avLst/>
          </a:prstGeom>
        </p:spPr>
      </p:pic>
    </p:spTree>
    <p:extLst>
      <p:ext uri="{BB962C8B-B14F-4D97-AF65-F5344CB8AC3E}">
        <p14:creationId xmlns:p14="http://schemas.microsoft.com/office/powerpoint/2010/main" val="40749353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2A4E4-C005-C599-9393-9E553C3BCF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BCB8E6-FEDF-5FCC-1C12-9BFBE3A8E0CE}"/>
              </a:ext>
            </a:extLst>
          </p:cNvPr>
          <p:cNvSpPr>
            <a:spLocks noGrp="1"/>
          </p:cNvSpPr>
          <p:nvPr>
            <p:ph type="title"/>
          </p:nvPr>
        </p:nvSpPr>
        <p:spPr>
          <a:xfrm>
            <a:off x="228600" y="152400"/>
            <a:ext cx="8915400" cy="884238"/>
          </a:xfrm>
        </p:spPr>
        <p:txBody>
          <a:bodyPr/>
          <a:lstStyle/>
          <a:p>
            <a:r>
              <a:rPr lang="en-US" dirty="0"/>
              <a:t>Evaluation of Industry’s Recent Solutions</a:t>
            </a:r>
          </a:p>
        </p:txBody>
      </p:sp>
      <p:sp>
        <p:nvSpPr>
          <p:cNvPr id="3" name="Content Placeholder 2">
            <a:extLst>
              <a:ext uri="{FF2B5EF4-FFF2-40B4-BE49-F238E27FC236}">
                <a16:creationId xmlns:a16="http://schemas.microsoft.com/office/drawing/2014/main" id="{0113F2FD-8A32-88DA-3B41-D115FD1E6B26}"/>
              </a:ext>
            </a:extLst>
          </p:cNvPr>
          <p:cNvSpPr>
            <a:spLocks noGrp="1"/>
          </p:cNvSpPr>
          <p:nvPr>
            <p:ph idx="1"/>
          </p:nvPr>
        </p:nvSpPr>
        <p:spPr/>
        <p:txBody>
          <a:bodyPr/>
          <a:lstStyle/>
          <a:p>
            <a:r>
              <a:rPr lang="en-US" sz="1600" b="0" i="0" dirty="0">
                <a:solidFill>
                  <a:srgbClr val="000000"/>
                </a:solidFill>
                <a:effectLst/>
              </a:rPr>
              <a:t>Oguzhan </a:t>
            </a:r>
            <a:r>
              <a:rPr lang="en-US" sz="1600" b="0" i="0" dirty="0" err="1">
                <a:solidFill>
                  <a:srgbClr val="000000"/>
                </a:solidFill>
                <a:effectLst/>
              </a:rPr>
              <a:t>Canpolat</a:t>
            </a:r>
            <a:r>
              <a:rPr lang="en-US" sz="1600" b="0" i="0" dirty="0">
                <a:solidFill>
                  <a:srgbClr val="000000"/>
                </a:solidFill>
                <a:effectLst/>
              </a:rPr>
              <a:t>, Abdullah Giray Yaglikci, Geraldo Francisco de Oliveira, </a:t>
            </a:r>
            <a:r>
              <a:rPr lang="en-US" sz="1600" b="0" i="0" dirty="0" err="1">
                <a:solidFill>
                  <a:srgbClr val="000000"/>
                </a:solidFill>
                <a:effectLst/>
              </a:rPr>
              <a:t>Ataberk</a:t>
            </a:r>
            <a:r>
              <a:rPr lang="en-US" sz="1600" b="0" i="0" dirty="0">
                <a:solidFill>
                  <a:srgbClr val="000000"/>
                </a:solidFill>
                <a:effectLst/>
              </a:rPr>
              <a:t> </a:t>
            </a:r>
            <a:r>
              <a:rPr lang="en-US" sz="1600" b="0" i="0" dirty="0" err="1">
                <a:solidFill>
                  <a:srgbClr val="000000"/>
                </a:solidFill>
                <a:effectLst/>
              </a:rPr>
              <a:t>Olgun</a:t>
            </a:r>
            <a:r>
              <a:rPr lang="en-US" sz="1600" b="0" i="0" dirty="0">
                <a:solidFill>
                  <a:srgbClr val="000000"/>
                </a:solidFill>
                <a:effectLst/>
              </a:rPr>
              <a:t>, Nisa </a:t>
            </a:r>
            <a:r>
              <a:rPr lang="en-US" sz="1600" b="0" i="0" dirty="0" err="1">
                <a:solidFill>
                  <a:srgbClr val="000000"/>
                </a:solidFill>
                <a:effectLst/>
              </a:rPr>
              <a:t>Bostanci</a:t>
            </a:r>
            <a:r>
              <a:rPr lang="en-US" sz="1600" b="0" i="0" dirty="0">
                <a:solidFill>
                  <a:srgbClr val="000000"/>
                </a:solidFill>
                <a:effectLst/>
              </a:rPr>
              <a:t>, Ismail Emir Yuksel, Haocong Luo, Oguz </a:t>
            </a:r>
            <a:r>
              <a:rPr lang="en-US" sz="1600" b="0" i="0" dirty="0" err="1">
                <a:solidFill>
                  <a:srgbClr val="000000"/>
                </a:solidFill>
                <a:effectLst/>
              </a:rPr>
              <a:t>Ergin</a:t>
            </a:r>
            <a:r>
              <a:rPr lang="en-US" sz="1600" b="0" i="0" dirty="0">
                <a:solidFill>
                  <a:srgbClr val="000000"/>
                </a:solidFill>
                <a:effectLst/>
              </a:rPr>
              <a:t>, and Onur Mutlu,</a:t>
            </a:r>
            <a:br>
              <a:rPr lang="en-US" sz="1600" b="0" i="0" dirty="0">
                <a:solidFill>
                  <a:srgbClr val="000000"/>
                </a:solidFill>
                <a:effectLst/>
              </a:rPr>
            </a:br>
            <a:r>
              <a:rPr lang="en-US" sz="1600" b="1" i="0" dirty="0">
                <a:solidFill>
                  <a:srgbClr val="0000FF"/>
                </a:solidFill>
                <a:effectLst/>
                <a:hlinkClick r:id="rId2">
                  <a:extLst>
                    <a:ext uri="{A12FA001-AC4F-418D-AE19-62706E023703}">
                      <ahyp:hlinkClr xmlns:ahyp="http://schemas.microsoft.com/office/drawing/2018/hyperlinkcolor" val="tx"/>
                    </a:ext>
                  </a:extLst>
                </a:hlinkClick>
              </a:rPr>
              <a:t>"Chronus: Understanding and Securing the Cutting-Edge Industry Solutions to DRAM Read Disturbance"</a:t>
            </a:r>
            <a:br>
              <a:rPr lang="en-US" sz="1600" b="0" i="0" dirty="0">
                <a:solidFill>
                  <a:srgbClr val="000000"/>
                </a:solidFill>
                <a:effectLst/>
              </a:rPr>
            </a:br>
            <a:r>
              <a:rPr lang="en-US" sz="1600" b="0" i="1" dirty="0">
                <a:solidFill>
                  <a:srgbClr val="000000"/>
                </a:solidFill>
                <a:effectLst/>
              </a:rPr>
              <a:t>Proceedings of the </a:t>
            </a:r>
            <a:r>
              <a:rPr lang="en-US" sz="1600" b="0" i="1" dirty="0">
                <a:solidFill>
                  <a:srgbClr val="000000"/>
                </a:solidFill>
                <a:effectLst/>
                <a:hlinkClick r:id="rId3"/>
              </a:rPr>
              <a:t>31st International Symposium on High-Performance Computer Architecture</a:t>
            </a:r>
            <a:r>
              <a:rPr lang="en-US" sz="1600" b="0" i="1" dirty="0">
                <a:solidFill>
                  <a:srgbClr val="000000"/>
                </a:solidFill>
                <a:effectLst/>
              </a:rPr>
              <a:t> (</a:t>
            </a:r>
            <a:r>
              <a:rPr lang="en-US" sz="1600" b="1" i="1" dirty="0">
                <a:solidFill>
                  <a:srgbClr val="000000"/>
                </a:solidFill>
                <a:effectLst/>
              </a:rPr>
              <a:t>HPCA</a:t>
            </a:r>
            <a:r>
              <a:rPr lang="en-US" sz="1600" b="0" i="1" dirty="0">
                <a:solidFill>
                  <a:srgbClr val="000000"/>
                </a:solidFill>
                <a:effectLst/>
              </a:rPr>
              <a:t>)</a:t>
            </a:r>
            <a:r>
              <a:rPr lang="en-US" sz="1600" b="0" i="0" dirty="0">
                <a:solidFill>
                  <a:srgbClr val="000000"/>
                </a:solidFill>
                <a:effectLst/>
              </a:rPr>
              <a:t>, Las Vegas, NV, USA, March 2025.</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4"/>
              </a:rPr>
              <a:t>Chronus Source Code (Officially Artifact Evaluated with All Badges)</a:t>
            </a:r>
            <a:r>
              <a:rPr lang="en-US" sz="1600" b="0" i="0" dirty="0">
                <a:solidFill>
                  <a:srgbClr val="000000"/>
                </a:solidFill>
                <a:effectLst/>
              </a:rPr>
              <a:t>]</a:t>
            </a:r>
            <a:br>
              <a:rPr lang="en-US" sz="1600" b="0" i="0" dirty="0">
                <a:solidFill>
                  <a:srgbClr val="000000"/>
                </a:solidFill>
                <a:effectLst/>
              </a:rPr>
            </a:br>
            <a:r>
              <a:rPr lang="en-US" sz="1600" b="1" i="1" dirty="0">
                <a:solidFill>
                  <a:srgbClr val="FF0000"/>
                </a:solidFill>
                <a:effectLst/>
              </a:rPr>
              <a:t>Officially artifact evaluated as available, functional, and reproduced.</a:t>
            </a:r>
            <a:endParaRPr lang="en-US" sz="1600" b="0" i="0" dirty="0">
              <a:solidFill>
                <a:srgbClr val="FF0000"/>
              </a:solidFill>
              <a:effectLst/>
            </a:endParaRPr>
          </a:p>
          <a:p>
            <a:pPr marL="0" indent="0">
              <a:buNone/>
            </a:pPr>
            <a:br>
              <a:rPr lang="en-US" sz="1600" dirty="0">
                <a:solidFill>
                  <a:srgbClr val="FF0000"/>
                </a:solidFill>
              </a:rPr>
            </a:br>
            <a:endParaRPr lang="en-US" sz="1600" b="1" dirty="0">
              <a:solidFill>
                <a:srgbClr val="FF0000"/>
              </a:solidFill>
            </a:endParaRPr>
          </a:p>
        </p:txBody>
      </p:sp>
      <p:sp>
        <p:nvSpPr>
          <p:cNvPr id="4" name="Slide Number Placeholder 3">
            <a:extLst>
              <a:ext uri="{FF2B5EF4-FFF2-40B4-BE49-F238E27FC236}">
                <a16:creationId xmlns:a16="http://schemas.microsoft.com/office/drawing/2014/main" id="{F8250191-6677-226E-E163-0A86E5ABE90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600" b="0" i="0" u="none" strike="noStrike" kern="1200" cap="none" spc="0" normalizeH="0" baseline="0" noProof="0">
              <a:ln>
                <a:noFill/>
              </a:ln>
              <a:solidFill>
                <a:srgbClr val="000000"/>
              </a:solidFill>
              <a:effectLst/>
              <a:uLnTx/>
              <a:uFillTx/>
              <a:latin typeface="Garamond" charset="0"/>
              <a:ea typeface="+mn-ea"/>
              <a:cs typeface="Arial" panose="020B0604020202020204" pitchFamily="34" charset="0"/>
            </a:endParaRPr>
          </a:p>
        </p:txBody>
      </p:sp>
      <p:sp>
        <p:nvSpPr>
          <p:cNvPr id="6" name="TextBox 5">
            <a:extLst>
              <a:ext uri="{FF2B5EF4-FFF2-40B4-BE49-F238E27FC236}">
                <a16:creationId xmlns:a16="http://schemas.microsoft.com/office/drawing/2014/main" id="{0DF2D7BD-65B8-B380-1826-72F4496CD684}"/>
              </a:ext>
            </a:extLst>
          </p:cNvPr>
          <p:cNvSpPr txBox="1"/>
          <p:nvPr/>
        </p:nvSpPr>
        <p:spPr>
          <a:xfrm>
            <a:off x="1859244" y="5927642"/>
            <a:ext cx="565411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https://arxiv.org/pdf/2502.12650</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sp>
        <p:nvSpPr>
          <p:cNvPr id="7" name="TextBox 6">
            <a:extLst>
              <a:ext uri="{FF2B5EF4-FFF2-40B4-BE49-F238E27FC236}">
                <a16:creationId xmlns:a16="http://schemas.microsoft.com/office/drawing/2014/main" id="{3FA526BA-0100-B95B-C251-884EB124056D}"/>
              </a:ext>
            </a:extLst>
          </p:cNvPr>
          <p:cNvSpPr txBox="1"/>
          <p:nvPr/>
        </p:nvSpPr>
        <p:spPr>
          <a:xfrm>
            <a:off x="1259632" y="6423719"/>
            <a:ext cx="69365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https://github.com/CMU-SAFARI/Chronus</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8" name="Picture 7">
            <a:extLst>
              <a:ext uri="{FF2B5EF4-FFF2-40B4-BE49-F238E27FC236}">
                <a16:creationId xmlns:a16="http://schemas.microsoft.com/office/drawing/2014/main" id="{0D19F2E9-01F1-5BF7-0E2B-9FBE892FB7D3}"/>
              </a:ext>
            </a:extLst>
          </p:cNvPr>
          <p:cNvPicPr>
            <a:picLocks noChangeAspect="1"/>
          </p:cNvPicPr>
          <p:nvPr/>
        </p:nvPicPr>
        <p:blipFill>
          <a:blip r:embed="rId5"/>
          <a:stretch>
            <a:fillRect/>
          </a:stretch>
        </p:blipFill>
        <p:spPr>
          <a:xfrm>
            <a:off x="81915" y="3212975"/>
            <a:ext cx="9001721" cy="2516609"/>
          </a:xfrm>
          <a:prstGeom prst="rect">
            <a:avLst/>
          </a:prstGeom>
        </p:spPr>
      </p:pic>
    </p:spTree>
    <p:extLst>
      <p:ext uri="{BB962C8B-B14F-4D97-AF65-F5344CB8AC3E}">
        <p14:creationId xmlns:p14="http://schemas.microsoft.com/office/powerpoint/2010/main" val="172248041"/>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999E9-0FD5-BC90-D767-9DCDEDCB5C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0FC62D-D095-11C5-7F62-5B75E5693450}"/>
              </a:ext>
            </a:extLst>
          </p:cNvPr>
          <p:cNvSpPr>
            <a:spLocks noGrp="1"/>
          </p:cNvSpPr>
          <p:nvPr>
            <p:ph type="title"/>
          </p:nvPr>
        </p:nvSpPr>
        <p:spPr/>
        <p:txBody>
          <a:bodyPr/>
          <a:lstStyle/>
          <a:p>
            <a:r>
              <a:rPr lang="en-US" dirty="0"/>
              <a:t>Ramulator 2.1: A Recent Update</a:t>
            </a:r>
          </a:p>
        </p:txBody>
      </p:sp>
      <p:sp>
        <p:nvSpPr>
          <p:cNvPr id="3" name="Content Placeholder 2">
            <a:extLst>
              <a:ext uri="{FF2B5EF4-FFF2-40B4-BE49-F238E27FC236}">
                <a16:creationId xmlns:a16="http://schemas.microsoft.com/office/drawing/2014/main" id="{93015BAC-C8C6-3B04-6EFB-4E77FC498F17}"/>
              </a:ext>
            </a:extLst>
          </p:cNvPr>
          <p:cNvSpPr>
            <a:spLocks noGrp="1"/>
          </p:cNvSpPr>
          <p:nvPr>
            <p:ph idx="1"/>
          </p:nvPr>
        </p:nvSpPr>
        <p:spPr>
          <a:xfrm>
            <a:off x="228600" y="1124744"/>
            <a:ext cx="8610600" cy="5123656"/>
          </a:xfrm>
        </p:spPr>
        <p:txBody>
          <a:bodyPr/>
          <a:lstStyle/>
          <a:p>
            <a:r>
              <a:rPr lang="en-US" sz="2000" b="1" dirty="0">
                <a:solidFill>
                  <a:srgbClr val="0000FF"/>
                </a:solidFill>
              </a:rPr>
              <a:t>Appears at ICS 2026 Workshops Proceedings</a:t>
            </a:r>
          </a:p>
        </p:txBody>
      </p:sp>
      <p:sp>
        <p:nvSpPr>
          <p:cNvPr id="4" name="Slide Number Placeholder 3">
            <a:extLst>
              <a:ext uri="{FF2B5EF4-FFF2-40B4-BE49-F238E27FC236}">
                <a16:creationId xmlns:a16="http://schemas.microsoft.com/office/drawing/2014/main" id="{9BB28BA9-73FF-FC2D-39E4-361F06CCE91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01FF8B16-BA91-3E8C-7ED1-77AA124F1CC7}"/>
              </a:ext>
            </a:extLst>
          </p:cNvPr>
          <p:cNvSpPr txBox="1"/>
          <p:nvPr/>
        </p:nvSpPr>
        <p:spPr>
          <a:xfrm>
            <a:off x="2411760" y="5928189"/>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https://arxiv.org/pdf/2606.13844</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7" name="TextBox 6">
            <a:extLst>
              <a:ext uri="{FF2B5EF4-FFF2-40B4-BE49-F238E27FC236}">
                <a16:creationId xmlns:a16="http://schemas.microsoft.com/office/drawing/2014/main" id="{90E22B18-1F45-89B6-C2FE-63CAAB7875A8}"/>
              </a:ext>
            </a:extLst>
          </p:cNvPr>
          <p:cNvSpPr txBox="1"/>
          <p:nvPr/>
        </p:nvSpPr>
        <p:spPr>
          <a:xfrm>
            <a:off x="1859273" y="6428304"/>
            <a:ext cx="55851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https://github.com/CMU-SAFARI/ramulator2</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8" name="Picture 7">
            <a:extLst>
              <a:ext uri="{FF2B5EF4-FFF2-40B4-BE49-F238E27FC236}">
                <a16:creationId xmlns:a16="http://schemas.microsoft.com/office/drawing/2014/main" id="{CE2F5CDD-D7AD-41E0-8DFA-C282D2AF3D80}"/>
              </a:ext>
            </a:extLst>
          </p:cNvPr>
          <p:cNvPicPr>
            <a:picLocks noChangeAspect="1"/>
          </p:cNvPicPr>
          <p:nvPr/>
        </p:nvPicPr>
        <p:blipFill>
          <a:blip r:embed="rId4"/>
          <a:stretch>
            <a:fillRect/>
          </a:stretch>
        </p:blipFill>
        <p:spPr>
          <a:xfrm>
            <a:off x="179512" y="2564904"/>
            <a:ext cx="8738268" cy="2160239"/>
          </a:xfrm>
          <a:prstGeom prst="rect">
            <a:avLst/>
          </a:prstGeom>
        </p:spPr>
      </p:pic>
    </p:spTree>
    <p:extLst>
      <p:ext uri="{BB962C8B-B14F-4D97-AF65-F5344CB8AC3E}">
        <p14:creationId xmlns:p14="http://schemas.microsoft.com/office/powerpoint/2010/main" val="648433245"/>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4"/>
          <p:cNvSpPr>
            <a:spLocks noGrp="1" noChangeArrowheads="1"/>
          </p:cNvSpPr>
          <p:nvPr>
            <p:ph type="ctrTitle"/>
          </p:nvPr>
        </p:nvSpPr>
        <p:spPr>
          <a:xfrm>
            <a:off x="396081" y="1772816"/>
            <a:ext cx="8428037" cy="822325"/>
          </a:xfrm>
        </p:spPr>
        <p:txBody>
          <a:bodyPr/>
          <a:lstStyle/>
          <a:p>
            <a:pPr algn="ctr" eaLnBrk="1" hangingPunct="1"/>
            <a:r>
              <a:rPr lang="en-US" sz="5000" dirty="0">
                <a:latin typeface="Garamond" charset="0"/>
              </a:rPr>
              <a:t>More to Come…</a:t>
            </a:r>
          </a:p>
        </p:txBody>
      </p:sp>
      <p:sp>
        <p:nvSpPr>
          <p:cNvPr id="74754" name="Rectangle 5"/>
          <p:cNvSpPr>
            <a:spLocks noGrp="1" noChangeArrowheads="1"/>
          </p:cNvSpPr>
          <p:nvPr>
            <p:ph type="subTitle" idx="1"/>
          </p:nvPr>
        </p:nvSpPr>
        <p:spPr>
          <a:xfrm>
            <a:off x="685800" y="3581400"/>
            <a:ext cx="7848600" cy="2900363"/>
          </a:xfrm>
        </p:spPr>
        <p:txBody>
          <a:bodyPr/>
          <a:lstStyle/>
          <a:p>
            <a:pPr eaLnBrk="1" hangingPunct="1">
              <a:buFont typeface="Wingdings" charset="0"/>
              <a:buNone/>
            </a:pPr>
            <a:endParaRPr lang="en-US" i="1">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p:txBody>
      </p:sp>
    </p:spTree>
    <p:extLst>
      <p:ext uri="{BB962C8B-B14F-4D97-AF65-F5344CB8AC3E}">
        <p14:creationId xmlns:p14="http://schemas.microsoft.com/office/powerpoint/2010/main" val="2721770006"/>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E2C7B-A44E-CED2-650C-61A2A17EBD6C}"/>
              </a:ext>
            </a:extLst>
          </p:cNvPr>
          <p:cNvSpPr>
            <a:spLocks noGrp="1"/>
          </p:cNvSpPr>
          <p:nvPr>
            <p:ph type="title"/>
          </p:nvPr>
        </p:nvSpPr>
        <p:spPr>
          <a:xfrm>
            <a:off x="228600" y="152400"/>
            <a:ext cx="8851900" cy="884238"/>
          </a:xfrm>
        </p:spPr>
        <p:txBody>
          <a:bodyPr/>
          <a:lstStyle/>
          <a:p>
            <a:r>
              <a:rPr lang="en-US" dirty="0"/>
              <a:t>Read Disturbance Sessions @ HPCA 2025</a:t>
            </a:r>
          </a:p>
        </p:txBody>
      </p:sp>
      <p:sp>
        <p:nvSpPr>
          <p:cNvPr id="4" name="Slide Number Placeholder 3">
            <a:extLst>
              <a:ext uri="{FF2B5EF4-FFF2-40B4-BE49-F238E27FC236}">
                <a16:creationId xmlns:a16="http://schemas.microsoft.com/office/drawing/2014/main" id="{99BAE3D6-1357-5665-48C8-6FFB401D4B7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E49240BD-E9CF-54E4-4813-017BCB276EAF}"/>
              </a:ext>
            </a:extLst>
          </p:cNvPr>
          <p:cNvPicPr>
            <a:picLocks noChangeAspect="1"/>
          </p:cNvPicPr>
          <p:nvPr/>
        </p:nvPicPr>
        <p:blipFill>
          <a:blip r:embed="rId2"/>
          <a:stretch>
            <a:fillRect/>
          </a:stretch>
        </p:blipFill>
        <p:spPr>
          <a:xfrm>
            <a:off x="226069" y="2420888"/>
            <a:ext cx="4347608" cy="3978622"/>
          </a:xfrm>
          <a:prstGeom prst="rect">
            <a:avLst/>
          </a:prstGeom>
        </p:spPr>
      </p:pic>
      <p:pic>
        <p:nvPicPr>
          <p:cNvPr id="6" name="Picture 5">
            <a:extLst>
              <a:ext uri="{FF2B5EF4-FFF2-40B4-BE49-F238E27FC236}">
                <a16:creationId xmlns:a16="http://schemas.microsoft.com/office/drawing/2014/main" id="{64964A0B-B201-A05D-1E74-921CA938FE48}"/>
              </a:ext>
            </a:extLst>
          </p:cNvPr>
          <p:cNvPicPr>
            <a:picLocks noChangeAspect="1"/>
          </p:cNvPicPr>
          <p:nvPr/>
        </p:nvPicPr>
        <p:blipFill>
          <a:blip r:embed="rId3"/>
          <a:stretch>
            <a:fillRect/>
          </a:stretch>
        </p:blipFill>
        <p:spPr>
          <a:xfrm>
            <a:off x="4571999" y="2420888"/>
            <a:ext cx="4345931" cy="2886596"/>
          </a:xfrm>
          <a:prstGeom prst="rect">
            <a:avLst/>
          </a:prstGeom>
        </p:spPr>
      </p:pic>
      <p:pic>
        <p:nvPicPr>
          <p:cNvPr id="7" name="Picture 6">
            <a:extLst>
              <a:ext uri="{FF2B5EF4-FFF2-40B4-BE49-F238E27FC236}">
                <a16:creationId xmlns:a16="http://schemas.microsoft.com/office/drawing/2014/main" id="{66C1182A-7581-9098-4576-789007AC81F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6068" y="1132782"/>
            <a:ext cx="6825419" cy="1016169"/>
          </a:xfrm>
          <a:prstGeom prst="rect">
            <a:avLst/>
          </a:prstGeom>
        </p:spPr>
      </p:pic>
      <p:pic>
        <p:nvPicPr>
          <p:cNvPr id="1026" name="Picture 2">
            <a:extLst>
              <a:ext uri="{FF2B5EF4-FFF2-40B4-BE49-F238E27FC236}">
                <a16:creationId xmlns:a16="http://schemas.microsoft.com/office/drawing/2014/main" id="{7D20CE88-71D0-304C-5831-A4182A3066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81932" y="979984"/>
            <a:ext cx="1333468" cy="144090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8FD10B3-FA39-1310-6F93-E9508D7E5B8C}"/>
              </a:ext>
            </a:extLst>
          </p:cNvPr>
          <p:cNvSpPr txBox="1"/>
          <p:nvPr/>
        </p:nvSpPr>
        <p:spPr>
          <a:xfrm>
            <a:off x="5060582" y="5715182"/>
            <a:ext cx="377263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Tahoma"/>
                <a:ea typeface="+mn-ea"/>
                <a:cs typeface="+mn-cs"/>
              </a:rPr>
              <a:t>Tuesday, March 4</a:t>
            </a:r>
            <a:r>
              <a:rPr kumimoji="0" lang="en-US" sz="1800" b="0" i="0" u="none" strike="noStrike" kern="1200" cap="none" spc="0" normalizeH="0" baseline="30000" noProof="0" dirty="0">
                <a:ln>
                  <a:noFill/>
                </a:ln>
                <a:solidFill>
                  <a:srgbClr val="0000FF"/>
                </a:solidFill>
                <a:effectLst/>
                <a:uLnTx/>
                <a:uFillTx/>
                <a:latin typeface="Tahoma"/>
                <a:ea typeface="+mn-ea"/>
                <a:cs typeface="+mn-cs"/>
              </a:rPr>
              <a:t>th</a:t>
            </a:r>
            <a:r>
              <a:rPr kumimoji="0" lang="en-US" sz="1800" b="0" i="0" u="none" strike="noStrike" kern="1200" cap="none" spc="0" normalizeH="0" baseline="0" noProof="0" dirty="0">
                <a:ln>
                  <a:noFill/>
                </a:ln>
                <a:solidFill>
                  <a:srgbClr val="0000FF"/>
                </a:solidFill>
                <a:effectLst/>
                <a:uLnTx/>
                <a:uFillTx/>
                <a:latin typeface="Tahoma"/>
                <a:ea typeface="+mn-ea"/>
                <a:cs typeface="+mn-cs"/>
              </a:rPr>
              <a:t>, 11am and 2pm</a:t>
            </a:r>
          </a:p>
        </p:txBody>
      </p:sp>
    </p:spTree>
    <p:extLst>
      <p:ext uri="{BB962C8B-B14F-4D97-AF65-F5344CB8AC3E}">
        <p14:creationId xmlns:p14="http://schemas.microsoft.com/office/powerpoint/2010/main" val="504523771"/>
      </p:ext>
    </p:ext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3DB9F-3076-D3CB-8A54-E1B8DEBBBE21}"/>
              </a:ext>
            </a:extLst>
          </p:cNvPr>
          <p:cNvSpPr>
            <a:spLocks noGrp="1"/>
          </p:cNvSpPr>
          <p:nvPr>
            <p:ph type="title"/>
          </p:nvPr>
        </p:nvSpPr>
        <p:spPr>
          <a:xfrm>
            <a:off x="228600" y="152400"/>
            <a:ext cx="9167936" cy="884238"/>
          </a:xfrm>
        </p:spPr>
        <p:txBody>
          <a:bodyPr/>
          <a:lstStyle/>
          <a:p>
            <a:r>
              <a:rPr lang="en-US" dirty="0"/>
              <a:t>Read Disturbance Papers @ ASPLOS 2025</a:t>
            </a:r>
          </a:p>
        </p:txBody>
      </p:sp>
      <p:sp>
        <p:nvSpPr>
          <p:cNvPr id="3" name="Content Placeholder 2">
            <a:extLst>
              <a:ext uri="{FF2B5EF4-FFF2-40B4-BE49-F238E27FC236}">
                <a16:creationId xmlns:a16="http://schemas.microsoft.com/office/drawing/2014/main" id="{74EF50D3-2E36-3402-1158-F90DC30EAC99}"/>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E3046BC1-0128-EC5A-148F-C38412DD4CA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D9752491-3B4D-3EDA-E19E-2C9F42A28450}"/>
              </a:ext>
            </a:extLst>
          </p:cNvPr>
          <p:cNvPicPr>
            <a:picLocks noChangeAspect="1"/>
          </p:cNvPicPr>
          <p:nvPr/>
        </p:nvPicPr>
        <p:blipFill>
          <a:blip r:embed="rId2"/>
          <a:stretch>
            <a:fillRect/>
          </a:stretch>
        </p:blipFill>
        <p:spPr>
          <a:xfrm>
            <a:off x="35397" y="1036638"/>
            <a:ext cx="9091863" cy="754587"/>
          </a:xfrm>
          <a:prstGeom prst="rect">
            <a:avLst/>
          </a:prstGeom>
        </p:spPr>
      </p:pic>
      <p:pic>
        <p:nvPicPr>
          <p:cNvPr id="7" name="Picture 6">
            <a:extLst>
              <a:ext uri="{FF2B5EF4-FFF2-40B4-BE49-F238E27FC236}">
                <a16:creationId xmlns:a16="http://schemas.microsoft.com/office/drawing/2014/main" id="{6B3F032E-8444-40DC-ED80-B65C9B57EC52}"/>
              </a:ext>
            </a:extLst>
          </p:cNvPr>
          <p:cNvPicPr>
            <a:picLocks noChangeAspect="1"/>
          </p:cNvPicPr>
          <p:nvPr/>
        </p:nvPicPr>
        <p:blipFill>
          <a:blip r:embed="rId3"/>
          <a:stretch>
            <a:fillRect/>
          </a:stretch>
        </p:blipFill>
        <p:spPr>
          <a:xfrm>
            <a:off x="143023" y="2904931"/>
            <a:ext cx="3835400" cy="3213100"/>
          </a:xfrm>
          <a:prstGeom prst="rect">
            <a:avLst/>
          </a:prstGeom>
        </p:spPr>
      </p:pic>
      <p:pic>
        <p:nvPicPr>
          <p:cNvPr id="8" name="Picture 7">
            <a:extLst>
              <a:ext uri="{FF2B5EF4-FFF2-40B4-BE49-F238E27FC236}">
                <a16:creationId xmlns:a16="http://schemas.microsoft.com/office/drawing/2014/main" id="{E6EE2A60-E06E-0651-8574-5CCAC723CF2B}"/>
              </a:ext>
            </a:extLst>
          </p:cNvPr>
          <p:cNvPicPr>
            <a:picLocks noChangeAspect="1"/>
          </p:cNvPicPr>
          <p:nvPr/>
        </p:nvPicPr>
        <p:blipFill>
          <a:blip r:embed="rId4"/>
          <a:stretch>
            <a:fillRect/>
          </a:stretch>
        </p:blipFill>
        <p:spPr>
          <a:xfrm>
            <a:off x="4343400" y="1814708"/>
            <a:ext cx="3670300" cy="2108200"/>
          </a:xfrm>
          <a:prstGeom prst="rect">
            <a:avLst/>
          </a:prstGeom>
        </p:spPr>
      </p:pic>
      <p:pic>
        <p:nvPicPr>
          <p:cNvPr id="9" name="Picture 8">
            <a:extLst>
              <a:ext uri="{FF2B5EF4-FFF2-40B4-BE49-F238E27FC236}">
                <a16:creationId xmlns:a16="http://schemas.microsoft.com/office/drawing/2014/main" id="{5181A4EF-9F74-7FA2-E6FC-88F352F22F2A}"/>
              </a:ext>
            </a:extLst>
          </p:cNvPr>
          <p:cNvPicPr>
            <a:picLocks noChangeAspect="1"/>
          </p:cNvPicPr>
          <p:nvPr/>
        </p:nvPicPr>
        <p:blipFill>
          <a:blip r:embed="rId5"/>
          <a:stretch>
            <a:fillRect/>
          </a:stretch>
        </p:blipFill>
        <p:spPr>
          <a:xfrm>
            <a:off x="4356690" y="3861047"/>
            <a:ext cx="3455670" cy="3011713"/>
          </a:xfrm>
          <a:prstGeom prst="rect">
            <a:avLst/>
          </a:prstGeom>
        </p:spPr>
      </p:pic>
      <p:pic>
        <p:nvPicPr>
          <p:cNvPr id="10" name="Picture 9">
            <a:extLst>
              <a:ext uri="{FF2B5EF4-FFF2-40B4-BE49-F238E27FC236}">
                <a16:creationId xmlns:a16="http://schemas.microsoft.com/office/drawing/2014/main" id="{DDAC7F5E-CC79-85C6-36F4-D8BDFA3DEA21}"/>
              </a:ext>
            </a:extLst>
          </p:cNvPr>
          <p:cNvPicPr>
            <a:picLocks noChangeAspect="1"/>
          </p:cNvPicPr>
          <p:nvPr/>
        </p:nvPicPr>
        <p:blipFill>
          <a:blip r:embed="rId6"/>
          <a:stretch>
            <a:fillRect/>
          </a:stretch>
        </p:blipFill>
        <p:spPr>
          <a:xfrm>
            <a:off x="187473" y="1908631"/>
            <a:ext cx="3746500" cy="927100"/>
          </a:xfrm>
          <a:prstGeom prst="rect">
            <a:avLst/>
          </a:prstGeom>
        </p:spPr>
      </p:pic>
    </p:spTree>
    <p:extLst>
      <p:ext uri="{BB962C8B-B14F-4D97-AF65-F5344CB8AC3E}">
        <p14:creationId xmlns:p14="http://schemas.microsoft.com/office/powerpoint/2010/main" val="2400908652"/>
      </p:ext>
    </p:extLst>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4AEE6-5622-8436-E64D-B934E410A1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C30D1E-6310-AF8C-0352-A18E8B3D2E74}"/>
              </a:ext>
            </a:extLst>
          </p:cNvPr>
          <p:cNvSpPr>
            <a:spLocks noGrp="1"/>
          </p:cNvSpPr>
          <p:nvPr>
            <p:ph type="title"/>
          </p:nvPr>
        </p:nvSpPr>
        <p:spPr>
          <a:xfrm>
            <a:off x="228600" y="152400"/>
            <a:ext cx="9167936" cy="884238"/>
          </a:xfrm>
        </p:spPr>
        <p:txBody>
          <a:bodyPr/>
          <a:lstStyle/>
          <a:p>
            <a:r>
              <a:rPr lang="en-US" dirty="0"/>
              <a:t>Read Disturbance Session @ ISCA 2025</a:t>
            </a:r>
          </a:p>
        </p:txBody>
      </p:sp>
      <p:sp>
        <p:nvSpPr>
          <p:cNvPr id="3" name="Content Placeholder 2">
            <a:extLst>
              <a:ext uri="{FF2B5EF4-FFF2-40B4-BE49-F238E27FC236}">
                <a16:creationId xmlns:a16="http://schemas.microsoft.com/office/drawing/2014/main" id="{B769B870-5CB5-A39F-1939-AE6099FA93B7}"/>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B3ED2898-D505-8626-C161-600B9EC2877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6" name="Picture 5">
            <a:extLst>
              <a:ext uri="{FF2B5EF4-FFF2-40B4-BE49-F238E27FC236}">
                <a16:creationId xmlns:a16="http://schemas.microsoft.com/office/drawing/2014/main" id="{E7925E0B-BBC2-8397-3A31-6618A0CD360F}"/>
              </a:ext>
            </a:extLst>
          </p:cNvPr>
          <p:cNvPicPr>
            <a:picLocks noChangeAspect="1"/>
          </p:cNvPicPr>
          <p:nvPr/>
        </p:nvPicPr>
        <p:blipFill>
          <a:blip r:embed="rId2"/>
          <a:stretch>
            <a:fillRect/>
          </a:stretch>
        </p:blipFill>
        <p:spPr>
          <a:xfrm>
            <a:off x="427484" y="2602108"/>
            <a:ext cx="4000500" cy="1320800"/>
          </a:xfrm>
          <a:prstGeom prst="rect">
            <a:avLst/>
          </a:prstGeom>
        </p:spPr>
      </p:pic>
      <p:pic>
        <p:nvPicPr>
          <p:cNvPr id="11" name="Picture 10">
            <a:extLst>
              <a:ext uri="{FF2B5EF4-FFF2-40B4-BE49-F238E27FC236}">
                <a16:creationId xmlns:a16="http://schemas.microsoft.com/office/drawing/2014/main" id="{2545A935-0295-BC15-6E20-C3DA84A817A4}"/>
              </a:ext>
            </a:extLst>
          </p:cNvPr>
          <p:cNvPicPr>
            <a:picLocks noChangeAspect="1"/>
          </p:cNvPicPr>
          <p:nvPr/>
        </p:nvPicPr>
        <p:blipFill>
          <a:blip r:embed="rId3"/>
          <a:stretch>
            <a:fillRect/>
          </a:stretch>
        </p:blipFill>
        <p:spPr>
          <a:xfrm>
            <a:off x="5220072" y="912264"/>
            <a:ext cx="3175703" cy="5918749"/>
          </a:xfrm>
          <a:prstGeom prst="rect">
            <a:avLst/>
          </a:prstGeom>
        </p:spPr>
      </p:pic>
    </p:spTree>
    <p:extLst>
      <p:ext uri="{BB962C8B-B14F-4D97-AF65-F5344CB8AC3E}">
        <p14:creationId xmlns:p14="http://schemas.microsoft.com/office/powerpoint/2010/main" val="2321677775"/>
      </p:ext>
    </p:extLst>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C2763-FD70-07F1-730D-87FE89CF5F61}"/>
              </a:ext>
            </a:extLst>
          </p:cNvPr>
          <p:cNvSpPr>
            <a:spLocks noGrp="1"/>
          </p:cNvSpPr>
          <p:nvPr>
            <p:ph type="title"/>
          </p:nvPr>
        </p:nvSpPr>
        <p:spPr>
          <a:xfrm>
            <a:off x="228600" y="152400"/>
            <a:ext cx="9383960" cy="884238"/>
          </a:xfrm>
        </p:spPr>
        <p:txBody>
          <a:bodyPr/>
          <a:lstStyle/>
          <a:p>
            <a:r>
              <a:rPr lang="en-US" sz="3900" dirty="0"/>
              <a:t>Read Disturbance Papers @ DRAMSec 2025</a:t>
            </a:r>
          </a:p>
        </p:txBody>
      </p:sp>
      <p:sp>
        <p:nvSpPr>
          <p:cNvPr id="3" name="Content Placeholder 2">
            <a:extLst>
              <a:ext uri="{FF2B5EF4-FFF2-40B4-BE49-F238E27FC236}">
                <a16:creationId xmlns:a16="http://schemas.microsoft.com/office/drawing/2014/main" id="{4BC05CB0-154E-1D5F-3A6D-D15630979C9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F57E6F3A-E112-3893-6F10-CB1759A9E15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6" name="Picture 5">
            <a:extLst>
              <a:ext uri="{FF2B5EF4-FFF2-40B4-BE49-F238E27FC236}">
                <a16:creationId xmlns:a16="http://schemas.microsoft.com/office/drawing/2014/main" id="{4097829E-8EBD-D0EF-3449-B7C2DC9CAC2C}"/>
              </a:ext>
            </a:extLst>
          </p:cNvPr>
          <p:cNvPicPr>
            <a:picLocks noChangeAspect="1"/>
          </p:cNvPicPr>
          <p:nvPr/>
        </p:nvPicPr>
        <p:blipFill>
          <a:blip r:embed="rId2"/>
          <a:stretch>
            <a:fillRect/>
          </a:stretch>
        </p:blipFill>
        <p:spPr>
          <a:xfrm>
            <a:off x="1654004" y="972868"/>
            <a:ext cx="5870324" cy="5480468"/>
          </a:xfrm>
          <a:prstGeom prst="rect">
            <a:avLst/>
          </a:prstGeom>
        </p:spPr>
      </p:pic>
      <p:sp>
        <p:nvSpPr>
          <p:cNvPr id="7" name="TextBox 6">
            <a:extLst>
              <a:ext uri="{FF2B5EF4-FFF2-40B4-BE49-F238E27FC236}">
                <a16:creationId xmlns:a16="http://schemas.microsoft.com/office/drawing/2014/main" id="{60836E45-A539-569C-7260-883DBCD83EBC}"/>
              </a:ext>
            </a:extLst>
          </p:cNvPr>
          <p:cNvSpPr txBox="1"/>
          <p:nvPr/>
        </p:nvSpPr>
        <p:spPr>
          <a:xfrm>
            <a:off x="1726436" y="6453336"/>
            <a:ext cx="638828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https://www.youtube.com/watch?v=5KmKxFjPopM</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
        <p:nvSpPr>
          <p:cNvPr id="5" name="TextBox 4">
            <a:extLst>
              <a:ext uri="{FF2B5EF4-FFF2-40B4-BE49-F238E27FC236}">
                <a16:creationId xmlns:a16="http://schemas.microsoft.com/office/drawing/2014/main" id="{B8BDAC0A-0638-FBDF-3336-8B9626F68C55}"/>
              </a:ext>
            </a:extLst>
          </p:cNvPr>
          <p:cNvSpPr txBox="1"/>
          <p:nvPr/>
        </p:nvSpPr>
        <p:spPr>
          <a:xfrm>
            <a:off x="3563888" y="5958591"/>
            <a:ext cx="323678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https://dramsec.ethz.ch/</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3396282084"/>
      </p:ext>
    </p:ext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38F4B-702C-A3E1-BB8E-F1F113E7EA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95DD4C-46F8-3583-51C3-332B3EDCEE07}"/>
              </a:ext>
            </a:extLst>
          </p:cNvPr>
          <p:cNvSpPr>
            <a:spLocks noGrp="1"/>
          </p:cNvSpPr>
          <p:nvPr>
            <p:ph type="title"/>
          </p:nvPr>
        </p:nvSpPr>
        <p:spPr/>
        <p:txBody>
          <a:bodyPr/>
          <a:lstStyle/>
          <a:p>
            <a:r>
              <a:rPr lang="en-US" dirty="0"/>
              <a:t>RowHammer @ USENIX Security 2025</a:t>
            </a:r>
          </a:p>
        </p:txBody>
      </p:sp>
      <p:sp>
        <p:nvSpPr>
          <p:cNvPr id="4" name="Slide Number Placeholder 3">
            <a:extLst>
              <a:ext uri="{FF2B5EF4-FFF2-40B4-BE49-F238E27FC236}">
                <a16:creationId xmlns:a16="http://schemas.microsoft.com/office/drawing/2014/main" id="{D11D661F-B5DC-BA8C-2980-C127A2DA556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3" name="Picture 2">
            <a:extLst>
              <a:ext uri="{FF2B5EF4-FFF2-40B4-BE49-F238E27FC236}">
                <a16:creationId xmlns:a16="http://schemas.microsoft.com/office/drawing/2014/main" id="{E33A664E-2B32-49A7-F6FB-1EDBEE23F9C9}"/>
              </a:ext>
            </a:extLst>
          </p:cNvPr>
          <p:cNvPicPr>
            <a:picLocks noChangeAspect="1"/>
          </p:cNvPicPr>
          <p:nvPr/>
        </p:nvPicPr>
        <p:blipFill>
          <a:blip r:embed="rId2"/>
          <a:stretch>
            <a:fillRect/>
          </a:stretch>
        </p:blipFill>
        <p:spPr>
          <a:xfrm>
            <a:off x="6895908" y="1013007"/>
            <a:ext cx="2121116" cy="5355579"/>
          </a:xfrm>
          <a:prstGeom prst="rect">
            <a:avLst/>
          </a:prstGeom>
        </p:spPr>
      </p:pic>
      <p:pic>
        <p:nvPicPr>
          <p:cNvPr id="8" name="Picture 7">
            <a:extLst>
              <a:ext uri="{FF2B5EF4-FFF2-40B4-BE49-F238E27FC236}">
                <a16:creationId xmlns:a16="http://schemas.microsoft.com/office/drawing/2014/main" id="{58362041-0DBF-1E8A-CBAF-8EBD19A186B6}"/>
              </a:ext>
            </a:extLst>
          </p:cNvPr>
          <p:cNvPicPr>
            <a:picLocks noChangeAspect="1"/>
          </p:cNvPicPr>
          <p:nvPr/>
        </p:nvPicPr>
        <p:blipFill>
          <a:blip r:embed="rId3"/>
          <a:stretch>
            <a:fillRect/>
          </a:stretch>
        </p:blipFill>
        <p:spPr>
          <a:xfrm>
            <a:off x="2647256" y="1013006"/>
            <a:ext cx="2190322" cy="4648241"/>
          </a:xfrm>
          <a:prstGeom prst="rect">
            <a:avLst/>
          </a:prstGeom>
        </p:spPr>
      </p:pic>
      <p:pic>
        <p:nvPicPr>
          <p:cNvPr id="9" name="Picture 8">
            <a:extLst>
              <a:ext uri="{FF2B5EF4-FFF2-40B4-BE49-F238E27FC236}">
                <a16:creationId xmlns:a16="http://schemas.microsoft.com/office/drawing/2014/main" id="{D7F7534A-0E41-F275-BEF6-522F08F11F5F}"/>
              </a:ext>
            </a:extLst>
          </p:cNvPr>
          <p:cNvPicPr>
            <a:picLocks noChangeAspect="1"/>
          </p:cNvPicPr>
          <p:nvPr/>
        </p:nvPicPr>
        <p:blipFill>
          <a:blip r:embed="rId4"/>
          <a:stretch>
            <a:fillRect/>
          </a:stretch>
        </p:blipFill>
        <p:spPr>
          <a:xfrm>
            <a:off x="126976" y="1036638"/>
            <a:ext cx="2520280" cy="2052717"/>
          </a:xfrm>
          <a:prstGeom prst="rect">
            <a:avLst/>
          </a:prstGeom>
        </p:spPr>
      </p:pic>
      <p:pic>
        <p:nvPicPr>
          <p:cNvPr id="10" name="Picture 9">
            <a:extLst>
              <a:ext uri="{FF2B5EF4-FFF2-40B4-BE49-F238E27FC236}">
                <a16:creationId xmlns:a16="http://schemas.microsoft.com/office/drawing/2014/main" id="{C65D9AD7-A28F-8E6D-C824-A3EA273F7A59}"/>
              </a:ext>
            </a:extLst>
          </p:cNvPr>
          <p:cNvPicPr>
            <a:picLocks noChangeAspect="1"/>
          </p:cNvPicPr>
          <p:nvPr/>
        </p:nvPicPr>
        <p:blipFill>
          <a:blip r:embed="rId5"/>
          <a:stretch>
            <a:fillRect/>
          </a:stretch>
        </p:blipFill>
        <p:spPr>
          <a:xfrm>
            <a:off x="4823041" y="1797426"/>
            <a:ext cx="2125223" cy="3510785"/>
          </a:xfrm>
          <a:prstGeom prst="rect">
            <a:avLst/>
          </a:prstGeom>
        </p:spPr>
      </p:pic>
      <p:pic>
        <p:nvPicPr>
          <p:cNvPr id="11" name="Picture 10">
            <a:extLst>
              <a:ext uri="{FF2B5EF4-FFF2-40B4-BE49-F238E27FC236}">
                <a16:creationId xmlns:a16="http://schemas.microsoft.com/office/drawing/2014/main" id="{4940AD33-DD72-891F-3289-DE448D2FAB08}"/>
              </a:ext>
            </a:extLst>
          </p:cNvPr>
          <p:cNvPicPr>
            <a:picLocks noChangeAspect="1"/>
          </p:cNvPicPr>
          <p:nvPr/>
        </p:nvPicPr>
        <p:blipFill>
          <a:blip r:embed="rId6"/>
          <a:stretch>
            <a:fillRect/>
          </a:stretch>
        </p:blipFill>
        <p:spPr>
          <a:xfrm>
            <a:off x="76946" y="3552818"/>
            <a:ext cx="2334814" cy="1851749"/>
          </a:xfrm>
          <a:prstGeom prst="rect">
            <a:avLst/>
          </a:prstGeom>
        </p:spPr>
      </p:pic>
    </p:spTree>
    <p:extLst>
      <p:ext uri="{BB962C8B-B14F-4D97-AF65-F5344CB8AC3E}">
        <p14:creationId xmlns:p14="http://schemas.microsoft.com/office/powerpoint/2010/main" val="1743406634"/>
      </p:ext>
    </p:extLst>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172C1-DDB4-1B7C-D6DD-72984D240E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B02BAF-83DC-99B5-D950-96B74ECC90B9}"/>
              </a:ext>
            </a:extLst>
          </p:cNvPr>
          <p:cNvSpPr>
            <a:spLocks noGrp="1"/>
          </p:cNvSpPr>
          <p:nvPr>
            <p:ph type="title"/>
          </p:nvPr>
        </p:nvSpPr>
        <p:spPr/>
        <p:txBody>
          <a:bodyPr/>
          <a:lstStyle/>
          <a:p>
            <a:r>
              <a:rPr lang="en-US" dirty="0"/>
              <a:t>Read Disturbance Papers @ MICRO 2025</a:t>
            </a:r>
          </a:p>
        </p:txBody>
      </p:sp>
      <p:sp>
        <p:nvSpPr>
          <p:cNvPr id="4" name="Slide Number Placeholder 3">
            <a:extLst>
              <a:ext uri="{FF2B5EF4-FFF2-40B4-BE49-F238E27FC236}">
                <a16:creationId xmlns:a16="http://schemas.microsoft.com/office/drawing/2014/main" id="{C081BFAA-4212-E7E3-2BE0-068E501E094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B113DB6D-E334-328F-2D64-FF44E4B060DD}"/>
              </a:ext>
            </a:extLst>
          </p:cNvPr>
          <p:cNvPicPr>
            <a:picLocks noChangeAspect="1"/>
          </p:cNvPicPr>
          <p:nvPr/>
        </p:nvPicPr>
        <p:blipFill>
          <a:blip r:embed="rId2"/>
          <a:stretch>
            <a:fillRect/>
          </a:stretch>
        </p:blipFill>
        <p:spPr>
          <a:xfrm>
            <a:off x="4788024" y="1073475"/>
            <a:ext cx="3317855" cy="5765247"/>
          </a:xfrm>
          <a:prstGeom prst="rect">
            <a:avLst/>
          </a:prstGeom>
        </p:spPr>
      </p:pic>
      <p:pic>
        <p:nvPicPr>
          <p:cNvPr id="6" name="Picture 5">
            <a:extLst>
              <a:ext uri="{FF2B5EF4-FFF2-40B4-BE49-F238E27FC236}">
                <a16:creationId xmlns:a16="http://schemas.microsoft.com/office/drawing/2014/main" id="{92005A39-6387-A50D-236D-44267E526C7C}"/>
              </a:ext>
            </a:extLst>
          </p:cNvPr>
          <p:cNvPicPr>
            <a:picLocks noChangeAspect="1"/>
          </p:cNvPicPr>
          <p:nvPr/>
        </p:nvPicPr>
        <p:blipFill>
          <a:blip r:embed="rId3"/>
          <a:stretch>
            <a:fillRect/>
          </a:stretch>
        </p:blipFill>
        <p:spPr>
          <a:xfrm>
            <a:off x="539552" y="1071916"/>
            <a:ext cx="3225800" cy="1892300"/>
          </a:xfrm>
          <a:prstGeom prst="rect">
            <a:avLst/>
          </a:prstGeom>
        </p:spPr>
      </p:pic>
      <p:pic>
        <p:nvPicPr>
          <p:cNvPr id="7" name="Picture 6">
            <a:extLst>
              <a:ext uri="{FF2B5EF4-FFF2-40B4-BE49-F238E27FC236}">
                <a16:creationId xmlns:a16="http://schemas.microsoft.com/office/drawing/2014/main" id="{C9E63DAB-524D-A7A8-8E08-5AA9884FD1F6}"/>
              </a:ext>
            </a:extLst>
          </p:cNvPr>
          <p:cNvPicPr>
            <a:picLocks noChangeAspect="1"/>
          </p:cNvPicPr>
          <p:nvPr/>
        </p:nvPicPr>
        <p:blipFill>
          <a:blip r:embed="rId4"/>
          <a:stretch>
            <a:fillRect/>
          </a:stretch>
        </p:blipFill>
        <p:spPr>
          <a:xfrm>
            <a:off x="539552" y="3498368"/>
            <a:ext cx="3225800" cy="1892300"/>
          </a:xfrm>
          <a:prstGeom prst="rect">
            <a:avLst/>
          </a:prstGeom>
        </p:spPr>
      </p:pic>
    </p:spTree>
    <p:extLst>
      <p:ext uri="{BB962C8B-B14F-4D97-AF65-F5344CB8AC3E}">
        <p14:creationId xmlns:p14="http://schemas.microsoft.com/office/powerpoint/2010/main" val="38584746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EFDFE-D5C8-02D1-1F33-33D957AA3F46}"/>
            </a:ext>
          </a:extLst>
        </p:cNvPr>
        <p:cNvGrpSpPr/>
        <p:nvPr/>
      </p:nvGrpSpPr>
      <p:grpSpPr>
        <a:xfrm>
          <a:off x="0" y="0"/>
          <a:ext cx="0" cy="0"/>
          <a:chOff x="0" y="0"/>
          <a:chExt cx="0" cy="0"/>
        </a:xfrm>
      </p:grpSpPr>
      <p:pic>
        <p:nvPicPr>
          <p:cNvPr id="7" name="Picture 6" descr="A room with several shelves with electronics&#10;&#10;AI-generated content may be incorrect.">
            <a:extLst>
              <a:ext uri="{FF2B5EF4-FFF2-40B4-BE49-F238E27FC236}">
                <a16:creationId xmlns:a16="http://schemas.microsoft.com/office/drawing/2014/main" id="{DD673E46-0FB8-9151-3CA6-5E678B76F654}"/>
              </a:ext>
            </a:extLst>
          </p:cNvPr>
          <p:cNvPicPr>
            <a:picLocks noChangeAspect="1"/>
          </p:cNvPicPr>
          <p:nvPr/>
        </p:nvPicPr>
        <p:blipFill>
          <a:blip r:embed="rId3"/>
          <a:stretch>
            <a:fillRect/>
          </a:stretch>
        </p:blipFill>
        <p:spPr>
          <a:xfrm>
            <a:off x="275358" y="1014807"/>
            <a:ext cx="3945977" cy="5261302"/>
          </a:xfrm>
          <a:prstGeom prst="rect">
            <a:avLst/>
          </a:prstGeom>
        </p:spPr>
      </p:pic>
      <p:pic>
        <p:nvPicPr>
          <p:cNvPr id="11" name="Picture 10" descr="A white shelves with black electronic devices&#10;&#10;AI-generated content may be incorrect.">
            <a:extLst>
              <a:ext uri="{FF2B5EF4-FFF2-40B4-BE49-F238E27FC236}">
                <a16:creationId xmlns:a16="http://schemas.microsoft.com/office/drawing/2014/main" id="{694A41EF-5E72-3E01-7704-17B65BAE5603}"/>
              </a:ext>
            </a:extLst>
          </p:cNvPr>
          <p:cNvPicPr>
            <a:picLocks noChangeAspect="1"/>
          </p:cNvPicPr>
          <p:nvPr/>
        </p:nvPicPr>
        <p:blipFill>
          <a:blip r:embed="rId4"/>
          <a:stretch>
            <a:fillRect/>
          </a:stretch>
        </p:blipFill>
        <p:spPr>
          <a:xfrm>
            <a:off x="4847358" y="1014807"/>
            <a:ext cx="3945977" cy="5261302"/>
          </a:xfrm>
          <a:prstGeom prst="rect">
            <a:avLst/>
          </a:prstGeom>
        </p:spPr>
      </p:pic>
      <p:sp>
        <p:nvSpPr>
          <p:cNvPr id="6" name="Title 1">
            <a:extLst>
              <a:ext uri="{FF2B5EF4-FFF2-40B4-BE49-F238E27FC236}">
                <a16:creationId xmlns:a16="http://schemas.microsoft.com/office/drawing/2014/main" id="{A33617A4-4C10-6D82-CE08-B4A2F1CBC009}"/>
              </a:ext>
            </a:extLst>
          </p:cNvPr>
          <p:cNvSpPr>
            <a:spLocks noGrp="1"/>
          </p:cNvSpPr>
          <p:nvPr>
            <p:ph type="title"/>
          </p:nvPr>
        </p:nvSpPr>
        <p:spPr>
          <a:xfrm>
            <a:off x="228600" y="116632"/>
            <a:ext cx="8915400" cy="1066800"/>
          </a:xfrm>
        </p:spPr>
        <p:txBody>
          <a:bodyPr/>
          <a:lstStyle/>
          <a:p>
            <a:r>
              <a:rPr lang="en-US" dirty="0"/>
              <a:t>Laboratory for Understanding Memory</a:t>
            </a:r>
          </a:p>
        </p:txBody>
      </p:sp>
    </p:spTree>
    <p:extLst>
      <p:ext uri="{BB962C8B-B14F-4D97-AF65-F5344CB8AC3E}">
        <p14:creationId xmlns:p14="http://schemas.microsoft.com/office/powerpoint/2010/main" val="3288257952"/>
      </p:ext>
    </p:extLst>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01EA4-05EB-1651-68EC-7307F2498B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69D05E-F710-59FA-9312-8582D171E97A}"/>
              </a:ext>
            </a:extLst>
          </p:cNvPr>
          <p:cNvSpPr>
            <a:spLocks noGrp="1"/>
          </p:cNvSpPr>
          <p:nvPr>
            <p:ph type="title"/>
          </p:nvPr>
        </p:nvSpPr>
        <p:spPr/>
        <p:txBody>
          <a:bodyPr/>
          <a:lstStyle/>
          <a:p>
            <a:r>
              <a:rPr lang="en-US" dirty="0"/>
              <a:t>Read Disturbance Papers @ HPCA 2026</a:t>
            </a:r>
          </a:p>
        </p:txBody>
      </p:sp>
      <p:sp>
        <p:nvSpPr>
          <p:cNvPr id="4" name="Slide Number Placeholder 3">
            <a:extLst>
              <a:ext uri="{FF2B5EF4-FFF2-40B4-BE49-F238E27FC236}">
                <a16:creationId xmlns:a16="http://schemas.microsoft.com/office/drawing/2014/main" id="{A902E8F3-F0B2-D33B-A4AD-7B2BD4CDF3A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3" name="Picture 2">
            <a:extLst>
              <a:ext uri="{FF2B5EF4-FFF2-40B4-BE49-F238E27FC236}">
                <a16:creationId xmlns:a16="http://schemas.microsoft.com/office/drawing/2014/main" id="{0AE0AEA2-BA92-F6FE-2ECB-AD8FEE142CD6}"/>
              </a:ext>
            </a:extLst>
          </p:cNvPr>
          <p:cNvPicPr>
            <a:picLocks noChangeAspect="1"/>
          </p:cNvPicPr>
          <p:nvPr/>
        </p:nvPicPr>
        <p:blipFill>
          <a:blip r:embed="rId2"/>
          <a:stretch>
            <a:fillRect/>
          </a:stretch>
        </p:blipFill>
        <p:spPr>
          <a:xfrm>
            <a:off x="43611" y="2348880"/>
            <a:ext cx="9056782" cy="2160240"/>
          </a:xfrm>
          <a:prstGeom prst="rect">
            <a:avLst/>
          </a:prstGeom>
        </p:spPr>
      </p:pic>
    </p:spTree>
    <p:extLst>
      <p:ext uri="{BB962C8B-B14F-4D97-AF65-F5344CB8AC3E}">
        <p14:creationId xmlns:p14="http://schemas.microsoft.com/office/powerpoint/2010/main" val="1482706249"/>
      </p:ext>
    </p:ext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BF2D2-D04A-D177-64EC-06B3018A40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7B975D-2C13-9B70-0042-39A9E731586A}"/>
              </a:ext>
            </a:extLst>
          </p:cNvPr>
          <p:cNvSpPr>
            <a:spLocks noGrp="1"/>
          </p:cNvSpPr>
          <p:nvPr>
            <p:ph type="title"/>
          </p:nvPr>
        </p:nvSpPr>
        <p:spPr>
          <a:xfrm>
            <a:off x="228600" y="152400"/>
            <a:ext cx="9239944" cy="884238"/>
          </a:xfrm>
        </p:spPr>
        <p:txBody>
          <a:bodyPr/>
          <a:lstStyle/>
          <a:p>
            <a:r>
              <a:rPr lang="en-US" dirty="0"/>
              <a:t>Read Disturbance Papers @ ASPLOS 2026</a:t>
            </a:r>
          </a:p>
        </p:txBody>
      </p:sp>
      <p:sp>
        <p:nvSpPr>
          <p:cNvPr id="4" name="Slide Number Placeholder 3">
            <a:extLst>
              <a:ext uri="{FF2B5EF4-FFF2-40B4-BE49-F238E27FC236}">
                <a16:creationId xmlns:a16="http://schemas.microsoft.com/office/drawing/2014/main" id="{E39AF5B8-7DE9-2864-615E-87AD40CF623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6D465246-C4D8-A91F-1DC6-47721A1E4901}"/>
              </a:ext>
            </a:extLst>
          </p:cNvPr>
          <p:cNvPicPr>
            <a:picLocks noChangeAspect="1"/>
          </p:cNvPicPr>
          <p:nvPr/>
        </p:nvPicPr>
        <p:blipFill>
          <a:blip r:embed="rId2"/>
          <a:stretch>
            <a:fillRect/>
          </a:stretch>
        </p:blipFill>
        <p:spPr>
          <a:xfrm>
            <a:off x="2051720" y="867048"/>
            <a:ext cx="2733591" cy="6021288"/>
          </a:xfrm>
          <a:prstGeom prst="rect">
            <a:avLst/>
          </a:prstGeom>
        </p:spPr>
      </p:pic>
      <p:pic>
        <p:nvPicPr>
          <p:cNvPr id="6" name="Picture 5">
            <a:extLst>
              <a:ext uri="{FF2B5EF4-FFF2-40B4-BE49-F238E27FC236}">
                <a16:creationId xmlns:a16="http://schemas.microsoft.com/office/drawing/2014/main" id="{AF3CCAF6-C9E0-1A5F-1431-6E6621AC03E2}"/>
              </a:ext>
            </a:extLst>
          </p:cNvPr>
          <p:cNvPicPr>
            <a:picLocks noChangeAspect="1"/>
          </p:cNvPicPr>
          <p:nvPr/>
        </p:nvPicPr>
        <p:blipFill>
          <a:blip r:embed="rId3"/>
          <a:stretch>
            <a:fillRect/>
          </a:stretch>
        </p:blipFill>
        <p:spPr>
          <a:xfrm>
            <a:off x="4932181" y="2986881"/>
            <a:ext cx="4029437" cy="884238"/>
          </a:xfrm>
          <a:prstGeom prst="rect">
            <a:avLst/>
          </a:prstGeom>
        </p:spPr>
      </p:pic>
    </p:spTree>
    <p:extLst>
      <p:ext uri="{BB962C8B-B14F-4D97-AF65-F5344CB8AC3E}">
        <p14:creationId xmlns:p14="http://schemas.microsoft.com/office/powerpoint/2010/main" val="851212740"/>
      </p:ext>
    </p:extLst>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D263A-CF12-85C7-EFEE-393BB863A8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7AF83A-BFAE-F2F2-E567-5EC56927C9BC}"/>
              </a:ext>
            </a:extLst>
          </p:cNvPr>
          <p:cNvSpPr>
            <a:spLocks noGrp="1"/>
          </p:cNvSpPr>
          <p:nvPr>
            <p:ph type="title"/>
          </p:nvPr>
        </p:nvSpPr>
        <p:spPr>
          <a:xfrm>
            <a:off x="228600" y="152400"/>
            <a:ext cx="9239944" cy="884238"/>
          </a:xfrm>
        </p:spPr>
        <p:txBody>
          <a:bodyPr/>
          <a:lstStyle/>
          <a:p>
            <a:r>
              <a:rPr lang="en-US" dirty="0"/>
              <a:t>Read Disturbance Papers @ S&amp;P 2026</a:t>
            </a:r>
          </a:p>
        </p:txBody>
      </p:sp>
      <p:sp>
        <p:nvSpPr>
          <p:cNvPr id="4" name="Slide Number Placeholder 3">
            <a:extLst>
              <a:ext uri="{FF2B5EF4-FFF2-40B4-BE49-F238E27FC236}">
                <a16:creationId xmlns:a16="http://schemas.microsoft.com/office/drawing/2014/main" id="{26F523C6-2BCB-2B14-31A4-87C6346F945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3" name="Picture 2">
            <a:extLst>
              <a:ext uri="{FF2B5EF4-FFF2-40B4-BE49-F238E27FC236}">
                <a16:creationId xmlns:a16="http://schemas.microsoft.com/office/drawing/2014/main" id="{4B7E1EDC-7B9C-3434-1D96-D58F01AD8477}"/>
              </a:ext>
            </a:extLst>
          </p:cNvPr>
          <p:cNvPicPr>
            <a:picLocks noChangeAspect="1"/>
          </p:cNvPicPr>
          <p:nvPr/>
        </p:nvPicPr>
        <p:blipFill>
          <a:blip r:embed="rId2"/>
          <a:stretch>
            <a:fillRect/>
          </a:stretch>
        </p:blipFill>
        <p:spPr>
          <a:xfrm>
            <a:off x="1261383" y="4155343"/>
            <a:ext cx="7212547" cy="590117"/>
          </a:xfrm>
          <a:prstGeom prst="rect">
            <a:avLst/>
          </a:prstGeom>
        </p:spPr>
      </p:pic>
      <p:pic>
        <p:nvPicPr>
          <p:cNvPr id="6" name="Picture 5">
            <a:extLst>
              <a:ext uri="{FF2B5EF4-FFF2-40B4-BE49-F238E27FC236}">
                <a16:creationId xmlns:a16="http://schemas.microsoft.com/office/drawing/2014/main" id="{E2BBECA9-C68F-5054-418A-69631A094B64}"/>
              </a:ext>
            </a:extLst>
          </p:cNvPr>
          <p:cNvPicPr>
            <a:picLocks noChangeAspect="1"/>
          </p:cNvPicPr>
          <p:nvPr/>
        </p:nvPicPr>
        <p:blipFill>
          <a:blip r:embed="rId3"/>
          <a:stretch>
            <a:fillRect/>
          </a:stretch>
        </p:blipFill>
        <p:spPr>
          <a:xfrm>
            <a:off x="1249178" y="3457351"/>
            <a:ext cx="5779401" cy="590117"/>
          </a:xfrm>
          <a:prstGeom prst="rect">
            <a:avLst/>
          </a:prstGeom>
        </p:spPr>
      </p:pic>
      <p:pic>
        <p:nvPicPr>
          <p:cNvPr id="7" name="Picture 6">
            <a:extLst>
              <a:ext uri="{FF2B5EF4-FFF2-40B4-BE49-F238E27FC236}">
                <a16:creationId xmlns:a16="http://schemas.microsoft.com/office/drawing/2014/main" id="{8D1E6B36-97F4-F135-2DEB-8A6DEB21013C}"/>
              </a:ext>
            </a:extLst>
          </p:cNvPr>
          <p:cNvPicPr>
            <a:picLocks noChangeAspect="1"/>
          </p:cNvPicPr>
          <p:nvPr/>
        </p:nvPicPr>
        <p:blipFill>
          <a:blip r:embed="rId4"/>
          <a:stretch>
            <a:fillRect/>
          </a:stretch>
        </p:blipFill>
        <p:spPr>
          <a:xfrm>
            <a:off x="1619672" y="1014459"/>
            <a:ext cx="5625852" cy="2278825"/>
          </a:xfrm>
          <a:prstGeom prst="rect">
            <a:avLst/>
          </a:prstGeom>
        </p:spPr>
      </p:pic>
      <p:pic>
        <p:nvPicPr>
          <p:cNvPr id="8" name="Picture 7">
            <a:extLst>
              <a:ext uri="{FF2B5EF4-FFF2-40B4-BE49-F238E27FC236}">
                <a16:creationId xmlns:a16="http://schemas.microsoft.com/office/drawing/2014/main" id="{979834B2-397F-B423-D5B9-12B9418320C1}"/>
              </a:ext>
            </a:extLst>
          </p:cNvPr>
          <p:cNvPicPr>
            <a:picLocks noChangeAspect="1"/>
          </p:cNvPicPr>
          <p:nvPr/>
        </p:nvPicPr>
        <p:blipFill>
          <a:blip r:embed="rId5"/>
          <a:stretch>
            <a:fillRect/>
          </a:stretch>
        </p:blipFill>
        <p:spPr>
          <a:xfrm>
            <a:off x="1261383" y="4861645"/>
            <a:ext cx="6882276" cy="1963791"/>
          </a:xfrm>
          <a:prstGeom prst="rect">
            <a:avLst/>
          </a:prstGeom>
        </p:spPr>
      </p:pic>
    </p:spTree>
    <p:extLst>
      <p:ext uri="{BB962C8B-B14F-4D97-AF65-F5344CB8AC3E}">
        <p14:creationId xmlns:p14="http://schemas.microsoft.com/office/powerpoint/2010/main" val="3414074532"/>
      </p:ext>
    </p:extLst>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29251-96C6-DB28-0FC1-260D67FD8A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3E9BDD-5F90-6E1C-6CAD-08A6203C966A}"/>
              </a:ext>
            </a:extLst>
          </p:cNvPr>
          <p:cNvSpPr>
            <a:spLocks noGrp="1"/>
          </p:cNvSpPr>
          <p:nvPr>
            <p:ph type="title"/>
          </p:nvPr>
        </p:nvSpPr>
        <p:spPr/>
        <p:txBody>
          <a:bodyPr/>
          <a:lstStyle/>
          <a:p>
            <a:r>
              <a:rPr lang="en-US" dirty="0"/>
              <a:t>RowHammer on GPUs</a:t>
            </a:r>
          </a:p>
        </p:txBody>
      </p:sp>
      <p:sp>
        <p:nvSpPr>
          <p:cNvPr id="3" name="Content Placeholder 2">
            <a:extLst>
              <a:ext uri="{FF2B5EF4-FFF2-40B4-BE49-F238E27FC236}">
                <a16:creationId xmlns:a16="http://schemas.microsoft.com/office/drawing/2014/main" id="{17AC932A-73E5-7D13-A420-5C1A7697B445}"/>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40A140F-BAE3-F4DF-FCA9-6085BB739511}"/>
              </a:ext>
            </a:extLst>
          </p:cNvPr>
          <p:cNvPicPr>
            <a:picLocks noChangeAspect="1"/>
          </p:cNvPicPr>
          <p:nvPr/>
        </p:nvPicPr>
        <p:blipFill>
          <a:blip r:embed="rId2"/>
          <a:stretch>
            <a:fillRect/>
          </a:stretch>
        </p:blipFill>
        <p:spPr>
          <a:xfrm>
            <a:off x="647700" y="1062092"/>
            <a:ext cx="7772400" cy="1718836"/>
          </a:xfrm>
          <a:prstGeom prst="rect">
            <a:avLst/>
          </a:prstGeom>
        </p:spPr>
      </p:pic>
      <p:sp>
        <p:nvSpPr>
          <p:cNvPr id="6" name="TextBox 5">
            <a:extLst>
              <a:ext uri="{FF2B5EF4-FFF2-40B4-BE49-F238E27FC236}">
                <a16:creationId xmlns:a16="http://schemas.microsoft.com/office/drawing/2014/main" id="{08E2D759-B238-6C17-B6D7-76AD1A67BBB4}"/>
              </a:ext>
            </a:extLst>
          </p:cNvPr>
          <p:cNvSpPr txBox="1"/>
          <p:nvPr/>
        </p:nvSpPr>
        <p:spPr>
          <a:xfrm>
            <a:off x="1187624" y="6445937"/>
            <a:ext cx="19205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3"/>
              </a:rPr>
              <a:t>https://gddr.fail/</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735D57D5-B45F-6A37-0E83-5F2DB2DA3BB3}"/>
              </a:ext>
            </a:extLst>
          </p:cNvPr>
          <p:cNvPicPr>
            <a:picLocks noChangeAspect="1"/>
          </p:cNvPicPr>
          <p:nvPr/>
        </p:nvPicPr>
        <p:blipFill>
          <a:blip r:embed="rId4"/>
          <a:stretch>
            <a:fillRect/>
          </a:stretch>
        </p:blipFill>
        <p:spPr>
          <a:xfrm>
            <a:off x="647700" y="2924944"/>
            <a:ext cx="7772400" cy="1255708"/>
          </a:xfrm>
          <a:prstGeom prst="rect">
            <a:avLst/>
          </a:prstGeom>
        </p:spPr>
      </p:pic>
      <p:sp>
        <p:nvSpPr>
          <p:cNvPr id="10" name="TextBox 9">
            <a:extLst>
              <a:ext uri="{FF2B5EF4-FFF2-40B4-BE49-F238E27FC236}">
                <a16:creationId xmlns:a16="http://schemas.microsoft.com/office/drawing/2014/main" id="{4F70B806-6AB8-F13A-0E87-78DC458327DD}"/>
              </a:ext>
            </a:extLst>
          </p:cNvPr>
          <p:cNvSpPr txBox="1"/>
          <p:nvPr/>
        </p:nvSpPr>
        <p:spPr>
          <a:xfrm>
            <a:off x="3238896" y="6444044"/>
            <a:ext cx="248523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5"/>
              </a:rPr>
              <a:t>https://gpubreach.ca/</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p>
        </p:txBody>
      </p:sp>
      <p:pic>
        <p:nvPicPr>
          <p:cNvPr id="11" name="Picture 10">
            <a:extLst>
              <a:ext uri="{FF2B5EF4-FFF2-40B4-BE49-F238E27FC236}">
                <a16:creationId xmlns:a16="http://schemas.microsoft.com/office/drawing/2014/main" id="{AE197C54-7CFD-04CE-BDFF-234A5E29C320}"/>
              </a:ext>
            </a:extLst>
          </p:cNvPr>
          <p:cNvPicPr>
            <a:picLocks noChangeAspect="1"/>
          </p:cNvPicPr>
          <p:nvPr/>
        </p:nvPicPr>
        <p:blipFill>
          <a:blip r:embed="rId6"/>
          <a:stretch>
            <a:fillRect/>
          </a:stretch>
        </p:blipFill>
        <p:spPr>
          <a:xfrm>
            <a:off x="1043608" y="4293096"/>
            <a:ext cx="6523588" cy="1984294"/>
          </a:xfrm>
          <a:prstGeom prst="rect">
            <a:avLst/>
          </a:prstGeom>
        </p:spPr>
      </p:pic>
      <p:sp>
        <p:nvSpPr>
          <p:cNvPr id="12" name="TextBox 11">
            <a:extLst>
              <a:ext uri="{FF2B5EF4-FFF2-40B4-BE49-F238E27FC236}">
                <a16:creationId xmlns:a16="http://schemas.microsoft.com/office/drawing/2014/main" id="{99491660-0A64-E1DE-3761-A80DB865AD61}"/>
              </a:ext>
            </a:extLst>
          </p:cNvPr>
          <p:cNvSpPr txBox="1"/>
          <p:nvPr/>
        </p:nvSpPr>
        <p:spPr>
          <a:xfrm>
            <a:off x="5724757" y="6418821"/>
            <a:ext cx="338374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7"/>
              </a:rPr>
              <a:t>https://www.gpuhammer.com/</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p>
        </p:txBody>
      </p:sp>
    </p:spTree>
    <p:extLst>
      <p:ext uri="{BB962C8B-B14F-4D97-AF65-F5344CB8AC3E}">
        <p14:creationId xmlns:p14="http://schemas.microsoft.com/office/powerpoint/2010/main" val="3548201826"/>
      </p:ext>
    </p:extLst>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A97A3-7D64-67B8-7ACB-81B8E1BE7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A50031-4E5D-314F-D882-0828E4FA6822}"/>
              </a:ext>
            </a:extLst>
          </p:cNvPr>
          <p:cNvSpPr>
            <a:spLocks noGrp="1"/>
          </p:cNvSpPr>
          <p:nvPr>
            <p:ph type="title"/>
          </p:nvPr>
        </p:nvSpPr>
        <p:spPr>
          <a:xfrm>
            <a:off x="228600" y="152400"/>
            <a:ext cx="9383960" cy="884238"/>
          </a:xfrm>
        </p:spPr>
        <p:txBody>
          <a:bodyPr/>
          <a:lstStyle/>
          <a:p>
            <a:r>
              <a:rPr lang="en-US" sz="3900" dirty="0"/>
              <a:t>Read Disturbance Papers @ DRAMSec 2026</a:t>
            </a:r>
          </a:p>
        </p:txBody>
      </p:sp>
      <p:sp>
        <p:nvSpPr>
          <p:cNvPr id="3" name="Content Placeholder 2">
            <a:extLst>
              <a:ext uri="{FF2B5EF4-FFF2-40B4-BE49-F238E27FC236}">
                <a16:creationId xmlns:a16="http://schemas.microsoft.com/office/drawing/2014/main" id="{929FE716-527A-2610-5F1C-B4F4502BA141}"/>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F32A7212-510B-5CC3-368A-85A60CF98DB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F6A8E471-EE7B-D798-50A3-A7D61B87DDEE}"/>
              </a:ext>
            </a:extLst>
          </p:cNvPr>
          <p:cNvSpPr txBox="1"/>
          <p:nvPr/>
        </p:nvSpPr>
        <p:spPr>
          <a:xfrm>
            <a:off x="5328508" y="6477752"/>
            <a:ext cx="323678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https://dramsec.ethz.ch/</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8" name="Picture 7">
            <a:extLst>
              <a:ext uri="{FF2B5EF4-FFF2-40B4-BE49-F238E27FC236}">
                <a16:creationId xmlns:a16="http://schemas.microsoft.com/office/drawing/2014/main" id="{CE9D5031-86BA-B173-7282-F5793A0B0C13}"/>
              </a:ext>
            </a:extLst>
          </p:cNvPr>
          <p:cNvPicPr>
            <a:picLocks noChangeAspect="1"/>
          </p:cNvPicPr>
          <p:nvPr/>
        </p:nvPicPr>
        <p:blipFill>
          <a:blip r:embed="rId3"/>
          <a:stretch>
            <a:fillRect/>
          </a:stretch>
        </p:blipFill>
        <p:spPr>
          <a:xfrm>
            <a:off x="1835696" y="988645"/>
            <a:ext cx="5472608" cy="5586819"/>
          </a:xfrm>
          <a:prstGeom prst="rect">
            <a:avLst/>
          </a:prstGeom>
        </p:spPr>
      </p:pic>
    </p:spTree>
    <p:extLst>
      <p:ext uri="{BB962C8B-B14F-4D97-AF65-F5344CB8AC3E}">
        <p14:creationId xmlns:p14="http://schemas.microsoft.com/office/powerpoint/2010/main" val="135989156"/>
      </p:ext>
    </p:extLst>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B10DC-9660-2AE0-AEBE-4661CE6DD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F36699-1637-178A-6B41-44C4EA0C460E}"/>
              </a:ext>
            </a:extLst>
          </p:cNvPr>
          <p:cNvSpPr>
            <a:spLocks noGrp="1"/>
          </p:cNvSpPr>
          <p:nvPr>
            <p:ph type="title"/>
          </p:nvPr>
        </p:nvSpPr>
        <p:spPr/>
        <p:txBody>
          <a:bodyPr/>
          <a:lstStyle/>
          <a:p>
            <a:r>
              <a:rPr lang="en-US" dirty="0"/>
              <a:t>Read Disturbance Papers @ ISCA 2026</a:t>
            </a:r>
          </a:p>
        </p:txBody>
      </p:sp>
      <p:sp>
        <p:nvSpPr>
          <p:cNvPr id="4" name="Slide Number Placeholder 3">
            <a:extLst>
              <a:ext uri="{FF2B5EF4-FFF2-40B4-BE49-F238E27FC236}">
                <a16:creationId xmlns:a16="http://schemas.microsoft.com/office/drawing/2014/main" id="{587001A4-EDEE-0436-811F-68D41FFF4A2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7831ABBD-4C58-81B6-3449-6002A97C965A}"/>
              </a:ext>
            </a:extLst>
          </p:cNvPr>
          <p:cNvPicPr>
            <a:picLocks noChangeAspect="1"/>
          </p:cNvPicPr>
          <p:nvPr/>
        </p:nvPicPr>
        <p:blipFill>
          <a:blip r:embed="rId2"/>
          <a:stretch>
            <a:fillRect/>
          </a:stretch>
        </p:blipFill>
        <p:spPr>
          <a:xfrm>
            <a:off x="1259632" y="908720"/>
            <a:ext cx="1892066" cy="5949280"/>
          </a:xfrm>
          <a:prstGeom prst="rect">
            <a:avLst/>
          </a:prstGeom>
        </p:spPr>
      </p:pic>
      <p:pic>
        <p:nvPicPr>
          <p:cNvPr id="6" name="Picture 5">
            <a:extLst>
              <a:ext uri="{FF2B5EF4-FFF2-40B4-BE49-F238E27FC236}">
                <a16:creationId xmlns:a16="http://schemas.microsoft.com/office/drawing/2014/main" id="{F1883F12-50E0-1082-1400-DD2FA7880811}"/>
              </a:ext>
            </a:extLst>
          </p:cNvPr>
          <p:cNvPicPr>
            <a:picLocks noChangeAspect="1"/>
          </p:cNvPicPr>
          <p:nvPr/>
        </p:nvPicPr>
        <p:blipFill>
          <a:blip r:embed="rId3"/>
          <a:stretch>
            <a:fillRect/>
          </a:stretch>
        </p:blipFill>
        <p:spPr>
          <a:xfrm>
            <a:off x="3585469" y="941165"/>
            <a:ext cx="1994643" cy="5953082"/>
          </a:xfrm>
          <a:prstGeom prst="rect">
            <a:avLst/>
          </a:prstGeom>
        </p:spPr>
      </p:pic>
      <p:pic>
        <p:nvPicPr>
          <p:cNvPr id="7" name="Picture 6">
            <a:extLst>
              <a:ext uri="{FF2B5EF4-FFF2-40B4-BE49-F238E27FC236}">
                <a16:creationId xmlns:a16="http://schemas.microsoft.com/office/drawing/2014/main" id="{15C4990A-983E-779E-14D3-29C1D3151669}"/>
              </a:ext>
            </a:extLst>
          </p:cNvPr>
          <p:cNvPicPr>
            <a:picLocks noChangeAspect="1"/>
          </p:cNvPicPr>
          <p:nvPr/>
        </p:nvPicPr>
        <p:blipFill>
          <a:blip r:embed="rId4"/>
          <a:stretch>
            <a:fillRect/>
          </a:stretch>
        </p:blipFill>
        <p:spPr>
          <a:xfrm>
            <a:off x="6156176" y="967968"/>
            <a:ext cx="2425700" cy="1435100"/>
          </a:xfrm>
          <a:prstGeom prst="rect">
            <a:avLst/>
          </a:prstGeom>
        </p:spPr>
      </p:pic>
      <p:pic>
        <p:nvPicPr>
          <p:cNvPr id="8" name="Picture 7">
            <a:extLst>
              <a:ext uri="{FF2B5EF4-FFF2-40B4-BE49-F238E27FC236}">
                <a16:creationId xmlns:a16="http://schemas.microsoft.com/office/drawing/2014/main" id="{13D6CA93-408C-B745-43F3-E33C246898B0}"/>
              </a:ext>
            </a:extLst>
          </p:cNvPr>
          <p:cNvPicPr>
            <a:picLocks noChangeAspect="1"/>
          </p:cNvPicPr>
          <p:nvPr/>
        </p:nvPicPr>
        <p:blipFill>
          <a:blip r:embed="rId5"/>
          <a:stretch>
            <a:fillRect/>
          </a:stretch>
        </p:blipFill>
        <p:spPr>
          <a:xfrm>
            <a:off x="6156176" y="2397125"/>
            <a:ext cx="2425700" cy="2616200"/>
          </a:xfrm>
          <a:prstGeom prst="rect">
            <a:avLst/>
          </a:prstGeom>
        </p:spPr>
      </p:pic>
    </p:spTree>
    <p:extLst>
      <p:ext uri="{BB962C8B-B14F-4D97-AF65-F5344CB8AC3E}">
        <p14:creationId xmlns:p14="http://schemas.microsoft.com/office/powerpoint/2010/main" val="392803014"/>
      </p:ext>
    </p:extLst>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68749-99B4-C718-3065-36CB11AD9A3F}"/>
              </a:ext>
            </a:extLst>
          </p:cNvPr>
          <p:cNvSpPr>
            <a:spLocks noGrp="1"/>
          </p:cNvSpPr>
          <p:nvPr>
            <p:ph type="title"/>
          </p:nvPr>
        </p:nvSpPr>
        <p:spPr/>
        <p:txBody>
          <a:bodyPr/>
          <a:lstStyle/>
          <a:p>
            <a:r>
              <a:rPr lang="en-US" dirty="0"/>
              <a:t>Tutorial on DRAM Bender &amp; Ramulator</a:t>
            </a:r>
          </a:p>
        </p:txBody>
      </p:sp>
      <p:sp>
        <p:nvSpPr>
          <p:cNvPr id="4" name="Slide Number Placeholder 3">
            <a:extLst>
              <a:ext uri="{FF2B5EF4-FFF2-40B4-BE49-F238E27FC236}">
                <a16:creationId xmlns:a16="http://schemas.microsoft.com/office/drawing/2014/main" id="{4033E7C9-5974-87F9-2C04-50F72621AF5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7" name="TextBox 6">
            <a:extLst>
              <a:ext uri="{FF2B5EF4-FFF2-40B4-BE49-F238E27FC236}">
                <a16:creationId xmlns:a16="http://schemas.microsoft.com/office/drawing/2014/main" id="{E274DADA-1979-8B18-335E-B38A770C6C53}"/>
              </a:ext>
            </a:extLst>
          </p:cNvPr>
          <p:cNvSpPr txBox="1"/>
          <p:nvPr/>
        </p:nvSpPr>
        <p:spPr>
          <a:xfrm>
            <a:off x="1259632" y="6453336"/>
            <a:ext cx="767549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https://events.safari.ethz.ch/asplos26-ramulator-drambender/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8" name="Picture 7">
            <a:extLst>
              <a:ext uri="{FF2B5EF4-FFF2-40B4-BE49-F238E27FC236}">
                <a16:creationId xmlns:a16="http://schemas.microsoft.com/office/drawing/2014/main" id="{9BE7FB1D-84B7-5161-F770-7DF696764373}"/>
              </a:ext>
            </a:extLst>
          </p:cNvPr>
          <p:cNvPicPr>
            <a:picLocks noChangeAspect="1"/>
          </p:cNvPicPr>
          <p:nvPr/>
        </p:nvPicPr>
        <p:blipFill>
          <a:blip r:embed="rId3"/>
          <a:stretch>
            <a:fillRect/>
          </a:stretch>
        </p:blipFill>
        <p:spPr>
          <a:xfrm>
            <a:off x="28004" y="1124744"/>
            <a:ext cx="9080500" cy="5107782"/>
          </a:xfrm>
          <a:prstGeom prst="rect">
            <a:avLst/>
          </a:prstGeom>
        </p:spPr>
      </p:pic>
    </p:spTree>
    <p:extLst>
      <p:ext uri="{BB962C8B-B14F-4D97-AF65-F5344CB8AC3E}">
        <p14:creationId xmlns:p14="http://schemas.microsoft.com/office/powerpoint/2010/main" val="664903319"/>
      </p:ext>
    </p:extLst>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8E58C-D6BF-7A07-BF29-F9B59DD705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69DB5C-EF81-547C-E389-B43E6D28F5FF}"/>
              </a:ext>
            </a:extLst>
          </p:cNvPr>
          <p:cNvSpPr>
            <a:spLocks noGrp="1"/>
          </p:cNvSpPr>
          <p:nvPr>
            <p:ph type="title"/>
          </p:nvPr>
        </p:nvSpPr>
        <p:spPr/>
        <p:txBody>
          <a:bodyPr/>
          <a:lstStyle/>
          <a:p>
            <a:r>
              <a:rPr lang="en-US" dirty="0"/>
              <a:t>ISCA 2026: DRAM Bender &amp; Ramulator</a:t>
            </a:r>
          </a:p>
        </p:txBody>
      </p:sp>
      <p:sp>
        <p:nvSpPr>
          <p:cNvPr id="4" name="Slide Number Placeholder 3">
            <a:extLst>
              <a:ext uri="{FF2B5EF4-FFF2-40B4-BE49-F238E27FC236}">
                <a16:creationId xmlns:a16="http://schemas.microsoft.com/office/drawing/2014/main" id="{7F2F5E3D-5970-72B8-C2E2-D29804F544D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7" name="TextBox 6">
            <a:extLst>
              <a:ext uri="{FF2B5EF4-FFF2-40B4-BE49-F238E27FC236}">
                <a16:creationId xmlns:a16="http://schemas.microsoft.com/office/drawing/2014/main" id="{C7AD9416-63B1-6203-7D69-2F306D00F890}"/>
              </a:ext>
            </a:extLst>
          </p:cNvPr>
          <p:cNvSpPr txBox="1"/>
          <p:nvPr/>
        </p:nvSpPr>
        <p:spPr>
          <a:xfrm>
            <a:off x="1259632" y="6453336"/>
            <a:ext cx="739016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https://events.safari.ethz.ch/isca26-ramulator-drambender/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3" name="Picture 2">
            <a:extLst>
              <a:ext uri="{FF2B5EF4-FFF2-40B4-BE49-F238E27FC236}">
                <a16:creationId xmlns:a16="http://schemas.microsoft.com/office/drawing/2014/main" id="{D09398E9-6BF6-1C72-78D8-E51DA33C3237}"/>
              </a:ext>
            </a:extLst>
          </p:cNvPr>
          <p:cNvPicPr>
            <a:picLocks noChangeAspect="1"/>
          </p:cNvPicPr>
          <p:nvPr/>
        </p:nvPicPr>
        <p:blipFill>
          <a:blip r:embed="rId3"/>
          <a:stretch>
            <a:fillRect/>
          </a:stretch>
        </p:blipFill>
        <p:spPr>
          <a:xfrm>
            <a:off x="87773" y="1116160"/>
            <a:ext cx="8992727" cy="5058409"/>
          </a:xfrm>
          <a:prstGeom prst="rect">
            <a:avLst/>
          </a:prstGeom>
        </p:spPr>
      </p:pic>
    </p:spTree>
    <p:extLst>
      <p:ext uri="{BB962C8B-B14F-4D97-AF65-F5344CB8AC3E}">
        <p14:creationId xmlns:p14="http://schemas.microsoft.com/office/powerpoint/2010/main" val="850130421"/>
      </p:ext>
    </p:ext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F2477-18CA-CD93-CA33-7A66070473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BB15E1-1133-470F-B12E-7187C52853A3}"/>
              </a:ext>
            </a:extLst>
          </p:cNvPr>
          <p:cNvSpPr>
            <a:spLocks noGrp="1"/>
          </p:cNvSpPr>
          <p:nvPr>
            <p:ph type="title"/>
          </p:nvPr>
        </p:nvSpPr>
        <p:spPr/>
        <p:txBody>
          <a:bodyPr/>
          <a:lstStyle/>
          <a:p>
            <a:r>
              <a:rPr lang="en-US" dirty="0"/>
              <a:t>ICS 2026: DRAM Bender &amp; Ramulator</a:t>
            </a:r>
          </a:p>
        </p:txBody>
      </p:sp>
      <p:sp>
        <p:nvSpPr>
          <p:cNvPr id="4" name="Slide Number Placeholder 3">
            <a:extLst>
              <a:ext uri="{FF2B5EF4-FFF2-40B4-BE49-F238E27FC236}">
                <a16:creationId xmlns:a16="http://schemas.microsoft.com/office/drawing/2014/main" id="{233DCF43-D81A-41D8-A390-116C7E32755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7" name="TextBox 6">
            <a:extLst>
              <a:ext uri="{FF2B5EF4-FFF2-40B4-BE49-F238E27FC236}">
                <a16:creationId xmlns:a16="http://schemas.microsoft.com/office/drawing/2014/main" id="{F3514AD8-6D68-FDB8-9C2A-E43A409BAADA}"/>
              </a:ext>
            </a:extLst>
          </p:cNvPr>
          <p:cNvSpPr txBox="1"/>
          <p:nvPr/>
        </p:nvSpPr>
        <p:spPr>
          <a:xfrm>
            <a:off x="1259632" y="6453336"/>
            <a:ext cx="72523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https://events.safari.ethz.ch/</a:t>
            </a: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ics26-ramulator-drambender</a:t>
            </a: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5" name="Picture 4">
            <a:extLst>
              <a:ext uri="{FF2B5EF4-FFF2-40B4-BE49-F238E27FC236}">
                <a16:creationId xmlns:a16="http://schemas.microsoft.com/office/drawing/2014/main" id="{7076DA27-8BC4-2E27-F0E6-D327261448D1}"/>
              </a:ext>
            </a:extLst>
          </p:cNvPr>
          <p:cNvPicPr>
            <a:picLocks noChangeAspect="1"/>
          </p:cNvPicPr>
          <p:nvPr/>
        </p:nvPicPr>
        <p:blipFill>
          <a:blip r:embed="rId4"/>
          <a:stretch>
            <a:fillRect/>
          </a:stretch>
        </p:blipFill>
        <p:spPr>
          <a:xfrm>
            <a:off x="107504" y="1124744"/>
            <a:ext cx="8972996" cy="5047310"/>
          </a:xfrm>
          <a:prstGeom prst="rect">
            <a:avLst/>
          </a:prstGeom>
        </p:spPr>
      </p:pic>
    </p:spTree>
    <p:extLst>
      <p:ext uri="{BB962C8B-B14F-4D97-AF65-F5344CB8AC3E}">
        <p14:creationId xmlns:p14="http://schemas.microsoft.com/office/powerpoint/2010/main" val="1309923295"/>
      </p:ext>
    </p:extLst>
  </p:cSld>
  <p:clrMapOvr>
    <a:masterClrMapping/>
  </p:clrMapOv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1A5712"/>
                </a:solidFill>
                <a:latin typeface="Garamond"/>
                <a:cs typeface="Garamond"/>
              </a:rPr>
              <a:t>Goal: Processing Inside Memory/Storage</a:t>
            </a:r>
          </a:p>
        </p:txBody>
      </p:sp>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endParaRPr lang="en-US" dirty="0"/>
          </a:p>
          <a:p>
            <a:pPr marL="0" indent="0">
              <a:buNone/>
            </a:pPr>
            <a:endParaRPr lang="en-US" dirty="0"/>
          </a:p>
          <a:p>
            <a:endParaRPr lang="en-US" sz="2400" dirty="0">
              <a:latin typeface="Tahoma"/>
              <a:cs typeface="Tahoma"/>
            </a:endParaRPr>
          </a:p>
          <a:p>
            <a:r>
              <a:rPr lang="en-US" sz="2400" dirty="0">
                <a:latin typeface="Tahoma"/>
                <a:cs typeface="Tahoma"/>
              </a:rPr>
              <a:t>Many questions </a:t>
            </a:r>
            <a:r>
              <a:rPr lang="is-IS" sz="2400" dirty="0">
                <a:latin typeface="Tahoma"/>
                <a:cs typeface="Tahoma"/>
              </a:rPr>
              <a:t>… </a:t>
            </a:r>
            <a:r>
              <a:rPr lang="en-US" dirty="0">
                <a:cs typeface="Tahoma"/>
              </a:rPr>
              <a:t>How do we design the:</a:t>
            </a:r>
            <a:endParaRPr lang="is-IS" sz="2400" dirty="0">
              <a:latin typeface="Tahoma"/>
              <a:cs typeface="Tahoma"/>
            </a:endParaRPr>
          </a:p>
          <a:p>
            <a:pPr lvl="1"/>
            <a:r>
              <a:rPr lang="en-US" sz="2200" dirty="0">
                <a:latin typeface="Tahoma"/>
                <a:cs typeface="Tahoma"/>
              </a:rPr>
              <a:t>compute-capable memory &amp; controllers?</a:t>
            </a:r>
          </a:p>
          <a:p>
            <a:pPr lvl="1"/>
            <a:r>
              <a:rPr lang="en-US" dirty="0">
                <a:latin typeface="Tahoma"/>
                <a:cs typeface="Tahoma"/>
              </a:rPr>
              <a:t>p</a:t>
            </a:r>
            <a:r>
              <a:rPr lang="en-US" sz="2200" dirty="0">
                <a:latin typeface="Tahoma"/>
                <a:cs typeface="Tahoma"/>
              </a:rPr>
              <a:t>rocessors </a:t>
            </a:r>
            <a:r>
              <a:rPr lang="en-US" dirty="0">
                <a:latin typeface="Tahoma"/>
                <a:cs typeface="Tahoma"/>
              </a:rPr>
              <a:t>&amp;</a:t>
            </a:r>
            <a:r>
              <a:rPr lang="en-US" sz="2200" dirty="0">
                <a:latin typeface="Tahoma"/>
                <a:cs typeface="Tahoma"/>
              </a:rPr>
              <a:t> communication units?</a:t>
            </a:r>
          </a:p>
          <a:p>
            <a:pPr lvl="1"/>
            <a:r>
              <a:rPr lang="en-US" dirty="0">
                <a:latin typeface="Tahoma"/>
                <a:cs typeface="Tahoma"/>
              </a:rPr>
              <a:t>s</a:t>
            </a:r>
            <a:r>
              <a:rPr lang="en-US" sz="2200" dirty="0">
                <a:latin typeface="Tahoma"/>
                <a:cs typeface="Tahoma"/>
              </a:rPr>
              <a:t>oftware &amp; hardware interfaces?</a:t>
            </a:r>
          </a:p>
          <a:p>
            <a:pPr lvl="1"/>
            <a:r>
              <a:rPr lang="en-US" sz="2200" dirty="0">
                <a:latin typeface="Tahoma"/>
                <a:cs typeface="Tahoma"/>
              </a:rPr>
              <a:t>system software, compilers, languages?</a:t>
            </a:r>
          </a:p>
          <a:p>
            <a:pPr lvl="1"/>
            <a:r>
              <a:rPr lang="en-US" sz="2200" dirty="0">
                <a:latin typeface="Tahoma"/>
                <a:cs typeface="Tahoma"/>
              </a:rPr>
              <a:t>algorithms &amp; theoretical </a:t>
            </a:r>
            <a:r>
              <a:rPr lang="en-US" dirty="0">
                <a:latin typeface="Tahoma"/>
                <a:cs typeface="Tahoma"/>
              </a:rPr>
              <a:t>f</a:t>
            </a:r>
            <a:r>
              <a:rPr lang="en-US" sz="2200" dirty="0">
                <a:latin typeface="Tahoma"/>
                <a:cs typeface="Tahoma"/>
              </a:rPr>
              <a:t>oundations?</a:t>
            </a:r>
          </a:p>
        </p:txBody>
      </p:sp>
      <p:sp>
        <p:nvSpPr>
          <p:cNvPr id="4" name="Rectangle 5"/>
          <p:cNvSpPr>
            <a:spLocks/>
          </p:cNvSpPr>
          <p:nvPr/>
        </p:nvSpPr>
        <p:spPr bwMode="auto">
          <a:xfrm>
            <a:off x="1475656" y="1327945"/>
            <a:ext cx="1504950" cy="1676400"/>
          </a:xfrm>
          <a:prstGeom prst="rect">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5" name="Rectangle 6"/>
          <p:cNvSpPr>
            <a:spLocks/>
          </p:cNvSpPr>
          <p:nvPr/>
        </p:nvSpPr>
        <p:spPr bwMode="auto">
          <a:xfrm>
            <a:off x="1647106" y="2369345"/>
            <a:ext cx="1155700" cy="495300"/>
          </a:xfrm>
          <a:prstGeom prst="rect">
            <a:avLst/>
          </a:prstGeom>
          <a:solidFill>
            <a:srgbClr val="E6E6E6"/>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6" name="Rectangle 7"/>
          <p:cNvSpPr>
            <a:spLocks/>
          </p:cNvSpPr>
          <p:nvPr/>
        </p:nvSpPr>
        <p:spPr bwMode="auto">
          <a:xfrm>
            <a:off x="1882056" y="2432845"/>
            <a:ext cx="660400" cy="476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charset="0"/>
                <a:ea typeface="ＭＳ Ｐゴシック" charset="0"/>
                <a:cs typeface="Myriad Pro Bold Cond" charset="0"/>
                <a:sym typeface="Myriad Pro Bold Cond" charset="0"/>
              </a:rPr>
              <a:t>Cache</a:t>
            </a:r>
          </a:p>
        </p:txBody>
      </p:sp>
      <p:sp>
        <p:nvSpPr>
          <p:cNvPr id="7" name="Line 8"/>
          <p:cNvSpPr>
            <a:spLocks noChangeShapeType="1"/>
          </p:cNvSpPr>
          <p:nvPr/>
        </p:nvSpPr>
        <p:spPr bwMode="auto">
          <a:xfrm>
            <a:off x="2212256" y="2864645"/>
            <a:ext cx="0" cy="42545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8" name="Line 9"/>
          <p:cNvSpPr>
            <a:spLocks noChangeShapeType="1"/>
          </p:cNvSpPr>
          <p:nvPr/>
        </p:nvSpPr>
        <p:spPr bwMode="auto">
          <a:xfrm>
            <a:off x="2212256" y="2039145"/>
            <a:ext cx="0" cy="33655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9" name="Rectangle 10"/>
          <p:cNvSpPr>
            <a:spLocks/>
          </p:cNvSpPr>
          <p:nvPr/>
        </p:nvSpPr>
        <p:spPr bwMode="auto">
          <a:xfrm>
            <a:off x="1634406" y="1499395"/>
            <a:ext cx="1155700" cy="546100"/>
          </a:xfrm>
          <a:prstGeom prst="rect">
            <a:avLst/>
          </a:prstGeom>
          <a:solidFill>
            <a:srgbClr val="E6E6E6"/>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0" name="Rectangle 11"/>
          <p:cNvSpPr>
            <a:spLocks/>
          </p:cNvSpPr>
          <p:nvPr/>
        </p:nvSpPr>
        <p:spPr bwMode="auto">
          <a:xfrm>
            <a:off x="1691680" y="1584102"/>
            <a:ext cx="1008112" cy="41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Processor</a:t>
            </a: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Core</a:t>
            </a:r>
          </a:p>
        </p:txBody>
      </p:sp>
      <p:sp>
        <p:nvSpPr>
          <p:cNvPr id="11" name="Rectangle 12"/>
          <p:cNvSpPr>
            <a:spLocks/>
          </p:cNvSpPr>
          <p:nvPr/>
        </p:nvSpPr>
        <p:spPr bwMode="auto">
          <a:xfrm>
            <a:off x="5735414" y="3372645"/>
            <a:ext cx="1212850" cy="25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 Interconnect</a:t>
            </a:r>
          </a:p>
        </p:txBody>
      </p:sp>
      <p:sp>
        <p:nvSpPr>
          <p:cNvPr id="12" name="Rectangle 13"/>
          <p:cNvSpPr>
            <a:spLocks/>
          </p:cNvSpPr>
          <p:nvPr/>
        </p:nvSpPr>
        <p:spPr bwMode="auto">
          <a:xfrm>
            <a:off x="3914056" y="1327945"/>
            <a:ext cx="2901950" cy="1676400"/>
          </a:xfrm>
          <a:prstGeom prst="rect">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3" name="Rectangle 14"/>
          <p:cNvSpPr>
            <a:spLocks/>
          </p:cNvSpPr>
          <p:nvPr/>
        </p:nvSpPr>
        <p:spPr bwMode="auto">
          <a:xfrm>
            <a:off x="4572000" y="1411413"/>
            <a:ext cx="1871663" cy="1849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 Memory/Storage</a:t>
            </a:r>
          </a:p>
        </p:txBody>
      </p:sp>
      <p:sp>
        <p:nvSpPr>
          <p:cNvPr id="14" name="Line 15"/>
          <p:cNvSpPr>
            <a:spLocks noChangeShapeType="1"/>
          </p:cNvSpPr>
          <p:nvPr/>
        </p:nvSpPr>
        <p:spPr bwMode="auto">
          <a:xfrm>
            <a:off x="5364238" y="3011489"/>
            <a:ext cx="0" cy="31115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5" name="AutoShape 16"/>
          <p:cNvSpPr>
            <a:spLocks/>
          </p:cNvSpPr>
          <p:nvPr/>
        </p:nvSpPr>
        <p:spPr bwMode="auto">
          <a:xfrm>
            <a:off x="1482006" y="3295652"/>
            <a:ext cx="5327650" cy="76200"/>
          </a:xfrm>
          <a:prstGeom prst="roundRect">
            <a:avLst>
              <a:gd name="adj" fmla="val 50000"/>
            </a:avLst>
          </a:prstGeom>
          <a:solidFill>
            <a:srgbClr val="CDCDCD"/>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6" name="Rectangle 17"/>
          <p:cNvSpPr>
            <a:spLocks/>
          </p:cNvSpPr>
          <p:nvPr/>
        </p:nvSpPr>
        <p:spPr bwMode="auto">
          <a:xfrm>
            <a:off x="4022006" y="16200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7" name="Rectangle 18"/>
          <p:cNvSpPr>
            <a:spLocks/>
          </p:cNvSpPr>
          <p:nvPr/>
        </p:nvSpPr>
        <p:spPr bwMode="auto">
          <a:xfrm>
            <a:off x="4022006" y="186769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8" name="Rectangle 19"/>
          <p:cNvSpPr>
            <a:spLocks/>
          </p:cNvSpPr>
          <p:nvPr/>
        </p:nvSpPr>
        <p:spPr bwMode="auto">
          <a:xfrm>
            <a:off x="4022006" y="21153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9" name="Rectangle 20"/>
          <p:cNvSpPr>
            <a:spLocks/>
          </p:cNvSpPr>
          <p:nvPr/>
        </p:nvSpPr>
        <p:spPr bwMode="auto">
          <a:xfrm>
            <a:off x="4022006" y="236299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0" name="Rectangle 21"/>
          <p:cNvSpPr>
            <a:spLocks/>
          </p:cNvSpPr>
          <p:nvPr/>
        </p:nvSpPr>
        <p:spPr bwMode="auto">
          <a:xfrm>
            <a:off x="4022006" y="26106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1" name="Rectangle 22"/>
          <p:cNvSpPr>
            <a:spLocks/>
          </p:cNvSpPr>
          <p:nvPr/>
        </p:nvSpPr>
        <p:spPr bwMode="auto">
          <a:xfrm>
            <a:off x="5571406" y="16200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2" name="Rectangle 23"/>
          <p:cNvSpPr>
            <a:spLocks/>
          </p:cNvSpPr>
          <p:nvPr/>
        </p:nvSpPr>
        <p:spPr bwMode="auto">
          <a:xfrm>
            <a:off x="5571406" y="186769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3" name="Rectangle 24"/>
          <p:cNvSpPr>
            <a:spLocks/>
          </p:cNvSpPr>
          <p:nvPr/>
        </p:nvSpPr>
        <p:spPr bwMode="auto">
          <a:xfrm>
            <a:off x="5571406" y="21153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4" name="Rectangle 25"/>
          <p:cNvSpPr>
            <a:spLocks/>
          </p:cNvSpPr>
          <p:nvPr/>
        </p:nvSpPr>
        <p:spPr bwMode="auto">
          <a:xfrm>
            <a:off x="5571406" y="236299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5" name="Rectangle 26"/>
          <p:cNvSpPr>
            <a:spLocks/>
          </p:cNvSpPr>
          <p:nvPr/>
        </p:nvSpPr>
        <p:spPr bwMode="auto">
          <a:xfrm>
            <a:off x="5571406" y="26106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6" name="Rectangle 27"/>
          <p:cNvSpPr>
            <a:spLocks/>
          </p:cNvSpPr>
          <p:nvPr/>
        </p:nvSpPr>
        <p:spPr bwMode="auto">
          <a:xfrm>
            <a:off x="1736006" y="2674145"/>
            <a:ext cx="977900" cy="146050"/>
          </a:xfrm>
          <a:prstGeom prst="rect">
            <a:avLst/>
          </a:prstGeom>
          <a:solidFill>
            <a:srgbClr val="FD9A00"/>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7" name="Line 28"/>
          <p:cNvSpPr>
            <a:spLocks noChangeShapeType="1"/>
          </p:cNvSpPr>
          <p:nvPr/>
        </p:nvSpPr>
        <p:spPr bwMode="auto">
          <a:xfrm>
            <a:off x="6917606" y="1557078"/>
            <a:ext cx="0" cy="1270000"/>
          </a:xfrm>
          <a:prstGeom prst="line">
            <a:avLst/>
          </a:prstGeom>
          <a:noFill/>
          <a:ln w="25400" cap="flat">
            <a:solidFill>
              <a:schemeClr val="tx1"/>
            </a:solidFill>
            <a:prstDash val="solid"/>
            <a:miter lim="800000"/>
            <a:headEnd type="triangle" w="med" len="sm"/>
            <a:tailEnd type="triangle" w="med" len="sm"/>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8" name="Rectangle 29"/>
          <p:cNvSpPr>
            <a:spLocks/>
          </p:cNvSpPr>
          <p:nvPr/>
        </p:nvSpPr>
        <p:spPr bwMode="auto">
          <a:xfrm>
            <a:off x="7020271" y="1256557"/>
            <a:ext cx="1732481" cy="13803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Database</a:t>
            </a:r>
          </a:p>
          <a:p>
            <a:pPr marL="0" marR="0" lvl="0" indent="0" algn="l" defTabSz="457200" rtl="0" eaLnBrk="1" fontAlgn="auto" latinLnBrk="0" hangingPunct="1">
              <a:lnSpc>
                <a:spcPct val="8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endParaRPr>
          </a:p>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Graphs</a:t>
            </a:r>
          </a:p>
          <a:p>
            <a:pPr marL="0" marR="0" lvl="0" indent="0" algn="l" defTabSz="457200" rtl="0" eaLnBrk="1" fontAlgn="auto" latinLnBrk="0" hangingPunct="1">
              <a:lnSpc>
                <a:spcPct val="8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endParaRPr>
          </a:p>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Media</a:t>
            </a:r>
          </a:p>
          <a:p>
            <a:pPr marL="0" marR="0" lvl="0" indent="0" algn="l" defTabSz="457200" rtl="0" eaLnBrk="1" fontAlgn="auto" latinLnBrk="0" hangingPunct="1">
              <a:lnSpc>
                <a:spcPct val="8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endParaRPr>
          </a:p>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ML Model </a:t>
            </a:r>
            <a:r>
              <a:rPr kumimoji="0" lang="en-US" sz="24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 </a:t>
            </a:r>
          </a:p>
        </p:txBody>
      </p:sp>
      <p:sp>
        <p:nvSpPr>
          <p:cNvPr id="29" name="Freeform 30"/>
          <p:cNvSpPr>
            <a:spLocks/>
          </p:cNvSpPr>
          <p:nvPr/>
        </p:nvSpPr>
        <p:spPr bwMode="auto">
          <a:xfrm>
            <a:off x="1835696" y="2060848"/>
            <a:ext cx="3742060" cy="1451497"/>
          </a:xfrm>
          <a:custGeom>
            <a:avLst/>
            <a:gdLst>
              <a:gd name="T0" fmla="*/ 21600 w 21600"/>
              <a:gd name="T1" fmla="*/ 12000 h 21600"/>
              <a:gd name="T2" fmla="*/ 21600 w 21600"/>
              <a:gd name="T3" fmla="*/ 21600 h 21600"/>
              <a:gd name="T4" fmla="*/ 0 w 21600"/>
              <a:gd name="T5" fmla="*/ 21600 h 21600"/>
              <a:gd name="T6" fmla="*/ 0 w 21600"/>
              <a:gd name="T7" fmla="*/ 0 h 21600"/>
            </a:gdLst>
            <a:ahLst/>
            <a:cxnLst>
              <a:cxn ang="0">
                <a:pos x="T0" y="T1"/>
              </a:cxn>
              <a:cxn ang="0">
                <a:pos x="T2" y="T3"/>
              </a:cxn>
              <a:cxn ang="0">
                <a:pos x="T4" y="T5"/>
              </a:cxn>
              <a:cxn ang="0">
                <a:pos x="T6" y="T7"/>
              </a:cxn>
            </a:cxnLst>
            <a:rect l="0" t="0" r="r" b="b"/>
            <a:pathLst>
              <a:path w="21600" h="21600">
                <a:moveTo>
                  <a:pt x="21600" y="12000"/>
                </a:moveTo>
                <a:lnTo>
                  <a:pt x="21600" y="21600"/>
                </a:lnTo>
                <a:lnTo>
                  <a:pt x="0" y="21600"/>
                </a:lnTo>
                <a:lnTo>
                  <a:pt x="0" y="0"/>
                </a:lnTo>
              </a:path>
            </a:pathLst>
          </a:custGeom>
          <a:noFill/>
          <a:ln w="101600" cap="flat">
            <a:solidFill>
              <a:srgbClr val="D90B00"/>
            </a:solidFill>
            <a:prstDash val="solid"/>
            <a:miter lim="800000"/>
            <a:headEnd type="none" w="med" len="med"/>
            <a:tailEnd type="triangle" w="med" len="med"/>
          </a:ln>
          <a:effectLst>
            <a:outerShdw blurRad="76200" dist="38099" dir="2700000" algn="ctr" rotWithShape="0">
              <a:schemeClr val="bg2">
                <a:alpha val="75000"/>
              </a:schemeClr>
            </a:outerShdw>
          </a:effectLst>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grpSp>
        <p:nvGrpSpPr>
          <p:cNvPr id="30" name="Group 34"/>
          <p:cNvGrpSpPr>
            <a:grpSpLocks/>
          </p:cNvGrpSpPr>
          <p:nvPr/>
        </p:nvGrpSpPr>
        <p:grpSpPr bwMode="auto">
          <a:xfrm>
            <a:off x="2195737" y="2122489"/>
            <a:ext cx="3661420" cy="1090487"/>
            <a:chOff x="0" y="0"/>
            <a:chExt cx="4219" cy="1352"/>
          </a:xfrm>
        </p:grpSpPr>
        <p:sp>
          <p:nvSpPr>
            <p:cNvPr id="31" name="Rectangle 31"/>
            <p:cNvSpPr>
              <a:spLocks/>
            </p:cNvSpPr>
            <p:nvPr/>
          </p:nvSpPr>
          <p:spPr bwMode="auto">
            <a:xfrm>
              <a:off x="2987" y="880"/>
              <a:ext cx="1232" cy="184"/>
            </a:xfrm>
            <a:prstGeom prst="rect">
              <a:avLst/>
            </a:prstGeom>
            <a:solidFill>
              <a:srgbClr val="FD9A00"/>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32" name="Freeform 32"/>
            <p:cNvSpPr>
              <a:spLocks/>
            </p:cNvSpPr>
            <p:nvPr/>
          </p:nvSpPr>
          <p:spPr bwMode="auto">
            <a:xfrm>
              <a:off x="0" y="0"/>
              <a:ext cx="3651" cy="1352"/>
            </a:xfrm>
            <a:custGeom>
              <a:avLst/>
              <a:gdLst>
                <a:gd name="T0" fmla="*/ 21600 w 21600"/>
                <a:gd name="T1" fmla="*/ 15330 h 21600"/>
                <a:gd name="T2" fmla="*/ 21600 w 21600"/>
                <a:gd name="T3" fmla="*/ 21600 h 21600"/>
                <a:gd name="T4" fmla="*/ 0 w 21600"/>
                <a:gd name="T5" fmla="*/ 21600 h 21600"/>
                <a:gd name="T6" fmla="*/ 0 w 21600"/>
                <a:gd name="T7" fmla="*/ 0 h 21600"/>
              </a:gdLst>
              <a:ahLst/>
              <a:cxnLst>
                <a:cxn ang="0">
                  <a:pos x="T0" y="T1"/>
                </a:cxn>
                <a:cxn ang="0">
                  <a:pos x="T2" y="T3"/>
                </a:cxn>
                <a:cxn ang="0">
                  <a:pos x="T4" y="T5"/>
                </a:cxn>
                <a:cxn ang="0">
                  <a:pos x="T6" y="T7"/>
                </a:cxn>
              </a:cxnLst>
              <a:rect l="0" t="0" r="r" b="b"/>
              <a:pathLst>
                <a:path w="21600" h="21600">
                  <a:moveTo>
                    <a:pt x="21600" y="15330"/>
                  </a:moveTo>
                  <a:lnTo>
                    <a:pt x="21600" y="21600"/>
                  </a:lnTo>
                  <a:lnTo>
                    <a:pt x="0" y="21600"/>
                  </a:lnTo>
                  <a:lnTo>
                    <a:pt x="0" y="0"/>
                  </a:lnTo>
                </a:path>
              </a:pathLst>
            </a:custGeom>
            <a:noFill/>
            <a:ln w="101600" cap="flat">
              <a:solidFill>
                <a:srgbClr val="D90B00"/>
              </a:solidFill>
              <a:prstDash val="solid"/>
              <a:miter lim="800000"/>
              <a:headEnd type="triangle" w="med" len="med"/>
              <a:tailEnd type="none" w="med" len="med"/>
            </a:ln>
            <a:effectLst>
              <a:outerShdw blurRad="76200" dist="38099" dir="2700000" algn="ctr" rotWithShape="0">
                <a:schemeClr val="bg2">
                  <a:alpha val="75000"/>
                </a:schemeClr>
              </a:outerShdw>
            </a:effectLst>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33" name="Rectangle 33"/>
            <p:cNvSpPr>
              <a:spLocks/>
            </p:cNvSpPr>
            <p:nvPr/>
          </p:nvSpPr>
          <p:spPr bwMode="auto">
            <a:xfrm>
              <a:off x="1245" y="1010"/>
              <a:ext cx="1528" cy="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D90B00"/>
                  </a:solidFill>
                  <a:effectLst/>
                  <a:uLnTx/>
                  <a:uFillTx/>
                  <a:latin typeface="Myriad Pro Bold Cond" charset="0"/>
                  <a:ea typeface="ＭＳ Ｐゴシック" charset="0"/>
                  <a:cs typeface="Myriad Pro Bold Cond" charset="0"/>
                  <a:sym typeface="Myriad Pro Bold Cond" charset="0"/>
                </a:rPr>
                <a:t>Query</a:t>
              </a:r>
            </a:p>
          </p:txBody>
        </p:sp>
      </p:grpSp>
      <p:sp>
        <p:nvSpPr>
          <p:cNvPr id="34" name="Rectangle 35"/>
          <p:cNvSpPr>
            <a:spLocks/>
          </p:cNvSpPr>
          <p:nvPr/>
        </p:nvSpPr>
        <p:spPr bwMode="auto">
          <a:xfrm>
            <a:off x="3287142" y="3607047"/>
            <a:ext cx="1212850" cy="25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90B00"/>
                </a:solidFill>
                <a:effectLst/>
                <a:uLnTx/>
                <a:uFillTx/>
                <a:latin typeface="Myriad Pro Bold Cond" charset="0"/>
                <a:ea typeface="ＭＳ Ｐゴシック" charset="0"/>
                <a:cs typeface="Myriad Pro Bold Cond" charset="0"/>
                <a:sym typeface="Myriad Pro Bold Cond" charset="0"/>
              </a:rPr>
              <a:t>Results</a:t>
            </a:r>
          </a:p>
        </p:txBody>
      </p:sp>
      <p:sp>
        <p:nvSpPr>
          <p:cNvPr id="35" name="Rounded Rectangle 34"/>
          <p:cNvSpPr>
            <a:spLocks noChangeArrowheads="1"/>
          </p:cNvSpPr>
          <p:nvPr/>
        </p:nvSpPr>
        <p:spPr bwMode="auto">
          <a:xfrm rot="5400000">
            <a:off x="6568243" y="1366158"/>
            <a:ext cx="2133601" cy="1650776"/>
          </a:xfrm>
          <a:prstGeom prst="roundRect">
            <a:avLst>
              <a:gd name="adj" fmla="val 16667"/>
            </a:avLst>
          </a:prstGeom>
          <a:noFill/>
          <a:ln w="114300">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lIns="91440" tIns="45720" rIns="91440" bIns="4572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36" name="Text Box 17"/>
          <p:cNvSpPr txBox="1">
            <a:spLocks noChangeArrowheads="1"/>
          </p:cNvSpPr>
          <p:nvPr/>
        </p:nvSpPr>
        <p:spPr bwMode="auto">
          <a:xfrm>
            <a:off x="6957984" y="5274518"/>
            <a:ext cx="2041525" cy="368300"/>
          </a:xfrm>
          <a:prstGeom prst="rect">
            <a:avLst/>
          </a:prstGeom>
          <a:solidFill>
            <a:srgbClr val="00FF00"/>
          </a:solidFill>
          <a:ln w="9525">
            <a:solidFill>
              <a:schemeClr val="tx1"/>
            </a:solid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Micro-architecture</a:t>
            </a:r>
          </a:p>
        </p:txBody>
      </p:sp>
      <p:sp>
        <p:nvSpPr>
          <p:cNvPr id="37" name="Text Box 18"/>
          <p:cNvSpPr txBox="1">
            <a:spLocks noChangeAspect="1" noChangeArrowheads="1"/>
          </p:cNvSpPr>
          <p:nvPr/>
        </p:nvSpPr>
        <p:spPr bwMode="auto">
          <a:xfrm>
            <a:off x="6957984" y="4903043"/>
            <a:ext cx="2041525" cy="366712"/>
          </a:xfrm>
          <a:prstGeom prst="rect">
            <a:avLst/>
          </a:prstGeom>
          <a:solidFill>
            <a:srgbClr val="FF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SW/HW Interface</a:t>
            </a:r>
          </a:p>
        </p:txBody>
      </p:sp>
      <p:sp>
        <p:nvSpPr>
          <p:cNvPr id="38" name="Text Box 19"/>
          <p:cNvSpPr txBox="1">
            <a:spLocks noChangeAspect="1" noChangeArrowheads="1"/>
          </p:cNvSpPr>
          <p:nvPr/>
        </p:nvSpPr>
        <p:spPr bwMode="auto">
          <a:xfrm>
            <a:off x="6954809" y="4238724"/>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Program/Language</a:t>
            </a:r>
          </a:p>
        </p:txBody>
      </p:sp>
      <p:sp>
        <p:nvSpPr>
          <p:cNvPr id="39" name="Text Box 20"/>
          <p:cNvSpPr txBox="1">
            <a:spLocks noChangeAspect="1" noChangeArrowheads="1"/>
          </p:cNvSpPr>
          <p:nvPr/>
        </p:nvSpPr>
        <p:spPr bwMode="auto">
          <a:xfrm>
            <a:off x="6954809" y="3867249"/>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Algorithm</a:t>
            </a:r>
          </a:p>
        </p:txBody>
      </p:sp>
      <p:sp>
        <p:nvSpPr>
          <p:cNvPr id="40" name="Text Box 21"/>
          <p:cNvSpPr txBox="1">
            <a:spLocks noChangeAspect="1" noChangeArrowheads="1"/>
          </p:cNvSpPr>
          <p:nvPr/>
        </p:nvSpPr>
        <p:spPr bwMode="auto">
          <a:xfrm>
            <a:off x="6954809" y="3500536"/>
            <a:ext cx="2043113" cy="366713"/>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Problem</a:t>
            </a:r>
          </a:p>
        </p:txBody>
      </p:sp>
      <p:sp>
        <p:nvSpPr>
          <p:cNvPr id="41" name="Text Box 22"/>
          <p:cNvSpPr txBox="1">
            <a:spLocks noChangeAspect="1" noChangeArrowheads="1"/>
          </p:cNvSpPr>
          <p:nvPr/>
        </p:nvSpPr>
        <p:spPr bwMode="auto">
          <a:xfrm>
            <a:off x="6957984" y="5647580"/>
            <a:ext cx="2039938" cy="373063"/>
          </a:xfrm>
          <a:prstGeom prst="rect">
            <a:avLst/>
          </a:prstGeom>
          <a:solidFill>
            <a:srgbClr val="00FF00"/>
          </a:solidFill>
          <a:ln w="9525">
            <a:solidFill>
              <a:schemeClr val="tx1"/>
            </a:solidFill>
            <a:miter lim="800000"/>
            <a:headEnd/>
            <a:tailEnd/>
          </a:ln>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000000"/>
                </a:solidFill>
                <a:effectLst/>
                <a:uLnTx/>
                <a:uFillTx/>
                <a:latin typeface="Tahoma"/>
                <a:ea typeface="+mn-ea"/>
                <a:cs typeface="Arial" charset="0"/>
              </a:rPr>
              <a:t>Logic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50" b="0" i="0" u="none" strike="noStrike" kern="1200" cap="none" spc="0" normalizeH="0" baseline="0" noProof="0" dirty="0">
              <a:ln>
                <a:noFill/>
              </a:ln>
              <a:solidFill>
                <a:srgbClr val="000000"/>
              </a:solidFill>
              <a:effectLst/>
              <a:uLnTx/>
              <a:uFillTx/>
              <a:latin typeface="Tahoma"/>
              <a:ea typeface="+mn-ea"/>
              <a:cs typeface="Arial" charset="0"/>
            </a:endParaRPr>
          </a:p>
        </p:txBody>
      </p:sp>
      <p:sp>
        <p:nvSpPr>
          <p:cNvPr id="42" name="Text Box 23"/>
          <p:cNvSpPr txBox="1">
            <a:spLocks noChangeAspect="1" noChangeArrowheads="1"/>
          </p:cNvSpPr>
          <p:nvPr/>
        </p:nvSpPr>
        <p:spPr bwMode="auto">
          <a:xfrm>
            <a:off x="6957984" y="6019055"/>
            <a:ext cx="2041525" cy="368300"/>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Devices</a:t>
            </a:r>
          </a:p>
        </p:txBody>
      </p:sp>
      <p:sp>
        <p:nvSpPr>
          <p:cNvPr id="43" name="Text Box 24"/>
          <p:cNvSpPr txBox="1">
            <a:spLocks noChangeAspect="1" noChangeArrowheads="1"/>
          </p:cNvSpPr>
          <p:nvPr/>
        </p:nvSpPr>
        <p:spPr bwMode="auto">
          <a:xfrm>
            <a:off x="6957984" y="4580656"/>
            <a:ext cx="2041525" cy="327322"/>
          </a:xfrm>
          <a:prstGeom prst="rect">
            <a:avLst/>
          </a:prstGeom>
          <a:solidFill>
            <a:srgbClr val="35F6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System Software</a:t>
            </a:r>
          </a:p>
        </p:txBody>
      </p:sp>
      <p:sp>
        <p:nvSpPr>
          <p:cNvPr id="44" name="Text Box 23"/>
          <p:cNvSpPr txBox="1">
            <a:spLocks noChangeAspect="1" noChangeArrowheads="1"/>
          </p:cNvSpPr>
          <p:nvPr/>
        </p:nvSpPr>
        <p:spPr bwMode="auto">
          <a:xfrm>
            <a:off x="6959572" y="6374655"/>
            <a:ext cx="2043112" cy="366713"/>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Electrons</a:t>
            </a:r>
          </a:p>
        </p:txBody>
      </p:sp>
      <p:sp>
        <p:nvSpPr>
          <p:cNvPr id="45" name="Rounded Rectangle 44"/>
          <p:cNvSpPr>
            <a:spLocks noChangeArrowheads="1"/>
          </p:cNvSpPr>
          <p:nvPr/>
        </p:nvSpPr>
        <p:spPr bwMode="auto">
          <a:xfrm rot="5400000">
            <a:off x="6849380" y="3977716"/>
            <a:ext cx="2232248" cy="2286000"/>
          </a:xfrm>
          <a:prstGeom prst="roundRect">
            <a:avLst>
              <a:gd name="adj" fmla="val 16667"/>
            </a:avLst>
          </a:prstGeom>
          <a:noFill/>
          <a:ln w="44450">
            <a:solidFill>
              <a:srgbClr val="0000FF"/>
            </a:solidFill>
            <a:round/>
            <a:headEnd/>
            <a:tailEnd/>
          </a:ln>
          <a:extLst>
            <a:ext uri="{909E8E84-426E-40dd-AFC4-6F175D3DCCD1}">
              <a14:hiddenFill xmlns=""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FF"/>
              </a:solidFill>
              <a:effectLst/>
              <a:uLnTx/>
              <a:uFillTx/>
              <a:latin typeface="Tahoma"/>
              <a:ea typeface="+mn-ea"/>
              <a:cs typeface="+mn-cs"/>
            </a:endParaRPr>
          </a:p>
        </p:txBody>
      </p:sp>
    </p:spTree>
    <p:extLst>
      <p:ext uri="{BB962C8B-B14F-4D97-AF65-F5344CB8AC3E}">
        <p14:creationId xmlns:p14="http://schemas.microsoft.com/office/powerpoint/2010/main" val="88589124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14C424-5C3A-5057-F942-068E4F9EEC43}"/>
              </a:ext>
            </a:extLst>
          </p:cNvPr>
          <p:cNvPicPr>
            <a:picLocks noChangeAspect="1"/>
          </p:cNvPicPr>
          <p:nvPr/>
        </p:nvPicPr>
        <p:blipFill>
          <a:blip r:embed="rId2"/>
          <a:stretch>
            <a:fillRect/>
          </a:stretch>
        </p:blipFill>
        <p:spPr>
          <a:xfrm>
            <a:off x="285835" y="1196752"/>
            <a:ext cx="8390621" cy="4896543"/>
          </a:xfrm>
          <a:prstGeom prst="rect">
            <a:avLst/>
          </a:prstGeom>
        </p:spPr>
      </p:pic>
      <p:sp>
        <p:nvSpPr>
          <p:cNvPr id="2" name="Title 1">
            <a:extLst>
              <a:ext uri="{FF2B5EF4-FFF2-40B4-BE49-F238E27FC236}">
                <a16:creationId xmlns:a16="http://schemas.microsoft.com/office/drawing/2014/main" id="{DC9C1353-5C50-EF16-C1BA-476C5FAEBE55}"/>
              </a:ext>
            </a:extLst>
          </p:cNvPr>
          <p:cNvSpPr>
            <a:spLocks noGrp="1"/>
          </p:cNvSpPr>
          <p:nvPr>
            <p:ph type="title"/>
          </p:nvPr>
        </p:nvSpPr>
        <p:spPr/>
        <p:txBody>
          <a:bodyPr/>
          <a:lstStyle/>
          <a:p>
            <a:r>
              <a:rPr lang="en-US" dirty="0"/>
              <a:t>Laboratory for Understanding Memory</a:t>
            </a:r>
          </a:p>
        </p:txBody>
      </p:sp>
      <p:sp>
        <p:nvSpPr>
          <p:cNvPr id="4" name="Slide Number Placeholder 3">
            <a:extLst>
              <a:ext uri="{FF2B5EF4-FFF2-40B4-BE49-F238E27FC236}">
                <a16:creationId xmlns:a16="http://schemas.microsoft.com/office/drawing/2014/main" id="{66B86B20-E556-BBFC-78A1-55E53FBA1B4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287B03B4-247C-6070-38ED-EBEBAD270353}"/>
              </a:ext>
            </a:extLst>
          </p:cNvPr>
          <p:cNvSpPr txBox="1"/>
          <p:nvPr/>
        </p:nvSpPr>
        <p:spPr>
          <a:xfrm>
            <a:off x="2427021" y="6461681"/>
            <a:ext cx="4289957" cy="369332"/>
          </a:xfrm>
          <a:prstGeom prst="rect">
            <a:avLst/>
          </a:prstGeom>
          <a:noFill/>
        </p:spPr>
        <p:txBody>
          <a:bodyPr wrap="none" rtlCol="0">
            <a:spAutoFit/>
          </a:bodyPr>
          <a:lstStyle/>
          <a:p>
            <a:r>
              <a:rPr lang="en-US" b="1" dirty="0">
                <a:solidFill>
                  <a:srgbClr val="0000FF"/>
                </a:solidFill>
                <a:hlinkClick r:id="rId3">
                  <a:extLst>
                    <a:ext uri="{A12FA001-AC4F-418D-AE19-62706E023703}">
                      <ahyp:hlinkClr xmlns:ahyp="http://schemas.microsoft.com/office/drawing/2018/hyperlinkcolor" val="tx"/>
                    </a:ext>
                  </a:extLst>
                </a:hlinkClick>
              </a:rPr>
              <a:t>https://arxiv.org/pdf/2606.13725</a:t>
            </a:r>
            <a:r>
              <a:rPr lang="en-US" b="1" dirty="0">
                <a:solidFill>
                  <a:srgbClr val="0000FF"/>
                </a:solidFill>
              </a:rPr>
              <a:t> </a:t>
            </a:r>
          </a:p>
        </p:txBody>
      </p:sp>
    </p:spTree>
    <p:extLst>
      <p:ext uri="{BB962C8B-B14F-4D97-AF65-F5344CB8AC3E}">
        <p14:creationId xmlns:p14="http://schemas.microsoft.com/office/powerpoint/2010/main" val="3723283854"/>
      </p:ext>
    </p:extLst>
  </p:cSld>
  <p:clrMapOvr>
    <a:masterClrMapping/>
  </p:clrMapOvr>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BAC3A-7A31-AB50-CF75-E1148BEDF2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F7D848-FE23-DE9A-C880-79664B82419E}"/>
              </a:ext>
            </a:extLst>
          </p:cNvPr>
          <p:cNvSpPr>
            <a:spLocks noGrp="1"/>
          </p:cNvSpPr>
          <p:nvPr>
            <p:ph type="ctrTitle"/>
          </p:nvPr>
        </p:nvSpPr>
        <p:spPr>
          <a:xfrm>
            <a:off x="469420" y="1772816"/>
            <a:ext cx="8279044" cy="1752600"/>
          </a:xfrm>
        </p:spPr>
        <p:txBody>
          <a:bodyPr/>
          <a:lstStyle/>
          <a:p>
            <a:pPr algn="ctr"/>
            <a:r>
              <a:rPr lang="en-US" sz="4400" dirty="0"/>
              <a:t>Ramulator for Processing in Memory</a:t>
            </a:r>
            <a:endParaRPr lang="en-US" sz="4400" b="1" dirty="0"/>
          </a:p>
        </p:txBody>
      </p:sp>
      <p:sp>
        <p:nvSpPr>
          <p:cNvPr id="3" name="Subtitle 2">
            <a:extLst>
              <a:ext uri="{FF2B5EF4-FFF2-40B4-BE49-F238E27FC236}">
                <a16:creationId xmlns:a16="http://schemas.microsoft.com/office/drawing/2014/main" id="{DFE1BDFF-316B-545C-6EC1-25E81BB502DD}"/>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182CCA2D-0C7F-94CD-B9D2-EDA443D50A5C}"/>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130</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Tree>
    <p:extLst>
      <p:ext uri="{BB962C8B-B14F-4D97-AF65-F5344CB8AC3E}">
        <p14:creationId xmlns:p14="http://schemas.microsoft.com/office/powerpoint/2010/main" val="244887235"/>
      </p:ext>
    </p:extLst>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026E2-D6BB-4528-C15A-1CE824F4DB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1095F5-24D7-930E-28B3-3B80F977C874}"/>
              </a:ext>
            </a:extLst>
          </p:cNvPr>
          <p:cNvSpPr>
            <a:spLocks noGrp="1"/>
          </p:cNvSpPr>
          <p:nvPr>
            <p:ph type="title"/>
          </p:nvPr>
        </p:nvSpPr>
        <p:spPr/>
        <p:txBody>
          <a:bodyPr/>
          <a:lstStyle/>
          <a:p>
            <a:r>
              <a:rPr lang="en-US" dirty="0"/>
              <a:t>Simulation Infrastructure for PIM</a:t>
            </a:r>
          </a:p>
        </p:txBody>
      </p:sp>
      <p:sp>
        <p:nvSpPr>
          <p:cNvPr id="3" name="Content Placeholder 2">
            <a:extLst>
              <a:ext uri="{FF2B5EF4-FFF2-40B4-BE49-F238E27FC236}">
                <a16:creationId xmlns:a16="http://schemas.microsoft.com/office/drawing/2014/main" id="{B711DAB3-4790-85D3-7E43-38505145214F}"/>
              </a:ext>
            </a:extLst>
          </p:cNvPr>
          <p:cNvSpPr>
            <a:spLocks noGrp="1"/>
          </p:cNvSpPr>
          <p:nvPr>
            <p:ph idx="1"/>
          </p:nvPr>
        </p:nvSpPr>
        <p:spPr>
          <a:xfrm>
            <a:off x="228600" y="1216496"/>
            <a:ext cx="8610600" cy="4876800"/>
          </a:xfrm>
        </p:spPr>
        <p:txBody>
          <a:bodyPr/>
          <a:lstStyle/>
          <a:p>
            <a:r>
              <a:rPr lang="en-US" dirty="0">
                <a:solidFill>
                  <a:srgbClr val="0000FF"/>
                </a:solidFill>
              </a:rPr>
              <a:t>Ramulator</a:t>
            </a:r>
            <a:r>
              <a:rPr lang="en-US" dirty="0"/>
              <a:t> extended for PIM</a:t>
            </a:r>
          </a:p>
          <a:p>
            <a:pPr lvl="1"/>
            <a:r>
              <a:rPr lang="en-US" dirty="0"/>
              <a:t>Flexible and extensible DRAM simulator</a:t>
            </a:r>
          </a:p>
          <a:p>
            <a:pPr lvl="1"/>
            <a:r>
              <a:rPr lang="en-US" dirty="0"/>
              <a:t>Can model many different memory standards and proposals</a:t>
            </a:r>
          </a:p>
          <a:p>
            <a:pPr lvl="1"/>
            <a:r>
              <a:rPr lang="en-US" dirty="0"/>
              <a:t>Kim+, “</a:t>
            </a:r>
            <a:r>
              <a:rPr lang="en-US" b="1" dirty="0"/>
              <a:t>Ramulator: A Flexible and Extensible DRAM Simulator</a:t>
            </a:r>
            <a:r>
              <a:rPr lang="en-US" dirty="0"/>
              <a:t>”, IEEE CAL 2015.</a:t>
            </a:r>
          </a:p>
          <a:p>
            <a:pPr lvl="1"/>
            <a:r>
              <a:rPr lang="en-US" b="1" dirty="0">
                <a:solidFill>
                  <a:srgbClr val="0000FF"/>
                </a:solidFill>
                <a:hlinkClick r:id="rId2">
                  <a:extLst>
                    <a:ext uri="{A12FA001-AC4F-418D-AE19-62706E023703}">
                      <ahyp:hlinkClr xmlns:ahyp="http://schemas.microsoft.com/office/drawing/2018/hyperlinkcolor" val="tx"/>
                    </a:ext>
                  </a:extLst>
                </a:hlinkClick>
              </a:rPr>
              <a:t>https://github.com/CMU-SAFARI/ramulator-pim</a:t>
            </a:r>
            <a:endParaRPr lang="en-US" b="1" dirty="0">
              <a:solidFill>
                <a:srgbClr val="0000FF"/>
              </a:solidFill>
            </a:endParaRPr>
          </a:p>
          <a:p>
            <a:pPr lvl="1"/>
            <a:r>
              <a:rPr lang="en-US" dirty="0">
                <a:hlinkClick r:id="rId3"/>
              </a:rPr>
              <a:t>https://github.com/CMU-SAFARI/ramulator</a:t>
            </a:r>
            <a:r>
              <a:rPr lang="en-US" dirty="0"/>
              <a:t> </a:t>
            </a:r>
          </a:p>
          <a:p>
            <a:pPr lvl="1"/>
            <a:r>
              <a:rPr lang="en-US" dirty="0"/>
              <a:t>[</a:t>
            </a:r>
            <a:r>
              <a:rPr lang="en-US" dirty="0">
                <a:hlinkClick r:id="rId2"/>
              </a:rPr>
              <a:t>Source Code for Ramulator-PIM</a:t>
            </a:r>
            <a:r>
              <a:rPr lang="en-US" dirty="0"/>
              <a:t>]</a:t>
            </a:r>
          </a:p>
          <a:p>
            <a:pPr marL="0" indent="0">
              <a:buNone/>
            </a:pPr>
            <a:br>
              <a:rPr lang="en-US" dirty="0"/>
            </a:br>
            <a:endParaRPr lang="en-US" dirty="0"/>
          </a:p>
          <a:p>
            <a:endParaRPr lang="en-US" dirty="0"/>
          </a:p>
        </p:txBody>
      </p:sp>
      <p:sp>
        <p:nvSpPr>
          <p:cNvPr id="4" name="Slide Number Placeholder 3">
            <a:extLst>
              <a:ext uri="{FF2B5EF4-FFF2-40B4-BE49-F238E27FC236}">
                <a16:creationId xmlns:a16="http://schemas.microsoft.com/office/drawing/2014/main" id="{5D2DE562-3AFE-C1C3-9648-93AC6970233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0605F310-18A1-A4B5-D91E-F16DA24A85A0}"/>
              </a:ext>
            </a:extLst>
          </p:cNvPr>
          <p:cNvPicPr>
            <a:picLocks noChangeAspect="1"/>
          </p:cNvPicPr>
          <p:nvPr/>
        </p:nvPicPr>
        <p:blipFill>
          <a:blip r:embed="rId4"/>
          <a:stretch>
            <a:fillRect/>
          </a:stretch>
        </p:blipFill>
        <p:spPr>
          <a:xfrm>
            <a:off x="0" y="4978236"/>
            <a:ext cx="9144000" cy="1190231"/>
          </a:xfrm>
          <a:prstGeom prst="rect">
            <a:avLst/>
          </a:prstGeom>
        </p:spPr>
      </p:pic>
    </p:spTree>
    <p:extLst>
      <p:ext uri="{BB962C8B-B14F-4D97-AF65-F5344CB8AC3E}">
        <p14:creationId xmlns:p14="http://schemas.microsoft.com/office/powerpoint/2010/main" val="226857046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4945F-242E-943B-6AEC-9F5689C586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A03299-6049-DCCD-B88A-C8291C9B1014}"/>
              </a:ext>
            </a:extLst>
          </p:cNvPr>
          <p:cNvSpPr>
            <a:spLocks noGrp="1"/>
          </p:cNvSpPr>
          <p:nvPr>
            <p:ph type="title"/>
          </p:nvPr>
        </p:nvSpPr>
        <p:spPr/>
        <p:txBody>
          <a:bodyPr/>
          <a:lstStyle/>
          <a:p>
            <a:r>
              <a:rPr lang="en-US" dirty="0"/>
              <a:t>Ramulator for PIM</a:t>
            </a:r>
          </a:p>
        </p:txBody>
      </p:sp>
      <p:sp>
        <p:nvSpPr>
          <p:cNvPr id="3" name="Content Placeholder 2">
            <a:extLst>
              <a:ext uri="{FF2B5EF4-FFF2-40B4-BE49-F238E27FC236}">
                <a16:creationId xmlns:a16="http://schemas.microsoft.com/office/drawing/2014/main" id="{3421BD7E-C918-720B-AE8E-1F76D94244A0}"/>
              </a:ext>
            </a:extLst>
          </p:cNvPr>
          <p:cNvSpPr>
            <a:spLocks noGrp="1"/>
          </p:cNvSpPr>
          <p:nvPr>
            <p:ph idx="1"/>
          </p:nvPr>
        </p:nvSpPr>
        <p:spPr>
          <a:xfrm>
            <a:off x="228600" y="1052736"/>
            <a:ext cx="8915400" cy="5195664"/>
          </a:xfrm>
        </p:spPr>
        <p:txBody>
          <a:bodyPr/>
          <a:lstStyle/>
          <a:p>
            <a:r>
              <a:rPr lang="en-US" sz="2000" dirty="0"/>
              <a:t>Gagandeep Singh, Juan Gomez-Luna, Giovanni </a:t>
            </a:r>
            <a:r>
              <a:rPr lang="en-US" sz="2000" dirty="0" err="1"/>
              <a:t>Mariani</a:t>
            </a:r>
            <a:r>
              <a:rPr lang="en-US" sz="2000" dirty="0"/>
              <a:t>, Geraldo F. Oliveira, Stefano Corda, Sander </a:t>
            </a:r>
            <a:r>
              <a:rPr lang="en-US" sz="2000" dirty="0" err="1"/>
              <a:t>Stujik</a:t>
            </a:r>
            <a:r>
              <a:rPr lang="en-US" sz="2000" dirty="0"/>
              <a:t>, Onur Mutlu, and Henk </a:t>
            </a:r>
            <a:r>
              <a:rPr lang="en-US" sz="2000" dirty="0" err="1"/>
              <a:t>Corporaal</a:t>
            </a:r>
            <a:r>
              <a:rPr lang="en-US" sz="2000" dirty="0"/>
              <a:t>,</a:t>
            </a:r>
            <a:br>
              <a:rPr lang="en-US" sz="2000" dirty="0"/>
            </a:br>
            <a:r>
              <a:rPr lang="en-US" sz="2000" b="1" dirty="0">
                <a:solidFill>
                  <a:srgbClr val="0000FF"/>
                </a:solidFill>
                <a:hlinkClick r:id="rId2">
                  <a:extLst>
                    <a:ext uri="{A12FA001-AC4F-418D-AE19-62706E023703}">
                      <ahyp:hlinkClr xmlns:ahyp="http://schemas.microsoft.com/office/drawing/2018/hyperlinkcolor" val="tx"/>
                    </a:ext>
                  </a:extLst>
                </a:hlinkClick>
              </a:rPr>
              <a:t>"NAPEL: Near-Memory Computing Application Performance Prediction via Ensemble Learning"</a:t>
            </a:r>
            <a:br>
              <a:rPr lang="en-US" sz="2000" dirty="0"/>
            </a:br>
            <a:r>
              <a:rPr lang="en-US" sz="2000" i="1" dirty="0"/>
              <a:t>Proceedings of the </a:t>
            </a:r>
            <a:r>
              <a:rPr lang="en-US" sz="2000" i="1" dirty="0">
                <a:hlinkClick r:id="rId3"/>
              </a:rPr>
              <a:t>56th Design Automation Conference</a:t>
            </a:r>
            <a:r>
              <a:rPr lang="en-US" sz="2000" i="1" dirty="0"/>
              <a:t> (</a:t>
            </a:r>
            <a:r>
              <a:rPr lang="en-US" sz="2000" b="1" i="1" dirty="0"/>
              <a:t>DAC</a:t>
            </a:r>
            <a:r>
              <a:rPr lang="en-US" sz="2000" i="1" dirty="0"/>
              <a:t>)</a:t>
            </a:r>
            <a:r>
              <a:rPr lang="en-US" sz="2000" dirty="0"/>
              <a:t>, Las Vegas, NV, USA, June 2019. </a:t>
            </a:r>
            <a:br>
              <a:rPr lang="en-US" sz="2000" dirty="0"/>
            </a:br>
            <a:r>
              <a:rPr lang="en-US" sz="2000" dirty="0"/>
              <a:t>[</a:t>
            </a:r>
            <a:r>
              <a:rPr lang="en-US" sz="2000" dirty="0">
                <a:hlinkClick r:id="rId4"/>
              </a:rPr>
              <a:t>Slides (pptx)</a:t>
            </a:r>
            <a:r>
              <a:rPr lang="en-US" sz="2000" dirty="0"/>
              <a:t> </a:t>
            </a:r>
            <a:r>
              <a:rPr lang="en-US" sz="2000" dirty="0">
                <a:hlinkClick r:id="rId5"/>
              </a:rPr>
              <a:t>(pdf)</a:t>
            </a:r>
            <a:r>
              <a:rPr lang="en-US" sz="2000" dirty="0"/>
              <a:t>] </a:t>
            </a:r>
            <a:br>
              <a:rPr lang="en-US" sz="2000" dirty="0"/>
            </a:br>
            <a:r>
              <a:rPr lang="en-US" sz="2000" dirty="0"/>
              <a:t>[</a:t>
            </a:r>
            <a:r>
              <a:rPr lang="en-US" sz="2000" dirty="0">
                <a:hlinkClick r:id="rId6"/>
              </a:rPr>
              <a:t>Poster (pptx)</a:t>
            </a:r>
            <a:r>
              <a:rPr lang="en-US" sz="2000" dirty="0"/>
              <a:t> </a:t>
            </a:r>
            <a:r>
              <a:rPr lang="en-US" sz="2000" dirty="0">
                <a:hlinkClick r:id="rId7"/>
              </a:rPr>
              <a:t>(pdf)</a:t>
            </a:r>
            <a:r>
              <a:rPr lang="en-US" sz="2000" dirty="0"/>
              <a:t>] </a:t>
            </a:r>
            <a:br>
              <a:rPr lang="en-US" sz="2000" dirty="0"/>
            </a:br>
            <a:r>
              <a:rPr lang="en-US" sz="2000" dirty="0"/>
              <a:t>[</a:t>
            </a:r>
            <a:r>
              <a:rPr lang="en-US" sz="2000" dirty="0">
                <a:hlinkClick r:id="rId8"/>
              </a:rPr>
              <a:t>Source Code for Ramulator-PIM</a:t>
            </a:r>
            <a:r>
              <a:rPr lang="en-US" sz="2000" dirty="0"/>
              <a:t>]</a:t>
            </a:r>
          </a:p>
          <a:p>
            <a:pPr marL="0" indent="0">
              <a:buNone/>
            </a:pPr>
            <a:br>
              <a:rPr lang="en-US" dirty="0"/>
            </a:br>
            <a:endParaRPr lang="en-US" dirty="0"/>
          </a:p>
        </p:txBody>
      </p:sp>
      <p:sp>
        <p:nvSpPr>
          <p:cNvPr id="4" name="Slide Number Placeholder 3">
            <a:extLst>
              <a:ext uri="{FF2B5EF4-FFF2-40B4-BE49-F238E27FC236}">
                <a16:creationId xmlns:a16="http://schemas.microsoft.com/office/drawing/2014/main" id="{6E4E2384-049A-FAFF-0D54-A67AF0E7B29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65CB5699-55BE-46C3-78FA-0ACF7EA5A96B}"/>
              </a:ext>
            </a:extLst>
          </p:cNvPr>
          <p:cNvPicPr>
            <a:picLocks noChangeAspect="1"/>
          </p:cNvPicPr>
          <p:nvPr/>
        </p:nvPicPr>
        <p:blipFill>
          <a:blip r:embed="rId9"/>
          <a:stretch>
            <a:fillRect/>
          </a:stretch>
        </p:blipFill>
        <p:spPr>
          <a:xfrm>
            <a:off x="0" y="4437112"/>
            <a:ext cx="9144000" cy="1573967"/>
          </a:xfrm>
          <a:prstGeom prst="rect">
            <a:avLst/>
          </a:prstGeom>
        </p:spPr>
      </p:pic>
    </p:spTree>
    <p:extLst>
      <p:ext uri="{BB962C8B-B14F-4D97-AF65-F5344CB8AC3E}">
        <p14:creationId xmlns:p14="http://schemas.microsoft.com/office/powerpoint/2010/main" val="306935389"/>
      </p:ext>
    </p:extLst>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7E018-3BE3-6581-F81B-B6ECA0604F6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4DB51AE-B904-0B26-9A06-6D78FA235AA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629177" y="945524"/>
            <a:ext cx="4544964" cy="5723836"/>
          </a:xfrm>
          <a:prstGeom prst="rect">
            <a:avLst/>
          </a:prstGeom>
        </p:spPr>
      </p:pic>
      <p:sp>
        <p:nvSpPr>
          <p:cNvPr id="2" name="Title 1">
            <a:extLst>
              <a:ext uri="{FF2B5EF4-FFF2-40B4-BE49-F238E27FC236}">
                <a16:creationId xmlns:a16="http://schemas.microsoft.com/office/drawing/2014/main" id="{CAA5CFD3-9CCB-A9BE-F6FA-01CEB9A9C88A}"/>
              </a:ext>
            </a:extLst>
          </p:cNvPr>
          <p:cNvSpPr>
            <a:spLocks noGrp="1"/>
          </p:cNvSpPr>
          <p:nvPr>
            <p:ph type="title"/>
          </p:nvPr>
        </p:nvSpPr>
        <p:spPr>
          <a:xfrm>
            <a:off x="176382" y="0"/>
            <a:ext cx="8967618" cy="871476"/>
          </a:xfrm>
        </p:spPr>
        <p:txBody>
          <a:bodyPr/>
          <a:lstStyle/>
          <a:p>
            <a:r>
              <a:rPr lang="en-US" sz="2800" b="1" dirty="0" err="1"/>
              <a:t>Ramulator</a:t>
            </a:r>
            <a:r>
              <a:rPr lang="en-US" sz="2800" b="1" dirty="0"/>
              <a:t> Project Course</a:t>
            </a:r>
            <a:br>
              <a:rPr lang="en-US" sz="2800" b="1" dirty="0"/>
            </a:br>
            <a:r>
              <a:rPr lang="en-US" sz="2400" b="1" dirty="0"/>
              <a:t>Exploration of Emerging Memory Systems (Spring/Fall 2022)</a:t>
            </a:r>
          </a:p>
        </p:txBody>
      </p:sp>
      <p:sp>
        <p:nvSpPr>
          <p:cNvPr id="6" name="TextBox 5">
            <a:extLst>
              <a:ext uri="{FF2B5EF4-FFF2-40B4-BE49-F238E27FC236}">
                <a16:creationId xmlns:a16="http://schemas.microsoft.com/office/drawing/2014/main" id="{10B560C5-A1A9-109A-C706-1B42D470A642}"/>
              </a:ext>
            </a:extLst>
          </p:cNvPr>
          <p:cNvSpPr txBox="1"/>
          <p:nvPr/>
        </p:nvSpPr>
        <p:spPr>
          <a:xfrm>
            <a:off x="176382" y="6452284"/>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
        <p:nvSpPr>
          <p:cNvPr id="13" name="Content Placeholder 2">
            <a:extLst>
              <a:ext uri="{FF2B5EF4-FFF2-40B4-BE49-F238E27FC236}">
                <a16:creationId xmlns:a16="http://schemas.microsoft.com/office/drawing/2014/main" id="{E7DCDBC0-266B-8751-F73A-290D77543DEE}"/>
              </a:ext>
            </a:extLst>
          </p:cNvPr>
          <p:cNvSpPr txBox="1">
            <a:spLocks/>
          </p:cNvSpPr>
          <p:nvPr/>
        </p:nvSpPr>
        <p:spPr bwMode="auto">
          <a:xfrm>
            <a:off x="-57461" y="1052736"/>
            <a:ext cx="4845485" cy="5399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Fall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6">
                  <a:extLst>
                    <a:ext uri="{A12FA001-AC4F-418D-AE19-62706E023703}">
                      <ahyp:hlinkClr xmlns:ahyp="http://schemas.microsoft.com/office/drawing/2018/hyperlinkcolor" val="tx"/>
                    </a:ext>
                  </a:extLst>
                </a:hlinkClick>
              </a:rPr>
              <a:t>https://safari.ethz.ch/projects_and_seminars/fall2022/doku.php?id=ramulator</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7">
                  <a:extLst>
                    <a:ext uri="{A12FA001-AC4F-418D-AE19-62706E023703}">
                      <ahyp:hlinkClr xmlns:ahyp="http://schemas.microsoft.com/office/drawing/2018/hyperlinkcolor" val="tx"/>
                    </a:ext>
                  </a:extLst>
                </a:hlinkClick>
              </a:rPr>
              <a:t>Spring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8">
                  <a:extLst>
                    <a:ext uri="{A12FA001-AC4F-418D-AE19-62706E023703}">
                      <ahyp:hlinkClr xmlns:ahyp="http://schemas.microsoft.com/office/drawing/2018/hyperlinkcolor" val="tx"/>
                    </a:ext>
                  </a:extLst>
                </a:hlinkClick>
              </a:rPr>
              <a:t>https://safari.ethz.ch/projects_and_seminars/spring2022/doku.php?id=ramulator</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Youtube Livestream (Spring 2022):</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10">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11">
                  <a:extLst>
                    <a:ext uri="{A12FA001-AC4F-418D-AE19-62706E023703}">
                      <ahyp:hlinkClr xmlns:ahyp="http://schemas.microsoft.com/office/drawing/2018/hyperlinkcolor" val="tx"/>
                    </a:ext>
                  </a:extLst>
                </a:hlinkClick>
              </a:rPr>
              <a:t>https://www.youtube.com/watch?v=aM-llXRQd3s&amp;list=PL5Q2soXY2Zi_TlmLGw_Z8hBo2925ZApqV</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9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0" i="0" u="none" strike="noStrike" kern="0" cap="none" spc="0" normalizeH="0" baseline="0" noProof="0" dirty="0">
                <a:ln>
                  <a:noFill/>
                </a:ln>
                <a:solidFill>
                  <a:srgbClr val="000000"/>
                </a:solidFill>
                <a:effectLst/>
                <a:uLnTx/>
                <a:uFillTx/>
                <a:latin typeface="Tahoma"/>
                <a:ea typeface="+mn-ea"/>
                <a:cs typeface="+mn-cs"/>
              </a:rPr>
              <a:t>Bachelor’s course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Elective at ETH Zurich</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Introduction to memory system simulation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Tutorial on using </a:t>
            </a:r>
            <a:r>
              <a:rPr kumimoji="0" lang="en-US" sz="1400" b="0" i="0" u="none" strike="noStrike" kern="0" cap="none" spc="0" normalizeH="0" baseline="0" noProof="0" dirty="0" err="1">
                <a:ln>
                  <a:noFill/>
                </a:ln>
                <a:solidFill>
                  <a:srgbClr val="000000"/>
                </a:solidFill>
                <a:effectLst/>
                <a:uLnTx/>
                <a:uFillTx/>
                <a:latin typeface="Tahoma"/>
                <a:ea typeface="+mn-ea"/>
                <a:cs typeface="+mn-cs"/>
              </a:rPr>
              <a:t>Ramulator</a:t>
            </a:r>
            <a:r>
              <a:rPr kumimoji="0" lang="en-US" sz="1400" b="0" i="0" u="none" strike="noStrike" kern="0" cap="none" spc="0" normalizeH="0" baseline="0" noProof="0" dirty="0">
                <a:ln>
                  <a:noFill/>
                </a:ln>
                <a:solidFill>
                  <a:srgbClr val="000000"/>
                </a:solidFill>
                <a:effectLst/>
                <a:uLnTx/>
                <a:uFillTx/>
                <a:latin typeface="Tahoma"/>
                <a:ea typeface="+mn-ea"/>
                <a:cs typeface="+mn-cs"/>
              </a:rPr>
              <a:t> </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C++</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Potential research exploration</a:t>
            </a:r>
          </a:p>
          <a:p>
            <a:pPr marL="344487" marR="0" lvl="1" indent="0" algn="l" defTabSz="914400" rtl="0" eaLnBrk="0" fontAlgn="base" latinLnBrk="0" hangingPunct="0">
              <a:lnSpc>
                <a:spcPct val="100000"/>
              </a:lnSpc>
              <a:spcBef>
                <a:spcPct val="20000"/>
              </a:spcBef>
              <a:spcAft>
                <a:spcPct val="0"/>
              </a:spcAft>
              <a:buClr>
                <a:srgbClr val="3B812F"/>
              </a:buClr>
              <a:buSzPct val="60000"/>
              <a:buFont typeface="Wingdings" pitchFamily="2" charset="2"/>
              <a:buNone/>
              <a:tabLst/>
              <a:defRPr/>
            </a:pPr>
            <a:endParaRPr kumimoji="0" lang="en-US" sz="1400" b="0" i="0" u="none" strike="noStrike" kern="0" cap="none" spc="0" normalizeH="0" baseline="0" noProof="0" dirty="0">
              <a:ln>
                <a:noFill/>
              </a:ln>
              <a:solidFill>
                <a:srgbClr val="000000"/>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p:txBody>
      </p:sp>
    </p:spTree>
    <p:extLst>
      <p:ext uri="{BB962C8B-B14F-4D97-AF65-F5344CB8AC3E}">
        <p14:creationId xmlns:p14="http://schemas.microsoft.com/office/powerpoint/2010/main" val="651179704"/>
      </p:ext>
    </p:extLst>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EA2FF-7E36-0AB5-6EC2-F07338EF1A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2E1C58-3464-2294-267C-C893869A0100}"/>
              </a:ext>
            </a:extLst>
          </p:cNvPr>
          <p:cNvSpPr>
            <a:spLocks noGrp="1"/>
          </p:cNvSpPr>
          <p:nvPr>
            <p:ph type="title"/>
          </p:nvPr>
        </p:nvSpPr>
        <p:spPr>
          <a:xfrm>
            <a:off x="228600" y="152400"/>
            <a:ext cx="8915400" cy="1066800"/>
          </a:xfrm>
        </p:spPr>
        <p:txBody>
          <a:bodyPr/>
          <a:lstStyle/>
          <a:p>
            <a:r>
              <a:rPr lang="en-US" sz="3600" dirty="0"/>
              <a:t>Memory-Centric Computing Systems Workshop</a:t>
            </a:r>
          </a:p>
        </p:txBody>
      </p:sp>
      <p:sp>
        <p:nvSpPr>
          <p:cNvPr id="4" name="Slide Number Placeholder 3">
            <a:extLst>
              <a:ext uri="{FF2B5EF4-FFF2-40B4-BE49-F238E27FC236}">
                <a16:creationId xmlns:a16="http://schemas.microsoft.com/office/drawing/2014/main" id="{406D45E0-1B83-BF8C-FDCE-97F1D15099A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7" name="TextBox 6">
            <a:extLst>
              <a:ext uri="{FF2B5EF4-FFF2-40B4-BE49-F238E27FC236}">
                <a16:creationId xmlns:a16="http://schemas.microsoft.com/office/drawing/2014/main" id="{3574C093-F630-07B7-69D2-49866D513A85}"/>
              </a:ext>
            </a:extLst>
          </p:cNvPr>
          <p:cNvSpPr txBox="1"/>
          <p:nvPr/>
        </p:nvSpPr>
        <p:spPr>
          <a:xfrm>
            <a:off x="1314482" y="6453336"/>
            <a:ext cx="5921814" cy="369332"/>
          </a:xfrm>
          <a:prstGeom prst="rect">
            <a:avLst/>
          </a:prstGeom>
          <a:noFill/>
        </p:spPr>
        <p:txBody>
          <a:bodyPr wrap="none" rtlCol="0">
            <a:spAutoFit/>
          </a:bodyPr>
          <a:lstStyle/>
          <a:p>
            <a:pPr lvl="0"/>
            <a:r>
              <a:rPr lang="en-US" b="1" dirty="0">
                <a:solidFill>
                  <a:srgbClr val="0000FF"/>
                </a:solidFill>
                <a:hlinkClick r:id="rId2">
                  <a:extLst>
                    <a:ext uri="{A12FA001-AC4F-418D-AE19-62706E023703}">
                      <ahyp:hlinkClr xmlns:ahyp="http://schemas.microsoft.com/office/drawing/2018/hyperlinkcolor" val="tx"/>
                    </a:ext>
                  </a:extLst>
                </a:hlinkClick>
              </a:rPr>
              <a:t>https://events.safari.ethz.ch/asplos26-MCCSys/</a:t>
            </a:r>
            <a:r>
              <a:rPr lang="en-US" b="1" dirty="0">
                <a:solidFill>
                  <a:srgbClr val="0000FF"/>
                </a:solidFill>
              </a:rPr>
              <a:t> </a:t>
            </a:r>
            <a:endParaRPr kumimoji="0" lang="en-US" sz="1800" b="1" i="0" u="none" strike="noStrike" kern="1200" cap="none" spc="0" normalizeH="0" baseline="0" noProof="0" dirty="0">
              <a:ln>
                <a:noFill/>
              </a:ln>
              <a:solidFill>
                <a:srgbClr val="0000FF"/>
              </a:solidFill>
              <a:effectLst/>
              <a:uLnTx/>
              <a:uFillTx/>
              <a:latin typeface="Tahoma"/>
              <a:ea typeface="+mn-ea"/>
              <a:cs typeface="+mn-cs"/>
            </a:endParaRPr>
          </a:p>
        </p:txBody>
      </p:sp>
      <p:pic>
        <p:nvPicPr>
          <p:cNvPr id="3" name="Picture 2">
            <a:extLst>
              <a:ext uri="{FF2B5EF4-FFF2-40B4-BE49-F238E27FC236}">
                <a16:creationId xmlns:a16="http://schemas.microsoft.com/office/drawing/2014/main" id="{BB9B9E02-5C41-9D43-D8B2-020FAF7E4A88}"/>
              </a:ext>
            </a:extLst>
          </p:cNvPr>
          <p:cNvPicPr>
            <a:picLocks noChangeAspect="1"/>
          </p:cNvPicPr>
          <p:nvPr/>
        </p:nvPicPr>
        <p:blipFill>
          <a:blip r:embed="rId3"/>
          <a:stretch>
            <a:fillRect/>
          </a:stretch>
        </p:blipFill>
        <p:spPr>
          <a:xfrm>
            <a:off x="372148" y="967415"/>
            <a:ext cx="8304308" cy="5341905"/>
          </a:xfrm>
          <a:prstGeom prst="rect">
            <a:avLst/>
          </a:prstGeom>
        </p:spPr>
      </p:pic>
    </p:spTree>
    <p:extLst>
      <p:ext uri="{BB962C8B-B14F-4D97-AF65-F5344CB8AC3E}">
        <p14:creationId xmlns:p14="http://schemas.microsoft.com/office/powerpoint/2010/main" val="3536008134"/>
      </p:ext>
    </p:extLst>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18D47-7F8A-1567-66C4-126E45EDEA7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E84D4D-A4D9-4D1B-5CCD-D7B3D2C011C8}"/>
              </a:ext>
            </a:extLst>
          </p:cNvPr>
          <p:cNvSpPr/>
          <p:nvPr/>
        </p:nvSpPr>
        <p:spPr>
          <a:xfrm>
            <a:off x="388" y="1653039"/>
            <a:ext cx="9165613" cy="720612"/>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rPr>
              <a:t>6</a:t>
            </a:r>
            <a:r>
              <a:rPr kumimoji="0" lang="en-US" sz="3000" b="1" i="0" u="none" strike="noStrike" kern="1200" cap="none" spc="0" normalizeH="0" baseline="30000" noProof="0" dirty="0">
                <a:ln>
                  <a:noFill/>
                </a:ln>
                <a:solidFill>
                  <a:prstClr val="white"/>
                </a:solidFill>
                <a:effectLst/>
                <a:uLnTx/>
                <a:uFillTx/>
                <a:latin typeface="Aptos Display" panose="02110004020202020204"/>
                <a:ea typeface="+mn-ea"/>
                <a:cs typeface="+mn-cs"/>
              </a:rPr>
              <a:t>th</a:t>
            </a:r>
            <a:r>
              <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rPr>
              <a:t> Workshop on  Memory-Centric Computing Systems</a:t>
            </a:r>
          </a:p>
        </p:txBody>
      </p:sp>
      <p:sp>
        <p:nvSpPr>
          <p:cNvPr id="6" name="Rectangle 5">
            <a:extLst>
              <a:ext uri="{FF2B5EF4-FFF2-40B4-BE49-F238E27FC236}">
                <a16:creationId xmlns:a16="http://schemas.microsoft.com/office/drawing/2014/main" id="{82288948-0D3E-A3AE-05F3-7E2FACCD77DF}"/>
              </a:ext>
            </a:extLst>
          </p:cNvPr>
          <p:cNvSpPr/>
          <p:nvPr/>
        </p:nvSpPr>
        <p:spPr>
          <a:xfrm>
            <a:off x="3843834" y="3110076"/>
            <a:ext cx="5265878" cy="12303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Aptos Display" panose="02110004020202020204"/>
                <a:ea typeface="+mn-ea"/>
                <a:cs typeface="+mn-cs"/>
              </a:rPr>
              <a:t>A full-day workshop @ ISCA 2026</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Aptos Display" panose="02110004020202020204"/>
                <a:ea typeface="+mn-ea"/>
                <a:cs typeface="+mn-cs"/>
              </a:rPr>
              <a:t>28</a:t>
            </a:r>
            <a:r>
              <a:rPr kumimoji="0" lang="en-US" sz="1800" b="1" i="1" u="none" strike="noStrike" kern="1200" cap="none" spc="0" normalizeH="0" baseline="30000" noProof="0" dirty="0">
                <a:ln>
                  <a:noFill/>
                </a:ln>
                <a:solidFill>
                  <a:prstClr val="black"/>
                </a:solidFill>
                <a:effectLst/>
                <a:uLnTx/>
                <a:uFillTx/>
                <a:latin typeface="Aptos Display" panose="02110004020202020204"/>
                <a:ea typeface="+mn-ea"/>
                <a:cs typeface="+mn-cs"/>
              </a:rPr>
              <a:t>th</a:t>
            </a:r>
            <a:r>
              <a:rPr kumimoji="0" lang="en-US" sz="1800" b="1" i="1" u="none" strike="noStrike" kern="1200" cap="none" spc="0" normalizeH="0" baseline="0" noProof="0" dirty="0">
                <a:ln>
                  <a:noFill/>
                </a:ln>
                <a:solidFill>
                  <a:prstClr val="black"/>
                </a:solidFill>
                <a:effectLst/>
                <a:uLnTx/>
                <a:uFillTx/>
                <a:latin typeface="Aptos Display" panose="02110004020202020204"/>
                <a:ea typeface="+mn-ea"/>
                <a:cs typeface="+mn-cs"/>
              </a:rPr>
              <a:t> June 2026 (Sunday)</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Aptos Display" panose="02110004020202020204"/>
                <a:ea typeface="+mn-ea"/>
                <a:cs typeface="+mn-cs"/>
              </a:rPr>
              <a:t>Organizers: </a:t>
            </a:r>
            <a:r>
              <a:rPr kumimoji="0" lang="en-US" sz="1350" b="0" i="0" u="none" strike="noStrike" kern="1200" cap="none" spc="0" normalizeH="0" baseline="0" noProof="0" dirty="0">
                <a:ln>
                  <a:noFill/>
                </a:ln>
                <a:solidFill>
                  <a:prstClr val="black"/>
                </a:solidFill>
                <a:effectLst/>
                <a:uLnTx/>
                <a:uFillTx/>
                <a:latin typeface="Aptos Display" panose="02110004020202020204"/>
                <a:ea typeface="+mn-ea"/>
                <a:cs typeface="+mn-cs"/>
              </a:rPr>
              <a:t>Ismail Emir Yuksel, F. Nisa Bostanci, </a:t>
            </a:r>
            <a:br>
              <a:rPr kumimoji="0" lang="en-US" sz="1350" b="0" i="0" u="none" strike="noStrike" kern="1200" cap="none" spc="0" normalizeH="0" baseline="0" noProof="0" dirty="0">
                <a:ln>
                  <a:noFill/>
                </a:ln>
                <a:solidFill>
                  <a:prstClr val="black"/>
                </a:solidFill>
                <a:effectLst/>
                <a:uLnTx/>
                <a:uFillTx/>
                <a:latin typeface="Aptos Display" panose="02110004020202020204"/>
                <a:ea typeface="+mn-ea"/>
                <a:cs typeface="+mn-cs"/>
              </a:rPr>
            </a:br>
            <a:r>
              <a:rPr kumimoji="0" lang="en-US" sz="1350" b="0" i="0" u="none" strike="noStrike" kern="1200" cap="none" spc="0" normalizeH="0" baseline="0" noProof="0" dirty="0" err="1">
                <a:ln>
                  <a:noFill/>
                </a:ln>
                <a:solidFill>
                  <a:prstClr val="black"/>
                </a:solidFill>
                <a:effectLst/>
                <a:uLnTx/>
                <a:uFillTx/>
                <a:latin typeface="Aptos Display" panose="02110004020202020204"/>
                <a:ea typeface="+mn-ea"/>
                <a:cs typeface="+mn-cs"/>
              </a:rPr>
              <a:t>Ataberk</a:t>
            </a:r>
            <a:r>
              <a:rPr kumimoji="0" lang="en-US" sz="1350" b="0" i="0" u="none" strike="noStrike" kern="1200" cap="none" spc="0" normalizeH="0" baseline="0" noProof="0" dirty="0">
                <a:ln>
                  <a:noFill/>
                </a:ln>
                <a:solidFill>
                  <a:prstClr val="black"/>
                </a:solidFill>
                <a:effectLst/>
                <a:uLnTx/>
                <a:uFillTx/>
                <a:latin typeface="Aptos Display" panose="02110004020202020204"/>
                <a:ea typeface="+mn-ea"/>
                <a:cs typeface="+mn-cs"/>
              </a:rPr>
              <a:t> Olgun, Prof. Onur Mutlu</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sp>
        <p:nvSpPr>
          <p:cNvPr id="7" name="Rectangle 6">
            <a:extLst>
              <a:ext uri="{FF2B5EF4-FFF2-40B4-BE49-F238E27FC236}">
                <a16:creationId xmlns:a16="http://schemas.microsoft.com/office/drawing/2014/main" id="{3F14EC35-2D6A-F76C-12D1-9AF1AC96682B}"/>
              </a:ext>
            </a:extLst>
          </p:cNvPr>
          <p:cNvSpPr/>
          <p:nvPr/>
        </p:nvSpPr>
        <p:spPr>
          <a:xfrm>
            <a:off x="3834334" y="4667187"/>
            <a:ext cx="5278422" cy="16933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numCol="2" rtlCol="0" anchor="t"/>
          <a:lstStyle/>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Overview of PIM &amp; </a:t>
            </a:r>
            <a:b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b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PIM Taxonomy</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PIM in Memory &amp; Storage</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Infrastructures for </a:t>
            </a:r>
            <a:b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b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PIM Research</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Real-World </a:t>
            </a:r>
            <a:r>
              <a:rPr kumimoji="0" lang="en-US" sz="1500" b="1" i="0" u="none" strike="noStrike" kern="1200" cap="none" spc="0" normalizeH="0" baseline="0" noProof="0" dirty="0" err="1">
                <a:ln>
                  <a:noFill/>
                </a:ln>
                <a:solidFill>
                  <a:srgbClr val="3939A1"/>
                </a:solidFill>
                <a:effectLst/>
                <a:uLnTx/>
                <a:uFillTx/>
                <a:latin typeface="Aptos Display" panose="02110004020202020204"/>
                <a:ea typeface="+mn-ea"/>
                <a:cs typeface="+mn-cs"/>
              </a:rPr>
              <a:t>PnM</a:t>
            </a: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 Systems</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endParaRP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err="1">
                <a:ln>
                  <a:noFill/>
                </a:ln>
                <a:solidFill>
                  <a:srgbClr val="3939A1"/>
                </a:solidFill>
                <a:effectLst/>
                <a:uLnTx/>
                <a:uFillTx/>
                <a:latin typeface="Aptos Display" panose="02110004020202020204"/>
                <a:ea typeface="+mn-ea"/>
                <a:cs typeface="+mn-cs"/>
              </a:rPr>
              <a:t>PuM</a:t>
            </a: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 for </a:t>
            </a:r>
            <a:b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b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Bulk Bitwise Operations</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Programming Techniques &amp; Tools</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Research Challenges &amp; Opportunities</a:t>
            </a:r>
          </a:p>
          <a:p>
            <a:pPr marL="257175" marR="0" lvl="0" indent="-25717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sp>
        <p:nvSpPr>
          <p:cNvPr id="8" name="Rectangle 7">
            <a:extLst>
              <a:ext uri="{FF2B5EF4-FFF2-40B4-BE49-F238E27FC236}">
                <a16:creationId xmlns:a16="http://schemas.microsoft.com/office/drawing/2014/main" id="{7CCA631C-99DA-7DC0-AE60-432252CE757F}"/>
              </a:ext>
            </a:extLst>
          </p:cNvPr>
          <p:cNvSpPr/>
          <p:nvPr/>
        </p:nvSpPr>
        <p:spPr>
          <a:xfrm>
            <a:off x="3837302" y="2404427"/>
            <a:ext cx="5265878" cy="7140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a:noFill/>
                </a:ln>
                <a:solidFill>
                  <a:srgbClr val="7030A0"/>
                </a:solidFill>
                <a:effectLst/>
                <a:uLnTx/>
                <a:uFillTx/>
                <a:latin typeface="Aptos Display" panose="02110004020202020204"/>
                <a:ea typeface="+mn-ea"/>
                <a:cs typeface="+mn-cs"/>
              </a:rPr>
              <a:t>MCCSys</a:t>
            </a:r>
            <a:endParaRPr kumimoji="0" lang="en-US" sz="4500" b="1"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pic>
        <p:nvPicPr>
          <p:cNvPr id="9" name="Picture 2" descr="ASCII���Screenshot">
            <a:extLst>
              <a:ext uri="{FF2B5EF4-FFF2-40B4-BE49-F238E27FC236}">
                <a16:creationId xmlns:a16="http://schemas.microsoft.com/office/drawing/2014/main" id="{0B0D9236-255B-7159-ACB3-6CA4D49D91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760" t="16942" r="5891" b="36901"/>
          <a:stretch>
            <a:fillRect/>
          </a:stretch>
        </p:blipFill>
        <p:spPr bwMode="auto">
          <a:xfrm>
            <a:off x="137549" y="2423806"/>
            <a:ext cx="3578686" cy="194441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56DD9E40-CD3C-AB26-4C10-BBA766DC7B66}"/>
              </a:ext>
            </a:extLst>
          </p:cNvPr>
          <p:cNvSpPr/>
          <p:nvPr/>
        </p:nvSpPr>
        <p:spPr>
          <a:xfrm>
            <a:off x="383" y="2373652"/>
            <a:ext cx="62822" cy="442942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endParaRPr>
          </a:p>
        </p:txBody>
      </p:sp>
      <p:sp>
        <p:nvSpPr>
          <p:cNvPr id="11" name="Rectangle 10">
            <a:extLst>
              <a:ext uri="{FF2B5EF4-FFF2-40B4-BE49-F238E27FC236}">
                <a16:creationId xmlns:a16="http://schemas.microsoft.com/office/drawing/2014/main" id="{5E6B7C52-7ABD-52C1-9B6E-DFFCED94F6DC}"/>
              </a:ext>
            </a:extLst>
          </p:cNvPr>
          <p:cNvSpPr/>
          <p:nvPr/>
        </p:nvSpPr>
        <p:spPr>
          <a:xfrm>
            <a:off x="2883" y="6768800"/>
            <a:ext cx="9153762" cy="44576"/>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endParaRPr>
          </a:p>
        </p:txBody>
      </p:sp>
      <p:sp>
        <p:nvSpPr>
          <p:cNvPr id="12" name="Rectangle 11">
            <a:extLst>
              <a:ext uri="{FF2B5EF4-FFF2-40B4-BE49-F238E27FC236}">
                <a16:creationId xmlns:a16="http://schemas.microsoft.com/office/drawing/2014/main" id="{0E96F991-4F08-BC2A-4684-A304A99D0DD1}"/>
              </a:ext>
            </a:extLst>
          </p:cNvPr>
          <p:cNvSpPr/>
          <p:nvPr/>
        </p:nvSpPr>
        <p:spPr>
          <a:xfrm>
            <a:off x="9109711" y="2367119"/>
            <a:ext cx="62822" cy="442942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endParaRPr>
          </a:p>
        </p:txBody>
      </p:sp>
      <p:sp>
        <p:nvSpPr>
          <p:cNvPr id="13" name="Rectangle 12">
            <a:extLst>
              <a:ext uri="{FF2B5EF4-FFF2-40B4-BE49-F238E27FC236}">
                <a16:creationId xmlns:a16="http://schemas.microsoft.com/office/drawing/2014/main" id="{B175A416-572F-DC10-F209-0FBE8206152E}"/>
              </a:ext>
            </a:extLst>
          </p:cNvPr>
          <p:cNvSpPr/>
          <p:nvPr/>
        </p:nvSpPr>
        <p:spPr>
          <a:xfrm>
            <a:off x="6920" y="6423056"/>
            <a:ext cx="9144000" cy="3680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hlinkClick r:id="rId3">
                  <a:extLst>
                    <a:ext uri="{A12FA001-AC4F-418D-AE19-62706E023703}">
                      <ahyp:hlinkClr xmlns:ahyp="http://schemas.microsoft.com/office/drawing/2018/hyperlinkcolor" val="tx"/>
                    </a:ext>
                  </a:extLst>
                </a:hlinkClick>
              </a:rPr>
              <a:t>https://events.safari.ethz.ch/isca26-mccsys/</a:t>
            </a:r>
            <a:endParaRPr kumimoji="0" lang="en-US" sz="10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sp>
        <p:nvSpPr>
          <p:cNvPr id="15" name="Rectangle 14">
            <a:extLst>
              <a:ext uri="{FF2B5EF4-FFF2-40B4-BE49-F238E27FC236}">
                <a16:creationId xmlns:a16="http://schemas.microsoft.com/office/drawing/2014/main" id="{CA1D93DB-4410-61AA-F81D-41D39A1786C2}"/>
              </a:ext>
            </a:extLst>
          </p:cNvPr>
          <p:cNvSpPr/>
          <p:nvPr/>
        </p:nvSpPr>
        <p:spPr>
          <a:xfrm>
            <a:off x="137549" y="4454792"/>
            <a:ext cx="3578686" cy="54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7030A0"/>
                </a:solidFill>
                <a:effectLst/>
                <a:uLnTx/>
                <a:uFillTx/>
                <a:latin typeface="Aptos Display" panose="02110004020202020204"/>
                <a:ea typeface="+mn-ea"/>
                <a:cs typeface="+mn-cs"/>
              </a:rPr>
              <a:t>More information &amp;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7030A0"/>
                </a:solidFill>
                <a:effectLst/>
                <a:uLnTx/>
                <a:uFillTx/>
                <a:latin typeface="Aptos Display" panose="02110004020202020204"/>
                <a:ea typeface="+mn-ea"/>
                <a:cs typeface="+mn-cs"/>
              </a:rPr>
              <a:t>call for papers: </a:t>
            </a:r>
            <a:br>
              <a:rPr kumimoji="0" lang="en-US" sz="1800" b="1" i="1" u="none" strike="noStrike" kern="1200" cap="none" spc="0" normalizeH="0" baseline="0" noProof="0" dirty="0">
                <a:ln>
                  <a:noFill/>
                </a:ln>
                <a:solidFill>
                  <a:srgbClr val="7030A0"/>
                </a:solidFill>
                <a:effectLst/>
                <a:uLnTx/>
                <a:uFillTx/>
                <a:latin typeface="Aptos Display" panose="02110004020202020204"/>
                <a:ea typeface="+mn-ea"/>
                <a:cs typeface="+mn-cs"/>
              </a:rPr>
            </a:br>
            <a:endParaRPr kumimoji="0" lang="en-US" sz="15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pic>
        <p:nvPicPr>
          <p:cNvPr id="4098" name="Picture 2" descr="QR Code Image">
            <a:extLst>
              <a:ext uri="{FF2B5EF4-FFF2-40B4-BE49-F238E27FC236}">
                <a16:creationId xmlns:a16="http://schemas.microsoft.com/office/drawing/2014/main" id="{855C587C-52D4-5132-1809-A69A1EA463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7372" y="4996900"/>
            <a:ext cx="1352255" cy="135225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269B481-FEA9-2883-8906-AE04659BEF1B}"/>
              </a:ext>
            </a:extLst>
          </p:cNvPr>
          <p:cNvPicPr>
            <a:picLocks noChangeAspect="1"/>
          </p:cNvPicPr>
          <p:nvPr/>
        </p:nvPicPr>
        <p:blipFill>
          <a:blip r:embed="rId5"/>
          <a:stretch>
            <a:fillRect/>
          </a:stretch>
        </p:blipFill>
        <p:spPr>
          <a:xfrm>
            <a:off x="-180528" y="25862"/>
            <a:ext cx="9505056" cy="1611662"/>
          </a:xfrm>
          <a:prstGeom prst="rect">
            <a:avLst/>
          </a:prstGeom>
        </p:spPr>
      </p:pic>
    </p:spTree>
    <p:extLst>
      <p:ext uri="{BB962C8B-B14F-4D97-AF65-F5344CB8AC3E}">
        <p14:creationId xmlns:p14="http://schemas.microsoft.com/office/powerpoint/2010/main" val="185540481"/>
      </p:ext>
    </p:extLst>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94706-37BB-068A-7DE7-A8F672A7754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C5EF9D4-23CB-F2C8-452A-2B7DC2340D06}"/>
              </a:ext>
            </a:extLst>
          </p:cNvPr>
          <p:cNvSpPr/>
          <p:nvPr/>
        </p:nvSpPr>
        <p:spPr>
          <a:xfrm>
            <a:off x="388" y="1653039"/>
            <a:ext cx="9165613" cy="720612"/>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rPr>
              <a:t>7</a:t>
            </a:r>
            <a:r>
              <a:rPr kumimoji="0" lang="en-US" sz="3000" b="1" i="0" u="none" strike="noStrike" kern="1200" cap="none" spc="0" normalizeH="0" baseline="30000" noProof="0" dirty="0">
                <a:ln>
                  <a:noFill/>
                </a:ln>
                <a:solidFill>
                  <a:prstClr val="white"/>
                </a:solidFill>
                <a:effectLst/>
                <a:uLnTx/>
                <a:uFillTx/>
                <a:latin typeface="Aptos Display" panose="02110004020202020204"/>
                <a:ea typeface="+mn-ea"/>
                <a:cs typeface="+mn-cs"/>
              </a:rPr>
              <a:t>th</a:t>
            </a:r>
            <a:r>
              <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rPr>
              <a:t> Workshop on  Memory-Centric Computing Systems</a:t>
            </a:r>
          </a:p>
        </p:txBody>
      </p:sp>
      <p:sp>
        <p:nvSpPr>
          <p:cNvPr id="6" name="Rectangle 5">
            <a:extLst>
              <a:ext uri="{FF2B5EF4-FFF2-40B4-BE49-F238E27FC236}">
                <a16:creationId xmlns:a16="http://schemas.microsoft.com/office/drawing/2014/main" id="{EFCEF481-9208-CF52-2574-926ED18CAD1C}"/>
              </a:ext>
            </a:extLst>
          </p:cNvPr>
          <p:cNvSpPr/>
          <p:nvPr/>
        </p:nvSpPr>
        <p:spPr>
          <a:xfrm>
            <a:off x="3843834" y="3110076"/>
            <a:ext cx="5265878" cy="12303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Aptos Display" panose="02110004020202020204"/>
                <a:ea typeface="+mn-ea"/>
                <a:cs typeface="+mn-cs"/>
              </a:rPr>
              <a:t>A full-day workshop @ ICS 2026</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Aptos Display" panose="02110004020202020204"/>
                <a:ea typeface="+mn-ea"/>
                <a:cs typeface="+mn-cs"/>
              </a:rPr>
              <a:t>6</a:t>
            </a:r>
            <a:r>
              <a:rPr kumimoji="0" lang="en-US" sz="1800" b="1" i="1" u="none" strike="noStrike" kern="1200" cap="none" spc="0" normalizeH="0" baseline="30000" noProof="0" dirty="0">
                <a:ln>
                  <a:noFill/>
                </a:ln>
                <a:solidFill>
                  <a:prstClr val="black"/>
                </a:solidFill>
                <a:effectLst/>
                <a:uLnTx/>
                <a:uFillTx/>
                <a:latin typeface="Aptos Display" panose="02110004020202020204"/>
                <a:ea typeface="+mn-ea"/>
                <a:cs typeface="+mn-cs"/>
              </a:rPr>
              <a:t>th</a:t>
            </a:r>
            <a:r>
              <a:rPr kumimoji="0" lang="en-US" sz="1800" b="1" i="1" u="none" strike="noStrike" kern="1200" cap="none" spc="0" normalizeH="0" baseline="0" noProof="0" dirty="0">
                <a:ln>
                  <a:noFill/>
                </a:ln>
                <a:solidFill>
                  <a:prstClr val="black"/>
                </a:solidFill>
                <a:effectLst/>
                <a:uLnTx/>
                <a:uFillTx/>
                <a:latin typeface="Aptos Display" panose="02110004020202020204"/>
                <a:ea typeface="+mn-ea"/>
                <a:cs typeface="+mn-cs"/>
              </a:rPr>
              <a:t> July 2026 (Monday)</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Aptos Display" panose="02110004020202020204"/>
                <a:ea typeface="+mn-ea"/>
                <a:cs typeface="+mn-cs"/>
              </a:rPr>
              <a:t>Organizers: </a:t>
            </a:r>
            <a:r>
              <a:rPr kumimoji="0" lang="en-US" sz="1350" b="0" i="0" u="none" strike="noStrike" kern="1200" cap="none" spc="0" normalizeH="0" baseline="0" noProof="0" dirty="0">
                <a:ln>
                  <a:noFill/>
                </a:ln>
                <a:solidFill>
                  <a:prstClr val="black"/>
                </a:solidFill>
                <a:effectLst/>
                <a:uLnTx/>
                <a:uFillTx/>
                <a:latin typeface="Aptos Display" panose="02110004020202020204"/>
                <a:ea typeface="+mn-ea"/>
                <a:cs typeface="+mn-cs"/>
              </a:rPr>
              <a:t>Ismail Emir Yuksel, F. Nisa Bostanci, </a:t>
            </a:r>
            <a:br>
              <a:rPr kumimoji="0" lang="en-US" sz="1350" b="0" i="0" u="none" strike="noStrike" kern="1200" cap="none" spc="0" normalizeH="0" baseline="0" noProof="0" dirty="0">
                <a:ln>
                  <a:noFill/>
                </a:ln>
                <a:solidFill>
                  <a:prstClr val="black"/>
                </a:solidFill>
                <a:effectLst/>
                <a:uLnTx/>
                <a:uFillTx/>
                <a:latin typeface="Aptos Display" panose="02110004020202020204"/>
                <a:ea typeface="+mn-ea"/>
                <a:cs typeface="+mn-cs"/>
              </a:rPr>
            </a:br>
            <a:r>
              <a:rPr kumimoji="0" lang="en-US" sz="1350" b="0" i="0" u="none" strike="noStrike" kern="1200" cap="none" spc="0" normalizeH="0" baseline="0" noProof="0" dirty="0" err="1">
                <a:ln>
                  <a:noFill/>
                </a:ln>
                <a:solidFill>
                  <a:prstClr val="black"/>
                </a:solidFill>
                <a:effectLst/>
                <a:uLnTx/>
                <a:uFillTx/>
                <a:latin typeface="Aptos Display" panose="02110004020202020204"/>
                <a:ea typeface="+mn-ea"/>
                <a:cs typeface="+mn-cs"/>
              </a:rPr>
              <a:t>Ataberk</a:t>
            </a:r>
            <a:r>
              <a:rPr kumimoji="0" lang="en-US" sz="1350" b="0" i="0" u="none" strike="noStrike" kern="1200" cap="none" spc="0" normalizeH="0" baseline="0" noProof="0" dirty="0">
                <a:ln>
                  <a:noFill/>
                </a:ln>
                <a:solidFill>
                  <a:prstClr val="black"/>
                </a:solidFill>
                <a:effectLst/>
                <a:uLnTx/>
                <a:uFillTx/>
                <a:latin typeface="Aptos Display" panose="02110004020202020204"/>
                <a:ea typeface="+mn-ea"/>
                <a:cs typeface="+mn-cs"/>
              </a:rPr>
              <a:t> Olgun, Prof. Onur Mutlu</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sp>
        <p:nvSpPr>
          <p:cNvPr id="7" name="Rectangle 6">
            <a:extLst>
              <a:ext uri="{FF2B5EF4-FFF2-40B4-BE49-F238E27FC236}">
                <a16:creationId xmlns:a16="http://schemas.microsoft.com/office/drawing/2014/main" id="{262C9789-AC21-EB62-5CB7-5493C4B9DD05}"/>
              </a:ext>
            </a:extLst>
          </p:cNvPr>
          <p:cNvSpPr/>
          <p:nvPr/>
        </p:nvSpPr>
        <p:spPr>
          <a:xfrm>
            <a:off x="3834334" y="4667187"/>
            <a:ext cx="5278422" cy="16933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numCol="2" rtlCol="0" anchor="t"/>
          <a:lstStyle/>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Overview of PIM &amp; </a:t>
            </a:r>
            <a:b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b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PIM Taxonomy</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PIM in Memory &amp; Storage</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Infrastructures for </a:t>
            </a:r>
            <a:b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b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PIM Research</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Real-World </a:t>
            </a:r>
            <a:r>
              <a:rPr kumimoji="0" lang="en-US" sz="1500" b="1" i="0" u="none" strike="noStrike" kern="1200" cap="none" spc="0" normalizeH="0" baseline="0" noProof="0" dirty="0" err="1">
                <a:ln>
                  <a:noFill/>
                </a:ln>
                <a:solidFill>
                  <a:srgbClr val="3939A1"/>
                </a:solidFill>
                <a:effectLst/>
                <a:uLnTx/>
                <a:uFillTx/>
                <a:latin typeface="Aptos Display" panose="02110004020202020204"/>
                <a:ea typeface="+mn-ea"/>
                <a:cs typeface="+mn-cs"/>
              </a:rPr>
              <a:t>PnM</a:t>
            </a: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 Systems</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endParaRP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err="1">
                <a:ln>
                  <a:noFill/>
                </a:ln>
                <a:solidFill>
                  <a:srgbClr val="3939A1"/>
                </a:solidFill>
                <a:effectLst/>
                <a:uLnTx/>
                <a:uFillTx/>
                <a:latin typeface="Aptos Display" panose="02110004020202020204"/>
                <a:ea typeface="+mn-ea"/>
                <a:cs typeface="+mn-cs"/>
              </a:rPr>
              <a:t>PuM</a:t>
            </a: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 for </a:t>
            </a:r>
            <a:b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b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Bulk Bitwise Operations</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Programming Techniques &amp; Tools</a:t>
            </a:r>
          </a:p>
          <a:p>
            <a:pPr marL="188595" marR="0" lvl="0" indent="-188595" algn="l" defTabSz="6858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500" b="1" i="0" u="none" strike="noStrike" kern="1200" cap="none" spc="0" normalizeH="0" baseline="0" noProof="0" dirty="0">
                <a:ln>
                  <a:noFill/>
                </a:ln>
                <a:solidFill>
                  <a:srgbClr val="3939A1"/>
                </a:solidFill>
                <a:effectLst/>
                <a:uLnTx/>
                <a:uFillTx/>
                <a:latin typeface="Aptos Display" panose="02110004020202020204"/>
                <a:ea typeface="+mn-ea"/>
                <a:cs typeface="+mn-cs"/>
              </a:rPr>
              <a:t>Research Challenges &amp; Opportunities</a:t>
            </a:r>
          </a:p>
          <a:p>
            <a:pPr marL="257175" marR="0" lvl="0" indent="-25717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sp>
        <p:nvSpPr>
          <p:cNvPr id="8" name="Rectangle 7">
            <a:extLst>
              <a:ext uri="{FF2B5EF4-FFF2-40B4-BE49-F238E27FC236}">
                <a16:creationId xmlns:a16="http://schemas.microsoft.com/office/drawing/2014/main" id="{1342FE9E-31E7-DA91-6F18-E84F24542FEE}"/>
              </a:ext>
            </a:extLst>
          </p:cNvPr>
          <p:cNvSpPr/>
          <p:nvPr/>
        </p:nvSpPr>
        <p:spPr>
          <a:xfrm>
            <a:off x="3837302" y="2404427"/>
            <a:ext cx="5265878" cy="7140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a:noFill/>
                </a:ln>
                <a:solidFill>
                  <a:srgbClr val="7030A0"/>
                </a:solidFill>
                <a:effectLst/>
                <a:uLnTx/>
                <a:uFillTx/>
                <a:latin typeface="Aptos Display" panose="02110004020202020204"/>
                <a:ea typeface="+mn-ea"/>
                <a:cs typeface="+mn-cs"/>
              </a:rPr>
              <a:t>MCCSys</a:t>
            </a:r>
            <a:endParaRPr kumimoji="0" lang="en-US" sz="4500" b="1"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pic>
        <p:nvPicPr>
          <p:cNvPr id="9" name="Picture 2" descr="ASCII���Screenshot">
            <a:extLst>
              <a:ext uri="{FF2B5EF4-FFF2-40B4-BE49-F238E27FC236}">
                <a16:creationId xmlns:a16="http://schemas.microsoft.com/office/drawing/2014/main" id="{B24E64C7-ECAA-D5C2-94ED-471E106434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760" t="16942" r="5891" b="36901"/>
          <a:stretch>
            <a:fillRect/>
          </a:stretch>
        </p:blipFill>
        <p:spPr bwMode="auto">
          <a:xfrm>
            <a:off x="137549" y="2423806"/>
            <a:ext cx="3578686" cy="194441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F2EDE6EE-8491-624A-E961-D1E54F2CA9CB}"/>
              </a:ext>
            </a:extLst>
          </p:cNvPr>
          <p:cNvSpPr/>
          <p:nvPr/>
        </p:nvSpPr>
        <p:spPr>
          <a:xfrm>
            <a:off x="383" y="2373652"/>
            <a:ext cx="62822" cy="442942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endParaRPr>
          </a:p>
        </p:txBody>
      </p:sp>
      <p:sp>
        <p:nvSpPr>
          <p:cNvPr id="11" name="Rectangle 10">
            <a:extLst>
              <a:ext uri="{FF2B5EF4-FFF2-40B4-BE49-F238E27FC236}">
                <a16:creationId xmlns:a16="http://schemas.microsoft.com/office/drawing/2014/main" id="{768F6992-0BD8-EBDA-E6B1-0F318B8B7A31}"/>
              </a:ext>
            </a:extLst>
          </p:cNvPr>
          <p:cNvSpPr/>
          <p:nvPr/>
        </p:nvSpPr>
        <p:spPr>
          <a:xfrm>
            <a:off x="2883" y="6768800"/>
            <a:ext cx="9153762" cy="44576"/>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endParaRPr>
          </a:p>
        </p:txBody>
      </p:sp>
      <p:sp>
        <p:nvSpPr>
          <p:cNvPr id="12" name="Rectangle 11">
            <a:extLst>
              <a:ext uri="{FF2B5EF4-FFF2-40B4-BE49-F238E27FC236}">
                <a16:creationId xmlns:a16="http://schemas.microsoft.com/office/drawing/2014/main" id="{1B380490-092D-B57C-13EF-F539EF8BAA1B}"/>
              </a:ext>
            </a:extLst>
          </p:cNvPr>
          <p:cNvSpPr/>
          <p:nvPr/>
        </p:nvSpPr>
        <p:spPr>
          <a:xfrm>
            <a:off x="9109711" y="2367119"/>
            <a:ext cx="62822" cy="442942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Aptos Display" panose="02110004020202020204"/>
              <a:ea typeface="+mn-ea"/>
              <a:cs typeface="+mn-cs"/>
            </a:endParaRPr>
          </a:p>
        </p:txBody>
      </p:sp>
      <p:sp>
        <p:nvSpPr>
          <p:cNvPr id="13" name="Rectangle 12">
            <a:extLst>
              <a:ext uri="{FF2B5EF4-FFF2-40B4-BE49-F238E27FC236}">
                <a16:creationId xmlns:a16="http://schemas.microsoft.com/office/drawing/2014/main" id="{40054C48-9A84-98E3-3A85-6F34F9EE9C80}"/>
              </a:ext>
            </a:extLst>
          </p:cNvPr>
          <p:cNvSpPr/>
          <p:nvPr/>
        </p:nvSpPr>
        <p:spPr>
          <a:xfrm>
            <a:off x="6920" y="6423056"/>
            <a:ext cx="9144000" cy="3680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030A0"/>
                </a:solidFill>
                <a:effectLst/>
                <a:uLnTx/>
                <a:uFillTx/>
                <a:latin typeface="Aptos Display" panose="02110004020202020204"/>
                <a:ea typeface="+mn-ea"/>
                <a:cs typeface="+mn-cs"/>
                <a:hlinkClick r:id="rId3">
                  <a:extLst>
                    <a:ext uri="{A12FA001-AC4F-418D-AE19-62706E023703}">
                      <ahyp:hlinkClr xmlns:ahyp="http://schemas.microsoft.com/office/drawing/2018/hyperlinkcolor" val="tx"/>
                    </a:ext>
                  </a:extLst>
                </a:hlinkClick>
              </a:rPr>
              <a:t>https://events.safari.ethz.ch/ics26-mccsys/</a:t>
            </a:r>
            <a:endParaRPr kumimoji="0" lang="en-US" sz="10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sp>
        <p:nvSpPr>
          <p:cNvPr id="15" name="Rectangle 14">
            <a:extLst>
              <a:ext uri="{FF2B5EF4-FFF2-40B4-BE49-F238E27FC236}">
                <a16:creationId xmlns:a16="http://schemas.microsoft.com/office/drawing/2014/main" id="{CDADA720-B018-31F0-D3E4-0EC1A9EBD6FC}"/>
              </a:ext>
            </a:extLst>
          </p:cNvPr>
          <p:cNvSpPr/>
          <p:nvPr/>
        </p:nvSpPr>
        <p:spPr>
          <a:xfrm>
            <a:off x="137549" y="4454792"/>
            <a:ext cx="3578686" cy="542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7030A0"/>
                </a:solidFill>
                <a:effectLst/>
                <a:uLnTx/>
                <a:uFillTx/>
                <a:latin typeface="Aptos Display" panose="02110004020202020204"/>
                <a:ea typeface="+mn-ea"/>
                <a:cs typeface="+mn-cs"/>
              </a:rPr>
              <a:t>More information &amp;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7030A0"/>
                </a:solidFill>
                <a:effectLst/>
                <a:uLnTx/>
                <a:uFillTx/>
                <a:latin typeface="Aptos Display" panose="02110004020202020204"/>
                <a:ea typeface="+mn-ea"/>
                <a:cs typeface="+mn-cs"/>
              </a:rPr>
              <a:t>call for papers: </a:t>
            </a:r>
            <a:br>
              <a:rPr kumimoji="0" lang="en-US" sz="1800" b="1" i="1" u="none" strike="noStrike" kern="1200" cap="none" spc="0" normalizeH="0" baseline="0" noProof="0" dirty="0">
                <a:ln>
                  <a:noFill/>
                </a:ln>
                <a:solidFill>
                  <a:srgbClr val="7030A0"/>
                </a:solidFill>
                <a:effectLst/>
                <a:uLnTx/>
                <a:uFillTx/>
                <a:latin typeface="Aptos Display" panose="02110004020202020204"/>
                <a:ea typeface="+mn-ea"/>
                <a:cs typeface="+mn-cs"/>
              </a:rPr>
            </a:br>
            <a:endParaRPr kumimoji="0" lang="en-US" sz="150" b="0" i="0" u="none" strike="noStrike" kern="1200" cap="none" spc="0" normalizeH="0" baseline="0" noProof="0" dirty="0">
              <a:ln>
                <a:noFill/>
              </a:ln>
              <a:solidFill>
                <a:srgbClr val="7030A0"/>
              </a:solidFill>
              <a:effectLst/>
              <a:uLnTx/>
              <a:uFillTx/>
              <a:latin typeface="Aptos Display" panose="02110004020202020204"/>
              <a:ea typeface="+mn-ea"/>
              <a:cs typeface="+mn-cs"/>
            </a:endParaRPr>
          </a:p>
        </p:txBody>
      </p:sp>
      <p:pic>
        <p:nvPicPr>
          <p:cNvPr id="3" name="Picture 2">
            <a:extLst>
              <a:ext uri="{FF2B5EF4-FFF2-40B4-BE49-F238E27FC236}">
                <a16:creationId xmlns:a16="http://schemas.microsoft.com/office/drawing/2014/main" id="{C39EC0E3-8947-5B8E-C8FB-43CE828DDA7D}"/>
              </a:ext>
            </a:extLst>
          </p:cNvPr>
          <p:cNvPicPr>
            <a:picLocks noChangeAspect="1"/>
          </p:cNvPicPr>
          <p:nvPr/>
        </p:nvPicPr>
        <p:blipFill>
          <a:blip r:embed="rId4"/>
          <a:srcRect t="22946" b="6349"/>
          <a:stretch>
            <a:fillRect/>
          </a:stretch>
        </p:blipFill>
        <p:spPr>
          <a:xfrm>
            <a:off x="-15997" y="61678"/>
            <a:ext cx="9179064" cy="1583889"/>
          </a:xfrm>
          <a:prstGeom prst="rect">
            <a:avLst/>
          </a:prstGeom>
        </p:spPr>
      </p:pic>
      <p:pic>
        <p:nvPicPr>
          <p:cNvPr id="4098" name="Picture 2" descr="QR Code Image">
            <a:extLst>
              <a:ext uri="{FF2B5EF4-FFF2-40B4-BE49-F238E27FC236}">
                <a16:creationId xmlns:a16="http://schemas.microsoft.com/office/drawing/2014/main" id="{EF425F8F-51C1-0249-EA6A-FED15BE788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7372" y="4996900"/>
            <a:ext cx="1352255" cy="1352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31116"/>
      </p:ext>
    </p:extLst>
  </p:cSld>
  <p:clrMapOvr>
    <a:masterClrMapping/>
  </p:clrMapOv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826A3-1D1B-8929-6A40-EC06EAF088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21A858-ED8F-B70E-DE0A-9659F84DB45F}"/>
              </a:ext>
            </a:extLst>
          </p:cNvPr>
          <p:cNvSpPr>
            <a:spLocks noGrp="1"/>
          </p:cNvSpPr>
          <p:nvPr>
            <p:ph type="ctrTitle"/>
          </p:nvPr>
        </p:nvSpPr>
        <p:spPr>
          <a:xfrm>
            <a:off x="584415" y="1826135"/>
            <a:ext cx="7924800" cy="1752600"/>
          </a:xfrm>
        </p:spPr>
        <p:txBody>
          <a:bodyPr/>
          <a:lstStyle/>
          <a:p>
            <a:pPr algn="ctr"/>
            <a:r>
              <a:rPr lang="en-US" sz="5000" dirty="0"/>
              <a:t>Some Other Useful Simulators</a:t>
            </a:r>
            <a:endParaRPr lang="en-US" sz="5000" b="1" dirty="0"/>
          </a:p>
        </p:txBody>
      </p:sp>
      <p:sp>
        <p:nvSpPr>
          <p:cNvPr id="3" name="Subtitle 2">
            <a:extLst>
              <a:ext uri="{FF2B5EF4-FFF2-40B4-BE49-F238E27FC236}">
                <a16:creationId xmlns:a16="http://schemas.microsoft.com/office/drawing/2014/main" id="{17D57B81-8C7A-97D5-5AEE-78C9769205B6}"/>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C4D6482A-3EBA-C426-8CEB-685D2B7D4A3D}"/>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137</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Tree>
    <p:extLst>
      <p:ext uri="{BB962C8B-B14F-4D97-AF65-F5344CB8AC3E}">
        <p14:creationId xmlns:p14="http://schemas.microsoft.com/office/powerpoint/2010/main" val="1023491415"/>
      </p:ext>
    </p:extLst>
  </p:cSld>
  <p:clrMapOvr>
    <a:masterClrMapping/>
  </p:clrMapOv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6CE25-3A90-11C5-B383-ED9550AD50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BFE0AF-3369-6DD3-A90A-3DD4AC0F1E64}"/>
              </a:ext>
            </a:extLst>
          </p:cNvPr>
          <p:cNvSpPr>
            <a:spLocks noGrp="1"/>
          </p:cNvSpPr>
          <p:nvPr>
            <p:ph type="title"/>
          </p:nvPr>
        </p:nvSpPr>
        <p:spPr/>
        <p:txBody>
          <a:bodyPr/>
          <a:lstStyle/>
          <a:p>
            <a:r>
              <a:rPr lang="en-US" dirty="0"/>
              <a:t>Virtuoso Tutorial &amp; Workshop </a:t>
            </a:r>
          </a:p>
        </p:txBody>
      </p:sp>
      <p:sp>
        <p:nvSpPr>
          <p:cNvPr id="3" name="Content Placeholder 2">
            <a:extLst>
              <a:ext uri="{FF2B5EF4-FFF2-40B4-BE49-F238E27FC236}">
                <a16:creationId xmlns:a16="http://schemas.microsoft.com/office/drawing/2014/main" id="{297EB00F-D015-09DD-122F-CFA259EF4F01}"/>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71F9D778-941D-8FA2-65A8-95E5B079733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07BE96B6-B5C9-4F9F-09BB-40756916673A}"/>
              </a:ext>
            </a:extLst>
          </p:cNvPr>
          <p:cNvSpPr txBox="1"/>
          <p:nvPr/>
        </p:nvSpPr>
        <p:spPr>
          <a:xfrm>
            <a:off x="1403648" y="6461681"/>
            <a:ext cx="67892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https://cmu-safari.github.io/Virtuoso/workshop/asplos2026.html</a:t>
            </a:r>
            <a:r>
              <a:rPr kumimoji="0" lang="en-US" sz="1800" b="0" i="0" u="none" strike="noStrike" kern="1200" cap="none" spc="0" normalizeH="0" baseline="0" noProof="0" dirty="0">
                <a:ln>
                  <a:noFill/>
                </a:ln>
                <a:solidFill>
                  <a:srgbClr val="0000FF"/>
                </a:solidFill>
                <a:effectLst/>
                <a:uLnTx/>
                <a:uFillTx/>
                <a:latin typeface="Tahoma"/>
                <a:ea typeface="+mn-ea"/>
                <a:cs typeface="+mn-cs"/>
              </a:rPr>
              <a:t> </a:t>
            </a:r>
          </a:p>
        </p:txBody>
      </p:sp>
      <p:pic>
        <p:nvPicPr>
          <p:cNvPr id="6" name="Picture 5">
            <a:extLst>
              <a:ext uri="{FF2B5EF4-FFF2-40B4-BE49-F238E27FC236}">
                <a16:creationId xmlns:a16="http://schemas.microsoft.com/office/drawing/2014/main" id="{BCEF74B5-3A84-01DE-13BA-B73BBA7A068E}"/>
              </a:ext>
            </a:extLst>
          </p:cNvPr>
          <p:cNvPicPr>
            <a:picLocks noChangeAspect="1"/>
          </p:cNvPicPr>
          <p:nvPr/>
        </p:nvPicPr>
        <p:blipFill>
          <a:blip r:embed="rId3"/>
          <a:stretch>
            <a:fillRect/>
          </a:stretch>
        </p:blipFill>
        <p:spPr>
          <a:xfrm>
            <a:off x="395536" y="992084"/>
            <a:ext cx="8352928" cy="5389244"/>
          </a:xfrm>
          <a:prstGeom prst="rect">
            <a:avLst/>
          </a:prstGeom>
        </p:spPr>
      </p:pic>
    </p:spTree>
    <p:extLst>
      <p:ext uri="{BB962C8B-B14F-4D97-AF65-F5344CB8AC3E}">
        <p14:creationId xmlns:p14="http://schemas.microsoft.com/office/powerpoint/2010/main" val="1288445484"/>
      </p:ext>
    </p:extLst>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A8F30-B05E-8C99-78E6-1DE4CA98D2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14A3E4-0A92-8507-04E6-C00A4BA0CD6F}"/>
              </a:ext>
            </a:extLst>
          </p:cNvPr>
          <p:cNvSpPr>
            <a:spLocks noGrp="1"/>
          </p:cNvSpPr>
          <p:nvPr>
            <p:ph type="title"/>
          </p:nvPr>
        </p:nvSpPr>
        <p:spPr/>
        <p:txBody>
          <a:bodyPr/>
          <a:lstStyle/>
          <a:p>
            <a:r>
              <a:rPr lang="en-US" dirty="0"/>
              <a:t>Many Simulators for Many Purposes</a:t>
            </a:r>
          </a:p>
        </p:txBody>
      </p:sp>
      <p:sp>
        <p:nvSpPr>
          <p:cNvPr id="3" name="Content Placeholder 2">
            <a:extLst>
              <a:ext uri="{FF2B5EF4-FFF2-40B4-BE49-F238E27FC236}">
                <a16:creationId xmlns:a16="http://schemas.microsoft.com/office/drawing/2014/main" id="{114C2A04-2720-F1B8-617F-43A275B4E8D4}"/>
              </a:ext>
            </a:extLst>
          </p:cNvPr>
          <p:cNvSpPr>
            <a:spLocks noGrp="1"/>
          </p:cNvSpPr>
          <p:nvPr>
            <p:ph idx="1"/>
          </p:nvPr>
        </p:nvSpPr>
        <p:spPr>
          <a:xfrm>
            <a:off x="228600" y="980728"/>
            <a:ext cx="8610600" cy="5112568"/>
          </a:xfrm>
        </p:spPr>
        <p:txBody>
          <a:bodyPr/>
          <a:lstStyle/>
          <a:p>
            <a:r>
              <a:rPr lang="en-US" dirty="0" err="1">
                <a:solidFill>
                  <a:srgbClr val="0000FF"/>
                </a:solidFill>
              </a:rPr>
              <a:t>Ramulator</a:t>
            </a:r>
            <a:r>
              <a:rPr lang="en-US" dirty="0">
                <a:solidFill>
                  <a:srgbClr val="0000FF"/>
                </a:solidFill>
              </a:rPr>
              <a:t> 2.0 </a:t>
            </a:r>
            <a:r>
              <a:rPr lang="en-US" dirty="0"/>
              <a:t>for memory simulation</a:t>
            </a:r>
          </a:p>
          <a:p>
            <a:r>
              <a:rPr lang="en-US" dirty="0">
                <a:solidFill>
                  <a:srgbClr val="0000FF"/>
                </a:solidFill>
              </a:rPr>
              <a:t>gem5</a:t>
            </a:r>
            <a:r>
              <a:rPr lang="en-US" dirty="0"/>
              <a:t> full system multi-core simulation</a:t>
            </a:r>
          </a:p>
          <a:p>
            <a:r>
              <a:rPr lang="en-US" dirty="0" err="1">
                <a:solidFill>
                  <a:srgbClr val="0000FF"/>
                </a:solidFill>
              </a:rPr>
              <a:t>MQSim</a:t>
            </a:r>
            <a:r>
              <a:rPr lang="en-US" dirty="0"/>
              <a:t> for SSD simulation</a:t>
            </a:r>
          </a:p>
          <a:p>
            <a:r>
              <a:rPr lang="en-US" dirty="0" err="1">
                <a:solidFill>
                  <a:srgbClr val="0000FF"/>
                </a:solidFill>
              </a:rPr>
              <a:t>DiskSim</a:t>
            </a:r>
            <a:r>
              <a:rPr lang="en-US" dirty="0"/>
              <a:t> for Hard Disk simulation</a:t>
            </a:r>
          </a:p>
          <a:p>
            <a:r>
              <a:rPr lang="en-US" dirty="0">
                <a:solidFill>
                  <a:srgbClr val="0000FF"/>
                </a:solidFill>
              </a:rPr>
              <a:t>DAMOV-Sim</a:t>
            </a:r>
            <a:r>
              <a:rPr lang="en-US" dirty="0"/>
              <a:t> for Processing-near-Memory simulation</a:t>
            </a:r>
          </a:p>
          <a:p>
            <a:r>
              <a:rPr lang="en-US" dirty="0">
                <a:solidFill>
                  <a:srgbClr val="0000FF"/>
                </a:solidFill>
              </a:rPr>
              <a:t>Virtuoso </a:t>
            </a:r>
            <a:r>
              <a:rPr lang="en-US" dirty="0"/>
              <a:t>for Virtual Memory (HW/SW codesign) simulation</a:t>
            </a:r>
          </a:p>
          <a:p>
            <a:r>
              <a:rPr lang="en-US" dirty="0">
                <a:solidFill>
                  <a:srgbClr val="0000FF"/>
                </a:solidFill>
              </a:rPr>
              <a:t>Sniper</a:t>
            </a:r>
            <a:r>
              <a:rPr lang="en-US" dirty="0"/>
              <a:t> for fast Processor Simulation</a:t>
            </a:r>
          </a:p>
          <a:p>
            <a:r>
              <a:rPr lang="en-US" dirty="0">
                <a:solidFill>
                  <a:srgbClr val="0000FF"/>
                </a:solidFill>
              </a:rPr>
              <a:t>Scarab</a:t>
            </a:r>
            <a:r>
              <a:rPr lang="en-US" dirty="0"/>
              <a:t> for detailed Microarchitectural Simulation</a:t>
            </a:r>
          </a:p>
          <a:p>
            <a:r>
              <a:rPr lang="en-US" dirty="0" err="1">
                <a:solidFill>
                  <a:srgbClr val="0000FF"/>
                </a:solidFill>
              </a:rPr>
              <a:t>Simics</a:t>
            </a:r>
            <a:r>
              <a:rPr lang="en-US" dirty="0">
                <a:solidFill>
                  <a:srgbClr val="0000FF"/>
                </a:solidFill>
              </a:rPr>
              <a:t>, </a:t>
            </a:r>
            <a:r>
              <a:rPr lang="en-US" dirty="0" err="1">
                <a:solidFill>
                  <a:srgbClr val="0000FF"/>
                </a:solidFill>
              </a:rPr>
              <a:t>Bochs</a:t>
            </a:r>
            <a:r>
              <a:rPr lang="en-US" dirty="0">
                <a:solidFill>
                  <a:srgbClr val="0000FF"/>
                </a:solidFill>
              </a:rPr>
              <a:t>, QEMU</a:t>
            </a:r>
            <a:r>
              <a:rPr lang="en-US" dirty="0"/>
              <a:t> for full-system functional simulation</a:t>
            </a:r>
          </a:p>
          <a:p>
            <a:r>
              <a:rPr lang="en-US" dirty="0"/>
              <a:t>…</a:t>
            </a:r>
          </a:p>
          <a:p>
            <a:pPr marL="0" indent="0">
              <a:buNone/>
            </a:pPr>
            <a:endParaRPr lang="en-US" dirty="0"/>
          </a:p>
          <a:p>
            <a:r>
              <a:rPr lang="en-US" dirty="0"/>
              <a:t>Or, develop your own simulator for your purpose…</a:t>
            </a:r>
          </a:p>
        </p:txBody>
      </p:sp>
      <p:sp>
        <p:nvSpPr>
          <p:cNvPr id="4" name="Slide Number Placeholder 3">
            <a:extLst>
              <a:ext uri="{FF2B5EF4-FFF2-40B4-BE49-F238E27FC236}">
                <a16:creationId xmlns:a16="http://schemas.microsoft.com/office/drawing/2014/main" id="{BE5F8D41-63BC-0D12-CF1F-6DE5ABE2855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90611424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AA67B-5D14-1D02-0B82-D335D19107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C32E75-5B85-B597-5BF9-6B38BA5681E6}"/>
              </a:ext>
            </a:extLst>
          </p:cNvPr>
          <p:cNvSpPr>
            <a:spLocks noGrp="1"/>
          </p:cNvSpPr>
          <p:nvPr>
            <p:ph type="title"/>
          </p:nvPr>
        </p:nvSpPr>
        <p:spPr/>
        <p:txBody>
          <a:bodyPr/>
          <a:lstStyle/>
          <a:p>
            <a:r>
              <a:rPr lang="en-US" dirty="0"/>
              <a:t>DRAM Testing Infrastructures (I)</a:t>
            </a:r>
          </a:p>
        </p:txBody>
      </p:sp>
      <p:pic>
        <p:nvPicPr>
          <p:cNvPr id="1026" name="Picture 2">
            <a:extLst>
              <a:ext uri="{FF2B5EF4-FFF2-40B4-BE49-F238E27FC236}">
                <a16:creationId xmlns:a16="http://schemas.microsoft.com/office/drawing/2014/main" id="{EB44C25E-1279-2B9D-D04A-E84B9931D73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943" t="33497" b="15504"/>
          <a:stretch/>
        </p:blipFill>
        <p:spPr bwMode="auto">
          <a:xfrm>
            <a:off x="4120587" y="908720"/>
            <a:ext cx="5026307" cy="24607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1ACD739-D7A4-A8BA-2B45-311930EBA90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1038" b="12176"/>
          <a:stretch/>
        </p:blipFill>
        <p:spPr bwMode="auto">
          <a:xfrm>
            <a:off x="-1" y="3957136"/>
            <a:ext cx="4480560" cy="22501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701DF7E4-8A06-1170-0774-8482F0B0C95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7635" t="19216" r="3718"/>
          <a:stretch/>
        </p:blipFill>
        <p:spPr bwMode="auto">
          <a:xfrm>
            <a:off x="4663443" y="3958359"/>
            <a:ext cx="4480560" cy="224890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DFD3818-915F-B17F-0056-2D018C8DC16A}"/>
              </a:ext>
            </a:extLst>
          </p:cNvPr>
          <p:cNvSpPr txBox="1"/>
          <p:nvPr/>
        </p:nvSpPr>
        <p:spPr>
          <a:xfrm>
            <a:off x="4117695" y="3297960"/>
            <a:ext cx="502630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DDR4 DRAM R/UDIMMs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Xilinx Alveo U200</a:t>
            </a:r>
          </a:p>
        </p:txBody>
      </p:sp>
      <p:sp>
        <p:nvSpPr>
          <p:cNvPr id="6" name="TextBox 5">
            <a:extLst>
              <a:ext uri="{FF2B5EF4-FFF2-40B4-BE49-F238E27FC236}">
                <a16:creationId xmlns:a16="http://schemas.microsoft.com/office/drawing/2014/main" id="{D8316E4D-ADED-0318-64B5-C321B14CAD78}"/>
              </a:ext>
            </a:extLst>
          </p:cNvPr>
          <p:cNvSpPr txBox="1"/>
          <p:nvPr/>
        </p:nvSpPr>
        <p:spPr>
          <a:xfrm>
            <a:off x="-57873" y="6220875"/>
            <a:ext cx="2795958"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DDR4 DRAM (SODIMM)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Bittware</a:t>
            </a: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XUSP3S</a:t>
            </a:r>
          </a:p>
        </p:txBody>
      </p:sp>
      <p:sp>
        <p:nvSpPr>
          <p:cNvPr id="7" name="TextBox 6">
            <a:extLst>
              <a:ext uri="{FF2B5EF4-FFF2-40B4-BE49-F238E27FC236}">
                <a16:creationId xmlns:a16="http://schemas.microsoft.com/office/drawing/2014/main" id="{3691AFCF-1746-D6F9-5CC6-E9BE73FD1ACF}"/>
              </a:ext>
            </a:extLst>
          </p:cNvPr>
          <p:cNvSpPr txBox="1"/>
          <p:nvPr/>
        </p:nvSpPr>
        <p:spPr>
          <a:xfrm>
            <a:off x="5759819" y="6220875"/>
            <a:ext cx="2287806"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HBM2 DRAM Chips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Xilinx Alveo U50</a:t>
            </a:r>
          </a:p>
        </p:txBody>
      </p:sp>
      <p:pic>
        <p:nvPicPr>
          <p:cNvPr id="8" name="Content Placeholder 7">
            <a:extLst>
              <a:ext uri="{FF2B5EF4-FFF2-40B4-BE49-F238E27FC236}">
                <a16:creationId xmlns:a16="http://schemas.microsoft.com/office/drawing/2014/main" id="{0212520F-DC38-26BB-DA4E-17552044F506}"/>
              </a:ext>
            </a:extLst>
          </p:cNvPr>
          <p:cNvPicPr>
            <a:picLocks noGrp="1" noChangeAspect="1"/>
          </p:cNvPicPr>
          <p:nvPr>
            <p:ph idx="1"/>
          </p:nvPr>
        </p:nvPicPr>
        <p:blipFill>
          <a:blip r:embed="rId7">
            <a:extLst>
              <a:ext uri="{28A0092B-C50C-407E-A947-70E740481C1C}">
                <a14:useLocalDpi xmlns:a14="http://schemas.microsoft.com/office/drawing/2010/main" val="0"/>
              </a:ext>
            </a:extLst>
          </a:blip>
          <a:srcRect t="29734" b="3872"/>
          <a:stretch/>
        </p:blipFill>
        <p:spPr>
          <a:xfrm>
            <a:off x="0" y="908720"/>
            <a:ext cx="2986416" cy="2391747"/>
          </a:xfrm>
        </p:spPr>
      </p:pic>
      <p:sp>
        <p:nvSpPr>
          <p:cNvPr id="9" name="TextBox 8">
            <a:extLst>
              <a:ext uri="{FF2B5EF4-FFF2-40B4-BE49-F238E27FC236}">
                <a16:creationId xmlns:a16="http://schemas.microsoft.com/office/drawing/2014/main" id="{355F6795-5ACF-113D-927B-F7577CD9C7A7}"/>
              </a:ext>
            </a:extLst>
          </p:cNvPr>
          <p:cNvSpPr txBox="1"/>
          <p:nvPr/>
        </p:nvSpPr>
        <p:spPr>
          <a:xfrm>
            <a:off x="-57873" y="3271891"/>
            <a:ext cx="276710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DDR3 DRAM SODIMMs </a:t>
            </a:r>
            <a:b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b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Xilinx ML605</a:t>
            </a:r>
          </a:p>
        </p:txBody>
      </p:sp>
    </p:spTree>
    <p:custDataLst>
      <p:tags r:id="rId1"/>
    </p:custDataLst>
    <p:extLst>
      <p:ext uri="{BB962C8B-B14F-4D97-AF65-F5344CB8AC3E}">
        <p14:creationId xmlns:p14="http://schemas.microsoft.com/office/powerpoint/2010/main" val="3941223246"/>
      </p:ext>
    </p:extLst>
  </p:cSld>
  <p:clrMapOvr>
    <a:masterClrMapping/>
  </p:clrMapOv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38096-24A6-D71D-DEE2-801B6D4EC5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E99D89-E50F-3AEC-56A9-9BA465FAD131}"/>
              </a:ext>
            </a:extLst>
          </p:cNvPr>
          <p:cNvSpPr>
            <a:spLocks noGrp="1"/>
          </p:cNvSpPr>
          <p:nvPr>
            <p:ph type="title"/>
          </p:nvPr>
        </p:nvSpPr>
        <p:spPr>
          <a:xfrm>
            <a:off x="228600" y="152400"/>
            <a:ext cx="8915400" cy="1066800"/>
          </a:xfrm>
        </p:spPr>
        <p:txBody>
          <a:bodyPr/>
          <a:lstStyle/>
          <a:p>
            <a:r>
              <a:rPr lang="en-US" sz="3800" dirty="0"/>
              <a:t>DAMOV Simulator, Methods &amp; Benchmarks</a:t>
            </a:r>
          </a:p>
        </p:txBody>
      </p:sp>
      <p:sp>
        <p:nvSpPr>
          <p:cNvPr id="3" name="Content Placeholder 2">
            <a:extLst>
              <a:ext uri="{FF2B5EF4-FFF2-40B4-BE49-F238E27FC236}">
                <a16:creationId xmlns:a16="http://schemas.microsoft.com/office/drawing/2014/main" id="{7CE294B9-44DB-8CD5-D7F8-FE27A8648CED}"/>
              </a:ext>
            </a:extLst>
          </p:cNvPr>
          <p:cNvSpPr>
            <a:spLocks noGrp="1"/>
          </p:cNvSpPr>
          <p:nvPr>
            <p:ph idx="1"/>
          </p:nvPr>
        </p:nvSpPr>
        <p:spPr>
          <a:xfrm>
            <a:off x="228600" y="980728"/>
            <a:ext cx="8610600" cy="5195664"/>
          </a:xfrm>
        </p:spPr>
        <p:txBody>
          <a:bodyPr/>
          <a:lstStyle/>
          <a:p>
            <a:r>
              <a:rPr lang="en-US" sz="1650" dirty="0"/>
              <a:t>Geraldo F. Oliveira, Juan Gomez-Luna, Lois </a:t>
            </a:r>
            <a:r>
              <a:rPr lang="en-US" sz="1650" dirty="0" err="1"/>
              <a:t>Orosa</a:t>
            </a:r>
            <a:r>
              <a:rPr lang="en-US" sz="1650" dirty="0"/>
              <a:t>, </a:t>
            </a:r>
            <a:r>
              <a:rPr lang="en-US" sz="1650" dirty="0" err="1"/>
              <a:t>Saugata</a:t>
            </a:r>
            <a:r>
              <a:rPr lang="en-US" sz="1650" dirty="0"/>
              <a:t> Ghose, Nandita Vijaykumar, Ivan </a:t>
            </a:r>
            <a:r>
              <a:rPr lang="en-US" sz="1650" dirty="0" err="1"/>
              <a:t>fernandez</a:t>
            </a:r>
            <a:r>
              <a:rPr lang="en-US" sz="1650" dirty="0"/>
              <a:t>, Mohammad </a:t>
            </a:r>
            <a:r>
              <a:rPr lang="en-US" sz="1650" dirty="0" err="1"/>
              <a:t>Sadrosadati</a:t>
            </a:r>
            <a:r>
              <a:rPr lang="en-US" sz="1650" dirty="0"/>
              <a:t>, and Onur Mutlu,</a:t>
            </a:r>
            <a:br>
              <a:rPr lang="en-US" sz="1650" dirty="0"/>
            </a:br>
            <a:r>
              <a:rPr lang="en-US" sz="1650" b="1" dirty="0">
                <a:solidFill>
                  <a:srgbClr val="0000FF"/>
                </a:solidFill>
                <a:hlinkClick r:id="rId2">
                  <a:extLst>
                    <a:ext uri="{A12FA001-AC4F-418D-AE19-62706E023703}">
                      <ahyp:hlinkClr xmlns:ahyp="http://schemas.microsoft.com/office/drawing/2018/hyperlinkcolor" val="tx"/>
                    </a:ext>
                  </a:extLst>
                </a:hlinkClick>
              </a:rPr>
              <a:t>"DAMOV: A New Methodology and Benchmark Suite for Evaluating Data Movement Bottlenecks"</a:t>
            </a:r>
            <a:br>
              <a:rPr lang="en-US" sz="1650" dirty="0">
                <a:solidFill>
                  <a:srgbClr val="0000FF"/>
                </a:solidFill>
              </a:rPr>
            </a:br>
            <a:r>
              <a:rPr lang="en-US" sz="1650" b="1" i="1" dirty="0">
                <a:hlinkClick r:id="rId3"/>
              </a:rPr>
              <a:t>IEEE Access</a:t>
            </a:r>
            <a:r>
              <a:rPr lang="en-US" sz="1650" dirty="0"/>
              <a:t>, 8 September 2021.</a:t>
            </a:r>
            <a:br>
              <a:rPr lang="en-US" sz="1650" dirty="0"/>
            </a:br>
            <a:r>
              <a:rPr lang="en-US" sz="1650" i="1" dirty="0"/>
              <a:t>Preprint in </a:t>
            </a:r>
            <a:r>
              <a:rPr lang="en-US" sz="1650" b="1" i="1" dirty="0">
                <a:hlinkClick r:id="rId4"/>
              </a:rPr>
              <a:t>arXiv</a:t>
            </a:r>
            <a:r>
              <a:rPr lang="en-US" sz="1650" dirty="0"/>
              <a:t>, 8 May 2021.</a:t>
            </a:r>
            <a:br>
              <a:rPr lang="en-US" sz="1650" dirty="0"/>
            </a:br>
            <a:r>
              <a:rPr lang="en-US" sz="1650" dirty="0"/>
              <a:t>[</a:t>
            </a:r>
            <a:r>
              <a:rPr lang="en-US" sz="1650" dirty="0">
                <a:hlinkClick r:id="rId5"/>
              </a:rPr>
              <a:t>arXiv preprint</a:t>
            </a:r>
            <a:r>
              <a:rPr lang="en-US" sz="1650" dirty="0"/>
              <a:t>]</a:t>
            </a:r>
            <a:br>
              <a:rPr lang="en-US" sz="1650" dirty="0"/>
            </a:br>
            <a:r>
              <a:rPr lang="en-US" sz="1650" dirty="0"/>
              <a:t>[</a:t>
            </a:r>
            <a:r>
              <a:rPr lang="en-US" sz="1650" dirty="0">
                <a:hlinkClick r:id="rId3"/>
              </a:rPr>
              <a:t>IEEE Access version</a:t>
            </a:r>
            <a:r>
              <a:rPr lang="en-US" sz="1650" dirty="0"/>
              <a:t>]</a:t>
            </a:r>
            <a:br>
              <a:rPr lang="en-US" sz="1650" dirty="0"/>
            </a:br>
            <a:r>
              <a:rPr lang="en-US" sz="1650" dirty="0"/>
              <a:t>[</a:t>
            </a:r>
            <a:r>
              <a:rPr lang="en-US" sz="1650" dirty="0">
                <a:hlinkClick r:id="rId6"/>
              </a:rPr>
              <a:t>DAMOV Suite and Simulator Source Code</a:t>
            </a:r>
            <a:r>
              <a:rPr lang="en-US" sz="1650" dirty="0"/>
              <a:t>]</a:t>
            </a:r>
            <a:br>
              <a:rPr lang="en-US" sz="1650" dirty="0"/>
            </a:br>
            <a:r>
              <a:rPr lang="en-US" sz="1650" dirty="0"/>
              <a:t>[</a:t>
            </a:r>
            <a:r>
              <a:rPr lang="en-US" sz="1650" dirty="0">
                <a:hlinkClick r:id="rId7"/>
              </a:rPr>
              <a:t>SAFARI Live Seminar Video</a:t>
            </a:r>
            <a:r>
              <a:rPr lang="en-US" sz="1650" dirty="0"/>
              <a:t> (2 </a:t>
            </a:r>
            <a:r>
              <a:rPr lang="en-US" sz="1650" dirty="0" err="1"/>
              <a:t>hrs</a:t>
            </a:r>
            <a:r>
              <a:rPr lang="en-US" sz="1650" dirty="0"/>
              <a:t> 40 mins)]</a:t>
            </a:r>
            <a:br>
              <a:rPr lang="en-US" sz="1650" dirty="0"/>
            </a:br>
            <a:r>
              <a:rPr lang="en-US" sz="1650" dirty="0"/>
              <a:t>[</a:t>
            </a:r>
            <a:r>
              <a:rPr lang="en-US" sz="1650" dirty="0">
                <a:hlinkClick r:id="rId8"/>
              </a:rPr>
              <a:t>Short Talk Video</a:t>
            </a:r>
            <a:r>
              <a:rPr lang="en-US" sz="1650" dirty="0"/>
              <a:t> (21 minutes)]</a:t>
            </a:r>
          </a:p>
          <a:p>
            <a:pPr marL="0" indent="0">
              <a:buNone/>
            </a:pPr>
            <a:br>
              <a:rPr lang="en-US" sz="1650" dirty="0"/>
            </a:br>
            <a:br>
              <a:rPr lang="en-US" sz="1650" dirty="0"/>
            </a:br>
            <a:endParaRPr lang="en-US" sz="1650" dirty="0"/>
          </a:p>
        </p:txBody>
      </p:sp>
      <p:sp>
        <p:nvSpPr>
          <p:cNvPr id="4" name="Slide Number Placeholder 3">
            <a:extLst>
              <a:ext uri="{FF2B5EF4-FFF2-40B4-BE49-F238E27FC236}">
                <a16:creationId xmlns:a16="http://schemas.microsoft.com/office/drawing/2014/main" id="{22F6914A-1337-E467-4EBD-B3FF7E90888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C5ECAB3E-49FD-8012-6555-058D05281EB7}"/>
              </a:ext>
            </a:extLst>
          </p:cNvPr>
          <p:cNvPicPr>
            <a:picLocks noChangeAspect="1"/>
          </p:cNvPicPr>
          <p:nvPr/>
        </p:nvPicPr>
        <p:blipFill>
          <a:blip r:embed="rId9"/>
          <a:stretch>
            <a:fillRect/>
          </a:stretch>
        </p:blipFill>
        <p:spPr>
          <a:xfrm>
            <a:off x="1631950" y="4135438"/>
            <a:ext cx="5803900" cy="2565400"/>
          </a:xfrm>
          <a:prstGeom prst="rect">
            <a:avLst/>
          </a:prstGeom>
        </p:spPr>
      </p:pic>
    </p:spTree>
    <p:extLst>
      <p:ext uri="{BB962C8B-B14F-4D97-AF65-F5344CB8AC3E}">
        <p14:creationId xmlns:p14="http://schemas.microsoft.com/office/powerpoint/2010/main" val="128892965"/>
      </p:ext>
    </p:extLst>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90EFE-BB6D-C68E-7D9E-7C38DAC2F0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9A33E5-A95C-B969-1BCE-09F345A58115}"/>
              </a:ext>
            </a:extLst>
          </p:cNvPr>
          <p:cNvSpPr>
            <a:spLocks noGrp="1"/>
          </p:cNvSpPr>
          <p:nvPr>
            <p:ph type="title"/>
          </p:nvPr>
        </p:nvSpPr>
        <p:spPr/>
        <p:txBody>
          <a:bodyPr/>
          <a:lstStyle/>
          <a:p>
            <a:r>
              <a:rPr lang="en-US" dirty="0"/>
              <a:t>DAMOV is Open Source</a:t>
            </a:r>
          </a:p>
        </p:txBody>
      </p:sp>
      <p:sp>
        <p:nvSpPr>
          <p:cNvPr id="3" name="Content Placeholder 2">
            <a:extLst>
              <a:ext uri="{FF2B5EF4-FFF2-40B4-BE49-F238E27FC236}">
                <a16:creationId xmlns:a16="http://schemas.microsoft.com/office/drawing/2014/main" id="{A1BDD705-1248-5467-AD0F-2A25C2AAB776}"/>
              </a:ext>
            </a:extLst>
          </p:cNvPr>
          <p:cNvSpPr>
            <a:spLocks noGrp="1"/>
          </p:cNvSpPr>
          <p:nvPr>
            <p:ph idx="1"/>
          </p:nvPr>
        </p:nvSpPr>
        <p:spPr/>
        <p:txBody>
          <a:bodyPr/>
          <a:lstStyle/>
          <a:p>
            <a:r>
              <a:rPr lang="en-US" dirty="0"/>
              <a:t>We open-source our </a:t>
            </a:r>
            <a:r>
              <a:rPr lang="en-US" dirty="0">
                <a:solidFill>
                  <a:srgbClr val="0000FF"/>
                </a:solidFill>
              </a:rPr>
              <a:t>benchmark suite </a:t>
            </a:r>
            <a:r>
              <a:rPr lang="en-US" dirty="0"/>
              <a:t>and our </a:t>
            </a:r>
            <a:r>
              <a:rPr lang="en-US" dirty="0">
                <a:solidFill>
                  <a:srgbClr val="0000FF"/>
                </a:solidFill>
              </a:rPr>
              <a:t>toolchain</a:t>
            </a:r>
          </a:p>
        </p:txBody>
      </p:sp>
      <p:grpSp>
        <p:nvGrpSpPr>
          <p:cNvPr id="4" name="Group 3">
            <a:extLst>
              <a:ext uri="{FF2B5EF4-FFF2-40B4-BE49-F238E27FC236}">
                <a16:creationId xmlns:a16="http://schemas.microsoft.com/office/drawing/2014/main" id="{0F922F81-CD09-3290-9FE5-700300FBCFF3}"/>
              </a:ext>
            </a:extLst>
          </p:cNvPr>
          <p:cNvGrpSpPr/>
          <p:nvPr/>
        </p:nvGrpSpPr>
        <p:grpSpPr>
          <a:xfrm>
            <a:off x="145521" y="1554109"/>
            <a:ext cx="8852958" cy="4666132"/>
            <a:chOff x="252268" y="1152197"/>
            <a:chExt cx="8639464" cy="4553606"/>
          </a:xfrm>
        </p:grpSpPr>
        <p:pic>
          <p:nvPicPr>
            <p:cNvPr id="5" name="Picture 4">
              <a:extLst>
                <a:ext uri="{FF2B5EF4-FFF2-40B4-BE49-F238E27FC236}">
                  <a16:creationId xmlns:a16="http://schemas.microsoft.com/office/drawing/2014/main" id="{44D0E387-6A93-35CE-B51F-A25E8BF9959B}"/>
                </a:ext>
              </a:extLst>
            </p:cNvPr>
            <p:cNvPicPr>
              <a:picLocks noChangeAspect="1"/>
            </p:cNvPicPr>
            <p:nvPr/>
          </p:nvPicPr>
          <p:blipFill rotWithShape="1">
            <a:blip r:embed="rId3"/>
            <a:srcRect t="1861" r="11807"/>
            <a:stretch/>
          </p:blipFill>
          <p:spPr>
            <a:xfrm>
              <a:off x="252268" y="1152197"/>
              <a:ext cx="8639464" cy="4553606"/>
            </a:xfrm>
            <a:prstGeom prst="rect">
              <a:avLst/>
            </a:prstGeom>
          </p:spPr>
        </p:pic>
        <p:sp>
          <p:nvSpPr>
            <p:cNvPr id="6" name="Rectangle 5">
              <a:extLst>
                <a:ext uri="{FF2B5EF4-FFF2-40B4-BE49-F238E27FC236}">
                  <a16:creationId xmlns:a16="http://schemas.microsoft.com/office/drawing/2014/main" id="{10C9A8EF-1D73-4744-22DE-C6F4D94335E8}"/>
                </a:ext>
              </a:extLst>
            </p:cNvPr>
            <p:cNvSpPr/>
            <p:nvPr/>
          </p:nvSpPr>
          <p:spPr>
            <a:xfrm>
              <a:off x="1730215" y="1178805"/>
              <a:ext cx="35254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26AF3C1-B885-8811-36E3-D21CF5E39B72}"/>
                </a:ext>
              </a:extLst>
            </p:cNvPr>
            <p:cNvSpPr/>
            <p:nvPr/>
          </p:nvSpPr>
          <p:spPr>
            <a:xfrm>
              <a:off x="309847" y="1152197"/>
              <a:ext cx="11339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494322A0-52CA-3924-256D-B9F889D14C62}"/>
                </a:ext>
              </a:extLst>
            </p:cNvPr>
            <p:cNvSpPr/>
            <p:nvPr/>
          </p:nvSpPr>
          <p:spPr>
            <a:xfrm>
              <a:off x="7756546" y="1178805"/>
              <a:ext cx="1135186"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BF696283-9CD6-8B57-1D7F-3DB851008233}"/>
              </a:ext>
            </a:extLst>
          </p:cNvPr>
          <p:cNvGrpSpPr/>
          <p:nvPr/>
        </p:nvGrpSpPr>
        <p:grpSpPr>
          <a:xfrm>
            <a:off x="-15699" y="2918762"/>
            <a:ext cx="2663466" cy="369332"/>
            <a:chOff x="-15699" y="2562311"/>
            <a:chExt cx="2663466" cy="369332"/>
          </a:xfrm>
        </p:grpSpPr>
        <p:sp>
          <p:nvSpPr>
            <p:cNvPr id="11" name="Rectangle 10">
              <a:extLst>
                <a:ext uri="{FF2B5EF4-FFF2-40B4-BE49-F238E27FC236}">
                  <a16:creationId xmlns:a16="http://schemas.microsoft.com/office/drawing/2014/main" id="{2E475449-175B-0CB1-3A38-AB2BF16CEE45}"/>
                </a:ext>
              </a:extLst>
            </p:cNvPr>
            <p:cNvSpPr/>
            <p:nvPr/>
          </p:nvSpPr>
          <p:spPr>
            <a:xfrm>
              <a:off x="-15699" y="2562311"/>
              <a:ext cx="140115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DAMOV-SIM</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2" name="Rounded Rectangle 11">
              <a:extLst>
                <a:ext uri="{FF2B5EF4-FFF2-40B4-BE49-F238E27FC236}">
                  <a16:creationId xmlns:a16="http://schemas.microsoft.com/office/drawing/2014/main" id="{83707D53-EDA6-0BDF-E6B8-7335CB70C587}"/>
                </a:ext>
              </a:extLst>
            </p:cNvPr>
            <p:cNvSpPr/>
            <p:nvPr/>
          </p:nvSpPr>
          <p:spPr>
            <a:xfrm>
              <a:off x="1385455" y="2615869"/>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 12">
            <a:extLst>
              <a:ext uri="{FF2B5EF4-FFF2-40B4-BE49-F238E27FC236}">
                <a16:creationId xmlns:a16="http://schemas.microsoft.com/office/drawing/2014/main" id="{2D8BD38E-A8A2-6FA8-6E25-7C28CF822D33}"/>
              </a:ext>
            </a:extLst>
          </p:cNvPr>
          <p:cNvGrpSpPr/>
          <p:nvPr/>
        </p:nvGrpSpPr>
        <p:grpSpPr>
          <a:xfrm>
            <a:off x="60292" y="3341652"/>
            <a:ext cx="2587475" cy="646331"/>
            <a:chOff x="60292" y="2985201"/>
            <a:chExt cx="2587475" cy="646331"/>
          </a:xfrm>
        </p:grpSpPr>
        <p:sp>
          <p:nvSpPr>
            <p:cNvPr id="14" name="Rectangle 13">
              <a:extLst>
                <a:ext uri="{FF2B5EF4-FFF2-40B4-BE49-F238E27FC236}">
                  <a16:creationId xmlns:a16="http://schemas.microsoft.com/office/drawing/2014/main" id="{B6557496-0060-6C38-6CD0-FC38EBE48A32}"/>
                </a:ext>
              </a:extLst>
            </p:cNvPr>
            <p:cNvSpPr/>
            <p:nvPr/>
          </p:nvSpPr>
          <p:spPr>
            <a:xfrm>
              <a:off x="60292" y="2985201"/>
              <a:ext cx="140115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Benchmarks</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5" name="Rounded Rectangle 14">
              <a:extLst>
                <a:ext uri="{FF2B5EF4-FFF2-40B4-BE49-F238E27FC236}">
                  <a16:creationId xmlns:a16="http://schemas.microsoft.com/office/drawing/2014/main" id="{82453062-6519-74B5-2B38-DF5DCCDCC9AB}"/>
                </a:ext>
              </a:extLst>
            </p:cNvPr>
            <p:cNvSpPr/>
            <p:nvPr/>
          </p:nvSpPr>
          <p:spPr>
            <a:xfrm>
              <a:off x="1385455" y="3070052"/>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13283231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A5927-89B0-D556-313D-403DF2B823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DA790-8C76-DB54-E026-0BFD0E66D52F}"/>
              </a:ext>
            </a:extLst>
          </p:cNvPr>
          <p:cNvSpPr>
            <a:spLocks noGrp="1"/>
          </p:cNvSpPr>
          <p:nvPr>
            <p:ph type="title"/>
          </p:nvPr>
        </p:nvSpPr>
        <p:spPr/>
        <p:txBody>
          <a:bodyPr/>
          <a:lstStyle/>
          <a:p>
            <a:r>
              <a:rPr lang="en-US" dirty="0"/>
              <a:t>DAMOV is Open Source</a:t>
            </a:r>
          </a:p>
        </p:txBody>
      </p:sp>
      <p:sp>
        <p:nvSpPr>
          <p:cNvPr id="3" name="Content Placeholder 2">
            <a:extLst>
              <a:ext uri="{FF2B5EF4-FFF2-40B4-BE49-F238E27FC236}">
                <a16:creationId xmlns:a16="http://schemas.microsoft.com/office/drawing/2014/main" id="{229F476A-6CF3-C851-4459-F0484AE39B33}"/>
              </a:ext>
            </a:extLst>
          </p:cNvPr>
          <p:cNvSpPr>
            <a:spLocks noGrp="1"/>
          </p:cNvSpPr>
          <p:nvPr>
            <p:ph idx="1"/>
          </p:nvPr>
        </p:nvSpPr>
        <p:spPr/>
        <p:txBody>
          <a:bodyPr/>
          <a:lstStyle/>
          <a:p>
            <a:r>
              <a:rPr lang="en-US" dirty="0"/>
              <a:t>We open-source our </a:t>
            </a:r>
            <a:r>
              <a:rPr lang="en-US" dirty="0">
                <a:solidFill>
                  <a:srgbClr val="0000FF"/>
                </a:solidFill>
              </a:rPr>
              <a:t>benchmark suite </a:t>
            </a:r>
            <a:r>
              <a:rPr lang="en-US" dirty="0"/>
              <a:t>and our </a:t>
            </a:r>
            <a:r>
              <a:rPr lang="en-US" dirty="0">
                <a:solidFill>
                  <a:srgbClr val="0000FF"/>
                </a:solidFill>
              </a:rPr>
              <a:t>toolchain</a:t>
            </a:r>
          </a:p>
        </p:txBody>
      </p:sp>
      <p:grpSp>
        <p:nvGrpSpPr>
          <p:cNvPr id="4" name="Group 3">
            <a:extLst>
              <a:ext uri="{FF2B5EF4-FFF2-40B4-BE49-F238E27FC236}">
                <a16:creationId xmlns:a16="http://schemas.microsoft.com/office/drawing/2014/main" id="{28E0B573-3545-BE37-9624-DC3818F1075E}"/>
              </a:ext>
            </a:extLst>
          </p:cNvPr>
          <p:cNvGrpSpPr/>
          <p:nvPr/>
        </p:nvGrpSpPr>
        <p:grpSpPr>
          <a:xfrm>
            <a:off x="145521" y="1554109"/>
            <a:ext cx="8852958" cy="4666132"/>
            <a:chOff x="252268" y="1152197"/>
            <a:chExt cx="8639464" cy="4553606"/>
          </a:xfrm>
        </p:grpSpPr>
        <p:pic>
          <p:nvPicPr>
            <p:cNvPr id="5" name="Picture 4">
              <a:extLst>
                <a:ext uri="{FF2B5EF4-FFF2-40B4-BE49-F238E27FC236}">
                  <a16:creationId xmlns:a16="http://schemas.microsoft.com/office/drawing/2014/main" id="{A7106BD4-5DE3-3676-4F63-6B6286DC575B}"/>
                </a:ext>
              </a:extLst>
            </p:cNvPr>
            <p:cNvPicPr>
              <a:picLocks noChangeAspect="1"/>
            </p:cNvPicPr>
            <p:nvPr/>
          </p:nvPicPr>
          <p:blipFill rotWithShape="1">
            <a:blip r:embed="rId3"/>
            <a:srcRect t="1861" r="11807"/>
            <a:stretch/>
          </p:blipFill>
          <p:spPr>
            <a:xfrm>
              <a:off x="252268" y="1152197"/>
              <a:ext cx="8639464" cy="4553606"/>
            </a:xfrm>
            <a:prstGeom prst="rect">
              <a:avLst/>
            </a:prstGeom>
          </p:spPr>
        </p:pic>
        <p:sp>
          <p:nvSpPr>
            <p:cNvPr id="6" name="Rectangle 5">
              <a:extLst>
                <a:ext uri="{FF2B5EF4-FFF2-40B4-BE49-F238E27FC236}">
                  <a16:creationId xmlns:a16="http://schemas.microsoft.com/office/drawing/2014/main" id="{FD16B04B-A6BC-DC1E-778C-58717A55AC4D}"/>
                </a:ext>
              </a:extLst>
            </p:cNvPr>
            <p:cNvSpPr/>
            <p:nvPr/>
          </p:nvSpPr>
          <p:spPr>
            <a:xfrm>
              <a:off x="1730215" y="1178805"/>
              <a:ext cx="35254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6AF4A2C6-B635-AF8D-471C-AEA4B202CB01}"/>
                </a:ext>
              </a:extLst>
            </p:cNvPr>
            <p:cNvSpPr/>
            <p:nvPr/>
          </p:nvSpPr>
          <p:spPr>
            <a:xfrm>
              <a:off x="309847" y="1152197"/>
              <a:ext cx="11339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5B1D04A-F43D-C104-AA13-3544E776C401}"/>
                </a:ext>
              </a:extLst>
            </p:cNvPr>
            <p:cNvSpPr/>
            <p:nvPr/>
          </p:nvSpPr>
          <p:spPr>
            <a:xfrm>
              <a:off x="7756546" y="1178805"/>
              <a:ext cx="1135186"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9B9144B8-4280-D56A-7077-D47FC6CEFC45}"/>
              </a:ext>
            </a:extLst>
          </p:cNvPr>
          <p:cNvGrpSpPr/>
          <p:nvPr/>
        </p:nvGrpSpPr>
        <p:grpSpPr>
          <a:xfrm>
            <a:off x="-15699" y="2918762"/>
            <a:ext cx="2663466" cy="369332"/>
            <a:chOff x="-15699" y="2562311"/>
            <a:chExt cx="2663466" cy="369332"/>
          </a:xfrm>
        </p:grpSpPr>
        <p:sp>
          <p:nvSpPr>
            <p:cNvPr id="11" name="Rectangle 10">
              <a:extLst>
                <a:ext uri="{FF2B5EF4-FFF2-40B4-BE49-F238E27FC236}">
                  <a16:creationId xmlns:a16="http://schemas.microsoft.com/office/drawing/2014/main" id="{75158973-D189-322C-77C5-1A88AA1348A1}"/>
                </a:ext>
              </a:extLst>
            </p:cNvPr>
            <p:cNvSpPr/>
            <p:nvPr/>
          </p:nvSpPr>
          <p:spPr>
            <a:xfrm>
              <a:off x="-15699" y="2562311"/>
              <a:ext cx="140115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DAMOV-SIM</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2" name="Rounded Rectangle 11">
              <a:extLst>
                <a:ext uri="{FF2B5EF4-FFF2-40B4-BE49-F238E27FC236}">
                  <a16:creationId xmlns:a16="http://schemas.microsoft.com/office/drawing/2014/main" id="{CF489F94-1D73-6DC1-15F9-B033338EB30B}"/>
                </a:ext>
              </a:extLst>
            </p:cNvPr>
            <p:cNvSpPr/>
            <p:nvPr/>
          </p:nvSpPr>
          <p:spPr>
            <a:xfrm>
              <a:off x="1385455" y="2615869"/>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 12">
            <a:extLst>
              <a:ext uri="{FF2B5EF4-FFF2-40B4-BE49-F238E27FC236}">
                <a16:creationId xmlns:a16="http://schemas.microsoft.com/office/drawing/2014/main" id="{1B6A45DD-C390-2031-D500-D35C9FD009CB}"/>
              </a:ext>
            </a:extLst>
          </p:cNvPr>
          <p:cNvGrpSpPr/>
          <p:nvPr/>
        </p:nvGrpSpPr>
        <p:grpSpPr>
          <a:xfrm>
            <a:off x="60292" y="3341652"/>
            <a:ext cx="2587475" cy="646331"/>
            <a:chOff x="60292" y="2985201"/>
            <a:chExt cx="2587475" cy="646331"/>
          </a:xfrm>
        </p:grpSpPr>
        <p:sp>
          <p:nvSpPr>
            <p:cNvPr id="14" name="Rectangle 13">
              <a:extLst>
                <a:ext uri="{FF2B5EF4-FFF2-40B4-BE49-F238E27FC236}">
                  <a16:creationId xmlns:a16="http://schemas.microsoft.com/office/drawing/2014/main" id="{D8346F0D-EAB6-DB87-A0D8-C66944A65A26}"/>
                </a:ext>
              </a:extLst>
            </p:cNvPr>
            <p:cNvSpPr/>
            <p:nvPr/>
          </p:nvSpPr>
          <p:spPr>
            <a:xfrm>
              <a:off x="60292" y="2985201"/>
              <a:ext cx="140115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Benchmarks</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5" name="Rounded Rectangle 14">
              <a:extLst>
                <a:ext uri="{FF2B5EF4-FFF2-40B4-BE49-F238E27FC236}">
                  <a16:creationId xmlns:a16="http://schemas.microsoft.com/office/drawing/2014/main" id="{A2C9934D-CE5F-8243-22C3-B9B1DC915E1C}"/>
                </a:ext>
              </a:extLst>
            </p:cNvPr>
            <p:cNvSpPr/>
            <p:nvPr/>
          </p:nvSpPr>
          <p:spPr>
            <a:xfrm>
              <a:off x="1385455" y="3070052"/>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DEB79DFB-6201-7CCF-DDD3-05C621E2B5B6}"/>
              </a:ext>
            </a:extLst>
          </p:cNvPr>
          <p:cNvSpPr/>
          <p:nvPr/>
        </p:nvSpPr>
        <p:spPr>
          <a:xfrm>
            <a:off x="-15699" y="2780928"/>
            <a:ext cx="9167549" cy="1082348"/>
          </a:xfrm>
          <a:prstGeom prst="rect">
            <a:avLst/>
          </a:prstGeom>
          <a:solidFill>
            <a:srgbClr val="77BF6F"/>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500"/>
              </a:spcBef>
              <a:spcAft>
                <a:spcPts val="500"/>
              </a:spcAft>
              <a:buClrTx/>
              <a:buSzTx/>
              <a:buFontTx/>
              <a:buNone/>
              <a:tabLst/>
              <a:defRPr/>
            </a:pPr>
            <a:r>
              <a:rPr kumimoji="0" lang="en-US" sz="2800" b="1" i="0" u="none" strike="noStrike" kern="1200" cap="none" spc="0" normalizeH="0" baseline="0" noProof="0" dirty="0">
                <a:ln>
                  <a:noFill/>
                </a:ln>
                <a:solidFill>
                  <a:srgbClr val="F8E702"/>
                </a:solidFill>
                <a:effectLst/>
                <a:uLnTx/>
                <a:uFillTx/>
                <a:latin typeface="Cambria" panose="02040503050406030204" pitchFamily="18" charset="0"/>
                <a:ea typeface="+mn-ea"/>
                <a:cs typeface="+mn-cs"/>
              </a:rPr>
              <a:t>Get DAMOV at:</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500"/>
              </a:spcBef>
              <a:spcAft>
                <a:spcPts val="50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hlinkClick r:id="rId4"/>
              </a:rPr>
              <a:t>https://github.com/CMU-SAFARI/DAMOV</a:t>
            </a: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 </a:t>
            </a:r>
          </a:p>
        </p:txBody>
      </p:sp>
    </p:spTree>
    <p:extLst>
      <p:ext uri="{BB962C8B-B14F-4D97-AF65-F5344CB8AC3E}">
        <p14:creationId xmlns:p14="http://schemas.microsoft.com/office/powerpoint/2010/main" val="43312102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A97AD-61C5-3FCF-491E-F657E9CE43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E4841E-A114-F95C-0817-7057276FFB44}"/>
              </a:ext>
            </a:extLst>
          </p:cNvPr>
          <p:cNvSpPr>
            <a:spLocks noGrp="1"/>
          </p:cNvSpPr>
          <p:nvPr>
            <p:ph type="title"/>
          </p:nvPr>
        </p:nvSpPr>
        <p:spPr>
          <a:xfrm>
            <a:off x="228600" y="152400"/>
            <a:ext cx="8915400" cy="1066800"/>
          </a:xfrm>
        </p:spPr>
        <p:txBody>
          <a:bodyPr/>
          <a:lstStyle/>
          <a:p>
            <a:r>
              <a:rPr lang="en-US" sz="3100" dirty="0"/>
              <a:t>More on DAMOV Analysis Methodology &amp; Workloads</a:t>
            </a:r>
          </a:p>
        </p:txBody>
      </p:sp>
      <p:sp>
        <p:nvSpPr>
          <p:cNvPr id="3" name="Content Placeholder 2">
            <a:extLst>
              <a:ext uri="{FF2B5EF4-FFF2-40B4-BE49-F238E27FC236}">
                <a16:creationId xmlns:a16="http://schemas.microsoft.com/office/drawing/2014/main" id="{C4E8F5FC-F7EA-1474-C568-C8C527F9C8AD}"/>
              </a:ext>
            </a:extLst>
          </p:cNvPr>
          <p:cNvSpPr>
            <a:spLocks noGrp="1"/>
          </p:cNvSpPr>
          <p:nvPr>
            <p:ph idx="1"/>
          </p:nvPr>
        </p:nvSpPr>
        <p:spPr/>
        <p:txBody>
          <a:bodyPr/>
          <a:lstStyle/>
          <a:p>
            <a:endParaRPr lang="en-US" dirty="0">
              <a:solidFill>
                <a:srgbClr val="0000FF"/>
              </a:solidFill>
            </a:endParaRPr>
          </a:p>
        </p:txBody>
      </p:sp>
      <p:sp>
        <p:nvSpPr>
          <p:cNvPr id="5" name="Rectangle 4">
            <a:extLst>
              <a:ext uri="{FF2B5EF4-FFF2-40B4-BE49-F238E27FC236}">
                <a16:creationId xmlns:a16="http://schemas.microsoft.com/office/drawing/2014/main" id="{FC209E54-8B4E-70CC-C377-CB16B4E8BC70}"/>
              </a:ext>
            </a:extLst>
          </p:cNvPr>
          <p:cNvSpPr/>
          <p:nvPr/>
        </p:nvSpPr>
        <p:spPr>
          <a:xfrm>
            <a:off x="-76200" y="6535579"/>
            <a:ext cx="9153500"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https://www.youtube.com/watch?v=GWideVyo0nM&amp;list=PL5Q2soXY2Zi_tOTAYm--dYByNPL7JhwR9&amp;index=3</a:t>
            </a: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rPr>
              <a:t> </a:t>
            </a:r>
          </a:p>
        </p:txBody>
      </p:sp>
      <p:pic>
        <p:nvPicPr>
          <p:cNvPr id="4" name="Picture 3">
            <a:extLst>
              <a:ext uri="{FF2B5EF4-FFF2-40B4-BE49-F238E27FC236}">
                <a16:creationId xmlns:a16="http://schemas.microsoft.com/office/drawing/2014/main" id="{37D8E794-E3D6-36DA-4DF9-658E0B7D5686}"/>
              </a:ext>
            </a:extLst>
          </p:cNvPr>
          <p:cNvPicPr>
            <a:picLocks noChangeAspect="1"/>
          </p:cNvPicPr>
          <p:nvPr/>
        </p:nvPicPr>
        <p:blipFill>
          <a:blip r:embed="rId3"/>
          <a:stretch>
            <a:fillRect/>
          </a:stretch>
        </p:blipFill>
        <p:spPr>
          <a:xfrm>
            <a:off x="395536" y="924198"/>
            <a:ext cx="8065702" cy="5529138"/>
          </a:xfrm>
          <a:prstGeom prst="rect">
            <a:avLst/>
          </a:prstGeom>
        </p:spPr>
      </p:pic>
    </p:spTree>
    <p:extLst>
      <p:ext uri="{BB962C8B-B14F-4D97-AF65-F5344CB8AC3E}">
        <p14:creationId xmlns:p14="http://schemas.microsoft.com/office/powerpoint/2010/main" val="362498614"/>
      </p:ext>
    </p:extLst>
  </p:cSld>
  <p:clrMapOvr>
    <a:masterClrMapping/>
  </p:clrMapOv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735FC-C2A4-5CD5-2FE8-FF71B5EEB4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365F81-3C1C-B4EE-FE97-3432F715288F}"/>
              </a:ext>
            </a:extLst>
          </p:cNvPr>
          <p:cNvSpPr>
            <a:spLocks noGrp="1"/>
          </p:cNvSpPr>
          <p:nvPr>
            <p:ph type="title"/>
          </p:nvPr>
        </p:nvSpPr>
        <p:spPr/>
        <p:txBody>
          <a:bodyPr/>
          <a:lstStyle/>
          <a:p>
            <a:r>
              <a:rPr lang="en-US" sz="3500" b="1" dirty="0"/>
              <a:t>PIM Course (Spring 2022)</a:t>
            </a:r>
          </a:p>
        </p:txBody>
      </p:sp>
      <p:sp>
        <p:nvSpPr>
          <p:cNvPr id="3" name="Content Placeholder 2">
            <a:extLst>
              <a:ext uri="{FF2B5EF4-FFF2-40B4-BE49-F238E27FC236}">
                <a16:creationId xmlns:a16="http://schemas.microsoft.com/office/drawing/2014/main" id="{19875572-67D4-BFFC-0728-F27927B4BE15}"/>
              </a:ext>
            </a:extLst>
          </p:cNvPr>
          <p:cNvSpPr>
            <a:spLocks noGrp="1"/>
          </p:cNvSpPr>
          <p:nvPr>
            <p:ph idx="1"/>
          </p:nvPr>
        </p:nvSpPr>
        <p:spPr>
          <a:xfrm>
            <a:off x="228600" y="1371600"/>
            <a:ext cx="4127376" cy="4876800"/>
          </a:xfrm>
        </p:spPr>
        <p:txBody>
          <a:bodyPr/>
          <a:lstStyle/>
          <a:p>
            <a:r>
              <a:rPr lang="en-US" sz="1600" b="1" dirty="0">
                <a:solidFill>
                  <a:srgbClr val="0432FF"/>
                </a:solidFill>
                <a:hlinkClick r:id="rId2">
                  <a:extLst>
                    <a:ext uri="{A12FA001-AC4F-418D-AE19-62706E023703}">
                      <ahyp:hlinkClr xmlns:ahyp="http://schemas.microsoft.com/office/drawing/2018/hyperlinkcolor" val="tx"/>
                    </a:ext>
                  </a:extLst>
                </a:hlinkClick>
              </a:rPr>
              <a:t>Spring </a:t>
            </a:r>
            <a:r>
              <a:rPr lang="en-US" sz="1600" b="1" dirty="0">
                <a:solidFill>
                  <a:srgbClr val="0432FF"/>
                </a:solidFill>
                <a:hlinkClick r:id="rId3">
                  <a:extLst>
                    <a:ext uri="{A12FA001-AC4F-418D-AE19-62706E023703}">
                      <ahyp:hlinkClr xmlns:ahyp="http://schemas.microsoft.com/office/drawing/2018/hyperlinkcolor" val="tx"/>
                    </a:ext>
                  </a:extLst>
                </a:hlinkClick>
              </a:rPr>
              <a:t>2022</a:t>
            </a:r>
            <a:r>
              <a:rPr lang="en-US" sz="1600" b="1" dirty="0">
                <a:solidFill>
                  <a:srgbClr val="0432FF"/>
                </a:solidFill>
                <a:hlinkClick r:id="rId2">
                  <a:extLst>
                    <a:ext uri="{A12FA001-AC4F-418D-AE19-62706E023703}">
                      <ahyp:hlinkClr xmlns:ahyp="http://schemas.microsoft.com/office/drawing/2018/hyperlinkcolor" val="tx"/>
                    </a:ext>
                  </a:extLst>
                </a:hlinkClick>
              </a:rPr>
              <a:t> Edition: </a:t>
            </a:r>
          </a:p>
          <a:p>
            <a:pPr lvl="1"/>
            <a:r>
              <a:rPr lang="en-US" sz="1400" dirty="0">
                <a:solidFill>
                  <a:srgbClr val="0000FF"/>
                </a:solidFill>
                <a:hlinkClick r:id="rId3">
                  <a:extLst>
                    <a:ext uri="{A12FA001-AC4F-418D-AE19-62706E023703}">
                      <ahyp:hlinkClr xmlns:ahyp="http://schemas.microsoft.com/office/drawing/2018/hyperlinkcolor" val="tx"/>
                    </a:ext>
                  </a:extLst>
                </a:hlinkClick>
              </a:rPr>
              <a:t>https://safari.ethz.ch/projects_and_seminars/spring2022/doku.php?id=processing_in_memory</a:t>
            </a:r>
            <a:r>
              <a:rPr lang="en-US" sz="1400" dirty="0">
                <a:solidFill>
                  <a:srgbClr val="0000FF"/>
                </a:solidFill>
              </a:rPr>
              <a:t> </a:t>
            </a:r>
          </a:p>
          <a:p>
            <a:pPr lvl="1"/>
            <a:endParaRPr lang="en-US" sz="1600" dirty="0">
              <a:solidFill>
                <a:srgbClr val="0432FF"/>
              </a:solidFill>
            </a:endParaRPr>
          </a:p>
          <a:p>
            <a:r>
              <a:rPr lang="en-US" sz="1600" b="1" dirty="0">
                <a:solidFill>
                  <a:srgbClr val="0432FF"/>
                </a:solidFill>
                <a:hlinkClick r:id="rId4">
                  <a:extLst>
                    <a:ext uri="{A12FA001-AC4F-418D-AE19-62706E023703}">
                      <ahyp:hlinkClr xmlns:ahyp="http://schemas.microsoft.com/office/drawing/2018/hyperlinkcolor" val="tx"/>
                    </a:ext>
                  </a:extLst>
                </a:hlinkClick>
              </a:rPr>
              <a:t>Youtube Livestream:</a:t>
            </a:r>
            <a:endParaRPr lang="en-US" sz="1600" b="1" dirty="0">
              <a:solidFill>
                <a:srgbClr val="0432FF"/>
              </a:solidFill>
              <a:hlinkClick r:id="rId5">
                <a:extLst>
                  <a:ext uri="{A12FA001-AC4F-418D-AE19-62706E023703}">
                    <ahyp:hlinkClr xmlns:ahyp="http://schemas.microsoft.com/office/drawing/2018/hyperlinkcolor" val="tx"/>
                  </a:ext>
                </a:extLst>
              </a:hlinkClick>
            </a:endParaRPr>
          </a:p>
          <a:p>
            <a:pPr lvl="1"/>
            <a:r>
              <a:rPr lang="en-US" sz="1400" dirty="0">
                <a:solidFill>
                  <a:srgbClr val="0000FF"/>
                </a:solidFill>
                <a:hlinkClick r:id="rId4">
                  <a:extLst>
                    <a:ext uri="{A12FA001-AC4F-418D-AE19-62706E023703}">
                      <ahyp:hlinkClr xmlns:ahyp="http://schemas.microsoft.com/office/drawing/2018/hyperlinkcolor" val="tx"/>
                    </a:ext>
                  </a:extLst>
                </a:hlinkClick>
              </a:rPr>
              <a:t>https://www.youtube.com/watch?v=9e4Chnwdovo&amp;list=PL5Q2soXY2Zi-841fUYYUK9EsXKhQKRPyX</a:t>
            </a:r>
            <a:r>
              <a:rPr lang="en-US" sz="1400" dirty="0">
                <a:solidFill>
                  <a:srgbClr val="0000FF"/>
                </a:solidFill>
              </a:rPr>
              <a:t> </a:t>
            </a:r>
          </a:p>
          <a:p>
            <a:pPr lvl="1"/>
            <a:endParaRPr lang="en-US" sz="1600" dirty="0">
              <a:solidFill>
                <a:srgbClr val="0432FF"/>
              </a:solidFill>
            </a:endParaRPr>
          </a:p>
          <a:p>
            <a:endParaRPr lang="en-US" sz="1600" dirty="0">
              <a:solidFill>
                <a:srgbClr val="0432FF"/>
              </a:solidFill>
            </a:endParaRPr>
          </a:p>
          <a:p>
            <a:r>
              <a:rPr lang="en-US" sz="1600" dirty="0"/>
              <a:t>Project course</a:t>
            </a:r>
          </a:p>
          <a:p>
            <a:pPr lvl="1"/>
            <a:r>
              <a:rPr lang="en-US" sz="1400" dirty="0"/>
              <a:t>Taken by Bachelor’s/Master’s students</a:t>
            </a:r>
          </a:p>
          <a:p>
            <a:pPr lvl="1"/>
            <a:r>
              <a:rPr lang="en-US" sz="1400" dirty="0"/>
              <a:t>Processing-in-Memory lectures</a:t>
            </a:r>
          </a:p>
          <a:p>
            <a:pPr lvl="1"/>
            <a:r>
              <a:rPr lang="en-US" sz="1400" dirty="0"/>
              <a:t>Hands-on research exploration</a:t>
            </a:r>
          </a:p>
          <a:p>
            <a:pPr lvl="1"/>
            <a:r>
              <a:rPr lang="en-US" sz="1400" dirty="0"/>
              <a:t>Many research readings</a:t>
            </a:r>
          </a:p>
          <a:p>
            <a:endParaRPr lang="en-US" sz="1600" dirty="0">
              <a:solidFill>
                <a:srgbClr val="0432FF"/>
              </a:solidFill>
            </a:endParaRPr>
          </a:p>
        </p:txBody>
      </p:sp>
      <p:sp>
        <p:nvSpPr>
          <p:cNvPr id="4" name="Slide Number Placeholder 3">
            <a:extLst>
              <a:ext uri="{FF2B5EF4-FFF2-40B4-BE49-F238E27FC236}">
                <a16:creationId xmlns:a16="http://schemas.microsoft.com/office/drawing/2014/main" id="{9B76B28B-FC9C-8E4C-3B37-E42C4930F20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Arial" charset="0"/>
            </a:endParaRPr>
          </a:p>
        </p:txBody>
      </p:sp>
      <p:pic>
        <p:nvPicPr>
          <p:cNvPr id="5" name="Picture 4">
            <a:extLst>
              <a:ext uri="{FF2B5EF4-FFF2-40B4-BE49-F238E27FC236}">
                <a16:creationId xmlns:a16="http://schemas.microsoft.com/office/drawing/2014/main" id="{B45DD7F7-5E3A-6985-EF09-6E75C056B02E}"/>
              </a:ext>
            </a:extLst>
          </p:cNvPr>
          <p:cNvPicPr>
            <a:picLocks noChangeAspect="1"/>
          </p:cNvPicPr>
          <p:nvPr/>
        </p:nvPicPr>
        <p:blipFill>
          <a:blip r:embed="rId6"/>
          <a:stretch>
            <a:fillRect/>
          </a:stretch>
        </p:blipFill>
        <p:spPr>
          <a:xfrm>
            <a:off x="6226127" y="0"/>
            <a:ext cx="2666353" cy="6858000"/>
          </a:xfrm>
          <a:prstGeom prst="rect">
            <a:avLst/>
          </a:prstGeom>
        </p:spPr>
      </p:pic>
      <p:sp>
        <p:nvSpPr>
          <p:cNvPr id="6" name="TextBox 5">
            <a:extLst>
              <a:ext uri="{FF2B5EF4-FFF2-40B4-BE49-F238E27FC236}">
                <a16:creationId xmlns:a16="http://schemas.microsoft.com/office/drawing/2014/main" id="{40C02887-68A2-C5A8-ABB2-9F7C6937D1C4}"/>
              </a:ext>
            </a:extLst>
          </p:cNvPr>
          <p:cNvSpPr txBox="1"/>
          <p:nvPr/>
        </p:nvSpPr>
        <p:spPr>
          <a:xfrm>
            <a:off x="176382" y="5949280"/>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7">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1313846116"/>
      </p:ext>
    </p:extLst>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DA6E7-6476-47C7-E480-8854E6EBCF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B76EE-BFE9-AE7D-2A6F-CD433EEC1AE2}"/>
              </a:ext>
            </a:extLst>
          </p:cNvPr>
          <p:cNvSpPr>
            <a:spLocks noGrp="1"/>
          </p:cNvSpPr>
          <p:nvPr>
            <p:ph type="title"/>
          </p:nvPr>
        </p:nvSpPr>
        <p:spPr/>
        <p:txBody>
          <a:bodyPr/>
          <a:lstStyle/>
          <a:p>
            <a:r>
              <a:rPr lang="en-US" dirty="0" err="1"/>
              <a:t>MQSim</a:t>
            </a:r>
            <a:r>
              <a:rPr lang="en-US" dirty="0"/>
              <a:t> for Modern SSD Simulation</a:t>
            </a:r>
          </a:p>
        </p:txBody>
      </p:sp>
      <p:sp>
        <p:nvSpPr>
          <p:cNvPr id="3" name="Content Placeholder 2">
            <a:extLst>
              <a:ext uri="{FF2B5EF4-FFF2-40B4-BE49-F238E27FC236}">
                <a16:creationId xmlns:a16="http://schemas.microsoft.com/office/drawing/2014/main" id="{C54DABC2-4D6B-2B42-8D90-65518185C1C4}"/>
              </a:ext>
            </a:extLst>
          </p:cNvPr>
          <p:cNvSpPr>
            <a:spLocks noGrp="1"/>
          </p:cNvSpPr>
          <p:nvPr>
            <p:ph idx="1"/>
          </p:nvPr>
        </p:nvSpPr>
        <p:spPr/>
        <p:txBody>
          <a:bodyPr/>
          <a:lstStyle/>
          <a:p>
            <a:r>
              <a:rPr lang="en-US" sz="2000" dirty="0" err="1"/>
              <a:t>Arash</a:t>
            </a:r>
            <a:r>
              <a:rPr lang="en-US" sz="2000" dirty="0"/>
              <a:t> </a:t>
            </a:r>
            <a:r>
              <a:rPr lang="en-US" sz="2000" dirty="0" err="1"/>
              <a:t>Tavakkol</a:t>
            </a:r>
            <a:r>
              <a:rPr lang="en-US" sz="2000" dirty="0"/>
              <a:t>, Juan Gomez-Luna, Mohammad </a:t>
            </a:r>
            <a:r>
              <a:rPr lang="en-US" sz="2000" dirty="0" err="1"/>
              <a:t>Sadrosadati</a:t>
            </a:r>
            <a:r>
              <a:rPr lang="en-US" sz="2000" dirty="0"/>
              <a:t>, Saugata Ghose, and Onur Mutlu,</a:t>
            </a:r>
            <a:br>
              <a:rPr lang="en-US" sz="2000" dirty="0"/>
            </a:br>
            <a:r>
              <a:rPr lang="en-US" sz="2000" b="1" dirty="0">
                <a:solidFill>
                  <a:srgbClr val="0000FF"/>
                </a:solidFill>
                <a:hlinkClick r:id="rId2">
                  <a:extLst>
                    <a:ext uri="{A12FA001-AC4F-418D-AE19-62706E023703}">
                      <ahyp:hlinkClr xmlns:ahyp="http://schemas.microsoft.com/office/drawing/2018/hyperlinkcolor" val="tx"/>
                    </a:ext>
                  </a:extLst>
                </a:hlinkClick>
              </a:rPr>
              <a:t>"MQSim: A Framework for Enabling Realistic Studies of Modern Multi-Queue SSD Devices"</a:t>
            </a:r>
            <a:r>
              <a:rPr lang="en-US" sz="2000" dirty="0">
                <a:solidFill>
                  <a:srgbClr val="0000FF"/>
                </a:solidFill>
              </a:rPr>
              <a:t> </a:t>
            </a:r>
            <a:br>
              <a:rPr lang="en-US" sz="2000" dirty="0"/>
            </a:br>
            <a:r>
              <a:rPr lang="en-US" sz="2000" i="1" dirty="0"/>
              <a:t>Proceedings of the </a:t>
            </a:r>
            <a:r>
              <a:rPr lang="en-US" sz="2000" i="1" dirty="0">
                <a:hlinkClick r:id="rId3"/>
              </a:rPr>
              <a:t>16th USENIX Conference on File and Storage Technologies</a:t>
            </a:r>
            <a:r>
              <a:rPr lang="en-US" sz="2000" i="1" dirty="0"/>
              <a:t> (</a:t>
            </a:r>
            <a:r>
              <a:rPr lang="en-US" sz="2000" b="1" i="1" dirty="0"/>
              <a:t>FAST</a:t>
            </a:r>
            <a:r>
              <a:rPr lang="en-US" sz="2000" i="1" dirty="0"/>
              <a:t>)</a:t>
            </a:r>
            <a:r>
              <a:rPr lang="en-US" sz="2000" dirty="0"/>
              <a:t>, Oakland, CA, USA, February 2018. </a:t>
            </a:r>
            <a:br>
              <a:rPr lang="en-US" sz="2000" dirty="0"/>
            </a:br>
            <a:r>
              <a:rPr lang="en-US" sz="2000" dirty="0"/>
              <a:t>[</a:t>
            </a:r>
            <a:r>
              <a:rPr lang="en-US" sz="2000" dirty="0">
                <a:hlinkClick r:id="rId4"/>
              </a:rPr>
              <a:t>Slides (pptx)</a:t>
            </a:r>
            <a:r>
              <a:rPr lang="en-US" sz="2000" dirty="0"/>
              <a:t> </a:t>
            </a:r>
            <a:r>
              <a:rPr lang="en-US" sz="2000" dirty="0">
                <a:hlinkClick r:id="rId5"/>
              </a:rPr>
              <a:t>(pdf)</a:t>
            </a:r>
            <a:r>
              <a:rPr lang="en-US" sz="2000" dirty="0"/>
              <a:t>] </a:t>
            </a:r>
            <a:br>
              <a:rPr lang="en-US" sz="2000" dirty="0"/>
            </a:br>
            <a:r>
              <a:rPr lang="en-US" sz="2000" dirty="0"/>
              <a:t>[</a:t>
            </a:r>
            <a:r>
              <a:rPr lang="en-US" sz="2000" dirty="0">
                <a:hlinkClick r:id="rId6"/>
              </a:rPr>
              <a:t>Source Code</a:t>
            </a:r>
            <a:r>
              <a:rPr lang="en-US" sz="2000" dirty="0"/>
              <a:t>]</a:t>
            </a:r>
          </a:p>
          <a:p>
            <a:endParaRPr lang="en-US" sz="2000" dirty="0"/>
          </a:p>
        </p:txBody>
      </p:sp>
      <p:sp>
        <p:nvSpPr>
          <p:cNvPr id="4" name="Slide Number Placeholder 3">
            <a:extLst>
              <a:ext uri="{FF2B5EF4-FFF2-40B4-BE49-F238E27FC236}">
                <a16:creationId xmlns:a16="http://schemas.microsoft.com/office/drawing/2014/main" id="{5AA3C595-4256-CA4B-9196-A740EC84CC4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BB4180-6920-9C42-9DA1-4829E0437063}"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pic>
        <p:nvPicPr>
          <p:cNvPr id="5" name="Picture 4">
            <a:extLst>
              <a:ext uri="{FF2B5EF4-FFF2-40B4-BE49-F238E27FC236}">
                <a16:creationId xmlns:a16="http://schemas.microsoft.com/office/drawing/2014/main" id="{9B98C419-7CCD-8163-2AAF-6F10B16DBFE3}"/>
              </a:ext>
            </a:extLst>
          </p:cNvPr>
          <p:cNvPicPr>
            <a:picLocks noChangeAspect="1"/>
          </p:cNvPicPr>
          <p:nvPr/>
        </p:nvPicPr>
        <p:blipFill>
          <a:blip r:embed="rId7"/>
          <a:stretch>
            <a:fillRect/>
          </a:stretch>
        </p:blipFill>
        <p:spPr>
          <a:xfrm>
            <a:off x="0" y="4437572"/>
            <a:ext cx="9144000" cy="1367692"/>
          </a:xfrm>
          <a:prstGeom prst="rect">
            <a:avLst/>
          </a:prstGeom>
        </p:spPr>
      </p:pic>
    </p:spTree>
    <p:extLst>
      <p:ext uri="{BB962C8B-B14F-4D97-AF65-F5344CB8AC3E}">
        <p14:creationId xmlns:p14="http://schemas.microsoft.com/office/powerpoint/2010/main" val="814536542"/>
      </p:ext>
    </p:extLst>
  </p:cSld>
  <p:clrMapOvr>
    <a:masterClrMapping/>
  </p:clrMapOv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1F594-C35D-156F-43BD-BA5885A856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275834-F272-9525-55F4-3BB116E12F71}"/>
              </a:ext>
            </a:extLst>
          </p:cNvPr>
          <p:cNvSpPr>
            <a:spLocks noGrp="1"/>
          </p:cNvSpPr>
          <p:nvPr>
            <p:ph type="title"/>
          </p:nvPr>
        </p:nvSpPr>
        <p:spPr/>
        <p:txBody>
          <a:bodyPr/>
          <a:lstStyle/>
          <a:p>
            <a:r>
              <a:rPr lang="en-US" sz="3500" b="1" dirty="0"/>
              <a:t>Solid-State Drives Course (Spring 2022)</a:t>
            </a:r>
          </a:p>
        </p:txBody>
      </p:sp>
      <p:sp>
        <p:nvSpPr>
          <p:cNvPr id="3" name="Content Placeholder 2">
            <a:extLst>
              <a:ext uri="{FF2B5EF4-FFF2-40B4-BE49-F238E27FC236}">
                <a16:creationId xmlns:a16="http://schemas.microsoft.com/office/drawing/2014/main" id="{2B9E3211-3F58-9604-A382-0013C34ADF24}"/>
              </a:ext>
            </a:extLst>
          </p:cNvPr>
          <p:cNvSpPr>
            <a:spLocks noGrp="1"/>
          </p:cNvSpPr>
          <p:nvPr>
            <p:ph idx="1"/>
          </p:nvPr>
        </p:nvSpPr>
        <p:spPr>
          <a:xfrm>
            <a:off x="228600" y="1371600"/>
            <a:ext cx="4127376" cy="4876800"/>
          </a:xfrm>
        </p:spPr>
        <p:txBody>
          <a:bodyPr/>
          <a:lstStyle/>
          <a:p>
            <a:r>
              <a:rPr lang="en-US" sz="1600" b="1" dirty="0">
                <a:solidFill>
                  <a:srgbClr val="0432FF"/>
                </a:solidFill>
                <a:hlinkClick r:id="rId2">
                  <a:extLst>
                    <a:ext uri="{A12FA001-AC4F-418D-AE19-62706E023703}">
                      <ahyp:hlinkClr xmlns:ahyp="http://schemas.microsoft.com/office/drawing/2018/hyperlinkcolor" val="tx"/>
                    </a:ext>
                  </a:extLst>
                </a:hlinkClick>
              </a:rPr>
              <a:t>Spring </a:t>
            </a:r>
            <a:r>
              <a:rPr lang="en-US" sz="1600" b="1" dirty="0">
                <a:solidFill>
                  <a:srgbClr val="0432FF"/>
                </a:solidFill>
                <a:hlinkClick r:id="rId3">
                  <a:extLst>
                    <a:ext uri="{A12FA001-AC4F-418D-AE19-62706E023703}">
                      <ahyp:hlinkClr xmlns:ahyp="http://schemas.microsoft.com/office/drawing/2018/hyperlinkcolor" val="tx"/>
                    </a:ext>
                  </a:extLst>
                </a:hlinkClick>
              </a:rPr>
              <a:t>2022</a:t>
            </a:r>
            <a:r>
              <a:rPr lang="en-US" sz="1600" b="1" dirty="0">
                <a:solidFill>
                  <a:srgbClr val="0432FF"/>
                </a:solidFill>
                <a:hlinkClick r:id="rId2">
                  <a:extLst>
                    <a:ext uri="{A12FA001-AC4F-418D-AE19-62706E023703}">
                      <ahyp:hlinkClr xmlns:ahyp="http://schemas.microsoft.com/office/drawing/2018/hyperlinkcolor" val="tx"/>
                    </a:ext>
                  </a:extLst>
                </a:hlinkClick>
              </a:rPr>
              <a:t> Edition: </a:t>
            </a:r>
          </a:p>
          <a:p>
            <a:pPr lvl="1"/>
            <a:r>
              <a:rPr lang="en-US" sz="1400" dirty="0">
                <a:solidFill>
                  <a:srgbClr val="0000FF"/>
                </a:solidFill>
                <a:hlinkClick r:id="rId3">
                  <a:extLst>
                    <a:ext uri="{A12FA001-AC4F-418D-AE19-62706E023703}">
                      <ahyp:hlinkClr xmlns:ahyp="http://schemas.microsoft.com/office/drawing/2018/hyperlinkcolor" val="tx"/>
                    </a:ext>
                  </a:extLst>
                </a:hlinkClick>
              </a:rPr>
              <a:t>https://safari.ethz.ch/projects_and_seminars/spring2022/doku.php?id=modern_ssds</a:t>
            </a:r>
            <a:r>
              <a:rPr lang="en-US" sz="1400" dirty="0">
                <a:solidFill>
                  <a:srgbClr val="0000FF"/>
                </a:solidFill>
              </a:rPr>
              <a:t> </a:t>
            </a:r>
          </a:p>
          <a:p>
            <a:pPr lvl="1"/>
            <a:endParaRPr lang="en-US" sz="1600" dirty="0">
              <a:solidFill>
                <a:srgbClr val="0432FF"/>
              </a:solidFill>
            </a:endParaRPr>
          </a:p>
          <a:p>
            <a:r>
              <a:rPr lang="en-US" sz="1600" b="1" dirty="0">
                <a:solidFill>
                  <a:srgbClr val="0432FF"/>
                </a:solidFill>
                <a:hlinkClick r:id="rId4">
                  <a:extLst>
                    <a:ext uri="{A12FA001-AC4F-418D-AE19-62706E023703}">
                      <ahyp:hlinkClr xmlns:ahyp="http://schemas.microsoft.com/office/drawing/2018/hyperlinkcolor" val="tx"/>
                    </a:ext>
                  </a:extLst>
                </a:hlinkClick>
              </a:rPr>
              <a:t>Youtube Livestream:</a:t>
            </a:r>
            <a:endParaRPr lang="en-US" sz="1600" b="1" dirty="0">
              <a:solidFill>
                <a:srgbClr val="0432FF"/>
              </a:solidFill>
              <a:hlinkClick r:id="rId5">
                <a:extLst>
                  <a:ext uri="{A12FA001-AC4F-418D-AE19-62706E023703}">
                    <ahyp:hlinkClr xmlns:ahyp="http://schemas.microsoft.com/office/drawing/2018/hyperlinkcolor" val="tx"/>
                  </a:ext>
                </a:extLst>
              </a:hlinkClick>
            </a:endParaRPr>
          </a:p>
          <a:p>
            <a:pPr lvl="1"/>
            <a:r>
              <a:rPr lang="en-US" sz="1400" dirty="0">
                <a:solidFill>
                  <a:srgbClr val="0000FF"/>
                </a:solidFill>
                <a:hlinkClick r:id="rId4">
                  <a:extLst>
                    <a:ext uri="{A12FA001-AC4F-418D-AE19-62706E023703}">
                      <ahyp:hlinkClr xmlns:ahyp="http://schemas.microsoft.com/office/drawing/2018/hyperlinkcolor" val="tx"/>
                    </a:ext>
                  </a:extLst>
                </a:hlinkClick>
              </a:rPr>
              <a:t>https://www.youtube.com/watch?v=_q4rm71DsY4&amp;list=PL5Q2soXY2Zi8vabcse1kL22DEcgMl2RAq</a:t>
            </a:r>
            <a:r>
              <a:rPr lang="en-US" sz="1400" dirty="0">
                <a:solidFill>
                  <a:srgbClr val="0000FF"/>
                </a:solidFill>
              </a:rPr>
              <a:t> </a:t>
            </a:r>
            <a:endParaRPr lang="en-US" sz="1600" dirty="0">
              <a:solidFill>
                <a:srgbClr val="0000FF"/>
              </a:solidFill>
            </a:endParaRPr>
          </a:p>
          <a:p>
            <a:endParaRPr lang="en-US" sz="1600" dirty="0">
              <a:solidFill>
                <a:srgbClr val="0432FF"/>
              </a:solidFill>
            </a:endParaRPr>
          </a:p>
          <a:p>
            <a:endParaRPr lang="en-US" sz="1600" dirty="0">
              <a:solidFill>
                <a:srgbClr val="0432FF"/>
              </a:solidFill>
            </a:endParaRPr>
          </a:p>
          <a:p>
            <a:r>
              <a:rPr lang="en-US" sz="1600" dirty="0"/>
              <a:t>Project course</a:t>
            </a:r>
          </a:p>
          <a:p>
            <a:pPr lvl="1"/>
            <a:r>
              <a:rPr lang="en-US" sz="1400" dirty="0"/>
              <a:t>Taken by Bachelor’s/Master’s students</a:t>
            </a:r>
          </a:p>
          <a:p>
            <a:pPr lvl="1"/>
            <a:r>
              <a:rPr lang="en-US" sz="1400" dirty="0"/>
              <a:t>SSD Basics and Advanced Topics</a:t>
            </a:r>
          </a:p>
          <a:p>
            <a:pPr lvl="1"/>
            <a:r>
              <a:rPr lang="en-US" sz="1400" dirty="0"/>
              <a:t>Hands-on research exploration</a:t>
            </a:r>
          </a:p>
          <a:p>
            <a:pPr lvl="1"/>
            <a:r>
              <a:rPr lang="en-US" sz="1400" dirty="0"/>
              <a:t>Many research readings</a:t>
            </a:r>
          </a:p>
          <a:p>
            <a:endParaRPr lang="en-US" sz="1600" dirty="0">
              <a:solidFill>
                <a:srgbClr val="0432FF"/>
              </a:solidFill>
            </a:endParaRPr>
          </a:p>
        </p:txBody>
      </p:sp>
      <p:sp>
        <p:nvSpPr>
          <p:cNvPr id="4" name="Slide Number Placeholder 3">
            <a:extLst>
              <a:ext uri="{FF2B5EF4-FFF2-40B4-BE49-F238E27FC236}">
                <a16:creationId xmlns:a16="http://schemas.microsoft.com/office/drawing/2014/main" id="{BC3C1E68-A34B-1BBA-9CE5-20997AB33FA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Arial" charset="0"/>
            </a:endParaRPr>
          </a:p>
        </p:txBody>
      </p:sp>
      <p:pic>
        <p:nvPicPr>
          <p:cNvPr id="7" name="Picture 6">
            <a:extLst>
              <a:ext uri="{FF2B5EF4-FFF2-40B4-BE49-F238E27FC236}">
                <a16:creationId xmlns:a16="http://schemas.microsoft.com/office/drawing/2014/main" id="{3CA3232D-41E8-B1E7-CD50-1247596F097F}"/>
              </a:ext>
            </a:extLst>
          </p:cNvPr>
          <p:cNvPicPr>
            <a:picLocks noChangeAspect="1"/>
          </p:cNvPicPr>
          <p:nvPr/>
        </p:nvPicPr>
        <p:blipFill>
          <a:blip r:embed="rId6"/>
          <a:stretch>
            <a:fillRect/>
          </a:stretch>
        </p:blipFill>
        <p:spPr>
          <a:xfrm>
            <a:off x="5292789" y="980729"/>
            <a:ext cx="3873281" cy="2654416"/>
          </a:xfrm>
          <a:prstGeom prst="rect">
            <a:avLst/>
          </a:prstGeom>
        </p:spPr>
      </p:pic>
      <p:pic>
        <p:nvPicPr>
          <p:cNvPr id="8" name="Picture 7">
            <a:extLst>
              <a:ext uri="{FF2B5EF4-FFF2-40B4-BE49-F238E27FC236}">
                <a16:creationId xmlns:a16="http://schemas.microsoft.com/office/drawing/2014/main" id="{5D70E315-5E69-6FEB-6A50-B9D0D2E8B9D6}"/>
              </a:ext>
            </a:extLst>
          </p:cNvPr>
          <p:cNvPicPr>
            <a:picLocks noChangeAspect="1"/>
          </p:cNvPicPr>
          <p:nvPr/>
        </p:nvPicPr>
        <p:blipFill>
          <a:blip r:embed="rId7"/>
          <a:stretch>
            <a:fillRect/>
          </a:stretch>
        </p:blipFill>
        <p:spPr>
          <a:xfrm>
            <a:off x="5307232" y="3798920"/>
            <a:ext cx="3873280" cy="2654416"/>
          </a:xfrm>
          <a:prstGeom prst="rect">
            <a:avLst/>
          </a:prstGeom>
        </p:spPr>
      </p:pic>
      <p:sp>
        <p:nvSpPr>
          <p:cNvPr id="5" name="TextBox 4">
            <a:extLst>
              <a:ext uri="{FF2B5EF4-FFF2-40B4-BE49-F238E27FC236}">
                <a16:creationId xmlns:a16="http://schemas.microsoft.com/office/drawing/2014/main" id="{304F6F6B-612E-0F17-927A-93B9710FC5C8}"/>
              </a:ext>
            </a:extLst>
          </p:cNvPr>
          <p:cNvSpPr txBox="1"/>
          <p:nvPr/>
        </p:nvSpPr>
        <p:spPr>
          <a:xfrm>
            <a:off x="176382" y="5949280"/>
            <a:ext cx="5078634" cy="61555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Tahoma"/>
                <a:ea typeface="+mn-ea"/>
                <a:cs typeface="+mn-cs"/>
                <a:hlinkClick r:id="rId8">
                  <a:extLst>
                    <a:ext uri="{A12FA001-AC4F-418D-AE19-62706E023703}">
                      <ahyp:hlinkClr xmlns:ahyp="http://schemas.microsoft.com/office/drawing/2018/hyperlinkcolor" val="tx"/>
                    </a:ext>
                  </a:extLst>
                </a:hlinkClick>
              </a:rPr>
              <a:t>https://www.youtube.com/onurmutlulectures</a:t>
            </a:r>
            <a:r>
              <a:rPr kumimoji="0" lang="en-US" sz="16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3822927138"/>
      </p:ext>
    </p:extLst>
  </p:cSld>
  <p:clrMapOvr>
    <a:masterClrMapping/>
  </p:clrMapOv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87A62-F5CE-B0E4-B156-4D769D4DCF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D1FB48-2606-F3DE-4946-C4877EB45846}"/>
              </a:ext>
            </a:extLst>
          </p:cNvPr>
          <p:cNvSpPr>
            <a:spLocks noGrp="1"/>
          </p:cNvSpPr>
          <p:nvPr>
            <p:ph type="title"/>
          </p:nvPr>
        </p:nvSpPr>
        <p:spPr/>
        <p:txBody>
          <a:bodyPr/>
          <a:lstStyle/>
          <a:p>
            <a:r>
              <a:rPr lang="en-US" dirty="0"/>
              <a:t>Many More Simulators …</a:t>
            </a:r>
            <a:br>
              <a:rPr lang="en-US" dirty="0"/>
            </a:br>
            <a:endParaRPr lang="en-US" dirty="0"/>
          </a:p>
        </p:txBody>
      </p:sp>
      <p:sp>
        <p:nvSpPr>
          <p:cNvPr id="4" name="Slide Number Placeholder 3">
            <a:extLst>
              <a:ext uri="{FF2B5EF4-FFF2-40B4-BE49-F238E27FC236}">
                <a16:creationId xmlns:a16="http://schemas.microsoft.com/office/drawing/2014/main" id="{54314C70-53AF-3A78-E99E-767B35E6CB1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F28456-B93E-5440-A8F9-7EDDF5DA4557}"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Arial" charset="0"/>
            </a:endParaRPr>
          </a:p>
        </p:txBody>
      </p:sp>
      <p:sp>
        <p:nvSpPr>
          <p:cNvPr id="9" name="TextBox 8">
            <a:extLst>
              <a:ext uri="{FF2B5EF4-FFF2-40B4-BE49-F238E27FC236}">
                <a16:creationId xmlns:a16="http://schemas.microsoft.com/office/drawing/2014/main" id="{7F91A054-B687-0FD0-58A4-EE5AE44D8814}"/>
              </a:ext>
            </a:extLst>
          </p:cNvPr>
          <p:cNvSpPr txBox="1"/>
          <p:nvPr/>
        </p:nvSpPr>
        <p:spPr>
          <a:xfrm>
            <a:off x="2461487" y="6488668"/>
            <a:ext cx="42210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a:t>
            </a:r>
            <a:r>
              <a:rPr kumimoji="0" lang="en-US" sz="1800" b="1" i="0" u="none" strike="noStrike" kern="1200" cap="none" spc="0" normalizeH="0" baseline="0" noProof="0" dirty="0" err="1">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github.com</a:t>
            </a:r>
            <a:r>
              <a:rPr kumimoji="0" lang="en-US" sz="1800" b="1"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/CMU-SAFARI/</a:t>
            </a:r>
            <a:endParaRPr kumimoji="0" lang="en-US" sz="18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endParaRPr>
          </a:p>
        </p:txBody>
      </p:sp>
      <p:pic>
        <p:nvPicPr>
          <p:cNvPr id="3" name="Picture 2">
            <a:extLst>
              <a:ext uri="{FF2B5EF4-FFF2-40B4-BE49-F238E27FC236}">
                <a16:creationId xmlns:a16="http://schemas.microsoft.com/office/drawing/2014/main" id="{4053EA74-0D41-86DB-ACAB-0CAD29926B62}"/>
              </a:ext>
            </a:extLst>
          </p:cNvPr>
          <p:cNvPicPr>
            <a:picLocks noChangeAspect="1"/>
          </p:cNvPicPr>
          <p:nvPr/>
        </p:nvPicPr>
        <p:blipFill>
          <a:blip r:embed="rId3"/>
          <a:stretch>
            <a:fillRect/>
          </a:stretch>
        </p:blipFill>
        <p:spPr>
          <a:xfrm>
            <a:off x="1148246" y="1291208"/>
            <a:ext cx="6664113" cy="4749402"/>
          </a:xfrm>
          <a:prstGeom prst="rect">
            <a:avLst/>
          </a:prstGeom>
        </p:spPr>
      </p:pic>
      <p:pic>
        <p:nvPicPr>
          <p:cNvPr id="5" name="Picture 4">
            <a:extLst>
              <a:ext uri="{FF2B5EF4-FFF2-40B4-BE49-F238E27FC236}">
                <a16:creationId xmlns:a16="http://schemas.microsoft.com/office/drawing/2014/main" id="{DF9E5F0B-E364-34DB-429B-333604C8899C}"/>
              </a:ext>
            </a:extLst>
          </p:cNvPr>
          <p:cNvPicPr>
            <a:picLocks noChangeAspect="1"/>
          </p:cNvPicPr>
          <p:nvPr/>
        </p:nvPicPr>
        <p:blipFill>
          <a:blip r:embed="rId4"/>
          <a:stretch>
            <a:fillRect/>
          </a:stretch>
        </p:blipFill>
        <p:spPr>
          <a:xfrm>
            <a:off x="1260774" y="1291208"/>
            <a:ext cx="6551585" cy="4803974"/>
          </a:xfrm>
          <a:prstGeom prst="rect">
            <a:avLst/>
          </a:prstGeom>
        </p:spPr>
      </p:pic>
      <p:pic>
        <p:nvPicPr>
          <p:cNvPr id="6" name="Picture 5">
            <a:extLst>
              <a:ext uri="{FF2B5EF4-FFF2-40B4-BE49-F238E27FC236}">
                <a16:creationId xmlns:a16="http://schemas.microsoft.com/office/drawing/2014/main" id="{35351983-3923-4987-641B-3E9A4D93941D}"/>
              </a:ext>
            </a:extLst>
          </p:cNvPr>
          <p:cNvPicPr>
            <a:picLocks noChangeAspect="1"/>
          </p:cNvPicPr>
          <p:nvPr/>
        </p:nvPicPr>
        <p:blipFill>
          <a:blip r:embed="rId5"/>
          <a:stretch>
            <a:fillRect/>
          </a:stretch>
        </p:blipFill>
        <p:spPr>
          <a:xfrm>
            <a:off x="899592" y="1095890"/>
            <a:ext cx="6981466" cy="5052050"/>
          </a:xfrm>
          <a:prstGeom prst="rect">
            <a:avLst/>
          </a:prstGeom>
        </p:spPr>
      </p:pic>
      <p:pic>
        <p:nvPicPr>
          <p:cNvPr id="7" name="Picture 6">
            <a:extLst>
              <a:ext uri="{FF2B5EF4-FFF2-40B4-BE49-F238E27FC236}">
                <a16:creationId xmlns:a16="http://schemas.microsoft.com/office/drawing/2014/main" id="{B6C06E6B-2185-2191-1EAE-F6AA70BD7C54}"/>
              </a:ext>
            </a:extLst>
          </p:cNvPr>
          <p:cNvPicPr>
            <a:picLocks noChangeAspect="1"/>
          </p:cNvPicPr>
          <p:nvPr/>
        </p:nvPicPr>
        <p:blipFill>
          <a:blip r:embed="rId6"/>
          <a:stretch>
            <a:fillRect/>
          </a:stretch>
        </p:blipFill>
        <p:spPr>
          <a:xfrm>
            <a:off x="797029" y="907187"/>
            <a:ext cx="7186592" cy="5639663"/>
          </a:xfrm>
          <a:prstGeom prst="rect">
            <a:avLst/>
          </a:prstGeom>
        </p:spPr>
      </p:pic>
      <p:pic>
        <p:nvPicPr>
          <p:cNvPr id="8" name="Picture 7">
            <a:extLst>
              <a:ext uri="{FF2B5EF4-FFF2-40B4-BE49-F238E27FC236}">
                <a16:creationId xmlns:a16="http://schemas.microsoft.com/office/drawing/2014/main" id="{A812A3A0-E6BE-34AA-B09D-69F04F6EDA9B}"/>
              </a:ext>
            </a:extLst>
          </p:cNvPr>
          <p:cNvPicPr>
            <a:picLocks noChangeAspect="1"/>
          </p:cNvPicPr>
          <p:nvPr/>
        </p:nvPicPr>
        <p:blipFill>
          <a:blip r:embed="rId7"/>
          <a:stretch>
            <a:fillRect/>
          </a:stretch>
        </p:blipFill>
        <p:spPr>
          <a:xfrm>
            <a:off x="797028" y="836712"/>
            <a:ext cx="7198726" cy="5692016"/>
          </a:xfrm>
          <a:prstGeom prst="rect">
            <a:avLst/>
          </a:prstGeom>
        </p:spPr>
      </p:pic>
      <p:pic>
        <p:nvPicPr>
          <p:cNvPr id="10" name="Picture 9">
            <a:extLst>
              <a:ext uri="{FF2B5EF4-FFF2-40B4-BE49-F238E27FC236}">
                <a16:creationId xmlns:a16="http://schemas.microsoft.com/office/drawing/2014/main" id="{3CC18431-9662-7B02-FE62-FCCA2F6BEBB2}"/>
              </a:ext>
            </a:extLst>
          </p:cNvPr>
          <p:cNvPicPr>
            <a:picLocks noChangeAspect="1"/>
          </p:cNvPicPr>
          <p:nvPr/>
        </p:nvPicPr>
        <p:blipFill>
          <a:blip r:embed="rId8"/>
          <a:stretch>
            <a:fillRect/>
          </a:stretch>
        </p:blipFill>
        <p:spPr>
          <a:xfrm>
            <a:off x="799247" y="814908"/>
            <a:ext cx="7278898" cy="5744136"/>
          </a:xfrm>
          <a:prstGeom prst="rect">
            <a:avLst/>
          </a:prstGeom>
        </p:spPr>
      </p:pic>
      <p:pic>
        <p:nvPicPr>
          <p:cNvPr id="11" name="Picture 10">
            <a:extLst>
              <a:ext uri="{FF2B5EF4-FFF2-40B4-BE49-F238E27FC236}">
                <a16:creationId xmlns:a16="http://schemas.microsoft.com/office/drawing/2014/main" id="{77D15F34-60D8-860F-79B4-C0C1DFA83969}"/>
              </a:ext>
            </a:extLst>
          </p:cNvPr>
          <p:cNvPicPr>
            <a:picLocks noChangeAspect="1"/>
          </p:cNvPicPr>
          <p:nvPr/>
        </p:nvPicPr>
        <p:blipFill>
          <a:blip r:embed="rId9"/>
          <a:stretch>
            <a:fillRect/>
          </a:stretch>
        </p:blipFill>
        <p:spPr>
          <a:xfrm>
            <a:off x="797027" y="799333"/>
            <a:ext cx="7293251" cy="5748375"/>
          </a:xfrm>
          <a:prstGeom prst="rect">
            <a:avLst/>
          </a:prstGeom>
        </p:spPr>
      </p:pic>
      <p:pic>
        <p:nvPicPr>
          <p:cNvPr id="12" name="Picture 11">
            <a:extLst>
              <a:ext uri="{FF2B5EF4-FFF2-40B4-BE49-F238E27FC236}">
                <a16:creationId xmlns:a16="http://schemas.microsoft.com/office/drawing/2014/main" id="{BFA246DD-229E-F695-3291-53FCEC981751}"/>
              </a:ext>
            </a:extLst>
          </p:cNvPr>
          <p:cNvPicPr>
            <a:picLocks noChangeAspect="1"/>
          </p:cNvPicPr>
          <p:nvPr/>
        </p:nvPicPr>
        <p:blipFill>
          <a:blip r:embed="rId10"/>
          <a:stretch>
            <a:fillRect/>
          </a:stretch>
        </p:blipFill>
        <p:spPr>
          <a:xfrm>
            <a:off x="784893" y="2204864"/>
            <a:ext cx="7293251" cy="4288957"/>
          </a:xfrm>
          <a:prstGeom prst="rect">
            <a:avLst/>
          </a:prstGeom>
        </p:spPr>
      </p:pic>
      <p:pic>
        <p:nvPicPr>
          <p:cNvPr id="13" name="Picture 12">
            <a:extLst>
              <a:ext uri="{FF2B5EF4-FFF2-40B4-BE49-F238E27FC236}">
                <a16:creationId xmlns:a16="http://schemas.microsoft.com/office/drawing/2014/main" id="{83F1975F-B98C-2A8E-E0E5-2366090849DB}"/>
              </a:ext>
            </a:extLst>
          </p:cNvPr>
          <p:cNvPicPr>
            <a:picLocks noChangeAspect="1"/>
          </p:cNvPicPr>
          <p:nvPr/>
        </p:nvPicPr>
        <p:blipFill>
          <a:blip r:embed="rId11"/>
          <a:stretch>
            <a:fillRect/>
          </a:stretch>
        </p:blipFill>
        <p:spPr>
          <a:xfrm>
            <a:off x="832048" y="2432482"/>
            <a:ext cx="7163706" cy="4020854"/>
          </a:xfrm>
          <a:prstGeom prst="rect">
            <a:avLst/>
          </a:prstGeom>
        </p:spPr>
      </p:pic>
      <p:pic>
        <p:nvPicPr>
          <p:cNvPr id="14" name="Picture 13">
            <a:extLst>
              <a:ext uri="{FF2B5EF4-FFF2-40B4-BE49-F238E27FC236}">
                <a16:creationId xmlns:a16="http://schemas.microsoft.com/office/drawing/2014/main" id="{619EF679-470C-AA85-DD35-D534523F5806}"/>
              </a:ext>
            </a:extLst>
          </p:cNvPr>
          <p:cNvPicPr>
            <a:picLocks noChangeAspect="1"/>
          </p:cNvPicPr>
          <p:nvPr/>
        </p:nvPicPr>
        <p:blipFill>
          <a:blip r:embed="rId12"/>
          <a:stretch>
            <a:fillRect/>
          </a:stretch>
        </p:blipFill>
        <p:spPr>
          <a:xfrm>
            <a:off x="683568" y="2172170"/>
            <a:ext cx="7421833" cy="4164473"/>
          </a:xfrm>
          <a:prstGeom prst="rect">
            <a:avLst/>
          </a:prstGeom>
        </p:spPr>
      </p:pic>
      <p:pic>
        <p:nvPicPr>
          <p:cNvPr id="15" name="Picture 14">
            <a:extLst>
              <a:ext uri="{FF2B5EF4-FFF2-40B4-BE49-F238E27FC236}">
                <a16:creationId xmlns:a16="http://schemas.microsoft.com/office/drawing/2014/main" id="{EFE01003-7D29-C761-7488-FEC00DBFF8CB}"/>
              </a:ext>
            </a:extLst>
          </p:cNvPr>
          <p:cNvPicPr>
            <a:picLocks noChangeAspect="1"/>
          </p:cNvPicPr>
          <p:nvPr/>
        </p:nvPicPr>
        <p:blipFill>
          <a:blip r:embed="rId13"/>
          <a:stretch>
            <a:fillRect/>
          </a:stretch>
        </p:blipFill>
        <p:spPr>
          <a:xfrm>
            <a:off x="451796" y="823238"/>
            <a:ext cx="7877058" cy="996957"/>
          </a:xfrm>
          <a:prstGeom prst="rect">
            <a:avLst/>
          </a:prstGeom>
        </p:spPr>
      </p:pic>
      <p:pic>
        <p:nvPicPr>
          <p:cNvPr id="16" name="Picture 15">
            <a:extLst>
              <a:ext uri="{FF2B5EF4-FFF2-40B4-BE49-F238E27FC236}">
                <a16:creationId xmlns:a16="http://schemas.microsoft.com/office/drawing/2014/main" id="{79B8AC26-6B42-F1D5-0901-3C0A9F83C93A}"/>
              </a:ext>
            </a:extLst>
          </p:cNvPr>
          <p:cNvPicPr>
            <a:picLocks noChangeAspect="1"/>
          </p:cNvPicPr>
          <p:nvPr/>
        </p:nvPicPr>
        <p:blipFill>
          <a:blip r:embed="rId14"/>
          <a:stretch>
            <a:fillRect/>
          </a:stretch>
        </p:blipFill>
        <p:spPr>
          <a:xfrm>
            <a:off x="586707" y="2147298"/>
            <a:ext cx="7772400" cy="4306038"/>
          </a:xfrm>
          <a:prstGeom prst="rect">
            <a:avLst/>
          </a:prstGeom>
        </p:spPr>
      </p:pic>
      <p:pic>
        <p:nvPicPr>
          <p:cNvPr id="17" name="Picture 16">
            <a:extLst>
              <a:ext uri="{FF2B5EF4-FFF2-40B4-BE49-F238E27FC236}">
                <a16:creationId xmlns:a16="http://schemas.microsoft.com/office/drawing/2014/main" id="{A943F0DA-49DE-30B9-25CF-C11C3A832B1F}"/>
              </a:ext>
            </a:extLst>
          </p:cNvPr>
          <p:cNvPicPr>
            <a:picLocks noChangeAspect="1"/>
          </p:cNvPicPr>
          <p:nvPr/>
        </p:nvPicPr>
        <p:blipFill>
          <a:blip r:embed="rId15"/>
          <a:stretch>
            <a:fillRect/>
          </a:stretch>
        </p:blipFill>
        <p:spPr>
          <a:xfrm>
            <a:off x="611390" y="2143769"/>
            <a:ext cx="7908199" cy="4384959"/>
          </a:xfrm>
          <a:prstGeom prst="rect">
            <a:avLst/>
          </a:prstGeom>
        </p:spPr>
      </p:pic>
      <p:pic>
        <p:nvPicPr>
          <p:cNvPr id="18" name="Picture 17">
            <a:extLst>
              <a:ext uri="{FF2B5EF4-FFF2-40B4-BE49-F238E27FC236}">
                <a16:creationId xmlns:a16="http://schemas.microsoft.com/office/drawing/2014/main" id="{080EC30D-BDDD-F3EC-C339-30BB29FBD876}"/>
              </a:ext>
            </a:extLst>
          </p:cNvPr>
          <p:cNvPicPr>
            <a:picLocks noChangeAspect="1"/>
          </p:cNvPicPr>
          <p:nvPr/>
        </p:nvPicPr>
        <p:blipFill>
          <a:blip r:embed="rId16"/>
          <a:stretch>
            <a:fillRect/>
          </a:stretch>
        </p:blipFill>
        <p:spPr>
          <a:xfrm>
            <a:off x="611560" y="2134921"/>
            <a:ext cx="7875663" cy="4402653"/>
          </a:xfrm>
          <a:prstGeom prst="rect">
            <a:avLst/>
          </a:prstGeom>
        </p:spPr>
      </p:pic>
      <p:pic>
        <p:nvPicPr>
          <p:cNvPr id="19" name="Picture 18">
            <a:extLst>
              <a:ext uri="{FF2B5EF4-FFF2-40B4-BE49-F238E27FC236}">
                <a16:creationId xmlns:a16="http://schemas.microsoft.com/office/drawing/2014/main" id="{57FBBBDE-25CA-A42C-2FB0-0934C7CE00DC}"/>
              </a:ext>
            </a:extLst>
          </p:cNvPr>
          <p:cNvPicPr>
            <a:picLocks noChangeAspect="1"/>
          </p:cNvPicPr>
          <p:nvPr/>
        </p:nvPicPr>
        <p:blipFill>
          <a:blip r:embed="rId17"/>
          <a:stretch>
            <a:fillRect/>
          </a:stretch>
        </p:blipFill>
        <p:spPr>
          <a:xfrm>
            <a:off x="593064" y="2132433"/>
            <a:ext cx="7944850" cy="4383366"/>
          </a:xfrm>
          <a:prstGeom prst="rect">
            <a:avLst/>
          </a:prstGeom>
        </p:spPr>
      </p:pic>
    </p:spTree>
    <p:extLst>
      <p:ext uri="{BB962C8B-B14F-4D97-AF65-F5344CB8AC3E}">
        <p14:creationId xmlns:p14="http://schemas.microsoft.com/office/powerpoint/2010/main" val="1021071759"/>
      </p:ext>
    </p:extLst>
  </p:cSld>
  <p:clrMapOvr>
    <a:masterClrMapping/>
  </p:clrMapOv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731B4-0EF7-6966-258C-B6635DE93F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3491E1-CA00-0A87-271A-3C625BF4FC8F}"/>
              </a:ext>
            </a:extLst>
          </p:cNvPr>
          <p:cNvSpPr>
            <a:spLocks noGrp="1"/>
          </p:cNvSpPr>
          <p:nvPr>
            <p:ph type="title"/>
          </p:nvPr>
        </p:nvSpPr>
        <p:spPr/>
        <p:txBody>
          <a:bodyPr/>
          <a:lstStyle/>
          <a:p>
            <a:r>
              <a:rPr lang="en-US" dirty="0"/>
              <a:t>Virtuoso</a:t>
            </a:r>
          </a:p>
        </p:txBody>
      </p:sp>
      <p:sp>
        <p:nvSpPr>
          <p:cNvPr id="3" name="Content Placeholder 2">
            <a:extLst>
              <a:ext uri="{FF2B5EF4-FFF2-40B4-BE49-F238E27FC236}">
                <a16:creationId xmlns:a16="http://schemas.microsoft.com/office/drawing/2014/main" id="{D320748C-0F09-B736-AE4D-A081DA0F170D}"/>
              </a:ext>
            </a:extLst>
          </p:cNvPr>
          <p:cNvSpPr>
            <a:spLocks noGrp="1"/>
          </p:cNvSpPr>
          <p:nvPr>
            <p:ph idx="1"/>
          </p:nvPr>
        </p:nvSpPr>
        <p:spPr>
          <a:xfrm>
            <a:off x="228600" y="980728"/>
            <a:ext cx="8610600" cy="5123656"/>
          </a:xfrm>
        </p:spPr>
        <p:txBody>
          <a:bodyPr/>
          <a:lstStyle/>
          <a:p>
            <a:r>
              <a:rPr lang="en-US" sz="1600" b="0" i="0" dirty="0">
                <a:solidFill>
                  <a:srgbClr val="000000"/>
                </a:solidFill>
                <a:effectLst/>
              </a:rPr>
              <a:t>Konstantinos Kanellopoulos, Konstantinos </a:t>
            </a:r>
            <a:r>
              <a:rPr lang="en-US" sz="1600" b="0" i="0" dirty="0" err="1">
                <a:solidFill>
                  <a:srgbClr val="000000"/>
                </a:solidFill>
                <a:effectLst/>
              </a:rPr>
              <a:t>Sgouras</a:t>
            </a:r>
            <a:r>
              <a:rPr lang="en-US" sz="1600" b="0" i="0" dirty="0">
                <a:solidFill>
                  <a:srgbClr val="000000"/>
                </a:solidFill>
                <a:effectLst/>
              </a:rPr>
              <a:t>, Nisa Bostanci, Andreas Kosmas </a:t>
            </a:r>
            <a:r>
              <a:rPr lang="en-US" sz="1600" b="0" i="0" dirty="0" err="1">
                <a:solidFill>
                  <a:srgbClr val="000000"/>
                </a:solidFill>
                <a:effectLst/>
              </a:rPr>
              <a:t>Kakolyris</a:t>
            </a:r>
            <a:r>
              <a:rPr lang="en-US" sz="1600" b="0" i="0" dirty="0">
                <a:solidFill>
                  <a:srgbClr val="000000"/>
                </a:solidFill>
                <a:effectLst/>
              </a:rPr>
              <a:t>, Berkin Kerim Konar, Rahul Bera, Rakesh Kumar, Mohammad </a:t>
            </a:r>
            <a:r>
              <a:rPr lang="en-US" sz="1600" b="0" i="0" dirty="0" err="1">
                <a:solidFill>
                  <a:srgbClr val="000000"/>
                </a:solidFill>
                <a:effectLst/>
              </a:rPr>
              <a:t>Sadrosadati</a:t>
            </a:r>
            <a:r>
              <a:rPr lang="en-US" sz="1600" b="0" i="0" dirty="0">
                <a:solidFill>
                  <a:srgbClr val="000000"/>
                </a:solidFill>
                <a:effectLst/>
              </a:rPr>
              <a:t>, Nandita Vijaykumar, and Onur Mutlu,</a:t>
            </a:r>
            <a:br>
              <a:rPr lang="en-US" sz="1600" b="0" i="0" dirty="0">
                <a:solidFill>
                  <a:srgbClr val="000000"/>
                </a:solidFill>
                <a:effectLst/>
              </a:rPr>
            </a:br>
            <a:r>
              <a:rPr lang="en-US" sz="1600" b="1" i="0" dirty="0">
                <a:solidFill>
                  <a:srgbClr val="0000FF"/>
                </a:solidFill>
                <a:effectLst/>
                <a:hlinkClick r:id="rId2">
                  <a:extLst>
                    <a:ext uri="{A12FA001-AC4F-418D-AE19-62706E023703}">
                      <ahyp:hlinkClr xmlns:ahyp="http://schemas.microsoft.com/office/drawing/2018/hyperlinkcolor" val="tx"/>
                    </a:ext>
                  </a:extLst>
                </a:hlinkClick>
              </a:rPr>
              <a:t>"Virtuoso: Enabling Fast and Accurate Virtual Memory Research via an Imitation-based Operating System Simulation Methodology,"</a:t>
            </a:r>
            <a:br>
              <a:rPr lang="en-US" sz="1600" b="0" i="0" dirty="0">
                <a:solidFill>
                  <a:srgbClr val="000000"/>
                </a:solidFill>
                <a:effectLst/>
              </a:rPr>
            </a:br>
            <a:r>
              <a:rPr lang="en-US" sz="1600" b="0" i="1" dirty="0">
                <a:solidFill>
                  <a:srgbClr val="000000"/>
                </a:solidFill>
                <a:effectLst/>
              </a:rPr>
              <a:t>Proceedings of the </a:t>
            </a:r>
            <a:r>
              <a:rPr lang="en-US" sz="1600" b="0" i="1" dirty="0">
                <a:solidFill>
                  <a:srgbClr val="000000"/>
                </a:solidFill>
                <a:effectLst/>
                <a:hlinkClick r:id="rId3"/>
              </a:rPr>
              <a:t>30th International Conference on Architectural Support for Programming Languages and Operating Systems</a:t>
            </a:r>
            <a:r>
              <a:rPr lang="en-US" sz="1600" b="0" i="1" dirty="0">
                <a:solidFill>
                  <a:srgbClr val="000000"/>
                </a:solidFill>
                <a:effectLst/>
              </a:rPr>
              <a:t> (</a:t>
            </a:r>
            <a:r>
              <a:rPr lang="en-US" sz="1600" b="1" i="1" dirty="0">
                <a:solidFill>
                  <a:srgbClr val="000000"/>
                </a:solidFill>
                <a:effectLst/>
              </a:rPr>
              <a:t>ASPLOS</a:t>
            </a:r>
            <a:r>
              <a:rPr lang="en-US" sz="1600" b="0" i="1" dirty="0">
                <a:solidFill>
                  <a:srgbClr val="000000"/>
                </a:solidFill>
                <a:effectLst/>
              </a:rPr>
              <a:t>)</a:t>
            </a:r>
            <a:r>
              <a:rPr lang="en-US" sz="1600" b="0" i="0" dirty="0">
                <a:solidFill>
                  <a:srgbClr val="000000"/>
                </a:solidFill>
                <a:effectLst/>
              </a:rPr>
              <a:t>, Rotterdam, Netherlands, April 2025.</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4"/>
              </a:rPr>
              <a:t>Slides (pptx)</a:t>
            </a:r>
            <a:r>
              <a:rPr lang="en-US" sz="1600" b="0" i="0" dirty="0">
                <a:solidFill>
                  <a:srgbClr val="000000"/>
                </a:solidFill>
                <a:effectLst/>
              </a:rPr>
              <a:t> </a:t>
            </a:r>
            <a:r>
              <a:rPr lang="en-US" sz="1600" b="0" i="0" dirty="0">
                <a:solidFill>
                  <a:srgbClr val="000000"/>
                </a:solidFill>
                <a:effectLst/>
                <a:hlinkClick r:id="rId5"/>
              </a:rPr>
              <a:t>(pdf)</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6"/>
              </a:rPr>
              <a:t>Virtuoso Source Code</a:t>
            </a:r>
            <a:r>
              <a:rPr lang="en-US" sz="1600" b="0" i="0" dirty="0">
                <a:solidFill>
                  <a:srgbClr val="000000"/>
                </a:solidFill>
                <a:effectLst/>
                <a:latin typeface="Times"/>
              </a:rPr>
              <a:t>]</a:t>
            </a:r>
          </a:p>
          <a:p>
            <a:pPr>
              <a:buNone/>
            </a:pPr>
            <a:br>
              <a:rPr lang="en-US" sz="1600" dirty="0"/>
            </a:br>
            <a:endParaRPr lang="en-US" sz="1600" dirty="0"/>
          </a:p>
        </p:txBody>
      </p:sp>
      <p:sp>
        <p:nvSpPr>
          <p:cNvPr id="4" name="Slide Number Placeholder 3">
            <a:extLst>
              <a:ext uri="{FF2B5EF4-FFF2-40B4-BE49-F238E27FC236}">
                <a16:creationId xmlns:a16="http://schemas.microsoft.com/office/drawing/2014/main" id="{63D97308-CCF3-1B8C-AC45-4EB15955DFE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8F1FB78E-AB5F-3480-A08C-2132AED6F23A}"/>
              </a:ext>
            </a:extLst>
          </p:cNvPr>
          <p:cNvSpPr txBox="1"/>
          <p:nvPr/>
        </p:nvSpPr>
        <p:spPr>
          <a:xfrm>
            <a:off x="2267744" y="6011996"/>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https://arxiv.org/pdf/2403.04635</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7" name="TextBox 6">
            <a:extLst>
              <a:ext uri="{FF2B5EF4-FFF2-40B4-BE49-F238E27FC236}">
                <a16:creationId xmlns:a16="http://schemas.microsoft.com/office/drawing/2014/main" id="{2715DF7D-E284-16B6-4ECC-0201B1B93F8C}"/>
              </a:ext>
            </a:extLst>
          </p:cNvPr>
          <p:cNvSpPr txBox="1"/>
          <p:nvPr/>
        </p:nvSpPr>
        <p:spPr>
          <a:xfrm>
            <a:off x="1942112" y="6434915"/>
            <a:ext cx="525977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6">
                  <a:extLst>
                    <a:ext uri="{A12FA001-AC4F-418D-AE19-62706E023703}">
                      <ahyp:hlinkClr xmlns:ahyp="http://schemas.microsoft.com/office/drawing/2018/hyperlinkcolor" val="tx"/>
                    </a:ext>
                  </a:extLst>
                </a:hlinkClick>
              </a:rPr>
              <a:t>https://github.com/CMU-SAFARI/Virtuoso</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8" name="Picture 7">
            <a:extLst>
              <a:ext uri="{FF2B5EF4-FFF2-40B4-BE49-F238E27FC236}">
                <a16:creationId xmlns:a16="http://schemas.microsoft.com/office/drawing/2014/main" id="{EB9BF734-9C7E-C930-16DF-8A806091A072}"/>
              </a:ext>
            </a:extLst>
          </p:cNvPr>
          <p:cNvPicPr>
            <a:picLocks noChangeAspect="1"/>
          </p:cNvPicPr>
          <p:nvPr/>
        </p:nvPicPr>
        <p:blipFill>
          <a:blip r:embed="rId7"/>
          <a:stretch>
            <a:fillRect/>
          </a:stretch>
        </p:blipFill>
        <p:spPr>
          <a:xfrm>
            <a:off x="971600" y="3616997"/>
            <a:ext cx="6696744" cy="2163467"/>
          </a:xfrm>
          <a:prstGeom prst="rect">
            <a:avLst/>
          </a:prstGeom>
        </p:spPr>
      </p:pic>
    </p:spTree>
    <p:extLst>
      <p:ext uri="{BB962C8B-B14F-4D97-AF65-F5344CB8AC3E}">
        <p14:creationId xmlns:p14="http://schemas.microsoft.com/office/powerpoint/2010/main" val="3439079257"/>
      </p:ext>
    </p:extLst>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1530E-9742-79AA-6D17-54F465EEEE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C7A2F9-BFBF-FAA4-7E2D-3A67F99C0088}"/>
              </a:ext>
            </a:extLst>
          </p:cNvPr>
          <p:cNvSpPr>
            <a:spLocks noGrp="1"/>
          </p:cNvSpPr>
          <p:nvPr>
            <p:ph type="title"/>
          </p:nvPr>
        </p:nvSpPr>
        <p:spPr/>
        <p:txBody>
          <a:bodyPr/>
          <a:lstStyle/>
          <a:p>
            <a:r>
              <a:rPr lang="en-US" dirty="0"/>
              <a:t>Virtuoso Tutorial &amp; Workshop </a:t>
            </a:r>
          </a:p>
        </p:txBody>
      </p:sp>
      <p:sp>
        <p:nvSpPr>
          <p:cNvPr id="3" name="Content Placeholder 2">
            <a:extLst>
              <a:ext uri="{FF2B5EF4-FFF2-40B4-BE49-F238E27FC236}">
                <a16:creationId xmlns:a16="http://schemas.microsoft.com/office/drawing/2014/main" id="{7AD6F7E6-3620-3CEB-1B13-4A2736770A30}"/>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EDDB89F1-58AE-1AEC-DA1F-6693A7EE483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92EB5A11-16BF-01FC-49BA-E190F76AB43D}"/>
              </a:ext>
            </a:extLst>
          </p:cNvPr>
          <p:cNvSpPr txBox="1"/>
          <p:nvPr/>
        </p:nvSpPr>
        <p:spPr>
          <a:xfrm>
            <a:off x="1403648" y="6461681"/>
            <a:ext cx="67892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https://cmu-safari.github.io/Virtuoso/workshop/asplos2026.html</a:t>
            </a:r>
            <a:r>
              <a:rPr kumimoji="0" lang="en-US" sz="1800" b="0" i="0" u="none" strike="noStrike" kern="1200" cap="none" spc="0" normalizeH="0" baseline="0" noProof="0" dirty="0">
                <a:ln>
                  <a:noFill/>
                </a:ln>
                <a:solidFill>
                  <a:srgbClr val="0000FF"/>
                </a:solidFill>
                <a:effectLst/>
                <a:uLnTx/>
                <a:uFillTx/>
                <a:latin typeface="Tahoma"/>
                <a:ea typeface="+mn-ea"/>
                <a:cs typeface="+mn-cs"/>
              </a:rPr>
              <a:t> </a:t>
            </a:r>
          </a:p>
        </p:txBody>
      </p:sp>
      <p:pic>
        <p:nvPicPr>
          <p:cNvPr id="6" name="Picture 5">
            <a:extLst>
              <a:ext uri="{FF2B5EF4-FFF2-40B4-BE49-F238E27FC236}">
                <a16:creationId xmlns:a16="http://schemas.microsoft.com/office/drawing/2014/main" id="{F4553E76-141D-3414-36EB-ECA6784DB29F}"/>
              </a:ext>
            </a:extLst>
          </p:cNvPr>
          <p:cNvPicPr>
            <a:picLocks noChangeAspect="1"/>
          </p:cNvPicPr>
          <p:nvPr/>
        </p:nvPicPr>
        <p:blipFill>
          <a:blip r:embed="rId3"/>
          <a:stretch>
            <a:fillRect/>
          </a:stretch>
        </p:blipFill>
        <p:spPr>
          <a:xfrm>
            <a:off x="395536" y="992084"/>
            <a:ext cx="8352928" cy="5389244"/>
          </a:xfrm>
          <a:prstGeom prst="rect">
            <a:avLst/>
          </a:prstGeom>
        </p:spPr>
      </p:pic>
    </p:spTree>
    <p:extLst>
      <p:ext uri="{BB962C8B-B14F-4D97-AF65-F5344CB8AC3E}">
        <p14:creationId xmlns:p14="http://schemas.microsoft.com/office/powerpoint/2010/main" val="364018517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696EF-A644-8B11-A0B1-AF8C70E53A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1119D3-682C-406D-D6F9-D886150FE7AB}"/>
              </a:ext>
            </a:extLst>
          </p:cNvPr>
          <p:cNvSpPr>
            <a:spLocks noGrp="1"/>
          </p:cNvSpPr>
          <p:nvPr>
            <p:ph type="title"/>
          </p:nvPr>
        </p:nvSpPr>
        <p:spPr>
          <a:xfrm>
            <a:off x="228600" y="152400"/>
            <a:ext cx="8915400" cy="1066800"/>
          </a:xfrm>
        </p:spPr>
        <p:txBody>
          <a:bodyPr/>
          <a:lstStyle/>
          <a:p>
            <a:r>
              <a:rPr lang="en-US" dirty="0"/>
              <a:t>DRAM Testing Infrastructures (II)</a:t>
            </a:r>
          </a:p>
        </p:txBody>
      </p:sp>
      <p:pic>
        <p:nvPicPr>
          <p:cNvPr id="5" name="Content Placeholder 4" descr="DRAM-new-testing-infrastructure.jpg">
            <a:extLst>
              <a:ext uri="{FF2B5EF4-FFF2-40B4-BE49-F238E27FC236}">
                <a16:creationId xmlns:a16="http://schemas.microsoft.com/office/drawing/2014/main" id="{9696C164-7602-3855-A756-C105409F269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t="12242" b="12242"/>
          <a:stretch>
            <a:fillRect/>
          </a:stretch>
        </p:blipFill>
        <p:spPr>
          <a:xfrm>
            <a:off x="228600" y="1144488"/>
            <a:ext cx="8610600" cy="4876800"/>
          </a:xfrm>
          <a:scene3d>
            <a:camera prst="obliqueTopRight">
              <a:rot lat="0" lon="0" rev="10800000"/>
            </a:camera>
            <a:lightRig rig="threePt" dir="t"/>
          </a:scene3d>
        </p:spPr>
      </p:pic>
      <p:sp>
        <p:nvSpPr>
          <p:cNvPr id="4" name="Slide Number Placeholder 3">
            <a:extLst>
              <a:ext uri="{FF2B5EF4-FFF2-40B4-BE49-F238E27FC236}">
                <a16:creationId xmlns:a16="http://schemas.microsoft.com/office/drawing/2014/main" id="{F30B742D-AA6B-5330-93DE-272B34285649}"/>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charset="-128"/>
              <a:cs typeface="+mn-cs"/>
            </a:endParaRPr>
          </a:p>
        </p:txBody>
      </p:sp>
      <p:sp>
        <p:nvSpPr>
          <p:cNvPr id="6" name="Rectangle 5">
            <a:extLst>
              <a:ext uri="{FF2B5EF4-FFF2-40B4-BE49-F238E27FC236}">
                <a16:creationId xmlns:a16="http://schemas.microsoft.com/office/drawing/2014/main" id="{13BAA01E-6637-A803-73A5-309282F3624F}"/>
              </a:ext>
            </a:extLst>
          </p:cNvPr>
          <p:cNvSpPr/>
          <p:nvPr/>
        </p:nvSpPr>
        <p:spPr>
          <a:xfrm>
            <a:off x="1547664" y="6300608"/>
            <a:ext cx="6696744" cy="584776"/>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rPr>
              <a:t>Kim+, “</a:t>
            </a:r>
            <a:r>
              <a:rPr kumimoji="0" lang="en-US" sz="1600" b="0" i="0" u="none" strike="noStrike" kern="1200" cap="none" spc="0" normalizeH="0" baseline="0" noProof="0" dirty="0">
                <a:ln>
                  <a:noFill/>
                </a:ln>
                <a:solidFill>
                  <a:srgbClr val="0000FF"/>
                </a:solidFill>
                <a:effectLst/>
                <a:uLnTx/>
                <a:uFillTx/>
                <a:latin typeface="Tahoma"/>
                <a:ea typeface=""/>
                <a:cs typeface="+mn-cs"/>
              </a:rPr>
              <a:t>Flipping Bits in Memory Without Accessing Them: An Experimental Study of DRAM Disturbance Errors</a:t>
            </a:r>
            <a:r>
              <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rPr>
              <a:t>,” ISCA 2014.</a:t>
            </a:r>
          </a:p>
        </p:txBody>
      </p:sp>
      <p:sp>
        <p:nvSpPr>
          <p:cNvPr id="7" name="Rectangle 6">
            <a:extLst>
              <a:ext uri="{FF2B5EF4-FFF2-40B4-BE49-F238E27FC236}">
                <a16:creationId xmlns:a16="http://schemas.microsoft.com/office/drawing/2014/main" id="{634C6332-0AC7-8B03-2E35-198FECD802EE}"/>
              </a:ext>
            </a:extLst>
          </p:cNvPr>
          <p:cNvSpPr/>
          <p:nvPr/>
        </p:nvSpPr>
        <p:spPr>
          <a:xfrm>
            <a:off x="107504" y="1466055"/>
            <a:ext cx="2209798" cy="1524000"/>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Tahoma"/>
                <a:ea typeface="+mn-ea"/>
                <a:cs typeface="+mn-cs"/>
              </a:rPr>
              <a:t>Temperature</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Tahoma"/>
                <a:ea typeface="+mn-ea"/>
                <a:cs typeface="+mn-cs"/>
              </a:rPr>
              <a:t>Controller</a:t>
            </a:r>
          </a:p>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Tahoma"/>
              <a:ea typeface="+mn-ea"/>
              <a:cs typeface="+mn-cs"/>
            </a:endParaRPr>
          </a:p>
        </p:txBody>
      </p:sp>
      <p:sp>
        <p:nvSpPr>
          <p:cNvPr id="8" name="Rectangle 7">
            <a:extLst>
              <a:ext uri="{FF2B5EF4-FFF2-40B4-BE49-F238E27FC236}">
                <a16:creationId xmlns:a16="http://schemas.microsoft.com/office/drawing/2014/main" id="{37797C9D-28C9-8F46-0E5C-AC34D9505340}"/>
              </a:ext>
            </a:extLst>
          </p:cNvPr>
          <p:cNvSpPr/>
          <p:nvPr/>
        </p:nvSpPr>
        <p:spPr>
          <a:xfrm>
            <a:off x="107504" y="2990055"/>
            <a:ext cx="2209798" cy="2743201"/>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Tahoma"/>
                <a:ea typeface="+mn-ea"/>
                <a:cs typeface="+mn-cs"/>
              </a:rPr>
              <a:t>PC</a:t>
            </a:r>
            <a:endParaRPr kumimoji="0" lang="en-US" sz="2400" b="1"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Tahoma"/>
              <a:ea typeface="+mn-ea"/>
              <a:cs typeface="+mn-cs"/>
            </a:endParaRPr>
          </a:p>
        </p:txBody>
      </p:sp>
      <p:sp>
        <p:nvSpPr>
          <p:cNvPr id="9" name="Rectangle 8">
            <a:extLst>
              <a:ext uri="{FF2B5EF4-FFF2-40B4-BE49-F238E27FC236}">
                <a16:creationId xmlns:a16="http://schemas.microsoft.com/office/drawing/2014/main" id="{E21A37BA-2C74-0A67-D0A2-2037C68439C7}"/>
              </a:ext>
            </a:extLst>
          </p:cNvPr>
          <p:cNvSpPr/>
          <p:nvPr/>
        </p:nvSpPr>
        <p:spPr>
          <a:xfrm>
            <a:off x="4374702" y="1962441"/>
            <a:ext cx="1447800" cy="3122743"/>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Tahoma"/>
                <a:ea typeface="+mn-ea"/>
                <a:cs typeface="+mn-cs"/>
              </a:rPr>
              <a:t>Heater</a:t>
            </a:r>
          </a:p>
        </p:txBody>
      </p:sp>
      <p:sp>
        <p:nvSpPr>
          <p:cNvPr id="10" name="Rectangle 9">
            <a:extLst>
              <a:ext uri="{FF2B5EF4-FFF2-40B4-BE49-F238E27FC236}">
                <a16:creationId xmlns:a16="http://schemas.microsoft.com/office/drawing/2014/main" id="{23EB97B6-35BB-345D-BFB2-EA4AC8DFAD50}"/>
              </a:ext>
            </a:extLst>
          </p:cNvPr>
          <p:cNvSpPr/>
          <p:nvPr/>
        </p:nvSpPr>
        <p:spPr>
          <a:xfrm>
            <a:off x="2317302" y="1962444"/>
            <a:ext cx="2057400" cy="3770812"/>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Tahoma"/>
                <a:ea typeface="+mn-ea"/>
                <a:cs typeface="+mn-cs"/>
              </a:rPr>
              <a:t>FPGAs</a:t>
            </a:r>
          </a:p>
        </p:txBody>
      </p:sp>
      <p:sp>
        <p:nvSpPr>
          <p:cNvPr id="11" name="Rectangle 10">
            <a:extLst>
              <a:ext uri="{FF2B5EF4-FFF2-40B4-BE49-F238E27FC236}">
                <a16:creationId xmlns:a16="http://schemas.microsoft.com/office/drawing/2014/main" id="{D58D95A6-2899-A3AC-DD5F-4FB0BA032D3A}"/>
              </a:ext>
            </a:extLst>
          </p:cNvPr>
          <p:cNvSpPr/>
          <p:nvPr/>
        </p:nvSpPr>
        <p:spPr>
          <a:xfrm>
            <a:off x="5822502" y="1962444"/>
            <a:ext cx="2057400" cy="3770812"/>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Tahoma"/>
                <a:ea typeface="+mn-ea"/>
                <a:cs typeface="+mn-cs"/>
              </a:rPr>
              <a:t>FPGAs</a:t>
            </a:r>
          </a:p>
        </p:txBody>
      </p:sp>
    </p:spTree>
    <p:extLst>
      <p:ext uri="{BB962C8B-B14F-4D97-AF65-F5344CB8AC3E}">
        <p14:creationId xmlns:p14="http://schemas.microsoft.com/office/powerpoint/2010/main" val="118295972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5C643-D7CF-EEE8-7DE8-42AC298F7E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06ABB6-437F-148D-082E-7E1CF3F1064F}"/>
              </a:ext>
            </a:extLst>
          </p:cNvPr>
          <p:cNvSpPr>
            <a:spLocks noGrp="1"/>
          </p:cNvSpPr>
          <p:nvPr>
            <p:ph type="ctrTitle" idx="4294967295"/>
          </p:nvPr>
        </p:nvSpPr>
        <p:spPr>
          <a:xfrm>
            <a:off x="3493426" y="240389"/>
            <a:ext cx="3180707" cy="956444"/>
          </a:xfrm>
        </p:spPr>
        <p:txBody>
          <a:bodyPr anchor="ctr">
            <a:noAutofit/>
          </a:bodyPr>
          <a:lstStyle/>
          <a:p>
            <a:pPr algn="ctr">
              <a:lnSpc>
                <a:spcPct val="100000"/>
              </a:lnSpc>
            </a:pPr>
            <a:br>
              <a:rPr lang="en-CH" sz="5800"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rPr>
            </a:br>
            <a:r>
              <a:rPr lang="en-CH" sz="5800" b="1"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rPr>
              <a:t>Virtuoso</a:t>
            </a:r>
            <a:br>
              <a:rPr lang="en-CH" sz="5800"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rPr>
            </a:br>
            <a:endParaRPr lang="en-CH" sz="5800"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TextBox 2">
            <a:extLst>
              <a:ext uri="{FF2B5EF4-FFF2-40B4-BE49-F238E27FC236}">
                <a16:creationId xmlns:a16="http://schemas.microsoft.com/office/drawing/2014/main" id="{7F7AD096-2AAD-6CAB-D7BD-4896C14465CD}"/>
              </a:ext>
            </a:extLst>
          </p:cNvPr>
          <p:cNvSpPr txBox="1"/>
          <p:nvPr/>
        </p:nvSpPr>
        <p:spPr>
          <a:xfrm>
            <a:off x="-4" y="3670066"/>
            <a:ext cx="9144000"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Konstantinos Kanellopoulos     </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Konstantinos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Sgouras</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F.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Nisa</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Bostanci</a:t>
            </a:r>
            <a:endPar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Andreas Kosmas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Kakolyris</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Berkin</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Kerim</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Konar</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Rahul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Bera</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Mohammad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Sadrosadati</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Rakesh Kumar    Nandita Vijaykumar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Onur</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Mutlu</a:t>
            </a:r>
            <a:endPar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TextBox 5">
            <a:extLst>
              <a:ext uri="{FF2B5EF4-FFF2-40B4-BE49-F238E27FC236}">
                <a16:creationId xmlns:a16="http://schemas.microsoft.com/office/drawing/2014/main" id="{65B11F28-3F8D-8A82-67BD-B889FA86EA6D}"/>
              </a:ext>
            </a:extLst>
          </p:cNvPr>
          <p:cNvSpPr txBox="1"/>
          <p:nvPr/>
        </p:nvSpPr>
        <p:spPr>
          <a:xfrm>
            <a:off x="72369" y="1257324"/>
            <a:ext cx="8999250" cy="161582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Enabling Fast and Accurate Virtual Memory Research with an Imitation-based </a:t>
            </a:r>
            <a:br>
              <a:rPr kumimoji="0" lang="en-GB"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GB"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Operating System Simulation Methodology </a:t>
            </a:r>
            <a:endParaRPr kumimoji="0" lang="en-CH"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2" name="Group 11">
            <a:extLst>
              <a:ext uri="{FF2B5EF4-FFF2-40B4-BE49-F238E27FC236}">
                <a16:creationId xmlns:a16="http://schemas.microsoft.com/office/drawing/2014/main" id="{87C2CAAD-1338-E4B7-0928-C34B170093C1}"/>
              </a:ext>
            </a:extLst>
          </p:cNvPr>
          <p:cNvGrpSpPr/>
          <p:nvPr/>
        </p:nvGrpSpPr>
        <p:grpSpPr>
          <a:xfrm>
            <a:off x="174757" y="5885756"/>
            <a:ext cx="8794487" cy="899979"/>
            <a:chOff x="104416" y="5661698"/>
            <a:chExt cx="8794487" cy="899979"/>
          </a:xfrm>
        </p:grpSpPr>
        <p:pic>
          <p:nvPicPr>
            <p:cNvPr id="8" name="Picture 7">
              <a:extLst>
                <a:ext uri="{FF2B5EF4-FFF2-40B4-BE49-F238E27FC236}">
                  <a16:creationId xmlns:a16="http://schemas.microsoft.com/office/drawing/2014/main" id="{0ADA8C2C-452C-0DF7-5F8B-B42ED0518956}"/>
                </a:ext>
              </a:extLst>
            </p:cNvPr>
            <p:cNvPicPr>
              <a:picLocks noChangeAspect="1"/>
            </p:cNvPicPr>
            <p:nvPr/>
          </p:nvPicPr>
          <p:blipFill>
            <a:blip r:embed="rId3"/>
            <a:stretch>
              <a:fillRect/>
            </a:stretch>
          </p:blipFill>
          <p:spPr>
            <a:xfrm>
              <a:off x="104416" y="5762416"/>
              <a:ext cx="2019185" cy="799261"/>
            </a:xfrm>
            <a:prstGeom prst="rect">
              <a:avLst/>
            </a:prstGeom>
          </p:spPr>
        </p:pic>
        <p:pic>
          <p:nvPicPr>
            <p:cNvPr id="9" name="Picture 8">
              <a:extLst>
                <a:ext uri="{FF2B5EF4-FFF2-40B4-BE49-F238E27FC236}">
                  <a16:creationId xmlns:a16="http://schemas.microsoft.com/office/drawing/2014/main" id="{25C73D20-4192-5486-A60A-8CE9C9DEB5E8}"/>
                </a:ext>
              </a:extLst>
            </p:cNvPr>
            <p:cNvPicPr>
              <a:picLocks noChangeAspect="1"/>
            </p:cNvPicPr>
            <p:nvPr/>
          </p:nvPicPr>
          <p:blipFill rotWithShape="1">
            <a:blip r:embed="rId4"/>
            <a:srcRect l="15553" t="31836" r="15247" b="32270"/>
            <a:stretch/>
          </p:blipFill>
          <p:spPr>
            <a:xfrm>
              <a:off x="2380836" y="5818125"/>
              <a:ext cx="2084499" cy="395292"/>
            </a:xfrm>
            <a:prstGeom prst="rect">
              <a:avLst/>
            </a:prstGeom>
          </p:spPr>
        </p:pic>
        <p:pic>
          <p:nvPicPr>
            <p:cNvPr id="10" name="Google Shape;91;p1">
              <a:extLst>
                <a:ext uri="{FF2B5EF4-FFF2-40B4-BE49-F238E27FC236}">
                  <a16:creationId xmlns:a16="http://schemas.microsoft.com/office/drawing/2014/main" id="{55CA274E-20EA-4E12-29B3-2D137FDDF54A}"/>
                </a:ext>
              </a:extLst>
            </p:cNvPr>
            <p:cNvPicPr preferRelativeResize="0"/>
            <p:nvPr/>
          </p:nvPicPr>
          <p:blipFill rotWithShape="1">
            <a:blip r:embed="rId5">
              <a:alphaModFix/>
            </a:blip>
            <a:srcRect/>
            <a:stretch/>
          </p:blipFill>
          <p:spPr>
            <a:xfrm>
              <a:off x="4722570" y="5661698"/>
              <a:ext cx="1959549" cy="708145"/>
            </a:xfrm>
            <a:prstGeom prst="rect">
              <a:avLst/>
            </a:prstGeom>
            <a:noFill/>
            <a:ln>
              <a:noFill/>
            </a:ln>
          </p:spPr>
        </p:pic>
        <p:pic>
          <p:nvPicPr>
            <p:cNvPr id="11" name="Picture 2">
              <a:extLst>
                <a:ext uri="{FF2B5EF4-FFF2-40B4-BE49-F238E27FC236}">
                  <a16:creationId xmlns:a16="http://schemas.microsoft.com/office/drawing/2014/main" id="{2BFBD575-A23F-5D8C-75E5-8E52FEB2D8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9353" y="5850424"/>
              <a:ext cx="1959550" cy="362993"/>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F3FF0768-B9DC-2D64-77E3-4C97B484CFE9}"/>
              </a:ext>
            </a:extLst>
          </p:cNvPr>
          <p:cNvSpPr txBox="1"/>
          <p:nvPr/>
        </p:nvSpPr>
        <p:spPr>
          <a:xfrm>
            <a:off x="1549997" y="5124420"/>
            <a:ext cx="6044007" cy="44627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300" b="1" i="0" u="sng"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https://github.com/CMU-SAFARI/Virtuoso</a:t>
            </a:r>
          </a:p>
        </p:txBody>
      </p:sp>
      <p:pic>
        <p:nvPicPr>
          <p:cNvPr id="1026" name="Picture 2">
            <a:extLst>
              <a:ext uri="{FF2B5EF4-FFF2-40B4-BE49-F238E27FC236}">
                <a16:creationId xmlns:a16="http://schemas.microsoft.com/office/drawing/2014/main" id="{68DF1509-1B64-29DB-F5F8-FDF949CA7F9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3230" t="20764" r="21338" b="22998"/>
          <a:stretch/>
        </p:blipFill>
        <p:spPr bwMode="auto">
          <a:xfrm>
            <a:off x="2451177" y="256759"/>
            <a:ext cx="910470" cy="92370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30990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27F2A-6850-1470-CB02-273D2B1EF26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CAD378-3BD2-1801-B87D-7DC67B4E080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151</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2" name="Title 3">
            <a:extLst>
              <a:ext uri="{FF2B5EF4-FFF2-40B4-BE49-F238E27FC236}">
                <a16:creationId xmlns:a16="http://schemas.microsoft.com/office/drawing/2014/main" id="{6C94015C-36DE-A8FB-1117-DA0A60514217}"/>
              </a:ext>
            </a:extLst>
          </p:cNvPr>
          <p:cNvSpPr>
            <a:spLocks noGrp="1"/>
          </p:cNvSpPr>
          <p:nvPr>
            <p:ph type="title"/>
          </p:nvPr>
        </p:nvSpPr>
        <p:spPr>
          <a:xfrm>
            <a:off x="-11644" y="-36282"/>
            <a:ext cx="8821807" cy="894791"/>
          </a:xfrm>
        </p:spPr>
        <p:txBody>
          <a:bodyPr>
            <a:noAutofit/>
          </a:bodyPr>
          <a:lstStyle/>
          <a:p>
            <a:pPr algn="l"/>
            <a:r>
              <a:rPr lang="en-US" dirty="0"/>
              <a:t>Existing Architectural Simulators</a:t>
            </a:r>
            <a:endParaRPr lang="en-CH" dirty="0"/>
          </a:p>
        </p:txBody>
      </p:sp>
      <p:sp>
        <p:nvSpPr>
          <p:cNvPr id="14" name="Rounded Rectangle 13">
            <a:extLst>
              <a:ext uri="{FF2B5EF4-FFF2-40B4-BE49-F238E27FC236}">
                <a16:creationId xmlns:a16="http://schemas.microsoft.com/office/drawing/2014/main" id="{50C05934-C569-93DD-841D-9DF2B6851DF1}"/>
              </a:ext>
            </a:extLst>
          </p:cNvPr>
          <p:cNvSpPr/>
          <p:nvPr/>
        </p:nvSpPr>
        <p:spPr>
          <a:xfrm>
            <a:off x="1310852" y="1852653"/>
            <a:ext cx="2478848" cy="1202996"/>
          </a:xfrm>
          <a:prstGeom prst="roundRect">
            <a:avLst>
              <a:gd name="adj" fmla="val 6528"/>
            </a:avLst>
          </a:prstGeom>
          <a:solidFill>
            <a:schemeClr val="tx2">
              <a:alpha val="25000"/>
            </a:schemeClr>
          </a:solid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162746"/>
                </a:solidFill>
                <a:effectLst/>
                <a:uLnTx/>
                <a:uFillTx/>
                <a:latin typeface="Aptos" panose="020B0004020202020204" pitchFamily="34" charset="0"/>
                <a:ea typeface="+mn-ea"/>
                <a:cs typeface="+mn-cs"/>
              </a:rPr>
              <a:t>Emulation-based</a:t>
            </a:r>
          </a:p>
        </p:txBody>
      </p:sp>
      <p:cxnSp>
        <p:nvCxnSpPr>
          <p:cNvPr id="9" name="Straight Connector 8">
            <a:extLst>
              <a:ext uri="{FF2B5EF4-FFF2-40B4-BE49-F238E27FC236}">
                <a16:creationId xmlns:a16="http://schemas.microsoft.com/office/drawing/2014/main" id="{A7B967B7-85B5-3A35-B95F-C8CD1CF9A566}"/>
              </a:ext>
            </a:extLst>
          </p:cNvPr>
          <p:cNvCxnSpPr/>
          <p:nvPr/>
        </p:nvCxnSpPr>
        <p:spPr>
          <a:xfrm>
            <a:off x="1083570" y="1399844"/>
            <a:ext cx="0" cy="4213654"/>
          </a:xfrm>
          <a:prstGeom prst="line">
            <a:avLst/>
          </a:prstGeom>
          <a:ln w="57150">
            <a:solidFill>
              <a:schemeClr val="tx2">
                <a:lumMod val="7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0FB8382-0346-E046-04C8-91EB57D13D30}"/>
              </a:ext>
            </a:extLst>
          </p:cNvPr>
          <p:cNvCxnSpPr>
            <a:cxnSpLocks/>
          </p:cNvCxnSpPr>
          <p:nvPr/>
        </p:nvCxnSpPr>
        <p:spPr>
          <a:xfrm flipH="1">
            <a:off x="1055054" y="5613498"/>
            <a:ext cx="7051589" cy="0"/>
          </a:xfrm>
          <a:prstGeom prst="line">
            <a:avLst/>
          </a:prstGeom>
          <a:ln w="57150">
            <a:solidFill>
              <a:schemeClr val="tx2">
                <a:lumMod val="75000"/>
              </a:schemeClr>
            </a:solidFill>
            <a:head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7450933-FF9C-1E2F-F139-D4BC534382E6}"/>
              </a:ext>
            </a:extLst>
          </p:cNvPr>
          <p:cNvSpPr txBox="1"/>
          <p:nvPr/>
        </p:nvSpPr>
        <p:spPr>
          <a:xfrm rot="16200000">
            <a:off x="-1574213" y="3229672"/>
            <a:ext cx="4701746"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rPr>
              <a:t>Simulation Speed</a:t>
            </a:r>
            <a:endParaRPr kumimoji="0" lang="en-CH"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endParaRPr>
          </a:p>
        </p:txBody>
      </p:sp>
      <p:sp>
        <p:nvSpPr>
          <p:cNvPr id="17" name="TextBox 16">
            <a:extLst>
              <a:ext uri="{FF2B5EF4-FFF2-40B4-BE49-F238E27FC236}">
                <a16:creationId xmlns:a16="http://schemas.microsoft.com/office/drawing/2014/main" id="{391887AC-0642-E046-6F9A-46B6FB41BECF}"/>
              </a:ext>
            </a:extLst>
          </p:cNvPr>
          <p:cNvSpPr txBox="1"/>
          <p:nvPr/>
        </p:nvSpPr>
        <p:spPr>
          <a:xfrm>
            <a:off x="776660" y="5613498"/>
            <a:ext cx="7329983"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rPr>
              <a:t>Accuracy in Estimating VM overheads</a:t>
            </a:r>
            <a:endParaRPr kumimoji="0" lang="en-CH"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endParaRPr>
          </a:p>
        </p:txBody>
      </p:sp>
      <p:sp>
        <p:nvSpPr>
          <p:cNvPr id="5" name="Rounded Rectangle 4">
            <a:extLst>
              <a:ext uri="{FF2B5EF4-FFF2-40B4-BE49-F238E27FC236}">
                <a16:creationId xmlns:a16="http://schemas.microsoft.com/office/drawing/2014/main" id="{546B76C3-8A5E-85D8-9964-36E35C21A92A}"/>
              </a:ext>
            </a:extLst>
          </p:cNvPr>
          <p:cNvSpPr/>
          <p:nvPr/>
        </p:nvSpPr>
        <p:spPr>
          <a:xfrm>
            <a:off x="5757613" y="1855704"/>
            <a:ext cx="2231710" cy="822122"/>
          </a:xfrm>
          <a:prstGeom prst="roundRect">
            <a:avLst>
              <a:gd name="adj" fmla="val 5964"/>
            </a:avLst>
          </a:prstGeom>
          <a:solidFill>
            <a:srgbClr val="0A833B">
              <a:alpha val="25000"/>
            </a:srgbClr>
          </a:solidFill>
          <a:ln w="34925">
            <a:solidFill>
              <a:srgbClr val="0A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Our goal</a:t>
            </a:r>
          </a:p>
        </p:txBody>
      </p:sp>
      <p:pic>
        <p:nvPicPr>
          <p:cNvPr id="23" name="Graphic 22" descr="Link with solid fill">
            <a:extLst>
              <a:ext uri="{FF2B5EF4-FFF2-40B4-BE49-F238E27FC236}">
                <a16:creationId xmlns:a16="http://schemas.microsoft.com/office/drawing/2014/main" id="{4031186B-8D6D-FFEE-6939-5824CC78157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8878294">
            <a:off x="4012393" y="1487075"/>
            <a:ext cx="1449883" cy="1449883"/>
          </a:xfrm>
          <a:prstGeom prst="rect">
            <a:avLst/>
          </a:prstGeom>
        </p:spPr>
      </p:pic>
      <p:pic>
        <p:nvPicPr>
          <p:cNvPr id="24" name="Graphic 23" descr="Link with solid fill">
            <a:extLst>
              <a:ext uri="{FF2B5EF4-FFF2-40B4-BE49-F238E27FC236}">
                <a16:creationId xmlns:a16="http://schemas.microsoft.com/office/drawing/2014/main" id="{145732E0-A9E8-CFA6-4F0C-87C30CB16DD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482321">
            <a:off x="6148526" y="2705059"/>
            <a:ext cx="1449883" cy="1449883"/>
          </a:xfrm>
          <a:prstGeom prst="rect">
            <a:avLst/>
          </a:prstGeom>
        </p:spPr>
      </p:pic>
      <p:sp>
        <p:nvSpPr>
          <p:cNvPr id="25" name="Rounded Rectangle 24">
            <a:extLst>
              <a:ext uri="{FF2B5EF4-FFF2-40B4-BE49-F238E27FC236}">
                <a16:creationId xmlns:a16="http://schemas.microsoft.com/office/drawing/2014/main" id="{CB42388A-4B30-3D29-A227-DE4C3F149766}"/>
              </a:ext>
            </a:extLst>
          </p:cNvPr>
          <p:cNvSpPr/>
          <p:nvPr/>
        </p:nvSpPr>
        <p:spPr>
          <a:xfrm>
            <a:off x="5763087" y="4182177"/>
            <a:ext cx="2231713" cy="1202997"/>
          </a:xfrm>
          <a:prstGeom prst="roundRect">
            <a:avLst>
              <a:gd name="adj" fmla="val 5964"/>
            </a:avLst>
          </a:prstGeom>
          <a:solidFill>
            <a:schemeClr val="accent2">
              <a:lumMod val="75000"/>
              <a:alpha val="25000"/>
            </a:schemeClr>
          </a:solidFill>
          <a:ln w="3492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Full-System</a:t>
            </a:r>
          </a:p>
        </p:txBody>
      </p:sp>
    </p:spTree>
    <p:extLst>
      <p:ext uri="{BB962C8B-B14F-4D97-AF65-F5344CB8AC3E}">
        <p14:creationId xmlns:p14="http://schemas.microsoft.com/office/powerpoint/2010/main" val="240372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5FF64-1DA7-4BF0-09E4-F59FD706437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966C14D-6ECD-D3FD-1CA3-AAF424ED468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152</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BC96F6FF-E596-E37D-B360-3A14AFD44926}"/>
              </a:ext>
            </a:extLst>
          </p:cNvPr>
          <p:cNvSpPr>
            <a:spLocks noGrp="1"/>
          </p:cNvSpPr>
          <p:nvPr>
            <p:ph type="title"/>
          </p:nvPr>
        </p:nvSpPr>
        <p:spPr>
          <a:xfrm>
            <a:off x="-11644" y="-36282"/>
            <a:ext cx="9278474" cy="894791"/>
          </a:xfrm>
        </p:spPr>
        <p:txBody>
          <a:bodyPr>
            <a:normAutofit fontScale="90000"/>
          </a:bodyPr>
          <a:lstStyle/>
          <a:p>
            <a:r>
              <a:rPr lang="en-GB" sz="4000" b="1" dirty="0">
                <a:solidFill>
                  <a:schemeClr val="accent1">
                    <a:lumMod val="50000"/>
                  </a:schemeClr>
                </a:solidFill>
                <a:effectLst/>
                <a:latin typeface="Helvetica Neue" panose="02000503000000020004" pitchFamily="2" charset="0"/>
                <a:ea typeface="Helvetica Neue" panose="02000503000000020004" pitchFamily="2" charset="0"/>
                <a:cs typeface="Helvetica Neue" panose="02000503000000020004" pitchFamily="2" charset="0"/>
              </a:rPr>
              <a:t>Enabling Fast and Accurate VM Research</a:t>
            </a:r>
            <a:r>
              <a:rPr lang="en-CH" dirty="0">
                <a:solidFill>
                  <a:schemeClr val="accent1">
                    <a:lumMod val="50000"/>
                  </a:schemeClr>
                </a:solidFill>
              </a:rPr>
              <a:t> </a:t>
            </a:r>
          </a:p>
        </p:txBody>
      </p:sp>
      <p:sp>
        <p:nvSpPr>
          <p:cNvPr id="3" name="Rounded Rectangle 2">
            <a:extLst>
              <a:ext uri="{FF2B5EF4-FFF2-40B4-BE49-F238E27FC236}">
                <a16:creationId xmlns:a16="http://schemas.microsoft.com/office/drawing/2014/main" id="{8CF81889-BF38-6834-36F1-9FAA0604CA8B}"/>
              </a:ext>
            </a:extLst>
          </p:cNvPr>
          <p:cNvSpPr/>
          <p:nvPr/>
        </p:nvSpPr>
        <p:spPr>
          <a:xfrm>
            <a:off x="-234259" y="3359659"/>
            <a:ext cx="9612518" cy="2020740"/>
          </a:xfrm>
          <a:prstGeom prst="roundRect">
            <a:avLst>
              <a:gd name="adj" fmla="val 7712"/>
            </a:avLst>
          </a:prstGeom>
          <a:solidFill>
            <a:srgbClr val="0070C0">
              <a:alpha val="79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New simulation framework that enables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fast and accurate </a:t>
            </a: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prototyping and evaluation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the </a:t>
            </a:r>
            <a:r>
              <a:rPr kumimoji="0" lang="en-GB" sz="3200" b="1" i="1" u="none" strike="noStrike" kern="1200" cap="none" spc="0" normalizeH="0" baseline="0" noProof="0" dirty="0">
                <a:ln>
                  <a:noFill/>
                </a:ln>
                <a:solidFill>
                  <a:srgbClr val="002060"/>
                </a:solidFill>
                <a:effectLst/>
                <a:uLnTx/>
                <a:uFillTx/>
                <a:latin typeface="Aptos" panose="020B0004020202020204" pitchFamily="34" charset="0"/>
                <a:ea typeface="+mn-ea"/>
                <a:cs typeface="+mn-cs"/>
              </a:rPr>
              <a:t>software and hardware </a:t>
            </a: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components of VM </a:t>
            </a:r>
            <a:endParaRPr kumimoji="0" lang="en-CH"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endParaRPr>
          </a:p>
        </p:txBody>
      </p:sp>
      <p:grpSp>
        <p:nvGrpSpPr>
          <p:cNvPr id="8" name="Group 7">
            <a:extLst>
              <a:ext uri="{FF2B5EF4-FFF2-40B4-BE49-F238E27FC236}">
                <a16:creationId xmlns:a16="http://schemas.microsoft.com/office/drawing/2014/main" id="{0F5FBBAC-8742-36E5-3624-E9A4A5CA1001}"/>
              </a:ext>
            </a:extLst>
          </p:cNvPr>
          <p:cNvGrpSpPr/>
          <p:nvPr/>
        </p:nvGrpSpPr>
        <p:grpSpPr>
          <a:xfrm>
            <a:off x="1700022" y="1477854"/>
            <a:ext cx="5743956" cy="1781446"/>
            <a:chOff x="1062682" y="858509"/>
            <a:chExt cx="5743956" cy="1781446"/>
          </a:xfrm>
        </p:grpSpPr>
        <p:sp>
          <p:nvSpPr>
            <p:cNvPr id="6" name="Title 1">
              <a:extLst>
                <a:ext uri="{FF2B5EF4-FFF2-40B4-BE49-F238E27FC236}">
                  <a16:creationId xmlns:a16="http://schemas.microsoft.com/office/drawing/2014/main" id="{26FD39E3-091F-6B07-F5A5-0AF13F005472}"/>
                </a:ext>
              </a:extLst>
            </p:cNvPr>
            <p:cNvSpPr txBox="1">
              <a:spLocks/>
            </p:cNvSpPr>
            <p:nvPr/>
          </p:nvSpPr>
          <p:spPr>
            <a:xfrm>
              <a:off x="2695945" y="1271010"/>
              <a:ext cx="4110693" cy="95644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100000"/>
                </a:lnSpc>
                <a:spcBef>
                  <a:spcPct val="0"/>
                </a:spcBef>
                <a:spcAft>
                  <a:spcPts val="0"/>
                </a:spcAft>
                <a:buClrTx/>
                <a:buSzTx/>
                <a:buFontTx/>
                <a:buNone/>
                <a:tabLst/>
                <a:defRPr/>
              </a:pPr>
              <a:br>
                <a:rPr kumimoji="0" lang="en-CH" sz="7000" b="0"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CH" sz="7000" b="1"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Virtuoso</a:t>
              </a:r>
              <a:br>
                <a:rPr kumimoji="0" lang="en-CH" sz="7000" b="0"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endParaRPr kumimoji="0" lang="en-CH" sz="7000" b="0"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7" name="Picture 2">
              <a:extLst>
                <a:ext uri="{FF2B5EF4-FFF2-40B4-BE49-F238E27FC236}">
                  <a16:creationId xmlns:a16="http://schemas.microsoft.com/office/drawing/2014/main" id="{E5A53928-C337-72FE-2F1B-5112436D104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230" t="20764" r="21338" b="22998"/>
            <a:stretch/>
          </p:blipFill>
          <p:spPr bwMode="auto">
            <a:xfrm>
              <a:off x="1062682" y="858509"/>
              <a:ext cx="1755926" cy="1781446"/>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27590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FE547-89AA-7956-FCF6-454E8C4D6DC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54CA28-2936-1660-809B-5E26C052960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153</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8E936C78-1279-C9DA-66EF-958FB2689874}"/>
              </a:ext>
            </a:extLst>
          </p:cNvPr>
          <p:cNvSpPr>
            <a:spLocks noGrp="1"/>
          </p:cNvSpPr>
          <p:nvPr>
            <p:ph type="title"/>
          </p:nvPr>
        </p:nvSpPr>
        <p:spPr>
          <a:xfrm>
            <a:off x="-11644" y="-36282"/>
            <a:ext cx="9278474" cy="894791"/>
          </a:xfrm>
        </p:spPr>
        <p:txBody>
          <a:bodyPr>
            <a:normAutofit fontScale="90000"/>
          </a:bodyPr>
          <a:lstStyle/>
          <a:p>
            <a:r>
              <a:rPr lang="en-US" sz="4000" b="1" dirty="0" err="1">
                <a:effectLst/>
                <a:latin typeface="Helvetica Neue" panose="02000503000000020004" pitchFamily="2" charset="0"/>
                <a:ea typeface="Helvetica Neue" panose="02000503000000020004" pitchFamily="2" charset="0"/>
                <a:cs typeface="Helvetica Neue" panose="02000503000000020004" pitchFamily="2" charset="0"/>
              </a:rPr>
              <a:t>VirTool</a:t>
            </a:r>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 State-of-the-art VM techniques</a:t>
            </a:r>
            <a:endParaRPr lang="en-CH" dirty="0"/>
          </a:p>
        </p:txBody>
      </p:sp>
      <p:sp>
        <p:nvSpPr>
          <p:cNvPr id="7" name="Rounded Rectangle 6">
            <a:extLst>
              <a:ext uri="{FF2B5EF4-FFF2-40B4-BE49-F238E27FC236}">
                <a16:creationId xmlns:a16="http://schemas.microsoft.com/office/drawing/2014/main" id="{DF0DCC73-755C-7910-3AD9-4D1760CA041F}"/>
              </a:ext>
            </a:extLst>
          </p:cNvPr>
          <p:cNvSpPr/>
          <p:nvPr/>
        </p:nvSpPr>
        <p:spPr>
          <a:xfrm>
            <a:off x="167269" y="2043478"/>
            <a:ext cx="8819432" cy="4243022"/>
          </a:xfrm>
          <a:prstGeom prst="roundRect">
            <a:avLst>
              <a:gd name="adj" fmla="val 4115"/>
            </a:avLst>
          </a:prstGeom>
          <a:solidFill>
            <a:schemeClr val="tx2">
              <a:lumMod val="75000"/>
              <a:alpha val="3348"/>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8" name="Rounded Rectangle 7">
            <a:extLst>
              <a:ext uri="{FF2B5EF4-FFF2-40B4-BE49-F238E27FC236}">
                <a16:creationId xmlns:a16="http://schemas.microsoft.com/office/drawing/2014/main" id="{F4519289-2687-990E-86FC-9A7627BCE507}"/>
              </a:ext>
            </a:extLst>
          </p:cNvPr>
          <p:cNvSpPr/>
          <p:nvPr/>
        </p:nvSpPr>
        <p:spPr>
          <a:xfrm>
            <a:off x="311017" y="3219634"/>
            <a:ext cx="2318968"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Nested MMU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Support</a:t>
            </a:r>
          </a:p>
        </p:txBody>
      </p:sp>
      <p:sp>
        <p:nvSpPr>
          <p:cNvPr id="3" name="Rounded Rectangle 2">
            <a:extLst>
              <a:ext uri="{FF2B5EF4-FFF2-40B4-BE49-F238E27FC236}">
                <a16:creationId xmlns:a16="http://schemas.microsoft.com/office/drawing/2014/main" id="{E20C4CFE-540A-B313-3C85-B66F20045B0E}"/>
              </a:ext>
            </a:extLst>
          </p:cNvPr>
          <p:cNvSpPr/>
          <p:nvPr/>
        </p:nvSpPr>
        <p:spPr>
          <a:xfrm>
            <a:off x="311017" y="2170925"/>
            <a:ext cx="2318969"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4 page table designs</a:t>
            </a:r>
          </a:p>
        </p:txBody>
      </p:sp>
      <p:sp>
        <p:nvSpPr>
          <p:cNvPr id="6" name="Rounded Rectangle 5">
            <a:extLst>
              <a:ext uri="{FF2B5EF4-FFF2-40B4-BE49-F238E27FC236}">
                <a16:creationId xmlns:a16="http://schemas.microsoft.com/office/drawing/2014/main" id="{04E03CC1-9507-4624-E4CE-D3CDBF978154}"/>
              </a:ext>
            </a:extLst>
          </p:cNvPr>
          <p:cNvSpPr/>
          <p:nvPr/>
        </p:nvSpPr>
        <p:spPr>
          <a:xfrm>
            <a:off x="311017" y="4268343"/>
            <a:ext cx="2062975" cy="1166324"/>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THP Policies</a:t>
            </a:r>
          </a:p>
        </p:txBody>
      </p:sp>
      <p:sp>
        <p:nvSpPr>
          <p:cNvPr id="14" name="Rounded Rectangle 13">
            <a:extLst>
              <a:ext uri="{FF2B5EF4-FFF2-40B4-BE49-F238E27FC236}">
                <a16:creationId xmlns:a16="http://schemas.microsoft.com/office/drawing/2014/main" id="{FD5C84AA-D9A6-1589-3DC9-F446811FEECB}"/>
              </a:ext>
            </a:extLst>
          </p:cNvPr>
          <p:cNvSpPr/>
          <p:nvPr/>
        </p:nvSpPr>
        <p:spPr>
          <a:xfrm>
            <a:off x="2689574" y="3219633"/>
            <a:ext cx="2988767" cy="1524381"/>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Hash-based address mapping schemes</a:t>
            </a:r>
          </a:p>
        </p:txBody>
      </p:sp>
      <p:sp>
        <p:nvSpPr>
          <p:cNvPr id="15" name="Rounded Rectangle 14">
            <a:extLst>
              <a:ext uri="{FF2B5EF4-FFF2-40B4-BE49-F238E27FC236}">
                <a16:creationId xmlns:a16="http://schemas.microsoft.com/office/drawing/2014/main" id="{DDFF6CEB-2089-37CC-7CF0-8043B1F68992}"/>
              </a:ext>
            </a:extLst>
          </p:cNvPr>
          <p:cNvSpPr/>
          <p:nvPr/>
        </p:nvSpPr>
        <p:spPr>
          <a:xfrm>
            <a:off x="5915650" y="2797933"/>
            <a:ext cx="2888065"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Memory Tagging Schemes</a:t>
            </a:r>
          </a:p>
        </p:txBody>
      </p:sp>
      <p:sp>
        <p:nvSpPr>
          <p:cNvPr id="16" name="Rounded Rectangle 15">
            <a:extLst>
              <a:ext uri="{FF2B5EF4-FFF2-40B4-BE49-F238E27FC236}">
                <a16:creationId xmlns:a16="http://schemas.microsoft.com/office/drawing/2014/main" id="{1F2DFD1D-8A5B-A36F-E912-1549BCB4F246}"/>
              </a:ext>
            </a:extLst>
          </p:cNvPr>
          <p:cNvSpPr/>
          <p:nvPr/>
        </p:nvSpPr>
        <p:spPr>
          <a:xfrm>
            <a:off x="2695773" y="2170925"/>
            <a:ext cx="2491986"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Software-Managed TLB</a:t>
            </a:r>
          </a:p>
        </p:txBody>
      </p:sp>
      <p:sp>
        <p:nvSpPr>
          <p:cNvPr id="17" name="Rounded Rectangle 16">
            <a:extLst>
              <a:ext uri="{FF2B5EF4-FFF2-40B4-BE49-F238E27FC236}">
                <a16:creationId xmlns:a16="http://schemas.microsoft.com/office/drawing/2014/main" id="{9205ACF5-75A9-D3EF-50A8-EE7241C00406}"/>
              </a:ext>
            </a:extLst>
          </p:cNvPr>
          <p:cNvSpPr/>
          <p:nvPr/>
        </p:nvSpPr>
        <p:spPr>
          <a:xfrm>
            <a:off x="5890145" y="3827598"/>
            <a:ext cx="2913570"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Contiguity-aware Schemes</a:t>
            </a:r>
          </a:p>
        </p:txBody>
      </p:sp>
      <p:sp>
        <p:nvSpPr>
          <p:cNvPr id="18" name="Rounded Rectangle 17">
            <a:extLst>
              <a:ext uri="{FF2B5EF4-FFF2-40B4-BE49-F238E27FC236}">
                <a16:creationId xmlns:a16="http://schemas.microsoft.com/office/drawing/2014/main" id="{6D00FBE2-3B8F-37BB-4F37-3734DEA8BA8D}"/>
              </a:ext>
            </a:extLst>
          </p:cNvPr>
          <p:cNvSpPr/>
          <p:nvPr/>
        </p:nvSpPr>
        <p:spPr>
          <a:xfrm>
            <a:off x="5386038" y="2170925"/>
            <a:ext cx="3417677" cy="55308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Page-Size Prediction</a:t>
            </a:r>
          </a:p>
        </p:txBody>
      </p:sp>
      <p:sp>
        <p:nvSpPr>
          <p:cNvPr id="19" name="Rounded Rectangle 18">
            <a:extLst>
              <a:ext uri="{FF2B5EF4-FFF2-40B4-BE49-F238E27FC236}">
                <a16:creationId xmlns:a16="http://schemas.microsoft.com/office/drawing/2014/main" id="{1605865E-882B-27F2-3FBB-05F5C1713EB5}"/>
              </a:ext>
            </a:extLst>
          </p:cNvPr>
          <p:cNvSpPr/>
          <p:nvPr/>
        </p:nvSpPr>
        <p:spPr>
          <a:xfrm>
            <a:off x="2457309" y="4855441"/>
            <a:ext cx="6346406" cy="579226"/>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Intermediate Address Space Schemes</a:t>
            </a:r>
          </a:p>
        </p:txBody>
      </p:sp>
      <p:sp>
        <p:nvSpPr>
          <p:cNvPr id="13" name="TextBox 12">
            <a:extLst>
              <a:ext uri="{FF2B5EF4-FFF2-40B4-BE49-F238E27FC236}">
                <a16:creationId xmlns:a16="http://schemas.microsoft.com/office/drawing/2014/main" id="{039F7B80-CF96-F434-8A74-FD32C7A72C35}"/>
              </a:ext>
            </a:extLst>
          </p:cNvPr>
          <p:cNvSpPr txBox="1"/>
          <p:nvPr/>
        </p:nvSpPr>
        <p:spPr>
          <a:xfrm>
            <a:off x="796560" y="1041012"/>
            <a:ext cx="8280081" cy="95410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Toolset encompassing the HW/SW components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of multiple state-of-the-art VM techniques </a:t>
            </a:r>
            <a:endPar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pic>
        <p:nvPicPr>
          <p:cNvPr id="20" name="Graphic 19" descr="Mining tools with solid fill">
            <a:extLst>
              <a:ext uri="{FF2B5EF4-FFF2-40B4-BE49-F238E27FC236}">
                <a16:creationId xmlns:a16="http://schemas.microsoft.com/office/drawing/2014/main" id="{FE64A777-2E6F-E6FE-AB89-15422AFDD6F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1134" y="1069118"/>
            <a:ext cx="914400" cy="914400"/>
          </a:xfrm>
          <a:prstGeom prst="rect">
            <a:avLst/>
          </a:prstGeom>
        </p:spPr>
      </p:pic>
      <p:sp>
        <p:nvSpPr>
          <p:cNvPr id="5" name="Rounded Rectangle 4">
            <a:extLst>
              <a:ext uri="{FF2B5EF4-FFF2-40B4-BE49-F238E27FC236}">
                <a16:creationId xmlns:a16="http://schemas.microsoft.com/office/drawing/2014/main" id="{1559D44D-2388-955C-FA0F-AEE2CC766327}"/>
              </a:ext>
            </a:extLst>
          </p:cNvPr>
          <p:cNvSpPr/>
          <p:nvPr/>
        </p:nvSpPr>
        <p:spPr>
          <a:xfrm>
            <a:off x="311016" y="5546093"/>
            <a:ext cx="3869098" cy="579226"/>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Speculative Translation</a:t>
            </a:r>
          </a:p>
        </p:txBody>
      </p:sp>
      <p:sp>
        <p:nvSpPr>
          <p:cNvPr id="9" name="Rounded Rectangle 8">
            <a:extLst>
              <a:ext uri="{FF2B5EF4-FFF2-40B4-BE49-F238E27FC236}">
                <a16:creationId xmlns:a16="http://schemas.microsoft.com/office/drawing/2014/main" id="{D4F8FC6C-1AD1-AA61-6A8D-A58E29A60789}"/>
              </a:ext>
            </a:extLst>
          </p:cNvPr>
          <p:cNvSpPr/>
          <p:nvPr/>
        </p:nvSpPr>
        <p:spPr>
          <a:xfrm>
            <a:off x="4323861" y="5546093"/>
            <a:ext cx="4479854" cy="579226"/>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TLB Prefetching</a:t>
            </a:r>
          </a:p>
        </p:txBody>
      </p:sp>
    </p:spTree>
    <p:extLst>
      <p:ext uri="{BB962C8B-B14F-4D97-AF65-F5344CB8AC3E}">
        <p14:creationId xmlns:p14="http://schemas.microsoft.com/office/powerpoint/2010/main" val="262279037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0D299-7E32-B8BD-37A6-370F302C46D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895664-BD61-6A9E-08DC-0FA9FFF0C42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154</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3" name="Rounded Rectangle 12">
            <a:extLst>
              <a:ext uri="{FF2B5EF4-FFF2-40B4-BE49-F238E27FC236}">
                <a16:creationId xmlns:a16="http://schemas.microsoft.com/office/drawing/2014/main" id="{FC87B339-A89F-BDFB-4787-02FAE04974C7}"/>
              </a:ext>
            </a:extLst>
          </p:cNvPr>
          <p:cNvSpPr/>
          <p:nvPr/>
        </p:nvSpPr>
        <p:spPr>
          <a:xfrm>
            <a:off x="-173865" y="0"/>
            <a:ext cx="9491729" cy="1434477"/>
          </a:xfrm>
          <a:prstGeom prst="roundRect">
            <a:avLst>
              <a:gd name="adj" fmla="val 7712"/>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Integrated Virtuoso with 5 Diverse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Architectural Simulators </a:t>
            </a:r>
          </a:p>
        </p:txBody>
      </p:sp>
      <p:sp>
        <p:nvSpPr>
          <p:cNvPr id="19" name="Rounded Rectangle 18">
            <a:extLst>
              <a:ext uri="{FF2B5EF4-FFF2-40B4-BE49-F238E27FC236}">
                <a16:creationId xmlns:a16="http://schemas.microsoft.com/office/drawing/2014/main" id="{353F3942-42C2-3FBE-D1A5-125074D48893}"/>
              </a:ext>
            </a:extLst>
          </p:cNvPr>
          <p:cNvSpPr/>
          <p:nvPr/>
        </p:nvSpPr>
        <p:spPr>
          <a:xfrm>
            <a:off x="1186994" y="1860124"/>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rPr>
              <a:t>g</a:t>
            </a:r>
            <a:r>
              <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rPr>
              <a:t>em5-SE</a:t>
            </a:r>
          </a:p>
        </p:txBody>
      </p:sp>
      <p:sp>
        <p:nvSpPr>
          <p:cNvPr id="20" name="Rounded Rectangle 19">
            <a:extLst>
              <a:ext uri="{FF2B5EF4-FFF2-40B4-BE49-F238E27FC236}">
                <a16:creationId xmlns:a16="http://schemas.microsoft.com/office/drawing/2014/main" id="{EE83825E-7952-BB21-E99E-4CD56530B174}"/>
              </a:ext>
            </a:extLst>
          </p:cNvPr>
          <p:cNvSpPr/>
          <p:nvPr/>
        </p:nvSpPr>
        <p:spPr>
          <a:xfrm>
            <a:off x="4796241" y="1860124"/>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rPr>
              <a:t>Ramulator</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21" name="Rounded Rectangle 20">
            <a:extLst>
              <a:ext uri="{FF2B5EF4-FFF2-40B4-BE49-F238E27FC236}">
                <a16:creationId xmlns:a16="http://schemas.microsoft.com/office/drawing/2014/main" id="{4DCBA8CE-6D98-4C47-95EB-FEBF2CC37154}"/>
              </a:ext>
            </a:extLst>
          </p:cNvPr>
          <p:cNvSpPr/>
          <p:nvPr/>
        </p:nvSpPr>
        <p:spPr>
          <a:xfrm>
            <a:off x="1154758" y="3543846"/>
            <a:ext cx="2889383" cy="1258075"/>
          </a:xfrm>
          <a:prstGeom prst="roundRect">
            <a:avLst>
              <a:gd name="adj" fmla="val 4115"/>
            </a:avLst>
          </a:prstGeom>
          <a:solidFill>
            <a:schemeClr val="tx1">
              <a:alpha val="9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rPr>
              <a:t>Sniper</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22" name="Rounded Rectangle 21">
            <a:extLst>
              <a:ext uri="{FF2B5EF4-FFF2-40B4-BE49-F238E27FC236}">
                <a16:creationId xmlns:a16="http://schemas.microsoft.com/office/drawing/2014/main" id="{48E80120-209F-C3DB-79A1-C3A945E9540E}"/>
              </a:ext>
            </a:extLst>
          </p:cNvPr>
          <p:cNvSpPr/>
          <p:nvPr/>
        </p:nvSpPr>
        <p:spPr>
          <a:xfrm>
            <a:off x="4796241" y="3543846"/>
            <a:ext cx="2889383" cy="1258075"/>
          </a:xfrm>
          <a:prstGeom prst="roundRect">
            <a:avLst>
              <a:gd name="adj" fmla="val 4115"/>
            </a:avLst>
          </a:prstGeom>
          <a:solidFill>
            <a:schemeClr val="tx1">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srgbClr>
                </a:solidFill>
                <a:effectLst/>
                <a:uLnTx/>
                <a:uFillTx/>
                <a:latin typeface="Aptos SemiBold" panose="020B0004020202020204" pitchFamily="34" charset="0"/>
                <a:ea typeface="+mn-ea"/>
                <a:cs typeface="+mn-cs"/>
              </a:rPr>
              <a:t>ChampSim</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3" name="Rounded Rectangle 2">
            <a:extLst>
              <a:ext uri="{FF2B5EF4-FFF2-40B4-BE49-F238E27FC236}">
                <a16:creationId xmlns:a16="http://schemas.microsoft.com/office/drawing/2014/main" id="{C906C082-64CB-8304-C218-A8E8915A7F1B}"/>
              </a:ext>
            </a:extLst>
          </p:cNvPr>
          <p:cNvSpPr/>
          <p:nvPr/>
        </p:nvSpPr>
        <p:spPr>
          <a:xfrm>
            <a:off x="4796240" y="5041379"/>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srgbClr>
                </a:solidFill>
                <a:effectLst/>
                <a:uLnTx/>
                <a:uFillTx/>
                <a:latin typeface="Aptos SemiBold" panose="020B0004020202020204" pitchFamily="34" charset="0"/>
                <a:ea typeface="+mn-ea"/>
                <a:cs typeface="+mn-cs"/>
              </a:rPr>
              <a:t>MQSim</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5" name="TextBox 4">
            <a:extLst>
              <a:ext uri="{FF2B5EF4-FFF2-40B4-BE49-F238E27FC236}">
                <a16:creationId xmlns:a16="http://schemas.microsoft.com/office/drawing/2014/main" id="{8543C4A6-4BA3-C1D5-3B67-D7B804E6F605}"/>
              </a:ext>
            </a:extLst>
          </p:cNvPr>
          <p:cNvSpPr txBox="1"/>
          <p:nvPr/>
        </p:nvSpPr>
        <p:spPr>
          <a:xfrm>
            <a:off x="1369754" y="4968439"/>
            <a:ext cx="2533835" cy="86177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Focus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storage devices</a:t>
            </a:r>
            <a:endParaRPr kumimoji="0" lang="en-CH"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425B5397-736E-57B6-F63E-56E4F6FB08BC}"/>
              </a:ext>
            </a:extLst>
          </p:cNvPr>
          <p:cNvSpPr txBox="1"/>
          <p:nvPr/>
        </p:nvSpPr>
        <p:spPr>
          <a:xfrm>
            <a:off x="1273595" y="5830213"/>
            <a:ext cx="2726153"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t>
            </a:r>
            <a:r>
              <a:rPr kumimoji="0" lang="en-GB" sz="2000" b="1"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Tavakkol</a:t>
            </a: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FAST 2018]</a:t>
            </a:r>
            <a:endParaRPr kumimoji="0" lang="en-CH"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8" name="TextBox 7">
            <a:hlinkClick r:id="rId2"/>
            <a:extLst>
              <a:ext uri="{FF2B5EF4-FFF2-40B4-BE49-F238E27FC236}">
                <a16:creationId xmlns:a16="http://schemas.microsoft.com/office/drawing/2014/main" id="{BE4A8893-95ED-109C-DB95-D7E7BEE18696}"/>
              </a:ext>
            </a:extLst>
          </p:cNvPr>
          <p:cNvSpPr txBox="1"/>
          <p:nvPr/>
        </p:nvSpPr>
        <p:spPr>
          <a:xfrm>
            <a:off x="383972" y="6230323"/>
            <a:ext cx="4505398"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rPr>
              <a:t>https://github.com/CMU-SAFARI/MQSim</a:t>
            </a:r>
          </a:p>
        </p:txBody>
      </p:sp>
    </p:spTree>
    <p:extLst>
      <p:ext uri="{BB962C8B-B14F-4D97-AF65-F5344CB8AC3E}">
        <p14:creationId xmlns:p14="http://schemas.microsoft.com/office/powerpoint/2010/main" val="311640983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ABC42-F466-E499-6660-C4D4603DC88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319C0FE-5A48-4F8A-5F58-25C516A078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en-CH" sz="2500" b="0" i="0" u="none" strike="noStrike" kern="1200" cap="none" spc="0" normalizeH="0" baseline="0" noProof="0">
              <a:ln>
                <a:noFill/>
              </a:ln>
              <a:solidFill>
                <a:srgbClr val="4472C4">
                  <a:lumMod val="50000"/>
                </a:srgbClr>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983351C6-4BF8-2955-7A96-766480935326}"/>
              </a:ext>
            </a:extLst>
          </p:cNvPr>
          <p:cNvSpPr>
            <a:spLocks noGrp="1"/>
          </p:cNvSpPr>
          <p:nvPr>
            <p:ph type="title"/>
          </p:nvPr>
        </p:nvSpPr>
        <p:spPr>
          <a:xfrm>
            <a:off x="1" y="-27384"/>
            <a:ext cx="9144000" cy="894791"/>
          </a:xfrm>
        </p:spPr>
        <p:txBody>
          <a:bodyPr>
            <a:normAutofit/>
          </a:bodyPr>
          <a:lstStyle/>
          <a:p>
            <a:pPr algn="l"/>
            <a:r>
              <a:rPr lang="en-US" dirty="0"/>
              <a:t>More Details in the Virtuoso Paper</a:t>
            </a:r>
            <a:endParaRPr lang="en-CH" dirty="0"/>
          </a:p>
        </p:txBody>
      </p:sp>
      <p:sp>
        <p:nvSpPr>
          <p:cNvPr id="3" name="TextBox 2">
            <a:extLst>
              <a:ext uri="{FF2B5EF4-FFF2-40B4-BE49-F238E27FC236}">
                <a16:creationId xmlns:a16="http://schemas.microsoft.com/office/drawing/2014/main" id="{32F83ACE-9810-E9C6-BDB5-36D59A1ED1CA}"/>
              </a:ext>
            </a:extLst>
          </p:cNvPr>
          <p:cNvSpPr txBox="1"/>
          <p:nvPr/>
        </p:nvSpPr>
        <p:spPr>
          <a:xfrm>
            <a:off x="137886" y="868801"/>
            <a:ext cx="8848815" cy="5200847"/>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Detailed description of communication primitives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Detailed description of MimicOS modules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Integration methodology with different simulators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Evaluation of intermediate address space schemes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Evaluation of swapping activity and translation latency in  hash-based address mapping schemes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Evaluation of two additional hash-based page tables</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endParaRPr>
          </a:p>
        </p:txBody>
      </p:sp>
      <p:grpSp>
        <p:nvGrpSpPr>
          <p:cNvPr id="7" name="Group 6">
            <a:extLst>
              <a:ext uri="{FF2B5EF4-FFF2-40B4-BE49-F238E27FC236}">
                <a16:creationId xmlns:a16="http://schemas.microsoft.com/office/drawing/2014/main" id="{DAB87251-E067-F319-0302-E0B78DA5CCC2}"/>
              </a:ext>
            </a:extLst>
          </p:cNvPr>
          <p:cNvGrpSpPr/>
          <p:nvPr/>
        </p:nvGrpSpPr>
        <p:grpSpPr>
          <a:xfrm>
            <a:off x="1442277" y="909015"/>
            <a:ext cx="6240032" cy="5651911"/>
            <a:chOff x="1442277" y="909015"/>
            <a:chExt cx="6240032" cy="5651911"/>
          </a:xfrm>
        </p:grpSpPr>
        <p:pic>
          <p:nvPicPr>
            <p:cNvPr id="5" name="Picture 4">
              <a:extLst>
                <a:ext uri="{FF2B5EF4-FFF2-40B4-BE49-F238E27FC236}">
                  <a16:creationId xmlns:a16="http://schemas.microsoft.com/office/drawing/2014/main" id="{99D9F5B4-DF9C-CAF4-B9AB-0F3F25472684}"/>
                </a:ext>
              </a:extLst>
            </p:cNvPr>
            <p:cNvPicPr>
              <a:picLocks noChangeAspect="1"/>
            </p:cNvPicPr>
            <p:nvPr/>
          </p:nvPicPr>
          <p:blipFill rotWithShape="1">
            <a:blip r:embed="rId3"/>
            <a:srcRect t="1815" b="37025"/>
            <a:stretch/>
          </p:blipFill>
          <p:spPr>
            <a:xfrm>
              <a:off x="1442277" y="909015"/>
              <a:ext cx="6240032" cy="4953979"/>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043213F1-2D76-AB5E-325E-5C15CD50D6CF}"/>
                </a:ext>
              </a:extLst>
            </p:cNvPr>
            <p:cNvSpPr txBox="1"/>
            <p:nvPr/>
          </p:nvSpPr>
          <p:spPr>
            <a:xfrm>
              <a:off x="2020585" y="6083872"/>
              <a:ext cx="5083417" cy="4770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500" b="1" i="0" u="sng" strike="noStrike" kern="1200" cap="none" spc="0" normalizeH="0" baseline="0" noProof="0" dirty="0">
                  <a:ln>
                    <a:noFill/>
                  </a:ln>
                  <a:solidFill>
                    <a:srgbClr val="0000FF"/>
                  </a:solidFill>
                  <a:effectLst/>
                  <a:uLnTx/>
                  <a:uFillTx/>
                  <a:latin typeface="Helvetica Neue" panose="02000503000000020004" pitchFamily="2" charset="0"/>
                  <a:ea typeface="Helvetica Neue" panose="02000503000000020004" pitchFamily="2" charset="0"/>
                  <a:cs typeface="Helvetica Neue" panose="02000503000000020004" pitchFamily="2" charset="0"/>
                </a:rPr>
                <a:t>https://arxiv.org/pdf/2403.04635</a:t>
              </a:r>
            </a:p>
          </p:txBody>
        </p:sp>
      </p:grpSp>
    </p:spTree>
    <p:extLst>
      <p:ext uri="{BB962C8B-B14F-4D97-AF65-F5344CB8AC3E}">
        <p14:creationId xmlns:p14="http://schemas.microsoft.com/office/powerpoint/2010/main" val="350926962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3672D-E51A-FB2A-75A4-41B0FC57F76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E1413DF-6BFB-4313-74EC-82FFDB157EF8}"/>
              </a:ext>
            </a:extLst>
          </p:cNvPr>
          <p:cNvSpPr>
            <a:spLocks noGrp="1"/>
          </p:cNvSpPr>
          <p:nvPr>
            <p:ph type="subTitle" idx="1"/>
          </p:nvPr>
        </p:nvSpPr>
        <p:spPr>
          <a:xfrm>
            <a:off x="467544" y="3645024"/>
            <a:ext cx="8208912" cy="614362"/>
          </a:xfrm>
        </p:spPr>
        <p:txBody>
          <a:bodyPr>
            <a:noAutofit/>
          </a:bodyPr>
          <a:lstStyle/>
          <a:p>
            <a:r>
              <a:rPr lang="en-US" sz="2200" dirty="0"/>
              <a:t>Onur Mutlu</a:t>
            </a:r>
          </a:p>
          <a:p>
            <a:r>
              <a:rPr lang="en-US" sz="2200" dirty="0">
                <a:hlinkClick r:id="rId3"/>
              </a:rPr>
              <a:t>omutlu@gmail.com</a:t>
            </a:r>
            <a:r>
              <a:rPr lang="en-US" sz="2200" dirty="0"/>
              <a:t> </a:t>
            </a:r>
          </a:p>
          <a:p>
            <a:r>
              <a:rPr lang="en-US" sz="2200" dirty="0">
                <a:hlinkClick r:id="rId4"/>
              </a:rPr>
              <a:t>https://people.inf.ethz.ch/omutlu</a:t>
            </a:r>
            <a:endParaRPr lang="en-US" sz="2200" dirty="0"/>
          </a:p>
          <a:p>
            <a:r>
              <a:rPr lang="en-US" sz="2200" dirty="0"/>
              <a:t>22 March 2026</a:t>
            </a:r>
          </a:p>
          <a:p>
            <a:r>
              <a:rPr lang="en-US" dirty="0"/>
              <a:t>1</a:t>
            </a:r>
            <a:r>
              <a:rPr lang="en-US" baseline="30000" dirty="0"/>
              <a:t>st</a:t>
            </a:r>
            <a:r>
              <a:rPr lang="en-US" dirty="0"/>
              <a:t> Ramulator &amp; DRAM Bender Tutorial @ ASPLOS 2026</a:t>
            </a:r>
          </a:p>
        </p:txBody>
      </p:sp>
      <p:sp>
        <p:nvSpPr>
          <p:cNvPr id="13" name="Title 1">
            <a:extLst>
              <a:ext uri="{FF2B5EF4-FFF2-40B4-BE49-F238E27FC236}">
                <a16:creationId xmlns:a16="http://schemas.microsoft.com/office/drawing/2014/main" id="{A967ACF5-8969-E4CA-4C08-8DC77B63BFFB}"/>
              </a:ext>
            </a:extLst>
          </p:cNvPr>
          <p:cNvSpPr>
            <a:spLocks noGrp="1"/>
          </p:cNvSpPr>
          <p:nvPr>
            <p:ph type="ctrTitle"/>
          </p:nvPr>
        </p:nvSpPr>
        <p:spPr>
          <a:xfrm>
            <a:off x="203060" y="1227584"/>
            <a:ext cx="8820472" cy="2201416"/>
          </a:xfrm>
        </p:spPr>
        <p:txBody>
          <a:bodyPr>
            <a:noAutofit/>
          </a:bodyPr>
          <a:lstStyle/>
          <a:p>
            <a:pPr algn="ctr"/>
            <a:r>
              <a:rPr lang="en-US" dirty="0"/>
              <a:t>Tools for Evaluating Memory and Memory-Centric Computing </a:t>
            </a:r>
            <a:br>
              <a:rPr lang="en-US" dirty="0"/>
            </a:br>
            <a:r>
              <a:rPr lang="en-US" sz="3600" b="1" dirty="0">
                <a:solidFill>
                  <a:srgbClr val="C00000"/>
                </a:solidFill>
              </a:rPr>
              <a:t>DRAM, Storage, Virtual Memory</a:t>
            </a:r>
          </a:p>
        </p:txBody>
      </p:sp>
      <p:pic>
        <p:nvPicPr>
          <p:cNvPr id="10" name="Picture 2" descr="ETH Zurich short logo, black">
            <a:extLst>
              <a:ext uri="{FF2B5EF4-FFF2-40B4-BE49-F238E27FC236}">
                <a16:creationId xmlns:a16="http://schemas.microsoft.com/office/drawing/2014/main" id="{79FA3CF4-2A53-3A95-94EB-92217E9464AB}"/>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6982" t="19970" r="7940" b="18111"/>
          <a:stretch/>
        </p:blipFill>
        <p:spPr bwMode="auto">
          <a:xfrm>
            <a:off x="3261625" y="5805264"/>
            <a:ext cx="2750535" cy="783754"/>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8" descr="safari.png">
            <a:extLst>
              <a:ext uri="{FF2B5EF4-FFF2-40B4-BE49-F238E27FC236}">
                <a16:creationId xmlns:a16="http://schemas.microsoft.com/office/drawing/2014/main" id="{0944BCF3-7DE8-9FD4-0B3A-7F84F9303257}"/>
              </a:ext>
            </a:extLst>
          </p:cNvPr>
          <p:cNvPicPr>
            <a:picLocks noChangeAspect="1"/>
          </p:cNvPicPr>
          <p:nvPr/>
        </p:nvPicPr>
        <p:blipFill>
          <a:blip r:embed="rId6" cstate="print"/>
          <a:stretch>
            <a:fillRect/>
          </a:stretch>
        </p:blipFill>
        <p:spPr>
          <a:xfrm>
            <a:off x="216024" y="5949280"/>
            <a:ext cx="1745138" cy="504938"/>
          </a:xfrm>
          <a:prstGeom prst="rect">
            <a:avLst/>
          </a:prstGeom>
        </p:spPr>
      </p:pic>
    </p:spTree>
    <p:extLst>
      <p:ext uri="{BB962C8B-B14F-4D97-AF65-F5344CB8AC3E}">
        <p14:creationId xmlns:p14="http://schemas.microsoft.com/office/powerpoint/2010/main" val="279490988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7410-F887-CDE6-B974-0A7FC49E5C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867288-B8E1-DC77-31C5-E3F8A9F351F2}"/>
              </a:ext>
            </a:extLst>
          </p:cNvPr>
          <p:cNvSpPr>
            <a:spLocks noGrp="1"/>
          </p:cNvSpPr>
          <p:nvPr>
            <p:ph type="ctrTitle" idx="4294967295"/>
          </p:nvPr>
        </p:nvSpPr>
        <p:spPr>
          <a:xfrm>
            <a:off x="3493426" y="240389"/>
            <a:ext cx="3180707" cy="956444"/>
          </a:xfrm>
        </p:spPr>
        <p:txBody>
          <a:bodyPr anchor="ctr">
            <a:noAutofit/>
          </a:bodyPr>
          <a:lstStyle/>
          <a:p>
            <a:pPr algn="ctr">
              <a:lnSpc>
                <a:spcPct val="100000"/>
              </a:lnSpc>
            </a:pPr>
            <a:br>
              <a:rPr lang="en-CH" sz="5800"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rPr>
            </a:br>
            <a:r>
              <a:rPr lang="en-CH" sz="5800" b="1"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rPr>
              <a:t>Virtuoso</a:t>
            </a:r>
            <a:br>
              <a:rPr lang="en-CH" sz="5800"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rPr>
            </a:br>
            <a:endParaRPr lang="en-CH" sz="5800" dirty="0">
              <a:solidFill>
                <a:schemeClr val="accent1">
                  <a:lumMod val="7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TextBox 2">
            <a:extLst>
              <a:ext uri="{FF2B5EF4-FFF2-40B4-BE49-F238E27FC236}">
                <a16:creationId xmlns:a16="http://schemas.microsoft.com/office/drawing/2014/main" id="{37820C7C-972F-E603-5A2D-920EF73BE68B}"/>
              </a:ext>
            </a:extLst>
          </p:cNvPr>
          <p:cNvSpPr txBox="1"/>
          <p:nvPr/>
        </p:nvSpPr>
        <p:spPr>
          <a:xfrm>
            <a:off x="-4" y="3670066"/>
            <a:ext cx="9144000"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Konstantinos Kanellopoulos     </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Konstantinos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Sgouras</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F.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Nisa</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Bostanci</a:t>
            </a:r>
            <a:endPar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Andreas Kosmas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Kakolyris</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Berkin</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Kerim</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Konar</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Rahul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Bera</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Mohammad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Sadrosadati</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Rakesh Kumar    Nandita Vijaykumar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Onur</a:t>
            </a:r>
            <a:r>
              <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GB" sz="2000" b="0" i="0" u="none" strike="noStrike" kern="1200" cap="none" spc="0" normalizeH="0" baseline="0" noProof="0" dirty="0" err="1">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Mutlu</a:t>
            </a:r>
            <a:endParaRPr kumimoji="0" lang="en-GB" sz="2000" b="0" i="0" u="none" strike="noStrike" kern="1200" cap="none" spc="0" normalizeH="0" baseline="0" noProof="0" dirty="0">
              <a:ln>
                <a:noFill/>
              </a:ln>
              <a:solidFill>
                <a:srgbClr val="E7E6E6">
                  <a:lumMod val="2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TextBox 5">
            <a:extLst>
              <a:ext uri="{FF2B5EF4-FFF2-40B4-BE49-F238E27FC236}">
                <a16:creationId xmlns:a16="http://schemas.microsoft.com/office/drawing/2014/main" id="{CBDE763C-6AE4-8028-8E0B-E74525E1690D}"/>
              </a:ext>
            </a:extLst>
          </p:cNvPr>
          <p:cNvSpPr txBox="1"/>
          <p:nvPr/>
        </p:nvSpPr>
        <p:spPr>
          <a:xfrm>
            <a:off x="72369" y="1257324"/>
            <a:ext cx="8999250" cy="161582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Enabling Fast and Accurate Virtual Memory Research with an Imitation-based </a:t>
            </a:r>
            <a:br>
              <a:rPr kumimoji="0" lang="en-GB"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GB"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Operating System Simulation Methodology </a:t>
            </a:r>
            <a:endParaRPr kumimoji="0" lang="en-CH" sz="3300" b="1" i="0" u="none" strike="noStrike" kern="1200" cap="none" spc="0" normalizeH="0" baseline="0" noProof="0" dirty="0">
              <a:ln>
                <a:noFill/>
              </a:ln>
              <a:solidFill>
                <a:srgbClr val="4472C4">
                  <a:lumMod val="5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2" name="Group 11">
            <a:extLst>
              <a:ext uri="{FF2B5EF4-FFF2-40B4-BE49-F238E27FC236}">
                <a16:creationId xmlns:a16="http://schemas.microsoft.com/office/drawing/2014/main" id="{52D8A7A7-F039-360F-8F4E-126902914277}"/>
              </a:ext>
            </a:extLst>
          </p:cNvPr>
          <p:cNvGrpSpPr/>
          <p:nvPr/>
        </p:nvGrpSpPr>
        <p:grpSpPr>
          <a:xfrm>
            <a:off x="174757" y="5885756"/>
            <a:ext cx="8794487" cy="899979"/>
            <a:chOff x="104416" y="5661698"/>
            <a:chExt cx="8794487" cy="899979"/>
          </a:xfrm>
        </p:grpSpPr>
        <p:pic>
          <p:nvPicPr>
            <p:cNvPr id="8" name="Picture 7">
              <a:extLst>
                <a:ext uri="{FF2B5EF4-FFF2-40B4-BE49-F238E27FC236}">
                  <a16:creationId xmlns:a16="http://schemas.microsoft.com/office/drawing/2014/main" id="{0901329E-8E4A-0E96-6319-020433BCC3C6}"/>
                </a:ext>
              </a:extLst>
            </p:cNvPr>
            <p:cNvPicPr>
              <a:picLocks noChangeAspect="1"/>
            </p:cNvPicPr>
            <p:nvPr/>
          </p:nvPicPr>
          <p:blipFill>
            <a:blip r:embed="rId3"/>
            <a:stretch>
              <a:fillRect/>
            </a:stretch>
          </p:blipFill>
          <p:spPr>
            <a:xfrm>
              <a:off x="104416" y="5762416"/>
              <a:ext cx="2019185" cy="799261"/>
            </a:xfrm>
            <a:prstGeom prst="rect">
              <a:avLst/>
            </a:prstGeom>
          </p:spPr>
        </p:pic>
        <p:pic>
          <p:nvPicPr>
            <p:cNvPr id="9" name="Picture 8">
              <a:extLst>
                <a:ext uri="{FF2B5EF4-FFF2-40B4-BE49-F238E27FC236}">
                  <a16:creationId xmlns:a16="http://schemas.microsoft.com/office/drawing/2014/main" id="{806F58C1-4911-D489-C1C4-4DE6C2F43706}"/>
                </a:ext>
              </a:extLst>
            </p:cNvPr>
            <p:cNvPicPr>
              <a:picLocks noChangeAspect="1"/>
            </p:cNvPicPr>
            <p:nvPr/>
          </p:nvPicPr>
          <p:blipFill rotWithShape="1">
            <a:blip r:embed="rId4"/>
            <a:srcRect l="15553" t="31836" r="15247" b="32270"/>
            <a:stretch/>
          </p:blipFill>
          <p:spPr>
            <a:xfrm>
              <a:off x="2380836" y="5818125"/>
              <a:ext cx="2084499" cy="395292"/>
            </a:xfrm>
            <a:prstGeom prst="rect">
              <a:avLst/>
            </a:prstGeom>
          </p:spPr>
        </p:pic>
        <p:pic>
          <p:nvPicPr>
            <p:cNvPr id="10" name="Google Shape;91;p1">
              <a:extLst>
                <a:ext uri="{FF2B5EF4-FFF2-40B4-BE49-F238E27FC236}">
                  <a16:creationId xmlns:a16="http://schemas.microsoft.com/office/drawing/2014/main" id="{62826EFB-DC7E-C86D-2EE6-92BF50081C27}"/>
                </a:ext>
              </a:extLst>
            </p:cNvPr>
            <p:cNvPicPr preferRelativeResize="0"/>
            <p:nvPr/>
          </p:nvPicPr>
          <p:blipFill rotWithShape="1">
            <a:blip r:embed="rId5">
              <a:alphaModFix/>
            </a:blip>
            <a:srcRect/>
            <a:stretch/>
          </p:blipFill>
          <p:spPr>
            <a:xfrm>
              <a:off x="4722570" y="5661698"/>
              <a:ext cx="1959549" cy="708145"/>
            </a:xfrm>
            <a:prstGeom prst="rect">
              <a:avLst/>
            </a:prstGeom>
            <a:noFill/>
            <a:ln>
              <a:noFill/>
            </a:ln>
          </p:spPr>
        </p:pic>
        <p:pic>
          <p:nvPicPr>
            <p:cNvPr id="11" name="Picture 2">
              <a:extLst>
                <a:ext uri="{FF2B5EF4-FFF2-40B4-BE49-F238E27FC236}">
                  <a16:creationId xmlns:a16="http://schemas.microsoft.com/office/drawing/2014/main" id="{8A4764A5-AE94-78B8-4752-25E739C28A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9353" y="5850424"/>
              <a:ext cx="1959550" cy="362993"/>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3A2BF533-ED4F-8394-65D9-9C953B27CCC4}"/>
              </a:ext>
            </a:extLst>
          </p:cNvPr>
          <p:cNvSpPr txBox="1"/>
          <p:nvPr/>
        </p:nvSpPr>
        <p:spPr>
          <a:xfrm>
            <a:off x="1549997" y="5124420"/>
            <a:ext cx="6044007" cy="44627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300" b="1" i="0" u="sng"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https://github.com/CMU-SAFARI/Virtuoso</a:t>
            </a:r>
          </a:p>
        </p:txBody>
      </p:sp>
      <p:pic>
        <p:nvPicPr>
          <p:cNvPr id="1026" name="Picture 2">
            <a:extLst>
              <a:ext uri="{FF2B5EF4-FFF2-40B4-BE49-F238E27FC236}">
                <a16:creationId xmlns:a16="http://schemas.microsoft.com/office/drawing/2014/main" id="{AD38F153-D05D-AEDD-2F6F-21C89077101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3230" t="20764" r="21338" b="22998"/>
          <a:stretch/>
        </p:blipFill>
        <p:spPr bwMode="auto">
          <a:xfrm>
            <a:off x="2451177" y="256759"/>
            <a:ext cx="910470" cy="92370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90784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D0D66-8C6B-C6F4-7D36-3CA3596695E3}"/>
            </a:ext>
          </a:extLst>
        </p:cNvPr>
        <p:cNvGrpSpPr/>
        <p:nvPr/>
      </p:nvGrpSpPr>
      <p:grpSpPr>
        <a:xfrm>
          <a:off x="0" y="0"/>
          <a:ext cx="0" cy="0"/>
          <a:chOff x="0" y="0"/>
          <a:chExt cx="0" cy="0"/>
        </a:xfrm>
      </p:grpSpPr>
      <p:sp>
        <p:nvSpPr>
          <p:cNvPr id="7" name="Rounded Rectangle 6">
            <a:extLst>
              <a:ext uri="{FF2B5EF4-FFF2-40B4-BE49-F238E27FC236}">
                <a16:creationId xmlns:a16="http://schemas.microsoft.com/office/drawing/2014/main" id="{B3FE056D-108F-7D45-F808-1D8FD0B8818A}"/>
              </a:ext>
            </a:extLst>
          </p:cNvPr>
          <p:cNvSpPr/>
          <p:nvPr/>
        </p:nvSpPr>
        <p:spPr>
          <a:xfrm>
            <a:off x="1389888" y="1788070"/>
            <a:ext cx="6693408" cy="2929540"/>
          </a:xfrm>
          <a:prstGeom prst="roundRect">
            <a:avLst>
              <a:gd name="adj" fmla="val 4668"/>
            </a:avLst>
          </a:prstGeom>
          <a:solidFill>
            <a:schemeClr val="accent1">
              <a:lumMod val="20000"/>
              <a:lumOff val="80000"/>
              <a:alpha val="16000"/>
            </a:schemeClr>
          </a:solidFill>
          <a:ln w="38100">
            <a:solidFill>
              <a:schemeClr val="tx1">
                <a:lumMod val="85000"/>
                <a:lumOff val="1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sysClr val="windowText" lastClr="000000"/>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80E6AFE0-932A-5B60-C299-6CECA3B2611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158</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5" name="Rounded Rectangle 4">
            <a:extLst>
              <a:ext uri="{FF2B5EF4-FFF2-40B4-BE49-F238E27FC236}">
                <a16:creationId xmlns:a16="http://schemas.microsoft.com/office/drawing/2014/main" id="{03BFF86A-4814-1E68-B653-02A8AC95FB99}"/>
              </a:ext>
            </a:extLst>
          </p:cNvPr>
          <p:cNvSpPr/>
          <p:nvPr/>
        </p:nvSpPr>
        <p:spPr>
          <a:xfrm>
            <a:off x="0" y="881"/>
            <a:ext cx="9144000" cy="1359568"/>
          </a:xfrm>
          <a:prstGeom prst="roundRect">
            <a:avLst>
              <a:gd name="adj" fmla="val 2184"/>
            </a:avLst>
          </a:prstGeom>
          <a:solidFill>
            <a:srgbClr val="223B6C">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rPr>
              <a:t>Co-design the hardware and the OS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rPr>
              <a:t>to reduce VM overheads</a:t>
            </a:r>
          </a:p>
        </p:txBody>
      </p:sp>
      <p:sp>
        <p:nvSpPr>
          <p:cNvPr id="2" name="Rounded Rectangle 1">
            <a:extLst>
              <a:ext uri="{FF2B5EF4-FFF2-40B4-BE49-F238E27FC236}">
                <a16:creationId xmlns:a16="http://schemas.microsoft.com/office/drawing/2014/main" id="{F1045E1A-5D59-82EE-86BA-0A8AB495E65B}"/>
              </a:ext>
            </a:extLst>
          </p:cNvPr>
          <p:cNvSpPr/>
          <p:nvPr/>
        </p:nvSpPr>
        <p:spPr>
          <a:xfrm>
            <a:off x="4083466" y="2859288"/>
            <a:ext cx="1929495" cy="921823"/>
          </a:xfrm>
          <a:prstGeom prst="roundRect">
            <a:avLst>
              <a:gd name="adj" fmla="val 4767"/>
            </a:avLst>
          </a:prstGeom>
          <a:solidFill>
            <a:schemeClr val="tx2">
              <a:lumMod val="60000"/>
              <a:lumOff val="40000"/>
              <a:alpha val="10495"/>
            </a:schemeClr>
          </a:solidFill>
          <a:ln w="2540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Leverage VA-to-PA Contiguity</a:t>
            </a:r>
          </a:p>
        </p:txBody>
      </p:sp>
      <p:sp>
        <p:nvSpPr>
          <p:cNvPr id="4" name="Rounded Rectangle 3">
            <a:extLst>
              <a:ext uri="{FF2B5EF4-FFF2-40B4-BE49-F238E27FC236}">
                <a16:creationId xmlns:a16="http://schemas.microsoft.com/office/drawing/2014/main" id="{DDECFE9E-6101-9CB0-C76D-04EDF94DA42D}"/>
              </a:ext>
            </a:extLst>
          </p:cNvPr>
          <p:cNvSpPr/>
          <p:nvPr/>
        </p:nvSpPr>
        <p:spPr>
          <a:xfrm>
            <a:off x="1546729" y="2861860"/>
            <a:ext cx="2304788" cy="919251"/>
          </a:xfrm>
          <a:prstGeom prst="roundRect">
            <a:avLst>
              <a:gd name="adj" fmla="val 4873"/>
            </a:avLst>
          </a:prstGeom>
          <a:solidFill>
            <a:schemeClr val="tx2">
              <a:lumMod val="60000"/>
              <a:lumOff val="40000"/>
              <a:alpha val="7000"/>
            </a:schemeClr>
          </a:solidFill>
          <a:ln w="2540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Software-managed </a:t>
            </a:r>
            <a:r>
              <a:rPr kumimoji="0" lang="en-CH"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TLB </a:t>
            </a: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a:t>
            </a:r>
            <a:r>
              <a:rPr kumimoji="0" lang="en-CH"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ubsystem</a:t>
            </a:r>
          </a:p>
        </p:txBody>
      </p:sp>
      <p:sp>
        <p:nvSpPr>
          <p:cNvPr id="6" name="Rounded Rectangle 5">
            <a:extLst>
              <a:ext uri="{FF2B5EF4-FFF2-40B4-BE49-F238E27FC236}">
                <a16:creationId xmlns:a16="http://schemas.microsoft.com/office/drawing/2014/main" id="{F0CA9EDE-20F6-EEEC-59D0-D9D82AEC82CA}"/>
              </a:ext>
            </a:extLst>
          </p:cNvPr>
          <p:cNvSpPr/>
          <p:nvPr/>
        </p:nvSpPr>
        <p:spPr>
          <a:xfrm>
            <a:off x="6120384" y="2859288"/>
            <a:ext cx="1773238" cy="921823"/>
          </a:xfrm>
          <a:prstGeom prst="roundRect">
            <a:avLst>
              <a:gd name="adj" fmla="val 4767"/>
            </a:avLst>
          </a:prstGeom>
          <a:solidFill>
            <a:schemeClr val="tx2">
              <a:lumMod val="60000"/>
              <a:lumOff val="40000"/>
              <a:alpha val="10495"/>
            </a:schemeClr>
          </a:solidFill>
          <a:ln w="2540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Accelerate Memory Allocation</a:t>
            </a:r>
          </a:p>
        </p:txBody>
      </p:sp>
      <p:sp>
        <p:nvSpPr>
          <p:cNvPr id="8" name="Rounded Rectangle 7">
            <a:extLst>
              <a:ext uri="{FF2B5EF4-FFF2-40B4-BE49-F238E27FC236}">
                <a16:creationId xmlns:a16="http://schemas.microsoft.com/office/drawing/2014/main" id="{453F770A-ACDE-D3FC-3AAA-8AF5AE205DC6}"/>
              </a:ext>
            </a:extLst>
          </p:cNvPr>
          <p:cNvSpPr/>
          <p:nvPr/>
        </p:nvSpPr>
        <p:spPr>
          <a:xfrm>
            <a:off x="1533024" y="3915355"/>
            <a:ext cx="6331910" cy="668011"/>
          </a:xfrm>
          <a:prstGeom prst="roundRect">
            <a:avLst>
              <a:gd name="adj" fmla="val 5774"/>
            </a:avLst>
          </a:prstGeom>
          <a:solidFill>
            <a:schemeClr val="tx2">
              <a:lumMod val="60000"/>
              <a:lumOff val="40000"/>
              <a:alpha val="10495"/>
            </a:schemeClr>
          </a:solidFill>
          <a:ln w="2540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Alternative</a:t>
            </a:r>
            <a:r>
              <a:rPr kumimoji="0" lang="el-GR"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a:t>
            </a:r>
            <a:r>
              <a:rPr kumimoji="0" lang="en-CH"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Address Mappings</a:t>
            </a:r>
          </a:p>
        </p:txBody>
      </p:sp>
      <p:sp>
        <p:nvSpPr>
          <p:cNvPr id="18" name="Rounded Rectangle 17">
            <a:extLst>
              <a:ext uri="{FF2B5EF4-FFF2-40B4-BE49-F238E27FC236}">
                <a16:creationId xmlns:a16="http://schemas.microsoft.com/office/drawing/2014/main" id="{80C18CD7-2665-2F36-5179-F7EC9EED9EB7}"/>
              </a:ext>
            </a:extLst>
          </p:cNvPr>
          <p:cNvSpPr/>
          <p:nvPr/>
        </p:nvSpPr>
        <p:spPr>
          <a:xfrm>
            <a:off x="1546729" y="1961832"/>
            <a:ext cx="2586359" cy="699074"/>
          </a:xfrm>
          <a:prstGeom prst="roundRect">
            <a:avLst>
              <a:gd name="adj" fmla="val 5774"/>
            </a:avLst>
          </a:prstGeom>
          <a:solidFill>
            <a:schemeClr val="tx2">
              <a:lumMod val="60000"/>
              <a:lumOff val="40000"/>
              <a:alpha val="10495"/>
            </a:schemeClr>
          </a:solidFill>
          <a:ln w="2540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Rethinking the Page Table Design</a:t>
            </a:r>
            <a:endParaRPr kumimoji="0" lang="en-CH"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19" name="Rounded Rectangle 18">
            <a:extLst>
              <a:ext uri="{FF2B5EF4-FFF2-40B4-BE49-F238E27FC236}">
                <a16:creationId xmlns:a16="http://schemas.microsoft.com/office/drawing/2014/main" id="{D3D7BD4E-A954-D17A-450C-892D536C731E}"/>
              </a:ext>
            </a:extLst>
          </p:cNvPr>
          <p:cNvSpPr/>
          <p:nvPr/>
        </p:nvSpPr>
        <p:spPr>
          <a:xfrm>
            <a:off x="4338622" y="1961832"/>
            <a:ext cx="3526312" cy="699074"/>
          </a:xfrm>
          <a:prstGeom prst="roundRect">
            <a:avLst>
              <a:gd name="adj" fmla="val 5774"/>
            </a:avLst>
          </a:prstGeom>
          <a:solidFill>
            <a:schemeClr val="tx2">
              <a:lumMod val="60000"/>
              <a:lumOff val="40000"/>
              <a:alpha val="10495"/>
            </a:schemeClr>
          </a:solidFill>
          <a:ln w="2540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Employing multiple page sizes</a:t>
            </a:r>
            <a:endParaRPr kumimoji="0" lang="en-CH"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pic>
        <p:nvPicPr>
          <p:cNvPr id="10" name="Graphic 9" descr="Mining tools with solid fill">
            <a:extLst>
              <a:ext uri="{FF2B5EF4-FFF2-40B4-BE49-F238E27FC236}">
                <a16:creationId xmlns:a16="http://schemas.microsoft.com/office/drawing/2014/main" id="{94132A82-B46D-5D01-8375-82A27B0A59A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97068" y="2653920"/>
            <a:ext cx="914400" cy="914400"/>
          </a:xfrm>
          <a:prstGeom prst="rect">
            <a:avLst/>
          </a:prstGeom>
        </p:spPr>
      </p:pic>
      <p:sp>
        <p:nvSpPr>
          <p:cNvPr id="11" name="Rounded Rectangle 10">
            <a:extLst>
              <a:ext uri="{FF2B5EF4-FFF2-40B4-BE49-F238E27FC236}">
                <a16:creationId xmlns:a16="http://schemas.microsoft.com/office/drawing/2014/main" id="{16C5B047-5464-D55E-A876-9163331290D2}"/>
              </a:ext>
            </a:extLst>
          </p:cNvPr>
          <p:cNvSpPr/>
          <p:nvPr/>
        </p:nvSpPr>
        <p:spPr>
          <a:xfrm>
            <a:off x="-122831" y="4965617"/>
            <a:ext cx="9389660" cy="1507852"/>
          </a:xfrm>
          <a:prstGeom prst="roundRect">
            <a:avLst>
              <a:gd name="adj" fmla="val 7712"/>
            </a:avLst>
          </a:prstGeom>
          <a:solidFill>
            <a:schemeClr val="accent2">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ED7D31">
                    <a:lumMod val="75000"/>
                  </a:srgbClr>
                </a:solidFill>
                <a:effectLst/>
                <a:uLnTx/>
                <a:uFillTx/>
                <a:latin typeface="Aptos" panose="020B0004020202020204" pitchFamily="34" charset="0"/>
                <a:ea typeface="+mn-ea"/>
                <a:cs typeface="+mn-cs"/>
              </a:rPr>
              <a:t>Wide range of hardware-OS co-design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ED7D31">
                    <a:lumMod val="75000"/>
                  </a:srgbClr>
                </a:solidFill>
                <a:effectLst/>
                <a:uLnTx/>
                <a:uFillTx/>
                <a:latin typeface="Aptos" panose="020B0004020202020204" pitchFamily="34" charset="0"/>
                <a:ea typeface="+mn-ea"/>
                <a:cs typeface="+mn-cs"/>
              </a:rPr>
              <a:t>techniques that aim to improve virtual memory  </a:t>
            </a:r>
            <a:endParaRPr kumimoji="0" lang="en-CH" sz="3200" b="1" i="0" u="none" strike="noStrike" kern="1200" cap="none" spc="0" normalizeH="0" baseline="0" noProof="0" dirty="0">
              <a:ln>
                <a:noFill/>
              </a:ln>
              <a:solidFill>
                <a:srgbClr val="ED7D31">
                  <a:lumMod val="75000"/>
                </a:srgbClr>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00273520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6CFD-98C1-36AE-BB20-1E759634044F}"/>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AD59663-E1B7-8366-F339-18F4523ACE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159</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7" name="Rounded Rectangle 16">
            <a:extLst>
              <a:ext uri="{FF2B5EF4-FFF2-40B4-BE49-F238E27FC236}">
                <a16:creationId xmlns:a16="http://schemas.microsoft.com/office/drawing/2014/main" id="{779178D9-0A72-84C1-3BFD-E92E9B052D6B}"/>
              </a:ext>
            </a:extLst>
          </p:cNvPr>
          <p:cNvSpPr/>
          <p:nvPr/>
        </p:nvSpPr>
        <p:spPr>
          <a:xfrm>
            <a:off x="-122830" y="2255520"/>
            <a:ext cx="9389660" cy="2109216"/>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2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Effectively evaluating </a:t>
            </a:r>
            <a:r>
              <a:rPr kumimoji="0" lang="en-CH" sz="4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VM techniques</a:t>
            </a:r>
            <a:br>
              <a:rPr kumimoji="0" lang="en-US" sz="4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br>
            <a:r>
              <a:rPr kumimoji="0" lang="en-CH" sz="4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is </a:t>
            </a:r>
            <a:r>
              <a:rPr kumimoji="0" lang="en-CH" sz="42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crucial for progress </a:t>
            </a:r>
            <a:r>
              <a:rPr kumimoji="0" lang="en-CH" sz="4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in</a:t>
            </a:r>
            <a:r>
              <a:rPr kumimoji="0" lang="en-GB" sz="4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 t</a:t>
            </a:r>
            <a:r>
              <a:rPr kumimoji="0" lang="en-CH" sz="4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he domain</a:t>
            </a:r>
          </a:p>
        </p:txBody>
      </p:sp>
    </p:spTree>
    <p:extLst>
      <p:ext uri="{BB962C8B-B14F-4D97-AF65-F5344CB8AC3E}">
        <p14:creationId xmlns:p14="http://schemas.microsoft.com/office/powerpoint/2010/main" val="136533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B85FD-3B88-6B62-345F-74DD221DAF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89D664-9014-A8D5-9819-26163149A2E8}"/>
              </a:ext>
            </a:extLst>
          </p:cNvPr>
          <p:cNvSpPr>
            <a:spLocks noGrp="1"/>
          </p:cNvSpPr>
          <p:nvPr>
            <p:ph type="title"/>
          </p:nvPr>
        </p:nvSpPr>
        <p:spPr>
          <a:xfrm>
            <a:off x="228600" y="152400"/>
            <a:ext cx="8915400" cy="1066800"/>
          </a:xfrm>
        </p:spPr>
        <p:txBody>
          <a:bodyPr/>
          <a:lstStyle/>
          <a:p>
            <a:r>
              <a:rPr lang="en-US" dirty="0"/>
              <a:t>DRAM Testing Infrastructures (III)</a:t>
            </a:r>
          </a:p>
        </p:txBody>
      </p:sp>
      <p:sp>
        <p:nvSpPr>
          <p:cNvPr id="4" name="Slide Number Placeholder 3">
            <a:extLst>
              <a:ext uri="{FF2B5EF4-FFF2-40B4-BE49-F238E27FC236}">
                <a16:creationId xmlns:a16="http://schemas.microsoft.com/office/drawing/2014/main" id="{270BC90D-C3B6-8695-C199-178932E97C4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07F1AB2F-C6C9-0DC6-6E3B-957EEFE194CB}"/>
              </a:ext>
            </a:extLst>
          </p:cNvPr>
          <p:cNvPicPr>
            <a:picLocks noChangeAspect="1"/>
          </p:cNvPicPr>
          <p:nvPr/>
        </p:nvPicPr>
        <p:blipFill>
          <a:blip r:embed="rId2"/>
          <a:stretch>
            <a:fillRect/>
          </a:stretch>
        </p:blipFill>
        <p:spPr>
          <a:xfrm>
            <a:off x="251520" y="1052736"/>
            <a:ext cx="4378369" cy="2520280"/>
          </a:xfrm>
          <a:prstGeom prst="rect">
            <a:avLst/>
          </a:prstGeom>
        </p:spPr>
      </p:pic>
      <p:pic>
        <p:nvPicPr>
          <p:cNvPr id="6" name="Picture 5">
            <a:extLst>
              <a:ext uri="{FF2B5EF4-FFF2-40B4-BE49-F238E27FC236}">
                <a16:creationId xmlns:a16="http://schemas.microsoft.com/office/drawing/2014/main" id="{71D4B827-DB56-8507-6F6B-58819D92DA78}"/>
              </a:ext>
            </a:extLst>
          </p:cNvPr>
          <p:cNvPicPr>
            <a:picLocks noChangeAspect="1"/>
          </p:cNvPicPr>
          <p:nvPr/>
        </p:nvPicPr>
        <p:blipFill>
          <a:blip r:embed="rId3"/>
          <a:stretch>
            <a:fillRect/>
          </a:stretch>
        </p:blipFill>
        <p:spPr>
          <a:xfrm>
            <a:off x="4973630" y="3573016"/>
            <a:ext cx="4170370" cy="2840360"/>
          </a:xfrm>
          <a:prstGeom prst="rect">
            <a:avLst/>
          </a:prstGeom>
        </p:spPr>
      </p:pic>
      <p:sp>
        <p:nvSpPr>
          <p:cNvPr id="7" name="Rectangle 6">
            <a:extLst>
              <a:ext uri="{FF2B5EF4-FFF2-40B4-BE49-F238E27FC236}">
                <a16:creationId xmlns:a16="http://schemas.microsoft.com/office/drawing/2014/main" id="{C87238C4-78AD-765B-EB07-10B15EED1963}"/>
              </a:ext>
            </a:extLst>
          </p:cNvPr>
          <p:cNvSpPr/>
          <p:nvPr/>
        </p:nvSpPr>
        <p:spPr>
          <a:xfrm>
            <a:off x="4561741" y="980728"/>
            <a:ext cx="4474755" cy="2308324"/>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4"/>
              </a:rPr>
              <a:t>An Experimental Study of Data Retention Behavior in Modern DRAM Devices: Implications for Retention Time Profiling Mechanisms</a:t>
            </a:r>
            <a:r>
              <a:rPr kumimoji="0" lang="en-US" sz="160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 (Liu et al., ISCA 2013)</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FF"/>
                </a:solidFill>
                <a:effectLst/>
                <a:uLnTx/>
                <a:uFillTx/>
                <a:latin typeface="Tahoma"/>
                <a:ea typeface="ＭＳ Ｐゴシック" charset="0"/>
                <a:cs typeface="ＭＳ Ｐゴシック" charset="0"/>
                <a:hlinkClick r:id="rId5"/>
              </a:rPr>
              <a:t>The Efficacy of Error Mitigation Techniques for DRAM Retention Failures: A Comparative Experimental Study</a:t>
            </a:r>
            <a:r>
              <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rPr>
              <a:t>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rPr>
              <a:t>(Khan et al., SIGMETRICS 2014)</a:t>
            </a:r>
            <a:endParaRPr kumimoji="0" lang="en-US" sz="160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endParaRPr>
          </a:p>
        </p:txBody>
      </p:sp>
      <p:sp>
        <p:nvSpPr>
          <p:cNvPr id="8" name="Rectangle 7">
            <a:extLst>
              <a:ext uri="{FF2B5EF4-FFF2-40B4-BE49-F238E27FC236}">
                <a16:creationId xmlns:a16="http://schemas.microsoft.com/office/drawing/2014/main" id="{54B82FF5-EAF2-EED3-9DAF-9DE7516E5196}"/>
              </a:ext>
            </a:extLst>
          </p:cNvPr>
          <p:cNvSpPr/>
          <p:nvPr/>
        </p:nvSpPr>
        <p:spPr>
          <a:xfrm>
            <a:off x="25237" y="3652570"/>
            <a:ext cx="4690779" cy="2800766"/>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6"/>
              </a:rPr>
              <a:t>Flipping Bits in Memory Without Accessing Them: An Experimental Study of DRAM Disturbance Errors</a:t>
            </a:r>
            <a:r>
              <a:rPr kumimoji="0" lang="en-US" sz="160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 (Kim et al., ISCA 2014)</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FF"/>
                </a:solidFill>
                <a:effectLst/>
                <a:uLnTx/>
                <a:uFillTx/>
                <a:latin typeface="Tahoma"/>
                <a:ea typeface="ＭＳ Ｐゴシック" charset="0"/>
                <a:cs typeface="ＭＳ Ｐゴシック" charset="0"/>
                <a:hlinkClick r:id="rId7"/>
              </a:rPr>
              <a:t>Adaptive-Latency DRAM: Optimizing DRAM Timing for the Common-Case</a:t>
            </a:r>
            <a:r>
              <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rPr>
              <a:t> (Lee et al., HPCA 2015)</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FF"/>
                </a:solidFill>
                <a:effectLst/>
                <a:uLnTx/>
                <a:uFillTx/>
                <a:latin typeface="Tahoma"/>
                <a:ea typeface="ＭＳ Ｐゴシック" charset="0"/>
                <a:cs typeface="ＭＳ Ｐゴシック" charset="0"/>
                <a:hlinkClick r:id="rId8"/>
              </a:rPr>
              <a:t>AVATAR: A Variable-Retention-Time (VRT) Aware Refresh for DRAM Systems</a:t>
            </a:r>
            <a:r>
              <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rPr>
              <a:t> (</a:t>
            </a:r>
            <a:r>
              <a:rPr kumimoji="0" lang="en-US" sz="1600" b="0" i="0" u="none" strike="noStrike" kern="1200" cap="none" spc="0" normalizeH="0" baseline="0" noProof="0" dirty="0" err="1">
                <a:ln>
                  <a:noFill/>
                </a:ln>
                <a:solidFill>
                  <a:srgbClr val="000000"/>
                </a:solidFill>
                <a:effectLst/>
                <a:uLnTx/>
                <a:uFillTx/>
                <a:latin typeface="Tahoma"/>
                <a:ea typeface="ＭＳ Ｐゴシック" charset="0"/>
                <a:cs typeface="ＭＳ Ｐゴシック" charset="0"/>
              </a:rPr>
              <a:t>Qureshi</a:t>
            </a:r>
            <a:r>
              <a:rPr kumimoji="0" lang="en-US" sz="1600" b="0" i="0" u="none" strike="noStrike" kern="1200" cap="none" spc="0" normalizeH="0" baseline="0" noProof="0" dirty="0">
                <a:ln>
                  <a:noFill/>
                </a:ln>
                <a:solidFill>
                  <a:srgbClr val="000000"/>
                </a:solidFill>
                <a:effectLst/>
                <a:uLnTx/>
                <a:uFillTx/>
                <a:latin typeface="Tahoma"/>
                <a:ea typeface="ＭＳ Ｐゴシック" charset="0"/>
                <a:cs typeface="ＭＳ Ｐゴシック" charset="0"/>
              </a:rPr>
              <a:t> et al., DSN 2015)</a:t>
            </a:r>
            <a:endParaRPr kumimoji="0" lang="en-US" sz="160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endParaRPr>
          </a:p>
        </p:txBody>
      </p:sp>
      <p:sp>
        <p:nvSpPr>
          <p:cNvPr id="9" name="AutoShape 25">
            <a:extLst>
              <a:ext uri="{FF2B5EF4-FFF2-40B4-BE49-F238E27FC236}">
                <a16:creationId xmlns:a16="http://schemas.microsoft.com/office/drawing/2014/main" id="{939C873B-F67C-3EED-A4FA-C11CEB847F3E}"/>
              </a:ext>
            </a:extLst>
          </p:cNvPr>
          <p:cNvSpPr>
            <a:spLocks noChangeArrowheads="1"/>
          </p:cNvSpPr>
          <p:nvPr/>
        </p:nvSpPr>
        <p:spPr bwMode="auto">
          <a:xfrm>
            <a:off x="323528" y="3645025"/>
            <a:ext cx="4248472" cy="864096"/>
          </a:xfrm>
          <a:prstGeom prst="roundRect">
            <a:avLst>
              <a:gd name="adj" fmla="val 16667"/>
            </a:avLst>
          </a:prstGeom>
          <a:noFill/>
          <a:ln w="28575">
            <a:solidFill>
              <a:srgbClr val="0000FF"/>
            </a:solidFill>
            <a:round/>
            <a:headEnd/>
            <a:tailEnd/>
          </a:ln>
          <a:effectLst/>
        </p:spPr>
        <p:txBody>
          <a:bodyPr wrap="none" lIns="64008" tIns="32004" rIns="64008" bIns="320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107" charset="0"/>
              <a:ea typeface="Arial" pitchFamily="-107" charset="0"/>
              <a:cs typeface="Arial" pitchFamily="-107" charset="0"/>
            </a:endParaRPr>
          </a:p>
        </p:txBody>
      </p:sp>
    </p:spTree>
    <p:extLst>
      <p:ext uri="{BB962C8B-B14F-4D97-AF65-F5344CB8AC3E}">
        <p14:creationId xmlns:p14="http://schemas.microsoft.com/office/powerpoint/2010/main" val="3923907609"/>
      </p:ext>
    </p:extLst>
  </p:cSld>
  <p:clrMapOvr>
    <a:masterClrMapping/>
  </p:clrMapOvr>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C4DAA-EDD4-2C48-3C65-EED1285EF6D4}"/>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915FA77-F949-E6F9-EF90-E11D2B4F16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160</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0" name="Title 9">
            <a:extLst>
              <a:ext uri="{FF2B5EF4-FFF2-40B4-BE49-F238E27FC236}">
                <a16:creationId xmlns:a16="http://schemas.microsoft.com/office/drawing/2014/main" id="{FCD9B27E-8283-D209-6BB3-A5ADAAFDC216}"/>
              </a:ext>
            </a:extLst>
          </p:cNvPr>
          <p:cNvSpPr>
            <a:spLocks noGrp="1"/>
          </p:cNvSpPr>
          <p:nvPr>
            <p:ph type="title"/>
          </p:nvPr>
        </p:nvSpPr>
        <p:spPr/>
        <p:txBody>
          <a:bodyPr/>
          <a:lstStyle/>
          <a:p>
            <a:r>
              <a:rPr lang="en-CH" dirty="0"/>
              <a:t>Challenges in Evaluation</a:t>
            </a:r>
          </a:p>
        </p:txBody>
      </p:sp>
      <p:sp>
        <p:nvSpPr>
          <p:cNvPr id="7" name="Rounded Rectangle 6">
            <a:extLst>
              <a:ext uri="{FF2B5EF4-FFF2-40B4-BE49-F238E27FC236}">
                <a16:creationId xmlns:a16="http://schemas.microsoft.com/office/drawing/2014/main" id="{77A8E561-C20F-C245-E061-3A19AC3C46E8}"/>
              </a:ext>
            </a:extLst>
          </p:cNvPr>
          <p:cNvSpPr/>
          <p:nvPr/>
        </p:nvSpPr>
        <p:spPr>
          <a:xfrm>
            <a:off x="-122830" y="1002311"/>
            <a:ext cx="9389660" cy="983475"/>
          </a:xfrm>
          <a:prstGeom prst="roundRect">
            <a:avLst>
              <a:gd name="adj" fmla="val 7712"/>
            </a:avLst>
          </a:prstGeom>
          <a:solidFill>
            <a:srgbClr val="223B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8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Interplay between system components</a:t>
            </a:r>
          </a:p>
        </p:txBody>
      </p:sp>
      <p:sp>
        <p:nvSpPr>
          <p:cNvPr id="3" name="Rounded Rectangle 2">
            <a:extLst>
              <a:ext uri="{FF2B5EF4-FFF2-40B4-BE49-F238E27FC236}">
                <a16:creationId xmlns:a16="http://schemas.microsoft.com/office/drawing/2014/main" id="{9FB5D2CC-25E2-4559-B3A6-B1809E12BED0}"/>
              </a:ext>
            </a:extLst>
          </p:cNvPr>
          <p:cNvSpPr/>
          <p:nvPr/>
        </p:nvSpPr>
        <p:spPr>
          <a:xfrm>
            <a:off x="789256" y="4872215"/>
            <a:ext cx="2427516" cy="1223115"/>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3B6C"/>
                </a:solidFill>
                <a:effectLst/>
                <a:uLnTx/>
                <a:uFillTx/>
                <a:latin typeface="Aptos Light" panose="020B0004020202020204" pitchFamily="34" charset="0"/>
                <a:ea typeface="+mn-ea"/>
                <a:cs typeface="+mn-cs"/>
              </a:rPr>
              <a:t>Hardware MMU</a:t>
            </a:r>
            <a:endParaRPr kumimoji="0" lang="en-CH" sz="3200" b="1" i="0" u="none" strike="noStrike" kern="1200" cap="none" spc="0" normalizeH="0" baseline="0" noProof="0" dirty="0">
              <a:ln>
                <a:noFill/>
              </a:ln>
              <a:solidFill>
                <a:srgbClr val="223B6C"/>
              </a:solidFill>
              <a:effectLst/>
              <a:uLnTx/>
              <a:uFillTx/>
              <a:latin typeface="Aptos Light" panose="020B0004020202020204" pitchFamily="34" charset="0"/>
              <a:ea typeface="+mn-ea"/>
              <a:cs typeface="+mn-cs"/>
            </a:endParaRPr>
          </a:p>
        </p:txBody>
      </p:sp>
      <p:sp>
        <p:nvSpPr>
          <p:cNvPr id="8" name="Rounded Rectangle 7">
            <a:extLst>
              <a:ext uri="{FF2B5EF4-FFF2-40B4-BE49-F238E27FC236}">
                <a16:creationId xmlns:a16="http://schemas.microsoft.com/office/drawing/2014/main" id="{DEABF722-8787-205C-DDCD-82140AF82A0A}"/>
              </a:ext>
            </a:extLst>
          </p:cNvPr>
          <p:cNvSpPr/>
          <p:nvPr/>
        </p:nvSpPr>
        <p:spPr>
          <a:xfrm>
            <a:off x="2411876" y="2425535"/>
            <a:ext cx="4129750" cy="1149560"/>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3B6C"/>
                </a:solidFill>
                <a:effectLst/>
                <a:uLnTx/>
                <a:uFillTx/>
                <a:latin typeface="Aptos Light" panose="020B0004020202020204" pitchFamily="34" charset="0"/>
                <a:ea typeface="+mn-ea"/>
                <a:cs typeface="+mn-cs"/>
              </a:rPr>
              <a:t>Software-level Memory Management</a:t>
            </a:r>
            <a:endParaRPr kumimoji="0" lang="en-CH" sz="3200" b="1" i="0" u="none" strike="noStrike" kern="1200" cap="none" spc="0" normalizeH="0" baseline="0" noProof="0" dirty="0">
              <a:ln>
                <a:noFill/>
              </a:ln>
              <a:solidFill>
                <a:srgbClr val="223B6C"/>
              </a:solidFill>
              <a:effectLst/>
              <a:uLnTx/>
              <a:uFillTx/>
              <a:latin typeface="Aptos Light" panose="020B0004020202020204" pitchFamily="34" charset="0"/>
              <a:ea typeface="+mn-ea"/>
              <a:cs typeface="+mn-cs"/>
            </a:endParaRPr>
          </a:p>
        </p:txBody>
      </p:sp>
      <p:sp>
        <p:nvSpPr>
          <p:cNvPr id="9" name="Rounded Rectangle 8">
            <a:extLst>
              <a:ext uri="{FF2B5EF4-FFF2-40B4-BE49-F238E27FC236}">
                <a16:creationId xmlns:a16="http://schemas.microsoft.com/office/drawing/2014/main" id="{5C87B3CB-BD1E-1CF7-413C-85AD19A95319}"/>
              </a:ext>
            </a:extLst>
          </p:cNvPr>
          <p:cNvSpPr/>
          <p:nvPr/>
        </p:nvSpPr>
        <p:spPr>
          <a:xfrm>
            <a:off x="5722883" y="4884797"/>
            <a:ext cx="2933698" cy="1223115"/>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3B6C"/>
                </a:solidFill>
                <a:effectLst/>
                <a:uLnTx/>
                <a:uFillTx/>
                <a:latin typeface="Aptos Light" panose="020B0004020202020204" pitchFamily="34" charset="0"/>
                <a:ea typeface="+mn-ea"/>
                <a:cs typeface="+mn-cs"/>
              </a:rPr>
              <a:t>System Components</a:t>
            </a:r>
            <a:endParaRPr kumimoji="0" lang="en-CH" sz="3200" b="1" i="0" u="none" strike="noStrike" kern="1200" cap="none" spc="0" normalizeH="0" baseline="0" noProof="0" dirty="0">
              <a:ln>
                <a:noFill/>
              </a:ln>
              <a:solidFill>
                <a:srgbClr val="223B6C"/>
              </a:solidFill>
              <a:effectLst/>
              <a:uLnTx/>
              <a:uFillTx/>
              <a:latin typeface="Aptos Light" panose="020B0004020202020204" pitchFamily="34" charset="0"/>
              <a:ea typeface="+mn-ea"/>
              <a:cs typeface="+mn-cs"/>
            </a:endParaRPr>
          </a:p>
        </p:txBody>
      </p:sp>
      <p:cxnSp>
        <p:nvCxnSpPr>
          <p:cNvPr id="11" name="Straight Arrow Connector 10">
            <a:extLst>
              <a:ext uri="{FF2B5EF4-FFF2-40B4-BE49-F238E27FC236}">
                <a16:creationId xmlns:a16="http://schemas.microsoft.com/office/drawing/2014/main" id="{6C547612-FD0C-6941-8B54-2D8E0F030639}"/>
              </a:ext>
            </a:extLst>
          </p:cNvPr>
          <p:cNvCxnSpPr>
            <a:cxnSpLocks/>
          </p:cNvCxnSpPr>
          <p:nvPr/>
        </p:nvCxnSpPr>
        <p:spPr>
          <a:xfrm flipV="1">
            <a:off x="2358136" y="3575095"/>
            <a:ext cx="1573571" cy="1289243"/>
          </a:xfrm>
          <a:prstGeom prst="straightConnector1">
            <a:avLst/>
          </a:prstGeom>
          <a:ln w="85725">
            <a:solidFill>
              <a:srgbClr val="0070C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6631FBD-9772-E378-D9F4-DB1BA82280A5}"/>
              </a:ext>
            </a:extLst>
          </p:cNvPr>
          <p:cNvCxnSpPr>
            <a:cxnSpLocks/>
          </p:cNvCxnSpPr>
          <p:nvPr/>
        </p:nvCxnSpPr>
        <p:spPr>
          <a:xfrm flipH="1" flipV="1">
            <a:off x="4929352" y="3575095"/>
            <a:ext cx="1587062" cy="1309702"/>
          </a:xfrm>
          <a:prstGeom prst="straightConnector1">
            <a:avLst/>
          </a:prstGeom>
          <a:ln w="85725">
            <a:solidFill>
              <a:srgbClr val="0070C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B1379BF-890D-574E-177D-EFBAE71F42A0}"/>
              </a:ext>
            </a:extLst>
          </p:cNvPr>
          <p:cNvCxnSpPr>
            <a:cxnSpLocks/>
            <a:stCxn id="9" idx="1"/>
            <a:endCxn id="3" idx="3"/>
          </p:cNvCxnSpPr>
          <p:nvPr/>
        </p:nvCxnSpPr>
        <p:spPr>
          <a:xfrm flipH="1" flipV="1">
            <a:off x="3216772" y="5483773"/>
            <a:ext cx="2506111" cy="12582"/>
          </a:xfrm>
          <a:prstGeom prst="straightConnector1">
            <a:avLst/>
          </a:prstGeom>
          <a:ln w="85725">
            <a:solidFill>
              <a:srgbClr val="0070C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3008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8" grpId="0" animBg="1"/>
      <p:bldP spid="9"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179F3-255E-D33A-C30E-911F2737B093}"/>
            </a:ext>
          </a:extLst>
        </p:cNvPr>
        <p:cNvGrpSpPr/>
        <p:nvPr/>
      </p:nvGrpSpPr>
      <p:grpSpPr>
        <a:xfrm>
          <a:off x="0" y="0"/>
          <a:ext cx="0" cy="0"/>
          <a:chOff x="0" y="0"/>
          <a:chExt cx="0" cy="0"/>
        </a:xfrm>
      </p:grpSpPr>
      <p:sp>
        <p:nvSpPr>
          <p:cNvPr id="10" name="Right Arrow 9">
            <a:extLst>
              <a:ext uri="{FF2B5EF4-FFF2-40B4-BE49-F238E27FC236}">
                <a16:creationId xmlns:a16="http://schemas.microsoft.com/office/drawing/2014/main" id="{EDA17FB5-1CB7-7981-646C-E4E9CF44A81C}"/>
              </a:ext>
            </a:extLst>
          </p:cNvPr>
          <p:cNvSpPr/>
          <p:nvPr/>
        </p:nvSpPr>
        <p:spPr>
          <a:xfrm>
            <a:off x="4038600" y="2527541"/>
            <a:ext cx="1417320" cy="571429"/>
          </a:xfrm>
          <a:prstGeom prst="rightArrow">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13953A62-24E1-6944-F050-F8AE8EC5494F}"/>
              </a:ext>
            </a:extLst>
          </p:cNvPr>
          <p:cNvSpPr>
            <a:spLocks noGrp="1"/>
          </p:cNvSpPr>
          <p:nvPr>
            <p:ph type="title"/>
          </p:nvPr>
        </p:nvSpPr>
        <p:spPr>
          <a:xfrm>
            <a:off x="43211" y="1"/>
            <a:ext cx="10329088" cy="1020336"/>
          </a:xfrm>
        </p:spPr>
        <p:txBody>
          <a:bodyPr>
            <a:noAutofit/>
          </a:bodyPr>
          <a:lstStyle/>
          <a:p>
            <a:pPr algn="l"/>
            <a:r>
              <a:rPr lang="en-US" dirty="0"/>
              <a:t>Example: TLB and Memory Allocator</a:t>
            </a:r>
            <a:endParaRPr lang="en-CH" dirty="0"/>
          </a:p>
        </p:txBody>
      </p:sp>
      <p:sp>
        <p:nvSpPr>
          <p:cNvPr id="6" name="Slide Number Placeholder 5">
            <a:extLst>
              <a:ext uri="{FF2B5EF4-FFF2-40B4-BE49-F238E27FC236}">
                <a16:creationId xmlns:a16="http://schemas.microsoft.com/office/drawing/2014/main" id="{5BFBC46A-1C5E-2B19-30EF-781ED34951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1800" b="0" i="0" u="none" strike="noStrike" kern="1200" cap="none" spc="0" normalizeH="0" baseline="0" noProof="0" smtClean="0">
                <a:ln>
                  <a:noFill/>
                </a:ln>
                <a:solidFill>
                  <a:srgbClr val="0070C0"/>
                </a:solidFill>
                <a:effectLst/>
                <a:uLnTx/>
                <a:uFillTx/>
                <a:latin typeface="Corbel" panose="020B0503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161</a:t>
            </a:fld>
            <a:endParaRPr kumimoji="0" lang="en-CH" sz="1800" b="0" i="0" u="none" strike="noStrike" kern="1200" cap="none" spc="0" normalizeH="0" baseline="0" noProof="0">
              <a:ln>
                <a:noFill/>
              </a:ln>
              <a:solidFill>
                <a:srgbClr val="0070C0"/>
              </a:solidFill>
              <a:effectLst/>
              <a:uLnTx/>
              <a:uFillTx/>
              <a:latin typeface="Corbel" panose="020B0503020204020204" pitchFamily="34" charset="0"/>
              <a:ea typeface="+mn-ea"/>
              <a:cs typeface="+mn-cs"/>
            </a:endParaRPr>
          </a:p>
        </p:txBody>
      </p:sp>
      <p:sp>
        <p:nvSpPr>
          <p:cNvPr id="3" name="Rounded Rectangle 2">
            <a:extLst>
              <a:ext uri="{FF2B5EF4-FFF2-40B4-BE49-F238E27FC236}">
                <a16:creationId xmlns:a16="http://schemas.microsoft.com/office/drawing/2014/main" id="{763A0C09-F528-805E-624A-D1A947668DA0}"/>
              </a:ext>
            </a:extLst>
          </p:cNvPr>
          <p:cNvSpPr/>
          <p:nvPr/>
        </p:nvSpPr>
        <p:spPr>
          <a:xfrm>
            <a:off x="209422" y="1325880"/>
            <a:ext cx="2804160" cy="3002280"/>
          </a:xfrm>
          <a:custGeom>
            <a:avLst/>
            <a:gdLst>
              <a:gd name="csX0" fmla="*/ 0 w 2804160"/>
              <a:gd name="csY0" fmla="*/ 125739 h 3002280"/>
              <a:gd name="csX1" fmla="*/ 125739 w 2804160"/>
              <a:gd name="csY1" fmla="*/ 0 h 3002280"/>
              <a:gd name="csX2" fmla="*/ 2678421 w 2804160"/>
              <a:gd name="csY2" fmla="*/ 0 h 3002280"/>
              <a:gd name="csX3" fmla="*/ 2804160 w 2804160"/>
              <a:gd name="csY3" fmla="*/ 125739 h 3002280"/>
              <a:gd name="csX4" fmla="*/ 2804160 w 2804160"/>
              <a:gd name="csY4" fmla="*/ 2876541 h 3002280"/>
              <a:gd name="csX5" fmla="*/ 2678421 w 2804160"/>
              <a:gd name="csY5" fmla="*/ 3002280 h 3002280"/>
              <a:gd name="csX6" fmla="*/ 125739 w 2804160"/>
              <a:gd name="csY6" fmla="*/ 3002280 h 3002280"/>
              <a:gd name="csX7" fmla="*/ 0 w 2804160"/>
              <a:gd name="csY7" fmla="*/ 2876541 h 3002280"/>
              <a:gd name="csX8" fmla="*/ 0 w 2804160"/>
              <a:gd name="csY8" fmla="*/ 125739 h 3002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804160" h="3002280" fill="none" extrusionOk="0">
                <a:moveTo>
                  <a:pt x="0" y="125739"/>
                </a:moveTo>
                <a:cubicBezTo>
                  <a:pt x="-2662" y="55864"/>
                  <a:pt x="61768" y="4476"/>
                  <a:pt x="125739" y="0"/>
                </a:cubicBezTo>
                <a:cubicBezTo>
                  <a:pt x="1116517" y="130954"/>
                  <a:pt x="1520815" y="43574"/>
                  <a:pt x="2678421" y="0"/>
                </a:cubicBezTo>
                <a:cubicBezTo>
                  <a:pt x="2750691" y="4353"/>
                  <a:pt x="2810529" y="64097"/>
                  <a:pt x="2804160" y="125739"/>
                </a:cubicBezTo>
                <a:cubicBezTo>
                  <a:pt x="2653721" y="792351"/>
                  <a:pt x="2890039" y="2165814"/>
                  <a:pt x="2804160" y="2876541"/>
                </a:cubicBezTo>
                <a:cubicBezTo>
                  <a:pt x="2799488" y="2946752"/>
                  <a:pt x="2738847" y="2996058"/>
                  <a:pt x="2678421" y="3002280"/>
                </a:cubicBezTo>
                <a:cubicBezTo>
                  <a:pt x="1878739" y="3157477"/>
                  <a:pt x="621054" y="3165300"/>
                  <a:pt x="125739" y="3002280"/>
                </a:cubicBezTo>
                <a:cubicBezTo>
                  <a:pt x="56509" y="2999388"/>
                  <a:pt x="-1431" y="2946821"/>
                  <a:pt x="0" y="2876541"/>
                </a:cubicBezTo>
                <a:cubicBezTo>
                  <a:pt x="64656" y="2545086"/>
                  <a:pt x="-17807" y="851800"/>
                  <a:pt x="0" y="125739"/>
                </a:cubicBezTo>
                <a:close/>
              </a:path>
              <a:path w="2804160" h="3002280" stroke="0" extrusionOk="0">
                <a:moveTo>
                  <a:pt x="0" y="125739"/>
                </a:moveTo>
                <a:cubicBezTo>
                  <a:pt x="-3643" y="54048"/>
                  <a:pt x="47492" y="3304"/>
                  <a:pt x="125739" y="0"/>
                </a:cubicBezTo>
                <a:cubicBezTo>
                  <a:pt x="1230822" y="132882"/>
                  <a:pt x="2220334" y="-84951"/>
                  <a:pt x="2678421" y="0"/>
                </a:cubicBezTo>
                <a:cubicBezTo>
                  <a:pt x="2743281" y="4477"/>
                  <a:pt x="2802933" y="63078"/>
                  <a:pt x="2804160" y="125739"/>
                </a:cubicBezTo>
                <a:cubicBezTo>
                  <a:pt x="2824347" y="1264193"/>
                  <a:pt x="2956640" y="2077046"/>
                  <a:pt x="2804160" y="2876541"/>
                </a:cubicBezTo>
                <a:cubicBezTo>
                  <a:pt x="2805357" y="2946127"/>
                  <a:pt x="2751808" y="2994165"/>
                  <a:pt x="2678421" y="3002280"/>
                </a:cubicBezTo>
                <a:cubicBezTo>
                  <a:pt x="1792902" y="3089919"/>
                  <a:pt x="409156" y="2929601"/>
                  <a:pt x="125739" y="3002280"/>
                </a:cubicBezTo>
                <a:cubicBezTo>
                  <a:pt x="55028" y="2990199"/>
                  <a:pt x="-2521" y="2949489"/>
                  <a:pt x="0" y="2876541"/>
                </a:cubicBezTo>
                <a:cubicBezTo>
                  <a:pt x="-38581" y="2323954"/>
                  <a:pt x="63341" y="1365900"/>
                  <a:pt x="0" y="125739"/>
                </a:cubicBezTo>
                <a:close/>
              </a:path>
            </a:pathLst>
          </a:custGeom>
          <a:solidFill>
            <a:schemeClr val="bg1"/>
          </a:solidFill>
          <a:ln w="60325">
            <a:solidFill>
              <a:schemeClr val="tx1">
                <a:lumMod val="95000"/>
                <a:lumOff val="5000"/>
              </a:schemeClr>
            </a:solidFill>
            <a:extLst>
              <a:ext uri="{C807C97D-BFC1-408E-A445-0C87EB9F89A2}">
                <ask:lineSketchStyleProps xmlns:ask="http://schemas.microsoft.com/office/drawing/2018/sketchyshapes" sd="1219033472">
                  <a:prstGeom prst="roundRect">
                    <a:avLst>
                      <a:gd name="adj" fmla="val 448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6000" b="0" i="0" u="none" strike="noStrike" kern="1200" cap="none" spc="0" normalizeH="0" baseline="0" noProof="0" dirty="0">
                <a:ln>
                  <a:noFill/>
                </a:ln>
                <a:solidFill>
                  <a:prstClr val="black"/>
                </a:solidFill>
                <a:effectLst/>
                <a:uLnTx/>
                <a:uFillTx/>
                <a:latin typeface="Bradley Hand" pitchFamily="2" charset="77"/>
                <a:ea typeface="+mn-ea"/>
                <a:cs typeface="Bradley Hand ITC" panose="020F0502020204030204" pitchFamily="34" charset="0"/>
              </a:rPr>
              <a:t>TLB</a:t>
            </a:r>
          </a:p>
        </p:txBody>
      </p:sp>
      <p:sp>
        <p:nvSpPr>
          <p:cNvPr id="5" name="Rounded Rectangle 4">
            <a:extLst>
              <a:ext uri="{FF2B5EF4-FFF2-40B4-BE49-F238E27FC236}">
                <a16:creationId xmlns:a16="http://schemas.microsoft.com/office/drawing/2014/main" id="{35A7E7AD-2524-E2FA-1515-3BA87BB3F652}"/>
              </a:ext>
            </a:extLst>
          </p:cNvPr>
          <p:cNvSpPr/>
          <p:nvPr/>
        </p:nvSpPr>
        <p:spPr>
          <a:xfrm>
            <a:off x="5516880" y="1318260"/>
            <a:ext cx="3370474" cy="3002280"/>
          </a:xfrm>
          <a:custGeom>
            <a:avLst/>
            <a:gdLst>
              <a:gd name="csX0" fmla="*/ 0 w 3370474"/>
              <a:gd name="csY0" fmla="*/ 134622 h 3002280"/>
              <a:gd name="csX1" fmla="*/ 134622 w 3370474"/>
              <a:gd name="csY1" fmla="*/ 0 h 3002280"/>
              <a:gd name="csX2" fmla="*/ 3235852 w 3370474"/>
              <a:gd name="csY2" fmla="*/ 0 h 3002280"/>
              <a:gd name="csX3" fmla="*/ 3370474 w 3370474"/>
              <a:gd name="csY3" fmla="*/ 134622 h 3002280"/>
              <a:gd name="csX4" fmla="*/ 3370474 w 3370474"/>
              <a:gd name="csY4" fmla="*/ 2867658 h 3002280"/>
              <a:gd name="csX5" fmla="*/ 3235852 w 3370474"/>
              <a:gd name="csY5" fmla="*/ 3002280 h 3002280"/>
              <a:gd name="csX6" fmla="*/ 134622 w 3370474"/>
              <a:gd name="csY6" fmla="*/ 3002280 h 3002280"/>
              <a:gd name="csX7" fmla="*/ 0 w 3370474"/>
              <a:gd name="csY7" fmla="*/ 2867658 h 3002280"/>
              <a:gd name="csX8" fmla="*/ 0 w 3370474"/>
              <a:gd name="csY8" fmla="*/ 134622 h 3002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370474" h="3002280" fill="none" extrusionOk="0">
                <a:moveTo>
                  <a:pt x="0" y="134622"/>
                </a:moveTo>
                <a:cubicBezTo>
                  <a:pt x="-11581" y="58399"/>
                  <a:pt x="70138" y="8068"/>
                  <a:pt x="134622" y="0"/>
                </a:cubicBezTo>
                <a:cubicBezTo>
                  <a:pt x="751119" y="130954"/>
                  <a:pt x="2822492" y="43574"/>
                  <a:pt x="3235852" y="0"/>
                </a:cubicBezTo>
                <a:cubicBezTo>
                  <a:pt x="3317768" y="11654"/>
                  <a:pt x="3374172" y="64802"/>
                  <a:pt x="3370474" y="134622"/>
                </a:cubicBezTo>
                <a:cubicBezTo>
                  <a:pt x="3220035" y="1013734"/>
                  <a:pt x="3456353" y="2243643"/>
                  <a:pt x="3370474" y="2867658"/>
                </a:cubicBezTo>
                <a:cubicBezTo>
                  <a:pt x="3357667" y="2944111"/>
                  <a:pt x="3306464" y="2999701"/>
                  <a:pt x="3235852" y="3002280"/>
                </a:cubicBezTo>
                <a:cubicBezTo>
                  <a:pt x="2037667" y="3157477"/>
                  <a:pt x="1300187" y="3165300"/>
                  <a:pt x="134622" y="3002280"/>
                </a:cubicBezTo>
                <a:cubicBezTo>
                  <a:pt x="61091" y="2991202"/>
                  <a:pt x="-4280" y="2944507"/>
                  <a:pt x="0" y="2867658"/>
                </a:cubicBezTo>
                <a:cubicBezTo>
                  <a:pt x="64656" y="1751766"/>
                  <a:pt x="-17807" y="758417"/>
                  <a:pt x="0" y="134622"/>
                </a:cubicBezTo>
                <a:close/>
              </a:path>
              <a:path w="3370474" h="3002280" stroke="0" extrusionOk="0">
                <a:moveTo>
                  <a:pt x="0" y="134622"/>
                </a:moveTo>
                <a:cubicBezTo>
                  <a:pt x="-4410" y="57552"/>
                  <a:pt x="57220" y="1145"/>
                  <a:pt x="134622" y="0"/>
                </a:cubicBezTo>
                <a:cubicBezTo>
                  <a:pt x="1498795" y="132882"/>
                  <a:pt x="2076840" y="-84951"/>
                  <a:pt x="3235852" y="0"/>
                </a:cubicBezTo>
                <a:cubicBezTo>
                  <a:pt x="3299637" y="10317"/>
                  <a:pt x="3367871" y="74662"/>
                  <a:pt x="3370474" y="134622"/>
                </a:cubicBezTo>
                <a:cubicBezTo>
                  <a:pt x="3390661" y="699106"/>
                  <a:pt x="3522954" y="1502427"/>
                  <a:pt x="3370474" y="2867658"/>
                </a:cubicBezTo>
                <a:cubicBezTo>
                  <a:pt x="3373004" y="2942308"/>
                  <a:pt x="3312111" y="2998351"/>
                  <a:pt x="3235852" y="3002280"/>
                </a:cubicBezTo>
                <a:cubicBezTo>
                  <a:pt x="2638889" y="3089919"/>
                  <a:pt x="554704" y="2929601"/>
                  <a:pt x="134622" y="3002280"/>
                </a:cubicBezTo>
                <a:cubicBezTo>
                  <a:pt x="59729" y="2997106"/>
                  <a:pt x="-8547" y="2953886"/>
                  <a:pt x="0" y="2867658"/>
                </a:cubicBezTo>
                <a:cubicBezTo>
                  <a:pt x="-38581" y="2467338"/>
                  <a:pt x="63341" y="482537"/>
                  <a:pt x="0" y="134622"/>
                </a:cubicBezTo>
                <a:close/>
              </a:path>
            </a:pathLst>
          </a:custGeom>
          <a:solidFill>
            <a:schemeClr val="bg1"/>
          </a:solidFill>
          <a:ln w="60325">
            <a:solidFill>
              <a:schemeClr val="tx1">
                <a:lumMod val="95000"/>
                <a:lumOff val="5000"/>
              </a:schemeClr>
            </a:solidFill>
            <a:extLst>
              <a:ext uri="{C807C97D-BFC1-408E-A445-0C87EB9F89A2}">
                <ask:lineSketchStyleProps xmlns:ask="http://schemas.microsoft.com/office/drawing/2018/sketchyshapes" sd="1219033472">
                  <a:prstGeom prst="roundRect">
                    <a:avLst>
                      <a:gd name="adj" fmla="val 448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6000" b="0" i="0" u="none" strike="noStrike" kern="1200" cap="none" spc="0" normalizeH="0" baseline="0" noProof="0" dirty="0">
                <a:ln>
                  <a:noFill/>
                </a:ln>
                <a:solidFill>
                  <a:prstClr val="black"/>
                </a:solidFill>
                <a:effectLst/>
                <a:uLnTx/>
                <a:uFillTx/>
                <a:latin typeface="Bradley Hand" pitchFamily="2" charset="77"/>
                <a:ea typeface="+mn-ea"/>
                <a:cs typeface="Bradley Hand ITC" panose="020F0502020204030204" pitchFamily="34" charset="0"/>
              </a:rPr>
              <a:t>Memory Allocator</a:t>
            </a:r>
          </a:p>
        </p:txBody>
      </p:sp>
      <p:sp>
        <p:nvSpPr>
          <p:cNvPr id="7" name="AutoShape 2" descr="Heart Logo PNG Transparent &amp; SVG Vector - Freebie Supply">
            <a:extLst>
              <a:ext uri="{FF2B5EF4-FFF2-40B4-BE49-F238E27FC236}">
                <a16:creationId xmlns:a16="http://schemas.microsoft.com/office/drawing/2014/main" id="{AA639748-2979-3AFB-9E5E-646E44DE1CF3}"/>
              </a:ext>
            </a:extLst>
          </p:cNvPr>
          <p:cNvSpPr>
            <a:spLocks noChangeAspect="1" noChangeArrowheads="1"/>
          </p:cNvSpPr>
          <p:nvPr/>
        </p:nvSpPr>
        <p:spPr bwMode="auto">
          <a:xfrm>
            <a:off x="4526280" y="2667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ounded Rectangle 10">
            <a:extLst>
              <a:ext uri="{FF2B5EF4-FFF2-40B4-BE49-F238E27FC236}">
                <a16:creationId xmlns:a16="http://schemas.microsoft.com/office/drawing/2014/main" id="{E8533AB3-7348-8CC3-1864-EF5686DB1C0D}"/>
              </a:ext>
            </a:extLst>
          </p:cNvPr>
          <p:cNvSpPr/>
          <p:nvPr/>
        </p:nvSpPr>
        <p:spPr>
          <a:xfrm>
            <a:off x="-122830" y="4689303"/>
            <a:ext cx="9389660" cy="1582136"/>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t>TLB performance </a:t>
            </a:r>
            <a:r>
              <a:rPr kumimoji="0" lang="en-CH" sz="35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t>heavily depends </a:t>
            </a:r>
            <a:r>
              <a:rPr kumimoji="0" lang="en-CH"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t>on </a:t>
            </a:r>
            <a:br>
              <a:rPr kumimoji="0" lang="en-US"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br>
            <a:r>
              <a:rPr kumimoji="0" lang="en-CH" sz="35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t>the memory allocator </a:t>
            </a:r>
            <a:r>
              <a:rPr kumimoji="0" lang="en-CH"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t>(e.g</a:t>
            </a:r>
            <a:r>
              <a:rPr kumimoji="0" lang="en-US"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t>.</a:t>
            </a:r>
            <a:r>
              <a:rPr kumimoji="0" lang="en-CH"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t>, </a:t>
            </a:r>
            <a:r>
              <a:rPr kumimoji="0" lang="en-US"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t>#</a:t>
            </a:r>
            <a:r>
              <a:rPr kumimoji="0" lang="en-CH" sz="3500" b="1" i="0" u="none" strike="noStrike" kern="1200" cap="none" spc="0" normalizeH="0" baseline="0" noProof="0" dirty="0">
                <a:ln>
                  <a:noFill/>
                </a:ln>
                <a:solidFill>
                  <a:srgbClr val="5B9BD5">
                    <a:lumMod val="50000"/>
                  </a:srgbClr>
                </a:solidFill>
                <a:effectLst/>
                <a:uLnTx/>
                <a:uFillTx/>
                <a:latin typeface="Corbel" panose="020B0503020204020204" pitchFamily="34" charset="0"/>
                <a:ea typeface="+mn-ea"/>
                <a:cs typeface="+mn-cs"/>
              </a:rPr>
              <a:t> of 2MB pages)</a:t>
            </a:r>
          </a:p>
        </p:txBody>
      </p:sp>
      <p:pic>
        <p:nvPicPr>
          <p:cNvPr id="13" name="Graphic 12" descr="Heart with pulse with solid fill">
            <a:extLst>
              <a:ext uri="{FF2B5EF4-FFF2-40B4-BE49-F238E27FC236}">
                <a16:creationId xmlns:a16="http://schemas.microsoft.com/office/drawing/2014/main" id="{EADFDA47-58DF-03DB-91DD-AAAE34D7F9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88920" y="1868375"/>
            <a:ext cx="1889760" cy="1889760"/>
          </a:xfrm>
          <a:prstGeom prst="rect">
            <a:avLst/>
          </a:prstGeom>
        </p:spPr>
      </p:pic>
    </p:spTree>
    <p:extLst>
      <p:ext uri="{BB962C8B-B14F-4D97-AF65-F5344CB8AC3E}">
        <p14:creationId xmlns:p14="http://schemas.microsoft.com/office/powerpoint/2010/main" val="428180003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17F37-64F8-6E16-98E6-BB54675A4793}"/>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EDDE761-65A8-9888-7DBE-8AAF7CFD66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002060"/>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162</a:t>
            </a:fld>
            <a:endParaRPr kumimoji="0" lang="en-CH" sz="25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endParaRPr>
          </a:p>
        </p:txBody>
      </p:sp>
      <p:sp>
        <p:nvSpPr>
          <p:cNvPr id="10" name="Title 9">
            <a:extLst>
              <a:ext uri="{FF2B5EF4-FFF2-40B4-BE49-F238E27FC236}">
                <a16:creationId xmlns:a16="http://schemas.microsoft.com/office/drawing/2014/main" id="{E47B9EC6-939D-C539-1ED2-BF0AA5737D61}"/>
              </a:ext>
            </a:extLst>
          </p:cNvPr>
          <p:cNvSpPr>
            <a:spLocks noGrp="1"/>
          </p:cNvSpPr>
          <p:nvPr>
            <p:ph type="title"/>
          </p:nvPr>
        </p:nvSpPr>
        <p:spPr/>
        <p:txBody>
          <a:bodyPr/>
          <a:lstStyle/>
          <a:p>
            <a:r>
              <a:rPr lang="en-CH" dirty="0"/>
              <a:t>Challenges in Evaluation</a:t>
            </a:r>
          </a:p>
        </p:txBody>
      </p:sp>
      <p:sp>
        <p:nvSpPr>
          <p:cNvPr id="3" name="Rounded Rectangle 2">
            <a:extLst>
              <a:ext uri="{FF2B5EF4-FFF2-40B4-BE49-F238E27FC236}">
                <a16:creationId xmlns:a16="http://schemas.microsoft.com/office/drawing/2014/main" id="{17569DE0-865F-272A-C639-8CE11902DCEC}"/>
              </a:ext>
            </a:extLst>
          </p:cNvPr>
          <p:cNvSpPr/>
          <p:nvPr/>
        </p:nvSpPr>
        <p:spPr>
          <a:xfrm>
            <a:off x="789256" y="4872215"/>
            <a:ext cx="2427516" cy="1223115"/>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rPr>
              <a:t>Hardware MMU</a:t>
            </a:r>
            <a:endParaRPr kumimoji="0" lang="en-CH" sz="32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endParaRPr>
          </a:p>
        </p:txBody>
      </p:sp>
      <p:sp>
        <p:nvSpPr>
          <p:cNvPr id="8" name="Rounded Rectangle 7">
            <a:extLst>
              <a:ext uri="{FF2B5EF4-FFF2-40B4-BE49-F238E27FC236}">
                <a16:creationId xmlns:a16="http://schemas.microsoft.com/office/drawing/2014/main" id="{54E8C4A1-51A8-E6BF-500B-D1FD649B2E72}"/>
              </a:ext>
            </a:extLst>
          </p:cNvPr>
          <p:cNvSpPr/>
          <p:nvPr/>
        </p:nvSpPr>
        <p:spPr>
          <a:xfrm>
            <a:off x="2411876" y="2425535"/>
            <a:ext cx="4129750" cy="1149560"/>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rPr>
              <a:t>Software-level Memory Management</a:t>
            </a:r>
            <a:endParaRPr kumimoji="0" lang="en-CH" sz="32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endParaRPr>
          </a:p>
        </p:txBody>
      </p:sp>
      <p:sp>
        <p:nvSpPr>
          <p:cNvPr id="9" name="Rounded Rectangle 8">
            <a:extLst>
              <a:ext uri="{FF2B5EF4-FFF2-40B4-BE49-F238E27FC236}">
                <a16:creationId xmlns:a16="http://schemas.microsoft.com/office/drawing/2014/main" id="{0106F325-B757-2F2F-A0CB-505899CCD142}"/>
              </a:ext>
            </a:extLst>
          </p:cNvPr>
          <p:cNvSpPr/>
          <p:nvPr/>
        </p:nvSpPr>
        <p:spPr>
          <a:xfrm>
            <a:off x="5722883" y="4884797"/>
            <a:ext cx="2933698" cy="1223115"/>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rPr>
              <a:t>System Components</a:t>
            </a:r>
            <a:endParaRPr kumimoji="0" lang="en-CH" sz="3200" b="1" i="0" u="none" strike="noStrike" kern="1200" cap="none" spc="0" normalizeH="0" baseline="0" noProof="0" dirty="0">
              <a:ln>
                <a:noFill/>
              </a:ln>
              <a:solidFill>
                <a:srgbClr val="223B6C"/>
              </a:solidFill>
              <a:effectLst/>
              <a:uLnTx/>
              <a:uFillTx/>
              <a:latin typeface="Aptos" panose="020B0004020202020204" pitchFamily="34" charset="0"/>
              <a:ea typeface="+mn-ea"/>
              <a:cs typeface="+mn-cs"/>
            </a:endParaRPr>
          </a:p>
        </p:txBody>
      </p:sp>
      <p:cxnSp>
        <p:nvCxnSpPr>
          <p:cNvPr id="11" name="Straight Arrow Connector 10">
            <a:extLst>
              <a:ext uri="{FF2B5EF4-FFF2-40B4-BE49-F238E27FC236}">
                <a16:creationId xmlns:a16="http://schemas.microsoft.com/office/drawing/2014/main" id="{7242545F-D3A6-C0A0-BC89-97BFB8B946E9}"/>
              </a:ext>
            </a:extLst>
          </p:cNvPr>
          <p:cNvCxnSpPr>
            <a:cxnSpLocks/>
          </p:cNvCxnSpPr>
          <p:nvPr/>
        </p:nvCxnSpPr>
        <p:spPr>
          <a:xfrm flipV="1">
            <a:off x="2358136" y="3575095"/>
            <a:ext cx="1573571" cy="1289243"/>
          </a:xfrm>
          <a:prstGeom prst="straightConnector1">
            <a:avLst/>
          </a:prstGeom>
          <a:ln w="85725">
            <a:solidFill>
              <a:srgbClr val="0070C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C0B44CB-4DEE-2E1E-29BB-9AF1DC07EEBD}"/>
              </a:ext>
            </a:extLst>
          </p:cNvPr>
          <p:cNvCxnSpPr>
            <a:cxnSpLocks/>
          </p:cNvCxnSpPr>
          <p:nvPr/>
        </p:nvCxnSpPr>
        <p:spPr>
          <a:xfrm flipH="1" flipV="1">
            <a:off x="4929352" y="3575095"/>
            <a:ext cx="1587062" cy="1309702"/>
          </a:xfrm>
          <a:prstGeom prst="straightConnector1">
            <a:avLst/>
          </a:prstGeom>
          <a:ln w="85725">
            <a:solidFill>
              <a:srgbClr val="0070C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7324D75-EDCD-3049-DE4F-D64689F8F0A6}"/>
              </a:ext>
            </a:extLst>
          </p:cNvPr>
          <p:cNvCxnSpPr>
            <a:cxnSpLocks/>
            <a:stCxn id="9" idx="1"/>
            <a:endCxn id="3" idx="3"/>
          </p:cNvCxnSpPr>
          <p:nvPr/>
        </p:nvCxnSpPr>
        <p:spPr>
          <a:xfrm flipH="1" flipV="1">
            <a:off x="3216772" y="5483773"/>
            <a:ext cx="2506111" cy="12582"/>
          </a:xfrm>
          <a:prstGeom prst="straightConnector1">
            <a:avLst/>
          </a:prstGeom>
          <a:ln w="85725">
            <a:solidFill>
              <a:srgbClr val="0070C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63BBA626-854B-5855-E94B-ECF08BE28E01}"/>
              </a:ext>
            </a:extLst>
          </p:cNvPr>
          <p:cNvSpPr/>
          <p:nvPr/>
        </p:nvSpPr>
        <p:spPr>
          <a:xfrm>
            <a:off x="111512" y="2224729"/>
            <a:ext cx="8920909" cy="4122126"/>
          </a:xfrm>
          <a:prstGeom prst="roundRect">
            <a:avLst>
              <a:gd name="adj" fmla="val 1610"/>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sp>
        <p:nvSpPr>
          <p:cNvPr id="5" name="Rounded Rectangle 4">
            <a:extLst>
              <a:ext uri="{FF2B5EF4-FFF2-40B4-BE49-F238E27FC236}">
                <a16:creationId xmlns:a16="http://schemas.microsoft.com/office/drawing/2014/main" id="{AEFACB17-E6DC-187B-E9B2-9A328F51A7B7}"/>
              </a:ext>
            </a:extLst>
          </p:cNvPr>
          <p:cNvSpPr/>
          <p:nvPr/>
        </p:nvSpPr>
        <p:spPr>
          <a:xfrm>
            <a:off x="-122864" y="2583133"/>
            <a:ext cx="9389660" cy="1976047"/>
          </a:xfrm>
          <a:prstGeom prst="roundRect">
            <a:avLst>
              <a:gd name="adj" fmla="val 7712"/>
            </a:avLst>
          </a:prstGeom>
          <a:solidFill>
            <a:srgbClr val="FAD5B8">
              <a:alpha val="8781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Evaluating the interplay between components  is critical when assessing current and new VM techniques</a:t>
            </a:r>
          </a:p>
        </p:txBody>
      </p:sp>
    </p:spTree>
    <p:extLst>
      <p:ext uri="{BB962C8B-B14F-4D97-AF65-F5344CB8AC3E}">
        <p14:creationId xmlns:p14="http://schemas.microsoft.com/office/powerpoint/2010/main" val="3844748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58AEE-73DF-83C1-4CD7-3CD840035D5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81BFD57-1CFE-D349-058E-E3B6FBC3778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163</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2" name="Title 3">
            <a:extLst>
              <a:ext uri="{FF2B5EF4-FFF2-40B4-BE49-F238E27FC236}">
                <a16:creationId xmlns:a16="http://schemas.microsoft.com/office/drawing/2014/main" id="{814C6DDD-CB75-6304-7C83-9A880611C474}"/>
              </a:ext>
            </a:extLst>
          </p:cNvPr>
          <p:cNvSpPr>
            <a:spLocks noGrp="1"/>
          </p:cNvSpPr>
          <p:nvPr>
            <p:ph type="title"/>
          </p:nvPr>
        </p:nvSpPr>
        <p:spPr>
          <a:xfrm>
            <a:off x="-11644" y="-36282"/>
            <a:ext cx="9155643" cy="894791"/>
          </a:xfrm>
        </p:spPr>
        <p:txBody>
          <a:bodyPr>
            <a:noAutofit/>
          </a:bodyPr>
          <a:lstStyle/>
          <a:p>
            <a:pPr algn="l"/>
            <a:r>
              <a:rPr lang="en-US" dirty="0"/>
              <a:t>Existing Architectural Simulators</a:t>
            </a:r>
            <a:endParaRPr lang="en-CH" dirty="0"/>
          </a:p>
        </p:txBody>
      </p:sp>
      <p:sp>
        <p:nvSpPr>
          <p:cNvPr id="14" name="Rounded Rectangle 13">
            <a:extLst>
              <a:ext uri="{FF2B5EF4-FFF2-40B4-BE49-F238E27FC236}">
                <a16:creationId xmlns:a16="http://schemas.microsoft.com/office/drawing/2014/main" id="{26CA2B39-DF30-38EB-EBE2-B58785510C9B}"/>
              </a:ext>
            </a:extLst>
          </p:cNvPr>
          <p:cNvSpPr/>
          <p:nvPr/>
        </p:nvSpPr>
        <p:spPr>
          <a:xfrm>
            <a:off x="1450598" y="2867697"/>
            <a:ext cx="6424459" cy="1202996"/>
          </a:xfrm>
          <a:prstGeom prst="roundRect">
            <a:avLst>
              <a:gd name="adj" fmla="val 6528"/>
            </a:avLst>
          </a:prstGeom>
          <a:solidFill>
            <a:schemeClr val="tx2">
              <a:alpha val="25000"/>
            </a:schemeClr>
          </a:solid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162746"/>
                </a:solidFill>
                <a:effectLst/>
                <a:uLnTx/>
                <a:uFillTx/>
                <a:latin typeface="Aptos" panose="020B0004020202020204" pitchFamily="34" charset="0"/>
                <a:ea typeface="+mn-ea"/>
                <a:cs typeface="+mn-cs"/>
              </a:rPr>
              <a:t>Emulation-based</a:t>
            </a:r>
          </a:p>
        </p:txBody>
      </p:sp>
      <p:sp>
        <p:nvSpPr>
          <p:cNvPr id="15" name="Rounded Rectangle 14">
            <a:extLst>
              <a:ext uri="{FF2B5EF4-FFF2-40B4-BE49-F238E27FC236}">
                <a16:creationId xmlns:a16="http://schemas.microsoft.com/office/drawing/2014/main" id="{487F591D-84B1-F86C-6D17-092D4CA1F399}"/>
              </a:ext>
            </a:extLst>
          </p:cNvPr>
          <p:cNvSpPr/>
          <p:nvPr/>
        </p:nvSpPr>
        <p:spPr>
          <a:xfrm>
            <a:off x="1450599" y="4595867"/>
            <a:ext cx="6424458" cy="1202997"/>
          </a:xfrm>
          <a:prstGeom prst="roundRect">
            <a:avLst>
              <a:gd name="adj" fmla="val 5964"/>
            </a:avLst>
          </a:prstGeom>
          <a:solidFill>
            <a:schemeClr val="accent2">
              <a:lumMod val="75000"/>
              <a:alpha val="25000"/>
            </a:schemeClr>
          </a:solidFill>
          <a:ln w="3492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Full-system</a:t>
            </a:r>
          </a:p>
        </p:txBody>
      </p:sp>
      <p:sp>
        <p:nvSpPr>
          <p:cNvPr id="2" name="Oval 1">
            <a:extLst>
              <a:ext uri="{FF2B5EF4-FFF2-40B4-BE49-F238E27FC236}">
                <a16:creationId xmlns:a16="http://schemas.microsoft.com/office/drawing/2014/main" id="{8235C07B-C1C1-EDF8-57DD-9DFE3AFBD347}"/>
              </a:ext>
            </a:extLst>
          </p:cNvPr>
          <p:cNvSpPr/>
          <p:nvPr/>
        </p:nvSpPr>
        <p:spPr>
          <a:xfrm>
            <a:off x="1136607" y="2533777"/>
            <a:ext cx="627982" cy="627982"/>
          </a:xfrm>
          <a:prstGeom prst="ellipse">
            <a:avLst/>
          </a:prstGeom>
          <a:solidFill>
            <a:schemeClr val="tx2">
              <a:lumMod val="75000"/>
            </a:schemeClr>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prstClr val="white"/>
                </a:solidFill>
                <a:effectLst/>
                <a:uLnTx/>
                <a:uFillTx/>
                <a:latin typeface="Courier New" panose="02070309020205020404" pitchFamily="49" charset="0"/>
                <a:ea typeface="+mn-ea"/>
                <a:cs typeface="Courier New" panose="02070309020205020404" pitchFamily="49" charset="0"/>
              </a:rPr>
              <a:t>1</a:t>
            </a:r>
          </a:p>
        </p:txBody>
      </p:sp>
      <p:sp>
        <p:nvSpPr>
          <p:cNvPr id="3" name="Oval 2">
            <a:extLst>
              <a:ext uri="{FF2B5EF4-FFF2-40B4-BE49-F238E27FC236}">
                <a16:creationId xmlns:a16="http://schemas.microsoft.com/office/drawing/2014/main" id="{01BAC1E3-44EC-4C54-013F-95915CAC0E4E}"/>
              </a:ext>
            </a:extLst>
          </p:cNvPr>
          <p:cNvSpPr/>
          <p:nvPr/>
        </p:nvSpPr>
        <p:spPr>
          <a:xfrm>
            <a:off x="1136607" y="4333280"/>
            <a:ext cx="627982" cy="627982"/>
          </a:xfrm>
          <a:prstGeom prst="ellipse">
            <a:avLst/>
          </a:prstGeom>
          <a:solidFill>
            <a:schemeClr val="accent2">
              <a:lumMod val="50000"/>
            </a:schemeClr>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prstClr val="white"/>
                </a:solidFill>
                <a:effectLst/>
                <a:uLnTx/>
                <a:uFillTx/>
                <a:latin typeface="Courier New" panose="02070309020205020404" pitchFamily="49" charset="0"/>
                <a:ea typeface="+mn-ea"/>
                <a:cs typeface="Courier New" panose="02070309020205020404" pitchFamily="49" charset="0"/>
              </a:rPr>
              <a:t>2</a:t>
            </a:r>
          </a:p>
        </p:txBody>
      </p:sp>
      <p:sp>
        <p:nvSpPr>
          <p:cNvPr id="5" name="Rounded Rectangle 4">
            <a:extLst>
              <a:ext uri="{FF2B5EF4-FFF2-40B4-BE49-F238E27FC236}">
                <a16:creationId xmlns:a16="http://schemas.microsoft.com/office/drawing/2014/main" id="{D47140BF-A96E-1D79-2015-5244D84A09B2}"/>
              </a:ext>
            </a:extLst>
          </p:cNvPr>
          <p:cNvSpPr/>
          <p:nvPr/>
        </p:nvSpPr>
        <p:spPr>
          <a:xfrm>
            <a:off x="-122830" y="1002311"/>
            <a:ext cx="9389660" cy="983475"/>
          </a:xfrm>
          <a:prstGeom prst="roundRect">
            <a:avLst>
              <a:gd name="adj" fmla="val 7712"/>
            </a:avLst>
          </a:prstGeom>
          <a:solidFill>
            <a:srgbClr val="223B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8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Two main classes of simulators</a:t>
            </a:r>
          </a:p>
        </p:txBody>
      </p:sp>
    </p:spTree>
    <p:extLst>
      <p:ext uri="{BB962C8B-B14F-4D97-AF65-F5344CB8AC3E}">
        <p14:creationId xmlns:p14="http://schemas.microsoft.com/office/powerpoint/2010/main" val="194805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 grpId="0" animBg="1"/>
      <p:bldP spid="3" grpId="0" animBg="1"/>
      <p:bldP spid="5"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AD956-7818-8F70-9BE7-A486034B9CF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E0A5D1A-1327-9CF5-0418-3D44045F44F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164</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5" name="Rounded Rectangle 4">
            <a:extLst>
              <a:ext uri="{FF2B5EF4-FFF2-40B4-BE49-F238E27FC236}">
                <a16:creationId xmlns:a16="http://schemas.microsoft.com/office/drawing/2014/main" id="{1B94373F-B19A-38BB-8950-2C20BF58DC89}"/>
              </a:ext>
            </a:extLst>
          </p:cNvPr>
          <p:cNvSpPr/>
          <p:nvPr/>
        </p:nvSpPr>
        <p:spPr>
          <a:xfrm>
            <a:off x="2511877" y="983989"/>
            <a:ext cx="3774623" cy="1020336"/>
          </a:xfrm>
          <a:prstGeom prst="roundRect">
            <a:avLst>
              <a:gd name="adj" fmla="val 4873"/>
            </a:avLst>
          </a:prstGeom>
          <a:solidFill>
            <a:schemeClr val="accent5">
              <a:lumMod val="20000"/>
              <a:lumOff val="80000"/>
            </a:schemeClr>
          </a:solidFill>
          <a:ln w="4445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rPr>
              <a:t>Ramulator</a:t>
            </a:r>
          </a:p>
        </p:txBody>
      </p:sp>
      <p:sp>
        <p:nvSpPr>
          <p:cNvPr id="6" name="Rounded Rectangle 5">
            <a:extLst>
              <a:ext uri="{FF2B5EF4-FFF2-40B4-BE49-F238E27FC236}">
                <a16:creationId xmlns:a16="http://schemas.microsoft.com/office/drawing/2014/main" id="{5CFB7432-9FD8-6E6B-B2C3-50F74C4E10CC}"/>
              </a:ext>
            </a:extLst>
          </p:cNvPr>
          <p:cNvSpPr/>
          <p:nvPr/>
        </p:nvSpPr>
        <p:spPr>
          <a:xfrm>
            <a:off x="1371600" y="1965988"/>
            <a:ext cx="2765056" cy="1124942"/>
          </a:xfrm>
          <a:prstGeom prst="roundRect">
            <a:avLst>
              <a:gd name="adj" fmla="val 4873"/>
            </a:avLst>
          </a:prstGeom>
          <a:solidFill>
            <a:schemeClr val="accent5">
              <a:lumMod val="20000"/>
              <a:lumOff val="80000"/>
            </a:schemeClr>
          </a:solidFill>
          <a:ln w="4445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rPr>
              <a:t>Sniper</a:t>
            </a:r>
            <a:endParaRPr kumimoji="0" lang="en-CH"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endParaRPr>
          </a:p>
        </p:txBody>
      </p:sp>
      <p:sp>
        <p:nvSpPr>
          <p:cNvPr id="7" name="Rounded Rectangle 6">
            <a:extLst>
              <a:ext uri="{FF2B5EF4-FFF2-40B4-BE49-F238E27FC236}">
                <a16:creationId xmlns:a16="http://schemas.microsoft.com/office/drawing/2014/main" id="{189D80A7-BE0F-A0E3-7D35-DB14D2C1E09E}"/>
              </a:ext>
            </a:extLst>
          </p:cNvPr>
          <p:cNvSpPr/>
          <p:nvPr/>
        </p:nvSpPr>
        <p:spPr>
          <a:xfrm>
            <a:off x="3816019" y="2280984"/>
            <a:ext cx="3774623" cy="1124942"/>
          </a:xfrm>
          <a:prstGeom prst="roundRect">
            <a:avLst>
              <a:gd name="adj" fmla="val 4873"/>
            </a:avLst>
          </a:prstGeom>
          <a:solidFill>
            <a:schemeClr val="accent5">
              <a:lumMod val="20000"/>
              <a:lumOff val="80000"/>
            </a:schemeClr>
          </a:solidFill>
          <a:ln w="4445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a:noFill/>
                </a:ln>
                <a:solidFill>
                  <a:prstClr val="black"/>
                </a:solidFill>
                <a:effectLst/>
                <a:uLnTx/>
                <a:uFillTx/>
                <a:latin typeface="Aptos ExtraBold" panose="020B0004020202020204" pitchFamily="34" charset="0"/>
                <a:ea typeface="+mn-ea"/>
                <a:cs typeface="+mn-cs"/>
              </a:rPr>
              <a:t>ChampSim</a:t>
            </a:r>
            <a:endParaRPr kumimoji="0" lang="en-CH"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endParaRPr>
          </a:p>
        </p:txBody>
      </p:sp>
      <p:sp>
        <p:nvSpPr>
          <p:cNvPr id="12" name="Title 3">
            <a:extLst>
              <a:ext uri="{FF2B5EF4-FFF2-40B4-BE49-F238E27FC236}">
                <a16:creationId xmlns:a16="http://schemas.microsoft.com/office/drawing/2014/main" id="{C9F088EE-EE82-1C30-BB78-D86600FB9623}"/>
              </a:ext>
            </a:extLst>
          </p:cNvPr>
          <p:cNvSpPr>
            <a:spLocks noGrp="1"/>
          </p:cNvSpPr>
          <p:nvPr>
            <p:ph type="title"/>
          </p:nvPr>
        </p:nvSpPr>
        <p:spPr>
          <a:xfrm>
            <a:off x="-11643" y="-36282"/>
            <a:ext cx="7886700" cy="894791"/>
          </a:xfrm>
        </p:spPr>
        <p:txBody>
          <a:bodyPr>
            <a:noAutofit/>
          </a:bodyPr>
          <a:lstStyle/>
          <a:p>
            <a:pPr algn="l"/>
            <a:r>
              <a:rPr lang="en-US" dirty="0"/>
              <a:t>Emulation-based Simulators</a:t>
            </a:r>
            <a:endParaRPr lang="en-CH" dirty="0"/>
          </a:p>
        </p:txBody>
      </p:sp>
      <p:sp>
        <p:nvSpPr>
          <p:cNvPr id="2" name="Rounded Rectangle 1">
            <a:extLst>
              <a:ext uri="{FF2B5EF4-FFF2-40B4-BE49-F238E27FC236}">
                <a16:creationId xmlns:a16="http://schemas.microsoft.com/office/drawing/2014/main" id="{167F5F6B-DC91-B9CA-7101-0A1F0665ED8B}"/>
              </a:ext>
            </a:extLst>
          </p:cNvPr>
          <p:cNvSpPr/>
          <p:nvPr/>
        </p:nvSpPr>
        <p:spPr>
          <a:xfrm>
            <a:off x="-32805" y="5108017"/>
            <a:ext cx="4439704" cy="1124942"/>
          </a:xfrm>
          <a:prstGeom prst="roundRect">
            <a:avLst>
              <a:gd name="adj" fmla="val 7712"/>
            </a:avLst>
          </a:prstGeom>
          <a:solidFill>
            <a:srgbClr val="C00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Limited support for OS primitives</a:t>
            </a:r>
          </a:p>
        </p:txBody>
      </p:sp>
      <p:sp>
        <p:nvSpPr>
          <p:cNvPr id="3" name="Rounded Rectangle 2">
            <a:extLst>
              <a:ext uri="{FF2B5EF4-FFF2-40B4-BE49-F238E27FC236}">
                <a16:creationId xmlns:a16="http://schemas.microsoft.com/office/drawing/2014/main" id="{CB47C6D4-5A9B-8FA9-4311-28125DAD2FAF}"/>
              </a:ext>
            </a:extLst>
          </p:cNvPr>
          <p:cNvSpPr/>
          <p:nvPr/>
        </p:nvSpPr>
        <p:spPr>
          <a:xfrm>
            <a:off x="6070598" y="1228227"/>
            <a:ext cx="1933123" cy="1124942"/>
          </a:xfrm>
          <a:prstGeom prst="roundRect">
            <a:avLst>
              <a:gd name="adj" fmla="val 4873"/>
            </a:avLst>
          </a:prstGeom>
          <a:solidFill>
            <a:schemeClr val="accent5">
              <a:lumMod val="20000"/>
              <a:lumOff val="80000"/>
            </a:schemeClr>
          </a:solidFill>
          <a:ln w="4445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a:noFill/>
                </a:ln>
                <a:solidFill>
                  <a:prstClr val="black"/>
                </a:solidFill>
                <a:effectLst/>
                <a:uLnTx/>
                <a:uFillTx/>
                <a:latin typeface="Aptos ExtraBold" panose="020B0004020202020204" pitchFamily="34" charset="0"/>
                <a:ea typeface="+mn-ea"/>
                <a:cs typeface="+mn-cs"/>
              </a:rPr>
              <a:t>ZSim</a:t>
            </a:r>
            <a:endParaRPr kumimoji="0" lang="en-CH"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endParaRPr>
          </a:p>
        </p:txBody>
      </p:sp>
      <p:sp>
        <p:nvSpPr>
          <p:cNvPr id="11" name="Rounded Rectangle 10">
            <a:extLst>
              <a:ext uri="{FF2B5EF4-FFF2-40B4-BE49-F238E27FC236}">
                <a16:creationId xmlns:a16="http://schemas.microsoft.com/office/drawing/2014/main" id="{280541F7-E626-6CBE-E656-AAC789B330C5}"/>
              </a:ext>
            </a:extLst>
          </p:cNvPr>
          <p:cNvSpPr/>
          <p:nvPr/>
        </p:nvSpPr>
        <p:spPr>
          <a:xfrm>
            <a:off x="4737103" y="5108017"/>
            <a:ext cx="4439704" cy="1124942"/>
          </a:xfrm>
          <a:prstGeom prst="roundRect">
            <a:avLst>
              <a:gd name="adj" fmla="val 7712"/>
            </a:avLst>
          </a:prstGeom>
          <a:solidFill>
            <a:srgbClr val="C00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Analytically estimate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 VM Overheads</a:t>
            </a:r>
            <a:endParaRPr kumimoji="0" lang="en-CH" sz="3400" b="0" i="0" u="none" strike="noStrike" kern="1200" cap="none" spc="0" normalizeH="0" baseline="0" noProof="0" dirty="0">
              <a:ln>
                <a:noFill/>
              </a:ln>
              <a:solidFill>
                <a:srgbClr val="C00000"/>
              </a:solidFill>
              <a:effectLst/>
              <a:uLnTx/>
              <a:uFillTx/>
              <a:latin typeface="Aptos" panose="020B0004020202020204" pitchFamily="34" charset="0"/>
              <a:ea typeface="+mn-ea"/>
              <a:cs typeface="+mn-cs"/>
            </a:endParaRPr>
          </a:p>
        </p:txBody>
      </p:sp>
      <p:sp>
        <p:nvSpPr>
          <p:cNvPr id="14" name="TextBox 13">
            <a:extLst>
              <a:ext uri="{FF2B5EF4-FFF2-40B4-BE49-F238E27FC236}">
                <a16:creationId xmlns:a16="http://schemas.microsoft.com/office/drawing/2014/main" id="{283EDE60-F89A-AB3C-F1AB-65ECEF270859}"/>
              </a:ext>
            </a:extLst>
          </p:cNvPr>
          <p:cNvSpPr txBox="1"/>
          <p:nvPr/>
        </p:nvSpPr>
        <p:spPr>
          <a:xfrm>
            <a:off x="-11643" y="3613633"/>
            <a:ext cx="9121279" cy="11695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High simulation speed </a:t>
            </a:r>
            <a:r>
              <a:rPr kumimoji="0" lang="en-GB"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with a focus on </a:t>
            </a:r>
            <a:r>
              <a:rPr kumimoji="0" lang="en-GB" sz="3500" b="1" i="0" u="none" strike="noStrike" kern="1200" cap="none" spc="0" normalizeH="0" baseline="0" noProof="0" dirty="0" err="1">
                <a:ln>
                  <a:noFill/>
                </a:ln>
                <a:solidFill>
                  <a:srgbClr val="ED7D31">
                    <a:lumMod val="50000"/>
                  </a:srgbClr>
                </a:solidFill>
                <a:effectLst/>
                <a:uLnTx/>
                <a:uFillTx/>
                <a:latin typeface="Aptos" panose="020B0004020202020204" pitchFamily="34" charset="0"/>
                <a:ea typeface="+mn-ea"/>
                <a:cs typeface="+mn-cs"/>
              </a:rPr>
              <a:t>modeling</a:t>
            </a:r>
            <a:r>
              <a:rPr kumimoji="0" lang="en-GB"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 microarchitectural features </a:t>
            </a:r>
          </a:p>
        </p:txBody>
      </p:sp>
    </p:spTree>
    <p:extLst>
      <p:ext uri="{BB962C8B-B14F-4D97-AF65-F5344CB8AC3E}">
        <p14:creationId xmlns:p14="http://schemas.microsoft.com/office/powerpoint/2010/main" val="98325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2" grpId="0" animBg="1"/>
      <p:bldP spid="3" grpId="0" animBg="1"/>
      <p:bldP spid="11" grpId="0" animBg="1"/>
      <p:bldP spid="14"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97D61-BFD3-BCC0-E8CC-EEC7990424EB}"/>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3666D50-91DB-7D35-0D39-5B2E52EA71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424FF9AA-4192-60EE-6B38-49899BEA1B2E}"/>
              </a:ext>
            </a:extLst>
          </p:cNvPr>
          <p:cNvSpPr>
            <a:spLocks noGrp="1"/>
          </p:cNvSpPr>
          <p:nvPr>
            <p:ph type="title"/>
          </p:nvPr>
        </p:nvSpPr>
        <p:spPr/>
        <p:txBody>
          <a:bodyPr>
            <a:noAutofit/>
          </a:bodyPr>
          <a:lstStyle/>
          <a:p>
            <a:pPr algn="l"/>
            <a:r>
              <a:rPr lang="en-US" dirty="0"/>
              <a:t>Full-System Simulators</a:t>
            </a:r>
            <a:endParaRPr lang="en-CH" dirty="0"/>
          </a:p>
        </p:txBody>
      </p:sp>
      <p:sp>
        <p:nvSpPr>
          <p:cNvPr id="3" name="Rounded Rectangle 2">
            <a:extLst>
              <a:ext uri="{FF2B5EF4-FFF2-40B4-BE49-F238E27FC236}">
                <a16:creationId xmlns:a16="http://schemas.microsoft.com/office/drawing/2014/main" id="{D3CFEDC3-EEBC-98FC-071B-6E39C83F12B9}"/>
              </a:ext>
            </a:extLst>
          </p:cNvPr>
          <p:cNvSpPr/>
          <p:nvPr/>
        </p:nvSpPr>
        <p:spPr>
          <a:xfrm>
            <a:off x="2928552" y="984025"/>
            <a:ext cx="2965622" cy="1020336"/>
          </a:xfrm>
          <a:prstGeom prst="roundRect">
            <a:avLst>
              <a:gd name="adj" fmla="val 4873"/>
            </a:avLst>
          </a:prstGeom>
          <a:solidFill>
            <a:schemeClr val="accent5">
              <a:lumMod val="20000"/>
              <a:lumOff val="80000"/>
            </a:schemeClr>
          </a:solidFill>
          <a:ln w="4445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rPr>
              <a:t>g</a:t>
            </a:r>
            <a:r>
              <a:rPr kumimoji="0" lang="en-CH"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rPr>
              <a:t>em5-FS</a:t>
            </a:r>
          </a:p>
        </p:txBody>
      </p:sp>
      <p:sp>
        <p:nvSpPr>
          <p:cNvPr id="5" name="Rounded Rectangle 4">
            <a:extLst>
              <a:ext uri="{FF2B5EF4-FFF2-40B4-BE49-F238E27FC236}">
                <a16:creationId xmlns:a16="http://schemas.microsoft.com/office/drawing/2014/main" id="{040EA5F9-405A-2EE7-C8D6-5B2C4AA56842}"/>
              </a:ext>
            </a:extLst>
          </p:cNvPr>
          <p:cNvSpPr/>
          <p:nvPr/>
        </p:nvSpPr>
        <p:spPr>
          <a:xfrm>
            <a:off x="1373860" y="2345153"/>
            <a:ext cx="2557847" cy="894791"/>
          </a:xfrm>
          <a:prstGeom prst="roundRect">
            <a:avLst>
              <a:gd name="adj" fmla="val 4873"/>
            </a:avLst>
          </a:prstGeom>
          <a:solidFill>
            <a:schemeClr val="accent5">
              <a:lumMod val="20000"/>
              <a:lumOff val="80000"/>
            </a:schemeClr>
          </a:solidFill>
          <a:ln w="4445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a:noFill/>
                </a:ln>
                <a:solidFill>
                  <a:prstClr val="black"/>
                </a:solidFill>
                <a:effectLst/>
                <a:uLnTx/>
                <a:uFillTx/>
                <a:latin typeface="Aptos ExtraBold" panose="020B0004020202020204" pitchFamily="34" charset="0"/>
                <a:ea typeface="+mn-ea"/>
                <a:cs typeface="+mn-cs"/>
              </a:rPr>
              <a:t>QFlex</a:t>
            </a:r>
            <a:endParaRPr kumimoji="0" lang="en-CH"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endParaRPr>
          </a:p>
        </p:txBody>
      </p:sp>
      <p:sp>
        <p:nvSpPr>
          <p:cNvPr id="13" name="Rounded Rectangle 12">
            <a:extLst>
              <a:ext uri="{FF2B5EF4-FFF2-40B4-BE49-F238E27FC236}">
                <a16:creationId xmlns:a16="http://schemas.microsoft.com/office/drawing/2014/main" id="{890176B8-C268-F4F7-5908-DC358482EB7E}"/>
              </a:ext>
            </a:extLst>
          </p:cNvPr>
          <p:cNvSpPr/>
          <p:nvPr/>
        </p:nvSpPr>
        <p:spPr>
          <a:xfrm>
            <a:off x="4782065" y="2596712"/>
            <a:ext cx="2557847" cy="865535"/>
          </a:xfrm>
          <a:prstGeom prst="roundRect">
            <a:avLst>
              <a:gd name="adj" fmla="val 4873"/>
            </a:avLst>
          </a:prstGeom>
          <a:solidFill>
            <a:schemeClr val="accent5">
              <a:lumMod val="20000"/>
              <a:lumOff val="80000"/>
            </a:schemeClr>
          </a:solidFill>
          <a:ln w="44450">
            <a:solidFill>
              <a:srgbClr val="0070C0">
                <a:alpha val="3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a:noFill/>
                </a:ln>
                <a:solidFill>
                  <a:prstClr val="black"/>
                </a:solidFill>
                <a:effectLst/>
                <a:uLnTx/>
                <a:uFillTx/>
                <a:latin typeface="Aptos ExtraBold" panose="020B0004020202020204" pitchFamily="34" charset="0"/>
                <a:ea typeface="+mn-ea"/>
                <a:cs typeface="+mn-cs"/>
              </a:rPr>
              <a:t>PTLsim</a:t>
            </a:r>
            <a:endParaRPr kumimoji="0" lang="en-CH" sz="45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endParaRPr>
          </a:p>
        </p:txBody>
      </p:sp>
      <p:sp>
        <p:nvSpPr>
          <p:cNvPr id="17" name="TextBox 16">
            <a:extLst>
              <a:ext uri="{FF2B5EF4-FFF2-40B4-BE49-F238E27FC236}">
                <a16:creationId xmlns:a16="http://schemas.microsoft.com/office/drawing/2014/main" id="{2C35603C-68D1-E7B2-3E12-38B7F282E2D0}"/>
              </a:ext>
            </a:extLst>
          </p:cNvPr>
          <p:cNvSpPr txBox="1"/>
          <p:nvPr/>
        </p:nvSpPr>
        <p:spPr>
          <a:xfrm>
            <a:off x="11360" y="3638891"/>
            <a:ext cx="9121279" cy="11695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Enable the execution of a </a:t>
            </a:r>
            <a:r>
              <a:rPr kumimoji="0" lang="en-GB" sz="35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full-blown OS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on top of a hardware simulator</a:t>
            </a:r>
          </a:p>
        </p:txBody>
      </p:sp>
      <p:sp>
        <p:nvSpPr>
          <p:cNvPr id="18" name="Rounded Rectangle 17">
            <a:extLst>
              <a:ext uri="{FF2B5EF4-FFF2-40B4-BE49-F238E27FC236}">
                <a16:creationId xmlns:a16="http://schemas.microsoft.com/office/drawing/2014/main" id="{83486C82-8300-2F23-9D79-DEEE4A757053}"/>
              </a:ext>
            </a:extLst>
          </p:cNvPr>
          <p:cNvSpPr/>
          <p:nvPr/>
        </p:nvSpPr>
        <p:spPr>
          <a:xfrm>
            <a:off x="547962" y="5096777"/>
            <a:ext cx="3813973" cy="1124942"/>
          </a:xfrm>
          <a:prstGeom prst="roundRect">
            <a:avLst>
              <a:gd name="adj" fmla="val 7712"/>
            </a:avLst>
          </a:prstGeom>
          <a:solidFill>
            <a:srgbClr val="C00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Low simulation speed</a:t>
            </a:r>
          </a:p>
        </p:txBody>
      </p:sp>
      <p:sp>
        <p:nvSpPr>
          <p:cNvPr id="19" name="Rounded Rectangle 18">
            <a:extLst>
              <a:ext uri="{FF2B5EF4-FFF2-40B4-BE49-F238E27FC236}">
                <a16:creationId xmlns:a16="http://schemas.microsoft.com/office/drawing/2014/main" id="{C5ED11D0-9600-228F-2BF3-C3F14AFD0825}"/>
              </a:ext>
            </a:extLst>
          </p:cNvPr>
          <p:cNvSpPr/>
          <p:nvPr/>
        </p:nvSpPr>
        <p:spPr>
          <a:xfrm>
            <a:off x="4782065" y="5096777"/>
            <a:ext cx="3813973" cy="1124942"/>
          </a:xfrm>
          <a:prstGeom prst="roundRect">
            <a:avLst>
              <a:gd name="adj" fmla="val 7712"/>
            </a:avLst>
          </a:prstGeom>
          <a:solidFill>
            <a:srgbClr val="C00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Hard to develop</a:t>
            </a:r>
          </a:p>
        </p:txBody>
      </p:sp>
    </p:spTree>
    <p:extLst>
      <p:ext uri="{BB962C8B-B14F-4D97-AF65-F5344CB8AC3E}">
        <p14:creationId xmlns:p14="http://schemas.microsoft.com/office/powerpoint/2010/main" val="442510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3" grpId="0" animBg="1"/>
      <p:bldP spid="17" grpId="0"/>
      <p:bldP spid="18" grpId="0" animBg="1"/>
      <p:bldP spid="19"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BA441-0926-170E-5EC7-4E6B489ACF1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145016-160D-52A2-591D-D3AD54BF3A5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166</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2" name="Title 3">
            <a:extLst>
              <a:ext uri="{FF2B5EF4-FFF2-40B4-BE49-F238E27FC236}">
                <a16:creationId xmlns:a16="http://schemas.microsoft.com/office/drawing/2014/main" id="{588E80D2-A0D0-0C63-1A22-96A1C268C317}"/>
              </a:ext>
            </a:extLst>
          </p:cNvPr>
          <p:cNvSpPr>
            <a:spLocks noGrp="1"/>
          </p:cNvSpPr>
          <p:nvPr>
            <p:ph type="title"/>
          </p:nvPr>
        </p:nvSpPr>
        <p:spPr>
          <a:xfrm>
            <a:off x="-11644" y="-36282"/>
            <a:ext cx="8821807" cy="894791"/>
          </a:xfrm>
        </p:spPr>
        <p:txBody>
          <a:bodyPr>
            <a:noAutofit/>
          </a:bodyPr>
          <a:lstStyle/>
          <a:p>
            <a:pPr algn="l"/>
            <a:r>
              <a:rPr lang="en-US" dirty="0"/>
              <a:t>Existing Architectural Simulators</a:t>
            </a:r>
            <a:endParaRPr lang="en-CH" dirty="0"/>
          </a:p>
        </p:txBody>
      </p:sp>
      <p:sp>
        <p:nvSpPr>
          <p:cNvPr id="14" name="Rounded Rectangle 13">
            <a:extLst>
              <a:ext uri="{FF2B5EF4-FFF2-40B4-BE49-F238E27FC236}">
                <a16:creationId xmlns:a16="http://schemas.microsoft.com/office/drawing/2014/main" id="{83EAC86B-D0F5-0D13-23B0-E23D7E59FACF}"/>
              </a:ext>
            </a:extLst>
          </p:cNvPr>
          <p:cNvSpPr/>
          <p:nvPr/>
        </p:nvSpPr>
        <p:spPr>
          <a:xfrm>
            <a:off x="1310852" y="1852653"/>
            <a:ext cx="2478848" cy="1202996"/>
          </a:xfrm>
          <a:prstGeom prst="roundRect">
            <a:avLst>
              <a:gd name="adj" fmla="val 6528"/>
            </a:avLst>
          </a:prstGeom>
          <a:solidFill>
            <a:schemeClr val="tx2">
              <a:alpha val="25000"/>
            </a:schemeClr>
          </a:solid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162746"/>
                </a:solidFill>
                <a:effectLst/>
                <a:uLnTx/>
                <a:uFillTx/>
                <a:latin typeface="Aptos" panose="020B0004020202020204" pitchFamily="34" charset="0"/>
                <a:ea typeface="+mn-ea"/>
                <a:cs typeface="+mn-cs"/>
              </a:rPr>
              <a:t>Emulation-based</a:t>
            </a:r>
          </a:p>
        </p:txBody>
      </p:sp>
      <p:cxnSp>
        <p:nvCxnSpPr>
          <p:cNvPr id="9" name="Straight Connector 8">
            <a:extLst>
              <a:ext uri="{FF2B5EF4-FFF2-40B4-BE49-F238E27FC236}">
                <a16:creationId xmlns:a16="http://schemas.microsoft.com/office/drawing/2014/main" id="{9DD94298-B8AD-D2B3-9D01-41BA63D3CF92}"/>
              </a:ext>
            </a:extLst>
          </p:cNvPr>
          <p:cNvCxnSpPr/>
          <p:nvPr/>
        </p:nvCxnSpPr>
        <p:spPr>
          <a:xfrm>
            <a:off x="1083570" y="1399844"/>
            <a:ext cx="0" cy="4213654"/>
          </a:xfrm>
          <a:prstGeom prst="line">
            <a:avLst/>
          </a:prstGeom>
          <a:ln w="57150">
            <a:solidFill>
              <a:schemeClr val="tx2">
                <a:lumMod val="7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B33ECAB-47B4-1B0E-0320-516310F34A66}"/>
              </a:ext>
            </a:extLst>
          </p:cNvPr>
          <p:cNvCxnSpPr>
            <a:cxnSpLocks/>
          </p:cNvCxnSpPr>
          <p:nvPr/>
        </p:nvCxnSpPr>
        <p:spPr>
          <a:xfrm flipH="1">
            <a:off x="1055054" y="5613498"/>
            <a:ext cx="7051589" cy="0"/>
          </a:xfrm>
          <a:prstGeom prst="line">
            <a:avLst/>
          </a:prstGeom>
          <a:ln w="57150">
            <a:solidFill>
              <a:schemeClr val="tx2">
                <a:lumMod val="75000"/>
              </a:schemeClr>
            </a:solidFill>
            <a:head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CF4E85A-0CB0-80FF-01B0-3AE36D1C4235}"/>
              </a:ext>
            </a:extLst>
          </p:cNvPr>
          <p:cNvSpPr txBox="1"/>
          <p:nvPr/>
        </p:nvSpPr>
        <p:spPr>
          <a:xfrm rot="16200000">
            <a:off x="-1574213" y="3229672"/>
            <a:ext cx="4701746"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rPr>
              <a:t>Simulation Speed</a:t>
            </a:r>
            <a:endParaRPr kumimoji="0" lang="en-CH"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endParaRPr>
          </a:p>
        </p:txBody>
      </p:sp>
      <p:sp>
        <p:nvSpPr>
          <p:cNvPr id="17" name="TextBox 16">
            <a:extLst>
              <a:ext uri="{FF2B5EF4-FFF2-40B4-BE49-F238E27FC236}">
                <a16:creationId xmlns:a16="http://schemas.microsoft.com/office/drawing/2014/main" id="{A2F209D0-E216-C6B7-E864-5D07EC595447}"/>
              </a:ext>
            </a:extLst>
          </p:cNvPr>
          <p:cNvSpPr txBox="1"/>
          <p:nvPr/>
        </p:nvSpPr>
        <p:spPr>
          <a:xfrm>
            <a:off x="776660" y="5613498"/>
            <a:ext cx="7329983"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rPr>
              <a:t>Accuracy in Estimating VM overheads</a:t>
            </a:r>
            <a:endParaRPr kumimoji="0" lang="en-CH" sz="3000" b="1" i="0" u="none" strike="noStrike" kern="1200" cap="none" spc="0" normalizeH="0" baseline="0" noProof="0" dirty="0">
              <a:ln>
                <a:noFill/>
              </a:ln>
              <a:solidFill>
                <a:prstClr val="black"/>
              </a:solidFill>
              <a:effectLst/>
              <a:uLnTx/>
              <a:uFillTx/>
              <a:latin typeface="Aptos SemiBold" panose="020B0004020202020204" pitchFamily="34" charset="0"/>
              <a:ea typeface="+mn-ea"/>
              <a:cs typeface="+mn-cs"/>
            </a:endParaRPr>
          </a:p>
        </p:txBody>
      </p:sp>
      <p:sp>
        <p:nvSpPr>
          <p:cNvPr id="5" name="Rounded Rectangle 4">
            <a:extLst>
              <a:ext uri="{FF2B5EF4-FFF2-40B4-BE49-F238E27FC236}">
                <a16:creationId xmlns:a16="http://schemas.microsoft.com/office/drawing/2014/main" id="{B0347787-1BD9-23FC-9006-029A8C99F630}"/>
              </a:ext>
            </a:extLst>
          </p:cNvPr>
          <p:cNvSpPr/>
          <p:nvPr/>
        </p:nvSpPr>
        <p:spPr>
          <a:xfrm>
            <a:off x="5757613" y="1855704"/>
            <a:ext cx="2231710" cy="822122"/>
          </a:xfrm>
          <a:prstGeom prst="roundRect">
            <a:avLst>
              <a:gd name="adj" fmla="val 5964"/>
            </a:avLst>
          </a:prstGeom>
          <a:solidFill>
            <a:srgbClr val="0A833B">
              <a:alpha val="25000"/>
            </a:srgbClr>
          </a:solidFill>
          <a:ln w="34925">
            <a:solidFill>
              <a:srgbClr val="0A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Our goal</a:t>
            </a:r>
          </a:p>
        </p:txBody>
      </p:sp>
      <p:pic>
        <p:nvPicPr>
          <p:cNvPr id="23" name="Graphic 22" descr="Link with solid fill">
            <a:extLst>
              <a:ext uri="{FF2B5EF4-FFF2-40B4-BE49-F238E27FC236}">
                <a16:creationId xmlns:a16="http://schemas.microsoft.com/office/drawing/2014/main" id="{23F61F0B-8BBB-27B7-3E64-DD5B669EAB7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8878294">
            <a:off x="4012393" y="1487075"/>
            <a:ext cx="1449883" cy="1449883"/>
          </a:xfrm>
          <a:prstGeom prst="rect">
            <a:avLst/>
          </a:prstGeom>
        </p:spPr>
      </p:pic>
      <p:pic>
        <p:nvPicPr>
          <p:cNvPr id="24" name="Graphic 23" descr="Link with solid fill">
            <a:extLst>
              <a:ext uri="{FF2B5EF4-FFF2-40B4-BE49-F238E27FC236}">
                <a16:creationId xmlns:a16="http://schemas.microsoft.com/office/drawing/2014/main" id="{9059EDA4-02C4-370C-E0BB-423C6B190D0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482321">
            <a:off x="6148526" y="2705059"/>
            <a:ext cx="1449883" cy="1449883"/>
          </a:xfrm>
          <a:prstGeom prst="rect">
            <a:avLst/>
          </a:prstGeom>
        </p:spPr>
      </p:pic>
      <p:sp>
        <p:nvSpPr>
          <p:cNvPr id="25" name="Rounded Rectangle 24">
            <a:extLst>
              <a:ext uri="{FF2B5EF4-FFF2-40B4-BE49-F238E27FC236}">
                <a16:creationId xmlns:a16="http://schemas.microsoft.com/office/drawing/2014/main" id="{0AE013C6-2B7A-3240-19E0-3BBCC5D23D6F}"/>
              </a:ext>
            </a:extLst>
          </p:cNvPr>
          <p:cNvSpPr/>
          <p:nvPr/>
        </p:nvSpPr>
        <p:spPr>
          <a:xfrm>
            <a:off x="5763087" y="4182177"/>
            <a:ext cx="2231713" cy="1202997"/>
          </a:xfrm>
          <a:prstGeom prst="roundRect">
            <a:avLst>
              <a:gd name="adj" fmla="val 5964"/>
            </a:avLst>
          </a:prstGeom>
          <a:solidFill>
            <a:schemeClr val="accent2">
              <a:lumMod val="75000"/>
              <a:alpha val="25000"/>
            </a:schemeClr>
          </a:solidFill>
          <a:ln w="3492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Full-System</a:t>
            </a:r>
          </a:p>
        </p:txBody>
      </p:sp>
    </p:spTree>
    <p:extLst>
      <p:ext uri="{BB962C8B-B14F-4D97-AF65-F5344CB8AC3E}">
        <p14:creationId xmlns:p14="http://schemas.microsoft.com/office/powerpoint/2010/main" val="352222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27B91-0D8E-0B79-B7D8-6237DEBCC62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AA03623-8206-4163-B41E-EA5FE8C3DF1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167</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73A66493-9BBB-39E5-CE7B-4E4CEBFA3D74}"/>
              </a:ext>
            </a:extLst>
          </p:cNvPr>
          <p:cNvSpPr>
            <a:spLocks noGrp="1"/>
          </p:cNvSpPr>
          <p:nvPr>
            <p:ph type="title"/>
          </p:nvPr>
        </p:nvSpPr>
        <p:spPr>
          <a:xfrm>
            <a:off x="-11644" y="-36282"/>
            <a:ext cx="9278474" cy="894791"/>
          </a:xfrm>
        </p:spPr>
        <p:txBody>
          <a:bodyPr>
            <a:normAutofit fontScale="90000"/>
          </a:bodyPr>
          <a:lstStyle/>
          <a:p>
            <a:r>
              <a:rPr lang="en-GB" sz="4000" b="1" dirty="0">
                <a:solidFill>
                  <a:schemeClr val="accent1">
                    <a:lumMod val="50000"/>
                  </a:schemeClr>
                </a:solidFill>
                <a:effectLst/>
                <a:latin typeface="Helvetica Neue" panose="02000503000000020004" pitchFamily="2" charset="0"/>
                <a:ea typeface="Helvetica Neue" panose="02000503000000020004" pitchFamily="2" charset="0"/>
                <a:cs typeface="Helvetica Neue" panose="02000503000000020004" pitchFamily="2" charset="0"/>
              </a:rPr>
              <a:t>Enabling Fast and Accurate VM Research</a:t>
            </a:r>
            <a:r>
              <a:rPr lang="en-CH" dirty="0">
                <a:solidFill>
                  <a:schemeClr val="accent1">
                    <a:lumMod val="50000"/>
                  </a:schemeClr>
                </a:solidFill>
              </a:rPr>
              <a:t> </a:t>
            </a:r>
          </a:p>
        </p:txBody>
      </p:sp>
      <p:sp>
        <p:nvSpPr>
          <p:cNvPr id="3" name="Rounded Rectangle 2">
            <a:extLst>
              <a:ext uri="{FF2B5EF4-FFF2-40B4-BE49-F238E27FC236}">
                <a16:creationId xmlns:a16="http://schemas.microsoft.com/office/drawing/2014/main" id="{1EE24ED2-B599-0F77-C7B3-0E7E98F66ED9}"/>
              </a:ext>
            </a:extLst>
          </p:cNvPr>
          <p:cNvSpPr/>
          <p:nvPr/>
        </p:nvSpPr>
        <p:spPr>
          <a:xfrm>
            <a:off x="-234259" y="3359659"/>
            <a:ext cx="9612518" cy="2020740"/>
          </a:xfrm>
          <a:prstGeom prst="roundRect">
            <a:avLst>
              <a:gd name="adj" fmla="val 7712"/>
            </a:avLst>
          </a:prstGeom>
          <a:solidFill>
            <a:srgbClr val="0070C0">
              <a:alpha val="79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New simulation framework that enables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fast and accurate </a:t>
            </a: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prototyping and evaluation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the </a:t>
            </a:r>
            <a:r>
              <a:rPr kumimoji="0" lang="en-GB" sz="3200" b="1" i="1" u="none" strike="noStrike" kern="1200" cap="none" spc="0" normalizeH="0" baseline="0" noProof="0" dirty="0">
                <a:ln>
                  <a:noFill/>
                </a:ln>
                <a:solidFill>
                  <a:srgbClr val="002060"/>
                </a:solidFill>
                <a:effectLst/>
                <a:uLnTx/>
                <a:uFillTx/>
                <a:latin typeface="Aptos" panose="020B0004020202020204" pitchFamily="34" charset="0"/>
                <a:ea typeface="+mn-ea"/>
                <a:cs typeface="+mn-cs"/>
              </a:rPr>
              <a:t>software and hardware </a:t>
            </a:r>
            <a:r>
              <a:rPr kumimoji="0" lang="en-GB"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components of VM </a:t>
            </a:r>
            <a:endParaRPr kumimoji="0" lang="en-CH" sz="32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endParaRPr>
          </a:p>
        </p:txBody>
      </p:sp>
      <p:grpSp>
        <p:nvGrpSpPr>
          <p:cNvPr id="8" name="Group 7">
            <a:extLst>
              <a:ext uri="{FF2B5EF4-FFF2-40B4-BE49-F238E27FC236}">
                <a16:creationId xmlns:a16="http://schemas.microsoft.com/office/drawing/2014/main" id="{D5A1014A-ACD3-5EE9-9A26-8C497CF57334}"/>
              </a:ext>
            </a:extLst>
          </p:cNvPr>
          <p:cNvGrpSpPr/>
          <p:nvPr/>
        </p:nvGrpSpPr>
        <p:grpSpPr>
          <a:xfrm>
            <a:off x="1700022" y="1477854"/>
            <a:ext cx="5743956" cy="1781446"/>
            <a:chOff x="1062682" y="858509"/>
            <a:chExt cx="5743956" cy="1781446"/>
          </a:xfrm>
        </p:grpSpPr>
        <p:sp>
          <p:nvSpPr>
            <p:cNvPr id="6" name="Title 1">
              <a:extLst>
                <a:ext uri="{FF2B5EF4-FFF2-40B4-BE49-F238E27FC236}">
                  <a16:creationId xmlns:a16="http://schemas.microsoft.com/office/drawing/2014/main" id="{96D3B4C7-C61A-6A54-CDC9-1F20C073F6F8}"/>
                </a:ext>
              </a:extLst>
            </p:cNvPr>
            <p:cNvSpPr txBox="1">
              <a:spLocks/>
            </p:cNvSpPr>
            <p:nvPr/>
          </p:nvSpPr>
          <p:spPr>
            <a:xfrm>
              <a:off x="2695945" y="1271010"/>
              <a:ext cx="4110693" cy="95644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100000"/>
                </a:lnSpc>
                <a:spcBef>
                  <a:spcPct val="0"/>
                </a:spcBef>
                <a:spcAft>
                  <a:spcPts val="0"/>
                </a:spcAft>
                <a:buClrTx/>
                <a:buSzTx/>
                <a:buFontTx/>
                <a:buNone/>
                <a:tabLst/>
                <a:defRPr/>
              </a:pPr>
              <a:br>
                <a:rPr kumimoji="0" lang="en-CH" sz="7000" b="0"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CH" sz="7000" b="1"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Virtuoso</a:t>
              </a:r>
              <a:br>
                <a:rPr kumimoji="0" lang="en-CH" sz="7000" b="0"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endParaRPr kumimoji="0" lang="en-CH" sz="7000" b="0" i="0" u="none" strike="noStrike" kern="1200" cap="none" spc="0" normalizeH="0" baseline="0" noProof="0" dirty="0">
                <a:ln>
                  <a:noFill/>
                </a:ln>
                <a:solidFill>
                  <a:srgbClr val="4472C4">
                    <a:lumMod val="75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7" name="Picture 2">
              <a:extLst>
                <a:ext uri="{FF2B5EF4-FFF2-40B4-BE49-F238E27FC236}">
                  <a16:creationId xmlns:a16="http://schemas.microsoft.com/office/drawing/2014/main" id="{2D0E1039-95EE-4678-9A62-4303D36580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230" t="20764" r="21338" b="22998"/>
            <a:stretch/>
          </p:blipFill>
          <p:spPr bwMode="auto">
            <a:xfrm>
              <a:off x="1062682" y="858509"/>
              <a:ext cx="1755926" cy="1781446"/>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3022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B4F7A-3D56-4458-E08D-E908BB28F91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18BBB2-1327-C7CA-9FC9-BB095B1EA16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168</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A4C77911-02FE-16FE-B8C9-89D7BED40AE6}"/>
              </a:ext>
            </a:extLst>
          </p:cNvPr>
          <p:cNvSpPr>
            <a:spLocks noGrp="1"/>
          </p:cNvSpPr>
          <p:nvPr>
            <p:ph type="title"/>
          </p:nvPr>
        </p:nvSpPr>
        <p:spPr>
          <a:xfrm>
            <a:off x="-11644" y="-36282"/>
            <a:ext cx="9278474" cy="894791"/>
          </a:xfrm>
        </p:spPr>
        <p:txBody>
          <a:bodyPr>
            <a:normAutofit fontScale="90000"/>
          </a:bodyPr>
          <a:lstStyle/>
          <a:p>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Imitation-based Simulation Methodology</a:t>
            </a:r>
            <a:endParaRPr lang="en-CH" dirty="0"/>
          </a:p>
        </p:txBody>
      </p:sp>
      <p:sp>
        <p:nvSpPr>
          <p:cNvPr id="9" name="TextBox 8">
            <a:extLst>
              <a:ext uri="{FF2B5EF4-FFF2-40B4-BE49-F238E27FC236}">
                <a16:creationId xmlns:a16="http://schemas.microsoft.com/office/drawing/2014/main" id="{19E3EAD9-B52E-ADB9-E2F8-0E6A6F173005}"/>
              </a:ext>
            </a:extLst>
          </p:cNvPr>
          <p:cNvSpPr txBox="1"/>
          <p:nvPr/>
        </p:nvSpPr>
        <p:spPr>
          <a:xfrm>
            <a:off x="118640" y="1130299"/>
            <a:ext cx="8895144" cy="116955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Lightweight Userspac</a:t>
            </a:r>
            <a:r>
              <a:rPr kumimoji="0" lang="en-US" sz="3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e </a:t>
            </a:r>
            <a:r>
              <a:rPr kumimoji="0" lang="en-CH" sz="3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Kernel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500" b="0" i="1" u="none" strike="noStrike" kern="1200" cap="none" spc="0" normalizeH="0" baseline="0" noProof="0" dirty="0">
                <a:ln>
                  <a:noFill/>
                </a:ln>
                <a:solidFill>
                  <a:srgbClr val="44546A">
                    <a:lumMod val="75000"/>
                  </a:srgbClr>
                </a:solidFill>
                <a:effectLst/>
                <a:uLnTx/>
                <a:uFillTx/>
                <a:latin typeface="Aptos" panose="020B0004020202020204" pitchFamily="34" charset="0"/>
                <a:ea typeface="+mn-ea"/>
                <a:cs typeface="+mn-cs"/>
              </a:rPr>
              <a:t>written in a high-level programming language  </a:t>
            </a:r>
          </a:p>
        </p:txBody>
      </p:sp>
      <p:pic>
        <p:nvPicPr>
          <p:cNvPr id="5" name="Picture 4" descr="Linux logo PNG transparent image download, size: 594x720px">
            <a:extLst>
              <a:ext uri="{FF2B5EF4-FFF2-40B4-BE49-F238E27FC236}">
                <a16:creationId xmlns:a16="http://schemas.microsoft.com/office/drawing/2014/main" id="{F9A68EF7-9640-5093-4BF9-8D4260328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7621" y="2660059"/>
            <a:ext cx="1268751" cy="1537881"/>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a:extLst>
              <a:ext uri="{FF2B5EF4-FFF2-40B4-BE49-F238E27FC236}">
                <a16:creationId xmlns:a16="http://schemas.microsoft.com/office/drawing/2014/main" id="{D897C349-4B0B-241B-35EE-86490854F93E}"/>
              </a:ext>
            </a:extLst>
          </p:cNvPr>
          <p:cNvSpPr/>
          <p:nvPr/>
        </p:nvSpPr>
        <p:spPr>
          <a:xfrm>
            <a:off x="1666754" y="4403770"/>
            <a:ext cx="5798917" cy="1169551"/>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Choose OS modules </a:t>
            </a:r>
            <a:r>
              <a:rPr kumimoji="0" lang="en-US" sz="2800" b="1"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only </a:t>
            </a:r>
            <a:r>
              <a:rPr kumimoji="0" lang="en-CH" sz="2800" b="1"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related</a:t>
            </a: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to the desired research</a:t>
            </a:r>
          </a:p>
        </p:txBody>
      </p:sp>
      <p:pic>
        <p:nvPicPr>
          <p:cNvPr id="1026" name="Picture 2" descr="sunglasses clipart, beach, summer free svg file images - SVG Heart">
            <a:extLst>
              <a:ext uri="{FF2B5EF4-FFF2-40B4-BE49-F238E27FC236}">
                <a16:creationId xmlns:a16="http://schemas.microsoft.com/office/drawing/2014/main" id="{B8740758-BC99-7A2E-2906-42F959ADB1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8898" y="2846320"/>
            <a:ext cx="606204" cy="212066"/>
          </a:xfrm>
          <a:prstGeom prst="rect">
            <a:avLst/>
          </a:prstGeom>
          <a:noFill/>
          <a:extLst>
            <a:ext uri="{909E8E84-426E-40DD-AFC4-6F175D3DCCD1}">
              <a14:hiddenFill xmlns:a14="http://schemas.microsoft.com/office/drawing/2010/main">
                <a:solidFill>
                  <a:srgbClr val="FFFFFF"/>
                </a:solidFill>
              </a14:hiddenFill>
            </a:ext>
          </a:extLst>
        </p:spPr>
      </p:pic>
      <p:sp>
        <p:nvSpPr>
          <p:cNvPr id="14" name="AutoShape 6" descr="Surfboard Vector SVG Icon (18) - SVG Repo">
            <a:extLst>
              <a:ext uri="{FF2B5EF4-FFF2-40B4-BE49-F238E27FC236}">
                <a16:creationId xmlns:a16="http://schemas.microsoft.com/office/drawing/2014/main" id="{DA6F6358-273D-5EB0-5337-AC35C57D16F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54CA02F0-85B9-D9CE-4090-38513D6841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9004030">
            <a:off x="4952872" y="2786544"/>
            <a:ext cx="1169552" cy="1169552"/>
          </a:xfrm>
          <a:prstGeom prst="rect">
            <a:avLst/>
          </a:prstGeom>
        </p:spPr>
      </p:pic>
      <p:sp>
        <p:nvSpPr>
          <p:cNvPr id="16" name="TextBox 15">
            <a:extLst>
              <a:ext uri="{FF2B5EF4-FFF2-40B4-BE49-F238E27FC236}">
                <a16:creationId xmlns:a16="http://schemas.microsoft.com/office/drawing/2014/main" id="{0177884A-F748-3607-2157-508CF0B5C8CA}"/>
              </a:ext>
            </a:extLst>
          </p:cNvPr>
          <p:cNvSpPr txBox="1"/>
          <p:nvPr/>
        </p:nvSpPr>
        <p:spPr>
          <a:xfrm>
            <a:off x="765336" y="2734299"/>
            <a:ext cx="3182987" cy="95410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1" i="1" u="none" strike="noStrike" kern="1200" cap="none" spc="0" normalizeH="0" baseline="0" noProof="0" dirty="0">
                <a:ln>
                  <a:noFill/>
                </a:ln>
                <a:solidFill>
                  <a:srgbClr val="0A833B"/>
                </a:solidFill>
                <a:effectLst/>
                <a:uLnTx/>
                <a:uFillTx/>
                <a:latin typeface="Calibri" panose="020F0502020204030204"/>
                <a:ea typeface="+mn-ea"/>
                <a:cs typeface="+mn-cs"/>
              </a:rPr>
              <a:t>“I will try to imitate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b="1" i="1" u="none" strike="noStrike" kern="1200" cap="none" spc="0" normalizeH="0" baseline="0" noProof="0" dirty="0">
                <a:ln>
                  <a:noFill/>
                </a:ln>
                <a:solidFill>
                  <a:srgbClr val="0A833B"/>
                </a:solidFill>
                <a:effectLst/>
                <a:uLnTx/>
                <a:uFillTx/>
                <a:latin typeface="Calibri" panose="020F0502020204030204"/>
                <a:ea typeface="+mn-ea"/>
                <a:cs typeface="+mn-cs"/>
              </a:rPr>
              <a:t>the full-blown OS”</a:t>
            </a:r>
            <a:endParaRPr kumimoji="0" lang="en-CH" sz="2800" b="1" i="1" u="none" strike="noStrike" kern="1200" cap="none" spc="0" normalizeH="0" baseline="0" noProof="0" dirty="0">
              <a:ln>
                <a:noFill/>
              </a:ln>
              <a:solidFill>
                <a:srgbClr val="0A833B"/>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634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28825-FDF8-1D9D-071C-7D70E0222A1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C6279C-3081-F7BF-BB18-6C8A97FC040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169</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D19303C6-EF92-88A0-F91C-DB219B8AF2A4}"/>
              </a:ext>
            </a:extLst>
          </p:cNvPr>
          <p:cNvSpPr>
            <a:spLocks noGrp="1"/>
          </p:cNvSpPr>
          <p:nvPr>
            <p:ph type="title"/>
          </p:nvPr>
        </p:nvSpPr>
        <p:spPr>
          <a:xfrm>
            <a:off x="-11644" y="-36282"/>
            <a:ext cx="9278474" cy="894791"/>
          </a:xfrm>
        </p:spPr>
        <p:txBody>
          <a:bodyPr>
            <a:normAutofit fontScale="90000"/>
          </a:bodyPr>
          <a:lstStyle/>
          <a:p>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Imitation-based Simulation Methodology</a:t>
            </a:r>
            <a:endParaRPr kumimoji="0" lang="en-CH" sz="4000" b="1" i="0" u="none" strike="noStrike" kern="1200" cap="none" spc="0" normalizeH="0" noProof="0" dirty="0">
              <a:ln>
                <a:noFill/>
              </a:ln>
              <a:effectLst/>
              <a:uLnTx/>
              <a:uFillTx/>
              <a:latin typeface="Aptos" panose="020B0004020202020204" pitchFamily="34" charset="0"/>
            </a:endParaRPr>
          </a:p>
        </p:txBody>
      </p:sp>
      <p:pic>
        <p:nvPicPr>
          <p:cNvPr id="3" name="Picture 2" descr="Linux logo PNG transparent image download, size: 594x720px">
            <a:extLst>
              <a:ext uri="{FF2B5EF4-FFF2-40B4-BE49-F238E27FC236}">
                <a16:creationId xmlns:a16="http://schemas.microsoft.com/office/drawing/2014/main" id="{7E198D61-3575-1A82-FFAE-2BC1C4BB6E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2969" y="1535115"/>
            <a:ext cx="2726509" cy="330486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ED6B316-E19E-019E-5FEC-341F71BB75E2}"/>
              </a:ext>
            </a:extLst>
          </p:cNvPr>
          <p:cNvSpPr txBox="1"/>
          <p:nvPr/>
        </p:nvSpPr>
        <p:spPr>
          <a:xfrm>
            <a:off x="2546153" y="887575"/>
            <a:ext cx="3793654" cy="63094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Full-blown Kernel</a:t>
            </a:r>
            <a:endParaRPr kumimoji="0" lang="en-CH" sz="35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12" name="Rounded Rectangle 11">
            <a:extLst>
              <a:ext uri="{FF2B5EF4-FFF2-40B4-BE49-F238E27FC236}">
                <a16:creationId xmlns:a16="http://schemas.microsoft.com/office/drawing/2014/main" id="{DD8D4132-06F2-3260-5EB2-910AA0948021}"/>
              </a:ext>
            </a:extLst>
          </p:cNvPr>
          <p:cNvSpPr/>
          <p:nvPr/>
        </p:nvSpPr>
        <p:spPr>
          <a:xfrm>
            <a:off x="500829" y="1849378"/>
            <a:ext cx="2966281" cy="771424"/>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Thread Scheduler</a:t>
            </a:r>
          </a:p>
        </p:txBody>
      </p:sp>
      <p:sp>
        <p:nvSpPr>
          <p:cNvPr id="13" name="Rounded Rectangle 12">
            <a:extLst>
              <a:ext uri="{FF2B5EF4-FFF2-40B4-BE49-F238E27FC236}">
                <a16:creationId xmlns:a16="http://schemas.microsoft.com/office/drawing/2014/main" id="{64BD5B20-D7E9-ECCF-270C-741834C12C0A}"/>
              </a:ext>
            </a:extLst>
          </p:cNvPr>
          <p:cNvSpPr/>
          <p:nvPr/>
        </p:nvSpPr>
        <p:spPr>
          <a:xfrm>
            <a:off x="328217" y="2920305"/>
            <a:ext cx="2466960" cy="973332"/>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Data Sharing Support</a:t>
            </a:r>
          </a:p>
        </p:txBody>
      </p:sp>
      <p:sp>
        <p:nvSpPr>
          <p:cNvPr id="16" name="Rounded Rectangle 15">
            <a:extLst>
              <a:ext uri="{FF2B5EF4-FFF2-40B4-BE49-F238E27FC236}">
                <a16:creationId xmlns:a16="http://schemas.microsoft.com/office/drawing/2014/main" id="{23C6A592-0FC1-FC4C-230A-0172C9130E78}"/>
              </a:ext>
            </a:extLst>
          </p:cNvPr>
          <p:cNvSpPr/>
          <p:nvPr/>
        </p:nvSpPr>
        <p:spPr>
          <a:xfrm>
            <a:off x="5605787" y="1837962"/>
            <a:ext cx="3114467" cy="771424"/>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Managing NUMA</a:t>
            </a:r>
          </a:p>
        </p:txBody>
      </p:sp>
      <p:sp>
        <p:nvSpPr>
          <p:cNvPr id="19" name="Rounded Rectangle 18">
            <a:extLst>
              <a:ext uri="{FF2B5EF4-FFF2-40B4-BE49-F238E27FC236}">
                <a16:creationId xmlns:a16="http://schemas.microsoft.com/office/drawing/2014/main" id="{DBF74621-F4BA-CED3-5962-E0BEF384AC4F}"/>
              </a:ext>
            </a:extLst>
          </p:cNvPr>
          <p:cNvSpPr/>
          <p:nvPr/>
        </p:nvSpPr>
        <p:spPr>
          <a:xfrm>
            <a:off x="6015257" y="4061970"/>
            <a:ext cx="2823781"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Virtual Memory Area Handling</a:t>
            </a:r>
          </a:p>
        </p:txBody>
      </p:sp>
      <p:sp>
        <p:nvSpPr>
          <p:cNvPr id="20" name="Rounded Rectangle 19">
            <a:extLst>
              <a:ext uri="{FF2B5EF4-FFF2-40B4-BE49-F238E27FC236}">
                <a16:creationId xmlns:a16="http://schemas.microsoft.com/office/drawing/2014/main" id="{168A67AB-6D7F-0362-BAE8-81D53FB20BA5}"/>
              </a:ext>
            </a:extLst>
          </p:cNvPr>
          <p:cNvSpPr/>
          <p:nvPr/>
        </p:nvSpPr>
        <p:spPr>
          <a:xfrm>
            <a:off x="252198" y="5727534"/>
            <a:ext cx="2466959"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Block device driver</a:t>
            </a:r>
          </a:p>
        </p:txBody>
      </p:sp>
      <p:sp>
        <p:nvSpPr>
          <p:cNvPr id="21" name="Rounded Rectangle 20">
            <a:extLst>
              <a:ext uri="{FF2B5EF4-FFF2-40B4-BE49-F238E27FC236}">
                <a16:creationId xmlns:a16="http://schemas.microsoft.com/office/drawing/2014/main" id="{EA53B5AB-F28E-AE13-2D8F-068534C83915}"/>
              </a:ext>
            </a:extLst>
          </p:cNvPr>
          <p:cNvSpPr/>
          <p:nvPr/>
        </p:nvSpPr>
        <p:spPr>
          <a:xfrm>
            <a:off x="6138301" y="5247734"/>
            <a:ext cx="2435318" cy="68538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Protection </a:t>
            </a:r>
          </a:p>
        </p:txBody>
      </p:sp>
      <p:sp>
        <p:nvSpPr>
          <p:cNvPr id="22" name="Rounded Rectangle 21">
            <a:extLst>
              <a:ext uri="{FF2B5EF4-FFF2-40B4-BE49-F238E27FC236}">
                <a16:creationId xmlns:a16="http://schemas.microsoft.com/office/drawing/2014/main" id="{DC6F6986-8DAF-DA10-ECB3-6832C2482542}"/>
              </a:ext>
            </a:extLst>
          </p:cNvPr>
          <p:cNvSpPr/>
          <p:nvPr/>
        </p:nvSpPr>
        <p:spPr>
          <a:xfrm>
            <a:off x="5896473" y="2853207"/>
            <a:ext cx="2696785"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Transparent Huge Pages</a:t>
            </a:r>
          </a:p>
        </p:txBody>
      </p:sp>
      <p:sp>
        <p:nvSpPr>
          <p:cNvPr id="23" name="Rounded Rectangle 22">
            <a:extLst>
              <a:ext uri="{FF2B5EF4-FFF2-40B4-BE49-F238E27FC236}">
                <a16:creationId xmlns:a16="http://schemas.microsoft.com/office/drawing/2014/main" id="{4B9B91DE-B72D-5E1D-32DE-F4B078E4ED73}"/>
              </a:ext>
            </a:extLst>
          </p:cNvPr>
          <p:cNvSpPr/>
          <p:nvPr/>
        </p:nvSpPr>
        <p:spPr>
          <a:xfrm>
            <a:off x="5769479" y="6154106"/>
            <a:ext cx="2555960" cy="63094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hugetlbfs</a:t>
            </a:r>
          </a:p>
        </p:txBody>
      </p:sp>
      <p:sp>
        <p:nvSpPr>
          <p:cNvPr id="24" name="Rounded Rectangle 23">
            <a:extLst>
              <a:ext uri="{FF2B5EF4-FFF2-40B4-BE49-F238E27FC236}">
                <a16:creationId xmlns:a16="http://schemas.microsoft.com/office/drawing/2014/main" id="{D3F4B7E3-5215-00B5-EE87-83A122C329D4}"/>
              </a:ext>
            </a:extLst>
          </p:cNvPr>
          <p:cNvSpPr/>
          <p:nvPr/>
        </p:nvSpPr>
        <p:spPr>
          <a:xfrm>
            <a:off x="695368" y="4891556"/>
            <a:ext cx="1907156" cy="63094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C</a:t>
            </a:r>
            <a:r>
              <a:rPr kumimoji="0" lang="en-GB"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g</a:t>
            </a: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roups</a:t>
            </a:r>
          </a:p>
        </p:txBody>
      </p:sp>
      <p:sp>
        <p:nvSpPr>
          <p:cNvPr id="25" name="Rounded Rectangle 24">
            <a:extLst>
              <a:ext uri="{FF2B5EF4-FFF2-40B4-BE49-F238E27FC236}">
                <a16:creationId xmlns:a16="http://schemas.microsoft.com/office/drawing/2014/main" id="{DAE720EE-1AB2-D628-6FD8-4D8F05B8A0AB}"/>
              </a:ext>
            </a:extLst>
          </p:cNvPr>
          <p:cNvSpPr/>
          <p:nvPr/>
        </p:nvSpPr>
        <p:spPr>
          <a:xfrm>
            <a:off x="2957019" y="6069924"/>
            <a:ext cx="2663275" cy="63094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SLAB Allocator</a:t>
            </a:r>
          </a:p>
        </p:txBody>
      </p:sp>
      <p:sp>
        <p:nvSpPr>
          <p:cNvPr id="26" name="Rounded Rectangle 25">
            <a:extLst>
              <a:ext uri="{FF2B5EF4-FFF2-40B4-BE49-F238E27FC236}">
                <a16:creationId xmlns:a16="http://schemas.microsoft.com/office/drawing/2014/main" id="{2D671455-E272-0E3C-27BB-88ADB332F9BB}"/>
              </a:ext>
            </a:extLst>
          </p:cNvPr>
          <p:cNvSpPr/>
          <p:nvPr/>
        </p:nvSpPr>
        <p:spPr>
          <a:xfrm>
            <a:off x="593028" y="4126901"/>
            <a:ext cx="1907156" cy="63094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Swapping</a:t>
            </a:r>
          </a:p>
        </p:txBody>
      </p:sp>
      <p:sp>
        <p:nvSpPr>
          <p:cNvPr id="27" name="Rounded Rectangle 26">
            <a:extLst>
              <a:ext uri="{FF2B5EF4-FFF2-40B4-BE49-F238E27FC236}">
                <a16:creationId xmlns:a16="http://schemas.microsoft.com/office/drawing/2014/main" id="{AC5F09F3-BB08-822D-E6EC-3321C26BFE8D}"/>
              </a:ext>
            </a:extLst>
          </p:cNvPr>
          <p:cNvSpPr/>
          <p:nvPr/>
        </p:nvSpPr>
        <p:spPr>
          <a:xfrm>
            <a:off x="6418283" y="874764"/>
            <a:ext cx="1907156" cy="63094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Interrupts</a:t>
            </a:r>
          </a:p>
        </p:txBody>
      </p:sp>
      <p:sp>
        <p:nvSpPr>
          <p:cNvPr id="28" name="Rounded Rectangle 27">
            <a:extLst>
              <a:ext uri="{FF2B5EF4-FFF2-40B4-BE49-F238E27FC236}">
                <a16:creationId xmlns:a16="http://schemas.microsoft.com/office/drawing/2014/main" id="{895B6AB2-3DDE-9367-E7F5-EF31B994909D}"/>
              </a:ext>
            </a:extLst>
          </p:cNvPr>
          <p:cNvSpPr/>
          <p:nvPr/>
        </p:nvSpPr>
        <p:spPr>
          <a:xfrm>
            <a:off x="560522" y="887574"/>
            <a:ext cx="1907156" cy="63094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Monitoring</a:t>
            </a:r>
          </a:p>
        </p:txBody>
      </p:sp>
      <p:sp>
        <p:nvSpPr>
          <p:cNvPr id="29" name="Rounded Rectangle 28">
            <a:extLst>
              <a:ext uri="{FF2B5EF4-FFF2-40B4-BE49-F238E27FC236}">
                <a16:creationId xmlns:a16="http://schemas.microsoft.com/office/drawing/2014/main" id="{70F07976-50EC-B3E4-EA07-04E657328D25}"/>
              </a:ext>
            </a:extLst>
          </p:cNvPr>
          <p:cNvSpPr/>
          <p:nvPr/>
        </p:nvSpPr>
        <p:spPr>
          <a:xfrm>
            <a:off x="3120532" y="5170836"/>
            <a:ext cx="2499761" cy="701332"/>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Boot process</a:t>
            </a:r>
            <a:endPar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170418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9" presetClass="exit" presetSubtype="0" fill="hold" grpId="1" nodeType="clickEffect">
                                  <p:stCondLst>
                                    <p:cond delay="0"/>
                                  </p:stCondLst>
                                  <p:childTnLst>
                                    <p:animEffect transition="out" filter="dissolve">
                                      <p:cBhvr>
                                        <p:cTn id="42" dur="500"/>
                                        <p:tgtEl>
                                          <p:spTgt spid="29"/>
                                        </p:tgtEl>
                                      </p:cBhvr>
                                    </p:animEffect>
                                    <p:set>
                                      <p:cBhvr>
                                        <p:cTn id="43" dur="1" fill="hold">
                                          <p:stCondLst>
                                            <p:cond delay="499"/>
                                          </p:stCondLst>
                                        </p:cTn>
                                        <p:tgtEl>
                                          <p:spTgt spid="29"/>
                                        </p:tgtEl>
                                        <p:attrNameLst>
                                          <p:attrName>style.visibility</p:attrName>
                                        </p:attrNameLst>
                                      </p:cBhvr>
                                      <p:to>
                                        <p:strVal val="hidden"/>
                                      </p:to>
                                    </p:set>
                                  </p:childTnLst>
                                </p:cTn>
                              </p:par>
                              <p:par>
                                <p:cTn id="44" presetID="9" presetClass="exit" presetSubtype="0" fill="hold" grpId="1" nodeType="withEffect">
                                  <p:stCondLst>
                                    <p:cond delay="0"/>
                                  </p:stCondLst>
                                  <p:childTnLst>
                                    <p:animEffect transition="out" filter="dissolve">
                                      <p:cBhvr>
                                        <p:cTn id="45" dur="500"/>
                                        <p:tgtEl>
                                          <p:spTgt spid="25"/>
                                        </p:tgtEl>
                                      </p:cBhvr>
                                    </p:animEffect>
                                    <p:set>
                                      <p:cBhvr>
                                        <p:cTn id="46" dur="1" fill="hold">
                                          <p:stCondLst>
                                            <p:cond delay="499"/>
                                          </p:stCondLst>
                                        </p:cTn>
                                        <p:tgtEl>
                                          <p:spTgt spid="25"/>
                                        </p:tgtEl>
                                        <p:attrNameLst>
                                          <p:attrName>style.visibility</p:attrName>
                                        </p:attrNameLst>
                                      </p:cBhvr>
                                      <p:to>
                                        <p:strVal val="hidden"/>
                                      </p:to>
                                    </p:set>
                                  </p:childTnLst>
                                </p:cTn>
                              </p:par>
                              <p:par>
                                <p:cTn id="47" presetID="9" presetClass="exit" presetSubtype="0" fill="hold" grpId="1" nodeType="withEffect">
                                  <p:stCondLst>
                                    <p:cond delay="0"/>
                                  </p:stCondLst>
                                  <p:childTnLst>
                                    <p:animEffect transition="out" filter="dissolve">
                                      <p:cBhvr>
                                        <p:cTn id="48" dur="500"/>
                                        <p:tgtEl>
                                          <p:spTgt spid="23"/>
                                        </p:tgtEl>
                                      </p:cBhvr>
                                    </p:animEffect>
                                    <p:set>
                                      <p:cBhvr>
                                        <p:cTn id="49" dur="1" fill="hold">
                                          <p:stCondLst>
                                            <p:cond delay="499"/>
                                          </p:stCondLst>
                                        </p:cTn>
                                        <p:tgtEl>
                                          <p:spTgt spid="23"/>
                                        </p:tgtEl>
                                        <p:attrNameLst>
                                          <p:attrName>style.visibility</p:attrName>
                                        </p:attrNameLst>
                                      </p:cBhvr>
                                      <p:to>
                                        <p:strVal val="hidden"/>
                                      </p:to>
                                    </p:set>
                                  </p:childTnLst>
                                </p:cTn>
                              </p:par>
                              <p:par>
                                <p:cTn id="50" presetID="9" presetClass="exit" presetSubtype="0" fill="hold" grpId="1" nodeType="withEffect">
                                  <p:stCondLst>
                                    <p:cond delay="0"/>
                                  </p:stCondLst>
                                  <p:childTnLst>
                                    <p:animEffect transition="out" filter="dissolve">
                                      <p:cBhvr>
                                        <p:cTn id="51" dur="500"/>
                                        <p:tgtEl>
                                          <p:spTgt spid="24"/>
                                        </p:tgtEl>
                                      </p:cBhvr>
                                    </p:animEffect>
                                    <p:set>
                                      <p:cBhvr>
                                        <p:cTn id="52" dur="1" fill="hold">
                                          <p:stCondLst>
                                            <p:cond delay="499"/>
                                          </p:stCondLst>
                                        </p:cTn>
                                        <p:tgtEl>
                                          <p:spTgt spid="24"/>
                                        </p:tgtEl>
                                        <p:attrNameLst>
                                          <p:attrName>style.visibility</p:attrName>
                                        </p:attrNameLst>
                                      </p:cBhvr>
                                      <p:to>
                                        <p:strVal val="hidden"/>
                                      </p:to>
                                    </p:set>
                                  </p:childTnLst>
                                </p:cTn>
                              </p:par>
                              <p:par>
                                <p:cTn id="53" presetID="9" presetClass="exit" presetSubtype="0" fill="hold" grpId="1" nodeType="withEffect">
                                  <p:stCondLst>
                                    <p:cond delay="0"/>
                                  </p:stCondLst>
                                  <p:childTnLst>
                                    <p:animEffect transition="out" filter="dissolve">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par>
                                <p:cTn id="56" presetID="9" presetClass="exit" presetSubtype="0" fill="hold" grpId="1" nodeType="withEffect">
                                  <p:stCondLst>
                                    <p:cond delay="0"/>
                                  </p:stCondLst>
                                  <p:childTnLst>
                                    <p:animEffect transition="out" filter="dissolve">
                                      <p:cBhvr>
                                        <p:cTn id="57" dur="500"/>
                                        <p:tgtEl>
                                          <p:spTgt spid="13"/>
                                        </p:tgtEl>
                                      </p:cBhvr>
                                    </p:animEffect>
                                    <p:set>
                                      <p:cBhvr>
                                        <p:cTn id="58" dur="1" fill="hold">
                                          <p:stCondLst>
                                            <p:cond delay="499"/>
                                          </p:stCondLst>
                                        </p:cTn>
                                        <p:tgtEl>
                                          <p:spTgt spid="13"/>
                                        </p:tgtEl>
                                        <p:attrNameLst>
                                          <p:attrName>style.visibility</p:attrName>
                                        </p:attrNameLst>
                                      </p:cBhvr>
                                      <p:to>
                                        <p:strVal val="hidden"/>
                                      </p:to>
                                    </p:set>
                                  </p:childTnLst>
                                </p:cTn>
                              </p:par>
                              <p:par>
                                <p:cTn id="59" presetID="9" presetClass="exit" presetSubtype="0" fill="hold" grpId="1" nodeType="withEffect">
                                  <p:stCondLst>
                                    <p:cond delay="0"/>
                                  </p:stCondLst>
                                  <p:childTnLst>
                                    <p:animEffect transition="out" filter="dissolve">
                                      <p:cBhvr>
                                        <p:cTn id="60" dur="500"/>
                                        <p:tgtEl>
                                          <p:spTgt spid="12"/>
                                        </p:tgtEl>
                                      </p:cBhvr>
                                    </p:animEffect>
                                    <p:set>
                                      <p:cBhvr>
                                        <p:cTn id="61" dur="1" fill="hold">
                                          <p:stCondLst>
                                            <p:cond delay="499"/>
                                          </p:stCondLst>
                                        </p:cTn>
                                        <p:tgtEl>
                                          <p:spTgt spid="12"/>
                                        </p:tgtEl>
                                        <p:attrNameLst>
                                          <p:attrName>style.visibility</p:attrName>
                                        </p:attrNameLst>
                                      </p:cBhvr>
                                      <p:to>
                                        <p:strVal val="hidden"/>
                                      </p:to>
                                    </p:set>
                                  </p:childTnLst>
                                </p:cTn>
                              </p:par>
                              <p:par>
                                <p:cTn id="62" presetID="9" presetClass="exit" presetSubtype="0" fill="hold" grpId="1" nodeType="withEffect">
                                  <p:stCondLst>
                                    <p:cond delay="0"/>
                                  </p:stCondLst>
                                  <p:childTnLst>
                                    <p:animEffect transition="out" filter="dissolve">
                                      <p:cBhvr>
                                        <p:cTn id="63" dur="500"/>
                                        <p:tgtEl>
                                          <p:spTgt spid="28"/>
                                        </p:tgtEl>
                                      </p:cBhvr>
                                    </p:animEffect>
                                    <p:set>
                                      <p:cBhvr>
                                        <p:cTn id="64" dur="1" fill="hold">
                                          <p:stCondLst>
                                            <p:cond delay="499"/>
                                          </p:stCondLst>
                                        </p:cTn>
                                        <p:tgtEl>
                                          <p:spTgt spid="28"/>
                                        </p:tgtEl>
                                        <p:attrNameLst>
                                          <p:attrName>style.visibility</p:attrName>
                                        </p:attrNameLst>
                                      </p:cBhvr>
                                      <p:to>
                                        <p:strVal val="hidden"/>
                                      </p:to>
                                    </p:set>
                                  </p:childTnLst>
                                </p:cTn>
                              </p:par>
                              <p:par>
                                <p:cTn id="65" presetID="9" presetClass="exit" presetSubtype="0" fill="hold" grpId="1" nodeType="withEffect">
                                  <p:stCondLst>
                                    <p:cond delay="0"/>
                                  </p:stCondLst>
                                  <p:childTnLst>
                                    <p:animEffect transition="out" filter="dissolve">
                                      <p:cBhvr>
                                        <p:cTn id="66" dur="500"/>
                                        <p:tgtEl>
                                          <p:spTgt spid="27"/>
                                        </p:tgtEl>
                                      </p:cBhvr>
                                    </p:animEffect>
                                    <p:set>
                                      <p:cBhvr>
                                        <p:cTn id="67" dur="1" fill="hold">
                                          <p:stCondLst>
                                            <p:cond delay="499"/>
                                          </p:stCondLst>
                                        </p:cTn>
                                        <p:tgtEl>
                                          <p:spTgt spid="27"/>
                                        </p:tgtEl>
                                        <p:attrNameLst>
                                          <p:attrName>style.visibility</p:attrName>
                                        </p:attrNameLst>
                                      </p:cBhvr>
                                      <p:to>
                                        <p:strVal val="hidden"/>
                                      </p:to>
                                    </p:set>
                                  </p:childTnLst>
                                </p:cTn>
                              </p:par>
                              <p:par>
                                <p:cTn id="68" presetID="9" presetClass="exit" presetSubtype="0" fill="hold" grpId="1" nodeType="withEffect">
                                  <p:stCondLst>
                                    <p:cond delay="0"/>
                                  </p:stCondLst>
                                  <p:childTnLst>
                                    <p:animEffect transition="out" filter="dissolve">
                                      <p:cBhvr>
                                        <p:cTn id="69" dur="500"/>
                                        <p:tgtEl>
                                          <p:spTgt spid="21"/>
                                        </p:tgtEl>
                                      </p:cBhvr>
                                    </p:animEffect>
                                    <p:set>
                                      <p:cBhvr>
                                        <p:cTn id="70" dur="1" fill="hold">
                                          <p:stCondLst>
                                            <p:cond delay="499"/>
                                          </p:stCondLst>
                                        </p:cTn>
                                        <p:tgtEl>
                                          <p:spTgt spid="21"/>
                                        </p:tgtEl>
                                        <p:attrNameLst>
                                          <p:attrName>style.visibility</p:attrName>
                                        </p:attrNameLst>
                                      </p:cBhvr>
                                      <p:to>
                                        <p:strVal val="hidden"/>
                                      </p:to>
                                    </p:set>
                                  </p:childTnLst>
                                </p:cTn>
                              </p:par>
                              <p:par>
                                <p:cTn id="71" presetID="9" presetClass="exit" presetSubtype="0" fill="hold" grpId="1" nodeType="withEffect">
                                  <p:stCondLst>
                                    <p:cond delay="0"/>
                                  </p:stCondLst>
                                  <p:childTnLst>
                                    <p:animEffect transition="out" filter="dissolve">
                                      <p:cBhvr>
                                        <p:cTn id="72" dur="500"/>
                                        <p:tgtEl>
                                          <p:spTgt spid="16"/>
                                        </p:tgtEl>
                                      </p:cBhvr>
                                    </p:animEffect>
                                    <p:set>
                                      <p:cBhvr>
                                        <p:cTn id="73"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animBg="1"/>
      <p:bldP spid="12" grpId="1" animBg="1"/>
      <p:bldP spid="13" grpId="0" animBg="1"/>
      <p:bldP spid="13" grpId="1" animBg="1"/>
      <p:bldP spid="16" grpId="0" animBg="1"/>
      <p:bldP spid="16" grpId="1" animBg="1"/>
      <p:bldP spid="19" grpId="0" animBg="1"/>
      <p:bldP spid="20" grpId="0" animBg="1"/>
      <p:bldP spid="20" grpId="1" animBg="1"/>
      <p:bldP spid="21" grpId="0" animBg="1"/>
      <p:bldP spid="21" grpId="1" animBg="1"/>
      <p:bldP spid="22" grpId="0" animBg="1"/>
      <p:bldP spid="23" grpId="0" animBg="1"/>
      <p:bldP spid="23" grpId="1" animBg="1"/>
      <p:bldP spid="24" grpId="0" animBg="1"/>
      <p:bldP spid="24" grpId="1" animBg="1"/>
      <p:bldP spid="25" grpId="0" animBg="1"/>
      <p:bldP spid="25" grpId="1" animBg="1"/>
      <p:bldP spid="26" grpId="0" animBg="1"/>
      <p:bldP spid="27" grpId="0" animBg="1"/>
      <p:bldP spid="27" grpId="1" animBg="1"/>
      <p:bldP spid="28" grpId="0" animBg="1"/>
      <p:bldP spid="28" grpId="1" animBg="1"/>
      <p:bldP spid="29" grpId="0" animBg="1"/>
      <p:bldP spid="29"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9A84A-44A4-6710-A76D-2B7F13F46A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451BE1-BA46-4D0A-6C3A-A811136B4DF0}"/>
              </a:ext>
            </a:extLst>
          </p:cNvPr>
          <p:cNvSpPr>
            <a:spLocks noGrp="1"/>
          </p:cNvSpPr>
          <p:nvPr>
            <p:ph type="title"/>
          </p:nvPr>
        </p:nvSpPr>
        <p:spPr>
          <a:xfrm>
            <a:off x="228600" y="152400"/>
            <a:ext cx="8879904" cy="1066800"/>
          </a:xfrm>
        </p:spPr>
        <p:txBody>
          <a:bodyPr/>
          <a:lstStyle/>
          <a:p>
            <a:r>
              <a:rPr lang="en-US" sz="3800" dirty="0"/>
              <a:t>SoftMC: Open Source DRAM Infrastructure</a:t>
            </a:r>
          </a:p>
        </p:txBody>
      </p:sp>
      <p:sp>
        <p:nvSpPr>
          <p:cNvPr id="3" name="Content Placeholder 2">
            <a:extLst>
              <a:ext uri="{FF2B5EF4-FFF2-40B4-BE49-F238E27FC236}">
                <a16:creationId xmlns:a16="http://schemas.microsoft.com/office/drawing/2014/main" id="{3FB59A5E-1A5B-198A-018A-88884398B20E}"/>
              </a:ext>
            </a:extLst>
          </p:cNvPr>
          <p:cNvSpPr>
            <a:spLocks noGrp="1"/>
          </p:cNvSpPr>
          <p:nvPr>
            <p:ph idx="1"/>
          </p:nvPr>
        </p:nvSpPr>
        <p:spPr>
          <a:xfrm>
            <a:off x="35496" y="1432520"/>
            <a:ext cx="5112568" cy="4876800"/>
          </a:xfrm>
        </p:spPr>
        <p:txBody>
          <a:bodyPr/>
          <a:lstStyle/>
          <a:p>
            <a:r>
              <a:rPr lang="en-US" dirty="0"/>
              <a:t>Hasan Hassan et al., “</a:t>
            </a:r>
            <a:r>
              <a:rPr lang="en-US" b="1" dirty="0">
                <a:solidFill>
                  <a:srgbClr val="0000FF"/>
                </a:solidFill>
                <a:hlinkClick r:id="rId2">
                  <a:extLst>
                    <a:ext uri="{A12FA001-AC4F-418D-AE19-62706E023703}">
                      <ahyp:hlinkClr xmlns:ahyp="http://schemas.microsoft.com/office/drawing/2018/hyperlinkcolor" val="tx"/>
                    </a:ext>
                  </a:extLst>
                </a:hlinkClick>
              </a:rPr>
              <a:t>SoftMC: A Flexible and Practical Open-Source Infrastructure for Enabling Experimental DRAM Studies</a:t>
            </a:r>
            <a:r>
              <a:rPr lang="en-US" b="1" dirty="0"/>
              <a:t>,”</a:t>
            </a:r>
            <a:r>
              <a:rPr lang="en-US" dirty="0"/>
              <a:t> HPCA 2017.</a:t>
            </a:r>
          </a:p>
          <a:p>
            <a:pPr marL="0" indent="0">
              <a:buNone/>
            </a:pPr>
            <a:endParaRPr lang="en-US" dirty="0"/>
          </a:p>
          <a:p>
            <a:pPr marL="0" indent="0">
              <a:buNone/>
            </a:pPr>
            <a:endParaRPr lang="en-US" dirty="0"/>
          </a:p>
          <a:p>
            <a:r>
              <a:rPr lang="en-US" b="1" dirty="0">
                <a:solidFill>
                  <a:schemeClr val="accent2">
                    <a:lumMod val="75000"/>
                  </a:schemeClr>
                </a:solidFill>
              </a:rPr>
              <a:t>Flexible</a:t>
            </a:r>
          </a:p>
          <a:p>
            <a:r>
              <a:rPr lang="en-US" b="1" dirty="0">
                <a:solidFill>
                  <a:schemeClr val="accent2">
                    <a:lumMod val="75000"/>
                  </a:schemeClr>
                </a:solidFill>
              </a:rPr>
              <a:t>Easy to Use (C++ API)</a:t>
            </a:r>
          </a:p>
          <a:p>
            <a:r>
              <a:rPr lang="en-US" b="1" dirty="0">
                <a:solidFill>
                  <a:schemeClr val="accent2">
                    <a:lumMod val="75000"/>
                  </a:schemeClr>
                </a:solidFill>
              </a:rPr>
              <a:t>Open-source </a:t>
            </a:r>
          </a:p>
          <a:p>
            <a:pPr marL="0" indent="0">
              <a:buNone/>
            </a:pPr>
            <a:r>
              <a:rPr lang="en-US" i="1" dirty="0">
                <a:solidFill>
                  <a:srgbClr val="0000FF"/>
                </a:solidFill>
              </a:rPr>
              <a:t>    </a:t>
            </a:r>
            <a:r>
              <a:rPr lang="en-US" i="1" dirty="0" err="1">
                <a:solidFill>
                  <a:srgbClr val="0000FF"/>
                </a:solidFill>
              </a:rPr>
              <a:t>github.com</a:t>
            </a:r>
            <a:r>
              <a:rPr lang="en-US" i="1" dirty="0">
                <a:solidFill>
                  <a:srgbClr val="0000FF"/>
                </a:solidFill>
              </a:rPr>
              <a:t>/CMU-SAFARI/</a:t>
            </a:r>
            <a:r>
              <a:rPr lang="en-US" i="1" dirty="0" err="1">
                <a:solidFill>
                  <a:srgbClr val="0000FF"/>
                </a:solidFill>
              </a:rPr>
              <a:t>SoftMC</a:t>
            </a:r>
            <a:r>
              <a:rPr lang="en-US" i="1" dirty="0">
                <a:solidFill>
                  <a:srgbClr val="0000FF"/>
                </a:solidFill>
              </a:rPr>
              <a:t>   </a:t>
            </a:r>
            <a:endParaRPr lang="en-US" b="1" dirty="0">
              <a:solidFill>
                <a:srgbClr val="0000FF"/>
              </a:solidFill>
            </a:endParaRPr>
          </a:p>
        </p:txBody>
      </p:sp>
      <p:sp>
        <p:nvSpPr>
          <p:cNvPr id="4" name="Slide Number Placeholder 3">
            <a:extLst>
              <a:ext uri="{FF2B5EF4-FFF2-40B4-BE49-F238E27FC236}">
                <a16:creationId xmlns:a16="http://schemas.microsoft.com/office/drawing/2014/main" id="{AB996E91-476E-0215-85D3-E1FBB5FDF24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46CA39EF-16F4-4CCB-B659-73DD26546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3727" y="1232693"/>
            <a:ext cx="4004777" cy="4830993"/>
          </a:xfrm>
          <a:prstGeom prst="rect">
            <a:avLst/>
          </a:prstGeom>
        </p:spPr>
      </p:pic>
      <p:pic>
        <p:nvPicPr>
          <p:cNvPr id="6" name="Content Placeholder 7">
            <a:extLst>
              <a:ext uri="{FF2B5EF4-FFF2-40B4-BE49-F238E27FC236}">
                <a16:creationId xmlns:a16="http://schemas.microsoft.com/office/drawing/2014/main" id="{0A8BF502-4787-5846-54CE-CC075D3CE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103727" y="1265237"/>
            <a:ext cx="4004777" cy="4830763"/>
          </a:xfrm>
          <a:prstGeom prst="rect">
            <a:avLst/>
          </a:prstGeom>
          <a:noFill/>
          <a:ln w="9525">
            <a:noFill/>
            <a:miter lim="800000"/>
            <a:headEnd/>
            <a:tailEnd/>
          </a:ln>
        </p:spPr>
      </p:pic>
    </p:spTree>
    <p:extLst>
      <p:ext uri="{BB962C8B-B14F-4D97-AF65-F5344CB8AC3E}">
        <p14:creationId xmlns:p14="http://schemas.microsoft.com/office/powerpoint/2010/main" val="329672201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60298-5AA0-D8DC-D879-ADEC0F46E19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A953FF8-8EC8-C5FD-6373-31FB663284E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170</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5" name="Rounded Rectangle 4">
            <a:extLst>
              <a:ext uri="{FF2B5EF4-FFF2-40B4-BE49-F238E27FC236}">
                <a16:creationId xmlns:a16="http://schemas.microsoft.com/office/drawing/2014/main" id="{AAF8B6BC-5FF5-047C-5646-457BFCEFAFAF}"/>
              </a:ext>
            </a:extLst>
          </p:cNvPr>
          <p:cNvSpPr/>
          <p:nvPr/>
        </p:nvSpPr>
        <p:spPr>
          <a:xfrm>
            <a:off x="-122831" y="1709252"/>
            <a:ext cx="9389660" cy="994756"/>
          </a:xfrm>
          <a:prstGeom prst="roundRect">
            <a:avLst>
              <a:gd name="adj" fmla="val 7712"/>
            </a:avLst>
          </a:prstGeom>
          <a:solidFill>
            <a:srgbClr val="0070C0">
              <a:alpha val="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Rapid development and prototyping</a:t>
            </a:r>
            <a:endParaRPr kumimoji="0" lang="en-CH" sz="31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endParaRPr>
          </a:p>
        </p:txBody>
      </p:sp>
      <p:sp>
        <p:nvSpPr>
          <p:cNvPr id="6" name="Rounded Rectangle 5">
            <a:extLst>
              <a:ext uri="{FF2B5EF4-FFF2-40B4-BE49-F238E27FC236}">
                <a16:creationId xmlns:a16="http://schemas.microsoft.com/office/drawing/2014/main" id="{B32A3502-C048-05E0-9358-CD69391C5838}"/>
              </a:ext>
            </a:extLst>
          </p:cNvPr>
          <p:cNvSpPr/>
          <p:nvPr/>
        </p:nvSpPr>
        <p:spPr>
          <a:xfrm>
            <a:off x="-122831" y="3135929"/>
            <a:ext cx="9389660" cy="994756"/>
          </a:xfrm>
          <a:prstGeom prst="roundRect">
            <a:avLst>
              <a:gd name="adj" fmla="val 7712"/>
            </a:avLst>
          </a:prstGeom>
          <a:solidFill>
            <a:srgbClr val="7030A0">
              <a:alpha val="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100" b="1" i="0" u="none" strike="noStrike" kern="1200" cap="none" spc="0" normalizeH="0" baseline="0" noProof="0" dirty="0">
                <a:ln>
                  <a:noFill/>
                </a:ln>
                <a:solidFill>
                  <a:srgbClr val="7636A7"/>
                </a:solidFill>
                <a:effectLst/>
                <a:uLnTx/>
                <a:uFillTx/>
                <a:latin typeface="Aptos" panose="020B0004020202020204" pitchFamily="34" charset="0"/>
                <a:ea typeface="+mn-ea"/>
                <a:cs typeface="+mn-cs"/>
              </a:rPr>
              <a:t>High simulation speed </a:t>
            </a:r>
            <a:r>
              <a:rPr kumimoji="0" lang="en-CH" sz="3100" b="0" i="0" u="none" strike="noStrike" kern="1200" cap="none" spc="0" normalizeH="0" baseline="0" noProof="0" dirty="0">
                <a:ln>
                  <a:noFill/>
                </a:ln>
                <a:solidFill>
                  <a:srgbClr val="7636A7"/>
                </a:solidFill>
                <a:effectLst/>
                <a:uLnTx/>
                <a:uFillTx/>
                <a:latin typeface="Aptos" panose="020B0004020202020204" pitchFamily="34" charset="0"/>
                <a:ea typeface="+mn-ea"/>
                <a:cs typeface="+mn-cs"/>
              </a:rPr>
              <a:t>by executing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100" b="0" i="0" u="none" strike="noStrike" kern="1200" cap="none" spc="0" normalizeH="0" baseline="0" noProof="0" dirty="0">
                <a:ln>
                  <a:noFill/>
                </a:ln>
                <a:solidFill>
                  <a:srgbClr val="7636A7"/>
                </a:solidFill>
                <a:effectLst/>
                <a:uLnTx/>
                <a:uFillTx/>
                <a:latin typeface="Aptos" panose="020B0004020202020204" pitchFamily="34" charset="0"/>
                <a:ea typeface="+mn-ea"/>
                <a:cs typeface="+mn-cs"/>
              </a:rPr>
              <a:t>only the desired OS kernel functionality</a:t>
            </a:r>
          </a:p>
        </p:txBody>
      </p:sp>
      <p:sp>
        <p:nvSpPr>
          <p:cNvPr id="7" name="Rounded Rectangle 6">
            <a:extLst>
              <a:ext uri="{FF2B5EF4-FFF2-40B4-BE49-F238E27FC236}">
                <a16:creationId xmlns:a16="http://schemas.microsoft.com/office/drawing/2014/main" id="{C4A9F3BA-FE40-7FF5-BE36-6B84670091CD}"/>
              </a:ext>
            </a:extLst>
          </p:cNvPr>
          <p:cNvSpPr/>
          <p:nvPr/>
        </p:nvSpPr>
        <p:spPr>
          <a:xfrm>
            <a:off x="-122831" y="4493804"/>
            <a:ext cx="9389660" cy="994756"/>
          </a:xfrm>
          <a:prstGeom prst="roundRect">
            <a:avLst>
              <a:gd name="adj" fmla="val 7712"/>
            </a:avLst>
          </a:prstGeom>
          <a:solidFill>
            <a:srgbClr val="0A833B">
              <a:alpha val="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1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Accurate evaluation </a:t>
            </a:r>
            <a:r>
              <a:rPr kumimoji="0" lang="en-CH" sz="3100" b="0"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by integrating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100" b="0"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Virtuoso with an architectural simulator</a:t>
            </a:r>
          </a:p>
        </p:txBody>
      </p:sp>
      <p:sp>
        <p:nvSpPr>
          <p:cNvPr id="8" name="Oval 7">
            <a:extLst>
              <a:ext uri="{FF2B5EF4-FFF2-40B4-BE49-F238E27FC236}">
                <a16:creationId xmlns:a16="http://schemas.microsoft.com/office/drawing/2014/main" id="{0D88B315-B145-4AFC-0299-C478923D0692}"/>
              </a:ext>
            </a:extLst>
          </p:cNvPr>
          <p:cNvSpPr/>
          <p:nvPr/>
        </p:nvSpPr>
        <p:spPr>
          <a:xfrm>
            <a:off x="75595" y="1888503"/>
            <a:ext cx="627982" cy="627982"/>
          </a:xfrm>
          <a:prstGeom prst="ellipse">
            <a:avLst/>
          </a:prstGeom>
          <a:solidFill>
            <a:srgbClr val="0070C0"/>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prstClr val="white"/>
                </a:solidFill>
                <a:effectLst/>
                <a:uLnTx/>
                <a:uFillTx/>
                <a:latin typeface="Courier New" panose="02070309020205020404" pitchFamily="49" charset="0"/>
                <a:ea typeface="+mn-ea"/>
                <a:cs typeface="Courier New" panose="02070309020205020404" pitchFamily="49" charset="0"/>
              </a:rPr>
              <a:t>1</a:t>
            </a:r>
          </a:p>
        </p:txBody>
      </p:sp>
      <p:sp>
        <p:nvSpPr>
          <p:cNvPr id="9" name="Oval 8">
            <a:extLst>
              <a:ext uri="{FF2B5EF4-FFF2-40B4-BE49-F238E27FC236}">
                <a16:creationId xmlns:a16="http://schemas.microsoft.com/office/drawing/2014/main" id="{F7A27A7C-13AE-9AD8-DC79-67A44EFB4C91}"/>
              </a:ext>
            </a:extLst>
          </p:cNvPr>
          <p:cNvSpPr/>
          <p:nvPr/>
        </p:nvSpPr>
        <p:spPr>
          <a:xfrm>
            <a:off x="75595" y="3308684"/>
            <a:ext cx="627982" cy="627982"/>
          </a:xfrm>
          <a:prstGeom prst="ellipse">
            <a:avLst/>
          </a:prstGeom>
          <a:solidFill>
            <a:srgbClr val="7030A0"/>
          </a:solidFill>
          <a:ln>
            <a:solidFill>
              <a:srgbClr val="7636A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prstClr val="white"/>
                </a:solidFill>
                <a:effectLst/>
                <a:uLnTx/>
                <a:uFillTx/>
                <a:latin typeface="Courier New" panose="02070309020205020404" pitchFamily="49" charset="0"/>
                <a:ea typeface="+mn-ea"/>
                <a:cs typeface="Courier New" panose="02070309020205020404" pitchFamily="49" charset="0"/>
              </a:rPr>
              <a:t>2</a:t>
            </a:r>
          </a:p>
        </p:txBody>
      </p:sp>
      <p:sp>
        <p:nvSpPr>
          <p:cNvPr id="10" name="Oval 9">
            <a:extLst>
              <a:ext uri="{FF2B5EF4-FFF2-40B4-BE49-F238E27FC236}">
                <a16:creationId xmlns:a16="http://schemas.microsoft.com/office/drawing/2014/main" id="{E1AE08C2-193F-25FD-A90C-15D9C3A19C15}"/>
              </a:ext>
            </a:extLst>
          </p:cNvPr>
          <p:cNvSpPr/>
          <p:nvPr/>
        </p:nvSpPr>
        <p:spPr>
          <a:xfrm>
            <a:off x="75595" y="4677191"/>
            <a:ext cx="627982" cy="627982"/>
          </a:xfrm>
          <a:prstGeom prst="ellipse">
            <a:avLst/>
          </a:prstGeom>
          <a:solidFill>
            <a:srgbClr val="0A833B"/>
          </a:solidFill>
          <a:ln>
            <a:solidFill>
              <a:srgbClr val="0A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prstClr val="white"/>
                </a:solidFill>
                <a:effectLst/>
                <a:uLnTx/>
                <a:uFillTx/>
                <a:latin typeface="Courier New" panose="02070309020205020404" pitchFamily="49" charset="0"/>
                <a:ea typeface="+mn-ea"/>
                <a:cs typeface="Courier New" panose="02070309020205020404" pitchFamily="49" charset="0"/>
              </a:rPr>
              <a:t>3</a:t>
            </a:r>
          </a:p>
        </p:txBody>
      </p:sp>
      <p:sp>
        <p:nvSpPr>
          <p:cNvPr id="14" name="Title 1">
            <a:extLst>
              <a:ext uri="{FF2B5EF4-FFF2-40B4-BE49-F238E27FC236}">
                <a16:creationId xmlns:a16="http://schemas.microsoft.com/office/drawing/2014/main" id="{B2A03324-7E76-5D96-A95B-660050CD54B6}"/>
              </a:ext>
            </a:extLst>
          </p:cNvPr>
          <p:cNvSpPr>
            <a:spLocks noGrp="1"/>
          </p:cNvSpPr>
          <p:nvPr>
            <p:ph type="title"/>
          </p:nvPr>
        </p:nvSpPr>
        <p:spPr>
          <a:xfrm>
            <a:off x="-1" y="0"/>
            <a:ext cx="9588843" cy="894791"/>
          </a:xfrm>
        </p:spPr>
        <p:txBody>
          <a:bodyPr>
            <a:normAutofit fontScale="90000"/>
          </a:bodyPr>
          <a:lstStyle/>
          <a:p>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Imitation-based Simulation Methodology</a:t>
            </a:r>
            <a:endParaRPr lang="en-CH" dirty="0"/>
          </a:p>
        </p:txBody>
      </p:sp>
    </p:spTree>
    <p:extLst>
      <p:ext uri="{BB962C8B-B14F-4D97-AF65-F5344CB8AC3E}">
        <p14:creationId xmlns:p14="http://schemas.microsoft.com/office/powerpoint/2010/main" val="358094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73638-9ABD-95B3-1224-234437818993}"/>
            </a:ext>
          </a:extLst>
        </p:cNvPr>
        <p:cNvGrpSpPr/>
        <p:nvPr/>
      </p:nvGrpSpPr>
      <p:grpSpPr>
        <a:xfrm>
          <a:off x="0" y="0"/>
          <a:ext cx="0" cy="0"/>
          <a:chOff x="0" y="0"/>
          <a:chExt cx="0" cy="0"/>
        </a:xfrm>
      </p:grpSpPr>
      <p:sp>
        <p:nvSpPr>
          <p:cNvPr id="36" name="Rectangle 35">
            <a:extLst>
              <a:ext uri="{FF2B5EF4-FFF2-40B4-BE49-F238E27FC236}">
                <a16:creationId xmlns:a16="http://schemas.microsoft.com/office/drawing/2014/main" id="{A261A7F4-76FC-9AF0-E445-D921CE134010}"/>
              </a:ext>
            </a:extLst>
          </p:cNvPr>
          <p:cNvSpPr/>
          <p:nvPr/>
        </p:nvSpPr>
        <p:spPr>
          <a:xfrm>
            <a:off x="5186419" y="4752261"/>
            <a:ext cx="2753099" cy="365125"/>
          </a:xfrm>
          <a:prstGeom prst="rect">
            <a:avLst/>
          </a:prstGeom>
          <a:solidFill>
            <a:srgbClr val="7030A0">
              <a:alpha val="15000"/>
            </a:srgbClr>
          </a:solidFill>
          <a:ln w="222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a</a:t>
            </a:r>
            <a:r>
              <a:rPr kumimoji="0" lang="en-CH"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dd R1, R1 ,R2</a:t>
            </a:r>
          </a:p>
        </p:txBody>
      </p:sp>
      <p:sp>
        <p:nvSpPr>
          <p:cNvPr id="37" name="Rectangle 36">
            <a:extLst>
              <a:ext uri="{FF2B5EF4-FFF2-40B4-BE49-F238E27FC236}">
                <a16:creationId xmlns:a16="http://schemas.microsoft.com/office/drawing/2014/main" id="{225949C6-1227-EABB-BFD3-2D0A9BC64BF6}"/>
              </a:ext>
            </a:extLst>
          </p:cNvPr>
          <p:cNvSpPr/>
          <p:nvPr/>
        </p:nvSpPr>
        <p:spPr>
          <a:xfrm>
            <a:off x="5186419" y="5360010"/>
            <a:ext cx="2753095" cy="365125"/>
          </a:xfrm>
          <a:prstGeom prst="rect">
            <a:avLst/>
          </a:prstGeom>
          <a:solidFill>
            <a:srgbClr val="7030A0">
              <a:alpha val="15000"/>
            </a:srgbClr>
          </a:solidFill>
          <a:ln w="222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load</a:t>
            </a:r>
            <a:r>
              <a:rPr kumimoji="0" lang="en-CH"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 R1, [0xA]</a:t>
            </a:r>
          </a:p>
        </p:txBody>
      </p:sp>
      <p:pic>
        <p:nvPicPr>
          <p:cNvPr id="32" name="Graphic 31" descr="Plugged Unplugged with solid fill">
            <a:extLst>
              <a:ext uri="{FF2B5EF4-FFF2-40B4-BE49-F238E27FC236}">
                <a16:creationId xmlns:a16="http://schemas.microsoft.com/office/drawing/2014/main" id="{CF9A90CC-1A1E-C339-7EDC-862C4165B40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2700000">
            <a:off x="4258019" y="3356246"/>
            <a:ext cx="601915" cy="601915"/>
          </a:xfrm>
          <a:prstGeom prst="rect">
            <a:avLst/>
          </a:prstGeom>
        </p:spPr>
      </p:pic>
      <p:sp>
        <p:nvSpPr>
          <p:cNvPr id="4" name="Slide Number Placeholder 3">
            <a:extLst>
              <a:ext uri="{FF2B5EF4-FFF2-40B4-BE49-F238E27FC236}">
                <a16:creationId xmlns:a16="http://schemas.microsoft.com/office/drawing/2014/main" id="{2F5D98CE-D6E5-4E1C-AF37-8095D4F4E52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171</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9" name="TextBox 8">
            <a:extLst>
              <a:ext uri="{FF2B5EF4-FFF2-40B4-BE49-F238E27FC236}">
                <a16:creationId xmlns:a16="http://schemas.microsoft.com/office/drawing/2014/main" id="{31673B81-F4FE-C5F8-ACC4-4D86B8011090}"/>
              </a:ext>
            </a:extLst>
          </p:cNvPr>
          <p:cNvSpPr txBox="1"/>
          <p:nvPr/>
        </p:nvSpPr>
        <p:spPr>
          <a:xfrm>
            <a:off x="1467264" y="823090"/>
            <a:ext cx="6276154" cy="63094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Lightweight Userspace Kernel</a:t>
            </a:r>
            <a:endParaRPr kumimoji="0" lang="en-CH" sz="35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10" name="Rounded Rectangle 9">
            <a:extLst>
              <a:ext uri="{FF2B5EF4-FFF2-40B4-BE49-F238E27FC236}">
                <a16:creationId xmlns:a16="http://schemas.microsoft.com/office/drawing/2014/main" id="{EB911BFD-F59A-C40F-C251-90C6A0CFAFA4}"/>
              </a:ext>
            </a:extLst>
          </p:cNvPr>
          <p:cNvSpPr/>
          <p:nvPr/>
        </p:nvSpPr>
        <p:spPr>
          <a:xfrm>
            <a:off x="1282391" y="1448638"/>
            <a:ext cx="6668354" cy="1840167"/>
          </a:xfrm>
          <a:prstGeom prst="roundRect">
            <a:avLst>
              <a:gd name="adj" fmla="val 4115"/>
            </a:avLst>
          </a:prstGeom>
          <a:solidFill>
            <a:schemeClr val="tx2">
              <a:lumMod val="75000"/>
              <a:alpha val="3348"/>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11" name="Rounded Rectangle 10">
            <a:extLst>
              <a:ext uri="{FF2B5EF4-FFF2-40B4-BE49-F238E27FC236}">
                <a16:creationId xmlns:a16="http://schemas.microsoft.com/office/drawing/2014/main" id="{D43B9888-CD3D-D4F5-3125-0154EBBD73DF}"/>
              </a:ext>
            </a:extLst>
          </p:cNvPr>
          <p:cNvSpPr/>
          <p:nvPr/>
        </p:nvSpPr>
        <p:spPr>
          <a:xfrm>
            <a:off x="1407647" y="1836423"/>
            <a:ext cx="6395388" cy="1012771"/>
          </a:xfrm>
          <a:prstGeom prst="roundRect">
            <a:avLst>
              <a:gd name="adj" fmla="val 411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Desired</a:t>
            </a:r>
            <a:r>
              <a:rPr kumimoji="0" lang="en-CH" sz="2800" b="0"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 </a:t>
            </a:r>
            <a:r>
              <a:rPr kumimoji="0" lang="en-CH" sz="28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Memory Management </a:t>
            </a: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modules written in a high-level language</a:t>
            </a:r>
          </a:p>
        </p:txBody>
      </p:sp>
      <p:sp>
        <p:nvSpPr>
          <p:cNvPr id="14" name="Rounded Rectangle 13">
            <a:extLst>
              <a:ext uri="{FF2B5EF4-FFF2-40B4-BE49-F238E27FC236}">
                <a16:creationId xmlns:a16="http://schemas.microsoft.com/office/drawing/2014/main" id="{FA93C6E2-A210-C365-035E-8663D86FCE39}"/>
              </a:ext>
            </a:extLst>
          </p:cNvPr>
          <p:cNvSpPr/>
          <p:nvPr/>
        </p:nvSpPr>
        <p:spPr>
          <a:xfrm>
            <a:off x="1271164" y="5808053"/>
            <a:ext cx="6668355" cy="859122"/>
          </a:xfrm>
          <a:prstGeom prst="roundRect">
            <a:avLst>
              <a:gd name="adj" fmla="val 4115"/>
            </a:avLst>
          </a:prstGeom>
          <a:solidFill>
            <a:srgbClr val="FACAA7"/>
          </a:solidFill>
          <a:ln w="31750">
            <a:solidFill>
              <a:srgbClr val="C27B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Simulator</a:t>
            </a:r>
          </a:p>
        </p:txBody>
      </p:sp>
      <p:sp>
        <p:nvSpPr>
          <p:cNvPr id="20" name="Rounded Rectangle 19">
            <a:extLst>
              <a:ext uri="{FF2B5EF4-FFF2-40B4-BE49-F238E27FC236}">
                <a16:creationId xmlns:a16="http://schemas.microsoft.com/office/drawing/2014/main" id="{9ED65562-DC93-0618-1041-D10E8E1F2383}"/>
              </a:ext>
            </a:extLst>
          </p:cNvPr>
          <p:cNvSpPr/>
          <p:nvPr/>
        </p:nvSpPr>
        <p:spPr>
          <a:xfrm>
            <a:off x="2406355" y="4025601"/>
            <a:ext cx="4397974" cy="655624"/>
          </a:xfrm>
          <a:prstGeom prst="roundRect">
            <a:avLst>
              <a:gd name="adj" fmla="val 4115"/>
            </a:avLst>
          </a:prstGeom>
          <a:solidFill>
            <a:srgbClr val="C00000">
              <a:alpha val="8769"/>
            </a:srgbClr>
          </a:solid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000" b="0"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Binary Instrumentation</a:t>
            </a:r>
          </a:p>
        </p:txBody>
      </p:sp>
      <p:cxnSp>
        <p:nvCxnSpPr>
          <p:cNvPr id="24" name="Straight Arrow Connector 23">
            <a:extLst>
              <a:ext uri="{FF2B5EF4-FFF2-40B4-BE49-F238E27FC236}">
                <a16:creationId xmlns:a16="http://schemas.microsoft.com/office/drawing/2014/main" id="{E1295187-7513-9F56-20EC-2AD4B5326CEF}"/>
              </a:ext>
            </a:extLst>
          </p:cNvPr>
          <p:cNvCxnSpPr>
            <a:cxnSpLocks/>
            <a:stCxn id="20" idx="2"/>
            <a:endCxn id="14" idx="0"/>
          </p:cNvCxnSpPr>
          <p:nvPr/>
        </p:nvCxnSpPr>
        <p:spPr>
          <a:xfrm>
            <a:off x="4605342" y="4681225"/>
            <a:ext cx="0" cy="1126828"/>
          </a:xfrm>
          <a:prstGeom prst="straightConnector1">
            <a:avLst/>
          </a:prstGeom>
          <a:ln w="539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ounded Rectangle 38">
            <a:extLst>
              <a:ext uri="{FF2B5EF4-FFF2-40B4-BE49-F238E27FC236}">
                <a16:creationId xmlns:a16="http://schemas.microsoft.com/office/drawing/2014/main" id="{C3A1177B-A324-2521-E55F-2F1D2E4ADDD3}"/>
              </a:ext>
            </a:extLst>
          </p:cNvPr>
          <p:cNvSpPr/>
          <p:nvPr/>
        </p:nvSpPr>
        <p:spPr>
          <a:xfrm>
            <a:off x="4973677" y="5928176"/>
            <a:ext cx="2614338" cy="646044"/>
          </a:xfrm>
          <a:prstGeom prst="roundRect">
            <a:avLst>
              <a:gd name="adj" fmla="val 4115"/>
            </a:avLst>
          </a:prstGeom>
          <a:solidFill>
            <a:schemeClr val="accent2">
              <a:lumMod val="20000"/>
              <a:lumOff val="80000"/>
              <a:alpha val="92000"/>
            </a:schemeClr>
          </a:solidFill>
          <a:ln w="31750">
            <a:solidFill>
              <a:srgbClr val="C27B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Core Model</a:t>
            </a:r>
          </a:p>
        </p:txBody>
      </p:sp>
      <p:sp>
        <p:nvSpPr>
          <p:cNvPr id="45" name="TextBox 44">
            <a:extLst>
              <a:ext uri="{FF2B5EF4-FFF2-40B4-BE49-F238E27FC236}">
                <a16:creationId xmlns:a16="http://schemas.microsoft.com/office/drawing/2014/main" id="{9B083B8A-5C38-98BF-8EAA-8FEDFFB2B8FC}"/>
              </a:ext>
            </a:extLst>
          </p:cNvPr>
          <p:cNvSpPr txBox="1"/>
          <p:nvPr/>
        </p:nvSpPr>
        <p:spPr>
          <a:xfrm>
            <a:off x="6855352" y="4015974"/>
            <a:ext cx="2147963"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7636A7"/>
                </a:solidFill>
                <a:effectLst/>
                <a:uLnTx/>
                <a:uFillTx/>
                <a:latin typeface="Aptos" panose="020B0004020202020204" pitchFamily="34" charset="0"/>
                <a:ea typeface="+mn-ea"/>
                <a:cs typeface="+mn-cs"/>
              </a:rPr>
              <a:t>Userspace</a:t>
            </a:r>
            <a:r>
              <a:rPr kumimoji="0" lang="en-US" sz="1800" b="1" i="0" u="none" strike="noStrike" kern="1200" cap="none" spc="0" normalizeH="0" baseline="0" noProof="0" dirty="0">
                <a:ln>
                  <a:noFill/>
                </a:ln>
                <a:solidFill>
                  <a:srgbClr val="7636A7"/>
                </a:solidFill>
                <a:effectLst/>
                <a:uLnTx/>
                <a:uFillTx/>
                <a:latin typeface="Aptos" panose="020B0004020202020204" pitchFamily="34" charset="0"/>
                <a:ea typeface="+mn-ea"/>
                <a:cs typeface="+mn-cs"/>
              </a:rPr>
              <a:t> Kernel Instruction Stream</a:t>
            </a:r>
            <a:endParaRPr kumimoji="0" lang="en-CH" sz="1800" b="1" i="0" u="none" strike="noStrike" kern="1200" cap="none" spc="0" normalizeH="0" baseline="0" noProof="0" dirty="0">
              <a:ln>
                <a:noFill/>
              </a:ln>
              <a:solidFill>
                <a:srgbClr val="7636A7"/>
              </a:solidFill>
              <a:effectLst/>
              <a:uLnTx/>
              <a:uFillTx/>
              <a:latin typeface="Calibri" panose="020F0502020204030204"/>
              <a:ea typeface="+mn-ea"/>
              <a:cs typeface="+mn-cs"/>
            </a:endParaRPr>
          </a:p>
        </p:txBody>
      </p:sp>
      <p:sp>
        <p:nvSpPr>
          <p:cNvPr id="12" name="Title 1">
            <a:extLst>
              <a:ext uri="{FF2B5EF4-FFF2-40B4-BE49-F238E27FC236}">
                <a16:creationId xmlns:a16="http://schemas.microsoft.com/office/drawing/2014/main" id="{4D1E043F-4060-6B06-9688-965986FB3B61}"/>
              </a:ext>
            </a:extLst>
          </p:cNvPr>
          <p:cNvSpPr>
            <a:spLocks noGrp="1"/>
          </p:cNvSpPr>
          <p:nvPr>
            <p:ph type="title"/>
          </p:nvPr>
        </p:nvSpPr>
        <p:spPr>
          <a:xfrm>
            <a:off x="-11644" y="-36282"/>
            <a:ext cx="9278474" cy="894791"/>
          </a:xfrm>
        </p:spPr>
        <p:txBody>
          <a:bodyPr>
            <a:normAutofit fontScale="90000"/>
          </a:bodyPr>
          <a:lstStyle/>
          <a:p>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Imitation-based Simulation Methodology</a:t>
            </a:r>
            <a:endParaRPr lang="en-CH" dirty="0"/>
          </a:p>
        </p:txBody>
      </p:sp>
      <p:sp>
        <p:nvSpPr>
          <p:cNvPr id="7" name="TextBox 6">
            <a:extLst>
              <a:ext uri="{FF2B5EF4-FFF2-40B4-BE49-F238E27FC236}">
                <a16:creationId xmlns:a16="http://schemas.microsoft.com/office/drawing/2014/main" id="{8310DCDA-1C07-AB6A-A1F6-C60BBCEF7E93}"/>
              </a:ext>
            </a:extLst>
          </p:cNvPr>
          <p:cNvSpPr txBox="1"/>
          <p:nvPr/>
        </p:nvSpPr>
        <p:spPr>
          <a:xfrm>
            <a:off x="729392" y="4804292"/>
            <a:ext cx="3809267" cy="86177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 Imitates the OS-level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Overhead</a:t>
            </a:r>
          </a:p>
        </p:txBody>
      </p:sp>
    </p:spTree>
    <p:extLst>
      <p:ext uri="{BB962C8B-B14F-4D97-AF65-F5344CB8AC3E}">
        <p14:creationId xmlns:p14="http://schemas.microsoft.com/office/powerpoint/2010/main" val="246296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0" presetClass="path" presetSubtype="0" repeatCount="indefinite" fill="hold" grpId="1" nodeType="clickEffect">
                                  <p:stCondLst>
                                    <p:cond delay="0"/>
                                  </p:stCondLst>
                                  <p:endCondLst>
                                    <p:cond evt="onNext" delay="0">
                                      <p:tgtEl>
                                        <p:sldTgt/>
                                      </p:tgtEl>
                                    </p:cond>
                                  </p:endCondLst>
                                  <p:childTnLst>
                                    <p:animMotion origin="layout" path="M 1.66667E-6 -1.85185E-6 L 1.66667E-6 0.1169 " pathEditMode="relative" rAng="0" ptsTypes="AA">
                                      <p:cBhvr>
                                        <p:cTn id="42" dur="1000" fill="hold"/>
                                        <p:tgtEl>
                                          <p:spTgt spid="37"/>
                                        </p:tgtEl>
                                        <p:attrNameLst>
                                          <p:attrName>ppt_x</p:attrName>
                                          <p:attrName>ppt_y</p:attrName>
                                        </p:attrNameLst>
                                      </p:cBhvr>
                                      <p:rCtr x="0" y="5833"/>
                                    </p:animMotion>
                                  </p:childTnLst>
                                </p:cTn>
                              </p:par>
                              <p:par>
                                <p:cTn id="43" presetID="0" presetClass="path" presetSubtype="0" repeatCount="indefinite" fill="hold" grpId="1" nodeType="withEffect">
                                  <p:stCondLst>
                                    <p:cond delay="0"/>
                                  </p:stCondLst>
                                  <p:endCondLst>
                                    <p:cond evt="onNext" delay="0">
                                      <p:tgtEl>
                                        <p:sldTgt/>
                                      </p:tgtEl>
                                    </p:cond>
                                  </p:endCondLst>
                                  <p:childTnLst>
                                    <p:animMotion origin="layout" path="M 1.66667E-6 4.07407E-6 L 1.66667E-6 0.1875 " pathEditMode="relative" rAng="0" ptsTypes="AA">
                                      <p:cBhvr>
                                        <p:cTn id="44" dur="1000" fill="hold"/>
                                        <p:tgtEl>
                                          <p:spTgt spid="36"/>
                                        </p:tgtEl>
                                        <p:attrNameLst>
                                          <p:attrName>ppt_x</p:attrName>
                                          <p:attrName>ppt_y</p:attrName>
                                        </p:attrNameLst>
                                      </p:cBhvr>
                                      <p:rCtr x="0" y="9375"/>
                                    </p:animMotion>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7" grpId="0" animBg="1"/>
      <p:bldP spid="37" grpId="1" animBg="1"/>
      <p:bldP spid="9" grpId="0"/>
      <p:bldP spid="10" grpId="0" animBg="1"/>
      <p:bldP spid="11" grpId="0"/>
      <p:bldP spid="14" grpId="0" animBg="1"/>
      <p:bldP spid="20" grpId="0" animBg="1"/>
      <p:bldP spid="39" grpId="0" animBg="1"/>
      <p:bldP spid="45" grpId="0"/>
      <p:bldP spid="7"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1A9D0-015B-FFD2-5042-E75F32879178}"/>
            </a:ext>
          </a:extLst>
        </p:cNvPr>
        <p:cNvGrpSpPr/>
        <p:nvPr/>
      </p:nvGrpSpPr>
      <p:grpSpPr>
        <a:xfrm>
          <a:off x="0" y="0"/>
          <a:ext cx="0" cy="0"/>
          <a:chOff x="0" y="0"/>
          <a:chExt cx="0" cy="0"/>
        </a:xfrm>
      </p:grpSpPr>
      <p:sp>
        <p:nvSpPr>
          <p:cNvPr id="36" name="Rectangle 35">
            <a:extLst>
              <a:ext uri="{FF2B5EF4-FFF2-40B4-BE49-F238E27FC236}">
                <a16:creationId xmlns:a16="http://schemas.microsoft.com/office/drawing/2014/main" id="{938585D4-52F2-B827-8D5F-D0A0A27B334E}"/>
              </a:ext>
            </a:extLst>
          </p:cNvPr>
          <p:cNvSpPr/>
          <p:nvPr/>
        </p:nvSpPr>
        <p:spPr>
          <a:xfrm>
            <a:off x="5186419" y="4752261"/>
            <a:ext cx="2753099" cy="365125"/>
          </a:xfrm>
          <a:prstGeom prst="rect">
            <a:avLst/>
          </a:prstGeom>
          <a:solidFill>
            <a:srgbClr val="7030A0">
              <a:alpha val="15000"/>
            </a:srgbClr>
          </a:solidFill>
          <a:ln w="222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a</a:t>
            </a:r>
            <a:r>
              <a:rPr kumimoji="0" lang="en-CH"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dd R1, R1 ,R2</a:t>
            </a:r>
          </a:p>
        </p:txBody>
      </p:sp>
      <p:sp>
        <p:nvSpPr>
          <p:cNvPr id="37" name="Rectangle 36">
            <a:extLst>
              <a:ext uri="{FF2B5EF4-FFF2-40B4-BE49-F238E27FC236}">
                <a16:creationId xmlns:a16="http://schemas.microsoft.com/office/drawing/2014/main" id="{0E2CDFC8-4383-AC30-1721-AE00DC44DAEE}"/>
              </a:ext>
            </a:extLst>
          </p:cNvPr>
          <p:cNvSpPr/>
          <p:nvPr/>
        </p:nvSpPr>
        <p:spPr>
          <a:xfrm>
            <a:off x="5186419" y="5360010"/>
            <a:ext cx="2753095" cy="365125"/>
          </a:xfrm>
          <a:prstGeom prst="rect">
            <a:avLst/>
          </a:prstGeom>
          <a:solidFill>
            <a:srgbClr val="7030A0">
              <a:alpha val="15000"/>
            </a:srgbClr>
          </a:solidFill>
          <a:ln w="222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load</a:t>
            </a:r>
            <a:r>
              <a:rPr kumimoji="0" lang="en-CH" sz="22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 R1, [0xA]</a:t>
            </a:r>
          </a:p>
        </p:txBody>
      </p:sp>
      <p:pic>
        <p:nvPicPr>
          <p:cNvPr id="32" name="Graphic 31" descr="Plugged Unplugged with solid fill">
            <a:extLst>
              <a:ext uri="{FF2B5EF4-FFF2-40B4-BE49-F238E27FC236}">
                <a16:creationId xmlns:a16="http://schemas.microsoft.com/office/drawing/2014/main" id="{21473CD7-1DEE-EC3A-1892-64F4D276A08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2700000">
            <a:off x="4258019" y="3356246"/>
            <a:ext cx="601915" cy="601915"/>
          </a:xfrm>
          <a:prstGeom prst="rect">
            <a:avLst/>
          </a:prstGeom>
        </p:spPr>
      </p:pic>
      <p:sp>
        <p:nvSpPr>
          <p:cNvPr id="4" name="Slide Number Placeholder 3">
            <a:extLst>
              <a:ext uri="{FF2B5EF4-FFF2-40B4-BE49-F238E27FC236}">
                <a16:creationId xmlns:a16="http://schemas.microsoft.com/office/drawing/2014/main" id="{E64BE8D3-B456-A9C1-11A5-849589D009F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172</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9" name="TextBox 8">
            <a:extLst>
              <a:ext uri="{FF2B5EF4-FFF2-40B4-BE49-F238E27FC236}">
                <a16:creationId xmlns:a16="http://schemas.microsoft.com/office/drawing/2014/main" id="{0E928A76-588C-05FA-3583-55985CACB5F5}"/>
              </a:ext>
            </a:extLst>
          </p:cNvPr>
          <p:cNvSpPr txBox="1"/>
          <p:nvPr/>
        </p:nvSpPr>
        <p:spPr>
          <a:xfrm>
            <a:off x="1478491" y="915224"/>
            <a:ext cx="6276154" cy="63094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Lightweight Userspace Kernel</a:t>
            </a:r>
            <a:endParaRPr kumimoji="0" lang="en-CH" sz="35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10" name="Rounded Rectangle 9">
            <a:extLst>
              <a:ext uri="{FF2B5EF4-FFF2-40B4-BE49-F238E27FC236}">
                <a16:creationId xmlns:a16="http://schemas.microsoft.com/office/drawing/2014/main" id="{AECFA877-09F1-90B4-D110-D5D1D50B722A}"/>
              </a:ext>
            </a:extLst>
          </p:cNvPr>
          <p:cNvSpPr/>
          <p:nvPr/>
        </p:nvSpPr>
        <p:spPr>
          <a:xfrm>
            <a:off x="1282391" y="1572240"/>
            <a:ext cx="6668354" cy="1716565"/>
          </a:xfrm>
          <a:prstGeom prst="roundRect">
            <a:avLst>
              <a:gd name="adj" fmla="val 4115"/>
            </a:avLst>
          </a:prstGeom>
          <a:solidFill>
            <a:schemeClr val="tx2">
              <a:lumMod val="75000"/>
              <a:alpha val="3348"/>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11" name="Rounded Rectangle 10">
            <a:extLst>
              <a:ext uri="{FF2B5EF4-FFF2-40B4-BE49-F238E27FC236}">
                <a16:creationId xmlns:a16="http://schemas.microsoft.com/office/drawing/2014/main" id="{1061A607-755A-80D0-2AC2-631EACA588A4}"/>
              </a:ext>
            </a:extLst>
          </p:cNvPr>
          <p:cNvSpPr/>
          <p:nvPr/>
        </p:nvSpPr>
        <p:spPr>
          <a:xfrm>
            <a:off x="1429899" y="1877224"/>
            <a:ext cx="6395388" cy="1012771"/>
          </a:xfrm>
          <a:prstGeom prst="roundRect">
            <a:avLst>
              <a:gd name="adj" fmla="val 411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44546A">
                    <a:lumMod val="75000"/>
                  </a:srgbClr>
                </a:solidFill>
                <a:effectLst/>
                <a:uLnTx/>
                <a:uFillTx/>
                <a:latin typeface="Aptos" panose="020B0004020202020204" pitchFamily="34" charset="0"/>
                <a:ea typeface="+mn-ea"/>
                <a:cs typeface="+mn-cs"/>
              </a:rPr>
              <a:t>Desired</a:t>
            </a: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 </a:t>
            </a:r>
            <a:r>
              <a:rPr kumimoji="0" lang="en-CH" sz="2800" b="1"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Memory Management </a:t>
            </a: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modules written in a high-level language</a:t>
            </a:r>
          </a:p>
        </p:txBody>
      </p:sp>
      <p:sp>
        <p:nvSpPr>
          <p:cNvPr id="14" name="Rounded Rectangle 13">
            <a:extLst>
              <a:ext uri="{FF2B5EF4-FFF2-40B4-BE49-F238E27FC236}">
                <a16:creationId xmlns:a16="http://schemas.microsoft.com/office/drawing/2014/main" id="{4B76C0A2-B4D8-7820-7DDF-C04EF7994B2B}"/>
              </a:ext>
            </a:extLst>
          </p:cNvPr>
          <p:cNvSpPr/>
          <p:nvPr/>
        </p:nvSpPr>
        <p:spPr>
          <a:xfrm>
            <a:off x="1271164" y="5808053"/>
            <a:ext cx="6668355" cy="859122"/>
          </a:xfrm>
          <a:prstGeom prst="roundRect">
            <a:avLst>
              <a:gd name="adj" fmla="val 4115"/>
            </a:avLst>
          </a:prstGeom>
          <a:solidFill>
            <a:srgbClr val="FACAA7"/>
          </a:solidFill>
          <a:ln w="31750">
            <a:solidFill>
              <a:srgbClr val="C27B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Simulator</a:t>
            </a:r>
          </a:p>
        </p:txBody>
      </p:sp>
      <p:sp>
        <p:nvSpPr>
          <p:cNvPr id="20" name="Rounded Rectangle 19">
            <a:extLst>
              <a:ext uri="{FF2B5EF4-FFF2-40B4-BE49-F238E27FC236}">
                <a16:creationId xmlns:a16="http://schemas.microsoft.com/office/drawing/2014/main" id="{BD62DB9B-115A-2FA5-2283-208C21C84155}"/>
              </a:ext>
            </a:extLst>
          </p:cNvPr>
          <p:cNvSpPr/>
          <p:nvPr/>
        </p:nvSpPr>
        <p:spPr>
          <a:xfrm>
            <a:off x="2406355" y="4025601"/>
            <a:ext cx="4397974" cy="655624"/>
          </a:xfrm>
          <a:prstGeom prst="roundRect">
            <a:avLst>
              <a:gd name="adj" fmla="val 4115"/>
            </a:avLst>
          </a:prstGeom>
          <a:solidFill>
            <a:srgbClr val="C00000">
              <a:alpha val="8769"/>
            </a:srgbClr>
          </a:solid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000" b="0" i="0" u="none" strike="noStrike" kern="1200" cap="none" spc="0" normalizeH="0" baseline="0" noProof="0" dirty="0">
                <a:ln>
                  <a:noFill/>
                </a:ln>
                <a:solidFill>
                  <a:srgbClr val="C00000"/>
                </a:solidFill>
                <a:effectLst/>
                <a:uLnTx/>
                <a:uFillTx/>
                <a:latin typeface="Aptos" panose="020B0004020202020204" pitchFamily="34" charset="0"/>
                <a:ea typeface="+mn-ea"/>
                <a:cs typeface="+mn-cs"/>
              </a:rPr>
              <a:t>Binary Instrumentation</a:t>
            </a:r>
          </a:p>
        </p:txBody>
      </p:sp>
      <p:cxnSp>
        <p:nvCxnSpPr>
          <p:cNvPr id="24" name="Straight Arrow Connector 23">
            <a:extLst>
              <a:ext uri="{FF2B5EF4-FFF2-40B4-BE49-F238E27FC236}">
                <a16:creationId xmlns:a16="http://schemas.microsoft.com/office/drawing/2014/main" id="{D2240497-A8A0-E6FB-1EAA-3071913F455A}"/>
              </a:ext>
            </a:extLst>
          </p:cNvPr>
          <p:cNvCxnSpPr>
            <a:cxnSpLocks/>
            <a:stCxn id="20" idx="2"/>
          </p:cNvCxnSpPr>
          <p:nvPr/>
        </p:nvCxnSpPr>
        <p:spPr>
          <a:xfrm>
            <a:off x="4605342" y="4681225"/>
            <a:ext cx="0" cy="1043910"/>
          </a:xfrm>
          <a:prstGeom prst="straightConnector1">
            <a:avLst/>
          </a:prstGeom>
          <a:ln w="539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ounded Rectangle 38">
            <a:extLst>
              <a:ext uri="{FF2B5EF4-FFF2-40B4-BE49-F238E27FC236}">
                <a16:creationId xmlns:a16="http://schemas.microsoft.com/office/drawing/2014/main" id="{F4E0FD24-D87C-78F7-381D-93A140B259EE}"/>
              </a:ext>
            </a:extLst>
          </p:cNvPr>
          <p:cNvSpPr/>
          <p:nvPr/>
        </p:nvSpPr>
        <p:spPr>
          <a:xfrm>
            <a:off x="4973677" y="5928176"/>
            <a:ext cx="2614338" cy="646044"/>
          </a:xfrm>
          <a:prstGeom prst="roundRect">
            <a:avLst>
              <a:gd name="adj" fmla="val 4115"/>
            </a:avLst>
          </a:prstGeom>
          <a:solidFill>
            <a:schemeClr val="accent2">
              <a:lumMod val="20000"/>
              <a:lumOff val="80000"/>
              <a:alpha val="92000"/>
            </a:schemeClr>
          </a:solidFill>
          <a:ln w="31750">
            <a:solidFill>
              <a:srgbClr val="C27B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Core Model</a:t>
            </a:r>
          </a:p>
        </p:txBody>
      </p:sp>
      <p:sp>
        <p:nvSpPr>
          <p:cNvPr id="45" name="TextBox 44">
            <a:extLst>
              <a:ext uri="{FF2B5EF4-FFF2-40B4-BE49-F238E27FC236}">
                <a16:creationId xmlns:a16="http://schemas.microsoft.com/office/drawing/2014/main" id="{817372E8-2D55-698E-9E89-8FBBEAA0E818}"/>
              </a:ext>
            </a:extLst>
          </p:cNvPr>
          <p:cNvSpPr txBox="1"/>
          <p:nvPr/>
        </p:nvSpPr>
        <p:spPr>
          <a:xfrm>
            <a:off x="6855352" y="4015974"/>
            <a:ext cx="2147963"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7636A7"/>
                </a:solidFill>
                <a:effectLst/>
                <a:uLnTx/>
                <a:uFillTx/>
                <a:latin typeface="Aptos" panose="020B0004020202020204" pitchFamily="34" charset="0"/>
                <a:ea typeface="+mn-ea"/>
                <a:cs typeface="+mn-cs"/>
              </a:rPr>
              <a:t>Userspace</a:t>
            </a:r>
            <a:r>
              <a:rPr kumimoji="0" lang="en-US" sz="1800" b="1" i="0" u="none" strike="noStrike" kern="1200" cap="none" spc="0" normalizeH="0" baseline="0" noProof="0" dirty="0">
                <a:ln>
                  <a:noFill/>
                </a:ln>
                <a:solidFill>
                  <a:srgbClr val="7636A7"/>
                </a:solidFill>
                <a:effectLst/>
                <a:uLnTx/>
                <a:uFillTx/>
                <a:latin typeface="Aptos" panose="020B0004020202020204" pitchFamily="34" charset="0"/>
                <a:ea typeface="+mn-ea"/>
                <a:cs typeface="+mn-cs"/>
              </a:rPr>
              <a:t> Kernel Instruction Stream</a:t>
            </a:r>
            <a:endParaRPr kumimoji="0" lang="en-CH" sz="1800" b="1" i="0" u="none" strike="noStrike" kern="1200" cap="none" spc="0" normalizeH="0" baseline="0" noProof="0" dirty="0">
              <a:ln>
                <a:noFill/>
              </a:ln>
              <a:solidFill>
                <a:srgbClr val="7636A7"/>
              </a:solidFill>
              <a:effectLst/>
              <a:uLnTx/>
              <a:uFillTx/>
              <a:latin typeface="Calibri" panose="020F0502020204030204"/>
              <a:ea typeface="+mn-ea"/>
              <a:cs typeface="+mn-cs"/>
            </a:endParaRPr>
          </a:p>
        </p:txBody>
      </p:sp>
      <p:sp>
        <p:nvSpPr>
          <p:cNvPr id="12" name="Title 1">
            <a:extLst>
              <a:ext uri="{FF2B5EF4-FFF2-40B4-BE49-F238E27FC236}">
                <a16:creationId xmlns:a16="http://schemas.microsoft.com/office/drawing/2014/main" id="{B6B0E945-EF95-63B0-C4B0-1AC95C2A6747}"/>
              </a:ext>
            </a:extLst>
          </p:cNvPr>
          <p:cNvSpPr>
            <a:spLocks noGrp="1"/>
          </p:cNvSpPr>
          <p:nvPr>
            <p:ph type="title"/>
          </p:nvPr>
        </p:nvSpPr>
        <p:spPr>
          <a:xfrm>
            <a:off x="-11644" y="-36282"/>
            <a:ext cx="9278474" cy="894791"/>
          </a:xfrm>
        </p:spPr>
        <p:txBody>
          <a:bodyPr>
            <a:normAutofit fontScale="90000"/>
          </a:bodyPr>
          <a:lstStyle/>
          <a:p>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Imitation-based Simulation Methodology</a:t>
            </a:r>
            <a:endParaRPr lang="en-CH" dirty="0"/>
          </a:p>
        </p:txBody>
      </p:sp>
      <p:cxnSp>
        <p:nvCxnSpPr>
          <p:cNvPr id="13" name="Straight Arrow Connector 12">
            <a:extLst>
              <a:ext uri="{FF2B5EF4-FFF2-40B4-BE49-F238E27FC236}">
                <a16:creationId xmlns:a16="http://schemas.microsoft.com/office/drawing/2014/main" id="{59684F08-4618-AC5C-5FD9-ECD3ABFBDEDE}"/>
              </a:ext>
            </a:extLst>
          </p:cNvPr>
          <p:cNvCxnSpPr>
            <a:cxnSpLocks/>
          </p:cNvCxnSpPr>
          <p:nvPr/>
        </p:nvCxnSpPr>
        <p:spPr>
          <a:xfrm>
            <a:off x="2045926" y="3288805"/>
            <a:ext cx="0" cy="2519248"/>
          </a:xfrm>
          <a:prstGeom prst="straightConnector1">
            <a:avLst/>
          </a:prstGeom>
          <a:ln w="730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BF32230-D931-C4A2-2E8D-C30D00001123}"/>
              </a:ext>
            </a:extLst>
          </p:cNvPr>
          <p:cNvSpPr txBox="1"/>
          <p:nvPr/>
        </p:nvSpPr>
        <p:spPr>
          <a:xfrm>
            <a:off x="-84615" y="3933268"/>
            <a:ext cx="2147963"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44546A">
                    <a:lumMod val="50000"/>
                  </a:srgbClr>
                </a:solidFill>
                <a:effectLst/>
                <a:uLnTx/>
                <a:uFillTx/>
                <a:latin typeface="Aptos" panose="020B0004020202020204" pitchFamily="34" charset="0"/>
                <a:ea typeface="+mn-ea"/>
                <a:cs typeface="+mn-cs"/>
              </a:rPr>
              <a:t>Functional Outcome</a:t>
            </a:r>
            <a:endParaRPr kumimoji="0" lang="en-CH" sz="3000" b="1" i="0" u="none" strike="noStrike" kern="1200" cap="none" spc="0" normalizeH="0" baseline="0" noProof="0" dirty="0">
              <a:ln>
                <a:noFill/>
              </a:ln>
              <a:solidFill>
                <a:srgbClr val="44546A">
                  <a:lumMod val="50000"/>
                </a:srgbClr>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FBE1BEE9-2DB2-0182-F8A2-CA033AAF9EA9}"/>
              </a:ext>
            </a:extLst>
          </p:cNvPr>
          <p:cNvSpPr/>
          <p:nvPr/>
        </p:nvSpPr>
        <p:spPr>
          <a:xfrm>
            <a:off x="2177684" y="3314879"/>
            <a:ext cx="6825632" cy="2457492"/>
          </a:xfrm>
          <a:prstGeom prst="rect">
            <a:avLst/>
          </a:prstGeom>
          <a:solidFill>
            <a:schemeClr val="bg1">
              <a:alpha val="9591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2C666D49-4605-79F8-B402-5622817ACDD1}"/>
              </a:ext>
            </a:extLst>
          </p:cNvPr>
          <p:cNvSpPr/>
          <p:nvPr/>
        </p:nvSpPr>
        <p:spPr>
          <a:xfrm>
            <a:off x="2177683" y="4716906"/>
            <a:ext cx="3202331" cy="893863"/>
          </a:xfrm>
          <a:prstGeom prst="rect">
            <a:avLst/>
          </a:prstGeom>
          <a:solidFill>
            <a:schemeClr val="bg1">
              <a:alpha val="9591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1450AB9-5F83-0D8A-6FD5-4FB6BBD29A86}"/>
              </a:ext>
            </a:extLst>
          </p:cNvPr>
          <p:cNvSpPr txBox="1"/>
          <p:nvPr/>
        </p:nvSpPr>
        <p:spPr>
          <a:xfrm>
            <a:off x="2045925" y="4756869"/>
            <a:ext cx="3219757" cy="86177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A833B"/>
                </a:solidFill>
                <a:effectLst/>
                <a:uLnTx/>
                <a:uFillTx/>
                <a:latin typeface="Aptos" panose="020B0004020202020204" pitchFamily="34" charset="0"/>
                <a:ea typeface="+mn-ea"/>
                <a:cs typeface="+mn-cs"/>
              </a:rPr>
              <a:t>+ Enables emulation of kernel modules</a:t>
            </a:r>
          </a:p>
        </p:txBody>
      </p:sp>
    </p:spTree>
    <p:extLst>
      <p:ext uri="{BB962C8B-B14F-4D97-AF65-F5344CB8AC3E}">
        <p14:creationId xmlns:p14="http://schemas.microsoft.com/office/powerpoint/2010/main" val="120691202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CF4CF-1BF6-E6B9-5E51-504FDE96FF8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09682D-1CFC-9307-6E8B-1E9027F85C8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173</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3E0641EC-C612-A975-4E79-8F127B150EF8}"/>
              </a:ext>
            </a:extLst>
          </p:cNvPr>
          <p:cNvSpPr>
            <a:spLocks noGrp="1"/>
          </p:cNvSpPr>
          <p:nvPr>
            <p:ph type="title"/>
          </p:nvPr>
        </p:nvSpPr>
        <p:spPr>
          <a:xfrm>
            <a:off x="-11644" y="-36282"/>
            <a:ext cx="9278474" cy="894791"/>
          </a:xfrm>
        </p:spPr>
        <p:txBody>
          <a:bodyPr>
            <a:normAutofit/>
          </a:bodyPr>
          <a:lstStyle/>
          <a:p>
            <a:r>
              <a:rPr lang="en-US" sz="4000" b="1" dirty="0" err="1">
                <a:effectLst/>
                <a:latin typeface="Helvetica Neue" panose="02000503000000020004" pitchFamily="2" charset="0"/>
                <a:ea typeface="Helvetica Neue" panose="02000503000000020004" pitchFamily="2" charset="0"/>
                <a:cs typeface="Helvetica Neue" panose="02000503000000020004" pitchFamily="2" charset="0"/>
              </a:rPr>
              <a:t>Mim</a:t>
            </a:r>
            <a:r>
              <a:rPr lang="en-US" dirty="0" err="1">
                <a:latin typeface="Helvetica Neue" panose="02000503000000020004" pitchFamily="2" charset="0"/>
                <a:ea typeface="Helvetica Neue" panose="02000503000000020004" pitchFamily="2" charset="0"/>
                <a:cs typeface="Helvetica Neue" panose="02000503000000020004" pitchFamily="2" charset="0"/>
              </a:rPr>
              <a:t>icOS</a:t>
            </a:r>
            <a:r>
              <a:rPr lang="en-US" dirty="0">
                <a:latin typeface="Helvetica Neue" panose="02000503000000020004" pitchFamily="2" charset="0"/>
                <a:ea typeface="Helvetica Neue" panose="02000503000000020004" pitchFamily="2" charset="0"/>
                <a:cs typeface="Helvetica Neue" panose="02000503000000020004" pitchFamily="2" charset="0"/>
              </a:rPr>
              <a:t>: Imitating the Linux Kernel</a:t>
            </a:r>
            <a:endParaRPr lang="en-CH" dirty="0"/>
          </a:p>
        </p:txBody>
      </p:sp>
      <p:sp>
        <p:nvSpPr>
          <p:cNvPr id="13" name="TextBox 12">
            <a:extLst>
              <a:ext uri="{FF2B5EF4-FFF2-40B4-BE49-F238E27FC236}">
                <a16:creationId xmlns:a16="http://schemas.microsoft.com/office/drawing/2014/main" id="{160F3429-B7DD-DBB5-B59B-FCCAF965B86B}"/>
              </a:ext>
            </a:extLst>
          </p:cNvPr>
          <p:cNvSpPr txBox="1"/>
          <p:nvPr/>
        </p:nvSpPr>
        <p:spPr>
          <a:xfrm>
            <a:off x="1670371" y="1392693"/>
            <a:ext cx="6100624"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0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MimicOS modules written in C++</a:t>
            </a:r>
            <a:endParaRPr kumimoji="0" lang="en-CH" sz="3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7" name="Rounded Rectangle 6">
            <a:extLst>
              <a:ext uri="{FF2B5EF4-FFF2-40B4-BE49-F238E27FC236}">
                <a16:creationId xmlns:a16="http://schemas.microsoft.com/office/drawing/2014/main" id="{B16BE9E2-AC8C-D097-FF97-5B966D545085}"/>
              </a:ext>
            </a:extLst>
          </p:cNvPr>
          <p:cNvSpPr/>
          <p:nvPr/>
        </p:nvSpPr>
        <p:spPr>
          <a:xfrm>
            <a:off x="1059366" y="2013499"/>
            <a:ext cx="7058722" cy="2497874"/>
          </a:xfrm>
          <a:prstGeom prst="roundRect">
            <a:avLst>
              <a:gd name="adj" fmla="val 4115"/>
            </a:avLst>
          </a:prstGeom>
          <a:solidFill>
            <a:schemeClr val="tx2">
              <a:lumMod val="75000"/>
              <a:alpha val="3348"/>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8" name="Rounded Rectangle 7">
            <a:extLst>
              <a:ext uri="{FF2B5EF4-FFF2-40B4-BE49-F238E27FC236}">
                <a16:creationId xmlns:a16="http://schemas.microsoft.com/office/drawing/2014/main" id="{46E3A919-7411-183B-6EAD-28595E6CED6C}"/>
              </a:ext>
            </a:extLst>
          </p:cNvPr>
          <p:cNvSpPr/>
          <p:nvPr/>
        </p:nvSpPr>
        <p:spPr>
          <a:xfrm>
            <a:off x="1193039" y="3340683"/>
            <a:ext cx="2263839" cy="938738"/>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Transparent Huge Pages</a:t>
            </a:r>
          </a:p>
        </p:txBody>
      </p:sp>
      <p:sp>
        <p:nvSpPr>
          <p:cNvPr id="9" name="Rounded Rectangle 8">
            <a:extLst>
              <a:ext uri="{FF2B5EF4-FFF2-40B4-BE49-F238E27FC236}">
                <a16:creationId xmlns:a16="http://schemas.microsoft.com/office/drawing/2014/main" id="{3E95D58F-C9A4-6575-47A0-E76456E03E5A}"/>
              </a:ext>
            </a:extLst>
          </p:cNvPr>
          <p:cNvSpPr/>
          <p:nvPr/>
        </p:nvSpPr>
        <p:spPr>
          <a:xfrm>
            <a:off x="1193039" y="2228407"/>
            <a:ext cx="2263839"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Buddy Allocator</a:t>
            </a:r>
          </a:p>
        </p:txBody>
      </p:sp>
      <p:sp>
        <p:nvSpPr>
          <p:cNvPr id="3" name="Rounded Rectangle 2">
            <a:extLst>
              <a:ext uri="{FF2B5EF4-FFF2-40B4-BE49-F238E27FC236}">
                <a16:creationId xmlns:a16="http://schemas.microsoft.com/office/drawing/2014/main" id="{4BD7A7B3-592F-26F0-4AEA-432870A88D03}"/>
              </a:ext>
            </a:extLst>
          </p:cNvPr>
          <p:cNvSpPr/>
          <p:nvPr/>
        </p:nvSpPr>
        <p:spPr>
          <a:xfrm>
            <a:off x="3561199" y="2228407"/>
            <a:ext cx="2318969"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Radix-based page table</a:t>
            </a:r>
          </a:p>
        </p:txBody>
      </p:sp>
      <p:sp>
        <p:nvSpPr>
          <p:cNvPr id="5" name="Rounded Rectangle 4">
            <a:extLst>
              <a:ext uri="{FF2B5EF4-FFF2-40B4-BE49-F238E27FC236}">
                <a16:creationId xmlns:a16="http://schemas.microsoft.com/office/drawing/2014/main" id="{87C2FDCB-F804-0DA6-4450-7C60B6DEA1DB}"/>
              </a:ext>
            </a:extLst>
          </p:cNvPr>
          <p:cNvSpPr/>
          <p:nvPr/>
        </p:nvSpPr>
        <p:spPr>
          <a:xfrm>
            <a:off x="5984490" y="2233734"/>
            <a:ext cx="2021601"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hugetlbfs</a:t>
            </a:r>
          </a:p>
        </p:txBody>
      </p:sp>
      <p:sp>
        <p:nvSpPr>
          <p:cNvPr id="10" name="Rounded Rectangle 9">
            <a:extLst>
              <a:ext uri="{FF2B5EF4-FFF2-40B4-BE49-F238E27FC236}">
                <a16:creationId xmlns:a16="http://schemas.microsoft.com/office/drawing/2014/main" id="{E0F7516B-80AE-A359-4D0A-9CA177415CFA}"/>
              </a:ext>
            </a:extLst>
          </p:cNvPr>
          <p:cNvSpPr/>
          <p:nvPr/>
        </p:nvSpPr>
        <p:spPr>
          <a:xfrm>
            <a:off x="3561199" y="3340683"/>
            <a:ext cx="2318969" cy="938737"/>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Swap Space</a:t>
            </a:r>
          </a:p>
        </p:txBody>
      </p:sp>
      <p:sp>
        <p:nvSpPr>
          <p:cNvPr id="11" name="Rounded Rectangle 10">
            <a:extLst>
              <a:ext uri="{FF2B5EF4-FFF2-40B4-BE49-F238E27FC236}">
                <a16:creationId xmlns:a16="http://schemas.microsoft.com/office/drawing/2014/main" id="{299D2B66-15EB-B8DE-8FA7-24F93DFD6142}"/>
              </a:ext>
            </a:extLst>
          </p:cNvPr>
          <p:cNvSpPr/>
          <p:nvPr/>
        </p:nvSpPr>
        <p:spPr>
          <a:xfrm>
            <a:off x="5970346" y="3340684"/>
            <a:ext cx="2035745" cy="938737"/>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Page Cache</a:t>
            </a:r>
          </a:p>
        </p:txBody>
      </p:sp>
      <p:sp>
        <p:nvSpPr>
          <p:cNvPr id="12" name="Rounded Rectangle 11">
            <a:extLst>
              <a:ext uri="{FF2B5EF4-FFF2-40B4-BE49-F238E27FC236}">
                <a16:creationId xmlns:a16="http://schemas.microsoft.com/office/drawing/2014/main" id="{4BD89D8D-FAA0-F333-7A1D-D80BE30A5B68}"/>
              </a:ext>
            </a:extLst>
          </p:cNvPr>
          <p:cNvSpPr/>
          <p:nvPr/>
        </p:nvSpPr>
        <p:spPr>
          <a:xfrm>
            <a:off x="-122830" y="4901936"/>
            <a:ext cx="9389660" cy="1384417"/>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More details in the paper</a:t>
            </a:r>
            <a:endParaRPr kumimoji="0" lang="en-CH" sz="40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endParaRPr>
          </a:p>
        </p:txBody>
      </p:sp>
      <p:sp>
        <p:nvSpPr>
          <p:cNvPr id="6" name="TextBox 5">
            <a:extLst>
              <a:ext uri="{FF2B5EF4-FFF2-40B4-BE49-F238E27FC236}">
                <a16:creationId xmlns:a16="http://schemas.microsoft.com/office/drawing/2014/main" id="{F582D695-EB76-4F76-EDE4-ECCE8EC32E1D}"/>
              </a:ext>
            </a:extLst>
          </p:cNvPr>
          <p:cNvSpPr txBox="1"/>
          <p:nvPr/>
        </p:nvSpPr>
        <p:spPr>
          <a:xfrm>
            <a:off x="2176952" y="6287472"/>
            <a:ext cx="4790097"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400" b="1" i="0" u="sng"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https://arxiv.org/pdf/2403.04635</a:t>
            </a:r>
          </a:p>
        </p:txBody>
      </p:sp>
    </p:spTree>
    <p:extLst>
      <p:ext uri="{BB962C8B-B14F-4D97-AF65-F5344CB8AC3E}">
        <p14:creationId xmlns:p14="http://schemas.microsoft.com/office/powerpoint/2010/main" val="325392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animBg="1"/>
      <p:bldP spid="8" grpId="0" animBg="1"/>
      <p:bldP spid="9" grpId="0" animBg="1"/>
      <p:bldP spid="3" grpId="0" animBg="1"/>
      <p:bldP spid="5" grpId="0" animBg="1"/>
      <p:bldP spid="10" grpId="0" animBg="1"/>
      <p:bldP spid="11" grpId="0" animBg="1"/>
      <p:bldP spid="12" grpId="0" animBg="1"/>
      <p:bldP spid="6"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A7D9B-ECB6-AD0B-9C47-5D8AC2B235A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CCAC6B-9391-D7AA-C3DB-359A3448D8A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174</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A653D880-64A9-4BC9-7FDC-9264A9913AD5}"/>
              </a:ext>
            </a:extLst>
          </p:cNvPr>
          <p:cNvSpPr>
            <a:spLocks noGrp="1"/>
          </p:cNvSpPr>
          <p:nvPr>
            <p:ph type="title"/>
          </p:nvPr>
        </p:nvSpPr>
        <p:spPr>
          <a:xfrm>
            <a:off x="-11644" y="-36282"/>
            <a:ext cx="9278474" cy="894791"/>
          </a:xfrm>
        </p:spPr>
        <p:txBody>
          <a:bodyPr>
            <a:normAutofit fontScale="90000"/>
          </a:bodyPr>
          <a:lstStyle/>
          <a:p>
            <a:r>
              <a:rPr lang="en-US" sz="4000" b="1" dirty="0" err="1">
                <a:effectLst/>
                <a:latin typeface="Helvetica Neue" panose="02000503000000020004" pitchFamily="2" charset="0"/>
                <a:ea typeface="Helvetica Neue" panose="02000503000000020004" pitchFamily="2" charset="0"/>
                <a:cs typeface="Helvetica Neue" panose="02000503000000020004" pitchFamily="2" charset="0"/>
              </a:rPr>
              <a:t>VirTool</a:t>
            </a:r>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 State-of-the-art VM techniques</a:t>
            </a:r>
            <a:endParaRPr lang="en-CH" dirty="0"/>
          </a:p>
        </p:txBody>
      </p:sp>
      <p:sp>
        <p:nvSpPr>
          <p:cNvPr id="7" name="Rounded Rectangle 6">
            <a:extLst>
              <a:ext uri="{FF2B5EF4-FFF2-40B4-BE49-F238E27FC236}">
                <a16:creationId xmlns:a16="http://schemas.microsoft.com/office/drawing/2014/main" id="{11540B2D-681D-533D-8076-51CBAF74D7D1}"/>
              </a:ext>
            </a:extLst>
          </p:cNvPr>
          <p:cNvSpPr/>
          <p:nvPr/>
        </p:nvSpPr>
        <p:spPr>
          <a:xfrm>
            <a:off x="167269" y="2043478"/>
            <a:ext cx="8819432" cy="4243022"/>
          </a:xfrm>
          <a:prstGeom prst="roundRect">
            <a:avLst>
              <a:gd name="adj" fmla="val 4115"/>
            </a:avLst>
          </a:prstGeom>
          <a:solidFill>
            <a:schemeClr val="tx2">
              <a:lumMod val="75000"/>
              <a:alpha val="3348"/>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8" name="Rounded Rectangle 7">
            <a:extLst>
              <a:ext uri="{FF2B5EF4-FFF2-40B4-BE49-F238E27FC236}">
                <a16:creationId xmlns:a16="http://schemas.microsoft.com/office/drawing/2014/main" id="{72D726FD-0479-8557-7B76-5F2D40C40196}"/>
              </a:ext>
            </a:extLst>
          </p:cNvPr>
          <p:cNvSpPr/>
          <p:nvPr/>
        </p:nvSpPr>
        <p:spPr>
          <a:xfrm>
            <a:off x="311017" y="3219634"/>
            <a:ext cx="2318968"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Nested MMU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Support</a:t>
            </a:r>
          </a:p>
        </p:txBody>
      </p:sp>
      <p:sp>
        <p:nvSpPr>
          <p:cNvPr id="3" name="Rounded Rectangle 2">
            <a:extLst>
              <a:ext uri="{FF2B5EF4-FFF2-40B4-BE49-F238E27FC236}">
                <a16:creationId xmlns:a16="http://schemas.microsoft.com/office/drawing/2014/main" id="{F86C6D70-9A67-A337-ADEF-E92F226CEF19}"/>
              </a:ext>
            </a:extLst>
          </p:cNvPr>
          <p:cNvSpPr/>
          <p:nvPr/>
        </p:nvSpPr>
        <p:spPr>
          <a:xfrm>
            <a:off x="311017" y="2170925"/>
            <a:ext cx="2318969"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4 page table designs</a:t>
            </a:r>
          </a:p>
        </p:txBody>
      </p:sp>
      <p:sp>
        <p:nvSpPr>
          <p:cNvPr id="6" name="Rounded Rectangle 5">
            <a:extLst>
              <a:ext uri="{FF2B5EF4-FFF2-40B4-BE49-F238E27FC236}">
                <a16:creationId xmlns:a16="http://schemas.microsoft.com/office/drawing/2014/main" id="{421FC779-C6C3-39CC-935D-C892F3688D2B}"/>
              </a:ext>
            </a:extLst>
          </p:cNvPr>
          <p:cNvSpPr/>
          <p:nvPr/>
        </p:nvSpPr>
        <p:spPr>
          <a:xfrm>
            <a:off x="311017" y="4268343"/>
            <a:ext cx="2062975" cy="1166324"/>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THP Policies</a:t>
            </a:r>
          </a:p>
        </p:txBody>
      </p:sp>
      <p:sp>
        <p:nvSpPr>
          <p:cNvPr id="14" name="Rounded Rectangle 13">
            <a:extLst>
              <a:ext uri="{FF2B5EF4-FFF2-40B4-BE49-F238E27FC236}">
                <a16:creationId xmlns:a16="http://schemas.microsoft.com/office/drawing/2014/main" id="{D7DAE25C-19AD-DFA8-4B9D-24B17992F400}"/>
              </a:ext>
            </a:extLst>
          </p:cNvPr>
          <p:cNvSpPr/>
          <p:nvPr/>
        </p:nvSpPr>
        <p:spPr>
          <a:xfrm>
            <a:off x="2689574" y="3219633"/>
            <a:ext cx="2988767" cy="1524381"/>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Hash-based address mapping schemes</a:t>
            </a:r>
          </a:p>
        </p:txBody>
      </p:sp>
      <p:sp>
        <p:nvSpPr>
          <p:cNvPr id="15" name="Rounded Rectangle 14">
            <a:extLst>
              <a:ext uri="{FF2B5EF4-FFF2-40B4-BE49-F238E27FC236}">
                <a16:creationId xmlns:a16="http://schemas.microsoft.com/office/drawing/2014/main" id="{A55A3C05-84BE-7A83-03DB-66D0C8C2ACD0}"/>
              </a:ext>
            </a:extLst>
          </p:cNvPr>
          <p:cNvSpPr/>
          <p:nvPr/>
        </p:nvSpPr>
        <p:spPr>
          <a:xfrm>
            <a:off x="5915650" y="2797933"/>
            <a:ext cx="2888065"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Memory Tagging Schemes</a:t>
            </a:r>
          </a:p>
        </p:txBody>
      </p:sp>
      <p:sp>
        <p:nvSpPr>
          <p:cNvPr id="16" name="Rounded Rectangle 15">
            <a:extLst>
              <a:ext uri="{FF2B5EF4-FFF2-40B4-BE49-F238E27FC236}">
                <a16:creationId xmlns:a16="http://schemas.microsoft.com/office/drawing/2014/main" id="{EF96E126-A2FC-A694-C864-725E4E86E591}"/>
              </a:ext>
            </a:extLst>
          </p:cNvPr>
          <p:cNvSpPr/>
          <p:nvPr/>
        </p:nvSpPr>
        <p:spPr>
          <a:xfrm>
            <a:off x="2695773" y="2170925"/>
            <a:ext cx="2491986"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Software-Managed TLB</a:t>
            </a:r>
          </a:p>
        </p:txBody>
      </p:sp>
      <p:sp>
        <p:nvSpPr>
          <p:cNvPr id="17" name="Rounded Rectangle 16">
            <a:extLst>
              <a:ext uri="{FF2B5EF4-FFF2-40B4-BE49-F238E27FC236}">
                <a16:creationId xmlns:a16="http://schemas.microsoft.com/office/drawing/2014/main" id="{DDCD757D-EDDB-BD79-CB54-92597FC09F80}"/>
              </a:ext>
            </a:extLst>
          </p:cNvPr>
          <p:cNvSpPr/>
          <p:nvPr/>
        </p:nvSpPr>
        <p:spPr>
          <a:xfrm>
            <a:off x="5890145" y="3827598"/>
            <a:ext cx="2913570"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Contiguity-aware Schemes</a:t>
            </a:r>
          </a:p>
        </p:txBody>
      </p:sp>
      <p:sp>
        <p:nvSpPr>
          <p:cNvPr id="18" name="Rounded Rectangle 17">
            <a:extLst>
              <a:ext uri="{FF2B5EF4-FFF2-40B4-BE49-F238E27FC236}">
                <a16:creationId xmlns:a16="http://schemas.microsoft.com/office/drawing/2014/main" id="{1BDAFEE5-5F22-4627-5C22-CC4ADEA3988F}"/>
              </a:ext>
            </a:extLst>
          </p:cNvPr>
          <p:cNvSpPr/>
          <p:nvPr/>
        </p:nvSpPr>
        <p:spPr>
          <a:xfrm>
            <a:off x="5386038" y="2170925"/>
            <a:ext cx="3417677" cy="55308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Page-Size Prediction</a:t>
            </a:r>
          </a:p>
        </p:txBody>
      </p:sp>
      <p:sp>
        <p:nvSpPr>
          <p:cNvPr id="19" name="Rounded Rectangle 18">
            <a:extLst>
              <a:ext uri="{FF2B5EF4-FFF2-40B4-BE49-F238E27FC236}">
                <a16:creationId xmlns:a16="http://schemas.microsoft.com/office/drawing/2014/main" id="{CD81462F-6235-6D30-92E9-09617DF7C370}"/>
              </a:ext>
            </a:extLst>
          </p:cNvPr>
          <p:cNvSpPr/>
          <p:nvPr/>
        </p:nvSpPr>
        <p:spPr>
          <a:xfrm>
            <a:off x="2457309" y="4855441"/>
            <a:ext cx="6346406" cy="579226"/>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Intermediate Address Space Schemes</a:t>
            </a:r>
          </a:p>
        </p:txBody>
      </p:sp>
      <p:sp>
        <p:nvSpPr>
          <p:cNvPr id="13" name="TextBox 12">
            <a:extLst>
              <a:ext uri="{FF2B5EF4-FFF2-40B4-BE49-F238E27FC236}">
                <a16:creationId xmlns:a16="http://schemas.microsoft.com/office/drawing/2014/main" id="{1BC9F8C2-33C7-D458-AD98-C8EE1C3DEB52}"/>
              </a:ext>
            </a:extLst>
          </p:cNvPr>
          <p:cNvSpPr txBox="1"/>
          <p:nvPr/>
        </p:nvSpPr>
        <p:spPr>
          <a:xfrm>
            <a:off x="796560" y="1041012"/>
            <a:ext cx="8280081" cy="95410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Toolset encompassing the HW/SW components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of multiple state-of-the-art VM techniques </a:t>
            </a:r>
            <a:endPar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pic>
        <p:nvPicPr>
          <p:cNvPr id="20" name="Graphic 19" descr="Mining tools with solid fill">
            <a:extLst>
              <a:ext uri="{FF2B5EF4-FFF2-40B4-BE49-F238E27FC236}">
                <a16:creationId xmlns:a16="http://schemas.microsoft.com/office/drawing/2014/main" id="{DB4930FA-C2A6-3584-4353-E7498F5688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1134" y="1069118"/>
            <a:ext cx="914400" cy="914400"/>
          </a:xfrm>
          <a:prstGeom prst="rect">
            <a:avLst/>
          </a:prstGeom>
        </p:spPr>
      </p:pic>
      <p:sp>
        <p:nvSpPr>
          <p:cNvPr id="5" name="Rounded Rectangle 4">
            <a:extLst>
              <a:ext uri="{FF2B5EF4-FFF2-40B4-BE49-F238E27FC236}">
                <a16:creationId xmlns:a16="http://schemas.microsoft.com/office/drawing/2014/main" id="{34D7ED4E-B50C-B0A0-486F-220889329096}"/>
              </a:ext>
            </a:extLst>
          </p:cNvPr>
          <p:cNvSpPr/>
          <p:nvPr/>
        </p:nvSpPr>
        <p:spPr>
          <a:xfrm>
            <a:off x="311016" y="5546093"/>
            <a:ext cx="3869098" cy="579226"/>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Speculative Translation</a:t>
            </a:r>
          </a:p>
        </p:txBody>
      </p:sp>
      <p:sp>
        <p:nvSpPr>
          <p:cNvPr id="9" name="Rounded Rectangle 8">
            <a:extLst>
              <a:ext uri="{FF2B5EF4-FFF2-40B4-BE49-F238E27FC236}">
                <a16:creationId xmlns:a16="http://schemas.microsoft.com/office/drawing/2014/main" id="{D9ABC3B4-7AB2-73E6-C4FB-572B8A10A3B8}"/>
              </a:ext>
            </a:extLst>
          </p:cNvPr>
          <p:cNvSpPr/>
          <p:nvPr/>
        </p:nvSpPr>
        <p:spPr>
          <a:xfrm>
            <a:off x="4323861" y="5546093"/>
            <a:ext cx="4479854" cy="579226"/>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TLB Prefetching</a:t>
            </a:r>
          </a:p>
        </p:txBody>
      </p:sp>
    </p:spTree>
    <p:extLst>
      <p:ext uri="{BB962C8B-B14F-4D97-AF65-F5344CB8AC3E}">
        <p14:creationId xmlns:p14="http://schemas.microsoft.com/office/powerpoint/2010/main" val="42614407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P spid="6" grpId="0" animBg="1"/>
      <p:bldP spid="14" grpId="0" animBg="1"/>
      <p:bldP spid="15" grpId="0" animBg="1"/>
      <p:bldP spid="16" grpId="0" animBg="1"/>
      <p:bldP spid="17" grpId="0" animBg="1"/>
      <p:bldP spid="18" grpId="0" animBg="1"/>
      <p:bldP spid="19" grpId="0" animBg="1"/>
      <p:bldP spid="5" grpId="0" animBg="1"/>
      <p:bldP spid="9"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E2EB0-3C81-A574-71C7-16B17A58F3F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0C8DF8-C374-9905-CE89-328B0B9D9E4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175</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D0424DF5-AD5A-057F-5DAA-3457D7802F9D}"/>
              </a:ext>
            </a:extLst>
          </p:cNvPr>
          <p:cNvSpPr>
            <a:spLocks noGrp="1"/>
          </p:cNvSpPr>
          <p:nvPr>
            <p:ph type="title"/>
          </p:nvPr>
        </p:nvSpPr>
        <p:spPr>
          <a:xfrm>
            <a:off x="-11644" y="-36282"/>
            <a:ext cx="9278474" cy="894791"/>
          </a:xfrm>
        </p:spPr>
        <p:txBody>
          <a:bodyPr>
            <a:normAutofit fontScale="90000"/>
          </a:bodyPr>
          <a:lstStyle/>
          <a:p>
            <a:r>
              <a:rPr lang="en-US" sz="4000" b="1" dirty="0" err="1">
                <a:effectLst/>
                <a:latin typeface="Helvetica Neue" panose="02000503000000020004" pitchFamily="2" charset="0"/>
                <a:ea typeface="Helvetica Neue" panose="02000503000000020004" pitchFamily="2" charset="0"/>
                <a:cs typeface="Helvetica Neue" panose="02000503000000020004" pitchFamily="2" charset="0"/>
              </a:rPr>
              <a:t>VirTool</a:t>
            </a:r>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 State-of-the-art VM techniques</a:t>
            </a:r>
            <a:endParaRPr lang="en-CH" dirty="0"/>
          </a:p>
        </p:txBody>
      </p:sp>
      <p:sp>
        <p:nvSpPr>
          <p:cNvPr id="7" name="Rounded Rectangle 6">
            <a:extLst>
              <a:ext uri="{FF2B5EF4-FFF2-40B4-BE49-F238E27FC236}">
                <a16:creationId xmlns:a16="http://schemas.microsoft.com/office/drawing/2014/main" id="{D2A71554-21B5-3A75-D1D7-564EC75B4F8C}"/>
              </a:ext>
            </a:extLst>
          </p:cNvPr>
          <p:cNvSpPr/>
          <p:nvPr/>
        </p:nvSpPr>
        <p:spPr>
          <a:xfrm>
            <a:off x="167269" y="2013498"/>
            <a:ext cx="8819432" cy="3890724"/>
          </a:xfrm>
          <a:prstGeom prst="roundRect">
            <a:avLst>
              <a:gd name="adj" fmla="val 4115"/>
            </a:avLst>
          </a:prstGeom>
          <a:solidFill>
            <a:schemeClr val="tx2">
              <a:lumMod val="75000"/>
              <a:alpha val="3348"/>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8" name="Rounded Rectangle 7">
            <a:extLst>
              <a:ext uri="{FF2B5EF4-FFF2-40B4-BE49-F238E27FC236}">
                <a16:creationId xmlns:a16="http://schemas.microsoft.com/office/drawing/2014/main" id="{5A0949E0-5747-B418-32F5-110890082A7A}"/>
              </a:ext>
            </a:extLst>
          </p:cNvPr>
          <p:cNvSpPr/>
          <p:nvPr/>
        </p:nvSpPr>
        <p:spPr>
          <a:xfrm>
            <a:off x="311017" y="3550907"/>
            <a:ext cx="2216832"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Nested MMU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Support</a:t>
            </a:r>
          </a:p>
        </p:txBody>
      </p:sp>
      <p:sp>
        <p:nvSpPr>
          <p:cNvPr id="3" name="Rounded Rectangle 2">
            <a:extLst>
              <a:ext uri="{FF2B5EF4-FFF2-40B4-BE49-F238E27FC236}">
                <a16:creationId xmlns:a16="http://schemas.microsoft.com/office/drawing/2014/main" id="{A601BCF2-8B75-573D-42FC-20037F69C512}"/>
              </a:ext>
            </a:extLst>
          </p:cNvPr>
          <p:cNvSpPr/>
          <p:nvPr/>
        </p:nvSpPr>
        <p:spPr>
          <a:xfrm>
            <a:off x="311017" y="2170925"/>
            <a:ext cx="2318969"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4 page table designs</a:t>
            </a:r>
          </a:p>
        </p:txBody>
      </p:sp>
      <p:sp>
        <p:nvSpPr>
          <p:cNvPr id="6" name="Rounded Rectangle 5">
            <a:extLst>
              <a:ext uri="{FF2B5EF4-FFF2-40B4-BE49-F238E27FC236}">
                <a16:creationId xmlns:a16="http://schemas.microsoft.com/office/drawing/2014/main" id="{DCA4F908-43AC-F322-627B-D18B796DC24C}"/>
              </a:ext>
            </a:extLst>
          </p:cNvPr>
          <p:cNvSpPr/>
          <p:nvPr/>
        </p:nvSpPr>
        <p:spPr>
          <a:xfrm>
            <a:off x="311017" y="4855440"/>
            <a:ext cx="2062975"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THP Policies</a:t>
            </a:r>
          </a:p>
        </p:txBody>
      </p:sp>
      <p:sp>
        <p:nvSpPr>
          <p:cNvPr id="14" name="Rounded Rectangle 13">
            <a:extLst>
              <a:ext uri="{FF2B5EF4-FFF2-40B4-BE49-F238E27FC236}">
                <a16:creationId xmlns:a16="http://schemas.microsoft.com/office/drawing/2014/main" id="{DD9B3B41-ED9B-8785-53B6-F485CB2AD6DE}"/>
              </a:ext>
            </a:extLst>
          </p:cNvPr>
          <p:cNvSpPr/>
          <p:nvPr/>
        </p:nvSpPr>
        <p:spPr>
          <a:xfrm>
            <a:off x="2681941" y="3357743"/>
            <a:ext cx="2988767" cy="1443188"/>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Hash-based mapping schemes</a:t>
            </a:r>
          </a:p>
        </p:txBody>
      </p:sp>
      <p:sp>
        <p:nvSpPr>
          <p:cNvPr id="15" name="Rounded Rectangle 14">
            <a:extLst>
              <a:ext uri="{FF2B5EF4-FFF2-40B4-BE49-F238E27FC236}">
                <a16:creationId xmlns:a16="http://schemas.microsoft.com/office/drawing/2014/main" id="{36217AE6-F094-E480-9205-D4B56385ECCD}"/>
              </a:ext>
            </a:extLst>
          </p:cNvPr>
          <p:cNvSpPr/>
          <p:nvPr/>
        </p:nvSpPr>
        <p:spPr>
          <a:xfrm>
            <a:off x="5915650" y="2797933"/>
            <a:ext cx="2888065"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Memory Tagging Schemes</a:t>
            </a:r>
          </a:p>
        </p:txBody>
      </p:sp>
      <p:sp>
        <p:nvSpPr>
          <p:cNvPr id="16" name="Rounded Rectangle 15">
            <a:extLst>
              <a:ext uri="{FF2B5EF4-FFF2-40B4-BE49-F238E27FC236}">
                <a16:creationId xmlns:a16="http://schemas.microsoft.com/office/drawing/2014/main" id="{7A0A989B-E8F0-9501-C768-1B670FC21F67}"/>
              </a:ext>
            </a:extLst>
          </p:cNvPr>
          <p:cNvSpPr/>
          <p:nvPr/>
        </p:nvSpPr>
        <p:spPr>
          <a:xfrm>
            <a:off x="2695773" y="2170925"/>
            <a:ext cx="2491986"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Software-Managed TLB</a:t>
            </a:r>
          </a:p>
        </p:txBody>
      </p:sp>
      <p:sp>
        <p:nvSpPr>
          <p:cNvPr id="17" name="Rounded Rectangle 16">
            <a:extLst>
              <a:ext uri="{FF2B5EF4-FFF2-40B4-BE49-F238E27FC236}">
                <a16:creationId xmlns:a16="http://schemas.microsoft.com/office/drawing/2014/main" id="{5AEB7A07-7579-6A1A-79B0-CD8338194A85}"/>
              </a:ext>
            </a:extLst>
          </p:cNvPr>
          <p:cNvSpPr/>
          <p:nvPr/>
        </p:nvSpPr>
        <p:spPr>
          <a:xfrm>
            <a:off x="5890145" y="3827598"/>
            <a:ext cx="2913570"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Contiguity-aware Schemes</a:t>
            </a:r>
          </a:p>
        </p:txBody>
      </p:sp>
      <p:sp>
        <p:nvSpPr>
          <p:cNvPr id="18" name="Rounded Rectangle 17">
            <a:extLst>
              <a:ext uri="{FF2B5EF4-FFF2-40B4-BE49-F238E27FC236}">
                <a16:creationId xmlns:a16="http://schemas.microsoft.com/office/drawing/2014/main" id="{B1200EFF-B644-5AC6-A219-7EAF97531FB1}"/>
              </a:ext>
            </a:extLst>
          </p:cNvPr>
          <p:cNvSpPr/>
          <p:nvPr/>
        </p:nvSpPr>
        <p:spPr>
          <a:xfrm>
            <a:off x="5386038" y="2170925"/>
            <a:ext cx="3417677" cy="55308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Page-Size Prediction</a:t>
            </a:r>
          </a:p>
        </p:txBody>
      </p:sp>
      <p:sp>
        <p:nvSpPr>
          <p:cNvPr id="19" name="Rounded Rectangle 18">
            <a:extLst>
              <a:ext uri="{FF2B5EF4-FFF2-40B4-BE49-F238E27FC236}">
                <a16:creationId xmlns:a16="http://schemas.microsoft.com/office/drawing/2014/main" id="{5F332250-D3B8-6E1B-9BE0-5E110FF96A5D}"/>
              </a:ext>
            </a:extLst>
          </p:cNvPr>
          <p:cNvSpPr/>
          <p:nvPr/>
        </p:nvSpPr>
        <p:spPr>
          <a:xfrm>
            <a:off x="2457309" y="4855440"/>
            <a:ext cx="6346406"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Intermediate Address Space Schemes</a:t>
            </a:r>
          </a:p>
        </p:txBody>
      </p:sp>
      <p:grpSp>
        <p:nvGrpSpPr>
          <p:cNvPr id="21" name="Group 20">
            <a:extLst>
              <a:ext uri="{FF2B5EF4-FFF2-40B4-BE49-F238E27FC236}">
                <a16:creationId xmlns:a16="http://schemas.microsoft.com/office/drawing/2014/main" id="{13A237FD-AF61-8281-D2EF-239E8B61E82A}"/>
              </a:ext>
            </a:extLst>
          </p:cNvPr>
          <p:cNvGrpSpPr/>
          <p:nvPr/>
        </p:nvGrpSpPr>
        <p:grpSpPr>
          <a:xfrm>
            <a:off x="1268654" y="953778"/>
            <a:ext cx="6616662" cy="1015663"/>
            <a:chOff x="885304" y="953778"/>
            <a:chExt cx="6616662" cy="1015663"/>
          </a:xfrm>
        </p:grpSpPr>
        <p:sp>
          <p:nvSpPr>
            <p:cNvPr id="13" name="TextBox 12">
              <a:extLst>
                <a:ext uri="{FF2B5EF4-FFF2-40B4-BE49-F238E27FC236}">
                  <a16:creationId xmlns:a16="http://schemas.microsoft.com/office/drawing/2014/main" id="{D522EB96-BF97-7AF1-6FB2-312F63AA0858}"/>
                </a:ext>
              </a:extLst>
            </p:cNvPr>
            <p:cNvSpPr txBox="1"/>
            <p:nvPr/>
          </p:nvSpPr>
          <p:spPr>
            <a:xfrm>
              <a:off x="1906718" y="953778"/>
              <a:ext cx="5595248" cy="101566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0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Toolset encompassing multiple state-of-the-art VM techniques </a:t>
              </a:r>
              <a:endParaRPr kumimoji="0" lang="en-CH" sz="3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pic>
          <p:nvPicPr>
            <p:cNvPr id="20" name="Graphic 19" descr="Mining tools with solid fill">
              <a:extLst>
                <a:ext uri="{FF2B5EF4-FFF2-40B4-BE49-F238E27FC236}">
                  <a16:creationId xmlns:a16="http://schemas.microsoft.com/office/drawing/2014/main" id="{BC1521F6-4761-2CA6-7929-6534ED5FBB4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85304" y="1023649"/>
              <a:ext cx="914400" cy="914400"/>
            </a:xfrm>
            <a:prstGeom prst="rect">
              <a:avLst/>
            </a:prstGeom>
          </p:spPr>
        </p:pic>
      </p:grpSp>
      <p:sp>
        <p:nvSpPr>
          <p:cNvPr id="5" name="Rounded Rectangle 4">
            <a:extLst>
              <a:ext uri="{FF2B5EF4-FFF2-40B4-BE49-F238E27FC236}">
                <a16:creationId xmlns:a16="http://schemas.microsoft.com/office/drawing/2014/main" id="{84BF8CFA-EF35-67A2-E5E8-32792DC96B0D}"/>
              </a:ext>
            </a:extLst>
          </p:cNvPr>
          <p:cNvSpPr/>
          <p:nvPr/>
        </p:nvSpPr>
        <p:spPr>
          <a:xfrm>
            <a:off x="42043" y="953778"/>
            <a:ext cx="9070428" cy="5564527"/>
          </a:xfrm>
          <a:prstGeom prst="roundRect">
            <a:avLst>
              <a:gd name="adj" fmla="val 4201"/>
            </a:avLst>
          </a:prstGeom>
          <a:solidFill>
            <a:schemeClr val="bg1">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ounded Rectangle 9">
            <a:extLst>
              <a:ext uri="{FF2B5EF4-FFF2-40B4-BE49-F238E27FC236}">
                <a16:creationId xmlns:a16="http://schemas.microsoft.com/office/drawing/2014/main" id="{A690B0E6-612E-72E4-209B-FE632637C82A}"/>
              </a:ext>
            </a:extLst>
          </p:cNvPr>
          <p:cNvSpPr/>
          <p:nvPr/>
        </p:nvSpPr>
        <p:spPr>
          <a:xfrm>
            <a:off x="27063" y="2675021"/>
            <a:ext cx="9070428" cy="2354178"/>
          </a:xfrm>
          <a:prstGeom prst="roundRect">
            <a:avLst>
              <a:gd name="adj" fmla="val 4201"/>
            </a:avLst>
          </a:prstGeom>
          <a:solidFill>
            <a:schemeClr val="bg1">
              <a:alpha val="9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ounded Rectangle 8">
            <a:extLst>
              <a:ext uri="{FF2B5EF4-FFF2-40B4-BE49-F238E27FC236}">
                <a16:creationId xmlns:a16="http://schemas.microsoft.com/office/drawing/2014/main" id="{26AC842C-EF03-FCB1-3932-59418E45CBF4}"/>
              </a:ext>
            </a:extLst>
          </p:cNvPr>
          <p:cNvSpPr/>
          <p:nvPr/>
        </p:nvSpPr>
        <p:spPr>
          <a:xfrm>
            <a:off x="-365760" y="2831452"/>
            <a:ext cx="10092689" cy="2020740"/>
          </a:xfrm>
          <a:prstGeom prst="roundRect">
            <a:avLst>
              <a:gd name="adj" fmla="val 3551"/>
            </a:avLst>
          </a:prstGeom>
          <a:solidFill>
            <a:srgbClr val="D3E9FA">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8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Enables researchers to evaluate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8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and prototype current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8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brand new VM techniques </a:t>
            </a:r>
          </a:p>
        </p:txBody>
      </p:sp>
    </p:spTree>
    <p:extLst>
      <p:ext uri="{BB962C8B-B14F-4D97-AF65-F5344CB8AC3E}">
        <p14:creationId xmlns:p14="http://schemas.microsoft.com/office/powerpoint/2010/main" val="408788551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84580-345B-5475-B110-D8D3438873C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09C58C-754C-1147-FB02-0AD9C380D2E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176</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731641EE-E7C7-90C2-C676-3EAC8AC224D3}"/>
              </a:ext>
            </a:extLst>
          </p:cNvPr>
          <p:cNvSpPr>
            <a:spLocks noGrp="1"/>
          </p:cNvSpPr>
          <p:nvPr>
            <p:ph type="title"/>
          </p:nvPr>
        </p:nvSpPr>
        <p:spPr>
          <a:xfrm>
            <a:off x="-11644" y="-36282"/>
            <a:ext cx="9278474" cy="894791"/>
          </a:xfrm>
        </p:spPr>
        <p:txBody>
          <a:bodyPr>
            <a:normAutofit fontScale="90000"/>
          </a:bodyPr>
          <a:lstStyle/>
          <a:p>
            <a:r>
              <a:rPr lang="en-US" sz="4000" b="1" dirty="0" err="1">
                <a:effectLst/>
                <a:latin typeface="Helvetica Neue" panose="02000503000000020004" pitchFamily="2" charset="0"/>
                <a:ea typeface="Helvetica Neue" panose="02000503000000020004" pitchFamily="2" charset="0"/>
                <a:cs typeface="Helvetica Neue" panose="02000503000000020004" pitchFamily="2" charset="0"/>
              </a:rPr>
              <a:t>VirTool</a:t>
            </a:r>
            <a:r>
              <a:rPr lang="en-US" sz="4000" b="1" dirty="0">
                <a:effectLst/>
                <a:latin typeface="Helvetica Neue" panose="02000503000000020004" pitchFamily="2" charset="0"/>
                <a:ea typeface="Helvetica Neue" panose="02000503000000020004" pitchFamily="2" charset="0"/>
                <a:cs typeface="Helvetica Neue" panose="02000503000000020004" pitchFamily="2" charset="0"/>
              </a:rPr>
              <a:t>: State-of-the-art VM techniques</a:t>
            </a:r>
            <a:endParaRPr lang="en-CH" dirty="0"/>
          </a:p>
        </p:txBody>
      </p:sp>
      <p:sp>
        <p:nvSpPr>
          <p:cNvPr id="7" name="Rounded Rectangle 6">
            <a:extLst>
              <a:ext uri="{FF2B5EF4-FFF2-40B4-BE49-F238E27FC236}">
                <a16:creationId xmlns:a16="http://schemas.microsoft.com/office/drawing/2014/main" id="{8825B74F-CBE0-4431-E468-DB0DA33C5567}"/>
              </a:ext>
            </a:extLst>
          </p:cNvPr>
          <p:cNvSpPr/>
          <p:nvPr/>
        </p:nvSpPr>
        <p:spPr>
          <a:xfrm>
            <a:off x="167269" y="2013498"/>
            <a:ext cx="8819432" cy="3890724"/>
          </a:xfrm>
          <a:prstGeom prst="roundRect">
            <a:avLst>
              <a:gd name="adj" fmla="val 4115"/>
            </a:avLst>
          </a:prstGeom>
          <a:solidFill>
            <a:schemeClr val="tx2">
              <a:lumMod val="75000"/>
              <a:alpha val="3348"/>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8" name="Rounded Rectangle 7">
            <a:extLst>
              <a:ext uri="{FF2B5EF4-FFF2-40B4-BE49-F238E27FC236}">
                <a16:creationId xmlns:a16="http://schemas.microsoft.com/office/drawing/2014/main" id="{815069B8-10E9-A426-3F25-7EEC2D014ED9}"/>
              </a:ext>
            </a:extLst>
          </p:cNvPr>
          <p:cNvSpPr/>
          <p:nvPr/>
        </p:nvSpPr>
        <p:spPr>
          <a:xfrm>
            <a:off x="311017" y="3550907"/>
            <a:ext cx="2216832"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Nested MMU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Support</a:t>
            </a:r>
          </a:p>
        </p:txBody>
      </p:sp>
      <p:sp>
        <p:nvSpPr>
          <p:cNvPr id="3" name="Rounded Rectangle 2">
            <a:extLst>
              <a:ext uri="{FF2B5EF4-FFF2-40B4-BE49-F238E27FC236}">
                <a16:creationId xmlns:a16="http://schemas.microsoft.com/office/drawing/2014/main" id="{500B7AE4-B09D-F75D-C077-54BE8D1DED9A}"/>
              </a:ext>
            </a:extLst>
          </p:cNvPr>
          <p:cNvSpPr/>
          <p:nvPr/>
        </p:nvSpPr>
        <p:spPr>
          <a:xfrm>
            <a:off x="311017" y="2170925"/>
            <a:ext cx="2318969"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4 page table designs</a:t>
            </a:r>
          </a:p>
        </p:txBody>
      </p:sp>
      <p:sp>
        <p:nvSpPr>
          <p:cNvPr id="6" name="Rounded Rectangle 5">
            <a:extLst>
              <a:ext uri="{FF2B5EF4-FFF2-40B4-BE49-F238E27FC236}">
                <a16:creationId xmlns:a16="http://schemas.microsoft.com/office/drawing/2014/main" id="{03BF865A-8F3D-2496-F127-A561FFF76814}"/>
              </a:ext>
            </a:extLst>
          </p:cNvPr>
          <p:cNvSpPr/>
          <p:nvPr/>
        </p:nvSpPr>
        <p:spPr>
          <a:xfrm>
            <a:off x="311017" y="4855440"/>
            <a:ext cx="2062975"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THP Policies</a:t>
            </a:r>
          </a:p>
        </p:txBody>
      </p:sp>
      <p:sp>
        <p:nvSpPr>
          <p:cNvPr id="14" name="Rounded Rectangle 13">
            <a:extLst>
              <a:ext uri="{FF2B5EF4-FFF2-40B4-BE49-F238E27FC236}">
                <a16:creationId xmlns:a16="http://schemas.microsoft.com/office/drawing/2014/main" id="{885B29D2-391A-020E-35BE-86AAB1AA173B}"/>
              </a:ext>
            </a:extLst>
          </p:cNvPr>
          <p:cNvSpPr/>
          <p:nvPr/>
        </p:nvSpPr>
        <p:spPr>
          <a:xfrm>
            <a:off x="2681941" y="3357743"/>
            <a:ext cx="2988767" cy="1443188"/>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Hash-based mapping schemes</a:t>
            </a:r>
          </a:p>
        </p:txBody>
      </p:sp>
      <p:sp>
        <p:nvSpPr>
          <p:cNvPr id="15" name="Rounded Rectangle 14">
            <a:extLst>
              <a:ext uri="{FF2B5EF4-FFF2-40B4-BE49-F238E27FC236}">
                <a16:creationId xmlns:a16="http://schemas.microsoft.com/office/drawing/2014/main" id="{3F0ECD93-5B44-0CA8-7826-7644FA562066}"/>
              </a:ext>
            </a:extLst>
          </p:cNvPr>
          <p:cNvSpPr/>
          <p:nvPr/>
        </p:nvSpPr>
        <p:spPr>
          <a:xfrm>
            <a:off x="5915650" y="2797933"/>
            <a:ext cx="2888065"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Memory Tagging Schemes</a:t>
            </a:r>
          </a:p>
        </p:txBody>
      </p:sp>
      <p:sp>
        <p:nvSpPr>
          <p:cNvPr id="16" name="Rounded Rectangle 15">
            <a:extLst>
              <a:ext uri="{FF2B5EF4-FFF2-40B4-BE49-F238E27FC236}">
                <a16:creationId xmlns:a16="http://schemas.microsoft.com/office/drawing/2014/main" id="{6909CC18-DD4E-6949-0E35-C8924F8F78ED}"/>
              </a:ext>
            </a:extLst>
          </p:cNvPr>
          <p:cNvSpPr/>
          <p:nvPr/>
        </p:nvSpPr>
        <p:spPr>
          <a:xfrm>
            <a:off x="2695773" y="2170925"/>
            <a:ext cx="2491986"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Software-Managed TLB</a:t>
            </a:r>
          </a:p>
        </p:txBody>
      </p:sp>
      <p:sp>
        <p:nvSpPr>
          <p:cNvPr id="17" name="Rounded Rectangle 16">
            <a:extLst>
              <a:ext uri="{FF2B5EF4-FFF2-40B4-BE49-F238E27FC236}">
                <a16:creationId xmlns:a16="http://schemas.microsoft.com/office/drawing/2014/main" id="{AE43ADE6-9334-9E9E-969C-D2D12BC6CA49}"/>
              </a:ext>
            </a:extLst>
          </p:cNvPr>
          <p:cNvSpPr/>
          <p:nvPr/>
        </p:nvSpPr>
        <p:spPr>
          <a:xfrm>
            <a:off x="5890145" y="3827598"/>
            <a:ext cx="2913570"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Contiguity-aware Schemes</a:t>
            </a:r>
          </a:p>
        </p:txBody>
      </p:sp>
      <p:sp>
        <p:nvSpPr>
          <p:cNvPr id="18" name="Rounded Rectangle 17">
            <a:extLst>
              <a:ext uri="{FF2B5EF4-FFF2-40B4-BE49-F238E27FC236}">
                <a16:creationId xmlns:a16="http://schemas.microsoft.com/office/drawing/2014/main" id="{FCDFE8E6-A704-642F-3170-4D3D0B8DA369}"/>
              </a:ext>
            </a:extLst>
          </p:cNvPr>
          <p:cNvSpPr/>
          <p:nvPr/>
        </p:nvSpPr>
        <p:spPr>
          <a:xfrm>
            <a:off x="5386038" y="2170925"/>
            <a:ext cx="3417677" cy="55308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Page-Size Prediction</a:t>
            </a:r>
          </a:p>
        </p:txBody>
      </p:sp>
      <p:sp>
        <p:nvSpPr>
          <p:cNvPr id="19" name="Rounded Rectangle 18">
            <a:extLst>
              <a:ext uri="{FF2B5EF4-FFF2-40B4-BE49-F238E27FC236}">
                <a16:creationId xmlns:a16="http://schemas.microsoft.com/office/drawing/2014/main" id="{88862795-A02D-1D8A-BB1D-83DC533FE496}"/>
              </a:ext>
            </a:extLst>
          </p:cNvPr>
          <p:cNvSpPr/>
          <p:nvPr/>
        </p:nvSpPr>
        <p:spPr>
          <a:xfrm>
            <a:off x="2457309" y="4855440"/>
            <a:ext cx="6346406" cy="973333"/>
          </a:xfrm>
          <a:prstGeom prst="roundRect">
            <a:avLst>
              <a:gd name="adj" fmla="val 4115"/>
            </a:avLst>
          </a:prstGeom>
          <a:solidFill>
            <a:schemeClr val="tx2">
              <a:lumMod val="75000"/>
              <a:alpha val="87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2 Intermediate Address Space Schemes</a:t>
            </a:r>
          </a:p>
        </p:txBody>
      </p:sp>
      <p:grpSp>
        <p:nvGrpSpPr>
          <p:cNvPr id="21" name="Group 20">
            <a:extLst>
              <a:ext uri="{FF2B5EF4-FFF2-40B4-BE49-F238E27FC236}">
                <a16:creationId xmlns:a16="http://schemas.microsoft.com/office/drawing/2014/main" id="{87E27021-F22C-10F6-BE54-AE7AE13F1832}"/>
              </a:ext>
            </a:extLst>
          </p:cNvPr>
          <p:cNvGrpSpPr/>
          <p:nvPr/>
        </p:nvGrpSpPr>
        <p:grpSpPr>
          <a:xfrm>
            <a:off x="1268654" y="953778"/>
            <a:ext cx="6616662" cy="1015663"/>
            <a:chOff x="885304" y="953778"/>
            <a:chExt cx="6616662" cy="1015663"/>
          </a:xfrm>
        </p:grpSpPr>
        <p:sp>
          <p:nvSpPr>
            <p:cNvPr id="13" name="TextBox 12">
              <a:extLst>
                <a:ext uri="{FF2B5EF4-FFF2-40B4-BE49-F238E27FC236}">
                  <a16:creationId xmlns:a16="http://schemas.microsoft.com/office/drawing/2014/main" id="{2B584E8E-50CB-4744-3932-8A61DB2D9F15}"/>
                </a:ext>
              </a:extLst>
            </p:cNvPr>
            <p:cNvSpPr txBox="1"/>
            <p:nvPr/>
          </p:nvSpPr>
          <p:spPr>
            <a:xfrm>
              <a:off x="1906718" y="953778"/>
              <a:ext cx="5595248" cy="101566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0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Toolset encompassing multiple state-of-the-art VM techniques </a:t>
              </a:r>
              <a:endParaRPr kumimoji="0" lang="en-CH" sz="3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pic>
          <p:nvPicPr>
            <p:cNvPr id="20" name="Graphic 19" descr="Mining tools with solid fill">
              <a:extLst>
                <a:ext uri="{FF2B5EF4-FFF2-40B4-BE49-F238E27FC236}">
                  <a16:creationId xmlns:a16="http://schemas.microsoft.com/office/drawing/2014/main" id="{E2901F0B-C4BA-8664-F9FB-2A9EC1819F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5304" y="1023649"/>
              <a:ext cx="914400" cy="914400"/>
            </a:xfrm>
            <a:prstGeom prst="rect">
              <a:avLst/>
            </a:prstGeom>
          </p:spPr>
        </p:pic>
      </p:grpSp>
      <p:sp>
        <p:nvSpPr>
          <p:cNvPr id="5" name="Rounded Rectangle 4">
            <a:extLst>
              <a:ext uri="{FF2B5EF4-FFF2-40B4-BE49-F238E27FC236}">
                <a16:creationId xmlns:a16="http://schemas.microsoft.com/office/drawing/2014/main" id="{D1497B25-8C64-BA5A-E0F7-E93580DE9B95}"/>
              </a:ext>
            </a:extLst>
          </p:cNvPr>
          <p:cNvSpPr/>
          <p:nvPr/>
        </p:nvSpPr>
        <p:spPr>
          <a:xfrm>
            <a:off x="-83727" y="989002"/>
            <a:ext cx="9070428" cy="5564527"/>
          </a:xfrm>
          <a:prstGeom prst="roundRect">
            <a:avLst>
              <a:gd name="adj" fmla="val 4201"/>
            </a:avLst>
          </a:prstGeom>
          <a:solidFill>
            <a:schemeClr val="bg1">
              <a:alpha val="9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ounded Rectangle 9">
            <a:extLst>
              <a:ext uri="{FF2B5EF4-FFF2-40B4-BE49-F238E27FC236}">
                <a16:creationId xmlns:a16="http://schemas.microsoft.com/office/drawing/2014/main" id="{196B946D-C39C-F591-9651-5E8778CF1E5D}"/>
              </a:ext>
            </a:extLst>
          </p:cNvPr>
          <p:cNvSpPr/>
          <p:nvPr/>
        </p:nvSpPr>
        <p:spPr>
          <a:xfrm>
            <a:off x="27063" y="2707679"/>
            <a:ext cx="9070428" cy="2354178"/>
          </a:xfrm>
          <a:prstGeom prst="roundRect">
            <a:avLst>
              <a:gd name="adj" fmla="val 4201"/>
            </a:avLst>
          </a:prstGeom>
          <a:solidFill>
            <a:schemeClr val="bg1">
              <a:alpha val="9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ounded Rectangle 8">
            <a:extLst>
              <a:ext uri="{FF2B5EF4-FFF2-40B4-BE49-F238E27FC236}">
                <a16:creationId xmlns:a16="http://schemas.microsoft.com/office/drawing/2014/main" id="{0DCA8220-F169-C9EF-E810-33860DF92AEB}"/>
              </a:ext>
            </a:extLst>
          </p:cNvPr>
          <p:cNvSpPr/>
          <p:nvPr/>
        </p:nvSpPr>
        <p:spPr>
          <a:xfrm>
            <a:off x="-365759" y="2831452"/>
            <a:ext cx="9899504" cy="2020740"/>
          </a:xfrm>
          <a:prstGeom prst="roundRect">
            <a:avLst>
              <a:gd name="adj" fmla="val 3551"/>
            </a:avLst>
          </a:prstGeom>
          <a:solidFill>
            <a:schemeClr val="accent2">
              <a:lumMod val="75000"/>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Virtuoso is </a:t>
            </a:r>
            <a:r>
              <a:rPr kumimoji="0" lang="en-GB" sz="4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a highly</a:t>
            </a:r>
            <a:r>
              <a:rPr kumimoji="0" lang="en-CH" sz="4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 versatile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simulation framework</a:t>
            </a:r>
          </a:p>
        </p:txBody>
      </p:sp>
    </p:spTree>
    <p:extLst>
      <p:ext uri="{BB962C8B-B14F-4D97-AF65-F5344CB8AC3E}">
        <p14:creationId xmlns:p14="http://schemas.microsoft.com/office/powerpoint/2010/main" val="344566035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21E0E-8737-ADC0-1048-67293501E1B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2960298-6B8D-9307-C34B-D2A35B04B32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177</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3" name="Rounded Rectangle 12">
            <a:extLst>
              <a:ext uri="{FF2B5EF4-FFF2-40B4-BE49-F238E27FC236}">
                <a16:creationId xmlns:a16="http://schemas.microsoft.com/office/drawing/2014/main" id="{FBCDCF0D-11F0-A634-4891-50FF5750DAA3}"/>
              </a:ext>
            </a:extLst>
          </p:cNvPr>
          <p:cNvSpPr/>
          <p:nvPr/>
        </p:nvSpPr>
        <p:spPr>
          <a:xfrm>
            <a:off x="-173865" y="0"/>
            <a:ext cx="9491729" cy="1434477"/>
          </a:xfrm>
          <a:prstGeom prst="roundRect">
            <a:avLst>
              <a:gd name="adj" fmla="val 7712"/>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Integrated Virtuoso with 5 Diverse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Architectural Simulators </a:t>
            </a:r>
          </a:p>
        </p:txBody>
      </p:sp>
      <p:sp>
        <p:nvSpPr>
          <p:cNvPr id="19" name="Rounded Rectangle 18">
            <a:extLst>
              <a:ext uri="{FF2B5EF4-FFF2-40B4-BE49-F238E27FC236}">
                <a16:creationId xmlns:a16="http://schemas.microsoft.com/office/drawing/2014/main" id="{09B3C994-FD1D-6C24-5AFA-9E3AA5E6F481}"/>
              </a:ext>
            </a:extLst>
          </p:cNvPr>
          <p:cNvSpPr/>
          <p:nvPr/>
        </p:nvSpPr>
        <p:spPr>
          <a:xfrm>
            <a:off x="1186994" y="1860124"/>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rPr>
              <a:t>g</a:t>
            </a:r>
            <a:r>
              <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rPr>
              <a:t>em5-SE</a:t>
            </a:r>
          </a:p>
        </p:txBody>
      </p:sp>
      <p:sp>
        <p:nvSpPr>
          <p:cNvPr id="25" name="TextBox 24">
            <a:extLst>
              <a:ext uri="{FF2B5EF4-FFF2-40B4-BE49-F238E27FC236}">
                <a16:creationId xmlns:a16="http://schemas.microsoft.com/office/drawing/2014/main" id="{D33DE647-E92C-0E65-2BBA-03E198CD4422}"/>
              </a:ext>
            </a:extLst>
          </p:cNvPr>
          <p:cNvSpPr txBox="1"/>
          <p:nvPr/>
        </p:nvSpPr>
        <p:spPr>
          <a:xfrm>
            <a:off x="4477816" y="1905399"/>
            <a:ext cx="3540799" cy="86177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System-call emulation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mode of gem5</a:t>
            </a:r>
            <a:endParaRPr kumimoji="0" lang="en-CH"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hlinkClick r:id="rId2"/>
            <a:extLst>
              <a:ext uri="{FF2B5EF4-FFF2-40B4-BE49-F238E27FC236}">
                <a16:creationId xmlns:a16="http://schemas.microsoft.com/office/drawing/2014/main" id="{8C51C988-3588-E4BB-A920-D07C1F9A70C4}"/>
              </a:ext>
            </a:extLst>
          </p:cNvPr>
          <p:cNvSpPr txBox="1"/>
          <p:nvPr/>
        </p:nvSpPr>
        <p:spPr>
          <a:xfrm>
            <a:off x="5230328" y="3764820"/>
            <a:ext cx="2173539"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rPr>
              <a:t>http://gem5.org/</a:t>
            </a:r>
          </a:p>
        </p:txBody>
      </p:sp>
      <p:sp>
        <p:nvSpPr>
          <p:cNvPr id="6" name="TextBox 5">
            <a:extLst>
              <a:ext uri="{FF2B5EF4-FFF2-40B4-BE49-F238E27FC236}">
                <a16:creationId xmlns:a16="http://schemas.microsoft.com/office/drawing/2014/main" id="{1C0D96BF-2411-BF26-F622-7F6DA5E0ADFE}"/>
              </a:ext>
            </a:extLst>
          </p:cNvPr>
          <p:cNvSpPr txBox="1"/>
          <p:nvPr/>
        </p:nvSpPr>
        <p:spPr>
          <a:xfrm>
            <a:off x="4443504" y="2806658"/>
            <a:ext cx="3747186"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212529"/>
                </a:solidFill>
                <a:effectLst/>
                <a:uLnTx/>
                <a:uFillTx/>
                <a:latin typeface="Open Sans" panose="020F0502020204030204" pitchFamily="34" charset="0"/>
                <a:ea typeface="+mn-ea"/>
                <a:cs typeface="+mn-cs"/>
              </a:rPr>
              <a:t> [Lowe-Power+ </a:t>
            </a:r>
            <a:r>
              <a:rPr kumimoji="0" lang="en-GB" sz="2000" b="1" i="0" u="none" strike="noStrike" kern="1200" cap="none" spc="0" normalizeH="0" baseline="0" noProof="0" dirty="0" err="1">
                <a:ln>
                  <a:noFill/>
                </a:ln>
                <a:solidFill>
                  <a:srgbClr val="212529"/>
                </a:solidFill>
                <a:effectLst/>
                <a:uLnTx/>
                <a:uFillTx/>
                <a:latin typeface="Open Sans" panose="020F0502020204030204" pitchFamily="34" charset="0"/>
                <a:ea typeface="+mn-ea"/>
                <a:cs typeface="+mn-cs"/>
              </a:rPr>
              <a:t>arXiv</a:t>
            </a:r>
            <a:r>
              <a:rPr kumimoji="0" lang="en-GB" sz="2000" b="1" i="0" u="none" strike="noStrike" kern="1200" cap="none" spc="0" normalizeH="0" baseline="0" noProof="0" dirty="0">
                <a:ln>
                  <a:noFill/>
                </a:ln>
                <a:solidFill>
                  <a:srgbClr val="212529"/>
                </a:solidFill>
                <a:effectLst/>
                <a:uLnTx/>
                <a:uFillTx/>
                <a:latin typeface="Open Sans" panose="020F0502020204030204" pitchFamily="34" charset="0"/>
                <a:ea typeface="+mn-ea"/>
                <a:cs typeface="+mn-cs"/>
              </a:rPr>
              <a:t> 2020]</a:t>
            </a:r>
            <a:endParaRPr kumimoji="0" lang="en-CH"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2978FDE-4DF4-609F-9189-E64CD4F1E95E}"/>
              </a:ext>
            </a:extLst>
          </p:cNvPr>
          <p:cNvSpPr txBox="1"/>
          <p:nvPr/>
        </p:nvSpPr>
        <p:spPr>
          <a:xfrm>
            <a:off x="4219702" y="3285739"/>
            <a:ext cx="419479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212529"/>
                </a:solidFill>
                <a:effectLst/>
                <a:uLnTx/>
                <a:uFillTx/>
                <a:latin typeface="Open Sans" panose="020B0606030504020204" pitchFamily="34" charset="0"/>
                <a:ea typeface="+mn-ea"/>
                <a:cs typeface="+mn-cs"/>
              </a:rPr>
              <a:t>[</a:t>
            </a:r>
            <a:r>
              <a:rPr kumimoji="0" lang="en-GB" sz="2000" b="1" i="0" u="none" strike="noStrike" kern="1200" cap="none" spc="0" normalizeH="0" baseline="0" noProof="0" dirty="0" err="1">
                <a:ln>
                  <a:noFill/>
                </a:ln>
                <a:solidFill>
                  <a:srgbClr val="212529"/>
                </a:solidFill>
                <a:effectLst/>
                <a:uLnTx/>
                <a:uFillTx/>
                <a:latin typeface="Open Sans" panose="020B0606030504020204" pitchFamily="34" charset="0"/>
                <a:ea typeface="+mn-ea"/>
                <a:cs typeface="+mn-cs"/>
              </a:rPr>
              <a:t>Binkert</a:t>
            </a:r>
            <a:r>
              <a:rPr kumimoji="0" lang="en-GB" sz="2000" b="1" i="0" u="none" strike="noStrike" kern="1200" cap="none" spc="0" normalizeH="0" baseline="0" noProof="0" dirty="0">
                <a:ln>
                  <a:noFill/>
                </a:ln>
                <a:solidFill>
                  <a:srgbClr val="212529"/>
                </a:solidFill>
                <a:effectLst/>
                <a:uLnTx/>
                <a:uFillTx/>
                <a:latin typeface="Open Sans" panose="020B0606030504020204" pitchFamily="34" charset="0"/>
                <a:ea typeface="+mn-ea"/>
                <a:cs typeface="+mn-cs"/>
              </a:rPr>
              <a:t>+ SIGARCH News 2011]</a:t>
            </a:r>
            <a:endParaRPr kumimoji="0" lang="en-CH"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843747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39EE3-6506-538A-6069-7AC5E91E22D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1FE22A1-C52E-4487-2046-D4E81DAAD81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178</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3" name="Rounded Rectangle 12">
            <a:extLst>
              <a:ext uri="{FF2B5EF4-FFF2-40B4-BE49-F238E27FC236}">
                <a16:creationId xmlns:a16="http://schemas.microsoft.com/office/drawing/2014/main" id="{5A9D1BA3-1039-C511-4BAF-40F287BC6486}"/>
              </a:ext>
            </a:extLst>
          </p:cNvPr>
          <p:cNvSpPr/>
          <p:nvPr/>
        </p:nvSpPr>
        <p:spPr>
          <a:xfrm>
            <a:off x="-173865" y="0"/>
            <a:ext cx="9491729" cy="1434477"/>
          </a:xfrm>
          <a:prstGeom prst="roundRect">
            <a:avLst>
              <a:gd name="adj" fmla="val 7712"/>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Integrated Virtuoso with 5 Diverse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Architectural Simulators </a:t>
            </a:r>
          </a:p>
        </p:txBody>
      </p:sp>
      <p:sp>
        <p:nvSpPr>
          <p:cNvPr id="19" name="Rounded Rectangle 18">
            <a:extLst>
              <a:ext uri="{FF2B5EF4-FFF2-40B4-BE49-F238E27FC236}">
                <a16:creationId xmlns:a16="http://schemas.microsoft.com/office/drawing/2014/main" id="{717424E2-20FE-2A3F-CA74-831553692339}"/>
              </a:ext>
            </a:extLst>
          </p:cNvPr>
          <p:cNvSpPr/>
          <p:nvPr/>
        </p:nvSpPr>
        <p:spPr>
          <a:xfrm>
            <a:off x="1186994" y="1860124"/>
            <a:ext cx="2889383" cy="1258075"/>
          </a:xfrm>
          <a:prstGeom prst="roundRect">
            <a:avLst>
              <a:gd name="adj" fmla="val 4115"/>
            </a:avLst>
          </a:prstGeom>
          <a:solidFill>
            <a:schemeClr val="tx2">
              <a:lumMod val="75000"/>
              <a:alpha val="9000"/>
            </a:schemeClr>
          </a:solidFill>
          <a:ln w="28575">
            <a:solidFill>
              <a:srgbClr val="162746">
                <a:alpha val="2108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546A">
                    <a:lumMod val="75000"/>
                    <a:alpha val="31991"/>
                  </a:srgbClr>
                </a:solidFill>
                <a:effectLst/>
                <a:uLnTx/>
                <a:uFillTx/>
                <a:latin typeface="Aptos SemiBold" panose="020B0004020202020204" pitchFamily="34" charset="0"/>
                <a:ea typeface="+mn-ea"/>
                <a:cs typeface="+mn-cs"/>
              </a:rPr>
              <a:t>g</a:t>
            </a:r>
            <a:r>
              <a:rPr kumimoji="0" lang="en-CH" sz="4000" b="1" i="0" u="none" strike="noStrike" kern="1200" cap="none" spc="0" normalizeH="0" baseline="0" noProof="0" dirty="0">
                <a:ln>
                  <a:noFill/>
                </a:ln>
                <a:solidFill>
                  <a:srgbClr val="44546A">
                    <a:lumMod val="75000"/>
                    <a:alpha val="31991"/>
                  </a:srgbClr>
                </a:solidFill>
                <a:effectLst/>
                <a:uLnTx/>
                <a:uFillTx/>
                <a:latin typeface="Aptos SemiBold" panose="020B0004020202020204" pitchFamily="34" charset="0"/>
                <a:ea typeface="+mn-ea"/>
                <a:cs typeface="+mn-cs"/>
              </a:rPr>
              <a:t>em5-SE</a:t>
            </a:r>
          </a:p>
        </p:txBody>
      </p:sp>
      <p:sp>
        <p:nvSpPr>
          <p:cNvPr id="20" name="Rounded Rectangle 19">
            <a:extLst>
              <a:ext uri="{FF2B5EF4-FFF2-40B4-BE49-F238E27FC236}">
                <a16:creationId xmlns:a16="http://schemas.microsoft.com/office/drawing/2014/main" id="{3E6B3203-EA03-DFCC-0D7C-1C157C330261}"/>
              </a:ext>
            </a:extLst>
          </p:cNvPr>
          <p:cNvSpPr/>
          <p:nvPr/>
        </p:nvSpPr>
        <p:spPr>
          <a:xfrm>
            <a:off x="4796241" y="1860124"/>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srgbClr>
                </a:solidFill>
                <a:effectLst/>
                <a:uLnTx/>
                <a:uFillTx/>
                <a:latin typeface="Aptos SemiBold" panose="020B0004020202020204" pitchFamily="34" charset="0"/>
                <a:ea typeface="+mn-ea"/>
                <a:cs typeface="+mn-cs"/>
              </a:rPr>
              <a:t>Ramulator</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2" name="TextBox 1">
            <a:extLst>
              <a:ext uri="{FF2B5EF4-FFF2-40B4-BE49-F238E27FC236}">
                <a16:creationId xmlns:a16="http://schemas.microsoft.com/office/drawing/2014/main" id="{C69C0507-EECD-A006-3FBC-16C9207E86AE}"/>
              </a:ext>
            </a:extLst>
          </p:cNvPr>
          <p:cNvSpPr txBox="1"/>
          <p:nvPr/>
        </p:nvSpPr>
        <p:spPr>
          <a:xfrm>
            <a:off x="4602615" y="3124921"/>
            <a:ext cx="3276633" cy="86177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Focus on main memory subsystem</a:t>
            </a:r>
            <a:endParaRPr kumimoji="0" lang="en-CH"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hlinkClick r:id="rId2"/>
            <a:extLst>
              <a:ext uri="{FF2B5EF4-FFF2-40B4-BE49-F238E27FC236}">
                <a16:creationId xmlns:a16="http://schemas.microsoft.com/office/drawing/2014/main" id="{4319E276-3652-AFE5-C7CB-E9A0A89F5483}"/>
              </a:ext>
            </a:extLst>
          </p:cNvPr>
          <p:cNvSpPr txBox="1"/>
          <p:nvPr/>
        </p:nvSpPr>
        <p:spPr>
          <a:xfrm>
            <a:off x="3755971" y="4439311"/>
            <a:ext cx="5561893" cy="43088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200" b="0" i="0" u="none" strike="noStrike" kern="1200" cap="none" spc="0" normalizeH="0" baseline="0" noProof="0" dirty="0">
                <a:ln>
                  <a:noFill/>
                </a:ln>
                <a:solidFill>
                  <a:prstClr val="black"/>
                </a:solidFill>
                <a:effectLst/>
                <a:uLnTx/>
                <a:uFillTx/>
                <a:latin typeface="Calibri" panose="020F0502020204030204"/>
                <a:ea typeface="+mn-ea"/>
                <a:cs typeface="+mn-cs"/>
              </a:rPr>
              <a:t>https://github.com/CMU-SAFARI/ramulator2</a:t>
            </a:r>
          </a:p>
        </p:txBody>
      </p:sp>
      <p:sp>
        <p:nvSpPr>
          <p:cNvPr id="6" name="TextBox 5">
            <a:extLst>
              <a:ext uri="{FF2B5EF4-FFF2-40B4-BE49-F238E27FC236}">
                <a16:creationId xmlns:a16="http://schemas.microsoft.com/office/drawing/2014/main" id="{CFA222E6-57A4-79CB-F0E5-2DA782D3CD05}"/>
              </a:ext>
            </a:extLst>
          </p:cNvPr>
          <p:cNvSpPr txBox="1"/>
          <p:nvPr/>
        </p:nvSpPr>
        <p:spPr>
          <a:xfrm>
            <a:off x="5025806" y="3962257"/>
            <a:ext cx="2889383" cy="4770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[Luo+ CAL 2023]</a:t>
            </a:r>
            <a:endParaRPr kumimoji="0" lang="en-CH" sz="25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234756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87BC0-7E97-71B9-0F8B-EFA0C0F06FC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F332301-6D9E-51E9-DFA6-B195416E4A0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179</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3" name="Rounded Rectangle 12">
            <a:extLst>
              <a:ext uri="{FF2B5EF4-FFF2-40B4-BE49-F238E27FC236}">
                <a16:creationId xmlns:a16="http://schemas.microsoft.com/office/drawing/2014/main" id="{CF8C9B56-BC60-C0F3-E93F-57018754C4E8}"/>
              </a:ext>
            </a:extLst>
          </p:cNvPr>
          <p:cNvSpPr/>
          <p:nvPr/>
        </p:nvSpPr>
        <p:spPr>
          <a:xfrm>
            <a:off x="-173865" y="0"/>
            <a:ext cx="9491729" cy="1434477"/>
          </a:xfrm>
          <a:prstGeom prst="roundRect">
            <a:avLst>
              <a:gd name="adj" fmla="val 7712"/>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Integrated Virtuoso with 5 Diverse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Architectural Simulators </a:t>
            </a:r>
          </a:p>
        </p:txBody>
      </p:sp>
      <p:sp>
        <p:nvSpPr>
          <p:cNvPr id="19" name="Rounded Rectangle 18">
            <a:extLst>
              <a:ext uri="{FF2B5EF4-FFF2-40B4-BE49-F238E27FC236}">
                <a16:creationId xmlns:a16="http://schemas.microsoft.com/office/drawing/2014/main" id="{FF351928-0332-7C14-B600-8DE3C64E8D8B}"/>
              </a:ext>
            </a:extLst>
          </p:cNvPr>
          <p:cNvSpPr/>
          <p:nvPr/>
        </p:nvSpPr>
        <p:spPr>
          <a:xfrm>
            <a:off x="1186994" y="1860124"/>
            <a:ext cx="2889383" cy="1258075"/>
          </a:xfrm>
          <a:prstGeom prst="roundRect">
            <a:avLst>
              <a:gd name="adj" fmla="val 4115"/>
            </a:avLst>
          </a:prstGeom>
          <a:solidFill>
            <a:schemeClr val="tx2">
              <a:lumMod val="75000"/>
              <a:alpha val="8107"/>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g</a:t>
            </a:r>
            <a:r>
              <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em5-SE</a:t>
            </a:r>
          </a:p>
        </p:txBody>
      </p:sp>
      <p:sp>
        <p:nvSpPr>
          <p:cNvPr id="20" name="Rounded Rectangle 19">
            <a:extLst>
              <a:ext uri="{FF2B5EF4-FFF2-40B4-BE49-F238E27FC236}">
                <a16:creationId xmlns:a16="http://schemas.microsoft.com/office/drawing/2014/main" id="{41044AF1-58AF-C6A6-C287-71BE38AE8693}"/>
              </a:ext>
            </a:extLst>
          </p:cNvPr>
          <p:cNvSpPr/>
          <p:nvPr/>
        </p:nvSpPr>
        <p:spPr>
          <a:xfrm>
            <a:off x="4796241" y="1860124"/>
            <a:ext cx="2889383" cy="1258075"/>
          </a:xfrm>
          <a:prstGeom prst="roundRect">
            <a:avLst>
              <a:gd name="adj" fmla="val 4115"/>
            </a:avLst>
          </a:prstGeom>
          <a:solidFill>
            <a:schemeClr val="tx2">
              <a:lumMod val="75000"/>
              <a:alpha val="8107"/>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alpha val="32000"/>
                  </a:srgbClr>
                </a:solidFill>
                <a:effectLst/>
                <a:uLnTx/>
                <a:uFillTx/>
                <a:latin typeface="Aptos SemiBold" panose="020B0004020202020204" pitchFamily="34" charset="0"/>
                <a:ea typeface="+mn-ea"/>
                <a:cs typeface="+mn-cs"/>
              </a:rPr>
              <a:t>Ramulator</a:t>
            </a:r>
            <a:endPar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endParaRPr>
          </a:p>
        </p:txBody>
      </p:sp>
      <p:sp>
        <p:nvSpPr>
          <p:cNvPr id="21" name="Rounded Rectangle 20">
            <a:extLst>
              <a:ext uri="{FF2B5EF4-FFF2-40B4-BE49-F238E27FC236}">
                <a16:creationId xmlns:a16="http://schemas.microsoft.com/office/drawing/2014/main" id="{BE6FC06A-15EA-A2C9-8F5B-E145AC7517CA}"/>
              </a:ext>
            </a:extLst>
          </p:cNvPr>
          <p:cNvSpPr/>
          <p:nvPr/>
        </p:nvSpPr>
        <p:spPr>
          <a:xfrm>
            <a:off x="1186993" y="3543846"/>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rPr>
              <a:t>Sniper</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2" name="TextBox 1">
            <a:extLst>
              <a:ext uri="{FF2B5EF4-FFF2-40B4-BE49-F238E27FC236}">
                <a16:creationId xmlns:a16="http://schemas.microsoft.com/office/drawing/2014/main" id="{A5C34E70-FC6F-58C5-8781-7C14BCC5FFAE}"/>
              </a:ext>
            </a:extLst>
          </p:cNvPr>
          <p:cNvSpPr txBox="1"/>
          <p:nvPr/>
        </p:nvSpPr>
        <p:spPr>
          <a:xfrm>
            <a:off x="4810722" y="3743901"/>
            <a:ext cx="2889383" cy="86177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Focus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multicore systems</a:t>
            </a:r>
            <a:endParaRPr kumimoji="0" lang="en-CH"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C3A0D91-BF12-E906-58B9-379A3A1DE974}"/>
              </a:ext>
            </a:extLst>
          </p:cNvPr>
          <p:cNvSpPr txBox="1"/>
          <p:nvPr/>
        </p:nvSpPr>
        <p:spPr>
          <a:xfrm>
            <a:off x="4508904" y="4578067"/>
            <a:ext cx="3493018" cy="4770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[Carlson+ TACO 2012]</a:t>
            </a:r>
            <a:endParaRPr kumimoji="0" lang="en-CH" sz="25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hlinkClick r:id="rId2"/>
            <a:extLst>
              <a:ext uri="{FF2B5EF4-FFF2-40B4-BE49-F238E27FC236}">
                <a16:creationId xmlns:a16="http://schemas.microsoft.com/office/drawing/2014/main" id="{B1892546-7F8F-36EF-1E18-093DE4DF349D}"/>
              </a:ext>
            </a:extLst>
          </p:cNvPr>
          <p:cNvSpPr txBox="1"/>
          <p:nvPr/>
        </p:nvSpPr>
        <p:spPr>
          <a:xfrm>
            <a:off x="4076376" y="5027513"/>
            <a:ext cx="4358075"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rPr>
              <a:t>https://github.com/snipersim/snipersim</a:t>
            </a:r>
          </a:p>
        </p:txBody>
      </p:sp>
    </p:spTree>
    <p:extLst>
      <p:ext uri="{BB962C8B-B14F-4D97-AF65-F5344CB8AC3E}">
        <p14:creationId xmlns:p14="http://schemas.microsoft.com/office/powerpoint/2010/main" val="2884805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B988A-4E38-8439-108E-90B95D6119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5DD129-FB4C-D564-F9E4-6C9908893271}"/>
              </a:ext>
            </a:extLst>
          </p:cNvPr>
          <p:cNvSpPr>
            <a:spLocks noGrp="1"/>
          </p:cNvSpPr>
          <p:nvPr>
            <p:ph type="title"/>
          </p:nvPr>
        </p:nvSpPr>
        <p:spPr/>
        <p:txBody>
          <a:bodyPr/>
          <a:lstStyle/>
          <a:p>
            <a:r>
              <a:rPr lang="en-US" sz="3800" dirty="0">
                <a:solidFill>
                  <a:srgbClr val="006633"/>
                </a:solidFill>
              </a:rPr>
              <a:t>SoftMC: Open Source DRAM Infrastructure</a:t>
            </a:r>
            <a:endParaRPr lang="en-US" dirty="0"/>
          </a:p>
        </p:txBody>
      </p:sp>
      <p:sp>
        <p:nvSpPr>
          <p:cNvPr id="3" name="Content Placeholder 2">
            <a:extLst>
              <a:ext uri="{FF2B5EF4-FFF2-40B4-BE49-F238E27FC236}">
                <a16:creationId xmlns:a16="http://schemas.microsoft.com/office/drawing/2014/main" id="{8FE2447C-F30C-D8FF-9CE8-C623F697D6D2}"/>
              </a:ext>
            </a:extLst>
          </p:cNvPr>
          <p:cNvSpPr>
            <a:spLocks noGrp="1"/>
          </p:cNvSpPr>
          <p:nvPr>
            <p:ph idx="1"/>
          </p:nvPr>
        </p:nvSpPr>
        <p:spPr/>
        <p:txBody>
          <a:bodyPr/>
          <a:lstStyle/>
          <a:p>
            <a:endParaRPr lang="en-US" dirty="0"/>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CDCD1D5B-5727-8C12-B8F1-73439924153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2A2D69E3-1221-70D2-8A14-67B9616115BA}"/>
              </a:ext>
            </a:extLst>
          </p:cNvPr>
          <p:cNvPicPr>
            <a:picLocks noChangeAspect="1"/>
          </p:cNvPicPr>
          <p:nvPr/>
        </p:nvPicPr>
        <p:blipFill>
          <a:blip r:embed="rId2"/>
          <a:stretch>
            <a:fillRect/>
          </a:stretch>
        </p:blipFill>
        <p:spPr>
          <a:xfrm>
            <a:off x="0" y="3851921"/>
            <a:ext cx="9144000" cy="2385391"/>
          </a:xfrm>
          <a:prstGeom prst="rect">
            <a:avLst/>
          </a:prstGeom>
        </p:spPr>
      </p:pic>
      <p:sp>
        <p:nvSpPr>
          <p:cNvPr id="6" name="TextBox 5">
            <a:extLst>
              <a:ext uri="{FF2B5EF4-FFF2-40B4-BE49-F238E27FC236}">
                <a16:creationId xmlns:a16="http://schemas.microsoft.com/office/drawing/2014/main" id="{DD4A2792-FDF3-79B0-0A7E-CDDC175CDFC5}"/>
              </a:ext>
            </a:extLst>
          </p:cNvPr>
          <p:cNvSpPr txBox="1"/>
          <p:nvPr/>
        </p:nvSpPr>
        <p:spPr>
          <a:xfrm>
            <a:off x="2123728" y="6453336"/>
            <a:ext cx="512191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https://github.com/CMU-SAFARI/SoftMC</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endParaRPr>
          </a:p>
        </p:txBody>
      </p:sp>
      <p:sp>
        <p:nvSpPr>
          <p:cNvPr id="7" name="Content Placeholder 2">
            <a:extLst>
              <a:ext uri="{FF2B5EF4-FFF2-40B4-BE49-F238E27FC236}">
                <a16:creationId xmlns:a16="http://schemas.microsoft.com/office/drawing/2014/main" id="{E1B73010-A668-07A3-C13F-A48DA0150ECA}"/>
              </a:ext>
            </a:extLst>
          </p:cNvPr>
          <p:cNvSpPr txBox="1">
            <a:spLocks/>
          </p:cNvSpPr>
          <p:nvPr/>
        </p:nvSpPr>
        <p:spPr bwMode="auto">
          <a:xfrm>
            <a:off x="228600" y="980728"/>
            <a:ext cx="8807896"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Hasan Hassan, Nandita Vijaykumar, Samira Khan,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Saugata</a:t>
            </a:r>
            <a:r>
              <a:rPr kumimoji="0" lang="en-US" sz="1800" b="0" i="0" u="none" strike="noStrike" kern="1200" cap="none" spc="0" normalizeH="0" baseline="0" noProof="0" dirty="0">
                <a:ln>
                  <a:noFill/>
                </a:ln>
                <a:solidFill>
                  <a:srgbClr val="000000"/>
                </a:solidFill>
                <a:effectLst/>
                <a:uLnTx/>
                <a:uFillTx/>
                <a:latin typeface="Tahoma"/>
                <a:ea typeface="+mn-ea"/>
                <a:cs typeface="+mn-cs"/>
              </a:rPr>
              <a:t> Ghose, Kevin Chang, Gennady Pekhimenko,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Donghyuk</a:t>
            </a:r>
            <a:r>
              <a:rPr kumimoji="0" lang="en-US" sz="1800" b="0" i="0" u="none" strike="noStrike" kern="1200" cap="none" spc="0" normalizeH="0" baseline="0" noProof="0" dirty="0">
                <a:ln>
                  <a:noFill/>
                </a:ln>
                <a:solidFill>
                  <a:srgbClr val="000000"/>
                </a:solidFill>
                <a:effectLst/>
                <a:uLnTx/>
                <a:uFillTx/>
                <a:latin typeface="Tahoma"/>
                <a:ea typeface="+mn-ea"/>
                <a:cs typeface="+mn-cs"/>
              </a:rPr>
              <a:t> Lee,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Oguz</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Ergin</a:t>
            </a:r>
            <a:r>
              <a:rPr kumimoji="0" lang="en-US" sz="1800" b="0" i="0" u="none" strike="noStrike" kern="1200" cap="none" spc="0" normalizeH="0" baseline="0" noProof="0" dirty="0">
                <a:ln>
                  <a:noFill/>
                </a:ln>
                <a:solidFill>
                  <a:srgbClr val="000000"/>
                </a:solidFill>
                <a:effectLst/>
                <a:uLnTx/>
                <a:uFillTx/>
                <a:latin typeface="Tahoma"/>
                <a:ea typeface="+mn-ea"/>
                <a:cs typeface="+mn-cs"/>
              </a:rPr>
              <a:t>, and Onur Mutlu,</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"SoftMC: A Flexible and Practical Open-Source Infrastructure for Enabling Experimental DRAM Studies"</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1" u="none" strike="noStrike" kern="1200" cap="none" spc="0" normalizeH="0" baseline="0" noProof="0" dirty="0">
                <a:ln>
                  <a:noFill/>
                </a:ln>
                <a:solidFill>
                  <a:srgbClr val="000000"/>
                </a:solidFill>
                <a:effectLst/>
                <a:uLnTx/>
                <a:uFillTx/>
                <a:latin typeface="Tahoma"/>
                <a:ea typeface="+mn-ea"/>
                <a:cs typeface="+mn-cs"/>
              </a:rPr>
              <a:t>Proceedings of the </a:t>
            </a:r>
            <a:r>
              <a:rPr kumimoji="0" lang="en-US" sz="1800" b="0" i="1" u="none" strike="noStrike" kern="1200" cap="none" spc="0" normalizeH="0" baseline="0" noProof="0" dirty="0">
                <a:ln>
                  <a:noFill/>
                </a:ln>
                <a:solidFill>
                  <a:srgbClr val="000000"/>
                </a:solidFill>
                <a:effectLst/>
                <a:uLnTx/>
                <a:uFillTx/>
                <a:latin typeface="Tahoma"/>
                <a:ea typeface="+mn-ea"/>
                <a:cs typeface="+mn-cs"/>
                <a:hlinkClick r:id="rId5"/>
              </a:rPr>
              <a:t>23rd International Symposium on High-Performance Computer Architecture</a:t>
            </a:r>
            <a:r>
              <a:rPr kumimoji="0" lang="en-US" sz="1800" b="0" i="1" u="none" strike="noStrike" kern="1200" cap="none" spc="0" normalizeH="0" baseline="0" noProof="0" dirty="0">
                <a:ln>
                  <a:noFill/>
                </a:ln>
                <a:solidFill>
                  <a:srgbClr val="000000"/>
                </a:solidFill>
                <a:effectLst/>
                <a:uLnTx/>
                <a:uFillTx/>
                <a:latin typeface="Tahoma"/>
                <a:ea typeface="+mn-ea"/>
                <a:cs typeface="+mn-cs"/>
              </a:rPr>
              <a:t> (</a:t>
            </a:r>
            <a:r>
              <a:rPr kumimoji="0" lang="en-US" sz="1800" b="1" i="1" u="none" strike="noStrike" kern="1200" cap="none" spc="0" normalizeH="0" baseline="0" noProof="0" dirty="0">
                <a:ln>
                  <a:noFill/>
                </a:ln>
                <a:solidFill>
                  <a:srgbClr val="000000"/>
                </a:solidFill>
                <a:effectLst/>
                <a:uLnTx/>
                <a:uFillTx/>
                <a:latin typeface="Tahoma"/>
                <a:ea typeface="+mn-ea"/>
                <a:cs typeface="+mn-cs"/>
              </a:rPr>
              <a:t>HPCA</a:t>
            </a:r>
            <a:r>
              <a:rPr kumimoji="0" lang="en-US" sz="1800" b="0" i="1"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rPr>
              <a:t>, Austin, TX, USA, February 2017.</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6"/>
              </a:rPr>
              <a:t>Slides (pptx)</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7"/>
              </a:rPr>
              <a:t>(pdf)</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8"/>
              </a:rPr>
              <a:t>Lightning Session Slides (pptx)</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9"/>
              </a:rPr>
              <a:t>(pdf)</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10"/>
              </a:rPr>
              <a:t>Full Talk Lecture</a:t>
            </a:r>
            <a:r>
              <a:rPr kumimoji="0" lang="en-US" sz="1800" b="0" i="0" u="none" strike="noStrike" kern="1200" cap="none" spc="0" normalizeH="0" baseline="0" noProof="0" dirty="0">
                <a:ln>
                  <a:noFill/>
                </a:ln>
                <a:solidFill>
                  <a:srgbClr val="000000"/>
                </a:solidFill>
                <a:effectLst/>
                <a:uLnTx/>
                <a:uFillTx/>
                <a:latin typeface="Tahoma"/>
                <a:ea typeface="+mn-ea"/>
                <a:cs typeface="+mn-cs"/>
              </a:rPr>
              <a:t> (39 minutes)]</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3"/>
              </a:rPr>
              <a:t>Source Code</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br>
              <a:rPr kumimoji="0" lang="en-US" sz="1800" b="0" i="0" u="none" strike="noStrike" kern="1200" cap="none" spc="0" normalizeH="0" baseline="0" noProof="0" dirty="0">
                <a:ln>
                  <a:noFill/>
                </a:ln>
                <a:solidFill>
                  <a:srgbClr val="000000"/>
                </a:solidFill>
                <a:effectLst/>
                <a:uLnTx/>
                <a:uFillTx/>
                <a:latin typeface="Tahoma"/>
                <a:ea typeface="+mn-ea"/>
                <a:cs typeface="+mn-cs"/>
              </a:rPr>
            </a:br>
            <a:endParaRPr kumimoji="0" lang="en-US" sz="1800" b="0" i="0" u="none" strike="noStrike" kern="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17008904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66FA8-5455-A73C-A121-F11F483CA40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564B4B5-93D8-E48A-471E-0546D84AD4B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180</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3" name="Rounded Rectangle 12">
            <a:extLst>
              <a:ext uri="{FF2B5EF4-FFF2-40B4-BE49-F238E27FC236}">
                <a16:creationId xmlns:a16="http://schemas.microsoft.com/office/drawing/2014/main" id="{5AF99E62-D59F-4684-1B47-6B5CC886D2B2}"/>
              </a:ext>
            </a:extLst>
          </p:cNvPr>
          <p:cNvSpPr/>
          <p:nvPr/>
        </p:nvSpPr>
        <p:spPr>
          <a:xfrm>
            <a:off x="-173865" y="0"/>
            <a:ext cx="9491729" cy="1434477"/>
          </a:xfrm>
          <a:prstGeom prst="roundRect">
            <a:avLst>
              <a:gd name="adj" fmla="val 7712"/>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Integrated Virtuoso with 5 Diverse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Architectural Simulators </a:t>
            </a:r>
          </a:p>
        </p:txBody>
      </p:sp>
      <p:sp>
        <p:nvSpPr>
          <p:cNvPr id="19" name="Rounded Rectangle 18">
            <a:extLst>
              <a:ext uri="{FF2B5EF4-FFF2-40B4-BE49-F238E27FC236}">
                <a16:creationId xmlns:a16="http://schemas.microsoft.com/office/drawing/2014/main" id="{0C0C3C40-AA00-44CD-FA57-8CC5D5606C3A}"/>
              </a:ext>
            </a:extLst>
          </p:cNvPr>
          <p:cNvSpPr/>
          <p:nvPr/>
        </p:nvSpPr>
        <p:spPr>
          <a:xfrm>
            <a:off x="1186994" y="1860124"/>
            <a:ext cx="2889383" cy="1258075"/>
          </a:xfrm>
          <a:prstGeom prst="roundRect">
            <a:avLst>
              <a:gd name="adj" fmla="val 4115"/>
            </a:avLst>
          </a:prstGeom>
          <a:solidFill>
            <a:schemeClr val="tx2">
              <a:lumMod val="75000"/>
              <a:alpha val="9000"/>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g</a:t>
            </a:r>
            <a:r>
              <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em5-SE</a:t>
            </a:r>
          </a:p>
        </p:txBody>
      </p:sp>
      <p:sp>
        <p:nvSpPr>
          <p:cNvPr id="20" name="Rounded Rectangle 19">
            <a:extLst>
              <a:ext uri="{FF2B5EF4-FFF2-40B4-BE49-F238E27FC236}">
                <a16:creationId xmlns:a16="http://schemas.microsoft.com/office/drawing/2014/main" id="{65111806-7F7E-8645-2194-671FB2083371}"/>
              </a:ext>
            </a:extLst>
          </p:cNvPr>
          <p:cNvSpPr/>
          <p:nvPr/>
        </p:nvSpPr>
        <p:spPr>
          <a:xfrm>
            <a:off x="4796241" y="1860124"/>
            <a:ext cx="2889383" cy="1258075"/>
          </a:xfrm>
          <a:prstGeom prst="roundRect">
            <a:avLst>
              <a:gd name="adj" fmla="val 4115"/>
            </a:avLst>
          </a:prstGeom>
          <a:solidFill>
            <a:schemeClr val="tx2">
              <a:lumMod val="75000"/>
              <a:alpha val="9000"/>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alpha val="32000"/>
                  </a:srgbClr>
                </a:solidFill>
                <a:effectLst/>
                <a:uLnTx/>
                <a:uFillTx/>
                <a:latin typeface="Aptos SemiBold" panose="020B0004020202020204" pitchFamily="34" charset="0"/>
                <a:ea typeface="+mn-ea"/>
                <a:cs typeface="+mn-cs"/>
              </a:rPr>
              <a:t>Ramulator</a:t>
            </a:r>
            <a:endPar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endParaRPr>
          </a:p>
        </p:txBody>
      </p:sp>
      <p:sp>
        <p:nvSpPr>
          <p:cNvPr id="21" name="Rounded Rectangle 20">
            <a:extLst>
              <a:ext uri="{FF2B5EF4-FFF2-40B4-BE49-F238E27FC236}">
                <a16:creationId xmlns:a16="http://schemas.microsoft.com/office/drawing/2014/main" id="{879DDA14-0E3B-1D9B-9628-C2B1C3DF9F97}"/>
              </a:ext>
            </a:extLst>
          </p:cNvPr>
          <p:cNvSpPr/>
          <p:nvPr/>
        </p:nvSpPr>
        <p:spPr>
          <a:xfrm>
            <a:off x="1154758" y="3543846"/>
            <a:ext cx="2889383" cy="1258075"/>
          </a:xfrm>
          <a:prstGeom prst="roundRect">
            <a:avLst>
              <a:gd name="adj" fmla="val 4115"/>
            </a:avLst>
          </a:prstGeom>
          <a:solidFill>
            <a:schemeClr val="tx2">
              <a:lumMod val="75000"/>
              <a:alpha val="9000"/>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Sniper</a:t>
            </a:r>
            <a:endPar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endParaRPr>
          </a:p>
        </p:txBody>
      </p:sp>
      <p:sp>
        <p:nvSpPr>
          <p:cNvPr id="22" name="Rounded Rectangle 21">
            <a:extLst>
              <a:ext uri="{FF2B5EF4-FFF2-40B4-BE49-F238E27FC236}">
                <a16:creationId xmlns:a16="http://schemas.microsoft.com/office/drawing/2014/main" id="{2B25D0BA-9D4B-5788-7D62-E92B5A732A09}"/>
              </a:ext>
            </a:extLst>
          </p:cNvPr>
          <p:cNvSpPr/>
          <p:nvPr/>
        </p:nvSpPr>
        <p:spPr>
          <a:xfrm>
            <a:off x="4796241" y="3543846"/>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srgbClr>
                </a:solidFill>
                <a:effectLst/>
                <a:uLnTx/>
                <a:uFillTx/>
                <a:latin typeface="Aptos SemiBold" panose="020B0004020202020204" pitchFamily="34" charset="0"/>
                <a:ea typeface="+mn-ea"/>
                <a:cs typeface="+mn-cs"/>
              </a:rPr>
              <a:t>ChampSim</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2" name="TextBox 1">
            <a:extLst>
              <a:ext uri="{FF2B5EF4-FFF2-40B4-BE49-F238E27FC236}">
                <a16:creationId xmlns:a16="http://schemas.microsoft.com/office/drawing/2014/main" id="{470A78F0-0A09-54E2-2FFE-EDC6294EC6B1}"/>
              </a:ext>
            </a:extLst>
          </p:cNvPr>
          <p:cNvSpPr txBox="1"/>
          <p:nvPr/>
        </p:nvSpPr>
        <p:spPr>
          <a:xfrm>
            <a:off x="4738716" y="4815279"/>
            <a:ext cx="3006977" cy="86177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Focus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microarchitecture</a:t>
            </a:r>
            <a:endParaRPr kumimoji="0" lang="en-CH"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hlinkClick r:id="rId2"/>
            <a:extLst>
              <a:ext uri="{FF2B5EF4-FFF2-40B4-BE49-F238E27FC236}">
                <a16:creationId xmlns:a16="http://schemas.microsoft.com/office/drawing/2014/main" id="{F3BE1CC5-A288-2E2E-D558-55CCB24141A8}"/>
              </a:ext>
            </a:extLst>
          </p:cNvPr>
          <p:cNvSpPr txBox="1"/>
          <p:nvPr/>
        </p:nvSpPr>
        <p:spPr>
          <a:xfrm>
            <a:off x="3928093" y="6046386"/>
            <a:ext cx="4628222"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rPr>
              <a:t>https://github.com/ChampSim/ChampSim</a:t>
            </a:r>
          </a:p>
        </p:txBody>
      </p:sp>
      <p:sp>
        <p:nvSpPr>
          <p:cNvPr id="6" name="TextBox 5">
            <a:extLst>
              <a:ext uri="{FF2B5EF4-FFF2-40B4-BE49-F238E27FC236}">
                <a16:creationId xmlns:a16="http://schemas.microsoft.com/office/drawing/2014/main" id="{196BA1D1-AA9E-6452-8811-A9CF412E9136}"/>
              </a:ext>
            </a:extLst>
          </p:cNvPr>
          <p:cNvSpPr txBox="1"/>
          <p:nvPr/>
        </p:nvSpPr>
        <p:spPr>
          <a:xfrm>
            <a:off x="4972395" y="5646276"/>
            <a:ext cx="2539619"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[Gober+ </a:t>
            </a:r>
            <a:r>
              <a:rPr kumimoji="0" lang="en-GB" sz="2000" b="1"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arXiv</a:t>
            </a: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2022]</a:t>
            </a:r>
            <a:endParaRPr kumimoji="0" lang="en-CH"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01725374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B0A78-E24E-521B-98A6-7F6E28F353A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E513A9F-FA03-A22C-3DA4-F463ACA2087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181</a:t>
            </a:fld>
            <a:endParaRPr kumimoji="0" lang="en-CH" sz="2500" b="0" i="0" u="none" strike="noStrike" kern="1200" cap="none" spc="0" normalizeH="0" baseline="0" noProof="0">
              <a:ln>
                <a:noFill/>
              </a:ln>
              <a:solidFill>
                <a:srgbClr val="162746"/>
              </a:solidFill>
              <a:effectLst/>
              <a:uLnTx/>
              <a:uFillTx/>
              <a:latin typeface="Aptos" panose="020B0004020202020204" pitchFamily="34" charset="0"/>
              <a:ea typeface="+mn-ea"/>
              <a:cs typeface="+mn-cs"/>
            </a:endParaRPr>
          </a:p>
        </p:txBody>
      </p:sp>
      <p:sp>
        <p:nvSpPr>
          <p:cNvPr id="13" name="Rounded Rectangle 12">
            <a:extLst>
              <a:ext uri="{FF2B5EF4-FFF2-40B4-BE49-F238E27FC236}">
                <a16:creationId xmlns:a16="http://schemas.microsoft.com/office/drawing/2014/main" id="{168D7EA1-0C9B-A975-BC1E-9BD2962215D0}"/>
              </a:ext>
            </a:extLst>
          </p:cNvPr>
          <p:cNvSpPr/>
          <p:nvPr/>
        </p:nvSpPr>
        <p:spPr>
          <a:xfrm>
            <a:off x="-173865" y="0"/>
            <a:ext cx="9491729" cy="1434477"/>
          </a:xfrm>
          <a:prstGeom prst="roundRect">
            <a:avLst>
              <a:gd name="adj" fmla="val 7712"/>
            </a:avLst>
          </a:prstGeom>
          <a:solidFill>
            <a:srgbClr val="0070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Integrated Virtuoso with 5 Diverse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45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Architectural Simulators </a:t>
            </a:r>
          </a:p>
        </p:txBody>
      </p:sp>
      <p:sp>
        <p:nvSpPr>
          <p:cNvPr id="19" name="Rounded Rectangle 18">
            <a:extLst>
              <a:ext uri="{FF2B5EF4-FFF2-40B4-BE49-F238E27FC236}">
                <a16:creationId xmlns:a16="http://schemas.microsoft.com/office/drawing/2014/main" id="{6859EE2A-5FCF-709D-54E0-AACC86716029}"/>
              </a:ext>
            </a:extLst>
          </p:cNvPr>
          <p:cNvSpPr/>
          <p:nvPr/>
        </p:nvSpPr>
        <p:spPr>
          <a:xfrm>
            <a:off x="1186994" y="1860124"/>
            <a:ext cx="2889383" cy="1258075"/>
          </a:xfrm>
          <a:prstGeom prst="roundRect">
            <a:avLst>
              <a:gd name="adj" fmla="val 4115"/>
            </a:avLst>
          </a:prstGeom>
          <a:solidFill>
            <a:schemeClr val="tx2">
              <a:lumMod val="75000"/>
              <a:alpha val="9000"/>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g</a:t>
            </a:r>
            <a:r>
              <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em5-SE</a:t>
            </a:r>
          </a:p>
        </p:txBody>
      </p:sp>
      <p:sp>
        <p:nvSpPr>
          <p:cNvPr id="20" name="Rounded Rectangle 19">
            <a:extLst>
              <a:ext uri="{FF2B5EF4-FFF2-40B4-BE49-F238E27FC236}">
                <a16:creationId xmlns:a16="http://schemas.microsoft.com/office/drawing/2014/main" id="{7FA7966D-AFB9-8C99-E0CF-228077C6FA3F}"/>
              </a:ext>
            </a:extLst>
          </p:cNvPr>
          <p:cNvSpPr/>
          <p:nvPr/>
        </p:nvSpPr>
        <p:spPr>
          <a:xfrm>
            <a:off x="4796241" y="1860124"/>
            <a:ext cx="2889383" cy="1258075"/>
          </a:xfrm>
          <a:prstGeom prst="roundRect">
            <a:avLst>
              <a:gd name="adj" fmla="val 4115"/>
            </a:avLst>
          </a:prstGeom>
          <a:solidFill>
            <a:schemeClr val="tx2">
              <a:lumMod val="75000"/>
              <a:alpha val="9000"/>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alpha val="32000"/>
                  </a:srgbClr>
                </a:solidFill>
                <a:effectLst/>
                <a:uLnTx/>
                <a:uFillTx/>
                <a:latin typeface="Aptos SemiBold" panose="020B0004020202020204" pitchFamily="34" charset="0"/>
                <a:ea typeface="+mn-ea"/>
                <a:cs typeface="+mn-cs"/>
              </a:rPr>
              <a:t>Ramulator</a:t>
            </a:r>
            <a:endPar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endParaRPr>
          </a:p>
        </p:txBody>
      </p:sp>
      <p:sp>
        <p:nvSpPr>
          <p:cNvPr id="21" name="Rounded Rectangle 20">
            <a:extLst>
              <a:ext uri="{FF2B5EF4-FFF2-40B4-BE49-F238E27FC236}">
                <a16:creationId xmlns:a16="http://schemas.microsoft.com/office/drawing/2014/main" id="{A295879E-B099-899D-CB4A-5B897B91AC5A}"/>
              </a:ext>
            </a:extLst>
          </p:cNvPr>
          <p:cNvSpPr/>
          <p:nvPr/>
        </p:nvSpPr>
        <p:spPr>
          <a:xfrm>
            <a:off x="1154758" y="3543846"/>
            <a:ext cx="2889383" cy="1258075"/>
          </a:xfrm>
          <a:prstGeom prst="roundRect">
            <a:avLst>
              <a:gd name="adj" fmla="val 4115"/>
            </a:avLst>
          </a:prstGeom>
          <a:solidFill>
            <a:schemeClr val="tx2">
              <a:lumMod val="75000"/>
              <a:alpha val="9000"/>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rPr>
              <a:t>Sniper</a:t>
            </a:r>
            <a:endPar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endParaRPr>
          </a:p>
        </p:txBody>
      </p:sp>
      <p:sp>
        <p:nvSpPr>
          <p:cNvPr id="22" name="Rounded Rectangle 21">
            <a:extLst>
              <a:ext uri="{FF2B5EF4-FFF2-40B4-BE49-F238E27FC236}">
                <a16:creationId xmlns:a16="http://schemas.microsoft.com/office/drawing/2014/main" id="{453C7493-5B78-2841-A914-86BC18C8ED21}"/>
              </a:ext>
            </a:extLst>
          </p:cNvPr>
          <p:cNvSpPr/>
          <p:nvPr/>
        </p:nvSpPr>
        <p:spPr>
          <a:xfrm>
            <a:off x="4796241" y="3543846"/>
            <a:ext cx="2889383" cy="1258075"/>
          </a:xfrm>
          <a:prstGeom prst="roundRect">
            <a:avLst>
              <a:gd name="adj" fmla="val 4115"/>
            </a:avLst>
          </a:prstGeom>
          <a:solidFill>
            <a:schemeClr val="tx2">
              <a:lumMod val="75000"/>
              <a:alpha val="9000"/>
            </a:schemeClr>
          </a:solidFill>
          <a:ln w="28575">
            <a:solidFill>
              <a:srgbClr val="162746">
                <a:alpha val="2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alpha val="32000"/>
                  </a:srgbClr>
                </a:solidFill>
                <a:effectLst/>
                <a:uLnTx/>
                <a:uFillTx/>
                <a:latin typeface="Aptos SemiBold" panose="020B0004020202020204" pitchFamily="34" charset="0"/>
                <a:ea typeface="+mn-ea"/>
                <a:cs typeface="+mn-cs"/>
              </a:rPr>
              <a:t>ChampSim</a:t>
            </a:r>
            <a:endParaRPr kumimoji="0" lang="en-CH" sz="4000" b="1" i="0" u="none" strike="noStrike" kern="1200" cap="none" spc="0" normalizeH="0" baseline="0" noProof="0" dirty="0">
              <a:ln>
                <a:noFill/>
              </a:ln>
              <a:solidFill>
                <a:srgbClr val="44546A">
                  <a:lumMod val="75000"/>
                  <a:alpha val="32000"/>
                </a:srgbClr>
              </a:solidFill>
              <a:effectLst/>
              <a:uLnTx/>
              <a:uFillTx/>
              <a:latin typeface="Aptos SemiBold" panose="020B0004020202020204" pitchFamily="34" charset="0"/>
              <a:ea typeface="+mn-ea"/>
              <a:cs typeface="+mn-cs"/>
            </a:endParaRPr>
          </a:p>
        </p:txBody>
      </p:sp>
      <p:sp>
        <p:nvSpPr>
          <p:cNvPr id="3" name="Rounded Rectangle 2">
            <a:extLst>
              <a:ext uri="{FF2B5EF4-FFF2-40B4-BE49-F238E27FC236}">
                <a16:creationId xmlns:a16="http://schemas.microsoft.com/office/drawing/2014/main" id="{2E09AB36-B8A0-ABF5-105F-E2590B121EDA}"/>
              </a:ext>
            </a:extLst>
          </p:cNvPr>
          <p:cNvSpPr/>
          <p:nvPr/>
        </p:nvSpPr>
        <p:spPr>
          <a:xfrm>
            <a:off x="4796240" y="5041379"/>
            <a:ext cx="2889383" cy="1258075"/>
          </a:xfrm>
          <a:prstGeom prst="roundRect">
            <a:avLst>
              <a:gd name="adj" fmla="val 4115"/>
            </a:avLst>
          </a:prstGeom>
          <a:solidFill>
            <a:schemeClr val="tx2">
              <a:lumMod val="75000"/>
              <a:alpha val="9000"/>
            </a:schemeClr>
          </a:solidFill>
          <a:ln w="28575">
            <a:solidFill>
              <a:srgbClr val="162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44546A">
                    <a:lumMod val="75000"/>
                  </a:srgbClr>
                </a:solidFill>
                <a:effectLst/>
                <a:uLnTx/>
                <a:uFillTx/>
                <a:latin typeface="Aptos SemiBold" panose="020B0004020202020204" pitchFamily="34" charset="0"/>
                <a:ea typeface="+mn-ea"/>
                <a:cs typeface="+mn-cs"/>
              </a:rPr>
              <a:t>MQSim</a:t>
            </a:r>
            <a:endParaRPr kumimoji="0" lang="en-CH" sz="4000" b="1" i="0" u="none" strike="noStrike" kern="1200" cap="none" spc="0" normalizeH="0" baseline="0" noProof="0" dirty="0">
              <a:ln>
                <a:noFill/>
              </a:ln>
              <a:solidFill>
                <a:srgbClr val="44546A">
                  <a:lumMod val="75000"/>
                </a:srgbClr>
              </a:solidFill>
              <a:effectLst/>
              <a:uLnTx/>
              <a:uFillTx/>
              <a:latin typeface="Aptos SemiBold" panose="020B0004020202020204" pitchFamily="34" charset="0"/>
              <a:ea typeface="+mn-ea"/>
              <a:cs typeface="+mn-cs"/>
            </a:endParaRPr>
          </a:p>
        </p:txBody>
      </p:sp>
      <p:sp>
        <p:nvSpPr>
          <p:cNvPr id="5" name="TextBox 4">
            <a:extLst>
              <a:ext uri="{FF2B5EF4-FFF2-40B4-BE49-F238E27FC236}">
                <a16:creationId xmlns:a16="http://schemas.microsoft.com/office/drawing/2014/main" id="{715840E3-05E6-DAB0-0677-B36BC5F20B52}"/>
              </a:ext>
            </a:extLst>
          </p:cNvPr>
          <p:cNvSpPr txBox="1"/>
          <p:nvPr/>
        </p:nvSpPr>
        <p:spPr>
          <a:xfrm>
            <a:off x="1369754" y="4968439"/>
            <a:ext cx="2533835" cy="86177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Focus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500" b="1" i="0" u="none" strike="noStrike" kern="1200" cap="none" spc="0" normalizeH="0" baseline="0" noProof="0" dirty="0">
                <a:ln>
                  <a:noFill/>
                </a:ln>
                <a:solidFill>
                  <a:srgbClr val="0070C0"/>
                </a:solidFill>
                <a:effectLst/>
                <a:uLnTx/>
                <a:uFillTx/>
                <a:latin typeface="Aptos" panose="020B0004020202020204" pitchFamily="34" charset="0"/>
                <a:ea typeface="+mn-ea"/>
                <a:cs typeface="+mn-cs"/>
              </a:rPr>
              <a:t>storage devices</a:t>
            </a:r>
            <a:endParaRPr kumimoji="0" lang="en-CH"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1D888B8-2A6F-28B9-9A2C-AE3AC8603338}"/>
              </a:ext>
            </a:extLst>
          </p:cNvPr>
          <p:cNvSpPr txBox="1"/>
          <p:nvPr/>
        </p:nvSpPr>
        <p:spPr>
          <a:xfrm>
            <a:off x="1273595" y="5830213"/>
            <a:ext cx="2726153"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t>
            </a:r>
            <a:r>
              <a:rPr kumimoji="0" lang="en-GB" sz="2000" b="1"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Tavakkol</a:t>
            </a:r>
            <a:r>
              <a:rPr kumimoji="0" lang="en-GB"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FAST 2018]</a:t>
            </a:r>
            <a:endParaRPr kumimoji="0" lang="en-CH" sz="2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8" name="TextBox 7">
            <a:hlinkClick r:id="rId2"/>
            <a:extLst>
              <a:ext uri="{FF2B5EF4-FFF2-40B4-BE49-F238E27FC236}">
                <a16:creationId xmlns:a16="http://schemas.microsoft.com/office/drawing/2014/main" id="{943FA778-A7EC-2EFA-D11A-C09887EEFF1D}"/>
              </a:ext>
            </a:extLst>
          </p:cNvPr>
          <p:cNvSpPr txBox="1"/>
          <p:nvPr/>
        </p:nvSpPr>
        <p:spPr>
          <a:xfrm>
            <a:off x="383972" y="6230323"/>
            <a:ext cx="4505398"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rPr>
              <a:t>https://github.com/CMU-SAFARI/MQSim</a:t>
            </a:r>
          </a:p>
        </p:txBody>
      </p:sp>
    </p:spTree>
    <p:extLst>
      <p:ext uri="{BB962C8B-B14F-4D97-AF65-F5344CB8AC3E}">
        <p14:creationId xmlns:p14="http://schemas.microsoft.com/office/powerpoint/2010/main" val="413791545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BBC2F-AF10-5242-A84A-FC2B8AD8C85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F12552A-4B46-8B5B-F867-6DFCD3EF7A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Corbel" panose="020B0503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182</a:t>
            </a:fld>
            <a:endParaRPr kumimoji="0" lang="en-CH" sz="2500" b="0" i="0" u="none" strike="noStrike" kern="1200" cap="none" spc="0" normalizeH="0" baseline="0" noProof="0">
              <a:ln>
                <a:noFill/>
              </a:ln>
              <a:solidFill>
                <a:srgbClr val="4472C4">
                  <a:lumMod val="50000"/>
                </a:srgbClr>
              </a:solidFill>
              <a:effectLst/>
              <a:uLnTx/>
              <a:uFillTx/>
              <a:latin typeface="Corbel" panose="020B0503020204020204" pitchFamily="34" charset="0"/>
              <a:ea typeface="+mn-ea"/>
              <a:cs typeface="+mn-cs"/>
            </a:endParaRPr>
          </a:p>
        </p:txBody>
      </p:sp>
      <p:sp>
        <p:nvSpPr>
          <p:cNvPr id="2" name="Title 1">
            <a:extLst>
              <a:ext uri="{FF2B5EF4-FFF2-40B4-BE49-F238E27FC236}">
                <a16:creationId xmlns:a16="http://schemas.microsoft.com/office/drawing/2014/main" id="{BA368EAC-D26D-0696-753B-2D524B185EDD}"/>
              </a:ext>
            </a:extLst>
          </p:cNvPr>
          <p:cNvSpPr>
            <a:spLocks noGrp="1"/>
          </p:cNvSpPr>
          <p:nvPr>
            <p:ph type="title"/>
          </p:nvPr>
        </p:nvSpPr>
        <p:spPr/>
        <p:txBody>
          <a:bodyPr/>
          <a:lstStyle/>
          <a:p>
            <a:r>
              <a:rPr lang="en-CH" dirty="0"/>
              <a:t>Virtuoso’s Versatility</a:t>
            </a:r>
          </a:p>
        </p:txBody>
      </p:sp>
      <p:sp>
        <p:nvSpPr>
          <p:cNvPr id="6" name="Rounded Rectangle 5">
            <a:extLst>
              <a:ext uri="{FF2B5EF4-FFF2-40B4-BE49-F238E27FC236}">
                <a16:creationId xmlns:a16="http://schemas.microsoft.com/office/drawing/2014/main" id="{AC5C6356-6819-BF32-9E86-2EA65A6BC5D4}"/>
              </a:ext>
            </a:extLst>
          </p:cNvPr>
          <p:cNvSpPr/>
          <p:nvPr/>
        </p:nvSpPr>
        <p:spPr>
          <a:xfrm>
            <a:off x="-122830" y="1226616"/>
            <a:ext cx="9389660" cy="2191368"/>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rgbClr val="4472C4">
                    <a:lumMod val="75000"/>
                  </a:srgbClr>
                </a:solidFill>
                <a:effectLst/>
                <a:uLnTx/>
                <a:uFillTx/>
                <a:latin typeface="Aptos" panose="020B0004020202020204" pitchFamily="34" charset="0"/>
                <a:ea typeface="+mn-ea"/>
                <a:cs typeface="+mn-cs"/>
              </a:rPr>
              <a:t>We showcase Virtuoso’s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rgbClr val="4472C4">
                    <a:lumMod val="75000"/>
                  </a:srgbClr>
                </a:solidFill>
                <a:effectLst/>
                <a:uLnTx/>
                <a:uFillTx/>
                <a:latin typeface="Aptos" panose="020B0004020202020204" pitchFamily="34" charset="0"/>
                <a:ea typeface="+mn-ea"/>
                <a:cs typeface="+mn-cs"/>
              </a:rPr>
              <a:t> versatility by evaluating multiple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rgbClr val="4472C4">
                    <a:lumMod val="75000"/>
                  </a:srgbClr>
                </a:solidFill>
                <a:effectLst/>
                <a:uLnTx/>
                <a:uFillTx/>
                <a:latin typeface="Aptos" panose="020B0004020202020204" pitchFamily="34" charset="0"/>
                <a:ea typeface="+mn-ea"/>
                <a:cs typeface="+mn-cs"/>
              </a:rPr>
              <a:t>different use cases</a:t>
            </a:r>
            <a:endParaRPr kumimoji="0" lang="en-CH" sz="4500" b="1" i="0" u="none" strike="noStrike" kern="1200" cap="none" spc="0" normalizeH="0" baseline="0" noProof="0" dirty="0">
              <a:ln>
                <a:noFill/>
              </a:ln>
              <a:solidFill>
                <a:srgbClr val="4472C4">
                  <a:lumMod val="75000"/>
                </a:srgbClr>
              </a:solidFill>
              <a:effectLst/>
              <a:uLnTx/>
              <a:uFillTx/>
              <a:latin typeface="Aptos" panose="020B0004020202020204" pitchFamily="34" charset="0"/>
              <a:ea typeface="+mn-ea"/>
              <a:cs typeface="+mn-cs"/>
            </a:endParaRPr>
          </a:p>
        </p:txBody>
      </p:sp>
      <p:sp>
        <p:nvSpPr>
          <p:cNvPr id="10" name="Rounded Rectangle 9">
            <a:extLst>
              <a:ext uri="{FF2B5EF4-FFF2-40B4-BE49-F238E27FC236}">
                <a16:creationId xmlns:a16="http://schemas.microsoft.com/office/drawing/2014/main" id="{22723410-C773-285E-BE69-51746EF74BA5}"/>
              </a:ext>
            </a:extLst>
          </p:cNvPr>
          <p:cNvSpPr/>
          <p:nvPr/>
        </p:nvSpPr>
        <p:spPr>
          <a:xfrm>
            <a:off x="1700213" y="5468540"/>
            <a:ext cx="5743573" cy="703516"/>
          </a:xfrm>
          <a:prstGeom prst="roundRect">
            <a:avLst>
              <a:gd name="adj" fmla="val 771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5 use cases in the paper </a:t>
            </a:r>
            <a:endParaRPr kumimoji="0" lang="en-CH" sz="4000" b="1" i="0" u="none"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endParaRPr>
          </a:p>
        </p:txBody>
      </p:sp>
      <p:sp>
        <p:nvSpPr>
          <p:cNvPr id="11" name="TextBox 10">
            <a:extLst>
              <a:ext uri="{FF2B5EF4-FFF2-40B4-BE49-F238E27FC236}">
                <a16:creationId xmlns:a16="http://schemas.microsoft.com/office/drawing/2014/main" id="{D37FF1FA-105C-7EBB-B261-ED30F3A24CFA}"/>
              </a:ext>
            </a:extLst>
          </p:cNvPr>
          <p:cNvSpPr txBox="1"/>
          <p:nvPr/>
        </p:nvSpPr>
        <p:spPr>
          <a:xfrm>
            <a:off x="2139204" y="6172056"/>
            <a:ext cx="4790097"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400" b="1" i="0" u="sng"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https://arxiv.org/pdf/2403.04635</a:t>
            </a:r>
          </a:p>
        </p:txBody>
      </p:sp>
      <p:sp>
        <p:nvSpPr>
          <p:cNvPr id="5" name="Rounded Rectangle 4">
            <a:extLst>
              <a:ext uri="{FF2B5EF4-FFF2-40B4-BE49-F238E27FC236}">
                <a16:creationId xmlns:a16="http://schemas.microsoft.com/office/drawing/2014/main" id="{DBB779AD-CB67-A9DB-8153-F2B87F31C5D8}"/>
              </a:ext>
            </a:extLst>
          </p:cNvPr>
          <p:cNvSpPr/>
          <p:nvPr/>
        </p:nvSpPr>
        <p:spPr>
          <a:xfrm>
            <a:off x="-122830" y="3749809"/>
            <a:ext cx="9389660" cy="1239979"/>
          </a:xfrm>
          <a:prstGeom prst="roundRect">
            <a:avLst>
              <a:gd name="adj" fmla="val 771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500" b="0" i="0" u="none" strike="noStrike" kern="1200" cap="none" spc="0" normalizeH="0" baseline="0" noProof="0" dirty="0">
                <a:ln>
                  <a:noFill/>
                </a:ln>
                <a:solidFill>
                  <a:srgbClr val="ED7D31">
                    <a:lumMod val="75000"/>
                  </a:srgbClr>
                </a:solidFill>
                <a:effectLst/>
                <a:uLnTx/>
                <a:uFillTx/>
                <a:latin typeface="Aptos" panose="020B0004020202020204" pitchFamily="34" charset="0"/>
                <a:ea typeface="+mn-ea"/>
                <a:cs typeface="+mn-cs"/>
              </a:rPr>
              <a:t>Demonstrate new insights 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500" b="0" i="0" u="none" strike="noStrike" kern="1200" cap="none" spc="0" normalizeH="0" baseline="0" noProof="0" dirty="0">
                <a:ln>
                  <a:noFill/>
                </a:ln>
                <a:solidFill>
                  <a:srgbClr val="ED7D31">
                    <a:lumMod val="75000"/>
                  </a:srgbClr>
                </a:solidFill>
                <a:effectLst/>
                <a:uLnTx/>
                <a:uFillTx/>
                <a:latin typeface="Aptos" panose="020B0004020202020204" pitchFamily="34" charset="0"/>
                <a:ea typeface="+mn-ea"/>
                <a:cs typeface="+mn-cs"/>
              </a:rPr>
              <a:t>state-of-the-art VM techniques</a:t>
            </a:r>
          </a:p>
        </p:txBody>
      </p:sp>
    </p:spTree>
    <p:extLst>
      <p:ext uri="{BB962C8B-B14F-4D97-AF65-F5344CB8AC3E}">
        <p14:creationId xmlns:p14="http://schemas.microsoft.com/office/powerpoint/2010/main" val="359004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P spid="11" grpId="0"/>
      <p:bldP spid="5" grpId="0" animBg="1"/>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2D0A6-F13C-ADB7-8679-C789BF2E9E6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280517-582B-9C89-8142-4D48429E551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183</a:t>
            </a:fld>
            <a:endParaRPr kumimoji="0" lang="en-CH" sz="2500" b="0" i="0" u="none" strike="noStrike" kern="1200" cap="none" spc="0" normalizeH="0" baseline="0" noProof="0">
              <a:ln>
                <a:noFill/>
              </a:ln>
              <a:solidFill>
                <a:srgbClr val="4472C4">
                  <a:lumMod val="50000"/>
                </a:srgbClr>
              </a:solidFill>
              <a:effectLst/>
              <a:uLnTx/>
              <a:uFillTx/>
              <a:latin typeface="Aptos" panose="020B0004020202020204" pitchFamily="34" charset="0"/>
              <a:ea typeface="+mn-ea"/>
              <a:cs typeface="+mn-cs"/>
            </a:endParaRPr>
          </a:p>
        </p:txBody>
      </p:sp>
      <p:sp>
        <p:nvSpPr>
          <p:cNvPr id="2" name="Title 1">
            <a:extLst>
              <a:ext uri="{FF2B5EF4-FFF2-40B4-BE49-F238E27FC236}">
                <a16:creationId xmlns:a16="http://schemas.microsoft.com/office/drawing/2014/main" id="{2C064F3B-7F29-24C3-D917-7EA38E76FE43}"/>
              </a:ext>
            </a:extLst>
          </p:cNvPr>
          <p:cNvSpPr>
            <a:spLocks noGrp="1"/>
          </p:cNvSpPr>
          <p:nvPr>
            <p:ph type="title"/>
          </p:nvPr>
        </p:nvSpPr>
        <p:spPr/>
        <p:txBody>
          <a:bodyPr/>
          <a:lstStyle/>
          <a:p>
            <a:r>
              <a:rPr lang="en-CH" dirty="0"/>
              <a:t>Virtuoso Example Use Cases</a:t>
            </a:r>
          </a:p>
        </p:txBody>
      </p:sp>
      <p:sp>
        <p:nvSpPr>
          <p:cNvPr id="5" name="Rounded Rectangle 4">
            <a:extLst>
              <a:ext uri="{FF2B5EF4-FFF2-40B4-BE49-F238E27FC236}">
                <a16:creationId xmlns:a16="http://schemas.microsoft.com/office/drawing/2014/main" id="{55BB6890-DF9D-98ED-DDED-C9832C66A428}"/>
              </a:ext>
            </a:extLst>
          </p:cNvPr>
          <p:cNvSpPr/>
          <p:nvPr/>
        </p:nvSpPr>
        <p:spPr>
          <a:xfrm>
            <a:off x="-122830" y="1499283"/>
            <a:ext cx="9389660" cy="1745722"/>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rgbClr val="4472C4">
                    <a:lumMod val="75000"/>
                    <a:alpha val="13000"/>
                  </a:srgbClr>
                </a:solidFill>
                <a:effectLst/>
                <a:uLnTx/>
                <a:uFillTx/>
                <a:latin typeface="Aptos" panose="020B0004020202020204" pitchFamily="34" charset="0"/>
                <a:ea typeface="+mn-ea"/>
                <a:cs typeface="+mn-cs"/>
              </a:rPr>
              <a:t>Evaluating Different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rgbClr val="4472C4">
                    <a:lumMod val="75000"/>
                    <a:alpha val="13000"/>
                  </a:srgbClr>
                </a:solidFill>
                <a:effectLst/>
                <a:uLnTx/>
                <a:uFillTx/>
                <a:latin typeface="Aptos" panose="020B0004020202020204" pitchFamily="34" charset="0"/>
                <a:ea typeface="+mn-ea"/>
                <a:cs typeface="+mn-cs"/>
              </a:rPr>
              <a:t>Page Table Designs</a:t>
            </a:r>
            <a:endParaRPr kumimoji="0" lang="en-CH" sz="4500" b="1" i="0" u="none" strike="noStrike" kern="1200" cap="none" spc="0" normalizeH="0" baseline="0" noProof="0" dirty="0">
              <a:ln>
                <a:noFill/>
              </a:ln>
              <a:solidFill>
                <a:srgbClr val="4472C4">
                  <a:lumMod val="75000"/>
                  <a:alpha val="13000"/>
                </a:srgbClr>
              </a:solidFill>
              <a:effectLst/>
              <a:uLnTx/>
              <a:uFillTx/>
              <a:latin typeface="Aptos" panose="020B0004020202020204" pitchFamily="34" charset="0"/>
              <a:ea typeface="+mn-ea"/>
              <a:cs typeface="+mn-cs"/>
            </a:endParaRPr>
          </a:p>
        </p:txBody>
      </p:sp>
      <p:sp>
        <p:nvSpPr>
          <p:cNvPr id="3" name="Rounded Rectangle 2">
            <a:extLst>
              <a:ext uri="{FF2B5EF4-FFF2-40B4-BE49-F238E27FC236}">
                <a16:creationId xmlns:a16="http://schemas.microsoft.com/office/drawing/2014/main" id="{54D10E5B-F053-F016-4800-7ECB4692A997}"/>
              </a:ext>
            </a:extLst>
          </p:cNvPr>
          <p:cNvSpPr/>
          <p:nvPr/>
        </p:nvSpPr>
        <p:spPr>
          <a:xfrm>
            <a:off x="-122830" y="3596360"/>
            <a:ext cx="9389660" cy="1745722"/>
          </a:xfrm>
          <a:prstGeom prst="roundRect">
            <a:avLst>
              <a:gd name="adj" fmla="val 7712"/>
            </a:avLst>
          </a:prstGeom>
          <a:solidFill>
            <a:schemeClr val="accent5">
              <a:lumMod val="60000"/>
              <a:lumOff val="40000"/>
              <a:alpha val="2405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rgbClr val="4472C4">
                    <a:lumMod val="75000"/>
                  </a:srgbClr>
                </a:solidFill>
                <a:effectLst/>
                <a:uLnTx/>
                <a:uFillTx/>
                <a:latin typeface="Aptos" panose="020B0004020202020204" pitchFamily="34" charset="0"/>
                <a:ea typeface="+mn-ea"/>
                <a:cs typeface="+mn-cs"/>
              </a:rPr>
              <a:t>Evaluating Physical Memory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rgbClr val="4472C4">
                    <a:lumMod val="75000"/>
                  </a:srgbClr>
                </a:solidFill>
                <a:effectLst/>
                <a:uLnTx/>
                <a:uFillTx/>
                <a:latin typeface="Aptos" panose="020B0004020202020204" pitchFamily="34" charset="0"/>
                <a:ea typeface="+mn-ea"/>
                <a:cs typeface="+mn-cs"/>
              </a:rPr>
              <a:t>Allocation Policies</a:t>
            </a:r>
            <a:endParaRPr kumimoji="0" lang="en-CH" sz="4500" b="1" i="0" u="none" strike="noStrike" kern="1200" cap="none" spc="0" normalizeH="0" baseline="0" noProof="0" dirty="0">
              <a:ln>
                <a:noFill/>
              </a:ln>
              <a:solidFill>
                <a:srgbClr val="4472C4">
                  <a:lumMod val="75000"/>
                </a:srgbClr>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40940273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15FFA-0E4C-BD9D-B655-C47B32E7F7B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1E791EA-4968-9BAE-4477-E036769404D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184</a:t>
            </a:fld>
            <a:endParaRPr kumimoji="0" lang="en-CH" sz="2500" b="0" i="0" u="none" strike="noStrike" kern="1200" cap="none" spc="0" normalizeH="0" baseline="0" noProof="0" dirty="0">
              <a:ln>
                <a:noFill/>
              </a:ln>
              <a:solidFill>
                <a:srgbClr val="162746"/>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644D8889-0D67-B2EC-108A-0F8657A0F4F5}"/>
              </a:ext>
            </a:extLst>
          </p:cNvPr>
          <p:cNvSpPr>
            <a:spLocks noGrp="1"/>
          </p:cNvSpPr>
          <p:nvPr>
            <p:ph type="title"/>
          </p:nvPr>
        </p:nvSpPr>
        <p:spPr/>
        <p:txBody>
          <a:bodyPr/>
          <a:lstStyle/>
          <a:p>
            <a:r>
              <a:rPr lang="en-CH" dirty="0"/>
              <a:t>Evaluation Methodology</a:t>
            </a:r>
          </a:p>
        </p:txBody>
      </p:sp>
      <p:sp>
        <p:nvSpPr>
          <p:cNvPr id="5" name="Content Placeholder 2">
            <a:extLst>
              <a:ext uri="{FF2B5EF4-FFF2-40B4-BE49-F238E27FC236}">
                <a16:creationId xmlns:a16="http://schemas.microsoft.com/office/drawing/2014/main" id="{68E1A0AE-04B6-48E5-8EC5-E9A377D95953}"/>
              </a:ext>
            </a:extLst>
          </p:cNvPr>
          <p:cNvSpPr>
            <a:spLocks noGrp="1"/>
          </p:cNvSpPr>
          <p:nvPr>
            <p:ph idx="1"/>
          </p:nvPr>
        </p:nvSpPr>
        <p:spPr>
          <a:xfrm>
            <a:off x="114300" y="1302573"/>
            <a:ext cx="9144000" cy="2046116"/>
          </a:xfrm>
        </p:spPr>
        <p:txBody>
          <a:bodyPr>
            <a:noAutofit/>
          </a:bodyPr>
          <a:lstStyle/>
          <a:p>
            <a:pPr marL="0" indent="0">
              <a:lnSpc>
                <a:spcPts val="3020"/>
              </a:lnSpc>
              <a:buNone/>
            </a:pPr>
            <a:r>
              <a:rPr lang="en-CH" sz="3300" b="1" dirty="0"/>
              <a:t>Buddy: </a:t>
            </a:r>
            <a:r>
              <a:rPr lang="en-CH" sz="3300" dirty="0"/>
              <a:t>Baseline allocator with the buddy system</a:t>
            </a:r>
          </a:p>
          <a:p>
            <a:pPr marL="0" indent="0">
              <a:lnSpc>
                <a:spcPts val="3020"/>
              </a:lnSpc>
              <a:buNone/>
            </a:pPr>
            <a:endParaRPr lang="en-US" sz="3300" dirty="0"/>
          </a:p>
          <a:p>
            <a:pPr marL="0" indent="0">
              <a:lnSpc>
                <a:spcPts val="3020"/>
              </a:lnSpc>
              <a:buNone/>
            </a:pPr>
            <a:r>
              <a:rPr lang="en-GB" sz="3300" b="1" dirty="0"/>
              <a:t>Utopia:</a:t>
            </a:r>
            <a:r>
              <a:rPr lang="en-GB" sz="3300" b="1" baseline="30000" dirty="0"/>
              <a:t>1</a:t>
            </a:r>
            <a:r>
              <a:rPr lang="en-GB" sz="3300" b="1" dirty="0"/>
              <a:t> </a:t>
            </a:r>
            <a:r>
              <a:rPr lang="en-GB" sz="3300" dirty="0"/>
              <a:t>Part of memory is organized using a hash-based mapping</a:t>
            </a:r>
            <a:endParaRPr lang="en-GB" sz="3300" b="1" dirty="0"/>
          </a:p>
          <a:p>
            <a:pPr marL="0" indent="0">
              <a:buNone/>
            </a:pPr>
            <a:endParaRPr lang="en-US" sz="3300" dirty="0"/>
          </a:p>
          <a:p>
            <a:pPr marL="0" indent="0">
              <a:buNone/>
            </a:pPr>
            <a:endParaRPr lang="en-GB" sz="3300" dirty="0"/>
          </a:p>
          <a:p>
            <a:pPr marL="0" indent="0">
              <a:buNone/>
            </a:pPr>
            <a:r>
              <a:rPr lang="en-CH" sz="3300" dirty="0"/>
              <a:t>	</a:t>
            </a:r>
          </a:p>
          <a:p>
            <a:pPr marL="0" indent="0">
              <a:buNone/>
            </a:pPr>
            <a:endParaRPr lang="en-CH" sz="3300" dirty="0"/>
          </a:p>
        </p:txBody>
      </p:sp>
      <p:sp>
        <p:nvSpPr>
          <p:cNvPr id="8" name="TextBox 7">
            <a:extLst>
              <a:ext uri="{FF2B5EF4-FFF2-40B4-BE49-F238E27FC236}">
                <a16:creationId xmlns:a16="http://schemas.microsoft.com/office/drawing/2014/main" id="{5BB3E907-A833-9021-0FE5-05D815BEC201}"/>
              </a:ext>
            </a:extLst>
          </p:cNvPr>
          <p:cNvSpPr txBox="1"/>
          <p:nvPr/>
        </p:nvSpPr>
        <p:spPr>
          <a:xfrm>
            <a:off x="0" y="3917833"/>
            <a:ext cx="9144000" cy="553998"/>
          </a:xfrm>
          <a:prstGeom prst="rect">
            <a:avLst/>
          </a:prstGeom>
          <a:solidFill>
            <a:schemeClr val="tx2">
              <a:lumMod val="50000"/>
              <a:alpha val="8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000" b="0" i="1" u="none" strike="noStrike" kern="1200" cap="none" spc="0" normalizeH="0" baseline="0" noProof="0" dirty="0">
                <a:ln>
                  <a:noFill/>
                </a:ln>
                <a:solidFill>
                  <a:prstClr val="black"/>
                </a:solidFill>
                <a:effectLst/>
                <a:uLnTx/>
                <a:uFillTx/>
                <a:latin typeface="Calibri" panose="020F0502020204030204"/>
                <a:ea typeface="+mn-ea"/>
                <a:cs typeface="+mn-cs"/>
              </a:rPr>
              <a:t>Workloads: </a:t>
            </a:r>
            <a:r>
              <a:rPr kumimoji="0" lang="en-CH" sz="30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Short-input Short-output LLM inference</a:t>
            </a:r>
            <a:endParaRPr kumimoji="0" lang="en-CH" sz="3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11" name="TextBox 10">
            <a:extLst>
              <a:ext uri="{FF2B5EF4-FFF2-40B4-BE49-F238E27FC236}">
                <a16:creationId xmlns:a16="http://schemas.microsoft.com/office/drawing/2014/main" id="{69D6E8B5-F50E-4059-B503-3293C048933E}"/>
              </a:ext>
            </a:extLst>
          </p:cNvPr>
          <p:cNvSpPr txBox="1"/>
          <p:nvPr/>
        </p:nvSpPr>
        <p:spPr>
          <a:xfrm>
            <a:off x="-1" y="6054536"/>
            <a:ext cx="8279027" cy="9233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[1] </a:t>
            </a:r>
            <a:r>
              <a:rPr kumimoji="0" lang="en-GB" sz="1800" b="0" i="1" u="none" strike="noStrike" kern="1200" cap="none" spc="0" normalizeH="0" baseline="0" noProof="0" dirty="0">
                <a:ln>
                  <a:noFill/>
                </a:ln>
                <a:solidFill>
                  <a:prstClr val="black"/>
                </a:solidFill>
                <a:effectLst/>
                <a:uLnTx/>
                <a:uFillTx/>
                <a:latin typeface="Aptos" panose="020B0004020202020204" pitchFamily="34" charset="0"/>
                <a:ea typeface="+mn-ea"/>
                <a:cs typeface="+mn-cs"/>
              </a:rPr>
              <a:t>Kanellopoulos et al. “</a:t>
            </a:r>
            <a:r>
              <a:rPr kumimoji="0" lang="en-GB" sz="1800" b="0" i="1" u="none" strike="noStrike" kern="1200" cap="none" spc="0" normalizeH="0" baseline="0" noProof="0" dirty="0">
                <a:ln>
                  <a:noFill/>
                </a:ln>
                <a:solidFill>
                  <a:srgbClr val="000000"/>
                </a:solidFill>
                <a:effectLst/>
                <a:uLnTx/>
                <a:uFillTx/>
                <a:latin typeface="Aptos" panose="020B0004020202020204" pitchFamily="34" charset="0"/>
                <a:ea typeface="+mn-ea"/>
                <a:cs typeface="+mn-cs"/>
              </a:rPr>
              <a:t>Utopia: Fast and Efficient Address Translation via Hybrid Restrictive &amp; Flexible Virtual-to-Physical Address Mappings” MICRO 2023</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CH" sz="1800" b="0" i="1"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grpSp>
        <p:nvGrpSpPr>
          <p:cNvPr id="15" name="Group 14">
            <a:extLst>
              <a:ext uri="{FF2B5EF4-FFF2-40B4-BE49-F238E27FC236}">
                <a16:creationId xmlns:a16="http://schemas.microsoft.com/office/drawing/2014/main" id="{1E3F972B-ADE6-004F-ECDD-45C80A19D99A}"/>
              </a:ext>
            </a:extLst>
          </p:cNvPr>
          <p:cNvGrpSpPr/>
          <p:nvPr/>
        </p:nvGrpSpPr>
        <p:grpSpPr>
          <a:xfrm>
            <a:off x="922863" y="4718559"/>
            <a:ext cx="1924291" cy="1172607"/>
            <a:chOff x="922863" y="4718559"/>
            <a:chExt cx="1924291" cy="1172607"/>
          </a:xfrm>
        </p:grpSpPr>
        <p:pic>
          <p:nvPicPr>
            <p:cNvPr id="2" name="Picture 12" descr="Mistral AI Icon logo transparent PNG - StickPNG">
              <a:extLst>
                <a:ext uri="{FF2B5EF4-FFF2-40B4-BE49-F238E27FC236}">
                  <a16:creationId xmlns:a16="http://schemas.microsoft.com/office/drawing/2014/main" id="{A4DD05D1-D5D9-5CC8-73D6-558053DDF83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978" t="7004" r="19688" b="5813"/>
            <a:stretch/>
          </p:blipFill>
          <p:spPr bwMode="auto">
            <a:xfrm>
              <a:off x="1536686" y="4718559"/>
              <a:ext cx="696644" cy="64483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84F04AC-96B7-100A-7658-E54364878BC2}"/>
                </a:ext>
              </a:extLst>
            </p:cNvPr>
            <p:cNvSpPr txBox="1"/>
            <p:nvPr/>
          </p:nvSpPr>
          <p:spPr>
            <a:xfrm>
              <a:off x="922863" y="5337168"/>
              <a:ext cx="1924291"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Mistral-7B</a:t>
              </a:r>
            </a:p>
          </p:txBody>
        </p:sp>
      </p:grpSp>
      <p:grpSp>
        <p:nvGrpSpPr>
          <p:cNvPr id="13" name="Group 12">
            <a:extLst>
              <a:ext uri="{FF2B5EF4-FFF2-40B4-BE49-F238E27FC236}">
                <a16:creationId xmlns:a16="http://schemas.microsoft.com/office/drawing/2014/main" id="{CADC2DAB-CCB9-3C76-4548-EA9CA4EE3FAF}"/>
              </a:ext>
            </a:extLst>
          </p:cNvPr>
          <p:cNvGrpSpPr/>
          <p:nvPr/>
        </p:nvGrpSpPr>
        <p:grpSpPr>
          <a:xfrm>
            <a:off x="3502576" y="4718559"/>
            <a:ext cx="2299543" cy="1183834"/>
            <a:chOff x="3754017" y="4718559"/>
            <a:chExt cx="2299543" cy="1183834"/>
          </a:xfrm>
        </p:grpSpPr>
        <p:pic>
          <p:nvPicPr>
            <p:cNvPr id="2050" name="Picture 2" descr="Llama 2 Model Details">
              <a:extLst>
                <a:ext uri="{FF2B5EF4-FFF2-40B4-BE49-F238E27FC236}">
                  <a16:creationId xmlns:a16="http://schemas.microsoft.com/office/drawing/2014/main" id="{3B8AB7BF-28F2-6D0C-B174-56375A4814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371" t="22000" r="9371" b="21523"/>
            <a:stretch/>
          </p:blipFill>
          <p:spPr bwMode="auto">
            <a:xfrm>
              <a:off x="4041124" y="4718559"/>
              <a:ext cx="1725329" cy="75193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E926711-9C30-524A-1466-888673D921B2}"/>
                </a:ext>
              </a:extLst>
            </p:cNvPr>
            <p:cNvSpPr txBox="1"/>
            <p:nvPr/>
          </p:nvSpPr>
          <p:spPr>
            <a:xfrm>
              <a:off x="3754017" y="5348395"/>
              <a:ext cx="2299543"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Llama-2-7B</a:t>
              </a:r>
            </a:p>
          </p:txBody>
        </p:sp>
      </p:grpSp>
      <p:grpSp>
        <p:nvGrpSpPr>
          <p:cNvPr id="14" name="Group 13">
            <a:extLst>
              <a:ext uri="{FF2B5EF4-FFF2-40B4-BE49-F238E27FC236}">
                <a16:creationId xmlns:a16="http://schemas.microsoft.com/office/drawing/2014/main" id="{58A68C6A-2A66-1BE5-663B-12F92671B69C}"/>
              </a:ext>
            </a:extLst>
          </p:cNvPr>
          <p:cNvGrpSpPr/>
          <p:nvPr/>
        </p:nvGrpSpPr>
        <p:grpSpPr>
          <a:xfrm>
            <a:off x="6457542" y="4543117"/>
            <a:ext cx="2299543" cy="1348049"/>
            <a:chOff x="6457542" y="4543117"/>
            <a:chExt cx="2299543" cy="1348049"/>
          </a:xfrm>
        </p:grpSpPr>
        <p:pic>
          <p:nvPicPr>
            <p:cNvPr id="10" name="Picture 9">
              <a:extLst>
                <a:ext uri="{FF2B5EF4-FFF2-40B4-BE49-F238E27FC236}">
                  <a16:creationId xmlns:a16="http://schemas.microsoft.com/office/drawing/2014/main" id="{6C9AE3AA-3ECC-BF83-A4A7-89661929B1A3}"/>
                </a:ext>
              </a:extLst>
            </p:cNvPr>
            <p:cNvPicPr>
              <a:picLocks noChangeAspect="1"/>
            </p:cNvPicPr>
            <p:nvPr/>
          </p:nvPicPr>
          <p:blipFill>
            <a:blip r:embed="rId4"/>
            <a:stretch>
              <a:fillRect/>
            </a:stretch>
          </p:blipFill>
          <p:spPr>
            <a:xfrm>
              <a:off x="6457542" y="4543117"/>
              <a:ext cx="1967696" cy="900314"/>
            </a:xfrm>
            <a:prstGeom prst="rect">
              <a:avLst/>
            </a:prstGeom>
          </p:spPr>
        </p:pic>
        <p:sp>
          <p:nvSpPr>
            <p:cNvPr id="12" name="TextBox 11">
              <a:extLst>
                <a:ext uri="{FF2B5EF4-FFF2-40B4-BE49-F238E27FC236}">
                  <a16:creationId xmlns:a16="http://schemas.microsoft.com/office/drawing/2014/main" id="{7BC434E5-BDC4-FEE8-52E5-67CA3987072D}"/>
                </a:ext>
              </a:extLst>
            </p:cNvPr>
            <p:cNvSpPr txBox="1"/>
            <p:nvPr/>
          </p:nvSpPr>
          <p:spPr>
            <a:xfrm>
              <a:off x="6457542" y="5337168"/>
              <a:ext cx="2299543"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3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Bagel-2.8B</a:t>
              </a:r>
            </a:p>
          </p:txBody>
        </p:sp>
      </p:grpSp>
    </p:spTree>
    <p:extLst>
      <p:ext uri="{BB962C8B-B14F-4D97-AF65-F5344CB8AC3E}">
        <p14:creationId xmlns:p14="http://schemas.microsoft.com/office/powerpoint/2010/main" val="106602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8" grpId="0" animBg="1"/>
      <p:bldP spid="11" grpId="0"/>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7ACF8-C1B7-D0DC-91F6-877DD069E36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DFD88E-DA15-E28F-A639-F4FBFCDB754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162746"/>
                </a:solidFill>
                <a:effectLst/>
                <a:uLnTx/>
                <a:uFillTx/>
                <a:latin typeface="Aptos" panose="020B00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185</a:t>
            </a:fld>
            <a:endParaRPr kumimoji="0" lang="en-CH" sz="2500" b="0" i="0" u="none" strike="noStrike" kern="1200" cap="none" spc="0" normalizeH="0" baseline="0" noProof="0" dirty="0">
              <a:ln>
                <a:noFill/>
              </a:ln>
              <a:solidFill>
                <a:srgbClr val="162746"/>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90AF02DE-744C-14AF-B476-5951458B0355}"/>
              </a:ext>
            </a:extLst>
          </p:cNvPr>
          <p:cNvSpPr>
            <a:spLocks noGrp="1"/>
          </p:cNvSpPr>
          <p:nvPr>
            <p:ph type="title"/>
          </p:nvPr>
        </p:nvSpPr>
        <p:spPr>
          <a:xfrm>
            <a:off x="24711" y="-49427"/>
            <a:ext cx="10614260" cy="894791"/>
          </a:xfrm>
        </p:spPr>
        <p:txBody>
          <a:bodyPr>
            <a:noAutofit/>
          </a:bodyPr>
          <a:lstStyle/>
          <a:p>
            <a:r>
              <a:rPr lang="en-CH" dirty="0"/>
              <a:t>Accelerating Memory Allocation</a:t>
            </a:r>
          </a:p>
        </p:txBody>
      </p:sp>
      <p:graphicFrame>
        <p:nvGraphicFramePr>
          <p:cNvPr id="8" name="Chart 7">
            <a:extLst>
              <a:ext uri="{FF2B5EF4-FFF2-40B4-BE49-F238E27FC236}">
                <a16:creationId xmlns:a16="http://schemas.microsoft.com/office/drawing/2014/main" id="{0AF6FDB7-A54E-EBB8-5634-1D3BDA8D8F7C}"/>
              </a:ext>
            </a:extLst>
          </p:cNvPr>
          <p:cNvGraphicFramePr>
            <a:graphicFrameLocks/>
          </p:cNvGraphicFramePr>
          <p:nvPr/>
        </p:nvGraphicFramePr>
        <p:xfrm>
          <a:off x="24711" y="926757"/>
          <a:ext cx="8464378" cy="4584358"/>
        </p:xfrm>
        <a:graphic>
          <a:graphicData uri="http://schemas.openxmlformats.org/drawingml/2006/chart">
            <c:chart xmlns:c="http://schemas.openxmlformats.org/drawingml/2006/chart" xmlns:r="http://schemas.openxmlformats.org/officeDocument/2006/relationships" r:id="rId2"/>
          </a:graphicData>
        </a:graphic>
      </p:graphicFrame>
      <p:sp>
        <p:nvSpPr>
          <p:cNvPr id="9" name="Rounded Rectangle 8">
            <a:extLst>
              <a:ext uri="{FF2B5EF4-FFF2-40B4-BE49-F238E27FC236}">
                <a16:creationId xmlns:a16="http://schemas.microsoft.com/office/drawing/2014/main" id="{B853A891-F2A0-7081-20DB-C0B88CD055B9}"/>
              </a:ext>
            </a:extLst>
          </p:cNvPr>
          <p:cNvSpPr/>
          <p:nvPr/>
        </p:nvSpPr>
        <p:spPr>
          <a:xfrm>
            <a:off x="-122830" y="5055961"/>
            <a:ext cx="9389660" cy="1462344"/>
          </a:xfrm>
          <a:prstGeom prst="roundRect">
            <a:avLst>
              <a:gd name="adj" fmla="val 7712"/>
            </a:avLst>
          </a:prstGeom>
          <a:solidFill>
            <a:schemeClr val="accent2">
              <a:lumMod val="75000"/>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3400" b="1" i="0" u="none" strike="noStrike" kern="1200" cap="none" spc="0" normalizeH="0" baseline="0" noProof="0" dirty="0">
                <a:ln>
                  <a:noFill/>
                </a:ln>
                <a:solidFill>
                  <a:srgbClr val="B45120"/>
                </a:solidFill>
                <a:effectLst/>
                <a:uLnTx/>
                <a:uFillTx/>
                <a:latin typeface="Aptos SemiBold" panose="020B0004020202020204" pitchFamily="34" charset="0"/>
                <a:ea typeface="+mn-ea"/>
                <a:cs typeface="+mn-cs"/>
              </a:rPr>
              <a:t>Restricting the virtual-to-physical mapping speeds up memory allocation by up to 2.17x</a:t>
            </a:r>
            <a:endParaRPr kumimoji="0" lang="en-CH" sz="3000" b="1" i="0" u="none" strike="noStrike" kern="1200" cap="none" spc="0" normalizeH="0" baseline="0" noProof="0" dirty="0">
              <a:ln>
                <a:noFill/>
              </a:ln>
              <a:solidFill>
                <a:srgbClr val="B45120"/>
              </a:solidFill>
              <a:effectLst/>
              <a:uLnTx/>
              <a:uFillTx/>
              <a:latin typeface="Aptos SemiBold" panose="020B0004020202020204" pitchFamily="34" charset="0"/>
              <a:ea typeface="+mn-ea"/>
              <a:cs typeface="+mn-cs"/>
            </a:endParaRPr>
          </a:p>
        </p:txBody>
      </p:sp>
    </p:spTree>
    <p:extLst>
      <p:ext uri="{BB962C8B-B14F-4D97-AF65-F5344CB8AC3E}">
        <p14:creationId xmlns:p14="http://schemas.microsoft.com/office/powerpoint/2010/main" val="411763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11D15-A5B4-3EC5-F4D2-34F6285320A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314B0EC-7833-7DBE-0D6C-43FD4F82B9A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186</a:t>
            </a:fld>
            <a:endParaRPr kumimoji="0" lang="en-CH" sz="2500" b="0" i="0" u="none" strike="noStrike" kern="1200" cap="none" spc="0" normalizeH="0" baseline="0" noProof="0">
              <a:ln>
                <a:noFill/>
              </a:ln>
              <a:solidFill>
                <a:srgbClr val="4472C4">
                  <a:lumMod val="50000"/>
                </a:srgbClr>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6CF5EDAC-F602-B840-E110-366FE9FE32C2}"/>
              </a:ext>
            </a:extLst>
          </p:cNvPr>
          <p:cNvSpPr>
            <a:spLocks noGrp="1"/>
          </p:cNvSpPr>
          <p:nvPr>
            <p:ph type="title"/>
          </p:nvPr>
        </p:nvSpPr>
        <p:spPr/>
        <p:txBody>
          <a:bodyPr/>
          <a:lstStyle/>
          <a:p>
            <a:pPr algn="l"/>
            <a:r>
              <a:rPr lang="en-US" dirty="0"/>
              <a:t>More Details in the Paper</a:t>
            </a:r>
            <a:endParaRPr lang="en-CH" dirty="0"/>
          </a:p>
        </p:txBody>
      </p:sp>
      <p:sp>
        <p:nvSpPr>
          <p:cNvPr id="3" name="TextBox 2">
            <a:extLst>
              <a:ext uri="{FF2B5EF4-FFF2-40B4-BE49-F238E27FC236}">
                <a16:creationId xmlns:a16="http://schemas.microsoft.com/office/drawing/2014/main" id="{EA8C728B-4620-443E-3E3C-FF35EEDAF630}"/>
              </a:ext>
            </a:extLst>
          </p:cNvPr>
          <p:cNvSpPr txBox="1"/>
          <p:nvPr/>
        </p:nvSpPr>
        <p:spPr>
          <a:xfrm>
            <a:off x="137886" y="868801"/>
            <a:ext cx="8848815" cy="5416226"/>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Detailed description of communication primitives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Detailed description of MimicOS modules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Integration methodology with different simulators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Integration with heterogeneous system simulation</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Evaluation of intermediate address space schemes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Evaluation of swapping activity and translation latency in  hash-based address mapping schemes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Evaluation of two additional hash-based page tables</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CH" sz="28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7" name="TextBox 6">
            <a:extLst>
              <a:ext uri="{FF2B5EF4-FFF2-40B4-BE49-F238E27FC236}">
                <a16:creationId xmlns:a16="http://schemas.microsoft.com/office/drawing/2014/main" id="{D0820C44-15A3-9347-E019-3BD47D39A245}"/>
              </a:ext>
            </a:extLst>
          </p:cNvPr>
          <p:cNvSpPr txBox="1"/>
          <p:nvPr/>
        </p:nvSpPr>
        <p:spPr>
          <a:xfrm>
            <a:off x="2218236" y="6168730"/>
            <a:ext cx="4688114" cy="63094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ED7D31">
                    <a:lumMod val="50000"/>
                  </a:srgbClr>
                </a:solidFill>
                <a:effectLst/>
                <a:uLnTx/>
                <a:uFillTx/>
                <a:latin typeface="Aptos" panose="020B0004020202020204" pitchFamily="34" charset="0"/>
                <a:ea typeface="+mn-ea"/>
                <a:cs typeface="+mn-cs"/>
              </a:rPr>
              <a:t>and more to come …</a:t>
            </a:r>
            <a:endParaRPr kumimoji="0" lang="en-CH" sz="3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837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0DFA2-0F32-9C8A-6EED-476BAE80044D}"/>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18D3B7-F4E6-4F3E-678D-737A923B335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187</a:t>
            </a:fld>
            <a:endParaRPr kumimoji="0" lang="en-CH" sz="2500" b="0" i="0" u="none" strike="noStrike" kern="1200" cap="none" spc="0" normalizeH="0" baseline="0" noProof="0">
              <a:ln>
                <a:noFill/>
              </a:ln>
              <a:solidFill>
                <a:srgbClr val="4472C4">
                  <a:lumMod val="50000"/>
                </a:srgbClr>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6B8F976E-07DA-92C9-32C9-F84C84CEDCB3}"/>
              </a:ext>
            </a:extLst>
          </p:cNvPr>
          <p:cNvSpPr>
            <a:spLocks noGrp="1"/>
          </p:cNvSpPr>
          <p:nvPr>
            <p:ph type="title"/>
          </p:nvPr>
        </p:nvSpPr>
        <p:spPr/>
        <p:txBody>
          <a:bodyPr/>
          <a:lstStyle/>
          <a:p>
            <a:pPr algn="l"/>
            <a:r>
              <a:rPr lang="en-US" dirty="0"/>
              <a:t>More Details in the Paper</a:t>
            </a:r>
            <a:endParaRPr lang="en-CH" dirty="0"/>
          </a:p>
        </p:txBody>
      </p:sp>
      <p:sp>
        <p:nvSpPr>
          <p:cNvPr id="3" name="TextBox 2">
            <a:extLst>
              <a:ext uri="{FF2B5EF4-FFF2-40B4-BE49-F238E27FC236}">
                <a16:creationId xmlns:a16="http://schemas.microsoft.com/office/drawing/2014/main" id="{E9695098-53B7-B1E8-A5B9-F866C15607FD}"/>
              </a:ext>
            </a:extLst>
          </p:cNvPr>
          <p:cNvSpPr txBox="1"/>
          <p:nvPr/>
        </p:nvSpPr>
        <p:spPr>
          <a:xfrm>
            <a:off x="137886" y="868801"/>
            <a:ext cx="8848815" cy="5200847"/>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Detailed description of communication primitives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Detailed description of MimicOS modules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Integration methodology with different simulators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Evaluation of intermediate address space schemes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Evaluation of swapping activity and translation latency in  hash-based address mapping schemes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rPr>
              <a:t>- Evaluation of two additional hash-based page tables</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alpha val="6868"/>
                </a:prstClr>
              </a:solidFill>
              <a:effectLst/>
              <a:uLnTx/>
              <a:uFillTx/>
              <a:latin typeface="Aptos SemiBold" panose="020B0004020202020204" pitchFamily="34" charset="0"/>
              <a:ea typeface="+mn-ea"/>
              <a:cs typeface="+mn-cs"/>
            </a:endParaRPr>
          </a:p>
        </p:txBody>
      </p:sp>
      <p:grpSp>
        <p:nvGrpSpPr>
          <p:cNvPr id="7" name="Group 6">
            <a:extLst>
              <a:ext uri="{FF2B5EF4-FFF2-40B4-BE49-F238E27FC236}">
                <a16:creationId xmlns:a16="http://schemas.microsoft.com/office/drawing/2014/main" id="{E03B2598-7D61-5BC2-5E95-CDB493A0D17B}"/>
              </a:ext>
            </a:extLst>
          </p:cNvPr>
          <p:cNvGrpSpPr/>
          <p:nvPr/>
        </p:nvGrpSpPr>
        <p:grpSpPr>
          <a:xfrm>
            <a:off x="1442277" y="909015"/>
            <a:ext cx="6240032" cy="5651911"/>
            <a:chOff x="1442277" y="909015"/>
            <a:chExt cx="6240032" cy="5651911"/>
          </a:xfrm>
        </p:grpSpPr>
        <p:pic>
          <p:nvPicPr>
            <p:cNvPr id="5" name="Picture 4">
              <a:extLst>
                <a:ext uri="{FF2B5EF4-FFF2-40B4-BE49-F238E27FC236}">
                  <a16:creationId xmlns:a16="http://schemas.microsoft.com/office/drawing/2014/main" id="{040DC6C0-DE01-93AA-45AA-38903291F29F}"/>
                </a:ext>
              </a:extLst>
            </p:cNvPr>
            <p:cNvPicPr>
              <a:picLocks noChangeAspect="1"/>
            </p:cNvPicPr>
            <p:nvPr/>
          </p:nvPicPr>
          <p:blipFill rotWithShape="1">
            <a:blip r:embed="rId3"/>
            <a:srcRect t="1815" b="37025"/>
            <a:stretch/>
          </p:blipFill>
          <p:spPr>
            <a:xfrm>
              <a:off x="1442277" y="909015"/>
              <a:ext cx="6240032" cy="4953979"/>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9D956306-1304-8F51-C444-072E34260B6B}"/>
                </a:ext>
              </a:extLst>
            </p:cNvPr>
            <p:cNvSpPr txBox="1"/>
            <p:nvPr/>
          </p:nvSpPr>
          <p:spPr>
            <a:xfrm>
              <a:off x="2020585" y="6083872"/>
              <a:ext cx="5083417" cy="4770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H" sz="2500" b="1" i="0" u="sng"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https://arxiv.org/pdf/2403.04635</a:t>
              </a:r>
            </a:p>
          </p:txBody>
        </p:sp>
      </p:grpSp>
    </p:spTree>
    <p:extLst>
      <p:ext uri="{BB962C8B-B14F-4D97-AF65-F5344CB8AC3E}">
        <p14:creationId xmlns:p14="http://schemas.microsoft.com/office/powerpoint/2010/main" val="105569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F0676-A72C-D74A-33D7-B065AFAB1CA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0E948D8-4645-0621-E2AE-30166EF7A05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Aptos" panose="020B0004020202020204" pitchFamily="34" charset="0"/>
                <a:ea typeface="Helvetica Neue" panose="02000503000000020004" pitchFamily="2" charset="0"/>
                <a:cs typeface="Helvetica Neue" panose="02000503000000020004"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188</a:t>
            </a:fld>
            <a:endParaRPr kumimoji="0" lang="en-CH" sz="2500" b="0" i="0" u="none" strike="noStrike" kern="1200" cap="none" spc="0" normalizeH="0" baseline="0" noProof="0" dirty="0">
              <a:ln>
                <a:noFill/>
              </a:ln>
              <a:solidFill>
                <a:srgbClr val="4472C4">
                  <a:lumMod val="50000"/>
                </a:srgbClr>
              </a:solidFill>
              <a:effectLst/>
              <a:uLnTx/>
              <a:uFillTx/>
              <a:latin typeface="Aptos" panose="020B0004020202020204" pitchFamily="34" charset="0"/>
              <a:ea typeface="Helvetica Neue" panose="02000503000000020004" pitchFamily="2" charset="0"/>
              <a:cs typeface="Helvetica Neue" panose="02000503000000020004" pitchFamily="2" charset="0"/>
            </a:endParaRPr>
          </a:p>
        </p:txBody>
      </p:sp>
      <p:sp>
        <p:nvSpPr>
          <p:cNvPr id="4" name="Title 3">
            <a:extLst>
              <a:ext uri="{FF2B5EF4-FFF2-40B4-BE49-F238E27FC236}">
                <a16:creationId xmlns:a16="http://schemas.microsoft.com/office/drawing/2014/main" id="{34FF2C24-AF81-6C14-0379-E833F89A993E}"/>
              </a:ext>
            </a:extLst>
          </p:cNvPr>
          <p:cNvSpPr>
            <a:spLocks noGrp="1"/>
          </p:cNvSpPr>
          <p:nvPr>
            <p:ph type="title"/>
          </p:nvPr>
        </p:nvSpPr>
        <p:spPr/>
        <p:txBody>
          <a:bodyPr/>
          <a:lstStyle/>
          <a:p>
            <a:pPr algn="l"/>
            <a:r>
              <a:rPr lang="en-US" dirty="0"/>
              <a:t>Virtuoso is Open-Source</a:t>
            </a:r>
            <a:endParaRPr lang="en-CH" dirty="0"/>
          </a:p>
        </p:txBody>
      </p:sp>
      <p:sp>
        <p:nvSpPr>
          <p:cNvPr id="5" name="TextBox 4">
            <a:extLst>
              <a:ext uri="{FF2B5EF4-FFF2-40B4-BE49-F238E27FC236}">
                <a16:creationId xmlns:a16="http://schemas.microsoft.com/office/drawing/2014/main" id="{B5BAAFF4-2366-ACB6-2754-5135E4E79E5C}"/>
              </a:ext>
            </a:extLst>
          </p:cNvPr>
          <p:cNvSpPr txBox="1"/>
          <p:nvPr/>
        </p:nvSpPr>
        <p:spPr>
          <a:xfrm>
            <a:off x="1308345" y="5759804"/>
            <a:ext cx="7304313"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2500" b="1" i="0" u="sng"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https://github.com/CMU-SAFARI/Virtuoso</a:t>
            </a:r>
          </a:p>
        </p:txBody>
      </p:sp>
      <p:pic>
        <p:nvPicPr>
          <p:cNvPr id="3" name="Picture 2">
            <a:extLst>
              <a:ext uri="{FF2B5EF4-FFF2-40B4-BE49-F238E27FC236}">
                <a16:creationId xmlns:a16="http://schemas.microsoft.com/office/drawing/2014/main" id="{A22F0880-ED5D-E365-0A88-B90D8B11DC76}"/>
              </a:ext>
            </a:extLst>
          </p:cNvPr>
          <p:cNvPicPr>
            <a:picLocks noChangeAspect="1"/>
          </p:cNvPicPr>
          <p:nvPr/>
        </p:nvPicPr>
        <p:blipFill>
          <a:blip r:embed="rId3"/>
          <a:stretch>
            <a:fillRect/>
          </a:stretch>
        </p:blipFill>
        <p:spPr>
          <a:xfrm>
            <a:off x="1447241" y="918607"/>
            <a:ext cx="5845077" cy="47087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0414859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7F82C-E412-7CD9-5D0D-E35794DCBA9C}"/>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970F617-7D89-4C22-A733-37250D62BF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189</a:t>
            </a:fld>
            <a:endParaRPr kumimoji="0" lang="en-CH" sz="2500" b="0" i="0" u="none" strike="noStrike" kern="1200" cap="none" spc="0" normalizeH="0" baseline="0" noProof="0">
              <a:ln>
                <a:noFill/>
              </a:ln>
              <a:solidFill>
                <a:srgbClr val="4472C4">
                  <a:lumMod val="50000"/>
                </a:srgbClr>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73645D01-3420-C9A0-7FA8-991049C0ADAE}"/>
              </a:ext>
            </a:extLst>
          </p:cNvPr>
          <p:cNvSpPr>
            <a:spLocks noGrp="1"/>
          </p:cNvSpPr>
          <p:nvPr>
            <p:ph type="title"/>
          </p:nvPr>
        </p:nvSpPr>
        <p:spPr>
          <a:xfrm>
            <a:off x="0" y="0"/>
            <a:ext cx="8723586" cy="894791"/>
          </a:xfrm>
        </p:spPr>
        <p:txBody>
          <a:bodyPr>
            <a:normAutofit/>
          </a:bodyPr>
          <a:lstStyle/>
          <a:p>
            <a:pPr algn="l"/>
            <a:r>
              <a:rPr lang="en-US" dirty="0"/>
              <a:t>Virtuoso Website </a:t>
            </a:r>
            <a:r>
              <a:rPr lang="el-GR" dirty="0"/>
              <a:t>– </a:t>
            </a:r>
            <a:r>
              <a:rPr lang="en-US" dirty="0"/>
              <a:t>Getting Started</a:t>
            </a:r>
            <a:endParaRPr lang="en-CH" dirty="0"/>
          </a:p>
        </p:txBody>
      </p:sp>
      <p:sp>
        <p:nvSpPr>
          <p:cNvPr id="7" name="TextBox 6">
            <a:extLst>
              <a:ext uri="{FF2B5EF4-FFF2-40B4-BE49-F238E27FC236}">
                <a16:creationId xmlns:a16="http://schemas.microsoft.com/office/drawing/2014/main" id="{7C1C8935-024F-5D45-C89C-BDFDCBCF6DA8}"/>
              </a:ext>
            </a:extLst>
          </p:cNvPr>
          <p:cNvSpPr txBox="1"/>
          <p:nvPr/>
        </p:nvSpPr>
        <p:spPr>
          <a:xfrm>
            <a:off x="761999" y="5685470"/>
            <a:ext cx="77724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2500" b="1" i="0" u="sng" strike="noStrike" kern="1200" cap="none" spc="0" normalizeH="0" baseline="0" noProof="0" dirty="0">
                <a:ln>
                  <a:noFill/>
                </a:ln>
                <a:solidFill>
                  <a:srgbClr val="4472C4">
                    <a:lumMod val="50000"/>
                  </a:srgbClr>
                </a:solidFill>
                <a:effectLst/>
                <a:uLnTx/>
                <a:uFillTx/>
                <a:latin typeface="Aptos" panose="020B0004020202020204" pitchFamily="34" charset="0"/>
                <a:ea typeface="+mn-ea"/>
                <a:cs typeface="+mn-cs"/>
              </a:rPr>
              <a:t>https://github.com/CMU-SAFARI/Virtuoso/website</a:t>
            </a:r>
          </a:p>
        </p:txBody>
      </p:sp>
      <p:pic>
        <p:nvPicPr>
          <p:cNvPr id="2" name="Picture 1">
            <a:extLst>
              <a:ext uri="{FF2B5EF4-FFF2-40B4-BE49-F238E27FC236}">
                <a16:creationId xmlns:a16="http://schemas.microsoft.com/office/drawing/2014/main" id="{7BEFA372-CC9F-14B1-CE1F-EE4D6EA9BD75}"/>
              </a:ext>
            </a:extLst>
          </p:cNvPr>
          <p:cNvPicPr>
            <a:picLocks noChangeAspect="1"/>
          </p:cNvPicPr>
          <p:nvPr/>
        </p:nvPicPr>
        <p:blipFill>
          <a:blip r:embed="rId3"/>
          <a:stretch>
            <a:fillRect/>
          </a:stretch>
        </p:blipFill>
        <p:spPr>
          <a:xfrm>
            <a:off x="685800" y="1159007"/>
            <a:ext cx="7772400" cy="39093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8747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B01B3-4C8E-32E6-D281-C6B0470592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A57D1-C78E-C4C8-2C9B-12054061AA3E}"/>
              </a:ext>
            </a:extLst>
          </p:cNvPr>
          <p:cNvSpPr>
            <a:spLocks noGrp="1"/>
          </p:cNvSpPr>
          <p:nvPr>
            <p:ph type="title"/>
          </p:nvPr>
        </p:nvSpPr>
        <p:spPr/>
        <p:txBody>
          <a:bodyPr/>
          <a:lstStyle/>
          <a:p>
            <a:r>
              <a:rPr lang="en-US" sz="3800" dirty="0">
                <a:solidFill>
                  <a:srgbClr val="006633"/>
                </a:solidFill>
              </a:rPr>
              <a:t>DRAM Bender </a:t>
            </a:r>
            <a:endParaRPr lang="en-US" dirty="0"/>
          </a:p>
        </p:txBody>
      </p:sp>
      <p:sp>
        <p:nvSpPr>
          <p:cNvPr id="3" name="Content Placeholder 2">
            <a:extLst>
              <a:ext uri="{FF2B5EF4-FFF2-40B4-BE49-F238E27FC236}">
                <a16:creationId xmlns:a16="http://schemas.microsoft.com/office/drawing/2014/main" id="{B8C449BF-C502-4F5A-96DF-565D761C8D9A}"/>
              </a:ext>
            </a:extLst>
          </p:cNvPr>
          <p:cNvSpPr>
            <a:spLocks noGrp="1"/>
          </p:cNvSpPr>
          <p:nvPr>
            <p:ph idx="1"/>
          </p:nvPr>
        </p:nvSpPr>
        <p:spPr/>
        <p:txBody>
          <a:bodyPr/>
          <a:lstStyle/>
          <a:p>
            <a:endParaRPr lang="en-US" dirty="0"/>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2622454B-C333-4909-3859-45CEB71AFDA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1C097F4B-A4E4-9B93-3807-493542FD97D4}"/>
              </a:ext>
            </a:extLst>
          </p:cNvPr>
          <p:cNvSpPr txBox="1"/>
          <p:nvPr/>
        </p:nvSpPr>
        <p:spPr>
          <a:xfrm>
            <a:off x="1691680" y="6453336"/>
            <a:ext cx="59234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https://github.com/CMU-SAFARI/DRAM-Bender</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7" name="Content Placeholder 2">
            <a:extLst>
              <a:ext uri="{FF2B5EF4-FFF2-40B4-BE49-F238E27FC236}">
                <a16:creationId xmlns:a16="http://schemas.microsoft.com/office/drawing/2014/main" id="{D0ACCA5F-67C4-6712-BFD7-450C379EF3CD}"/>
              </a:ext>
            </a:extLst>
          </p:cNvPr>
          <p:cNvSpPr txBox="1">
            <a:spLocks/>
          </p:cNvSpPr>
          <p:nvPr/>
        </p:nvSpPr>
        <p:spPr bwMode="auto">
          <a:xfrm>
            <a:off x="228600" y="980728"/>
            <a:ext cx="8807896"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800" b="0" i="0" u="none" strike="noStrike" kern="1200" cap="none" spc="0" normalizeH="0" baseline="0" noProof="0" dirty="0" err="1">
                <a:ln>
                  <a:noFill/>
                </a:ln>
                <a:solidFill>
                  <a:srgbClr val="000000"/>
                </a:solidFill>
                <a:effectLst/>
                <a:uLnTx/>
                <a:uFillTx/>
                <a:latin typeface="Tahoma"/>
                <a:ea typeface="+mn-ea"/>
                <a:cs typeface="+mn-cs"/>
              </a:rPr>
              <a:t>Ataberk</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Olgun</a:t>
            </a:r>
            <a:r>
              <a:rPr kumimoji="0" lang="en-US" sz="1800" b="0" i="0" u="none" strike="noStrike" kern="1200" cap="none" spc="0" normalizeH="0" baseline="0" noProof="0" dirty="0">
                <a:ln>
                  <a:noFill/>
                </a:ln>
                <a:solidFill>
                  <a:srgbClr val="000000"/>
                </a:solidFill>
                <a:effectLst/>
                <a:uLnTx/>
                <a:uFillTx/>
                <a:latin typeface="Tahoma"/>
                <a:ea typeface="+mn-ea"/>
                <a:cs typeface="+mn-cs"/>
              </a:rPr>
              <a:t>, Hasan Hassan, A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Giray</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Yağlıkçı</a:t>
            </a:r>
            <a:r>
              <a:rPr kumimoji="0" lang="en-US" sz="1800" b="0" i="0" u="none" strike="noStrike" kern="1200" cap="none" spc="0" normalizeH="0" baseline="0" noProof="0" dirty="0">
                <a:ln>
                  <a:noFill/>
                </a:ln>
                <a:solidFill>
                  <a:srgbClr val="000000"/>
                </a:solidFill>
                <a:effectLst/>
                <a:uLnTx/>
                <a:uFillTx/>
                <a:latin typeface="Tahoma"/>
                <a:ea typeface="+mn-ea"/>
                <a:cs typeface="+mn-cs"/>
              </a:rPr>
              <a:t>, Yahya Can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Tuğrul</a:t>
            </a:r>
            <a:r>
              <a:rPr kumimoji="0" lang="en-US" sz="1800" b="0" i="0" u="none" strike="noStrike" kern="1200" cap="none" spc="0" normalizeH="0" baseline="0" noProof="0" dirty="0">
                <a:ln>
                  <a:noFill/>
                </a:ln>
                <a:solidFill>
                  <a:srgbClr val="000000"/>
                </a:solidFill>
                <a:effectLst/>
                <a:uLnTx/>
                <a:uFillTx/>
                <a:latin typeface="Tahoma"/>
                <a:ea typeface="+mn-ea"/>
                <a:cs typeface="+mn-cs"/>
              </a:rPr>
              <a:t>, Lois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Orosa</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Haocong</a:t>
            </a:r>
            <a:r>
              <a:rPr kumimoji="0" lang="en-US" sz="1800" b="0" i="0" u="none" strike="noStrike" kern="1200" cap="none" spc="0" normalizeH="0" baseline="0" noProof="0" dirty="0">
                <a:ln>
                  <a:noFill/>
                </a:ln>
                <a:solidFill>
                  <a:srgbClr val="000000"/>
                </a:solidFill>
                <a:effectLst/>
                <a:uLnTx/>
                <a:uFillTx/>
                <a:latin typeface="Tahoma"/>
                <a:ea typeface="+mn-ea"/>
                <a:cs typeface="+mn-cs"/>
              </a:rPr>
              <a:t> Luo, Minesh Patel,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Oğuz</a:t>
            </a:r>
            <a:r>
              <a:rPr kumimoji="0" lang="en-US" sz="1800" b="0" i="0" u="none" strike="noStrike" kern="1200" cap="none" spc="0" normalizeH="0" baseline="0" noProof="0" dirty="0">
                <a:ln>
                  <a:noFill/>
                </a:ln>
                <a:solidFill>
                  <a:srgbClr val="000000"/>
                </a:solidFill>
                <a:effectLst/>
                <a:uLnTx/>
                <a:uFillTx/>
                <a:latin typeface="Tahoma"/>
                <a:ea typeface="+mn-ea"/>
                <a:cs typeface="+mn-cs"/>
              </a:rPr>
              <a:t>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Ergin</a:t>
            </a:r>
            <a:r>
              <a:rPr kumimoji="0" lang="en-US" sz="1800" b="0" i="0" u="none" strike="noStrike" kern="1200" cap="none" spc="0" normalizeH="0" baseline="0" noProof="0" dirty="0">
                <a:ln>
                  <a:noFill/>
                </a:ln>
                <a:solidFill>
                  <a:srgbClr val="000000"/>
                </a:solidFill>
                <a:effectLst/>
                <a:uLnTx/>
                <a:uFillTx/>
                <a:latin typeface="Tahoma"/>
                <a:ea typeface="+mn-ea"/>
                <a:cs typeface="+mn-cs"/>
              </a:rPr>
              <a:t>, and Onur Mutlu,</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"DRAM Bender: An Extensible and Versatile FPGA-based Infrastructure to Easily Test State-of-the-art DRAM Chips"</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1" u="none" strike="noStrike" kern="1200" cap="none" spc="0" normalizeH="0" baseline="0" noProof="0" dirty="0">
                <a:ln>
                  <a:noFill/>
                </a:ln>
                <a:solidFill>
                  <a:srgbClr val="000000"/>
                </a:solidFill>
                <a:effectLst/>
                <a:uLnTx/>
                <a:uFillTx/>
                <a:latin typeface="Tahoma"/>
                <a:ea typeface="+mn-ea"/>
                <a:cs typeface="+mn-cs"/>
                <a:hlinkClick r:id="rId4"/>
              </a:rPr>
              <a:t>IEEE Transactions on Computer-Aided Design of Integrated Circuits and Systems</a:t>
            </a:r>
            <a:r>
              <a:rPr kumimoji="0" lang="en-US" sz="1800" b="0" i="1" u="none" strike="noStrike" kern="1200" cap="none" spc="0" normalizeH="0" baseline="0" noProof="0" dirty="0">
                <a:ln>
                  <a:noFill/>
                </a:ln>
                <a:solidFill>
                  <a:srgbClr val="000000"/>
                </a:solidFill>
                <a:effectLst/>
                <a:uLnTx/>
                <a:uFillTx/>
                <a:latin typeface="Tahoma"/>
                <a:ea typeface="+mn-ea"/>
                <a:cs typeface="+mn-cs"/>
              </a:rPr>
              <a:t> (</a:t>
            </a:r>
            <a:r>
              <a:rPr kumimoji="0" lang="en-US" sz="1800" b="1" i="1" u="none" strike="noStrike" kern="1200" cap="none" spc="0" normalizeH="0" baseline="0" noProof="0" dirty="0">
                <a:ln>
                  <a:noFill/>
                </a:ln>
                <a:solidFill>
                  <a:srgbClr val="000000"/>
                </a:solidFill>
                <a:effectLst/>
                <a:uLnTx/>
                <a:uFillTx/>
                <a:latin typeface="Tahoma"/>
                <a:ea typeface="+mn-ea"/>
                <a:cs typeface="+mn-cs"/>
              </a:rPr>
              <a:t>TCAD</a:t>
            </a:r>
            <a:r>
              <a:rPr kumimoji="0" lang="en-US" sz="1800" b="0" i="1"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rPr>
              <a:t>, 2023.</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5"/>
              </a:rPr>
              <a:t>Extended arXiv version</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2"/>
              </a:rPr>
              <a:t>DRAM Bender Source Code</a:t>
            </a:r>
            <a:r>
              <a:rPr kumimoji="0" lang="en-US" sz="1800" b="0" i="0" u="none" strike="noStrike" kern="1200" cap="none" spc="0" normalizeH="0" baseline="0" noProof="0" dirty="0">
                <a:ln>
                  <a:noFill/>
                </a:ln>
                <a:solidFill>
                  <a:srgbClr val="000000"/>
                </a:solidFill>
                <a:effectLst/>
                <a:uLnTx/>
                <a:uFillTx/>
                <a:latin typeface="Tahoma"/>
                <a:ea typeface="+mn-ea"/>
                <a:cs typeface="+mn-cs"/>
              </a:rPr>
              <a:t>]</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0" i="0" u="none" strike="noStrike" kern="1200" cap="none" spc="0" normalizeH="0" baseline="0" noProof="0" dirty="0">
                <a:ln>
                  <a:noFill/>
                </a:ln>
                <a:solidFill>
                  <a:srgbClr val="000000"/>
                </a:solidFill>
                <a:effectLst/>
                <a:uLnTx/>
                <a:uFillTx/>
                <a:latin typeface="Tahoma"/>
                <a:ea typeface="+mn-ea"/>
                <a:cs typeface="+mn-cs"/>
              </a:rPr>
              <a:t>[</a:t>
            </a:r>
            <a:r>
              <a:rPr kumimoji="0" lang="en-US" sz="1800" b="0" i="0" u="none" strike="noStrike" kern="1200" cap="none" spc="0" normalizeH="0" baseline="0" noProof="0" dirty="0">
                <a:ln>
                  <a:noFill/>
                </a:ln>
                <a:solidFill>
                  <a:srgbClr val="000000"/>
                </a:solidFill>
                <a:effectLst/>
                <a:uLnTx/>
                <a:uFillTx/>
                <a:latin typeface="Tahoma"/>
                <a:ea typeface="+mn-ea"/>
                <a:cs typeface="+mn-cs"/>
                <a:hlinkClick r:id="rId6"/>
              </a:rPr>
              <a:t>DRAM Bender Tutorial Video</a:t>
            </a:r>
            <a:r>
              <a:rPr kumimoji="0" lang="en-US" sz="1800" b="0" i="0" u="none" strike="noStrike" kern="1200" cap="none" spc="0" normalizeH="0" baseline="0" noProof="0" dirty="0">
                <a:ln>
                  <a:noFill/>
                </a:ln>
                <a:solidFill>
                  <a:srgbClr val="000000"/>
                </a:solidFill>
                <a:effectLst/>
                <a:uLnTx/>
                <a:uFillTx/>
                <a:latin typeface="Tahoma"/>
                <a:ea typeface="+mn-ea"/>
                <a:cs typeface="+mn-cs"/>
              </a:rPr>
              <a:t> (43 minutes)]</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br>
              <a:rPr kumimoji="0" lang="en-US" sz="1800" b="0" i="0" u="none" strike="noStrike" kern="1200" cap="none" spc="0" normalizeH="0" baseline="0" noProof="0" dirty="0">
                <a:ln>
                  <a:noFill/>
                </a:ln>
                <a:solidFill>
                  <a:srgbClr val="000000"/>
                </a:solidFill>
                <a:effectLst/>
                <a:uLnTx/>
                <a:uFillTx/>
                <a:latin typeface="Tahoma"/>
                <a:ea typeface="+mn-ea"/>
                <a:cs typeface="+mn-cs"/>
              </a:rPr>
            </a:br>
            <a:endParaRPr kumimoji="0" lang="en-US" sz="1800" b="0" i="0" u="none" strike="noStrike" kern="0" cap="none" spc="0" normalizeH="0" baseline="0" noProof="0" dirty="0">
              <a:ln>
                <a:noFill/>
              </a:ln>
              <a:solidFill>
                <a:srgbClr val="000000"/>
              </a:solidFill>
              <a:effectLst/>
              <a:uLnTx/>
              <a:uFillTx/>
              <a:latin typeface="Tahoma"/>
              <a:ea typeface="+mn-ea"/>
              <a:cs typeface="+mn-cs"/>
            </a:endParaRPr>
          </a:p>
        </p:txBody>
      </p:sp>
      <p:pic>
        <p:nvPicPr>
          <p:cNvPr id="8" name="Picture 7">
            <a:extLst>
              <a:ext uri="{FF2B5EF4-FFF2-40B4-BE49-F238E27FC236}">
                <a16:creationId xmlns:a16="http://schemas.microsoft.com/office/drawing/2014/main" id="{2F1FBFF7-D35A-D135-CC09-B7E67A091A65}"/>
              </a:ext>
            </a:extLst>
          </p:cNvPr>
          <p:cNvPicPr>
            <a:picLocks noChangeAspect="1"/>
          </p:cNvPicPr>
          <p:nvPr/>
        </p:nvPicPr>
        <p:blipFill>
          <a:blip r:embed="rId7"/>
          <a:stretch>
            <a:fillRect/>
          </a:stretch>
        </p:blipFill>
        <p:spPr>
          <a:xfrm>
            <a:off x="107504" y="4181985"/>
            <a:ext cx="8907442" cy="1695287"/>
          </a:xfrm>
          <a:prstGeom prst="rect">
            <a:avLst/>
          </a:prstGeom>
        </p:spPr>
      </p:pic>
    </p:spTree>
    <p:extLst>
      <p:ext uri="{BB962C8B-B14F-4D97-AF65-F5344CB8AC3E}">
        <p14:creationId xmlns:p14="http://schemas.microsoft.com/office/powerpoint/2010/main" val="17793787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9C1AC-53A7-DA33-78D4-D172D269BABA}"/>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C9012F2-2865-B13B-240E-3383AFA63F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26AD06-1C69-4F40-B475-B9DE4452D124}" type="slidenum">
              <a:rPr kumimoji="0" lang="en-CH" sz="2500" b="0" i="0" u="none" strike="noStrike" kern="1200" cap="none" spc="0" normalizeH="0" baseline="0" noProof="0" smtClean="0">
                <a:ln>
                  <a:noFill/>
                </a:ln>
                <a:solidFill>
                  <a:srgbClr val="4472C4">
                    <a:lumMod val="50000"/>
                  </a:srgbClr>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190</a:t>
            </a:fld>
            <a:endParaRPr kumimoji="0" lang="en-CH" sz="2500" b="0" i="0" u="none" strike="noStrike" kern="1200" cap="none" spc="0" normalizeH="0" baseline="0" noProof="0">
              <a:ln>
                <a:noFill/>
              </a:ln>
              <a:solidFill>
                <a:srgbClr val="4472C4">
                  <a:lumMod val="50000"/>
                </a:srgbClr>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3773BF2C-1C08-893B-BC9D-F1E0A8A51F3F}"/>
              </a:ext>
            </a:extLst>
          </p:cNvPr>
          <p:cNvSpPr>
            <a:spLocks noGrp="1"/>
          </p:cNvSpPr>
          <p:nvPr>
            <p:ph type="title"/>
          </p:nvPr>
        </p:nvSpPr>
        <p:spPr>
          <a:xfrm>
            <a:off x="0" y="0"/>
            <a:ext cx="8723586" cy="894791"/>
          </a:xfrm>
        </p:spPr>
        <p:txBody>
          <a:bodyPr>
            <a:normAutofit/>
          </a:bodyPr>
          <a:lstStyle/>
          <a:p>
            <a:pPr algn="l"/>
            <a:r>
              <a:rPr lang="en-US" dirty="0"/>
              <a:t>Virtuoso Website </a:t>
            </a:r>
            <a:r>
              <a:rPr lang="el-GR" dirty="0"/>
              <a:t>- </a:t>
            </a:r>
            <a:r>
              <a:rPr lang="en-US" dirty="0"/>
              <a:t>Documentation</a:t>
            </a:r>
            <a:endParaRPr lang="en-CH" dirty="0"/>
          </a:p>
        </p:txBody>
      </p:sp>
      <p:pic>
        <p:nvPicPr>
          <p:cNvPr id="3" name="Picture 2">
            <a:extLst>
              <a:ext uri="{FF2B5EF4-FFF2-40B4-BE49-F238E27FC236}">
                <a16:creationId xmlns:a16="http://schemas.microsoft.com/office/drawing/2014/main" id="{FB52B750-642E-E5C5-4BCD-1F8A46BF53A2}"/>
              </a:ext>
            </a:extLst>
          </p:cNvPr>
          <p:cNvPicPr>
            <a:picLocks noChangeAspect="1"/>
          </p:cNvPicPr>
          <p:nvPr/>
        </p:nvPicPr>
        <p:blipFill>
          <a:blip r:embed="rId3"/>
          <a:stretch>
            <a:fillRect/>
          </a:stretch>
        </p:blipFill>
        <p:spPr>
          <a:xfrm>
            <a:off x="685800" y="972833"/>
            <a:ext cx="7772400" cy="48347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4B0768DB-BA35-D55C-6137-3BDE82612C45}"/>
              </a:ext>
            </a:extLst>
          </p:cNvPr>
          <p:cNvSpPr txBox="1"/>
          <p:nvPr/>
        </p:nvSpPr>
        <p:spPr>
          <a:xfrm>
            <a:off x="2203481" y="5963209"/>
            <a:ext cx="4737038"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2500" b="1" i="0" u="sng" strike="noStrike" kern="1200" cap="none" spc="0" normalizeH="0" baseline="0" noProof="0" dirty="0">
                <a:ln>
                  <a:noFill/>
                </a:ln>
                <a:solidFill>
                  <a:srgbClr val="5B9BD5">
                    <a:lumMod val="50000"/>
                  </a:srgbClr>
                </a:solidFill>
                <a:effectLst/>
                <a:uLnTx/>
                <a:uFillTx/>
                <a:latin typeface="Aptos" panose="020B0004020202020204" pitchFamily="34" charset="0"/>
                <a:ea typeface="+mn-ea"/>
                <a:cs typeface="+mn-cs"/>
              </a:rPr>
              <a:t>https://safari.ethz.ch/virtuoso</a:t>
            </a:r>
          </a:p>
        </p:txBody>
      </p:sp>
    </p:spTree>
    <p:extLst>
      <p:ext uri="{BB962C8B-B14F-4D97-AF65-F5344CB8AC3E}">
        <p14:creationId xmlns:p14="http://schemas.microsoft.com/office/powerpoint/2010/main" val="184265599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14637-4FF8-47C2-BF45-236126BBCF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9CEBE-F48F-5325-ED0B-D746E4A9D463}"/>
              </a:ext>
            </a:extLst>
          </p:cNvPr>
          <p:cNvSpPr>
            <a:spLocks noGrp="1"/>
          </p:cNvSpPr>
          <p:nvPr>
            <p:ph type="ctrTitle"/>
          </p:nvPr>
        </p:nvSpPr>
        <p:spPr>
          <a:xfrm>
            <a:off x="469420" y="1772816"/>
            <a:ext cx="8279044" cy="1752600"/>
          </a:xfrm>
        </p:spPr>
        <p:txBody>
          <a:bodyPr/>
          <a:lstStyle/>
          <a:p>
            <a:pPr algn="ctr"/>
            <a:r>
              <a:rPr lang="en-US" sz="4400" b="1" dirty="0"/>
              <a:t>Backup Slides</a:t>
            </a:r>
          </a:p>
        </p:txBody>
      </p:sp>
      <p:sp>
        <p:nvSpPr>
          <p:cNvPr id="3" name="Subtitle 2">
            <a:extLst>
              <a:ext uri="{FF2B5EF4-FFF2-40B4-BE49-F238E27FC236}">
                <a16:creationId xmlns:a16="http://schemas.microsoft.com/office/drawing/2014/main" id="{AF7464E7-2AED-0554-9AAD-7C591B4E9C8B}"/>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EC813200-0AD7-01F1-5EFF-A7335FEBAFA2}"/>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191</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Tree>
    <p:extLst>
      <p:ext uri="{BB962C8B-B14F-4D97-AF65-F5344CB8AC3E}">
        <p14:creationId xmlns:p14="http://schemas.microsoft.com/office/powerpoint/2010/main" val="420876762"/>
      </p:ext>
    </p:extLst>
  </p:cSld>
  <p:clrMapOvr>
    <a:masterClrMapping/>
  </p:clrMapOvr>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Tradeoffs in Simulation</a:t>
            </a:r>
          </a:p>
        </p:txBody>
      </p:sp>
      <p:sp>
        <p:nvSpPr>
          <p:cNvPr id="3" name="Content Placeholder 2"/>
          <p:cNvSpPr>
            <a:spLocks noGrp="1"/>
          </p:cNvSpPr>
          <p:nvPr>
            <p:ph idx="1"/>
          </p:nvPr>
        </p:nvSpPr>
        <p:spPr/>
        <p:txBody>
          <a:bodyPr/>
          <a:lstStyle/>
          <a:p>
            <a:r>
              <a:rPr lang="en-US" dirty="0"/>
              <a:t>Three metrics to evaluate a simulator</a:t>
            </a:r>
          </a:p>
          <a:p>
            <a:pPr lvl="1"/>
            <a:r>
              <a:rPr lang="en-US" dirty="0">
                <a:solidFill>
                  <a:srgbClr val="0000FF"/>
                </a:solidFill>
              </a:rPr>
              <a:t>Speed</a:t>
            </a:r>
          </a:p>
          <a:p>
            <a:pPr lvl="1"/>
            <a:r>
              <a:rPr lang="en-US" dirty="0">
                <a:solidFill>
                  <a:srgbClr val="0000FF"/>
                </a:solidFill>
              </a:rPr>
              <a:t>Flexibility</a:t>
            </a:r>
          </a:p>
          <a:p>
            <a:pPr lvl="1"/>
            <a:r>
              <a:rPr lang="en-US" dirty="0">
                <a:solidFill>
                  <a:srgbClr val="0000FF"/>
                </a:solidFill>
              </a:rPr>
              <a:t>Accuracy</a:t>
            </a:r>
          </a:p>
          <a:p>
            <a:pPr lvl="1"/>
            <a:endParaRPr lang="en-US" sz="1600" dirty="0"/>
          </a:p>
          <a:p>
            <a:r>
              <a:rPr lang="en-US" dirty="0"/>
              <a:t>Speed: How fast the simulator runs (</a:t>
            </a:r>
            <a:r>
              <a:rPr lang="en-US" dirty="0" err="1"/>
              <a:t>xIPS</a:t>
            </a:r>
            <a:r>
              <a:rPr lang="en-US" dirty="0"/>
              <a:t>, </a:t>
            </a:r>
            <a:r>
              <a:rPr lang="en-US" dirty="0" err="1"/>
              <a:t>xCPS</a:t>
            </a:r>
            <a:r>
              <a:rPr lang="en-US" dirty="0"/>
              <a:t>, slowdown)</a:t>
            </a:r>
          </a:p>
          <a:p>
            <a:r>
              <a:rPr lang="en-US" dirty="0"/>
              <a:t>Flexibility: How quickly one can modify the simulator to evaluate different algorithms and design choices?</a:t>
            </a:r>
          </a:p>
          <a:p>
            <a:r>
              <a:rPr lang="en-US" dirty="0"/>
              <a:t>Accuracy: How accurate the performance (energy) numbers the simulator generates are vs. a real design (Simulation error)</a:t>
            </a:r>
          </a:p>
          <a:p>
            <a:endParaRPr lang="en-US" sz="1800" dirty="0"/>
          </a:p>
          <a:p>
            <a:r>
              <a:rPr lang="en-US" dirty="0">
                <a:solidFill>
                  <a:srgbClr val="FF0000"/>
                </a:solidFill>
              </a:rPr>
              <a:t>The relative importance of these metrics varies depending on where you are in the design process (what your goal is)</a:t>
            </a:r>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192</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9458895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Trading Off Speed, Flexibility, Accuracy</a:t>
            </a:r>
          </a:p>
        </p:txBody>
      </p:sp>
      <p:sp>
        <p:nvSpPr>
          <p:cNvPr id="3" name="Content Placeholder 2"/>
          <p:cNvSpPr>
            <a:spLocks noGrp="1"/>
          </p:cNvSpPr>
          <p:nvPr>
            <p:ph idx="1"/>
          </p:nvPr>
        </p:nvSpPr>
        <p:spPr>
          <a:xfrm>
            <a:off x="228600" y="997529"/>
            <a:ext cx="8763000" cy="5193723"/>
          </a:xfrm>
        </p:spPr>
        <p:txBody>
          <a:bodyPr/>
          <a:lstStyle/>
          <a:p>
            <a:r>
              <a:rPr lang="en-US" dirty="0"/>
              <a:t>Speed &amp; flexibility affect:</a:t>
            </a:r>
          </a:p>
          <a:p>
            <a:pPr lvl="1"/>
            <a:r>
              <a:rPr lang="en-US" dirty="0"/>
              <a:t>How quickly you can make design tradeoffs/decisions</a:t>
            </a:r>
          </a:p>
          <a:p>
            <a:pPr lvl="1"/>
            <a:endParaRPr lang="en-US" dirty="0"/>
          </a:p>
          <a:p>
            <a:r>
              <a:rPr lang="en-US" dirty="0"/>
              <a:t>Accuracy affects:</a:t>
            </a:r>
          </a:p>
          <a:p>
            <a:pPr lvl="1"/>
            <a:r>
              <a:rPr lang="en-US" dirty="0"/>
              <a:t>How good your design tradeoffs/decisions </a:t>
            </a:r>
            <a:r>
              <a:rPr lang="en-US" dirty="0">
                <a:solidFill>
                  <a:srgbClr val="0000FF"/>
                </a:solidFill>
              </a:rPr>
              <a:t>might</a:t>
            </a:r>
            <a:r>
              <a:rPr lang="en-US" dirty="0"/>
              <a:t> end up being</a:t>
            </a:r>
          </a:p>
          <a:p>
            <a:pPr lvl="1"/>
            <a:r>
              <a:rPr lang="en-US" dirty="0"/>
              <a:t>How fast you can build your simulator (</a:t>
            </a:r>
            <a:r>
              <a:rPr lang="en-US" dirty="0">
                <a:solidFill>
                  <a:srgbClr val="0000FF"/>
                </a:solidFill>
              </a:rPr>
              <a:t>simulator design time</a:t>
            </a:r>
            <a:r>
              <a:rPr lang="en-US" dirty="0"/>
              <a:t>)</a:t>
            </a:r>
          </a:p>
          <a:p>
            <a:pPr lvl="1"/>
            <a:endParaRPr lang="en-US" dirty="0"/>
          </a:p>
          <a:p>
            <a:r>
              <a:rPr lang="en-US" dirty="0"/>
              <a:t>Flexibility also affects:</a:t>
            </a:r>
          </a:p>
          <a:p>
            <a:pPr lvl="1"/>
            <a:r>
              <a:rPr lang="en-US" dirty="0"/>
              <a:t>How much human effort you need to spend modifying the simulator</a:t>
            </a:r>
          </a:p>
          <a:p>
            <a:pPr lvl="1"/>
            <a:endParaRPr lang="en-US" dirty="0"/>
          </a:p>
          <a:p>
            <a:r>
              <a:rPr lang="en-US" dirty="0"/>
              <a:t>You can </a:t>
            </a:r>
            <a:r>
              <a:rPr lang="en-US" dirty="0">
                <a:solidFill>
                  <a:srgbClr val="FF0000"/>
                </a:solidFill>
              </a:rPr>
              <a:t>trade off between the three to achieve design exploration and decision goals</a:t>
            </a:r>
          </a:p>
          <a:p>
            <a:pPr marL="671512" lvl="2" indent="0">
              <a:buNone/>
            </a:pPr>
            <a:endParaRPr lang="en-US" dirty="0">
              <a:sym typeface="Wingdings"/>
            </a:endParaRPr>
          </a:p>
          <a:p>
            <a:pPr lvl="1"/>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193</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29869211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The Best of Architecture</a:t>
            </a:r>
          </a:p>
        </p:txBody>
      </p:sp>
      <p:sp>
        <p:nvSpPr>
          <p:cNvPr id="3" name="Content Placeholder 2"/>
          <p:cNvSpPr>
            <a:spLocks noGrp="1"/>
          </p:cNvSpPr>
          <p:nvPr>
            <p:ph idx="1"/>
          </p:nvPr>
        </p:nvSpPr>
        <p:spPr/>
        <p:txBody>
          <a:bodyPr/>
          <a:lstStyle/>
          <a:p>
            <a:r>
              <a:rPr lang="en-US" dirty="0">
                <a:solidFill>
                  <a:srgbClr val="0000FF"/>
                </a:solidFill>
              </a:rPr>
              <a:t>A good architect is comfortable at all levels of refinement</a:t>
            </a:r>
          </a:p>
          <a:p>
            <a:pPr lvl="1"/>
            <a:r>
              <a:rPr lang="en-US" dirty="0"/>
              <a:t>Including the extremes</a:t>
            </a:r>
          </a:p>
          <a:p>
            <a:pPr lvl="1"/>
            <a:endParaRPr lang="en-US" dirty="0"/>
          </a:p>
          <a:p>
            <a:r>
              <a:rPr lang="en-US" dirty="0">
                <a:solidFill>
                  <a:srgbClr val="0000FF"/>
                </a:solidFill>
              </a:rPr>
              <a:t>A good architect knows when to use what type of simulation </a:t>
            </a:r>
          </a:p>
          <a:p>
            <a:pPr lvl="1"/>
            <a:r>
              <a:rPr lang="en-US" dirty="0"/>
              <a:t>And, more generally, what type of evaluation method</a:t>
            </a:r>
          </a:p>
          <a:p>
            <a:pPr lvl="1"/>
            <a:endParaRPr lang="en-US" dirty="0"/>
          </a:p>
          <a:p>
            <a:r>
              <a:rPr lang="en-US" dirty="0"/>
              <a:t>Recall: A variety of evaluation methods are available:</a:t>
            </a:r>
          </a:p>
          <a:p>
            <a:pPr lvl="1"/>
            <a:r>
              <a:rPr lang="en-US" dirty="0"/>
              <a:t>Theoretical proof</a:t>
            </a:r>
          </a:p>
          <a:p>
            <a:pPr lvl="1"/>
            <a:r>
              <a:rPr lang="en-US" dirty="0"/>
              <a:t>Analytical modeling</a:t>
            </a:r>
          </a:p>
          <a:p>
            <a:pPr lvl="1"/>
            <a:r>
              <a:rPr lang="en-US" dirty="0"/>
              <a:t>Simulation (at varying degrees of abstraction and accuracy)</a:t>
            </a:r>
          </a:p>
          <a:p>
            <a:pPr lvl="1"/>
            <a:r>
              <a:rPr lang="en-US" dirty="0"/>
              <a:t>Prototyping with a real system (e.g., FPGAs)</a:t>
            </a:r>
          </a:p>
          <a:p>
            <a:pPr lvl="1"/>
            <a:r>
              <a:rPr lang="en-US" dirty="0"/>
              <a:t>Real implementation</a:t>
            </a:r>
          </a:p>
          <a:p>
            <a:pPr lvl="1"/>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194</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26525607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82DB1-3F52-EB48-A62C-E6B010B09C0D}"/>
              </a:ext>
            </a:extLst>
          </p:cNvPr>
          <p:cNvSpPr>
            <a:spLocks noGrp="1"/>
          </p:cNvSpPr>
          <p:nvPr>
            <p:ph type="title"/>
          </p:nvPr>
        </p:nvSpPr>
        <p:spPr/>
        <p:txBody>
          <a:bodyPr/>
          <a:lstStyle/>
          <a:p>
            <a:r>
              <a:rPr lang="en-US" dirty="0"/>
              <a:t>An Example Study using Ramulator (I)</a:t>
            </a:r>
          </a:p>
        </p:txBody>
      </p:sp>
      <p:sp>
        <p:nvSpPr>
          <p:cNvPr id="3" name="Content Placeholder 2">
            <a:extLst>
              <a:ext uri="{FF2B5EF4-FFF2-40B4-BE49-F238E27FC236}">
                <a16:creationId xmlns:a16="http://schemas.microsoft.com/office/drawing/2014/main" id="{E39470A9-C736-CE4C-9B98-EE1EA1B7410B}"/>
              </a:ext>
            </a:extLst>
          </p:cNvPr>
          <p:cNvSpPr>
            <a:spLocks noGrp="1"/>
          </p:cNvSpPr>
          <p:nvPr>
            <p:ph idx="1"/>
          </p:nvPr>
        </p:nvSpPr>
        <p:spPr>
          <a:xfrm>
            <a:off x="228600" y="997527"/>
            <a:ext cx="8915400" cy="5193723"/>
          </a:xfrm>
        </p:spPr>
        <p:txBody>
          <a:bodyPr/>
          <a:lstStyle/>
          <a:p>
            <a:r>
              <a:rPr lang="en-US" sz="1800" dirty="0"/>
              <a:t>Saugata Ghose, </a:t>
            </a:r>
            <a:r>
              <a:rPr lang="en-US" sz="1800" dirty="0" err="1"/>
              <a:t>Tianshi</a:t>
            </a:r>
            <a:r>
              <a:rPr lang="en-US" sz="1800" dirty="0"/>
              <a:t> Li, Nastaran Hajinazar, Damla Senol Cali, and Onur Mutlu,</a:t>
            </a:r>
            <a:br>
              <a:rPr lang="en-US" sz="1800" dirty="0"/>
            </a:br>
            <a:r>
              <a:rPr lang="en-US" sz="1800" b="1" dirty="0">
                <a:solidFill>
                  <a:srgbClr val="0000FF"/>
                </a:solidFill>
                <a:hlinkClick r:id="rId2">
                  <a:extLst>
                    <a:ext uri="{A12FA001-AC4F-418D-AE19-62706E023703}">
                      <ahyp:hlinkClr xmlns:ahyp="http://schemas.microsoft.com/office/drawing/2018/hyperlinkcolor" val="tx"/>
                    </a:ext>
                  </a:extLst>
                </a:hlinkClick>
              </a:rPr>
              <a:t>"Demystifying Workload–DRAM Interactions: An Experimental Study"</a:t>
            </a:r>
            <a:br>
              <a:rPr lang="en-US" sz="1800" dirty="0">
                <a:solidFill>
                  <a:srgbClr val="0000FF"/>
                </a:solidFill>
              </a:rPr>
            </a:br>
            <a:r>
              <a:rPr lang="en-US" sz="1800" i="1" dirty="0"/>
              <a:t>Proceedings of the </a:t>
            </a:r>
            <a:r>
              <a:rPr lang="en-US" sz="1800" i="1" dirty="0">
                <a:hlinkClick r:id="rId3"/>
              </a:rPr>
              <a:t>ACM International Conference on Measurement and Modeling of Computer Systems</a:t>
            </a:r>
            <a:r>
              <a:rPr lang="en-US" sz="1800" i="1" dirty="0"/>
              <a:t> (</a:t>
            </a:r>
            <a:r>
              <a:rPr lang="en-US" sz="1800" b="1" i="1" dirty="0"/>
              <a:t>SIGMETRICS</a:t>
            </a:r>
            <a:r>
              <a:rPr lang="en-US" sz="1800" i="1" dirty="0"/>
              <a:t>)</a:t>
            </a:r>
            <a:r>
              <a:rPr lang="en-US" sz="1800" dirty="0"/>
              <a:t>, Phoenix, AZ, USA, June 2019.</a:t>
            </a:r>
            <a:br>
              <a:rPr lang="en-US" sz="1800" dirty="0"/>
            </a:br>
            <a:r>
              <a:rPr lang="en-US" sz="1800" dirty="0"/>
              <a:t>[</a:t>
            </a:r>
            <a:r>
              <a:rPr lang="en-US" sz="1800" dirty="0">
                <a:hlinkClick r:id="rId4"/>
              </a:rPr>
              <a:t>Preliminary arXiv Version</a:t>
            </a:r>
            <a:r>
              <a:rPr lang="en-US" sz="1800" dirty="0"/>
              <a:t>]</a:t>
            </a:r>
            <a:br>
              <a:rPr lang="en-US" sz="1800" dirty="0"/>
            </a:br>
            <a:r>
              <a:rPr lang="en-US" sz="1800" dirty="0"/>
              <a:t>[</a:t>
            </a:r>
            <a:r>
              <a:rPr lang="en-US" sz="1800" dirty="0">
                <a:hlinkClick r:id="rId5"/>
              </a:rPr>
              <a:t>Abstract</a:t>
            </a:r>
            <a:r>
              <a:rPr lang="en-US" sz="1800" dirty="0"/>
              <a:t>]</a:t>
            </a:r>
            <a:br>
              <a:rPr lang="en-US" sz="1800" dirty="0"/>
            </a:br>
            <a:r>
              <a:rPr lang="en-US" sz="1800" dirty="0"/>
              <a:t>[</a:t>
            </a:r>
            <a:r>
              <a:rPr lang="en-US" sz="1800" dirty="0">
                <a:hlinkClick r:id="rId6"/>
              </a:rPr>
              <a:t>Slides (pptx)</a:t>
            </a:r>
            <a:r>
              <a:rPr lang="en-US" sz="1800" dirty="0"/>
              <a:t> </a:t>
            </a:r>
            <a:r>
              <a:rPr lang="en-US" sz="1800" dirty="0">
                <a:hlinkClick r:id="rId7"/>
              </a:rPr>
              <a:t>(pdf)</a:t>
            </a:r>
            <a:r>
              <a:rPr lang="en-US" sz="1800" dirty="0"/>
              <a:t>]</a:t>
            </a:r>
            <a:br>
              <a:rPr lang="en-US" sz="1800" dirty="0"/>
            </a:br>
            <a:r>
              <a:rPr lang="en-US" sz="1800" dirty="0"/>
              <a:t>[</a:t>
            </a:r>
            <a:r>
              <a:rPr lang="en-US" sz="1800" dirty="0">
                <a:hlinkClick r:id="rId8"/>
              </a:rPr>
              <a:t>MemBen Benchmark Suite</a:t>
            </a:r>
            <a:r>
              <a:rPr lang="en-US" sz="1800" dirty="0"/>
              <a:t>]</a:t>
            </a:r>
            <a:br>
              <a:rPr lang="en-US" sz="1800" dirty="0"/>
            </a:br>
            <a:r>
              <a:rPr lang="en-US" sz="1800" dirty="0"/>
              <a:t>[</a:t>
            </a:r>
            <a:r>
              <a:rPr lang="en-US" sz="1800" dirty="0">
                <a:hlinkClick r:id="rId9"/>
              </a:rPr>
              <a:t>Source Code for GPGPUSim-Ramulator</a:t>
            </a:r>
            <a:r>
              <a:rPr lang="en-US" sz="1800" dirty="0"/>
              <a:t>]</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ED7E4806-8950-FB48-BDA8-48D6F32C344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195</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9C32C83A-FE40-C341-ACF2-9AE1206C24AB}"/>
              </a:ext>
            </a:extLst>
          </p:cNvPr>
          <p:cNvPicPr>
            <a:picLocks noChangeAspect="1"/>
          </p:cNvPicPr>
          <p:nvPr/>
        </p:nvPicPr>
        <p:blipFill>
          <a:blip r:embed="rId10"/>
          <a:stretch>
            <a:fillRect/>
          </a:stretch>
        </p:blipFill>
        <p:spPr>
          <a:xfrm>
            <a:off x="23129" y="4293096"/>
            <a:ext cx="9144000" cy="2136055"/>
          </a:xfrm>
          <a:prstGeom prst="rect">
            <a:avLst/>
          </a:prstGeom>
        </p:spPr>
      </p:pic>
    </p:spTree>
    <p:extLst>
      <p:ext uri="{BB962C8B-B14F-4D97-AF65-F5344CB8AC3E}">
        <p14:creationId xmlns:p14="http://schemas.microsoft.com/office/powerpoint/2010/main" val="564608247"/>
      </p:ext>
    </p:extLst>
  </p:cSld>
  <p:clrMapOvr>
    <a:masterClrMapping/>
  </p:clrMapOvr>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Study Workload–DRAM Interactions?</a:t>
            </a:r>
          </a:p>
        </p:txBody>
      </p:sp>
      <p:sp>
        <p:nvSpPr>
          <p:cNvPr id="3" name="Content Placeholder 2"/>
          <p:cNvSpPr>
            <a:spLocks noGrp="1"/>
          </p:cNvSpPr>
          <p:nvPr>
            <p:ph idx="1"/>
          </p:nvPr>
        </p:nvSpPr>
        <p:spPr/>
        <p:txBody>
          <a:bodyPr/>
          <a:lstStyle/>
          <a:p>
            <a:r>
              <a:rPr lang="en-US" dirty="0"/>
              <a:t>Manufacturers are developing many new types of DRAM</a:t>
            </a:r>
          </a:p>
          <a:p>
            <a:pPr lvl="1"/>
            <a:r>
              <a:rPr lang="en-US" b="1" dirty="0">
                <a:solidFill>
                  <a:schemeClr val="accent2"/>
                </a:solidFill>
              </a:rPr>
              <a:t>DRAM limits performance, energy improvements:</a:t>
            </a:r>
            <a:br>
              <a:rPr lang="en-US" b="1" dirty="0">
                <a:solidFill>
                  <a:schemeClr val="accent2"/>
                </a:solidFill>
              </a:rPr>
            </a:br>
            <a:r>
              <a:rPr lang="en-US" dirty="0"/>
              <a:t>new types may overcome some limitations</a:t>
            </a:r>
          </a:p>
          <a:p>
            <a:pPr lvl="1"/>
            <a:r>
              <a:rPr lang="en-US" dirty="0"/>
              <a:t>Memory systems now serve a </a:t>
            </a:r>
            <a:r>
              <a:rPr lang="en-US" b="1" dirty="0">
                <a:solidFill>
                  <a:schemeClr val="accent2"/>
                </a:solidFill>
              </a:rPr>
              <a:t>very diverse set of applications:</a:t>
            </a:r>
            <a:br>
              <a:rPr lang="en-US" dirty="0"/>
            </a:br>
            <a:r>
              <a:rPr lang="en-US" dirty="0"/>
              <a:t>can no longer take a one-size-fits-all approach</a:t>
            </a:r>
          </a:p>
          <a:p>
            <a:pPr>
              <a:spcBef>
                <a:spcPts val="3000"/>
              </a:spcBef>
            </a:pPr>
            <a:r>
              <a:rPr lang="en-US" dirty="0">
                <a:solidFill>
                  <a:srgbClr val="0070C0"/>
                </a:solidFill>
                <a:latin typeface="Adobe Garamond Pro Bold" panose="02020702060506020403" pitchFamily="18" charset="0"/>
              </a:rPr>
              <a:t>So which DRAM type works best with which application?</a:t>
            </a:r>
          </a:p>
          <a:p>
            <a:pPr lvl="1"/>
            <a:r>
              <a:rPr lang="en-US" dirty="0"/>
              <a:t>Difficult to understand intuitively due to the complexity of the interaction</a:t>
            </a:r>
          </a:p>
          <a:p>
            <a:pPr lvl="1"/>
            <a:r>
              <a:rPr lang="en-US" dirty="0"/>
              <a:t>Can’t be tested methodically on real systems: new type needs a new CPU</a:t>
            </a:r>
          </a:p>
          <a:p>
            <a:pPr>
              <a:spcBef>
                <a:spcPts val="3000"/>
              </a:spcBef>
            </a:pPr>
            <a:r>
              <a:rPr lang="en-US" dirty="0"/>
              <a:t>We perform a </a:t>
            </a:r>
            <a:r>
              <a:rPr lang="en-US" dirty="0">
                <a:solidFill>
                  <a:schemeClr val="accent4"/>
                </a:solidFill>
                <a:latin typeface="Adobe Garamond Pro Bold" panose="02020702060506020403" pitchFamily="18" charset="0"/>
              </a:rPr>
              <a:t>wide-ranging experimental study to uncover</a:t>
            </a:r>
            <a:br>
              <a:rPr lang="en-US" dirty="0">
                <a:solidFill>
                  <a:schemeClr val="accent4"/>
                </a:solidFill>
                <a:latin typeface="Adobe Garamond Pro Bold" panose="02020702060506020403" pitchFamily="18" charset="0"/>
              </a:rPr>
            </a:br>
            <a:r>
              <a:rPr lang="en-US" dirty="0">
                <a:solidFill>
                  <a:schemeClr val="accent4"/>
                </a:solidFill>
                <a:latin typeface="Adobe Garamond Pro Bold" panose="02020702060506020403" pitchFamily="18" charset="0"/>
              </a:rPr>
              <a:t>the combined behavior</a:t>
            </a:r>
            <a:r>
              <a:rPr lang="en-US" dirty="0"/>
              <a:t> of workloads and DRAM types</a:t>
            </a:r>
          </a:p>
          <a:p>
            <a:pPr lvl="1"/>
            <a:r>
              <a:rPr lang="en-US" b="1" dirty="0">
                <a:solidFill>
                  <a:srgbClr val="0070C0"/>
                </a:solidFill>
              </a:rPr>
              <a:t>115 prevalent/emerging applications and </a:t>
            </a:r>
            <a:r>
              <a:rPr lang="en-US" b="1" dirty="0" err="1">
                <a:solidFill>
                  <a:srgbClr val="0070C0"/>
                </a:solidFill>
              </a:rPr>
              <a:t>multiprogrammed</a:t>
            </a:r>
            <a:r>
              <a:rPr lang="en-US" b="1" dirty="0">
                <a:solidFill>
                  <a:srgbClr val="0070C0"/>
                </a:solidFill>
              </a:rPr>
              <a:t> workloads</a:t>
            </a:r>
            <a:endParaRPr lang="en-US" dirty="0"/>
          </a:p>
          <a:p>
            <a:pPr lvl="1"/>
            <a:r>
              <a:rPr lang="en-US" b="1" dirty="0">
                <a:solidFill>
                  <a:srgbClr val="0070C0"/>
                </a:solidFill>
              </a:rPr>
              <a:t>9 modern DRAM types:</a:t>
            </a:r>
            <a:r>
              <a:rPr lang="en-US" dirty="0"/>
              <a:t> DDR3, DDR4, GDDR5, HBM, HMC, LPDDR3, LPDDR4, Wide I/O, Wide I/O 2</a:t>
            </a:r>
          </a:p>
        </p:txBody>
      </p:sp>
      <p:sp>
        <p:nvSpPr>
          <p:cNvPr id="4" name="Slide Number Placehold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Page </a:t>
            </a:r>
            <a:fld id="{56E643E9-8232-44D4-8A76-E691A7C80D3B}" type="slidenum">
              <a:rPr kumimoji="0" lang="en-US" altLang="en-US" sz="1200" b="0" i="0" u="none" strike="noStrike" kern="1200" cap="none" spc="0" normalizeH="0" baseline="0" noProof="0" smtClean="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196</a:t>
            </a:fld>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 of 25</a:t>
            </a:r>
          </a:p>
        </p:txBody>
      </p:sp>
    </p:spTree>
    <p:extLst>
      <p:ext uri="{BB962C8B-B14F-4D97-AF65-F5344CB8AC3E}">
        <p14:creationId xmlns:p14="http://schemas.microsoft.com/office/powerpoint/2010/main" val="2210822048"/>
      </p:ext>
    </p:extLst>
  </p:cSld>
  <p:clrMapOvr>
    <a:masterClrMapping/>
  </p:clrMapOvr>
  <p:transition>
    <p:fade/>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6" name="Straight Connector 95"/>
          <p:cNvCxnSpPr/>
          <p:nvPr/>
        </p:nvCxnSpPr>
        <p:spPr>
          <a:xfrm flipV="1">
            <a:off x="6195798" y="2037737"/>
            <a:ext cx="0" cy="781663"/>
          </a:xfrm>
          <a:prstGeom prst="line">
            <a:avLst/>
          </a:prstGeom>
          <a:noFill/>
          <a:ln w="50800" cap="flat" cmpd="sng" algn="ctr">
            <a:solidFill>
              <a:sysClr val="windowText" lastClr="000000"/>
            </a:solidFill>
            <a:prstDash val="solid"/>
            <a:miter lim="800000"/>
          </a:ln>
          <a:effectLst/>
        </p:spPr>
      </p:cxnSp>
      <p:cxnSp>
        <p:nvCxnSpPr>
          <p:cNvPr id="100" name="Straight Connector 99"/>
          <p:cNvCxnSpPr/>
          <p:nvPr/>
        </p:nvCxnSpPr>
        <p:spPr>
          <a:xfrm flipV="1">
            <a:off x="7033507" y="2037737"/>
            <a:ext cx="0" cy="781663"/>
          </a:xfrm>
          <a:prstGeom prst="line">
            <a:avLst/>
          </a:prstGeom>
          <a:noFill/>
          <a:ln w="50800" cap="flat" cmpd="sng" algn="ctr">
            <a:solidFill>
              <a:sysClr val="windowText" lastClr="000000"/>
            </a:solidFill>
            <a:prstDash val="solid"/>
            <a:miter lim="800000"/>
          </a:ln>
          <a:effectLst/>
        </p:spPr>
      </p:cxnSp>
      <p:cxnSp>
        <p:nvCxnSpPr>
          <p:cNvPr id="101" name="Straight Connector 100"/>
          <p:cNvCxnSpPr/>
          <p:nvPr/>
        </p:nvCxnSpPr>
        <p:spPr>
          <a:xfrm flipV="1">
            <a:off x="7859416" y="2037737"/>
            <a:ext cx="0" cy="781663"/>
          </a:xfrm>
          <a:prstGeom prst="line">
            <a:avLst/>
          </a:prstGeom>
          <a:noFill/>
          <a:ln w="50800" cap="flat" cmpd="sng" algn="ctr">
            <a:solidFill>
              <a:sysClr val="windowText" lastClr="000000"/>
            </a:solidFill>
            <a:prstDash val="solid"/>
            <a:miter lim="800000"/>
          </a:ln>
          <a:effectLst/>
        </p:spPr>
      </p:cxnSp>
      <p:cxnSp>
        <p:nvCxnSpPr>
          <p:cNvPr id="102" name="Straight Connector 101"/>
          <p:cNvCxnSpPr/>
          <p:nvPr/>
        </p:nvCxnSpPr>
        <p:spPr>
          <a:xfrm flipV="1">
            <a:off x="8697125" y="2037737"/>
            <a:ext cx="0" cy="781663"/>
          </a:xfrm>
          <a:prstGeom prst="line">
            <a:avLst/>
          </a:prstGeom>
          <a:noFill/>
          <a:ln w="50800" cap="flat" cmpd="sng" algn="ctr">
            <a:solidFill>
              <a:sysClr val="windowText" lastClr="000000"/>
            </a:solidFill>
            <a:prstDash val="solid"/>
            <a:miter lim="800000"/>
          </a:ln>
          <a:effectLst/>
        </p:spPr>
      </p:cxnSp>
      <p:sp>
        <p:nvSpPr>
          <p:cNvPr id="104" name="Rectangle 103"/>
          <p:cNvSpPr/>
          <p:nvPr/>
        </p:nvSpPr>
        <p:spPr>
          <a:xfrm>
            <a:off x="6019800" y="2209800"/>
            <a:ext cx="2880954" cy="7604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p:txBody>
          <a:bodyPr/>
          <a:lstStyle/>
          <a:p>
            <a:r>
              <a:rPr lang="en-US"/>
              <a:t>Modern DRAM Types: Comparison to DDR3</a:t>
            </a:r>
            <a:endParaRPr lang="en-US" dirty="0"/>
          </a:p>
        </p:txBody>
      </p:sp>
      <p:sp>
        <p:nvSpPr>
          <p:cNvPr id="91" name="Content Placeholder 90"/>
          <p:cNvSpPr>
            <a:spLocks noGrp="1"/>
          </p:cNvSpPr>
          <p:nvPr>
            <p:ph idx="1"/>
          </p:nvPr>
        </p:nvSpPr>
        <p:spPr>
          <a:xfrm>
            <a:off x="5816272" y="810545"/>
            <a:ext cx="3175328" cy="5726782"/>
          </a:xfrm>
        </p:spPr>
        <p:txBody>
          <a:bodyPr/>
          <a:lstStyle/>
          <a:p>
            <a:r>
              <a:rPr lang="en-US" dirty="0"/>
              <a:t>Bank groups</a:t>
            </a:r>
          </a:p>
          <a:p>
            <a:endParaRPr lang="en-US" dirty="0"/>
          </a:p>
          <a:p>
            <a:endParaRPr lang="en-US" dirty="0"/>
          </a:p>
          <a:p>
            <a:endParaRPr lang="en-US" dirty="0"/>
          </a:p>
          <a:p>
            <a:endParaRPr lang="en-US" dirty="0"/>
          </a:p>
          <a:p>
            <a:endParaRPr lang="en-US" dirty="0"/>
          </a:p>
          <a:p>
            <a:r>
              <a:rPr lang="en-US" dirty="0"/>
              <a:t>3D-stacked DRAM</a:t>
            </a:r>
          </a:p>
        </p:txBody>
      </p:sp>
      <p:sp>
        <p:nvSpPr>
          <p:cNvPr id="4" name="Slide Number Placehold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Page </a:t>
            </a:r>
            <a:fld id="{56E643E9-8232-44D4-8A76-E691A7C80D3B}" type="slidenum">
              <a:rPr kumimoji="0" lang="en-US" altLang="en-US" sz="1200" b="0" i="0" u="none" strike="noStrike" kern="1200" cap="none" spc="0" normalizeH="0" baseline="0" noProof="0" smtClean="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197</a:t>
            </a:fld>
            <a:r>
              <a:rPr kumimoji="0" lang="en-US" altLang="en-US" sz="1200" b="0" i="0" u="none" strike="noStrike" kern="1200" cap="none" spc="0" normalizeH="0" baseline="0" noProof="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 of 25</a:t>
            </a:r>
            <a:endPar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endParaRPr>
          </a:p>
        </p:txBody>
      </p:sp>
      <p:graphicFrame>
        <p:nvGraphicFramePr>
          <p:cNvPr id="5" name="Table 4"/>
          <p:cNvGraphicFramePr>
            <a:graphicFrameLocks noGrp="1"/>
          </p:cNvGraphicFramePr>
          <p:nvPr/>
        </p:nvGraphicFramePr>
        <p:xfrm>
          <a:off x="152400" y="799783"/>
          <a:ext cx="5562600" cy="615696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1865775044"/>
                    </a:ext>
                  </a:extLst>
                </a:gridCol>
                <a:gridCol w="1028700">
                  <a:extLst>
                    <a:ext uri="{9D8B030D-6E8A-4147-A177-3AD203B41FA5}">
                      <a16:colId xmlns:a16="http://schemas.microsoft.com/office/drawing/2014/main" val="2931050581"/>
                    </a:ext>
                  </a:extLst>
                </a:gridCol>
                <a:gridCol w="1028700">
                  <a:extLst>
                    <a:ext uri="{9D8B030D-6E8A-4147-A177-3AD203B41FA5}">
                      <a16:colId xmlns:a16="http://schemas.microsoft.com/office/drawing/2014/main" val="2480256659"/>
                    </a:ext>
                  </a:extLst>
                </a:gridCol>
                <a:gridCol w="1028700">
                  <a:extLst>
                    <a:ext uri="{9D8B030D-6E8A-4147-A177-3AD203B41FA5}">
                      <a16:colId xmlns:a16="http://schemas.microsoft.com/office/drawing/2014/main" val="3224697103"/>
                    </a:ext>
                  </a:extLst>
                </a:gridCol>
                <a:gridCol w="1028700">
                  <a:extLst>
                    <a:ext uri="{9D8B030D-6E8A-4147-A177-3AD203B41FA5}">
                      <a16:colId xmlns:a16="http://schemas.microsoft.com/office/drawing/2014/main" val="1389644233"/>
                    </a:ext>
                  </a:extLst>
                </a:gridCol>
              </a:tblGrid>
              <a:tr h="370840">
                <a:tc>
                  <a:txBody>
                    <a:bodyPr/>
                    <a:lstStyle/>
                    <a:p>
                      <a:pPr algn="ctr"/>
                      <a:r>
                        <a:rPr lang="en-US" sz="2200" dirty="0">
                          <a:latin typeface="Adobe Garamond Pro Bold" panose="02020702060506020403" pitchFamily="18" charset="0"/>
                        </a:rPr>
                        <a:t>DRAM Type</a:t>
                      </a:r>
                    </a:p>
                  </a:txBody>
                  <a:tcPr marL="0" marR="0" anchor="ctr"/>
                </a:tc>
                <a:tc>
                  <a:txBody>
                    <a:bodyPr/>
                    <a:lstStyle/>
                    <a:p>
                      <a:pPr algn="ctr"/>
                      <a:r>
                        <a:rPr lang="en-US" sz="2200" dirty="0">
                          <a:latin typeface="Adobe Garamond Pro Bold" panose="02020702060506020403" pitchFamily="18" charset="0"/>
                        </a:rPr>
                        <a:t>Banks per Rank</a:t>
                      </a:r>
                    </a:p>
                  </a:txBody>
                  <a:tcPr marL="0" marR="0" anchor="ctr"/>
                </a:tc>
                <a:tc>
                  <a:txBody>
                    <a:bodyPr/>
                    <a:lstStyle/>
                    <a:p>
                      <a:pPr algn="ctr"/>
                      <a:r>
                        <a:rPr lang="en-US" sz="2200" dirty="0">
                          <a:latin typeface="Adobe Garamond Pro Bold" panose="02020702060506020403" pitchFamily="18" charset="0"/>
                        </a:rPr>
                        <a:t>Bank Groups</a:t>
                      </a:r>
                    </a:p>
                  </a:txBody>
                  <a:tcPr marL="0" marR="0" anchor="ctr"/>
                </a:tc>
                <a:tc>
                  <a:txBody>
                    <a:bodyPr/>
                    <a:lstStyle/>
                    <a:p>
                      <a:pPr algn="ctr"/>
                      <a:r>
                        <a:rPr lang="en-US" sz="2200" dirty="0">
                          <a:latin typeface="Adobe Garamond Pro Bold" panose="02020702060506020403" pitchFamily="18" charset="0"/>
                        </a:rPr>
                        <a:t>3D-Stacked</a:t>
                      </a:r>
                    </a:p>
                  </a:txBody>
                  <a:tcPr marL="0" marR="0" anchor="ctr"/>
                </a:tc>
                <a:tc>
                  <a:txBody>
                    <a:bodyPr/>
                    <a:lstStyle/>
                    <a:p>
                      <a:pPr algn="ctr"/>
                      <a:r>
                        <a:rPr lang="en-US" sz="2200" dirty="0">
                          <a:latin typeface="Adobe Garamond Pro Bold" panose="02020702060506020403" pitchFamily="18" charset="0"/>
                        </a:rPr>
                        <a:t>Low-Power</a:t>
                      </a:r>
                    </a:p>
                  </a:txBody>
                  <a:tcPr marL="0" marR="0" anchor="ctr"/>
                </a:tc>
                <a:extLst>
                  <a:ext uri="{0D108BD9-81ED-4DB2-BD59-A6C34878D82A}">
                    <a16:rowId xmlns:a16="http://schemas.microsoft.com/office/drawing/2014/main" val="2686557727"/>
                  </a:ext>
                </a:extLst>
              </a:tr>
              <a:tr h="370840">
                <a:tc>
                  <a:txBody>
                    <a:bodyPr/>
                    <a:lstStyle/>
                    <a:p>
                      <a:pPr algn="ctr"/>
                      <a:r>
                        <a:rPr lang="en-US" sz="2200" b="1" dirty="0">
                          <a:latin typeface="Adobe Garamond Pro" panose="02020502060506020403" pitchFamily="18" charset="0"/>
                        </a:rPr>
                        <a:t>DDR3</a:t>
                      </a:r>
                    </a:p>
                  </a:txBody>
                  <a:tcPr marL="0" marR="0" anchor="ctr"/>
                </a:tc>
                <a:tc>
                  <a:txBody>
                    <a:bodyPr/>
                    <a:lstStyle/>
                    <a:p>
                      <a:pPr algn="ctr"/>
                      <a:r>
                        <a:rPr lang="en-US" sz="2200" dirty="0">
                          <a:latin typeface="Adobe Garamond Pro" panose="02020502060506020403" pitchFamily="18" charset="0"/>
                        </a:rPr>
                        <a:t>8</a:t>
                      </a: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928287677"/>
                  </a:ext>
                </a:extLst>
              </a:tr>
              <a:tr h="370840">
                <a:tc>
                  <a:txBody>
                    <a:bodyPr/>
                    <a:lstStyle/>
                    <a:p>
                      <a:pPr algn="ctr"/>
                      <a:r>
                        <a:rPr lang="en-US" sz="2200" b="1" dirty="0">
                          <a:latin typeface="Adobe Garamond Pro" panose="02020502060506020403" pitchFamily="18" charset="0"/>
                        </a:rPr>
                        <a:t>DDR4</a:t>
                      </a: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1758072128"/>
                  </a:ext>
                </a:extLst>
              </a:tr>
              <a:tr h="370840">
                <a:tc>
                  <a:txBody>
                    <a:bodyPr/>
                    <a:lstStyle/>
                    <a:p>
                      <a:pPr algn="ctr"/>
                      <a:r>
                        <a:rPr lang="en-US" sz="2200" b="1" dirty="0">
                          <a:latin typeface="Adobe Garamond Pro" panose="02020502060506020403" pitchFamily="18" charset="0"/>
                        </a:rPr>
                        <a:t>GDDR5</a:t>
                      </a: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763814981"/>
                  </a:ext>
                </a:extLst>
              </a:tr>
              <a:tr h="370840">
                <a:tc>
                  <a:txBody>
                    <a:bodyPr/>
                    <a:lstStyle/>
                    <a:p>
                      <a:pPr algn="ctr"/>
                      <a:r>
                        <a:rPr lang="en-US" sz="2200" b="1" dirty="0">
                          <a:latin typeface="Adobe Garamond Pro" panose="02020502060506020403" pitchFamily="18" charset="0"/>
                        </a:rPr>
                        <a:t>HBM</a:t>
                      </a:r>
                    </a:p>
                    <a:p>
                      <a:pPr algn="ctr"/>
                      <a:r>
                        <a:rPr lang="en-US" sz="1600" b="1" dirty="0">
                          <a:latin typeface="Adobe Garamond Pro" panose="02020502060506020403" pitchFamily="18" charset="0"/>
                        </a:rPr>
                        <a:t>High-Bandwidth Memory</a:t>
                      </a:r>
                      <a:endParaRPr lang="en-US" sz="2200" b="1" dirty="0">
                        <a:latin typeface="Adobe Garamond Pro" panose="02020502060506020403" pitchFamily="18" charset="0"/>
                      </a:endParaRP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3889831791"/>
                  </a:ext>
                </a:extLst>
              </a:tr>
              <a:tr h="370840">
                <a:tc>
                  <a:txBody>
                    <a:bodyPr/>
                    <a:lstStyle/>
                    <a:p>
                      <a:pPr algn="ctr"/>
                      <a:r>
                        <a:rPr lang="en-US" sz="2200" b="1" dirty="0">
                          <a:latin typeface="Adobe Garamond Pro" panose="02020502060506020403" pitchFamily="18" charset="0"/>
                        </a:rPr>
                        <a:t>HMC</a:t>
                      </a:r>
                    </a:p>
                    <a:p>
                      <a:pPr algn="ctr"/>
                      <a:r>
                        <a:rPr lang="en-US" sz="1600" b="1" dirty="0">
                          <a:latin typeface="Adobe Garamond Pro" panose="02020502060506020403" pitchFamily="18" charset="0"/>
                        </a:rPr>
                        <a:t>Hybrid Memory Cube</a:t>
                      </a:r>
                    </a:p>
                  </a:txBody>
                  <a:tcPr marL="0" marR="0" anchor="ctr"/>
                </a:tc>
                <a:tc>
                  <a:txBody>
                    <a:bodyPr/>
                    <a:lstStyle/>
                    <a:p>
                      <a:pPr algn="ctr"/>
                      <a:r>
                        <a:rPr lang="en-US" sz="2200" dirty="0">
                          <a:latin typeface="Adobe Garamond Pro" panose="02020502060506020403" pitchFamily="18" charset="0"/>
                        </a:rPr>
                        <a:t>256</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493088369"/>
                  </a:ext>
                </a:extLst>
              </a:tr>
              <a:tr h="370840">
                <a:tc>
                  <a:txBody>
                    <a:bodyPr/>
                    <a:lstStyle/>
                    <a:p>
                      <a:pPr algn="ctr"/>
                      <a:r>
                        <a:rPr lang="en-US" sz="2200" b="1" dirty="0">
                          <a:latin typeface="Adobe Garamond Pro" panose="02020502060506020403" pitchFamily="18" charset="0"/>
                        </a:rPr>
                        <a:t>Wide I/O</a:t>
                      </a:r>
                    </a:p>
                  </a:txBody>
                  <a:tcPr marL="0" marR="0" anchor="ctr"/>
                </a:tc>
                <a:tc>
                  <a:txBody>
                    <a:bodyPr/>
                    <a:lstStyle/>
                    <a:p>
                      <a:pPr algn="ctr"/>
                      <a:r>
                        <a:rPr lang="en-US" sz="2200" dirty="0">
                          <a:latin typeface="Adobe Garamond Pro" panose="02020502060506020403" pitchFamily="18" charset="0"/>
                        </a:rPr>
                        <a:t>4</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556445875"/>
                  </a:ext>
                </a:extLst>
              </a:tr>
              <a:tr h="370840">
                <a:tc>
                  <a:txBody>
                    <a:bodyPr/>
                    <a:lstStyle/>
                    <a:p>
                      <a:pPr algn="ctr"/>
                      <a:r>
                        <a:rPr lang="en-US" sz="2200" b="1" dirty="0">
                          <a:latin typeface="Adobe Garamond Pro" panose="02020502060506020403" pitchFamily="18" charset="0"/>
                        </a:rPr>
                        <a:t>Wide I/O 2</a:t>
                      </a:r>
                    </a:p>
                  </a:txBody>
                  <a:tcPr marL="0" marR="0" anchor="ctr"/>
                </a:tc>
                <a:tc>
                  <a:txBody>
                    <a:bodyPr/>
                    <a:lstStyle/>
                    <a:p>
                      <a:pPr algn="ctr"/>
                      <a:r>
                        <a:rPr lang="en-US" sz="2200" dirty="0">
                          <a:latin typeface="Adobe Garamond Pro" panose="02020502060506020403" pitchFamily="18" charset="0"/>
                        </a:rPr>
                        <a:t>8</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1162054000"/>
                  </a:ext>
                </a:extLst>
              </a:tr>
              <a:tr h="370840">
                <a:tc>
                  <a:txBody>
                    <a:bodyPr/>
                    <a:lstStyle/>
                    <a:p>
                      <a:pPr algn="ctr"/>
                      <a:r>
                        <a:rPr lang="en-US" sz="2200" b="1" dirty="0">
                          <a:latin typeface="Adobe Garamond Pro" panose="02020502060506020403" pitchFamily="18" charset="0"/>
                        </a:rPr>
                        <a:t>LPDDR3</a:t>
                      </a:r>
                    </a:p>
                  </a:txBody>
                  <a:tcPr marL="0" marR="0" anchor="ctr"/>
                </a:tc>
                <a:tc>
                  <a:txBody>
                    <a:bodyPr/>
                    <a:lstStyle/>
                    <a:p>
                      <a:pPr algn="ctr"/>
                      <a:r>
                        <a:rPr lang="en-US" sz="2200" dirty="0">
                          <a:latin typeface="Adobe Garamond Pro" panose="02020502060506020403" pitchFamily="18" charset="0"/>
                        </a:rPr>
                        <a:t>8</a:t>
                      </a: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716714267"/>
                  </a:ext>
                </a:extLst>
              </a:tr>
              <a:tr h="370840">
                <a:tc>
                  <a:txBody>
                    <a:bodyPr/>
                    <a:lstStyle/>
                    <a:p>
                      <a:pPr algn="ctr"/>
                      <a:r>
                        <a:rPr lang="en-US" sz="2200" b="1" dirty="0">
                          <a:latin typeface="Adobe Garamond Pro" panose="02020502060506020403" pitchFamily="18" charset="0"/>
                        </a:rPr>
                        <a:t>LPDDR4</a:t>
                      </a: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4171935445"/>
                  </a:ext>
                </a:extLst>
              </a:tr>
            </a:tbl>
          </a:graphicData>
        </a:graphic>
      </p:graphicFrame>
      <p:grpSp>
        <p:nvGrpSpPr>
          <p:cNvPr id="6" name="Group 69"/>
          <p:cNvGrpSpPr>
            <a:grpSpLocks/>
          </p:cNvGrpSpPr>
          <p:nvPr/>
        </p:nvGrpSpPr>
        <p:grpSpPr bwMode="auto">
          <a:xfrm>
            <a:off x="5879301" y="4844990"/>
            <a:ext cx="2881312" cy="1420813"/>
            <a:chOff x="1842101" y="997913"/>
            <a:chExt cx="3904876" cy="2166871"/>
          </a:xfrm>
        </p:grpSpPr>
        <p:sp>
          <p:nvSpPr>
            <p:cNvPr id="7" name="Cube 6"/>
            <p:cNvSpPr/>
            <p:nvPr/>
          </p:nvSpPr>
          <p:spPr>
            <a:xfrm>
              <a:off x="3266359" y="2765304"/>
              <a:ext cx="2480618" cy="399480"/>
            </a:xfrm>
            <a:prstGeom prst="cube">
              <a:avLst>
                <a:gd name="adj" fmla="val 73368"/>
              </a:avLst>
            </a:prstGeom>
            <a:solidFill>
              <a:srgbClr val="5B9BD5">
                <a:lumMod val="75000"/>
              </a:srgbClr>
            </a:solidFill>
            <a:ln w="12700" cap="flat" cmpd="sng" algn="ctr">
              <a:solidFill>
                <a:srgbClr val="5B9BD5">
                  <a:lumMod val="50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 name="Group 5"/>
            <p:cNvGrpSpPr>
              <a:grpSpLocks/>
            </p:cNvGrpSpPr>
            <p:nvPr/>
          </p:nvGrpSpPr>
          <p:grpSpPr bwMode="auto">
            <a:xfrm>
              <a:off x="3354072" y="2457854"/>
              <a:ext cx="2316193" cy="579542"/>
              <a:chOff x="1837263" y="785284"/>
              <a:chExt cx="1684869" cy="579542"/>
            </a:xfrm>
          </p:grpSpPr>
          <p:sp>
            <p:nvSpPr>
              <p:cNvPr id="54" name="Can 53"/>
              <p:cNvSpPr/>
              <p:nvPr/>
            </p:nvSpPr>
            <p:spPr>
              <a:xfrm>
                <a:off x="2125589" y="785258"/>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Can 54"/>
              <p:cNvSpPr/>
              <p:nvPr/>
            </p:nvSpPr>
            <p:spPr>
              <a:xfrm>
                <a:off x="2565362" y="785258"/>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 name="Can 55"/>
              <p:cNvSpPr/>
              <p:nvPr/>
            </p:nvSpPr>
            <p:spPr>
              <a:xfrm>
                <a:off x="3005135" y="785258"/>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Can 56"/>
              <p:cNvSpPr/>
              <p:nvPr/>
            </p:nvSpPr>
            <p:spPr>
              <a:xfrm>
                <a:off x="3444908" y="785258"/>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 name="Can 57"/>
              <p:cNvSpPr/>
              <p:nvPr/>
            </p:nvSpPr>
            <p:spPr>
              <a:xfrm>
                <a:off x="1981606" y="891786"/>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 name="Can 58"/>
              <p:cNvSpPr/>
              <p:nvPr/>
            </p:nvSpPr>
            <p:spPr>
              <a:xfrm>
                <a:off x="2421380" y="891786"/>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 name="Can 59"/>
              <p:cNvSpPr/>
              <p:nvPr/>
            </p:nvSpPr>
            <p:spPr>
              <a:xfrm>
                <a:off x="2861152" y="891786"/>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 name="Can 60"/>
              <p:cNvSpPr/>
              <p:nvPr/>
            </p:nvSpPr>
            <p:spPr>
              <a:xfrm>
                <a:off x="3300925" y="891786"/>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 name="Can 61"/>
              <p:cNvSpPr/>
              <p:nvPr/>
            </p:nvSpPr>
            <p:spPr>
              <a:xfrm>
                <a:off x="1837624" y="998313"/>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 name="Can 62"/>
              <p:cNvSpPr/>
              <p:nvPr/>
            </p:nvSpPr>
            <p:spPr>
              <a:xfrm>
                <a:off x="2277397" y="998313"/>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Can 63"/>
              <p:cNvSpPr/>
              <p:nvPr/>
            </p:nvSpPr>
            <p:spPr>
              <a:xfrm>
                <a:off x="2717169" y="998313"/>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 name="Can 64"/>
              <p:cNvSpPr/>
              <p:nvPr/>
            </p:nvSpPr>
            <p:spPr>
              <a:xfrm>
                <a:off x="3156943" y="998313"/>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9" name="Cube 8"/>
            <p:cNvSpPr/>
            <p:nvPr/>
          </p:nvSpPr>
          <p:spPr>
            <a:xfrm>
              <a:off x="3266359" y="2312563"/>
              <a:ext cx="2480618" cy="397058"/>
            </a:xfrm>
            <a:prstGeom prst="cube">
              <a:avLst>
                <a:gd name="adj" fmla="val 73368"/>
              </a:avLst>
            </a:prstGeom>
            <a:solidFill>
              <a:srgbClr val="70AD47">
                <a:lumMod val="60000"/>
                <a:lumOff val="40000"/>
              </a:srgbClr>
            </a:solidFill>
            <a:ln w="12700" cap="flat" cmpd="sng" algn="ctr">
              <a:solidFill>
                <a:srgbClr val="70AD47">
                  <a:lumMod val="75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19"/>
            <p:cNvGrpSpPr>
              <a:grpSpLocks/>
            </p:cNvGrpSpPr>
            <p:nvPr/>
          </p:nvGrpSpPr>
          <p:grpSpPr bwMode="auto">
            <a:xfrm>
              <a:off x="3354072" y="2004253"/>
              <a:ext cx="2316193" cy="579542"/>
              <a:chOff x="1837263" y="785284"/>
              <a:chExt cx="1684869" cy="579542"/>
            </a:xfrm>
          </p:grpSpPr>
          <p:sp>
            <p:nvSpPr>
              <p:cNvPr id="42" name="Can 41"/>
              <p:cNvSpPr/>
              <p:nvPr/>
            </p:nvSpPr>
            <p:spPr>
              <a:xfrm>
                <a:off x="2125589" y="786115"/>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 name="Can 42"/>
              <p:cNvSpPr/>
              <p:nvPr/>
            </p:nvSpPr>
            <p:spPr>
              <a:xfrm>
                <a:off x="2565362" y="786115"/>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 name="Can 43"/>
              <p:cNvSpPr/>
              <p:nvPr/>
            </p:nvSpPr>
            <p:spPr>
              <a:xfrm>
                <a:off x="3005135" y="786115"/>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 name="Can 44"/>
              <p:cNvSpPr/>
              <p:nvPr/>
            </p:nvSpPr>
            <p:spPr>
              <a:xfrm>
                <a:off x="3444908" y="786115"/>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 name="Can 45"/>
              <p:cNvSpPr/>
              <p:nvPr/>
            </p:nvSpPr>
            <p:spPr>
              <a:xfrm>
                <a:off x="1981606" y="892643"/>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 name="Can 46"/>
              <p:cNvSpPr/>
              <p:nvPr/>
            </p:nvSpPr>
            <p:spPr>
              <a:xfrm>
                <a:off x="2421380" y="892643"/>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Can 47"/>
              <p:cNvSpPr/>
              <p:nvPr/>
            </p:nvSpPr>
            <p:spPr>
              <a:xfrm>
                <a:off x="2861152" y="892643"/>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 name="Can 48"/>
              <p:cNvSpPr/>
              <p:nvPr/>
            </p:nvSpPr>
            <p:spPr>
              <a:xfrm>
                <a:off x="3300925" y="892643"/>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 name="Can 49"/>
              <p:cNvSpPr/>
              <p:nvPr/>
            </p:nvSpPr>
            <p:spPr>
              <a:xfrm>
                <a:off x="1837624" y="999170"/>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Can 50"/>
              <p:cNvSpPr/>
              <p:nvPr/>
            </p:nvSpPr>
            <p:spPr>
              <a:xfrm>
                <a:off x="2277397" y="999170"/>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Can 51"/>
              <p:cNvSpPr/>
              <p:nvPr/>
            </p:nvSpPr>
            <p:spPr>
              <a:xfrm>
                <a:off x="2717169" y="999170"/>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 name="Can 52"/>
              <p:cNvSpPr/>
              <p:nvPr/>
            </p:nvSpPr>
            <p:spPr>
              <a:xfrm>
                <a:off x="3156943" y="999170"/>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11" name="Cube 10"/>
            <p:cNvSpPr/>
            <p:nvPr/>
          </p:nvSpPr>
          <p:spPr>
            <a:xfrm>
              <a:off x="3266359" y="1854977"/>
              <a:ext cx="2480618" cy="397058"/>
            </a:xfrm>
            <a:prstGeom prst="cube">
              <a:avLst>
                <a:gd name="adj" fmla="val 73368"/>
              </a:avLst>
            </a:prstGeom>
            <a:solidFill>
              <a:srgbClr val="70AD47">
                <a:lumMod val="60000"/>
                <a:lumOff val="40000"/>
              </a:srgbClr>
            </a:solidFill>
            <a:ln w="12700" cap="flat" cmpd="sng" algn="ctr">
              <a:solidFill>
                <a:srgbClr val="70AD47">
                  <a:lumMod val="75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33"/>
            <p:cNvGrpSpPr>
              <a:grpSpLocks/>
            </p:cNvGrpSpPr>
            <p:nvPr/>
          </p:nvGrpSpPr>
          <p:grpSpPr bwMode="auto">
            <a:xfrm>
              <a:off x="3354072" y="1545785"/>
              <a:ext cx="2316193" cy="579542"/>
              <a:chOff x="1837263" y="785284"/>
              <a:chExt cx="1684869" cy="579542"/>
            </a:xfrm>
          </p:grpSpPr>
          <p:sp>
            <p:nvSpPr>
              <p:cNvPr id="30" name="Can 29"/>
              <p:cNvSpPr/>
              <p:nvPr/>
            </p:nvSpPr>
            <p:spPr>
              <a:xfrm>
                <a:off x="2125589" y="784578"/>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1" name="Can 30"/>
              <p:cNvSpPr/>
              <p:nvPr/>
            </p:nvSpPr>
            <p:spPr>
              <a:xfrm>
                <a:off x="2565362" y="784578"/>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2" name="Can 31"/>
              <p:cNvSpPr/>
              <p:nvPr/>
            </p:nvSpPr>
            <p:spPr>
              <a:xfrm>
                <a:off x="3005135" y="784578"/>
                <a:ext cx="76687"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Can 32"/>
              <p:cNvSpPr/>
              <p:nvPr/>
            </p:nvSpPr>
            <p:spPr>
              <a:xfrm>
                <a:off x="3444908" y="784578"/>
                <a:ext cx="76686" cy="36558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 name="Can 33"/>
              <p:cNvSpPr/>
              <p:nvPr/>
            </p:nvSpPr>
            <p:spPr>
              <a:xfrm>
                <a:off x="1981606" y="891105"/>
                <a:ext cx="76687" cy="36800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Can 34"/>
              <p:cNvSpPr/>
              <p:nvPr/>
            </p:nvSpPr>
            <p:spPr>
              <a:xfrm>
                <a:off x="2421380" y="891105"/>
                <a:ext cx="76686" cy="36800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Can 35"/>
              <p:cNvSpPr/>
              <p:nvPr/>
            </p:nvSpPr>
            <p:spPr>
              <a:xfrm>
                <a:off x="2861152" y="891105"/>
                <a:ext cx="76687" cy="36800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 name="Can 36"/>
              <p:cNvSpPr/>
              <p:nvPr/>
            </p:nvSpPr>
            <p:spPr>
              <a:xfrm>
                <a:off x="3300925" y="891105"/>
                <a:ext cx="76686" cy="368004"/>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 name="Can 37"/>
              <p:cNvSpPr/>
              <p:nvPr/>
            </p:nvSpPr>
            <p:spPr>
              <a:xfrm>
                <a:off x="1837624" y="1000055"/>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 name="Can 38"/>
              <p:cNvSpPr/>
              <p:nvPr/>
            </p:nvSpPr>
            <p:spPr>
              <a:xfrm>
                <a:off x="2277397" y="1000055"/>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 name="Can 39"/>
              <p:cNvSpPr/>
              <p:nvPr/>
            </p:nvSpPr>
            <p:spPr>
              <a:xfrm>
                <a:off x="2717169" y="1000055"/>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 name="Can 40"/>
              <p:cNvSpPr/>
              <p:nvPr/>
            </p:nvSpPr>
            <p:spPr>
              <a:xfrm>
                <a:off x="3156943" y="1000055"/>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13" name="Cube 12"/>
            <p:cNvSpPr/>
            <p:nvPr/>
          </p:nvSpPr>
          <p:spPr>
            <a:xfrm>
              <a:off x="3266359" y="1399813"/>
              <a:ext cx="2480618" cy="399480"/>
            </a:xfrm>
            <a:prstGeom prst="cube">
              <a:avLst>
                <a:gd name="adj" fmla="val 73368"/>
              </a:avLst>
            </a:prstGeom>
            <a:solidFill>
              <a:srgbClr val="70AD47">
                <a:lumMod val="60000"/>
                <a:lumOff val="40000"/>
              </a:srgbClr>
            </a:solidFill>
            <a:ln w="12700" cap="flat" cmpd="sng" algn="ctr">
              <a:solidFill>
                <a:srgbClr val="70AD47">
                  <a:lumMod val="75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14" name="Group 47"/>
            <p:cNvGrpSpPr>
              <a:grpSpLocks/>
            </p:cNvGrpSpPr>
            <p:nvPr/>
          </p:nvGrpSpPr>
          <p:grpSpPr bwMode="auto">
            <a:xfrm>
              <a:off x="3354072" y="1092184"/>
              <a:ext cx="2316193" cy="579542"/>
              <a:chOff x="1837263" y="785284"/>
              <a:chExt cx="1684869" cy="579542"/>
            </a:xfrm>
          </p:grpSpPr>
          <p:sp>
            <p:nvSpPr>
              <p:cNvPr id="18" name="Can 17"/>
              <p:cNvSpPr/>
              <p:nvPr/>
            </p:nvSpPr>
            <p:spPr>
              <a:xfrm>
                <a:off x="2125589" y="785437"/>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9" name="Can 18"/>
              <p:cNvSpPr/>
              <p:nvPr/>
            </p:nvSpPr>
            <p:spPr>
              <a:xfrm>
                <a:off x="2565362" y="785437"/>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Can 19"/>
              <p:cNvSpPr/>
              <p:nvPr/>
            </p:nvSpPr>
            <p:spPr>
              <a:xfrm>
                <a:off x="3005135" y="785437"/>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Can 20"/>
              <p:cNvSpPr/>
              <p:nvPr/>
            </p:nvSpPr>
            <p:spPr>
              <a:xfrm>
                <a:off x="3444908" y="785437"/>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Can 21"/>
              <p:cNvSpPr/>
              <p:nvPr/>
            </p:nvSpPr>
            <p:spPr>
              <a:xfrm>
                <a:off x="1981606" y="891964"/>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Can 22"/>
              <p:cNvSpPr/>
              <p:nvPr/>
            </p:nvSpPr>
            <p:spPr>
              <a:xfrm>
                <a:off x="2421380" y="891964"/>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Can 23"/>
              <p:cNvSpPr/>
              <p:nvPr/>
            </p:nvSpPr>
            <p:spPr>
              <a:xfrm>
                <a:off x="2861152" y="891964"/>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Can 24"/>
              <p:cNvSpPr/>
              <p:nvPr/>
            </p:nvSpPr>
            <p:spPr>
              <a:xfrm>
                <a:off x="3300925" y="891964"/>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Can 25"/>
              <p:cNvSpPr/>
              <p:nvPr/>
            </p:nvSpPr>
            <p:spPr>
              <a:xfrm>
                <a:off x="1837624" y="998492"/>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Can 26"/>
              <p:cNvSpPr/>
              <p:nvPr/>
            </p:nvSpPr>
            <p:spPr>
              <a:xfrm>
                <a:off x="2277397" y="998492"/>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Can 27"/>
              <p:cNvSpPr/>
              <p:nvPr/>
            </p:nvSpPr>
            <p:spPr>
              <a:xfrm>
                <a:off x="2717169" y="998492"/>
                <a:ext cx="76687"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9" name="Can 28"/>
              <p:cNvSpPr/>
              <p:nvPr/>
            </p:nvSpPr>
            <p:spPr>
              <a:xfrm>
                <a:off x="3156943" y="998492"/>
                <a:ext cx="76686" cy="365582"/>
              </a:xfrm>
              <a:prstGeom prst="can">
                <a:avLst/>
              </a:prstGeom>
              <a:solidFill>
                <a:sysClr val="window" lastClr="FFFFFF">
                  <a:lumMod val="65000"/>
                </a:sysClr>
              </a:solidFill>
              <a:ln w="12700" cap="flat" cmpd="sng" algn="ctr">
                <a:solidFill>
                  <a:sysClr val="windowText" lastClr="00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15" name="Cube 14"/>
            <p:cNvSpPr/>
            <p:nvPr/>
          </p:nvSpPr>
          <p:spPr>
            <a:xfrm>
              <a:off x="3266359" y="997913"/>
              <a:ext cx="2480618" cy="399480"/>
            </a:xfrm>
            <a:prstGeom prst="cube">
              <a:avLst>
                <a:gd name="adj" fmla="val 73368"/>
              </a:avLst>
            </a:prstGeom>
            <a:solidFill>
              <a:srgbClr val="70AD47">
                <a:lumMod val="60000"/>
                <a:lumOff val="40000"/>
              </a:srgbClr>
            </a:solidFill>
            <a:ln w="12700" cap="flat" cmpd="sng" algn="ctr">
              <a:solidFill>
                <a:srgbClr val="70AD47">
                  <a:lumMod val="75000"/>
                </a:srgb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Left Brace 15"/>
            <p:cNvSpPr/>
            <p:nvPr/>
          </p:nvSpPr>
          <p:spPr>
            <a:xfrm>
              <a:off x="3051214" y="1305392"/>
              <a:ext cx="176419" cy="1384860"/>
            </a:xfrm>
            <a:prstGeom prst="leftBrace">
              <a:avLst>
                <a:gd name="adj1" fmla="val 112417"/>
                <a:gd name="adj2" fmla="val 50335"/>
              </a:avLst>
            </a:prstGeom>
            <a:noFill/>
            <a:ln w="28575" cap="flat" cmpd="sng" algn="ctr">
              <a:solidFill>
                <a:schemeClr val="accent3">
                  <a:lumMod val="75000"/>
                </a:schemeClr>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7" name="TextBox 16"/>
            <p:cNvSpPr txBox="1"/>
            <p:nvPr/>
          </p:nvSpPr>
          <p:spPr>
            <a:xfrm>
              <a:off x="1842101" y="1620132"/>
              <a:ext cx="1174690" cy="754736"/>
            </a:xfrm>
            <a:prstGeom prst="rect">
              <a:avLst/>
            </a:prstGeom>
            <a:solidFill>
              <a:sysClr val="window" lastClr="FFFFFF"/>
            </a:solidFill>
          </p:spPr>
          <p:txBody>
            <a:bodyPr lIns="0" rIns="0" bIns="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9BBB59">
                      <a:lumMod val="75000"/>
                    </a:srgbClr>
                  </a:solidFill>
                  <a:effectLst/>
                  <a:uLnTx/>
                  <a:uFillTx/>
                  <a:latin typeface="Calibri" panose="020F0502020204030204"/>
                  <a:ea typeface="+mn-ea"/>
                  <a:cs typeface="+mn-cs"/>
                </a:rPr>
                <a:t>Memory</a:t>
              </a:r>
              <a:br>
                <a:rPr kumimoji="0" lang="en-US" sz="1800" b="1" i="0" u="none" strike="noStrike" kern="0" cap="none" spc="0" normalizeH="0" baseline="0" noProof="0" dirty="0">
                  <a:ln>
                    <a:noFill/>
                  </a:ln>
                  <a:solidFill>
                    <a:srgbClr val="9BBB59">
                      <a:lumMod val="75000"/>
                    </a:srgbClr>
                  </a:solidFill>
                  <a:effectLst/>
                  <a:uLnTx/>
                  <a:uFillTx/>
                  <a:latin typeface="Calibri" panose="020F0502020204030204"/>
                  <a:ea typeface="+mn-ea"/>
                  <a:cs typeface="+mn-cs"/>
                </a:rPr>
              </a:br>
              <a:r>
                <a:rPr kumimoji="0" lang="en-US" sz="1800" b="1" i="0" u="none" strike="noStrike" kern="0" cap="none" spc="0" normalizeH="0" baseline="0" noProof="0" dirty="0">
                  <a:ln>
                    <a:noFill/>
                  </a:ln>
                  <a:solidFill>
                    <a:srgbClr val="9BBB59">
                      <a:lumMod val="75000"/>
                    </a:srgbClr>
                  </a:solidFill>
                  <a:effectLst/>
                  <a:uLnTx/>
                  <a:uFillTx/>
                  <a:latin typeface="Calibri" panose="020F0502020204030204"/>
                  <a:ea typeface="+mn-ea"/>
                  <a:cs typeface="+mn-cs"/>
                </a:rPr>
                <a:t>Layers</a:t>
              </a:r>
            </a:p>
          </p:txBody>
        </p:sp>
      </p:grpSp>
      <p:grpSp>
        <p:nvGrpSpPr>
          <p:cNvPr id="66" name="Group 65"/>
          <p:cNvGrpSpPr/>
          <p:nvPr/>
        </p:nvGrpSpPr>
        <p:grpSpPr>
          <a:xfrm>
            <a:off x="6827037" y="4021907"/>
            <a:ext cx="1933576" cy="1004852"/>
            <a:chOff x="3515527" y="3130461"/>
            <a:chExt cx="1933576" cy="1004852"/>
          </a:xfrm>
        </p:grpSpPr>
        <p:sp>
          <p:nvSpPr>
            <p:cNvPr id="67" name="TextBox 66"/>
            <p:cNvSpPr txBox="1"/>
            <p:nvPr/>
          </p:nvSpPr>
          <p:spPr bwMode="auto">
            <a:xfrm>
              <a:off x="3515527" y="3130461"/>
              <a:ext cx="1933576" cy="784830"/>
            </a:xfrm>
            <a:prstGeom prst="rect">
              <a:avLst/>
            </a:prstGeom>
            <a:noFill/>
          </p:spPr>
          <p:txBody>
            <a:bodyPr wrap="square" lIns="0" tIns="0" rIns="0">
              <a:spAutoFit/>
            </a:bodyPr>
            <a:lstStyle/>
            <a:p>
              <a:pPr marL="0" marR="0" lvl="0" indent="0" algn="r" defTabSz="914400" rtl="0" eaLnBrk="1" fontAlgn="auto" latinLnBrk="0" hangingPunct="1">
                <a:lnSpc>
                  <a:spcPct val="80000"/>
                </a:lnSpc>
                <a:spcBef>
                  <a:spcPts val="0"/>
                </a:spcBef>
                <a:spcAft>
                  <a:spcPts val="0"/>
                </a:spcAft>
                <a:buClrTx/>
                <a:buSzTx/>
                <a:buFontTx/>
                <a:buNone/>
                <a:tabLst/>
                <a:defRPr/>
              </a:pPr>
              <a:r>
                <a:rPr kumimoji="0" lang="en-US" sz="2000" b="0" i="1" u="none" strike="noStrike" kern="1200" cap="none" spc="-100" normalizeH="0" baseline="0" noProof="0" dirty="0">
                  <a:ln>
                    <a:noFill/>
                  </a:ln>
                  <a:solidFill>
                    <a:prstClr val="white">
                      <a:lumMod val="50000"/>
                    </a:prstClr>
                  </a:solidFill>
                  <a:effectLst/>
                  <a:uLnTx/>
                  <a:uFillTx/>
                  <a:latin typeface="Calibri" panose="020F0502020204030204"/>
                  <a:ea typeface="+mn-ea"/>
                  <a:cs typeface="+mn-cs"/>
                </a:rPr>
                <a:t>high bandwidth </a:t>
              </a:r>
              <a:r>
                <a:rPr kumimoji="0" lang="en-US" sz="2000" b="0" i="0" u="none" strike="noStrike" kern="1200" cap="none" spc="-100" normalizeH="0" baseline="0" noProof="0" dirty="0">
                  <a:ln>
                    <a:noFill/>
                  </a:ln>
                  <a:solidFill>
                    <a:prstClr val="white">
                      <a:lumMod val="50000"/>
                    </a:prstClr>
                  </a:solidFill>
                  <a:effectLst/>
                  <a:uLnTx/>
                  <a:uFillTx/>
                  <a:latin typeface="Calibri" panose="020F0502020204030204"/>
                  <a:ea typeface="+mn-ea"/>
                  <a:cs typeface="+mn-cs"/>
                </a:rPr>
                <a:t>with</a:t>
              </a:r>
            </a:p>
            <a:p>
              <a:pPr marL="0" marR="0" lvl="0" indent="0" algn="r" defTabSz="914400" rtl="0" eaLnBrk="1" fontAlgn="auto" latinLnBrk="0" hangingPunct="1">
                <a:lnSpc>
                  <a:spcPct val="8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Through-Silicon</a:t>
              </a:r>
              <a:br>
                <a:rPr kumimoji="0" lang="en-US" sz="20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br>
              <a:r>
                <a:rPr kumimoji="0" lang="en-US" sz="2000" b="1"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Vias</a:t>
              </a:r>
              <a:r>
                <a:rPr kumimoji="0" lang="en-US" sz="20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(TSVs)</a:t>
              </a:r>
            </a:p>
          </p:txBody>
        </p:sp>
        <p:cxnSp>
          <p:nvCxnSpPr>
            <p:cNvPr id="68" name="Curved Connector 67"/>
            <p:cNvCxnSpPr>
              <a:cxnSpLocks noChangeShapeType="1"/>
              <a:stCxn id="67" idx="3"/>
              <a:endCxn id="21" idx="4"/>
            </p:cNvCxnSpPr>
            <p:nvPr/>
          </p:nvCxnSpPr>
          <p:spPr bwMode="auto">
            <a:xfrm flipH="1">
              <a:off x="5391953" y="3522876"/>
              <a:ext cx="57150" cy="612437"/>
            </a:xfrm>
            <a:prstGeom prst="curvedConnector3">
              <a:avLst>
                <a:gd name="adj1" fmla="val -400000"/>
              </a:avLst>
            </a:prstGeom>
            <a:noFill/>
            <a:ln w="38100" algn="ctr">
              <a:solidFill>
                <a:schemeClr val="bg1">
                  <a:lumMod val="50000"/>
                </a:schemeClr>
              </a:solidFill>
              <a:miter lim="800000"/>
              <a:headEnd/>
              <a:tailEnd type="triangle" w="med" len="med"/>
            </a:ln>
            <a:extLst>
              <a:ext uri="{909E8E84-426E-40DD-AFC4-6F175D3DCCD1}">
                <a14:hiddenFill xmlns:a14="http://schemas.microsoft.com/office/drawing/2010/main">
                  <a:noFill/>
                </a14:hiddenFill>
              </a:ext>
            </a:extLst>
          </p:spPr>
        </p:cxnSp>
      </p:grpSp>
      <p:sp>
        <p:nvSpPr>
          <p:cNvPr id="69" name="TextBox 68"/>
          <p:cNvSpPr txBox="1"/>
          <p:nvPr/>
        </p:nvSpPr>
        <p:spPr bwMode="auto">
          <a:xfrm>
            <a:off x="6644046" y="6229290"/>
            <a:ext cx="2256708" cy="400110"/>
          </a:xfrm>
          <a:prstGeom prst="rect">
            <a:avLst/>
          </a:prstGeom>
          <a:noFill/>
        </p:spPr>
        <p:txBody>
          <a:bodyPr wrap="none" lIns="0" r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dedicated</a:t>
            </a:r>
            <a:r>
              <a:rPr kumimoji="0" lang="en-US" sz="2000" b="1" i="1"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 </a:t>
            </a:r>
            <a:r>
              <a:rPr kumimoji="0" lang="en-US" sz="20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Logic Layer</a:t>
            </a:r>
          </a:p>
        </p:txBody>
      </p:sp>
      <p:sp>
        <p:nvSpPr>
          <p:cNvPr id="80" name="Rectangle 79"/>
          <p:cNvSpPr/>
          <p:nvPr/>
        </p:nvSpPr>
        <p:spPr>
          <a:xfrm>
            <a:off x="76200" y="2336145"/>
            <a:ext cx="5663872" cy="8377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1" name="Rectangle 80"/>
          <p:cNvSpPr/>
          <p:nvPr/>
        </p:nvSpPr>
        <p:spPr>
          <a:xfrm>
            <a:off x="76200" y="3173852"/>
            <a:ext cx="5663872" cy="1828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2" name="Rectangle 81"/>
          <p:cNvSpPr/>
          <p:nvPr/>
        </p:nvSpPr>
        <p:spPr>
          <a:xfrm>
            <a:off x="76200" y="4973156"/>
            <a:ext cx="5663872" cy="18086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83" name="Table 82"/>
          <p:cNvGraphicFramePr>
            <a:graphicFrameLocks noGrp="1"/>
          </p:cNvGraphicFramePr>
          <p:nvPr/>
        </p:nvGraphicFramePr>
        <p:xfrm>
          <a:off x="152400" y="799783"/>
          <a:ext cx="5562600" cy="615696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1865775044"/>
                    </a:ext>
                  </a:extLst>
                </a:gridCol>
                <a:gridCol w="1028700">
                  <a:extLst>
                    <a:ext uri="{9D8B030D-6E8A-4147-A177-3AD203B41FA5}">
                      <a16:colId xmlns:a16="http://schemas.microsoft.com/office/drawing/2014/main" val="2931050581"/>
                    </a:ext>
                  </a:extLst>
                </a:gridCol>
                <a:gridCol w="1028700">
                  <a:extLst>
                    <a:ext uri="{9D8B030D-6E8A-4147-A177-3AD203B41FA5}">
                      <a16:colId xmlns:a16="http://schemas.microsoft.com/office/drawing/2014/main" val="2480256659"/>
                    </a:ext>
                  </a:extLst>
                </a:gridCol>
                <a:gridCol w="1028700">
                  <a:extLst>
                    <a:ext uri="{9D8B030D-6E8A-4147-A177-3AD203B41FA5}">
                      <a16:colId xmlns:a16="http://schemas.microsoft.com/office/drawing/2014/main" val="3224697103"/>
                    </a:ext>
                  </a:extLst>
                </a:gridCol>
                <a:gridCol w="1028700">
                  <a:extLst>
                    <a:ext uri="{9D8B030D-6E8A-4147-A177-3AD203B41FA5}">
                      <a16:colId xmlns:a16="http://schemas.microsoft.com/office/drawing/2014/main" val="1389644233"/>
                    </a:ext>
                  </a:extLst>
                </a:gridCol>
              </a:tblGrid>
              <a:tr h="370840">
                <a:tc>
                  <a:txBody>
                    <a:bodyPr/>
                    <a:lstStyle/>
                    <a:p>
                      <a:pPr algn="ctr"/>
                      <a:r>
                        <a:rPr lang="en-US" sz="2200" dirty="0">
                          <a:latin typeface="Adobe Garamond Pro Bold" panose="02020702060506020403" pitchFamily="18" charset="0"/>
                        </a:rPr>
                        <a:t>DRAM Type</a:t>
                      </a:r>
                    </a:p>
                  </a:txBody>
                  <a:tcPr marL="0" marR="0" anchor="ctr"/>
                </a:tc>
                <a:tc>
                  <a:txBody>
                    <a:bodyPr/>
                    <a:lstStyle/>
                    <a:p>
                      <a:pPr algn="ctr"/>
                      <a:r>
                        <a:rPr lang="en-US" sz="2200" dirty="0">
                          <a:latin typeface="Adobe Garamond Pro Bold" panose="02020702060506020403" pitchFamily="18" charset="0"/>
                        </a:rPr>
                        <a:t>Banks per Rank</a:t>
                      </a:r>
                    </a:p>
                  </a:txBody>
                  <a:tcPr marL="0" marR="0" anchor="ctr"/>
                </a:tc>
                <a:tc>
                  <a:txBody>
                    <a:bodyPr/>
                    <a:lstStyle/>
                    <a:p>
                      <a:pPr algn="ctr"/>
                      <a:r>
                        <a:rPr lang="en-US" sz="2200" dirty="0">
                          <a:latin typeface="Adobe Garamond Pro Bold" panose="02020702060506020403" pitchFamily="18" charset="0"/>
                        </a:rPr>
                        <a:t>Bank Groups</a:t>
                      </a:r>
                    </a:p>
                  </a:txBody>
                  <a:tcPr marL="0" marR="0" anchor="ctr"/>
                </a:tc>
                <a:tc>
                  <a:txBody>
                    <a:bodyPr/>
                    <a:lstStyle/>
                    <a:p>
                      <a:pPr algn="ctr"/>
                      <a:r>
                        <a:rPr lang="en-US" sz="2200" dirty="0">
                          <a:latin typeface="Adobe Garamond Pro Bold" panose="02020702060506020403" pitchFamily="18" charset="0"/>
                        </a:rPr>
                        <a:t>3D-Stacked</a:t>
                      </a:r>
                    </a:p>
                  </a:txBody>
                  <a:tcPr marL="0" marR="0" anchor="ctr"/>
                </a:tc>
                <a:tc>
                  <a:txBody>
                    <a:bodyPr/>
                    <a:lstStyle/>
                    <a:p>
                      <a:pPr algn="ctr"/>
                      <a:r>
                        <a:rPr lang="en-US" sz="2200" dirty="0">
                          <a:latin typeface="Adobe Garamond Pro Bold" panose="02020702060506020403" pitchFamily="18" charset="0"/>
                        </a:rPr>
                        <a:t>Low-Power</a:t>
                      </a:r>
                    </a:p>
                  </a:txBody>
                  <a:tcPr marL="0" marR="0" anchor="ctr"/>
                </a:tc>
                <a:extLst>
                  <a:ext uri="{0D108BD9-81ED-4DB2-BD59-A6C34878D82A}">
                    <a16:rowId xmlns:a16="http://schemas.microsoft.com/office/drawing/2014/main" val="2686557727"/>
                  </a:ext>
                </a:extLst>
              </a:tr>
              <a:tr h="370840">
                <a:tc>
                  <a:txBody>
                    <a:bodyPr/>
                    <a:lstStyle/>
                    <a:p>
                      <a:pPr algn="ctr"/>
                      <a:r>
                        <a:rPr lang="en-US" sz="2200" b="1" dirty="0">
                          <a:latin typeface="Adobe Garamond Pro" panose="02020502060506020403" pitchFamily="18" charset="0"/>
                        </a:rPr>
                        <a:t>DDR3</a:t>
                      </a:r>
                    </a:p>
                  </a:txBody>
                  <a:tcPr marL="0" marR="0" anchor="ctr"/>
                </a:tc>
                <a:tc>
                  <a:txBody>
                    <a:bodyPr/>
                    <a:lstStyle/>
                    <a:p>
                      <a:pPr algn="ctr"/>
                      <a:r>
                        <a:rPr lang="en-US" sz="2200" dirty="0">
                          <a:latin typeface="Adobe Garamond Pro" panose="02020502060506020403" pitchFamily="18" charset="0"/>
                        </a:rPr>
                        <a:t>8</a:t>
                      </a: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928287677"/>
                  </a:ext>
                </a:extLst>
              </a:tr>
              <a:tr h="370840">
                <a:tc>
                  <a:txBody>
                    <a:bodyPr/>
                    <a:lstStyle/>
                    <a:p>
                      <a:pPr algn="ctr"/>
                      <a:r>
                        <a:rPr lang="en-US" sz="2200" b="1" dirty="0">
                          <a:latin typeface="Adobe Garamond Pro" panose="02020502060506020403" pitchFamily="18" charset="0"/>
                        </a:rPr>
                        <a:t>DDR4</a:t>
                      </a: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1758072128"/>
                  </a:ext>
                </a:extLst>
              </a:tr>
              <a:tr h="370840">
                <a:tc>
                  <a:txBody>
                    <a:bodyPr/>
                    <a:lstStyle/>
                    <a:p>
                      <a:pPr algn="ctr"/>
                      <a:r>
                        <a:rPr lang="en-US" sz="2200" b="1" dirty="0">
                          <a:latin typeface="Adobe Garamond Pro" panose="02020502060506020403" pitchFamily="18" charset="0"/>
                        </a:rPr>
                        <a:t>GDDR5</a:t>
                      </a: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763814981"/>
                  </a:ext>
                </a:extLst>
              </a:tr>
              <a:tr h="370840">
                <a:tc>
                  <a:txBody>
                    <a:bodyPr/>
                    <a:lstStyle/>
                    <a:p>
                      <a:pPr algn="ctr"/>
                      <a:r>
                        <a:rPr lang="en-US" sz="2200" b="1" dirty="0">
                          <a:latin typeface="Adobe Garamond Pro" panose="02020502060506020403" pitchFamily="18" charset="0"/>
                        </a:rPr>
                        <a:t>HBM</a:t>
                      </a:r>
                    </a:p>
                    <a:p>
                      <a:pPr algn="ctr"/>
                      <a:r>
                        <a:rPr lang="en-US" sz="1600" b="1" dirty="0">
                          <a:latin typeface="Adobe Garamond Pro" panose="02020502060506020403" pitchFamily="18" charset="0"/>
                        </a:rPr>
                        <a:t>High-Bandwidth Memory</a:t>
                      </a:r>
                      <a:endParaRPr lang="en-US" sz="2200" b="1" dirty="0">
                        <a:latin typeface="Adobe Garamond Pro" panose="02020502060506020403" pitchFamily="18" charset="0"/>
                      </a:endParaRP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3889831791"/>
                  </a:ext>
                </a:extLst>
              </a:tr>
              <a:tr h="370840">
                <a:tc>
                  <a:txBody>
                    <a:bodyPr/>
                    <a:lstStyle/>
                    <a:p>
                      <a:pPr algn="ctr"/>
                      <a:r>
                        <a:rPr lang="en-US" sz="2200" b="1" dirty="0">
                          <a:latin typeface="Adobe Garamond Pro" panose="02020502060506020403" pitchFamily="18" charset="0"/>
                        </a:rPr>
                        <a:t>HMC</a:t>
                      </a:r>
                    </a:p>
                    <a:p>
                      <a:pPr algn="ctr"/>
                      <a:r>
                        <a:rPr lang="en-US" sz="1600" b="1" dirty="0">
                          <a:latin typeface="Adobe Garamond Pro" panose="02020502060506020403" pitchFamily="18" charset="0"/>
                        </a:rPr>
                        <a:t>Hybrid Memory Cube</a:t>
                      </a:r>
                    </a:p>
                  </a:txBody>
                  <a:tcPr marL="0" marR="0" anchor="ctr"/>
                </a:tc>
                <a:tc>
                  <a:txBody>
                    <a:bodyPr/>
                    <a:lstStyle/>
                    <a:p>
                      <a:pPr algn="ctr"/>
                      <a:r>
                        <a:rPr lang="en-US" sz="2200" dirty="0">
                          <a:latin typeface="Adobe Garamond Pro" panose="02020502060506020403" pitchFamily="18" charset="0"/>
                        </a:rPr>
                        <a:t>256</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493088369"/>
                  </a:ext>
                </a:extLst>
              </a:tr>
              <a:tr h="370840">
                <a:tc>
                  <a:txBody>
                    <a:bodyPr/>
                    <a:lstStyle/>
                    <a:p>
                      <a:pPr algn="ctr"/>
                      <a:r>
                        <a:rPr lang="en-US" sz="2200" b="1" dirty="0">
                          <a:latin typeface="Adobe Garamond Pro" panose="02020502060506020403" pitchFamily="18" charset="0"/>
                        </a:rPr>
                        <a:t>Wide I/O</a:t>
                      </a:r>
                    </a:p>
                  </a:txBody>
                  <a:tcPr marL="0" marR="0" anchor="ctr"/>
                </a:tc>
                <a:tc>
                  <a:txBody>
                    <a:bodyPr/>
                    <a:lstStyle/>
                    <a:p>
                      <a:pPr algn="ctr"/>
                      <a:r>
                        <a:rPr lang="en-US" sz="2200" dirty="0">
                          <a:latin typeface="Adobe Garamond Pro" panose="02020502060506020403" pitchFamily="18" charset="0"/>
                        </a:rPr>
                        <a:t>4</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556445875"/>
                  </a:ext>
                </a:extLst>
              </a:tr>
              <a:tr h="370840">
                <a:tc>
                  <a:txBody>
                    <a:bodyPr/>
                    <a:lstStyle/>
                    <a:p>
                      <a:pPr algn="ctr"/>
                      <a:r>
                        <a:rPr lang="en-US" sz="2200" b="1" dirty="0">
                          <a:latin typeface="Adobe Garamond Pro" panose="02020502060506020403" pitchFamily="18" charset="0"/>
                        </a:rPr>
                        <a:t>Wide I/O 2</a:t>
                      </a:r>
                    </a:p>
                  </a:txBody>
                  <a:tcPr marL="0" marR="0" anchor="ctr"/>
                </a:tc>
                <a:tc>
                  <a:txBody>
                    <a:bodyPr/>
                    <a:lstStyle/>
                    <a:p>
                      <a:pPr algn="ctr"/>
                      <a:r>
                        <a:rPr lang="en-US" sz="2200" dirty="0">
                          <a:latin typeface="Adobe Garamond Pro" panose="02020502060506020403" pitchFamily="18" charset="0"/>
                        </a:rPr>
                        <a:t>8</a:t>
                      </a:r>
                    </a:p>
                  </a:txBody>
                  <a:tcPr marL="0" marR="0" anchor="ctr"/>
                </a:tc>
                <a:tc>
                  <a:txBody>
                    <a:bodyPr/>
                    <a:lstStyle/>
                    <a:p>
                      <a:pPr algn="ctr"/>
                      <a:endParaRPr lang="en-US" sz="220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1162054000"/>
                  </a:ext>
                </a:extLst>
              </a:tr>
              <a:tr h="370840">
                <a:tc>
                  <a:txBody>
                    <a:bodyPr/>
                    <a:lstStyle/>
                    <a:p>
                      <a:pPr algn="ctr"/>
                      <a:r>
                        <a:rPr lang="en-US" sz="2200" b="1" dirty="0">
                          <a:latin typeface="Adobe Garamond Pro" panose="02020502060506020403" pitchFamily="18" charset="0"/>
                        </a:rPr>
                        <a:t>LPDDR3</a:t>
                      </a:r>
                    </a:p>
                  </a:txBody>
                  <a:tcPr marL="0" marR="0" anchor="ctr"/>
                </a:tc>
                <a:tc>
                  <a:txBody>
                    <a:bodyPr/>
                    <a:lstStyle/>
                    <a:p>
                      <a:pPr algn="ctr"/>
                      <a:r>
                        <a:rPr lang="en-US" sz="2200" dirty="0">
                          <a:latin typeface="Adobe Garamond Pro" panose="02020502060506020403" pitchFamily="18" charset="0"/>
                        </a:rPr>
                        <a:t>8</a:t>
                      </a: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716714267"/>
                  </a:ext>
                </a:extLst>
              </a:tr>
              <a:tr h="370840">
                <a:tc>
                  <a:txBody>
                    <a:bodyPr/>
                    <a:lstStyle/>
                    <a:p>
                      <a:pPr algn="ctr"/>
                      <a:r>
                        <a:rPr lang="en-US" sz="2200" b="1" dirty="0">
                          <a:latin typeface="Adobe Garamond Pro" panose="02020502060506020403" pitchFamily="18" charset="0"/>
                        </a:rPr>
                        <a:t>LPDDR4</a:t>
                      </a:r>
                    </a:p>
                  </a:txBody>
                  <a:tcPr marL="0" marR="0" anchor="ctr"/>
                </a:tc>
                <a:tc>
                  <a:txBody>
                    <a:bodyPr/>
                    <a:lstStyle/>
                    <a:p>
                      <a:pPr algn="ctr"/>
                      <a:r>
                        <a:rPr lang="en-US" sz="2200" dirty="0">
                          <a:latin typeface="Adobe Garamond Pro" panose="02020502060506020403" pitchFamily="18" charset="0"/>
                        </a:rPr>
                        <a:t>16</a:t>
                      </a: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algn="ctr"/>
                      <a:endParaRPr lang="en-US" sz="2200" dirty="0">
                        <a:latin typeface="Adobe Garamond Pro" panose="02020502060506020403" pitchFamily="18" charset="0"/>
                      </a:endParaRPr>
                    </a:p>
                  </a:txBody>
                  <a:tcPr marL="0" marR="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dirty="0">
                          <a:latin typeface="Adobe Garamond Pro" panose="02020502060506020403" pitchFamily="18" charset="0"/>
                          <a:sym typeface="Wingdings" panose="05000000000000000000" pitchFamily="2" charset="2"/>
                        </a:rPr>
                        <a:t></a:t>
                      </a:r>
                      <a:endParaRPr lang="en-US" sz="2200" dirty="0">
                        <a:latin typeface="Adobe Garamond Pro" panose="02020502060506020403" pitchFamily="18" charset="0"/>
                      </a:endParaRPr>
                    </a:p>
                  </a:txBody>
                  <a:tcPr marL="0" marR="0" anchor="ctr"/>
                </a:tc>
                <a:extLst>
                  <a:ext uri="{0D108BD9-81ED-4DB2-BD59-A6C34878D82A}">
                    <a16:rowId xmlns:a16="http://schemas.microsoft.com/office/drawing/2014/main" val="4171935445"/>
                  </a:ext>
                </a:extLst>
              </a:tr>
            </a:tbl>
          </a:graphicData>
        </a:graphic>
      </p:graphicFrame>
      <p:cxnSp>
        <p:nvCxnSpPr>
          <p:cNvPr id="92" name="Straight Connector 91"/>
          <p:cNvCxnSpPr/>
          <p:nvPr/>
        </p:nvCxnSpPr>
        <p:spPr>
          <a:xfrm>
            <a:off x="5841344" y="2819400"/>
            <a:ext cx="3207918" cy="0"/>
          </a:xfrm>
          <a:prstGeom prst="line">
            <a:avLst/>
          </a:prstGeom>
          <a:noFill/>
          <a:ln w="50800" cap="flat" cmpd="sng" algn="ctr">
            <a:solidFill>
              <a:sysClr val="windowText" lastClr="000000"/>
            </a:solidFill>
            <a:prstDash val="solid"/>
            <a:miter lim="800000"/>
          </a:ln>
          <a:effectLst/>
        </p:spPr>
      </p:cxnSp>
      <p:sp>
        <p:nvSpPr>
          <p:cNvPr id="93" name="Rounded Rectangle 92"/>
          <p:cNvSpPr/>
          <p:nvPr/>
        </p:nvSpPr>
        <p:spPr>
          <a:xfrm>
            <a:off x="5841344" y="1307394"/>
            <a:ext cx="1538759" cy="1191930"/>
          </a:xfrm>
          <a:prstGeom prst="roundRect">
            <a:avLst>
              <a:gd name="adj" fmla="val 6768"/>
            </a:avLst>
          </a:prstGeom>
          <a:solidFill>
            <a:schemeClr val="accent3">
              <a:lumMod val="20000"/>
              <a:lumOff val="80000"/>
            </a:schemeClr>
          </a:solidFill>
          <a:ln w="12700" cap="flat" cmpd="sng" algn="ctr">
            <a:solidFill>
              <a:schemeClr val="tx1">
                <a:lumMod val="75000"/>
                <a:lumOff val="25000"/>
              </a:schemeClr>
            </a:solidFill>
            <a:prstDash val="lgDash"/>
            <a:miter lim="800000"/>
          </a:ln>
          <a:effectLst/>
        </p:spPr>
        <p:txBody>
          <a:bodyPr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a:ln>
                  <a:noFill/>
                </a:ln>
                <a:solidFill>
                  <a:srgbClr val="9BBB59">
                    <a:lumMod val="75000"/>
                  </a:srgbClr>
                </a:solidFill>
                <a:effectLst/>
                <a:uLnTx/>
                <a:uFillTx/>
                <a:latin typeface="Calibri" panose="020F0502020204030204"/>
                <a:ea typeface="+mn-ea"/>
                <a:cs typeface="+mn-cs"/>
              </a:rPr>
              <a:t>Bank Group</a:t>
            </a:r>
          </a:p>
        </p:txBody>
      </p:sp>
      <p:sp>
        <p:nvSpPr>
          <p:cNvPr id="94" name="Rounded Rectangle 93"/>
          <p:cNvSpPr/>
          <p:nvPr/>
        </p:nvSpPr>
        <p:spPr>
          <a:xfrm>
            <a:off x="7510503" y="1307394"/>
            <a:ext cx="1538759" cy="1191930"/>
          </a:xfrm>
          <a:prstGeom prst="roundRect">
            <a:avLst>
              <a:gd name="adj" fmla="val 6768"/>
            </a:avLst>
          </a:prstGeom>
          <a:solidFill>
            <a:schemeClr val="accent3">
              <a:lumMod val="20000"/>
              <a:lumOff val="80000"/>
            </a:schemeClr>
          </a:solidFill>
          <a:ln w="12700" cap="flat" cmpd="sng" algn="ctr">
            <a:solidFill>
              <a:schemeClr val="tx1">
                <a:lumMod val="75000"/>
                <a:lumOff val="25000"/>
              </a:schemeClr>
            </a:solidFill>
            <a:prstDash val="lgDash"/>
            <a:miter lim="800000"/>
          </a:ln>
          <a:effectLst/>
        </p:spPr>
        <p:txBody>
          <a:bodyPr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a:ln>
                  <a:noFill/>
                </a:ln>
                <a:solidFill>
                  <a:srgbClr val="9BBB59">
                    <a:lumMod val="75000"/>
                  </a:srgbClr>
                </a:solidFill>
                <a:effectLst/>
                <a:uLnTx/>
                <a:uFillTx/>
                <a:latin typeface="Calibri" panose="020F0502020204030204"/>
                <a:ea typeface="+mn-ea"/>
                <a:cs typeface="+mn-cs"/>
              </a:rPr>
              <a:t>Bank Group</a:t>
            </a:r>
          </a:p>
        </p:txBody>
      </p:sp>
      <p:sp>
        <p:nvSpPr>
          <p:cNvPr id="84" name="Rounded Rectangle 83"/>
          <p:cNvSpPr/>
          <p:nvPr/>
        </p:nvSpPr>
        <p:spPr>
          <a:xfrm>
            <a:off x="5943600" y="1749721"/>
            <a:ext cx="507027" cy="293914"/>
          </a:xfrm>
          <a:prstGeom prst="roundRect">
            <a:avLst/>
          </a:prstGeom>
          <a:solidFill>
            <a:srgbClr val="70AD47">
              <a:lumMod val="50000"/>
            </a:srgbClr>
          </a:solidFill>
          <a:ln w="12700" cap="flat" cmpd="sng" algn="ctr">
            <a:solidFill>
              <a:schemeClr val="tx1">
                <a:lumMod val="75000"/>
                <a:lumOff val="25000"/>
              </a:scheme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prstClr val="white"/>
                </a:solidFill>
                <a:effectLst/>
                <a:uLnTx/>
                <a:uFillTx/>
                <a:latin typeface="Calibri" panose="020F0502020204030204"/>
                <a:ea typeface="+mn-ea"/>
                <a:cs typeface="+mn-cs"/>
              </a:rPr>
              <a:t>Bank</a:t>
            </a:r>
          </a:p>
        </p:txBody>
      </p:sp>
      <p:sp>
        <p:nvSpPr>
          <p:cNvPr id="85" name="Rounded Rectangle 84"/>
          <p:cNvSpPr/>
          <p:nvPr/>
        </p:nvSpPr>
        <p:spPr>
          <a:xfrm>
            <a:off x="6768536" y="1749721"/>
            <a:ext cx="507027" cy="293914"/>
          </a:xfrm>
          <a:prstGeom prst="roundRect">
            <a:avLst/>
          </a:prstGeom>
          <a:solidFill>
            <a:srgbClr val="70AD47">
              <a:lumMod val="50000"/>
            </a:srgbClr>
          </a:solidFill>
          <a:ln w="12700" cap="flat" cmpd="sng" algn="ctr">
            <a:solidFill>
              <a:schemeClr val="tx1">
                <a:lumMod val="75000"/>
                <a:lumOff val="25000"/>
              </a:scheme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prstClr val="white"/>
                </a:solidFill>
                <a:effectLst/>
                <a:uLnTx/>
                <a:uFillTx/>
                <a:latin typeface="Calibri" panose="020F0502020204030204"/>
                <a:ea typeface="+mn-ea"/>
                <a:cs typeface="+mn-cs"/>
              </a:rPr>
              <a:t>Bank</a:t>
            </a:r>
          </a:p>
        </p:txBody>
      </p:sp>
      <p:sp>
        <p:nvSpPr>
          <p:cNvPr id="86" name="Rounded Rectangle 85"/>
          <p:cNvSpPr/>
          <p:nvPr/>
        </p:nvSpPr>
        <p:spPr>
          <a:xfrm>
            <a:off x="7593472" y="1749721"/>
            <a:ext cx="507027" cy="293914"/>
          </a:xfrm>
          <a:prstGeom prst="roundRect">
            <a:avLst/>
          </a:prstGeom>
          <a:solidFill>
            <a:srgbClr val="70AD47">
              <a:lumMod val="50000"/>
            </a:srgbClr>
          </a:solidFill>
          <a:ln w="12700" cap="flat" cmpd="sng" algn="ctr">
            <a:solidFill>
              <a:schemeClr val="tx1">
                <a:lumMod val="75000"/>
                <a:lumOff val="25000"/>
              </a:scheme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prstClr val="white"/>
                </a:solidFill>
                <a:effectLst/>
                <a:uLnTx/>
                <a:uFillTx/>
                <a:latin typeface="Calibri" panose="020F0502020204030204"/>
                <a:ea typeface="+mn-ea"/>
                <a:cs typeface="+mn-cs"/>
              </a:rPr>
              <a:t>Bank</a:t>
            </a:r>
          </a:p>
        </p:txBody>
      </p:sp>
      <p:sp>
        <p:nvSpPr>
          <p:cNvPr id="87" name="Rounded Rectangle 86"/>
          <p:cNvSpPr/>
          <p:nvPr/>
        </p:nvSpPr>
        <p:spPr>
          <a:xfrm>
            <a:off x="8418409" y="1749721"/>
            <a:ext cx="507027" cy="293914"/>
          </a:xfrm>
          <a:prstGeom prst="roundRect">
            <a:avLst/>
          </a:prstGeom>
          <a:solidFill>
            <a:srgbClr val="70AD47">
              <a:lumMod val="50000"/>
            </a:srgbClr>
          </a:solidFill>
          <a:ln w="12700" cap="flat" cmpd="sng" algn="ctr">
            <a:solidFill>
              <a:schemeClr val="tx1">
                <a:lumMod val="75000"/>
                <a:lumOff val="25000"/>
              </a:schemeClr>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prstClr val="white"/>
                </a:solidFill>
                <a:effectLst/>
                <a:uLnTx/>
                <a:uFillTx/>
                <a:latin typeface="Calibri" panose="020F0502020204030204"/>
                <a:ea typeface="+mn-ea"/>
                <a:cs typeface="+mn-cs"/>
              </a:rPr>
              <a:t>Bank</a:t>
            </a:r>
          </a:p>
        </p:txBody>
      </p:sp>
      <p:sp>
        <p:nvSpPr>
          <p:cNvPr id="103" name="TextBox 102"/>
          <p:cNvSpPr txBox="1"/>
          <p:nvPr/>
        </p:nvSpPr>
        <p:spPr>
          <a:xfrm>
            <a:off x="6673983" y="2801012"/>
            <a:ext cx="1612621"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black"/>
                </a:solidFill>
                <a:effectLst/>
                <a:uLnTx/>
                <a:uFillTx/>
                <a:latin typeface="Calibri" panose="020F0502020204030204"/>
                <a:ea typeface="+mn-ea"/>
                <a:cs typeface="+mn-cs"/>
              </a:rPr>
              <a:t>memory channel</a:t>
            </a:r>
          </a:p>
        </p:txBody>
      </p:sp>
      <p:grpSp>
        <p:nvGrpSpPr>
          <p:cNvPr id="109" name="Group 108"/>
          <p:cNvGrpSpPr/>
          <p:nvPr/>
        </p:nvGrpSpPr>
        <p:grpSpPr>
          <a:xfrm>
            <a:off x="6191375" y="2054087"/>
            <a:ext cx="2501327" cy="176873"/>
            <a:chOff x="6348198" y="2190137"/>
            <a:chExt cx="2501327" cy="781663"/>
          </a:xfrm>
        </p:grpSpPr>
        <p:cxnSp>
          <p:nvCxnSpPr>
            <p:cNvPr id="105" name="Straight Connector 104"/>
            <p:cNvCxnSpPr/>
            <p:nvPr/>
          </p:nvCxnSpPr>
          <p:spPr>
            <a:xfrm flipV="1">
              <a:off x="6348198" y="2190137"/>
              <a:ext cx="0" cy="781663"/>
            </a:xfrm>
            <a:prstGeom prst="line">
              <a:avLst/>
            </a:prstGeom>
            <a:noFill/>
            <a:ln w="50800" cap="flat" cmpd="sng" algn="ctr">
              <a:solidFill>
                <a:sysClr val="windowText" lastClr="000000"/>
              </a:solidFill>
              <a:prstDash val="solid"/>
              <a:miter lim="800000"/>
            </a:ln>
            <a:effectLst/>
          </p:spPr>
        </p:cxnSp>
        <p:cxnSp>
          <p:nvCxnSpPr>
            <p:cNvPr id="106" name="Straight Connector 105"/>
            <p:cNvCxnSpPr/>
            <p:nvPr/>
          </p:nvCxnSpPr>
          <p:spPr>
            <a:xfrm flipV="1">
              <a:off x="7185907" y="2190137"/>
              <a:ext cx="0" cy="781663"/>
            </a:xfrm>
            <a:prstGeom prst="line">
              <a:avLst/>
            </a:prstGeom>
            <a:noFill/>
            <a:ln w="50800" cap="flat" cmpd="sng" algn="ctr">
              <a:solidFill>
                <a:sysClr val="windowText" lastClr="000000"/>
              </a:solidFill>
              <a:prstDash val="solid"/>
              <a:miter lim="800000"/>
            </a:ln>
            <a:effectLst/>
          </p:spPr>
        </p:cxnSp>
        <p:cxnSp>
          <p:nvCxnSpPr>
            <p:cNvPr id="107" name="Straight Connector 106"/>
            <p:cNvCxnSpPr/>
            <p:nvPr/>
          </p:nvCxnSpPr>
          <p:spPr>
            <a:xfrm flipV="1">
              <a:off x="8011816" y="2190137"/>
              <a:ext cx="0" cy="781663"/>
            </a:xfrm>
            <a:prstGeom prst="line">
              <a:avLst/>
            </a:prstGeom>
            <a:noFill/>
            <a:ln w="50800" cap="flat" cmpd="sng" algn="ctr">
              <a:solidFill>
                <a:sysClr val="windowText" lastClr="000000"/>
              </a:solidFill>
              <a:prstDash val="solid"/>
              <a:miter lim="800000"/>
            </a:ln>
            <a:effectLst/>
          </p:spPr>
        </p:cxnSp>
        <p:cxnSp>
          <p:nvCxnSpPr>
            <p:cNvPr id="108" name="Straight Connector 107"/>
            <p:cNvCxnSpPr/>
            <p:nvPr/>
          </p:nvCxnSpPr>
          <p:spPr>
            <a:xfrm flipV="1">
              <a:off x="8849525" y="2190137"/>
              <a:ext cx="0" cy="781663"/>
            </a:xfrm>
            <a:prstGeom prst="line">
              <a:avLst/>
            </a:prstGeom>
            <a:noFill/>
            <a:ln w="50800" cap="flat" cmpd="sng" algn="ctr">
              <a:solidFill>
                <a:sysClr val="windowText" lastClr="000000"/>
              </a:solidFill>
              <a:prstDash val="solid"/>
              <a:miter lim="800000"/>
            </a:ln>
            <a:effectLst/>
          </p:spPr>
        </p:cxnSp>
      </p:grpSp>
      <p:cxnSp>
        <p:nvCxnSpPr>
          <p:cNvPr id="110" name="Straight Connector 109"/>
          <p:cNvCxnSpPr/>
          <p:nvPr/>
        </p:nvCxnSpPr>
        <p:spPr>
          <a:xfrm>
            <a:off x="6168441" y="2230960"/>
            <a:ext cx="887187" cy="0"/>
          </a:xfrm>
          <a:prstGeom prst="line">
            <a:avLst/>
          </a:prstGeom>
          <a:noFill/>
          <a:ln w="50800" cap="flat" cmpd="sng" algn="ctr">
            <a:solidFill>
              <a:sysClr val="windowText" lastClr="000000"/>
            </a:solidFill>
            <a:prstDash val="solid"/>
            <a:miter lim="800000"/>
          </a:ln>
          <a:effectLst/>
        </p:spPr>
      </p:cxnSp>
      <p:cxnSp>
        <p:nvCxnSpPr>
          <p:cNvPr id="112" name="Straight Connector 111"/>
          <p:cNvCxnSpPr/>
          <p:nvPr/>
        </p:nvCxnSpPr>
        <p:spPr>
          <a:xfrm>
            <a:off x="7832059" y="2230960"/>
            <a:ext cx="887187" cy="0"/>
          </a:xfrm>
          <a:prstGeom prst="line">
            <a:avLst/>
          </a:prstGeom>
          <a:noFill/>
          <a:ln w="50800" cap="flat" cmpd="sng" algn="ctr">
            <a:solidFill>
              <a:sysClr val="windowText" lastClr="000000"/>
            </a:solidFill>
            <a:prstDash val="solid"/>
            <a:miter lim="800000"/>
          </a:ln>
          <a:effectLst/>
        </p:spPr>
      </p:cxnSp>
      <p:cxnSp>
        <p:nvCxnSpPr>
          <p:cNvPr id="113" name="Straight Connector 112"/>
          <p:cNvCxnSpPr/>
          <p:nvPr/>
        </p:nvCxnSpPr>
        <p:spPr>
          <a:xfrm flipV="1">
            <a:off x="6591548" y="2218157"/>
            <a:ext cx="0" cy="582856"/>
          </a:xfrm>
          <a:prstGeom prst="line">
            <a:avLst/>
          </a:prstGeom>
          <a:noFill/>
          <a:ln w="50800" cap="flat" cmpd="sng" algn="ctr">
            <a:solidFill>
              <a:sysClr val="windowText" lastClr="000000"/>
            </a:solidFill>
            <a:prstDash val="solid"/>
            <a:miter lim="800000"/>
          </a:ln>
          <a:effectLst/>
        </p:spPr>
      </p:cxnSp>
      <p:cxnSp>
        <p:nvCxnSpPr>
          <p:cNvPr id="116" name="Straight Connector 115"/>
          <p:cNvCxnSpPr/>
          <p:nvPr/>
        </p:nvCxnSpPr>
        <p:spPr>
          <a:xfrm flipV="1">
            <a:off x="8272864" y="2218157"/>
            <a:ext cx="0" cy="582856"/>
          </a:xfrm>
          <a:prstGeom prst="line">
            <a:avLst/>
          </a:prstGeom>
          <a:noFill/>
          <a:ln w="50800" cap="flat" cmpd="sng" algn="ctr">
            <a:solidFill>
              <a:sysClr val="windowText" lastClr="000000"/>
            </a:solidFill>
            <a:prstDash val="solid"/>
            <a:miter lim="800000"/>
          </a:ln>
          <a:effectLst/>
        </p:spPr>
      </p:cxnSp>
      <p:sp>
        <p:nvSpPr>
          <p:cNvPr id="120" name="Rounded Rectangle 119"/>
          <p:cNvSpPr/>
          <p:nvPr/>
        </p:nvSpPr>
        <p:spPr>
          <a:xfrm>
            <a:off x="3358453" y="2348598"/>
            <a:ext cx="2314752" cy="381000"/>
          </a:xfrm>
          <a:prstGeom prst="roundRect">
            <a:avLst/>
          </a:prstGeom>
          <a:solidFill>
            <a:schemeClr val="accent2">
              <a:lumMod val="40000"/>
              <a:lumOff val="60000"/>
              <a:alpha val="50000"/>
            </a:schemeClr>
          </a:solidFill>
          <a:ln w="19050">
            <a:solidFill>
              <a:srgbClr val="96293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1" u="none" strike="noStrike" kern="1200" cap="none" spc="0" normalizeH="0" baseline="0" noProof="0" dirty="0">
                <a:ln>
                  <a:noFill/>
                </a:ln>
                <a:solidFill>
                  <a:srgbClr val="962930"/>
                </a:solidFill>
                <a:effectLst/>
                <a:uLnTx/>
                <a:uFillTx/>
                <a:latin typeface="Calibri"/>
                <a:ea typeface="+mn-ea"/>
                <a:cs typeface="+mn-cs"/>
              </a:rPr>
              <a:t>increased latency</a:t>
            </a:r>
          </a:p>
        </p:txBody>
      </p:sp>
      <p:sp>
        <p:nvSpPr>
          <p:cNvPr id="121" name="Rounded Rectangle 120"/>
          <p:cNvSpPr/>
          <p:nvPr/>
        </p:nvSpPr>
        <p:spPr>
          <a:xfrm>
            <a:off x="3358453" y="2754998"/>
            <a:ext cx="2314752" cy="381000"/>
          </a:xfrm>
          <a:prstGeom prst="roundRect">
            <a:avLst/>
          </a:prstGeom>
          <a:solidFill>
            <a:schemeClr val="accent2">
              <a:lumMod val="40000"/>
              <a:lumOff val="60000"/>
              <a:alpha val="50000"/>
            </a:schemeClr>
          </a:solidFill>
          <a:ln w="19050">
            <a:solidFill>
              <a:srgbClr val="96293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1" u="none" strike="noStrike" kern="1200" cap="none" spc="0" normalizeH="0" baseline="0" noProof="0" dirty="0">
                <a:ln>
                  <a:noFill/>
                </a:ln>
                <a:solidFill>
                  <a:srgbClr val="962930"/>
                </a:solidFill>
                <a:effectLst/>
                <a:uLnTx/>
                <a:uFillTx/>
                <a:latin typeface="Calibri"/>
                <a:ea typeface="+mn-ea"/>
                <a:cs typeface="+mn-cs"/>
              </a:rPr>
              <a:t>increased area/power</a:t>
            </a:r>
          </a:p>
        </p:txBody>
      </p:sp>
      <p:sp>
        <p:nvSpPr>
          <p:cNvPr id="122" name="Rounded Rectangle 121"/>
          <p:cNvSpPr/>
          <p:nvPr/>
        </p:nvSpPr>
        <p:spPr>
          <a:xfrm>
            <a:off x="2374900" y="4200842"/>
            <a:ext cx="1600200" cy="677029"/>
          </a:xfrm>
          <a:prstGeom prst="roundRect">
            <a:avLst/>
          </a:prstGeom>
          <a:solidFill>
            <a:schemeClr val="accent2">
              <a:lumMod val="40000"/>
              <a:lumOff val="60000"/>
              <a:alpha val="50000"/>
            </a:schemeClr>
          </a:solidFill>
          <a:ln w="19050">
            <a:solidFill>
              <a:srgbClr val="96293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1" u="none" strike="noStrike" kern="1200" cap="none" spc="0" normalizeH="0" baseline="0" noProof="0" dirty="0">
                <a:ln>
                  <a:noFill/>
                </a:ln>
                <a:solidFill>
                  <a:srgbClr val="962930"/>
                </a:solidFill>
                <a:effectLst/>
                <a:uLnTx/>
                <a:uFillTx/>
                <a:latin typeface="Calibri"/>
                <a:ea typeface="+mn-ea"/>
                <a:cs typeface="+mn-cs"/>
              </a:rPr>
              <a:t>narrower rows, higher latency</a:t>
            </a:r>
          </a:p>
        </p:txBody>
      </p:sp>
    </p:spTree>
    <p:extLst>
      <p:ext uri="{BB962C8B-B14F-4D97-AF65-F5344CB8AC3E}">
        <p14:creationId xmlns:p14="http://schemas.microsoft.com/office/powerpoint/2010/main" val="2546476420"/>
      </p:ext>
    </p:extLst>
  </p:cSld>
  <p:clrMapOvr>
    <a:masterClrMapping/>
  </p:clrMapOvr>
  <p:transition>
    <p:fade/>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Need for Lower Access Latency: Performance</a:t>
            </a:r>
          </a:p>
        </p:txBody>
      </p:sp>
      <p:sp>
        <p:nvSpPr>
          <p:cNvPr id="3" name="Content Placeholder 2"/>
          <p:cNvSpPr>
            <a:spLocks noGrp="1"/>
          </p:cNvSpPr>
          <p:nvPr>
            <p:ph idx="1"/>
          </p:nvPr>
        </p:nvSpPr>
        <p:spPr/>
        <p:txBody>
          <a:bodyPr/>
          <a:lstStyle/>
          <a:p>
            <a:r>
              <a:rPr lang="en-US" dirty="0"/>
              <a:t>New DRAM types often increase access latency in order to provide more banks, higher throughput</a:t>
            </a:r>
          </a:p>
          <a:p>
            <a:r>
              <a:rPr lang="en-US" dirty="0"/>
              <a:t>Many applications can’t make up for the increased latency</a:t>
            </a:r>
          </a:p>
          <a:p>
            <a:pPr lvl="1"/>
            <a:r>
              <a:rPr lang="en-US" dirty="0"/>
              <a:t>Especially true of common OS routines (e.g., file I/O, process forking)</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en-US" dirty="0"/>
              <a:t>A variety of desktop/scientific, server/cloud, GPGPU applications</a:t>
            </a:r>
          </a:p>
        </p:txBody>
      </p:sp>
      <p:sp>
        <p:nvSpPr>
          <p:cNvPr id="4" name="Slide Number Placehold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Page </a:t>
            </a:r>
            <a:fld id="{56E643E9-8232-44D4-8A76-E691A7C80D3B}" type="slidenum">
              <a:rPr kumimoji="0" lang="en-US" altLang="en-US" sz="1200" b="0" i="0" u="none" strike="noStrike" kern="1200" cap="none" spc="0" normalizeH="0" baseline="0" noProof="0" smtClean="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198</a:t>
            </a:fld>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 of 25</a:t>
            </a:r>
          </a:p>
        </p:txBody>
      </p:sp>
      <p:graphicFrame>
        <p:nvGraphicFramePr>
          <p:cNvPr id="5" name="Chart 4"/>
          <p:cNvGraphicFramePr>
            <a:graphicFrameLocks/>
          </p:cNvGraphicFramePr>
          <p:nvPr/>
        </p:nvGraphicFramePr>
        <p:xfrm>
          <a:off x="152400" y="2514600"/>
          <a:ext cx="8839200" cy="2886075"/>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0" y="5875185"/>
            <a:ext cx="9144000" cy="70817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50" normalizeH="0" baseline="0" noProof="0" dirty="0">
                <a:ln>
                  <a:noFill/>
                </a:ln>
                <a:solidFill>
                  <a:prstClr val="white"/>
                </a:solidFill>
                <a:effectLst/>
                <a:uLnTx/>
                <a:uFillTx/>
                <a:latin typeface="Adobe Garamond Pro Bold" panose="02020702060506020403" pitchFamily="18" charset="0"/>
                <a:ea typeface="+mn-ea"/>
                <a:cs typeface="+mn-cs"/>
              </a:rPr>
              <a:t>Several applications don’t benefit from more parallelism</a:t>
            </a:r>
          </a:p>
        </p:txBody>
      </p:sp>
    </p:spTree>
    <p:extLst>
      <p:ext uri="{BB962C8B-B14F-4D97-AF65-F5344CB8AC3E}">
        <p14:creationId xmlns:p14="http://schemas.microsoft.com/office/powerpoint/2010/main" val="2046577153"/>
      </p:ext>
    </p:extLst>
  </p:cSld>
  <p:clrMapOvr>
    <a:masterClrMapping/>
  </p:clrMapOvr>
  <p:transition>
    <p:fade/>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Takeaways</a:t>
            </a:r>
          </a:p>
        </p:txBody>
      </p:sp>
      <p:sp>
        <p:nvSpPr>
          <p:cNvPr id="3" name="Content Placeholder 2"/>
          <p:cNvSpPr>
            <a:spLocks noGrp="1"/>
          </p:cNvSpPr>
          <p:nvPr>
            <p:ph idx="1"/>
          </p:nvPr>
        </p:nvSpPr>
        <p:spPr>
          <a:xfrm>
            <a:off x="152400" y="1066799"/>
            <a:ext cx="8839200" cy="5470527"/>
          </a:xfrm>
        </p:spPr>
        <p:txBody>
          <a:bodyPr/>
          <a:lstStyle/>
          <a:p>
            <a:pPr marL="514350" indent="-514350">
              <a:spcAft>
                <a:spcPts val="3600"/>
              </a:spcAft>
              <a:buFont typeface="+mj-lt"/>
              <a:buAutoNum type="arabicPeriod"/>
            </a:pPr>
            <a:r>
              <a:rPr lang="en-US" dirty="0">
                <a:solidFill>
                  <a:srgbClr val="0070C0"/>
                </a:solidFill>
              </a:rPr>
              <a:t>DRAM latency remains a critical bottleneck for</a:t>
            </a:r>
            <a:br>
              <a:rPr lang="en-US" dirty="0">
                <a:solidFill>
                  <a:srgbClr val="0070C0"/>
                </a:solidFill>
              </a:rPr>
            </a:br>
            <a:r>
              <a:rPr lang="en-US" dirty="0">
                <a:solidFill>
                  <a:srgbClr val="0070C0"/>
                </a:solidFill>
              </a:rPr>
              <a:t>many applications</a:t>
            </a:r>
          </a:p>
          <a:p>
            <a:pPr marL="514350" indent="-514350">
              <a:spcAft>
                <a:spcPts val="3600"/>
              </a:spcAft>
              <a:buFont typeface="+mj-lt"/>
              <a:buAutoNum type="arabicPeriod"/>
            </a:pPr>
            <a:r>
              <a:rPr lang="en-US" dirty="0">
                <a:solidFill>
                  <a:schemeClr val="accent2"/>
                </a:solidFill>
              </a:rPr>
              <a:t>Bank parallelism is not fully utilized by a wide variety</a:t>
            </a:r>
            <a:br>
              <a:rPr lang="en-US" dirty="0">
                <a:solidFill>
                  <a:schemeClr val="accent2"/>
                </a:solidFill>
              </a:rPr>
            </a:br>
            <a:r>
              <a:rPr lang="en-US" dirty="0">
                <a:solidFill>
                  <a:schemeClr val="accent2"/>
                </a:solidFill>
              </a:rPr>
              <a:t>of our applications</a:t>
            </a:r>
          </a:p>
          <a:p>
            <a:pPr marL="514350" indent="-514350">
              <a:spcAft>
                <a:spcPts val="3600"/>
              </a:spcAft>
              <a:buFont typeface="+mj-lt"/>
              <a:buAutoNum type="arabicPeriod"/>
            </a:pPr>
            <a:r>
              <a:rPr lang="en-US" dirty="0"/>
              <a:t>Spatial locality continues to provide significant performance benefits if it is exploited by the memory subsystem</a:t>
            </a:r>
          </a:p>
          <a:p>
            <a:pPr marL="514350" indent="-514350">
              <a:spcAft>
                <a:spcPts val="3600"/>
              </a:spcAft>
              <a:buFont typeface="+mj-lt"/>
              <a:buAutoNum type="arabicPeriod"/>
            </a:pPr>
            <a:r>
              <a:rPr lang="en-US" dirty="0">
                <a:solidFill>
                  <a:schemeClr val="accent4"/>
                </a:solidFill>
              </a:rPr>
              <a:t>For some classes of applications, low-power memory</a:t>
            </a:r>
            <a:br>
              <a:rPr lang="en-US" dirty="0">
                <a:solidFill>
                  <a:schemeClr val="accent4"/>
                </a:solidFill>
              </a:rPr>
            </a:br>
            <a:r>
              <a:rPr lang="en-US" dirty="0">
                <a:solidFill>
                  <a:schemeClr val="accent4"/>
                </a:solidFill>
              </a:rPr>
              <a:t>can provide energy savings without sacrificing</a:t>
            </a:r>
            <a:br>
              <a:rPr lang="en-US" dirty="0">
                <a:solidFill>
                  <a:schemeClr val="accent4"/>
                </a:solidFill>
              </a:rPr>
            </a:br>
            <a:r>
              <a:rPr lang="en-US" dirty="0">
                <a:solidFill>
                  <a:schemeClr val="accent4"/>
                </a:solidFill>
              </a:rPr>
              <a:t>significant performance</a:t>
            </a:r>
          </a:p>
        </p:txBody>
      </p:sp>
      <p:sp>
        <p:nvSpPr>
          <p:cNvPr id="4" name="Slide Number Placehold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Page </a:t>
            </a:r>
            <a:fld id="{56E643E9-8232-44D4-8A76-E691A7C80D3B}" type="slidenum">
              <a:rPr kumimoji="0" lang="en-US" altLang="en-US" sz="1200" b="0" i="0" u="none" strike="noStrike" kern="1200" cap="none" spc="0" normalizeH="0" baseline="0" noProof="0" smtClean="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199</a:t>
            </a:fld>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 of 25</a:t>
            </a:r>
          </a:p>
        </p:txBody>
      </p:sp>
    </p:spTree>
    <p:extLst>
      <p:ext uri="{BB962C8B-B14F-4D97-AF65-F5344CB8AC3E}">
        <p14:creationId xmlns:p14="http://schemas.microsoft.com/office/powerpoint/2010/main" val="150634936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5B601-4610-823B-0197-BB04DFF76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197CEF-C68A-729C-21E6-EF349AEF3165}"/>
              </a:ext>
            </a:extLst>
          </p:cNvPr>
          <p:cNvSpPr>
            <a:spLocks noGrp="1"/>
          </p:cNvSpPr>
          <p:nvPr>
            <p:ph type="title"/>
          </p:nvPr>
        </p:nvSpPr>
        <p:spPr/>
        <p:txBody>
          <a:bodyPr/>
          <a:lstStyle/>
          <a:p>
            <a:r>
              <a:rPr lang="en-US" dirty="0"/>
              <a:t>Tutorial on DRAM Bender &amp; Ramulator</a:t>
            </a:r>
          </a:p>
        </p:txBody>
      </p:sp>
      <p:sp>
        <p:nvSpPr>
          <p:cNvPr id="4" name="Slide Number Placeholder 3">
            <a:extLst>
              <a:ext uri="{FF2B5EF4-FFF2-40B4-BE49-F238E27FC236}">
                <a16:creationId xmlns:a16="http://schemas.microsoft.com/office/drawing/2014/main" id="{F1CC875A-FD22-D3CA-2A22-E5ECBE24153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7" name="TextBox 6">
            <a:extLst>
              <a:ext uri="{FF2B5EF4-FFF2-40B4-BE49-F238E27FC236}">
                <a16:creationId xmlns:a16="http://schemas.microsoft.com/office/drawing/2014/main" id="{CB443ABF-0D87-B01B-65A7-013E5719FEB3}"/>
              </a:ext>
            </a:extLst>
          </p:cNvPr>
          <p:cNvSpPr txBox="1"/>
          <p:nvPr/>
        </p:nvSpPr>
        <p:spPr>
          <a:xfrm>
            <a:off x="1259632" y="6453336"/>
            <a:ext cx="767549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https://events.safari.ethz.ch/asplos26-ramulator-drambender/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8" name="Picture 7">
            <a:extLst>
              <a:ext uri="{FF2B5EF4-FFF2-40B4-BE49-F238E27FC236}">
                <a16:creationId xmlns:a16="http://schemas.microsoft.com/office/drawing/2014/main" id="{440A724D-F5D7-8FBA-5472-41334151DF42}"/>
              </a:ext>
            </a:extLst>
          </p:cNvPr>
          <p:cNvPicPr>
            <a:picLocks noChangeAspect="1"/>
          </p:cNvPicPr>
          <p:nvPr/>
        </p:nvPicPr>
        <p:blipFill>
          <a:blip r:embed="rId3"/>
          <a:stretch>
            <a:fillRect/>
          </a:stretch>
        </p:blipFill>
        <p:spPr>
          <a:xfrm>
            <a:off x="28004" y="1124744"/>
            <a:ext cx="9080500" cy="5107782"/>
          </a:xfrm>
          <a:prstGeom prst="rect">
            <a:avLst/>
          </a:prstGeom>
        </p:spPr>
      </p:pic>
    </p:spTree>
    <p:extLst>
      <p:ext uri="{BB962C8B-B14F-4D97-AF65-F5344CB8AC3E}">
        <p14:creationId xmlns:p14="http://schemas.microsoft.com/office/powerpoint/2010/main" val="209554483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1845A-18D6-8577-A586-9355704B1EB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A40A5BB-F26C-B95F-9FC4-A48F88DBFEED}"/>
              </a:ext>
            </a:extLst>
          </p:cNvPr>
          <p:cNvPicPr>
            <a:picLocks noChangeAspect="1"/>
          </p:cNvPicPr>
          <p:nvPr/>
        </p:nvPicPr>
        <p:blipFill>
          <a:blip r:embed="rId3"/>
          <a:stretch>
            <a:fillRect/>
          </a:stretch>
        </p:blipFill>
        <p:spPr>
          <a:xfrm>
            <a:off x="36512" y="467444"/>
            <a:ext cx="9144000" cy="6057900"/>
          </a:xfrm>
          <a:prstGeom prst="rect">
            <a:avLst/>
          </a:prstGeom>
        </p:spPr>
      </p:pic>
    </p:spTree>
    <p:extLst>
      <p:ext uri="{BB962C8B-B14F-4D97-AF65-F5344CB8AC3E}">
        <p14:creationId xmlns:p14="http://schemas.microsoft.com/office/powerpoint/2010/main" val="1692054152"/>
      </p:ext>
    </p:extLst>
  </p:cSld>
  <p:clrMapOvr>
    <a:masterClrMapping/>
  </p:clrMapOvr>
  <p:transition/>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p:txBody>
          <a:bodyPr/>
          <a:lstStyle/>
          <a:p>
            <a:r>
              <a:rPr lang="en-US" dirty="0"/>
              <a:t>Manufacturers are developing many new types of DRAM</a:t>
            </a:r>
          </a:p>
          <a:p>
            <a:pPr lvl="1"/>
            <a:r>
              <a:rPr lang="en-US" b="1" dirty="0">
                <a:solidFill>
                  <a:schemeClr val="accent2"/>
                </a:solidFill>
              </a:rPr>
              <a:t>DRAM limits performance, energy improvements:</a:t>
            </a:r>
            <a:br>
              <a:rPr lang="en-US" b="1" dirty="0">
                <a:solidFill>
                  <a:schemeClr val="accent2"/>
                </a:solidFill>
              </a:rPr>
            </a:br>
            <a:r>
              <a:rPr lang="en-US" dirty="0"/>
              <a:t>new types may overcome some limitations</a:t>
            </a:r>
          </a:p>
          <a:p>
            <a:pPr lvl="1"/>
            <a:r>
              <a:rPr lang="en-US" dirty="0"/>
              <a:t>Memory systems now serve a </a:t>
            </a:r>
            <a:r>
              <a:rPr lang="en-US" b="1" dirty="0">
                <a:solidFill>
                  <a:schemeClr val="accent2"/>
                </a:solidFill>
              </a:rPr>
              <a:t>very diverse set of applications:</a:t>
            </a:r>
            <a:br>
              <a:rPr lang="en-US" dirty="0"/>
            </a:br>
            <a:r>
              <a:rPr lang="en-US" dirty="0"/>
              <a:t>can no longer take a one-size-fits-all approach</a:t>
            </a:r>
          </a:p>
          <a:p>
            <a:pPr lvl="1"/>
            <a:r>
              <a:rPr lang="en-US" dirty="0"/>
              <a:t>Difficult to intuitively determine which DRAM–workload pair works best</a:t>
            </a:r>
          </a:p>
          <a:p>
            <a:pPr>
              <a:spcBef>
                <a:spcPts val="2400"/>
              </a:spcBef>
            </a:pPr>
            <a:r>
              <a:rPr lang="en-US" dirty="0"/>
              <a:t>We perform a </a:t>
            </a:r>
            <a:r>
              <a:rPr lang="en-US" dirty="0">
                <a:solidFill>
                  <a:schemeClr val="accent4"/>
                </a:solidFill>
                <a:latin typeface="Adobe Garamond Pro Bold" panose="02020702060506020403" pitchFamily="18" charset="0"/>
              </a:rPr>
              <a:t>wide-ranging experimental study to uncover</a:t>
            </a:r>
            <a:br>
              <a:rPr lang="en-US" dirty="0">
                <a:solidFill>
                  <a:schemeClr val="accent4"/>
                </a:solidFill>
                <a:latin typeface="Adobe Garamond Pro Bold" panose="02020702060506020403" pitchFamily="18" charset="0"/>
              </a:rPr>
            </a:br>
            <a:r>
              <a:rPr lang="en-US" dirty="0">
                <a:solidFill>
                  <a:schemeClr val="accent4"/>
                </a:solidFill>
                <a:latin typeface="Adobe Garamond Pro Bold" panose="02020702060506020403" pitchFamily="18" charset="0"/>
              </a:rPr>
              <a:t>the combined behavior</a:t>
            </a:r>
            <a:r>
              <a:rPr lang="en-US" dirty="0"/>
              <a:t> of workloads, DRAM types</a:t>
            </a:r>
          </a:p>
          <a:p>
            <a:pPr lvl="1"/>
            <a:r>
              <a:rPr lang="en-US" b="1" dirty="0">
                <a:solidFill>
                  <a:srgbClr val="0070C0"/>
                </a:solidFill>
              </a:rPr>
              <a:t>115 prevalent/emerging applications and </a:t>
            </a:r>
            <a:r>
              <a:rPr lang="en-US" b="1" dirty="0" err="1">
                <a:solidFill>
                  <a:srgbClr val="0070C0"/>
                </a:solidFill>
              </a:rPr>
              <a:t>multiprogrammed</a:t>
            </a:r>
            <a:r>
              <a:rPr lang="en-US" b="1" dirty="0">
                <a:solidFill>
                  <a:srgbClr val="0070C0"/>
                </a:solidFill>
              </a:rPr>
              <a:t> workloads</a:t>
            </a:r>
            <a:endParaRPr lang="en-US" dirty="0"/>
          </a:p>
          <a:p>
            <a:pPr lvl="1"/>
            <a:r>
              <a:rPr lang="en-US" b="1" dirty="0">
                <a:solidFill>
                  <a:srgbClr val="0070C0"/>
                </a:solidFill>
              </a:rPr>
              <a:t>9 modern DRAM types</a:t>
            </a:r>
            <a:endParaRPr lang="en-US" dirty="0"/>
          </a:p>
          <a:p>
            <a:r>
              <a:rPr lang="en-US" dirty="0"/>
              <a:t>12 key observations on DRAM–workload behavior</a:t>
            </a:r>
          </a:p>
        </p:txBody>
      </p:sp>
      <p:sp>
        <p:nvSpPr>
          <p:cNvPr id="4" name="Slide Number Placehold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Page </a:t>
            </a:r>
            <a:fld id="{56E643E9-8232-44D4-8A76-E691A7C80D3B}" type="slidenum">
              <a:rPr kumimoji="0" lang="en-US" altLang="en-US" sz="1200" b="0" i="0" u="none" strike="noStrike" kern="1200" cap="none" spc="0" normalizeH="0" baseline="0" noProof="0" smtClean="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200</a:t>
            </a:fld>
            <a:r>
              <a:rPr kumimoji="0" lang="en-US" altLang="en-US" sz="1200" b="0" i="0" u="none" strike="noStrike" kern="1200" cap="none" spc="0" normalizeH="0" baseline="0" noProof="0" dirty="0">
                <a:ln>
                  <a:noFill/>
                </a:ln>
                <a:solidFill>
                  <a:prstClr val="black">
                    <a:lumMod val="65000"/>
                    <a:lumOff val="35000"/>
                  </a:prstClr>
                </a:solidFill>
                <a:effectLst/>
                <a:uLnTx/>
                <a:uFillTx/>
                <a:latin typeface="Whitney-Medium" panose="02000603040000020004" pitchFamily="2" charset="0"/>
                <a:cs typeface="Arial" panose="020B0604020202020204" pitchFamily="34" charset="0"/>
              </a:rPr>
              <a:t> of 25</a:t>
            </a:r>
          </a:p>
        </p:txBody>
      </p:sp>
      <p:sp>
        <p:nvSpPr>
          <p:cNvPr id="5" name="Rectangle 4"/>
          <p:cNvSpPr/>
          <p:nvPr/>
        </p:nvSpPr>
        <p:spPr>
          <a:xfrm>
            <a:off x="0" y="5740977"/>
            <a:ext cx="9144000" cy="990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ts val="600"/>
              </a:spcAft>
              <a:buClrTx/>
              <a:buSzTx/>
              <a:buFontTx/>
              <a:buNone/>
              <a:tabLst/>
              <a:defRPr/>
            </a:pPr>
            <a:r>
              <a:rPr kumimoji="0" lang="it-IT" sz="2400" b="1" i="0" u="none" strike="noStrike" kern="1200" cap="none" spc="0" normalizeH="0" baseline="0" noProof="0" dirty="0">
                <a:ln>
                  <a:noFill/>
                </a:ln>
                <a:solidFill>
                  <a:prstClr val="white"/>
                </a:solidFill>
                <a:effectLst/>
                <a:uLnTx/>
                <a:uFillTx/>
                <a:latin typeface="Adobe Garamond Pro Bold" panose="02020702060506020403" pitchFamily="18" charset="0"/>
                <a:ea typeface="+mn-ea"/>
                <a:cs typeface="+mn-cs"/>
              </a:rPr>
              <a:t>Open-source tools: </a:t>
            </a:r>
            <a:r>
              <a:rPr kumimoji="0" lang="it-IT" sz="2400" b="1" i="0" u="sng" strike="noStrike" kern="1200" cap="none" spc="0" normalizeH="0" baseline="0" noProof="0" dirty="0">
                <a:ln>
                  <a:noFill/>
                </a:ln>
                <a:solidFill>
                  <a:prstClr val="white"/>
                </a:solidFill>
                <a:effectLst/>
                <a:uLnTx/>
                <a:uFillTx/>
                <a:latin typeface="Adobe Garamond Pro" panose="02020502060506020403" pitchFamily="18" charset="0"/>
                <a:ea typeface="+mn-ea"/>
                <a:cs typeface="+mn-cs"/>
              </a:rPr>
              <a:t>https://github.com/CMU-SAFARI/ramulator</a:t>
            </a:r>
            <a:r>
              <a:rPr kumimoji="0" lang="it-IT" sz="2400" b="1" i="0" u="none" strike="noStrike" kern="1200" cap="none" spc="0" normalizeH="0" baseline="0" noProof="0" dirty="0">
                <a:ln>
                  <a:noFill/>
                </a:ln>
                <a:solidFill>
                  <a:prstClr val="white"/>
                </a:solidFill>
                <a:effectLst/>
                <a:uLnTx/>
                <a:uFillTx/>
                <a:latin typeface="Adobe Garamond Pro Bold" panose="02020702060506020403" pitchFamily="18" charset="0"/>
                <a:ea typeface="+mn-ea"/>
                <a:cs typeface="+mn-cs"/>
              </a:rPr>
              <a:t>  </a:t>
            </a:r>
          </a:p>
          <a:p>
            <a:pPr marL="0" marR="0" lvl="0" indent="0" algn="ctr" defTabSz="914400" rtl="0" eaLnBrk="1" fontAlgn="base" latinLnBrk="0" hangingPunct="1">
              <a:lnSpc>
                <a:spcPct val="100000"/>
              </a:lnSpc>
              <a:spcBef>
                <a:spcPct val="0"/>
              </a:spcBef>
              <a:spcAft>
                <a:spcPts val="600"/>
              </a:spcAft>
              <a:buClrTx/>
              <a:buSzTx/>
              <a:buFontTx/>
              <a:buNone/>
              <a:tabLst/>
              <a:defRPr/>
            </a:pPr>
            <a:r>
              <a:rPr kumimoji="0" lang="it-IT" sz="2400" b="1" i="0" u="none" strike="noStrike" kern="1200" cap="none" spc="0" normalizeH="0" baseline="0" noProof="0" dirty="0">
                <a:ln>
                  <a:noFill/>
                </a:ln>
                <a:solidFill>
                  <a:srgbClr val="FFFF99"/>
                </a:solidFill>
                <a:effectLst/>
                <a:uLnTx/>
                <a:uFillTx/>
                <a:latin typeface="Adobe Garamond Pro Bold" panose="02020702060506020403" pitchFamily="18" charset="0"/>
                <a:ea typeface="+mn-ea"/>
                <a:cs typeface="+mn-cs"/>
              </a:rPr>
              <a:t>Full paper: </a:t>
            </a:r>
            <a:r>
              <a:rPr kumimoji="0" lang="it-IT" sz="2400" b="1" i="0" u="sng" strike="noStrike" kern="1200" cap="none" spc="0" normalizeH="0" baseline="0" noProof="0" dirty="0">
                <a:ln>
                  <a:noFill/>
                </a:ln>
                <a:solidFill>
                  <a:srgbClr val="FFFF99"/>
                </a:solidFill>
                <a:effectLst/>
                <a:uLnTx/>
                <a:uFillTx/>
                <a:latin typeface="Adobe Garamond Pro" panose="02020502060506020403" pitchFamily="18" charset="0"/>
                <a:ea typeface="+mn-ea"/>
                <a:cs typeface="+mn-cs"/>
              </a:rPr>
              <a:t>https://arxiv.org/pdf/1902.07609</a:t>
            </a:r>
            <a:r>
              <a:rPr kumimoji="0" lang="it-IT" sz="2400" b="1" i="0" u="none" strike="noStrike" kern="1200" cap="none" spc="0" normalizeH="0" baseline="0" noProof="0" dirty="0">
                <a:ln>
                  <a:noFill/>
                </a:ln>
                <a:solidFill>
                  <a:srgbClr val="FFFF99"/>
                </a:solidFill>
                <a:effectLst/>
                <a:uLnTx/>
                <a:uFillTx/>
                <a:latin typeface="Adobe Garamond Pro Bold" panose="02020702060506020403" pitchFamily="18" charset="0"/>
                <a:ea typeface="+mn-ea"/>
                <a:cs typeface="+mn-cs"/>
              </a:rPr>
              <a:t> </a:t>
            </a:r>
          </a:p>
        </p:txBody>
      </p:sp>
    </p:spTree>
    <p:extLst>
      <p:ext uri="{BB962C8B-B14F-4D97-AF65-F5344CB8AC3E}">
        <p14:creationId xmlns:p14="http://schemas.microsoft.com/office/powerpoint/2010/main" val="3836969035"/>
      </p:ext>
    </p:extLst>
  </p:cSld>
  <p:clrMapOvr>
    <a:masterClrMapping/>
  </p:clrMapOvr>
  <p:transition>
    <p:fade/>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82DB1-3F52-EB48-A62C-E6B010B09C0D}"/>
              </a:ext>
            </a:extLst>
          </p:cNvPr>
          <p:cNvSpPr>
            <a:spLocks noGrp="1"/>
          </p:cNvSpPr>
          <p:nvPr>
            <p:ph type="title"/>
          </p:nvPr>
        </p:nvSpPr>
        <p:spPr/>
        <p:txBody>
          <a:bodyPr/>
          <a:lstStyle/>
          <a:p>
            <a:r>
              <a:rPr lang="en-US" dirty="0"/>
              <a:t>For More Information…</a:t>
            </a:r>
          </a:p>
        </p:txBody>
      </p:sp>
      <p:sp>
        <p:nvSpPr>
          <p:cNvPr id="3" name="Content Placeholder 2">
            <a:extLst>
              <a:ext uri="{FF2B5EF4-FFF2-40B4-BE49-F238E27FC236}">
                <a16:creationId xmlns:a16="http://schemas.microsoft.com/office/drawing/2014/main" id="{E39470A9-C736-CE4C-9B98-EE1EA1B7410B}"/>
              </a:ext>
            </a:extLst>
          </p:cNvPr>
          <p:cNvSpPr>
            <a:spLocks noGrp="1"/>
          </p:cNvSpPr>
          <p:nvPr>
            <p:ph idx="1"/>
          </p:nvPr>
        </p:nvSpPr>
        <p:spPr>
          <a:xfrm>
            <a:off x="228600" y="997527"/>
            <a:ext cx="8915400" cy="5193723"/>
          </a:xfrm>
        </p:spPr>
        <p:txBody>
          <a:bodyPr/>
          <a:lstStyle/>
          <a:p>
            <a:r>
              <a:rPr lang="en-US" sz="1800" dirty="0"/>
              <a:t>Saugata Ghose, </a:t>
            </a:r>
            <a:r>
              <a:rPr lang="en-US" sz="1800" dirty="0" err="1"/>
              <a:t>Tianshi</a:t>
            </a:r>
            <a:r>
              <a:rPr lang="en-US" sz="1800" dirty="0"/>
              <a:t> Li, Nastaran Hajinazar, Damla Senol Cali, and Onur Mutlu,</a:t>
            </a:r>
            <a:br>
              <a:rPr lang="en-US" sz="1800" dirty="0"/>
            </a:br>
            <a:r>
              <a:rPr lang="en-US" sz="1800" b="1" dirty="0">
                <a:solidFill>
                  <a:srgbClr val="0000FF"/>
                </a:solidFill>
                <a:hlinkClick r:id="rId2">
                  <a:extLst>
                    <a:ext uri="{A12FA001-AC4F-418D-AE19-62706E023703}">
                      <ahyp:hlinkClr xmlns:ahyp="http://schemas.microsoft.com/office/drawing/2018/hyperlinkcolor" val="tx"/>
                    </a:ext>
                  </a:extLst>
                </a:hlinkClick>
              </a:rPr>
              <a:t>"Demystifying Workload–DRAM Interactions: An Experimental Study"</a:t>
            </a:r>
            <a:br>
              <a:rPr lang="en-US" sz="1800" dirty="0">
                <a:solidFill>
                  <a:srgbClr val="0000FF"/>
                </a:solidFill>
              </a:rPr>
            </a:br>
            <a:r>
              <a:rPr lang="en-US" sz="1800" i="1" dirty="0"/>
              <a:t>Proceedings of the </a:t>
            </a:r>
            <a:r>
              <a:rPr lang="en-US" sz="1800" i="1" dirty="0">
                <a:hlinkClick r:id="rId3"/>
              </a:rPr>
              <a:t>ACM International Conference on Measurement and Modeling of Computer Systems</a:t>
            </a:r>
            <a:r>
              <a:rPr lang="en-US" sz="1800" i="1" dirty="0"/>
              <a:t> (</a:t>
            </a:r>
            <a:r>
              <a:rPr lang="en-US" sz="1800" b="1" i="1" dirty="0"/>
              <a:t>SIGMETRICS</a:t>
            </a:r>
            <a:r>
              <a:rPr lang="en-US" sz="1800" i="1" dirty="0"/>
              <a:t>)</a:t>
            </a:r>
            <a:r>
              <a:rPr lang="en-US" sz="1800" dirty="0"/>
              <a:t>, Phoenix, AZ, USA, June 2019.</a:t>
            </a:r>
            <a:br>
              <a:rPr lang="en-US" sz="1800" dirty="0"/>
            </a:br>
            <a:r>
              <a:rPr lang="en-US" sz="1800" dirty="0"/>
              <a:t>[</a:t>
            </a:r>
            <a:r>
              <a:rPr lang="en-US" sz="1800" dirty="0">
                <a:hlinkClick r:id="rId4"/>
              </a:rPr>
              <a:t>Preliminary arXiv Version</a:t>
            </a:r>
            <a:r>
              <a:rPr lang="en-US" sz="1800" dirty="0"/>
              <a:t>]</a:t>
            </a:r>
            <a:br>
              <a:rPr lang="en-US" sz="1800" dirty="0"/>
            </a:br>
            <a:r>
              <a:rPr lang="en-US" sz="1800" dirty="0"/>
              <a:t>[</a:t>
            </a:r>
            <a:r>
              <a:rPr lang="en-US" sz="1800" dirty="0">
                <a:hlinkClick r:id="rId5"/>
              </a:rPr>
              <a:t>Abstract</a:t>
            </a:r>
            <a:r>
              <a:rPr lang="en-US" sz="1800" dirty="0"/>
              <a:t>]</a:t>
            </a:r>
            <a:br>
              <a:rPr lang="en-US" sz="1800" dirty="0"/>
            </a:br>
            <a:r>
              <a:rPr lang="en-US" sz="1800" dirty="0"/>
              <a:t>[</a:t>
            </a:r>
            <a:r>
              <a:rPr lang="en-US" sz="1800" dirty="0">
                <a:hlinkClick r:id="rId6"/>
              </a:rPr>
              <a:t>Slides (pptx)</a:t>
            </a:r>
            <a:r>
              <a:rPr lang="en-US" sz="1800" dirty="0"/>
              <a:t> </a:t>
            </a:r>
            <a:r>
              <a:rPr lang="en-US" sz="1800" dirty="0">
                <a:hlinkClick r:id="rId7"/>
              </a:rPr>
              <a:t>(pdf)</a:t>
            </a:r>
            <a:r>
              <a:rPr lang="en-US" sz="1800" dirty="0"/>
              <a:t>]</a:t>
            </a:r>
            <a:br>
              <a:rPr lang="en-US" sz="1800" dirty="0"/>
            </a:br>
            <a:r>
              <a:rPr lang="en-US" sz="1800" dirty="0"/>
              <a:t>[</a:t>
            </a:r>
            <a:r>
              <a:rPr lang="en-US" sz="1800" dirty="0">
                <a:hlinkClick r:id="rId8"/>
              </a:rPr>
              <a:t>MemBen Benchmark Suite</a:t>
            </a:r>
            <a:r>
              <a:rPr lang="en-US" sz="1800" dirty="0"/>
              <a:t>]</a:t>
            </a:r>
            <a:br>
              <a:rPr lang="en-US" sz="1800" dirty="0"/>
            </a:br>
            <a:r>
              <a:rPr lang="en-US" sz="1800" dirty="0"/>
              <a:t>[</a:t>
            </a:r>
            <a:r>
              <a:rPr lang="en-US" sz="1800" dirty="0">
                <a:hlinkClick r:id="rId9"/>
              </a:rPr>
              <a:t>Source Code for GPGPUSim-Ramulator</a:t>
            </a:r>
            <a:r>
              <a:rPr lang="en-US" sz="1800" dirty="0"/>
              <a:t>]</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ED7E4806-8950-FB48-BDA8-48D6F32C344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201</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9C32C83A-FE40-C341-ACF2-9AE1206C24AB}"/>
              </a:ext>
            </a:extLst>
          </p:cNvPr>
          <p:cNvPicPr>
            <a:picLocks noChangeAspect="1"/>
          </p:cNvPicPr>
          <p:nvPr/>
        </p:nvPicPr>
        <p:blipFill>
          <a:blip r:embed="rId10"/>
          <a:stretch>
            <a:fillRect/>
          </a:stretch>
        </p:blipFill>
        <p:spPr>
          <a:xfrm>
            <a:off x="23129" y="4293096"/>
            <a:ext cx="9144000" cy="2136055"/>
          </a:xfrm>
          <a:prstGeom prst="rect">
            <a:avLst/>
          </a:prstGeom>
        </p:spPr>
      </p:pic>
    </p:spTree>
    <p:extLst>
      <p:ext uri="{BB962C8B-B14F-4D97-AF65-F5344CB8AC3E}">
        <p14:creationId xmlns:p14="http://schemas.microsoft.com/office/powerpoint/2010/main" val="1377818493"/>
      </p:ext>
    </p:extLst>
  </p:cSld>
  <p:clrMapOvr>
    <a:masterClrMapping/>
  </p:clrMapOvr>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0B0F1-22FF-5647-9EA2-576FA50F753D}"/>
              </a:ext>
            </a:extLst>
          </p:cNvPr>
          <p:cNvSpPr>
            <a:spLocks noGrp="1"/>
          </p:cNvSpPr>
          <p:nvPr>
            <p:ph type="title"/>
          </p:nvPr>
        </p:nvSpPr>
        <p:spPr/>
        <p:txBody>
          <a:bodyPr/>
          <a:lstStyle/>
          <a:p>
            <a:r>
              <a:rPr lang="en-US" dirty="0"/>
              <a:t>BlockHammer Study in 2021</a:t>
            </a:r>
          </a:p>
        </p:txBody>
      </p:sp>
      <p:sp>
        <p:nvSpPr>
          <p:cNvPr id="3" name="Content Placeholder 2">
            <a:extLst>
              <a:ext uri="{FF2B5EF4-FFF2-40B4-BE49-F238E27FC236}">
                <a16:creationId xmlns:a16="http://schemas.microsoft.com/office/drawing/2014/main" id="{2632BFC6-3EA8-844B-B6B5-0C6543648E40}"/>
              </a:ext>
            </a:extLst>
          </p:cNvPr>
          <p:cNvSpPr>
            <a:spLocks noGrp="1"/>
          </p:cNvSpPr>
          <p:nvPr>
            <p:ph idx="1"/>
          </p:nvPr>
        </p:nvSpPr>
        <p:spPr>
          <a:xfrm>
            <a:off x="228600" y="940271"/>
            <a:ext cx="8610600" cy="5153025"/>
          </a:xfrm>
        </p:spPr>
        <p:txBody>
          <a:bodyPr/>
          <a:lstStyle/>
          <a:p>
            <a:r>
              <a:rPr lang="en-US" sz="1500" dirty="0"/>
              <a:t>A. </a:t>
            </a:r>
            <a:r>
              <a:rPr lang="en-US" sz="1500" dirty="0" err="1"/>
              <a:t>Giray</a:t>
            </a:r>
            <a:r>
              <a:rPr lang="en-US" sz="1500" dirty="0"/>
              <a:t> </a:t>
            </a:r>
            <a:r>
              <a:rPr lang="en-US" sz="1500" dirty="0" err="1"/>
              <a:t>Yaglikci</a:t>
            </a:r>
            <a:r>
              <a:rPr lang="en-US" sz="1500" dirty="0"/>
              <a:t>, Minesh Patel, </a:t>
            </a:r>
            <a:r>
              <a:rPr lang="en-US" sz="1500" dirty="0" err="1"/>
              <a:t>Jeremie</a:t>
            </a:r>
            <a:r>
              <a:rPr lang="en-US" sz="1500" dirty="0"/>
              <a:t> S. Kim, </a:t>
            </a:r>
            <a:r>
              <a:rPr lang="en-US" sz="1500" dirty="0" err="1"/>
              <a:t>Roknoddin</a:t>
            </a:r>
            <a:r>
              <a:rPr lang="en-US" sz="1500" dirty="0"/>
              <a:t> Azizi, </a:t>
            </a:r>
            <a:r>
              <a:rPr lang="en-US" sz="1500" dirty="0" err="1"/>
              <a:t>Ataberk</a:t>
            </a:r>
            <a:r>
              <a:rPr lang="en-US" sz="1500" dirty="0"/>
              <a:t> </a:t>
            </a:r>
            <a:r>
              <a:rPr lang="en-US" sz="1500" dirty="0" err="1"/>
              <a:t>Olgun</a:t>
            </a:r>
            <a:r>
              <a:rPr lang="en-US" sz="1500" dirty="0"/>
              <a:t>, Lois </a:t>
            </a:r>
            <a:r>
              <a:rPr lang="en-US" sz="1500" dirty="0" err="1"/>
              <a:t>Orosa</a:t>
            </a:r>
            <a:r>
              <a:rPr lang="en-US" sz="1500" dirty="0"/>
              <a:t>, Hasan Hassan, </a:t>
            </a:r>
            <a:r>
              <a:rPr lang="en-US" sz="1500" dirty="0" err="1"/>
              <a:t>Jisung</a:t>
            </a:r>
            <a:r>
              <a:rPr lang="en-US" sz="1500" dirty="0"/>
              <a:t> Park, Konstantinos </a:t>
            </a:r>
            <a:r>
              <a:rPr lang="en-US" sz="1500" dirty="0" err="1"/>
              <a:t>Kanellopoulos</a:t>
            </a:r>
            <a:r>
              <a:rPr lang="en-US" sz="1500" dirty="0"/>
              <a:t>, Taha </a:t>
            </a:r>
            <a:r>
              <a:rPr lang="en-US" sz="1500" dirty="0" err="1"/>
              <a:t>Shahroodi</a:t>
            </a:r>
            <a:r>
              <a:rPr lang="en-US" sz="1500" dirty="0"/>
              <a:t>, </a:t>
            </a:r>
            <a:r>
              <a:rPr lang="en-US" sz="1500" dirty="0" err="1"/>
              <a:t>Saugata</a:t>
            </a:r>
            <a:r>
              <a:rPr lang="en-US" sz="1500" dirty="0"/>
              <a:t> Ghose, and Onur Mutlu,</a:t>
            </a:r>
            <a:br>
              <a:rPr lang="en-US" sz="1500" dirty="0"/>
            </a:br>
            <a:r>
              <a:rPr lang="en-US" sz="1500" b="1" dirty="0">
                <a:solidFill>
                  <a:srgbClr val="0432FF"/>
                </a:solidFill>
                <a:hlinkClick r:id="rId2">
                  <a:extLst>
                    <a:ext uri="{A12FA001-AC4F-418D-AE19-62706E023703}">
                      <ahyp:hlinkClr xmlns:ahyp="http://schemas.microsoft.com/office/drawing/2018/hyperlinkcolor" val="tx"/>
                    </a:ext>
                  </a:extLst>
                </a:hlinkClick>
              </a:rPr>
              <a:t>"BlockHammer: Preventing RowHammer at Low Cost by Blacklisting Rapidly-Accessed DRAM Rows"</a:t>
            </a:r>
            <a:br>
              <a:rPr lang="en-US" sz="1500" dirty="0"/>
            </a:br>
            <a:r>
              <a:rPr lang="en-US" sz="1500" i="1" dirty="0"/>
              <a:t>Proceedings of the </a:t>
            </a:r>
            <a:r>
              <a:rPr lang="en-US" sz="1500" i="1" dirty="0">
                <a:hlinkClick r:id="rId3"/>
              </a:rPr>
              <a:t>27th International Symposium on High-Performance Computer Architecture</a:t>
            </a:r>
            <a:r>
              <a:rPr lang="en-US" sz="1500" i="1" dirty="0"/>
              <a:t> (</a:t>
            </a:r>
            <a:r>
              <a:rPr lang="en-US" sz="1500" b="1" i="1" dirty="0"/>
              <a:t>HPCA</a:t>
            </a:r>
            <a:r>
              <a:rPr lang="en-US" sz="1500" i="1" dirty="0"/>
              <a:t>)</a:t>
            </a:r>
            <a:r>
              <a:rPr lang="en-US" sz="1500" dirty="0"/>
              <a:t>, Virtual, February-March 2021.</a:t>
            </a:r>
            <a:br>
              <a:rPr lang="en-US" sz="1500" dirty="0"/>
            </a:br>
            <a:r>
              <a:rPr lang="en-US" sz="1500" dirty="0"/>
              <a:t>[</a:t>
            </a:r>
            <a:r>
              <a:rPr lang="en-US" sz="1500" dirty="0">
                <a:hlinkClick r:id="rId4"/>
              </a:rPr>
              <a:t>Slides (pptx)</a:t>
            </a:r>
            <a:r>
              <a:rPr lang="en-US" sz="1500" dirty="0"/>
              <a:t> </a:t>
            </a:r>
            <a:r>
              <a:rPr lang="en-US" sz="1500" dirty="0">
                <a:hlinkClick r:id="rId5"/>
              </a:rPr>
              <a:t>(pdf)</a:t>
            </a:r>
            <a:r>
              <a:rPr lang="en-US" sz="1500" dirty="0"/>
              <a:t>]</a:t>
            </a:r>
            <a:br>
              <a:rPr lang="en-US" sz="1500" dirty="0"/>
            </a:br>
            <a:r>
              <a:rPr lang="en-US" sz="1500" dirty="0"/>
              <a:t>[</a:t>
            </a:r>
            <a:r>
              <a:rPr lang="en-US" sz="1500" dirty="0">
                <a:hlinkClick r:id="rId6"/>
              </a:rPr>
              <a:t>Short Talk Slides (pptx)</a:t>
            </a:r>
            <a:r>
              <a:rPr lang="en-US" sz="1500" dirty="0"/>
              <a:t> </a:t>
            </a:r>
            <a:r>
              <a:rPr lang="en-US" sz="1500" dirty="0">
                <a:hlinkClick r:id="rId7"/>
              </a:rPr>
              <a:t>(pdf)</a:t>
            </a:r>
            <a:r>
              <a:rPr lang="en-US" sz="1500" dirty="0"/>
              <a:t>]</a:t>
            </a:r>
            <a:br>
              <a:rPr lang="en-US" sz="1500" dirty="0"/>
            </a:br>
            <a:r>
              <a:rPr lang="en-US" sz="1500" dirty="0"/>
              <a:t>[</a:t>
            </a:r>
            <a:r>
              <a:rPr lang="en-US" sz="1500" dirty="0">
                <a:hlinkClick r:id="rId8"/>
              </a:rPr>
              <a:t>Intel Hardware Security Academic Awards Short Talk Slides (pptx)</a:t>
            </a:r>
            <a:r>
              <a:rPr lang="en-US" sz="1500" dirty="0"/>
              <a:t> </a:t>
            </a:r>
            <a:r>
              <a:rPr lang="en-US" sz="1500" dirty="0">
                <a:hlinkClick r:id="rId9"/>
              </a:rPr>
              <a:t>(pdf)</a:t>
            </a:r>
            <a:r>
              <a:rPr lang="en-US" sz="1500" dirty="0"/>
              <a:t>]</a:t>
            </a:r>
            <a:br>
              <a:rPr lang="en-US" sz="1500" dirty="0"/>
            </a:br>
            <a:r>
              <a:rPr lang="en-US" sz="1500" dirty="0"/>
              <a:t>[</a:t>
            </a:r>
            <a:r>
              <a:rPr lang="en-US" sz="1500" dirty="0">
                <a:hlinkClick r:id="rId10"/>
              </a:rPr>
              <a:t>Talk Video</a:t>
            </a:r>
            <a:r>
              <a:rPr lang="en-US" sz="1500" dirty="0"/>
              <a:t> (22 minutes)]</a:t>
            </a:r>
            <a:br>
              <a:rPr lang="en-US" sz="1500" dirty="0"/>
            </a:br>
            <a:r>
              <a:rPr lang="en-US" sz="1500" dirty="0"/>
              <a:t>[</a:t>
            </a:r>
            <a:r>
              <a:rPr lang="en-US" sz="1500" dirty="0">
                <a:hlinkClick r:id="rId11"/>
              </a:rPr>
              <a:t>Short Talk Video</a:t>
            </a:r>
            <a:r>
              <a:rPr lang="en-US" sz="1500" dirty="0"/>
              <a:t> (7 minutes)]</a:t>
            </a:r>
            <a:br>
              <a:rPr lang="en-US" sz="1500" dirty="0"/>
            </a:br>
            <a:r>
              <a:rPr lang="en-US" sz="1500" dirty="0"/>
              <a:t>[</a:t>
            </a:r>
            <a:r>
              <a:rPr lang="en-US" sz="1500" dirty="0">
                <a:hlinkClick r:id="rId12"/>
              </a:rPr>
              <a:t>Intel Hardware Security Academic Awards Short Talk Video</a:t>
            </a:r>
            <a:r>
              <a:rPr lang="en-US" sz="1500" dirty="0"/>
              <a:t> (2 minutes)]</a:t>
            </a:r>
            <a:br>
              <a:rPr lang="en-US" sz="1500" dirty="0"/>
            </a:br>
            <a:r>
              <a:rPr lang="en-US" sz="1500" dirty="0"/>
              <a:t>[</a:t>
            </a:r>
            <a:r>
              <a:rPr lang="en-US" sz="1500" dirty="0">
                <a:hlinkClick r:id="rId13"/>
              </a:rPr>
              <a:t>BlockHammer Source Code</a:t>
            </a:r>
            <a:r>
              <a:rPr lang="en-US" sz="1500" dirty="0"/>
              <a:t>]</a:t>
            </a:r>
            <a:br>
              <a:rPr lang="en-US" sz="1500" dirty="0"/>
            </a:br>
            <a:r>
              <a:rPr lang="en-US" sz="1500" b="1" i="1" dirty="0">
                <a:solidFill>
                  <a:srgbClr val="FF0000"/>
                </a:solidFill>
              </a:rPr>
              <a:t>Intel Hardware Security Academic Award Finalist (one of 4 finalists out of 34 nominations)</a:t>
            </a:r>
            <a:endParaRPr lang="en-US" sz="1500" dirty="0">
              <a:solidFill>
                <a:srgbClr val="FF0000"/>
              </a:solidFill>
            </a:endParaRPr>
          </a:p>
          <a:p>
            <a:pPr marL="0" indent="0">
              <a:buNone/>
            </a:pPr>
            <a:endParaRPr lang="en-US" sz="1500" dirty="0"/>
          </a:p>
        </p:txBody>
      </p:sp>
      <p:sp>
        <p:nvSpPr>
          <p:cNvPr id="4" name="Slide Number Placeholder 3">
            <a:extLst>
              <a:ext uri="{FF2B5EF4-FFF2-40B4-BE49-F238E27FC236}">
                <a16:creationId xmlns:a16="http://schemas.microsoft.com/office/drawing/2014/main" id="{FCBD83A9-2106-8E46-A4D9-BF54A23B8A2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202</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6" name="Picture 5">
            <a:extLst>
              <a:ext uri="{FF2B5EF4-FFF2-40B4-BE49-F238E27FC236}">
                <a16:creationId xmlns:a16="http://schemas.microsoft.com/office/drawing/2014/main" id="{808D06FD-75D7-A34F-BBF6-07F7398B757B}"/>
              </a:ext>
            </a:extLst>
          </p:cNvPr>
          <p:cNvPicPr>
            <a:picLocks noChangeAspect="1"/>
          </p:cNvPicPr>
          <p:nvPr/>
        </p:nvPicPr>
        <p:blipFill>
          <a:blip r:embed="rId14"/>
          <a:stretch>
            <a:fillRect/>
          </a:stretch>
        </p:blipFill>
        <p:spPr>
          <a:xfrm>
            <a:off x="0" y="5027328"/>
            <a:ext cx="9144000" cy="1498016"/>
          </a:xfrm>
          <a:prstGeom prst="rect">
            <a:avLst/>
          </a:prstGeom>
        </p:spPr>
      </p:pic>
    </p:spTree>
    <p:extLst>
      <p:ext uri="{BB962C8B-B14F-4D97-AF65-F5344CB8AC3E}">
        <p14:creationId xmlns:p14="http://schemas.microsoft.com/office/powerpoint/2010/main" val="2463967941"/>
      </p:ext>
    </p:extLst>
  </p:cSld>
  <p:clrMapOvr>
    <a:masterClrMapping/>
  </p:clrMapOv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F65B-237A-2442-8C2D-52EBA701FF20}"/>
              </a:ext>
            </a:extLst>
          </p:cNvPr>
          <p:cNvSpPr>
            <a:spLocks noGrp="1"/>
          </p:cNvSpPr>
          <p:nvPr>
            <p:ph type="title"/>
          </p:nvPr>
        </p:nvSpPr>
        <p:spPr>
          <a:xfrm>
            <a:off x="75991" y="50574"/>
            <a:ext cx="6915118" cy="541098"/>
          </a:xfrm>
        </p:spPr>
        <p:txBody>
          <a:bodyPr>
            <a:normAutofit/>
          </a:bodyPr>
          <a:lstStyle/>
          <a:p>
            <a:r>
              <a:rPr lang="en-US" sz="2800" dirty="0">
                <a:solidFill>
                  <a:schemeClr val="accent5">
                    <a:lumMod val="75000"/>
                  </a:schemeClr>
                </a:solidFill>
              </a:rPr>
              <a:t>Summary: </a:t>
            </a:r>
            <a:r>
              <a:rPr lang="en-US" sz="2800" dirty="0" err="1">
                <a:solidFill>
                  <a:schemeClr val="accent5">
                    <a:lumMod val="75000"/>
                  </a:schemeClr>
                </a:solidFill>
              </a:rPr>
              <a:t>BlockHammer</a:t>
            </a:r>
            <a:endParaRPr lang="en-US" sz="2400" dirty="0">
              <a:solidFill>
                <a:schemeClr val="accent5">
                  <a:lumMod val="75000"/>
                </a:schemeClr>
              </a:solidFill>
            </a:endParaRPr>
          </a:p>
        </p:txBody>
      </p:sp>
      <p:sp>
        <p:nvSpPr>
          <p:cNvPr id="4" name="Content Placeholder 3">
            <a:extLst>
              <a:ext uri="{FF2B5EF4-FFF2-40B4-BE49-F238E27FC236}">
                <a16:creationId xmlns:a16="http://schemas.microsoft.com/office/drawing/2014/main" id="{BE16B97F-EBBC-A341-86F9-881110D8FE28}"/>
              </a:ext>
            </a:extLst>
          </p:cNvPr>
          <p:cNvSpPr>
            <a:spLocks noGrp="1"/>
          </p:cNvSpPr>
          <p:nvPr>
            <p:ph idx="1"/>
          </p:nvPr>
        </p:nvSpPr>
        <p:spPr>
          <a:xfrm>
            <a:off x="75991" y="591672"/>
            <a:ext cx="8987622" cy="5850107"/>
          </a:xfrm>
        </p:spPr>
        <p:txBody>
          <a:bodyPr/>
          <a:lstStyle/>
          <a:p>
            <a:pPr>
              <a:lnSpc>
                <a:spcPct val="100000"/>
              </a:lnSpc>
              <a:spcBef>
                <a:spcPts val="0"/>
              </a:spcBef>
              <a:spcAft>
                <a:spcPts val="3600"/>
              </a:spcAft>
            </a:pPr>
            <a:r>
              <a:rPr lang="en-US" sz="2400" dirty="0"/>
              <a:t>BlockHammer is </a:t>
            </a:r>
            <a:r>
              <a:rPr lang="en-US" sz="2400" b="1" dirty="0">
                <a:solidFill>
                  <a:srgbClr val="00B050"/>
                </a:solidFill>
              </a:rPr>
              <a:t>the first work to practically enable </a:t>
            </a:r>
            <a:br>
              <a:rPr lang="en-US" sz="2400" b="1" dirty="0">
                <a:solidFill>
                  <a:srgbClr val="00B050"/>
                </a:solidFill>
              </a:rPr>
            </a:br>
            <a:r>
              <a:rPr lang="en-US" sz="2400" b="1" dirty="0">
                <a:solidFill>
                  <a:srgbClr val="C55A11"/>
                </a:solidFill>
              </a:rPr>
              <a:t>throttling-based RowHammer mitigation </a:t>
            </a:r>
          </a:p>
          <a:p>
            <a:pPr>
              <a:lnSpc>
                <a:spcPct val="100000"/>
              </a:lnSpc>
              <a:spcBef>
                <a:spcPts val="0"/>
              </a:spcBef>
              <a:spcAft>
                <a:spcPts val="3600"/>
              </a:spcAft>
            </a:pPr>
            <a:r>
              <a:rPr lang="en-US" sz="2400" dirty="0"/>
              <a:t>BlockHammer is implemented in </a:t>
            </a:r>
            <a:r>
              <a:rPr lang="en-US" sz="2400" b="1" dirty="0">
                <a:solidFill>
                  <a:schemeClr val="accent5">
                    <a:lumMod val="75000"/>
                  </a:schemeClr>
                </a:solidFill>
              </a:rPr>
              <a:t>the memory controller </a:t>
            </a:r>
            <a:br>
              <a:rPr lang="en-US" sz="2400" b="1" dirty="0">
                <a:solidFill>
                  <a:schemeClr val="accent5">
                    <a:lumMod val="75000"/>
                  </a:schemeClr>
                </a:solidFill>
              </a:rPr>
            </a:br>
            <a:r>
              <a:rPr lang="en-US" sz="2400" dirty="0"/>
              <a:t>(</a:t>
            </a:r>
            <a:r>
              <a:rPr lang="en-US" sz="2400" i="1" dirty="0">
                <a:solidFill>
                  <a:srgbClr val="7030A0"/>
                </a:solidFill>
              </a:rPr>
              <a:t>no</a:t>
            </a:r>
            <a:r>
              <a:rPr lang="en-US" sz="2400" i="1" dirty="0"/>
              <a:t> </a:t>
            </a:r>
            <a:r>
              <a:rPr lang="en-US" sz="2400" i="1" dirty="0">
                <a:solidFill>
                  <a:srgbClr val="7030A0"/>
                </a:solidFill>
              </a:rPr>
              <a:t>proprietary information of / </a:t>
            </a:r>
            <a:r>
              <a:rPr lang="en-US" sz="2400" i="1" dirty="0">
                <a:solidFill>
                  <a:srgbClr val="00B050"/>
                </a:solidFill>
              </a:rPr>
              <a:t>no</a:t>
            </a:r>
            <a:r>
              <a:rPr lang="en-US" sz="2400" i="1" dirty="0"/>
              <a:t> </a:t>
            </a:r>
            <a:r>
              <a:rPr lang="en-US" sz="2400" i="1" dirty="0">
                <a:solidFill>
                  <a:srgbClr val="00B050"/>
                </a:solidFill>
              </a:rPr>
              <a:t>modifications </a:t>
            </a:r>
            <a:r>
              <a:rPr lang="en-US" sz="2400" dirty="0">
                <a:solidFill>
                  <a:srgbClr val="00B050"/>
                </a:solidFill>
              </a:rPr>
              <a:t>to</a:t>
            </a:r>
            <a:r>
              <a:rPr lang="en-US" sz="2400" dirty="0">
                <a:solidFill>
                  <a:srgbClr val="EC6362"/>
                </a:solidFill>
              </a:rPr>
              <a:t> </a:t>
            </a:r>
            <a:r>
              <a:rPr lang="en-US" sz="2400" dirty="0"/>
              <a:t>DRAM chips)</a:t>
            </a:r>
            <a:endParaRPr lang="en-US" sz="2400" b="1" dirty="0">
              <a:solidFill>
                <a:srgbClr val="C55A11"/>
              </a:solidFill>
            </a:endParaRPr>
          </a:p>
          <a:p>
            <a:pPr>
              <a:lnSpc>
                <a:spcPct val="100000"/>
              </a:lnSpc>
              <a:spcBef>
                <a:spcPts val="0"/>
              </a:spcBef>
              <a:spcAft>
                <a:spcPts val="3600"/>
              </a:spcAft>
            </a:pPr>
            <a:r>
              <a:rPr lang="en-US" sz="2400" dirty="0"/>
              <a:t>BlockHammer is </a:t>
            </a:r>
            <a:r>
              <a:rPr lang="en-US" sz="2400" i="1" dirty="0"/>
              <a:t>both</a:t>
            </a:r>
            <a:r>
              <a:rPr lang="en-US" sz="2400" dirty="0"/>
              <a:t> </a:t>
            </a:r>
            <a:r>
              <a:rPr lang="en-US" sz="2400" b="1" dirty="0">
                <a:solidFill>
                  <a:srgbClr val="7030A0"/>
                </a:solidFill>
              </a:rPr>
              <a:t>scalable with worsening RowHammer </a:t>
            </a:r>
            <a:br>
              <a:rPr lang="en-US" sz="2400" b="1" dirty="0">
                <a:solidFill>
                  <a:srgbClr val="7030A0"/>
                </a:solidFill>
              </a:rPr>
            </a:br>
            <a:r>
              <a:rPr lang="en-US" sz="2400" dirty="0"/>
              <a:t>and </a:t>
            </a:r>
            <a:r>
              <a:rPr lang="en-US" sz="2400" b="1" dirty="0">
                <a:solidFill>
                  <a:schemeClr val="accent2">
                    <a:lumMod val="75000"/>
                  </a:schemeClr>
                </a:solidFill>
              </a:rPr>
              <a:t>compatible with commodity DRAM chips</a:t>
            </a:r>
            <a:endParaRPr lang="en-US" sz="2400" b="1" dirty="0">
              <a:solidFill>
                <a:srgbClr val="00B050"/>
              </a:solidFill>
            </a:endParaRPr>
          </a:p>
          <a:p>
            <a:pPr>
              <a:lnSpc>
                <a:spcPct val="100000"/>
              </a:lnSpc>
              <a:spcBef>
                <a:spcPts val="0"/>
              </a:spcBef>
              <a:spcAft>
                <a:spcPts val="3600"/>
              </a:spcAft>
            </a:pPr>
            <a:r>
              <a:rPr lang="en-US" sz="2400" dirty="0"/>
              <a:t>BlockHammer is </a:t>
            </a:r>
            <a:r>
              <a:rPr lang="en-US" sz="2400" b="1" dirty="0">
                <a:solidFill>
                  <a:srgbClr val="C00000"/>
                </a:solidFill>
              </a:rPr>
              <a:t>open-source</a:t>
            </a:r>
            <a:r>
              <a:rPr lang="en-US" sz="2400" dirty="0">
                <a:solidFill>
                  <a:srgbClr val="7030A0"/>
                </a:solidFill>
              </a:rPr>
              <a:t> </a:t>
            </a:r>
            <a:r>
              <a:rPr lang="en-US" sz="2400" dirty="0"/>
              <a:t>along with </a:t>
            </a:r>
            <a:r>
              <a:rPr lang="en-US" sz="2400" b="1" dirty="0"/>
              <a:t>six state-of-the-art mechanisms</a:t>
            </a:r>
            <a:r>
              <a:rPr lang="en-US" sz="2200" b="1" dirty="0">
                <a:solidFill>
                  <a:srgbClr val="7030A0"/>
                </a:solidFill>
              </a:rPr>
              <a:t>: </a:t>
            </a:r>
            <a:r>
              <a:rPr lang="en-US" sz="2200" dirty="0">
                <a:solidFill>
                  <a:srgbClr val="C00000"/>
                </a:solidFill>
                <a:hlinkClick r:id="rId3"/>
              </a:rPr>
              <a:t>https://github.com/CMU-SAFARI/BlockHammer</a:t>
            </a:r>
            <a:endParaRPr lang="en-US" sz="2200" dirty="0">
              <a:solidFill>
                <a:srgbClr val="C00000"/>
              </a:solidFill>
            </a:endParaRPr>
          </a:p>
          <a:p>
            <a:pPr>
              <a:lnSpc>
                <a:spcPct val="100000"/>
              </a:lnSpc>
              <a:spcBef>
                <a:spcPts val="0"/>
              </a:spcBef>
            </a:pPr>
            <a:endParaRPr lang="en-US" sz="2600" dirty="0">
              <a:solidFill>
                <a:srgbClr val="C00000"/>
              </a:solidFill>
            </a:endParaRPr>
          </a:p>
        </p:txBody>
      </p:sp>
      <p:grpSp>
        <p:nvGrpSpPr>
          <p:cNvPr id="11" name="Group 10">
            <a:extLst>
              <a:ext uri="{FF2B5EF4-FFF2-40B4-BE49-F238E27FC236}">
                <a16:creationId xmlns:a16="http://schemas.microsoft.com/office/drawing/2014/main" id="{24639144-7223-11C6-DA34-CD21CE0D6F90}"/>
              </a:ext>
            </a:extLst>
          </p:cNvPr>
          <p:cNvGrpSpPr/>
          <p:nvPr/>
        </p:nvGrpSpPr>
        <p:grpSpPr>
          <a:xfrm>
            <a:off x="3980339" y="5152044"/>
            <a:ext cx="1183322" cy="1546919"/>
            <a:chOff x="5807787" y="4894860"/>
            <a:chExt cx="1183322" cy="1546919"/>
          </a:xfrm>
        </p:grpSpPr>
        <p:pic>
          <p:nvPicPr>
            <p:cNvPr id="3" name="Picture 2">
              <a:extLst>
                <a:ext uri="{FF2B5EF4-FFF2-40B4-BE49-F238E27FC236}">
                  <a16:creationId xmlns:a16="http://schemas.microsoft.com/office/drawing/2014/main" id="{1F800304-06E0-9D6C-248A-540A60325972}"/>
                </a:ext>
              </a:extLst>
            </p:cNvPr>
            <p:cNvPicPr>
              <a:picLocks noChangeAspect="1"/>
            </p:cNvPicPr>
            <p:nvPr/>
          </p:nvPicPr>
          <p:blipFill>
            <a:blip r:embed="rId4"/>
            <a:stretch>
              <a:fillRect/>
            </a:stretch>
          </p:blipFill>
          <p:spPr>
            <a:xfrm>
              <a:off x="5807787" y="4894860"/>
              <a:ext cx="1183322" cy="1177587"/>
            </a:xfrm>
            <a:prstGeom prst="rect">
              <a:avLst/>
            </a:prstGeom>
          </p:spPr>
        </p:pic>
        <p:sp>
          <p:nvSpPr>
            <p:cNvPr id="5" name="TextBox 4">
              <a:extLst>
                <a:ext uri="{FF2B5EF4-FFF2-40B4-BE49-F238E27FC236}">
                  <a16:creationId xmlns:a16="http://schemas.microsoft.com/office/drawing/2014/main" id="{68680BA3-31C8-A83F-BC85-8CFB85B72D73}"/>
                </a:ext>
              </a:extLst>
            </p:cNvPr>
            <p:cNvSpPr txBox="1"/>
            <p:nvPr/>
          </p:nvSpPr>
          <p:spPr>
            <a:xfrm>
              <a:off x="5807787" y="6072447"/>
              <a:ext cx="118332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3"/>
                </a:rPr>
                <a:t>Source</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spTree>
    <p:extLst>
      <p:ext uri="{BB962C8B-B14F-4D97-AF65-F5344CB8AC3E}">
        <p14:creationId xmlns:p14="http://schemas.microsoft.com/office/powerpoint/2010/main" val="172303406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5D87C-AF4E-B4BF-B3FA-81A792434855}"/>
              </a:ext>
            </a:extLst>
          </p:cNvPr>
          <p:cNvSpPr>
            <a:spLocks noGrp="1"/>
          </p:cNvSpPr>
          <p:nvPr>
            <p:ph type="title"/>
          </p:nvPr>
        </p:nvSpPr>
        <p:spPr/>
        <p:txBody>
          <a:bodyPr/>
          <a:lstStyle/>
          <a:p>
            <a:r>
              <a:rPr lang="en-US" dirty="0"/>
              <a:t>BlockHammer: Free &amp; Open Source</a:t>
            </a:r>
          </a:p>
        </p:txBody>
      </p:sp>
      <p:sp>
        <p:nvSpPr>
          <p:cNvPr id="3" name="Content Placeholder 2">
            <a:extLst>
              <a:ext uri="{FF2B5EF4-FFF2-40B4-BE49-F238E27FC236}">
                <a16:creationId xmlns:a16="http://schemas.microsoft.com/office/drawing/2014/main" id="{334E3917-929B-ACA3-C08E-481867FC4453}"/>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A5097AE6-D70E-750D-C9ED-BA34EC8BC70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FC078E33-D288-B74D-42AB-906AC8BF21B2}"/>
              </a:ext>
            </a:extLst>
          </p:cNvPr>
          <p:cNvSpPr txBox="1"/>
          <p:nvPr/>
        </p:nvSpPr>
        <p:spPr>
          <a:xfrm>
            <a:off x="1757752" y="6471255"/>
            <a:ext cx="59105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https://github.com/CMU-SAFARI/BlockHammer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ACC28467-7082-8579-0095-51A4DF4F3AAE}"/>
              </a:ext>
            </a:extLst>
          </p:cNvPr>
          <p:cNvPicPr>
            <a:picLocks noChangeAspect="1"/>
          </p:cNvPicPr>
          <p:nvPr/>
        </p:nvPicPr>
        <p:blipFill>
          <a:blip r:embed="rId3"/>
          <a:stretch>
            <a:fillRect/>
          </a:stretch>
        </p:blipFill>
        <p:spPr>
          <a:xfrm>
            <a:off x="35496" y="997527"/>
            <a:ext cx="5047601" cy="5312683"/>
          </a:xfrm>
          <a:prstGeom prst="rect">
            <a:avLst/>
          </a:prstGeom>
        </p:spPr>
      </p:pic>
      <p:pic>
        <p:nvPicPr>
          <p:cNvPr id="8" name="Picture 7">
            <a:extLst>
              <a:ext uri="{FF2B5EF4-FFF2-40B4-BE49-F238E27FC236}">
                <a16:creationId xmlns:a16="http://schemas.microsoft.com/office/drawing/2014/main" id="{51D47A54-2B7E-5DFB-EC31-4A1C5318C79C}"/>
              </a:ext>
            </a:extLst>
          </p:cNvPr>
          <p:cNvPicPr>
            <a:picLocks noChangeAspect="1"/>
          </p:cNvPicPr>
          <p:nvPr/>
        </p:nvPicPr>
        <p:blipFill>
          <a:blip r:embed="rId4"/>
          <a:stretch>
            <a:fillRect/>
          </a:stretch>
        </p:blipFill>
        <p:spPr>
          <a:xfrm>
            <a:off x="5074945" y="2420888"/>
            <a:ext cx="3886200" cy="2812868"/>
          </a:xfrm>
          <a:prstGeom prst="rect">
            <a:avLst/>
          </a:prstGeom>
        </p:spPr>
      </p:pic>
    </p:spTree>
    <p:extLst>
      <p:ext uri="{BB962C8B-B14F-4D97-AF65-F5344CB8AC3E}">
        <p14:creationId xmlns:p14="http://schemas.microsoft.com/office/powerpoint/2010/main" val="3429844294"/>
      </p:ext>
    </p:extLst>
  </p:cSld>
  <p:clrMapOvr>
    <a:masterClrMapping/>
  </p:clrMapOvr>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60F59-DF37-98B5-7214-367F67212F68}"/>
              </a:ext>
            </a:extLst>
          </p:cNvPr>
          <p:cNvSpPr>
            <a:spLocks noGrp="1"/>
          </p:cNvSpPr>
          <p:nvPr>
            <p:ph type="title"/>
          </p:nvPr>
        </p:nvSpPr>
        <p:spPr>
          <a:xfrm>
            <a:off x="228600" y="152400"/>
            <a:ext cx="8807896" cy="1066800"/>
          </a:xfrm>
        </p:spPr>
        <p:txBody>
          <a:bodyPr/>
          <a:lstStyle/>
          <a:p>
            <a:r>
              <a:rPr lang="en-US" dirty="0"/>
              <a:t>Many Other Ideas Evaluated w/ </a:t>
            </a:r>
            <a:r>
              <a:rPr lang="en-US" dirty="0" err="1"/>
              <a:t>Ramulator</a:t>
            </a:r>
            <a:endParaRPr lang="en-US" dirty="0"/>
          </a:p>
        </p:txBody>
      </p:sp>
      <p:sp>
        <p:nvSpPr>
          <p:cNvPr id="3" name="Content Placeholder 2">
            <a:extLst>
              <a:ext uri="{FF2B5EF4-FFF2-40B4-BE49-F238E27FC236}">
                <a16:creationId xmlns:a16="http://schemas.microsoft.com/office/drawing/2014/main" id="{44FE7457-1F51-CFE7-782F-06F97365B66C}"/>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F3AF8FA8-470A-A5AF-D0C0-139822445BFE}"/>
              </a:ext>
            </a:extLst>
          </p:cNvPr>
          <p:cNvSpPr>
            <a:spLocks noGrp="1"/>
          </p:cNvSpPr>
          <p:nvPr>
            <p:ph type="sldNum" sz="quarter" idx="11"/>
          </p:nvPr>
        </p:nvSpPr>
        <p:spPr/>
        <p:txBody>
          <a:bodyPr/>
          <a:lstStyle/>
          <a:p>
            <a:fld id="{71752C56-4F8A-824F-A263-2404B5D536A2}" type="slidenum">
              <a:rPr lang="en-US" smtClean="0"/>
              <a:pPr/>
              <a:t>205</a:t>
            </a:fld>
            <a:endParaRPr lang="en-US"/>
          </a:p>
        </p:txBody>
      </p:sp>
      <p:pic>
        <p:nvPicPr>
          <p:cNvPr id="5" name="Picture 4">
            <a:extLst>
              <a:ext uri="{FF2B5EF4-FFF2-40B4-BE49-F238E27FC236}">
                <a16:creationId xmlns:a16="http://schemas.microsoft.com/office/drawing/2014/main" id="{1FADE64C-A2CC-205E-9A85-5F111DD8C9F7}"/>
              </a:ext>
            </a:extLst>
          </p:cNvPr>
          <p:cNvPicPr>
            <a:picLocks noChangeAspect="1"/>
          </p:cNvPicPr>
          <p:nvPr/>
        </p:nvPicPr>
        <p:blipFill>
          <a:blip r:embed="rId2"/>
          <a:stretch>
            <a:fillRect/>
          </a:stretch>
        </p:blipFill>
        <p:spPr>
          <a:xfrm>
            <a:off x="685800" y="1052736"/>
            <a:ext cx="7772400" cy="5280163"/>
          </a:xfrm>
          <a:prstGeom prst="rect">
            <a:avLst/>
          </a:prstGeom>
        </p:spPr>
      </p:pic>
      <p:sp>
        <p:nvSpPr>
          <p:cNvPr id="6" name="TextBox 5">
            <a:extLst>
              <a:ext uri="{FF2B5EF4-FFF2-40B4-BE49-F238E27FC236}">
                <a16:creationId xmlns:a16="http://schemas.microsoft.com/office/drawing/2014/main" id="{4A040E86-A4AB-0AE8-B874-FEF1AA8D3037}"/>
              </a:ext>
            </a:extLst>
          </p:cNvPr>
          <p:cNvSpPr txBox="1"/>
          <p:nvPr/>
        </p:nvSpPr>
        <p:spPr>
          <a:xfrm>
            <a:off x="569031" y="6491329"/>
            <a:ext cx="8127033" cy="292388"/>
          </a:xfrm>
          <a:prstGeom prst="rect">
            <a:avLst/>
          </a:prstGeom>
          <a:noFill/>
        </p:spPr>
        <p:txBody>
          <a:bodyPr wrap="none" rtlCol="0">
            <a:spAutoFit/>
          </a:bodyPr>
          <a:lstStyle/>
          <a:p>
            <a:r>
              <a:rPr lang="en-US" sz="1300" dirty="0">
                <a:solidFill>
                  <a:srgbClr val="0000FF"/>
                </a:solidFill>
                <a:hlinkClick r:id="rId3">
                  <a:extLst>
                    <a:ext uri="{A12FA001-AC4F-418D-AE19-62706E023703}">
                      <ahyp:hlinkClr xmlns:ahyp="http://schemas.microsoft.com/office/drawing/2018/hyperlinkcolor" val="tx"/>
                    </a:ext>
                  </a:extLst>
                </a:hlinkClick>
              </a:rPr>
              <a:t>https://www.youtube.com/watch?v=pJ3mdIvMOY4&amp;list=PL5Q2soXY2Zi-cAls3cyauNzM7-74Eq31O&amp;index=9</a:t>
            </a:r>
            <a:r>
              <a:rPr lang="en-US" sz="1300" dirty="0">
                <a:solidFill>
                  <a:srgbClr val="0000FF"/>
                </a:solidFill>
              </a:rPr>
              <a:t> </a:t>
            </a:r>
          </a:p>
        </p:txBody>
      </p:sp>
    </p:spTree>
    <p:extLst>
      <p:ext uri="{BB962C8B-B14F-4D97-AF65-F5344CB8AC3E}">
        <p14:creationId xmlns:p14="http://schemas.microsoft.com/office/powerpoint/2010/main" val="54213393"/>
      </p:ext>
    </p:extLst>
  </p:cSld>
  <p:clrMapOvr>
    <a:masterClrMapping/>
  </p:clrMapOvr>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9420" y="1772816"/>
            <a:ext cx="8279044" cy="1752600"/>
          </a:xfrm>
        </p:spPr>
        <p:txBody>
          <a:bodyPr/>
          <a:lstStyle/>
          <a:p>
            <a:pPr algn="ctr"/>
            <a:r>
              <a:rPr lang="en-US" sz="4400" dirty="0"/>
              <a:t>Ramulator for Processing in Memory</a:t>
            </a:r>
            <a:endParaRPr lang="en-US" sz="4400" b="1" dirty="0"/>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206</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Tree>
    <p:extLst>
      <p:ext uri="{BB962C8B-B14F-4D97-AF65-F5344CB8AC3E}">
        <p14:creationId xmlns:p14="http://schemas.microsoft.com/office/powerpoint/2010/main" val="2560986378"/>
      </p:ext>
    </p:extLst>
  </p:cSld>
  <p:clrMapOvr>
    <a:masterClrMapping/>
  </p:clrMapOvr>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Simulation Infrastructure for PIM</a:t>
            </a:r>
          </a:p>
        </p:txBody>
      </p:sp>
      <p:sp>
        <p:nvSpPr>
          <p:cNvPr id="3" name="Content Placeholder 2"/>
          <p:cNvSpPr>
            <a:spLocks noGrp="1"/>
          </p:cNvSpPr>
          <p:nvPr>
            <p:ph idx="1"/>
          </p:nvPr>
        </p:nvSpPr>
        <p:spPr>
          <a:xfrm>
            <a:off x="228600" y="1216496"/>
            <a:ext cx="8610600" cy="4876800"/>
          </a:xfrm>
        </p:spPr>
        <p:txBody>
          <a:bodyPr/>
          <a:lstStyle/>
          <a:p>
            <a:r>
              <a:rPr lang="en-US" dirty="0">
                <a:solidFill>
                  <a:srgbClr val="0000FF"/>
                </a:solidFill>
              </a:rPr>
              <a:t>Ramulator</a:t>
            </a:r>
            <a:r>
              <a:rPr lang="en-US" dirty="0"/>
              <a:t> extended for PIM</a:t>
            </a:r>
          </a:p>
          <a:p>
            <a:pPr lvl="1"/>
            <a:r>
              <a:rPr lang="en-US" dirty="0"/>
              <a:t>Flexible and extensible DRAM simulator</a:t>
            </a:r>
          </a:p>
          <a:p>
            <a:pPr lvl="1"/>
            <a:r>
              <a:rPr lang="en-US" dirty="0"/>
              <a:t>Can model many different memory standards and proposals</a:t>
            </a:r>
          </a:p>
          <a:p>
            <a:pPr lvl="1"/>
            <a:r>
              <a:rPr lang="en-US" dirty="0"/>
              <a:t>Kim+, “</a:t>
            </a:r>
            <a:r>
              <a:rPr lang="en-US" b="1" dirty="0"/>
              <a:t>Ramulator: A Flexible and Extensible DRAM Simulator</a:t>
            </a:r>
            <a:r>
              <a:rPr lang="en-US" dirty="0"/>
              <a:t>”, IEEE CAL 2015.</a:t>
            </a:r>
          </a:p>
          <a:p>
            <a:pPr lvl="1"/>
            <a:r>
              <a:rPr lang="en-US" b="1" dirty="0">
                <a:solidFill>
                  <a:srgbClr val="0000FF"/>
                </a:solidFill>
                <a:hlinkClick r:id="rId2">
                  <a:extLst>
                    <a:ext uri="{A12FA001-AC4F-418D-AE19-62706E023703}">
                      <ahyp:hlinkClr xmlns:ahyp="http://schemas.microsoft.com/office/drawing/2018/hyperlinkcolor" val="tx"/>
                    </a:ext>
                  </a:extLst>
                </a:hlinkClick>
              </a:rPr>
              <a:t>https://github.com/CMU-SAFARI/ramulator-pim</a:t>
            </a:r>
            <a:endParaRPr lang="en-US" b="1" dirty="0">
              <a:solidFill>
                <a:srgbClr val="0000FF"/>
              </a:solidFill>
            </a:endParaRPr>
          </a:p>
          <a:p>
            <a:pPr lvl="1"/>
            <a:r>
              <a:rPr lang="en-US" dirty="0">
                <a:hlinkClick r:id="rId3"/>
              </a:rPr>
              <a:t>https://github.com/CMU-SAFARI/ramulator</a:t>
            </a:r>
            <a:r>
              <a:rPr lang="en-US" dirty="0"/>
              <a:t> </a:t>
            </a:r>
          </a:p>
          <a:p>
            <a:pPr lvl="1"/>
            <a:r>
              <a:rPr lang="en-US" dirty="0"/>
              <a:t>[</a:t>
            </a:r>
            <a:r>
              <a:rPr lang="en-US" dirty="0">
                <a:hlinkClick r:id="rId2"/>
              </a:rPr>
              <a:t>Source Code for Ramulator-PIM</a:t>
            </a:r>
            <a:r>
              <a:rPr lang="en-US" dirty="0"/>
              <a:t>]</a:t>
            </a:r>
          </a:p>
          <a:p>
            <a:pPr marL="0" indent="0">
              <a:buNone/>
            </a:pPr>
            <a:br>
              <a:rPr lang="en-US" dirty="0"/>
            </a:br>
            <a:endParaRPr lang="en-US" dirty="0"/>
          </a:p>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p:cNvPicPr>
            <a:picLocks noChangeAspect="1"/>
          </p:cNvPicPr>
          <p:nvPr/>
        </p:nvPicPr>
        <p:blipFill>
          <a:blip r:embed="rId4"/>
          <a:stretch>
            <a:fillRect/>
          </a:stretch>
        </p:blipFill>
        <p:spPr>
          <a:xfrm>
            <a:off x="0" y="4978236"/>
            <a:ext cx="9144000" cy="1190231"/>
          </a:xfrm>
          <a:prstGeom prst="rect">
            <a:avLst/>
          </a:prstGeom>
        </p:spPr>
      </p:pic>
    </p:spTree>
    <p:extLst>
      <p:ext uri="{BB962C8B-B14F-4D97-AF65-F5344CB8AC3E}">
        <p14:creationId xmlns:p14="http://schemas.microsoft.com/office/powerpoint/2010/main" val="144017257"/>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B9587-F9D8-6741-B956-BFAB9D93F400}"/>
              </a:ext>
            </a:extLst>
          </p:cNvPr>
          <p:cNvSpPr>
            <a:spLocks noGrp="1"/>
          </p:cNvSpPr>
          <p:nvPr>
            <p:ph type="title"/>
          </p:nvPr>
        </p:nvSpPr>
        <p:spPr/>
        <p:txBody>
          <a:bodyPr/>
          <a:lstStyle/>
          <a:p>
            <a:r>
              <a:rPr lang="en-US" dirty="0"/>
              <a:t>Ramulator for PIM</a:t>
            </a:r>
          </a:p>
        </p:txBody>
      </p:sp>
      <p:sp>
        <p:nvSpPr>
          <p:cNvPr id="3" name="Content Placeholder 2">
            <a:extLst>
              <a:ext uri="{FF2B5EF4-FFF2-40B4-BE49-F238E27FC236}">
                <a16:creationId xmlns:a16="http://schemas.microsoft.com/office/drawing/2014/main" id="{7075657E-B615-1746-8B69-D5C44D6FFEE3}"/>
              </a:ext>
            </a:extLst>
          </p:cNvPr>
          <p:cNvSpPr>
            <a:spLocks noGrp="1"/>
          </p:cNvSpPr>
          <p:nvPr>
            <p:ph idx="1"/>
          </p:nvPr>
        </p:nvSpPr>
        <p:spPr>
          <a:xfrm>
            <a:off x="228600" y="1052736"/>
            <a:ext cx="8915400" cy="5195664"/>
          </a:xfrm>
        </p:spPr>
        <p:txBody>
          <a:bodyPr/>
          <a:lstStyle/>
          <a:p>
            <a:r>
              <a:rPr lang="en-US" sz="2000" dirty="0"/>
              <a:t>Gagandeep Singh, Juan Gomez-Luna, Giovanni </a:t>
            </a:r>
            <a:r>
              <a:rPr lang="en-US" sz="2000" dirty="0" err="1"/>
              <a:t>Mariani</a:t>
            </a:r>
            <a:r>
              <a:rPr lang="en-US" sz="2000" dirty="0"/>
              <a:t>, Geraldo F. Oliveira, Stefano Corda, Sander </a:t>
            </a:r>
            <a:r>
              <a:rPr lang="en-US" sz="2000" dirty="0" err="1"/>
              <a:t>Stujik</a:t>
            </a:r>
            <a:r>
              <a:rPr lang="en-US" sz="2000" dirty="0"/>
              <a:t>, Onur Mutlu, and Henk </a:t>
            </a:r>
            <a:r>
              <a:rPr lang="en-US" sz="2000" dirty="0" err="1"/>
              <a:t>Corporaal</a:t>
            </a:r>
            <a:r>
              <a:rPr lang="en-US" sz="2000" dirty="0"/>
              <a:t>,</a:t>
            </a:r>
            <a:br>
              <a:rPr lang="en-US" sz="2000" dirty="0"/>
            </a:br>
            <a:r>
              <a:rPr lang="en-US" sz="2000" b="1" dirty="0">
                <a:solidFill>
                  <a:srgbClr val="0000FF"/>
                </a:solidFill>
                <a:hlinkClick r:id="rId2">
                  <a:extLst>
                    <a:ext uri="{A12FA001-AC4F-418D-AE19-62706E023703}">
                      <ahyp:hlinkClr xmlns:ahyp="http://schemas.microsoft.com/office/drawing/2018/hyperlinkcolor" val="tx"/>
                    </a:ext>
                  </a:extLst>
                </a:hlinkClick>
              </a:rPr>
              <a:t>"NAPEL: Near-Memory Computing Application Performance Prediction via Ensemble Learning"</a:t>
            </a:r>
            <a:br>
              <a:rPr lang="en-US" sz="2000" dirty="0"/>
            </a:br>
            <a:r>
              <a:rPr lang="en-US" sz="2000" i="1" dirty="0"/>
              <a:t>Proceedings of the </a:t>
            </a:r>
            <a:r>
              <a:rPr lang="en-US" sz="2000" i="1" dirty="0">
                <a:hlinkClick r:id="rId3"/>
              </a:rPr>
              <a:t>56th Design Automation Conference</a:t>
            </a:r>
            <a:r>
              <a:rPr lang="en-US" sz="2000" i="1" dirty="0"/>
              <a:t> (</a:t>
            </a:r>
            <a:r>
              <a:rPr lang="en-US" sz="2000" b="1" i="1" dirty="0"/>
              <a:t>DAC</a:t>
            </a:r>
            <a:r>
              <a:rPr lang="en-US" sz="2000" i="1" dirty="0"/>
              <a:t>)</a:t>
            </a:r>
            <a:r>
              <a:rPr lang="en-US" sz="2000" dirty="0"/>
              <a:t>, Las Vegas, NV, USA, June 2019. </a:t>
            </a:r>
            <a:br>
              <a:rPr lang="en-US" sz="2000" dirty="0"/>
            </a:br>
            <a:r>
              <a:rPr lang="en-US" sz="2000" dirty="0"/>
              <a:t>[</a:t>
            </a:r>
            <a:r>
              <a:rPr lang="en-US" sz="2000" dirty="0">
                <a:hlinkClick r:id="rId4"/>
              </a:rPr>
              <a:t>Slides (pptx)</a:t>
            </a:r>
            <a:r>
              <a:rPr lang="en-US" sz="2000" dirty="0"/>
              <a:t> </a:t>
            </a:r>
            <a:r>
              <a:rPr lang="en-US" sz="2000" dirty="0">
                <a:hlinkClick r:id="rId5"/>
              </a:rPr>
              <a:t>(pdf)</a:t>
            </a:r>
            <a:r>
              <a:rPr lang="en-US" sz="2000" dirty="0"/>
              <a:t>] </a:t>
            </a:r>
            <a:br>
              <a:rPr lang="en-US" sz="2000" dirty="0"/>
            </a:br>
            <a:r>
              <a:rPr lang="en-US" sz="2000" dirty="0"/>
              <a:t>[</a:t>
            </a:r>
            <a:r>
              <a:rPr lang="en-US" sz="2000" dirty="0">
                <a:hlinkClick r:id="rId6"/>
              </a:rPr>
              <a:t>Poster (pptx)</a:t>
            </a:r>
            <a:r>
              <a:rPr lang="en-US" sz="2000" dirty="0"/>
              <a:t> </a:t>
            </a:r>
            <a:r>
              <a:rPr lang="en-US" sz="2000" dirty="0">
                <a:hlinkClick r:id="rId7"/>
              </a:rPr>
              <a:t>(pdf)</a:t>
            </a:r>
            <a:r>
              <a:rPr lang="en-US" sz="2000" dirty="0"/>
              <a:t>] </a:t>
            </a:r>
            <a:br>
              <a:rPr lang="en-US" sz="2000" dirty="0"/>
            </a:br>
            <a:r>
              <a:rPr lang="en-US" sz="2000" dirty="0"/>
              <a:t>[</a:t>
            </a:r>
            <a:r>
              <a:rPr lang="en-US" sz="2000" dirty="0">
                <a:hlinkClick r:id="rId8"/>
              </a:rPr>
              <a:t>Source Code for Ramulator-PIM</a:t>
            </a:r>
            <a:r>
              <a:rPr lang="en-US" sz="2000" dirty="0"/>
              <a:t>]</a:t>
            </a:r>
          </a:p>
          <a:p>
            <a:pPr marL="0" indent="0">
              <a:buNone/>
            </a:pPr>
            <a:br>
              <a:rPr lang="en-US" dirty="0"/>
            </a:br>
            <a:endParaRPr lang="en-US" dirty="0"/>
          </a:p>
        </p:txBody>
      </p:sp>
      <p:sp>
        <p:nvSpPr>
          <p:cNvPr id="4" name="Slide Number Placeholder 3">
            <a:extLst>
              <a:ext uri="{FF2B5EF4-FFF2-40B4-BE49-F238E27FC236}">
                <a16:creationId xmlns:a16="http://schemas.microsoft.com/office/drawing/2014/main" id="{EF12DB1C-528D-CA4E-AED5-034253BE386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FB8D7FD9-8A3E-AA46-BFAB-27FE3641E13B}"/>
              </a:ext>
            </a:extLst>
          </p:cNvPr>
          <p:cNvPicPr>
            <a:picLocks noChangeAspect="1"/>
          </p:cNvPicPr>
          <p:nvPr/>
        </p:nvPicPr>
        <p:blipFill>
          <a:blip r:embed="rId9"/>
          <a:stretch>
            <a:fillRect/>
          </a:stretch>
        </p:blipFill>
        <p:spPr>
          <a:xfrm>
            <a:off x="0" y="4437112"/>
            <a:ext cx="9144000" cy="1573967"/>
          </a:xfrm>
          <a:prstGeom prst="rect">
            <a:avLst/>
          </a:prstGeom>
        </p:spPr>
      </p:pic>
    </p:spTree>
    <p:extLst>
      <p:ext uri="{BB962C8B-B14F-4D97-AF65-F5344CB8AC3E}">
        <p14:creationId xmlns:p14="http://schemas.microsoft.com/office/powerpoint/2010/main" val="1872283712"/>
      </p:ext>
    </p:extLst>
  </p:cSld>
  <p:clrMapOvr>
    <a:masterClrMapping/>
  </p:clrMapOvr>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CC2174-0AAD-64AD-28BC-029C312832E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629177" y="945524"/>
            <a:ext cx="4544964" cy="5723836"/>
          </a:xfrm>
          <a:prstGeom prst="rect">
            <a:avLst/>
          </a:prstGeom>
        </p:spPr>
      </p:pic>
      <p:sp>
        <p:nvSpPr>
          <p:cNvPr id="2" name="Title 1">
            <a:extLst>
              <a:ext uri="{FF2B5EF4-FFF2-40B4-BE49-F238E27FC236}">
                <a16:creationId xmlns:a16="http://schemas.microsoft.com/office/drawing/2014/main" id="{9842FD41-9F6D-2143-9F90-BFDEA0FB5AF4}"/>
              </a:ext>
            </a:extLst>
          </p:cNvPr>
          <p:cNvSpPr>
            <a:spLocks noGrp="1"/>
          </p:cNvSpPr>
          <p:nvPr>
            <p:ph type="title"/>
          </p:nvPr>
        </p:nvSpPr>
        <p:spPr>
          <a:xfrm>
            <a:off x="176382" y="0"/>
            <a:ext cx="8967618" cy="871476"/>
          </a:xfrm>
        </p:spPr>
        <p:txBody>
          <a:bodyPr/>
          <a:lstStyle/>
          <a:p>
            <a:r>
              <a:rPr lang="en-US" sz="2800" b="1" dirty="0" err="1"/>
              <a:t>Ramulator</a:t>
            </a:r>
            <a:r>
              <a:rPr lang="en-US" sz="2800" b="1" dirty="0"/>
              <a:t> Project Course</a:t>
            </a:r>
            <a:br>
              <a:rPr lang="en-US" sz="2800" b="1" dirty="0"/>
            </a:br>
            <a:r>
              <a:rPr lang="en-US" sz="2400" b="1" dirty="0"/>
              <a:t>Exploration of Emerging Memory Systems (Spring/Fall 2022)</a:t>
            </a:r>
          </a:p>
        </p:txBody>
      </p:sp>
      <p:sp>
        <p:nvSpPr>
          <p:cNvPr id="6" name="TextBox 5">
            <a:extLst>
              <a:ext uri="{FF2B5EF4-FFF2-40B4-BE49-F238E27FC236}">
                <a16:creationId xmlns:a16="http://schemas.microsoft.com/office/drawing/2014/main" id="{C02B7506-35EF-F089-75CD-62E66DBEF015}"/>
              </a:ext>
            </a:extLst>
          </p:cNvPr>
          <p:cNvSpPr txBox="1"/>
          <p:nvPr/>
        </p:nvSpPr>
        <p:spPr>
          <a:xfrm>
            <a:off x="176382" y="6452284"/>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
        <p:nvSpPr>
          <p:cNvPr id="13" name="Content Placeholder 2">
            <a:extLst>
              <a:ext uri="{FF2B5EF4-FFF2-40B4-BE49-F238E27FC236}">
                <a16:creationId xmlns:a16="http://schemas.microsoft.com/office/drawing/2014/main" id="{57FB618D-61F2-75C6-E0E6-957FCFC50815}"/>
              </a:ext>
            </a:extLst>
          </p:cNvPr>
          <p:cNvSpPr txBox="1">
            <a:spLocks/>
          </p:cNvSpPr>
          <p:nvPr/>
        </p:nvSpPr>
        <p:spPr bwMode="auto">
          <a:xfrm>
            <a:off x="-57461" y="1052736"/>
            <a:ext cx="4845485" cy="5399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Fall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6">
                  <a:extLst>
                    <a:ext uri="{A12FA001-AC4F-418D-AE19-62706E023703}">
                      <ahyp:hlinkClr xmlns:ahyp="http://schemas.microsoft.com/office/drawing/2018/hyperlinkcolor" val="tx"/>
                    </a:ext>
                  </a:extLst>
                </a:hlinkClick>
              </a:rPr>
              <a:t>https://safari.ethz.ch/projects_and_seminars/fall2022/doku.php?id=ramulator</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7">
                  <a:extLst>
                    <a:ext uri="{A12FA001-AC4F-418D-AE19-62706E023703}">
                      <ahyp:hlinkClr xmlns:ahyp="http://schemas.microsoft.com/office/drawing/2018/hyperlinkcolor" val="tx"/>
                    </a:ext>
                  </a:extLst>
                </a:hlinkClick>
              </a:rPr>
              <a:t>Spring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8">
                  <a:extLst>
                    <a:ext uri="{A12FA001-AC4F-418D-AE19-62706E023703}">
                      <ahyp:hlinkClr xmlns:ahyp="http://schemas.microsoft.com/office/drawing/2018/hyperlinkcolor" val="tx"/>
                    </a:ext>
                  </a:extLst>
                </a:hlinkClick>
              </a:rPr>
              <a:t>https://safari.ethz.ch/projects_and_seminars/spring2022/doku.php?id=ramulator</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Youtube Livestream (Spring 2022):</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10">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11">
                  <a:extLst>
                    <a:ext uri="{A12FA001-AC4F-418D-AE19-62706E023703}">
                      <ahyp:hlinkClr xmlns:ahyp="http://schemas.microsoft.com/office/drawing/2018/hyperlinkcolor" val="tx"/>
                    </a:ext>
                  </a:extLst>
                </a:hlinkClick>
              </a:rPr>
              <a:t>https://www.youtube.com/watch?v=aM-llXRQd3s&amp;list=PL5Q2soXY2Zi_TlmLGw_Z8hBo2925ZApqV</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9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0" i="0" u="none" strike="noStrike" kern="0" cap="none" spc="0" normalizeH="0" baseline="0" noProof="0" dirty="0">
                <a:ln>
                  <a:noFill/>
                </a:ln>
                <a:solidFill>
                  <a:srgbClr val="000000"/>
                </a:solidFill>
                <a:effectLst/>
                <a:uLnTx/>
                <a:uFillTx/>
                <a:latin typeface="Tahoma"/>
                <a:ea typeface="+mn-ea"/>
                <a:cs typeface="+mn-cs"/>
              </a:rPr>
              <a:t>Bachelor’s course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Elective at ETH Zurich</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Introduction to memory system simulation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Tutorial on using </a:t>
            </a:r>
            <a:r>
              <a:rPr kumimoji="0" lang="en-US" sz="1400" b="0" i="0" u="none" strike="noStrike" kern="0" cap="none" spc="0" normalizeH="0" baseline="0" noProof="0" dirty="0" err="1">
                <a:ln>
                  <a:noFill/>
                </a:ln>
                <a:solidFill>
                  <a:srgbClr val="000000"/>
                </a:solidFill>
                <a:effectLst/>
                <a:uLnTx/>
                <a:uFillTx/>
                <a:latin typeface="Tahoma"/>
                <a:ea typeface="+mn-ea"/>
                <a:cs typeface="+mn-cs"/>
              </a:rPr>
              <a:t>Ramulator</a:t>
            </a:r>
            <a:r>
              <a:rPr kumimoji="0" lang="en-US" sz="1400" b="0" i="0" u="none" strike="noStrike" kern="0" cap="none" spc="0" normalizeH="0" baseline="0" noProof="0" dirty="0">
                <a:ln>
                  <a:noFill/>
                </a:ln>
                <a:solidFill>
                  <a:srgbClr val="000000"/>
                </a:solidFill>
                <a:effectLst/>
                <a:uLnTx/>
                <a:uFillTx/>
                <a:latin typeface="Tahoma"/>
                <a:ea typeface="+mn-ea"/>
                <a:cs typeface="+mn-cs"/>
              </a:rPr>
              <a:t> </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C++</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Potential research exploration</a:t>
            </a:r>
          </a:p>
          <a:p>
            <a:pPr marL="344487" marR="0" lvl="1" indent="0" algn="l" defTabSz="914400" rtl="0" eaLnBrk="0" fontAlgn="base" latinLnBrk="0" hangingPunct="0">
              <a:lnSpc>
                <a:spcPct val="100000"/>
              </a:lnSpc>
              <a:spcBef>
                <a:spcPct val="20000"/>
              </a:spcBef>
              <a:spcAft>
                <a:spcPct val="0"/>
              </a:spcAft>
              <a:buClr>
                <a:srgbClr val="3B812F"/>
              </a:buClr>
              <a:buSzPct val="60000"/>
              <a:buFont typeface="Wingdings" pitchFamily="2" charset="2"/>
              <a:buNone/>
              <a:tabLst/>
              <a:defRPr/>
            </a:pPr>
            <a:endParaRPr kumimoji="0" lang="en-US" sz="1400" b="0" i="0" u="none" strike="noStrike" kern="0" cap="none" spc="0" normalizeH="0" baseline="0" noProof="0" dirty="0">
              <a:ln>
                <a:noFill/>
              </a:ln>
              <a:solidFill>
                <a:srgbClr val="000000"/>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p:txBody>
      </p:sp>
    </p:spTree>
    <p:extLst>
      <p:ext uri="{BB962C8B-B14F-4D97-AF65-F5344CB8AC3E}">
        <p14:creationId xmlns:p14="http://schemas.microsoft.com/office/powerpoint/2010/main" val="351172513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14400" y="914400"/>
            <a:ext cx="7315200" cy="3962400"/>
          </a:xfrm>
          <a:prstGeom prst="roundRect">
            <a:avLst>
              <a:gd name="adj" fmla="val 11319"/>
            </a:avLst>
          </a:prstGeom>
          <a:solidFill>
            <a:schemeClr val="bg1">
              <a:lumMod val="85000"/>
            </a:schemeClr>
          </a:soli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9" name="Straight Connector 8"/>
          <p:cNvCxnSpPr/>
          <p:nvPr/>
        </p:nvCxnSpPr>
        <p:spPr>
          <a:xfrm flipH="1" flipV="1">
            <a:off x="1371600" y="1676400"/>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1371600" y="2286000"/>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1" name="Wordline"/>
          <p:cNvCxnSpPr/>
          <p:nvPr/>
        </p:nvCxnSpPr>
        <p:spPr>
          <a:xfrm flipH="1">
            <a:off x="1371600" y="2895600"/>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1371600" y="3505200"/>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1371600" y="4116388"/>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828800" y="1382713"/>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Light"/>
                <a:ea typeface="+mn-ea"/>
                <a:cs typeface="+mn-cs"/>
              </a:rPr>
              <a:t> Row of Cells</a:t>
            </a:r>
          </a:p>
        </p:txBody>
      </p:sp>
      <p:sp>
        <p:nvSpPr>
          <p:cNvPr id="16" name="Rectangle 15"/>
          <p:cNvSpPr/>
          <p:nvPr/>
        </p:nvSpPr>
        <p:spPr>
          <a:xfrm>
            <a:off x="1828800" y="1981200"/>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a:ea typeface="+mn-ea"/>
                <a:cs typeface="+mn-cs"/>
              </a:rPr>
              <a:t> Row</a:t>
            </a:r>
          </a:p>
        </p:txBody>
      </p:sp>
      <p:sp>
        <p:nvSpPr>
          <p:cNvPr id="17" name="Row"/>
          <p:cNvSpPr/>
          <p:nvPr/>
        </p:nvSpPr>
        <p:spPr>
          <a:xfrm>
            <a:off x="1828800" y="2590800"/>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a:ea typeface="+mn-ea"/>
                <a:cs typeface="+mn-cs"/>
              </a:rPr>
              <a:t> Row</a:t>
            </a:r>
          </a:p>
        </p:txBody>
      </p:sp>
      <p:sp>
        <p:nvSpPr>
          <p:cNvPr id="18" name="Rectangle 17"/>
          <p:cNvSpPr/>
          <p:nvPr/>
        </p:nvSpPr>
        <p:spPr>
          <a:xfrm>
            <a:off x="1828800" y="3200400"/>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a:ea typeface="+mn-ea"/>
                <a:cs typeface="+mn-cs"/>
              </a:rPr>
              <a:t> Row</a:t>
            </a:r>
          </a:p>
        </p:txBody>
      </p:sp>
      <p:sp>
        <p:nvSpPr>
          <p:cNvPr id="19" name="Rectangle 18"/>
          <p:cNvSpPr/>
          <p:nvPr/>
        </p:nvSpPr>
        <p:spPr>
          <a:xfrm>
            <a:off x="1828800" y="3810000"/>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Light"/>
                <a:ea typeface="+mn-ea"/>
                <a:cs typeface="+mn-cs"/>
              </a:rPr>
              <a:t> Row</a:t>
            </a:r>
          </a:p>
        </p:txBody>
      </p:sp>
      <p:sp>
        <p:nvSpPr>
          <p:cNvPr id="20" name="TextBox 19"/>
          <p:cNvSpPr txBox="1"/>
          <p:nvPr/>
        </p:nvSpPr>
        <p:spPr>
          <a:xfrm>
            <a:off x="5943600" y="1447800"/>
            <a:ext cx="2286000" cy="457200"/>
          </a:xfrm>
          <a:prstGeom prst="rect">
            <a:avLst/>
          </a:prstGeom>
          <a:no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 </a:t>
            </a:r>
            <a:r>
              <a:rPr kumimoji="0" lang="en-US" sz="4000" b="0" i="0" u="none" strike="noStrike" kern="1200" cap="none" spc="0" normalizeH="0" baseline="0" noProof="0" dirty="0" err="1">
                <a:ln>
                  <a:noFill/>
                </a:ln>
                <a:solidFill>
                  <a:prstClr val="black"/>
                </a:solidFill>
                <a:effectLst/>
                <a:uLnTx/>
                <a:uFillTx/>
                <a:latin typeface="Calibri Light"/>
                <a:ea typeface="ＭＳ Ｐゴシック" charset="0"/>
                <a:cs typeface="ＭＳ Ｐゴシック" charset="0"/>
              </a:rPr>
              <a:t>Wordline</a:t>
            </a:r>
            <a:endParaRPr kumimoji="0" lang="en-US" sz="40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endParaRPr>
          </a:p>
        </p:txBody>
      </p:sp>
      <p:sp>
        <p:nvSpPr>
          <p:cNvPr id="21" name="Low Volt"/>
          <p:cNvSpPr txBox="1"/>
          <p:nvPr/>
        </p:nvSpPr>
        <p:spPr>
          <a:xfrm>
            <a:off x="5943600" y="2667000"/>
            <a:ext cx="2286000" cy="457200"/>
          </a:xfrm>
          <a:prstGeom prst="rect">
            <a:avLst/>
          </a:prstGeom>
          <a:no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a:ln>
                  <a:noFill/>
                </a:ln>
                <a:solidFill>
                  <a:prstClr val="black">
                    <a:lumMod val="65000"/>
                    <a:lumOff val="35000"/>
                  </a:prstClr>
                </a:solidFill>
                <a:effectLst/>
                <a:uLnTx/>
                <a:uFillTx/>
                <a:latin typeface="Calibri Light"/>
                <a:ea typeface="ＭＳ Ｐゴシック" charset="0"/>
                <a:cs typeface="ＭＳ Ｐゴシック" charset="0"/>
              </a:rPr>
              <a:t> V</a:t>
            </a:r>
            <a:r>
              <a:rPr kumimoji="0" lang="en-US" sz="4800" b="1" i="1" u="none" strike="noStrike" kern="1200" cap="none" spc="0" normalizeH="0" baseline="-20000" noProof="0">
                <a:ln>
                  <a:noFill/>
                </a:ln>
                <a:solidFill>
                  <a:prstClr val="black">
                    <a:lumMod val="65000"/>
                    <a:lumOff val="35000"/>
                  </a:prstClr>
                </a:solidFill>
                <a:effectLst/>
                <a:uLnTx/>
                <a:uFillTx/>
                <a:latin typeface="Calibri Light"/>
                <a:ea typeface="ＭＳ Ｐゴシック" charset="0"/>
                <a:cs typeface="ＭＳ Ｐゴシック" charset="0"/>
              </a:rPr>
              <a:t>LOW</a:t>
            </a:r>
            <a:endParaRPr kumimoji="0" lang="en-US" sz="4400" b="1" i="1" u="none" strike="noStrike" kern="1200" cap="none" spc="0" normalizeH="0" baseline="-20000" noProof="0">
              <a:ln>
                <a:noFill/>
              </a:ln>
              <a:solidFill>
                <a:prstClr val="black">
                  <a:lumMod val="65000"/>
                  <a:lumOff val="35000"/>
                </a:prstClr>
              </a:solidFill>
              <a:effectLst/>
              <a:uLnTx/>
              <a:uFillTx/>
              <a:latin typeface="Calibri Light"/>
              <a:ea typeface="ＭＳ Ｐゴシック" charset="0"/>
              <a:cs typeface="ＭＳ Ｐゴシック" charset="0"/>
            </a:endParaRPr>
          </a:p>
        </p:txBody>
      </p:sp>
      <p:sp>
        <p:nvSpPr>
          <p:cNvPr id="22" name="High Volt"/>
          <p:cNvSpPr txBox="1"/>
          <p:nvPr/>
        </p:nvSpPr>
        <p:spPr>
          <a:xfrm>
            <a:off x="5943600" y="2667000"/>
            <a:ext cx="2286000" cy="457200"/>
          </a:xfrm>
          <a:prstGeom prst="rect">
            <a:avLst/>
          </a:prstGeom>
          <a:no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0000"/>
                </a:solidFill>
                <a:effectLst/>
                <a:uLnTx/>
                <a:uFillTx/>
                <a:latin typeface="Calibri Light"/>
                <a:ea typeface="ＭＳ Ｐゴシック" charset="0"/>
                <a:cs typeface="ＭＳ Ｐゴシック" charset="0"/>
              </a:rPr>
              <a:t> </a:t>
            </a:r>
            <a:r>
              <a:rPr kumimoji="0" lang="en-US" sz="4400" b="1" i="1" u="none" strike="noStrike" kern="1200" cap="none" spc="0" normalizeH="0" baseline="0" noProof="0">
                <a:ln>
                  <a:noFill/>
                </a:ln>
                <a:solidFill>
                  <a:srgbClr val="FF0000"/>
                </a:solidFill>
                <a:effectLst/>
                <a:uLnTx/>
                <a:uFillTx/>
                <a:latin typeface="Calibri Light"/>
                <a:ea typeface="ＭＳ Ｐゴシック" charset="0"/>
                <a:cs typeface="ＭＳ Ｐゴシック" charset="0"/>
              </a:rPr>
              <a:t>V</a:t>
            </a:r>
            <a:r>
              <a:rPr kumimoji="0" lang="en-US" sz="4800" b="1" i="1" u="none" strike="noStrike" kern="1200" cap="none" spc="0" normalizeH="0" baseline="-20000" noProof="0">
                <a:ln>
                  <a:noFill/>
                </a:ln>
                <a:solidFill>
                  <a:srgbClr val="FF0000"/>
                </a:solidFill>
                <a:effectLst/>
                <a:uLnTx/>
                <a:uFillTx/>
                <a:latin typeface="Calibri Light"/>
                <a:ea typeface="ＭＳ Ｐゴシック" charset="0"/>
                <a:cs typeface="ＭＳ Ｐゴシック" charset="0"/>
              </a:rPr>
              <a:t>HIGH</a:t>
            </a:r>
            <a:endParaRPr kumimoji="0" lang="en-US" sz="4400" b="1" i="1" u="none" strike="noStrike" kern="1200" cap="none" spc="0" normalizeH="0" baseline="-20000" noProof="0">
              <a:ln>
                <a:noFill/>
              </a:ln>
              <a:solidFill>
                <a:srgbClr val="FF0000"/>
              </a:solidFill>
              <a:effectLst/>
              <a:uLnTx/>
              <a:uFillTx/>
              <a:latin typeface="Calibri Light"/>
              <a:ea typeface="ＭＳ Ｐゴシック" charset="0"/>
              <a:cs typeface="ＭＳ Ｐゴシック" charset="0"/>
            </a:endParaRPr>
          </a:p>
        </p:txBody>
      </p:sp>
      <p:sp>
        <p:nvSpPr>
          <p:cNvPr id="23" name="Error"/>
          <p:cNvSpPr/>
          <p:nvPr/>
        </p:nvSpPr>
        <p:spPr>
          <a:xfrm>
            <a:off x="4876800" y="1976438"/>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Error"/>
          <p:cNvSpPr/>
          <p:nvPr/>
        </p:nvSpPr>
        <p:spPr>
          <a:xfrm>
            <a:off x="4267200" y="3203575"/>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Error"/>
          <p:cNvSpPr/>
          <p:nvPr/>
        </p:nvSpPr>
        <p:spPr>
          <a:xfrm>
            <a:off x="3657600" y="1976438"/>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Error"/>
          <p:cNvSpPr/>
          <p:nvPr/>
        </p:nvSpPr>
        <p:spPr>
          <a:xfrm>
            <a:off x="3657600" y="3197225"/>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Error"/>
          <p:cNvSpPr/>
          <p:nvPr/>
        </p:nvSpPr>
        <p:spPr>
          <a:xfrm>
            <a:off x="2419350" y="1976438"/>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Victim"/>
          <p:cNvSpPr/>
          <p:nvPr/>
        </p:nvSpPr>
        <p:spPr>
          <a:xfrm>
            <a:off x="1828800" y="3200400"/>
            <a:ext cx="3657600" cy="609600"/>
          </a:xfrm>
          <a:prstGeom prst="rect">
            <a:avLst/>
          </a:prstGeom>
          <a:solidFill>
            <a:schemeClr val="accent4"/>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Light"/>
                <a:ea typeface="+mn-ea"/>
                <a:cs typeface="+mn-cs"/>
              </a:rPr>
              <a:t> </a:t>
            </a:r>
            <a:r>
              <a:rPr kumimoji="0" lang="en-US" sz="3600" b="1" i="0" u="none" strike="noStrike" kern="1200" cap="none" spc="0" normalizeH="0" baseline="0" noProof="0" dirty="0">
                <a:ln>
                  <a:noFill/>
                </a:ln>
                <a:solidFill>
                  <a:prstClr val="black"/>
                </a:solidFill>
                <a:effectLst/>
                <a:uLnTx/>
                <a:uFillTx/>
                <a:latin typeface="Calibri Light"/>
                <a:ea typeface="+mn-ea"/>
                <a:cs typeface="+mn-cs"/>
              </a:rPr>
              <a:t>Victim Row</a:t>
            </a:r>
          </a:p>
        </p:txBody>
      </p:sp>
      <p:sp>
        <p:nvSpPr>
          <p:cNvPr id="32" name="Victim"/>
          <p:cNvSpPr/>
          <p:nvPr/>
        </p:nvSpPr>
        <p:spPr>
          <a:xfrm>
            <a:off x="1828800" y="1982788"/>
            <a:ext cx="3657600" cy="609600"/>
          </a:xfrm>
          <a:prstGeom prst="rect">
            <a:avLst/>
          </a:prstGeom>
          <a:solidFill>
            <a:schemeClr val="accent4"/>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Light"/>
                <a:ea typeface="+mn-ea"/>
                <a:cs typeface="+mn-cs"/>
              </a:rPr>
              <a:t> </a:t>
            </a:r>
            <a:r>
              <a:rPr kumimoji="0" lang="en-US" sz="3600" b="1" i="0" u="none" strike="noStrike" kern="1200" cap="none" spc="0" normalizeH="0" baseline="0" noProof="0" dirty="0">
                <a:ln>
                  <a:noFill/>
                </a:ln>
                <a:solidFill>
                  <a:prstClr val="black"/>
                </a:solidFill>
                <a:effectLst/>
                <a:uLnTx/>
                <a:uFillTx/>
                <a:latin typeface="Calibri Light"/>
                <a:ea typeface="+mn-ea"/>
                <a:cs typeface="+mn-cs"/>
              </a:rPr>
              <a:t>Victim Row</a:t>
            </a:r>
          </a:p>
        </p:txBody>
      </p:sp>
      <p:sp>
        <p:nvSpPr>
          <p:cNvPr id="33" name="Aggressor"/>
          <p:cNvSpPr/>
          <p:nvPr/>
        </p:nvSpPr>
        <p:spPr>
          <a:xfrm>
            <a:off x="1828800" y="2590800"/>
            <a:ext cx="3657600" cy="609600"/>
          </a:xfrm>
          <a:prstGeom prst="rect">
            <a:avLst/>
          </a:prstGeom>
          <a:solidFill>
            <a:srgbClr val="FF0000"/>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Light"/>
                <a:ea typeface="+mn-ea"/>
                <a:cs typeface="+mn-cs"/>
              </a:rPr>
              <a:t> Hammered Row</a:t>
            </a:r>
          </a:p>
        </p:txBody>
      </p:sp>
      <p:sp>
        <p:nvSpPr>
          <p:cNvPr id="34" name="Punchline"/>
          <p:cNvSpPr txBox="1"/>
          <p:nvPr/>
        </p:nvSpPr>
        <p:spPr>
          <a:xfrm>
            <a:off x="395288" y="4953000"/>
            <a:ext cx="8359775" cy="1143000"/>
          </a:xfrm>
          <a:prstGeom prst="rect">
            <a:avLst/>
          </a:prstGeom>
          <a:no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Repeatedly</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 </a:t>
            </a:r>
            <a:r>
              <a:rPr kumimoji="0" lang="en-US" sz="2600" b="1"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reading</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 a row enough times (before memory gets refreshed) induces </a:t>
            </a:r>
            <a:r>
              <a:rPr kumimoji="0" lang="en-US" sz="2600" b="1" i="0" u="none" strike="noStrike" kern="1200" cap="none" spc="0" normalizeH="0" baseline="0" noProof="0" dirty="0">
                <a:ln>
                  <a:noFill/>
                </a:ln>
                <a:solidFill>
                  <a:srgbClr val="FF0000"/>
                </a:solidFill>
                <a:effectLst/>
                <a:uLnTx/>
                <a:uFillTx/>
                <a:latin typeface="Calibri Light"/>
                <a:ea typeface="ＭＳ Ｐゴシック" charset="0"/>
                <a:cs typeface="ＭＳ Ｐゴシック" charset="0"/>
              </a:rPr>
              <a:t>disturbance errors</a:t>
            </a:r>
            <a:r>
              <a:rPr kumimoji="0" lang="en-US" sz="2600" b="0" i="0" u="none" strike="noStrike" kern="1200" cap="none" spc="0" normalizeH="0" baseline="0" noProof="0" dirty="0">
                <a:ln>
                  <a:noFill/>
                </a:ln>
                <a:solidFill>
                  <a:srgbClr val="FF0000"/>
                </a:solidFill>
                <a:effectLst/>
                <a:uLnTx/>
                <a:uFillTx/>
                <a:latin typeface="Calibri Light"/>
                <a:ea typeface="ＭＳ Ｐゴシック" charset="0"/>
                <a:cs typeface="ＭＳ Ｐゴシック" charset="0"/>
              </a:rPr>
              <a:t> </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in </a:t>
            </a:r>
            <a:r>
              <a:rPr kumimoji="0" lang="en-US" sz="2600" b="1"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adjacent</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 </a:t>
            </a:r>
            <a:r>
              <a:rPr kumimoji="0" lang="en-US" sz="2600" b="1"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rows</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 in </a:t>
            </a:r>
            <a:r>
              <a:rPr kumimoji="0" lang="en-US" sz="2600" b="1" i="0" u="none" strike="noStrike" kern="1200" cap="none" spc="0" normalizeH="0" baseline="0" noProof="0" dirty="0">
                <a:ln>
                  <a:noFill/>
                </a:ln>
                <a:solidFill>
                  <a:srgbClr val="FF0000"/>
                </a:solidFill>
                <a:effectLst/>
                <a:uLnTx/>
                <a:uFillTx/>
                <a:latin typeface="Calibri Light"/>
                <a:ea typeface="ＭＳ Ｐゴシック" charset="0"/>
                <a:cs typeface="ＭＳ Ｐゴシック" charset="0"/>
              </a:rPr>
              <a:t>most real DRAM chips you can buy today</a:t>
            </a:r>
            <a:endPar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endParaRPr>
          </a:p>
        </p:txBody>
      </p:sp>
      <p:sp>
        <p:nvSpPr>
          <p:cNvPr id="35" name="Opened"/>
          <p:cNvSpPr txBox="1"/>
          <p:nvPr/>
        </p:nvSpPr>
        <p:spPr>
          <a:xfrm>
            <a:off x="3124200" y="2671763"/>
            <a:ext cx="2209800" cy="457200"/>
          </a:xfrm>
          <a:prstGeom prst="rect">
            <a:avLst/>
          </a:prstGeom>
          <a:noFill/>
        </p:spPr>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black"/>
                </a:solidFill>
                <a:effectLst/>
                <a:uLnTx/>
                <a:uFillTx/>
                <a:latin typeface="Calibri Light"/>
                <a:ea typeface="ＭＳ Ｐゴシック" charset="0"/>
                <a:cs typeface="ＭＳ Ｐゴシック" charset="0"/>
              </a:rPr>
              <a:t>Opened</a:t>
            </a:r>
          </a:p>
        </p:txBody>
      </p:sp>
      <p:sp>
        <p:nvSpPr>
          <p:cNvPr id="28" name="Closed"/>
          <p:cNvSpPr txBox="1"/>
          <p:nvPr/>
        </p:nvSpPr>
        <p:spPr>
          <a:xfrm>
            <a:off x="3133725" y="2671763"/>
            <a:ext cx="2200275" cy="457200"/>
          </a:xfrm>
          <a:prstGeom prst="rect">
            <a:avLst/>
          </a:prstGeom>
          <a:noFill/>
        </p:spPr>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black"/>
                </a:solidFill>
                <a:effectLst/>
                <a:uLnTx/>
                <a:uFillTx/>
                <a:latin typeface="Calibri Light"/>
                <a:ea typeface="ＭＳ Ｐゴシック" charset="0"/>
                <a:cs typeface="ＭＳ Ｐゴシック" charset="0"/>
              </a:rPr>
              <a:t>Closed</a:t>
            </a:r>
          </a:p>
        </p:txBody>
      </p:sp>
      <p:sp>
        <p:nvSpPr>
          <p:cNvPr id="239643" name="Title 1"/>
          <p:cNvSpPr>
            <a:spLocks noGrp="1"/>
          </p:cNvSpPr>
          <p:nvPr>
            <p:ph type="title"/>
          </p:nvPr>
        </p:nvSpPr>
        <p:spPr>
          <a:xfrm>
            <a:off x="228600" y="-14288"/>
            <a:ext cx="8915400" cy="1066801"/>
          </a:xfrm>
        </p:spPr>
        <p:txBody>
          <a:bodyPr/>
          <a:lstStyle/>
          <a:p>
            <a:r>
              <a:rPr lang="en-US" sz="3600" b="0" dirty="0">
                <a:solidFill>
                  <a:schemeClr val="accent6">
                    <a:lumMod val="50000"/>
                  </a:schemeClr>
                </a:solidFill>
                <a:latin typeface="Garamond" charset="0"/>
              </a:rPr>
              <a:t>Modern DRAM is Prone to Disturbance Errors</a:t>
            </a:r>
          </a:p>
        </p:txBody>
      </p:sp>
      <p:sp>
        <p:nvSpPr>
          <p:cNvPr id="2" name="Rectangle 1">
            <a:extLst>
              <a:ext uri="{FF2B5EF4-FFF2-40B4-BE49-F238E27FC236}">
                <a16:creationId xmlns:a16="http://schemas.microsoft.com/office/drawing/2014/main" id="{BF4A883F-665D-C295-47DA-A9B319C53166}"/>
              </a:ext>
            </a:extLst>
          </p:cNvPr>
          <p:cNvSpPr/>
          <p:nvPr/>
        </p:nvSpPr>
        <p:spPr>
          <a:xfrm>
            <a:off x="35496" y="6381328"/>
            <a:ext cx="9217024" cy="29238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Kim+, “</a:t>
            </a:r>
            <a:r>
              <a:rPr kumimoji="0" lang="en-US" sz="1300" b="0" i="0" u="none" strike="noStrike" kern="1200" cap="none" spc="0" normalizeH="0" baseline="0" noProof="0" dirty="0">
                <a:ln>
                  <a:noFill/>
                </a:ln>
                <a:solidFill>
                  <a:srgbClr val="0000FF"/>
                </a:solidFill>
                <a:effectLst/>
                <a:uLnTx/>
                <a:uFillTx/>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Flipping Bits in Memory Without Accessing Them: An Experimental Study of DRAM Disturbance Errors</a:t>
            </a:r>
            <a:r>
              <a:rPr kumimoji="0" lang="en-US" sz="13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ISCA 2014.</a:t>
            </a:r>
          </a:p>
        </p:txBody>
      </p:sp>
    </p:spTree>
    <p:extLst>
      <p:ext uri="{BB962C8B-B14F-4D97-AF65-F5344CB8AC3E}">
        <p14:creationId xmlns:p14="http://schemas.microsoft.com/office/powerpoint/2010/main" val="28749935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750"/>
                                        <p:tgtEl>
                                          <p:spTgt spid="22"/>
                                        </p:tgtEl>
                                      </p:cBhvr>
                                    </p:animEffect>
                                  </p:childTnLst>
                                </p:cTn>
                              </p:par>
                              <p:par>
                                <p:cTn id="8" presetID="7" presetClass="emph" presetSubtype="2" fill="hold" nodeType="withEffect">
                                  <p:stCondLst>
                                    <p:cond delay="0"/>
                                  </p:stCondLst>
                                  <p:childTnLst>
                                    <p:animClr clrSpc="rgb" dir="cw">
                                      <p:cBhvr>
                                        <p:cTn id="9" dur="750" fill="hold"/>
                                        <p:tgtEl>
                                          <p:spTgt spid="11"/>
                                        </p:tgtEl>
                                        <p:attrNameLst>
                                          <p:attrName>stroke.color</p:attrName>
                                        </p:attrNameLst>
                                      </p:cBhvr>
                                      <p:to>
                                        <a:srgbClr val="FF0000"/>
                                      </p:to>
                                    </p:animClr>
                                    <p:set>
                                      <p:cBhvr>
                                        <p:cTn id="10" dur="750" fill="hold"/>
                                        <p:tgtEl>
                                          <p:spTgt spid="11"/>
                                        </p:tgtEl>
                                        <p:attrNameLst>
                                          <p:attrName>stroke.on</p:attrName>
                                        </p:attrNameLst>
                                      </p:cBhvr>
                                      <p:to>
                                        <p:strVal val="true"/>
                                      </p:to>
                                    </p:set>
                                  </p:childTnLst>
                                </p:cTn>
                              </p:par>
                              <p:par>
                                <p:cTn id="11" presetID="1" presetClass="emph" presetSubtype="2" fill="hold" nodeType="withEffect">
                                  <p:stCondLst>
                                    <p:cond delay="0"/>
                                  </p:stCondLst>
                                  <p:childTnLst>
                                    <p:animClr clrSpc="rgb" dir="cw">
                                      <p:cBhvr>
                                        <p:cTn id="12" dur="750" fill="hold"/>
                                        <p:tgtEl>
                                          <p:spTgt spid="17"/>
                                        </p:tgtEl>
                                        <p:attrNameLst>
                                          <p:attrName>fillcolor</p:attrName>
                                        </p:attrNameLst>
                                      </p:cBhvr>
                                      <p:to>
                                        <a:srgbClr val="FF0000"/>
                                      </p:to>
                                    </p:animClr>
                                    <p:set>
                                      <p:cBhvr>
                                        <p:cTn id="13" dur="750" fill="hold"/>
                                        <p:tgtEl>
                                          <p:spTgt spid="17"/>
                                        </p:tgtEl>
                                        <p:attrNameLst>
                                          <p:attrName>fill.type</p:attrName>
                                        </p:attrNameLst>
                                      </p:cBhvr>
                                      <p:to>
                                        <p:strVal val="solid"/>
                                      </p:to>
                                    </p:set>
                                    <p:set>
                                      <p:cBhvr>
                                        <p:cTn id="14" dur="750" fill="hold"/>
                                        <p:tgtEl>
                                          <p:spTgt spid="17"/>
                                        </p:tgtEl>
                                        <p:attrNameLst>
                                          <p:attrName>fill.on</p:attrName>
                                        </p:attrNameLst>
                                      </p:cBhvr>
                                      <p:to>
                                        <p:strVal val="true"/>
                                      </p:to>
                                    </p:set>
                                  </p:childTnLst>
                                </p:cTn>
                              </p:par>
                              <p:par>
                                <p:cTn id="15" presetID="10"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750"/>
                                        <p:tgtEl>
                                          <p:spTgt spid="3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22"/>
                                        </p:tgtEl>
                                        <p:attrNameLst>
                                          <p:attrName>style.visibility</p:attrName>
                                        </p:attrNameLst>
                                      </p:cBhvr>
                                      <p:to>
                                        <p:strVal val="hidden"/>
                                      </p:to>
                                    </p:se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par>
                                <p:cTn id="25" presetID="7" presetClass="emph" presetSubtype="2" fill="hold" nodeType="withEffect">
                                  <p:stCondLst>
                                    <p:cond delay="0"/>
                                  </p:stCondLst>
                                  <p:childTnLst>
                                    <p:animClr clrSpc="rgb" dir="cw">
                                      <p:cBhvr>
                                        <p:cTn id="26" dur="500" fill="hold"/>
                                        <p:tgtEl>
                                          <p:spTgt spid="11"/>
                                        </p:tgtEl>
                                        <p:attrNameLst>
                                          <p:attrName>stroke.color</p:attrName>
                                        </p:attrNameLst>
                                      </p:cBhvr>
                                      <p:to>
                                        <a:srgbClr val="595959"/>
                                      </p:to>
                                    </p:animClr>
                                    <p:set>
                                      <p:cBhvr>
                                        <p:cTn id="27" dur="500" fill="hold"/>
                                        <p:tgtEl>
                                          <p:spTgt spid="11"/>
                                        </p:tgtEl>
                                        <p:attrNameLst>
                                          <p:attrName>stroke.on</p:attrName>
                                        </p:attrNameLst>
                                      </p:cBhvr>
                                      <p:to>
                                        <p:strVal val="true"/>
                                      </p:to>
                                    </p:set>
                                  </p:childTnLst>
                                </p:cTn>
                              </p:par>
                              <p:par>
                                <p:cTn id="28" presetID="1" presetClass="emph" presetSubtype="2" fill="hold" nodeType="withEffect">
                                  <p:stCondLst>
                                    <p:cond delay="0"/>
                                  </p:stCondLst>
                                  <p:childTnLst>
                                    <p:animClr clrSpc="rgb" dir="cw">
                                      <p:cBhvr>
                                        <p:cTn id="29" dur="500" fill="hold"/>
                                        <p:tgtEl>
                                          <p:spTgt spid="17"/>
                                        </p:tgtEl>
                                        <p:attrNameLst>
                                          <p:attrName>fillcolor</p:attrName>
                                        </p:attrNameLst>
                                      </p:cBhvr>
                                      <p:to>
                                        <a:srgbClr val="FFFFFF"/>
                                      </p:to>
                                    </p:animClr>
                                    <p:set>
                                      <p:cBhvr>
                                        <p:cTn id="30" dur="500" fill="hold"/>
                                        <p:tgtEl>
                                          <p:spTgt spid="17"/>
                                        </p:tgtEl>
                                        <p:attrNameLst>
                                          <p:attrName>fill.type</p:attrName>
                                        </p:attrNameLst>
                                      </p:cBhvr>
                                      <p:to>
                                        <p:strVal val="solid"/>
                                      </p:to>
                                    </p:set>
                                    <p:set>
                                      <p:cBhvr>
                                        <p:cTn id="31" dur="500" fill="hold"/>
                                        <p:tgtEl>
                                          <p:spTgt spid="17"/>
                                        </p:tgtEl>
                                        <p:attrNameLst>
                                          <p:attrName>fill.on</p:attrName>
                                        </p:attrNameLst>
                                      </p:cBhvr>
                                      <p:to>
                                        <p:strVal val="true"/>
                                      </p:to>
                                    </p:set>
                                  </p:childTnLst>
                                </p:cTn>
                              </p:par>
                              <p:par>
                                <p:cTn id="32" presetID="1" presetClass="exit" presetSubtype="0" fill="hold" grpId="1" nodeType="withEffect">
                                  <p:stCondLst>
                                    <p:cond delay="0"/>
                                  </p:stCondLst>
                                  <p:childTnLst>
                                    <p:set>
                                      <p:cBhvr>
                                        <p:cTn id="33" dur="1" fill="hold">
                                          <p:stCondLst>
                                            <p:cond delay="0"/>
                                          </p:stCondLst>
                                        </p:cTn>
                                        <p:tgtEl>
                                          <p:spTgt spid="35"/>
                                        </p:tgtEl>
                                        <p:attrNameLst>
                                          <p:attrName>style.visibility</p:attrName>
                                        </p:attrNameLst>
                                      </p:cBhvr>
                                      <p:to>
                                        <p:strVal val="hidden"/>
                                      </p:to>
                                    </p:set>
                                  </p:childTnLst>
                                </p:cTn>
                              </p:par>
                              <p:par>
                                <p:cTn id="34" presetID="10" presetClass="entr" presetSubtype="0" fill="hold" grpId="0" nodeType="withEffect">
                                  <p:stCondLst>
                                    <p:cond delay="25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250"/>
                                        <p:tgtEl>
                                          <p:spTgt spid="2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8"/>
                                        </p:tgtEl>
                                        <p:attrNameLst>
                                          <p:attrName>style.visibility</p:attrName>
                                        </p:attrNameLst>
                                      </p:cBhvr>
                                      <p:to>
                                        <p:strVal val="hidden"/>
                                      </p:to>
                                    </p:set>
                                  </p:childTnLst>
                                </p:cTn>
                              </p:par>
                              <p:par>
                                <p:cTn id="41" presetID="1" presetClass="entr" presetSubtype="0" fill="hold" grpId="2"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7" presetClass="emph" presetSubtype="2" fill="hold" nodeType="withEffect">
                                  <p:stCondLst>
                                    <p:cond delay="0"/>
                                  </p:stCondLst>
                                  <p:childTnLst>
                                    <p:animClr clrSpc="rgb" dir="cw">
                                      <p:cBhvr>
                                        <p:cTn id="46" dur="10" fill="hold"/>
                                        <p:tgtEl>
                                          <p:spTgt spid="11"/>
                                        </p:tgtEl>
                                        <p:attrNameLst>
                                          <p:attrName>stroke.color</p:attrName>
                                        </p:attrNameLst>
                                      </p:cBhvr>
                                      <p:to>
                                        <a:srgbClr val="FF0000"/>
                                      </p:to>
                                    </p:animClr>
                                    <p:set>
                                      <p:cBhvr>
                                        <p:cTn id="47" dur="10" fill="hold"/>
                                        <p:tgtEl>
                                          <p:spTgt spid="11"/>
                                        </p:tgtEl>
                                        <p:attrNameLst>
                                          <p:attrName>stroke.on</p:attrName>
                                        </p:attrNameLst>
                                      </p:cBhvr>
                                      <p:to>
                                        <p:strVal val="true"/>
                                      </p:to>
                                    </p:set>
                                  </p:childTnLst>
                                </p:cTn>
                              </p:par>
                              <p:par>
                                <p:cTn id="48" presetID="1" presetClass="emph" presetSubtype="2" fill="hold" nodeType="withEffect">
                                  <p:stCondLst>
                                    <p:cond delay="0"/>
                                  </p:stCondLst>
                                  <p:childTnLst>
                                    <p:animClr clrSpc="rgb" dir="cw">
                                      <p:cBhvr>
                                        <p:cTn id="49" dur="10" fill="hold"/>
                                        <p:tgtEl>
                                          <p:spTgt spid="17"/>
                                        </p:tgtEl>
                                        <p:attrNameLst>
                                          <p:attrName>fillcolor</p:attrName>
                                        </p:attrNameLst>
                                      </p:cBhvr>
                                      <p:to>
                                        <a:srgbClr val="FF0000"/>
                                      </p:to>
                                    </p:animClr>
                                    <p:set>
                                      <p:cBhvr>
                                        <p:cTn id="50" dur="10" fill="hold"/>
                                        <p:tgtEl>
                                          <p:spTgt spid="17"/>
                                        </p:tgtEl>
                                        <p:attrNameLst>
                                          <p:attrName>fill.type</p:attrName>
                                        </p:attrNameLst>
                                      </p:cBhvr>
                                      <p:to>
                                        <p:strVal val="solid"/>
                                      </p:to>
                                    </p:set>
                                    <p:set>
                                      <p:cBhvr>
                                        <p:cTn id="51" dur="10" fill="hold"/>
                                        <p:tgtEl>
                                          <p:spTgt spid="17"/>
                                        </p:tgtEl>
                                        <p:attrNameLst>
                                          <p:attrName>fill.on</p:attrName>
                                        </p:attrNameLst>
                                      </p:cBhvr>
                                      <p:to>
                                        <p:strVal val="true"/>
                                      </p:to>
                                    </p:set>
                                  </p:childTnLst>
                                </p:cTn>
                              </p:par>
                              <p:par>
                                <p:cTn id="52" presetID="1" presetClass="exit" presetSubtype="0" fill="hold" grpId="3" nodeType="withEffect">
                                  <p:stCondLst>
                                    <p:cond delay="500"/>
                                  </p:stCondLst>
                                  <p:childTnLst>
                                    <p:set>
                                      <p:cBhvr>
                                        <p:cTn id="53" dur="1" fill="hold">
                                          <p:stCondLst>
                                            <p:cond delay="0"/>
                                          </p:stCondLst>
                                        </p:cTn>
                                        <p:tgtEl>
                                          <p:spTgt spid="22"/>
                                        </p:tgtEl>
                                        <p:attrNameLst>
                                          <p:attrName>style.visibility</p:attrName>
                                        </p:attrNameLst>
                                      </p:cBhvr>
                                      <p:to>
                                        <p:strVal val="hidden"/>
                                      </p:to>
                                    </p:set>
                                  </p:childTnLst>
                                </p:cTn>
                              </p:par>
                              <p:par>
                                <p:cTn id="54" presetID="1" presetClass="entr" presetSubtype="0" fill="hold" grpId="2" nodeType="withEffect">
                                  <p:stCondLst>
                                    <p:cond delay="500"/>
                                  </p:stCondLst>
                                  <p:childTnLst>
                                    <p:set>
                                      <p:cBhvr>
                                        <p:cTn id="55" dur="1" fill="hold">
                                          <p:stCondLst>
                                            <p:cond delay="0"/>
                                          </p:stCondLst>
                                        </p:cTn>
                                        <p:tgtEl>
                                          <p:spTgt spid="21"/>
                                        </p:tgtEl>
                                        <p:attrNameLst>
                                          <p:attrName>style.visibility</p:attrName>
                                        </p:attrNameLst>
                                      </p:cBhvr>
                                      <p:to>
                                        <p:strVal val="visible"/>
                                      </p:to>
                                    </p:set>
                                  </p:childTnLst>
                                </p:cTn>
                              </p:par>
                              <p:par>
                                <p:cTn id="56" presetID="7" presetClass="emph" presetSubtype="2" fill="hold" nodeType="withEffect">
                                  <p:stCondLst>
                                    <p:cond delay="500"/>
                                  </p:stCondLst>
                                  <p:childTnLst>
                                    <p:animClr clrSpc="rgb" dir="cw">
                                      <p:cBhvr>
                                        <p:cTn id="57" dur="10" fill="hold"/>
                                        <p:tgtEl>
                                          <p:spTgt spid="11"/>
                                        </p:tgtEl>
                                        <p:attrNameLst>
                                          <p:attrName>stroke.color</p:attrName>
                                        </p:attrNameLst>
                                      </p:cBhvr>
                                      <p:to>
                                        <a:srgbClr val="595959"/>
                                      </p:to>
                                    </p:animClr>
                                    <p:set>
                                      <p:cBhvr>
                                        <p:cTn id="58" dur="10" fill="hold"/>
                                        <p:tgtEl>
                                          <p:spTgt spid="11"/>
                                        </p:tgtEl>
                                        <p:attrNameLst>
                                          <p:attrName>stroke.on</p:attrName>
                                        </p:attrNameLst>
                                      </p:cBhvr>
                                      <p:to>
                                        <p:strVal val="true"/>
                                      </p:to>
                                    </p:set>
                                  </p:childTnLst>
                                </p:cTn>
                              </p:par>
                              <p:par>
                                <p:cTn id="59" presetID="1" presetClass="emph" presetSubtype="2" fill="hold" nodeType="withEffect">
                                  <p:stCondLst>
                                    <p:cond delay="500"/>
                                  </p:stCondLst>
                                  <p:childTnLst>
                                    <p:animClr clrSpc="rgb" dir="cw">
                                      <p:cBhvr>
                                        <p:cTn id="60" dur="10" fill="hold"/>
                                        <p:tgtEl>
                                          <p:spTgt spid="17"/>
                                        </p:tgtEl>
                                        <p:attrNameLst>
                                          <p:attrName>fillcolor</p:attrName>
                                        </p:attrNameLst>
                                      </p:cBhvr>
                                      <p:to>
                                        <a:srgbClr val="FFFFFF"/>
                                      </p:to>
                                    </p:animClr>
                                    <p:set>
                                      <p:cBhvr>
                                        <p:cTn id="61" dur="10" fill="hold"/>
                                        <p:tgtEl>
                                          <p:spTgt spid="17"/>
                                        </p:tgtEl>
                                        <p:attrNameLst>
                                          <p:attrName>fill.type</p:attrName>
                                        </p:attrNameLst>
                                      </p:cBhvr>
                                      <p:to>
                                        <p:strVal val="solid"/>
                                      </p:to>
                                    </p:set>
                                    <p:set>
                                      <p:cBhvr>
                                        <p:cTn id="62" dur="10" fill="hold"/>
                                        <p:tgtEl>
                                          <p:spTgt spid="17"/>
                                        </p:tgtEl>
                                        <p:attrNameLst>
                                          <p:attrName>fill.on</p:attrName>
                                        </p:attrNameLst>
                                      </p:cBhvr>
                                      <p:to>
                                        <p:strVal val="true"/>
                                      </p:to>
                                    </p:set>
                                  </p:childTnLst>
                                </p:cTn>
                              </p:par>
                              <p:par>
                                <p:cTn id="63" presetID="1" presetClass="entr" presetSubtype="0" fill="hold" grpId="9" nodeType="withEffect">
                                  <p:stCondLst>
                                    <p:cond delay="1000"/>
                                  </p:stCondLst>
                                  <p:childTnLst>
                                    <p:set>
                                      <p:cBhvr>
                                        <p:cTn id="64" dur="1" fill="hold">
                                          <p:stCondLst>
                                            <p:cond delay="0"/>
                                          </p:stCondLst>
                                        </p:cTn>
                                        <p:tgtEl>
                                          <p:spTgt spid="22"/>
                                        </p:tgtEl>
                                        <p:attrNameLst>
                                          <p:attrName>style.visibility</p:attrName>
                                        </p:attrNameLst>
                                      </p:cBhvr>
                                      <p:to>
                                        <p:strVal val="visible"/>
                                      </p:to>
                                    </p:set>
                                  </p:childTnLst>
                                </p:cTn>
                              </p:par>
                              <p:par>
                                <p:cTn id="65" presetID="1" presetClass="exit" presetSubtype="0" fill="hold" grpId="3" nodeType="withEffect">
                                  <p:stCondLst>
                                    <p:cond delay="1000"/>
                                  </p:stCondLst>
                                  <p:childTnLst>
                                    <p:set>
                                      <p:cBhvr>
                                        <p:cTn id="66" dur="1" fill="hold">
                                          <p:stCondLst>
                                            <p:cond delay="0"/>
                                          </p:stCondLst>
                                        </p:cTn>
                                        <p:tgtEl>
                                          <p:spTgt spid="21"/>
                                        </p:tgtEl>
                                        <p:attrNameLst>
                                          <p:attrName>style.visibility</p:attrName>
                                        </p:attrNameLst>
                                      </p:cBhvr>
                                      <p:to>
                                        <p:strVal val="hidden"/>
                                      </p:to>
                                    </p:set>
                                  </p:childTnLst>
                                </p:cTn>
                              </p:par>
                              <p:par>
                                <p:cTn id="67" presetID="7" presetClass="emph" presetSubtype="2" fill="hold" nodeType="withEffect">
                                  <p:stCondLst>
                                    <p:cond delay="1000"/>
                                  </p:stCondLst>
                                  <p:childTnLst>
                                    <p:animClr clrSpc="rgb" dir="cw">
                                      <p:cBhvr>
                                        <p:cTn id="68" dur="10" fill="hold"/>
                                        <p:tgtEl>
                                          <p:spTgt spid="11"/>
                                        </p:tgtEl>
                                        <p:attrNameLst>
                                          <p:attrName>stroke.color</p:attrName>
                                        </p:attrNameLst>
                                      </p:cBhvr>
                                      <p:to>
                                        <a:srgbClr val="FF0000"/>
                                      </p:to>
                                    </p:animClr>
                                    <p:set>
                                      <p:cBhvr>
                                        <p:cTn id="69" dur="10" fill="hold"/>
                                        <p:tgtEl>
                                          <p:spTgt spid="11"/>
                                        </p:tgtEl>
                                        <p:attrNameLst>
                                          <p:attrName>stroke.on</p:attrName>
                                        </p:attrNameLst>
                                      </p:cBhvr>
                                      <p:to>
                                        <p:strVal val="true"/>
                                      </p:to>
                                    </p:set>
                                  </p:childTnLst>
                                </p:cTn>
                              </p:par>
                              <p:par>
                                <p:cTn id="70" presetID="1" presetClass="emph" presetSubtype="2" fill="hold" nodeType="withEffect">
                                  <p:stCondLst>
                                    <p:cond delay="1000"/>
                                  </p:stCondLst>
                                  <p:childTnLst>
                                    <p:animClr clrSpc="rgb" dir="cw">
                                      <p:cBhvr>
                                        <p:cTn id="71" dur="10" fill="hold"/>
                                        <p:tgtEl>
                                          <p:spTgt spid="17"/>
                                        </p:tgtEl>
                                        <p:attrNameLst>
                                          <p:attrName>fillcolor</p:attrName>
                                        </p:attrNameLst>
                                      </p:cBhvr>
                                      <p:to>
                                        <a:srgbClr val="FF0000"/>
                                      </p:to>
                                    </p:animClr>
                                    <p:set>
                                      <p:cBhvr>
                                        <p:cTn id="72" dur="10" fill="hold"/>
                                        <p:tgtEl>
                                          <p:spTgt spid="17"/>
                                        </p:tgtEl>
                                        <p:attrNameLst>
                                          <p:attrName>fill.type</p:attrName>
                                        </p:attrNameLst>
                                      </p:cBhvr>
                                      <p:to>
                                        <p:strVal val="solid"/>
                                      </p:to>
                                    </p:set>
                                    <p:set>
                                      <p:cBhvr>
                                        <p:cTn id="73" dur="10" fill="hold"/>
                                        <p:tgtEl>
                                          <p:spTgt spid="17"/>
                                        </p:tgtEl>
                                        <p:attrNameLst>
                                          <p:attrName>fill.on</p:attrName>
                                        </p:attrNameLst>
                                      </p:cBhvr>
                                      <p:to>
                                        <p:strVal val="true"/>
                                      </p:to>
                                    </p:set>
                                  </p:childTnLst>
                                </p:cTn>
                              </p:par>
                              <p:par>
                                <p:cTn id="74" presetID="1" presetClass="exit" presetSubtype="0" fill="hold" grpId="4" nodeType="withEffect">
                                  <p:stCondLst>
                                    <p:cond delay="1500"/>
                                  </p:stCondLst>
                                  <p:childTnLst>
                                    <p:set>
                                      <p:cBhvr>
                                        <p:cTn id="75" dur="1" fill="hold">
                                          <p:stCondLst>
                                            <p:cond delay="0"/>
                                          </p:stCondLst>
                                        </p:cTn>
                                        <p:tgtEl>
                                          <p:spTgt spid="22"/>
                                        </p:tgtEl>
                                        <p:attrNameLst>
                                          <p:attrName>style.visibility</p:attrName>
                                        </p:attrNameLst>
                                      </p:cBhvr>
                                      <p:to>
                                        <p:strVal val="hidden"/>
                                      </p:to>
                                    </p:set>
                                  </p:childTnLst>
                                </p:cTn>
                              </p:par>
                              <p:par>
                                <p:cTn id="76" presetID="1" presetClass="entr" presetSubtype="0" fill="hold" grpId="4" nodeType="withEffect">
                                  <p:stCondLst>
                                    <p:cond delay="1500"/>
                                  </p:stCondLst>
                                  <p:childTnLst>
                                    <p:set>
                                      <p:cBhvr>
                                        <p:cTn id="77" dur="1" fill="hold">
                                          <p:stCondLst>
                                            <p:cond delay="0"/>
                                          </p:stCondLst>
                                        </p:cTn>
                                        <p:tgtEl>
                                          <p:spTgt spid="21"/>
                                        </p:tgtEl>
                                        <p:attrNameLst>
                                          <p:attrName>style.visibility</p:attrName>
                                        </p:attrNameLst>
                                      </p:cBhvr>
                                      <p:to>
                                        <p:strVal val="visible"/>
                                      </p:to>
                                    </p:set>
                                  </p:childTnLst>
                                </p:cTn>
                              </p:par>
                              <p:par>
                                <p:cTn id="78" presetID="7" presetClass="emph" presetSubtype="2" fill="hold" nodeType="withEffect">
                                  <p:stCondLst>
                                    <p:cond delay="1500"/>
                                  </p:stCondLst>
                                  <p:childTnLst>
                                    <p:animClr clrSpc="rgb" dir="cw">
                                      <p:cBhvr>
                                        <p:cTn id="79" dur="10" fill="hold"/>
                                        <p:tgtEl>
                                          <p:spTgt spid="11"/>
                                        </p:tgtEl>
                                        <p:attrNameLst>
                                          <p:attrName>stroke.color</p:attrName>
                                        </p:attrNameLst>
                                      </p:cBhvr>
                                      <p:to>
                                        <a:srgbClr val="595959"/>
                                      </p:to>
                                    </p:animClr>
                                    <p:set>
                                      <p:cBhvr>
                                        <p:cTn id="80" dur="10" fill="hold"/>
                                        <p:tgtEl>
                                          <p:spTgt spid="11"/>
                                        </p:tgtEl>
                                        <p:attrNameLst>
                                          <p:attrName>stroke.on</p:attrName>
                                        </p:attrNameLst>
                                      </p:cBhvr>
                                      <p:to>
                                        <p:strVal val="true"/>
                                      </p:to>
                                    </p:set>
                                  </p:childTnLst>
                                </p:cTn>
                              </p:par>
                              <p:par>
                                <p:cTn id="81" presetID="1" presetClass="emph" presetSubtype="2" fill="hold" nodeType="withEffect">
                                  <p:stCondLst>
                                    <p:cond delay="1500"/>
                                  </p:stCondLst>
                                  <p:childTnLst>
                                    <p:animClr clrSpc="rgb" dir="cw">
                                      <p:cBhvr>
                                        <p:cTn id="82" dur="10" fill="hold"/>
                                        <p:tgtEl>
                                          <p:spTgt spid="17"/>
                                        </p:tgtEl>
                                        <p:attrNameLst>
                                          <p:attrName>fillcolor</p:attrName>
                                        </p:attrNameLst>
                                      </p:cBhvr>
                                      <p:to>
                                        <a:srgbClr val="FFFFFF"/>
                                      </p:to>
                                    </p:animClr>
                                    <p:set>
                                      <p:cBhvr>
                                        <p:cTn id="83" dur="10" fill="hold"/>
                                        <p:tgtEl>
                                          <p:spTgt spid="17"/>
                                        </p:tgtEl>
                                        <p:attrNameLst>
                                          <p:attrName>fill.type</p:attrName>
                                        </p:attrNameLst>
                                      </p:cBhvr>
                                      <p:to>
                                        <p:strVal val="solid"/>
                                      </p:to>
                                    </p:set>
                                    <p:set>
                                      <p:cBhvr>
                                        <p:cTn id="84" dur="10" fill="hold"/>
                                        <p:tgtEl>
                                          <p:spTgt spid="17"/>
                                        </p:tgtEl>
                                        <p:attrNameLst>
                                          <p:attrName>fill.on</p:attrName>
                                        </p:attrNameLst>
                                      </p:cBhvr>
                                      <p:to>
                                        <p:strVal val="true"/>
                                      </p:to>
                                    </p:set>
                                  </p:childTnLst>
                                </p:cTn>
                              </p:par>
                              <p:par>
                                <p:cTn id="85" presetID="1" presetClass="entr" presetSubtype="0" fill="hold" grpId="5" nodeType="withEffect">
                                  <p:stCondLst>
                                    <p:cond delay="2000"/>
                                  </p:stCondLst>
                                  <p:childTnLst>
                                    <p:set>
                                      <p:cBhvr>
                                        <p:cTn id="86" dur="1" fill="hold">
                                          <p:stCondLst>
                                            <p:cond delay="0"/>
                                          </p:stCondLst>
                                        </p:cTn>
                                        <p:tgtEl>
                                          <p:spTgt spid="22"/>
                                        </p:tgtEl>
                                        <p:attrNameLst>
                                          <p:attrName>style.visibility</p:attrName>
                                        </p:attrNameLst>
                                      </p:cBhvr>
                                      <p:to>
                                        <p:strVal val="visible"/>
                                      </p:to>
                                    </p:set>
                                  </p:childTnLst>
                                </p:cTn>
                              </p:par>
                              <p:par>
                                <p:cTn id="87" presetID="1" presetClass="exit" presetSubtype="0" fill="hold" grpId="5" nodeType="withEffect">
                                  <p:stCondLst>
                                    <p:cond delay="2000"/>
                                  </p:stCondLst>
                                  <p:childTnLst>
                                    <p:set>
                                      <p:cBhvr>
                                        <p:cTn id="88" dur="1" fill="hold">
                                          <p:stCondLst>
                                            <p:cond delay="0"/>
                                          </p:stCondLst>
                                        </p:cTn>
                                        <p:tgtEl>
                                          <p:spTgt spid="21"/>
                                        </p:tgtEl>
                                        <p:attrNameLst>
                                          <p:attrName>style.visibility</p:attrName>
                                        </p:attrNameLst>
                                      </p:cBhvr>
                                      <p:to>
                                        <p:strVal val="hidden"/>
                                      </p:to>
                                    </p:set>
                                  </p:childTnLst>
                                </p:cTn>
                              </p:par>
                              <p:par>
                                <p:cTn id="89" presetID="7" presetClass="emph" presetSubtype="2" fill="hold" nodeType="withEffect">
                                  <p:stCondLst>
                                    <p:cond delay="2000"/>
                                  </p:stCondLst>
                                  <p:childTnLst>
                                    <p:animClr clrSpc="rgb" dir="cw">
                                      <p:cBhvr>
                                        <p:cTn id="90" dur="10" fill="hold"/>
                                        <p:tgtEl>
                                          <p:spTgt spid="11"/>
                                        </p:tgtEl>
                                        <p:attrNameLst>
                                          <p:attrName>stroke.color</p:attrName>
                                        </p:attrNameLst>
                                      </p:cBhvr>
                                      <p:to>
                                        <a:srgbClr val="FF0000"/>
                                      </p:to>
                                    </p:animClr>
                                    <p:set>
                                      <p:cBhvr>
                                        <p:cTn id="91" dur="10" fill="hold"/>
                                        <p:tgtEl>
                                          <p:spTgt spid="11"/>
                                        </p:tgtEl>
                                        <p:attrNameLst>
                                          <p:attrName>stroke.on</p:attrName>
                                        </p:attrNameLst>
                                      </p:cBhvr>
                                      <p:to>
                                        <p:strVal val="true"/>
                                      </p:to>
                                    </p:set>
                                  </p:childTnLst>
                                </p:cTn>
                              </p:par>
                              <p:par>
                                <p:cTn id="92" presetID="1" presetClass="emph" presetSubtype="2" fill="hold" nodeType="withEffect">
                                  <p:stCondLst>
                                    <p:cond delay="2000"/>
                                  </p:stCondLst>
                                  <p:childTnLst>
                                    <p:animClr clrSpc="rgb" dir="cw">
                                      <p:cBhvr>
                                        <p:cTn id="93" dur="10" fill="hold"/>
                                        <p:tgtEl>
                                          <p:spTgt spid="17"/>
                                        </p:tgtEl>
                                        <p:attrNameLst>
                                          <p:attrName>fillcolor</p:attrName>
                                        </p:attrNameLst>
                                      </p:cBhvr>
                                      <p:to>
                                        <a:srgbClr val="FF0000"/>
                                      </p:to>
                                    </p:animClr>
                                    <p:set>
                                      <p:cBhvr>
                                        <p:cTn id="94" dur="10" fill="hold"/>
                                        <p:tgtEl>
                                          <p:spTgt spid="17"/>
                                        </p:tgtEl>
                                        <p:attrNameLst>
                                          <p:attrName>fill.type</p:attrName>
                                        </p:attrNameLst>
                                      </p:cBhvr>
                                      <p:to>
                                        <p:strVal val="solid"/>
                                      </p:to>
                                    </p:set>
                                    <p:set>
                                      <p:cBhvr>
                                        <p:cTn id="95" dur="10" fill="hold"/>
                                        <p:tgtEl>
                                          <p:spTgt spid="17"/>
                                        </p:tgtEl>
                                        <p:attrNameLst>
                                          <p:attrName>fill.on</p:attrName>
                                        </p:attrNameLst>
                                      </p:cBhvr>
                                      <p:to>
                                        <p:strVal val="true"/>
                                      </p:to>
                                    </p:set>
                                  </p:childTnLst>
                                </p:cTn>
                              </p:par>
                              <p:par>
                                <p:cTn id="96" presetID="1" presetClass="exit" presetSubtype="0" fill="hold" grpId="6" nodeType="withEffect">
                                  <p:stCondLst>
                                    <p:cond delay="2500"/>
                                  </p:stCondLst>
                                  <p:childTnLst>
                                    <p:set>
                                      <p:cBhvr>
                                        <p:cTn id="97" dur="1" fill="hold">
                                          <p:stCondLst>
                                            <p:cond delay="0"/>
                                          </p:stCondLst>
                                        </p:cTn>
                                        <p:tgtEl>
                                          <p:spTgt spid="22"/>
                                        </p:tgtEl>
                                        <p:attrNameLst>
                                          <p:attrName>style.visibility</p:attrName>
                                        </p:attrNameLst>
                                      </p:cBhvr>
                                      <p:to>
                                        <p:strVal val="hidden"/>
                                      </p:to>
                                    </p:set>
                                  </p:childTnLst>
                                </p:cTn>
                              </p:par>
                              <p:par>
                                <p:cTn id="98" presetID="1" presetClass="entr" presetSubtype="0" fill="hold" grpId="6" nodeType="withEffect">
                                  <p:stCondLst>
                                    <p:cond delay="2500"/>
                                  </p:stCondLst>
                                  <p:childTnLst>
                                    <p:set>
                                      <p:cBhvr>
                                        <p:cTn id="99" dur="1" fill="hold">
                                          <p:stCondLst>
                                            <p:cond delay="0"/>
                                          </p:stCondLst>
                                        </p:cTn>
                                        <p:tgtEl>
                                          <p:spTgt spid="21"/>
                                        </p:tgtEl>
                                        <p:attrNameLst>
                                          <p:attrName>style.visibility</p:attrName>
                                        </p:attrNameLst>
                                      </p:cBhvr>
                                      <p:to>
                                        <p:strVal val="visible"/>
                                      </p:to>
                                    </p:set>
                                  </p:childTnLst>
                                </p:cTn>
                              </p:par>
                              <p:par>
                                <p:cTn id="100" presetID="7" presetClass="emph" presetSubtype="2" fill="hold" nodeType="withEffect">
                                  <p:stCondLst>
                                    <p:cond delay="2500"/>
                                  </p:stCondLst>
                                  <p:childTnLst>
                                    <p:animClr clrSpc="rgb" dir="cw">
                                      <p:cBhvr>
                                        <p:cTn id="101" dur="10" fill="hold"/>
                                        <p:tgtEl>
                                          <p:spTgt spid="11"/>
                                        </p:tgtEl>
                                        <p:attrNameLst>
                                          <p:attrName>stroke.color</p:attrName>
                                        </p:attrNameLst>
                                      </p:cBhvr>
                                      <p:to>
                                        <a:srgbClr val="595959"/>
                                      </p:to>
                                    </p:animClr>
                                    <p:set>
                                      <p:cBhvr>
                                        <p:cTn id="102" dur="10" fill="hold"/>
                                        <p:tgtEl>
                                          <p:spTgt spid="11"/>
                                        </p:tgtEl>
                                        <p:attrNameLst>
                                          <p:attrName>stroke.on</p:attrName>
                                        </p:attrNameLst>
                                      </p:cBhvr>
                                      <p:to>
                                        <p:strVal val="true"/>
                                      </p:to>
                                    </p:set>
                                  </p:childTnLst>
                                </p:cTn>
                              </p:par>
                              <p:par>
                                <p:cTn id="103" presetID="1" presetClass="emph" presetSubtype="2" fill="hold" nodeType="withEffect">
                                  <p:stCondLst>
                                    <p:cond delay="2500"/>
                                  </p:stCondLst>
                                  <p:childTnLst>
                                    <p:animClr clrSpc="rgb" dir="cw">
                                      <p:cBhvr>
                                        <p:cTn id="104" dur="10" fill="hold"/>
                                        <p:tgtEl>
                                          <p:spTgt spid="17"/>
                                        </p:tgtEl>
                                        <p:attrNameLst>
                                          <p:attrName>fillcolor</p:attrName>
                                        </p:attrNameLst>
                                      </p:cBhvr>
                                      <p:to>
                                        <a:srgbClr val="FFFFFF"/>
                                      </p:to>
                                    </p:animClr>
                                    <p:set>
                                      <p:cBhvr>
                                        <p:cTn id="105" dur="10" fill="hold"/>
                                        <p:tgtEl>
                                          <p:spTgt spid="17"/>
                                        </p:tgtEl>
                                        <p:attrNameLst>
                                          <p:attrName>fill.type</p:attrName>
                                        </p:attrNameLst>
                                      </p:cBhvr>
                                      <p:to>
                                        <p:strVal val="solid"/>
                                      </p:to>
                                    </p:set>
                                    <p:set>
                                      <p:cBhvr>
                                        <p:cTn id="106" dur="10" fill="hold"/>
                                        <p:tgtEl>
                                          <p:spTgt spid="17"/>
                                        </p:tgtEl>
                                        <p:attrNameLst>
                                          <p:attrName>fill.on</p:attrName>
                                        </p:attrNameLst>
                                      </p:cBhvr>
                                      <p:to>
                                        <p:strVal val="true"/>
                                      </p:to>
                                    </p:set>
                                  </p:childTnLst>
                                </p:cTn>
                              </p:par>
                              <p:par>
                                <p:cTn id="107" presetID="1" presetClass="entr" presetSubtype="0" fill="hold" grpId="7" nodeType="withEffect">
                                  <p:stCondLst>
                                    <p:cond delay="3000"/>
                                  </p:stCondLst>
                                  <p:childTnLst>
                                    <p:set>
                                      <p:cBhvr>
                                        <p:cTn id="108" dur="1" fill="hold">
                                          <p:stCondLst>
                                            <p:cond delay="0"/>
                                          </p:stCondLst>
                                        </p:cTn>
                                        <p:tgtEl>
                                          <p:spTgt spid="22"/>
                                        </p:tgtEl>
                                        <p:attrNameLst>
                                          <p:attrName>style.visibility</p:attrName>
                                        </p:attrNameLst>
                                      </p:cBhvr>
                                      <p:to>
                                        <p:strVal val="visible"/>
                                      </p:to>
                                    </p:set>
                                  </p:childTnLst>
                                </p:cTn>
                              </p:par>
                              <p:par>
                                <p:cTn id="109" presetID="1" presetClass="exit" presetSubtype="0" fill="hold" grpId="7" nodeType="withEffect">
                                  <p:stCondLst>
                                    <p:cond delay="3000"/>
                                  </p:stCondLst>
                                  <p:childTnLst>
                                    <p:set>
                                      <p:cBhvr>
                                        <p:cTn id="110" dur="1" fill="hold">
                                          <p:stCondLst>
                                            <p:cond delay="0"/>
                                          </p:stCondLst>
                                        </p:cTn>
                                        <p:tgtEl>
                                          <p:spTgt spid="21"/>
                                        </p:tgtEl>
                                        <p:attrNameLst>
                                          <p:attrName>style.visibility</p:attrName>
                                        </p:attrNameLst>
                                      </p:cBhvr>
                                      <p:to>
                                        <p:strVal val="hidden"/>
                                      </p:to>
                                    </p:set>
                                  </p:childTnLst>
                                </p:cTn>
                              </p:par>
                              <p:par>
                                <p:cTn id="111" presetID="7" presetClass="emph" presetSubtype="2" fill="hold" nodeType="withEffect">
                                  <p:stCondLst>
                                    <p:cond delay="3000"/>
                                  </p:stCondLst>
                                  <p:childTnLst>
                                    <p:animClr clrSpc="rgb" dir="cw">
                                      <p:cBhvr>
                                        <p:cTn id="112" dur="10" fill="hold"/>
                                        <p:tgtEl>
                                          <p:spTgt spid="11"/>
                                        </p:tgtEl>
                                        <p:attrNameLst>
                                          <p:attrName>stroke.color</p:attrName>
                                        </p:attrNameLst>
                                      </p:cBhvr>
                                      <p:to>
                                        <a:srgbClr val="FF0000"/>
                                      </p:to>
                                    </p:animClr>
                                    <p:set>
                                      <p:cBhvr>
                                        <p:cTn id="113" dur="10" fill="hold"/>
                                        <p:tgtEl>
                                          <p:spTgt spid="11"/>
                                        </p:tgtEl>
                                        <p:attrNameLst>
                                          <p:attrName>stroke.on</p:attrName>
                                        </p:attrNameLst>
                                      </p:cBhvr>
                                      <p:to>
                                        <p:strVal val="true"/>
                                      </p:to>
                                    </p:set>
                                  </p:childTnLst>
                                </p:cTn>
                              </p:par>
                              <p:par>
                                <p:cTn id="114" presetID="1" presetClass="emph" presetSubtype="2" fill="hold" nodeType="withEffect">
                                  <p:stCondLst>
                                    <p:cond delay="3000"/>
                                  </p:stCondLst>
                                  <p:childTnLst>
                                    <p:animClr clrSpc="rgb" dir="cw">
                                      <p:cBhvr>
                                        <p:cTn id="115" dur="10" fill="hold"/>
                                        <p:tgtEl>
                                          <p:spTgt spid="17"/>
                                        </p:tgtEl>
                                        <p:attrNameLst>
                                          <p:attrName>fillcolor</p:attrName>
                                        </p:attrNameLst>
                                      </p:cBhvr>
                                      <p:to>
                                        <a:srgbClr val="FF0000"/>
                                      </p:to>
                                    </p:animClr>
                                    <p:set>
                                      <p:cBhvr>
                                        <p:cTn id="116" dur="10" fill="hold"/>
                                        <p:tgtEl>
                                          <p:spTgt spid="17"/>
                                        </p:tgtEl>
                                        <p:attrNameLst>
                                          <p:attrName>fill.type</p:attrName>
                                        </p:attrNameLst>
                                      </p:cBhvr>
                                      <p:to>
                                        <p:strVal val="solid"/>
                                      </p:to>
                                    </p:set>
                                    <p:set>
                                      <p:cBhvr>
                                        <p:cTn id="117" dur="10" fill="hold"/>
                                        <p:tgtEl>
                                          <p:spTgt spid="17"/>
                                        </p:tgtEl>
                                        <p:attrNameLst>
                                          <p:attrName>fill.on</p:attrName>
                                        </p:attrNameLst>
                                      </p:cBhvr>
                                      <p:to>
                                        <p:strVal val="true"/>
                                      </p:to>
                                    </p:set>
                                  </p:childTnLst>
                                </p:cTn>
                              </p:par>
                              <p:par>
                                <p:cTn id="118" presetID="1" presetClass="exit" presetSubtype="0" fill="hold" grpId="8" nodeType="withEffect">
                                  <p:stCondLst>
                                    <p:cond delay="3500"/>
                                  </p:stCondLst>
                                  <p:childTnLst>
                                    <p:set>
                                      <p:cBhvr>
                                        <p:cTn id="119" dur="1" fill="hold">
                                          <p:stCondLst>
                                            <p:cond delay="0"/>
                                          </p:stCondLst>
                                        </p:cTn>
                                        <p:tgtEl>
                                          <p:spTgt spid="22"/>
                                        </p:tgtEl>
                                        <p:attrNameLst>
                                          <p:attrName>style.visibility</p:attrName>
                                        </p:attrNameLst>
                                      </p:cBhvr>
                                      <p:to>
                                        <p:strVal val="hidden"/>
                                      </p:to>
                                    </p:set>
                                  </p:childTnLst>
                                </p:cTn>
                              </p:par>
                              <p:par>
                                <p:cTn id="120" presetID="1" presetClass="entr" presetSubtype="0" fill="hold" grpId="8" nodeType="withEffect">
                                  <p:stCondLst>
                                    <p:cond delay="3500"/>
                                  </p:stCondLst>
                                  <p:childTnLst>
                                    <p:set>
                                      <p:cBhvr>
                                        <p:cTn id="121" dur="1" fill="hold">
                                          <p:stCondLst>
                                            <p:cond delay="0"/>
                                          </p:stCondLst>
                                        </p:cTn>
                                        <p:tgtEl>
                                          <p:spTgt spid="21"/>
                                        </p:tgtEl>
                                        <p:attrNameLst>
                                          <p:attrName>style.visibility</p:attrName>
                                        </p:attrNameLst>
                                      </p:cBhvr>
                                      <p:to>
                                        <p:strVal val="visible"/>
                                      </p:to>
                                    </p:set>
                                  </p:childTnLst>
                                </p:cTn>
                              </p:par>
                              <p:par>
                                <p:cTn id="122" presetID="7" presetClass="emph" presetSubtype="2" fill="hold" nodeType="withEffect">
                                  <p:stCondLst>
                                    <p:cond delay="3500"/>
                                  </p:stCondLst>
                                  <p:childTnLst>
                                    <p:animClr clrSpc="rgb" dir="cw">
                                      <p:cBhvr>
                                        <p:cTn id="123" dur="10" fill="hold"/>
                                        <p:tgtEl>
                                          <p:spTgt spid="11"/>
                                        </p:tgtEl>
                                        <p:attrNameLst>
                                          <p:attrName>stroke.color</p:attrName>
                                        </p:attrNameLst>
                                      </p:cBhvr>
                                      <p:to>
                                        <a:srgbClr val="595959"/>
                                      </p:to>
                                    </p:animClr>
                                    <p:set>
                                      <p:cBhvr>
                                        <p:cTn id="124" dur="10" fill="hold"/>
                                        <p:tgtEl>
                                          <p:spTgt spid="11"/>
                                        </p:tgtEl>
                                        <p:attrNameLst>
                                          <p:attrName>stroke.on</p:attrName>
                                        </p:attrNameLst>
                                      </p:cBhvr>
                                      <p:to>
                                        <p:strVal val="true"/>
                                      </p:to>
                                    </p:set>
                                  </p:childTnLst>
                                </p:cTn>
                              </p:par>
                              <p:par>
                                <p:cTn id="125" presetID="1" presetClass="emph" presetSubtype="2" fill="hold" nodeType="withEffect">
                                  <p:stCondLst>
                                    <p:cond delay="3500"/>
                                  </p:stCondLst>
                                  <p:childTnLst>
                                    <p:animClr clrSpc="rgb" dir="cw">
                                      <p:cBhvr>
                                        <p:cTn id="126" dur="10" fill="hold"/>
                                        <p:tgtEl>
                                          <p:spTgt spid="17"/>
                                        </p:tgtEl>
                                        <p:attrNameLst>
                                          <p:attrName>fillcolor</p:attrName>
                                        </p:attrNameLst>
                                      </p:cBhvr>
                                      <p:to>
                                        <a:srgbClr val="FFFFFF"/>
                                      </p:to>
                                    </p:animClr>
                                    <p:set>
                                      <p:cBhvr>
                                        <p:cTn id="127" dur="10" fill="hold"/>
                                        <p:tgtEl>
                                          <p:spTgt spid="17"/>
                                        </p:tgtEl>
                                        <p:attrNameLst>
                                          <p:attrName>fill.type</p:attrName>
                                        </p:attrNameLst>
                                      </p:cBhvr>
                                      <p:to>
                                        <p:strVal val="solid"/>
                                      </p:to>
                                    </p:set>
                                    <p:set>
                                      <p:cBhvr>
                                        <p:cTn id="128" dur="10" fill="hold"/>
                                        <p:tgtEl>
                                          <p:spTgt spid="17"/>
                                        </p:tgtEl>
                                        <p:attrNameLst>
                                          <p:attrName>fill.on</p:attrName>
                                        </p:attrNameLst>
                                      </p:cBhvr>
                                      <p:to>
                                        <p:strVal val="true"/>
                                      </p:to>
                                    </p:set>
                                  </p:childTnLst>
                                </p:cTn>
                              </p:par>
                              <p:par>
                                <p:cTn id="129" presetID="1" presetClass="entr" presetSubtype="0" fill="hold" grpId="10" nodeType="withEffect">
                                  <p:stCondLst>
                                    <p:cond delay="4000"/>
                                  </p:stCondLst>
                                  <p:childTnLst>
                                    <p:set>
                                      <p:cBhvr>
                                        <p:cTn id="130" dur="1" fill="hold">
                                          <p:stCondLst>
                                            <p:cond delay="0"/>
                                          </p:stCondLst>
                                        </p:cTn>
                                        <p:tgtEl>
                                          <p:spTgt spid="22"/>
                                        </p:tgtEl>
                                        <p:attrNameLst>
                                          <p:attrName>style.visibility</p:attrName>
                                        </p:attrNameLst>
                                      </p:cBhvr>
                                      <p:to>
                                        <p:strVal val="visible"/>
                                      </p:to>
                                    </p:set>
                                  </p:childTnLst>
                                </p:cTn>
                              </p:par>
                              <p:par>
                                <p:cTn id="131" presetID="1" presetClass="exit" presetSubtype="0" fill="hold" grpId="9" nodeType="withEffect">
                                  <p:stCondLst>
                                    <p:cond delay="4000"/>
                                  </p:stCondLst>
                                  <p:childTnLst>
                                    <p:set>
                                      <p:cBhvr>
                                        <p:cTn id="132" dur="1" fill="hold">
                                          <p:stCondLst>
                                            <p:cond delay="0"/>
                                          </p:stCondLst>
                                        </p:cTn>
                                        <p:tgtEl>
                                          <p:spTgt spid="21"/>
                                        </p:tgtEl>
                                        <p:attrNameLst>
                                          <p:attrName>style.visibility</p:attrName>
                                        </p:attrNameLst>
                                      </p:cBhvr>
                                      <p:to>
                                        <p:strVal val="hidden"/>
                                      </p:to>
                                    </p:set>
                                  </p:childTnLst>
                                </p:cTn>
                              </p:par>
                              <p:par>
                                <p:cTn id="133" presetID="7" presetClass="emph" presetSubtype="2" fill="hold" nodeType="withEffect">
                                  <p:stCondLst>
                                    <p:cond delay="4000"/>
                                  </p:stCondLst>
                                  <p:childTnLst>
                                    <p:animClr clrSpc="rgb" dir="cw">
                                      <p:cBhvr>
                                        <p:cTn id="134" dur="10" fill="hold"/>
                                        <p:tgtEl>
                                          <p:spTgt spid="11"/>
                                        </p:tgtEl>
                                        <p:attrNameLst>
                                          <p:attrName>stroke.color</p:attrName>
                                        </p:attrNameLst>
                                      </p:cBhvr>
                                      <p:to>
                                        <a:srgbClr val="FF0000"/>
                                      </p:to>
                                    </p:animClr>
                                    <p:set>
                                      <p:cBhvr>
                                        <p:cTn id="135" dur="10" fill="hold"/>
                                        <p:tgtEl>
                                          <p:spTgt spid="11"/>
                                        </p:tgtEl>
                                        <p:attrNameLst>
                                          <p:attrName>stroke.on</p:attrName>
                                        </p:attrNameLst>
                                      </p:cBhvr>
                                      <p:to>
                                        <p:strVal val="true"/>
                                      </p:to>
                                    </p:set>
                                  </p:childTnLst>
                                </p:cTn>
                              </p:par>
                              <p:par>
                                <p:cTn id="136" presetID="1" presetClass="emph" presetSubtype="2" fill="hold" nodeType="withEffect">
                                  <p:stCondLst>
                                    <p:cond delay="4000"/>
                                  </p:stCondLst>
                                  <p:childTnLst>
                                    <p:animClr clrSpc="rgb" dir="cw">
                                      <p:cBhvr>
                                        <p:cTn id="137" dur="10" fill="hold"/>
                                        <p:tgtEl>
                                          <p:spTgt spid="17"/>
                                        </p:tgtEl>
                                        <p:attrNameLst>
                                          <p:attrName>fillcolor</p:attrName>
                                        </p:attrNameLst>
                                      </p:cBhvr>
                                      <p:to>
                                        <a:srgbClr val="FF0000"/>
                                      </p:to>
                                    </p:animClr>
                                    <p:set>
                                      <p:cBhvr>
                                        <p:cTn id="138" dur="10" fill="hold"/>
                                        <p:tgtEl>
                                          <p:spTgt spid="17"/>
                                        </p:tgtEl>
                                        <p:attrNameLst>
                                          <p:attrName>fill.type</p:attrName>
                                        </p:attrNameLst>
                                      </p:cBhvr>
                                      <p:to>
                                        <p:strVal val="solid"/>
                                      </p:to>
                                    </p:set>
                                    <p:set>
                                      <p:cBhvr>
                                        <p:cTn id="139" dur="10" fill="hold"/>
                                        <p:tgtEl>
                                          <p:spTgt spid="17"/>
                                        </p:tgtEl>
                                        <p:attrNameLst>
                                          <p:attrName>fill.on</p:attrName>
                                        </p:attrNameLst>
                                      </p:cBhvr>
                                      <p:to>
                                        <p:strVal val="true"/>
                                      </p:to>
                                    </p:set>
                                  </p:childTnLst>
                                </p:cTn>
                              </p:par>
                              <p:par>
                                <p:cTn id="140" presetID="1" presetClass="exit" presetSubtype="0" fill="hold" grpId="11" nodeType="withEffect">
                                  <p:stCondLst>
                                    <p:cond delay="4500"/>
                                  </p:stCondLst>
                                  <p:childTnLst>
                                    <p:set>
                                      <p:cBhvr>
                                        <p:cTn id="141" dur="1" fill="hold">
                                          <p:stCondLst>
                                            <p:cond delay="0"/>
                                          </p:stCondLst>
                                        </p:cTn>
                                        <p:tgtEl>
                                          <p:spTgt spid="22"/>
                                        </p:tgtEl>
                                        <p:attrNameLst>
                                          <p:attrName>style.visibility</p:attrName>
                                        </p:attrNameLst>
                                      </p:cBhvr>
                                      <p:to>
                                        <p:strVal val="hidden"/>
                                      </p:to>
                                    </p:set>
                                  </p:childTnLst>
                                </p:cTn>
                              </p:par>
                              <p:par>
                                <p:cTn id="142" presetID="1" presetClass="entr" presetSubtype="0" fill="hold" grpId="10" nodeType="withEffect">
                                  <p:stCondLst>
                                    <p:cond delay="4500"/>
                                  </p:stCondLst>
                                  <p:childTnLst>
                                    <p:set>
                                      <p:cBhvr>
                                        <p:cTn id="143" dur="1" fill="hold">
                                          <p:stCondLst>
                                            <p:cond delay="0"/>
                                          </p:stCondLst>
                                        </p:cTn>
                                        <p:tgtEl>
                                          <p:spTgt spid="21"/>
                                        </p:tgtEl>
                                        <p:attrNameLst>
                                          <p:attrName>style.visibility</p:attrName>
                                        </p:attrNameLst>
                                      </p:cBhvr>
                                      <p:to>
                                        <p:strVal val="visible"/>
                                      </p:to>
                                    </p:set>
                                  </p:childTnLst>
                                </p:cTn>
                              </p:par>
                              <p:par>
                                <p:cTn id="144" presetID="7" presetClass="emph" presetSubtype="2" fill="hold" nodeType="withEffect">
                                  <p:stCondLst>
                                    <p:cond delay="4500"/>
                                  </p:stCondLst>
                                  <p:childTnLst>
                                    <p:animClr clrSpc="rgb" dir="cw">
                                      <p:cBhvr>
                                        <p:cTn id="145" dur="10" fill="hold"/>
                                        <p:tgtEl>
                                          <p:spTgt spid="11"/>
                                        </p:tgtEl>
                                        <p:attrNameLst>
                                          <p:attrName>stroke.color</p:attrName>
                                        </p:attrNameLst>
                                      </p:cBhvr>
                                      <p:to>
                                        <a:srgbClr val="FF0000"/>
                                      </p:to>
                                    </p:animClr>
                                    <p:set>
                                      <p:cBhvr>
                                        <p:cTn id="146" dur="10" fill="hold"/>
                                        <p:tgtEl>
                                          <p:spTgt spid="11"/>
                                        </p:tgtEl>
                                        <p:attrNameLst>
                                          <p:attrName>stroke.on</p:attrName>
                                        </p:attrNameLst>
                                      </p:cBhvr>
                                      <p:to>
                                        <p:strVal val="true"/>
                                      </p:to>
                                    </p:set>
                                  </p:childTnLst>
                                </p:cTn>
                              </p:par>
                              <p:par>
                                <p:cTn id="147" presetID="1" presetClass="emph" presetSubtype="2" fill="hold" nodeType="withEffect">
                                  <p:stCondLst>
                                    <p:cond delay="4500"/>
                                  </p:stCondLst>
                                  <p:childTnLst>
                                    <p:animClr clrSpc="rgb" dir="cw">
                                      <p:cBhvr>
                                        <p:cTn id="148" dur="10" fill="hold"/>
                                        <p:tgtEl>
                                          <p:spTgt spid="17"/>
                                        </p:tgtEl>
                                        <p:attrNameLst>
                                          <p:attrName>fillcolor</p:attrName>
                                        </p:attrNameLst>
                                      </p:cBhvr>
                                      <p:to>
                                        <a:srgbClr val="FFFFFF"/>
                                      </p:to>
                                    </p:animClr>
                                    <p:set>
                                      <p:cBhvr>
                                        <p:cTn id="149" dur="10" fill="hold"/>
                                        <p:tgtEl>
                                          <p:spTgt spid="17"/>
                                        </p:tgtEl>
                                        <p:attrNameLst>
                                          <p:attrName>fill.type</p:attrName>
                                        </p:attrNameLst>
                                      </p:cBhvr>
                                      <p:to>
                                        <p:strVal val="solid"/>
                                      </p:to>
                                    </p:set>
                                    <p:set>
                                      <p:cBhvr>
                                        <p:cTn id="150" dur="10" fill="hold"/>
                                        <p:tgtEl>
                                          <p:spTgt spid="17"/>
                                        </p:tgtEl>
                                        <p:attrNameLst>
                                          <p:attrName>fill.on</p:attrName>
                                        </p:attrNameLst>
                                      </p:cBhvr>
                                      <p:to>
                                        <p:strVal val="true"/>
                                      </p:to>
                                    </p:set>
                                  </p:childTnLst>
                                </p:cTn>
                              </p:par>
                              <p:par>
                                <p:cTn id="151" presetID="1" presetClass="entr" presetSubtype="0" fill="hold" grpId="12" nodeType="withEffect">
                                  <p:stCondLst>
                                    <p:cond delay="5000"/>
                                  </p:stCondLst>
                                  <p:childTnLst>
                                    <p:set>
                                      <p:cBhvr>
                                        <p:cTn id="152" dur="1" fill="hold">
                                          <p:stCondLst>
                                            <p:cond delay="0"/>
                                          </p:stCondLst>
                                        </p:cTn>
                                        <p:tgtEl>
                                          <p:spTgt spid="22"/>
                                        </p:tgtEl>
                                        <p:attrNameLst>
                                          <p:attrName>style.visibility</p:attrName>
                                        </p:attrNameLst>
                                      </p:cBhvr>
                                      <p:to>
                                        <p:strVal val="visible"/>
                                      </p:to>
                                    </p:set>
                                  </p:childTnLst>
                                </p:cTn>
                              </p:par>
                              <p:par>
                                <p:cTn id="153" presetID="1" presetClass="exit" presetSubtype="0" fill="hold" grpId="11" nodeType="withEffect">
                                  <p:stCondLst>
                                    <p:cond delay="5000"/>
                                  </p:stCondLst>
                                  <p:childTnLst>
                                    <p:set>
                                      <p:cBhvr>
                                        <p:cTn id="154" dur="1" fill="hold">
                                          <p:stCondLst>
                                            <p:cond delay="0"/>
                                          </p:stCondLst>
                                        </p:cTn>
                                        <p:tgtEl>
                                          <p:spTgt spid="21"/>
                                        </p:tgtEl>
                                        <p:attrNameLst>
                                          <p:attrName>style.visibility</p:attrName>
                                        </p:attrNameLst>
                                      </p:cBhvr>
                                      <p:to>
                                        <p:strVal val="hidden"/>
                                      </p:to>
                                    </p:set>
                                  </p:childTnLst>
                                </p:cTn>
                              </p:par>
                              <p:par>
                                <p:cTn id="155" presetID="7" presetClass="emph" presetSubtype="2" fill="hold" nodeType="withEffect">
                                  <p:stCondLst>
                                    <p:cond delay="5000"/>
                                  </p:stCondLst>
                                  <p:childTnLst>
                                    <p:animClr clrSpc="rgb" dir="cw">
                                      <p:cBhvr>
                                        <p:cTn id="156" dur="10" fill="hold"/>
                                        <p:tgtEl>
                                          <p:spTgt spid="11"/>
                                        </p:tgtEl>
                                        <p:attrNameLst>
                                          <p:attrName>stroke.color</p:attrName>
                                        </p:attrNameLst>
                                      </p:cBhvr>
                                      <p:to>
                                        <a:srgbClr val="FF0000"/>
                                      </p:to>
                                    </p:animClr>
                                    <p:set>
                                      <p:cBhvr>
                                        <p:cTn id="157" dur="10" fill="hold"/>
                                        <p:tgtEl>
                                          <p:spTgt spid="11"/>
                                        </p:tgtEl>
                                        <p:attrNameLst>
                                          <p:attrName>stroke.on</p:attrName>
                                        </p:attrNameLst>
                                      </p:cBhvr>
                                      <p:to>
                                        <p:strVal val="true"/>
                                      </p:to>
                                    </p:set>
                                  </p:childTnLst>
                                </p:cTn>
                              </p:par>
                              <p:par>
                                <p:cTn id="158" presetID="1" presetClass="emph" presetSubtype="2" fill="hold" nodeType="withEffect">
                                  <p:stCondLst>
                                    <p:cond delay="5000"/>
                                  </p:stCondLst>
                                  <p:childTnLst>
                                    <p:animClr clrSpc="rgb" dir="cw">
                                      <p:cBhvr>
                                        <p:cTn id="159" dur="10" fill="hold"/>
                                        <p:tgtEl>
                                          <p:spTgt spid="17"/>
                                        </p:tgtEl>
                                        <p:attrNameLst>
                                          <p:attrName>fillcolor</p:attrName>
                                        </p:attrNameLst>
                                      </p:cBhvr>
                                      <p:to>
                                        <a:srgbClr val="FF0000"/>
                                      </p:to>
                                    </p:animClr>
                                    <p:set>
                                      <p:cBhvr>
                                        <p:cTn id="160" dur="10" fill="hold"/>
                                        <p:tgtEl>
                                          <p:spTgt spid="17"/>
                                        </p:tgtEl>
                                        <p:attrNameLst>
                                          <p:attrName>fill.type</p:attrName>
                                        </p:attrNameLst>
                                      </p:cBhvr>
                                      <p:to>
                                        <p:strVal val="solid"/>
                                      </p:to>
                                    </p:set>
                                    <p:set>
                                      <p:cBhvr>
                                        <p:cTn id="161" dur="10" fill="hold"/>
                                        <p:tgtEl>
                                          <p:spTgt spid="17"/>
                                        </p:tgtEl>
                                        <p:attrNameLst>
                                          <p:attrName>fill.on</p:attrName>
                                        </p:attrNameLst>
                                      </p:cBhvr>
                                      <p:to>
                                        <p:strVal val="true"/>
                                      </p:to>
                                    </p:set>
                                  </p:childTnLst>
                                </p:cTn>
                              </p:par>
                              <p:par>
                                <p:cTn id="162" presetID="10" presetClass="entr" presetSubtype="0" fill="hold" nodeType="withEffect">
                                  <p:stCondLst>
                                    <p:cond delay="1500"/>
                                  </p:stCondLst>
                                  <p:childTnLst>
                                    <p:set>
                                      <p:cBhvr>
                                        <p:cTn id="163" dur="1" fill="hold">
                                          <p:stCondLst>
                                            <p:cond delay="0"/>
                                          </p:stCondLst>
                                        </p:cTn>
                                        <p:tgtEl>
                                          <p:spTgt spid="23"/>
                                        </p:tgtEl>
                                        <p:attrNameLst>
                                          <p:attrName>style.visibility</p:attrName>
                                        </p:attrNameLst>
                                      </p:cBhvr>
                                      <p:to>
                                        <p:strVal val="visible"/>
                                      </p:to>
                                    </p:set>
                                    <p:animEffect transition="in" filter="fade">
                                      <p:cBhvr>
                                        <p:cTn id="164" dur="3000"/>
                                        <p:tgtEl>
                                          <p:spTgt spid="23"/>
                                        </p:tgtEl>
                                      </p:cBhvr>
                                    </p:animEffect>
                                  </p:childTnLst>
                                </p:cTn>
                              </p:par>
                              <p:par>
                                <p:cTn id="165" presetID="10" presetClass="entr" presetSubtype="0" fill="hold" nodeType="withEffect">
                                  <p:stCondLst>
                                    <p:cond delay="2000"/>
                                  </p:stCondLst>
                                  <p:childTnLst>
                                    <p:set>
                                      <p:cBhvr>
                                        <p:cTn id="166" dur="1" fill="hold">
                                          <p:stCondLst>
                                            <p:cond delay="0"/>
                                          </p:stCondLst>
                                        </p:cTn>
                                        <p:tgtEl>
                                          <p:spTgt spid="24"/>
                                        </p:tgtEl>
                                        <p:attrNameLst>
                                          <p:attrName>style.visibility</p:attrName>
                                        </p:attrNameLst>
                                      </p:cBhvr>
                                      <p:to>
                                        <p:strVal val="visible"/>
                                      </p:to>
                                    </p:set>
                                    <p:animEffect transition="in" filter="fade">
                                      <p:cBhvr>
                                        <p:cTn id="167" dur="3000"/>
                                        <p:tgtEl>
                                          <p:spTgt spid="24"/>
                                        </p:tgtEl>
                                      </p:cBhvr>
                                    </p:animEffect>
                                  </p:childTnLst>
                                </p:cTn>
                              </p:par>
                              <p:par>
                                <p:cTn id="168" presetID="10" presetClass="entr" presetSubtype="0" fill="hold" nodeType="withEffect">
                                  <p:stCondLst>
                                    <p:cond delay="2000"/>
                                  </p:stCondLst>
                                  <p:childTnLst>
                                    <p:set>
                                      <p:cBhvr>
                                        <p:cTn id="169" dur="1" fill="hold">
                                          <p:stCondLst>
                                            <p:cond delay="0"/>
                                          </p:stCondLst>
                                        </p:cTn>
                                        <p:tgtEl>
                                          <p:spTgt spid="27"/>
                                        </p:tgtEl>
                                        <p:attrNameLst>
                                          <p:attrName>style.visibility</p:attrName>
                                        </p:attrNameLst>
                                      </p:cBhvr>
                                      <p:to>
                                        <p:strVal val="visible"/>
                                      </p:to>
                                    </p:set>
                                    <p:animEffect transition="in" filter="fade">
                                      <p:cBhvr>
                                        <p:cTn id="170" dur="3000"/>
                                        <p:tgtEl>
                                          <p:spTgt spid="27"/>
                                        </p:tgtEl>
                                      </p:cBhvr>
                                    </p:animEffect>
                                  </p:childTnLst>
                                </p:cTn>
                              </p:par>
                              <p:par>
                                <p:cTn id="171" presetID="10" presetClass="entr" presetSubtype="0" fill="hold" nodeType="withEffect">
                                  <p:stCondLst>
                                    <p:cond delay="2500"/>
                                  </p:stCondLst>
                                  <p:childTnLst>
                                    <p:set>
                                      <p:cBhvr>
                                        <p:cTn id="172" dur="1" fill="hold">
                                          <p:stCondLst>
                                            <p:cond delay="0"/>
                                          </p:stCondLst>
                                        </p:cTn>
                                        <p:tgtEl>
                                          <p:spTgt spid="26"/>
                                        </p:tgtEl>
                                        <p:attrNameLst>
                                          <p:attrName>style.visibility</p:attrName>
                                        </p:attrNameLst>
                                      </p:cBhvr>
                                      <p:to>
                                        <p:strVal val="visible"/>
                                      </p:to>
                                    </p:set>
                                    <p:animEffect transition="in" filter="fade">
                                      <p:cBhvr>
                                        <p:cTn id="173" dur="3000"/>
                                        <p:tgtEl>
                                          <p:spTgt spid="26"/>
                                        </p:tgtEl>
                                      </p:cBhvr>
                                    </p:animEffect>
                                  </p:childTnLst>
                                </p:cTn>
                              </p:par>
                              <p:par>
                                <p:cTn id="174" presetID="10" presetClass="entr" presetSubtype="0" fill="hold" nodeType="withEffect">
                                  <p:stCondLst>
                                    <p:cond delay="2500"/>
                                  </p:stCondLst>
                                  <p:childTnLst>
                                    <p:set>
                                      <p:cBhvr>
                                        <p:cTn id="175" dur="1" fill="hold">
                                          <p:stCondLst>
                                            <p:cond delay="0"/>
                                          </p:stCondLst>
                                        </p:cTn>
                                        <p:tgtEl>
                                          <p:spTgt spid="25"/>
                                        </p:tgtEl>
                                        <p:attrNameLst>
                                          <p:attrName>style.visibility</p:attrName>
                                        </p:attrNameLst>
                                      </p:cBhvr>
                                      <p:to>
                                        <p:strVal val="visible"/>
                                      </p:to>
                                    </p:set>
                                    <p:animEffect transition="in" filter="fade">
                                      <p:cBhvr>
                                        <p:cTn id="176" dur="3000"/>
                                        <p:tgtEl>
                                          <p:spTgt spid="25"/>
                                        </p:tgtEl>
                                      </p:cBhvr>
                                    </p:animEffect>
                                  </p:childTnLst>
                                </p:cTn>
                              </p:par>
                            </p:childTnLst>
                          </p:cTn>
                        </p:par>
                      </p:childTnLst>
                    </p:cTn>
                  </p:par>
                  <p:par>
                    <p:cTn id="177" fill="hold" nodeType="clickPar">
                      <p:stCondLst>
                        <p:cond delay="indefinite"/>
                      </p:stCondLst>
                      <p:childTnLst>
                        <p:par>
                          <p:cTn id="178" fill="hold" nodeType="withGroup">
                            <p:stCondLst>
                              <p:cond delay="0"/>
                            </p:stCondLst>
                            <p:childTnLst>
                              <p:par>
                                <p:cTn id="179" presetID="22" presetClass="entr" presetSubtype="8" fill="hold" grpId="0" nodeType="clickEffect">
                                  <p:stCondLst>
                                    <p:cond delay="0"/>
                                  </p:stCondLst>
                                  <p:childTnLst>
                                    <p:set>
                                      <p:cBhvr>
                                        <p:cTn id="180" dur="1" fill="hold">
                                          <p:stCondLst>
                                            <p:cond delay="0"/>
                                          </p:stCondLst>
                                        </p:cTn>
                                        <p:tgtEl>
                                          <p:spTgt spid="33"/>
                                        </p:tgtEl>
                                        <p:attrNameLst>
                                          <p:attrName>style.visibility</p:attrName>
                                        </p:attrNameLst>
                                      </p:cBhvr>
                                      <p:to>
                                        <p:strVal val="visible"/>
                                      </p:to>
                                    </p:set>
                                    <p:animEffect transition="in" filter="wipe(left)">
                                      <p:cBhvr>
                                        <p:cTn id="181" dur="750"/>
                                        <p:tgtEl>
                                          <p:spTgt spid="33"/>
                                        </p:tgtEl>
                                      </p:cBhvr>
                                    </p:animEffect>
                                  </p:childTnLst>
                                </p:cTn>
                              </p:par>
                            </p:childTnLst>
                          </p:cTn>
                        </p:par>
                      </p:childTnLst>
                    </p:cTn>
                  </p:par>
                  <p:par>
                    <p:cTn id="182" fill="hold" nodeType="clickPar">
                      <p:stCondLst>
                        <p:cond delay="indefinite"/>
                      </p:stCondLst>
                      <p:childTnLst>
                        <p:par>
                          <p:cTn id="183" fill="hold" nodeType="withGroup">
                            <p:stCondLst>
                              <p:cond delay="0"/>
                            </p:stCondLst>
                            <p:childTnLst>
                              <p:par>
                                <p:cTn id="184" presetID="22" presetClass="entr" presetSubtype="8" fill="hold" grpId="0" nodeType="clickEffect">
                                  <p:stCondLst>
                                    <p:cond delay="0"/>
                                  </p:stCondLst>
                                  <p:childTnLst>
                                    <p:set>
                                      <p:cBhvr>
                                        <p:cTn id="185" dur="1" fill="hold">
                                          <p:stCondLst>
                                            <p:cond delay="0"/>
                                          </p:stCondLst>
                                        </p:cTn>
                                        <p:tgtEl>
                                          <p:spTgt spid="32"/>
                                        </p:tgtEl>
                                        <p:attrNameLst>
                                          <p:attrName>style.visibility</p:attrName>
                                        </p:attrNameLst>
                                      </p:cBhvr>
                                      <p:to>
                                        <p:strVal val="visible"/>
                                      </p:to>
                                    </p:set>
                                    <p:animEffect transition="in" filter="wipe(left)">
                                      <p:cBhvr>
                                        <p:cTn id="186" dur="750"/>
                                        <p:tgtEl>
                                          <p:spTgt spid="32"/>
                                        </p:tgtEl>
                                      </p:cBhvr>
                                    </p:animEffect>
                                  </p:childTnLst>
                                </p:cTn>
                              </p:par>
                              <p:par>
                                <p:cTn id="187" presetID="22" presetClass="entr" presetSubtype="8" fill="hold" grpId="0" nodeType="withEffect">
                                  <p:stCondLst>
                                    <p:cond delay="0"/>
                                  </p:stCondLst>
                                  <p:childTnLst>
                                    <p:set>
                                      <p:cBhvr>
                                        <p:cTn id="188" dur="1" fill="hold">
                                          <p:stCondLst>
                                            <p:cond delay="0"/>
                                          </p:stCondLst>
                                        </p:cTn>
                                        <p:tgtEl>
                                          <p:spTgt spid="31"/>
                                        </p:tgtEl>
                                        <p:attrNameLst>
                                          <p:attrName>style.visibility</p:attrName>
                                        </p:attrNameLst>
                                      </p:cBhvr>
                                      <p:to>
                                        <p:strVal val="visible"/>
                                      </p:to>
                                    </p:set>
                                    <p:animEffect transition="in" filter="wipe(left)">
                                      <p:cBhvr>
                                        <p:cTn id="189" dur="750"/>
                                        <p:tgtEl>
                                          <p:spTgt spid="31"/>
                                        </p:tgtEl>
                                      </p:cBhvr>
                                    </p:animEffect>
                                  </p:childTnLst>
                                </p:cTn>
                              </p:par>
                            </p:childTnLst>
                          </p:cTn>
                        </p:par>
                      </p:childTnLst>
                    </p:cTn>
                  </p:par>
                  <p:par>
                    <p:cTn id="190" fill="hold" nodeType="clickPar">
                      <p:stCondLst>
                        <p:cond delay="indefinite"/>
                      </p:stCondLst>
                      <p:childTnLst>
                        <p:par>
                          <p:cTn id="191" fill="hold" nodeType="withGroup">
                            <p:stCondLst>
                              <p:cond delay="0"/>
                            </p:stCondLst>
                            <p:childTnLst>
                              <p:par>
                                <p:cTn id="192" presetID="1" presetClass="entr" presetSubtype="0" fill="hold" grpId="0" nodeType="clickEffect">
                                  <p:stCondLst>
                                    <p:cond delay="0"/>
                                  </p:stCondLst>
                                  <p:childTnLst>
                                    <p:set>
                                      <p:cBhvr>
                                        <p:cTn id="193"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P spid="21" grpId="2"/>
      <p:bldP spid="21" grpId="3"/>
      <p:bldP spid="21" grpId="4"/>
      <p:bldP spid="21" grpId="5"/>
      <p:bldP spid="21" grpId="6"/>
      <p:bldP spid="21" grpId="7"/>
      <p:bldP spid="21" grpId="8"/>
      <p:bldP spid="21" grpId="9"/>
      <p:bldP spid="21" grpId="10"/>
      <p:bldP spid="21" grpId="11"/>
      <p:bldP spid="22" grpId="0"/>
      <p:bldP spid="22" grpId="1"/>
      <p:bldP spid="22" grpId="2"/>
      <p:bldP spid="22" grpId="3"/>
      <p:bldP spid="22" grpId="4"/>
      <p:bldP spid="22" grpId="5"/>
      <p:bldP spid="22" grpId="6"/>
      <p:bldP spid="22" grpId="7"/>
      <p:bldP spid="22" grpId="8"/>
      <p:bldP spid="22" grpId="9"/>
      <p:bldP spid="22" grpId="10"/>
      <p:bldP spid="22" grpId="11"/>
      <p:bldP spid="22" grpId="12"/>
      <p:bldP spid="31" grpId="0" animBg="1"/>
      <p:bldP spid="32" grpId="0" animBg="1"/>
      <p:bldP spid="33" grpId="0" animBg="1"/>
      <p:bldP spid="34" grpId="0"/>
      <p:bldP spid="35" grpId="0"/>
      <p:bldP spid="35" grpId="1"/>
      <p:bldP spid="28" grpId="0"/>
      <p:bldP spid="28" grpId="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4"/>
          <p:cNvSpPr>
            <a:spLocks noGrp="1" noChangeArrowheads="1"/>
          </p:cNvSpPr>
          <p:nvPr>
            <p:ph type="ctrTitle"/>
          </p:nvPr>
        </p:nvSpPr>
        <p:spPr>
          <a:xfrm>
            <a:off x="0" y="1556792"/>
            <a:ext cx="9144000" cy="822325"/>
          </a:xfrm>
        </p:spPr>
        <p:txBody>
          <a:bodyPr/>
          <a:lstStyle/>
          <a:p>
            <a:pPr algn="ctr" eaLnBrk="1" hangingPunct="1"/>
            <a:r>
              <a:rPr lang="en-US" sz="4400" dirty="0">
                <a:latin typeface="Garamond" charset="0"/>
              </a:rPr>
              <a:t>What We Discussed Is Applicable to</a:t>
            </a:r>
            <a:br>
              <a:rPr lang="en-US" sz="4400" dirty="0">
                <a:latin typeface="Garamond" charset="0"/>
              </a:rPr>
            </a:br>
            <a:r>
              <a:rPr lang="en-US" sz="4400" dirty="0">
                <a:latin typeface="Garamond" charset="0"/>
              </a:rPr>
              <a:t>Simulation in Other Domains</a:t>
            </a:r>
          </a:p>
        </p:txBody>
      </p:sp>
      <p:sp>
        <p:nvSpPr>
          <p:cNvPr id="115714" name="Rectangle 5"/>
          <p:cNvSpPr>
            <a:spLocks noGrp="1" noChangeArrowheads="1"/>
          </p:cNvSpPr>
          <p:nvPr>
            <p:ph type="subTitle" idx="1"/>
          </p:nvPr>
        </p:nvSpPr>
        <p:spPr>
          <a:xfrm>
            <a:off x="685800" y="3581400"/>
            <a:ext cx="7848600" cy="2900363"/>
          </a:xfrm>
        </p:spPr>
        <p:txBody>
          <a:bodyPr/>
          <a:lstStyle/>
          <a:p>
            <a:pPr eaLnBrk="1" hangingPunct="1">
              <a:buFont typeface="Wingdings" charset="0"/>
              <a:buNone/>
            </a:pPr>
            <a:endParaRPr lang="en-US" i="1">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p:txBody>
      </p:sp>
    </p:spTree>
    <p:extLst>
      <p:ext uri="{BB962C8B-B14F-4D97-AF65-F5344CB8AC3E}">
        <p14:creationId xmlns:p14="http://schemas.microsoft.com/office/powerpoint/2010/main" val="3224077023"/>
      </p:ext>
    </p:extLst>
  </p:cSld>
  <p:clrMapOvr>
    <a:masterClrMapping/>
  </p:clrMapOvr>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018CC-8D15-0DC8-336C-FB9C7A972D16}"/>
            </a:ext>
          </a:extLst>
        </p:cNvPr>
        <p:cNvGrpSpPr/>
        <p:nvPr/>
      </p:nvGrpSpPr>
      <p:grpSpPr>
        <a:xfrm>
          <a:off x="0" y="0"/>
          <a:ext cx="0" cy="0"/>
          <a:chOff x="0" y="0"/>
          <a:chExt cx="0" cy="0"/>
        </a:xfrm>
      </p:grpSpPr>
      <p:sp>
        <p:nvSpPr>
          <p:cNvPr id="115713" name="Rectangle 4">
            <a:extLst>
              <a:ext uri="{FF2B5EF4-FFF2-40B4-BE49-F238E27FC236}">
                <a16:creationId xmlns:a16="http://schemas.microsoft.com/office/drawing/2014/main" id="{D4FFBCAD-8ECE-713F-C403-5EEB35951341}"/>
              </a:ext>
            </a:extLst>
          </p:cNvPr>
          <p:cNvSpPr>
            <a:spLocks noGrp="1" noChangeArrowheads="1"/>
          </p:cNvSpPr>
          <p:nvPr>
            <p:ph type="ctrTitle"/>
          </p:nvPr>
        </p:nvSpPr>
        <p:spPr>
          <a:xfrm>
            <a:off x="-36512" y="1844824"/>
            <a:ext cx="9144000" cy="822325"/>
          </a:xfrm>
        </p:spPr>
        <p:txBody>
          <a:bodyPr/>
          <a:lstStyle/>
          <a:p>
            <a:pPr algn="ctr" eaLnBrk="1" hangingPunct="1"/>
            <a:r>
              <a:rPr lang="en-US" dirty="0">
                <a:latin typeface="Garamond" charset="0"/>
              </a:rPr>
              <a:t>Agent-Based Simulation</a:t>
            </a:r>
          </a:p>
        </p:txBody>
      </p:sp>
      <p:sp>
        <p:nvSpPr>
          <p:cNvPr id="115714" name="Rectangle 5">
            <a:extLst>
              <a:ext uri="{FF2B5EF4-FFF2-40B4-BE49-F238E27FC236}">
                <a16:creationId xmlns:a16="http://schemas.microsoft.com/office/drawing/2014/main" id="{87A24F2B-5825-0A6E-9217-EC8B547DD927}"/>
              </a:ext>
            </a:extLst>
          </p:cNvPr>
          <p:cNvSpPr>
            <a:spLocks noGrp="1" noChangeArrowheads="1"/>
          </p:cNvSpPr>
          <p:nvPr>
            <p:ph type="subTitle" idx="1"/>
          </p:nvPr>
        </p:nvSpPr>
        <p:spPr>
          <a:xfrm>
            <a:off x="685800" y="3581400"/>
            <a:ext cx="7848600" cy="2900363"/>
          </a:xfrm>
        </p:spPr>
        <p:txBody>
          <a:bodyPr/>
          <a:lstStyle/>
          <a:p>
            <a:pPr eaLnBrk="1" hangingPunct="1">
              <a:buFont typeface="Wingdings" charset="0"/>
              <a:buNone/>
            </a:pPr>
            <a:endParaRPr lang="en-US" i="1">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p:txBody>
      </p:sp>
    </p:spTree>
    <p:extLst>
      <p:ext uri="{BB962C8B-B14F-4D97-AF65-F5344CB8AC3E}">
        <p14:creationId xmlns:p14="http://schemas.microsoft.com/office/powerpoint/2010/main" val="2232818556"/>
      </p:ext>
    </p:extLst>
  </p:cSld>
  <p:clrMapOvr>
    <a:masterClrMapping/>
  </p:clrMapOvr>
  <p:transition/>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92B98-1858-425C-98AE-3D3EA266B570}"/>
              </a:ext>
            </a:extLst>
          </p:cNvPr>
          <p:cNvSpPr>
            <a:spLocks noGrp="1"/>
          </p:cNvSpPr>
          <p:nvPr>
            <p:ph type="title"/>
          </p:nvPr>
        </p:nvSpPr>
        <p:spPr/>
        <p:txBody>
          <a:bodyPr>
            <a:normAutofit fontScale="90000"/>
          </a:bodyPr>
          <a:lstStyle/>
          <a:p>
            <a:pPr algn="ctr"/>
            <a:r>
              <a:rPr lang="en-US" dirty="0"/>
              <a:t>Introduction to Agent-Based Modeling: Modeling a Flock of Birds</a:t>
            </a:r>
            <a:endParaRPr lang="en-CH" dirty="0"/>
          </a:p>
        </p:txBody>
      </p:sp>
      <p:sp>
        <p:nvSpPr>
          <p:cNvPr id="3" name="Content Placeholder 2">
            <a:extLst>
              <a:ext uri="{FF2B5EF4-FFF2-40B4-BE49-F238E27FC236}">
                <a16:creationId xmlns:a16="http://schemas.microsoft.com/office/drawing/2014/main" id="{89DF97F4-7CBE-4E39-A8F1-7776A94D114E}"/>
              </a:ext>
            </a:extLst>
          </p:cNvPr>
          <p:cNvSpPr>
            <a:spLocks noGrp="1"/>
          </p:cNvSpPr>
          <p:nvPr>
            <p:ph idx="1"/>
          </p:nvPr>
        </p:nvSpPr>
        <p:spPr>
          <a:xfrm>
            <a:off x="120650" y="1203324"/>
            <a:ext cx="4137491" cy="4987925"/>
          </a:xfrm>
        </p:spPr>
        <p:txBody>
          <a:bodyPr/>
          <a:lstStyle/>
          <a:p>
            <a:r>
              <a:rPr lang="en-US" dirty="0">
                <a:latin typeface="+mn-lt"/>
              </a:rPr>
              <a:t>Agent is a bird with the following attributes:</a:t>
            </a:r>
          </a:p>
          <a:p>
            <a:pPr lvl="1"/>
            <a:r>
              <a:rPr lang="en-US" dirty="0">
                <a:latin typeface="+mn-lt"/>
              </a:rPr>
              <a:t>position</a:t>
            </a:r>
          </a:p>
          <a:p>
            <a:pPr lvl="1"/>
            <a:r>
              <a:rPr lang="en-US" dirty="0">
                <a:latin typeface="+mn-lt"/>
              </a:rPr>
              <a:t>velocity</a:t>
            </a:r>
          </a:p>
          <a:p>
            <a:pPr marL="0" indent="0">
              <a:buNone/>
            </a:pPr>
            <a:br>
              <a:rPr lang="en-US" dirty="0">
                <a:latin typeface="+mn-lt"/>
              </a:rPr>
            </a:br>
            <a:endParaRPr lang="en-US" dirty="0">
              <a:latin typeface="+mn-lt"/>
            </a:endParaRPr>
          </a:p>
          <a:p>
            <a:r>
              <a:rPr lang="en-US" dirty="0">
                <a:latin typeface="+mn-lt"/>
              </a:rPr>
              <a:t>And three behaviors:</a:t>
            </a:r>
          </a:p>
        </p:txBody>
      </p:sp>
      <p:sp>
        <p:nvSpPr>
          <p:cNvPr id="4" name="Slide Number Placeholder 3">
            <a:extLst>
              <a:ext uri="{FF2B5EF4-FFF2-40B4-BE49-F238E27FC236}">
                <a16:creationId xmlns:a16="http://schemas.microsoft.com/office/drawing/2014/main" id="{221897E9-85BB-43D6-82DB-4501BC3172A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9C3F08-3115-4FA1-9043-5197FD6801DB}" type="slidenum">
              <a:rPr kumimoji="0" lang="en-CH" sz="1800" b="0" i="0" u="none" strike="noStrike" kern="1200" cap="none" spc="0" normalizeH="0" baseline="0" noProof="0" smtClean="0">
                <a:ln>
                  <a:noFill/>
                </a:ln>
                <a:solidFill>
                  <a:srgbClr val="030F2B"/>
                </a:solidFill>
                <a:effectLst/>
                <a:uLnTx/>
                <a:uFillTx/>
                <a:latin typeface="Lato" panose="020F050202020403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212</a:t>
            </a:fld>
            <a:endParaRPr kumimoji="0" lang="en-CH" sz="1800" b="0" i="0" u="none" strike="noStrike" kern="1200" cap="none" spc="0" normalizeH="0" baseline="0" noProof="0" dirty="0">
              <a:ln>
                <a:noFill/>
              </a:ln>
              <a:solidFill>
                <a:srgbClr val="030F2B"/>
              </a:solidFill>
              <a:effectLst/>
              <a:uLnTx/>
              <a:uFillTx/>
              <a:latin typeface="Lato" panose="020F0502020204030203" pitchFamily="34" charset="0"/>
              <a:ea typeface="+mn-ea"/>
              <a:cs typeface="+mn-cs"/>
            </a:endParaRPr>
          </a:p>
        </p:txBody>
      </p:sp>
      <p:sp>
        <p:nvSpPr>
          <p:cNvPr id="12" name="Content Placeholder 11">
            <a:extLst>
              <a:ext uri="{FF2B5EF4-FFF2-40B4-BE49-F238E27FC236}">
                <a16:creationId xmlns:a16="http://schemas.microsoft.com/office/drawing/2014/main" id="{98AC1A86-57D0-49BB-AF8E-55882A5B5734}"/>
              </a:ext>
            </a:extLst>
          </p:cNvPr>
          <p:cNvSpPr>
            <a:spLocks noGrp="1"/>
          </p:cNvSpPr>
          <p:nvPr>
            <p:ph sz="quarter" idx="13"/>
          </p:nvPr>
        </p:nvSpPr>
        <p:spPr/>
        <p:txBody>
          <a:bodyPr/>
          <a:lstStyle/>
          <a:p>
            <a:r>
              <a:rPr lang="en-US" dirty="0"/>
              <a:t>Ref: Craig Reynolds, 1987, </a:t>
            </a:r>
            <a:r>
              <a:rPr lang="en-US" dirty="0">
                <a:hlinkClick r:id="rId13"/>
              </a:rPr>
              <a:t>https://doi.org/10.1145/37401.37406</a:t>
            </a:r>
            <a:r>
              <a:rPr lang="en-US" dirty="0"/>
              <a:t>, </a:t>
            </a:r>
            <a:r>
              <a:rPr lang="en-US" b="1" dirty="0"/>
              <a:t>Simulator:</a:t>
            </a:r>
            <a:r>
              <a:rPr lang="en-US" dirty="0"/>
              <a:t> Thierry </a:t>
            </a:r>
            <a:r>
              <a:rPr lang="en-US" dirty="0" err="1"/>
              <a:t>Escande</a:t>
            </a:r>
            <a:r>
              <a:rPr lang="en-US" dirty="0"/>
              <a:t> </a:t>
            </a:r>
            <a:r>
              <a:rPr lang="en-US" dirty="0">
                <a:hlinkClick r:id="rId14"/>
              </a:rPr>
              <a:t>https://github.com/tescande/boids.git</a:t>
            </a:r>
            <a:endParaRPr lang="en-US" dirty="0"/>
          </a:p>
          <a:p>
            <a:endParaRPr lang="en-US" dirty="0"/>
          </a:p>
          <a:p>
            <a:endParaRPr lang="en-CH" dirty="0"/>
          </a:p>
        </p:txBody>
      </p:sp>
      <p:pic>
        <p:nvPicPr>
          <p:cNvPr id="5" name="ShoreBirds-5013-pixabay">
            <a:hlinkClick r:id="" action="ppaction://media"/>
            <a:extLst>
              <a:ext uri="{FF2B5EF4-FFF2-40B4-BE49-F238E27FC236}">
                <a16:creationId xmlns:a16="http://schemas.microsoft.com/office/drawing/2014/main" id="{CE323DB3-1C8F-48FE-AB83-0B1F5F70B7E8}"/>
              </a:ext>
            </a:extLst>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a:off x="4258234" y="1351241"/>
            <a:ext cx="4647823" cy="2614296"/>
          </a:xfrm>
          <a:prstGeom prst="rect">
            <a:avLst/>
          </a:prstGeom>
          <a:effectLst>
            <a:outerShdw blurRad="63500" sx="102000" sy="102000" algn="ctr" rotWithShape="0">
              <a:prstClr val="black">
                <a:alpha val="40000"/>
              </a:prstClr>
            </a:outerShdw>
          </a:effectLst>
        </p:spPr>
      </p:pic>
      <p:pic>
        <p:nvPicPr>
          <p:cNvPr id="11" name="pic-boids-random">
            <a:extLst>
              <a:ext uri="{FF2B5EF4-FFF2-40B4-BE49-F238E27FC236}">
                <a16:creationId xmlns:a16="http://schemas.microsoft.com/office/drawing/2014/main" id="{C05241C8-0057-4560-B899-3E1C823508F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258234" y="1351241"/>
            <a:ext cx="4647730" cy="2616669"/>
          </a:xfrm>
          <a:prstGeom prst="rect">
            <a:avLst/>
          </a:prstGeom>
          <a:effectLst>
            <a:outerShdw blurRad="50800" dist="38100" dir="2700000" algn="tl" rotWithShape="0">
              <a:prstClr val="black">
                <a:alpha val="40000"/>
              </a:prstClr>
            </a:outerShdw>
          </a:effectLst>
        </p:spPr>
      </p:pic>
      <p:pic>
        <p:nvPicPr>
          <p:cNvPr id="6" name="extract-no-behaviors">
            <a:hlinkClick r:id="" action="ppaction://media"/>
            <a:extLst>
              <a:ext uri="{FF2B5EF4-FFF2-40B4-BE49-F238E27FC236}">
                <a16:creationId xmlns:a16="http://schemas.microsoft.com/office/drawing/2014/main" id="{FD2BF9EA-01DB-4B1F-8C57-82AE6A96FCB4}"/>
              </a:ext>
            </a:extLst>
          </p:cNvPr>
          <p:cNvPicPr>
            <a:picLocks noChangeAspect="1"/>
          </p:cNvPicPr>
          <p:nvPr>
            <a:videoFile r:link="rId4"/>
            <p:extLst>
              <p:ext uri="{DAA4B4D4-6D71-4841-9C94-3DE7FCFB9230}">
                <p14:media xmlns:p14="http://schemas.microsoft.com/office/powerpoint/2010/main" r:embed="rId3"/>
              </p:ext>
            </p:extLst>
          </p:nvPr>
        </p:nvPicPr>
        <p:blipFill>
          <a:blip r:embed="rId17"/>
          <a:stretch>
            <a:fillRect/>
          </a:stretch>
        </p:blipFill>
        <p:spPr>
          <a:xfrm>
            <a:off x="4258327" y="1351241"/>
            <a:ext cx="4647637" cy="2614296"/>
          </a:xfrm>
          <a:prstGeom prst="rect">
            <a:avLst/>
          </a:prstGeom>
          <a:effectLst>
            <a:outerShdw blurRad="63500" sx="102000" sy="102000" algn="ctr" rotWithShape="0">
              <a:prstClr val="black">
                <a:alpha val="40000"/>
              </a:prstClr>
            </a:outerShdw>
          </a:effectLst>
        </p:spPr>
      </p:pic>
      <p:pic>
        <p:nvPicPr>
          <p:cNvPr id="7" name="extract-one-behaviors">
            <a:hlinkClick r:id="" action="ppaction://media"/>
            <a:extLst>
              <a:ext uri="{FF2B5EF4-FFF2-40B4-BE49-F238E27FC236}">
                <a16:creationId xmlns:a16="http://schemas.microsoft.com/office/drawing/2014/main" id="{3CB0E618-21CF-4F8C-B034-AAEEF9C5577C}"/>
              </a:ext>
            </a:extLst>
          </p:cNvPr>
          <p:cNvPicPr>
            <a:picLocks noChangeAspect="1"/>
          </p:cNvPicPr>
          <p:nvPr>
            <a:videoFile r:link="rId6"/>
            <p:extLst>
              <p:ext uri="{DAA4B4D4-6D71-4841-9C94-3DE7FCFB9230}">
                <p14:media xmlns:p14="http://schemas.microsoft.com/office/powerpoint/2010/main" r:embed="rId5"/>
              </p:ext>
            </p:extLst>
          </p:nvPr>
        </p:nvPicPr>
        <p:blipFill>
          <a:blip r:embed="rId18"/>
          <a:stretch>
            <a:fillRect/>
          </a:stretch>
        </p:blipFill>
        <p:spPr>
          <a:xfrm>
            <a:off x="4258327" y="1351241"/>
            <a:ext cx="4647637" cy="2614296"/>
          </a:xfrm>
          <a:prstGeom prst="rect">
            <a:avLst/>
          </a:prstGeom>
          <a:effectLst>
            <a:outerShdw blurRad="63500" sx="102000" sy="102000" algn="ctr" rotWithShape="0">
              <a:prstClr val="black">
                <a:alpha val="40000"/>
              </a:prstClr>
            </a:outerShdw>
          </a:effectLst>
        </p:spPr>
      </p:pic>
      <p:pic>
        <p:nvPicPr>
          <p:cNvPr id="8" name="extract-two-behaviors">
            <a:hlinkClick r:id="" action="ppaction://media"/>
            <a:extLst>
              <a:ext uri="{FF2B5EF4-FFF2-40B4-BE49-F238E27FC236}">
                <a16:creationId xmlns:a16="http://schemas.microsoft.com/office/drawing/2014/main" id="{601BB141-C932-4C50-B03A-54F178DEA350}"/>
              </a:ext>
            </a:extLst>
          </p:cNvPr>
          <p:cNvPicPr>
            <a:picLocks noChangeAspect="1"/>
          </p:cNvPicPr>
          <p:nvPr>
            <a:videoFile r:link="rId8"/>
            <p:extLst>
              <p:ext uri="{DAA4B4D4-6D71-4841-9C94-3DE7FCFB9230}">
                <p14:media xmlns:p14="http://schemas.microsoft.com/office/powerpoint/2010/main" r:embed="rId7"/>
              </p:ext>
            </p:extLst>
          </p:nvPr>
        </p:nvPicPr>
        <p:blipFill>
          <a:blip r:embed="rId19"/>
          <a:stretch>
            <a:fillRect/>
          </a:stretch>
        </p:blipFill>
        <p:spPr>
          <a:xfrm>
            <a:off x="4258327" y="1351241"/>
            <a:ext cx="4647637" cy="2614296"/>
          </a:xfrm>
          <a:prstGeom prst="rect">
            <a:avLst/>
          </a:prstGeom>
          <a:effectLst>
            <a:outerShdw blurRad="63500" sx="102000" sy="102000" algn="ctr" rotWithShape="0">
              <a:prstClr val="black">
                <a:alpha val="40000"/>
              </a:prstClr>
            </a:outerShdw>
          </a:effectLst>
        </p:spPr>
      </p:pic>
      <p:pic>
        <p:nvPicPr>
          <p:cNvPr id="10" name="extract-three-behaviors">
            <a:hlinkClick r:id="" action="ppaction://media"/>
            <a:extLst>
              <a:ext uri="{FF2B5EF4-FFF2-40B4-BE49-F238E27FC236}">
                <a16:creationId xmlns:a16="http://schemas.microsoft.com/office/drawing/2014/main" id="{59B68FC2-07C7-4110-BE76-B0844162077E}"/>
              </a:ext>
            </a:extLst>
          </p:cNvPr>
          <p:cNvPicPr>
            <a:picLocks noChangeAspect="1"/>
          </p:cNvPicPr>
          <p:nvPr>
            <a:videoFile r:link="rId10"/>
            <p:extLst>
              <p:ext uri="{DAA4B4D4-6D71-4841-9C94-3DE7FCFB9230}">
                <p14:media xmlns:p14="http://schemas.microsoft.com/office/powerpoint/2010/main" r:embed="rId9"/>
              </p:ext>
            </p:extLst>
          </p:nvPr>
        </p:nvPicPr>
        <p:blipFill>
          <a:blip r:embed="rId20"/>
          <a:stretch>
            <a:fillRect/>
          </a:stretch>
        </p:blipFill>
        <p:spPr>
          <a:xfrm>
            <a:off x="4258327" y="1351241"/>
            <a:ext cx="4647637" cy="2614296"/>
          </a:xfrm>
          <a:prstGeom prst="rect">
            <a:avLst/>
          </a:prstGeom>
          <a:effectLst>
            <a:outerShdw blurRad="63500" sx="102000" sy="102000" algn="ctr" rotWithShape="0">
              <a:prstClr val="black">
                <a:alpha val="40000"/>
              </a:prstClr>
            </a:outerShdw>
          </a:effectLst>
        </p:spPr>
      </p:pic>
      <p:pic>
        <p:nvPicPr>
          <p:cNvPr id="17" name="Picture 16">
            <a:extLst>
              <a:ext uri="{FF2B5EF4-FFF2-40B4-BE49-F238E27FC236}">
                <a16:creationId xmlns:a16="http://schemas.microsoft.com/office/drawing/2014/main" id="{4D17C077-78C8-4B9F-96D2-2474970EC2E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208751" y="4176587"/>
            <a:ext cx="2757263" cy="1842410"/>
          </a:xfrm>
          <a:prstGeom prst="rect">
            <a:avLst/>
          </a:prstGeom>
        </p:spPr>
      </p:pic>
      <p:grpSp>
        <p:nvGrpSpPr>
          <p:cNvPr id="25" name="Group 24">
            <a:extLst>
              <a:ext uri="{FF2B5EF4-FFF2-40B4-BE49-F238E27FC236}">
                <a16:creationId xmlns:a16="http://schemas.microsoft.com/office/drawing/2014/main" id="{824C2FB2-A971-45BB-9FFB-3A552F373838}"/>
              </a:ext>
            </a:extLst>
          </p:cNvPr>
          <p:cNvGrpSpPr/>
          <p:nvPr/>
        </p:nvGrpSpPr>
        <p:grpSpPr>
          <a:xfrm>
            <a:off x="146965" y="4176587"/>
            <a:ext cx="2757263" cy="2241309"/>
            <a:chOff x="204301" y="4488382"/>
            <a:chExt cx="2757263" cy="2241309"/>
          </a:xfrm>
        </p:grpSpPr>
        <p:pic>
          <p:nvPicPr>
            <p:cNvPr id="19" name="Picture 18">
              <a:extLst>
                <a:ext uri="{FF2B5EF4-FFF2-40B4-BE49-F238E27FC236}">
                  <a16:creationId xmlns:a16="http://schemas.microsoft.com/office/drawing/2014/main" id="{1D8E090C-A88B-4055-B846-EB9AF2FE2A6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04301" y="4488382"/>
              <a:ext cx="2757263" cy="1842410"/>
            </a:xfrm>
            <a:prstGeom prst="rect">
              <a:avLst/>
            </a:prstGeom>
          </p:spPr>
        </p:pic>
        <p:sp>
          <p:nvSpPr>
            <p:cNvPr id="22" name="TextBox 21">
              <a:extLst>
                <a:ext uri="{FF2B5EF4-FFF2-40B4-BE49-F238E27FC236}">
                  <a16:creationId xmlns:a16="http://schemas.microsoft.com/office/drawing/2014/main" id="{3FE69029-B790-4B65-A146-389A97AA1DE9}"/>
                </a:ext>
              </a:extLst>
            </p:cNvPr>
            <p:cNvSpPr txBox="1"/>
            <p:nvPr/>
          </p:nvSpPr>
          <p:spPr>
            <a:xfrm>
              <a:off x="204301" y="6360359"/>
              <a:ext cx="123142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rbel"/>
                  <a:ea typeface="+mn-ea"/>
                  <a:cs typeface="+mn-cs"/>
                </a:rPr>
                <a:t>Separation</a:t>
              </a:r>
              <a:endParaRPr kumimoji="0" lang="en-CH" sz="18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26" name="Group 25">
            <a:extLst>
              <a:ext uri="{FF2B5EF4-FFF2-40B4-BE49-F238E27FC236}">
                <a16:creationId xmlns:a16="http://schemas.microsoft.com/office/drawing/2014/main" id="{155EF4CB-809C-4CD4-B1C2-C42A3543A88E}"/>
              </a:ext>
            </a:extLst>
          </p:cNvPr>
          <p:cNvGrpSpPr/>
          <p:nvPr/>
        </p:nvGrpSpPr>
        <p:grpSpPr>
          <a:xfrm>
            <a:off x="3189373" y="4176587"/>
            <a:ext cx="2757263" cy="2241309"/>
            <a:chOff x="3246709" y="4488382"/>
            <a:chExt cx="2757263" cy="2241309"/>
          </a:xfrm>
        </p:grpSpPr>
        <p:pic>
          <p:nvPicPr>
            <p:cNvPr id="21" name="Picture 20">
              <a:extLst>
                <a:ext uri="{FF2B5EF4-FFF2-40B4-BE49-F238E27FC236}">
                  <a16:creationId xmlns:a16="http://schemas.microsoft.com/office/drawing/2014/main" id="{AB31B20E-0F6E-4863-861C-F06BAEEBF9C0}"/>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246709" y="4488382"/>
              <a:ext cx="2757263" cy="1842410"/>
            </a:xfrm>
            <a:prstGeom prst="rect">
              <a:avLst/>
            </a:prstGeom>
          </p:spPr>
        </p:pic>
        <p:sp>
          <p:nvSpPr>
            <p:cNvPr id="23" name="TextBox 22">
              <a:extLst>
                <a:ext uri="{FF2B5EF4-FFF2-40B4-BE49-F238E27FC236}">
                  <a16:creationId xmlns:a16="http://schemas.microsoft.com/office/drawing/2014/main" id="{811D85D6-F510-4719-9409-2109DA549241}"/>
                </a:ext>
              </a:extLst>
            </p:cNvPr>
            <p:cNvSpPr txBox="1"/>
            <p:nvPr/>
          </p:nvSpPr>
          <p:spPr>
            <a:xfrm>
              <a:off x="3246709" y="6360359"/>
              <a:ext cx="127631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rbel"/>
                  <a:ea typeface="+mn-ea"/>
                  <a:cs typeface="+mn-cs"/>
                </a:rPr>
                <a:t>Alignment</a:t>
              </a:r>
              <a:endParaRPr kumimoji="0" lang="en-CH" sz="1800" b="0" i="0" u="none" strike="noStrike" kern="1200" cap="none" spc="0" normalizeH="0" baseline="0" noProof="0" dirty="0">
                <a:ln>
                  <a:noFill/>
                </a:ln>
                <a:solidFill>
                  <a:prstClr val="black"/>
                </a:solidFill>
                <a:effectLst/>
                <a:uLnTx/>
                <a:uFillTx/>
                <a:latin typeface="Corbel"/>
                <a:ea typeface="+mn-ea"/>
                <a:cs typeface="+mn-cs"/>
              </a:endParaRPr>
            </a:p>
          </p:txBody>
        </p:sp>
      </p:grpSp>
      <p:sp>
        <p:nvSpPr>
          <p:cNvPr id="24" name="TextBox 23">
            <a:extLst>
              <a:ext uri="{FF2B5EF4-FFF2-40B4-BE49-F238E27FC236}">
                <a16:creationId xmlns:a16="http://schemas.microsoft.com/office/drawing/2014/main" id="{6AB6D5AA-9AD9-460C-AA16-384432AEEA47}"/>
              </a:ext>
            </a:extLst>
          </p:cNvPr>
          <p:cNvSpPr txBox="1"/>
          <p:nvPr/>
        </p:nvSpPr>
        <p:spPr>
          <a:xfrm>
            <a:off x="6276665" y="6018997"/>
            <a:ext cx="113524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rbel"/>
                <a:ea typeface="+mn-ea"/>
                <a:cs typeface="+mn-cs"/>
              </a:rPr>
              <a:t>Cohesion</a:t>
            </a:r>
            <a:endParaRPr kumimoji="0" lang="en-CH" sz="1800" b="0" i="0" u="none" strike="noStrike" kern="1200" cap="none" spc="0" normalizeH="0" baseline="0" noProof="0" dirty="0">
              <a:ln>
                <a:noFill/>
              </a:ln>
              <a:solidFill>
                <a:prstClr val="black"/>
              </a:solidFill>
              <a:effectLst/>
              <a:uLnTx/>
              <a:uFillTx/>
              <a:latin typeface="Corbel"/>
              <a:ea typeface="+mn-ea"/>
              <a:cs typeface="+mn-cs"/>
            </a:endParaRPr>
          </a:p>
        </p:txBody>
      </p:sp>
    </p:spTree>
    <p:extLst>
      <p:ext uri="{BB962C8B-B14F-4D97-AF65-F5344CB8AC3E}">
        <p14:creationId xmlns:p14="http://schemas.microsoft.com/office/powerpoint/2010/main" val="2995920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15"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 fill="hold"/>
                                        <p:tgtEl>
                                          <p:spTgt spid="5"/>
                                        </p:tgtEl>
                                      </p:cBhvr>
                                    </p:cmd>
                                  </p:childTnLst>
                                </p:cTn>
                              </p:par>
                              <p:par>
                                <p:cTn id="11" presetID="1" presetClass="exit" presetSubtype="0" fill="hold" nodeType="withEffect">
                                  <p:stCondLst>
                                    <p:cond delay="0"/>
                                  </p:stCondLst>
                                  <p:childTnLst>
                                    <p:set>
                                      <p:cBhvr>
                                        <p:cTn id="12" dur="1" fill="hold">
                                          <p:stCondLst>
                                            <p:cond delay="0"/>
                                          </p:stCondLst>
                                        </p:cTn>
                                        <p:tgtEl>
                                          <p:spTgt spid="5"/>
                                        </p:tgtEl>
                                        <p:attrNameLst>
                                          <p:attrName>style.visibility</p:attrName>
                                        </p:attrNameLst>
                                      </p:cBhvr>
                                      <p:to>
                                        <p:strVal val="hidden"/>
                                      </p:to>
                                    </p:set>
                                    <p:cmd type="call" cmd="stop">
                                      <p:cBhvr>
                                        <p:cTn id="13" dur="1">
                                          <p:stCondLst>
                                            <p:cond delay="0"/>
                                          </p:stCondLst>
                                        </p:cTn>
                                        <p:tgtEl>
                                          <p:spTgt spid="5"/>
                                        </p:tgtEl>
                                      </p:cBhvr>
                                    </p:cmd>
                                  </p:childTnLst>
                                </p:cTn>
                              </p:par>
                              <p:par>
                                <p:cTn id="14" presetID="1" presetClass="entr" presetSubtype="0" fill="hold"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childTnLst>
                                </p:cTn>
                              </p:par>
                              <p:par>
                                <p:cTn id="28" presetID="1" presetClass="mediacall" presetSubtype="0" fill="hold" nodeType="withEffect">
                                  <p:stCondLst>
                                    <p:cond delay="0"/>
                                  </p:stCondLst>
                                  <p:childTnLst>
                                    <p:cmd type="call" cmd="playFrom(0.0)">
                                      <p:cBhvr>
                                        <p:cTn id="29" dur="8598" fill="hold"/>
                                        <p:tgtEl>
                                          <p:spTgt spid="6"/>
                                        </p:tgtEl>
                                      </p:cBhvr>
                                    </p:cmd>
                                  </p:childTnLst>
                                </p:cTn>
                              </p:par>
                            </p:childTnLst>
                          </p:cTn>
                        </p:par>
                      </p:childTnLst>
                    </p:cTn>
                  </p:par>
                  <p:par>
                    <p:cTn id="30" fill="hold">
                      <p:stCondLst>
                        <p:cond delay="indefinite"/>
                      </p:stCondLst>
                      <p:childTnLst>
                        <p:par>
                          <p:cTn id="31" fill="hold">
                            <p:stCondLst>
                              <p:cond delay="0"/>
                            </p:stCondLst>
                            <p:childTnLst>
                              <p:par>
                                <p:cTn id="32" presetID="3" presetClass="mediacall" presetSubtype="0" fill="hold" nodeType="clickEffect">
                                  <p:stCondLst>
                                    <p:cond delay="0"/>
                                  </p:stCondLst>
                                  <p:childTnLst>
                                    <p:cmd type="call" cmd="stop">
                                      <p:cBhvr>
                                        <p:cTn id="33" dur="1" fill="hold"/>
                                        <p:tgtEl>
                                          <p:spTgt spid="6"/>
                                        </p:tgtEl>
                                      </p:cBhvr>
                                    </p:cmd>
                                  </p:childTnLst>
                                </p:cTn>
                              </p:par>
                              <p:par>
                                <p:cTn id="34" presetID="1" presetClass="exit" presetSubtype="0" fill="hold" nodeType="withEffect">
                                  <p:stCondLst>
                                    <p:cond delay="0"/>
                                  </p:stCondLst>
                                  <p:childTnLst>
                                    <p:set>
                                      <p:cBhvr>
                                        <p:cTn id="35" dur="1" fill="hold">
                                          <p:stCondLst>
                                            <p:cond delay="0"/>
                                          </p:stCondLst>
                                        </p:cTn>
                                        <p:tgtEl>
                                          <p:spTgt spid="6"/>
                                        </p:tgtEl>
                                        <p:attrNameLst>
                                          <p:attrName>style.visibility</p:attrName>
                                        </p:attrNameLst>
                                      </p:cBhvr>
                                      <p:to>
                                        <p:strVal val="hidden"/>
                                      </p:to>
                                    </p:set>
                                    <p:cmd type="call" cmd="stop">
                                      <p:cBhvr>
                                        <p:cTn id="36" dur="1">
                                          <p:stCondLst>
                                            <p:cond delay="0"/>
                                          </p:stCondLst>
                                        </p:cTn>
                                        <p:tgtEl>
                                          <p:spTgt spid="6"/>
                                        </p:tgtEl>
                                      </p:cBhvr>
                                    </p:cmd>
                                  </p:childTnLst>
                                </p:cTn>
                              </p:par>
                              <p:par>
                                <p:cTn id="37" presetID="1"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mediacall" presetSubtype="0" fill="hold" nodeType="withEffect">
                                  <p:stCondLst>
                                    <p:cond delay="0"/>
                                  </p:stCondLst>
                                  <p:childTnLst>
                                    <p:cmd type="call" cmd="playFrom(0.0)">
                                      <p:cBhvr>
                                        <p:cTn id="40" dur="5291" fill="hold"/>
                                        <p:tgtEl>
                                          <p:spTgt spid="7"/>
                                        </p:tgtEl>
                                      </p:cBhvr>
                                    </p:cmd>
                                  </p:childTnLst>
                                </p:cTn>
                              </p:par>
                              <p:par>
                                <p:cTn id="41" presetID="1"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3" presetClass="mediacall" presetSubtype="0" fill="hold" nodeType="clickEffect">
                                  <p:stCondLst>
                                    <p:cond delay="0"/>
                                  </p:stCondLst>
                                  <p:childTnLst>
                                    <p:cmd type="call" cmd="stop">
                                      <p:cBhvr>
                                        <p:cTn id="46" dur="1" fill="hold"/>
                                        <p:tgtEl>
                                          <p:spTgt spid="7"/>
                                        </p:tgtEl>
                                      </p:cBhvr>
                                    </p:cmd>
                                  </p:childTnLst>
                                </p:cTn>
                              </p:par>
                              <p:par>
                                <p:cTn id="47" presetID="1" presetClass="exit" presetSubtype="0" fill="hold" nodeType="withEffect">
                                  <p:stCondLst>
                                    <p:cond delay="0"/>
                                  </p:stCondLst>
                                  <p:childTnLst>
                                    <p:set>
                                      <p:cBhvr>
                                        <p:cTn id="48" dur="1" fill="hold">
                                          <p:stCondLst>
                                            <p:cond delay="0"/>
                                          </p:stCondLst>
                                        </p:cTn>
                                        <p:tgtEl>
                                          <p:spTgt spid="7"/>
                                        </p:tgtEl>
                                        <p:attrNameLst>
                                          <p:attrName>style.visibility</p:attrName>
                                        </p:attrNameLst>
                                      </p:cBhvr>
                                      <p:to>
                                        <p:strVal val="hidden"/>
                                      </p:to>
                                    </p:set>
                                    <p:cmd type="call" cmd="stop">
                                      <p:cBhvr>
                                        <p:cTn id="49" dur="1">
                                          <p:stCondLst>
                                            <p:cond delay="0"/>
                                          </p:stCondLst>
                                        </p:cTn>
                                        <p:tgtEl>
                                          <p:spTgt spid="7"/>
                                        </p:tgtEl>
                                      </p:cBhvr>
                                    </p:cmd>
                                  </p:childTnLst>
                                </p:cTn>
                              </p:par>
                              <p:par>
                                <p:cTn id="50" presetID="1" presetClass="entr" presetSubtype="0" fill="hold" nodeType="withEffect">
                                  <p:stCondLst>
                                    <p:cond delay="0"/>
                                  </p:stCondLst>
                                  <p:childTnLst>
                                    <p:set>
                                      <p:cBhvr>
                                        <p:cTn id="51" dur="1" fill="hold">
                                          <p:stCondLst>
                                            <p:cond delay="0"/>
                                          </p:stCondLst>
                                        </p:cTn>
                                        <p:tgtEl>
                                          <p:spTgt spid="8"/>
                                        </p:tgtEl>
                                        <p:attrNameLst>
                                          <p:attrName>style.visibility</p:attrName>
                                        </p:attrNameLst>
                                      </p:cBhvr>
                                      <p:to>
                                        <p:strVal val="visible"/>
                                      </p:to>
                                    </p:set>
                                  </p:childTnLst>
                                </p:cTn>
                              </p:par>
                              <p:par>
                                <p:cTn id="52" presetID="1" presetClass="mediacall" presetSubtype="0" fill="hold" nodeType="withEffect">
                                  <p:stCondLst>
                                    <p:cond delay="0"/>
                                  </p:stCondLst>
                                  <p:childTnLst>
                                    <p:cmd type="call" cmd="playFrom(0.0)">
                                      <p:cBhvr>
                                        <p:cTn id="53" dur="7574" fill="hold"/>
                                        <p:tgtEl>
                                          <p:spTgt spid="8"/>
                                        </p:tgtEl>
                                      </p:cBhvr>
                                    </p:cmd>
                                  </p:childTnLst>
                                </p:cTn>
                              </p:par>
                              <p:par>
                                <p:cTn id="54" presetID="1" presetClass="entr" presetSubtype="0" fill="hold" nodeType="withEffect">
                                  <p:stCondLst>
                                    <p:cond delay="0"/>
                                  </p:stCondLst>
                                  <p:childTnLst>
                                    <p:set>
                                      <p:cBhvr>
                                        <p:cTn id="55" dur="1" fill="hold">
                                          <p:stCondLst>
                                            <p:cond delay="0"/>
                                          </p:stCondLst>
                                        </p:cTn>
                                        <p:tgtEl>
                                          <p:spTgt spid="26"/>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3" presetClass="mediacall" presetSubtype="0" fill="hold" nodeType="clickEffect">
                                  <p:stCondLst>
                                    <p:cond delay="0"/>
                                  </p:stCondLst>
                                  <p:childTnLst>
                                    <p:cmd type="call" cmd="stop">
                                      <p:cBhvr>
                                        <p:cTn id="59" dur="1" fill="hold"/>
                                        <p:tgtEl>
                                          <p:spTgt spid="8"/>
                                        </p:tgtEl>
                                      </p:cBhvr>
                                    </p:cmd>
                                  </p:childTnLst>
                                </p:cTn>
                              </p:par>
                              <p:par>
                                <p:cTn id="60" presetID="1" presetClass="exit" presetSubtype="0" fill="hold" nodeType="withEffect">
                                  <p:stCondLst>
                                    <p:cond delay="0"/>
                                  </p:stCondLst>
                                  <p:childTnLst>
                                    <p:set>
                                      <p:cBhvr>
                                        <p:cTn id="61" dur="1" fill="hold">
                                          <p:stCondLst>
                                            <p:cond delay="0"/>
                                          </p:stCondLst>
                                        </p:cTn>
                                        <p:tgtEl>
                                          <p:spTgt spid="8"/>
                                        </p:tgtEl>
                                        <p:attrNameLst>
                                          <p:attrName>style.visibility</p:attrName>
                                        </p:attrNameLst>
                                      </p:cBhvr>
                                      <p:to>
                                        <p:strVal val="hidden"/>
                                      </p:to>
                                    </p:set>
                                    <p:cmd type="call" cmd="stop">
                                      <p:cBhvr>
                                        <p:cTn id="62" dur="1">
                                          <p:stCondLst>
                                            <p:cond delay="0"/>
                                          </p:stCondLst>
                                        </p:cTn>
                                        <p:tgtEl>
                                          <p:spTgt spid="8"/>
                                        </p:tgtEl>
                                      </p:cBhvr>
                                    </p:cmd>
                                  </p:childTnLst>
                                </p:cTn>
                              </p:par>
                              <p:par>
                                <p:cTn id="63" presetID="1" presetClass="entr" presetSubtype="0" fill="hold" nodeType="withEffect">
                                  <p:stCondLst>
                                    <p:cond delay="0"/>
                                  </p:stCondLst>
                                  <p:childTnLst>
                                    <p:set>
                                      <p:cBhvr>
                                        <p:cTn id="64" dur="1" fill="hold">
                                          <p:stCondLst>
                                            <p:cond delay="0"/>
                                          </p:stCondLst>
                                        </p:cTn>
                                        <p:tgtEl>
                                          <p:spTgt spid="10"/>
                                        </p:tgtEl>
                                        <p:attrNameLst>
                                          <p:attrName>style.visibility</p:attrName>
                                        </p:attrNameLst>
                                      </p:cBhvr>
                                      <p:to>
                                        <p:strVal val="visible"/>
                                      </p:to>
                                    </p:set>
                                  </p:childTnLst>
                                </p:cTn>
                              </p:par>
                              <p:par>
                                <p:cTn id="65" presetID="1" presetClass="mediacall" presetSubtype="0" fill="hold" nodeType="withEffect">
                                  <p:stCondLst>
                                    <p:cond delay="0"/>
                                  </p:stCondLst>
                                  <p:childTnLst>
                                    <p:cmd type="call" cmd="playFrom(0.0)">
                                      <p:cBhvr>
                                        <p:cTn id="66" dur="18731" fill="hold"/>
                                        <p:tgtEl>
                                          <p:spTgt spid="10"/>
                                        </p:tgtEl>
                                      </p:cBhvr>
                                    </p:cmd>
                                  </p:childTnLst>
                                </p:cTn>
                              </p:par>
                              <p:par>
                                <p:cTn id="67" presetID="1" presetClass="entr" presetSubtype="0" fill="hold" nodeType="withEffect">
                                  <p:stCondLst>
                                    <p:cond delay="0"/>
                                  </p:stCondLst>
                                  <p:childTnLst>
                                    <p:set>
                                      <p:cBhvr>
                                        <p:cTn id="68" dur="1" fill="hold">
                                          <p:stCondLst>
                                            <p:cond delay="0"/>
                                          </p:stCondLst>
                                        </p:cTn>
                                        <p:tgtEl>
                                          <p:spTgt spid="1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1" restart="whenNotActive" fill="hold" evtFilter="cancelBubble" nodeType="interactiveSeq">
                <p:stCondLst>
                  <p:cond evt="onClick" delay="0">
                    <p:tgtEl>
                      <p:spTgt spid="5"/>
                    </p:tgtEl>
                  </p:cond>
                </p:stCondLst>
                <p:endSync evt="end" delay="0">
                  <p:rtn val="all"/>
                </p:endSync>
                <p:childTnLst>
                  <p:par>
                    <p:cTn id="72" fill="hold">
                      <p:stCondLst>
                        <p:cond delay="0"/>
                      </p:stCondLst>
                      <p:childTnLst>
                        <p:par>
                          <p:cTn id="73" fill="hold">
                            <p:stCondLst>
                              <p:cond delay="0"/>
                            </p:stCondLst>
                            <p:childTnLst>
                              <p:par>
                                <p:cTn id="74" presetID="2" presetClass="mediacall" presetSubtype="0" fill="hold" nodeType="clickEffect">
                                  <p:stCondLst>
                                    <p:cond delay="0"/>
                                  </p:stCondLst>
                                  <p:childTnLst>
                                    <p:cmd type="call" cmd="togglePause">
                                      <p:cBhvr>
                                        <p:cTn id="75" dur="1" fill="hold"/>
                                        <p:tgtEl>
                                          <p:spTgt spid="5"/>
                                        </p:tgtEl>
                                      </p:cBhvr>
                                    </p:cmd>
                                  </p:childTnLst>
                                </p:cTn>
                              </p:par>
                            </p:childTnLst>
                          </p:cTn>
                        </p:par>
                      </p:childTnLst>
                    </p:cTn>
                  </p:par>
                </p:childTnLst>
              </p:cTn>
              <p:nextCondLst>
                <p:cond evt="onClick" delay="0">
                  <p:tgtEl>
                    <p:spTgt spid="5"/>
                  </p:tgtEl>
                </p:cond>
              </p:nextCondLst>
            </p:seq>
            <p:video>
              <p:cMediaNode vol="80000">
                <p:cTn id="76" repeatCount="indefinite" fill="remove" display="0">
                  <p:stCondLst>
                    <p:cond delay="indefinite"/>
                  </p:stCondLst>
                </p:cTn>
                <p:tgtEl>
                  <p:spTgt spid="5"/>
                </p:tgtEl>
              </p:cMediaNode>
            </p:video>
            <p:video>
              <p:cMediaNode vol="80000">
                <p:cTn id="77" repeatCount="indefinite" fill="remove" display="0">
                  <p:stCondLst>
                    <p:cond delay="indefinite"/>
                  </p:stCondLst>
                </p:cTn>
                <p:tgtEl>
                  <p:spTgt spid="6"/>
                </p:tgtEl>
              </p:cMediaNode>
            </p:video>
            <p:seq concurrent="1" nextAc="seek">
              <p:cTn id="78" restart="whenNotActive" fill="hold" evtFilter="cancelBubble" nodeType="interactiveSeq">
                <p:stCondLst>
                  <p:cond evt="onClick" delay="0">
                    <p:tgtEl>
                      <p:spTgt spid="6"/>
                    </p:tgtEl>
                  </p:cond>
                </p:stCondLst>
                <p:endSync evt="end" delay="0">
                  <p:rtn val="all"/>
                </p:endSync>
                <p:childTnLst>
                  <p:par>
                    <p:cTn id="79" fill="hold">
                      <p:stCondLst>
                        <p:cond delay="0"/>
                      </p:stCondLst>
                      <p:childTnLst>
                        <p:par>
                          <p:cTn id="80" fill="hold">
                            <p:stCondLst>
                              <p:cond delay="0"/>
                            </p:stCondLst>
                            <p:childTnLst>
                              <p:par>
                                <p:cTn id="81" presetID="2" presetClass="mediacall" presetSubtype="0" fill="hold" nodeType="clickEffect">
                                  <p:stCondLst>
                                    <p:cond delay="0"/>
                                  </p:stCondLst>
                                  <p:childTnLst>
                                    <p:cmd type="call" cmd="togglePause">
                                      <p:cBhvr>
                                        <p:cTn id="82" dur="1" fill="hold"/>
                                        <p:tgtEl>
                                          <p:spTgt spid="6"/>
                                        </p:tgtEl>
                                      </p:cBhvr>
                                    </p:cmd>
                                  </p:childTnLst>
                                </p:cTn>
                              </p:par>
                            </p:childTnLst>
                          </p:cTn>
                        </p:par>
                      </p:childTnLst>
                    </p:cTn>
                  </p:par>
                </p:childTnLst>
              </p:cTn>
              <p:nextCondLst>
                <p:cond evt="onClick" delay="0">
                  <p:tgtEl>
                    <p:spTgt spid="6"/>
                  </p:tgtEl>
                </p:cond>
              </p:nextCondLst>
            </p:seq>
            <p:video>
              <p:cMediaNode vol="80000">
                <p:cTn id="83" repeatCount="indefinite" fill="remove" display="0">
                  <p:stCondLst>
                    <p:cond delay="indefinite"/>
                  </p:stCondLst>
                </p:cTn>
                <p:tgtEl>
                  <p:spTgt spid="7"/>
                </p:tgtEl>
              </p:cMediaNode>
            </p:video>
            <p:seq concurrent="1" nextAc="seek">
              <p:cTn id="84" restart="whenNotActive" fill="hold" evtFilter="cancelBubble" nodeType="interactiveSeq">
                <p:stCondLst>
                  <p:cond evt="onClick" delay="0">
                    <p:tgtEl>
                      <p:spTgt spid="7"/>
                    </p:tgtEl>
                  </p:cond>
                </p:stCondLst>
                <p:endSync evt="end" delay="0">
                  <p:rtn val="all"/>
                </p:endSync>
                <p:childTnLst>
                  <p:par>
                    <p:cTn id="85" fill="hold">
                      <p:stCondLst>
                        <p:cond delay="0"/>
                      </p:stCondLst>
                      <p:childTnLst>
                        <p:par>
                          <p:cTn id="86" fill="hold">
                            <p:stCondLst>
                              <p:cond delay="0"/>
                            </p:stCondLst>
                            <p:childTnLst>
                              <p:par>
                                <p:cTn id="87" presetID="2" presetClass="mediacall" presetSubtype="0" fill="hold" nodeType="clickEffect">
                                  <p:stCondLst>
                                    <p:cond delay="0"/>
                                  </p:stCondLst>
                                  <p:childTnLst>
                                    <p:cmd type="call" cmd="togglePause">
                                      <p:cBhvr>
                                        <p:cTn id="88" dur="1" fill="hold"/>
                                        <p:tgtEl>
                                          <p:spTgt spid="7"/>
                                        </p:tgtEl>
                                      </p:cBhvr>
                                    </p:cmd>
                                  </p:childTnLst>
                                </p:cTn>
                              </p:par>
                            </p:childTnLst>
                          </p:cTn>
                        </p:par>
                      </p:childTnLst>
                    </p:cTn>
                  </p:par>
                </p:childTnLst>
              </p:cTn>
              <p:nextCondLst>
                <p:cond evt="onClick" delay="0">
                  <p:tgtEl>
                    <p:spTgt spid="7"/>
                  </p:tgtEl>
                </p:cond>
              </p:nextCondLst>
            </p:seq>
            <p:video>
              <p:cMediaNode vol="80000">
                <p:cTn id="89" repeatCount="indefinite" fill="remove" display="0">
                  <p:stCondLst>
                    <p:cond delay="indefinite"/>
                  </p:stCondLst>
                </p:cTn>
                <p:tgtEl>
                  <p:spTgt spid="8"/>
                </p:tgtEl>
              </p:cMediaNode>
            </p:video>
            <p:seq concurrent="1" nextAc="seek">
              <p:cTn id="90" restart="whenNotActive" fill="hold" evtFilter="cancelBubble" nodeType="interactiveSeq">
                <p:stCondLst>
                  <p:cond evt="onClick" delay="0">
                    <p:tgtEl>
                      <p:spTgt spid="8"/>
                    </p:tgtEl>
                  </p:cond>
                </p:stCondLst>
                <p:endSync evt="end" delay="0">
                  <p:rtn val="all"/>
                </p:endSync>
                <p:childTnLst>
                  <p:par>
                    <p:cTn id="91" fill="hold">
                      <p:stCondLst>
                        <p:cond delay="0"/>
                      </p:stCondLst>
                      <p:childTnLst>
                        <p:par>
                          <p:cTn id="92" fill="hold">
                            <p:stCondLst>
                              <p:cond delay="0"/>
                            </p:stCondLst>
                            <p:childTnLst>
                              <p:par>
                                <p:cTn id="93" presetID="2" presetClass="mediacall" presetSubtype="0" fill="hold" nodeType="clickEffect">
                                  <p:stCondLst>
                                    <p:cond delay="0"/>
                                  </p:stCondLst>
                                  <p:childTnLst>
                                    <p:cmd type="call" cmd="togglePause">
                                      <p:cBhvr>
                                        <p:cTn id="94" dur="1" fill="hold"/>
                                        <p:tgtEl>
                                          <p:spTgt spid="8"/>
                                        </p:tgtEl>
                                      </p:cBhvr>
                                    </p:cmd>
                                  </p:childTnLst>
                                </p:cTn>
                              </p:par>
                            </p:childTnLst>
                          </p:cTn>
                        </p:par>
                      </p:childTnLst>
                    </p:cTn>
                  </p:par>
                </p:childTnLst>
              </p:cTn>
              <p:nextCondLst>
                <p:cond evt="onClick" delay="0">
                  <p:tgtEl>
                    <p:spTgt spid="8"/>
                  </p:tgtEl>
                </p:cond>
              </p:nextCondLst>
            </p:seq>
            <p:video>
              <p:cMediaNode vol="80000">
                <p:cTn id="95" repeatCount="indefinite" fill="remove" display="0">
                  <p:stCondLst>
                    <p:cond delay="indefinite"/>
                  </p:stCondLst>
                </p:cTn>
                <p:tgtEl>
                  <p:spTgt spid="10"/>
                </p:tgtEl>
              </p:cMediaNode>
            </p:video>
            <p:seq concurrent="1" nextAc="seek">
              <p:cTn id="96" restart="whenNotActive" fill="hold" evtFilter="cancelBubble" nodeType="interactiveSeq">
                <p:stCondLst>
                  <p:cond evt="onClick" delay="0">
                    <p:tgtEl>
                      <p:spTgt spid="10"/>
                    </p:tgtEl>
                  </p:cond>
                </p:stCondLst>
                <p:endSync evt="end" delay="0">
                  <p:rtn val="all"/>
                </p:endSync>
                <p:childTnLst>
                  <p:par>
                    <p:cTn id="97" fill="hold">
                      <p:stCondLst>
                        <p:cond delay="0"/>
                      </p:stCondLst>
                      <p:childTnLst>
                        <p:par>
                          <p:cTn id="98" fill="hold">
                            <p:stCondLst>
                              <p:cond delay="0"/>
                            </p:stCondLst>
                            <p:childTnLst>
                              <p:par>
                                <p:cTn id="99" presetID="2" presetClass="mediacall" presetSubtype="0" fill="hold" nodeType="clickEffect">
                                  <p:stCondLst>
                                    <p:cond delay="0"/>
                                  </p:stCondLst>
                                  <p:childTnLst>
                                    <p:cmd type="call" cmd="togglePause">
                                      <p:cBhvr>
                                        <p:cTn id="100" dur="1" fill="hold"/>
                                        <p:tgtEl>
                                          <p:spTgt spid="10"/>
                                        </p:tgtEl>
                                      </p:cBhvr>
                                    </p:cmd>
                                  </p:childTnLst>
                                </p:cTn>
                              </p:par>
                            </p:childTnLst>
                          </p:cTn>
                        </p:par>
                      </p:childTnLst>
                    </p:cTn>
                  </p:par>
                </p:childTnLst>
              </p:cTn>
              <p:nextCondLst>
                <p:cond evt="onClick" delay="0">
                  <p:tgtEl>
                    <p:spTgt spid="10"/>
                  </p:tgtEl>
                </p:cond>
              </p:nextCondLst>
            </p:seq>
          </p:childTnLst>
        </p:cTn>
      </p:par>
    </p:tnLst>
    <p:bldLst>
      <p:bldP spid="24" grpId="0"/>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FED5A-ED25-46BA-9B28-0EE0D83A3D0C}"/>
              </a:ext>
            </a:extLst>
          </p:cNvPr>
          <p:cNvSpPr>
            <a:spLocks noGrp="1"/>
          </p:cNvSpPr>
          <p:nvPr>
            <p:ph type="title"/>
          </p:nvPr>
        </p:nvSpPr>
        <p:spPr/>
        <p:txBody>
          <a:bodyPr/>
          <a:lstStyle/>
          <a:p>
            <a:r>
              <a:rPr lang="en-US" dirty="0"/>
              <a:t>Agent-Based Simulation is Versatile</a:t>
            </a:r>
            <a:endParaRPr lang="en-CH" dirty="0"/>
          </a:p>
        </p:txBody>
      </p:sp>
      <p:sp>
        <p:nvSpPr>
          <p:cNvPr id="3" name="Content Placeholder 2">
            <a:extLst>
              <a:ext uri="{FF2B5EF4-FFF2-40B4-BE49-F238E27FC236}">
                <a16:creationId xmlns:a16="http://schemas.microsoft.com/office/drawing/2014/main" id="{A500FA11-A0E4-4C31-A86C-A87FBA43B452}"/>
              </a:ext>
            </a:extLst>
          </p:cNvPr>
          <p:cNvSpPr>
            <a:spLocks noGrp="1"/>
          </p:cNvSpPr>
          <p:nvPr>
            <p:ph idx="1"/>
          </p:nvPr>
        </p:nvSpPr>
        <p:spPr/>
        <p:txBody>
          <a:bodyPr/>
          <a:lstStyle/>
          <a:p>
            <a:endParaRPr lang="en-CH"/>
          </a:p>
        </p:txBody>
      </p:sp>
      <p:sp>
        <p:nvSpPr>
          <p:cNvPr id="4" name="Slide Number Placeholder 3">
            <a:extLst>
              <a:ext uri="{FF2B5EF4-FFF2-40B4-BE49-F238E27FC236}">
                <a16:creationId xmlns:a16="http://schemas.microsoft.com/office/drawing/2014/main" id="{8EB9D16B-5CE3-4E2F-A6A1-B7BFD448185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9C3F08-3115-4FA1-9043-5197FD6801DB}" type="slidenum">
              <a:rPr kumimoji="0" lang="en-CH" sz="1800" b="0" i="0" u="none" strike="noStrike" kern="1200" cap="none" spc="0" normalizeH="0" baseline="0" noProof="0" smtClean="0">
                <a:ln>
                  <a:noFill/>
                </a:ln>
                <a:solidFill>
                  <a:srgbClr val="030F2B"/>
                </a:solidFill>
                <a:effectLst/>
                <a:uLnTx/>
                <a:uFillTx/>
                <a:latin typeface="Lato" panose="020F050202020403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213</a:t>
            </a:fld>
            <a:endParaRPr kumimoji="0" lang="en-CH" sz="1800" b="0" i="0" u="none" strike="noStrike" kern="1200" cap="none" spc="0" normalizeH="0" baseline="0" noProof="0" dirty="0">
              <a:ln>
                <a:noFill/>
              </a:ln>
              <a:solidFill>
                <a:srgbClr val="030F2B"/>
              </a:solidFill>
              <a:effectLst/>
              <a:uLnTx/>
              <a:uFillTx/>
              <a:latin typeface="Lato" panose="020F0502020204030203" pitchFamily="34" charset="0"/>
              <a:ea typeface="+mn-ea"/>
              <a:cs typeface="+mn-cs"/>
            </a:endParaRPr>
          </a:p>
        </p:txBody>
      </p:sp>
      <p:sp>
        <p:nvSpPr>
          <p:cNvPr id="5" name="Text Placeholder 4">
            <a:extLst>
              <a:ext uri="{FF2B5EF4-FFF2-40B4-BE49-F238E27FC236}">
                <a16:creationId xmlns:a16="http://schemas.microsoft.com/office/drawing/2014/main" id="{C1109D7E-2571-44E4-B4C8-BBD151D7FC6B}"/>
              </a:ext>
            </a:extLst>
          </p:cNvPr>
          <p:cNvSpPr>
            <a:spLocks noGrp="1"/>
          </p:cNvSpPr>
          <p:nvPr>
            <p:ph type="body" sz="quarter" idx="13"/>
          </p:nvPr>
        </p:nvSpPr>
        <p:spPr/>
        <p:txBody>
          <a:bodyPr/>
          <a:lstStyle/>
          <a:p>
            <a:r>
              <a:rPr lang="en-US" dirty="0"/>
              <a:t>Ref: Icons from Flaticon.com</a:t>
            </a:r>
            <a:endParaRPr lang="en-CH" dirty="0"/>
          </a:p>
        </p:txBody>
      </p:sp>
      <p:grpSp>
        <p:nvGrpSpPr>
          <p:cNvPr id="40" name="Group 39">
            <a:extLst>
              <a:ext uri="{FF2B5EF4-FFF2-40B4-BE49-F238E27FC236}">
                <a16:creationId xmlns:a16="http://schemas.microsoft.com/office/drawing/2014/main" id="{E5524E9E-9A4B-4742-8267-83E130F3ED92}"/>
              </a:ext>
            </a:extLst>
          </p:cNvPr>
          <p:cNvGrpSpPr/>
          <p:nvPr/>
        </p:nvGrpSpPr>
        <p:grpSpPr>
          <a:xfrm>
            <a:off x="233546" y="3738770"/>
            <a:ext cx="1800000" cy="2437387"/>
            <a:chOff x="233546" y="4098347"/>
            <a:chExt cx="1800000" cy="2437387"/>
          </a:xfrm>
        </p:grpSpPr>
        <p:pic>
          <p:nvPicPr>
            <p:cNvPr id="24" name="Picture 23">
              <a:extLst>
                <a:ext uri="{FF2B5EF4-FFF2-40B4-BE49-F238E27FC236}">
                  <a16:creationId xmlns:a16="http://schemas.microsoft.com/office/drawing/2014/main" id="{26B20BB2-A7B4-451E-B080-CA72C80FE30D}"/>
                </a:ext>
              </a:extLst>
            </p:cNvPr>
            <p:cNvPicPr preferRelativeResize="0">
              <a:picLocks noChangeAspect="1"/>
            </p:cNvPicPr>
            <p:nvPr/>
          </p:nvPicPr>
          <p:blipFill>
            <a:blip r:embed="rId3">
              <a:extLst>
                <a:ext uri="{28A0092B-C50C-407E-A947-70E740481C1C}">
                  <a14:useLocalDpi xmlns:a14="http://schemas.microsoft.com/office/drawing/2010/main" val="0"/>
                </a:ext>
              </a:extLst>
            </a:blip>
            <a:stretch>
              <a:fillRect/>
            </a:stretch>
          </p:blipFill>
          <p:spPr>
            <a:xfrm>
              <a:off x="233546" y="4098347"/>
              <a:ext cx="1800000" cy="1800000"/>
            </a:xfrm>
            <a:prstGeom prst="rect">
              <a:avLst/>
            </a:prstGeom>
          </p:spPr>
        </p:pic>
        <p:sp>
          <p:nvSpPr>
            <p:cNvPr id="25" name="TextBox 24">
              <a:extLst>
                <a:ext uri="{FF2B5EF4-FFF2-40B4-BE49-F238E27FC236}">
                  <a16:creationId xmlns:a16="http://schemas.microsoft.com/office/drawing/2014/main" id="{05628006-FA30-4CDA-A9EC-CF23DDCC8D5D}"/>
                </a:ext>
              </a:extLst>
            </p:cNvPr>
            <p:cNvSpPr txBox="1"/>
            <p:nvPr/>
          </p:nvSpPr>
          <p:spPr>
            <a:xfrm>
              <a:off x="464132" y="6012514"/>
              <a:ext cx="1338828"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Finance</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43" name="Group 42">
            <a:extLst>
              <a:ext uri="{FF2B5EF4-FFF2-40B4-BE49-F238E27FC236}">
                <a16:creationId xmlns:a16="http://schemas.microsoft.com/office/drawing/2014/main" id="{2CFA6250-A1CF-4A14-AE34-C5EE6023A4F3}"/>
              </a:ext>
            </a:extLst>
          </p:cNvPr>
          <p:cNvGrpSpPr/>
          <p:nvPr/>
        </p:nvGrpSpPr>
        <p:grpSpPr>
          <a:xfrm>
            <a:off x="7001787" y="3738770"/>
            <a:ext cx="1800000" cy="2431924"/>
            <a:chOff x="7001787" y="4098347"/>
            <a:chExt cx="1800000" cy="2431924"/>
          </a:xfrm>
        </p:grpSpPr>
        <p:pic>
          <p:nvPicPr>
            <p:cNvPr id="16" name="Picture 15">
              <a:extLst>
                <a:ext uri="{FF2B5EF4-FFF2-40B4-BE49-F238E27FC236}">
                  <a16:creationId xmlns:a16="http://schemas.microsoft.com/office/drawing/2014/main" id="{FB8D1DA9-465C-432D-AF16-F588D57BD53B}"/>
                </a:ext>
              </a:extLst>
            </p:cNvPr>
            <p:cNvPicPr preferRelativeResize="0">
              <a:picLocks noChangeAspect="1"/>
            </p:cNvPicPr>
            <p:nvPr/>
          </p:nvPicPr>
          <p:blipFill>
            <a:blip r:embed="rId4">
              <a:extLst>
                <a:ext uri="{28A0092B-C50C-407E-A947-70E740481C1C}">
                  <a14:useLocalDpi xmlns:a14="http://schemas.microsoft.com/office/drawing/2010/main" val="0"/>
                </a:ext>
              </a:extLst>
            </a:blip>
            <a:stretch>
              <a:fillRect/>
            </a:stretch>
          </p:blipFill>
          <p:spPr>
            <a:xfrm>
              <a:off x="7001787" y="4098347"/>
              <a:ext cx="1800000" cy="1800000"/>
            </a:xfrm>
            <a:prstGeom prst="rect">
              <a:avLst/>
            </a:prstGeom>
          </p:spPr>
        </p:pic>
        <p:sp>
          <p:nvSpPr>
            <p:cNvPr id="26" name="TextBox 25">
              <a:extLst>
                <a:ext uri="{FF2B5EF4-FFF2-40B4-BE49-F238E27FC236}">
                  <a16:creationId xmlns:a16="http://schemas.microsoft.com/office/drawing/2014/main" id="{0116D0CD-D19A-4A1A-BD74-B53F3CBA7EC6}"/>
                </a:ext>
              </a:extLst>
            </p:cNvPr>
            <p:cNvSpPr txBox="1"/>
            <p:nvPr/>
          </p:nvSpPr>
          <p:spPr>
            <a:xfrm>
              <a:off x="7046713" y="6007051"/>
              <a:ext cx="1710148"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Marketing</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sp>
        <p:nvSpPr>
          <p:cNvPr id="27" name="TextBox 26">
            <a:extLst>
              <a:ext uri="{FF2B5EF4-FFF2-40B4-BE49-F238E27FC236}">
                <a16:creationId xmlns:a16="http://schemas.microsoft.com/office/drawing/2014/main" id="{069859EB-30AC-44D2-BED0-620B0810E638}"/>
              </a:ext>
            </a:extLst>
          </p:cNvPr>
          <p:cNvSpPr txBox="1"/>
          <p:nvPr/>
        </p:nvSpPr>
        <p:spPr>
          <a:xfrm>
            <a:off x="3593206" y="6353172"/>
            <a:ext cx="1957587"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and more …</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nvGrpSpPr>
          <p:cNvPr id="42" name="Group 41">
            <a:extLst>
              <a:ext uri="{FF2B5EF4-FFF2-40B4-BE49-F238E27FC236}">
                <a16:creationId xmlns:a16="http://schemas.microsoft.com/office/drawing/2014/main" id="{417709AB-48E3-4C96-A311-B0B058999D83}"/>
              </a:ext>
            </a:extLst>
          </p:cNvPr>
          <p:cNvGrpSpPr/>
          <p:nvPr/>
        </p:nvGrpSpPr>
        <p:grpSpPr>
          <a:xfrm>
            <a:off x="4745706" y="3738770"/>
            <a:ext cx="1800000" cy="2431924"/>
            <a:chOff x="4694389" y="4098347"/>
            <a:chExt cx="1800000" cy="2431924"/>
          </a:xfrm>
        </p:grpSpPr>
        <p:pic>
          <p:nvPicPr>
            <p:cNvPr id="22" name="Picture 21">
              <a:extLst>
                <a:ext uri="{FF2B5EF4-FFF2-40B4-BE49-F238E27FC236}">
                  <a16:creationId xmlns:a16="http://schemas.microsoft.com/office/drawing/2014/main" id="{41874A94-74C6-442B-8DDE-52484B20351C}"/>
                </a:ext>
              </a:extLst>
            </p:cNvPr>
            <p:cNvPicPr preferRelativeResize="0">
              <a:picLocks noChangeAspect="1"/>
            </p:cNvPicPr>
            <p:nvPr/>
          </p:nvPicPr>
          <p:blipFill>
            <a:blip r:embed="rId5">
              <a:extLst>
                <a:ext uri="{28A0092B-C50C-407E-A947-70E740481C1C}">
                  <a14:useLocalDpi xmlns:a14="http://schemas.microsoft.com/office/drawing/2010/main" val="0"/>
                </a:ext>
              </a:extLst>
            </a:blip>
            <a:stretch>
              <a:fillRect/>
            </a:stretch>
          </p:blipFill>
          <p:spPr>
            <a:xfrm>
              <a:off x="4694389" y="4098347"/>
              <a:ext cx="1800000" cy="1800000"/>
            </a:xfrm>
            <a:prstGeom prst="rect">
              <a:avLst/>
            </a:prstGeom>
          </p:spPr>
        </p:pic>
        <p:sp>
          <p:nvSpPr>
            <p:cNvPr id="28" name="TextBox 27">
              <a:extLst>
                <a:ext uri="{FF2B5EF4-FFF2-40B4-BE49-F238E27FC236}">
                  <a16:creationId xmlns:a16="http://schemas.microsoft.com/office/drawing/2014/main" id="{396676CD-EF61-47AF-AFCF-81DC26A0ED26}"/>
                </a:ext>
              </a:extLst>
            </p:cNvPr>
            <p:cNvSpPr txBox="1"/>
            <p:nvPr/>
          </p:nvSpPr>
          <p:spPr>
            <a:xfrm>
              <a:off x="4911349" y="6007051"/>
              <a:ext cx="1366080"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Ecology</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41" name="Group 40">
            <a:extLst>
              <a:ext uri="{FF2B5EF4-FFF2-40B4-BE49-F238E27FC236}">
                <a16:creationId xmlns:a16="http://schemas.microsoft.com/office/drawing/2014/main" id="{9B02FB91-694F-4DC1-B901-82CB2B09D80B}"/>
              </a:ext>
            </a:extLst>
          </p:cNvPr>
          <p:cNvGrpSpPr/>
          <p:nvPr/>
        </p:nvGrpSpPr>
        <p:grpSpPr>
          <a:xfrm>
            <a:off x="2489626" y="3738770"/>
            <a:ext cx="1800000" cy="2434654"/>
            <a:chOff x="2609328" y="4098347"/>
            <a:chExt cx="1800000" cy="2434654"/>
          </a:xfrm>
        </p:grpSpPr>
        <p:pic>
          <p:nvPicPr>
            <p:cNvPr id="18" name="Picture 17">
              <a:extLst>
                <a:ext uri="{FF2B5EF4-FFF2-40B4-BE49-F238E27FC236}">
                  <a16:creationId xmlns:a16="http://schemas.microsoft.com/office/drawing/2014/main" id="{7D859027-4F9C-4352-B499-2165C86BBCE3}"/>
                </a:ext>
              </a:extLst>
            </p:cNvPr>
            <p:cNvPicPr preferRelativeResize="0">
              <a:picLocks noChangeAspect="1"/>
            </p:cNvPicPr>
            <p:nvPr/>
          </p:nvPicPr>
          <p:blipFill>
            <a:blip r:embed="rId6">
              <a:extLst>
                <a:ext uri="{28A0092B-C50C-407E-A947-70E740481C1C}">
                  <a14:useLocalDpi xmlns:a14="http://schemas.microsoft.com/office/drawing/2010/main" val="0"/>
                </a:ext>
              </a:extLst>
            </a:blip>
            <a:stretch>
              <a:fillRect/>
            </a:stretch>
          </p:blipFill>
          <p:spPr>
            <a:xfrm>
              <a:off x="2609328" y="4098347"/>
              <a:ext cx="1800000" cy="1800000"/>
            </a:xfrm>
            <a:prstGeom prst="rect">
              <a:avLst/>
            </a:prstGeom>
          </p:spPr>
        </p:pic>
        <p:sp>
          <p:nvSpPr>
            <p:cNvPr id="29" name="TextBox 28">
              <a:extLst>
                <a:ext uri="{FF2B5EF4-FFF2-40B4-BE49-F238E27FC236}">
                  <a16:creationId xmlns:a16="http://schemas.microsoft.com/office/drawing/2014/main" id="{B943F202-F106-479D-B19A-922859836063}"/>
                </a:ext>
              </a:extLst>
            </p:cNvPr>
            <p:cNvSpPr txBox="1"/>
            <p:nvPr/>
          </p:nvSpPr>
          <p:spPr>
            <a:xfrm>
              <a:off x="2699812" y="6009781"/>
              <a:ext cx="1619033"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Transport</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39" name="Group 38">
            <a:extLst>
              <a:ext uri="{FF2B5EF4-FFF2-40B4-BE49-F238E27FC236}">
                <a16:creationId xmlns:a16="http://schemas.microsoft.com/office/drawing/2014/main" id="{0AC0598F-DBB3-42C9-A4C8-1D16C85704E9}"/>
              </a:ext>
            </a:extLst>
          </p:cNvPr>
          <p:cNvGrpSpPr/>
          <p:nvPr/>
        </p:nvGrpSpPr>
        <p:grpSpPr>
          <a:xfrm>
            <a:off x="6725177" y="1204779"/>
            <a:ext cx="2424895" cy="2356976"/>
            <a:chOff x="7325918" y="1595244"/>
            <a:chExt cx="2424895" cy="2356976"/>
          </a:xfrm>
        </p:grpSpPr>
        <p:pic>
          <p:nvPicPr>
            <p:cNvPr id="20" name="Picture 19">
              <a:extLst>
                <a:ext uri="{FF2B5EF4-FFF2-40B4-BE49-F238E27FC236}">
                  <a16:creationId xmlns:a16="http://schemas.microsoft.com/office/drawing/2014/main" id="{A22D7434-6611-4771-9B04-98813EAF968C}"/>
                </a:ext>
              </a:extLst>
            </p:cNvPr>
            <p:cNvPicPr preferRelativeResize="0">
              <a:picLocks noChangeAspect="1"/>
            </p:cNvPicPr>
            <p:nvPr/>
          </p:nvPicPr>
          <p:blipFill>
            <a:blip r:embed="rId7">
              <a:extLst>
                <a:ext uri="{28A0092B-C50C-407E-A947-70E740481C1C}">
                  <a14:useLocalDpi xmlns:a14="http://schemas.microsoft.com/office/drawing/2010/main" val="0"/>
                </a:ext>
              </a:extLst>
            </a:blip>
            <a:stretch>
              <a:fillRect/>
            </a:stretch>
          </p:blipFill>
          <p:spPr>
            <a:xfrm>
              <a:off x="7638365" y="1595244"/>
              <a:ext cx="1800000" cy="1800000"/>
            </a:xfrm>
            <a:prstGeom prst="rect">
              <a:avLst/>
            </a:prstGeom>
          </p:spPr>
        </p:pic>
        <p:sp>
          <p:nvSpPr>
            <p:cNvPr id="30" name="TextBox 29">
              <a:extLst>
                <a:ext uri="{FF2B5EF4-FFF2-40B4-BE49-F238E27FC236}">
                  <a16:creationId xmlns:a16="http://schemas.microsoft.com/office/drawing/2014/main" id="{75D2E23B-C030-49B2-8361-D3BE53CDBCF5}"/>
                </a:ext>
              </a:extLst>
            </p:cNvPr>
            <p:cNvSpPr txBox="1"/>
            <p:nvPr/>
          </p:nvSpPr>
          <p:spPr>
            <a:xfrm>
              <a:off x="7325918" y="3429000"/>
              <a:ext cx="2424895"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Social Sciences</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38" name="Group 37">
            <a:extLst>
              <a:ext uri="{FF2B5EF4-FFF2-40B4-BE49-F238E27FC236}">
                <a16:creationId xmlns:a16="http://schemas.microsoft.com/office/drawing/2014/main" id="{6A585EEB-8B5C-40B4-9C9C-308778A40062}"/>
              </a:ext>
            </a:extLst>
          </p:cNvPr>
          <p:cNvGrpSpPr/>
          <p:nvPr/>
        </p:nvGrpSpPr>
        <p:grpSpPr>
          <a:xfrm>
            <a:off x="4675354" y="1204779"/>
            <a:ext cx="1800000" cy="2356976"/>
            <a:chOff x="5089302" y="1595244"/>
            <a:chExt cx="1800000" cy="2356976"/>
          </a:xfrm>
        </p:grpSpPr>
        <p:pic>
          <p:nvPicPr>
            <p:cNvPr id="8" name="Picture 7">
              <a:extLst>
                <a:ext uri="{FF2B5EF4-FFF2-40B4-BE49-F238E27FC236}">
                  <a16:creationId xmlns:a16="http://schemas.microsoft.com/office/drawing/2014/main" id="{72960056-AC23-4B00-9E87-59D48C5F7F2A}"/>
                </a:ext>
              </a:extLst>
            </p:cNvPr>
            <p:cNvPicPr preferRelativeResize="0">
              <a:picLocks noChangeAspect="1"/>
            </p:cNvPicPr>
            <p:nvPr/>
          </p:nvPicPr>
          <p:blipFill>
            <a:blip r:embed="rId8">
              <a:extLst>
                <a:ext uri="{28A0092B-C50C-407E-A947-70E740481C1C}">
                  <a14:useLocalDpi xmlns:a14="http://schemas.microsoft.com/office/drawing/2010/main" val="0"/>
                </a:ext>
              </a:extLst>
            </a:blip>
            <a:stretch>
              <a:fillRect/>
            </a:stretch>
          </p:blipFill>
          <p:spPr>
            <a:xfrm>
              <a:off x="5089302" y="1595244"/>
              <a:ext cx="1800000" cy="1800000"/>
            </a:xfrm>
            <a:prstGeom prst="rect">
              <a:avLst/>
            </a:prstGeom>
          </p:spPr>
        </p:pic>
        <p:sp>
          <p:nvSpPr>
            <p:cNvPr id="31" name="TextBox 30">
              <a:extLst>
                <a:ext uri="{FF2B5EF4-FFF2-40B4-BE49-F238E27FC236}">
                  <a16:creationId xmlns:a16="http://schemas.microsoft.com/office/drawing/2014/main" id="{9E64B700-42B0-46AC-987B-4FC4F1EBB791}"/>
                </a:ext>
              </a:extLst>
            </p:cNvPr>
            <p:cNvSpPr txBox="1"/>
            <p:nvPr/>
          </p:nvSpPr>
          <p:spPr>
            <a:xfrm>
              <a:off x="5218899" y="3429000"/>
              <a:ext cx="1540806"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Medicine</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37" name="Group 36">
            <a:extLst>
              <a:ext uri="{FF2B5EF4-FFF2-40B4-BE49-F238E27FC236}">
                <a16:creationId xmlns:a16="http://schemas.microsoft.com/office/drawing/2014/main" id="{E79B69F2-D74D-46C6-8B70-3CB7F13396E8}"/>
              </a:ext>
            </a:extLst>
          </p:cNvPr>
          <p:cNvGrpSpPr/>
          <p:nvPr/>
        </p:nvGrpSpPr>
        <p:grpSpPr>
          <a:xfrm>
            <a:off x="2190624" y="1204779"/>
            <a:ext cx="2234907" cy="2356976"/>
            <a:chOff x="2604572" y="1595244"/>
            <a:chExt cx="2234907" cy="2356976"/>
          </a:xfrm>
        </p:grpSpPr>
        <p:pic>
          <p:nvPicPr>
            <p:cNvPr id="10" name="Picture 9">
              <a:extLst>
                <a:ext uri="{FF2B5EF4-FFF2-40B4-BE49-F238E27FC236}">
                  <a16:creationId xmlns:a16="http://schemas.microsoft.com/office/drawing/2014/main" id="{220CDEA4-2A92-4136-BA8B-D22745D0F28F}"/>
                </a:ext>
              </a:extLst>
            </p:cNvPr>
            <p:cNvPicPr preferRelativeResize="0">
              <a:picLocks noChangeAspect="1"/>
            </p:cNvPicPr>
            <p:nvPr/>
          </p:nvPicPr>
          <p:blipFill>
            <a:blip r:embed="rId9">
              <a:extLst>
                <a:ext uri="{28A0092B-C50C-407E-A947-70E740481C1C}">
                  <a14:useLocalDpi xmlns:a14="http://schemas.microsoft.com/office/drawing/2010/main" val="0"/>
                </a:ext>
              </a:extLst>
            </a:blip>
            <a:stretch>
              <a:fillRect/>
            </a:stretch>
          </p:blipFill>
          <p:spPr>
            <a:xfrm>
              <a:off x="2822025" y="1595244"/>
              <a:ext cx="1800000" cy="1800000"/>
            </a:xfrm>
            <a:prstGeom prst="rect">
              <a:avLst/>
            </a:prstGeom>
          </p:spPr>
        </p:pic>
        <p:sp>
          <p:nvSpPr>
            <p:cNvPr id="32" name="TextBox 31">
              <a:extLst>
                <a:ext uri="{FF2B5EF4-FFF2-40B4-BE49-F238E27FC236}">
                  <a16:creationId xmlns:a16="http://schemas.microsoft.com/office/drawing/2014/main" id="{B36C650F-4DB8-4151-BEF8-EB6FF25D3EED}"/>
                </a:ext>
              </a:extLst>
            </p:cNvPr>
            <p:cNvSpPr txBox="1"/>
            <p:nvPr/>
          </p:nvSpPr>
          <p:spPr>
            <a:xfrm>
              <a:off x="2604572" y="3429000"/>
              <a:ext cx="2234907"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Epidemiology</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36" name="Group 35">
            <a:extLst>
              <a:ext uri="{FF2B5EF4-FFF2-40B4-BE49-F238E27FC236}">
                <a16:creationId xmlns:a16="http://schemas.microsoft.com/office/drawing/2014/main" id="{4E09B77A-3802-4450-AAC9-E0C02684613F}"/>
              </a:ext>
            </a:extLst>
          </p:cNvPr>
          <p:cNvGrpSpPr/>
          <p:nvPr/>
        </p:nvGrpSpPr>
        <p:grpSpPr>
          <a:xfrm>
            <a:off x="233546" y="1204779"/>
            <a:ext cx="1800000" cy="2356976"/>
            <a:chOff x="534598" y="1595244"/>
            <a:chExt cx="1800000" cy="2356976"/>
          </a:xfrm>
        </p:grpSpPr>
        <p:pic>
          <p:nvPicPr>
            <p:cNvPr id="12" name="Picture 11">
              <a:extLst>
                <a:ext uri="{FF2B5EF4-FFF2-40B4-BE49-F238E27FC236}">
                  <a16:creationId xmlns:a16="http://schemas.microsoft.com/office/drawing/2014/main" id="{85220EE3-E473-4EAB-B67B-DF2D45830499}"/>
                </a:ext>
              </a:extLst>
            </p:cNvPr>
            <p:cNvPicPr preferRelativeResize="0">
              <a:picLocks noChangeAspect="1"/>
            </p:cNvPicPr>
            <p:nvPr/>
          </p:nvPicPr>
          <p:blipFill>
            <a:blip r:embed="rId10">
              <a:extLst>
                <a:ext uri="{28A0092B-C50C-407E-A947-70E740481C1C}">
                  <a14:useLocalDpi xmlns:a14="http://schemas.microsoft.com/office/drawing/2010/main" val="0"/>
                </a:ext>
              </a:extLst>
            </a:blip>
            <a:stretch>
              <a:fillRect/>
            </a:stretch>
          </p:blipFill>
          <p:spPr>
            <a:xfrm>
              <a:off x="534598" y="1595244"/>
              <a:ext cx="1800000" cy="1800000"/>
            </a:xfrm>
            <a:prstGeom prst="rect">
              <a:avLst/>
            </a:prstGeom>
          </p:spPr>
        </p:pic>
        <p:sp>
          <p:nvSpPr>
            <p:cNvPr id="33" name="TextBox 32">
              <a:extLst>
                <a:ext uri="{FF2B5EF4-FFF2-40B4-BE49-F238E27FC236}">
                  <a16:creationId xmlns:a16="http://schemas.microsoft.com/office/drawing/2014/main" id="{506392F2-C334-4B88-B13F-A50F13B276BD}"/>
                </a:ext>
              </a:extLst>
            </p:cNvPr>
            <p:cNvSpPr txBox="1"/>
            <p:nvPr/>
          </p:nvSpPr>
          <p:spPr>
            <a:xfrm>
              <a:off x="780413" y="3429000"/>
              <a:ext cx="1308371"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orbel"/>
                  <a:ea typeface="+mn-ea"/>
                  <a:cs typeface="+mn-cs"/>
                </a:rPr>
                <a:t>Biology</a:t>
              </a:r>
              <a:endParaRPr kumimoji="0" lang="en-CH" sz="2800" b="0" i="0" u="none" strike="noStrike" kern="1200" cap="none" spc="0" normalizeH="0" baseline="0" noProof="0" dirty="0">
                <a:ln>
                  <a:noFill/>
                </a:ln>
                <a:solidFill>
                  <a:prstClr val="black"/>
                </a:solidFill>
                <a:effectLst/>
                <a:uLnTx/>
                <a:uFillTx/>
                <a:latin typeface="Corbel"/>
                <a:ea typeface="+mn-ea"/>
                <a:cs typeface="+mn-cs"/>
              </a:endParaRPr>
            </a:p>
          </p:txBody>
        </p:sp>
      </p:grpSp>
    </p:spTree>
    <p:extLst>
      <p:ext uri="{BB962C8B-B14F-4D97-AF65-F5344CB8AC3E}">
        <p14:creationId xmlns:p14="http://schemas.microsoft.com/office/powerpoint/2010/main" val="2429163909"/>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D8A13-388C-4A55-BB0F-DF80DA44D05E}"/>
              </a:ext>
            </a:extLst>
          </p:cNvPr>
          <p:cNvSpPr>
            <a:spLocks noGrp="1"/>
          </p:cNvSpPr>
          <p:nvPr>
            <p:ph type="title"/>
          </p:nvPr>
        </p:nvSpPr>
        <p:spPr/>
        <p:txBody>
          <a:bodyPr/>
          <a:lstStyle/>
          <a:p>
            <a:r>
              <a:rPr lang="en-US" dirty="0"/>
              <a:t>Cell Sorting in BioDynaMo</a:t>
            </a:r>
            <a:endParaRPr lang="en-CH" dirty="0"/>
          </a:p>
        </p:txBody>
      </p:sp>
      <p:sp>
        <p:nvSpPr>
          <p:cNvPr id="4" name="Slide Number Placeholder 3">
            <a:extLst>
              <a:ext uri="{FF2B5EF4-FFF2-40B4-BE49-F238E27FC236}">
                <a16:creationId xmlns:a16="http://schemas.microsoft.com/office/drawing/2014/main" id="{4E546226-BE31-4F83-BE60-14FB011F48C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9C3F08-3115-4FA1-9043-5197FD6801DB}" type="slidenum">
              <a:rPr kumimoji="0" lang="en-CH" sz="1800" b="0" i="0" u="none" strike="noStrike" kern="1200" cap="none" spc="0" normalizeH="0" baseline="0" noProof="0" smtClean="0">
                <a:ln>
                  <a:noFill/>
                </a:ln>
                <a:solidFill>
                  <a:srgbClr val="030F2B"/>
                </a:solidFill>
                <a:effectLst/>
                <a:uLnTx/>
                <a:uFillTx/>
                <a:latin typeface="Lato" panose="020F05020202040302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214</a:t>
            </a:fld>
            <a:endParaRPr kumimoji="0" lang="en-CH" sz="1800" b="0" i="0" u="none" strike="noStrike" kern="1200" cap="none" spc="0" normalizeH="0" baseline="0" noProof="0" dirty="0">
              <a:ln>
                <a:noFill/>
              </a:ln>
              <a:solidFill>
                <a:srgbClr val="030F2B"/>
              </a:solidFill>
              <a:effectLst/>
              <a:uLnTx/>
              <a:uFillTx/>
              <a:latin typeface="Lato" panose="020F0502020204030203" pitchFamily="34" charset="0"/>
              <a:ea typeface="+mn-ea"/>
              <a:cs typeface="+mn-cs"/>
            </a:endParaRPr>
          </a:p>
        </p:txBody>
      </p:sp>
      <p:sp>
        <p:nvSpPr>
          <p:cNvPr id="8" name="Content Placeholder 7">
            <a:extLst>
              <a:ext uri="{FF2B5EF4-FFF2-40B4-BE49-F238E27FC236}">
                <a16:creationId xmlns:a16="http://schemas.microsoft.com/office/drawing/2014/main" id="{493D9F9F-62F5-4DE2-9C5B-3738DFC21ED4}"/>
              </a:ext>
            </a:extLst>
          </p:cNvPr>
          <p:cNvSpPr>
            <a:spLocks noGrp="1"/>
          </p:cNvSpPr>
          <p:nvPr>
            <p:ph idx="1"/>
          </p:nvPr>
        </p:nvSpPr>
        <p:spPr/>
        <p:txBody>
          <a:bodyPr/>
          <a:lstStyle/>
          <a:p>
            <a:r>
              <a:rPr lang="en-US" dirty="0"/>
              <a:t>Agent </a:t>
            </a:r>
          </a:p>
          <a:p>
            <a:pPr lvl="1"/>
            <a:r>
              <a:rPr lang="en-US" dirty="0"/>
              <a:t>Spherical cell with type </a:t>
            </a:r>
            <a:br>
              <a:rPr lang="en-US" dirty="0"/>
            </a:br>
            <a:r>
              <a:rPr lang="en-US" dirty="0"/>
              <a:t>attribute (red and blue)</a:t>
            </a:r>
          </a:p>
          <a:p>
            <a:pPr lvl="1"/>
            <a:endParaRPr lang="en-US" dirty="0"/>
          </a:p>
          <a:p>
            <a:pPr lvl="1"/>
            <a:endParaRPr lang="en-US" dirty="0"/>
          </a:p>
          <a:p>
            <a:r>
              <a:rPr lang="en-US" dirty="0"/>
              <a:t>Behaviors</a:t>
            </a:r>
            <a:endParaRPr lang="en-CH" dirty="0"/>
          </a:p>
        </p:txBody>
      </p:sp>
      <p:pic>
        <p:nvPicPr>
          <p:cNvPr id="9" name="Image">
            <a:extLst>
              <a:ext uri="{FF2B5EF4-FFF2-40B4-BE49-F238E27FC236}">
                <a16:creationId xmlns:a16="http://schemas.microsoft.com/office/drawing/2014/main" id="{23D8EF71-CDD4-4A5C-920C-BA8FC2BC2B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496" y="1626291"/>
            <a:ext cx="8469008" cy="4051588"/>
          </a:xfrm>
          <a:prstGeom prst="rect">
            <a:avLst/>
          </a:prstGeom>
        </p:spPr>
      </p:pic>
      <p:grpSp>
        <p:nvGrpSpPr>
          <p:cNvPr id="19" name="Group 18">
            <a:extLst>
              <a:ext uri="{FF2B5EF4-FFF2-40B4-BE49-F238E27FC236}">
                <a16:creationId xmlns:a16="http://schemas.microsoft.com/office/drawing/2014/main" id="{F38E259D-8880-44FC-8016-FD57B76C4ACB}"/>
              </a:ext>
            </a:extLst>
          </p:cNvPr>
          <p:cNvGrpSpPr/>
          <p:nvPr/>
        </p:nvGrpSpPr>
        <p:grpSpPr>
          <a:xfrm>
            <a:off x="244475" y="4033085"/>
            <a:ext cx="2893741" cy="1938664"/>
            <a:chOff x="132887" y="3652085"/>
            <a:chExt cx="2893741" cy="1938664"/>
          </a:xfrm>
        </p:grpSpPr>
        <p:pic>
          <p:nvPicPr>
            <p:cNvPr id="11" name="Graphic 10">
              <a:extLst>
                <a:ext uri="{FF2B5EF4-FFF2-40B4-BE49-F238E27FC236}">
                  <a16:creationId xmlns:a16="http://schemas.microsoft.com/office/drawing/2014/main" id="{755DD059-F36B-4A99-BE84-BC67E159790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1241" y="3652085"/>
              <a:ext cx="2277035" cy="1483069"/>
            </a:xfrm>
            <a:prstGeom prst="rect">
              <a:avLst/>
            </a:prstGeom>
          </p:spPr>
        </p:pic>
        <p:sp>
          <p:nvSpPr>
            <p:cNvPr id="16" name="TextBox 15">
              <a:extLst>
                <a:ext uri="{FF2B5EF4-FFF2-40B4-BE49-F238E27FC236}">
                  <a16:creationId xmlns:a16="http://schemas.microsoft.com/office/drawing/2014/main" id="{2E2F296E-2754-43B6-825E-FD933B34B54F}"/>
                </a:ext>
              </a:extLst>
            </p:cNvPr>
            <p:cNvSpPr txBox="1"/>
            <p:nvPr/>
          </p:nvSpPr>
          <p:spPr>
            <a:xfrm>
              <a:off x="132887" y="5129084"/>
              <a:ext cx="2893741"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orbel"/>
                  <a:ea typeface="+mn-ea"/>
                  <a:cs typeface="+mn-cs"/>
                </a:rPr>
                <a:t>Substance secretion</a:t>
              </a:r>
              <a:endParaRPr kumimoji="0" lang="en-CH" sz="24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20" name="Group 19">
            <a:extLst>
              <a:ext uri="{FF2B5EF4-FFF2-40B4-BE49-F238E27FC236}">
                <a16:creationId xmlns:a16="http://schemas.microsoft.com/office/drawing/2014/main" id="{2C3509DC-A913-4F0C-AEC8-555C255614F8}"/>
              </a:ext>
            </a:extLst>
          </p:cNvPr>
          <p:cNvGrpSpPr/>
          <p:nvPr/>
        </p:nvGrpSpPr>
        <p:grpSpPr>
          <a:xfrm>
            <a:off x="3213886" y="4033085"/>
            <a:ext cx="2576645" cy="1938664"/>
            <a:chOff x="3102298" y="3652085"/>
            <a:chExt cx="2576645" cy="1938664"/>
          </a:xfrm>
        </p:grpSpPr>
        <p:pic>
          <p:nvPicPr>
            <p:cNvPr id="13" name="Graphic 12">
              <a:extLst>
                <a:ext uri="{FF2B5EF4-FFF2-40B4-BE49-F238E27FC236}">
                  <a16:creationId xmlns:a16="http://schemas.microsoft.com/office/drawing/2014/main" id="{C69386FF-6F70-445B-AA24-D4425F2836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2298" y="3652085"/>
              <a:ext cx="2576645" cy="1288323"/>
            </a:xfrm>
            <a:prstGeom prst="rect">
              <a:avLst/>
            </a:prstGeom>
          </p:spPr>
        </p:pic>
        <p:sp>
          <p:nvSpPr>
            <p:cNvPr id="17" name="TextBox 16">
              <a:extLst>
                <a:ext uri="{FF2B5EF4-FFF2-40B4-BE49-F238E27FC236}">
                  <a16:creationId xmlns:a16="http://schemas.microsoft.com/office/drawing/2014/main" id="{A0841D08-0C79-4E0A-94B9-E227D3852FA2}"/>
                </a:ext>
              </a:extLst>
            </p:cNvPr>
            <p:cNvSpPr txBox="1"/>
            <p:nvPr/>
          </p:nvSpPr>
          <p:spPr>
            <a:xfrm>
              <a:off x="3675761" y="5129084"/>
              <a:ext cx="1792478"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orbel"/>
                  <a:ea typeface="+mn-ea"/>
                  <a:cs typeface="+mn-cs"/>
                </a:rPr>
                <a:t>Chemotaxis</a:t>
              </a:r>
              <a:endParaRPr kumimoji="0" lang="en-CH" sz="2400" b="0" i="0" u="none" strike="noStrike" kern="1200" cap="none" spc="0" normalizeH="0" baseline="0" noProof="0" dirty="0">
                <a:ln>
                  <a:noFill/>
                </a:ln>
                <a:solidFill>
                  <a:prstClr val="black"/>
                </a:solidFill>
                <a:effectLst/>
                <a:uLnTx/>
                <a:uFillTx/>
                <a:latin typeface="Corbel"/>
                <a:ea typeface="+mn-ea"/>
                <a:cs typeface="+mn-cs"/>
              </a:endParaRPr>
            </a:p>
          </p:txBody>
        </p:sp>
      </p:grpSp>
      <p:grpSp>
        <p:nvGrpSpPr>
          <p:cNvPr id="21" name="Group 20">
            <a:extLst>
              <a:ext uri="{FF2B5EF4-FFF2-40B4-BE49-F238E27FC236}">
                <a16:creationId xmlns:a16="http://schemas.microsoft.com/office/drawing/2014/main" id="{AD89ADC0-0B9D-4305-8E88-2ABB95BAA26A}"/>
              </a:ext>
            </a:extLst>
          </p:cNvPr>
          <p:cNvGrpSpPr/>
          <p:nvPr/>
        </p:nvGrpSpPr>
        <p:grpSpPr>
          <a:xfrm>
            <a:off x="6070829" y="4033085"/>
            <a:ext cx="2627642" cy="1938664"/>
            <a:chOff x="5959241" y="3652085"/>
            <a:chExt cx="2627642" cy="1938664"/>
          </a:xfrm>
        </p:grpSpPr>
        <p:pic>
          <p:nvPicPr>
            <p:cNvPr id="15" name="Graphic 14">
              <a:extLst>
                <a:ext uri="{FF2B5EF4-FFF2-40B4-BE49-F238E27FC236}">
                  <a16:creationId xmlns:a16="http://schemas.microsoft.com/office/drawing/2014/main" id="{D0E24938-E216-49BF-BCF6-4D6E6903F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98554" y="3652085"/>
              <a:ext cx="2336957" cy="1153498"/>
            </a:xfrm>
            <a:prstGeom prst="rect">
              <a:avLst/>
            </a:prstGeom>
          </p:spPr>
        </p:pic>
        <p:sp>
          <p:nvSpPr>
            <p:cNvPr id="18" name="TextBox 17">
              <a:extLst>
                <a:ext uri="{FF2B5EF4-FFF2-40B4-BE49-F238E27FC236}">
                  <a16:creationId xmlns:a16="http://schemas.microsoft.com/office/drawing/2014/main" id="{8E4F7910-ED5C-4C5B-BBA2-733598174010}"/>
                </a:ext>
              </a:extLst>
            </p:cNvPr>
            <p:cNvSpPr txBox="1"/>
            <p:nvPr/>
          </p:nvSpPr>
          <p:spPr>
            <a:xfrm>
              <a:off x="5959241" y="5129084"/>
              <a:ext cx="2627642"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orbel"/>
                  <a:ea typeface="+mn-ea"/>
                  <a:cs typeface="+mn-cs"/>
                </a:rPr>
                <a:t>Mechanical forces</a:t>
              </a:r>
              <a:endParaRPr kumimoji="0" lang="en-CH" sz="2400" b="0" i="0" u="none" strike="noStrike" kern="1200" cap="none" spc="0" normalizeH="0" baseline="0" noProof="0" dirty="0">
                <a:ln>
                  <a:noFill/>
                </a:ln>
                <a:solidFill>
                  <a:prstClr val="black"/>
                </a:solidFill>
                <a:effectLst/>
                <a:uLnTx/>
                <a:uFillTx/>
                <a:latin typeface="Corbel"/>
                <a:ea typeface="+mn-ea"/>
                <a:cs typeface="+mn-cs"/>
              </a:endParaRPr>
            </a:p>
          </p:txBody>
        </p:sp>
      </p:grpSp>
    </p:spTree>
    <p:extLst>
      <p:ext uri="{BB962C8B-B14F-4D97-AF65-F5344CB8AC3E}">
        <p14:creationId xmlns:p14="http://schemas.microsoft.com/office/powerpoint/2010/main" val="1637948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1000" fill="hold"/>
                                        <p:tgtEl>
                                          <p:spTgt spid="9"/>
                                        </p:tgtEl>
                                      </p:cBhvr>
                                      <p:by x="50000" y="50000"/>
                                    </p:animScale>
                                  </p:childTnLst>
                                </p:cTn>
                              </p:par>
                              <p:par>
                                <p:cTn id="7" presetID="42" presetClass="path" presetSubtype="0" accel="50000" decel="50000" fill="hold" nodeType="withEffect">
                                  <p:stCondLst>
                                    <p:cond delay="0"/>
                                  </p:stCondLst>
                                  <p:childTnLst>
                                    <p:animMotion origin="layout" path="M 0 2.59259E-6 L 0.24896 -0.21621 " pathEditMode="relative" rAng="0" ptsTypes="AA">
                                      <p:cBhvr>
                                        <p:cTn id="8" dur="1000" fill="hold"/>
                                        <p:tgtEl>
                                          <p:spTgt spid="9"/>
                                        </p:tgtEl>
                                        <p:attrNameLst>
                                          <p:attrName>ppt_x</p:attrName>
                                          <p:attrName>ppt_y</p:attrName>
                                        </p:attrNameLst>
                                      </p:cBhvr>
                                      <p:rCtr x="12448" y="-10810"/>
                                    </p:animMotion>
                                  </p:childTnLst>
                                </p:cTn>
                              </p:par>
                            </p:childTnLst>
                          </p:cTn>
                        </p:par>
                        <p:par>
                          <p:cTn id="9" fill="hold">
                            <p:stCondLst>
                              <p:cond delay="1000"/>
                            </p:stCondLst>
                            <p:childTnLst>
                              <p:par>
                                <p:cTn id="10" presetID="1" presetClass="entr" presetSubtype="0" fill="hold" nodeType="after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7160A-D562-B445-CAC8-5CEA534340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A7E3DF-C9BA-7C27-39CE-653957E0F255}"/>
              </a:ext>
            </a:extLst>
          </p:cNvPr>
          <p:cNvSpPr>
            <a:spLocks noGrp="1"/>
          </p:cNvSpPr>
          <p:nvPr>
            <p:ph type="title"/>
          </p:nvPr>
        </p:nvSpPr>
        <p:spPr/>
        <p:txBody>
          <a:bodyPr/>
          <a:lstStyle/>
          <a:p>
            <a:r>
              <a:rPr lang="en-US" dirty="0" err="1"/>
              <a:t>BioDynamo</a:t>
            </a:r>
            <a:r>
              <a:rPr lang="en-US" dirty="0"/>
              <a:t> Modeling Infrastructure</a:t>
            </a:r>
          </a:p>
        </p:txBody>
      </p:sp>
      <p:sp>
        <p:nvSpPr>
          <p:cNvPr id="3" name="Content Placeholder 2">
            <a:extLst>
              <a:ext uri="{FF2B5EF4-FFF2-40B4-BE49-F238E27FC236}">
                <a16:creationId xmlns:a16="http://schemas.microsoft.com/office/drawing/2014/main" id="{5B04133C-E3A1-9383-E841-77CD45B022DF}"/>
              </a:ext>
            </a:extLst>
          </p:cNvPr>
          <p:cNvSpPr>
            <a:spLocks noGrp="1"/>
          </p:cNvSpPr>
          <p:nvPr>
            <p:ph idx="1"/>
          </p:nvPr>
        </p:nvSpPr>
        <p:spPr>
          <a:xfrm>
            <a:off x="228600" y="1052736"/>
            <a:ext cx="8915400" cy="5195664"/>
          </a:xfrm>
        </p:spPr>
        <p:txBody>
          <a:bodyPr/>
          <a:lstStyle/>
          <a:p>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Lukas </a:t>
            </a:r>
            <a:r>
              <a:rPr lang="en-US" sz="16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Breitwieser</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Ahmad </a:t>
            </a:r>
            <a:r>
              <a:rPr lang="en-US" sz="16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Hesam</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Fons </a:t>
            </a:r>
            <a:r>
              <a:rPr lang="en-US" sz="16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Rademakers</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Juan Gómez Luna, and Onur Mutlu,</a:t>
            </a:r>
            <a:b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600" b="1" i="0"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"High-Performance and Scalable Agent-Based Simulation with BioDynaMo"</a:t>
            </a:r>
            <a:br>
              <a:rPr lang="en-US" sz="1600" b="0" i="0" dirty="0">
                <a:solidFill>
                  <a:srgbClr val="0000FF"/>
                </a:solidFill>
                <a:effectLst/>
                <a:latin typeface="Tahoma" panose="020B0604030504040204" pitchFamily="34" charset="0"/>
                <a:ea typeface="Tahoma" panose="020B0604030504040204" pitchFamily="34" charset="0"/>
                <a:cs typeface="Tahoma" panose="020B0604030504040204" pitchFamily="34" charset="0"/>
              </a:rPr>
            </a:br>
            <a:r>
              <a:rPr lang="en-US" sz="16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Proceedings of the </a:t>
            </a:r>
            <a:r>
              <a:rPr lang="en-US" sz="1600" b="0" i="1"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3"/>
              </a:rPr>
              <a:t>28th ACM SIGPLAN Annual Symposium on Principles and Practice of Parallel Programming</a:t>
            </a:r>
            <a:r>
              <a:rPr lang="en-US" sz="16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600" b="1" i="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PPoPP</a:t>
            </a:r>
            <a:r>
              <a:rPr lang="en-US" sz="16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Montreal, QC, Canada, February 2023.</a:t>
            </a:r>
            <a:b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4"/>
              </a:rPr>
              <a:t>arXiv version</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5"/>
              </a:rPr>
              <a:t>Slides (pdf)</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6"/>
              </a:rPr>
              <a:t>(web)</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7"/>
              </a:rPr>
              <a:t>BioDynamo Source Code (Officially Artifact Evaluated with All Badges)</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600" b="1" i="1" dirty="0">
                <a:solidFill>
                  <a:srgbClr val="FF0000"/>
                </a:solidFill>
                <a:effectLst/>
                <a:latin typeface="Tahoma" panose="020B0604030504040204" pitchFamily="34" charset="0"/>
                <a:ea typeface="Tahoma" panose="020B0604030504040204" pitchFamily="34" charset="0"/>
                <a:cs typeface="Tahoma" panose="020B0604030504040204" pitchFamily="34" charset="0"/>
              </a:rPr>
              <a:t>Officially artifact evaluated as available, reusable and reproducible.</a:t>
            </a:r>
            <a:br>
              <a:rPr lang="en-US" sz="1600" b="0" i="0" dirty="0">
                <a:solidFill>
                  <a:srgbClr val="FF0000"/>
                </a:solidFill>
                <a:effectLst/>
                <a:latin typeface="Tahoma" panose="020B0604030504040204" pitchFamily="34" charset="0"/>
                <a:ea typeface="Tahoma" panose="020B0604030504040204" pitchFamily="34" charset="0"/>
                <a:cs typeface="Tahoma" panose="020B0604030504040204" pitchFamily="34" charset="0"/>
              </a:rPr>
            </a:br>
            <a:r>
              <a:rPr lang="en-US" sz="1600" b="1" i="1" dirty="0">
                <a:solidFill>
                  <a:srgbClr val="FF0000"/>
                </a:solidFill>
                <a:effectLst/>
                <a:latin typeface="Tahoma" panose="020B0604030504040204" pitchFamily="34" charset="0"/>
                <a:ea typeface="Tahoma" panose="020B0604030504040204" pitchFamily="34" charset="0"/>
                <a:cs typeface="Tahoma" panose="020B0604030504040204" pitchFamily="34" charset="0"/>
              </a:rPr>
              <a:t>Best artifact award at </a:t>
            </a:r>
            <a:r>
              <a:rPr lang="en-US" sz="1600" b="1" i="1" dirty="0" err="1">
                <a:solidFill>
                  <a:srgbClr val="FF0000"/>
                </a:solidFill>
                <a:effectLst/>
                <a:latin typeface="Tahoma" panose="020B0604030504040204" pitchFamily="34" charset="0"/>
                <a:ea typeface="Tahoma" panose="020B0604030504040204" pitchFamily="34" charset="0"/>
                <a:cs typeface="Tahoma" panose="020B0604030504040204" pitchFamily="34" charset="0"/>
              </a:rPr>
              <a:t>PPoPP</a:t>
            </a:r>
            <a:r>
              <a:rPr lang="en-US" sz="1600" b="1" i="1" dirty="0">
                <a:solidFill>
                  <a:srgbClr val="FF0000"/>
                </a:solidFill>
                <a:effectLst/>
                <a:latin typeface="Tahoma" panose="020B0604030504040204" pitchFamily="34" charset="0"/>
                <a:ea typeface="Tahoma" panose="020B0604030504040204" pitchFamily="34" charset="0"/>
                <a:cs typeface="Tahoma" panose="020B0604030504040204" pitchFamily="34" charset="0"/>
              </a:rPr>
              <a:t> 2023.</a:t>
            </a:r>
            <a:endParaRPr lang="en-US" sz="1600" b="0" i="0" dirty="0">
              <a:solidFill>
                <a:srgbClr val="FF0000"/>
              </a:solidFill>
              <a:effectLst/>
              <a:latin typeface="Tahoma" panose="020B0604030504040204" pitchFamily="34" charset="0"/>
              <a:ea typeface="Tahoma" panose="020B0604030504040204" pitchFamily="34" charset="0"/>
              <a:cs typeface="Tahoma" panose="020B0604030504040204" pitchFamily="34" charset="0"/>
            </a:endParaRPr>
          </a:p>
          <a:p>
            <a:pPr marL="0" indent="0">
              <a:buNone/>
            </a:pPr>
            <a:br>
              <a:rPr lang="en-US" sz="1600" dirty="0"/>
            </a:br>
            <a:br>
              <a:rPr lang="en-US" dirty="0"/>
            </a:br>
            <a:endParaRPr lang="en-US" dirty="0"/>
          </a:p>
        </p:txBody>
      </p:sp>
      <p:sp>
        <p:nvSpPr>
          <p:cNvPr id="4" name="Slide Number Placeholder 3">
            <a:extLst>
              <a:ext uri="{FF2B5EF4-FFF2-40B4-BE49-F238E27FC236}">
                <a16:creationId xmlns:a16="http://schemas.microsoft.com/office/drawing/2014/main" id="{A9A8C0D3-8264-10CC-E9E9-4362F3478A1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8730CD21-DBBE-E8F0-1D1D-009CA4F791B5}"/>
              </a:ext>
            </a:extLst>
          </p:cNvPr>
          <p:cNvPicPr>
            <a:picLocks noChangeAspect="1"/>
          </p:cNvPicPr>
          <p:nvPr/>
        </p:nvPicPr>
        <p:blipFill>
          <a:blip r:embed="rId8"/>
          <a:stretch>
            <a:fillRect/>
          </a:stretch>
        </p:blipFill>
        <p:spPr>
          <a:xfrm>
            <a:off x="685800" y="3878981"/>
            <a:ext cx="7772400" cy="2358331"/>
          </a:xfrm>
          <a:prstGeom prst="rect">
            <a:avLst/>
          </a:prstGeom>
        </p:spPr>
      </p:pic>
      <p:sp>
        <p:nvSpPr>
          <p:cNvPr id="7" name="TextBox 6">
            <a:extLst>
              <a:ext uri="{FF2B5EF4-FFF2-40B4-BE49-F238E27FC236}">
                <a16:creationId xmlns:a16="http://schemas.microsoft.com/office/drawing/2014/main" id="{09D53451-E222-2F39-629B-4F6CCADCF80F}"/>
              </a:ext>
            </a:extLst>
          </p:cNvPr>
          <p:cNvSpPr txBox="1"/>
          <p:nvPr/>
        </p:nvSpPr>
        <p:spPr>
          <a:xfrm>
            <a:off x="2590801" y="6471276"/>
            <a:ext cx="4289957" cy="369332"/>
          </a:xfrm>
          <a:prstGeom prst="rect">
            <a:avLst/>
          </a:prstGeom>
          <a:noFill/>
        </p:spPr>
        <p:txBody>
          <a:bodyPr wrap="none" rtlCol="0">
            <a:spAutoFit/>
          </a:bodyPr>
          <a:lstStyle/>
          <a:p>
            <a:r>
              <a:rPr lang="en-US" b="1" dirty="0">
                <a:solidFill>
                  <a:srgbClr val="0000FF"/>
                </a:solidFill>
                <a:hlinkClick r:id="rId9">
                  <a:extLst>
                    <a:ext uri="{A12FA001-AC4F-418D-AE19-62706E023703}">
                      <ahyp:hlinkClr xmlns:ahyp="http://schemas.microsoft.com/office/drawing/2018/hyperlinkcolor" val="tx"/>
                    </a:ext>
                  </a:extLst>
                </a:hlinkClick>
              </a:rPr>
              <a:t>https://arxiv.org/pdf/2301.06984</a:t>
            </a:r>
            <a:r>
              <a:rPr lang="en-US" b="1" dirty="0">
                <a:solidFill>
                  <a:srgbClr val="0000FF"/>
                </a:solidFill>
              </a:rPr>
              <a:t> </a:t>
            </a:r>
          </a:p>
        </p:txBody>
      </p:sp>
    </p:spTree>
    <p:extLst>
      <p:ext uri="{BB962C8B-B14F-4D97-AF65-F5344CB8AC3E}">
        <p14:creationId xmlns:p14="http://schemas.microsoft.com/office/powerpoint/2010/main" val="3220162657"/>
      </p:ext>
    </p:extLst>
  </p:cSld>
  <p:clrMapOvr>
    <a:masterClrMapping/>
  </p:clrMapOvr>
  <p:transition/>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EB970-142E-7005-713C-4E0168988D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4858B2-F1C9-F4B2-AEDE-8DCE2E2F03C0}"/>
              </a:ext>
            </a:extLst>
          </p:cNvPr>
          <p:cNvSpPr>
            <a:spLocks noGrp="1"/>
          </p:cNvSpPr>
          <p:nvPr>
            <p:ph type="title"/>
          </p:nvPr>
        </p:nvSpPr>
        <p:spPr/>
        <p:txBody>
          <a:bodyPr/>
          <a:lstStyle/>
          <a:p>
            <a:r>
              <a:rPr lang="en-US" dirty="0" err="1"/>
              <a:t>BioDynamo</a:t>
            </a:r>
            <a:r>
              <a:rPr lang="en-US" dirty="0"/>
              <a:t> Modeling Infrastructure</a:t>
            </a:r>
          </a:p>
        </p:txBody>
      </p:sp>
      <p:sp>
        <p:nvSpPr>
          <p:cNvPr id="3" name="Content Placeholder 2">
            <a:extLst>
              <a:ext uri="{FF2B5EF4-FFF2-40B4-BE49-F238E27FC236}">
                <a16:creationId xmlns:a16="http://schemas.microsoft.com/office/drawing/2014/main" id="{AD2A3642-138B-205D-138A-2DFD867C577C}"/>
              </a:ext>
            </a:extLst>
          </p:cNvPr>
          <p:cNvSpPr>
            <a:spLocks noGrp="1"/>
          </p:cNvSpPr>
          <p:nvPr>
            <p:ph idx="1"/>
          </p:nvPr>
        </p:nvSpPr>
        <p:spPr>
          <a:xfrm>
            <a:off x="228600" y="1052736"/>
            <a:ext cx="8915400" cy="5195664"/>
          </a:xfrm>
        </p:spPr>
        <p:txBody>
          <a:bodyPr/>
          <a:lstStyle/>
          <a:p>
            <a:r>
              <a:rPr lang="en-US" sz="1600" b="0" i="0" dirty="0">
                <a:solidFill>
                  <a:srgbClr val="000000"/>
                </a:solidFill>
                <a:effectLst/>
              </a:rPr>
              <a:t>Lukas </a:t>
            </a:r>
            <a:r>
              <a:rPr lang="en-US" sz="1600" b="0" i="0" dirty="0" err="1">
                <a:solidFill>
                  <a:srgbClr val="000000"/>
                </a:solidFill>
                <a:effectLst/>
              </a:rPr>
              <a:t>Breitwieser</a:t>
            </a:r>
            <a:r>
              <a:rPr lang="en-US" sz="1600" b="0" i="0" dirty="0">
                <a:solidFill>
                  <a:srgbClr val="000000"/>
                </a:solidFill>
                <a:effectLst/>
              </a:rPr>
              <a:t>, Ahmad </a:t>
            </a:r>
            <a:r>
              <a:rPr lang="en-US" sz="1600" b="0" i="0" dirty="0" err="1">
                <a:solidFill>
                  <a:srgbClr val="000000"/>
                </a:solidFill>
                <a:effectLst/>
              </a:rPr>
              <a:t>Hesam</a:t>
            </a:r>
            <a:r>
              <a:rPr lang="en-US" sz="1600" b="0" i="0" dirty="0">
                <a:solidFill>
                  <a:srgbClr val="000000"/>
                </a:solidFill>
                <a:effectLst/>
              </a:rPr>
              <a:t>, Jean de </a:t>
            </a:r>
            <a:r>
              <a:rPr lang="en-US" sz="1600" b="0" i="0" dirty="0" err="1">
                <a:solidFill>
                  <a:srgbClr val="000000"/>
                </a:solidFill>
                <a:effectLst/>
              </a:rPr>
              <a:t>Montigny</a:t>
            </a:r>
            <a:r>
              <a:rPr lang="en-US" sz="1600" b="0" i="0" dirty="0">
                <a:solidFill>
                  <a:srgbClr val="000000"/>
                </a:solidFill>
                <a:effectLst/>
              </a:rPr>
              <a:t>, Vasileios </a:t>
            </a:r>
            <a:r>
              <a:rPr lang="en-US" sz="1600" b="0" i="0" dirty="0" err="1">
                <a:solidFill>
                  <a:srgbClr val="000000"/>
                </a:solidFill>
                <a:effectLst/>
              </a:rPr>
              <a:t>Vavourakis</a:t>
            </a:r>
            <a:r>
              <a:rPr lang="en-US" sz="1600" b="0" i="0" dirty="0">
                <a:solidFill>
                  <a:srgbClr val="000000"/>
                </a:solidFill>
                <a:effectLst/>
              </a:rPr>
              <a:t>, Alexandros </a:t>
            </a:r>
            <a:r>
              <a:rPr lang="en-US" sz="1600" b="0" i="0" dirty="0" err="1">
                <a:solidFill>
                  <a:srgbClr val="000000"/>
                </a:solidFill>
                <a:effectLst/>
              </a:rPr>
              <a:t>Iosif</a:t>
            </a:r>
            <a:r>
              <a:rPr lang="en-US" sz="1600" b="0" i="0" dirty="0">
                <a:solidFill>
                  <a:srgbClr val="000000"/>
                </a:solidFill>
                <a:effectLst/>
              </a:rPr>
              <a:t>, Jack Jennings, Marcus Kaiser, Marco </a:t>
            </a:r>
            <a:r>
              <a:rPr lang="en-US" sz="1600" b="0" i="0" dirty="0" err="1">
                <a:solidFill>
                  <a:srgbClr val="000000"/>
                </a:solidFill>
                <a:effectLst/>
              </a:rPr>
              <a:t>Manca</a:t>
            </a:r>
            <a:r>
              <a:rPr lang="en-US" sz="1600" b="0" i="0" dirty="0">
                <a:solidFill>
                  <a:srgbClr val="000000"/>
                </a:solidFill>
                <a:effectLst/>
              </a:rPr>
              <a:t>, Alberto Di </a:t>
            </a:r>
            <a:r>
              <a:rPr lang="en-US" sz="1600" b="0" i="0" dirty="0" err="1">
                <a:solidFill>
                  <a:srgbClr val="000000"/>
                </a:solidFill>
                <a:effectLst/>
              </a:rPr>
              <a:t>Meglio</a:t>
            </a:r>
            <a:r>
              <a:rPr lang="en-US" sz="1600" b="0" i="0" dirty="0">
                <a:solidFill>
                  <a:srgbClr val="000000"/>
                </a:solidFill>
                <a:effectLst/>
              </a:rPr>
              <a:t>, Zaid Al-Ars, Fons </a:t>
            </a:r>
            <a:r>
              <a:rPr lang="en-US" sz="1600" b="0" i="0" dirty="0" err="1">
                <a:solidFill>
                  <a:srgbClr val="000000"/>
                </a:solidFill>
                <a:effectLst/>
              </a:rPr>
              <a:t>Rademakers</a:t>
            </a:r>
            <a:r>
              <a:rPr lang="en-US" sz="1600" b="0" i="0" dirty="0">
                <a:solidFill>
                  <a:srgbClr val="000000"/>
                </a:solidFill>
                <a:effectLst/>
              </a:rPr>
              <a:t>, Onur Mutlu, and Roman Bauer,</a:t>
            </a:r>
            <a:br>
              <a:rPr lang="en-US" sz="1600" b="0" i="0" dirty="0">
                <a:solidFill>
                  <a:srgbClr val="000000"/>
                </a:solidFill>
                <a:effectLst/>
              </a:rPr>
            </a:br>
            <a:r>
              <a:rPr lang="en-US" sz="1600" b="1" i="0" dirty="0">
                <a:solidFill>
                  <a:srgbClr val="0000FF"/>
                </a:solidFill>
                <a:effectLst/>
                <a:hlinkClick r:id="rId2">
                  <a:extLst>
                    <a:ext uri="{A12FA001-AC4F-418D-AE19-62706E023703}">
                      <ahyp:hlinkClr xmlns:ahyp="http://schemas.microsoft.com/office/drawing/2018/hyperlinkcolor" val="tx"/>
                    </a:ext>
                  </a:extLst>
                </a:hlinkClick>
              </a:rPr>
              <a:t>"BioDynaMo: A General Platform for Scalable Agent-based Simulation"</a:t>
            </a:r>
            <a:br>
              <a:rPr lang="en-US" sz="1600" b="0" i="0" dirty="0">
                <a:solidFill>
                  <a:srgbClr val="0000FF"/>
                </a:solidFill>
                <a:effectLst/>
              </a:rPr>
            </a:br>
            <a:r>
              <a:rPr lang="en-US" sz="1600" b="1" i="1" dirty="0">
                <a:solidFill>
                  <a:srgbClr val="000000"/>
                </a:solidFill>
                <a:effectLst/>
                <a:hlinkClick r:id="rId3"/>
              </a:rPr>
              <a:t>Bioinformatics</a:t>
            </a:r>
            <a:r>
              <a:rPr lang="en-US" sz="1600" b="0" i="0" dirty="0">
                <a:solidFill>
                  <a:srgbClr val="000000"/>
                </a:solidFill>
                <a:effectLst/>
              </a:rPr>
              <a:t>, 16 September 2021.</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4"/>
              </a:rPr>
              <a:t>Online link at Bioinformatics Journal</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[Preprint in </a:t>
            </a:r>
            <a:r>
              <a:rPr lang="en-US" sz="1600" b="1" i="0" dirty="0">
                <a:solidFill>
                  <a:srgbClr val="000000"/>
                </a:solidFill>
                <a:effectLst/>
                <a:hlinkClick r:id="rId5"/>
              </a:rPr>
              <a:t>arXiv</a:t>
            </a:r>
            <a:r>
              <a:rPr lang="en-US" sz="1600" b="0" i="0" dirty="0">
                <a:solidFill>
                  <a:srgbClr val="000000"/>
                </a:solidFill>
                <a:effectLst/>
              </a:rPr>
              <a:t> and </a:t>
            </a:r>
            <a:r>
              <a:rPr lang="en-US" sz="1600" b="1" i="0" dirty="0">
                <a:solidFill>
                  <a:srgbClr val="000000"/>
                </a:solidFill>
                <a:effectLst/>
                <a:hlinkClick r:id="rId6"/>
              </a:rPr>
              <a:t>bioRxiv</a:t>
            </a:r>
            <a:r>
              <a:rPr lang="en-US" sz="1600" b="0" i="0" dirty="0">
                <a:solidFill>
                  <a:srgbClr val="000000"/>
                </a:solidFill>
                <a:effectLst/>
              </a:rPr>
              <a:t>, 5 February 2021]</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6"/>
              </a:rPr>
              <a:t>bioRxiv preprint</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5"/>
              </a:rPr>
              <a:t>arXiv preprint</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7"/>
              </a:rPr>
              <a:t>BioDynaMo Source Code and Data</a:t>
            </a:r>
            <a:r>
              <a:rPr lang="en-US" sz="1600" b="0" i="0" dirty="0">
                <a:solidFill>
                  <a:srgbClr val="000000"/>
                </a:solidFill>
                <a:effectLst/>
              </a:rPr>
              <a:t>]</a:t>
            </a:r>
          </a:p>
          <a:p>
            <a:pPr marL="0" indent="0">
              <a:buNone/>
            </a:pPr>
            <a:br>
              <a:rPr lang="en-US" sz="1600" dirty="0"/>
            </a:br>
            <a:br>
              <a:rPr lang="en-US" sz="1600" dirty="0"/>
            </a:br>
            <a:br>
              <a:rPr lang="en-US" dirty="0"/>
            </a:br>
            <a:endParaRPr lang="en-US" dirty="0"/>
          </a:p>
        </p:txBody>
      </p:sp>
      <p:sp>
        <p:nvSpPr>
          <p:cNvPr id="7" name="TextBox 6">
            <a:extLst>
              <a:ext uri="{FF2B5EF4-FFF2-40B4-BE49-F238E27FC236}">
                <a16:creationId xmlns:a16="http://schemas.microsoft.com/office/drawing/2014/main" id="{AEE96D15-E94F-9340-72EB-8E2AC88B1178}"/>
              </a:ext>
            </a:extLst>
          </p:cNvPr>
          <p:cNvSpPr txBox="1"/>
          <p:nvPr/>
        </p:nvSpPr>
        <p:spPr>
          <a:xfrm>
            <a:off x="1403648" y="6428601"/>
            <a:ext cx="765466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https://people.inf.ethz.ch/omutlu/pub/biodynamo_scalable-agent-based-simulation_biorxiv21</a:t>
            </a:r>
            <a:r>
              <a:rPr kumimoji="0" lang="en-US" sz="12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5" name="Picture 4">
            <a:extLst>
              <a:ext uri="{FF2B5EF4-FFF2-40B4-BE49-F238E27FC236}">
                <a16:creationId xmlns:a16="http://schemas.microsoft.com/office/drawing/2014/main" id="{3C50024D-514E-A2EB-5ADB-4B1338B765DE}"/>
              </a:ext>
            </a:extLst>
          </p:cNvPr>
          <p:cNvPicPr>
            <a:picLocks noChangeAspect="1"/>
          </p:cNvPicPr>
          <p:nvPr/>
        </p:nvPicPr>
        <p:blipFill>
          <a:blip r:embed="rId8"/>
          <a:stretch>
            <a:fillRect/>
          </a:stretch>
        </p:blipFill>
        <p:spPr>
          <a:xfrm>
            <a:off x="984250" y="3856743"/>
            <a:ext cx="7404100" cy="2374900"/>
          </a:xfrm>
          <a:prstGeom prst="rect">
            <a:avLst/>
          </a:prstGeom>
        </p:spPr>
      </p:pic>
    </p:spTree>
    <p:extLst>
      <p:ext uri="{BB962C8B-B14F-4D97-AF65-F5344CB8AC3E}">
        <p14:creationId xmlns:p14="http://schemas.microsoft.com/office/powerpoint/2010/main" val="2954763768"/>
      </p:ext>
    </p:extLst>
  </p:cSld>
  <p:clrMapOvr>
    <a:masterClrMapping/>
  </p:clrMapOvr>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4"/>
          <p:cNvSpPr>
            <a:spLocks noGrp="1" noChangeArrowheads="1"/>
          </p:cNvSpPr>
          <p:nvPr>
            <p:ph type="ctrTitle"/>
          </p:nvPr>
        </p:nvSpPr>
        <p:spPr>
          <a:xfrm>
            <a:off x="-14211" y="1052736"/>
            <a:ext cx="9144000" cy="822325"/>
          </a:xfrm>
        </p:spPr>
        <p:txBody>
          <a:bodyPr/>
          <a:lstStyle/>
          <a:p>
            <a:pPr algn="ctr" eaLnBrk="1" hangingPunct="1"/>
            <a:r>
              <a:rPr lang="en-US" dirty="0">
                <a:latin typeface="Garamond" charset="0"/>
              </a:rPr>
              <a:t>Case Study: </a:t>
            </a:r>
            <a:br>
              <a:rPr lang="en-US" dirty="0">
                <a:latin typeface="Garamond" charset="0"/>
              </a:rPr>
            </a:br>
            <a:r>
              <a:rPr lang="en-US" dirty="0">
                <a:latin typeface="Garamond" charset="0"/>
              </a:rPr>
              <a:t>COVID-19 Spread </a:t>
            </a:r>
            <a:br>
              <a:rPr lang="en-US" dirty="0">
                <a:latin typeface="Garamond" charset="0"/>
              </a:rPr>
            </a:br>
            <a:r>
              <a:rPr lang="en-US" dirty="0">
                <a:latin typeface="Garamond" charset="0"/>
              </a:rPr>
              <a:t>Modeling and Prediction</a:t>
            </a:r>
          </a:p>
        </p:txBody>
      </p:sp>
      <p:sp>
        <p:nvSpPr>
          <p:cNvPr id="115714" name="Rectangle 5"/>
          <p:cNvSpPr>
            <a:spLocks noGrp="1" noChangeArrowheads="1"/>
          </p:cNvSpPr>
          <p:nvPr>
            <p:ph type="subTitle" idx="1"/>
          </p:nvPr>
        </p:nvSpPr>
        <p:spPr>
          <a:xfrm>
            <a:off x="685800" y="3581400"/>
            <a:ext cx="7848600" cy="2900363"/>
          </a:xfrm>
        </p:spPr>
        <p:txBody>
          <a:bodyPr/>
          <a:lstStyle/>
          <a:p>
            <a:pPr eaLnBrk="1" hangingPunct="1">
              <a:buFont typeface="Wingdings" charset="0"/>
              <a:buNone/>
            </a:pPr>
            <a:endParaRPr lang="en-US" i="1">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p:txBody>
      </p:sp>
    </p:spTree>
    <p:extLst>
      <p:ext uri="{BB962C8B-B14F-4D97-AF65-F5344CB8AC3E}">
        <p14:creationId xmlns:p14="http://schemas.microsoft.com/office/powerpoint/2010/main" val="925872309"/>
      </p:ext>
    </p:extLst>
  </p:cSld>
  <p:clrMapOvr>
    <a:masterClrMapping/>
  </p:clrMapOvr>
  <p:transition/>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0F374-E730-8E16-D8A9-21CFD35AE13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AAB4E95-0785-727B-021A-4A88879E5709}"/>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437BB82C-C742-4002-6254-EBA5A45C4FF0}"/>
              </a:ext>
            </a:extLst>
          </p:cNvPr>
          <p:cNvSpPr>
            <a:spLocks noGrp="1"/>
          </p:cNvSpPr>
          <p:nvPr>
            <p:ph type="sldNum" sz="quarter" idx="11"/>
          </p:nvPr>
        </p:nvSpPr>
        <p:spPr/>
        <p:txBody>
          <a:bodyPr/>
          <a:lstStyle/>
          <a:p>
            <a:fld id="{323594FA-E141-4234-AE05-360401972BE7}" type="slidenum">
              <a:rPr lang="en-US" altLang="en-US" smtClean="0">
                <a:solidFill>
                  <a:srgbClr val="000000"/>
                </a:solidFill>
              </a:rPr>
              <a:pPr/>
              <a:t>218</a:t>
            </a:fld>
            <a:endParaRPr lang="en-US" altLang="en-US">
              <a:solidFill>
                <a:srgbClr val="000000"/>
              </a:solidFill>
            </a:endParaRPr>
          </a:p>
        </p:txBody>
      </p:sp>
      <p:pic>
        <p:nvPicPr>
          <p:cNvPr id="5" name="Picture 4">
            <a:extLst>
              <a:ext uri="{FF2B5EF4-FFF2-40B4-BE49-F238E27FC236}">
                <a16:creationId xmlns:a16="http://schemas.microsoft.com/office/drawing/2014/main" id="{1055F79C-CC73-F789-3B2E-110485D3C781}"/>
              </a:ext>
            </a:extLst>
          </p:cNvPr>
          <p:cNvPicPr>
            <a:picLocks noChangeAspect="1"/>
          </p:cNvPicPr>
          <p:nvPr/>
        </p:nvPicPr>
        <p:blipFill>
          <a:blip r:embed="rId2"/>
          <a:stretch>
            <a:fillRect/>
          </a:stretch>
        </p:blipFill>
        <p:spPr>
          <a:xfrm>
            <a:off x="1988044" y="0"/>
            <a:ext cx="5167912" cy="6858000"/>
          </a:xfrm>
          <a:prstGeom prst="rect">
            <a:avLst/>
          </a:prstGeom>
        </p:spPr>
      </p:pic>
      <p:sp>
        <p:nvSpPr>
          <p:cNvPr id="6" name="TextBox 5">
            <a:extLst>
              <a:ext uri="{FF2B5EF4-FFF2-40B4-BE49-F238E27FC236}">
                <a16:creationId xmlns:a16="http://schemas.microsoft.com/office/drawing/2014/main" id="{F088EC01-214A-4861-AD11-9204558B1E2E}"/>
              </a:ext>
            </a:extLst>
          </p:cNvPr>
          <p:cNvSpPr txBox="1"/>
          <p:nvPr/>
        </p:nvSpPr>
        <p:spPr>
          <a:xfrm>
            <a:off x="4386311" y="5759530"/>
            <a:ext cx="4742004" cy="369332"/>
          </a:xfrm>
          <a:prstGeom prst="rect">
            <a:avLst/>
          </a:prstGeom>
          <a:noFill/>
        </p:spPr>
        <p:txBody>
          <a:bodyPr wrap="none" rtlCol="0">
            <a:spAutoFit/>
          </a:bodyPr>
          <a:lstStyle/>
          <a:p>
            <a:r>
              <a:rPr lang="en-US" b="1" dirty="0">
                <a:solidFill>
                  <a:srgbClr val="0000FF"/>
                </a:solidFill>
                <a:hlinkClick r:id="rId3">
                  <a:extLst>
                    <a:ext uri="{A12FA001-AC4F-418D-AE19-62706E023703}">
                      <ahyp:hlinkClr xmlns:ahyp="http://schemas.microsoft.com/office/drawing/2018/hyperlinkcolor" val="tx"/>
                    </a:ext>
                  </a:extLst>
                </a:hlinkClick>
              </a:rPr>
              <a:t>https://arxiv.org/pdf/2102.03667.pdf</a:t>
            </a:r>
            <a:r>
              <a:rPr lang="en-US" b="1" dirty="0">
                <a:solidFill>
                  <a:srgbClr val="0000FF"/>
                </a:solidFill>
              </a:rPr>
              <a:t> </a:t>
            </a:r>
          </a:p>
        </p:txBody>
      </p:sp>
    </p:spTree>
    <p:extLst>
      <p:ext uri="{BB962C8B-B14F-4D97-AF65-F5344CB8AC3E}">
        <p14:creationId xmlns:p14="http://schemas.microsoft.com/office/powerpoint/2010/main" val="2148427754"/>
      </p:ext>
    </p:extLst>
  </p:cSld>
  <p:clrMapOvr>
    <a:masterClrMapping/>
  </p:clrMapOvr>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807896" cy="1066800"/>
          </a:xfrm>
        </p:spPr>
        <p:txBody>
          <a:bodyPr/>
          <a:lstStyle/>
          <a:p>
            <a:r>
              <a:rPr lang="en-US" dirty="0"/>
              <a:t>COVID-19 Measures: Evaluation Methods</a:t>
            </a:r>
          </a:p>
        </p:txBody>
      </p:sp>
      <p:sp>
        <p:nvSpPr>
          <p:cNvPr id="3" name="Content Placeholder 2"/>
          <p:cNvSpPr>
            <a:spLocks noGrp="1"/>
          </p:cNvSpPr>
          <p:nvPr>
            <p:ph idx="1"/>
          </p:nvPr>
        </p:nvSpPr>
        <p:spPr>
          <a:xfrm>
            <a:off x="228600" y="997529"/>
            <a:ext cx="8915400" cy="5193723"/>
          </a:xfrm>
        </p:spPr>
        <p:txBody>
          <a:bodyPr/>
          <a:lstStyle/>
          <a:p>
            <a:r>
              <a:rPr lang="en-US" dirty="0">
                <a:solidFill>
                  <a:srgbClr val="0432FF"/>
                </a:solidFill>
              </a:rPr>
              <a:t>How do we assess how an idea will affect a target metric X?</a:t>
            </a:r>
          </a:p>
          <a:p>
            <a:endParaRPr lang="en-US" dirty="0"/>
          </a:p>
          <a:p>
            <a:r>
              <a:rPr lang="en-US" dirty="0"/>
              <a:t>A variety of evaluation methods are available:</a:t>
            </a:r>
          </a:p>
          <a:p>
            <a:endParaRPr lang="en-US" dirty="0"/>
          </a:p>
          <a:p>
            <a:pPr lvl="1"/>
            <a:r>
              <a:rPr lang="en-US" dirty="0"/>
              <a:t>Theoretical proof</a:t>
            </a:r>
          </a:p>
          <a:p>
            <a:pPr lvl="1"/>
            <a:endParaRPr lang="en-US" dirty="0"/>
          </a:p>
          <a:p>
            <a:pPr lvl="1"/>
            <a:r>
              <a:rPr lang="en-US" dirty="0">
                <a:solidFill>
                  <a:srgbClr val="FF00C4"/>
                </a:solidFill>
              </a:rPr>
              <a:t>Analytical modeling/estimation</a:t>
            </a:r>
          </a:p>
          <a:p>
            <a:pPr lvl="1"/>
            <a:endParaRPr lang="en-US" dirty="0">
              <a:solidFill>
                <a:srgbClr val="FF00C4"/>
              </a:solidFill>
            </a:endParaRPr>
          </a:p>
          <a:p>
            <a:pPr lvl="1"/>
            <a:r>
              <a:rPr lang="en-US" dirty="0">
                <a:solidFill>
                  <a:srgbClr val="FF00C4"/>
                </a:solidFill>
              </a:rPr>
              <a:t>Simulation (at varying degrees of abstraction and accuracy)</a:t>
            </a:r>
          </a:p>
          <a:p>
            <a:pPr lvl="1"/>
            <a:endParaRPr lang="en-US" dirty="0"/>
          </a:p>
          <a:p>
            <a:pPr lvl="1"/>
            <a:r>
              <a:rPr lang="en-US" dirty="0"/>
              <a:t>Prototyping with a real system (e.g., FPGAs)</a:t>
            </a:r>
          </a:p>
          <a:p>
            <a:pPr lvl="1"/>
            <a:endParaRPr lang="en-US" dirty="0"/>
          </a:p>
          <a:p>
            <a:pPr lvl="1"/>
            <a:r>
              <a:rPr lang="en-US" dirty="0"/>
              <a:t>Real implementation</a:t>
            </a:r>
          </a:p>
          <a:p>
            <a:pPr lvl="1"/>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219</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127802878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5C098-8F22-5642-FE7F-3E1AB07803EE}"/>
            </a:ext>
          </a:extLst>
        </p:cNvPr>
        <p:cNvGrpSpPr/>
        <p:nvPr/>
      </p:nvGrpSpPr>
      <p:grpSpPr>
        <a:xfrm>
          <a:off x="0" y="0"/>
          <a:ext cx="0" cy="0"/>
          <a:chOff x="0" y="0"/>
          <a:chExt cx="0" cy="0"/>
        </a:xfrm>
      </p:grpSpPr>
      <p:sp>
        <p:nvSpPr>
          <p:cNvPr id="314369" name="Title 1">
            <a:extLst>
              <a:ext uri="{FF2B5EF4-FFF2-40B4-BE49-F238E27FC236}">
                <a16:creationId xmlns:a16="http://schemas.microsoft.com/office/drawing/2014/main" id="{B94E514D-BCF0-39F6-0010-7EA28DD3AEFC}"/>
              </a:ext>
            </a:extLst>
          </p:cNvPr>
          <p:cNvSpPr>
            <a:spLocks noGrp="1"/>
          </p:cNvSpPr>
          <p:nvPr>
            <p:ph type="title"/>
          </p:nvPr>
        </p:nvSpPr>
        <p:spPr/>
        <p:txBody>
          <a:bodyPr/>
          <a:lstStyle/>
          <a:p>
            <a:r>
              <a:rPr lang="en-US" altLang="en-US" dirty="0">
                <a:ea typeface="ＭＳ Ｐゴシック" panose="020B0600070205080204" pitchFamily="34" charset="-128"/>
              </a:rPr>
              <a:t>Read Disturbance Worsens with Scaling</a:t>
            </a:r>
          </a:p>
        </p:txBody>
      </p:sp>
      <p:sp>
        <p:nvSpPr>
          <p:cNvPr id="3" name="Rectangle 2">
            <a:extLst>
              <a:ext uri="{FF2B5EF4-FFF2-40B4-BE49-F238E27FC236}">
                <a16:creationId xmlns:a16="http://schemas.microsoft.com/office/drawing/2014/main" id="{32C68535-D712-307C-C9DC-D8107B103439}"/>
              </a:ext>
            </a:extLst>
          </p:cNvPr>
          <p:cNvSpPr/>
          <p:nvPr/>
        </p:nvSpPr>
        <p:spPr>
          <a:xfrm>
            <a:off x="35496" y="6577607"/>
            <a:ext cx="9217024" cy="29238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Tahoma"/>
                <a:ea typeface="ＭＳ Ｐゴシック" charset="0"/>
                <a:cs typeface="Calibri" panose="020F0502020204030204" pitchFamily="34" charset="0"/>
              </a:rPr>
              <a:t>Kim+, “</a:t>
            </a:r>
            <a:r>
              <a:rPr kumimoji="0" lang="en-US" sz="1300" b="0" i="0" u="none" strike="noStrike" kern="1200" cap="none" spc="0" normalizeH="0" baseline="0" noProof="0" dirty="0">
                <a:ln>
                  <a:noFill/>
                </a:ln>
                <a:solidFill>
                  <a:srgbClr val="0000FF"/>
                </a:solidFill>
                <a:effectLst/>
                <a:uLnTx/>
                <a:uFillTx/>
                <a:latin typeface="Tahoma"/>
                <a:ea typeface="+mn-ea"/>
                <a:cs typeface="Calibri" panose="020F0502020204030204" pitchFamily="34" charset="0"/>
                <a:hlinkClick r:id="rId2">
                  <a:extLst>
                    <a:ext uri="{A12FA001-AC4F-418D-AE19-62706E023703}">
                      <ahyp:hlinkClr xmlns:ahyp="http://schemas.microsoft.com/office/drawing/2018/hyperlinkcolor" val="tx"/>
                    </a:ext>
                  </a:extLst>
                </a:hlinkClick>
              </a:rPr>
              <a:t>Flipping Bits in Memory Without Accessing Them: An Experimental Study of DRAM Disturbance Errors</a:t>
            </a:r>
            <a:r>
              <a:rPr kumimoji="0" lang="en-US" sz="1300" b="0" i="0" u="none" strike="noStrike" kern="1200" cap="none" spc="0" normalizeH="0" baseline="0" noProof="0" dirty="0">
                <a:ln>
                  <a:noFill/>
                </a:ln>
                <a:solidFill>
                  <a:prstClr val="black"/>
                </a:solidFill>
                <a:effectLst/>
                <a:uLnTx/>
                <a:uFillTx/>
                <a:latin typeface="Tahoma"/>
                <a:ea typeface="ＭＳ Ｐゴシック" charset="0"/>
                <a:cs typeface="Calibri" panose="020F0502020204030204" pitchFamily="34" charset="0"/>
              </a:rPr>
              <a:t>,” ISCA 2014.</a:t>
            </a:r>
          </a:p>
        </p:txBody>
      </p:sp>
      <p:grpSp>
        <p:nvGrpSpPr>
          <p:cNvPr id="63" name="Group 62">
            <a:extLst>
              <a:ext uri="{FF2B5EF4-FFF2-40B4-BE49-F238E27FC236}">
                <a16:creationId xmlns:a16="http://schemas.microsoft.com/office/drawing/2014/main" id="{E5DB4FE5-13EA-1403-0385-97BE05FBC507}"/>
              </a:ext>
            </a:extLst>
          </p:cNvPr>
          <p:cNvGrpSpPr/>
          <p:nvPr/>
        </p:nvGrpSpPr>
        <p:grpSpPr>
          <a:xfrm>
            <a:off x="3707904" y="1781853"/>
            <a:ext cx="2191657" cy="930964"/>
            <a:chOff x="3489223" y="1617988"/>
            <a:chExt cx="2191657" cy="930964"/>
          </a:xfrm>
        </p:grpSpPr>
        <p:sp>
          <p:nvSpPr>
            <p:cNvPr id="231424" name="Right Arrow 76">
              <a:extLst>
                <a:ext uri="{FF2B5EF4-FFF2-40B4-BE49-F238E27FC236}">
                  <a16:creationId xmlns:a16="http://schemas.microsoft.com/office/drawing/2014/main" id="{1693D092-1665-B7DC-3F1C-7A27151B9E32}"/>
                </a:ext>
              </a:extLst>
            </p:cNvPr>
            <p:cNvSpPr/>
            <p:nvPr/>
          </p:nvSpPr>
          <p:spPr>
            <a:xfrm>
              <a:off x="3489223" y="1617988"/>
              <a:ext cx="2191657" cy="610881"/>
            </a:xfrm>
            <a:prstGeom prst="rightArrow">
              <a:avLst/>
            </a:prstGeom>
            <a:solidFill>
              <a:sysClr val="windowText" lastClr="000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1425" name="TextBox 77">
              <a:extLst>
                <a:ext uri="{FF2B5EF4-FFF2-40B4-BE49-F238E27FC236}">
                  <a16:creationId xmlns:a16="http://schemas.microsoft.com/office/drawing/2014/main" id="{24D1DDC9-8AD0-511F-0E40-A47D846426E4}"/>
                </a:ext>
              </a:extLst>
            </p:cNvPr>
            <p:cNvSpPr txBox="1"/>
            <p:nvPr/>
          </p:nvSpPr>
          <p:spPr>
            <a:xfrm>
              <a:off x="3561793" y="2179620"/>
              <a:ext cx="2054280" cy="36933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Technology Scaling</a:t>
              </a:r>
            </a:p>
          </p:txBody>
        </p:sp>
      </p:grpSp>
      <p:grpSp>
        <p:nvGrpSpPr>
          <p:cNvPr id="231427" name="Group 231426">
            <a:extLst>
              <a:ext uri="{FF2B5EF4-FFF2-40B4-BE49-F238E27FC236}">
                <a16:creationId xmlns:a16="http://schemas.microsoft.com/office/drawing/2014/main" id="{8A39706A-90CE-FB29-353D-C6C1DD5B4660}"/>
              </a:ext>
            </a:extLst>
          </p:cNvPr>
          <p:cNvGrpSpPr/>
          <p:nvPr/>
        </p:nvGrpSpPr>
        <p:grpSpPr>
          <a:xfrm>
            <a:off x="1170001" y="1124744"/>
            <a:ext cx="1950523" cy="1926457"/>
            <a:chOff x="975723" y="1192372"/>
            <a:chExt cx="1950523" cy="1926457"/>
          </a:xfrm>
        </p:grpSpPr>
        <p:sp>
          <p:nvSpPr>
            <p:cNvPr id="231428" name="Oval 231427">
              <a:extLst>
                <a:ext uri="{FF2B5EF4-FFF2-40B4-BE49-F238E27FC236}">
                  <a16:creationId xmlns:a16="http://schemas.microsoft.com/office/drawing/2014/main" id="{023AAAB4-8B20-DFAD-68F2-6B14E09ED5FB}"/>
                </a:ext>
              </a:extLst>
            </p:cNvPr>
            <p:cNvSpPr/>
            <p:nvPr/>
          </p:nvSpPr>
          <p:spPr>
            <a:xfrm>
              <a:off x="1107670" y="1269210"/>
              <a:ext cx="540000" cy="54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29" name="Oval 231428">
              <a:extLst>
                <a:ext uri="{FF2B5EF4-FFF2-40B4-BE49-F238E27FC236}">
                  <a16:creationId xmlns:a16="http://schemas.microsoft.com/office/drawing/2014/main" id="{3CDBAA2A-1FCC-7671-CC29-A117D26D71D9}"/>
                </a:ext>
              </a:extLst>
            </p:cNvPr>
            <p:cNvSpPr/>
            <p:nvPr/>
          </p:nvSpPr>
          <p:spPr>
            <a:xfrm>
              <a:off x="1746958" y="1269210"/>
              <a:ext cx="540000" cy="54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0" name="Oval 231429">
              <a:extLst>
                <a:ext uri="{FF2B5EF4-FFF2-40B4-BE49-F238E27FC236}">
                  <a16:creationId xmlns:a16="http://schemas.microsoft.com/office/drawing/2014/main" id="{027C8D4F-C600-A360-15AC-D15142508ADD}"/>
                </a:ext>
              </a:extLst>
            </p:cNvPr>
            <p:cNvSpPr/>
            <p:nvPr/>
          </p:nvSpPr>
          <p:spPr>
            <a:xfrm>
              <a:off x="2386246" y="1284421"/>
              <a:ext cx="540000" cy="54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1" name="Oval 231430">
              <a:extLst>
                <a:ext uri="{FF2B5EF4-FFF2-40B4-BE49-F238E27FC236}">
                  <a16:creationId xmlns:a16="http://schemas.microsoft.com/office/drawing/2014/main" id="{501F9912-E67F-450E-216D-BDDB8311AC5B}"/>
                </a:ext>
              </a:extLst>
            </p:cNvPr>
            <p:cNvSpPr/>
            <p:nvPr/>
          </p:nvSpPr>
          <p:spPr>
            <a:xfrm>
              <a:off x="1107670" y="1922717"/>
              <a:ext cx="540000" cy="54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1432" name="Oval 231431">
              <a:extLst>
                <a:ext uri="{FF2B5EF4-FFF2-40B4-BE49-F238E27FC236}">
                  <a16:creationId xmlns:a16="http://schemas.microsoft.com/office/drawing/2014/main" id="{83462338-D012-F60A-877F-A5A955441F42}"/>
                </a:ext>
              </a:extLst>
            </p:cNvPr>
            <p:cNvSpPr/>
            <p:nvPr/>
          </p:nvSpPr>
          <p:spPr>
            <a:xfrm>
              <a:off x="1107670" y="2576224"/>
              <a:ext cx="540000" cy="54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3" name="Oval 231432">
              <a:extLst>
                <a:ext uri="{FF2B5EF4-FFF2-40B4-BE49-F238E27FC236}">
                  <a16:creationId xmlns:a16="http://schemas.microsoft.com/office/drawing/2014/main" id="{6726AEC1-3852-E960-2986-10B66797033B}"/>
                </a:ext>
              </a:extLst>
            </p:cNvPr>
            <p:cNvSpPr/>
            <p:nvPr/>
          </p:nvSpPr>
          <p:spPr>
            <a:xfrm>
              <a:off x="1746958" y="2578829"/>
              <a:ext cx="540000" cy="54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4" name="Oval 231433">
              <a:extLst>
                <a:ext uri="{FF2B5EF4-FFF2-40B4-BE49-F238E27FC236}">
                  <a16:creationId xmlns:a16="http://schemas.microsoft.com/office/drawing/2014/main" id="{48350A31-C2C0-75B5-D6B9-5C649A38E09A}"/>
                </a:ext>
              </a:extLst>
            </p:cNvPr>
            <p:cNvSpPr/>
            <p:nvPr/>
          </p:nvSpPr>
          <p:spPr>
            <a:xfrm>
              <a:off x="2386246" y="1922717"/>
              <a:ext cx="540000" cy="54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5" name="Oval 231434">
              <a:extLst>
                <a:ext uri="{FF2B5EF4-FFF2-40B4-BE49-F238E27FC236}">
                  <a16:creationId xmlns:a16="http://schemas.microsoft.com/office/drawing/2014/main" id="{70A14928-4279-DBBA-DA8A-1621CF86EB2D}"/>
                </a:ext>
              </a:extLst>
            </p:cNvPr>
            <p:cNvSpPr/>
            <p:nvPr/>
          </p:nvSpPr>
          <p:spPr>
            <a:xfrm>
              <a:off x="2386246" y="2561013"/>
              <a:ext cx="540000" cy="54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6" name="Oval 231435">
              <a:extLst>
                <a:ext uri="{FF2B5EF4-FFF2-40B4-BE49-F238E27FC236}">
                  <a16:creationId xmlns:a16="http://schemas.microsoft.com/office/drawing/2014/main" id="{867ED878-4B48-FB05-F716-4CAA534180D2}"/>
                </a:ext>
              </a:extLst>
            </p:cNvPr>
            <p:cNvSpPr/>
            <p:nvPr/>
          </p:nvSpPr>
          <p:spPr>
            <a:xfrm>
              <a:off x="1746958" y="1922717"/>
              <a:ext cx="540000" cy="54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7" name="Lightning Bolt 231436">
              <a:extLst>
                <a:ext uri="{FF2B5EF4-FFF2-40B4-BE49-F238E27FC236}">
                  <a16:creationId xmlns:a16="http://schemas.microsoft.com/office/drawing/2014/main" id="{74727F08-FC46-9835-D44E-03C1914CEC33}"/>
                </a:ext>
              </a:extLst>
            </p:cNvPr>
            <p:cNvSpPr/>
            <p:nvPr/>
          </p:nvSpPr>
          <p:spPr>
            <a:xfrm>
              <a:off x="975723" y="1192372"/>
              <a:ext cx="522514" cy="449634"/>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38" name="Lightning Bolt 231437">
              <a:extLst>
                <a:ext uri="{FF2B5EF4-FFF2-40B4-BE49-F238E27FC236}">
                  <a16:creationId xmlns:a16="http://schemas.microsoft.com/office/drawing/2014/main" id="{041AB3EE-0478-F774-1767-518DC74B0C61}"/>
                </a:ext>
              </a:extLst>
            </p:cNvPr>
            <p:cNvSpPr/>
            <p:nvPr/>
          </p:nvSpPr>
          <p:spPr>
            <a:xfrm>
              <a:off x="2269251" y="2513801"/>
              <a:ext cx="522514" cy="449634"/>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31439" name="Group 231438">
            <a:extLst>
              <a:ext uri="{FF2B5EF4-FFF2-40B4-BE49-F238E27FC236}">
                <a16:creationId xmlns:a16="http://schemas.microsoft.com/office/drawing/2014/main" id="{84B59059-4EAB-8C01-7F7E-B75D96DE7438}"/>
              </a:ext>
            </a:extLst>
          </p:cNvPr>
          <p:cNvGrpSpPr/>
          <p:nvPr/>
        </p:nvGrpSpPr>
        <p:grpSpPr>
          <a:xfrm>
            <a:off x="6492104" y="1376003"/>
            <a:ext cx="1111505" cy="1496656"/>
            <a:chOff x="6613638" y="2087038"/>
            <a:chExt cx="1111505" cy="1496656"/>
          </a:xfrm>
        </p:grpSpPr>
        <p:sp>
          <p:nvSpPr>
            <p:cNvPr id="231440" name="Oval 231439">
              <a:extLst>
                <a:ext uri="{FF2B5EF4-FFF2-40B4-BE49-F238E27FC236}">
                  <a16:creationId xmlns:a16="http://schemas.microsoft.com/office/drawing/2014/main" id="{5A89649A-4E77-2A51-F706-E83A65B21079}"/>
                </a:ext>
              </a:extLst>
            </p:cNvPr>
            <p:cNvSpPr/>
            <p:nvPr/>
          </p:nvSpPr>
          <p:spPr>
            <a:xfrm>
              <a:off x="7090637" y="2091919"/>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1" name="Oval 231440">
              <a:extLst>
                <a:ext uri="{FF2B5EF4-FFF2-40B4-BE49-F238E27FC236}">
                  <a16:creationId xmlns:a16="http://schemas.microsoft.com/office/drawing/2014/main" id="{39977896-EF22-0DCF-6314-BD8E1ACCA4ED}"/>
                </a:ext>
              </a:extLst>
            </p:cNvPr>
            <p:cNvSpPr/>
            <p:nvPr/>
          </p:nvSpPr>
          <p:spPr>
            <a:xfrm>
              <a:off x="7090637" y="3401538"/>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2" name="Oval 231441">
              <a:extLst>
                <a:ext uri="{FF2B5EF4-FFF2-40B4-BE49-F238E27FC236}">
                  <a16:creationId xmlns:a16="http://schemas.microsoft.com/office/drawing/2014/main" id="{204AD2D1-EF3E-9D55-135A-1921287A3785}"/>
                </a:ext>
              </a:extLst>
            </p:cNvPr>
            <p:cNvSpPr/>
            <p:nvPr/>
          </p:nvSpPr>
          <p:spPr>
            <a:xfrm>
              <a:off x="7090637" y="2745426"/>
              <a:ext cx="180000" cy="18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3" name="Oval 231442">
              <a:extLst>
                <a:ext uri="{FF2B5EF4-FFF2-40B4-BE49-F238E27FC236}">
                  <a16:creationId xmlns:a16="http://schemas.microsoft.com/office/drawing/2014/main" id="{8871BA0F-1055-71A7-5973-FF8236693B6E}"/>
                </a:ext>
              </a:extLst>
            </p:cNvPr>
            <p:cNvSpPr/>
            <p:nvPr/>
          </p:nvSpPr>
          <p:spPr>
            <a:xfrm>
              <a:off x="7087179" y="2303983"/>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4" name="Oval 231443">
              <a:extLst>
                <a:ext uri="{FF2B5EF4-FFF2-40B4-BE49-F238E27FC236}">
                  <a16:creationId xmlns:a16="http://schemas.microsoft.com/office/drawing/2014/main" id="{0258CB29-4131-482B-A06E-BEF942525FF8}"/>
                </a:ext>
              </a:extLst>
            </p:cNvPr>
            <p:cNvSpPr/>
            <p:nvPr/>
          </p:nvSpPr>
          <p:spPr>
            <a:xfrm>
              <a:off x="7087179" y="2519280"/>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5" name="Oval 231444">
              <a:extLst>
                <a:ext uri="{FF2B5EF4-FFF2-40B4-BE49-F238E27FC236}">
                  <a16:creationId xmlns:a16="http://schemas.microsoft.com/office/drawing/2014/main" id="{140D929A-3644-E472-26E7-AA6542744C1F}"/>
                </a:ext>
              </a:extLst>
            </p:cNvPr>
            <p:cNvSpPr/>
            <p:nvPr/>
          </p:nvSpPr>
          <p:spPr>
            <a:xfrm>
              <a:off x="7087179" y="2957382"/>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6" name="Oval 231445">
              <a:extLst>
                <a:ext uri="{FF2B5EF4-FFF2-40B4-BE49-F238E27FC236}">
                  <a16:creationId xmlns:a16="http://schemas.microsoft.com/office/drawing/2014/main" id="{E9BB1C12-4C0B-AB58-96CD-34878DB157EB}"/>
                </a:ext>
              </a:extLst>
            </p:cNvPr>
            <p:cNvSpPr/>
            <p:nvPr/>
          </p:nvSpPr>
          <p:spPr>
            <a:xfrm>
              <a:off x="7087179" y="3172679"/>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7" name="Oval 231446">
              <a:extLst>
                <a:ext uri="{FF2B5EF4-FFF2-40B4-BE49-F238E27FC236}">
                  <a16:creationId xmlns:a16="http://schemas.microsoft.com/office/drawing/2014/main" id="{519BACA5-E148-87D3-0A4E-A81AFE1CEC19}"/>
                </a:ext>
              </a:extLst>
            </p:cNvPr>
            <p:cNvSpPr/>
            <p:nvPr/>
          </p:nvSpPr>
          <p:spPr>
            <a:xfrm>
              <a:off x="7316161" y="2087038"/>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8" name="Oval 231447">
              <a:extLst>
                <a:ext uri="{FF2B5EF4-FFF2-40B4-BE49-F238E27FC236}">
                  <a16:creationId xmlns:a16="http://schemas.microsoft.com/office/drawing/2014/main" id="{B2FD2346-09F9-80C6-C3BD-02B03176694D}"/>
                </a:ext>
              </a:extLst>
            </p:cNvPr>
            <p:cNvSpPr/>
            <p:nvPr/>
          </p:nvSpPr>
          <p:spPr>
            <a:xfrm>
              <a:off x="7316161" y="3396657"/>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49" name="Oval 231448">
              <a:extLst>
                <a:ext uri="{FF2B5EF4-FFF2-40B4-BE49-F238E27FC236}">
                  <a16:creationId xmlns:a16="http://schemas.microsoft.com/office/drawing/2014/main" id="{68DA3261-B520-4F45-AD3C-17A8BE114A7A}"/>
                </a:ext>
              </a:extLst>
            </p:cNvPr>
            <p:cNvSpPr/>
            <p:nvPr/>
          </p:nvSpPr>
          <p:spPr>
            <a:xfrm>
              <a:off x="7316161" y="2740545"/>
              <a:ext cx="180000" cy="18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0" name="Oval 231449">
              <a:extLst>
                <a:ext uri="{FF2B5EF4-FFF2-40B4-BE49-F238E27FC236}">
                  <a16:creationId xmlns:a16="http://schemas.microsoft.com/office/drawing/2014/main" id="{69BAB9A5-483C-BE3E-F87A-725F1517E3BA}"/>
                </a:ext>
              </a:extLst>
            </p:cNvPr>
            <p:cNvSpPr/>
            <p:nvPr/>
          </p:nvSpPr>
          <p:spPr>
            <a:xfrm>
              <a:off x="7312703" y="2299102"/>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1" name="Oval 231450">
              <a:extLst>
                <a:ext uri="{FF2B5EF4-FFF2-40B4-BE49-F238E27FC236}">
                  <a16:creationId xmlns:a16="http://schemas.microsoft.com/office/drawing/2014/main" id="{9374687F-7050-9FBA-E048-6D294AC5838D}"/>
                </a:ext>
              </a:extLst>
            </p:cNvPr>
            <p:cNvSpPr/>
            <p:nvPr/>
          </p:nvSpPr>
          <p:spPr>
            <a:xfrm>
              <a:off x="7312703" y="2514399"/>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2" name="Oval 231451">
              <a:extLst>
                <a:ext uri="{FF2B5EF4-FFF2-40B4-BE49-F238E27FC236}">
                  <a16:creationId xmlns:a16="http://schemas.microsoft.com/office/drawing/2014/main" id="{8D238257-F5A9-C04B-303A-BBE4A421F7FC}"/>
                </a:ext>
              </a:extLst>
            </p:cNvPr>
            <p:cNvSpPr/>
            <p:nvPr/>
          </p:nvSpPr>
          <p:spPr>
            <a:xfrm>
              <a:off x="7312703" y="2952501"/>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3" name="Oval 231452">
              <a:extLst>
                <a:ext uri="{FF2B5EF4-FFF2-40B4-BE49-F238E27FC236}">
                  <a16:creationId xmlns:a16="http://schemas.microsoft.com/office/drawing/2014/main" id="{1C7CC9E5-2276-2799-4D4B-1E73FD1FBA37}"/>
                </a:ext>
              </a:extLst>
            </p:cNvPr>
            <p:cNvSpPr/>
            <p:nvPr/>
          </p:nvSpPr>
          <p:spPr>
            <a:xfrm>
              <a:off x="7312703" y="3167798"/>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4" name="Oval 231453">
              <a:extLst>
                <a:ext uri="{FF2B5EF4-FFF2-40B4-BE49-F238E27FC236}">
                  <a16:creationId xmlns:a16="http://schemas.microsoft.com/office/drawing/2014/main" id="{8DFB5EF5-EC39-B193-1620-8A0935D3013F}"/>
                </a:ext>
              </a:extLst>
            </p:cNvPr>
            <p:cNvSpPr/>
            <p:nvPr/>
          </p:nvSpPr>
          <p:spPr>
            <a:xfrm>
              <a:off x="6863202" y="2093370"/>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5" name="Oval 231454">
              <a:extLst>
                <a:ext uri="{FF2B5EF4-FFF2-40B4-BE49-F238E27FC236}">
                  <a16:creationId xmlns:a16="http://schemas.microsoft.com/office/drawing/2014/main" id="{953B3F61-BF30-D792-82BD-067008A74F3A}"/>
                </a:ext>
              </a:extLst>
            </p:cNvPr>
            <p:cNvSpPr/>
            <p:nvPr/>
          </p:nvSpPr>
          <p:spPr>
            <a:xfrm>
              <a:off x="6863202" y="3402989"/>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6" name="Oval 231455">
              <a:extLst>
                <a:ext uri="{FF2B5EF4-FFF2-40B4-BE49-F238E27FC236}">
                  <a16:creationId xmlns:a16="http://schemas.microsoft.com/office/drawing/2014/main" id="{91B8BAF4-E8D0-5BA6-D1BC-40B69B3DDBC5}"/>
                </a:ext>
              </a:extLst>
            </p:cNvPr>
            <p:cNvSpPr/>
            <p:nvPr/>
          </p:nvSpPr>
          <p:spPr>
            <a:xfrm>
              <a:off x="6863202" y="2746877"/>
              <a:ext cx="180000" cy="18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7" name="Oval 231456">
              <a:extLst>
                <a:ext uri="{FF2B5EF4-FFF2-40B4-BE49-F238E27FC236}">
                  <a16:creationId xmlns:a16="http://schemas.microsoft.com/office/drawing/2014/main" id="{D9D5B505-C11C-2B17-FC0B-B3C32F2485C9}"/>
                </a:ext>
              </a:extLst>
            </p:cNvPr>
            <p:cNvSpPr/>
            <p:nvPr/>
          </p:nvSpPr>
          <p:spPr>
            <a:xfrm>
              <a:off x="6859744" y="2305434"/>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8" name="Oval 231457">
              <a:extLst>
                <a:ext uri="{FF2B5EF4-FFF2-40B4-BE49-F238E27FC236}">
                  <a16:creationId xmlns:a16="http://schemas.microsoft.com/office/drawing/2014/main" id="{D931D835-A27A-0FA5-6E62-ECCB2E8C5EBC}"/>
                </a:ext>
              </a:extLst>
            </p:cNvPr>
            <p:cNvSpPr/>
            <p:nvPr/>
          </p:nvSpPr>
          <p:spPr>
            <a:xfrm>
              <a:off x="6859744" y="2520731"/>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59" name="Oval 231458">
              <a:extLst>
                <a:ext uri="{FF2B5EF4-FFF2-40B4-BE49-F238E27FC236}">
                  <a16:creationId xmlns:a16="http://schemas.microsoft.com/office/drawing/2014/main" id="{07EB4556-514B-A7F1-96D3-4B95694930F2}"/>
                </a:ext>
              </a:extLst>
            </p:cNvPr>
            <p:cNvSpPr/>
            <p:nvPr/>
          </p:nvSpPr>
          <p:spPr>
            <a:xfrm>
              <a:off x="6859744" y="2958833"/>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0" name="Oval 231459">
              <a:extLst>
                <a:ext uri="{FF2B5EF4-FFF2-40B4-BE49-F238E27FC236}">
                  <a16:creationId xmlns:a16="http://schemas.microsoft.com/office/drawing/2014/main" id="{934B9FC8-5340-D41F-BA0A-9D40EAE366BC}"/>
                </a:ext>
              </a:extLst>
            </p:cNvPr>
            <p:cNvSpPr/>
            <p:nvPr/>
          </p:nvSpPr>
          <p:spPr>
            <a:xfrm>
              <a:off x="6859744" y="3174130"/>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1" name="Oval 231460">
              <a:extLst>
                <a:ext uri="{FF2B5EF4-FFF2-40B4-BE49-F238E27FC236}">
                  <a16:creationId xmlns:a16="http://schemas.microsoft.com/office/drawing/2014/main" id="{A71EDD34-D48D-EC38-81B1-21B27F286957}"/>
                </a:ext>
              </a:extLst>
            </p:cNvPr>
            <p:cNvSpPr/>
            <p:nvPr/>
          </p:nvSpPr>
          <p:spPr>
            <a:xfrm>
              <a:off x="6641136" y="2094075"/>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2" name="Oval 231461">
              <a:extLst>
                <a:ext uri="{FF2B5EF4-FFF2-40B4-BE49-F238E27FC236}">
                  <a16:creationId xmlns:a16="http://schemas.microsoft.com/office/drawing/2014/main" id="{ADA3CD00-623C-9D69-5FD6-F9416E447BEE}"/>
                </a:ext>
              </a:extLst>
            </p:cNvPr>
            <p:cNvSpPr/>
            <p:nvPr/>
          </p:nvSpPr>
          <p:spPr>
            <a:xfrm>
              <a:off x="6641136" y="3403694"/>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3" name="Oval 231462">
              <a:extLst>
                <a:ext uri="{FF2B5EF4-FFF2-40B4-BE49-F238E27FC236}">
                  <a16:creationId xmlns:a16="http://schemas.microsoft.com/office/drawing/2014/main" id="{FA9FB7C0-CA41-6344-B757-3A8E353FD5FD}"/>
                </a:ext>
              </a:extLst>
            </p:cNvPr>
            <p:cNvSpPr/>
            <p:nvPr/>
          </p:nvSpPr>
          <p:spPr>
            <a:xfrm>
              <a:off x="6641136" y="2747582"/>
              <a:ext cx="180000" cy="18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4" name="Oval 231463">
              <a:extLst>
                <a:ext uri="{FF2B5EF4-FFF2-40B4-BE49-F238E27FC236}">
                  <a16:creationId xmlns:a16="http://schemas.microsoft.com/office/drawing/2014/main" id="{347FCF66-BAFC-D6BB-A50D-1839F3DD56AA}"/>
                </a:ext>
              </a:extLst>
            </p:cNvPr>
            <p:cNvSpPr/>
            <p:nvPr/>
          </p:nvSpPr>
          <p:spPr>
            <a:xfrm>
              <a:off x="6637678" y="2306139"/>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5" name="Oval 231464">
              <a:extLst>
                <a:ext uri="{FF2B5EF4-FFF2-40B4-BE49-F238E27FC236}">
                  <a16:creationId xmlns:a16="http://schemas.microsoft.com/office/drawing/2014/main" id="{6C933355-BA19-2E6A-D290-F215770E3C15}"/>
                </a:ext>
              </a:extLst>
            </p:cNvPr>
            <p:cNvSpPr/>
            <p:nvPr/>
          </p:nvSpPr>
          <p:spPr>
            <a:xfrm>
              <a:off x="6637678" y="2521436"/>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6" name="Oval 231465">
              <a:extLst>
                <a:ext uri="{FF2B5EF4-FFF2-40B4-BE49-F238E27FC236}">
                  <a16:creationId xmlns:a16="http://schemas.microsoft.com/office/drawing/2014/main" id="{7ECDBA4C-7ED9-ACD0-1ECC-61CC2B5EC52C}"/>
                </a:ext>
              </a:extLst>
            </p:cNvPr>
            <p:cNvSpPr/>
            <p:nvPr/>
          </p:nvSpPr>
          <p:spPr>
            <a:xfrm>
              <a:off x="6637678" y="2959538"/>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7" name="Oval 231466">
              <a:extLst>
                <a:ext uri="{FF2B5EF4-FFF2-40B4-BE49-F238E27FC236}">
                  <a16:creationId xmlns:a16="http://schemas.microsoft.com/office/drawing/2014/main" id="{AB7976F3-D6AA-770B-E818-E29782145EC5}"/>
                </a:ext>
              </a:extLst>
            </p:cNvPr>
            <p:cNvSpPr/>
            <p:nvPr/>
          </p:nvSpPr>
          <p:spPr>
            <a:xfrm>
              <a:off x="6637678" y="3174835"/>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8" name="Oval 231467">
              <a:extLst>
                <a:ext uri="{FF2B5EF4-FFF2-40B4-BE49-F238E27FC236}">
                  <a16:creationId xmlns:a16="http://schemas.microsoft.com/office/drawing/2014/main" id="{3C6FE79A-6BCE-CD00-3DB8-BD503FFBCDB0}"/>
                </a:ext>
              </a:extLst>
            </p:cNvPr>
            <p:cNvSpPr/>
            <p:nvPr/>
          </p:nvSpPr>
          <p:spPr>
            <a:xfrm>
              <a:off x="7545143" y="2090512"/>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69" name="Oval 231468">
              <a:extLst>
                <a:ext uri="{FF2B5EF4-FFF2-40B4-BE49-F238E27FC236}">
                  <a16:creationId xmlns:a16="http://schemas.microsoft.com/office/drawing/2014/main" id="{6E8B0CA5-C943-023B-9FEB-D24C8136F1E5}"/>
                </a:ext>
              </a:extLst>
            </p:cNvPr>
            <p:cNvSpPr/>
            <p:nvPr/>
          </p:nvSpPr>
          <p:spPr>
            <a:xfrm>
              <a:off x="7545143" y="3400131"/>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0" name="Oval 231469">
              <a:extLst>
                <a:ext uri="{FF2B5EF4-FFF2-40B4-BE49-F238E27FC236}">
                  <a16:creationId xmlns:a16="http://schemas.microsoft.com/office/drawing/2014/main" id="{8626A783-E8A8-40D9-7EEF-2718F5E7C473}"/>
                </a:ext>
              </a:extLst>
            </p:cNvPr>
            <p:cNvSpPr/>
            <p:nvPr/>
          </p:nvSpPr>
          <p:spPr>
            <a:xfrm>
              <a:off x="7545143" y="2744019"/>
              <a:ext cx="180000" cy="180000"/>
            </a:xfrm>
            <a:prstGeom prst="ellipse">
              <a:avLst/>
            </a:prstGeom>
            <a:solidFill>
              <a:srgbClr val="C00000"/>
            </a:solidFill>
            <a:ln w="12700" cap="flat" cmpd="sng" algn="ctr">
              <a:solidFill>
                <a:srgbClr val="C00000"/>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1" name="Oval 231470">
              <a:extLst>
                <a:ext uri="{FF2B5EF4-FFF2-40B4-BE49-F238E27FC236}">
                  <a16:creationId xmlns:a16="http://schemas.microsoft.com/office/drawing/2014/main" id="{1BE38D45-679A-E51A-8A85-497B1BACFEA3}"/>
                </a:ext>
              </a:extLst>
            </p:cNvPr>
            <p:cNvSpPr/>
            <p:nvPr/>
          </p:nvSpPr>
          <p:spPr>
            <a:xfrm>
              <a:off x="7541685" y="2302576"/>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2" name="Oval 231471">
              <a:extLst>
                <a:ext uri="{FF2B5EF4-FFF2-40B4-BE49-F238E27FC236}">
                  <a16:creationId xmlns:a16="http://schemas.microsoft.com/office/drawing/2014/main" id="{AB665D85-85F7-827B-9E63-4C5722292609}"/>
                </a:ext>
              </a:extLst>
            </p:cNvPr>
            <p:cNvSpPr/>
            <p:nvPr/>
          </p:nvSpPr>
          <p:spPr>
            <a:xfrm>
              <a:off x="7541685" y="2517873"/>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3" name="Oval 231472">
              <a:extLst>
                <a:ext uri="{FF2B5EF4-FFF2-40B4-BE49-F238E27FC236}">
                  <a16:creationId xmlns:a16="http://schemas.microsoft.com/office/drawing/2014/main" id="{FD1751BA-3EA8-E81B-5EDD-9E1C753434FD}"/>
                </a:ext>
              </a:extLst>
            </p:cNvPr>
            <p:cNvSpPr/>
            <p:nvPr/>
          </p:nvSpPr>
          <p:spPr>
            <a:xfrm>
              <a:off x="7541685" y="2955975"/>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4" name="Oval 231473">
              <a:extLst>
                <a:ext uri="{FF2B5EF4-FFF2-40B4-BE49-F238E27FC236}">
                  <a16:creationId xmlns:a16="http://schemas.microsoft.com/office/drawing/2014/main" id="{165D3F60-7863-8426-A318-9720098A3387}"/>
                </a:ext>
              </a:extLst>
            </p:cNvPr>
            <p:cNvSpPr/>
            <p:nvPr/>
          </p:nvSpPr>
          <p:spPr>
            <a:xfrm>
              <a:off x="7541685" y="3171272"/>
              <a:ext cx="180000" cy="180000"/>
            </a:xfrm>
            <a:prstGeom prst="ellipse">
              <a:avLst/>
            </a:prstGeom>
            <a:solidFill>
              <a:srgbClr val="4472C4"/>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5" name="Lightning Bolt 231474">
              <a:extLst>
                <a:ext uri="{FF2B5EF4-FFF2-40B4-BE49-F238E27FC236}">
                  <a16:creationId xmlns:a16="http://schemas.microsoft.com/office/drawing/2014/main" id="{1293E710-F4C3-FDB0-9FE7-4B3CA52F8E6D}"/>
                </a:ext>
              </a:extLst>
            </p:cNvPr>
            <p:cNvSpPr/>
            <p:nvPr/>
          </p:nvSpPr>
          <p:spPr>
            <a:xfrm>
              <a:off x="6613638" y="2477647"/>
              <a:ext cx="216000" cy="216000"/>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6" name="Lightning Bolt 231475">
              <a:extLst>
                <a:ext uri="{FF2B5EF4-FFF2-40B4-BE49-F238E27FC236}">
                  <a16:creationId xmlns:a16="http://schemas.microsoft.com/office/drawing/2014/main" id="{8887125C-7B1D-01CD-0B83-9C5905DB0C5F}"/>
                </a:ext>
              </a:extLst>
            </p:cNvPr>
            <p:cNvSpPr/>
            <p:nvPr/>
          </p:nvSpPr>
          <p:spPr>
            <a:xfrm>
              <a:off x="6834252" y="2939369"/>
              <a:ext cx="216000" cy="216000"/>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7" name="Lightning Bolt 231476">
              <a:extLst>
                <a:ext uri="{FF2B5EF4-FFF2-40B4-BE49-F238E27FC236}">
                  <a16:creationId xmlns:a16="http://schemas.microsoft.com/office/drawing/2014/main" id="{AF3B1876-A371-2B8D-0925-6C25D7E2F931}"/>
                </a:ext>
              </a:extLst>
            </p:cNvPr>
            <p:cNvSpPr/>
            <p:nvPr/>
          </p:nvSpPr>
          <p:spPr>
            <a:xfrm>
              <a:off x="7059776" y="2933145"/>
              <a:ext cx="216000" cy="216000"/>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8" name="Lightning Bolt 231477">
              <a:extLst>
                <a:ext uri="{FF2B5EF4-FFF2-40B4-BE49-F238E27FC236}">
                  <a16:creationId xmlns:a16="http://schemas.microsoft.com/office/drawing/2014/main" id="{0BC14F92-B4B0-9941-97F9-E0BA37670BA7}"/>
                </a:ext>
              </a:extLst>
            </p:cNvPr>
            <p:cNvSpPr/>
            <p:nvPr/>
          </p:nvSpPr>
          <p:spPr>
            <a:xfrm>
              <a:off x="7286500" y="2477932"/>
              <a:ext cx="216000" cy="216000"/>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79" name="Lightning Bolt 231478">
              <a:extLst>
                <a:ext uri="{FF2B5EF4-FFF2-40B4-BE49-F238E27FC236}">
                  <a16:creationId xmlns:a16="http://schemas.microsoft.com/office/drawing/2014/main" id="{8C688620-BC8D-8E50-C1C9-EC2B5950A2FB}"/>
                </a:ext>
              </a:extLst>
            </p:cNvPr>
            <p:cNvSpPr/>
            <p:nvPr/>
          </p:nvSpPr>
          <p:spPr>
            <a:xfrm>
              <a:off x="6613638" y="3155437"/>
              <a:ext cx="216000" cy="216000"/>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80" name="Lightning Bolt 231479">
              <a:extLst>
                <a:ext uri="{FF2B5EF4-FFF2-40B4-BE49-F238E27FC236}">
                  <a16:creationId xmlns:a16="http://schemas.microsoft.com/office/drawing/2014/main" id="{C6245676-514A-2E39-C3E3-7BDE30E7BB30}"/>
                </a:ext>
              </a:extLst>
            </p:cNvPr>
            <p:cNvSpPr/>
            <p:nvPr/>
          </p:nvSpPr>
          <p:spPr>
            <a:xfrm>
              <a:off x="7057196" y="3138746"/>
              <a:ext cx="216000" cy="216000"/>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1481" name="Lightning Bolt 231480">
              <a:extLst>
                <a:ext uri="{FF2B5EF4-FFF2-40B4-BE49-F238E27FC236}">
                  <a16:creationId xmlns:a16="http://schemas.microsoft.com/office/drawing/2014/main" id="{8DE3D4DC-E0DB-5000-D5DF-A5D56ECF7A66}"/>
                </a:ext>
              </a:extLst>
            </p:cNvPr>
            <p:cNvSpPr/>
            <p:nvPr/>
          </p:nvSpPr>
          <p:spPr>
            <a:xfrm>
              <a:off x="7495753" y="2940261"/>
              <a:ext cx="216000" cy="216000"/>
            </a:xfrm>
            <a:prstGeom prst="lightningBolt">
              <a:avLst/>
            </a:prstGeom>
            <a:solidFill>
              <a:srgbClr val="FFC000"/>
            </a:solidFill>
            <a:ln w="12700" cap="flat" cmpd="sng" algn="ctr">
              <a:solidFill>
                <a:srgbClr val="4472C4">
                  <a:shade val="15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aphicFrame>
        <p:nvGraphicFramePr>
          <p:cNvPr id="231482" name="Chart 231481">
            <a:extLst>
              <a:ext uri="{FF2B5EF4-FFF2-40B4-BE49-F238E27FC236}">
                <a16:creationId xmlns:a16="http://schemas.microsoft.com/office/drawing/2014/main" id="{AB184983-A83B-FE15-EC82-3B9E15109C58}"/>
              </a:ext>
            </a:extLst>
          </p:cNvPr>
          <p:cNvGraphicFramePr>
            <a:graphicFrameLocks/>
          </p:cNvGraphicFramePr>
          <p:nvPr/>
        </p:nvGraphicFramePr>
        <p:xfrm>
          <a:off x="8312" y="3710055"/>
          <a:ext cx="9144000" cy="25934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44872046"/>
      </p:ext>
    </p:extLst>
  </p:cSld>
  <p:clrMapOvr>
    <a:masterClrMapping/>
  </p:clrMapOvr>
  <p:transition/>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Simulating &amp; Predicting COVID-19 Spread</a:t>
            </a:r>
          </a:p>
        </p:txBody>
      </p:sp>
      <p:sp>
        <p:nvSpPr>
          <p:cNvPr id="3" name="Content Placeholder 2"/>
          <p:cNvSpPr>
            <a:spLocks noGrp="1"/>
          </p:cNvSpPr>
          <p:nvPr>
            <p:ph idx="1"/>
          </p:nvPr>
        </p:nvSpPr>
        <p:spPr>
          <a:xfrm>
            <a:off x="228600" y="997529"/>
            <a:ext cx="8807896" cy="5193723"/>
          </a:xfrm>
        </p:spPr>
        <p:txBody>
          <a:bodyPr/>
          <a:lstStyle/>
          <a:p>
            <a:r>
              <a:rPr lang="en-US" dirty="0"/>
              <a:t>An architect is in part a dreamer, a creator</a:t>
            </a:r>
          </a:p>
          <a:p>
            <a:endParaRPr lang="en-US" dirty="0"/>
          </a:p>
          <a:p>
            <a:r>
              <a:rPr lang="en-US" dirty="0"/>
              <a:t>Simulation is a key tool of the architect</a:t>
            </a:r>
          </a:p>
          <a:p>
            <a:pPr lvl="1"/>
            <a:r>
              <a:rPr lang="en-US" dirty="0">
                <a:solidFill>
                  <a:srgbClr val="FF00C4"/>
                </a:solidFill>
              </a:rPr>
              <a:t>Allows the evaluation &amp; understanding of non-existent systems</a:t>
            </a:r>
          </a:p>
          <a:p>
            <a:endParaRPr lang="en-US" dirty="0"/>
          </a:p>
          <a:p>
            <a:r>
              <a:rPr lang="en-US" dirty="0"/>
              <a:t>Simulation enables</a:t>
            </a:r>
          </a:p>
          <a:p>
            <a:pPr lvl="1"/>
            <a:r>
              <a:rPr lang="en-US" dirty="0">
                <a:solidFill>
                  <a:srgbClr val="FF00C4"/>
                </a:solidFill>
              </a:rPr>
              <a:t>The exploration of many dreams</a:t>
            </a:r>
          </a:p>
          <a:p>
            <a:pPr lvl="1"/>
            <a:r>
              <a:rPr lang="en-US" dirty="0">
                <a:solidFill>
                  <a:srgbClr val="FF00C4"/>
                </a:solidFill>
              </a:rPr>
              <a:t>A reality check of the dreams</a:t>
            </a:r>
          </a:p>
          <a:p>
            <a:pPr lvl="1"/>
            <a:r>
              <a:rPr lang="en-US" dirty="0">
                <a:solidFill>
                  <a:srgbClr val="FF00C4"/>
                </a:solidFill>
              </a:rPr>
              <a:t>Deciding which dream is better</a:t>
            </a:r>
          </a:p>
          <a:p>
            <a:endParaRPr lang="en-US" dirty="0"/>
          </a:p>
          <a:p>
            <a:r>
              <a:rPr lang="en-US" dirty="0"/>
              <a:t>Simulation also enables</a:t>
            </a:r>
          </a:p>
          <a:p>
            <a:pPr lvl="1"/>
            <a:r>
              <a:rPr lang="en-US" dirty="0">
                <a:solidFill>
                  <a:srgbClr val="FF00C4"/>
                </a:solidFill>
              </a:rPr>
              <a:t>The ability to fool yourself with false dreams</a:t>
            </a:r>
          </a:p>
          <a:p>
            <a:endParaRPr lang="en-US" dirty="0"/>
          </a:p>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220</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58025205"/>
      </p:ext>
    </p:extLst>
  </p:cSld>
  <p:clrMapOvr>
    <a:masterClrMapping/>
  </p:clrMapOvr>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5682-6D80-702F-620F-974DB4D2174E}"/>
              </a:ext>
            </a:extLst>
          </p:cNvPr>
          <p:cNvSpPr>
            <a:spLocks noGrp="1"/>
          </p:cNvSpPr>
          <p:nvPr>
            <p:ph type="title"/>
          </p:nvPr>
        </p:nvSpPr>
        <p:spPr>
          <a:xfrm>
            <a:off x="228600" y="152400"/>
            <a:ext cx="9095928" cy="1066800"/>
          </a:xfrm>
        </p:spPr>
        <p:txBody>
          <a:bodyPr/>
          <a:lstStyle/>
          <a:p>
            <a:r>
              <a:rPr lang="en-US" dirty="0"/>
              <a:t>Simulating &amp; Predicting COVID-19 Spread</a:t>
            </a:r>
          </a:p>
        </p:txBody>
      </p:sp>
      <p:sp>
        <p:nvSpPr>
          <p:cNvPr id="3" name="Content Placeholder 2">
            <a:extLst>
              <a:ext uri="{FF2B5EF4-FFF2-40B4-BE49-F238E27FC236}">
                <a16:creationId xmlns:a16="http://schemas.microsoft.com/office/drawing/2014/main" id="{620F1AB0-B38C-6AFB-D558-E85EB2AF1F27}"/>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E0E07A6-35D8-6D60-1DA1-F41F82938F80}"/>
              </a:ext>
            </a:extLst>
          </p:cNvPr>
          <p:cNvSpPr>
            <a:spLocks noGrp="1"/>
          </p:cNvSpPr>
          <p:nvPr>
            <p:ph type="sldNum" sz="quarter" idx="11"/>
          </p:nvPr>
        </p:nvSpPr>
        <p:spPr/>
        <p:txBody>
          <a:bodyPr/>
          <a:lstStyle/>
          <a:p>
            <a:fld id="{323594FA-E141-4234-AE05-360401972BE7}" type="slidenum">
              <a:rPr lang="en-US" altLang="en-US" smtClean="0">
                <a:solidFill>
                  <a:srgbClr val="000000"/>
                </a:solidFill>
              </a:rPr>
              <a:pPr/>
              <a:t>221</a:t>
            </a:fld>
            <a:endParaRPr lang="en-US" altLang="en-US">
              <a:solidFill>
                <a:srgbClr val="000000"/>
              </a:solidFill>
            </a:endParaRPr>
          </a:p>
        </p:txBody>
      </p:sp>
      <p:pic>
        <p:nvPicPr>
          <p:cNvPr id="5" name="Picture 4">
            <a:extLst>
              <a:ext uri="{FF2B5EF4-FFF2-40B4-BE49-F238E27FC236}">
                <a16:creationId xmlns:a16="http://schemas.microsoft.com/office/drawing/2014/main" id="{E175D471-AEE9-43DB-33FA-65547DDF42C6}"/>
              </a:ext>
            </a:extLst>
          </p:cNvPr>
          <p:cNvPicPr>
            <a:picLocks noChangeAspect="1"/>
          </p:cNvPicPr>
          <p:nvPr/>
        </p:nvPicPr>
        <p:blipFill>
          <a:blip r:embed="rId2"/>
          <a:stretch>
            <a:fillRect/>
          </a:stretch>
        </p:blipFill>
        <p:spPr>
          <a:xfrm>
            <a:off x="2194756" y="980728"/>
            <a:ext cx="4678288" cy="2787215"/>
          </a:xfrm>
          <a:prstGeom prst="rect">
            <a:avLst/>
          </a:prstGeom>
        </p:spPr>
      </p:pic>
      <p:pic>
        <p:nvPicPr>
          <p:cNvPr id="6" name="Picture 5">
            <a:extLst>
              <a:ext uri="{FF2B5EF4-FFF2-40B4-BE49-F238E27FC236}">
                <a16:creationId xmlns:a16="http://schemas.microsoft.com/office/drawing/2014/main" id="{247AD36B-4615-45AD-FFFD-51C848CBA44F}"/>
              </a:ext>
            </a:extLst>
          </p:cNvPr>
          <p:cNvPicPr>
            <a:picLocks noChangeAspect="1"/>
          </p:cNvPicPr>
          <p:nvPr/>
        </p:nvPicPr>
        <p:blipFill>
          <a:blip r:embed="rId3"/>
          <a:stretch>
            <a:fillRect/>
          </a:stretch>
        </p:blipFill>
        <p:spPr>
          <a:xfrm>
            <a:off x="235403" y="4005063"/>
            <a:ext cx="8585069" cy="2105053"/>
          </a:xfrm>
          <a:prstGeom prst="rect">
            <a:avLst/>
          </a:prstGeom>
        </p:spPr>
      </p:pic>
      <p:sp>
        <p:nvSpPr>
          <p:cNvPr id="7" name="TextBox 6">
            <a:extLst>
              <a:ext uri="{FF2B5EF4-FFF2-40B4-BE49-F238E27FC236}">
                <a16:creationId xmlns:a16="http://schemas.microsoft.com/office/drawing/2014/main" id="{D939205F-B9B6-C893-5D96-F3EB02606C77}"/>
              </a:ext>
            </a:extLst>
          </p:cNvPr>
          <p:cNvSpPr txBox="1"/>
          <p:nvPr/>
        </p:nvSpPr>
        <p:spPr>
          <a:xfrm>
            <a:off x="2339752" y="6400800"/>
            <a:ext cx="4742004" cy="369332"/>
          </a:xfrm>
          <a:prstGeom prst="rect">
            <a:avLst/>
          </a:prstGeom>
          <a:noFill/>
        </p:spPr>
        <p:txBody>
          <a:bodyPr wrap="none" rtlCol="0">
            <a:spAutoFit/>
          </a:bodyPr>
          <a:lstStyle/>
          <a:p>
            <a:r>
              <a:rPr lang="en-US" b="1" dirty="0">
                <a:solidFill>
                  <a:srgbClr val="0000FF"/>
                </a:solidFill>
                <a:hlinkClick r:id="rId4">
                  <a:extLst>
                    <a:ext uri="{A12FA001-AC4F-418D-AE19-62706E023703}">
                      <ahyp:hlinkClr xmlns:ahyp="http://schemas.microsoft.com/office/drawing/2018/hyperlinkcolor" val="tx"/>
                    </a:ext>
                  </a:extLst>
                </a:hlinkClick>
              </a:rPr>
              <a:t>https://arxiv.org/pdf/2102.03667.pdf</a:t>
            </a:r>
            <a:r>
              <a:rPr lang="en-US" b="1" dirty="0">
                <a:solidFill>
                  <a:srgbClr val="0000FF"/>
                </a:solidFill>
              </a:rPr>
              <a:t> </a:t>
            </a:r>
          </a:p>
        </p:txBody>
      </p:sp>
    </p:spTree>
    <p:extLst>
      <p:ext uri="{BB962C8B-B14F-4D97-AF65-F5344CB8AC3E}">
        <p14:creationId xmlns:p14="http://schemas.microsoft.com/office/powerpoint/2010/main" val="3510281674"/>
      </p:ext>
    </p:extLst>
  </p:cSld>
  <p:clrMapOvr>
    <a:masterClrMapping/>
  </p:clrMapOvr>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5682-6D80-702F-620F-974DB4D2174E}"/>
              </a:ext>
            </a:extLst>
          </p:cNvPr>
          <p:cNvSpPr>
            <a:spLocks noGrp="1"/>
          </p:cNvSpPr>
          <p:nvPr>
            <p:ph type="title"/>
          </p:nvPr>
        </p:nvSpPr>
        <p:spPr>
          <a:xfrm>
            <a:off x="228600" y="152400"/>
            <a:ext cx="8879904" cy="1066800"/>
          </a:xfrm>
        </p:spPr>
        <p:txBody>
          <a:bodyPr/>
          <a:lstStyle/>
          <a:p>
            <a:r>
              <a:rPr lang="en-US" dirty="0"/>
              <a:t>Simulating &amp; Predicting COVID-19 Spread</a:t>
            </a:r>
          </a:p>
        </p:txBody>
      </p:sp>
      <p:sp>
        <p:nvSpPr>
          <p:cNvPr id="3" name="Content Placeholder 2">
            <a:extLst>
              <a:ext uri="{FF2B5EF4-FFF2-40B4-BE49-F238E27FC236}">
                <a16:creationId xmlns:a16="http://schemas.microsoft.com/office/drawing/2014/main" id="{620F1AB0-B38C-6AFB-D558-E85EB2AF1F27}"/>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E0E07A6-35D8-6D60-1DA1-F41F82938F80}"/>
              </a:ext>
            </a:extLst>
          </p:cNvPr>
          <p:cNvSpPr>
            <a:spLocks noGrp="1"/>
          </p:cNvSpPr>
          <p:nvPr>
            <p:ph type="sldNum" sz="quarter" idx="11"/>
          </p:nvPr>
        </p:nvSpPr>
        <p:spPr/>
        <p:txBody>
          <a:bodyPr/>
          <a:lstStyle/>
          <a:p>
            <a:fld id="{323594FA-E141-4234-AE05-360401972BE7}" type="slidenum">
              <a:rPr lang="en-US" altLang="en-US" smtClean="0">
                <a:solidFill>
                  <a:srgbClr val="000000"/>
                </a:solidFill>
              </a:rPr>
              <a:pPr/>
              <a:t>222</a:t>
            </a:fld>
            <a:endParaRPr lang="en-US" altLang="en-US">
              <a:solidFill>
                <a:srgbClr val="000000"/>
              </a:solidFill>
            </a:endParaRPr>
          </a:p>
        </p:txBody>
      </p:sp>
      <p:pic>
        <p:nvPicPr>
          <p:cNvPr id="7" name="Picture 6">
            <a:extLst>
              <a:ext uri="{FF2B5EF4-FFF2-40B4-BE49-F238E27FC236}">
                <a16:creationId xmlns:a16="http://schemas.microsoft.com/office/drawing/2014/main" id="{1AFE25AF-3F3F-370E-0A40-7A5FEE80BEDE}"/>
              </a:ext>
            </a:extLst>
          </p:cNvPr>
          <p:cNvPicPr>
            <a:picLocks noChangeAspect="1"/>
          </p:cNvPicPr>
          <p:nvPr/>
        </p:nvPicPr>
        <p:blipFill>
          <a:blip r:embed="rId2"/>
          <a:stretch>
            <a:fillRect/>
          </a:stretch>
        </p:blipFill>
        <p:spPr>
          <a:xfrm>
            <a:off x="685800" y="1455104"/>
            <a:ext cx="7772400" cy="3947792"/>
          </a:xfrm>
          <a:prstGeom prst="rect">
            <a:avLst/>
          </a:prstGeom>
        </p:spPr>
      </p:pic>
      <p:sp>
        <p:nvSpPr>
          <p:cNvPr id="8" name="TextBox 7">
            <a:extLst>
              <a:ext uri="{FF2B5EF4-FFF2-40B4-BE49-F238E27FC236}">
                <a16:creationId xmlns:a16="http://schemas.microsoft.com/office/drawing/2014/main" id="{1F51465E-245A-F230-D069-8D9AA6B150DF}"/>
              </a:ext>
            </a:extLst>
          </p:cNvPr>
          <p:cNvSpPr txBox="1"/>
          <p:nvPr/>
        </p:nvSpPr>
        <p:spPr>
          <a:xfrm>
            <a:off x="2627784" y="6400800"/>
            <a:ext cx="4742004" cy="369332"/>
          </a:xfrm>
          <a:prstGeom prst="rect">
            <a:avLst/>
          </a:prstGeom>
          <a:noFill/>
        </p:spPr>
        <p:txBody>
          <a:bodyPr wrap="none" rtlCol="0">
            <a:spAutoFit/>
          </a:bodyPr>
          <a:lstStyle/>
          <a:p>
            <a:r>
              <a:rPr lang="en-US" b="1" dirty="0">
                <a:solidFill>
                  <a:srgbClr val="0000FF"/>
                </a:solidFill>
                <a:hlinkClick r:id="rId3">
                  <a:extLst>
                    <a:ext uri="{A12FA001-AC4F-418D-AE19-62706E023703}">
                      <ahyp:hlinkClr xmlns:ahyp="http://schemas.microsoft.com/office/drawing/2018/hyperlinkcolor" val="tx"/>
                    </a:ext>
                  </a:extLst>
                </a:hlinkClick>
              </a:rPr>
              <a:t>https://arxiv.org/pdf/2102.03667.pdf</a:t>
            </a:r>
            <a:r>
              <a:rPr lang="en-US" b="1" dirty="0">
                <a:solidFill>
                  <a:srgbClr val="0000FF"/>
                </a:solidFill>
              </a:rPr>
              <a:t> </a:t>
            </a:r>
          </a:p>
        </p:txBody>
      </p:sp>
    </p:spTree>
    <p:extLst>
      <p:ext uri="{BB962C8B-B14F-4D97-AF65-F5344CB8AC3E}">
        <p14:creationId xmlns:p14="http://schemas.microsoft.com/office/powerpoint/2010/main" val="3510303286"/>
      </p:ext>
    </p:extLst>
  </p:cSld>
  <p:clrMapOvr>
    <a:masterClrMapping/>
  </p:clrMapOvr>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A2B71-CAA5-EB87-8868-F84E1DDE5ADB}"/>
              </a:ext>
            </a:extLst>
          </p:cNvPr>
          <p:cNvSpPr>
            <a:spLocks noGrp="1"/>
          </p:cNvSpPr>
          <p:nvPr>
            <p:ph type="title"/>
          </p:nvPr>
        </p:nvSpPr>
        <p:spPr/>
        <p:txBody>
          <a:bodyPr/>
          <a:lstStyle/>
          <a:p>
            <a:r>
              <a:rPr lang="en-US" dirty="0"/>
              <a:t>Predicting Effectiveness of Measures</a:t>
            </a:r>
          </a:p>
        </p:txBody>
      </p:sp>
      <p:sp>
        <p:nvSpPr>
          <p:cNvPr id="3" name="Content Placeholder 2">
            <a:extLst>
              <a:ext uri="{FF2B5EF4-FFF2-40B4-BE49-F238E27FC236}">
                <a16:creationId xmlns:a16="http://schemas.microsoft.com/office/drawing/2014/main" id="{93CE1B45-C7FD-52EF-ABFF-70211750A261}"/>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4E351052-73D6-6520-3F9E-E1EA63B44DE5}"/>
              </a:ext>
            </a:extLst>
          </p:cNvPr>
          <p:cNvSpPr>
            <a:spLocks noGrp="1"/>
          </p:cNvSpPr>
          <p:nvPr>
            <p:ph type="sldNum" sz="quarter" idx="11"/>
          </p:nvPr>
        </p:nvSpPr>
        <p:spPr/>
        <p:txBody>
          <a:bodyPr/>
          <a:lstStyle/>
          <a:p>
            <a:fld id="{323594FA-E141-4234-AE05-360401972BE7}" type="slidenum">
              <a:rPr lang="en-US" altLang="en-US" smtClean="0">
                <a:solidFill>
                  <a:srgbClr val="000000"/>
                </a:solidFill>
              </a:rPr>
              <a:pPr/>
              <a:t>223</a:t>
            </a:fld>
            <a:endParaRPr lang="en-US" altLang="en-US">
              <a:solidFill>
                <a:srgbClr val="000000"/>
              </a:solidFill>
            </a:endParaRPr>
          </a:p>
        </p:txBody>
      </p:sp>
      <p:pic>
        <p:nvPicPr>
          <p:cNvPr id="5" name="Picture 4">
            <a:extLst>
              <a:ext uri="{FF2B5EF4-FFF2-40B4-BE49-F238E27FC236}">
                <a16:creationId xmlns:a16="http://schemas.microsoft.com/office/drawing/2014/main" id="{F5967E39-F5A1-4CD9-137C-46F23900F357}"/>
              </a:ext>
            </a:extLst>
          </p:cNvPr>
          <p:cNvPicPr>
            <a:picLocks noChangeAspect="1"/>
          </p:cNvPicPr>
          <p:nvPr/>
        </p:nvPicPr>
        <p:blipFill>
          <a:blip r:embed="rId2"/>
          <a:stretch>
            <a:fillRect/>
          </a:stretch>
        </p:blipFill>
        <p:spPr>
          <a:xfrm>
            <a:off x="179512" y="980728"/>
            <a:ext cx="4843609" cy="5328592"/>
          </a:xfrm>
          <a:prstGeom prst="rect">
            <a:avLst/>
          </a:prstGeom>
        </p:spPr>
      </p:pic>
      <p:pic>
        <p:nvPicPr>
          <p:cNvPr id="6" name="Picture 5">
            <a:extLst>
              <a:ext uri="{FF2B5EF4-FFF2-40B4-BE49-F238E27FC236}">
                <a16:creationId xmlns:a16="http://schemas.microsoft.com/office/drawing/2014/main" id="{9A19ABEE-514B-0487-3FFE-EFB80036192E}"/>
              </a:ext>
            </a:extLst>
          </p:cNvPr>
          <p:cNvPicPr>
            <a:picLocks noChangeAspect="1"/>
          </p:cNvPicPr>
          <p:nvPr/>
        </p:nvPicPr>
        <p:blipFill>
          <a:blip r:embed="rId3"/>
          <a:stretch>
            <a:fillRect/>
          </a:stretch>
        </p:blipFill>
        <p:spPr>
          <a:xfrm>
            <a:off x="5387883" y="2553513"/>
            <a:ext cx="3522216" cy="2443041"/>
          </a:xfrm>
          <a:prstGeom prst="rect">
            <a:avLst/>
          </a:prstGeom>
        </p:spPr>
      </p:pic>
      <p:sp>
        <p:nvSpPr>
          <p:cNvPr id="7" name="TextBox 6">
            <a:extLst>
              <a:ext uri="{FF2B5EF4-FFF2-40B4-BE49-F238E27FC236}">
                <a16:creationId xmlns:a16="http://schemas.microsoft.com/office/drawing/2014/main" id="{D0CC1D3F-354E-273E-91AC-A4BE060BCB41}"/>
              </a:ext>
            </a:extLst>
          </p:cNvPr>
          <p:cNvSpPr txBox="1"/>
          <p:nvPr/>
        </p:nvSpPr>
        <p:spPr>
          <a:xfrm>
            <a:off x="1907704" y="1412776"/>
            <a:ext cx="1366080" cy="369332"/>
          </a:xfrm>
          <a:prstGeom prst="rect">
            <a:avLst/>
          </a:prstGeom>
          <a:noFill/>
        </p:spPr>
        <p:txBody>
          <a:bodyPr wrap="none" rtlCol="0">
            <a:spAutoFit/>
          </a:bodyPr>
          <a:lstStyle/>
          <a:p>
            <a:r>
              <a:rPr lang="en-US" b="1" dirty="0">
                <a:solidFill>
                  <a:srgbClr val="0000FF"/>
                </a:solidFill>
              </a:rPr>
              <a:t>Prediction</a:t>
            </a:r>
          </a:p>
        </p:txBody>
      </p:sp>
      <p:sp>
        <p:nvSpPr>
          <p:cNvPr id="8" name="TextBox 7">
            <a:extLst>
              <a:ext uri="{FF2B5EF4-FFF2-40B4-BE49-F238E27FC236}">
                <a16:creationId xmlns:a16="http://schemas.microsoft.com/office/drawing/2014/main" id="{320D3C12-860D-4BB3-A4E2-3A6A95D3A96A}"/>
              </a:ext>
            </a:extLst>
          </p:cNvPr>
          <p:cNvSpPr txBox="1"/>
          <p:nvPr/>
        </p:nvSpPr>
        <p:spPr>
          <a:xfrm>
            <a:off x="6421213" y="2184181"/>
            <a:ext cx="1808508" cy="369332"/>
          </a:xfrm>
          <a:prstGeom prst="rect">
            <a:avLst/>
          </a:prstGeom>
          <a:noFill/>
        </p:spPr>
        <p:txBody>
          <a:bodyPr wrap="none" rtlCol="0">
            <a:spAutoFit/>
          </a:bodyPr>
          <a:lstStyle/>
          <a:p>
            <a:r>
              <a:rPr lang="en-US" b="1" dirty="0">
                <a:solidFill>
                  <a:srgbClr val="0000FF"/>
                </a:solidFill>
              </a:rPr>
              <a:t>Real Outcome</a:t>
            </a:r>
          </a:p>
        </p:txBody>
      </p:sp>
      <p:sp>
        <p:nvSpPr>
          <p:cNvPr id="9" name="Rectangle 8">
            <a:extLst>
              <a:ext uri="{FF2B5EF4-FFF2-40B4-BE49-F238E27FC236}">
                <a16:creationId xmlns:a16="http://schemas.microsoft.com/office/drawing/2014/main" id="{02566DEA-58EE-6636-FAA7-922F558E8C6B}"/>
              </a:ext>
            </a:extLst>
          </p:cNvPr>
          <p:cNvSpPr/>
          <p:nvPr/>
        </p:nvSpPr>
        <p:spPr>
          <a:xfrm>
            <a:off x="304800" y="2029651"/>
            <a:ext cx="4699248" cy="67926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 name="TextBox 9">
            <a:extLst>
              <a:ext uri="{FF2B5EF4-FFF2-40B4-BE49-F238E27FC236}">
                <a16:creationId xmlns:a16="http://schemas.microsoft.com/office/drawing/2014/main" id="{49086EB2-EC64-9DAD-A10E-C49733899EC9}"/>
              </a:ext>
            </a:extLst>
          </p:cNvPr>
          <p:cNvSpPr txBox="1"/>
          <p:nvPr/>
        </p:nvSpPr>
        <p:spPr>
          <a:xfrm>
            <a:off x="2123728" y="6433066"/>
            <a:ext cx="5374356" cy="369332"/>
          </a:xfrm>
          <a:prstGeom prst="rect">
            <a:avLst/>
          </a:prstGeom>
          <a:noFill/>
        </p:spPr>
        <p:txBody>
          <a:bodyPr wrap="none" rtlCol="0">
            <a:spAutoFit/>
          </a:bodyPr>
          <a:lstStyle/>
          <a:p>
            <a:r>
              <a:rPr lang="en-US" dirty="0">
                <a:solidFill>
                  <a:srgbClr val="0000FF"/>
                </a:solidFill>
                <a:hlinkClick r:id="rId4">
                  <a:extLst>
                    <a:ext uri="{A12FA001-AC4F-418D-AE19-62706E023703}">
                      <ahyp:hlinkClr xmlns:ahyp="http://schemas.microsoft.com/office/drawing/2018/hyperlinkcolor" val="tx"/>
                    </a:ext>
                  </a:extLst>
                </a:hlinkClick>
              </a:rPr>
              <a:t>https://mealser.github.io/COVIDHunter/index.html</a:t>
            </a:r>
            <a:r>
              <a:rPr lang="en-US" dirty="0">
                <a:solidFill>
                  <a:srgbClr val="0000FF"/>
                </a:solidFill>
              </a:rPr>
              <a:t> </a:t>
            </a:r>
          </a:p>
        </p:txBody>
      </p:sp>
    </p:spTree>
    <p:extLst>
      <p:ext uri="{BB962C8B-B14F-4D97-AF65-F5344CB8AC3E}">
        <p14:creationId xmlns:p14="http://schemas.microsoft.com/office/powerpoint/2010/main" val="164169271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RowHammer </a:t>
            </a:r>
            <a:r>
              <a:rPr kumimoji="0" lang="en-US" sz="3000" b="1" i="0" u="none" strike="noStrike" kern="0" cap="none" spc="0" normalizeH="0" baseline="0" noProof="0" dirty="0">
                <a:ln>
                  <a:noFill/>
                </a:ln>
                <a:solidFill>
                  <a:srgbClr val="006633"/>
                </a:solidFill>
                <a:effectLst/>
                <a:uLnTx/>
                <a:uFillTx/>
                <a:latin typeface="Garamond"/>
                <a:ea typeface="ＭＳ Ｐゴシック" pitchFamily="-106" charset="-128"/>
              </a:rPr>
              <a:t>[ISCA 2014]</a:t>
            </a:r>
            <a:endParaRPr lang="en-US" sz="30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7" name="Picture 6"/>
          <p:cNvPicPr>
            <a:picLocks noChangeAspect="1"/>
          </p:cNvPicPr>
          <p:nvPr/>
        </p:nvPicPr>
        <p:blipFill>
          <a:blip r:embed="rId2"/>
          <a:stretch>
            <a:fillRect/>
          </a:stretch>
        </p:blipFill>
        <p:spPr>
          <a:xfrm>
            <a:off x="-35496" y="4526292"/>
            <a:ext cx="9144000" cy="2359092"/>
          </a:xfrm>
          <a:prstGeom prst="rect">
            <a:avLst/>
          </a:prstGeom>
        </p:spPr>
      </p:pic>
      <p:sp>
        <p:nvSpPr>
          <p:cNvPr id="8" name="Content Placeholder 2"/>
          <p:cNvSpPr>
            <a:spLocks noGrp="1"/>
          </p:cNvSpPr>
          <p:nvPr>
            <p:ph idx="1"/>
          </p:nvPr>
        </p:nvSpPr>
        <p:spPr>
          <a:xfrm>
            <a:off x="228600" y="476672"/>
            <a:ext cx="8915400" cy="5153025"/>
          </a:xfrm>
        </p:spPr>
        <p:txBody>
          <a:bodyPr/>
          <a:lstStyle/>
          <a:p>
            <a:endParaRPr lang="en-US" dirty="0"/>
          </a:p>
          <a:p>
            <a:pPr algn="l">
              <a:buFont typeface="Arial" panose="020B0604020202020204" pitchFamily="34" charset="0"/>
              <a:buChar char="•"/>
            </a:pPr>
            <a:r>
              <a:rPr lang="en-US" sz="1800" dirty="0" err="1"/>
              <a:t>Yoongu</a:t>
            </a:r>
            <a:r>
              <a:rPr lang="en-US" sz="1800" dirty="0"/>
              <a:t> Kim, Ross Daly, </a:t>
            </a:r>
            <a:r>
              <a:rPr lang="en-US" sz="1800" dirty="0" err="1"/>
              <a:t>Jeremie</a:t>
            </a:r>
            <a:r>
              <a:rPr lang="en-US" sz="1800" dirty="0"/>
              <a:t> Kim, Chris </a:t>
            </a:r>
            <a:r>
              <a:rPr lang="en-US" sz="1800" dirty="0" err="1"/>
              <a:t>Fallin</a:t>
            </a:r>
            <a:r>
              <a:rPr lang="en-US" sz="1800" dirty="0"/>
              <a:t>, </a:t>
            </a:r>
            <a:r>
              <a:rPr lang="en-US" sz="1800" dirty="0" err="1"/>
              <a:t>Ji</a:t>
            </a:r>
            <a:r>
              <a:rPr lang="en-US" sz="1800" dirty="0"/>
              <a:t> </a:t>
            </a:r>
            <a:r>
              <a:rPr lang="en-US" sz="1800" dirty="0" err="1"/>
              <a:t>Hye</a:t>
            </a:r>
            <a:r>
              <a:rPr lang="en-US" sz="1800" dirty="0"/>
              <a:t> Lee, </a:t>
            </a:r>
            <a:r>
              <a:rPr lang="en-US" sz="1800" dirty="0" err="1"/>
              <a:t>Donghyuk</a:t>
            </a:r>
            <a:r>
              <a:rPr lang="en-US" sz="1800" dirty="0"/>
              <a:t> Lee, Chris Wilkerson, </a:t>
            </a:r>
            <a:r>
              <a:rPr lang="en-US" sz="1800" dirty="0" err="1"/>
              <a:t>Konrad</a:t>
            </a:r>
            <a:r>
              <a:rPr lang="en-US" sz="1800" dirty="0"/>
              <a:t> Lai, and Onur Mutlu,</a:t>
            </a:r>
            <a:br>
              <a:rPr lang="en-US" sz="1800" dirty="0"/>
            </a:br>
            <a:r>
              <a:rPr lang="en-US" sz="1800" b="1" dirty="0">
                <a:solidFill>
                  <a:srgbClr val="0432FF"/>
                </a:solidFill>
                <a:hlinkClick r:id="rId3">
                  <a:extLst>
                    <a:ext uri="{A12FA001-AC4F-418D-AE19-62706E023703}">
                      <ahyp:hlinkClr xmlns:ahyp="http://schemas.microsoft.com/office/drawing/2018/hyperlinkcolor" val="tx"/>
                    </a:ext>
                  </a:extLst>
                </a:hlinkClick>
              </a:rPr>
              <a:t>"Flipping Bits in Memory Without Accessing Them: An Experimental Study of DRAM Disturbance Errors"</a:t>
            </a:r>
            <a:br>
              <a:rPr lang="en-US" sz="1800" dirty="0">
                <a:solidFill>
                  <a:srgbClr val="0432FF"/>
                </a:solidFill>
              </a:rPr>
            </a:br>
            <a:r>
              <a:rPr lang="en-US" sz="1800" i="1" dirty="0"/>
              <a:t>Proceedings of the </a:t>
            </a:r>
            <a:r>
              <a:rPr lang="en-US" sz="1800" i="1" dirty="0">
                <a:hlinkClick r:id="rId4"/>
              </a:rPr>
              <a:t>41st International Symposium on Computer Architecture</a:t>
            </a:r>
            <a:r>
              <a:rPr lang="en-US" sz="1800" i="1" dirty="0"/>
              <a:t> (</a:t>
            </a:r>
            <a:r>
              <a:rPr lang="en-US" sz="1800" b="1" i="1" dirty="0"/>
              <a:t>ISCA</a:t>
            </a:r>
            <a:r>
              <a:rPr lang="en-US" sz="1800" i="1" dirty="0"/>
              <a:t>)</a:t>
            </a:r>
            <a:r>
              <a:rPr lang="en-US" sz="1800" dirty="0"/>
              <a:t>, Minneapolis, MN, June 2014. </a:t>
            </a:r>
            <a:br>
              <a:rPr lang="en-US" sz="1800" dirty="0"/>
            </a:br>
            <a:r>
              <a:rPr lang="en-US" sz="1800" dirty="0"/>
              <a:t>[</a:t>
            </a:r>
            <a:r>
              <a:rPr lang="en-US" sz="1800" dirty="0">
                <a:hlinkClick r:id="rId5"/>
              </a:rPr>
              <a:t>Slides (pptx)</a:t>
            </a:r>
            <a:r>
              <a:rPr lang="en-US" sz="1800" dirty="0"/>
              <a:t> </a:t>
            </a:r>
            <a:r>
              <a:rPr lang="en-US" sz="1800" dirty="0">
                <a:hlinkClick r:id="rId6"/>
              </a:rPr>
              <a:t>(pdf)</a:t>
            </a:r>
            <a:r>
              <a:rPr lang="en-US" sz="1800" dirty="0"/>
              <a:t>] [</a:t>
            </a:r>
            <a:r>
              <a:rPr lang="en-US" sz="1800" dirty="0">
                <a:hlinkClick r:id="rId7"/>
              </a:rPr>
              <a:t>Lightning Session Slides (pptx)</a:t>
            </a:r>
            <a:r>
              <a:rPr lang="en-US" sz="1800" dirty="0"/>
              <a:t> </a:t>
            </a:r>
            <a:r>
              <a:rPr lang="en-US" sz="1800" dirty="0">
                <a:hlinkClick r:id="rId8"/>
              </a:rPr>
              <a:t>(pdf)</a:t>
            </a:r>
            <a:r>
              <a:rPr lang="en-US" sz="1800" dirty="0"/>
              <a:t>] [</a:t>
            </a:r>
            <a:r>
              <a:rPr lang="en-US" sz="1800" dirty="0">
                <a:hlinkClick r:id="rId9"/>
              </a:rPr>
              <a:t>Source Code and Data</a:t>
            </a:r>
            <a:r>
              <a:rPr lang="en-US" sz="1800" dirty="0"/>
              <a:t>] [</a:t>
            </a:r>
            <a:r>
              <a:rPr lang="en-US" sz="1800" dirty="0">
                <a:hlinkClick r:id="rId10"/>
              </a:rPr>
              <a:t>Lecture Video</a:t>
            </a:r>
            <a:r>
              <a:rPr lang="en-US" sz="1800" dirty="0"/>
              <a:t> (1 </a:t>
            </a:r>
            <a:r>
              <a:rPr lang="en-US" sz="1800" dirty="0" err="1"/>
              <a:t>hr</a:t>
            </a:r>
            <a:r>
              <a:rPr lang="en-US" sz="1800" dirty="0"/>
              <a:t> 49 mins), 25 September 2020]</a:t>
            </a:r>
            <a:br>
              <a:rPr lang="en-US" sz="1800" dirty="0"/>
            </a:br>
            <a:r>
              <a:rPr lang="en-US" sz="1800" b="1" i="1" dirty="0">
                <a:solidFill>
                  <a:srgbClr val="FF0000"/>
                </a:solidFill>
              </a:rPr>
              <a:t>One of the 7 papers of 2012-2017 selected as Top Picks in Hardware and Embedded Security for IEEE TCAD (</a:t>
            </a:r>
            <a:r>
              <a:rPr lang="en-US" sz="1800" b="1" i="1" dirty="0">
                <a:solidFill>
                  <a:srgbClr val="FF0000"/>
                </a:solidFill>
                <a:hlinkClick r:id="rId11">
                  <a:extLst>
                    <a:ext uri="{A12FA001-AC4F-418D-AE19-62706E023703}">
                      <ahyp:hlinkClr xmlns:ahyp="http://schemas.microsoft.com/office/drawing/2018/hyperlinkcolor" val="tx"/>
                    </a:ext>
                  </a:extLst>
                </a:hlinkClick>
              </a:rPr>
              <a:t>link</a:t>
            </a:r>
            <a:r>
              <a:rPr lang="en-US" sz="1800" b="1" i="1" dirty="0">
                <a:solidFill>
                  <a:srgbClr val="FF0000"/>
                </a:solidFill>
              </a:rPr>
              <a:t>). </a:t>
            </a:r>
            <a:r>
              <a:rPr lang="en-US" sz="1800" b="1" i="1" dirty="0">
                <a:solidFill>
                  <a:srgbClr val="FF0000"/>
                </a:solidFill>
                <a:effectLst/>
              </a:rPr>
              <a:t>Selected to the ISCA-50 25-Year Retrospective Issue covering 1996-2020 in 2023 (</a:t>
            </a:r>
            <a:r>
              <a:rPr lang="en-US" sz="1800" b="1" i="1" dirty="0">
                <a:solidFill>
                  <a:srgbClr val="FF0000"/>
                </a:solidFill>
                <a:effectLst/>
                <a:hlinkClick r:id="rId12">
                  <a:extLst>
                    <a:ext uri="{A12FA001-AC4F-418D-AE19-62706E023703}">
                      <ahyp:hlinkClr xmlns:ahyp="http://schemas.microsoft.com/office/drawing/2018/hyperlinkcolor" val="tx"/>
                    </a:ext>
                  </a:extLst>
                </a:hlinkClick>
              </a:rPr>
              <a:t>Retrospective (pdf)</a:t>
            </a:r>
            <a:r>
              <a:rPr lang="en-US" sz="1800" b="1" i="1" dirty="0">
                <a:solidFill>
                  <a:srgbClr val="FF0000"/>
                </a:solidFill>
                <a:effectLst/>
              </a:rPr>
              <a:t> </a:t>
            </a:r>
            <a:r>
              <a:rPr lang="en-US" sz="1800" b="1" i="1" dirty="0">
                <a:solidFill>
                  <a:srgbClr val="FF0000"/>
                </a:solidFill>
                <a:effectLst/>
                <a:hlinkClick r:id="rId13">
                  <a:extLst>
                    <a:ext uri="{A12FA001-AC4F-418D-AE19-62706E023703}">
                      <ahyp:hlinkClr xmlns:ahyp="http://schemas.microsoft.com/office/drawing/2018/hyperlinkcolor" val="tx"/>
                    </a:ext>
                  </a:extLst>
                </a:hlinkClick>
              </a:rPr>
              <a:t>Full Issue</a:t>
            </a:r>
            <a:r>
              <a:rPr lang="en-US" sz="1800" b="1" i="1" dirty="0">
                <a:solidFill>
                  <a:srgbClr val="FF0000"/>
                </a:solidFill>
                <a:effectLst/>
              </a:rPr>
              <a:t>).</a:t>
            </a:r>
            <a:r>
              <a:rPr lang="en-US" sz="1800" dirty="0">
                <a:solidFill>
                  <a:srgbClr val="FF0000"/>
                </a:solidFill>
              </a:rPr>
              <a:t> </a:t>
            </a:r>
            <a:r>
              <a:rPr lang="en-US" sz="1800" b="1" i="1" dirty="0">
                <a:solidFill>
                  <a:srgbClr val="FF0000"/>
                </a:solidFill>
                <a:effectLst/>
              </a:rPr>
              <a:t>Winner of the 2024 IFIP Jean-Claude </a:t>
            </a:r>
            <a:r>
              <a:rPr lang="en-US" sz="1800" b="1" i="1" dirty="0" err="1">
                <a:solidFill>
                  <a:srgbClr val="FF0000"/>
                </a:solidFill>
                <a:effectLst/>
              </a:rPr>
              <a:t>Laprie</a:t>
            </a:r>
            <a:r>
              <a:rPr lang="en-US" sz="1800" b="1" i="1" dirty="0">
                <a:solidFill>
                  <a:srgbClr val="FF0000"/>
                </a:solidFill>
                <a:effectLst/>
              </a:rPr>
              <a:t> Award in dependable computing (</a:t>
            </a:r>
            <a:r>
              <a:rPr lang="en-US" sz="1800" b="1" i="1" dirty="0">
                <a:solidFill>
                  <a:srgbClr val="FF0000"/>
                </a:solidFill>
                <a:effectLst/>
                <a:hlinkClick r:id="rId14">
                  <a:extLst>
                    <a:ext uri="{A12FA001-AC4F-418D-AE19-62706E023703}">
                      <ahyp:hlinkClr xmlns:ahyp="http://schemas.microsoft.com/office/drawing/2018/hyperlinkcolor" val="tx"/>
                    </a:ext>
                  </a:extLst>
                </a:hlinkClick>
              </a:rPr>
              <a:t>link</a:t>
            </a:r>
            <a:r>
              <a:rPr lang="en-US" sz="1800" b="1" i="1" dirty="0">
                <a:solidFill>
                  <a:srgbClr val="FF0000"/>
                </a:solidFill>
                <a:effectLst/>
              </a:rPr>
              <a:t>).</a:t>
            </a:r>
            <a:br>
              <a:rPr lang="en-US" sz="1800" b="0" i="0" dirty="0">
                <a:solidFill>
                  <a:srgbClr val="FF0000"/>
                </a:solidFill>
                <a:effectLst/>
              </a:rPr>
            </a:br>
            <a:br>
              <a:rPr lang="en-US" dirty="0"/>
            </a:br>
            <a:br>
              <a:rPr lang="en-US" dirty="0"/>
            </a:br>
            <a:endParaRPr lang="en-US" dirty="0"/>
          </a:p>
          <a:p>
            <a:pPr marL="0" indent="0">
              <a:buNone/>
            </a:pPr>
            <a:br>
              <a:rPr lang="en-US" sz="2000" dirty="0"/>
            </a:br>
            <a:endParaRPr lang="en-US" sz="2000" dirty="0"/>
          </a:p>
        </p:txBody>
      </p:sp>
    </p:spTree>
    <p:extLst>
      <p:ext uri="{BB962C8B-B14F-4D97-AF65-F5344CB8AC3E}">
        <p14:creationId xmlns:p14="http://schemas.microsoft.com/office/powerpoint/2010/main" val="342778287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D22E7-6678-726A-0D0E-5D4F8E0B3335}"/>
              </a:ext>
            </a:extLst>
          </p:cNvPr>
          <p:cNvSpPr>
            <a:spLocks noGrp="1"/>
          </p:cNvSpPr>
          <p:nvPr>
            <p:ph type="title"/>
          </p:nvPr>
        </p:nvSpPr>
        <p:spPr/>
        <p:txBody>
          <a:bodyPr/>
          <a:lstStyle/>
          <a:p>
            <a:r>
              <a:rPr lang="en-US" dirty="0"/>
              <a:t>Many RowHammer Security Exploits</a:t>
            </a:r>
          </a:p>
        </p:txBody>
      </p:sp>
      <p:sp>
        <p:nvSpPr>
          <p:cNvPr id="3" name="Content Placeholder 2">
            <a:extLst>
              <a:ext uri="{FF2B5EF4-FFF2-40B4-BE49-F238E27FC236}">
                <a16:creationId xmlns:a16="http://schemas.microsoft.com/office/drawing/2014/main" id="{1B87D689-BA0D-2E1D-A5DA-64663C018650}"/>
              </a:ext>
            </a:extLst>
          </p:cNvPr>
          <p:cNvSpPr>
            <a:spLocks noGrp="1"/>
          </p:cNvSpPr>
          <p:nvPr>
            <p:ph idx="1"/>
          </p:nvPr>
        </p:nvSpPr>
        <p:spPr>
          <a:xfrm>
            <a:off x="228600" y="997527"/>
            <a:ext cx="8807896" cy="5193723"/>
          </a:xfrm>
        </p:spPr>
        <p:txBody>
          <a:bodyPr/>
          <a:lstStyle/>
          <a:p>
            <a:r>
              <a:rPr lang="en-US" dirty="0"/>
              <a:t>One can exploit RowHammer to </a:t>
            </a:r>
          </a:p>
          <a:p>
            <a:endParaRPr lang="en-US" dirty="0"/>
          </a:p>
          <a:p>
            <a:r>
              <a:rPr lang="en-US" dirty="0">
                <a:solidFill>
                  <a:srgbClr val="0000FF"/>
                </a:solidFill>
              </a:rPr>
              <a:t>Take over a system</a:t>
            </a:r>
          </a:p>
          <a:p>
            <a:endParaRPr lang="en-US" dirty="0">
              <a:solidFill>
                <a:srgbClr val="0000FF"/>
              </a:solidFill>
            </a:endParaRPr>
          </a:p>
          <a:p>
            <a:r>
              <a:rPr lang="en-US" dirty="0">
                <a:solidFill>
                  <a:srgbClr val="0000FF"/>
                </a:solidFill>
              </a:rPr>
              <a:t>Read data they do not have access to</a:t>
            </a:r>
          </a:p>
          <a:p>
            <a:endParaRPr lang="en-US" dirty="0">
              <a:solidFill>
                <a:srgbClr val="0000FF"/>
              </a:solidFill>
            </a:endParaRPr>
          </a:p>
          <a:p>
            <a:r>
              <a:rPr lang="en-US" dirty="0">
                <a:solidFill>
                  <a:srgbClr val="0000FF"/>
                </a:solidFill>
              </a:rPr>
              <a:t>Break out of virtual machine sandboxes</a:t>
            </a:r>
          </a:p>
          <a:p>
            <a:endParaRPr lang="en-US" dirty="0">
              <a:solidFill>
                <a:srgbClr val="0000FF"/>
              </a:solidFill>
            </a:endParaRPr>
          </a:p>
          <a:p>
            <a:r>
              <a:rPr lang="en-US" dirty="0">
                <a:solidFill>
                  <a:srgbClr val="0000FF"/>
                </a:solidFill>
              </a:rPr>
              <a:t>Corrupt important data </a:t>
            </a:r>
            <a:r>
              <a:rPr lang="en-US" dirty="0">
                <a:solidFill>
                  <a:srgbClr val="0000FF"/>
                </a:solidFill>
                <a:sym typeface="Wingdings" pitchFamily="2" charset="2"/>
              </a:rPr>
              <a:t> render ML inference useless</a:t>
            </a:r>
            <a:endParaRPr lang="en-US" dirty="0">
              <a:solidFill>
                <a:srgbClr val="0000FF"/>
              </a:solidFill>
            </a:endParaRPr>
          </a:p>
          <a:p>
            <a:endParaRPr lang="en-US" dirty="0">
              <a:solidFill>
                <a:srgbClr val="0000FF"/>
              </a:solidFill>
            </a:endParaRPr>
          </a:p>
          <a:p>
            <a:r>
              <a:rPr lang="en-US" dirty="0">
                <a:solidFill>
                  <a:srgbClr val="0000FF"/>
                </a:solidFill>
              </a:rPr>
              <a:t>Steal secret data (e.g., crypto keys &amp; ML model parameters)</a:t>
            </a:r>
          </a:p>
        </p:txBody>
      </p:sp>
      <p:sp>
        <p:nvSpPr>
          <p:cNvPr id="4" name="Slide Number Placeholder 3">
            <a:extLst>
              <a:ext uri="{FF2B5EF4-FFF2-40B4-BE49-F238E27FC236}">
                <a16:creationId xmlns:a16="http://schemas.microsoft.com/office/drawing/2014/main" id="{5EF5D8BC-C13D-E908-92E1-B95F3CA603F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Tree>
    <p:extLst>
      <p:ext uri="{BB962C8B-B14F-4D97-AF65-F5344CB8AC3E}">
        <p14:creationId xmlns:p14="http://schemas.microsoft.com/office/powerpoint/2010/main" val="321857002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E4DC4-F332-078B-7A9F-E840E9FED4D5}"/>
              </a:ext>
            </a:extLst>
          </p:cNvPr>
          <p:cNvSpPr>
            <a:spLocks noGrp="1"/>
          </p:cNvSpPr>
          <p:nvPr>
            <p:ph type="title"/>
          </p:nvPr>
        </p:nvSpPr>
        <p:spPr/>
        <p:txBody>
          <a:bodyPr/>
          <a:lstStyle/>
          <a:p>
            <a:r>
              <a:rPr lang="en-US" dirty="0" err="1"/>
              <a:t>RowPress</a:t>
            </a:r>
            <a:r>
              <a:rPr lang="en-US" dirty="0"/>
              <a:t> </a:t>
            </a:r>
            <a:r>
              <a:rPr lang="en-US" sz="3000" b="1" dirty="0"/>
              <a:t>[ISCA 2023]</a:t>
            </a:r>
          </a:p>
        </p:txBody>
      </p:sp>
      <p:sp>
        <p:nvSpPr>
          <p:cNvPr id="3" name="Content Placeholder 2">
            <a:extLst>
              <a:ext uri="{FF2B5EF4-FFF2-40B4-BE49-F238E27FC236}">
                <a16:creationId xmlns:a16="http://schemas.microsoft.com/office/drawing/2014/main" id="{92B6AF9C-5598-50C3-183B-4DB1B26C230D}"/>
              </a:ext>
            </a:extLst>
          </p:cNvPr>
          <p:cNvSpPr>
            <a:spLocks noGrp="1"/>
          </p:cNvSpPr>
          <p:nvPr>
            <p:ph idx="1"/>
          </p:nvPr>
        </p:nvSpPr>
        <p:spPr>
          <a:xfrm>
            <a:off x="228600" y="980728"/>
            <a:ext cx="8610600" cy="5153025"/>
          </a:xfrm>
        </p:spPr>
        <p:txBody>
          <a:bodyPr/>
          <a:lstStyle/>
          <a:p>
            <a:r>
              <a:rPr lang="en-US" sz="1800" b="0" i="0" dirty="0" err="1">
                <a:solidFill>
                  <a:srgbClr val="000000"/>
                </a:solidFill>
                <a:effectLst/>
              </a:rPr>
              <a:t>Haocong</a:t>
            </a:r>
            <a:r>
              <a:rPr lang="en-US" sz="1800" b="0" i="0" dirty="0">
                <a:solidFill>
                  <a:srgbClr val="000000"/>
                </a:solidFill>
                <a:effectLst/>
              </a:rPr>
              <a:t> Luo, </a:t>
            </a:r>
            <a:r>
              <a:rPr lang="en-US" sz="1800" b="0" i="0" dirty="0" err="1">
                <a:solidFill>
                  <a:srgbClr val="000000"/>
                </a:solidFill>
                <a:effectLst/>
              </a:rPr>
              <a:t>Ataberk</a:t>
            </a:r>
            <a:r>
              <a:rPr lang="en-US" sz="1800" b="0" i="0" dirty="0">
                <a:solidFill>
                  <a:srgbClr val="000000"/>
                </a:solidFill>
                <a:effectLst/>
              </a:rPr>
              <a:t> </a:t>
            </a:r>
            <a:r>
              <a:rPr lang="en-US" sz="1800" b="0" i="0" dirty="0" err="1">
                <a:solidFill>
                  <a:srgbClr val="000000"/>
                </a:solidFill>
                <a:effectLst/>
              </a:rPr>
              <a:t>Olgun</a:t>
            </a:r>
            <a:r>
              <a:rPr lang="en-US" sz="1800" b="0" i="0" dirty="0">
                <a:solidFill>
                  <a:srgbClr val="000000"/>
                </a:solidFill>
                <a:effectLst/>
              </a:rPr>
              <a:t>, </a:t>
            </a:r>
            <a:r>
              <a:rPr lang="en-US" sz="1800" b="0" i="0" dirty="0" err="1">
                <a:solidFill>
                  <a:srgbClr val="000000"/>
                </a:solidFill>
                <a:effectLst/>
              </a:rPr>
              <a:t>Giray</a:t>
            </a:r>
            <a:r>
              <a:rPr lang="en-US" sz="1800" b="0" i="0" dirty="0">
                <a:solidFill>
                  <a:srgbClr val="000000"/>
                </a:solidFill>
                <a:effectLst/>
              </a:rPr>
              <a:t> </a:t>
            </a:r>
            <a:r>
              <a:rPr lang="en-US" sz="1800" b="0" i="0" dirty="0" err="1">
                <a:solidFill>
                  <a:srgbClr val="000000"/>
                </a:solidFill>
                <a:effectLst/>
              </a:rPr>
              <a:t>Yaglikci</a:t>
            </a:r>
            <a:r>
              <a:rPr lang="en-US" sz="1800" b="0" i="0" dirty="0">
                <a:solidFill>
                  <a:srgbClr val="000000"/>
                </a:solidFill>
                <a:effectLst/>
              </a:rPr>
              <a:t>, Yahya Can </a:t>
            </a:r>
            <a:r>
              <a:rPr lang="en-US" sz="1800" b="0" i="0" dirty="0" err="1">
                <a:solidFill>
                  <a:srgbClr val="000000"/>
                </a:solidFill>
                <a:effectLst/>
              </a:rPr>
              <a:t>Tugrul</a:t>
            </a:r>
            <a:r>
              <a:rPr lang="en-US" sz="1800" b="0" i="0" dirty="0">
                <a:solidFill>
                  <a:srgbClr val="000000"/>
                </a:solidFill>
                <a:effectLst/>
              </a:rPr>
              <a:t>, Steve </a:t>
            </a:r>
            <a:r>
              <a:rPr lang="en-US" sz="1800" b="0" i="0" dirty="0" err="1">
                <a:solidFill>
                  <a:srgbClr val="000000"/>
                </a:solidFill>
                <a:effectLst/>
              </a:rPr>
              <a:t>Rhyner</a:t>
            </a:r>
            <a:r>
              <a:rPr lang="en-US" sz="1800" b="0" i="0" dirty="0">
                <a:solidFill>
                  <a:srgbClr val="000000"/>
                </a:solidFill>
                <a:effectLst/>
              </a:rPr>
              <a:t>, M. Banu </a:t>
            </a:r>
            <a:r>
              <a:rPr lang="en-US" sz="1800" b="0" i="0" dirty="0" err="1">
                <a:solidFill>
                  <a:srgbClr val="000000"/>
                </a:solidFill>
                <a:effectLst/>
              </a:rPr>
              <a:t>Cavlak</a:t>
            </a:r>
            <a:r>
              <a:rPr lang="en-US" sz="1800" b="0" i="0" dirty="0">
                <a:solidFill>
                  <a:srgbClr val="000000"/>
                </a:solidFill>
                <a:effectLst/>
              </a:rPr>
              <a:t>, Joel </a:t>
            </a:r>
            <a:r>
              <a:rPr lang="en-US" sz="1800" b="0" i="0" dirty="0" err="1">
                <a:solidFill>
                  <a:srgbClr val="000000"/>
                </a:solidFill>
                <a:effectLst/>
              </a:rPr>
              <a:t>Lindegger</a:t>
            </a:r>
            <a:r>
              <a:rPr lang="en-US" sz="1800" b="0" i="0" dirty="0">
                <a:solidFill>
                  <a:srgbClr val="000000"/>
                </a:solidFill>
                <a:effectLst/>
              </a:rPr>
              <a:t>, Mohammad </a:t>
            </a:r>
            <a:r>
              <a:rPr lang="en-US" sz="1800" b="0" i="0" dirty="0" err="1">
                <a:solidFill>
                  <a:srgbClr val="000000"/>
                </a:solidFill>
                <a:effectLst/>
              </a:rPr>
              <a:t>Sadrosadati</a:t>
            </a:r>
            <a:r>
              <a:rPr lang="en-US" sz="1800" b="0" i="0" dirty="0">
                <a:solidFill>
                  <a:srgbClr val="000000"/>
                </a:solidFill>
                <a:effectLst/>
              </a:rPr>
              <a:t>, and Onur Mutlu,</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"RowPress: Amplifying Read Disturbance in Modern DRAM Chips"</a:t>
            </a:r>
            <a:br>
              <a:rPr lang="en-US" sz="1800" b="0" i="0" dirty="0">
                <a:solidFill>
                  <a:srgbClr val="000000"/>
                </a:solidFill>
                <a:effectLst/>
              </a:rPr>
            </a:br>
            <a:r>
              <a:rPr lang="en-US" sz="1800" b="0" i="1" dirty="0">
                <a:solidFill>
                  <a:srgbClr val="000000"/>
                </a:solidFill>
                <a:effectLst/>
              </a:rPr>
              <a:t>Proceedings of the </a:t>
            </a:r>
            <a:r>
              <a:rPr lang="en-US" sz="1800" b="0" i="1" dirty="0">
                <a:solidFill>
                  <a:srgbClr val="000000"/>
                </a:solidFill>
                <a:effectLst/>
                <a:hlinkClick r:id="rId3"/>
              </a:rPr>
              <a:t>50th International Symposium on Computer Architecture</a:t>
            </a:r>
            <a:r>
              <a:rPr lang="en-US" sz="1800" b="0" i="1" dirty="0">
                <a:solidFill>
                  <a:srgbClr val="000000"/>
                </a:solidFill>
                <a:effectLst/>
              </a:rPr>
              <a:t> (</a:t>
            </a:r>
            <a:r>
              <a:rPr lang="en-US" sz="1800" b="1" i="1" dirty="0">
                <a:solidFill>
                  <a:srgbClr val="000000"/>
                </a:solidFill>
                <a:effectLst/>
              </a:rPr>
              <a:t>ISCA</a:t>
            </a:r>
            <a:r>
              <a:rPr lang="en-US" sz="1800" b="0" i="1" dirty="0">
                <a:solidFill>
                  <a:srgbClr val="000000"/>
                </a:solidFill>
                <a:effectLst/>
              </a:rPr>
              <a:t>)</a:t>
            </a:r>
            <a:r>
              <a:rPr lang="en-US" sz="1800" b="0" i="0" dirty="0">
                <a:solidFill>
                  <a:srgbClr val="000000"/>
                </a:solidFill>
                <a:effectLst/>
              </a:rPr>
              <a:t>, Orlando, FL, USA, June 2023.</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Slides (pptx)</a:t>
            </a:r>
            <a:r>
              <a:rPr lang="en-US" sz="1800" b="0" i="0" dirty="0">
                <a:solidFill>
                  <a:srgbClr val="000000"/>
                </a:solidFill>
                <a:effectLst/>
              </a:rPr>
              <a:t> </a:t>
            </a:r>
            <a:r>
              <a:rPr lang="en-US" sz="1800" b="0" i="0" dirty="0">
                <a:solidFill>
                  <a:srgbClr val="000000"/>
                </a:solidFill>
                <a:effectLst/>
                <a:hlinkClick r:id="rId5"/>
              </a:rPr>
              <a:t>(pdf)</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6"/>
              </a:rPr>
              <a:t>Lightning Talk Slides (pptx)</a:t>
            </a:r>
            <a:r>
              <a:rPr lang="en-US" sz="1800" b="0" i="0" dirty="0">
                <a:solidFill>
                  <a:srgbClr val="000000"/>
                </a:solidFill>
                <a:effectLst/>
              </a:rPr>
              <a:t> </a:t>
            </a:r>
            <a:r>
              <a:rPr lang="en-US" sz="1800" b="0" i="0" dirty="0">
                <a:solidFill>
                  <a:srgbClr val="000000"/>
                </a:solidFill>
                <a:effectLst/>
                <a:hlinkClick r:id="rId7"/>
              </a:rPr>
              <a:t>(pdf)</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8"/>
              </a:rPr>
              <a:t>Lightning Talk Video</a:t>
            </a:r>
            <a:r>
              <a:rPr lang="en-US" sz="1800" b="0" i="0" dirty="0">
                <a:solidFill>
                  <a:srgbClr val="000000"/>
                </a:solidFill>
                <a:effectLst/>
              </a:rPr>
              <a:t> (3 minutes)]</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9"/>
              </a:rPr>
              <a:t>RowPress Source Code and Datasets (Officially Artifact Evaluated with All Badges)</a:t>
            </a:r>
            <a:r>
              <a:rPr lang="en-US" sz="1800" b="0" i="0" dirty="0">
                <a:solidFill>
                  <a:srgbClr val="000000"/>
                </a:solidFill>
                <a:effectLst/>
              </a:rPr>
              <a:t>]</a:t>
            </a:r>
            <a:br>
              <a:rPr lang="en-US" sz="1800" b="0" i="0" dirty="0">
                <a:solidFill>
                  <a:srgbClr val="000000"/>
                </a:solidFill>
                <a:effectLst/>
              </a:rPr>
            </a:br>
            <a:r>
              <a:rPr lang="en-US" sz="1800" b="1" i="1" dirty="0">
                <a:solidFill>
                  <a:srgbClr val="FF0000"/>
                </a:solidFill>
                <a:effectLst/>
              </a:rPr>
              <a:t>Officially artifact evaluated as available, reusable and reproducible.</a:t>
            </a:r>
            <a:br>
              <a:rPr lang="en-US" sz="1800" b="0" i="0" dirty="0">
                <a:solidFill>
                  <a:srgbClr val="FF0000"/>
                </a:solidFill>
                <a:effectLst/>
              </a:rPr>
            </a:br>
            <a:r>
              <a:rPr lang="en-US" sz="1800" b="1" i="1" dirty="0">
                <a:solidFill>
                  <a:srgbClr val="FF0000"/>
                </a:solidFill>
                <a:effectLst/>
              </a:rPr>
              <a:t>Best artifact award at ISCA 2023. IEEE Micro Top Pick in 2024.</a:t>
            </a:r>
            <a:endParaRPr lang="en-US" sz="1800" b="0" i="0" dirty="0">
              <a:solidFill>
                <a:srgbClr val="FF0000"/>
              </a:solidFill>
              <a:effectLst/>
            </a:endParaRPr>
          </a:p>
          <a:p>
            <a:pPr marL="0" indent="0">
              <a:buNone/>
            </a:pPr>
            <a:br>
              <a:rPr lang="en-US" sz="1800" dirty="0"/>
            </a:br>
            <a:endParaRPr lang="en-US" sz="1800" b="1" dirty="0">
              <a:solidFill>
                <a:srgbClr val="0432FF"/>
              </a:solidFill>
            </a:endParaRPr>
          </a:p>
        </p:txBody>
      </p:sp>
      <p:sp>
        <p:nvSpPr>
          <p:cNvPr id="4" name="Slide Number Placeholder 3">
            <a:extLst>
              <a:ext uri="{FF2B5EF4-FFF2-40B4-BE49-F238E27FC236}">
                <a16:creationId xmlns:a16="http://schemas.microsoft.com/office/drawing/2014/main" id="{0D394A4F-7D74-3D31-7A9C-2D7F33B149F1}"/>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766693CA-E872-8F99-BF9D-9AC9DEA4D0AC}"/>
              </a:ext>
            </a:extLst>
          </p:cNvPr>
          <p:cNvPicPr>
            <a:picLocks noChangeAspect="1"/>
          </p:cNvPicPr>
          <p:nvPr/>
        </p:nvPicPr>
        <p:blipFill>
          <a:blip r:embed="rId10"/>
          <a:stretch>
            <a:fillRect/>
          </a:stretch>
        </p:blipFill>
        <p:spPr>
          <a:xfrm>
            <a:off x="65384" y="4674240"/>
            <a:ext cx="9036618" cy="2139136"/>
          </a:xfrm>
          <a:prstGeom prst="rect">
            <a:avLst/>
          </a:prstGeom>
        </p:spPr>
      </p:pic>
      <p:pic>
        <p:nvPicPr>
          <p:cNvPr id="6" name="Picture 5">
            <a:extLst>
              <a:ext uri="{FF2B5EF4-FFF2-40B4-BE49-F238E27FC236}">
                <a16:creationId xmlns:a16="http://schemas.microsoft.com/office/drawing/2014/main" id="{DF00B822-B653-4393-EB2C-9F79EBE83C11}"/>
              </a:ext>
            </a:extLst>
          </p:cNvPr>
          <p:cNvPicPr>
            <a:picLocks noChangeAspect="1"/>
          </p:cNvPicPr>
          <p:nvPr/>
        </p:nvPicPr>
        <p:blipFill>
          <a:blip r:embed="rId11"/>
          <a:stretch>
            <a:fillRect/>
          </a:stretch>
        </p:blipFill>
        <p:spPr>
          <a:xfrm>
            <a:off x="6626459" y="88763"/>
            <a:ext cx="2410037" cy="787593"/>
          </a:xfrm>
          <a:prstGeom prst="rect">
            <a:avLst/>
          </a:prstGeom>
        </p:spPr>
      </p:pic>
    </p:spTree>
    <p:extLst>
      <p:ext uri="{BB962C8B-B14F-4D97-AF65-F5344CB8AC3E}">
        <p14:creationId xmlns:p14="http://schemas.microsoft.com/office/powerpoint/2010/main" val="156755516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A6093-3F1E-C74F-5B1B-302E3986C65D}"/>
              </a:ext>
            </a:extLst>
          </p:cNvPr>
          <p:cNvSpPr>
            <a:spLocks noGrp="1"/>
          </p:cNvSpPr>
          <p:nvPr>
            <p:ph type="title"/>
          </p:nvPr>
        </p:nvSpPr>
        <p:spPr/>
        <p:txBody>
          <a:bodyPr/>
          <a:lstStyle/>
          <a:p>
            <a:r>
              <a:rPr lang="en-GB" dirty="0"/>
              <a:t>RowPress vs. RowHammer</a:t>
            </a:r>
            <a:endParaRPr lang="en-CH" dirty="0"/>
          </a:p>
        </p:txBody>
      </p:sp>
      <p:sp>
        <p:nvSpPr>
          <p:cNvPr id="3" name="Content Placeholder 2">
            <a:extLst>
              <a:ext uri="{FF2B5EF4-FFF2-40B4-BE49-F238E27FC236}">
                <a16:creationId xmlns:a16="http://schemas.microsoft.com/office/drawing/2014/main" id="{655CB905-6582-01AE-7C91-BAC3E15126A7}"/>
              </a:ext>
            </a:extLst>
          </p:cNvPr>
          <p:cNvSpPr>
            <a:spLocks noGrp="1"/>
          </p:cNvSpPr>
          <p:nvPr>
            <p:ph idx="1"/>
          </p:nvPr>
        </p:nvSpPr>
        <p:spPr>
          <a:xfrm>
            <a:off x="121970" y="931749"/>
            <a:ext cx="8863692" cy="5427025"/>
          </a:xfrm>
        </p:spPr>
        <p:txBody>
          <a:bodyPr/>
          <a:lstStyle/>
          <a:p>
            <a:pPr marL="0" indent="0">
              <a:buNone/>
            </a:pPr>
            <a:r>
              <a:rPr lang="en-GB" sz="2800" dirty="0"/>
              <a:t>Instead of </a:t>
            </a:r>
            <a:r>
              <a:rPr lang="en-GB" sz="2800" dirty="0">
                <a:solidFill>
                  <a:srgbClr val="0070C0"/>
                </a:solidFill>
              </a:rPr>
              <a:t>using a high activation count,</a:t>
            </a:r>
            <a:br>
              <a:rPr lang="en-GB" sz="2800" dirty="0"/>
            </a:br>
            <a:endParaRPr lang="en-GB" dirty="0"/>
          </a:p>
        </p:txBody>
      </p:sp>
      <p:sp>
        <p:nvSpPr>
          <p:cNvPr id="7" name="Slide Number Placeholder 6">
            <a:extLst>
              <a:ext uri="{FF2B5EF4-FFF2-40B4-BE49-F238E27FC236}">
                <a16:creationId xmlns:a16="http://schemas.microsoft.com/office/drawing/2014/main" id="{15B3922B-D417-D551-C15D-E47F74EEAFA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31B401-36E9-4C00-B8DC-84A96D356336}" type="slidenum">
              <a:rPr kumimoji="0" lang="en-CH" sz="1800" b="1" i="0" u="none" strike="noStrike" kern="1200" cap="none" spc="0" normalizeH="0" baseline="0" noProof="0" smtClean="0">
                <a:ln>
                  <a:noFill/>
                </a:ln>
                <a:solidFill>
                  <a:prstClr val="black">
                    <a:tint val="75000"/>
                  </a:prstClr>
                </a:solidFill>
                <a:effectLst/>
                <a:uLnTx/>
                <a:uFillTx/>
                <a:latin typeface="Cambria" panose="02040503050406030204" pitchFamily="18" charset="0"/>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CH" sz="1800" b="1" i="0" u="none" strike="noStrike" kern="1200" cap="none" spc="0" normalizeH="0" baseline="0" noProof="0" dirty="0">
              <a:ln>
                <a:noFill/>
              </a:ln>
              <a:solidFill>
                <a:prstClr val="black">
                  <a:tint val="75000"/>
                </a:prstClr>
              </a:solidFill>
              <a:effectLst/>
              <a:uLnTx/>
              <a:uFillTx/>
              <a:latin typeface="Cambria" panose="02040503050406030204" pitchFamily="18" charset="0"/>
              <a:cs typeface="+mn-cs"/>
            </a:endParaRPr>
          </a:p>
        </p:txBody>
      </p:sp>
      <p:grpSp>
        <p:nvGrpSpPr>
          <p:cNvPr id="9" name="Group 8">
            <a:extLst>
              <a:ext uri="{FF2B5EF4-FFF2-40B4-BE49-F238E27FC236}">
                <a16:creationId xmlns:a16="http://schemas.microsoft.com/office/drawing/2014/main" id="{96901973-0473-C18B-CF4A-990A21FF975D}"/>
              </a:ext>
            </a:extLst>
          </p:cNvPr>
          <p:cNvGrpSpPr/>
          <p:nvPr/>
        </p:nvGrpSpPr>
        <p:grpSpPr>
          <a:xfrm>
            <a:off x="163474" y="2204864"/>
            <a:ext cx="7859426" cy="861148"/>
            <a:chOff x="247143" y="2502176"/>
            <a:chExt cx="7859426" cy="861148"/>
          </a:xfrm>
        </p:grpSpPr>
        <p:sp>
          <p:nvSpPr>
            <p:cNvPr id="10" name="TextBox 9">
              <a:extLst>
                <a:ext uri="{FF2B5EF4-FFF2-40B4-BE49-F238E27FC236}">
                  <a16:creationId xmlns:a16="http://schemas.microsoft.com/office/drawing/2014/main" id="{1DE274FE-38CF-47AE-4C23-4EFCCBBCAA97}"/>
                </a:ext>
              </a:extLst>
            </p:cNvPr>
            <p:cNvSpPr txBox="1"/>
            <p:nvPr/>
          </p:nvSpPr>
          <p:spPr>
            <a:xfrm>
              <a:off x="247143" y="2532327"/>
              <a:ext cx="2285690" cy="830997"/>
            </a:xfrm>
            <a:prstGeom prst="rect">
              <a:avLst/>
            </a:prstGeom>
            <a:solidFill>
              <a:schemeClr val="bg1"/>
            </a:solid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mn-cs"/>
                </a:rPr>
                <a:t>RowHammer</a:t>
              </a:r>
              <a:endParaRPr kumimoji="0" lang="en-US" altLang="ja-JP"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Aggressor</a:t>
              </a:r>
              <a:r>
                <a:rPr kumimoji="0" lang="ja-JP" altLang="en-US" sz="2400" b="1" i="0" u="none" strike="noStrike" kern="1200" cap="none" spc="0" normalizeH="0" baseline="0" noProof="0" dirty="0">
                  <a:ln>
                    <a:noFill/>
                  </a:ln>
                  <a:solidFill>
                    <a:srgbClr val="0070C0"/>
                  </a:solidFill>
                  <a:effectLst/>
                  <a:uLnTx/>
                  <a:uFillTx/>
                  <a:latin typeface="Cambria" panose="02040503050406030204" pitchFamily="18" charset="0"/>
                  <a:ea typeface="Roboto Black" panose="02000000000000000000" pitchFamily="2" charset="0"/>
                  <a:cs typeface="+mn-cs"/>
                </a:rPr>
                <a:t> </a:t>
              </a:r>
              <a:r>
                <a:rPr kumimoji="0" lang="en-US" altLang="ja-JP"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Row</a:t>
              </a:r>
              <a:endParaRPr kumimoji="0" lang="en-CH"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cxnSp>
          <p:nvCxnSpPr>
            <p:cNvPr id="11" name="Straight Connector 10">
              <a:extLst>
                <a:ext uri="{FF2B5EF4-FFF2-40B4-BE49-F238E27FC236}">
                  <a16:creationId xmlns:a16="http://schemas.microsoft.com/office/drawing/2014/main" id="{48C040E7-E23D-A779-729E-A7044F196715}"/>
                </a:ext>
              </a:extLst>
            </p:cNvPr>
            <p:cNvCxnSpPr>
              <a:cxnSpLocks/>
            </p:cNvCxnSpPr>
            <p:nvPr/>
          </p:nvCxnSpPr>
          <p:spPr>
            <a:xfrm>
              <a:off x="3235103" y="2671453"/>
              <a:ext cx="487146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0AA04F8-DF7C-BDA6-A226-7C6F454A1EE2}"/>
                </a:ext>
              </a:extLst>
            </p:cNvPr>
            <p:cNvSpPr txBox="1"/>
            <p:nvPr/>
          </p:nvSpPr>
          <p:spPr>
            <a:xfrm>
              <a:off x="2495449" y="2502176"/>
              <a:ext cx="681598" cy="338554"/>
            </a:xfrm>
            <a:prstGeom prst="rect">
              <a:avLst/>
            </a:prstGeom>
            <a:solidFill>
              <a:schemeClr val="bg1"/>
            </a:solid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Open</a:t>
              </a:r>
              <a:endParaRPr kumimoji="0" lang="en-CH"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13" name="Straight Connector 12">
              <a:extLst>
                <a:ext uri="{FF2B5EF4-FFF2-40B4-BE49-F238E27FC236}">
                  <a16:creationId xmlns:a16="http://schemas.microsoft.com/office/drawing/2014/main" id="{F1F3C85E-8D02-F27F-8B64-1B7E47E0380F}"/>
                </a:ext>
              </a:extLst>
            </p:cNvPr>
            <p:cNvCxnSpPr>
              <a:cxnSpLocks/>
            </p:cNvCxnSpPr>
            <p:nvPr/>
          </p:nvCxnSpPr>
          <p:spPr>
            <a:xfrm>
              <a:off x="3235103" y="3208112"/>
              <a:ext cx="487146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06B65A7-6C13-1999-4BE4-9724AB33E96F}"/>
                </a:ext>
              </a:extLst>
            </p:cNvPr>
            <p:cNvSpPr txBox="1"/>
            <p:nvPr/>
          </p:nvSpPr>
          <p:spPr>
            <a:xfrm>
              <a:off x="2489747" y="3005657"/>
              <a:ext cx="684803" cy="338554"/>
            </a:xfrm>
            <a:prstGeom prst="rect">
              <a:avLst/>
            </a:prstGeom>
            <a:solidFill>
              <a:schemeClr val="bg1"/>
            </a:solid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Close</a:t>
              </a:r>
              <a:endParaRPr kumimoji="0" lang="en-CH"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15" name="Group 14">
              <a:extLst>
                <a:ext uri="{FF2B5EF4-FFF2-40B4-BE49-F238E27FC236}">
                  <a16:creationId xmlns:a16="http://schemas.microsoft.com/office/drawing/2014/main" id="{AA994B20-3D66-0992-D6EB-7B99FF3CCA42}"/>
                </a:ext>
              </a:extLst>
            </p:cNvPr>
            <p:cNvGrpSpPr/>
            <p:nvPr/>
          </p:nvGrpSpPr>
          <p:grpSpPr>
            <a:xfrm>
              <a:off x="3235104" y="2671966"/>
              <a:ext cx="2213910" cy="536146"/>
              <a:chOff x="3626130" y="2598668"/>
              <a:chExt cx="2213910" cy="536146"/>
            </a:xfrm>
          </p:grpSpPr>
          <p:grpSp>
            <p:nvGrpSpPr>
              <p:cNvPr id="27" name="Group 26">
                <a:extLst>
                  <a:ext uri="{FF2B5EF4-FFF2-40B4-BE49-F238E27FC236}">
                    <a16:creationId xmlns:a16="http://schemas.microsoft.com/office/drawing/2014/main" id="{917A9BA6-996D-2BDB-EB5B-3E2B4CF3D61B}"/>
                  </a:ext>
                </a:extLst>
              </p:cNvPr>
              <p:cNvGrpSpPr/>
              <p:nvPr/>
            </p:nvGrpSpPr>
            <p:grpSpPr>
              <a:xfrm>
                <a:off x="3626130" y="2598668"/>
                <a:ext cx="1886471" cy="536146"/>
                <a:chOff x="3304598" y="5462438"/>
                <a:chExt cx="2903548" cy="536146"/>
              </a:xfrm>
            </p:grpSpPr>
            <p:cxnSp>
              <p:nvCxnSpPr>
                <p:cNvPr id="29" name="Connector: Elbow 28">
                  <a:extLst>
                    <a:ext uri="{FF2B5EF4-FFF2-40B4-BE49-F238E27FC236}">
                      <a16:creationId xmlns:a16="http://schemas.microsoft.com/office/drawing/2014/main" id="{C458FDD1-4AEB-90E0-7387-820D058C5DA6}"/>
                    </a:ext>
                  </a:extLst>
                </p:cNvPr>
                <p:cNvCxnSpPr>
                  <a:cxnSpLocks/>
                </p:cNvCxnSpPr>
                <p:nvPr/>
              </p:nvCxnSpPr>
              <p:spPr>
                <a:xfrm>
                  <a:off x="3815707" y="5462439"/>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2372EA10-EB4F-ECA5-7D6D-76C3280D1FF7}"/>
                    </a:ext>
                  </a:extLst>
                </p:cNvPr>
                <p:cNvCxnSpPr>
                  <a:cxnSpLocks/>
                </p:cNvCxnSpPr>
                <p:nvPr/>
              </p:nvCxnSpPr>
              <p:spPr>
                <a:xfrm flipH="1">
                  <a:off x="4326816" y="5462441"/>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C91C1724-F2C6-EBB7-93B6-B6AD80D828D0}"/>
                    </a:ext>
                  </a:extLst>
                </p:cNvPr>
                <p:cNvCxnSpPr>
                  <a:cxnSpLocks/>
                </p:cNvCxnSpPr>
                <p:nvPr/>
              </p:nvCxnSpPr>
              <p:spPr>
                <a:xfrm>
                  <a:off x="4837925" y="5462440"/>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6A96DE05-0343-ADDF-F89A-AD6489484F39}"/>
                    </a:ext>
                  </a:extLst>
                </p:cNvPr>
                <p:cNvCxnSpPr>
                  <a:cxnSpLocks/>
                </p:cNvCxnSpPr>
                <p:nvPr/>
              </p:nvCxnSpPr>
              <p:spPr>
                <a:xfrm flipH="1">
                  <a:off x="3304598"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nector: Elbow 32">
                  <a:extLst>
                    <a:ext uri="{FF2B5EF4-FFF2-40B4-BE49-F238E27FC236}">
                      <a16:creationId xmlns:a16="http://schemas.microsoft.com/office/drawing/2014/main" id="{376CFA5F-F387-1D0E-F185-48CD43D79D73}"/>
                    </a:ext>
                  </a:extLst>
                </p:cNvPr>
                <p:cNvCxnSpPr>
                  <a:cxnSpLocks/>
                </p:cNvCxnSpPr>
                <p:nvPr/>
              </p:nvCxnSpPr>
              <p:spPr>
                <a:xfrm flipH="1">
                  <a:off x="5345205"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8" name="Connector: Elbow 27">
                <a:extLst>
                  <a:ext uri="{FF2B5EF4-FFF2-40B4-BE49-F238E27FC236}">
                    <a16:creationId xmlns:a16="http://schemas.microsoft.com/office/drawing/2014/main" id="{0CAED748-E8E1-6639-68DE-47BEA0133863}"/>
                  </a:ext>
                </a:extLst>
              </p:cNvPr>
              <p:cNvCxnSpPr>
                <a:cxnSpLocks/>
              </p:cNvCxnSpPr>
              <p:nvPr/>
            </p:nvCxnSpPr>
            <p:spPr>
              <a:xfrm>
                <a:off x="5279377" y="2598668"/>
                <a:ext cx="560663"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DA0E1A23-4140-09A4-AB1F-9DE6B3620689}"/>
                </a:ext>
              </a:extLst>
            </p:cNvPr>
            <p:cNvGrpSpPr/>
            <p:nvPr/>
          </p:nvGrpSpPr>
          <p:grpSpPr>
            <a:xfrm>
              <a:off x="5224468" y="2674899"/>
              <a:ext cx="2213910" cy="536146"/>
              <a:chOff x="3626130" y="2598668"/>
              <a:chExt cx="2213910" cy="536146"/>
            </a:xfrm>
          </p:grpSpPr>
          <p:grpSp>
            <p:nvGrpSpPr>
              <p:cNvPr id="20" name="Group 19">
                <a:extLst>
                  <a:ext uri="{FF2B5EF4-FFF2-40B4-BE49-F238E27FC236}">
                    <a16:creationId xmlns:a16="http://schemas.microsoft.com/office/drawing/2014/main" id="{8686D6B5-7EA0-B252-FE10-2965171C7B77}"/>
                  </a:ext>
                </a:extLst>
              </p:cNvPr>
              <p:cNvGrpSpPr/>
              <p:nvPr/>
            </p:nvGrpSpPr>
            <p:grpSpPr>
              <a:xfrm>
                <a:off x="3626130" y="2598668"/>
                <a:ext cx="1886471" cy="536146"/>
                <a:chOff x="3304598" y="5462438"/>
                <a:chExt cx="2903548" cy="536146"/>
              </a:xfrm>
            </p:grpSpPr>
            <p:cxnSp>
              <p:nvCxnSpPr>
                <p:cNvPr id="22" name="Connector: Elbow 21">
                  <a:extLst>
                    <a:ext uri="{FF2B5EF4-FFF2-40B4-BE49-F238E27FC236}">
                      <a16:creationId xmlns:a16="http://schemas.microsoft.com/office/drawing/2014/main" id="{BE1CED6D-0743-A538-1AD2-CF8BB56F759C}"/>
                    </a:ext>
                  </a:extLst>
                </p:cNvPr>
                <p:cNvCxnSpPr>
                  <a:cxnSpLocks/>
                </p:cNvCxnSpPr>
                <p:nvPr/>
              </p:nvCxnSpPr>
              <p:spPr>
                <a:xfrm>
                  <a:off x="3815707" y="5462439"/>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95C8F0FF-E3FD-5E3A-34E3-D64F10614041}"/>
                    </a:ext>
                  </a:extLst>
                </p:cNvPr>
                <p:cNvCxnSpPr>
                  <a:cxnSpLocks/>
                </p:cNvCxnSpPr>
                <p:nvPr/>
              </p:nvCxnSpPr>
              <p:spPr>
                <a:xfrm flipH="1">
                  <a:off x="4326816" y="5462441"/>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or: Elbow 23">
                  <a:extLst>
                    <a:ext uri="{FF2B5EF4-FFF2-40B4-BE49-F238E27FC236}">
                      <a16:creationId xmlns:a16="http://schemas.microsoft.com/office/drawing/2014/main" id="{820D6D00-61EF-C690-FDD1-CA87EA7CD936}"/>
                    </a:ext>
                  </a:extLst>
                </p:cNvPr>
                <p:cNvCxnSpPr>
                  <a:cxnSpLocks/>
                </p:cNvCxnSpPr>
                <p:nvPr/>
              </p:nvCxnSpPr>
              <p:spPr>
                <a:xfrm>
                  <a:off x="4837925" y="5462440"/>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23ECFDA2-B687-005C-D05B-3D922AD7C7F1}"/>
                    </a:ext>
                  </a:extLst>
                </p:cNvPr>
                <p:cNvCxnSpPr>
                  <a:cxnSpLocks/>
                </p:cNvCxnSpPr>
                <p:nvPr/>
              </p:nvCxnSpPr>
              <p:spPr>
                <a:xfrm flipH="1">
                  <a:off x="3304598"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B7FFE161-AAA6-9952-5135-39F3EE1CD3F9}"/>
                    </a:ext>
                  </a:extLst>
                </p:cNvPr>
                <p:cNvCxnSpPr>
                  <a:cxnSpLocks/>
                </p:cNvCxnSpPr>
                <p:nvPr/>
              </p:nvCxnSpPr>
              <p:spPr>
                <a:xfrm flipH="1">
                  <a:off x="5345205"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1" name="Connector: Elbow 20">
                <a:extLst>
                  <a:ext uri="{FF2B5EF4-FFF2-40B4-BE49-F238E27FC236}">
                    <a16:creationId xmlns:a16="http://schemas.microsoft.com/office/drawing/2014/main" id="{1B0BB2DB-08E5-28AB-D7B4-7C3CC8DDD471}"/>
                  </a:ext>
                </a:extLst>
              </p:cNvPr>
              <p:cNvCxnSpPr>
                <a:cxnSpLocks/>
              </p:cNvCxnSpPr>
              <p:nvPr/>
            </p:nvCxnSpPr>
            <p:spPr>
              <a:xfrm>
                <a:off x="5279377" y="2598668"/>
                <a:ext cx="560663"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F9E9758A-CDFE-36D8-E7B6-83FA5040C553}"/>
                </a:ext>
              </a:extLst>
            </p:cNvPr>
            <p:cNvGrpSpPr/>
            <p:nvPr/>
          </p:nvGrpSpPr>
          <p:grpSpPr>
            <a:xfrm>
              <a:off x="7213832" y="2678341"/>
              <a:ext cx="892737" cy="536144"/>
              <a:chOff x="3304598" y="5462438"/>
              <a:chExt cx="1374050" cy="536144"/>
            </a:xfrm>
          </p:grpSpPr>
          <p:cxnSp>
            <p:nvCxnSpPr>
              <p:cNvPr id="18" name="Connector: Elbow 17">
                <a:extLst>
                  <a:ext uri="{FF2B5EF4-FFF2-40B4-BE49-F238E27FC236}">
                    <a16:creationId xmlns:a16="http://schemas.microsoft.com/office/drawing/2014/main" id="{B62D186B-FAB5-59E5-624B-78E74B03B222}"/>
                  </a:ext>
                </a:extLst>
              </p:cNvPr>
              <p:cNvCxnSpPr>
                <a:cxnSpLocks/>
              </p:cNvCxnSpPr>
              <p:nvPr/>
            </p:nvCxnSpPr>
            <p:spPr>
              <a:xfrm>
                <a:off x="3815707" y="5462439"/>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731C4559-797E-0399-B88D-F154C03B76BB}"/>
                  </a:ext>
                </a:extLst>
              </p:cNvPr>
              <p:cNvCxnSpPr>
                <a:cxnSpLocks/>
              </p:cNvCxnSpPr>
              <p:nvPr/>
            </p:nvCxnSpPr>
            <p:spPr>
              <a:xfrm flipH="1">
                <a:off x="3304598" y="5462438"/>
                <a:ext cx="862941"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34" name="Group 33">
            <a:extLst>
              <a:ext uri="{FF2B5EF4-FFF2-40B4-BE49-F238E27FC236}">
                <a16:creationId xmlns:a16="http://schemas.microsoft.com/office/drawing/2014/main" id="{8C1378B6-5530-B3EA-1A42-0A0FB6332F73}"/>
              </a:ext>
            </a:extLst>
          </p:cNvPr>
          <p:cNvGrpSpPr/>
          <p:nvPr/>
        </p:nvGrpSpPr>
        <p:grpSpPr>
          <a:xfrm>
            <a:off x="143322" y="3459693"/>
            <a:ext cx="7879578" cy="853359"/>
            <a:chOff x="226991" y="3517675"/>
            <a:chExt cx="7879578" cy="853359"/>
          </a:xfrm>
        </p:grpSpPr>
        <p:sp>
          <p:nvSpPr>
            <p:cNvPr id="35" name="TextBox 34">
              <a:extLst>
                <a:ext uri="{FF2B5EF4-FFF2-40B4-BE49-F238E27FC236}">
                  <a16:creationId xmlns:a16="http://schemas.microsoft.com/office/drawing/2014/main" id="{3D186A8B-0A7E-BD30-3DB0-7E2BE51A1A98}"/>
                </a:ext>
              </a:extLst>
            </p:cNvPr>
            <p:cNvSpPr txBox="1"/>
            <p:nvPr/>
          </p:nvSpPr>
          <p:spPr>
            <a:xfrm>
              <a:off x="226991" y="3540037"/>
              <a:ext cx="2285690" cy="830997"/>
            </a:xfrm>
            <a:prstGeom prst="rect">
              <a:avLst/>
            </a:prstGeom>
            <a:solidFill>
              <a:schemeClr val="bg1"/>
            </a:solid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RowPress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Aggressor</a:t>
              </a:r>
              <a:r>
                <a:rPr kumimoji="0" lang="ja-JP" altLang="en-US" sz="2400" b="1" i="0" u="none" strike="noStrike" kern="1200" cap="none" spc="0" normalizeH="0" baseline="0" noProof="0" dirty="0">
                  <a:ln>
                    <a:noFill/>
                  </a:ln>
                  <a:solidFill>
                    <a:srgbClr val="C00000"/>
                  </a:solidFill>
                  <a:effectLst/>
                  <a:uLnTx/>
                  <a:uFillTx/>
                  <a:latin typeface="Cambria" panose="02040503050406030204" pitchFamily="18" charset="0"/>
                  <a:ea typeface="Roboto Black" panose="02000000000000000000" pitchFamily="2" charset="0"/>
                  <a:cs typeface="+mn-cs"/>
                </a:rPr>
                <a:t> </a:t>
              </a:r>
              <a:r>
                <a:rPr kumimoji="0" lang="en-US" altLang="ja-JP"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Row</a:t>
              </a:r>
              <a:endParaRPr kumimoji="0" lang="en-CH"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endParaRPr>
            </a:p>
          </p:txBody>
        </p:sp>
        <p:cxnSp>
          <p:nvCxnSpPr>
            <p:cNvPr id="36" name="Straight Connector 35">
              <a:extLst>
                <a:ext uri="{FF2B5EF4-FFF2-40B4-BE49-F238E27FC236}">
                  <a16:creationId xmlns:a16="http://schemas.microsoft.com/office/drawing/2014/main" id="{F72C919B-32D4-88BA-93E0-290015DEFF1F}"/>
                </a:ext>
              </a:extLst>
            </p:cNvPr>
            <p:cNvCxnSpPr>
              <a:cxnSpLocks/>
            </p:cNvCxnSpPr>
            <p:nvPr/>
          </p:nvCxnSpPr>
          <p:spPr>
            <a:xfrm>
              <a:off x="3235103" y="3686952"/>
              <a:ext cx="487146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83D38D36-52BE-3DCC-AC85-974E8414CBC7}"/>
                </a:ext>
              </a:extLst>
            </p:cNvPr>
            <p:cNvSpPr txBox="1"/>
            <p:nvPr/>
          </p:nvSpPr>
          <p:spPr>
            <a:xfrm>
              <a:off x="2495449" y="3517675"/>
              <a:ext cx="681598" cy="338554"/>
            </a:xfrm>
            <a:prstGeom prst="rect">
              <a:avLst/>
            </a:prstGeom>
            <a:solidFill>
              <a:schemeClr val="bg1"/>
            </a:solid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Open</a:t>
              </a:r>
              <a:endParaRPr kumimoji="0" lang="en-CH"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38" name="Straight Connector 37">
              <a:extLst>
                <a:ext uri="{FF2B5EF4-FFF2-40B4-BE49-F238E27FC236}">
                  <a16:creationId xmlns:a16="http://schemas.microsoft.com/office/drawing/2014/main" id="{EF32B9E5-DA09-B165-4A68-0133A8F8B2F2}"/>
                </a:ext>
              </a:extLst>
            </p:cNvPr>
            <p:cNvCxnSpPr>
              <a:cxnSpLocks/>
            </p:cNvCxnSpPr>
            <p:nvPr/>
          </p:nvCxnSpPr>
          <p:spPr>
            <a:xfrm>
              <a:off x="3235103" y="4223611"/>
              <a:ext cx="487146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EBF9B54D-F23D-141B-64F5-CCB12BFB4420}"/>
                </a:ext>
              </a:extLst>
            </p:cNvPr>
            <p:cNvSpPr txBox="1"/>
            <p:nvPr/>
          </p:nvSpPr>
          <p:spPr>
            <a:xfrm>
              <a:off x="2489747" y="4021156"/>
              <a:ext cx="684803" cy="338554"/>
            </a:xfrm>
            <a:prstGeom prst="rect">
              <a:avLst/>
            </a:prstGeom>
            <a:solidFill>
              <a:schemeClr val="bg1"/>
            </a:solid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Close</a:t>
              </a:r>
              <a:endParaRPr kumimoji="0" lang="en-CH" sz="1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40" name="Group 39">
              <a:extLst>
                <a:ext uri="{FF2B5EF4-FFF2-40B4-BE49-F238E27FC236}">
                  <a16:creationId xmlns:a16="http://schemas.microsoft.com/office/drawing/2014/main" id="{AEABAA7C-8A65-3A0F-F008-3A4B10BEDD7B}"/>
                </a:ext>
              </a:extLst>
            </p:cNvPr>
            <p:cNvGrpSpPr/>
            <p:nvPr/>
          </p:nvGrpSpPr>
          <p:grpSpPr>
            <a:xfrm>
              <a:off x="3235104" y="3686952"/>
              <a:ext cx="2447134" cy="536656"/>
              <a:chOff x="5760520" y="5529943"/>
              <a:chExt cx="2447134" cy="536656"/>
            </a:xfrm>
          </p:grpSpPr>
          <p:grpSp>
            <p:nvGrpSpPr>
              <p:cNvPr id="44" name="Group 43">
                <a:extLst>
                  <a:ext uri="{FF2B5EF4-FFF2-40B4-BE49-F238E27FC236}">
                    <a16:creationId xmlns:a16="http://schemas.microsoft.com/office/drawing/2014/main" id="{99BC8805-934F-9B15-60AF-A0CBFB1815B2}"/>
                  </a:ext>
                </a:extLst>
              </p:cNvPr>
              <p:cNvGrpSpPr/>
              <p:nvPr/>
            </p:nvGrpSpPr>
            <p:grpSpPr>
              <a:xfrm>
                <a:off x="5760520" y="5530456"/>
                <a:ext cx="2447134" cy="536143"/>
                <a:chOff x="3807855" y="5356681"/>
                <a:chExt cx="2713455" cy="536143"/>
              </a:xfrm>
            </p:grpSpPr>
            <p:cxnSp>
              <p:nvCxnSpPr>
                <p:cNvPr id="46" name="Connector: Elbow 45">
                  <a:extLst>
                    <a:ext uri="{FF2B5EF4-FFF2-40B4-BE49-F238E27FC236}">
                      <a16:creationId xmlns:a16="http://schemas.microsoft.com/office/drawing/2014/main" id="{D9290D0C-4AAD-A379-AD8D-8190E779F429}"/>
                    </a:ext>
                  </a:extLst>
                </p:cNvPr>
                <p:cNvCxnSpPr>
                  <a:cxnSpLocks/>
                </p:cNvCxnSpPr>
                <p:nvPr/>
              </p:nvCxnSpPr>
              <p:spPr>
                <a:xfrm flipH="1">
                  <a:off x="3807855" y="5356681"/>
                  <a:ext cx="621680"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55092BFD-CB6E-4E21-DAF7-25455C3C98B4}"/>
                    </a:ext>
                  </a:extLst>
                </p:cNvPr>
                <p:cNvCxnSpPr>
                  <a:cxnSpLocks/>
                </p:cNvCxnSpPr>
                <p:nvPr/>
              </p:nvCxnSpPr>
              <p:spPr>
                <a:xfrm>
                  <a:off x="5899630" y="5356681"/>
                  <a:ext cx="621680"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484B36A8-508E-D496-23D0-D6E02671675C}"/>
                  </a:ext>
                </a:extLst>
              </p:cNvPr>
              <p:cNvCxnSpPr>
                <a:cxnSpLocks/>
              </p:cNvCxnSpPr>
              <p:nvPr/>
            </p:nvCxnSpPr>
            <p:spPr>
              <a:xfrm>
                <a:off x="6265333" y="5529943"/>
                <a:ext cx="14845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1" name="Connector: Elbow 40">
              <a:extLst>
                <a:ext uri="{FF2B5EF4-FFF2-40B4-BE49-F238E27FC236}">
                  <a16:creationId xmlns:a16="http://schemas.microsoft.com/office/drawing/2014/main" id="{675760C5-A67D-9169-BDF7-57A74F81BD70}"/>
                </a:ext>
              </a:extLst>
            </p:cNvPr>
            <p:cNvCxnSpPr>
              <a:cxnSpLocks/>
            </p:cNvCxnSpPr>
            <p:nvPr/>
          </p:nvCxnSpPr>
          <p:spPr>
            <a:xfrm flipH="1">
              <a:off x="5457866" y="3690394"/>
              <a:ext cx="560663"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000BA60E-5148-5045-4FBB-F3F7A13AFCC5}"/>
                </a:ext>
              </a:extLst>
            </p:cNvPr>
            <p:cNvCxnSpPr>
              <a:cxnSpLocks/>
            </p:cNvCxnSpPr>
            <p:nvPr/>
          </p:nvCxnSpPr>
          <p:spPr>
            <a:xfrm>
              <a:off x="7344337" y="3690394"/>
              <a:ext cx="560663" cy="536143"/>
            </a:xfrm>
            <a:prstGeom prst="bent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627C544-57B9-4B07-B3E5-177513C7E773}"/>
                </a:ext>
              </a:extLst>
            </p:cNvPr>
            <p:cNvCxnSpPr>
              <a:cxnSpLocks/>
            </p:cNvCxnSpPr>
            <p:nvPr/>
          </p:nvCxnSpPr>
          <p:spPr>
            <a:xfrm>
              <a:off x="5962679" y="3689881"/>
              <a:ext cx="14845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1" name="Content Placeholder 2">
            <a:extLst>
              <a:ext uri="{FF2B5EF4-FFF2-40B4-BE49-F238E27FC236}">
                <a16:creationId xmlns:a16="http://schemas.microsoft.com/office/drawing/2014/main" id="{7426DF7A-C34C-CA5F-85F1-9DD47CA4274D}"/>
              </a:ext>
            </a:extLst>
          </p:cNvPr>
          <p:cNvSpPr txBox="1">
            <a:spLocks/>
          </p:cNvSpPr>
          <p:nvPr/>
        </p:nvSpPr>
        <p:spPr>
          <a:xfrm>
            <a:off x="0" y="5097503"/>
            <a:ext cx="9144000" cy="1067801"/>
          </a:xfrm>
          <a:prstGeom prst="rect">
            <a:avLst/>
          </a:prstGeom>
          <a:solidFill>
            <a:srgbClr val="DEEBF7"/>
          </a:solidFill>
          <a:ln w="28575">
            <a:solidFill>
              <a:schemeClr val="tx1">
                <a:lumMod val="65000"/>
                <a:lumOff val="35000"/>
              </a:schemeClr>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RowPress </a:t>
            </a:r>
            <a:r>
              <a:rPr kumimoji="0" lang="en-GB" sz="28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reduces the number of activations</a:t>
            </a:r>
            <a:r>
              <a:rPr kumimoji="0" lang="en-GB" sz="28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to induce a bitflip by </a:t>
            </a:r>
            <a:r>
              <a:rPr kumimoji="0" lang="en-GB" sz="28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1-2 orders of magnitude</a:t>
            </a:r>
          </a:p>
        </p:txBody>
      </p:sp>
      <p:grpSp>
        <p:nvGrpSpPr>
          <p:cNvPr id="8" name="Group 7">
            <a:extLst>
              <a:ext uri="{FF2B5EF4-FFF2-40B4-BE49-F238E27FC236}">
                <a16:creationId xmlns:a16="http://schemas.microsoft.com/office/drawing/2014/main" id="{5592424D-BA26-C5CA-81B9-45817E63651E}"/>
              </a:ext>
            </a:extLst>
          </p:cNvPr>
          <p:cNvGrpSpPr/>
          <p:nvPr/>
        </p:nvGrpSpPr>
        <p:grpSpPr>
          <a:xfrm>
            <a:off x="3289394" y="2649100"/>
            <a:ext cx="5854606" cy="1961067"/>
            <a:chOff x="3289394" y="2486774"/>
            <a:chExt cx="5854606" cy="1961067"/>
          </a:xfrm>
        </p:grpSpPr>
        <p:grpSp>
          <p:nvGrpSpPr>
            <p:cNvPr id="48" name="Group 47">
              <a:extLst>
                <a:ext uri="{FF2B5EF4-FFF2-40B4-BE49-F238E27FC236}">
                  <a16:creationId xmlns:a16="http://schemas.microsoft.com/office/drawing/2014/main" id="{28FA87A5-B88F-E60A-0E81-F0E321696160}"/>
                </a:ext>
              </a:extLst>
            </p:cNvPr>
            <p:cNvGrpSpPr/>
            <p:nvPr/>
          </p:nvGrpSpPr>
          <p:grpSpPr>
            <a:xfrm>
              <a:off x="3411505" y="2486774"/>
              <a:ext cx="1894974" cy="1252475"/>
              <a:chOff x="3747837" y="2774093"/>
              <a:chExt cx="1894974" cy="1252475"/>
            </a:xfrm>
          </p:grpSpPr>
          <p:cxnSp>
            <p:nvCxnSpPr>
              <p:cNvPr id="49" name="Straight Arrow Connector 48">
                <a:extLst>
                  <a:ext uri="{FF2B5EF4-FFF2-40B4-BE49-F238E27FC236}">
                    <a16:creationId xmlns:a16="http://schemas.microsoft.com/office/drawing/2014/main" id="{9895E55B-9295-4ECB-8CAE-343D92D896DF}"/>
                  </a:ext>
                </a:extLst>
              </p:cNvPr>
              <p:cNvCxnSpPr>
                <a:cxnSpLocks/>
              </p:cNvCxnSpPr>
              <p:nvPr/>
            </p:nvCxnSpPr>
            <p:spPr>
              <a:xfrm>
                <a:off x="3747837" y="2774093"/>
                <a:ext cx="354931" cy="0"/>
              </a:xfrm>
              <a:prstGeom prst="straightConnector1">
                <a:avLst/>
              </a:prstGeom>
              <a:ln w="28575">
                <a:solidFill>
                  <a:srgbClr val="0070C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3207467F-ACD8-51FB-1BDE-B42C98AC6EA3}"/>
                  </a:ext>
                </a:extLst>
              </p:cNvPr>
              <p:cNvCxnSpPr>
                <a:cxnSpLocks/>
              </p:cNvCxnSpPr>
              <p:nvPr/>
            </p:nvCxnSpPr>
            <p:spPr>
              <a:xfrm>
                <a:off x="3747837" y="4026568"/>
                <a:ext cx="1894974" cy="0"/>
              </a:xfrm>
              <a:prstGeom prst="straightConnector1">
                <a:avLst/>
              </a:prstGeom>
              <a:ln w="28575">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5" name="TextBox 4">
              <a:extLst>
                <a:ext uri="{FF2B5EF4-FFF2-40B4-BE49-F238E27FC236}">
                  <a16:creationId xmlns:a16="http://schemas.microsoft.com/office/drawing/2014/main" id="{46AFB985-473E-04F7-AB34-CEC3A574F7CE}"/>
                </a:ext>
              </a:extLst>
            </p:cNvPr>
            <p:cNvSpPr txBox="1"/>
            <p:nvPr/>
          </p:nvSpPr>
          <p:spPr>
            <a:xfrm>
              <a:off x="3289394" y="2804837"/>
              <a:ext cx="5196719"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36ns, 47K activations to induce bitflips</a:t>
              </a:r>
              <a:endParaRPr kumimoji="0" lang="en-CH" sz="2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sp>
          <p:nvSpPr>
            <p:cNvPr id="6" name="TextBox 5">
              <a:extLst>
                <a:ext uri="{FF2B5EF4-FFF2-40B4-BE49-F238E27FC236}">
                  <a16:creationId xmlns:a16="http://schemas.microsoft.com/office/drawing/2014/main" id="{6104D6E5-4CC6-B3D3-5784-2F8BEA902362}"/>
                </a:ext>
              </a:extLst>
            </p:cNvPr>
            <p:cNvSpPr txBox="1"/>
            <p:nvPr/>
          </p:nvSpPr>
          <p:spPr>
            <a:xfrm>
              <a:off x="3933984" y="4047731"/>
              <a:ext cx="5210016"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7.8µs, only 5K activations to induce bitflips</a:t>
              </a:r>
              <a:endParaRPr kumimoji="0" lang="en-CH" sz="2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endParaRPr>
            </a:p>
          </p:txBody>
        </p:sp>
      </p:grpSp>
      <p:sp>
        <p:nvSpPr>
          <p:cNvPr id="57" name="Content Placeholder 2">
            <a:extLst>
              <a:ext uri="{FF2B5EF4-FFF2-40B4-BE49-F238E27FC236}">
                <a16:creationId xmlns:a16="http://schemas.microsoft.com/office/drawing/2014/main" id="{5DBF3015-1CC7-0573-2101-C74E553C4EA5}"/>
              </a:ext>
            </a:extLst>
          </p:cNvPr>
          <p:cNvSpPr txBox="1">
            <a:spLocks/>
          </p:cNvSpPr>
          <p:nvPr/>
        </p:nvSpPr>
        <p:spPr>
          <a:xfrm>
            <a:off x="201139" y="986844"/>
            <a:ext cx="8863692" cy="54270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en-GB" sz="2800" b="0" i="0" u="none" strike="noStrike" kern="1200" cap="none" spc="0" normalizeH="0" baseline="0" noProof="0" dirty="0">
                <a:ln>
                  <a:noFill/>
                </a:ln>
                <a:solidFill>
                  <a:prstClr val="black"/>
                </a:solidFill>
                <a:effectLst/>
                <a:uLnTx/>
                <a:uFillTx/>
                <a:latin typeface="Cambria" panose="02040503050406030204" pitchFamily="18" charset="0"/>
                <a:cs typeface="+mn-cs"/>
              </a:rPr>
            </a:br>
            <a:r>
              <a:rPr kumimoji="0" lang="en-GB" sz="2800" b="0" i="0" u="none" strike="noStrike" kern="1200" cap="none" spc="0" normalizeH="0" baseline="0" noProof="0" dirty="0">
                <a:ln>
                  <a:noFill/>
                </a:ln>
                <a:solidFill>
                  <a:prstClr val="black"/>
                </a:solidFill>
                <a:effectLst/>
                <a:uLnTx/>
                <a:uFillTx/>
                <a:latin typeface="Cambria" panose="02040503050406030204" pitchFamily="18" charset="0"/>
                <a:cs typeface="+mn-cs"/>
              </a:rPr>
              <a:t>☞ </a:t>
            </a:r>
            <a:r>
              <a:rPr kumimoji="0" lang="en-GB" sz="2800" b="0" i="0" u="none" strike="noStrike" kern="1200" cap="none" spc="0" normalizeH="0" baseline="0" noProof="0" dirty="0">
                <a:ln>
                  <a:noFill/>
                </a:ln>
                <a:solidFill>
                  <a:srgbClr val="C00000"/>
                </a:solidFill>
                <a:effectLst/>
                <a:uLnTx/>
                <a:uFillTx/>
                <a:latin typeface="Cambria" panose="02040503050406030204" pitchFamily="18" charset="0"/>
                <a:cs typeface="+mn-cs"/>
              </a:rPr>
              <a:t>increase the time that the aggressor row stays open</a:t>
            </a:r>
            <a:endParaRPr kumimoji="0" lang="en-GB" sz="2800" b="0" i="0" u="none" strike="noStrike" kern="1200" cap="none" spc="0" normalizeH="0" baseline="0" noProof="0" dirty="0">
              <a:ln>
                <a:noFill/>
              </a:ln>
              <a:solidFill>
                <a:prstClr val="black"/>
              </a:solidFill>
              <a:effectLst/>
              <a:uLnTx/>
              <a:uFillTx/>
              <a:latin typeface="Cambria" panose="02040503050406030204" pitchFamily="18" charset="0"/>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Cambria" panose="02040503050406030204" pitchFamily="18" charset="0"/>
              <a:cs typeface="+mn-cs"/>
            </a:endParaRPr>
          </a:p>
        </p:txBody>
      </p:sp>
    </p:spTree>
    <p:extLst>
      <p:ext uri="{BB962C8B-B14F-4D97-AF65-F5344CB8AC3E}">
        <p14:creationId xmlns:p14="http://schemas.microsoft.com/office/powerpoint/2010/main" val="4081728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A6093-3F1E-C74F-5B1B-302E3986C65D}"/>
              </a:ext>
            </a:extLst>
          </p:cNvPr>
          <p:cNvSpPr>
            <a:spLocks noGrp="1"/>
          </p:cNvSpPr>
          <p:nvPr>
            <p:ph type="title"/>
          </p:nvPr>
        </p:nvSpPr>
        <p:spPr/>
        <p:txBody>
          <a:bodyPr/>
          <a:lstStyle/>
          <a:p>
            <a:r>
              <a:rPr lang="en-US" dirty="0"/>
              <a:t>RowPress </a:t>
            </a:r>
            <a:endParaRPr lang="en-CH" dirty="0"/>
          </a:p>
        </p:txBody>
      </p:sp>
      <p:sp>
        <p:nvSpPr>
          <p:cNvPr id="7" name="Slide Number Placeholder 6">
            <a:extLst>
              <a:ext uri="{FF2B5EF4-FFF2-40B4-BE49-F238E27FC236}">
                <a16:creationId xmlns:a16="http://schemas.microsoft.com/office/drawing/2014/main" id="{15B3922B-D417-D551-C15D-E47F74EEAFA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31B401-36E9-4C00-B8DC-84A96D356336}" type="slidenum">
              <a:rPr kumimoji="0" lang="en-CH" sz="1800" b="1" i="0" u="none" strike="noStrike" kern="1200" cap="none" spc="0" normalizeH="0" baseline="0" noProof="0" smtClean="0">
                <a:ln>
                  <a:noFill/>
                </a:ln>
                <a:solidFill>
                  <a:prstClr val="black">
                    <a:tint val="75000"/>
                  </a:prstClr>
                </a:solidFill>
                <a:effectLst/>
                <a:uLnTx/>
                <a:uFillTx/>
                <a:latin typeface="Cambria" panose="02040503050406030204" pitchFamily="18" charset="0"/>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CH" sz="1800" b="1" i="0" u="none" strike="noStrike" kern="1200" cap="none" spc="0" normalizeH="0" baseline="0" noProof="0" dirty="0">
              <a:ln>
                <a:noFill/>
              </a:ln>
              <a:solidFill>
                <a:prstClr val="black">
                  <a:tint val="75000"/>
                </a:prstClr>
              </a:solidFill>
              <a:effectLst/>
              <a:uLnTx/>
              <a:uFillTx/>
              <a:latin typeface="Cambria" panose="02040503050406030204" pitchFamily="18" charset="0"/>
              <a:cs typeface="+mn-cs"/>
            </a:endParaRPr>
          </a:p>
        </p:txBody>
      </p:sp>
      <p:sp>
        <p:nvSpPr>
          <p:cNvPr id="3" name="Content Placeholder 2">
            <a:extLst>
              <a:ext uri="{FF2B5EF4-FFF2-40B4-BE49-F238E27FC236}">
                <a16:creationId xmlns:a16="http://schemas.microsoft.com/office/drawing/2014/main" id="{D82DAA74-29A5-A3B3-2BAA-7F7669A9D592}"/>
              </a:ext>
            </a:extLst>
          </p:cNvPr>
          <p:cNvSpPr>
            <a:spLocks noGrp="1"/>
          </p:cNvSpPr>
          <p:nvPr>
            <p:ph idx="1"/>
          </p:nvPr>
        </p:nvSpPr>
        <p:spPr>
          <a:xfrm>
            <a:off x="161802" y="855618"/>
            <a:ext cx="8863692" cy="5613347"/>
          </a:xfrm>
        </p:spPr>
        <p:txBody>
          <a:bodyPr>
            <a:normAutofit/>
          </a:bodyPr>
          <a:lstStyle/>
          <a:p>
            <a:pPr marL="0" indent="0">
              <a:spcAft>
                <a:spcPts val="600"/>
              </a:spcAft>
              <a:buNone/>
            </a:pPr>
            <a:r>
              <a:rPr lang="en-GB" sz="2800" b="1" dirty="0"/>
              <a:t>Amplifies Read Disturbance in DRAM</a:t>
            </a:r>
          </a:p>
          <a:p>
            <a:pPr>
              <a:spcAft>
                <a:spcPts val="600"/>
              </a:spcAft>
            </a:pPr>
            <a:r>
              <a:rPr lang="en-GB" dirty="0"/>
              <a:t>Reduces the minimum number of row activations needed to induce a bitflip (</a:t>
            </a:r>
            <a:r>
              <a:rPr lang="en-GB" b="1" dirty="0" err="1"/>
              <a:t>AC</a:t>
            </a:r>
            <a:r>
              <a:rPr lang="en-GB" sz="2000" b="1" dirty="0" err="1"/>
              <a:t>min</a:t>
            </a:r>
            <a:r>
              <a:rPr lang="en-GB" dirty="0"/>
              <a:t>) by </a:t>
            </a:r>
            <a:r>
              <a:rPr lang="en-GB" b="1" dirty="0">
                <a:solidFill>
                  <a:srgbClr val="C00000"/>
                </a:solidFill>
              </a:rPr>
              <a:t>1-2 orders of magnitude</a:t>
            </a:r>
          </a:p>
          <a:p>
            <a:pPr>
              <a:spcAft>
                <a:spcPts val="600"/>
              </a:spcAft>
            </a:pPr>
            <a:r>
              <a:rPr lang="en-GB" dirty="0"/>
              <a:t>In extreme cases, activating a row </a:t>
            </a:r>
            <a:r>
              <a:rPr lang="en-GB" b="1" dirty="0">
                <a:solidFill>
                  <a:srgbClr val="C00000"/>
                </a:solidFill>
              </a:rPr>
              <a:t>only once</a:t>
            </a:r>
            <a:r>
              <a:rPr lang="en-GB" dirty="0"/>
              <a:t> induces bitflips</a:t>
            </a:r>
          </a:p>
        </p:txBody>
      </p:sp>
      <p:pic>
        <p:nvPicPr>
          <p:cNvPr id="5" name="Picture 4">
            <a:extLst>
              <a:ext uri="{FF2B5EF4-FFF2-40B4-BE49-F238E27FC236}">
                <a16:creationId xmlns:a16="http://schemas.microsoft.com/office/drawing/2014/main" id="{192FFCAD-FAC3-7ADB-1F63-C606036ED596}"/>
              </a:ext>
            </a:extLst>
          </p:cNvPr>
          <p:cNvPicPr>
            <a:picLocks noChangeAspect="1"/>
          </p:cNvPicPr>
          <p:nvPr/>
        </p:nvPicPr>
        <p:blipFill>
          <a:blip r:embed="rId3"/>
          <a:stretch>
            <a:fillRect/>
          </a:stretch>
        </p:blipFill>
        <p:spPr>
          <a:xfrm>
            <a:off x="338570" y="3209772"/>
            <a:ext cx="8423564" cy="3027540"/>
          </a:xfrm>
          <a:prstGeom prst="rect">
            <a:avLst/>
          </a:prstGeom>
        </p:spPr>
      </p:pic>
      <p:grpSp>
        <p:nvGrpSpPr>
          <p:cNvPr id="18" name="Group 17">
            <a:extLst>
              <a:ext uri="{FF2B5EF4-FFF2-40B4-BE49-F238E27FC236}">
                <a16:creationId xmlns:a16="http://schemas.microsoft.com/office/drawing/2014/main" id="{D8DCA83E-AF19-1681-940C-09BB0886BA77}"/>
              </a:ext>
            </a:extLst>
          </p:cNvPr>
          <p:cNvGrpSpPr/>
          <p:nvPr/>
        </p:nvGrpSpPr>
        <p:grpSpPr>
          <a:xfrm>
            <a:off x="1294014" y="4017221"/>
            <a:ext cx="7113630" cy="1354974"/>
            <a:chOff x="1294014" y="3782291"/>
            <a:chExt cx="7113630" cy="1354974"/>
          </a:xfrm>
        </p:grpSpPr>
        <p:cxnSp>
          <p:nvCxnSpPr>
            <p:cNvPr id="13" name="Straight Arrow Connector 12">
              <a:extLst>
                <a:ext uri="{FF2B5EF4-FFF2-40B4-BE49-F238E27FC236}">
                  <a16:creationId xmlns:a16="http://schemas.microsoft.com/office/drawing/2014/main" id="{6E0F24EC-55BE-C8CB-47FA-528AC4288ECF}"/>
                </a:ext>
              </a:extLst>
            </p:cNvPr>
            <p:cNvCxnSpPr>
              <a:cxnSpLocks/>
            </p:cNvCxnSpPr>
            <p:nvPr/>
          </p:nvCxnSpPr>
          <p:spPr>
            <a:xfrm>
              <a:off x="3895898" y="3823855"/>
              <a:ext cx="1917469" cy="1313410"/>
            </a:xfrm>
            <a:prstGeom prst="straightConnector1">
              <a:avLst/>
            </a:prstGeom>
            <a:ln w="57150">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C24AECD-F6C6-A82F-FD4E-317656B6DF3E}"/>
                </a:ext>
              </a:extLst>
            </p:cNvPr>
            <p:cNvCxnSpPr>
              <a:cxnSpLocks/>
            </p:cNvCxnSpPr>
            <p:nvPr/>
          </p:nvCxnSpPr>
          <p:spPr>
            <a:xfrm>
              <a:off x="1294014" y="3782291"/>
              <a:ext cx="1917469" cy="1313410"/>
            </a:xfrm>
            <a:prstGeom prst="straightConnector1">
              <a:avLst/>
            </a:prstGeom>
            <a:ln w="57150">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D50C1E3-F4A9-9F21-2C4B-C9375FE576BB}"/>
                </a:ext>
              </a:extLst>
            </p:cNvPr>
            <p:cNvCxnSpPr>
              <a:cxnSpLocks/>
            </p:cNvCxnSpPr>
            <p:nvPr/>
          </p:nvCxnSpPr>
          <p:spPr>
            <a:xfrm>
              <a:off x="6490175" y="3810377"/>
              <a:ext cx="1917469" cy="1313410"/>
            </a:xfrm>
            <a:prstGeom prst="straightConnector1">
              <a:avLst/>
            </a:prstGeom>
            <a:ln w="57150">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0347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The Push from Circuits and Devices</a:t>
            </a:r>
          </a:p>
        </p:txBody>
      </p:sp>
      <p:sp>
        <p:nvSpPr>
          <p:cNvPr id="3" name="Content Placeholder 2"/>
          <p:cNvSpPr>
            <a:spLocks noGrp="1"/>
          </p:cNvSpPr>
          <p:nvPr>
            <p:ph idx="1"/>
          </p:nvPr>
        </p:nvSpPr>
        <p:spPr>
          <a:xfrm>
            <a:off x="0" y="2060848"/>
            <a:ext cx="9144000" cy="2088232"/>
          </a:xfrm>
        </p:spPr>
        <p:txBody>
          <a:bodyPr/>
          <a:lstStyle/>
          <a:p>
            <a:pPr marL="0" indent="0" algn="ctr">
              <a:buNone/>
            </a:pPr>
            <a:r>
              <a:rPr lang="en-US" sz="6400" dirty="0">
                <a:solidFill>
                  <a:srgbClr val="FF0000"/>
                </a:solidFill>
              </a:rPr>
              <a:t>Main Memory Needs </a:t>
            </a:r>
          </a:p>
          <a:p>
            <a:pPr marL="0" indent="0" algn="ctr">
              <a:buNone/>
            </a:pPr>
            <a:r>
              <a:rPr lang="en-US" sz="6400" dirty="0">
                <a:solidFill>
                  <a:srgbClr val="0432FF"/>
                </a:solidFill>
              </a:rPr>
              <a:t>Intelligent Controllers</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274159934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“Early” Position Paper </a:t>
            </a:r>
            <a:r>
              <a:rPr lang="en-US" sz="3200" b="1" dirty="0"/>
              <a:t>[IMW 2013]</a:t>
            </a:r>
          </a:p>
        </p:txBody>
      </p:sp>
      <p:sp>
        <p:nvSpPr>
          <p:cNvPr id="3" name="Content Placeholder 2"/>
          <p:cNvSpPr>
            <a:spLocks noGrp="1"/>
          </p:cNvSpPr>
          <p:nvPr>
            <p:ph idx="1"/>
          </p:nvPr>
        </p:nvSpPr>
        <p:spPr>
          <a:xfrm>
            <a:off x="228600" y="997527"/>
            <a:ext cx="8915400" cy="5193723"/>
          </a:xfrm>
        </p:spPr>
        <p:txBody>
          <a:bodyPr/>
          <a:lstStyle/>
          <a:p>
            <a:r>
              <a:rPr lang="en-US" dirty="0"/>
              <a:t>Onur Mutlu,</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"Memory Scaling: A Systems Architecture Perspective"</a:t>
            </a:r>
            <a:br>
              <a:rPr lang="en-US" dirty="0">
                <a:solidFill>
                  <a:srgbClr val="0000FF"/>
                </a:solidFill>
              </a:rPr>
            </a:br>
            <a:r>
              <a:rPr lang="en-US" i="1" dirty="0"/>
              <a:t>Proceedings of the </a:t>
            </a:r>
            <a:r>
              <a:rPr lang="en-US" i="1" dirty="0">
                <a:hlinkClick r:id="rId3"/>
              </a:rPr>
              <a:t>5th International Memory Workshop</a:t>
            </a:r>
            <a:r>
              <a:rPr lang="en-US" i="1" dirty="0"/>
              <a:t> (</a:t>
            </a:r>
            <a:r>
              <a:rPr lang="en-US" b="1" i="1" dirty="0"/>
              <a:t>IMW</a:t>
            </a:r>
            <a:r>
              <a:rPr lang="en-US" i="1" dirty="0"/>
              <a:t>)</a:t>
            </a:r>
            <a:r>
              <a:rPr lang="en-US" dirty="0"/>
              <a:t>, Monterey, CA, May 2013. </a:t>
            </a:r>
            <a:r>
              <a:rPr lang="en-US" dirty="0">
                <a:hlinkClick r:id="rId4"/>
              </a:rPr>
              <a:t>Slides (pptx)</a:t>
            </a:r>
            <a:r>
              <a:rPr lang="en-US" dirty="0"/>
              <a:t> </a:t>
            </a:r>
            <a:r>
              <a:rPr lang="en-US" dirty="0">
                <a:hlinkClick r:id="rId5"/>
              </a:rPr>
              <a:t>(pdf)</a:t>
            </a:r>
            <a:r>
              <a:rPr lang="en-US" dirty="0"/>
              <a:t> </a:t>
            </a:r>
            <a:br>
              <a:rPr lang="en-US" dirty="0"/>
            </a:br>
            <a:r>
              <a:rPr lang="en-US" dirty="0">
                <a:hlinkClick r:id="rId6"/>
              </a:rPr>
              <a:t>EETimes Reprint</a:t>
            </a:r>
            <a:endParaRPr lang="en-US" dirty="0"/>
          </a:p>
          <a:p>
            <a:pPr marL="0" indent="0">
              <a:buNone/>
            </a:pPr>
            <a:br>
              <a:rPr lang="en-US" dirty="0"/>
            </a:br>
            <a:endParaRPr lang="en-US" dirty="0"/>
          </a:p>
        </p:txBody>
      </p:sp>
      <p:pic>
        <p:nvPicPr>
          <p:cNvPr id="6" name="Picture 5"/>
          <p:cNvPicPr>
            <a:picLocks noChangeAspect="1"/>
          </p:cNvPicPr>
          <p:nvPr/>
        </p:nvPicPr>
        <p:blipFill>
          <a:blip r:embed="rId7"/>
          <a:stretch>
            <a:fillRect/>
          </a:stretch>
        </p:blipFill>
        <p:spPr>
          <a:xfrm>
            <a:off x="0" y="4149080"/>
            <a:ext cx="9144000" cy="1639019"/>
          </a:xfrm>
          <a:prstGeom prst="rect">
            <a:avLst/>
          </a:prstGeom>
        </p:spPr>
      </p:pic>
      <p:sp>
        <p:nvSpPr>
          <p:cNvPr id="5" name="TextBox 4">
            <a:extLst>
              <a:ext uri="{FF2B5EF4-FFF2-40B4-BE49-F238E27FC236}">
                <a16:creationId xmlns:a16="http://schemas.microsoft.com/office/drawing/2014/main" id="{2CB311F9-F741-644A-9EB2-894E4CF2F735}"/>
              </a:ext>
            </a:extLst>
          </p:cNvPr>
          <p:cNvSpPr txBox="1"/>
          <p:nvPr/>
        </p:nvSpPr>
        <p:spPr>
          <a:xfrm>
            <a:off x="192006" y="6488668"/>
            <a:ext cx="868378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8">
                  <a:extLst>
                    <a:ext uri="{A12FA001-AC4F-418D-AE19-62706E023703}">
                      <ahyp:hlinkClr xmlns:ahyp="http://schemas.microsoft.com/office/drawing/2018/hyperlinkcolor" val="tx"/>
                    </a:ext>
                  </a:extLst>
                </a:hlinkClick>
              </a:rPr>
              <a:t>https://people.inf.ethz.ch/omutlu/pub/memory-scaling_memcon13.pdf</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Tree>
    <p:extLst>
      <p:ext uri="{BB962C8B-B14F-4D97-AF65-F5344CB8AC3E}">
        <p14:creationId xmlns:p14="http://schemas.microsoft.com/office/powerpoint/2010/main" val="364955138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F116D-21FB-660B-01B1-5047BDC803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79F289-A3F8-DB22-879B-671C4B1F61D7}"/>
              </a:ext>
            </a:extLst>
          </p:cNvPr>
          <p:cNvSpPr>
            <a:spLocks noGrp="1"/>
          </p:cNvSpPr>
          <p:nvPr>
            <p:ph type="title"/>
          </p:nvPr>
        </p:nvSpPr>
        <p:spPr/>
        <p:txBody>
          <a:bodyPr/>
          <a:lstStyle/>
          <a:p>
            <a:r>
              <a:rPr lang="en-US" dirty="0"/>
              <a:t>ISCA 2026: DRAM Bender &amp; Ramulator</a:t>
            </a:r>
          </a:p>
        </p:txBody>
      </p:sp>
      <p:sp>
        <p:nvSpPr>
          <p:cNvPr id="4" name="Slide Number Placeholder 3">
            <a:extLst>
              <a:ext uri="{FF2B5EF4-FFF2-40B4-BE49-F238E27FC236}">
                <a16:creationId xmlns:a16="http://schemas.microsoft.com/office/drawing/2014/main" id="{5F1736F1-8C33-F967-4723-1FBA7DE5DBD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7" name="TextBox 6">
            <a:extLst>
              <a:ext uri="{FF2B5EF4-FFF2-40B4-BE49-F238E27FC236}">
                <a16:creationId xmlns:a16="http://schemas.microsoft.com/office/drawing/2014/main" id="{AE99EE87-0A7E-AAA8-D60A-E2388248423A}"/>
              </a:ext>
            </a:extLst>
          </p:cNvPr>
          <p:cNvSpPr txBox="1"/>
          <p:nvPr/>
        </p:nvSpPr>
        <p:spPr>
          <a:xfrm>
            <a:off x="1259632" y="6453336"/>
            <a:ext cx="739016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https://events.safari.ethz.ch/isca26-ramulator-drambender/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3" name="Picture 2">
            <a:extLst>
              <a:ext uri="{FF2B5EF4-FFF2-40B4-BE49-F238E27FC236}">
                <a16:creationId xmlns:a16="http://schemas.microsoft.com/office/drawing/2014/main" id="{DBEFFC7A-2584-CB55-4528-0CACEE9D08B5}"/>
              </a:ext>
            </a:extLst>
          </p:cNvPr>
          <p:cNvPicPr>
            <a:picLocks noChangeAspect="1"/>
          </p:cNvPicPr>
          <p:nvPr/>
        </p:nvPicPr>
        <p:blipFill>
          <a:blip r:embed="rId3"/>
          <a:stretch>
            <a:fillRect/>
          </a:stretch>
        </p:blipFill>
        <p:spPr>
          <a:xfrm>
            <a:off x="87773" y="1116160"/>
            <a:ext cx="8992727" cy="5058409"/>
          </a:xfrm>
          <a:prstGeom prst="rect">
            <a:avLst/>
          </a:prstGeom>
        </p:spPr>
      </p:pic>
    </p:spTree>
    <p:extLst>
      <p:ext uri="{BB962C8B-B14F-4D97-AF65-F5344CB8AC3E}">
        <p14:creationId xmlns:p14="http://schemas.microsoft.com/office/powerpoint/2010/main" val="198864378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82957-087E-905C-690C-B2EEF6B3BA9F}"/>
              </a:ext>
            </a:extLst>
          </p:cNvPr>
          <p:cNvSpPr>
            <a:spLocks noGrp="1"/>
          </p:cNvSpPr>
          <p:nvPr>
            <p:ph type="title"/>
          </p:nvPr>
        </p:nvSpPr>
        <p:spPr/>
        <p:txBody>
          <a:bodyPr/>
          <a:lstStyle/>
          <a:p>
            <a:r>
              <a:rPr lang="en-US" dirty="0"/>
              <a:t>Updated Paper 12 Years Later </a:t>
            </a:r>
            <a:r>
              <a:rPr kumimoji="0" lang="en-US" sz="3200" b="1" i="0" u="none" strike="noStrike" kern="0" cap="none" spc="0" normalizeH="0" baseline="0" noProof="0" dirty="0">
                <a:ln>
                  <a:noFill/>
                </a:ln>
                <a:solidFill>
                  <a:srgbClr val="006633"/>
                </a:solidFill>
                <a:effectLst/>
                <a:uLnTx/>
                <a:uFillTx/>
                <a:latin typeface="Garamond"/>
                <a:ea typeface="ＭＳ Ｐゴシック" pitchFamily="-106" charset="-128"/>
              </a:rPr>
              <a:t>[IMW 2025]</a:t>
            </a:r>
            <a:endParaRPr lang="en-US" dirty="0"/>
          </a:p>
        </p:txBody>
      </p:sp>
      <p:sp>
        <p:nvSpPr>
          <p:cNvPr id="3" name="Content Placeholder 2">
            <a:extLst>
              <a:ext uri="{FF2B5EF4-FFF2-40B4-BE49-F238E27FC236}">
                <a16:creationId xmlns:a16="http://schemas.microsoft.com/office/drawing/2014/main" id="{1305A878-5EFF-F796-5E86-C61C2AEAA463}"/>
              </a:ext>
            </a:extLst>
          </p:cNvPr>
          <p:cNvSpPr>
            <a:spLocks noGrp="1"/>
          </p:cNvSpPr>
          <p:nvPr>
            <p:ph idx="1"/>
          </p:nvPr>
        </p:nvSpPr>
        <p:spPr/>
        <p:txBody>
          <a:bodyPr/>
          <a:lstStyle/>
          <a:p>
            <a:r>
              <a:rPr lang="en-US" dirty="0"/>
              <a:t>Onur Mutlu, </a:t>
            </a:r>
            <a:r>
              <a:rPr lang="en-US" dirty="0" err="1"/>
              <a:t>Ataberk</a:t>
            </a:r>
            <a:r>
              <a:rPr lang="en-US" dirty="0"/>
              <a:t> Olgun, and İsmail Emir Yüksel,</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"Memory-Centric Computing: Solving Computing's Memory Problem"</a:t>
            </a:r>
            <a:br>
              <a:rPr lang="en-US" dirty="0"/>
            </a:br>
            <a:r>
              <a:rPr lang="en-US" i="1" dirty="0"/>
              <a:t>Invited Paper in Proceedings of the </a:t>
            </a:r>
            <a:r>
              <a:rPr lang="en-US" i="1" dirty="0">
                <a:hlinkClick r:id="rId3"/>
              </a:rPr>
              <a:t>17th IEEE International Memory Workshop</a:t>
            </a:r>
            <a:r>
              <a:rPr lang="en-US" i="1" dirty="0"/>
              <a:t> (</a:t>
            </a:r>
            <a:r>
              <a:rPr lang="en-US" b="1" i="1" dirty="0"/>
              <a:t>IMW</a:t>
            </a:r>
            <a:r>
              <a:rPr lang="en-US" i="1" dirty="0"/>
              <a:t>)</a:t>
            </a:r>
            <a:r>
              <a:rPr lang="en-US" dirty="0"/>
              <a:t>, Monterey, CA, USA, May 2025.</a:t>
            </a:r>
            <a:br>
              <a:rPr lang="en-US" dirty="0"/>
            </a:br>
            <a:r>
              <a:rPr lang="en-US" dirty="0"/>
              <a:t>[</a:t>
            </a:r>
            <a:r>
              <a:rPr lang="en-US" dirty="0">
                <a:hlinkClick r:id="rId4"/>
              </a:rPr>
              <a:t>Slides (pptx)</a:t>
            </a:r>
            <a:r>
              <a:rPr lang="en-US" dirty="0"/>
              <a:t> </a:t>
            </a:r>
            <a:r>
              <a:rPr lang="en-US" dirty="0">
                <a:hlinkClick r:id="rId5"/>
              </a:rPr>
              <a:t>(pdf)</a:t>
            </a:r>
            <a:r>
              <a:rPr lang="en-US" dirty="0"/>
              <a:t>]</a:t>
            </a:r>
          </a:p>
          <a:p>
            <a:pPr marL="0" indent="0">
              <a:buNone/>
            </a:pPr>
            <a:br>
              <a:rPr lang="en-US" dirty="0"/>
            </a:br>
            <a:endParaRPr lang="en-US" dirty="0"/>
          </a:p>
        </p:txBody>
      </p:sp>
      <p:sp>
        <p:nvSpPr>
          <p:cNvPr id="4" name="TextBox 3">
            <a:extLst>
              <a:ext uri="{FF2B5EF4-FFF2-40B4-BE49-F238E27FC236}">
                <a16:creationId xmlns:a16="http://schemas.microsoft.com/office/drawing/2014/main" id="{7BFB12A3-6A65-66B1-54CE-CD28BFEDF6A1}"/>
              </a:ext>
            </a:extLst>
          </p:cNvPr>
          <p:cNvSpPr txBox="1"/>
          <p:nvPr/>
        </p:nvSpPr>
        <p:spPr>
          <a:xfrm>
            <a:off x="2083177" y="6482881"/>
            <a:ext cx="497764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https://www.arxiv.org/pdf/2505.00458</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5" name="Picture 4">
            <a:extLst>
              <a:ext uri="{FF2B5EF4-FFF2-40B4-BE49-F238E27FC236}">
                <a16:creationId xmlns:a16="http://schemas.microsoft.com/office/drawing/2014/main" id="{5394E64B-71FD-2AF9-1ED9-6A4A788CEDD6}"/>
              </a:ext>
            </a:extLst>
          </p:cNvPr>
          <p:cNvPicPr>
            <a:picLocks noChangeAspect="1"/>
          </p:cNvPicPr>
          <p:nvPr/>
        </p:nvPicPr>
        <p:blipFill>
          <a:blip r:embed="rId6"/>
          <a:stretch>
            <a:fillRect/>
          </a:stretch>
        </p:blipFill>
        <p:spPr>
          <a:xfrm>
            <a:off x="1" y="4293096"/>
            <a:ext cx="9144000" cy="1299509"/>
          </a:xfrm>
          <a:prstGeom prst="rect">
            <a:avLst/>
          </a:prstGeom>
        </p:spPr>
      </p:pic>
    </p:spTree>
    <p:extLst>
      <p:ext uri="{BB962C8B-B14F-4D97-AF65-F5344CB8AC3E}">
        <p14:creationId xmlns:p14="http://schemas.microsoft.com/office/powerpoint/2010/main" val="311934217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B319-8E66-00F6-93DD-5722518EB815}"/>
              </a:ext>
            </a:extLst>
          </p:cNvPr>
          <p:cNvSpPr>
            <a:spLocks noGrp="1"/>
          </p:cNvSpPr>
          <p:nvPr>
            <p:ph type="title"/>
          </p:nvPr>
        </p:nvSpPr>
        <p:spPr>
          <a:xfrm>
            <a:off x="228600" y="152400"/>
            <a:ext cx="9167936" cy="884238"/>
          </a:xfrm>
        </p:spPr>
        <p:txBody>
          <a:bodyPr/>
          <a:lstStyle/>
          <a:p>
            <a:r>
              <a:rPr lang="en-US" dirty="0"/>
              <a:t>Industry’s Intelligent DRAM Controllers (I)</a:t>
            </a:r>
          </a:p>
        </p:txBody>
      </p:sp>
      <p:sp>
        <p:nvSpPr>
          <p:cNvPr id="3" name="Content Placeholder 2">
            <a:extLst>
              <a:ext uri="{FF2B5EF4-FFF2-40B4-BE49-F238E27FC236}">
                <a16:creationId xmlns:a16="http://schemas.microsoft.com/office/drawing/2014/main" id="{32E4365F-0157-71AB-EE28-F37F7F5A86EE}"/>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D296D3A6-F51A-07E9-0938-5B27AEBFC62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BE3D02F1-D557-14EC-35D5-3427B99039A8}"/>
              </a:ext>
            </a:extLst>
          </p:cNvPr>
          <p:cNvPicPr>
            <a:picLocks noChangeAspect="1"/>
          </p:cNvPicPr>
          <p:nvPr/>
        </p:nvPicPr>
        <p:blipFill>
          <a:blip r:embed="rId2"/>
          <a:stretch>
            <a:fillRect/>
          </a:stretch>
        </p:blipFill>
        <p:spPr>
          <a:xfrm>
            <a:off x="391116" y="969962"/>
            <a:ext cx="6522180" cy="4430493"/>
          </a:xfrm>
          <a:prstGeom prst="rect">
            <a:avLst/>
          </a:prstGeom>
        </p:spPr>
      </p:pic>
      <p:pic>
        <p:nvPicPr>
          <p:cNvPr id="6" name="Picture 5">
            <a:extLst>
              <a:ext uri="{FF2B5EF4-FFF2-40B4-BE49-F238E27FC236}">
                <a16:creationId xmlns:a16="http://schemas.microsoft.com/office/drawing/2014/main" id="{EF36A4D7-6D7A-2850-497F-89229559CA39}"/>
              </a:ext>
            </a:extLst>
          </p:cNvPr>
          <p:cNvPicPr>
            <a:picLocks noChangeAspect="1"/>
          </p:cNvPicPr>
          <p:nvPr/>
        </p:nvPicPr>
        <p:blipFill>
          <a:blip r:embed="rId3"/>
          <a:stretch>
            <a:fillRect/>
          </a:stretch>
        </p:blipFill>
        <p:spPr>
          <a:xfrm>
            <a:off x="4427984" y="4985185"/>
            <a:ext cx="4335618" cy="1353012"/>
          </a:xfrm>
          <a:prstGeom prst="rect">
            <a:avLst/>
          </a:prstGeom>
        </p:spPr>
      </p:pic>
    </p:spTree>
    <p:extLst>
      <p:ext uri="{BB962C8B-B14F-4D97-AF65-F5344CB8AC3E}">
        <p14:creationId xmlns:p14="http://schemas.microsoft.com/office/powerpoint/2010/main" val="180507524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DABE2-29FF-FCE3-C45F-A2088EB0559E}"/>
              </a:ext>
            </a:extLst>
          </p:cNvPr>
          <p:cNvSpPr>
            <a:spLocks noGrp="1"/>
          </p:cNvSpPr>
          <p:nvPr>
            <p:ph type="title"/>
          </p:nvPr>
        </p:nvSpPr>
        <p:spPr>
          <a:xfrm>
            <a:off x="228600" y="152400"/>
            <a:ext cx="9311952" cy="884238"/>
          </a:xfrm>
        </p:spPr>
        <p:txBody>
          <a:bodyPr/>
          <a:lstStyle/>
          <a:p>
            <a:r>
              <a:rPr lang="en-US" dirty="0"/>
              <a:t>Industry’s Intelligent DRAM Controllers (II)</a:t>
            </a:r>
          </a:p>
        </p:txBody>
      </p:sp>
      <p:sp>
        <p:nvSpPr>
          <p:cNvPr id="3" name="Content Placeholder 2">
            <a:extLst>
              <a:ext uri="{FF2B5EF4-FFF2-40B4-BE49-F238E27FC236}">
                <a16:creationId xmlns:a16="http://schemas.microsoft.com/office/drawing/2014/main" id="{91FBC413-CAB8-60DE-6F64-4280CA9E77FB}"/>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68722142-6FCC-F9E0-4AB8-A2C2846B8CF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F2625A21-4CB9-8B74-EBC7-9CC55B40988C}"/>
              </a:ext>
            </a:extLst>
          </p:cNvPr>
          <p:cNvPicPr>
            <a:picLocks noChangeAspect="1"/>
          </p:cNvPicPr>
          <p:nvPr/>
        </p:nvPicPr>
        <p:blipFill>
          <a:blip r:embed="rId2"/>
          <a:stretch>
            <a:fillRect/>
          </a:stretch>
        </p:blipFill>
        <p:spPr>
          <a:xfrm>
            <a:off x="1149350" y="1162051"/>
            <a:ext cx="6845300" cy="5054600"/>
          </a:xfrm>
          <a:prstGeom prst="rect">
            <a:avLst/>
          </a:prstGeom>
        </p:spPr>
      </p:pic>
    </p:spTree>
    <p:extLst>
      <p:ext uri="{BB962C8B-B14F-4D97-AF65-F5344CB8AC3E}">
        <p14:creationId xmlns:p14="http://schemas.microsoft.com/office/powerpoint/2010/main" val="255758765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3A01C-343C-5A36-824B-7546B1343204}"/>
              </a:ext>
            </a:extLst>
          </p:cNvPr>
          <p:cNvSpPr>
            <a:spLocks noGrp="1"/>
          </p:cNvSpPr>
          <p:nvPr>
            <p:ph type="title"/>
          </p:nvPr>
        </p:nvSpPr>
        <p:spPr>
          <a:xfrm>
            <a:off x="228600" y="152400"/>
            <a:ext cx="9095928" cy="884238"/>
          </a:xfrm>
        </p:spPr>
        <p:txBody>
          <a:bodyPr/>
          <a:lstStyle/>
          <a:p>
            <a:r>
              <a:rPr lang="en-US" sz="3900" dirty="0"/>
              <a:t>Industry’s Intelligent DRAM Controllers (III)</a:t>
            </a:r>
          </a:p>
        </p:txBody>
      </p:sp>
      <p:sp>
        <p:nvSpPr>
          <p:cNvPr id="3" name="Content Placeholder 2">
            <a:extLst>
              <a:ext uri="{FF2B5EF4-FFF2-40B4-BE49-F238E27FC236}">
                <a16:creationId xmlns:a16="http://schemas.microsoft.com/office/drawing/2014/main" id="{E2B2DB4A-C62C-8126-3A46-E74923B2E172}"/>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E8440593-8450-7483-393A-8B4DBB79E01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A8C564D4-3ABE-D817-0CBB-AE75FE5076F0}"/>
              </a:ext>
            </a:extLst>
          </p:cNvPr>
          <p:cNvPicPr>
            <a:picLocks noChangeAspect="1"/>
          </p:cNvPicPr>
          <p:nvPr/>
        </p:nvPicPr>
        <p:blipFill>
          <a:blip r:embed="rId2"/>
          <a:stretch>
            <a:fillRect/>
          </a:stretch>
        </p:blipFill>
        <p:spPr>
          <a:xfrm>
            <a:off x="971600" y="993663"/>
            <a:ext cx="5541529" cy="5356448"/>
          </a:xfrm>
          <a:prstGeom prst="rect">
            <a:avLst/>
          </a:prstGeom>
        </p:spPr>
      </p:pic>
      <p:pic>
        <p:nvPicPr>
          <p:cNvPr id="6" name="Picture 5">
            <a:extLst>
              <a:ext uri="{FF2B5EF4-FFF2-40B4-BE49-F238E27FC236}">
                <a16:creationId xmlns:a16="http://schemas.microsoft.com/office/drawing/2014/main" id="{3DA29F55-ED59-1DFC-F7B8-41092CC2F5FA}"/>
              </a:ext>
            </a:extLst>
          </p:cNvPr>
          <p:cNvPicPr>
            <a:picLocks noChangeAspect="1"/>
          </p:cNvPicPr>
          <p:nvPr/>
        </p:nvPicPr>
        <p:blipFill>
          <a:blip r:embed="rId3"/>
          <a:stretch>
            <a:fillRect/>
          </a:stretch>
        </p:blipFill>
        <p:spPr>
          <a:xfrm>
            <a:off x="6749869" y="4742904"/>
            <a:ext cx="2319745" cy="1575795"/>
          </a:xfrm>
          <a:prstGeom prst="rect">
            <a:avLst/>
          </a:prstGeom>
        </p:spPr>
      </p:pic>
    </p:spTree>
    <p:extLst>
      <p:ext uri="{BB962C8B-B14F-4D97-AF65-F5344CB8AC3E}">
        <p14:creationId xmlns:p14="http://schemas.microsoft.com/office/powerpoint/2010/main" val="108119286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45901-341D-6612-BD19-815FFAFF79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CA25DA-0C43-1D7D-662F-61B57A3244E1}"/>
              </a:ext>
            </a:extLst>
          </p:cNvPr>
          <p:cNvSpPr>
            <a:spLocks noGrp="1"/>
          </p:cNvSpPr>
          <p:nvPr>
            <p:ph type="title"/>
          </p:nvPr>
        </p:nvSpPr>
        <p:spPr>
          <a:xfrm>
            <a:off x="228600" y="152400"/>
            <a:ext cx="8915400" cy="884238"/>
          </a:xfrm>
        </p:spPr>
        <p:txBody>
          <a:bodyPr/>
          <a:lstStyle/>
          <a:p>
            <a:r>
              <a:rPr lang="en-US" dirty="0"/>
              <a:t>Finally: Serious Changes in Standards (2024)</a:t>
            </a:r>
          </a:p>
        </p:txBody>
      </p:sp>
      <p:sp>
        <p:nvSpPr>
          <p:cNvPr id="3" name="Content Placeholder 2">
            <a:extLst>
              <a:ext uri="{FF2B5EF4-FFF2-40B4-BE49-F238E27FC236}">
                <a16:creationId xmlns:a16="http://schemas.microsoft.com/office/drawing/2014/main" id="{A4C564D3-11EC-D7F6-8518-FACBE5CDE4DB}"/>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EFFCE80E-635A-2E8A-BE8D-490EAC84C95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A9DB9848-1301-5DC3-B165-B8C50B824A56}"/>
              </a:ext>
            </a:extLst>
          </p:cNvPr>
          <p:cNvPicPr>
            <a:picLocks noChangeAspect="1"/>
          </p:cNvPicPr>
          <p:nvPr/>
        </p:nvPicPr>
        <p:blipFill>
          <a:blip r:embed="rId2"/>
          <a:stretch>
            <a:fillRect/>
          </a:stretch>
        </p:blipFill>
        <p:spPr>
          <a:xfrm>
            <a:off x="685800" y="2296792"/>
            <a:ext cx="7772400" cy="4156544"/>
          </a:xfrm>
          <a:prstGeom prst="rect">
            <a:avLst/>
          </a:prstGeom>
        </p:spPr>
      </p:pic>
      <p:pic>
        <p:nvPicPr>
          <p:cNvPr id="6" name="Picture 5">
            <a:extLst>
              <a:ext uri="{FF2B5EF4-FFF2-40B4-BE49-F238E27FC236}">
                <a16:creationId xmlns:a16="http://schemas.microsoft.com/office/drawing/2014/main" id="{B1E7FFAF-E24D-281F-E260-55A957E85ACB}"/>
              </a:ext>
            </a:extLst>
          </p:cNvPr>
          <p:cNvPicPr>
            <a:picLocks noChangeAspect="1"/>
          </p:cNvPicPr>
          <p:nvPr/>
        </p:nvPicPr>
        <p:blipFill>
          <a:blip r:embed="rId3"/>
          <a:stretch>
            <a:fillRect/>
          </a:stretch>
        </p:blipFill>
        <p:spPr>
          <a:xfrm>
            <a:off x="685800" y="1012958"/>
            <a:ext cx="7772400" cy="1767970"/>
          </a:xfrm>
          <a:prstGeom prst="rect">
            <a:avLst/>
          </a:prstGeom>
        </p:spPr>
      </p:pic>
    </p:spTree>
    <p:extLst>
      <p:ext uri="{BB962C8B-B14F-4D97-AF65-F5344CB8AC3E}">
        <p14:creationId xmlns:p14="http://schemas.microsoft.com/office/powerpoint/2010/main" val="117251899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DC733-76D8-B62A-09B2-AFE2CEC3D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F2394B-9A6D-B56F-9A40-D2A953C0F5B5}"/>
              </a:ext>
            </a:extLst>
          </p:cNvPr>
          <p:cNvSpPr>
            <a:spLocks noGrp="1"/>
          </p:cNvSpPr>
          <p:nvPr>
            <p:ph type="title"/>
          </p:nvPr>
        </p:nvSpPr>
        <p:spPr/>
        <p:txBody>
          <a:bodyPr/>
          <a:lstStyle/>
          <a:p>
            <a:r>
              <a:rPr lang="en-US" dirty="0"/>
              <a:t>Are Solutions Good?</a:t>
            </a:r>
          </a:p>
        </p:txBody>
      </p:sp>
      <p:sp>
        <p:nvSpPr>
          <p:cNvPr id="3" name="Content Placeholder 2">
            <a:extLst>
              <a:ext uri="{FF2B5EF4-FFF2-40B4-BE49-F238E27FC236}">
                <a16:creationId xmlns:a16="http://schemas.microsoft.com/office/drawing/2014/main" id="{30F0EB46-3861-0676-9BE9-A5B64EFCD204}"/>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38EDCE19-8CD0-E65A-3AC0-02F0FD14167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E8A6BA-C088-9441-9826-2C0854D7F910}" type="slidenum">
              <a:rPr kumimoji="0" lang="en-US" altLang="en-US" sz="1600" b="0" i="0" u="none" strike="noStrike" kern="1200" cap="none" spc="0" normalizeH="0" baseline="0" noProof="0" smtClean="0">
                <a:ln>
                  <a:noFill/>
                </a:ln>
                <a:solidFill>
                  <a:srgbClr val="000000"/>
                </a:solidFill>
                <a:effectLst/>
                <a:uLnTx/>
                <a:uFillTx/>
                <a:latin typeface="Garamond" panose="02020404030301010803" pitchFamily="18"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altLang="en-US" sz="1600" b="0" i="0" u="none" strike="noStrike" kern="1200" cap="none" spc="0" normalizeH="0" baseline="0" noProof="0">
              <a:ln>
                <a:noFill/>
              </a:ln>
              <a:solidFill>
                <a:srgbClr val="000000"/>
              </a:solidFill>
              <a:effectLst/>
              <a:uLnTx/>
              <a:uFillTx/>
              <a:latin typeface="Garamond" panose="02020404030301010803" pitchFamily="18" charset="0"/>
              <a:ea typeface="+mn-ea"/>
              <a:cs typeface="Arial" panose="020B0604020202020204" pitchFamily="34" charset="0"/>
            </a:endParaRPr>
          </a:p>
        </p:txBody>
      </p:sp>
      <p:grpSp>
        <p:nvGrpSpPr>
          <p:cNvPr id="5" name="Group 4">
            <a:extLst>
              <a:ext uri="{FF2B5EF4-FFF2-40B4-BE49-F238E27FC236}">
                <a16:creationId xmlns:a16="http://schemas.microsoft.com/office/drawing/2014/main" id="{D948926A-149E-A2CE-0722-7010D6F3A7E0}"/>
              </a:ext>
            </a:extLst>
          </p:cNvPr>
          <p:cNvGrpSpPr/>
          <p:nvPr/>
        </p:nvGrpSpPr>
        <p:grpSpPr>
          <a:xfrm>
            <a:off x="1562100" y="2636912"/>
            <a:ext cx="5943600" cy="4138538"/>
            <a:chOff x="1468855" y="4209510"/>
            <a:chExt cx="5943600" cy="4138538"/>
          </a:xfrm>
        </p:grpSpPr>
        <p:sp>
          <p:nvSpPr>
            <p:cNvPr id="6" name="TextBox 5">
              <a:extLst>
                <a:ext uri="{FF2B5EF4-FFF2-40B4-BE49-F238E27FC236}">
                  <a16:creationId xmlns:a16="http://schemas.microsoft.com/office/drawing/2014/main" id="{027435B2-27A9-A8AB-B2A8-7508ABC65175}"/>
                </a:ext>
              </a:extLst>
            </p:cNvPr>
            <p:cNvSpPr txBox="1"/>
            <p:nvPr/>
          </p:nvSpPr>
          <p:spPr>
            <a:xfrm>
              <a:off x="1468855" y="8117216"/>
              <a:ext cx="5943600" cy="2308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lumMod val="65000"/>
                    </a:prstClr>
                  </a:solidFill>
                  <a:effectLst/>
                  <a:uLnTx/>
                  <a:uFillTx/>
                  <a:latin typeface="Roboto" panose="02000000000000000000" pitchFamily="2" charset="0"/>
                  <a:ea typeface="Roboto" panose="02000000000000000000" pitchFamily="2" charset="0"/>
                  <a:cs typeface="Roboto" panose="02000000000000000000" pitchFamily="2" charset="0"/>
                </a:rPr>
                <a:t>https://www.reddit.com/r/CrappyDesign/comments/arw0q8/now_this_this_is_poor_fencing/</a:t>
              </a:r>
            </a:p>
          </p:txBody>
        </p:sp>
        <p:pic>
          <p:nvPicPr>
            <p:cNvPr id="7" name="Picture 6" descr="CDN media">
              <a:extLst>
                <a:ext uri="{FF2B5EF4-FFF2-40B4-BE49-F238E27FC236}">
                  <a16:creationId xmlns:a16="http://schemas.microsoft.com/office/drawing/2014/main" id="{68846D65-90B8-044D-DEE4-4AFEC5CAA2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572" b="10617"/>
            <a:stretch/>
          </p:blipFill>
          <p:spPr bwMode="auto">
            <a:xfrm>
              <a:off x="2897605" y="4209510"/>
              <a:ext cx="3162300" cy="1956673"/>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Freeform: Shape 14">
            <a:extLst>
              <a:ext uri="{FF2B5EF4-FFF2-40B4-BE49-F238E27FC236}">
                <a16:creationId xmlns:a16="http://schemas.microsoft.com/office/drawing/2014/main" id="{CC09A6C0-84FB-1444-9908-CA152CE665E8}"/>
              </a:ext>
            </a:extLst>
          </p:cNvPr>
          <p:cNvSpPr/>
          <p:nvPr/>
        </p:nvSpPr>
        <p:spPr>
          <a:xfrm rot="20700000">
            <a:off x="1958578" y="3924583"/>
            <a:ext cx="4856173" cy="619316"/>
          </a:xfrm>
          <a:custGeom>
            <a:avLst/>
            <a:gdLst>
              <a:gd name="connsiteX0" fmla="*/ 0 w 6635416"/>
              <a:gd name="connsiteY0" fmla="*/ 174458 h 1112921"/>
              <a:gd name="connsiteX1" fmla="*/ 60158 w 6635416"/>
              <a:gd name="connsiteY1" fmla="*/ 162426 h 1112921"/>
              <a:gd name="connsiteX2" fmla="*/ 475247 w 6635416"/>
              <a:gd name="connsiteY2" fmla="*/ 132347 h 1112921"/>
              <a:gd name="connsiteX3" fmla="*/ 1834816 w 6635416"/>
              <a:gd name="connsiteY3" fmla="*/ 258679 h 1112921"/>
              <a:gd name="connsiteX4" fmla="*/ 2087479 w 6635416"/>
              <a:gd name="connsiteY4" fmla="*/ 342900 h 1112921"/>
              <a:gd name="connsiteX5" fmla="*/ 2183732 w 6635416"/>
              <a:gd name="connsiteY5" fmla="*/ 391026 h 1112921"/>
              <a:gd name="connsiteX6" fmla="*/ 2225842 w 6635416"/>
              <a:gd name="connsiteY6" fmla="*/ 481263 h 1112921"/>
              <a:gd name="connsiteX7" fmla="*/ 2478505 w 6635416"/>
              <a:gd name="connsiteY7" fmla="*/ 878305 h 1112921"/>
              <a:gd name="connsiteX8" fmla="*/ 2827421 w 6635416"/>
              <a:gd name="connsiteY8" fmla="*/ 1016668 h 1112921"/>
              <a:gd name="connsiteX9" fmla="*/ 3603458 w 6635416"/>
              <a:gd name="connsiteY9" fmla="*/ 1112921 h 1112921"/>
              <a:gd name="connsiteX10" fmla="*/ 4114800 w 6635416"/>
              <a:gd name="connsiteY10" fmla="*/ 1010652 h 1112921"/>
              <a:gd name="connsiteX11" fmla="*/ 4391526 w 6635416"/>
              <a:gd name="connsiteY11" fmla="*/ 421105 h 1112921"/>
              <a:gd name="connsiteX12" fmla="*/ 4499811 w 6635416"/>
              <a:gd name="connsiteY12" fmla="*/ 258679 h 1112921"/>
              <a:gd name="connsiteX13" fmla="*/ 5203658 w 6635416"/>
              <a:gd name="connsiteY13" fmla="*/ 78205 h 1112921"/>
              <a:gd name="connsiteX14" fmla="*/ 5642811 w 6635416"/>
              <a:gd name="connsiteY14" fmla="*/ 36095 h 1112921"/>
              <a:gd name="connsiteX15" fmla="*/ 6430879 w 6635416"/>
              <a:gd name="connsiteY15" fmla="*/ 12031 h 1112921"/>
              <a:gd name="connsiteX16" fmla="*/ 6635416 w 6635416"/>
              <a:gd name="connsiteY16" fmla="*/ 0 h 111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35416" h="1112921">
                <a:moveTo>
                  <a:pt x="0" y="174458"/>
                </a:moveTo>
                <a:cubicBezTo>
                  <a:pt x="20053" y="170447"/>
                  <a:pt x="39892" y="165165"/>
                  <a:pt x="60158" y="162426"/>
                </a:cubicBezTo>
                <a:cubicBezTo>
                  <a:pt x="238785" y="138287"/>
                  <a:pt x="272801" y="141988"/>
                  <a:pt x="475247" y="132347"/>
                </a:cubicBezTo>
                <a:cubicBezTo>
                  <a:pt x="1012796" y="163968"/>
                  <a:pt x="1363719" y="138501"/>
                  <a:pt x="1834816" y="258679"/>
                </a:cubicBezTo>
                <a:cubicBezTo>
                  <a:pt x="1920838" y="280623"/>
                  <a:pt x="2004473" y="311415"/>
                  <a:pt x="2087479" y="342900"/>
                </a:cubicBezTo>
                <a:cubicBezTo>
                  <a:pt x="2121019" y="355622"/>
                  <a:pt x="2151648" y="374984"/>
                  <a:pt x="2183732" y="391026"/>
                </a:cubicBezTo>
                <a:cubicBezTo>
                  <a:pt x="2197769" y="421105"/>
                  <a:pt x="2210998" y="451574"/>
                  <a:pt x="2225842" y="481263"/>
                </a:cubicBezTo>
                <a:cubicBezTo>
                  <a:pt x="2308907" y="647394"/>
                  <a:pt x="2343301" y="759589"/>
                  <a:pt x="2478505" y="878305"/>
                </a:cubicBezTo>
                <a:cubicBezTo>
                  <a:pt x="2578909" y="966464"/>
                  <a:pt x="2698673" y="990918"/>
                  <a:pt x="2827421" y="1016668"/>
                </a:cubicBezTo>
                <a:cubicBezTo>
                  <a:pt x="3225240" y="1096232"/>
                  <a:pt x="3234275" y="1086551"/>
                  <a:pt x="3603458" y="1112921"/>
                </a:cubicBezTo>
                <a:cubicBezTo>
                  <a:pt x="3788972" y="1102802"/>
                  <a:pt x="3961440" y="1134645"/>
                  <a:pt x="4114800" y="1010652"/>
                </a:cubicBezTo>
                <a:cubicBezTo>
                  <a:pt x="4249910" y="901415"/>
                  <a:pt x="4355756" y="474760"/>
                  <a:pt x="4391526" y="421105"/>
                </a:cubicBezTo>
                <a:cubicBezTo>
                  <a:pt x="4427621" y="366963"/>
                  <a:pt x="4449449" y="299884"/>
                  <a:pt x="4499811" y="258679"/>
                </a:cubicBezTo>
                <a:cubicBezTo>
                  <a:pt x="4681513" y="110014"/>
                  <a:pt x="5007962" y="102507"/>
                  <a:pt x="5203658" y="78205"/>
                </a:cubicBezTo>
                <a:cubicBezTo>
                  <a:pt x="5349593" y="60082"/>
                  <a:pt x="5496099" y="46144"/>
                  <a:pt x="5642811" y="36095"/>
                </a:cubicBezTo>
                <a:cubicBezTo>
                  <a:pt x="5901316" y="18389"/>
                  <a:pt x="6171184" y="16509"/>
                  <a:pt x="6430879" y="12031"/>
                </a:cubicBezTo>
                <a:lnTo>
                  <a:pt x="6635416" y="0"/>
                </a:lnTo>
              </a:path>
            </a:pathLst>
          </a:custGeom>
          <a:noFill/>
          <a:ln w="76200">
            <a:solidFill>
              <a:srgbClr val="C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59311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010A5-DE26-4FC3-26C5-F1A48D8476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63AD60-E57E-C4B4-F8A7-B866A3ADFE0D}"/>
              </a:ext>
            </a:extLst>
          </p:cNvPr>
          <p:cNvSpPr>
            <a:spLocks noGrp="1"/>
          </p:cNvSpPr>
          <p:nvPr>
            <p:ph type="title"/>
          </p:nvPr>
        </p:nvSpPr>
        <p:spPr/>
        <p:txBody>
          <a:bodyPr/>
          <a:lstStyle/>
          <a:p>
            <a:r>
              <a:rPr lang="en-US" dirty="0"/>
              <a:t>Simulating New Ideas: Ramulator</a:t>
            </a:r>
          </a:p>
        </p:txBody>
      </p:sp>
      <p:sp>
        <p:nvSpPr>
          <p:cNvPr id="3" name="Content Placeholder 2">
            <a:extLst>
              <a:ext uri="{FF2B5EF4-FFF2-40B4-BE49-F238E27FC236}">
                <a16:creationId xmlns:a16="http://schemas.microsoft.com/office/drawing/2014/main" id="{C4EEE4AD-59C2-EB5D-1D02-E7EDA9D4F57E}"/>
              </a:ext>
            </a:extLst>
          </p:cNvPr>
          <p:cNvSpPr>
            <a:spLocks noGrp="1"/>
          </p:cNvSpPr>
          <p:nvPr>
            <p:ph idx="1"/>
          </p:nvPr>
        </p:nvSpPr>
        <p:spPr/>
        <p:txBody>
          <a:bodyPr/>
          <a:lstStyle/>
          <a:p>
            <a:r>
              <a:rPr lang="en-US" dirty="0"/>
              <a:t>Yoongu Kim, </a:t>
            </a:r>
            <a:r>
              <a:rPr lang="en-US" dirty="0" err="1"/>
              <a:t>Weikun</a:t>
            </a:r>
            <a:r>
              <a:rPr lang="en-US" dirty="0"/>
              <a:t> Yang, and Onur Mutlu,</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"Ramulator: A Fast and Extensible DRAM Simulator"</a:t>
            </a:r>
            <a:br>
              <a:rPr lang="en-US" dirty="0"/>
            </a:br>
            <a:r>
              <a:rPr lang="en-US" i="1" dirty="0">
                <a:hlinkClick r:id="rId3"/>
              </a:rPr>
              <a:t>IEEE Computer Architecture Letters</a:t>
            </a:r>
            <a:r>
              <a:rPr lang="en-US" i="1" dirty="0"/>
              <a:t> (</a:t>
            </a:r>
            <a:r>
              <a:rPr lang="en-US" b="1" i="1" dirty="0"/>
              <a:t>CAL</a:t>
            </a:r>
            <a:r>
              <a:rPr lang="en-US" i="1" dirty="0"/>
              <a:t>)</a:t>
            </a:r>
            <a:r>
              <a:rPr lang="en-US" dirty="0"/>
              <a:t>, March 2015. </a:t>
            </a:r>
            <a:br>
              <a:rPr lang="en-US" dirty="0"/>
            </a:br>
            <a:r>
              <a:rPr lang="en-US" dirty="0"/>
              <a:t>[</a:t>
            </a:r>
            <a:r>
              <a:rPr lang="en-US" dirty="0">
                <a:hlinkClick r:id="rId4"/>
              </a:rPr>
              <a:t>Source Code</a:t>
            </a:r>
            <a:r>
              <a:rPr lang="en-US" dirty="0"/>
              <a:t>] </a:t>
            </a:r>
          </a:p>
          <a:p>
            <a:endParaRPr lang="en-US" dirty="0"/>
          </a:p>
          <a:p>
            <a:r>
              <a:rPr lang="en-US" dirty="0"/>
              <a:t>Source code is released under the liberal MIT License</a:t>
            </a:r>
          </a:p>
          <a:p>
            <a:pPr lvl="1"/>
            <a:r>
              <a:rPr lang="en-US" dirty="0">
                <a:hlinkClick r:id="rId4"/>
              </a:rPr>
              <a:t>https://github.com/CMU-SAFARI/ramulator</a:t>
            </a:r>
            <a:r>
              <a:rPr lang="en-US" dirty="0"/>
              <a:t> </a:t>
            </a:r>
          </a:p>
        </p:txBody>
      </p:sp>
      <p:sp>
        <p:nvSpPr>
          <p:cNvPr id="4" name="Slide Number Placeholder 3">
            <a:extLst>
              <a:ext uri="{FF2B5EF4-FFF2-40B4-BE49-F238E27FC236}">
                <a16:creationId xmlns:a16="http://schemas.microsoft.com/office/drawing/2014/main" id="{2DC864F4-0983-A444-605C-70F1BC9AB770}"/>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E1936FAA-57B8-882B-A56F-037BC344B243}"/>
              </a:ext>
            </a:extLst>
          </p:cNvPr>
          <p:cNvPicPr>
            <a:picLocks noChangeAspect="1"/>
          </p:cNvPicPr>
          <p:nvPr/>
        </p:nvPicPr>
        <p:blipFill>
          <a:blip r:embed="rId5"/>
          <a:stretch>
            <a:fillRect/>
          </a:stretch>
        </p:blipFill>
        <p:spPr>
          <a:xfrm>
            <a:off x="0" y="4724400"/>
            <a:ext cx="9144000" cy="1190231"/>
          </a:xfrm>
          <a:prstGeom prst="rect">
            <a:avLst/>
          </a:prstGeom>
        </p:spPr>
      </p:pic>
    </p:spTree>
    <p:extLst>
      <p:ext uri="{BB962C8B-B14F-4D97-AF65-F5344CB8AC3E}">
        <p14:creationId xmlns:p14="http://schemas.microsoft.com/office/powerpoint/2010/main" val="348183980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A5914-5ADE-B357-8DFA-6030AFFA7F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24563D-1376-C016-B843-B0EC8CA1F3BA}"/>
              </a:ext>
            </a:extLst>
          </p:cNvPr>
          <p:cNvSpPr>
            <a:spLocks noGrp="1"/>
          </p:cNvSpPr>
          <p:nvPr>
            <p:ph type="title"/>
          </p:nvPr>
        </p:nvSpPr>
        <p:spPr/>
        <p:txBody>
          <a:bodyPr/>
          <a:lstStyle/>
          <a:p>
            <a:r>
              <a:rPr lang="en-US" dirty="0" err="1"/>
              <a:t>Ramulator</a:t>
            </a:r>
            <a:r>
              <a:rPr lang="en-US" dirty="0"/>
              <a:t> 2.0: A Much Better </a:t>
            </a:r>
            <a:r>
              <a:rPr lang="en-US" dirty="0" err="1"/>
              <a:t>Ramulator</a:t>
            </a:r>
            <a:endParaRPr lang="en-US" dirty="0"/>
          </a:p>
        </p:txBody>
      </p:sp>
      <p:sp>
        <p:nvSpPr>
          <p:cNvPr id="3" name="Content Placeholder 2">
            <a:extLst>
              <a:ext uri="{FF2B5EF4-FFF2-40B4-BE49-F238E27FC236}">
                <a16:creationId xmlns:a16="http://schemas.microsoft.com/office/drawing/2014/main" id="{D7A24885-FFC9-E53E-BD39-1641CE6993E7}"/>
              </a:ext>
            </a:extLst>
          </p:cNvPr>
          <p:cNvSpPr>
            <a:spLocks noGrp="1"/>
          </p:cNvSpPr>
          <p:nvPr>
            <p:ph idx="1"/>
          </p:nvPr>
        </p:nvSpPr>
        <p:spPr>
          <a:xfrm>
            <a:off x="228600" y="1124744"/>
            <a:ext cx="8610600" cy="5123656"/>
          </a:xfrm>
        </p:spPr>
        <p:txBody>
          <a:bodyPr/>
          <a:lstStyle/>
          <a:p>
            <a:r>
              <a:rPr lang="en-US" sz="1800" b="0" i="0" dirty="0" err="1">
                <a:solidFill>
                  <a:srgbClr val="000000"/>
                </a:solidFill>
                <a:effectLst/>
              </a:rPr>
              <a:t>Haocong</a:t>
            </a:r>
            <a:r>
              <a:rPr lang="en-US" sz="1800" b="0" i="0" dirty="0">
                <a:solidFill>
                  <a:srgbClr val="000000"/>
                </a:solidFill>
                <a:effectLst/>
              </a:rPr>
              <a:t> Luo, Yahya Can </a:t>
            </a:r>
            <a:r>
              <a:rPr lang="en-US" sz="1800" b="0" i="0" dirty="0" err="1">
                <a:solidFill>
                  <a:srgbClr val="000000"/>
                </a:solidFill>
                <a:effectLst/>
              </a:rPr>
              <a:t>Tugrul</a:t>
            </a:r>
            <a:r>
              <a:rPr lang="en-US" sz="1800" b="0" i="0" dirty="0">
                <a:solidFill>
                  <a:srgbClr val="000000"/>
                </a:solidFill>
                <a:effectLst/>
              </a:rPr>
              <a:t>, F. </a:t>
            </a:r>
            <a:r>
              <a:rPr lang="en-US" sz="1800" b="0" i="0" dirty="0" err="1">
                <a:solidFill>
                  <a:srgbClr val="000000"/>
                </a:solidFill>
                <a:effectLst/>
              </a:rPr>
              <a:t>Nisa</a:t>
            </a:r>
            <a:r>
              <a:rPr lang="en-US" sz="1800" b="0" i="0" dirty="0">
                <a:solidFill>
                  <a:srgbClr val="000000"/>
                </a:solidFill>
                <a:effectLst/>
              </a:rPr>
              <a:t> </a:t>
            </a:r>
            <a:r>
              <a:rPr lang="en-US" sz="1800" b="0" i="0" dirty="0" err="1">
                <a:solidFill>
                  <a:srgbClr val="000000"/>
                </a:solidFill>
                <a:effectLst/>
              </a:rPr>
              <a:t>Bostanci</a:t>
            </a:r>
            <a:r>
              <a:rPr lang="en-US" sz="1800" b="0" i="0" dirty="0">
                <a:solidFill>
                  <a:srgbClr val="000000"/>
                </a:solidFill>
                <a:effectLst/>
              </a:rPr>
              <a:t>, </a:t>
            </a:r>
            <a:r>
              <a:rPr lang="en-US" sz="1800" b="0" i="0" dirty="0" err="1">
                <a:solidFill>
                  <a:srgbClr val="000000"/>
                </a:solidFill>
                <a:effectLst/>
              </a:rPr>
              <a:t>Ataberk</a:t>
            </a:r>
            <a:r>
              <a:rPr lang="en-US" sz="1800" b="0" i="0" dirty="0">
                <a:solidFill>
                  <a:srgbClr val="000000"/>
                </a:solidFill>
                <a:effectLst/>
              </a:rPr>
              <a:t> </a:t>
            </a:r>
            <a:r>
              <a:rPr lang="en-US" sz="1800" b="0" i="0" dirty="0" err="1">
                <a:solidFill>
                  <a:srgbClr val="000000"/>
                </a:solidFill>
                <a:effectLst/>
              </a:rPr>
              <a:t>Olgun</a:t>
            </a:r>
            <a:r>
              <a:rPr lang="en-US" sz="1800" b="0" i="0" dirty="0">
                <a:solidFill>
                  <a:srgbClr val="000000"/>
                </a:solidFill>
                <a:effectLst/>
              </a:rPr>
              <a:t>, A. </a:t>
            </a:r>
            <a:r>
              <a:rPr lang="en-US" sz="1800" b="0" i="0" dirty="0" err="1">
                <a:solidFill>
                  <a:srgbClr val="000000"/>
                </a:solidFill>
                <a:effectLst/>
              </a:rPr>
              <a:t>Giray</a:t>
            </a:r>
            <a:r>
              <a:rPr lang="en-US" sz="1800" b="0" i="0" dirty="0">
                <a:solidFill>
                  <a:srgbClr val="000000"/>
                </a:solidFill>
                <a:effectLst/>
              </a:rPr>
              <a:t> </a:t>
            </a:r>
            <a:r>
              <a:rPr lang="en-US" sz="1800" b="0" i="0" dirty="0" err="1">
                <a:solidFill>
                  <a:srgbClr val="000000"/>
                </a:solidFill>
                <a:effectLst/>
              </a:rPr>
              <a:t>Yaglikci</a:t>
            </a:r>
            <a:r>
              <a:rPr lang="en-US" sz="1800" b="0" i="0" dirty="0">
                <a:solidFill>
                  <a:srgbClr val="000000"/>
                </a:solidFill>
                <a:effectLst/>
              </a:rPr>
              <a:t>, and Onur Mutlu,</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"Ramulator 2.0: A Modern, Modular, and Extensible DRAM Simulator"</a:t>
            </a:r>
            <a:br>
              <a:rPr lang="en-US" sz="1800" b="0" i="0" dirty="0">
                <a:solidFill>
                  <a:srgbClr val="000000"/>
                </a:solidFill>
                <a:effectLst/>
              </a:rPr>
            </a:br>
            <a:r>
              <a:rPr lang="en-US" sz="1800" b="0" i="1" dirty="0">
                <a:solidFill>
                  <a:srgbClr val="000000"/>
                </a:solidFill>
                <a:effectLst/>
              </a:rPr>
              <a:t>Preprint on </a:t>
            </a:r>
            <a:r>
              <a:rPr lang="en-US" sz="1800" b="1" i="1" dirty="0" err="1">
                <a:solidFill>
                  <a:srgbClr val="000000"/>
                </a:solidFill>
                <a:effectLst/>
              </a:rPr>
              <a:t>arxiv</a:t>
            </a:r>
            <a:r>
              <a:rPr lang="en-US" sz="1800" b="0" i="0" dirty="0">
                <a:solidFill>
                  <a:srgbClr val="000000"/>
                </a:solidFill>
                <a:effectLst/>
              </a:rPr>
              <a:t>, August 2023.</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3"/>
              </a:rPr>
              <a:t>arXiv version</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Ramulator 2.0 Source Code</a:t>
            </a:r>
            <a:r>
              <a:rPr lang="en-US" sz="1800" b="0" i="0" dirty="0">
                <a:solidFill>
                  <a:srgbClr val="000000"/>
                </a:solidFill>
                <a:effectLst/>
              </a:rPr>
              <a:t>]</a:t>
            </a:r>
          </a:p>
          <a:p>
            <a:pPr marL="0" indent="0">
              <a:buNone/>
            </a:pPr>
            <a:endParaRPr lang="en-US" sz="1800" dirty="0"/>
          </a:p>
        </p:txBody>
      </p:sp>
      <p:sp>
        <p:nvSpPr>
          <p:cNvPr id="4" name="Slide Number Placeholder 3">
            <a:extLst>
              <a:ext uri="{FF2B5EF4-FFF2-40B4-BE49-F238E27FC236}">
                <a16:creationId xmlns:a16="http://schemas.microsoft.com/office/drawing/2014/main" id="{1F52FA9C-650C-2853-F16C-08F1395B918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25914F89-83E7-9ECF-6039-9A9ED0A813A7}"/>
              </a:ext>
            </a:extLst>
          </p:cNvPr>
          <p:cNvPicPr>
            <a:picLocks noChangeAspect="1"/>
          </p:cNvPicPr>
          <p:nvPr/>
        </p:nvPicPr>
        <p:blipFill>
          <a:blip r:embed="rId5"/>
          <a:stretch>
            <a:fillRect/>
          </a:stretch>
        </p:blipFill>
        <p:spPr>
          <a:xfrm>
            <a:off x="53752" y="3429000"/>
            <a:ext cx="9036496" cy="1464246"/>
          </a:xfrm>
          <a:prstGeom prst="rect">
            <a:avLst/>
          </a:prstGeom>
        </p:spPr>
      </p:pic>
      <p:sp>
        <p:nvSpPr>
          <p:cNvPr id="6" name="TextBox 5">
            <a:extLst>
              <a:ext uri="{FF2B5EF4-FFF2-40B4-BE49-F238E27FC236}">
                <a16:creationId xmlns:a16="http://schemas.microsoft.com/office/drawing/2014/main" id="{C360711E-80F9-94D6-8A23-4F5513D63163}"/>
              </a:ext>
            </a:extLst>
          </p:cNvPr>
          <p:cNvSpPr txBox="1"/>
          <p:nvPr/>
        </p:nvSpPr>
        <p:spPr>
          <a:xfrm>
            <a:off x="2280863" y="5928189"/>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6">
                  <a:extLst>
                    <a:ext uri="{A12FA001-AC4F-418D-AE19-62706E023703}">
                      <ahyp:hlinkClr xmlns:ahyp="http://schemas.microsoft.com/office/drawing/2018/hyperlinkcolor" val="tx"/>
                    </a:ext>
                  </a:extLst>
                </a:hlinkClick>
              </a:rPr>
              <a:t>https://arxiv.org/pdf/2308.11030.pdf</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7" name="TextBox 6">
            <a:extLst>
              <a:ext uri="{FF2B5EF4-FFF2-40B4-BE49-F238E27FC236}">
                <a16:creationId xmlns:a16="http://schemas.microsoft.com/office/drawing/2014/main" id="{F89335C0-640C-7E96-4686-27E76D731945}"/>
              </a:ext>
            </a:extLst>
          </p:cNvPr>
          <p:cNvSpPr txBox="1"/>
          <p:nvPr/>
        </p:nvSpPr>
        <p:spPr>
          <a:xfrm>
            <a:off x="1859273" y="6428304"/>
            <a:ext cx="55851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https://github.com/CMU-SAFARI/ramulator2</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Tree>
    <p:extLst>
      <p:ext uri="{BB962C8B-B14F-4D97-AF65-F5344CB8AC3E}">
        <p14:creationId xmlns:p14="http://schemas.microsoft.com/office/powerpoint/2010/main" val="388529933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11819-E1B0-A033-02D1-9D20D6F404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1424C5-AB60-8D04-6625-48CCC0E070D9}"/>
              </a:ext>
            </a:extLst>
          </p:cNvPr>
          <p:cNvSpPr>
            <a:spLocks noGrp="1"/>
          </p:cNvSpPr>
          <p:nvPr>
            <p:ph type="title"/>
          </p:nvPr>
        </p:nvSpPr>
        <p:spPr/>
        <p:txBody>
          <a:bodyPr/>
          <a:lstStyle/>
          <a:p>
            <a:r>
              <a:rPr lang="en-US" dirty="0"/>
              <a:t>Ramulator 2.1: A Recent Update</a:t>
            </a:r>
          </a:p>
        </p:txBody>
      </p:sp>
      <p:sp>
        <p:nvSpPr>
          <p:cNvPr id="3" name="Content Placeholder 2">
            <a:extLst>
              <a:ext uri="{FF2B5EF4-FFF2-40B4-BE49-F238E27FC236}">
                <a16:creationId xmlns:a16="http://schemas.microsoft.com/office/drawing/2014/main" id="{3294BAB2-02E9-D5A5-8324-CE90D70ED4BD}"/>
              </a:ext>
            </a:extLst>
          </p:cNvPr>
          <p:cNvSpPr>
            <a:spLocks noGrp="1"/>
          </p:cNvSpPr>
          <p:nvPr>
            <p:ph idx="1"/>
          </p:nvPr>
        </p:nvSpPr>
        <p:spPr>
          <a:xfrm>
            <a:off x="228600" y="1124744"/>
            <a:ext cx="8610600" cy="5123656"/>
          </a:xfrm>
        </p:spPr>
        <p:txBody>
          <a:bodyPr/>
          <a:lstStyle/>
          <a:p>
            <a:r>
              <a:rPr lang="en-US" sz="2000" b="1" dirty="0">
                <a:solidFill>
                  <a:srgbClr val="0000FF"/>
                </a:solidFill>
              </a:rPr>
              <a:t>Appears at ICS 2026 Workshops Proceedings</a:t>
            </a:r>
          </a:p>
        </p:txBody>
      </p:sp>
      <p:sp>
        <p:nvSpPr>
          <p:cNvPr id="4" name="Slide Number Placeholder 3">
            <a:extLst>
              <a:ext uri="{FF2B5EF4-FFF2-40B4-BE49-F238E27FC236}">
                <a16:creationId xmlns:a16="http://schemas.microsoft.com/office/drawing/2014/main" id="{E0489789-D1C1-642E-0BFA-AD0017793D5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8FEE70DB-867D-8519-8EBF-3B30ED6BA4FE}"/>
              </a:ext>
            </a:extLst>
          </p:cNvPr>
          <p:cNvSpPr txBox="1"/>
          <p:nvPr/>
        </p:nvSpPr>
        <p:spPr>
          <a:xfrm>
            <a:off x="2411760" y="5928189"/>
            <a:ext cx="4289957" cy="369332"/>
          </a:xfrm>
          <a:prstGeom prst="rect">
            <a:avLst/>
          </a:prstGeom>
          <a:noFill/>
        </p:spPr>
        <p:txBody>
          <a:bodyPr wrap="none" rtlCol="0">
            <a:spAutoFit/>
          </a:bodyPr>
          <a:lstStyle/>
          <a:p>
            <a:pPr lvl="0">
              <a:defRPr/>
            </a:pPr>
            <a:r>
              <a:rPr lang="en-US" b="1" dirty="0">
                <a:solidFill>
                  <a:srgbClr val="0000FF"/>
                </a:solidFill>
                <a:ea typeface="ＭＳ Ｐゴシック" panose="020B0600070205080204" pitchFamily="34" charset="-128"/>
                <a:hlinkClick r:id="rId2">
                  <a:extLst>
                    <a:ext uri="{A12FA001-AC4F-418D-AE19-62706E023703}">
                      <ahyp:hlinkClr xmlns:ahyp="http://schemas.microsoft.com/office/drawing/2018/hyperlinkcolor" val="tx"/>
                    </a:ext>
                  </a:extLst>
                </a:hlinkClick>
              </a:rPr>
              <a:t>https://arxiv.org/pdf/2606.13844</a:t>
            </a:r>
            <a:r>
              <a:rPr lang="en-US" b="1" dirty="0">
                <a:solidFill>
                  <a:srgbClr val="0000FF"/>
                </a:solidFill>
                <a:ea typeface="ＭＳ Ｐゴシック" panose="020B0600070205080204" pitchFamily="34" charset="-128"/>
              </a:rPr>
              <a:t> </a:t>
            </a:r>
            <a:endPar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endParaRPr>
          </a:p>
        </p:txBody>
      </p:sp>
      <p:sp>
        <p:nvSpPr>
          <p:cNvPr id="7" name="TextBox 6">
            <a:extLst>
              <a:ext uri="{FF2B5EF4-FFF2-40B4-BE49-F238E27FC236}">
                <a16:creationId xmlns:a16="http://schemas.microsoft.com/office/drawing/2014/main" id="{2AE1E34D-331D-7ABC-43B6-71D86A50D7CC}"/>
              </a:ext>
            </a:extLst>
          </p:cNvPr>
          <p:cNvSpPr txBox="1"/>
          <p:nvPr/>
        </p:nvSpPr>
        <p:spPr>
          <a:xfrm>
            <a:off x="1859273" y="6428304"/>
            <a:ext cx="55851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https://github.com/CMU-SAFARI/ramulator2</a:t>
            </a: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8" name="Picture 7">
            <a:extLst>
              <a:ext uri="{FF2B5EF4-FFF2-40B4-BE49-F238E27FC236}">
                <a16:creationId xmlns:a16="http://schemas.microsoft.com/office/drawing/2014/main" id="{690E0E85-A79A-EDD1-3ECA-7BA940F3AF2D}"/>
              </a:ext>
            </a:extLst>
          </p:cNvPr>
          <p:cNvPicPr>
            <a:picLocks noChangeAspect="1"/>
          </p:cNvPicPr>
          <p:nvPr/>
        </p:nvPicPr>
        <p:blipFill>
          <a:blip r:embed="rId4"/>
          <a:stretch>
            <a:fillRect/>
          </a:stretch>
        </p:blipFill>
        <p:spPr>
          <a:xfrm>
            <a:off x="179512" y="2564904"/>
            <a:ext cx="8738268" cy="2160239"/>
          </a:xfrm>
          <a:prstGeom prst="rect">
            <a:avLst/>
          </a:prstGeom>
        </p:spPr>
      </p:pic>
    </p:spTree>
    <p:extLst>
      <p:ext uri="{BB962C8B-B14F-4D97-AF65-F5344CB8AC3E}">
        <p14:creationId xmlns:p14="http://schemas.microsoft.com/office/powerpoint/2010/main" val="6480417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A1796-B31A-2646-EB07-DF69B34AC6DA}"/>
              </a:ext>
            </a:extLst>
          </p:cNvPr>
          <p:cNvSpPr>
            <a:spLocks noGrp="1"/>
          </p:cNvSpPr>
          <p:nvPr>
            <p:ph type="title"/>
          </p:nvPr>
        </p:nvSpPr>
        <p:spPr>
          <a:xfrm>
            <a:off x="228600" y="152400"/>
            <a:ext cx="8915400" cy="884238"/>
          </a:xfrm>
        </p:spPr>
        <p:txBody>
          <a:bodyPr/>
          <a:lstStyle/>
          <a:p>
            <a:r>
              <a:rPr lang="en-US" dirty="0"/>
              <a:t>Evaluation of Industry’s Recent Solutions</a:t>
            </a:r>
          </a:p>
        </p:txBody>
      </p:sp>
      <p:sp>
        <p:nvSpPr>
          <p:cNvPr id="3" name="Content Placeholder 2">
            <a:extLst>
              <a:ext uri="{FF2B5EF4-FFF2-40B4-BE49-F238E27FC236}">
                <a16:creationId xmlns:a16="http://schemas.microsoft.com/office/drawing/2014/main" id="{F1FAE7F0-0A21-A3BC-16A6-3C347AB478E8}"/>
              </a:ext>
            </a:extLst>
          </p:cNvPr>
          <p:cNvSpPr>
            <a:spLocks noGrp="1"/>
          </p:cNvSpPr>
          <p:nvPr>
            <p:ph idx="1"/>
          </p:nvPr>
        </p:nvSpPr>
        <p:spPr/>
        <p:txBody>
          <a:bodyPr/>
          <a:lstStyle/>
          <a:p>
            <a:r>
              <a:rPr lang="en-US" b="1" dirty="0">
                <a:solidFill>
                  <a:srgbClr val="0000FF"/>
                </a:solidFill>
              </a:rPr>
              <a:t>Appears at DRAMSec 2024</a:t>
            </a:r>
          </a:p>
        </p:txBody>
      </p:sp>
      <p:sp>
        <p:nvSpPr>
          <p:cNvPr id="4" name="Slide Number Placeholder 3">
            <a:extLst>
              <a:ext uri="{FF2B5EF4-FFF2-40B4-BE49-F238E27FC236}">
                <a16:creationId xmlns:a16="http://schemas.microsoft.com/office/drawing/2014/main" id="{0CD8B424-8E12-0FA3-B311-8A0CDEE7591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600" b="0" i="0" u="none" strike="noStrike" kern="1200" cap="none" spc="0" normalizeH="0" baseline="0" noProof="0">
              <a:ln>
                <a:noFill/>
              </a:ln>
              <a:solidFill>
                <a:srgbClr val="000000"/>
              </a:solidFill>
              <a:effectLst/>
              <a:uLnTx/>
              <a:uFillTx/>
              <a:latin typeface="Garamond" charset="0"/>
              <a:ea typeface="+mn-ea"/>
              <a:cs typeface="Arial" panose="020B0604020202020204" pitchFamily="34" charset="0"/>
            </a:endParaRPr>
          </a:p>
        </p:txBody>
      </p:sp>
      <p:pic>
        <p:nvPicPr>
          <p:cNvPr id="5" name="Picture 4">
            <a:extLst>
              <a:ext uri="{FF2B5EF4-FFF2-40B4-BE49-F238E27FC236}">
                <a16:creationId xmlns:a16="http://schemas.microsoft.com/office/drawing/2014/main" id="{E15D698E-5B46-6FEA-6695-02FDC96B5D8B}"/>
              </a:ext>
            </a:extLst>
          </p:cNvPr>
          <p:cNvPicPr>
            <a:picLocks noChangeAspect="1"/>
          </p:cNvPicPr>
          <p:nvPr/>
        </p:nvPicPr>
        <p:blipFill>
          <a:blip r:embed="rId2"/>
          <a:stretch>
            <a:fillRect/>
          </a:stretch>
        </p:blipFill>
        <p:spPr>
          <a:xfrm>
            <a:off x="157497" y="2668314"/>
            <a:ext cx="8668577" cy="1696790"/>
          </a:xfrm>
          <a:prstGeom prst="rect">
            <a:avLst/>
          </a:prstGeom>
        </p:spPr>
      </p:pic>
      <p:sp>
        <p:nvSpPr>
          <p:cNvPr id="6" name="TextBox 5">
            <a:extLst>
              <a:ext uri="{FF2B5EF4-FFF2-40B4-BE49-F238E27FC236}">
                <a16:creationId xmlns:a16="http://schemas.microsoft.com/office/drawing/2014/main" id="{C744CF1B-C2C1-D6D9-7CFD-916DC5E6B59E}"/>
              </a:ext>
            </a:extLst>
          </p:cNvPr>
          <p:cNvSpPr txBox="1"/>
          <p:nvPr/>
        </p:nvSpPr>
        <p:spPr>
          <a:xfrm>
            <a:off x="1859244" y="5456017"/>
            <a:ext cx="565411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https://arxiv.org/pdf/2406.19094</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sp>
        <p:nvSpPr>
          <p:cNvPr id="7" name="TextBox 6">
            <a:extLst>
              <a:ext uri="{FF2B5EF4-FFF2-40B4-BE49-F238E27FC236}">
                <a16:creationId xmlns:a16="http://schemas.microsoft.com/office/drawing/2014/main" id="{E9BCB474-B357-5570-DF1A-2A75727AF484}"/>
              </a:ext>
            </a:extLst>
          </p:cNvPr>
          <p:cNvSpPr txBox="1"/>
          <p:nvPr/>
        </p:nvSpPr>
        <p:spPr>
          <a:xfrm>
            <a:off x="876917" y="5952094"/>
            <a:ext cx="739016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https://github.com/CMU-SAFARI/ramulator2</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8791376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74F6E-DD7F-BEF4-0982-742F7827F7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A89B1B-2F87-C7D8-09FF-F95D4D393DF6}"/>
              </a:ext>
            </a:extLst>
          </p:cNvPr>
          <p:cNvSpPr>
            <a:spLocks noGrp="1"/>
          </p:cNvSpPr>
          <p:nvPr>
            <p:ph type="title"/>
          </p:nvPr>
        </p:nvSpPr>
        <p:spPr/>
        <p:txBody>
          <a:bodyPr/>
          <a:lstStyle/>
          <a:p>
            <a:r>
              <a:rPr lang="en-US" dirty="0"/>
              <a:t>ICS 2026: DRAM Bender &amp; Ramulator</a:t>
            </a:r>
          </a:p>
        </p:txBody>
      </p:sp>
      <p:sp>
        <p:nvSpPr>
          <p:cNvPr id="4" name="Slide Number Placeholder 3">
            <a:extLst>
              <a:ext uri="{FF2B5EF4-FFF2-40B4-BE49-F238E27FC236}">
                <a16:creationId xmlns:a16="http://schemas.microsoft.com/office/drawing/2014/main" id="{D8080EB0-28EF-55E4-0213-832DD2FE8BE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7" name="TextBox 6">
            <a:extLst>
              <a:ext uri="{FF2B5EF4-FFF2-40B4-BE49-F238E27FC236}">
                <a16:creationId xmlns:a16="http://schemas.microsoft.com/office/drawing/2014/main" id="{0501A537-19B7-8CAD-9966-7E6BB94E9E70}"/>
              </a:ext>
            </a:extLst>
          </p:cNvPr>
          <p:cNvSpPr txBox="1"/>
          <p:nvPr/>
        </p:nvSpPr>
        <p:spPr>
          <a:xfrm>
            <a:off x="1259632" y="6453336"/>
            <a:ext cx="72523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https://events.safari.ethz.ch/</a:t>
            </a: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ics26-ramulator-drambender</a:t>
            </a: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5" name="Picture 4">
            <a:extLst>
              <a:ext uri="{FF2B5EF4-FFF2-40B4-BE49-F238E27FC236}">
                <a16:creationId xmlns:a16="http://schemas.microsoft.com/office/drawing/2014/main" id="{57DC3032-BD37-373C-40B6-00B7ACDACBAE}"/>
              </a:ext>
            </a:extLst>
          </p:cNvPr>
          <p:cNvPicPr>
            <a:picLocks noChangeAspect="1"/>
          </p:cNvPicPr>
          <p:nvPr/>
        </p:nvPicPr>
        <p:blipFill>
          <a:blip r:embed="rId4"/>
          <a:stretch>
            <a:fillRect/>
          </a:stretch>
        </p:blipFill>
        <p:spPr>
          <a:xfrm>
            <a:off x="107504" y="1124744"/>
            <a:ext cx="8972996" cy="5047310"/>
          </a:xfrm>
          <a:prstGeom prst="rect">
            <a:avLst/>
          </a:prstGeom>
        </p:spPr>
      </p:pic>
    </p:spTree>
    <p:extLst>
      <p:ext uri="{BB962C8B-B14F-4D97-AF65-F5344CB8AC3E}">
        <p14:creationId xmlns:p14="http://schemas.microsoft.com/office/powerpoint/2010/main" val="1444572353"/>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2A4E4-C005-C599-9393-9E553C3BCF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BCB8E6-FEDF-5FCC-1C12-9BFBE3A8E0CE}"/>
              </a:ext>
            </a:extLst>
          </p:cNvPr>
          <p:cNvSpPr>
            <a:spLocks noGrp="1"/>
          </p:cNvSpPr>
          <p:nvPr>
            <p:ph type="title"/>
          </p:nvPr>
        </p:nvSpPr>
        <p:spPr>
          <a:xfrm>
            <a:off x="228600" y="152400"/>
            <a:ext cx="8915400" cy="884238"/>
          </a:xfrm>
        </p:spPr>
        <p:txBody>
          <a:bodyPr/>
          <a:lstStyle/>
          <a:p>
            <a:r>
              <a:rPr lang="en-US" dirty="0"/>
              <a:t>Evaluation of Industry’s Recent Solutions</a:t>
            </a:r>
          </a:p>
        </p:txBody>
      </p:sp>
      <p:sp>
        <p:nvSpPr>
          <p:cNvPr id="3" name="Content Placeholder 2">
            <a:extLst>
              <a:ext uri="{FF2B5EF4-FFF2-40B4-BE49-F238E27FC236}">
                <a16:creationId xmlns:a16="http://schemas.microsoft.com/office/drawing/2014/main" id="{0113F2FD-8A32-88DA-3B41-D115FD1E6B26}"/>
              </a:ext>
            </a:extLst>
          </p:cNvPr>
          <p:cNvSpPr>
            <a:spLocks noGrp="1"/>
          </p:cNvSpPr>
          <p:nvPr>
            <p:ph idx="1"/>
          </p:nvPr>
        </p:nvSpPr>
        <p:spPr/>
        <p:txBody>
          <a:bodyPr/>
          <a:lstStyle/>
          <a:p>
            <a:r>
              <a:rPr lang="en-US" sz="1600" b="0" i="0" dirty="0">
                <a:solidFill>
                  <a:srgbClr val="000000"/>
                </a:solidFill>
                <a:effectLst/>
              </a:rPr>
              <a:t>Oguzhan </a:t>
            </a:r>
            <a:r>
              <a:rPr lang="en-US" sz="1600" b="0" i="0" dirty="0" err="1">
                <a:solidFill>
                  <a:srgbClr val="000000"/>
                </a:solidFill>
                <a:effectLst/>
              </a:rPr>
              <a:t>Canpolat</a:t>
            </a:r>
            <a:r>
              <a:rPr lang="en-US" sz="1600" b="0" i="0" dirty="0">
                <a:solidFill>
                  <a:srgbClr val="000000"/>
                </a:solidFill>
                <a:effectLst/>
              </a:rPr>
              <a:t>, Abdullah Giray Yaglikci, Geraldo Francisco de Oliveira, </a:t>
            </a:r>
            <a:r>
              <a:rPr lang="en-US" sz="1600" b="0" i="0" dirty="0" err="1">
                <a:solidFill>
                  <a:srgbClr val="000000"/>
                </a:solidFill>
                <a:effectLst/>
              </a:rPr>
              <a:t>Ataberk</a:t>
            </a:r>
            <a:r>
              <a:rPr lang="en-US" sz="1600" b="0" i="0" dirty="0">
                <a:solidFill>
                  <a:srgbClr val="000000"/>
                </a:solidFill>
                <a:effectLst/>
              </a:rPr>
              <a:t> </a:t>
            </a:r>
            <a:r>
              <a:rPr lang="en-US" sz="1600" b="0" i="0" dirty="0" err="1">
                <a:solidFill>
                  <a:srgbClr val="000000"/>
                </a:solidFill>
                <a:effectLst/>
              </a:rPr>
              <a:t>Olgun</a:t>
            </a:r>
            <a:r>
              <a:rPr lang="en-US" sz="1600" b="0" i="0" dirty="0">
                <a:solidFill>
                  <a:srgbClr val="000000"/>
                </a:solidFill>
                <a:effectLst/>
              </a:rPr>
              <a:t>, Nisa </a:t>
            </a:r>
            <a:r>
              <a:rPr lang="en-US" sz="1600" b="0" i="0" dirty="0" err="1">
                <a:solidFill>
                  <a:srgbClr val="000000"/>
                </a:solidFill>
                <a:effectLst/>
              </a:rPr>
              <a:t>Bostanci</a:t>
            </a:r>
            <a:r>
              <a:rPr lang="en-US" sz="1600" b="0" i="0" dirty="0">
                <a:solidFill>
                  <a:srgbClr val="000000"/>
                </a:solidFill>
                <a:effectLst/>
              </a:rPr>
              <a:t>, Ismail Emir Yuksel, Haocong Luo, Oguz </a:t>
            </a:r>
            <a:r>
              <a:rPr lang="en-US" sz="1600" b="0" i="0" dirty="0" err="1">
                <a:solidFill>
                  <a:srgbClr val="000000"/>
                </a:solidFill>
                <a:effectLst/>
              </a:rPr>
              <a:t>Ergin</a:t>
            </a:r>
            <a:r>
              <a:rPr lang="en-US" sz="1600" b="0" i="0" dirty="0">
                <a:solidFill>
                  <a:srgbClr val="000000"/>
                </a:solidFill>
                <a:effectLst/>
              </a:rPr>
              <a:t>, and Onur Mutlu,</a:t>
            </a:r>
            <a:br>
              <a:rPr lang="en-US" sz="1600" b="0" i="0" dirty="0">
                <a:solidFill>
                  <a:srgbClr val="000000"/>
                </a:solidFill>
                <a:effectLst/>
              </a:rPr>
            </a:br>
            <a:r>
              <a:rPr lang="en-US" sz="1600" b="1" i="0" dirty="0">
                <a:solidFill>
                  <a:srgbClr val="0000FF"/>
                </a:solidFill>
                <a:effectLst/>
                <a:hlinkClick r:id="rId2">
                  <a:extLst>
                    <a:ext uri="{A12FA001-AC4F-418D-AE19-62706E023703}">
                      <ahyp:hlinkClr xmlns:ahyp="http://schemas.microsoft.com/office/drawing/2018/hyperlinkcolor" val="tx"/>
                    </a:ext>
                  </a:extLst>
                </a:hlinkClick>
              </a:rPr>
              <a:t>"Chronus: Understanding and Securing the Cutting-Edge Industry Solutions to DRAM Read Disturbance"</a:t>
            </a:r>
            <a:br>
              <a:rPr lang="en-US" sz="1600" b="0" i="0" dirty="0">
                <a:solidFill>
                  <a:srgbClr val="000000"/>
                </a:solidFill>
                <a:effectLst/>
              </a:rPr>
            </a:br>
            <a:r>
              <a:rPr lang="en-US" sz="1600" b="0" i="1" dirty="0">
                <a:solidFill>
                  <a:srgbClr val="000000"/>
                </a:solidFill>
                <a:effectLst/>
              </a:rPr>
              <a:t>Proceedings of the </a:t>
            </a:r>
            <a:r>
              <a:rPr lang="en-US" sz="1600" b="0" i="1" dirty="0">
                <a:solidFill>
                  <a:srgbClr val="000000"/>
                </a:solidFill>
                <a:effectLst/>
                <a:hlinkClick r:id="rId3"/>
              </a:rPr>
              <a:t>31st International Symposium on High-Performance Computer Architecture</a:t>
            </a:r>
            <a:r>
              <a:rPr lang="en-US" sz="1600" b="0" i="1" dirty="0">
                <a:solidFill>
                  <a:srgbClr val="000000"/>
                </a:solidFill>
                <a:effectLst/>
              </a:rPr>
              <a:t> (</a:t>
            </a:r>
            <a:r>
              <a:rPr lang="en-US" sz="1600" b="1" i="1" dirty="0">
                <a:solidFill>
                  <a:srgbClr val="000000"/>
                </a:solidFill>
                <a:effectLst/>
              </a:rPr>
              <a:t>HPCA</a:t>
            </a:r>
            <a:r>
              <a:rPr lang="en-US" sz="1600" b="0" i="1" dirty="0">
                <a:solidFill>
                  <a:srgbClr val="000000"/>
                </a:solidFill>
                <a:effectLst/>
              </a:rPr>
              <a:t>)</a:t>
            </a:r>
            <a:r>
              <a:rPr lang="en-US" sz="1600" b="0" i="0" dirty="0">
                <a:solidFill>
                  <a:srgbClr val="000000"/>
                </a:solidFill>
                <a:effectLst/>
              </a:rPr>
              <a:t>, Las Vegas, NV, USA, March 2025.</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4"/>
              </a:rPr>
              <a:t>Chronus Source Code (Officially Artifact Evaluated with All Badges)</a:t>
            </a:r>
            <a:r>
              <a:rPr lang="en-US" sz="1600" b="0" i="0" dirty="0">
                <a:solidFill>
                  <a:srgbClr val="000000"/>
                </a:solidFill>
                <a:effectLst/>
              </a:rPr>
              <a:t>]</a:t>
            </a:r>
            <a:br>
              <a:rPr lang="en-US" sz="1600" b="0" i="0" dirty="0">
                <a:solidFill>
                  <a:srgbClr val="000000"/>
                </a:solidFill>
                <a:effectLst/>
              </a:rPr>
            </a:br>
            <a:r>
              <a:rPr lang="en-US" sz="1600" b="1" i="1" dirty="0">
                <a:solidFill>
                  <a:srgbClr val="FF0000"/>
                </a:solidFill>
                <a:effectLst/>
              </a:rPr>
              <a:t>Officially artifact evaluated as available, functional, and reproduced.</a:t>
            </a:r>
            <a:endParaRPr lang="en-US" sz="1600" b="0" i="0" dirty="0">
              <a:solidFill>
                <a:srgbClr val="FF0000"/>
              </a:solidFill>
              <a:effectLst/>
            </a:endParaRPr>
          </a:p>
          <a:p>
            <a:pPr marL="0" indent="0">
              <a:buNone/>
            </a:pPr>
            <a:br>
              <a:rPr lang="en-US" sz="1600" dirty="0">
                <a:solidFill>
                  <a:srgbClr val="FF0000"/>
                </a:solidFill>
              </a:rPr>
            </a:br>
            <a:endParaRPr lang="en-US" sz="1600" b="1" dirty="0">
              <a:solidFill>
                <a:srgbClr val="FF0000"/>
              </a:solidFill>
            </a:endParaRPr>
          </a:p>
        </p:txBody>
      </p:sp>
      <p:sp>
        <p:nvSpPr>
          <p:cNvPr id="4" name="Slide Number Placeholder 3">
            <a:extLst>
              <a:ext uri="{FF2B5EF4-FFF2-40B4-BE49-F238E27FC236}">
                <a16:creationId xmlns:a16="http://schemas.microsoft.com/office/drawing/2014/main" id="{F8250191-6677-226E-E163-0A86E5ABE90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600" b="0" i="0" u="none" strike="noStrike" kern="1200" cap="none" spc="0" normalizeH="0" baseline="0" noProof="0">
              <a:ln>
                <a:noFill/>
              </a:ln>
              <a:solidFill>
                <a:srgbClr val="000000"/>
              </a:solidFill>
              <a:effectLst/>
              <a:uLnTx/>
              <a:uFillTx/>
              <a:latin typeface="Garamond" charset="0"/>
              <a:ea typeface="+mn-ea"/>
              <a:cs typeface="Arial" panose="020B0604020202020204" pitchFamily="34" charset="0"/>
            </a:endParaRPr>
          </a:p>
        </p:txBody>
      </p:sp>
      <p:sp>
        <p:nvSpPr>
          <p:cNvPr id="6" name="TextBox 5">
            <a:extLst>
              <a:ext uri="{FF2B5EF4-FFF2-40B4-BE49-F238E27FC236}">
                <a16:creationId xmlns:a16="http://schemas.microsoft.com/office/drawing/2014/main" id="{0DF2D7BD-65B8-B380-1826-72F4496CD684}"/>
              </a:ext>
            </a:extLst>
          </p:cNvPr>
          <p:cNvSpPr txBox="1"/>
          <p:nvPr/>
        </p:nvSpPr>
        <p:spPr>
          <a:xfrm>
            <a:off x="1859244" y="5927642"/>
            <a:ext cx="565411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https://arxiv.org/pdf/2502.12650</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sp>
        <p:nvSpPr>
          <p:cNvPr id="7" name="TextBox 6">
            <a:extLst>
              <a:ext uri="{FF2B5EF4-FFF2-40B4-BE49-F238E27FC236}">
                <a16:creationId xmlns:a16="http://schemas.microsoft.com/office/drawing/2014/main" id="{3FA526BA-0100-B95B-C251-884EB124056D}"/>
              </a:ext>
            </a:extLst>
          </p:cNvPr>
          <p:cNvSpPr txBox="1"/>
          <p:nvPr/>
        </p:nvSpPr>
        <p:spPr>
          <a:xfrm>
            <a:off x="1259632" y="6423719"/>
            <a:ext cx="69365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https://github.com/CMU-SAFARI/Chronus</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8" name="Picture 7">
            <a:extLst>
              <a:ext uri="{FF2B5EF4-FFF2-40B4-BE49-F238E27FC236}">
                <a16:creationId xmlns:a16="http://schemas.microsoft.com/office/drawing/2014/main" id="{0D19F2E9-01F1-5BF7-0E2B-9FBE892FB7D3}"/>
              </a:ext>
            </a:extLst>
          </p:cNvPr>
          <p:cNvPicPr>
            <a:picLocks noChangeAspect="1"/>
          </p:cNvPicPr>
          <p:nvPr/>
        </p:nvPicPr>
        <p:blipFill>
          <a:blip r:embed="rId5"/>
          <a:stretch>
            <a:fillRect/>
          </a:stretch>
        </p:blipFill>
        <p:spPr>
          <a:xfrm>
            <a:off x="81915" y="3212975"/>
            <a:ext cx="9001721" cy="2516609"/>
          </a:xfrm>
          <a:prstGeom prst="rect">
            <a:avLst/>
          </a:prstGeom>
        </p:spPr>
      </p:pic>
    </p:spTree>
    <p:extLst>
      <p:ext uri="{BB962C8B-B14F-4D97-AF65-F5344CB8AC3E}">
        <p14:creationId xmlns:p14="http://schemas.microsoft.com/office/powerpoint/2010/main" val="884947294"/>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1A80B-92C5-155A-8957-CC533D875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89C6A-681D-836D-785B-FBC3B87E01D7}"/>
              </a:ext>
            </a:extLst>
          </p:cNvPr>
          <p:cNvSpPr>
            <a:spLocks noGrp="1"/>
          </p:cNvSpPr>
          <p:nvPr>
            <p:ph type="title"/>
          </p:nvPr>
        </p:nvSpPr>
        <p:spPr>
          <a:xfrm>
            <a:off x="228600" y="152400"/>
            <a:ext cx="8915400" cy="1066800"/>
          </a:xfrm>
        </p:spPr>
        <p:txBody>
          <a:bodyPr/>
          <a:lstStyle/>
          <a:p>
            <a:r>
              <a:rPr lang="en-US" dirty="0"/>
              <a:t>Asking the Right Question</a:t>
            </a:r>
          </a:p>
        </p:txBody>
      </p:sp>
      <p:sp>
        <p:nvSpPr>
          <p:cNvPr id="3" name="Content Placeholder 2">
            <a:extLst>
              <a:ext uri="{FF2B5EF4-FFF2-40B4-BE49-F238E27FC236}">
                <a16:creationId xmlns:a16="http://schemas.microsoft.com/office/drawing/2014/main" id="{72A39E66-D1E2-9AD1-6229-438859FA1A03}"/>
              </a:ext>
            </a:extLst>
          </p:cNvPr>
          <p:cNvSpPr>
            <a:spLocks noGrp="1"/>
          </p:cNvSpPr>
          <p:nvPr>
            <p:ph idx="1"/>
          </p:nvPr>
        </p:nvSpPr>
        <p:spPr>
          <a:xfrm>
            <a:off x="0" y="2780928"/>
            <a:ext cx="9144000" cy="2088232"/>
          </a:xfrm>
        </p:spPr>
        <p:txBody>
          <a:bodyPr/>
          <a:lstStyle/>
          <a:p>
            <a:pPr marL="0" indent="0" algn="ctr">
              <a:buNone/>
            </a:pPr>
            <a:r>
              <a:rPr lang="en-US" sz="6200" dirty="0">
                <a:solidFill>
                  <a:srgbClr val="0000FF"/>
                </a:solidFill>
              </a:rPr>
              <a:t>Can We Do Better?</a:t>
            </a:r>
          </a:p>
        </p:txBody>
      </p:sp>
    </p:spTree>
    <p:extLst>
      <p:ext uri="{BB962C8B-B14F-4D97-AF65-F5344CB8AC3E}">
        <p14:creationId xmlns:p14="http://schemas.microsoft.com/office/powerpoint/2010/main" val="382928879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49503-6F34-836D-82C4-FC5825680D97}"/>
              </a:ext>
            </a:extLst>
          </p:cNvPr>
          <p:cNvSpPr>
            <a:spLocks noGrp="1"/>
          </p:cNvSpPr>
          <p:nvPr>
            <p:ph type="title"/>
          </p:nvPr>
        </p:nvSpPr>
        <p:spPr/>
        <p:txBody>
          <a:bodyPr/>
          <a:lstStyle/>
          <a:p>
            <a:r>
              <a:rPr lang="en-US" sz="3800" dirty="0"/>
              <a:t>Better Partitioning of DRAM &amp; Controller</a:t>
            </a:r>
          </a:p>
        </p:txBody>
      </p:sp>
      <p:sp>
        <p:nvSpPr>
          <p:cNvPr id="3" name="Content Placeholder 2">
            <a:extLst>
              <a:ext uri="{FF2B5EF4-FFF2-40B4-BE49-F238E27FC236}">
                <a16:creationId xmlns:a16="http://schemas.microsoft.com/office/drawing/2014/main" id="{540EAF8A-105B-475A-7E89-CE5A47B08EAA}"/>
              </a:ext>
            </a:extLst>
          </p:cNvPr>
          <p:cNvSpPr>
            <a:spLocks noGrp="1"/>
          </p:cNvSpPr>
          <p:nvPr>
            <p:ph idx="1"/>
          </p:nvPr>
        </p:nvSpPr>
        <p:spPr/>
        <p:txBody>
          <a:bodyPr/>
          <a:lstStyle/>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a:p>
            <a:pPr marL="0" indent="0">
              <a:buNone/>
            </a:pPr>
            <a:endParaRPr lang="en-US" b="1" dirty="0">
              <a:solidFill>
                <a:srgbClr val="0432FF"/>
              </a:solidFill>
              <a:hlinkClick r:id="" action="ppaction://noaction">
                <a:extLst>
                  <a:ext uri="{A12FA001-AC4F-418D-AE19-62706E023703}">
                    <ahyp:hlinkClr xmlns:ahyp="http://schemas.microsoft.com/office/drawing/2018/hyperlinkcolor" val="tx"/>
                  </a:ext>
                </a:extLst>
              </a:hlinkClick>
            </a:endParaRPr>
          </a:p>
        </p:txBody>
      </p:sp>
      <p:sp>
        <p:nvSpPr>
          <p:cNvPr id="4" name="Slide Number Placeholder 3">
            <a:extLst>
              <a:ext uri="{FF2B5EF4-FFF2-40B4-BE49-F238E27FC236}">
                <a16:creationId xmlns:a16="http://schemas.microsoft.com/office/drawing/2014/main" id="{63F123CA-1198-9AD4-9FC3-5282C93ED20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6" name="Picture 5">
            <a:extLst>
              <a:ext uri="{FF2B5EF4-FFF2-40B4-BE49-F238E27FC236}">
                <a16:creationId xmlns:a16="http://schemas.microsoft.com/office/drawing/2014/main" id="{E052B760-A2E2-5E51-88E0-EF7F20CB15E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496" y="4162427"/>
            <a:ext cx="9063292" cy="1703997"/>
          </a:xfrm>
          <a:prstGeom prst="rect">
            <a:avLst/>
          </a:prstGeom>
        </p:spPr>
      </p:pic>
      <p:sp>
        <p:nvSpPr>
          <p:cNvPr id="5" name="Content Placeholder 2">
            <a:extLst>
              <a:ext uri="{FF2B5EF4-FFF2-40B4-BE49-F238E27FC236}">
                <a16:creationId xmlns:a16="http://schemas.microsoft.com/office/drawing/2014/main" id="{EFAAF207-D1BA-C661-3049-45457F06C8DC}"/>
              </a:ext>
            </a:extLst>
          </p:cNvPr>
          <p:cNvSpPr txBox="1">
            <a:spLocks/>
          </p:cNvSpPr>
          <p:nvPr/>
        </p:nvSpPr>
        <p:spPr bwMode="auto">
          <a:xfrm>
            <a:off x="228600" y="997527"/>
            <a:ext cx="8610600" cy="4375689"/>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Hasan Hassan, </a:t>
            </a:r>
            <a:r>
              <a:rPr kumimoji="0" lang="en-US" sz="2000" b="0" i="0" u="none" strike="noStrike" kern="1200" cap="none" spc="0" normalizeH="0" baseline="0" noProof="0" dirty="0" err="1">
                <a:ln>
                  <a:noFill/>
                </a:ln>
                <a:solidFill>
                  <a:srgbClr val="000000"/>
                </a:solidFill>
                <a:effectLst/>
                <a:uLnTx/>
                <a:uFillTx/>
                <a:latin typeface="Tahoma"/>
                <a:ea typeface="ＭＳ Ｐゴシック" pitchFamily="-106" charset="-128"/>
              </a:rPr>
              <a:t>Ataberk</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 </a:t>
            </a:r>
            <a:r>
              <a:rPr kumimoji="0" lang="en-US" sz="2000" b="0" i="0" u="none" strike="noStrike" kern="1200" cap="none" spc="0" normalizeH="0" baseline="0" noProof="0" dirty="0" err="1">
                <a:ln>
                  <a:noFill/>
                </a:ln>
                <a:solidFill>
                  <a:srgbClr val="000000"/>
                </a:solidFill>
                <a:effectLst/>
                <a:uLnTx/>
                <a:uFillTx/>
                <a:latin typeface="Tahoma"/>
                <a:ea typeface="ＭＳ Ｐゴシック" pitchFamily="-106" charset="-128"/>
              </a:rPr>
              <a:t>Olgun</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 A. Giray </a:t>
            </a:r>
            <a:r>
              <a:rPr kumimoji="0" lang="en-US" sz="2000" b="0" i="0" u="none" strike="noStrike" kern="1200" cap="none" spc="0" normalizeH="0" baseline="0" noProof="0" dirty="0" err="1">
                <a:ln>
                  <a:noFill/>
                </a:ln>
                <a:solidFill>
                  <a:srgbClr val="000000"/>
                </a:solidFill>
                <a:effectLst/>
                <a:uLnTx/>
                <a:uFillTx/>
                <a:latin typeface="Tahoma"/>
                <a:ea typeface="ＭＳ Ｐゴシック" pitchFamily="-106" charset="-128"/>
              </a:rPr>
              <a:t>Yaglikci</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 </a:t>
            </a:r>
            <a:r>
              <a:rPr kumimoji="0" lang="en-US" sz="2000" b="0" i="0" u="none" strike="noStrike" kern="1200" cap="none" spc="0" normalizeH="0" baseline="0" noProof="0" dirty="0" err="1">
                <a:ln>
                  <a:noFill/>
                </a:ln>
                <a:solidFill>
                  <a:srgbClr val="000000"/>
                </a:solidFill>
                <a:effectLst/>
                <a:uLnTx/>
                <a:uFillTx/>
                <a:latin typeface="Tahoma"/>
                <a:ea typeface="ＭＳ Ｐゴシック" pitchFamily="-106" charset="-128"/>
              </a:rPr>
              <a:t>Haocong</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 Luo, and Onur Mutlu,</a:t>
            </a:r>
            <a:b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br>
            <a:r>
              <a:rPr kumimoji="0" lang="en-US" sz="2000" b="1" i="0" u="none" strike="noStrike" kern="1200" cap="none" spc="0" normalizeH="0" baseline="0" noProof="0" dirty="0">
                <a:ln>
                  <a:noFill/>
                </a:ln>
                <a:solidFill>
                  <a:srgbClr val="0000FF"/>
                </a:solidFill>
                <a:effectLst/>
                <a:uLnTx/>
                <a:uFillTx/>
                <a:latin typeface="Tahoma"/>
                <a:ea typeface="ＭＳ Ｐゴシック" pitchFamily="-106" charset="-128"/>
                <a:hlinkClick r:id="rId3">
                  <a:extLst>
                    <a:ext uri="{A12FA001-AC4F-418D-AE19-62706E023703}">
                      <ahyp:hlinkClr xmlns:ahyp="http://schemas.microsoft.com/office/drawing/2018/hyperlinkcolor" val="tx"/>
                    </a:ext>
                  </a:extLst>
                </a:hlinkClick>
              </a:rPr>
              <a:t>"Self-Managing DRAM: A Low-Cost Framework for Enabling Autonomous and Efficient DRAM Maintenance Operations"</a:t>
            </a:r>
            <a:b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br>
            <a:r>
              <a:rPr kumimoji="0" lang="en-US" sz="2000" b="0" i="1" u="none" strike="noStrike" kern="1200" cap="none" spc="0" normalizeH="0" baseline="0" noProof="0" dirty="0">
                <a:ln>
                  <a:noFill/>
                </a:ln>
                <a:solidFill>
                  <a:srgbClr val="000000"/>
                </a:solidFill>
                <a:effectLst/>
                <a:uLnTx/>
                <a:uFillTx/>
                <a:latin typeface="Tahoma"/>
                <a:ea typeface="ＭＳ Ｐゴシック" pitchFamily="-106" charset="-128"/>
              </a:rPr>
              <a:t>Proceedings of the </a:t>
            </a:r>
            <a:r>
              <a:rPr kumimoji="0" lang="en-US" sz="2000" b="0" i="1" u="none" strike="noStrike" kern="1200" cap="none" spc="0" normalizeH="0" baseline="0" noProof="0" dirty="0">
                <a:ln>
                  <a:noFill/>
                </a:ln>
                <a:solidFill>
                  <a:srgbClr val="000000"/>
                </a:solidFill>
                <a:effectLst/>
                <a:uLnTx/>
                <a:uFillTx/>
                <a:latin typeface="Tahoma"/>
                <a:ea typeface="ＭＳ Ｐゴシック" pitchFamily="-106" charset="-128"/>
                <a:hlinkClick r:id="rId4"/>
              </a:rPr>
              <a:t>57th International Symposium on Microarchitecture</a:t>
            </a:r>
            <a:r>
              <a:rPr kumimoji="0" lang="en-US" sz="2000" b="0" i="1" u="none" strike="noStrike" kern="1200" cap="none" spc="0" normalizeH="0" baseline="0" noProof="0" dirty="0">
                <a:ln>
                  <a:noFill/>
                </a:ln>
                <a:solidFill>
                  <a:srgbClr val="000000"/>
                </a:solidFill>
                <a:effectLst/>
                <a:uLnTx/>
                <a:uFillTx/>
                <a:latin typeface="Tahoma"/>
                <a:ea typeface="ＭＳ Ｐゴシック" pitchFamily="-106" charset="-128"/>
              </a:rPr>
              <a:t> (</a:t>
            </a:r>
            <a:r>
              <a:rPr kumimoji="0" lang="en-US" sz="2000" b="1" i="1" u="none" strike="noStrike" kern="1200" cap="none" spc="0" normalizeH="0" baseline="0" noProof="0" dirty="0">
                <a:ln>
                  <a:noFill/>
                </a:ln>
                <a:solidFill>
                  <a:srgbClr val="000000"/>
                </a:solidFill>
                <a:effectLst/>
                <a:uLnTx/>
                <a:uFillTx/>
                <a:latin typeface="Tahoma"/>
                <a:ea typeface="ＭＳ Ｐゴシック" pitchFamily="-106" charset="-128"/>
              </a:rPr>
              <a:t>MICRO</a:t>
            </a:r>
            <a:r>
              <a:rPr kumimoji="0" lang="en-US" sz="2000" b="0" i="1" u="none" strike="noStrike" kern="1200" cap="none" spc="0" normalizeH="0" baseline="0" noProof="0" dirty="0">
                <a:ln>
                  <a:noFill/>
                </a:ln>
                <a:solidFill>
                  <a:srgbClr val="000000"/>
                </a:solidFill>
                <a:effectLst/>
                <a:uLnTx/>
                <a:uFillTx/>
                <a:latin typeface="Tahoma"/>
                <a:ea typeface="ＭＳ Ｐゴシック" pitchFamily="-106" charset="-128"/>
              </a:rPr>
              <a:t>)</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 Austin, TX, USA, November 2024.</a:t>
            </a:r>
            <a:b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b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hlinkClick r:id="rId5"/>
              </a:rPr>
              <a:t>Slides (pptx)</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 </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hlinkClick r:id="rId6"/>
              </a:rPr>
              <a:t>(pdf)</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a:t>
            </a:r>
            <a:b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b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hlinkClick r:id="rId7"/>
              </a:rPr>
              <a:t>SelfManagingDRAM Source Code</a:t>
            </a:r>
            <a:r>
              <a:rPr kumimoji="0" lang="en-US" sz="2000" b="0" i="0" u="none" strike="noStrike" kern="1200" cap="none" spc="0" normalizeH="0" baseline="0" noProof="0" dirty="0">
                <a:ln>
                  <a:noFill/>
                </a:ln>
                <a:solidFill>
                  <a:srgbClr val="000000"/>
                </a:solidFill>
                <a:effectLst/>
                <a:uLnTx/>
                <a:uFillTx/>
                <a:latin typeface="Tahoma"/>
                <a:ea typeface="ＭＳ Ｐゴシック" pitchFamily="-106" charset="-128"/>
              </a:rPr>
              <a:t>]</a:t>
            </a:r>
          </a:p>
        </p:txBody>
      </p:sp>
      <p:sp>
        <p:nvSpPr>
          <p:cNvPr id="7" name="TextBox 6">
            <a:extLst>
              <a:ext uri="{FF2B5EF4-FFF2-40B4-BE49-F238E27FC236}">
                <a16:creationId xmlns:a16="http://schemas.microsoft.com/office/drawing/2014/main" id="{0BBCCE43-4638-BD18-ED63-1BA66DDDE732}"/>
              </a:ext>
            </a:extLst>
          </p:cNvPr>
          <p:cNvSpPr txBox="1"/>
          <p:nvPr/>
        </p:nvSpPr>
        <p:spPr>
          <a:xfrm>
            <a:off x="2051720" y="6488285"/>
            <a:ext cx="474200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432FF"/>
                </a:solidFill>
                <a:effectLst/>
                <a:uLnTx/>
                <a:uFillTx/>
                <a:latin typeface="Tahoma"/>
                <a:ea typeface="+mn-ea"/>
                <a:cs typeface="+mn-cs"/>
                <a:hlinkClick r:id="rId8">
                  <a:extLst>
                    <a:ext uri="{A12FA001-AC4F-418D-AE19-62706E023703}">
                      <ahyp:hlinkClr xmlns:ahyp="http://schemas.microsoft.com/office/drawing/2018/hyperlinkcolor" val="tx"/>
                    </a:ext>
                  </a:extLst>
                </a:hlinkClick>
              </a:rPr>
              <a:t>https://arxiv.org/pdf/2207.13358.pdf</a:t>
            </a:r>
            <a:r>
              <a:rPr kumimoji="0" lang="en-US" sz="1800" b="1" i="0" u="none" strike="noStrike" kern="1200" cap="none" spc="0" normalizeH="0" baseline="0" noProof="0" dirty="0">
                <a:ln>
                  <a:noFill/>
                </a:ln>
                <a:solidFill>
                  <a:srgbClr val="0432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181624737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028BF-61A1-9339-96D2-0B7120D2F70E}"/>
              </a:ext>
            </a:extLst>
          </p:cNvPr>
          <p:cNvSpPr>
            <a:spLocks noGrp="1"/>
          </p:cNvSpPr>
          <p:nvPr>
            <p:ph type="title"/>
          </p:nvPr>
        </p:nvSpPr>
        <p:spPr/>
        <p:txBody>
          <a:bodyPr>
            <a:noAutofit/>
          </a:bodyPr>
          <a:lstStyle/>
          <a:p>
            <a:r>
              <a:rPr lang="en-US" sz="3600" dirty="0"/>
              <a:t>SMD Key Idea: Autonomous Maintenance</a:t>
            </a:r>
          </a:p>
        </p:txBody>
      </p:sp>
      <p:sp>
        <p:nvSpPr>
          <p:cNvPr id="4" name="Slide Number Placeholder 3">
            <a:extLst>
              <a:ext uri="{FF2B5EF4-FFF2-40B4-BE49-F238E27FC236}">
                <a16:creationId xmlns:a16="http://schemas.microsoft.com/office/drawing/2014/main" id="{48101FD5-C01F-5554-A177-C1E3ED1566A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D2B53-EDAE-4B41-B849-8916FA40BCB6}" type="slidenum">
              <a:rPr kumimoji="0" lang="en-US" sz="2400" b="1" i="0" u="none" strike="noStrike" kern="1200" cap="none" spc="0" normalizeH="0" baseline="0" noProof="0" smtClean="0">
                <a:ln>
                  <a:noFill/>
                </a:ln>
                <a:solidFill>
                  <a:srgbClr val="5B9BD5">
                    <a:lumMod val="75000"/>
                  </a:srgbClr>
                </a:solidFill>
                <a:effectLst/>
                <a:uLnTx/>
                <a:uFillTx/>
                <a:latin typeface="Quire Sans" panose="020B0502040400020003" pitchFamily="34" charset="0"/>
                <a:ea typeface="+mn-ea"/>
                <a:cs typeface="Quire Sans" panose="020B05020404000200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2400" b="1" i="0" u="none" strike="noStrike" kern="1200" cap="none" spc="0" normalizeH="0" baseline="0" noProof="0">
              <a:ln>
                <a:noFill/>
              </a:ln>
              <a:solidFill>
                <a:srgbClr val="5B9BD5">
                  <a:lumMod val="75000"/>
                </a:srgbClr>
              </a:solidFill>
              <a:effectLst/>
              <a:uLnTx/>
              <a:uFillTx/>
              <a:latin typeface="Quire Sans" panose="020B0502040400020003" pitchFamily="34" charset="0"/>
              <a:ea typeface="+mn-ea"/>
              <a:cs typeface="Quire Sans" panose="020B0502040400020003" pitchFamily="34" charset="0"/>
            </a:endParaRPr>
          </a:p>
        </p:txBody>
      </p:sp>
      <p:grpSp>
        <p:nvGrpSpPr>
          <p:cNvPr id="15" name="Group 14">
            <a:extLst>
              <a:ext uri="{FF2B5EF4-FFF2-40B4-BE49-F238E27FC236}">
                <a16:creationId xmlns:a16="http://schemas.microsoft.com/office/drawing/2014/main" id="{418AA5EC-D909-05FB-FEA0-9D21E1F7D5E4}"/>
              </a:ext>
            </a:extLst>
          </p:cNvPr>
          <p:cNvGrpSpPr/>
          <p:nvPr/>
        </p:nvGrpSpPr>
        <p:grpSpPr>
          <a:xfrm>
            <a:off x="1719799" y="2264652"/>
            <a:ext cx="5704401" cy="1333836"/>
            <a:chOff x="1719799" y="1092696"/>
            <a:chExt cx="5704401" cy="1333836"/>
          </a:xfrm>
        </p:grpSpPr>
        <p:sp>
          <p:nvSpPr>
            <p:cNvPr id="16" name="Rectangle 15">
              <a:extLst>
                <a:ext uri="{FF2B5EF4-FFF2-40B4-BE49-F238E27FC236}">
                  <a16:creationId xmlns:a16="http://schemas.microsoft.com/office/drawing/2014/main" id="{09652F5F-0C74-A92E-CA2D-912E4DBE5864}"/>
                </a:ext>
              </a:extLst>
            </p:cNvPr>
            <p:cNvSpPr/>
            <p:nvPr/>
          </p:nvSpPr>
          <p:spPr>
            <a:xfrm>
              <a:off x="1719799" y="1106616"/>
              <a:ext cx="1860605" cy="1319916"/>
            </a:xfrm>
            <a:prstGeom prst="rect">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Memory Controller</a:t>
              </a:r>
              <a:b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b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(MC)</a:t>
              </a:r>
            </a:p>
          </p:txBody>
        </p:sp>
        <p:sp>
          <p:nvSpPr>
            <p:cNvPr id="17" name="Rectangle 16">
              <a:extLst>
                <a:ext uri="{FF2B5EF4-FFF2-40B4-BE49-F238E27FC236}">
                  <a16:creationId xmlns:a16="http://schemas.microsoft.com/office/drawing/2014/main" id="{53D88B26-EAB0-EF53-D09F-0489C2D758F0}"/>
                </a:ext>
              </a:extLst>
            </p:cNvPr>
            <p:cNvSpPr/>
            <p:nvPr/>
          </p:nvSpPr>
          <p:spPr>
            <a:xfrm>
              <a:off x="6113558" y="1092696"/>
              <a:ext cx="1310642" cy="1319916"/>
            </a:xfrm>
            <a:prstGeom prst="rect">
              <a:avLst/>
            </a:prstGeom>
            <a:solidFill>
              <a:schemeClr val="accent1">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DRAM</a:t>
              </a:r>
              <a:b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b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Chip</a:t>
              </a:r>
            </a:p>
          </p:txBody>
        </p:sp>
        <p:cxnSp>
          <p:nvCxnSpPr>
            <p:cNvPr id="18" name="Straight Arrow Connector 17">
              <a:extLst>
                <a:ext uri="{FF2B5EF4-FFF2-40B4-BE49-F238E27FC236}">
                  <a16:creationId xmlns:a16="http://schemas.microsoft.com/office/drawing/2014/main" id="{59C78097-1D8F-EAB4-3620-288504F4386A}"/>
                </a:ext>
              </a:extLst>
            </p:cNvPr>
            <p:cNvCxnSpPr>
              <a:cxnSpLocks/>
            </p:cNvCxnSpPr>
            <p:nvPr/>
          </p:nvCxnSpPr>
          <p:spPr>
            <a:xfrm flipV="1">
              <a:off x="3580404" y="1578918"/>
              <a:ext cx="2533154" cy="1392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64E7793-0B69-7537-985A-519796649948}"/>
                </a:ext>
              </a:extLst>
            </p:cNvPr>
            <p:cNvSpPr txBox="1"/>
            <p:nvPr/>
          </p:nvSpPr>
          <p:spPr>
            <a:xfrm>
              <a:off x="3562894" y="1170277"/>
              <a:ext cx="255066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D7D31">
                      <a:lumMod val="75000"/>
                    </a:srgbClr>
                  </a:solidFill>
                  <a:effectLst/>
                  <a:uLnTx/>
                  <a:uFillTx/>
                  <a:latin typeface="Quire Sans"/>
                  <a:ea typeface="+mn-ea"/>
                  <a:cs typeface="+mn-cs"/>
                </a:rPr>
                <a:t>DRAM command</a:t>
              </a:r>
            </a:p>
          </p:txBody>
        </p:sp>
        <p:cxnSp>
          <p:nvCxnSpPr>
            <p:cNvPr id="20" name="Straight Arrow Connector 19">
              <a:extLst>
                <a:ext uri="{FF2B5EF4-FFF2-40B4-BE49-F238E27FC236}">
                  <a16:creationId xmlns:a16="http://schemas.microsoft.com/office/drawing/2014/main" id="{2EEA0B25-9731-359E-3857-42397FD97E73}"/>
                </a:ext>
              </a:extLst>
            </p:cNvPr>
            <p:cNvCxnSpPr/>
            <p:nvPr/>
          </p:nvCxnSpPr>
          <p:spPr>
            <a:xfrm flipH="1">
              <a:off x="3580404" y="1938528"/>
              <a:ext cx="2533154" cy="0"/>
            </a:xfrm>
            <a:prstGeom prst="straightConnector1">
              <a:avLst/>
            </a:prstGeom>
            <a:ln w="3810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6F335D1D-9272-EFFF-AFD3-E30CA125CC5D}"/>
                </a:ext>
              </a:extLst>
            </p:cNvPr>
            <p:cNvSpPr txBox="1"/>
            <p:nvPr/>
          </p:nvSpPr>
          <p:spPr>
            <a:xfrm>
              <a:off x="4419904" y="1899424"/>
              <a:ext cx="76335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5B9BD5"/>
                  </a:solidFill>
                  <a:effectLst/>
                  <a:uLnTx/>
                  <a:uFillTx/>
                  <a:latin typeface="Quire Sans"/>
                  <a:ea typeface="+mn-ea"/>
                  <a:cs typeface="+mn-cs"/>
                </a:rPr>
                <a:t>data</a:t>
              </a:r>
            </a:p>
          </p:txBody>
        </p:sp>
      </p:grpSp>
      <p:pic>
        <p:nvPicPr>
          <p:cNvPr id="31" name="Graphic 30" descr="Gears with solid fill">
            <a:extLst>
              <a:ext uri="{FF2B5EF4-FFF2-40B4-BE49-F238E27FC236}">
                <a16:creationId xmlns:a16="http://schemas.microsoft.com/office/drawing/2014/main" id="{4D8E8546-EE7E-DF15-9B1B-B08D1D0060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67000" y="1807452"/>
            <a:ext cx="914400" cy="914400"/>
          </a:xfrm>
          <a:prstGeom prst="rect">
            <a:avLst/>
          </a:prstGeom>
        </p:spPr>
      </p:pic>
      <p:sp>
        <p:nvSpPr>
          <p:cNvPr id="32" name="TextBox 31">
            <a:extLst>
              <a:ext uri="{FF2B5EF4-FFF2-40B4-BE49-F238E27FC236}">
                <a16:creationId xmlns:a16="http://schemas.microsoft.com/office/drawing/2014/main" id="{83323865-7979-2A7C-A659-90688BC15407}"/>
              </a:ext>
            </a:extLst>
          </p:cNvPr>
          <p:cNvSpPr txBox="1"/>
          <p:nvPr/>
        </p:nvSpPr>
        <p:spPr>
          <a:xfrm>
            <a:off x="7686550" y="1681516"/>
            <a:ext cx="151836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472C4">
                    <a:lumMod val="75000"/>
                  </a:srgbClr>
                </a:solidFill>
                <a:effectLst/>
                <a:uLnTx/>
                <a:uFillTx/>
                <a:latin typeface="Quire Sans"/>
                <a:ea typeface="+mn-ea"/>
                <a:cs typeface="+mn-cs"/>
              </a:rPr>
              <a:t>do</a:t>
            </a:r>
            <a:br>
              <a:rPr kumimoji="0" lang="en-US" sz="1800" b="1" i="0" u="none" strike="noStrike" kern="1200" cap="none" spc="0" normalizeH="0" baseline="0" noProof="0" dirty="0">
                <a:ln>
                  <a:noFill/>
                </a:ln>
                <a:solidFill>
                  <a:srgbClr val="4472C4">
                    <a:lumMod val="75000"/>
                  </a:srgbClr>
                </a:solidFill>
                <a:effectLst/>
                <a:uLnTx/>
                <a:uFillTx/>
                <a:latin typeface="Quire Sans"/>
                <a:ea typeface="+mn-ea"/>
                <a:cs typeface="+mn-cs"/>
              </a:rPr>
            </a:br>
            <a:r>
              <a:rPr kumimoji="0" lang="en-US" sz="1800" b="1" i="0" u="none" strike="noStrike" kern="1200" cap="none" spc="0" normalizeH="0" baseline="0" noProof="0" dirty="0">
                <a:ln>
                  <a:noFill/>
                </a:ln>
                <a:solidFill>
                  <a:srgbClr val="4472C4">
                    <a:lumMod val="75000"/>
                  </a:srgbClr>
                </a:solidFill>
                <a:effectLst/>
                <a:uLnTx/>
                <a:uFillTx/>
                <a:latin typeface="Quire Sans"/>
                <a:ea typeface="+mn-ea"/>
                <a:cs typeface="+mn-cs"/>
              </a:rPr>
              <a:t>maintenance</a:t>
            </a:r>
          </a:p>
        </p:txBody>
      </p:sp>
      <p:sp>
        <p:nvSpPr>
          <p:cNvPr id="10" name="TextBox 9">
            <a:extLst>
              <a:ext uri="{FF2B5EF4-FFF2-40B4-BE49-F238E27FC236}">
                <a16:creationId xmlns:a16="http://schemas.microsoft.com/office/drawing/2014/main" id="{E11570D3-B8BA-AC8E-B333-2F4B519B5B13}"/>
              </a:ext>
            </a:extLst>
          </p:cNvPr>
          <p:cNvSpPr txBox="1"/>
          <p:nvPr/>
        </p:nvSpPr>
        <p:spPr>
          <a:xfrm>
            <a:off x="244617" y="986207"/>
            <a:ext cx="865476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70AD47">
                    <a:lumMod val="75000"/>
                  </a:srgbClr>
                </a:solidFill>
                <a:effectLst/>
                <a:uLnTx/>
                <a:uFillTx/>
                <a:latin typeface="Quire Sans"/>
                <a:ea typeface="+mn-ea"/>
                <a:cs typeface="+mn-cs"/>
              </a:rPr>
              <a:t>DRAM chip controls </a:t>
            </a:r>
            <a:r>
              <a:rPr kumimoji="0" lang="en-US" sz="2800" b="0" i="0" u="none" strike="noStrike" kern="1200" cap="none" spc="0" normalizeH="0" baseline="0" noProof="0" dirty="0">
                <a:ln>
                  <a:noFill/>
                </a:ln>
                <a:solidFill>
                  <a:prstClr val="black"/>
                </a:solidFill>
                <a:effectLst/>
                <a:uLnTx/>
                <a:uFillTx/>
                <a:latin typeface="Quire Sans"/>
                <a:ea typeface="+mn-ea"/>
                <a:cs typeface="+mn-cs"/>
              </a:rPr>
              <a:t>in-DRAM maintenance operations</a:t>
            </a:r>
            <a:endParaRPr kumimoji="0" lang="en-US" sz="2800" b="0" i="0" u="none" strike="noStrike" kern="1200" cap="none" spc="0" normalizeH="0" baseline="0" noProof="0" dirty="0">
              <a:ln>
                <a:noFill/>
              </a:ln>
              <a:solidFill>
                <a:srgbClr val="70AD47">
                  <a:lumMod val="75000"/>
                </a:srgbClr>
              </a:solidFill>
              <a:effectLst/>
              <a:uLnTx/>
              <a:uFillTx/>
              <a:latin typeface="Quire Sans"/>
              <a:ea typeface="+mn-ea"/>
              <a:cs typeface="+mn-cs"/>
            </a:endParaRPr>
          </a:p>
        </p:txBody>
      </p:sp>
      <p:sp>
        <p:nvSpPr>
          <p:cNvPr id="9" name="TextBox 8">
            <a:extLst>
              <a:ext uri="{FF2B5EF4-FFF2-40B4-BE49-F238E27FC236}">
                <a16:creationId xmlns:a16="http://schemas.microsoft.com/office/drawing/2014/main" id="{5038B750-2877-7CB4-3E47-8D887DE44C2F}"/>
              </a:ext>
            </a:extLst>
          </p:cNvPr>
          <p:cNvSpPr txBox="1"/>
          <p:nvPr/>
        </p:nvSpPr>
        <p:spPr>
          <a:xfrm>
            <a:off x="-8754" y="4549540"/>
            <a:ext cx="9144000" cy="1617050"/>
          </a:xfrm>
          <a:prstGeom prst="rect">
            <a:avLst/>
          </a:prstGeom>
          <a:solidFill>
            <a:schemeClr val="accent5">
              <a:lumMod val="20000"/>
              <a:lumOff val="80000"/>
            </a:schemeClr>
          </a:solidFill>
          <a:ln w="57150">
            <a:solidFill>
              <a:schemeClr val="accent5">
                <a:lumMod val="75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Quire Sans"/>
                <a:ea typeface="+mn-ea"/>
                <a:cs typeface="+mn-cs"/>
              </a:rPr>
              <a:t>Enable implementing</a:t>
            </a:r>
            <a:r>
              <a:rPr kumimoji="0" lang="en-US" sz="3000" b="1" i="0" u="none" strike="noStrike" kern="1200" cap="none" spc="0" normalizeH="0" baseline="0" noProof="0" dirty="0">
                <a:ln>
                  <a:noFill/>
                </a:ln>
                <a:solidFill>
                  <a:prstClr val="black"/>
                </a:solidFill>
                <a:effectLst/>
                <a:uLnTx/>
                <a:uFillTx/>
                <a:latin typeface="Quire Sans"/>
                <a:ea typeface="+mn-ea"/>
                <a:cs typeface="+mn-cs"/>
              </a:rPr>
              <a:t> </a:t>
            </a:r>
            <a:r>
              <a:rPr kumimoji="0" lang="en-US" sz="3000" b="1" i="0" u="none" strike="noStrike" kern="1200" cap="none" spc="0" normalizeH="0" baseline="0" noProof="0" dirty="0">
                <a:ln>
                  <a:noFill/>
                </a:ln>
                <a:solidFill>
                  <a:srgbClr val="4472C4">
                    <a:lumMod val="75000"/>
                  </a:srgbClr>
                </a:solidFill>
                <a:effectLst/>
                <a:uLnTx/>
                <a:uFillTx/>
                <a:latin typeface="Quire Sans"/>
                <a:ea typeface="+mn-ea"/>
                <a:cs typeface="+mn-cs"/>
              </a:rPr>
              <a:t>new maintenance mechanisms </a:t>
            </a:r>
            <a:br>
              <a:rPr kumimoji="0" lang="en-US" sz="3000" b="1" i="0" u="none" strike="noStrike" kern="1200" cap="none" spc="0" normalizeH="0" baseline="0" noProof="0" dirty="0">
                <a:ln>
                  <a:noFill/>
                </a:ln>
                <a:solidFill>
                  <a:srgbClr val="4472C4">
                    <a:lumMod val="75000"/>
                  </a:srgbClr>
                </a:solidFill>
                <a:effectLst/>
                <a:uLnTx/>
                <a:uFillTx/>
                <a:latin typeface="Quire Sans"/>
                <a:ea typeface="+mn-ea"/>
                <a:cs typeface="+mn-cs"/>
              </a:rPr>
            </a:br>
            <a:r>
              <a:rPr kumimoji="0" lang="en-US" sz="3000" b="1" i="0" u="none" strike="noStrike" kern="1200" cap="none" spc="0" normalizeH="0" baseline="0" noProof="0" dirty="0">
                <a:ln>
                  <a:noFill/>
                </a:ln>
                <a:solidFill>
                  <a:srgbClr val="70AD47">
                    <a:lumMod val="75000"/>
                  </a:srgbClr>
                </a:solidFill>
                <a:effectLst/>
                <a:uLnTx/>
                <a:uFillTx/>
                <a:latin typeface="Quire Sans"/>
                <a:ea typeface="+mn-ea"/>
                <a:cs typeface="+mn-cs"/>
              </a:rPr>
              <a:t>without</a:t>
            </a:r>
            <a:r>
              <a:rPr kumimoji="0" lang="en-US" sz="3000" b="1" i="0" u="none" strike="noStrike" kern="1200" cap="none" spc="0" normalizeH="0" baseline="0" noProof="0" dirty="0">
                <a:ln>
                  <a:noFill/>
                </a:ln>
                <a:solidFill>
                  <a:srgbClr val="C00000"/>
                </a:solidFill>
                <a:effectLst/>
                <a:uLnTx/>
                <a:uFillTx/>
                <a:latin typeface="Quire Sans"/>
                <a:ea typeface="+mn-ea"/>
                <a:cs typeface="+mn-cs"/>
              </a:rPr>
              <a:t> </a:t>
            </a:r>
            <a:r>
              <a:rPr kumimoji="0" lang="en-US" sz="3000" b="0" i="0" u="none" strike="noStrike" kern="1200" cap="none" spc="0" normalizeH="0" baseline="0" noProof="0" dirty="0">
                <a:ln>
                  <a:noFill/>
                </a:ln>
                <a:solidFill>
                  <a:prstClr val="black"/>
                </a:solidFill>
                <a:effectLst/>
                <a:uLnTx/>
                <a:uFillTx/>
                <a:latin typeface="Quire Sans"/>
                <a:ea typeface="+mn-ea"/>
                <a:cs typeface="+mn-cs"/>
              </a:rPr>
              <a:t>modifying the standard and</a:t>
            </a:r>
            <a:br>
              <a:rPr kumimoji="0" lang="en-US" sz="3000" b="0" i="0" u="none" strike="noStrike" kern="1200" cap="none" spc="0" normalizeH="0" baseline="0" noProof="0" dirty="0">
                <a:ln>
                  <a:noFill/>
                </a:ln>
                <a:solidFill>
                  <a:prstClr val="black"/>
                </a:solidFill>
                <a:effectLst/>
                <a:uLnTx/>
                <a:uFillTx/>
                <a:latin typeface="Quire Sans"/>
                <a:ea typeface="+mn-ea"/>
                <a:cs typeface="+mn-cs"/>
              </a:rPr>
            </a:br>
            <a:r>
              <a:rPr kumimoji="0" lang="en-US" sz="3000" b="0" i="0" u="none" strike="noStrike" kern="1200" cap="none" spc="0" normalizeH="0" baseline="0" noProof="0" dirty="0">
                <a:ln>
                  <a:noFill/>
                </a:ln>
                <a:solidFill>
                  <a:prstClr val="black"/>
                </a:solidFill>
                <a:effectLst/>
                <a:uLnTx/>
                <a:uFillTx/>
                <a:latin typeface="Quire Sans"/>
                <a:ea typeface="+mn-ea"/>
                <a:cs typeface="+mn-cs"/>
              </a:rPr>
              <a:t>exposing </a:t>
            </a:r>
            <a:r>
              <a:rPr kumimoji="0" lang="en-US" sz="3000" b="1" i="0" u="none" strike="noStrike" kern="1200" cap="none" spc="0" normalizeH="0" baseline="0" noProof="0" dirty="0">
                <a:ln>
                  <a:noFill/>
                </a:ln>
                <a:solidFill>
                  <a:srgbClr val="C00000"/>
                </a:solidFill>
                <a:effectLst/>
                <a:uLnTx/>
                <a:uFillTx/>
                <a:latin typeface="Quire Sans"/>
                <a:ea typeface="+mn-ea"/>
                <a:cs typeface="+mn-cs"/>
              </a:rPr>
              <a:t>DRAM-internal proprietary </a:t>
            </a:r>
            <a:r>
              <a:rPr kumimoji="0" lang="en-US" sz="3000" b="0" i="0" u="none" strike="noStrike" kern="1200" cap="none" spc="0" normalizeH="0" baseline="0" noProof="0" dirty="0">
                <a:ln>
                  <a:noFill/>
                </a:ln>
                <a:solidFill>
                  <a:prstClr val="black"/>
                </a:solidFill>
                <a:effectLst/>
                <a:uLnTx/>
                <a:uFillTx/>
                <a:latin typeface="Quire Sans"/>
                <a:ea typeface="+mn-ea"/>
                <a:cs typeface="+mn-cs"/>
              </a:rPr>
              <a:t>information</a:t>
            </a:r>
          </a:p>
        </p:txBody>
      </p:sp>
    </p:spTree>
    <p:extLst>
      <p:ext uri="{BB962C8B-B14F-4D97-AF65-F5344CB8AC3E}">
        <p14:creationId xmlns:p14="http://schemas.microsoft.com/office/powerpoint/2010/main" val="20021305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4774B-B062-C099-4168-50F0C580A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EDB3B9-73F1-7C1E-1C6C-642F7B455D84}"/>
              </a:ext>
            </a:extLst>
          </p:cNvPr>
          <p:cNvSpPr>
            <a:spLocks noGrp="1"/>
          </p:cNvSpPr>
          <p:nvPr>
            <p:ph type="title"/>
          </p:nvPr>
        </p:nvSpPr>
        <p:spPr/>
        <p:txBody>
          <a:bodyPr>
            <a:normAutofit/>
          </a:bodyPr>
          <a:lstStyle/>
          <a:p>
            <a:r>
              <a:rPr lang="en-US" sz="3600" dirty="0"/>
              <a:t>SMD Key Contribution</a:t>
            </a:r>
          </a:p>
        </p:txBody>
      </p:sp>
      <p:sp>
        <p:nvSpPr>
          <p:cNvPr id="4" name="Slide Number Placeholder 3">
            <a:extLst>
              <a:ext uri="{FF2B5EF4-FFF2-40B4-BE49-F238E27FC236}">
                <a16:creationId xmlns:a16="http://schemas.microsoft.com/office/drawing/2014/main" id="{5D0F61EE-37D6-32A7-323E-6B67DD21173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D2B53-EDAE-4B41-B849-8916FA40BCB6}" type="slidenum">
              <a:rPr kumimoji="0" lang="en-US" sz="2400" b="1" i="0" u="none" strike="noStrike" kern="1200" cap="none" spc="0" normalizeH="0" baseline="0" noProof="0" smtClean="0">
                <a:ln>
                  <a:noFill/>
                </a:ln>
                <a:solidFill>
                  <a:srgbClr val="5B9BD5">
                    <a:lumMod val="75000"/>
                  </a:srgbClr>
                </a:solidFill>
                <a:effectLst/>
                <a:uLnTx/>
                <a:uFillTx/>
                <a:latin typeface="Quire Sans" panose="020B0502040400020003" pitchFamily="34" charset="0"/>
                <a:ea typeface="+mn-ea"/>
                <a:cs typeface="Quire Sans" panose="020B05020404000200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2400" b="1" i="0" u="none" strike="noStrike" kern="1200" cap="none" spc="0" normalizeH="0" baseline="0" noProof="0">
              <a:ln>
                <a:noFill/>
              </a:ln>
              <a:solidFill>
                <a:srgbClr val="5B9BD5">
                  <a:lumMod val="75000"/>
                </a:srgbClr>
              </a:solidFill>
              <a:effectLst/>
              <a:uLnTx/>
              <a:uFillTx/>
              <a:latin typeface="Quire Sans" panose="020B0502040400020003" pitchFamily="34" charset="0"/>
              <a:ea typeface="+mn-ea"/>
              <a:cs typeface="Quire Sans" panose="020B0502040400020003" pitchFamily="34" charset="0"/>
            </a:endParaRPr>
          </a:p>
        </p:txBody>
      </p:sp>
      <p:sp>
        <p:nvSpPr>
          <p:cNvPr id="13" name="TextBox 12">
            <a:extLst>
              <a:ext uri="{FF2B5EF4-FFF2-40B4-BE49-F238E27FC236}">
                <a16:creationId xmlns:a16="http://schemas.microsoft.com/office/drawing/2014/main" id="{3A9298EC-9A5E-AF60-0C71-AC035ECAA2E0}"/>
              </a:ext>
            </a:extLst>
          </p:cNvPr>
          <p:cNvSpPr txBox="1"/>
          <p:nvPr/>
        </p:nvSpPr>
        <p:spPr>
          <a:xfrm>
            <a:off x="1182556" y="4272879"/>
            <a:ext cx="2898550"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Quire Sans"/>
                <a:ea typeface="+mn-ea"/>
                <a:cs typeface="+mn-cs"/>
              </a:rPr>
              <a:t>orchestrates </a:t>
            </a:r>
            <a:br>
              <a:rPr kumimoji="0" lang="en-US" sz="2400" b="0" i="0" u="none" strike="noStrike" kern="1200" cap="none" spc="0" normalizeH="0" baseline="0" noProof="0" dirty="0">
                <a:ln>
                  <a:noFill/>
                </a:ln>
                <a:solidFill>
                  <a:prstClr val="black"/>
                </a:solidFill>
                <a:effectLst/>
                <a:uLnTx/>
                <a:uFillTx/>
                <a:latin typeface="Quire Sans"/>
                <a:ea typeface="+mn-ea"/>
                <a:cs typeface="+mn-cs"/>
              </a:rPr>
            </a:br>
            <a:r>
              <a:rPr kumimoji="0" lang="en-US" sz="2400" b="0" i="0" u="none" strike="noStrike" kern="1200" cap="none" spc="0" normalizeH="0" baseline="0" noProof="0" dirty="0">
                <a:ln>
                  <a:noFill/>
                </a:ln>
                <a:solidFill>
                  <a:prstClr val="black"/>
                </a:solidFill>
                <a:effectLst/>
                <a:uLnTx/>
                <a:uFillTx/>
                <a:latin typeface="Quire Sans"/>
                <a:ea typeface="+mn-ea"/>
                <a:cs typeface="+mn-cs"/>
              </a:rPr>
              <a:t>all </a:t>
            </a:r>
            <a:r>
              <a:rPr kumimoji="0" lang="en-US" sz="2400" b="0" i="0" u="none" strike="noStrike" kern="1200" cap="none" spc="0" normalizeH="0" baseline="0" noProof="0" dirty="0">
                <a:ln>
                  <a:noFill/>
                </a:ln>
                <a:solidFill>
                  <a:srgbClr val="70AD47">
                    <a:lumMod val="75000"/>
                  </a:srgbClr>
                </a:solidFill>
                <a:effectLst/>
                <a:uLnTx/>
                <a:uFillTx/>
                <a:latin typeface="Quire Sans"/>
                <a:ea typeface="+mn-ea"/>
                <a:cs typeface="+mn-cs"/>
              </a:rPr>
              <a:t>access operations</a:t>
            </a:r>
          </a:p>
        </p:txBody>
      </p:sp>
      <p:sp>
        <p:nvSpPr>
          <p:cNvPr id="14" name="TextBox 13">
            <a:extLst>
              <a:ext uri="{FF2B5EF4-FFF2-40B4-BE49-F238E27FC236}">
                <a16:creationId xmlns:a16="http://schemas.microsoft.com/office/drawing/2014/main" id="{F54ACB73-6525-868F-F3F3-EC2C02C12031}"/>
              </a:ext>
            </a:extLst>
          </p:cNvPr>
          <p:cNvSpPr txBox="1"/>
          <p:nvPr/>
        </p:nvSpPr>
        <p:spPr>
          <a:xfrm>
            <a:off x="4825237" y="4272879"/>
            <a:ext cx="3850734"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472C4">
                    <a:lumMod val="75000"/>
                  </a:srgbClr>
                </a:solidFill>
                <a:effectLst/>
                <a:uLnTx/>
                <a:uFillTx/>
                <a:latin typeface="Quire Sans"/>
                <a:ea typeface="+mn-ea"/>
                <a:cs typeface="+mn-cs"/>
              </a:rPr>
              <a:t>performs</a:t>
            </a:r>
            <a:r>
              <a:rPr kumimoji="0" lang="en-US" sz="2400" b="0" i="0" u="none" strike="noStrike" kern="1200" cap="none" spc="0" normalizeH="0" baseline="0" noProof="0" dirty="0">
                <a:ln>
                  <a:noFill/>
                </a:ln>
                <a:solidFill>
                  <a:prstClr val="black"/>
                </a:solidFill>
                <a:effectLst/>
                <a:uLnTx/>
                <a:uFillTx/>
                <a:latin typeface="Quire Sans"/>
                <a:ea typeface="+mn-ea"/>
                <a:cs typeface="+mn-cs"/>
              </a:rPr>
              <a:t> its own</a:t>
            </a:r>
            <a:br>
              <a:rPr kumimoji="0" lang="en-US" sz="2400" b="0" i="0" u="none" strike="noStrike" kern="1200" cap="none" spc="0" normalizeH="0" baseline="0" noProof="0" dirty="0">
                <a:ln>
                  <a:noFill/>
                </a:ln>
                <a:solidFill>
                  <a:prstClr val="black"/>
                </a:solidFill>
                <a:effectLst/>
                <a:uLnTx/>
                <a:uFillTx/>
                <a:latin typeface="Quire Sans"/>
                <a:ea typeface="+mn-ea"/>
                <a:cs typeface="+mn-cs"/>
              </a:rPr>
            </a:br>
            <a:r>
              <a:rPr kumimoji="0" lang="en-US" sz="2400" b="0" i="0" u="none" strike="noStrike" kern="1200" cap="none" spc="0" normalizeH="0" baseline="0" noProof="0" dirty="0">
                <a:ln>
                  <a:noFill/>
                </a:ln>
                <a:solidFill>
                  <a:srgbClr val="4472C4">
                    <a:lumMod val="75000"/>
                  </a:srgbClr>
                </a:solidFill>
                <a:effectLst/>
                <a:uLnTx/>
                <a:uFillTx/>
                <a:latin typeface="Quire Sans"/>
                <a:ea typeface="+mn-ea"/>
                <a:cs typeface="+mn-cs"/>
              </a:rPr>
              <a:t>maintenance autonomously</a:t>
            </a:r>
          </a:p>
        </p:txBody>
      </p:sp>
      <p:grpSp>
        <p:nvGrpSpPr>
          <p:cNvPr id="15" name="Group 14">
            <a:extLst>
              <a:ext uri="{FF2B5EF4-FFF2-40B4-BE49-F238E27FC236}">
                <a16:creationId xmlns:a16="http://schemas.microsoft.com/office/drawing/2014/main" id="{5076EAD7-0B71-85A7-7898-3652FC3D87E6}"/>
              </a:ext>
            </a:extLst>
          </p:cNvPr>
          <p:cNvGrpSpPr/>
          <p:nvPr/>
        </p:nvGrpSpPr>
        <p:grpSpPr>
          <a:xfrm>
            <a:off x="1719799" y="2264652"/>
            <a:ext cx="5704401" cy="1333836"/>
            <a:chOff x="1719799" y="1092696"/>
            <a:chExt cx="5704401" cy="1333836"/>
          </a:xfrm>
        </p:grpSpPr>
        <p:sp>
          <p:nvSpPr>
            <p:cNvPr id="16" name="Rectangle 15">
              <a:extLst>
                <a:ext uri="{FF2B5EF4-FFF2-40B4-BE49-F238E27FC236}">
                  <a16:creationId xmlns:a16="http://schemas.microsoft.com/office/drawing/2014/main" id="{E10F46A5-AE33-5EFE-9546-B6085EE786E9}"/>
                </a:ext>
              </a:extLst>
            </p:cNvPr>
            <p:cNvSpPr/>
            <p:nvPr/>
          </p:nvSpPr>
          <p:spPr>
            <a:xfrm>
              <a:off x="1719799" y="1106616"/>
              <a:ext cx="1860605" cy="1319916"/>
            </a:xfrm>
            <a:prstGeom prst="rect">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Memory Controller</a:t>
              </a:r>
              <a:b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b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(MC)</a:t>
              </a:r>
            </a:p>
          </p:txBody>
        </p:sp>
        <p:sp>
          <p:nvSpPr>
            <p:cNvPr id="17" name="Rectangle 16">
              <a:extLst>
                <a:ext uri="{FF2B5EF4-FFF2-40B4-BE49-F238E27FC236}">
                  <a16:creationId xmlns:a16="http://schemas.microsoft.com/office/drawing/2014/main" id="{F2C52F2B-7424-5400-7B61-9FBCEAF52BEE}"/>
                </a:ext>
              </a:extLst>
            </p:cNvPr>
            <p:cNvSpPr/>
            <p:nvPr/>
          </p:nvSpPr>
          <p:spPr>
            <a:xfrm>
              <a:off x="6113558" y="1092696"/>
              <a:ext cx="1310642" cy="1319916"/>
            </a:xfrm>
            <a:prstGeom prst="rect">
              <a:avLst/>
            </a:prstGeom>
            <a:solidFill>
              <a:schemeClr val="accent1">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DRAM</a:t>
              </a:r>
              <a:b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br>
              <a:r>
                <a:rPr kumimoji="0" lang="en-US" sz="2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rPr>
                <a:t>Chip</a:t>
              </a:r>
            </a:p>
          </p:txBody>
        </p:sp>
        <p:cxnSp>
          <p:nvCxnSpPr>
            <p:cNvPr id="18" name="Straight Arrow Connector 17">
              <a:extLst>
                <a:ext uri="{FF2B5EF4-FFF2-40B4-BE49-F238E27FC236}">
                  <a16:creationId xmlns:a16="http://schemas.microsoft.com/office/drawing/2014/main" id="{B02AAAA9-5F87-B532-F7F0-1C168ED4D497}"/>
                </a:ext>
              </a:extLst>
            </p:cNvPr>
            <p:cNvCxnSpPr>
              <a:cxnSpLocks/>
            </p:cNvCxnSpPr>
            <p:nvPr/>
          </p:nvCxnSpPr>
          <p:spPr>
            <a:xfrm flipV="1">
              <a:off x="3580404" y="1578918"/>
              <a:ext cx="2533154" cy="1392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6AD7825-3050-0DEF-D018-3F078EB38102}"/>
                </a:ext>
              </a:extLst>
            </p:cNvPr>
            <p:cNvSpPr txBox="1"/>
            <p:nvPr/>
          </p:nvSpPr>
          <p:spPr>
            <a:xfrm>
              <a:off x="3562894" y="1170277"/>
              <a:ext cx="255066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D7D31">
                      <a:lumMod val="75000"/>
                    </a:srgbClr>
                  </a:solidFill>
                  <a:effectLst/>
                  <a:uLnTx/>
                  <a:uFillTx/>
                  <a:latin typeface="Quire Sans"/>
                  <a:ea typeface="+mn-ea"/>
                  <a:cs typeface="+mn-cs"/>
                </a:rPr>
                <a:t>DRAM command</a:t>
              </a:r>
            </a:p>
          </p:txBody>
        </p:sp>
        <p:cxnSp>
          <p:nvCxnSpPr>
            <p:cNvPr id="20" name="Straight Arrow Connector 19">
              <a:extLst>
                <a:ext uri="{FF2B5EF4-FFF2-40B4-BE49-F238E27FC236}">
                  <a16:creationId xmlns:a16="http://schemas.microsoft.com/office/drawing/2014/main" id="{4B7199C2-C380-C5E7-5E2E-8597D20C1595}"/>
                </a:ext>
              </a:extLst>
            </p:cNvPr>
            <p:cNvCxnSpPr/>
            <p:nvPr/>
          </p:nvCxnSpPr>
          <p:spPr>
            <a:xfrm flipH="1">
              <a:off x="3580404" y="1938528"/>
              <a:ext cx="2533154" cy="0"/>
            </a:xfrm>
            <a:prstGeom prst="straightConnector1">
              <a:avLst/>
            </a:prstGeom>
            <a:ln w="3810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B2A3710-7781-EB65-984A-26C5E9569118}"/>
                </a:ext>
              </a:extLst>
            </p:cNvPr>
            <p:cNvSpPr txBox="1"/>
            <p:nvPr/>
          </p:nvSpPr>
          <p:spPr>
            <a:xfrm>
              <a:off x="4419904" y="1899424"/>
              <a:ext cx="76335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5B9BD5"/>
                  </a:solidFill>
                  <a:effectLst/>
                  <a:uLnTx/>
                  <a:uFillTx/>
                  <a:latin typeface="Quire Sans"/>
                  <a:ea typeface="+mn-ea"/>
                  <a:cs typeface="+mn-cs"/>
                </a:rPr>
                <a:t>data</a:t>
              </a:r>
            </a:p>
          </p:txBody>
        </p:sp>
      </p:grpSp>
      <p:pic>
        <p:nvPicPr>
          <p:cNvPr id="31" name="Graphic 30" descr="Gears with solid fill">
            <a:extLst>
              <a:ext uri="{FF2B5EF4-FFF2-40B4-BE49-F238E27FC236}">
                <a16:creationId xmlns:a16="http://schemas.microsoft.com/office/drawing/2014/main" id="{5039D6B9-9305-2B84-040C-8E14AA9AC1D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67000" y="1807452"/>
            <a:ext cx="914400" cy="914400"/>
          </a:xfrm>
          <a:prstGeom prst="rect">
            <a:avLst/>
          </a:prstGeom>
        </p:spPr>
      </p:pic>
      <p:cxnSp>
        <p:nvCxnSpPr>
          <p:cNvPr id="34" name="Connector: Elbow 33">
            <a:extLst>
              <a:ext uri="{FF2B5EF4-FFF2-40B4-BE49-F238E27FC236}">
                <a16:creationId xmlns:a16="http://schemas.microsoft.com/office/drawing/2014/main" id="{B97472E9-B0DE-DEE2-EC85-0B1C4AA478DA}"/>
              </a:ext>
            </a:extLst>
          </p:cNvPr>
          <p:cNvCxnSpPr>
            <a:stCxn id="17" idx="2"/>
            <a:endCxn id="16" idx="2"/>
          </p:cNvCxnSpPr>
          <p:nvPr/>
        </p:nvCxnSpPr>
        <p:spPr>
          <a:xfrm rot="5400000">
            <a:off x="4702531" y="1532140"/>
            <a:ext cx="13920" cy="4118777"/>
          </a:xfrm>
          <a:prstGeom prst="bentConnector3">
            <a:avLst>
              <a:gd name="adj1" fmla="val 2015948"/>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7D80B114-67D0-F007-AFFC-EE026C2D434E}"/>
              </a:ext>
            </a:extLst>
          </p:cNvPr>
          <p:cNvSpPr txBox="1"/>
          <p:nvPr/>
        </p:nvSpPr>
        <p:spPr>
          <a:xfrm>
            <a:off x="2855458" y="3905074"/>
            <a:ext cx="35878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Quire Sans"/>
                <a:ea typeface="+mn-ea"/>
                <a:cs typeface="+mn-cs"/>
              </a:rPr>
              <a:t>negative acknowledgment (</a:t>
            </a:r>
            <a:r>
              <a:rPr kumimoji="0" lang="en-US" sz="1800" b="1" i="0" u="none" strike="noStrike" kern="1200" cap="none" spc="0" normalizeH="0" baseline="0" noProof="0" dirty="0" err="1">
                <a:ln>
                  <a:noFill/>
                </a:ln>
                <a:solidFill>
                  <a:srgbClr val="C00000"/>
                </a:solidFill>
                <a:effectLst/>
                <a:uLnTx/>
                <a:uFillTx/>
                <a:latin typeface="Quire Sans"/>
                <a:ea typeface="+mn-ea"/>
                <a:cs typeface="+mn-cs"/>
              </a:rPr>
              <a:t>nack</a:t>
            </a:r>
            <a:r>
              <a:rPr kumimoji="0" lang="en-US" sz="1800" b="1" i="0" u="none" strike="noStrike" kern="1200" cap="none" spc="0" normalizeH="0" baseline="0" noProof="0" dirty="0">
                <a:ln>
                  <a:noFill/>
                </a:ln>
                <a:solidFill>
                  <a:srgbClr val="C00000"/>
                </a:solidFill>
                <a:effectLst/>
                <a:uLnTx/>
                <a:uFillTx/>
                <a:latin typeface="Quire Sans"/>
                <a:ea typeface="+mn-ea"/>
                <a:cs typeface="+mn-cs"/>
              </a:rPr>
              <a:t>)</a:t>
            </a:r>
          </a:p>
        </p:txBody>
      </p:sp>
      <p:sp>
        <p:nvSpPr>
          <p:cNvPr id="37" name="TextBox 36">
            <a:extLst>
              <a:ext uri="{FF2B5EF4-FFF2-40B4-BE49-F238E27FC236}">
                <a16:creationId xmlns:a16="http://schemas.microsoft.com/office/drawing/2014/main" id="{595729CE-55C9-3677-1F4E-53F36EE8758A}"/>
              </a:ext>
            </a:extLst>
          </p:cNvPr>
          <p:cNvSpPr txBox="1"/>
          <p:nvPr/>
        </p:nvSpPr>
        <p:spPr>
          <a:xfrm>
            <a:off x="-8754" y="5273040"/>
            <a:ext cx="9144000" cy="1070844"/>
          </a:xfrm>
          <a:prstGeom prst="rect">
            <a:avLst/>
          </a:prstGeom>
          <a:solidFill>
            <a:schemeClr val="accent5">
              <a:lumMod val="20000"/>
              <a:lumOff val="80000"/>
            </a:schemeClr>
          </a:solidFill>
          <a:ln w="57150">
            <a:solidFill>
              <a:schemeClr val="accent5">
                <a:lumMod val="75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AD47">
                    <a:lumMod val="75000"/>
                  </a:srgbClr>
                </a:solidFill>
                <a:effectLst/>
                <a:uLnTx/>
                <a:uFillTx/>
                <a:latin typeface="Quire Sans"/>
                <a:ea typeface="+mn-ea"/>
                <a:cs typeface="+mn-cs"/>
              </a:rPr>
              <a:t>Partition the work nicely </a:t>
            </a:r>
            <a:r>
              <a:rPr kumimoji="0" lang="en-US" sz="3200" b="0" i="0" u="none" strike="noStrike" kern="1200" cap="none" spc="0" normalizeH="0" baseline="0" noProof="0" dirty="0">
                <a:ln>
                  <a:noFill/>
                </a:ln>
                <a:solidFill>
                  <a:prstClr val="black"/>
                </a:solidFill>
                <a:effectLst/>
                <a:uLnTx/>
                <a:uFillTx/>
                <a:latin typeface="Quire Sans"/>
                <a:ea typeface="+mn-ea"/>
                <a:cs typeface="+mn-cs"/>
              </a:rPr>
              <a:t>between the </a:t>
            </a:r>
            <a:br>
              <a:rPr kumimoji="0" lang="en-US" sz="3200" b="0" i="0" u="none" strike="noStrike" kern="1200" cap="none" spc="0" normalizeH="0" baseline="0" noProof="0" dirty="0">
                <a:ln>
                  <a:noFill/>
                </a:ln>
                <a:solidFill>
                  <a:prstClr val="black"/>
                </a:solidFill>
                <a:effectLst/>
                <a:uLnTx/>
                <a:uFillTx/>
                <a:latin typeface="Quire Sans"/>
                <a:ea typeface="+mn-ea"/>
                <a:cs typeface="+mn-cs"/>
              </a:rPr>
            </a:br>
            <a:r>
              <a:rPr kumimoji="0" lang="en-US" sz="3200" b="0" i="0" u="none" strike="noStrike" kern="1200" cap="none" spc="0" normalizeH="0" baseline="0" noProof="0" dirty="0">
                <a:ln>
                  <a:noFill/>
                </a:ln>
                <a:solidFill>
                  <a:prstClr val="black"/>
                </a:solidFill>
                <a:effectLst/>
                <a:uLnTx/>
                <a:uFillTx/>
                <a:latin typeface="Quire Sans"/>
                <a:ea typeface="+mn-ea"/>
                <a:cs typeface="+mn-cs"/>
              </a:rPr>
              <a:t>memory controller and the DRAM chip</a:t>
            </a:r>
          </a:p>
        </p:txBody>
      </p:sp>
      <p:sp>
        <p:nvSpPr>
          <p:cNvPr id="11" name="TextBox 10">
            <a:extLst>
              <a:ext uri="{FF2B5EF4-FFF2-40B4-BE49-F238E27FC236}">
                <a16:creationId xmlns:a16="http://schemas.microsoft.com/office/drawing/2014/main" id="{12D63A18-5AC5-3F50-78F1-944B4F9F579C}"/>
              </a:ext>
            </a:extLst>
          </p:cNvPr>
          <p:cNvSpPr txBox="1"/>
          <p:nvPr/>
        </p:nvSpPr>
        <p:spPr>
          <a:xfrm>
            <a:off x="244617" y="986207"/>
            <a:ext cx="865476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70AD47">
                    <a:lumMod val="75000"/>
                  </a:srgbClr>
                </a:solidFill>
                <a:effectLst/>
                <a:uLnTx/>
                <a:uFillTx/>
                <a:latin typeface="Quire Sans"/>
                <a:ea typeface="+mn-ea"/>
                <a:cs typeface="+mn-cs"/>
              </a:rPr>
              <a:t>DRAM chip controls </a:t>
            </a:r>
            <a:r>
              <a:rPr kumimoji="0" lang="en-US" sz="2800" b="0" i="0" u="none" strike="noStrike" kern="1200" cap="none" spc="0" normalizeH="0" baseline="0" noProof="0" dirty="0">
                <a:ln>
                  <a:noFill/>
                </a:ln>
                <a:solidFill>
                  <a:prstClr val="black"/>
                </a:solidFill>
                <a:effectLst/>
                <a:uLnTx/>
                <a:uFillTx/>
                <a:latin typeface="Quire Sans"/>
                <a:ea typeface="+mn-ea"/>
                <a:cs typeface="+mn-cs"/>
              </a:rPr>
              <a:t>in-DRAM maintenance operations</a:t>
            </a:r>
            <a:endParaRPr kumimoji="0" lang="en-US" sz="2800" b="0" i="0" u="none" strike="noStrike" kern="1200" cap="none" spc="0" normalizeH="0" baseline="0" noProof="0" dirty="0">
              <a:ln>
                <a:noFill/>
              </a:ln>
              <a:solidFill>
                <a:srgbClr val="70AD47">
                  <a:lumMod val="75000"/>
                </a:srgbClr>
              </a:solidFill>
              <a:effectLst/>
              <a:uLnTx/>
              <a:uFillTx/>
              <a:latin typeface="Quire Sans"/>
              <a:ea typeface="+mn-ea"/>
              <a:cs typeface="+mn-cs"/>
            </a:endParaRPr>
          </a:p>
        </p:txBody>
      </p:sp>
      <p:sp>
        <p:nvSpPr>
          <p:cNvPr id="12" name="TextBox 11">
            <a:extLst>
              <a:ext uri="{FF2B5EF4-FFF2-40B4-BE49-F238E27FC236}">
                <a16:creationId xmlns:a16="http://schemas.microsoft.com/office/drawing/2014/main" id="{C4190813-1058-50CA-D7A1-AE2A8977A33C}"/>
              </a:ext>
            </a:extLst>
          </p:cNvPr>
          <p:cNvSpPr txBox="1"/>
          <p:nvPr/>
        </p:nvSpPr>
        <p:spPr>
          <a:xfrm>
            <a:off x="2588557" y="1646577"/>
            <a:ext cx="424186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Quire Sans"/>
                <a:ea typeface="+mn-ea"/>
                <a:cs typeface="+mn-cs"/>
              </a:rPr>
              <a:t>with a single, simple interface change</a:t>
            </a:r>
          </a:p>
        </p:txBody>
      </p:sp>
      <p:sp>
        <p:nvSpPr>
          <p:cNvPr id="22" name="Rectangle 21">
            <a:extLst>
              <a:ext uri="{FF2B5EF4-FFF2-40B4-BE49-F238E27FC236}">
                <a16:creationId xmlns:a16="http://schemas.microsoft.com/office/drawing/2014/main" id="{73E257EE-DC7F-7467-D2A9-1D6D4A0D06DE}"/>
              </a:ext>
            </a:extLst>
          </p:cNvPr>
          <p:cNvSpPr/>
          <p:nvPr/>
        </p:nvSpPr>
        <p:spPr>
          <a:xfrm>
            <a:off x="3597914" y="2197737"/>
            <a:ext cx="2515644" cy="1448215"/>
          </a:xfrm>
          <a:prstGeom prst="rect">
            <a:avLst/>
          </a:prstGeom>
          <a:solidFill>
            <a:srgbClr val="FFFFFF">
              <a:alpha val="80000"/>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Quire Sans" panose="020B0502040400020003" pitchFamily="34" charset="0"/>
              <a:ea typeface="+mn-ea"/>
              <a:cs typeface="Quire Sans" panose="020B0502040400020003" pitchFamily="34" charset="0"/>
            </a:endParaRPr>
          </a:p>
        </p:txBody>
      </p:sp>
    </p:spTree>
    <p:extLst>
      <p:ext uri="{BB962C8B-B14F-4D97-AF65-F5344CB8AC3E}">
        <p14:creationId xmlns:p14="http://schemas.microsoft.com/office/powerpoint/2010/main" val="30873266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9DCDE97-02FB-9FDB-01AC-416810C4F947}"/>
              </a:ext>
            </a:extLst>
          </p:cNvPr>
          <p:cNvSpPr/>
          <p:nvPr/>
        </p:nvSpPr>
        <p:spPr>
          <a:xfrm>
            <a:off x="0" y="4967565"/>
            <a:ext cx="9144000" cy="61400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CH" sz="1350" b="0" i="0" u="none" strike="noStrike" kern="1200" cap="none" spc="0" normalizeH="0" baseline="0" noProof="0">
              <a:ln>
                <a:noFill/>
              </a:ln>
              <a:solidFill>
                <a:prstClr val="white"/>
              </a:solidFill>
              <a:effectLst/>
              <a:uLnTx/>
              <a:uFillTx/>
              <a:latin typeface="Cambria"/>
              <a:ea typeface="+mn-ea"/>
              <a:cs typeface="+mn-cs"/>
            </a:endParaRPr>
          </a:p>
        </p:txBody>
      </p:sp>
      <p:sp>
        <p:nvSpPr>
          <p:cNvPr id="12" name="Rectangle 11">
            <a:extLst>
              <a:ext uri="{FF2B5EF4-FFF2-40B4-BE49-F238E27FC236}">
                <a16:creationId xmlns:a16="http://schemas.microsoft.com/office/drawing/2014/main" id="{E5B29132-A5F7-3214-35B5-29B8513F6C12}"/>
              </a:ext>
            </a:extLst>
          </p:cNvPr>
          <p:cNvSpPr/>
          <p:nvPr/>
        </p:nvSpPr>
        <p:spPr>
          <a:xfrm>
            <a:off x="1" y="2991954"/>
            <a:ext cx="9144000" cy="156371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CH" sz="1350" b="0" i="0" u="none" strike="noStrike" kern="1200" cap="none" spc="0" normalizeH="0" baseline="0" noProof="0">
              <a:ln>
                <a:noFill/>
              </a:ln>
              <a:solidFill>
                <a:prstClr val="white"/>
              </a:solidFill>
              <a:effectLst/>
              <a:uLnTx/>
              <a:uFillTx/>
              <a:latin typeface="Cambria"/>
              <a:ea typeface="+mn-ea"/>
              <a:cs typeface="+mn-cs"/>
            </a:endParaRPr>
          </a:p>
        </p:txBody>
      </p:sp>
      <p:sp>
        <p:nvSpPr>
          <p:cNvPr id="11" name="Rectangle 10">
            <a:extLst>
              <a:ext uri="{FF2B5EF4-FFF2-40B4-BE49-F238E27FC236}">
                <a16:creationId xmlns:a16="http://schemas.microsoft.com/office/drawing/2014/main" id="{5BEE0D95-A0B0-CF92-36C5-08CDAC191446}"/>
              </a:ext>
            </a:extLst>
          </p:cNvPr>
          <p:cNvSpPr/>
          <p:nvPr/>
        </p:nvSpPr>
        <p:spPr>
          <a:xfrm>
            <a:off x="1" y="1196752"/>
            <a:ext cx="9144000" cy="140043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CH" sz="1350" b="0" i="0" u="none" strike="noStrike" kern="1200" cap="none" spc="0" normalizeH="0" baseline="0" noProof="0">
              <a:ln>
                <a:noFill/>
              </a:ln>
              <a:solidFill>
                <a:prstClr val="white"/>
              </a:solidFill>
              <a:effectLst/>
              <a:uLnTx/>
              <a:uFillTx/>
              <a:latin typeface="Cambria"/>
              <a:ea typeface="+mn-ea"/>
              <a:cs typeface="+mn-cs"/>
            </a:endParaRPr>
          </a:p>
        </p:txBody>
      </p:sp>
      <p:sp>
        <p:nvSpPr>
          <p:cNvPr id="2" name="Title 1">
            <a:extLst>
              <a:ext uri="{FF2B5EF4-FFF2-40B4-BE49-F238E27FC236}">
                <a16:creationId xmlns:a16="http://schemas.microsoft.com/office/drawing/2014/main" id="{2D9CE1CA-6019-1134-3F74-2E75551AEE17}"/>
              </a:ext>
            </a:extLst>
          </p:cNvPr>
          <p:cNvSpPr>
            <a:spLocks noGrp="1"/>
          </p:cNvSpPr>
          <p:nvPr>
            <p:ph type="title"/>
          </p:nvPr>
        </p:nvSpPr>
        <p:spPr/>
        <p:txBody>
          <a:bodyPr>
            <a:normAutofit/>
          </a:bodyPr>
          <a:lstStyle/>
          <a:p>
            <a:r>
              <a:rPr lang="en-US" dirty="0"/>
              <a:t>SMD-Based Maintenance Mechanisms</a:t>
            </a:r>
            <a:endParaRPr lang="en-CH" dirty="0"/>
          </a:p>
        </p:txBody>
      </p:sp>
      <p:sp>
        <p:nvSpPr>
          <p:cNvPr id="4" name="TextBox 3">
            <a:extLst>
              <a:ext uri="{FF2B5EF4-FFF2-40B4-BE49-F238E27FC236}">
                <a16:creationId xmlns:a16="http://schemas.microsoft.com/office/drawing/2014/main" id="{090BD27F-CFBF-995B-743A-436B90B04D8D}"/>
              </a:ext>
            </a:extLst>
          </p:cNvPr>
          <p:cNvSpPr txBox="1"/>
          <p:nvPr/>
        </p:nvSpPr>
        <p:spPr>
          <a:xfrm>
            <a:off x="-7765" y="1549509"/>
            <a:ext cx="1754922" cy="557525"/>
          </a:xfrm>
          <a:prstGeom prst="rect">
            <a:avLst/>
          </a:prstGeom>
          <a:noFill/>
        </p:spPr>
        <p:txBody>
          <a:bodyPr wrap="square" rtlCol="0">
            <a:spAutoFit/>
          </a:bodyPr>
          <a:lstStyle/>
          <a:p>
            <a:pPr marL="0" marR="0" lvl="0" indent="0" algn="ctr" defTabSz="685800" rtl="0" eaLnBrk="1" fontAlgn="auto" latinLnBrk="0" hangingPunct="1">
              <a:lnSpc>
                <a:spcPts val="18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Cambria"/>
                <a:ea typeface="+mn-ea"/>
                <a:cs typeface="+mn-cs"/>
              </a:rPr>
              <a:t>DRAM </a:t>
            </a:r>
          </a:p>
          <a:p>
            <a:pPr marL="0" marR="0" lvl="0" indent="0" algn="ctr" defTabSz="685800" rtl="0" eaLnBrk="1" fontAlgn="auto" latinLnBrk="0" hangingPunct="1">
              <a:lnSpc>
                <a:spcPts val="18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Cambria"/>
                <a:ea typeface="+mn-ea"/>
                <a:cs typeface="+mn-cs"/>
              </a:rPr>
              <a:t>Refresh</a:t>
            </a:r>
            <a:endParaRPr kumimoji="0" lang="en-CH" sz="2100" b="1" i="0" u="none" strike="noStrike" kern="1200" cap="none" spc="0" normalizeH="0" baseline="0" noProof="0" dirty="0">
              <a:ln>
                <a:noFill/>
              </a:ln>
              <a:solidFill>
                <a:prstClr val="black"/>
              </a:solidFill>
              <a:effectLst/>
              <a:uLnTx/>
              <a:uFillTx/>
              <a:latin typeface="Cambria"/>
              <a:ea typeface="+mn-ea"/>
              <a:cs typeface="+mn-cs"/>
            </a:endParaRPr>
          </a:p>
        </p:txBody>
      </p:sp>
      <p:sp>
        <p:nvSpPr>
          <p:cNvPr id="5" name="TextBox 4">
            <a:extLst>
              <a:ext uri="{FF2B5EF4-FFF2-40B4-BE49-F238E27FC236}">
                <a16:creationId xmlns:a16="http://schemas.microsoft.com/office/drawing/2014/main" id="{4CE70165-AFA9-C1C5-E711-6C87CEC70685}"/>
              </a:ext>
            </a:extLst>
          </p:cNvPr>
          <p:cNvSpPr txBox="1"/>
          <p:nvPr/>
        </p:nvSpPr>
        <p:spPr>
          <a:xfrm>
            <a:off x="-7763" y="3470051"/>
            <a:ext cx="1828902" cy="557525"/>
          </a:xfrm>
          <a:prstGeom prst="rect">
            <a:avLst/>
          </a:prstGeom>
          <a:noFill/>
        </p:spPr>
        <p:txBody>
          <a:bodyPr wrap="square" rtlCol="0">
            <a:spAutoFit/>
          </a:bodyPr>
          <a:lstStyle/>
          <a:p>
            <a:pPr marL="0" marR="0" lvl="0" indent="0" algn="ctr" defTabSz="685800" rtl="0" eaLnBrk="1" fontAlgn="auto" latinLnBrk="0" hangingPunct="1">
              <a:lnSpc>
                <a:spcPts val="18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Cambria"/>
                <a:ea typeface="+mn-ea"/>
                <a:cs typeface="+mn-cs"/>
              </a:rPr>
              <a:t>RowHammer Protection</a:t>
            </a:r>
            <a:endParaRPr kumimoji="0" lang="en-CH" sz="2100" b="1" i="0" u="none" strike="noStrike" kern="1200" cap="none" spc="0" normalizeH="0" baseline="0" noProof="0" dirty="0">
              <a:ln>
                <a:noFill/>
              </a:ln>
              <a:solidFill>
                <a:prstClr val="black"/>
              </a:solidFill>
              <a:effectLst/>
              <a:uLnTx/>
              <a:uFillTx/>
              <a:latin typeface="Cambria"/>
              <a:ea typeface="+mn-ea"/>
              <a:cs typeface="+mn-cs"/>
            </a:endParaRPr>
          </a:p>
        </p:txBody>
      </p:sp>
      <p:sp>
        <p:nvSpPr>
          <p:cNvPr id="6" name="TextBox 5">
            <a:extLst>
              <a:ext uri="{FF2B5EF4-FFF2-40B4-BE49-F238E27FC236}">
                <a16:creationId xmlns:a16="http://schemas.microsoft.com/office/drawing/2014/main" id="{70F551A5-8FEA-CBB9-B287-B3C6423881E8}"/>
              </a:ext>
            </a:extLst>
          </p:cNvPr>
          <p:cNvSpPr txBox="1"/>
          <p:nvPr/>
        </p:nvSpPr>
        <p:spPr>
          <a:xfrm>
            <a:off x="-7764" y="5041544"/>
            <a:ext cx="1754922" cy="557525"/>
          </a:xfrm>
          <a:prstGeom prst="rect">
            <a:avLst/>
          </a:prstGeom>
          <a:noFill/>
        </p:spPr>
        <p:txBody>
          <a:bodyPr wrap="square" rtlCol="0">
            <a:spAutoFit/>
          </a:bodyPr>
          <a:lstStyle/>
          <a:p>
            <a:pPr marL="0" marR="0" lvl="0" indent="0" algn="ctr" defTabSz="685800" rtl="0" eaLnBrk="1" fontAlgn="auto" latinLnBrk="0" hangingPunct="1">
              <a:lnSpc>
                <a:spcPts val="18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Cambria"/>
                <a:ea typeface="+mn-ea"/>
                <a:cs typeface="+mn-cs"/>
              </a:rPr>
              <a:t>Memory </a:t>
            </a:r>
            <a:br>
              <a:rPr kumimoji="0" lang="en-US" sz="2100" b="1" i="0" u="none" strike="noStrike" kern="1200" cap="none" spc="0" normalizeH="0" baseline="0" noProof="0" dirty="0">
                <a:ln>
                  <a:noFill/>
                </a:ln>
                <a:solidFill>
                  <a:prstClr val="black"/>
                </a:solidFill>
                <a:effectLst/>
                <a:uLnTx/>
                <a:uFillTx/>
                <a:latin typeface="Cambria"/>
                <a:ea typeface="+mn-ea"/>
                <a:cs typeface="+mn-cs"/>
              </a:rPr>
            </a:br>
            <a:r>
              <a:rPr kumimoji="0" lang="en-US" sz="2100" b="1" i="0" u="none" strike="noStrike" kern="1200" cap="none" spc="0" normalizeH="0" baseline="0" noProof="0" dirty="0">
                <a:ln>
                  <a:noFill/>
                </a:ln>
                <a:solidFill>
                  <a:prstClr val="black"/>
                </a:solidFill>
                <a:effectLst/>
                <a:uLnTx/>
                <a:uFillTx/>
                <a:latin typeface="Cambria"/>
                <a:ea typeface="+mn-ea"/>
                <a:cs typeface="+mn-cs"/>
              </a:rPr>
              <a:t>Scrubbing</a:t>
            </a:r>
            <a:endParaRPr kumimoji="0" lang="en-CH" sz="2100" b="1" i="0" u="none" strike="noStrike" kern="1200" cap="none" spc="0" normalizeH="0" baseline="0" noProof="0" dirty="0">
              <a:ln>
                <a:noFill/>
              </a:ln>
              <a:solidFill>
                <a:prstClr val="black"/>
              </a:solidFill>
              <a:effectLst/>
              <a:uLnTx/>
              <a:uFillTx/>
              <a:latin typeface="Cambria"/>
              <a:ea typeface="+mn-ea"/>
              <a:cs typeface="+mn-cs"/>
            </a:endParaRPr>
          </a:p>
        </p:txBody>
      </p:sp>
      <p:sp>
        <p:nvSpPr>
          <p:cNvPr id="7" name="TextBox 6">
            <a:extLst>
              <a:ext uri="{FF2B5EF4-FFF2-40B4-BE49-F238E27FC236}">
                <a16:creationId xmlns:a16="http://schemas.microsoft.com/office/drawing/2014/main" id="{A32ACD8E-1C7C-6915-B72C-DFDFC830BE93}"/>
              </a:ext>
            </a:extLst>
          </p:cNvPr>
          <p:cNvSpPr txBox="1"/>
          <p:nvPr/>
        </p:nvSpPr>
        <p:spPr>
          <a:xfrm>
            <a:off x="2261508" y="1203260"/>
            <a:ext cx="2732995"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50000"/>
                  </a:srgbClr>
                </a:solidFill>
                <a:effectLst/>
                <a:uLnTx/>
                <a:uFillTx/>
                <a:latin typeface="Cambria"/>
                <a:ea typeface="+mn-ea"/>
                <a:cs typeface="+mn-cs"/>
              </a:rPr>
              <a:t>Fixed Rate (SMD-FR)</a:t>
            </a:r>
            <a:endParaRPr kumimoji="0" lang="en-CH" sz="1800" b="1" i="0" u="none" strike="noStrike" kern="1200" cap="none" spc="0" normalizeH="0" baseline="0" noProof="0" dirty="0">
              <a:ln>
                <a:noFill/>
              </a:ln>
              <a:solidFill>
                <a:srgbClr val="70AD47">
                  <a:lumMod val="50000"/>
                </a:srgbClr>
              </a:solidFill>
              <a:effectLst/>
              <a:uLnTx/>
              <a:uFillTx/>
              <a:latin typeface="Cambria"/>
              <a:ea typeface="+mn-ea"/>
              <a:cs typeface="+mn-cs"/>
            </a:endParaRPr>
          </a:p>
        </p:txBody>
      </p:sp>
      <p:sp>
        <p:nvSpPr>
          <p:cNvPr id="8" name="TextBox 7">
            <a:extLst>
              <a:ext uri="{FF2B5EF4-FFF2-40B4-BE49-F238E27FC236}">
                <a16:creationId xmlns:a16="http://schemas.microsoft.com/office/drawing/2014/main" id="{EA0C1039-CF13-F185-6C70-CEC35F2A4D4E}"/>
              </a:ext>
            </a:extLst>
          </p:cNvPr>
          <p:cNvSpPr txBox="1"/>
          <p:nvPr/>
        </p:nvSpPr>
        <p:spPr>
          <a:xfrm>
            <a:off x="5602741" y="1203260"/>
            <a:ext cx="3131003"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50000"/>
                  </a:srgbClr>
                </a:solidFill>
                <a:effectLst/>
                <a:uLnTx/>
                <a:uFillTx/>
                <a:latin typeface="Cambria"/>
                <a:ea typeface="+mn-ea"/>
                <a:cs typeface="+mn-cs"/>
              </a:rPr>
              <a:t>Variable Rate (SMD-VR)</a:t>
            </a:r>
            <a:endParaRPr kumimoji="0" lang="en-CH" sz="1800" b="1" i="0" u="none" strike="noStrike" kern="1200" cap="none" spc="0" normalizeH="0" baseline="0" noProof="0" dirty="0">
              <a:ln>
                <a:noFill/>
              </a:ln>
              <a:solidFill>
                <a:srgbClr val="70AD47">
                  <a:lumMod val="50000"/>
                </a:srgbClr>
              </a:solidFill>
              <a:effectLst/>
              <a:uLnTx/>
              <a:uFillTx/>
              <a:latin typeface="Cambria"/>
              <a:ea typeface="+mn-ea"/>
              <a:cs typeface="+mn-cs"/>
            </a:endParaRPr>
          </a:p>
        </p:txBody>
      </p:sp>
      <p:sp>
        <p:nvSpPr>
          <p:cNvPr id="9" name="TextBox 8">
            <a:extLst>
              <a:ext uri="{FF2B5EF4-FFF2-40B4-BE49-F238E27FC236}">
                <a16:creationId xmlns:a16="http://schemas.microsoft.com/office/drawing/2014/main" id="{51F5064C-5121-F28C-59E0-D177A0BF8742}"/>
              </a:ext>
            </a:extLst>
          </p:cNvPr>
          <p:cNvSpPr txBox="1"/>
          <p:nvPr/>
        </p:nvSpPr>
        <p:spPr>
          <a:xfrm>
            <a:off x="2261508" y="1715163"/>
            <a:ext cx="3112634" cy="553998"/>
          </a:xfrm>
          <a:prstGeom prst="rect">
            <a:avLst/>
          </a:prstGeom>
          <a:noFill/>
        </p:spPr>
        <p:txBody>
          <a:bodyPr wrap="square"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1" u="none" strike="noStrike" kern="1200" cap="none" spc="0" normalizeH="0" baseline="0" noProof="0" dirty="0">
                <a:ln>
                  <a:noFill/>
                </a:ln>
                <a:solidFill>
                  <a:prstClr val="black"/>
                </a:solidFill>
                <a:effectLst/>
                <a:uLnTx/>
                <a:uFillTx/>
                <a:latin typeface="Cambria"/>
                <a:ea typeface="+mn-ea"/>
                <a:cs typeface="+mn-cs"/>
              </a:rPr>
              <a:t>uniformly</a:t>
            </a:r>
            <a:r>
              <a:rPr kumimoji="0" lang="en-US" sz="1500" b="0" i="1" u="none" strike="noStrike" kern="1200" cap="none" spc="0" normalizeH="0" baseline="0" noProof="0" dirty="0">
                <a:ln>
                  <a:noFill/>
                </a:ln>
                <a:solidFill>
                  <a:prstClr val="black"/>
                </a:solidFill>
                <a:effectLst/>
                <a:uLnTx/>
                <a:uFillTx/>
                <a:latin typeface="Cambria"/>
                <a:ea typeface="+mn-ea"/>
                <a:cs typeface="+mn-cs"/>
              </a:rPr>
              <a:t> refreshes </a:t>
            </a:r>
            <a:r>
              <a:rPr kumimoji="0" lang="en-US" sz="1500" b="1" i="1" u="none" strike="noStrike" kern="1200" cap="none" spc="0" normalizeH="0" baseline="0" noProof="0" dirty="0">
                <a:ln>
                  <a:noFill/>
                </a:ln>
                <a:solidFill>
                  <a:prstClr val="black"/>
                </a:solidFill>
                <a:effectLst/>
                <a:uLnTx/>
                <a:uFillTx/>
                <a:latin typeface="Cambria"/>
                <a:ea typeface="+mn-ea"/>
                <a:cs typeface="+mn-cs"/>
              </a:rPr>
              <a:t>all</a:t>
            </a:r>
            <a:r>
              <a:rPr kumimoji="0" lang="en-US" sz="1500" b="0" i="1" u="none" strike="noStrike" kern="1200" cap="none" spc="0" normalizeH="0" baseline="0" noProof="0" dirty="0">
                <a:ln>
                  <a:noFill/>
                </a:ln>
                <a:solidFill>
                  <a:prstClr val="black"/>
                </a:solidFill>
                <a:effectLst/>
                <a:uLnTx/>
                <a:uFillTx/>
                <a:latin typeface="Cambria"/>
                <a:ea typeface="+mn-ea"/>
                <a:cs typeface="+mn-cs"/>
              </a:rPr>
              <a:t> DRAM rows with a </a:t>
            </a:r>
            <a:r>
              <a:rPr kumimoji="0" lang="en-US" sz="1500" b="1" i="1" u="none" strike="noStrike" kern="1200" cap="none" spc="0" normalizeH="0" baseline="0" noProof="0" dirty="0">
                <a:ln>
                  <a:noFill/>
                </a:ln>
                <a:solidFill>
                  <a:prstClr val="black"/>
                </a:solidFill>
                <a:effectLst/>
                <a:uLnTx/>
                <a:uFillTx/>
                <a:latin typeface="Cambria"/>
                <a:ea typeface="+mn-ea"/>
                <a:cs typeface="+mn-cs"/>
              </a:rPr>
              <a:t>fixed</a:t>
            </a:r>
            <a:r>
              <a:rPr kumimoji="0" lang="en-US" sz="1500" b="0" i="1" u="none" strike="noStrike" kern="1200" cap="none" spc="0" normalizeH="0" baseline="0" noProof="0" dirty="0">
                <a:ln>
                  <a:noFill/>
                </a:ln>
                <a:solidFill>
                  <a:prstClr val="black"/>
                </a:solidFill>
                <a:effectLst/>
                <a:uLnTx/>
                <a:uFillTx/>
                <a:latin typeface="Cambria"/>
                <a:ea typeface="+mn-ea"/>
                <a:cs typeface="+mn-cs"/>
              </a:rPr>
              <a:t> refresh period</a:t>
            </a:r>
            <a:endParaRPr kumimoji="0" lang="en-CH" sz="1500" b="0" i="1" u="none" strike="noStrike" kern="1200" cap="none" spc="0" normalizeH="0" baseline="0" noProof="0" dirty="0">
              <a:ln>
                <a:noFill/>
              </a:ln>
              <a:solidFill>
                <a:prstClr val="black"/>
              </a:solidFill>
              <a:effectLst/>
              <a:uLnTx/>
              <a:uFillTx/>
              <a:latin typeface="Cambria"/>
              <a:ea typeface="+mn-ea"/>
              <a:cs typeface="+mn-cs"/>
            </a:endParaRPr>
          </a:p>
        </p:txBody>
      </p:sp>
      <p:sp>
        <p:nvSpPr>
          <p:cNvPr id="10" name="TextBox 9">
            <a:extLst>
              <a:ext uri="{FF2B5EF4-FFF2-40B4-BE49-F238E27FC236}">
                <a16:creationId xmlns:a16="http://schemas.microsoft.com/office/drawing/2014/main" id="{501D614E-6F76-E474-082D-C0EB445B424B}"/>
              </a:ext>
            </a:extLst>
          </p:cNvPr>
          <p:cNvSpPr txBox="1"/>
          <p:nvPr/>
        </p:nvSpPr>
        <p:spPr>
          <a:xfrm>
            <a:off x="5470072" y="1622116"/>
            <a:ext cx="3396343" cy="78483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1" u="none" strike="noStrike" kern="1200" cap="none" spc="0" normalizeH="0" baseline="0" noProof="0" dirty="0">
                <a:ln>
                  <a:noFill/>
                </a:ln>
                <a:solidFill>
                  <a:prstClr val="black"/>
                </a:solidFill>
                <a:effectLst/>
                <a:uLnTx/>
                <a:uFillTx/>
                <a:latin typeface="Cambria"/>
                <a:ea typeface="+mn-ea"/>
                <a:cs typeface="+mn-cs"/>
              </a:rPr>
              <a:t>skips</a:t>
            </a:r>
            <a:r>
              <a:rPr kumimoji="0" lang="en-US" sz="1500" b="0" i="1" u="none" strike="noStrike" kern="1200" cap="none" spc="0" normalizeH="0" baseline="0" noProof="0" dirty="0">
                <a:ln>
                  <a:noFill/>
                </a:ln>
                <a:solidFill>
                  <a:prstClr val="black"/>
                </a:solidFill>
                <a:effectLst/>
                <a:uLnTx/>
                <a:uFillTx/>
                <a:latin typeface="Cambria"/>
                <a:ea typeface="+mn-ea"/>
                <a:cs typeface="+mn-cs"/>
              </a:rPr>
              <a:t> refreshing rows that </a:t>
            </a:r>
            <a:br>
              <a:rPr kumimoji="0" lang="en-US" sz="1500" b="0" i="1" u="none" strike="noStrike" kern="1200" cap="none" spc="0" normalizeH="0" baseline="0" noProof="0" dirty="0">
                <a:ln>
                  <a:noFill/>
                </a:ln>
                <a:solidFill>
                  <a:prstClr val="black"/>
                </a:solidFill>
                <a:effectLst/>
                <a:uLnTx/>
                <a:uFillTx/>
                <a:latin typeface="Cambria"/>
                <a:ea typeface="+mn-ea"/>
                <a:cs typeface="+mn-cs"/>
              </a:rPr>
            </a:br>
            <a:r>
              <a:rPr kumimoji="0" lang="en-US" sz="1500" b="0" i="1" u="none" strike="noStrike" kern="1200" cap="none" spc="0" normalizeH="0" baseline="0" noProof="0" dirty="0">
                <a:ln>
                  <a:noFill/>
                </a:ln>
                <a:solidFill>
                  <a:prstClr val="black"/>
                </a:solidFill>
                <a:effectLst/>
                <a:uLnTx/>
                <a:uFillTx/>
                <a:latin typeface="Cambria"/>
                <a:ea typeface="+mn-ea"/>
                <a:cs typeface="+mn-cs"/>
              </a:rPr>
              <a:t>can </a:t>
            </a:r>
            <a:r>
              <a:rPr kumimoji="0" lang="en-US" sz="1500" b="1" i="1" u="none" strike="noStrike" kern="1200" cap="none" spc="0" normalizeH="0" baseline="0" noProof="0" dirty="0">
                <a:ln>
                  <a:noFill/>
                </a:ln>
                <a:solidFill>
                  <a:prstClr val="black"/>
                </a:solidFill>
                <a:effectLst/>
                <a:uLnTx/>
                <a:uFillTx/>
                <a:latin typeface="Cambria"/>
                <a:ea typeface="+mn-ea"/>
                <a:cs typeface="+mn-cs"/>
              </a:rPr>
              <a:t>retain their data for longer</a:t>
            </a:r>
            <a:r>
              <a:rPr kumimoji="0" lang="en-US" sz="1500" b="0" i="1" u="none" strike="noStrike" kern="1200" cap="none" spc="0" normalizeH="0" baseline="0" noProof="0" dirty="0">
                <a:ln>
                  <a:noFill/>
                </a:ln>
                <a:solidFill>
                  <a:prstClr val="black"/>
                </a:solidFill>
                <a:effectLst/>
                <a:uLnTx/>
                <a:uFillTx/>
                <a:latin typeface="Cambria"/>
                <a:ea typeface="+mn-ea"/>
                <a:cs typeface="+mn-cs"/>
              </a:rPr>
              <a:t> than </a:t>
            </a:r>
            <a:br>
              <a:rPr kumimoji="0" lang="en-US" sz="1500" b="0" i="1" u="none" strike="noStrike" kern="1200" cap="none" spc="0" normalizeH="0" baseline="0" noProof="0" dirty="0">
                <a:ln>
                  <a:noFill/>
                </a:ln>
                <a:solidFill>
                  <a:prstClr val="black"/>
                </a:solidFill>
                <a:effectLst/>
                <a:uLnTx/>
                <a:uFillTx/>
                <a:latin typeface="Cambria"/>
                <a:ea typeface="+mn-ea"/>
                <a:cs typeface="+mn-cs"/>
              </a:rPr>
            </a:br>
            <a:r>
              <a:rPr kumimoji="0" lang="en-US" sz="1500" b="0" i="1" u="none" strike="noStrike" kern="1200" cap="none" spc="0" normalizeH="0" baseline="0" noProof="0" dirty="0">
                <a:ln>
                  <a:noFill/>
                </a:ln>
                <a:solidFill>
                  <a:prstClr val="black"/>
                </a:solidFill>
                <a:effectLst/>
                <a:uLnTx/>
                <a:uFillTx/>
                <a:latin typeface="Cambria"/>
                <a:ea typeface="+mn-ea"/>
                <a:cs typeface="+mn-cs"/>
              </a:rPr>
              <a:t>the default refresh period</a:t>
            </a:r>
            <a:endParaRPr kumimoji="0" lang="en-CH" sz="1500" b="0" i="1" u="none" strike="noStrike" kern="1200" cap="none" spc="0" normalizeH="0" baseline="0" noProof="0" dirty="0">
              <a:ln>
                <a:noFill/>
              </a:ln>
              <a:solidFill>
                <a:prstClr val="black"/>
              </a:solidFill>
              <a:effectLst/>
              <a:uLnTx/>
              <a:uFillTx/>
              <a:latin typeface="Cambria"/>
              <a:ea typeface="+mn-ea"/>
              <a:cs typeface="+mn-cs"/>
            </a:endParaRPr>
          </a:p>
        </p:txBody>
      </p:sp>
      <p:cxnSp>
        <p:nvCxnSpPr>
          <p:cNvPr id="15" name="Straight Connector 14">
            <a:extLst>
              <a:ext uri="{FF2B5EF4-FFF2-40B4-BE49-F238E27FC236}">
                <a16:creationId xmlns:a16="http://schemas.microsoft.com/office/drawing/2014/main" id="{DB6FC566-3F7A-DBC5-367B-BB2C5CE71515}"/>
              </a:ext>
            </a:extLst>
          </p:cNvPr>
          <p:cNvCxnSpPr/>
          <p:nvPr/>
        </p:nvCxnSpPr>
        <p:spPr>
          <a:xfrm>
            <a:off x="5390471" y="1252247"/>
            <a:ext cx="0" cy="1287787"/>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24E0176-34B1-FAD6-CCF6-83DB85605A8C}"/>
              </a:ext>
            </a:extLst>
          </p:cNvPr>
          <p:cNvCxnSpPr>
            <a:cxnSpLocks/>
          </p:cNvCxnSpPr>
          <p:nvPr/>
        </p:nvCxnSpPr>
        <p:spPr>
          <a:xfrm>
            <a:off x="5398634" y="3088272"/>
            <a:ext cx="0" cy="137759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04E2041-F257-43BD-1C39-A28641B398D8}"/>
              </a:ext>
            </a:extLst>
          </p:cNvPr>
          <p:cNvSpPr txBox="1"/>
          <p:nvPr/>
        </p:nvSpPr>
        <p:spPr>
          <a:xfrm>
            <a:off x="2043116" y="3034696"/>
            <a:ext cx="2951388"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mbria"/>
                <a:ea typeface="+mn-ea"/>
                <a:cs typeface="+mn-cs"/>
              </a:rPr>
              <a:t>Probabilistic (SMD-PRP)</a:t>
            </a:r>
            <a:endParaRPr kumimoji="0" lang="en-CH" sz="1800" b="1" i="0" u="none" strike="noStrike" kern="1200" cap="none" spc="0" normalizeH="0" baseline="0" noProof="0" dirty="0">
              <a:ln>
                <a:noFill/>
              </a:ln>
              <a:solidFill>
                <a:srgbClr val="C00000"/>
              </a:solidFill>
              <a:effectLst/>
              <a:uLnTx/>
              <a:uFillTx/>
              <a:latin typeface="Cambria"/>
              <a:ea typeface="+mn-ea"/>
              <a:cs typeface="+mn-cs"/>
            </a:endParaRPr>
          </a:p>
        </p:txBody>
      </p:sp>
      <p:sp>
        <p:nvSpPr>
          <p:cNvPr id="21" name="TextBox 20">
            <a:extLst>
              <a:ext uri="{FF2B5EF4-FFF2-40B4-BE49-F238E27FC236}">
                <a16:creationId xmlns:a16="http://schemas.microsoft.com/office/drawing/2014/main" id="{B97CDD66-C423-CC0A-629E-6DA55A115303}"/>
              </a:ext>
            </a:extLst>
          </p:cNvPr>
          <p:cNvSpPr txBox="1"/>
          <p:nvPr/>
        </p:nvSpPr>
        <p:spPr>
          <a:xfrm>
            <a:off x="5702754" y="3034696"/>
            <a:ext cx="2951388"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mbria"/>
                <a:ea typeface="+mn-ea"/>
                <a:cs typeface="+mn-cs"/>
              </a:rPr>
              <a:t>Deterministic (SMD-DRP)</a:t>
            </a:r>
            <a:endParaRPr kumimoji="0" lang="en-CH" sz="1800" b="1" i="0" u="none" strike="noStrike" kern="1200" cap="none" spc="0" normalizeH="0" baseline="0" noProof="0" dirty="0">
              <a:ln>
                <a:noFill/>
              </a:ln>
              <a:solidFill>
                <a:srgbClr val="C00000"/>
              </a:solidFill>
              <a:effectLst/>
              <a:uLnTx/>
              <a:uFillTx/>
              <a:latin typeface="Cambria"/>
              <a:ea typeface="+mn-ea"/>
              <a:cs typeface="+mn-cs"/>
            </a:endParaRPr>
          </a:p>
        </p:txBody>
      </p:sp>
      <p:sp>
        <p:nvSpPr>
          <p:cNvPr id="23" name="TextBox 22">
            <a:extLst>
              <a:ext uri="{FF2B5EF4-FFF2-40B4-BE49-F238E27FC236}">
                <a16:creationId xmlns:a16="http://schemas.microsoft.com/office/drawing/2014/main" id="{8AA8E988-3ED3-E4FC-CE8E-E256AB7134E3}"/>
              </a:ext>
            </a:extLst>
          </p:cNvPr>
          <p:cNvSpPr txBox="1"/>
          <p:nvPr/>
        </p:nvSpPr>
        <p:spPr>
          <a:xfrm>
            <a:off x="5636404" y="3369403"/>
            <a:ext cx="3224894" cy="1015663"/>
          </a:xfrm>
          <a:prstGeom prst="rect">
            <a:avLst/>
          </a:prstGeom>
          <a:noFill/>
        </p:spPr>
        <p:txBody>
          <a:bodyPr wrap="square"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1" u="none" strike="noStrike" kern="1200" cap="none" spc="0" normalizeH="0" baseline="0" noProof="0" dirty="0">
                <a:ln>
                  <a:noFill/>
                </a:ln>
                <a:solidFill>
                  <a:prstClr val="black"/>
                </a:solidFill>
                <a:effectLst/>
                <a:uLnTx/>
                <a:uFillTx/>
                <a:latin typeface="Cambria"/>
                <a:ea typeface="+mn-ea"/>
                <a:cs typeface="+mn-cs"/>
              </a:rPr>
              <a:t>keeps track </a:t>
            </a:r>
            <a:r>
              <a:rPr kumimoji="0" lang="en-US" sz="1500" b="0" i="1" u="none" strike="noStrike" kern="1200" cap="none" spc="0" normalizeH="0" baseline="0" noProof="0" dirty="0">
                <a:ln>
                  <a:noFill/>
                </a:ln>
                <a:solidFill>
                  <a:prstClr val="black"/>
                </a:solidFill>
                <a:effectLst/>
                <a:uLnTx/>
                <a:uFillTx/>
                <a:latin typeface="Cambria"/>
                <a:ea typeface="+mn-ea"/>
                <a:cs typeface="+mn-cs"/>
              </a:rPr>
              <a:t>of most </a:t>
            </a:r>
            <a:br>
              <a:rPr kumimoji="0" lang="en-US" sz="1500" b="0" i="1" u="none" strike="noStrike" kern="1200" cap="none" spc="0" normalizeH="0" baseline="0" noProof="0" dirty="0">
                <a:ln>
                  <a:noFill/>
                </a:ln>
                <a:solidFill>
                  <a:prstClr val="black"/>
                </a:solidFill>
                <a:effectLst/>
                <a:uLnTx/>
                <a:uFillTx/>
                <a:latin typeface="Cambria"/>
                <a:ea typeface="+mn-ea"/>
                <a:cs typeface="+mn-cs"/>
              </a:rPr>
            </a:br>
            <a:r>
              <a:rPr kumimoji="0" lang="en-US" sz="1500" b="1" i="1" u="none" strike="noStrike" kern="1200" cap="none" spc="0" normalizeH="0" baseline="0" noProof="0" dirty="0">
                <a:ln>
                  <a:noFill/>
                </a:ln>
                <a:solidFill>
                  <a:prstClr val="black"/>
                </a:solidFill>
                <a:effectLst/>
                <a:uLnTx/>
                <a:uFillTx/>
                <a:latin typeface="Cambria"/>
                <a:ea typeface="+mn-ea"/>
                <a:cs typeface="+mn-cs"/>
              </a:rPr>
              <a:t>frequently</a:t>
            </a:r>
            <a:r>
              <a:rPr kumimoji="0" lang="en-US" sz="1500" b="0" i="1" u="none" strike="noStrike" kern="1200" cap="none" spc="0" normalizeH="0" baseline="0" noProof="0" dirty="0">
                <a:ln>
                  <a:noFill/>
                </a:ln>
                <a:solidFill>
                  <a:prstClr val="black"/>
                </a:solidFill>
                <a:effectLst/>
                <a:uLnTx/>
                <a:uFillTx/>
                <a:latin typeface="Cambria"/>
                <a:ea typeface="+mn-ea"/>
                <a:cs typeface="+mn-cs"/>
              </a:rPr>
              <a:t> </a:t>
            </a:r>
            <a:r>
              <a:rPr kumimoji="0" lang="en-US" sz="1500" b="1" i="1" u="none" strike="noStrike" kern="1200" cap="none" spc="0" normalizeH="0" baseline="0" noProof="0" dirty="0">
                <a:ln>
                  <a:noFill/>
                </a:ln>
                <a:solidFill>
                  <a:prstClr val="black"/>
                </a:solidFill>
                <a:effectLst/>
                <a:uLnTx/>
                <a:uFillTx/>
                <a:latin typeface="Cambria"/>
                <a:ea typeface="+mn-ea"/>
                <a:cs typeface="+mn-cs"/>
              </a:rPr>
              <a:t>activated</a:t>
            </a:r>
            <a:r>
              <a:rPr kumimoji="0" lang="en-US" sz="1500" b="0" i="1" u="none" strike="noStrike" kern="1200" cap="none" spc="0" normalizeH="0" baseline="0" noProof="0" dirty="0">
                <a:ln>
                  <a:noFill/>
                </a:ln>
                <a:solidFill>
                  <a:prstClr val="black"/>
                </a:solidFill>
                <a:effectLst/>
                <a:uLnTx/>
                <a:uFillTx/>
                <a:latin typeface="Cambria"/>
                <a:ea typeface="+mn-ea"/>
                <a:cs typeface="+mn-cs"/>
              </a:rPr>
              <a:t> rows and </a:t>
            </a:r>
            <a:br>
              <a:rPr kumimoji="0" lang="en-US" sz="1500" b="0" i="1" u="none" strike="noStrike" kern="1200" cap="none" spc="0" normalizeH="0" baseline="0" noProof="0" dirty="0">
                <a:ln>
                  <a:noFill/>
                </a:ln>
                <a:solidFill>
                  <a:prstClr val="black"/>
                </a:solidFill>
                <a:effectLst/>
                <a:uLnTx/>
                <a:uFillTx/>
                <a:latin typeface="Cambria"/>
                <a:ea typeface="+mn-ea"/>
                <a:cs typeface="+mn-cs"/>
              </a:rPr>
            </a:br>
            <a:r>
              <a:rPr kumimoji="0" lang="en-US" sz="1500" b="0" i="1" u="none" strike="noStrike" kern="1200" cap="none" spc="0" normalizeH="0" baseline="0" noProof="0" dirty="0">
                <a:ln>
                  <a:noFill/>
                </a:ln>
                <a:solidFill>
                  <a:prstClr val="black"/>
                </a:solidFill>
                <a:effectLst/>
                <a:uLnTx/>
                <a:uFillTx/>
                <a:latin typeface="Cambria"/>
                <a:ea typeface="+mn-ea"/>
                <a:cs typeface="+mn-cs"/>
              </a:rPr>
              <a:t>performs </a:t>
            </a:r>
            <a:r>
              <a:rPr kumimoji="0" lang="en-US" sz="1500" b="1" i="1" u="none" strike="noStrike" kern="1200" cap="none" spc="0" normalizeH="0" baseline="0" noProof="0" dirty="0">
                <a:ln>
                  <a:noFill/>
                </a:ln>
                <a:solidFill>
                  <a:prstClr val="black"/>
                </a:solidFill>
                <a:effectLst/>
                <a:uLnTx/>
                <a:uFillTx/>
                <a:latin typeface="Cambria"/>
                <a:ea typeface="+mn-ea"/>
                <a:cs typeface="+mn-cs"/>
              </a:rPr>
              <a:t>neighbor</a:t>
            </a:r>
            <a:r>
              <a:rPr kumimoji="0" lang="en-US" sz="1500" b="0" i="1" u="none" strike="noStrike" kern="1200" cap="none" spc="0" normalizeH="0" baseline="0" noProof="0" dirty="0">
                <a:ln>
                  <a:noFill/>
                </a:ln>
                <a:solidFill>
                  <a:prstClr val="black"/>
                </a:solidFill>
                <a:effectLst/>
                <a:uLnTx/>
                <a:uFillTx/>
                <a:latin typeface="Cambria"/>
                <a:ea typeface="+mn-ea"/>
                <a:cs typeface="+mn-cs"/>
              </a:rPr>
              <a:t> row refresh when </a:t>
            </a:r>
            <a:br>
              <a:rPr kumimoji="0" lang="en-US" sz="1500" b="0" i="1" u="none" strike="noStrike" kern="1200" cap="none" spc="0" normalizeH="0" baseline="0" noProof="0" dirty="0">
                <a:ln>
                  <a:noFill/>
                </a:ln>
                <a:solidFill>
                  <a:prstClr val="black"/>
                </a:solidFill>
                <a:effectLst/>
                <a:uLnTx/>
                <a:uFillTx/>
                <a:latin typeface="Cambria"/>
                <a:ea typeface="+mn-ea"/>
                <a:cs typeface="+mn-cs"/>
              </a:rPr>
            </a:br>
            <a:r>
              <a:rPr kumimoji="0" lang="en-US" sz="1500" b="0" i="1" u="none" strike="noStrike" kern="1200" cap="none" spc="0" normalizeH="0" baseline="0" noProof="0" dirty="0">
                <a:ln>
                  <a:noFill/>
                </a:ln>
                <a:solidFill>
                  <a:prstClr val="black"/>
                </a:solidFill>
                <a:effectLst/>
                <a:uLnTx/>
                <a:uFillTx/>
                <a:latin typeface="Cambria"/>
                <a:ea typeface="+mn-ea"/>
                <a:cs typeface="+mn-cs"/>
              </a:rPr>
              <a:t>activation count threshold is exceeded</a:t>
            </a:r>
            <a:endParaRPr kumimoji="0" lang="en-CH" sz="788" b="0" i="1" u="none" strike="noStrike" kern="1200" cap="none" spc="0" normalizeH="0" baseline="0" noProof="0" dirty="0">
              <a:ln>
                <a:noFill/>
              </a:ln>
              <a:solidFill>
                <a:prstClr val="black"/>
              </a:solidFill>
              <a:effectLst/>
              <a:uLnTx/>
              <a:uFillTx/>
              <a:latin typeface="Cambria"/>
              <a:ea typeface="+mn-ea"/>
              <a:cs typeface="+mn-cs"/>
            </a:endParaRPr>
          </a:p>
        </p:txBody>
      </p:sp>
      <p:sp>
        <p:nvSpPr>
          <p:cNvPr id="24" name="TextBox 23">
            <a:extLst>
              <a:ext uri="{FF2B5EF4-FFF2-40B4-BE49-F238E27FC236}">
                <a16:creationId xmlns:a16="http://schemas.microsoft.com/office/drawing/2014/main" id="{F6FDA59C-C7F8-B044-A3B3-233B6E84BBA7}"/>
              </a:ext>
            </a:extLst>
          </p:cNvPr>
          <p:cNvSpPr txBox="1"/>
          <p:nvPr/>
        </p:nvSpPr>
        <p:spPr>
          <a:xfrm>
            <a:off x="3706585" y="4941168"/>
            <a:ext cx="3551465"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lumMod val="50000"/>
                  </a:srgbClr>
                </a:solidFill>
                <a:effectLst/>
                <a:uLnTx/>
                <a:uFillTx/>
                <a:latin typeface="Cambria"/>
                <a:ea typeface="+mn-ea"/>
                <a:cs typeface="+mn-cs"/>
              </a:rPr>
              <a:t>Periodic Scrubbing (SMD-MS)</a:t>
            </a:r>
            <a:endParaRPr kumimoji="0" lang="en-CH" sz="1800" b="1" i="0" u="none" strike="noStrike" kern="1200" cap="none" spc="0" normalizeH="0" baseline="0" noProof="0" dirty="0">
              <a:ln>
                <a:noFill/>
              </a:ln>
              <a:solidFill>
                <a:srgbClr val="FFC000">
                  <a:lumMod val="50000"/>
                </a:srgbClr>
              </a:solidFill>
              <a:effectLst/>
              <a:uLnTx/>
              <a:uFillTx/>
              <a:latin typeface="Cambria"/>
              <a:ea typeface="+mn-ea"/>
              <a:cs typeface="+mn-cs"/>
            </a:endParaRPr>
          </a:p>
        </p:txBody>
      </p:sp>
      <p:sp>
        <p:nvSpPr>
          <p:cNvPr id="25" name="TextBox 24">
            <a:extLst>
              <a:ext uri="{FF2B5EF4-FFF2-40B4-BE49-F238E27FC236}">
                <a16:creationId xmlns:a16="http://schemas.microsoft.com/office/drawing/2014/main" id="{EAE6FC4A-39F5-98A0-B8D7-591DA3298231}"/>
              </a:ext>
            </a:extLst>
          </p:cNvPr>
          <p:cNvSpPr txBox="1"/>
          <p:nvPr/>
        </p:nvSpPr>
        <p:spPr>
          <a:xfrm>
            <a:off x="2952648" y="5223916"/>
            <a:ext cx="5367514" cy="323165"/>
          </a:xfrm>
          <a:prstGeom prst="rect">
            <a:avLst/>
          </a:prstGeom>
          <a:noFill/>
        </p:spPr>
        <p:txBody>
          <a:bodyPr wrap="square"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prstClr val="black"/>
                </a:solidFill>
                <a:effectLst/>
                <a:uLnTx/>
                <a:uFillTx/>
                <a:latin typeface="Cambria"/>
                <a:ea typeface="+mn-ea"/>
                <a:cs typeface="+mn-cs"/>
              </a:rPr>
              <a:t>periodically </a:t>
            </a:r>
            <a:r>
              <a:rPr kumimoji="0" lang="en-US" sz="1500" b="1" i="1" u="none" strike="noStrike" kern="1200" cap="none" spc="0" normalizeH="0" baseline="0" noProof="0" dirty="0">
                <a:ln>
                  <a:noFill/>
                </a:ln>
                <a:solidFill>
                  <a:prstClr val="black"/>
                </a:solidFill>
                <a:effectLst/>
                <a:uLnTx/>
                <a:uFillTx/>
                <a:latin typeface="Cambria"/>
                <a:ea typeface="+mn-ea"/>
                <a:cs typeface="+mn-cs"/>
              </a:rPr>
              <a:t>scans</a:t>
            </a:r>
            <a:r>
              <a:rPr kumimoji="0" lang="en-US" sz="1500" b="0" i="1" u="none" strike="noStrike" kern="1200" cap="none" spc="0" normalizeH="0" baseline="0" noProof="0" dirty="0">
                <a:ln>
                  <a:noFill/>
                </a:ln>
                <a:solidFill>
                  <a:prstClr val="black"/>
                </a:solidFill>
                <a:effectLst/>
                <a:uLnTx/>
                <a:uFillTx/>
                <a:latin typeface="Cambria"/>
                <a:ea typeface="+mn-ea"/>
                <a:cs typeface="+mn-cs"/>
              </a:rPr>
              <a:t> the </a:t>
            </a:r>
            <a:r>
              <a:rPr kumimoji="0" lang="en-US" sz="1500" b="1" i="1" u="none" strike="noStrike" kern="1200" cap="none" spc="0" normalizeH="0" baseline="0" noProof="0" dirty="0">
                <a:ln>
                  <a:noFill/>
                </a:ln>
                <a:solidFill>
                  <a:prstClr val="black"/>
                </a:solidFill>
                <a:effectLst/>
                <a:uLnTx/>
                <a:uFillTx/>
                <a:latin typeface="Cambria"/>
                <a:ea typeface="+mn-ea"/>
                <a:cs typeface="+mn-cs"/>
              </a:rPr>
              <a:t>entire</a:t>
            </a:r>
            <a:r>
              <a:rPr kumimoji="0" lang="en-US" sz="1500" b="0" i="1" u="none" strike="noStrike" kern="1200" cap="none" spc="0" normalizeH="0" baseline="0" noProof="0" dirty="0">
                <a:ln>
                  <a:noFill/>
                </a:ln>
                <a:solidFill>
                  <a:prstClr val="black"/>
                </a:solidFill>
                <a:effectLst/>
                <a:uLnTx/>
                <a:uFillTx/>
                <a:latin typeface="Cambria"/>
                <a:ea typeface="+mn-ea"/>
                <a:cs typeface="+mn-cs"/>
              </a:rPr>
              <a:t> DRAM for errors and corrects them</a:t>
            </a:r>
            <a:endParaRPr kumimoji="0" lang="en-CH" sz="788" b="0" i="1" u="none" strike="noStrike" kern="1200" cap="none" spc="0" normalizeH="0" baseline="0" noProof="0" dirty="0">
              <a:ln>
                <a:noFill/>
              </a:ln>
              <a:solidFill>
                <a:prstClr val="black"/>
              </a:solidFill>
              <a:effectLst/>
              <a:uLnTx/>
              <a:uFillTx/>
              <a:latin typeface="Cambria"/>
              <a:ea typeface="+mn-ea"/>
              <a:cs typeface="+mn-cs"/>
            </a:endParaRPr>
          </a:p>
        </p:txBody>
      </p:sp>
      <p:sp>
        <p:nvSpPr>
          <p:cNvPr id="26" name="TextBox 25">
            <a:extLst>
              <a:ext uri="{FF2B5EF4-FFF2-40B4-BE49-F238E27FC236}">
                <a16:creationId xmlns:a16="http://schemas.microsoft.com/office/drawing/2014/main" id="{AD660E4D-5D6A-2A34-9D25-544A46531F6C}"/>
              </a:ext>
            </a:extLst>
          </p:cNvPr>
          <p:cNvSpPr txBox="1"/>
          <p:nvPr/>
        </p:nvSpPr>
        <p:spPr>
          <a:xfrm>
            <a:off x="2189050" y="3518770"/>
            <a:ext cx="3112634" cy="784830"/>
          </a:xfrm>
          <a:prstGeom prst="rect">
            <a:avLst/>
          </a:prstGeom>
          <a:noFill/>
        </p:spPr>
        <p:txBody>
          <a:bodyPr wrap="square"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prstClr val="black"/>
                </a:solidFill>
                <a:effectLst/>
                <a:uLnTx/>
                <a:uFillTx/>
                <a:latin typeface="Cambria"/>
                <a:ea typeface="+mn-ea"/>
                <a:cs typeface="+mn-cs"/>
              </a:rPr>
              <a:t>Performs </a:t>
            </a:r>
            <a:r>
              <a:rPr kumimoji="0" lang="en-US" sz="1500" b="1" i="1" u="none" strike="noStrike" kern="1200" cap="none" spc="0" normalizeH="0" baseline="0" noProof="0" dirty="0">
                <a:ln>
                  <a:noFill/>
                </a:ln>
                <a:solidFill>
                  <a:prstClr val="black"/>
                </a:solidFill>
                <a:effectLst/>
                <a:uLnTx/>
                <a:uFillTx/>
                <a:latin typeface="Cambria"/>
                <a:ea typeface="+mn-ea"/>
                <a:cs typeface="+mn-cs"/>
              </a:rPr>
              <a:t>neighbor row refresh </a:t>
            </a:r>
            <a:br>
              <a:rPr kumimoji="0" lang="en-US" sz="1500" b="0" i="1" u="none" strike="noStrike" kern="1200" cap="none" spc="0" normalizeH="0" baseline="0" noProof="0" dirty="0">
                <a:ln>
                  <a:noFill/>
                </a:ln>
                <a:solidFill>
                  <a:prstClr val="black"/>
                </a:solidFill>
                <a:effectLst/>
                <a:uLnTx/>
                <a:uFillTx/>
                <a:latin typeface="Cambria"/>
                <a:ea typeface="+mn-ea"/>
                <a:cs typeface="+mn-cs"/>
              </a:rPr>
            </a:br>
            <a:r>
              <a:rPr kumimoji="0" lang="en-US" sz="1500" b="0" i="1" u="none" strike="noStrike" kern="1200" cap="none" spc="0" normalizeH="0" baseline="0" noProof="0" dirty="0">
                <a:ln>
                  <a:noFill/>
                </a:ln>
                <a:solidFill>
                  <a:prstClr val="black"/>
                </a:solidFill>
                <a:effectLst/>
                <a:uLnTx/>
                <a:uFillTx/>
                <a:latin typeface="Cambria"/>
                <a:ea typeface="+mn-ea"/>
                <a:cs typeface="+mn-cs"/>
              </a:rPr>
              <a:t>with </a:t>
            </a:r>
            <a:r>
              <a:rPr kumimoji="0" lang="en-US" sz="1500" b="1" i="1" u="none" strike="noStrike" kern="1200" cap="none" spc="0" normalizeH="0" baseline="0" noProof="0" dirty="0">
                <a:ln>
                  <a:noFill/>
                </a:ln>
                <a:solidFill>
                  <a:prstClr val="black"/>
                </a:solidFill>
                <a:effectLst/>
                <a:uLnTx/>
                <a:uFillTx/>
                <a:latin typeface="Cambria"/>
                <a:ea typeface="+mn-ea"/>
                <a:cs typeface="+mn-cs"/>
              </a:rPr>
              <a:t>a small probability </a:t>
            </a:r>
            <a:br>
              <a:rPr kumimoji="0" lang="en-US" sz="1500" b="0" i="1" u="none" strike="noStrike" kern="1200" cap="none" spc="0" normalizeH="0" baseline="0" noProof="0" dirty="0">
                <a:ln>
                  <a:noFill/>
                </a:ln>
                <a:solidFill>
                  <a:prstClr val="black"/>
                </a:solidFill>
                <a:effectLst/>
                <a:uLnTx/>
                <a:uFillTx/>
                <a:latin typeface="Cambria"/>
                <a:ea typeface="+mn-ea"/>
                <a:cs typeface="+mn-cs"/>
              </a:rPr>
            </a:br>
            <a:r>
              <a:rPr kumimoji="0" lang="en-US" sz="1500" b="0" i="1" u="none" strike="noStrike" kern="1200" cap="none" spc="0" normalizeH="0" baseline="0" noProof="0" dirty="0">
                <a:ln>
                  <a:noFill/>
                </a:ln>
                <a:solidFill>
                  <a:prstClr val="black"/>
                </a:solidFill>
                <a:effectLst/>
                <a:uLnTx/>
                <a:uFillTx/>
                <a:latin typeface="Cambria"/>
                <a:ea typeface="+mn-ea"/>
                <a:cs typeface="+mn-cs"/>
              </a:rPr>
              <a:t>on every row activation</a:t>
            </a:r>
            <a:endParaRPr kumimoji="0" lang="en-CH" sz="1050" b="1" i="1" u="none" strike="noStrike" kern="1200" cap="none" spc="0" normalizeH="0" baseline="0" noProof="0" dirty="0">
              <a:ln>
                <a:noFill/>
              </a:ln>
              <a:solidFill>
                <a:prstClr val="black"/>
              </a:solidFill>
              <a:effectLst/>
              <a:uLnTx/>
              <a:uFillTx/>
              <a:latin typeface="Cambria"/>
              <a:ea typeface="+mn-ea"/>
              <a:cs typeface="+mn-cs"/>
            </a:endParaRPr>
          </a:p>
        </p:txBody>
      </p:sp>
    </p:spTree>
    <p:custDataLst>
      <p:tags r:id="rId1"/>
    </p:custDataLst>
    <p:extLst>
      <p:ext uri="{BB962C8B-B14F-4D97-AF65-F5344CB8AC3E}">
        <p14:creationId xmlns:p14="http://schemas.microsoft.com/office/powerpoint/2010/main" val="690485120"/>
      </p:ext>
    </p:extLst>
  </p:cSld>
  <p:clrMapOvr>
    <a:masterClrMapping/>
  </p:clrMapOvr>
  <mc:AlternateContent xmlns:mc="http://schemas.openxmlformats.org/markup-compatibility/2006" xmlns:p14="http://schemas.microsoft.com/office/powerpoint/2010/main">
    <mc:Choice Requires="p14">
      <p:transition spd="slow" p14:dur="2000" advTm="55630"/>
    </mc:Choice>
    <mc:Fallback xmlns="">
      <p:transition spd="slow" advTm="5563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0CAB1-8607-B7FE-2B75-EA488417A137}"/>
              </a:ext>
            </a:extLst>
          </p:cNvPr>
          <p:cNvSpPr>
            <a:spLocks noGrp="1"/>
          </p:cNvSpPr>
          <p:nvPr>
            <p:ph type="title"/>
          </p:nvPr>
        </p:nvSpPr>
        <p:spPr/>
        <p:txBody>
          <a:bodyPr/>
          <a:lstStyle/>
          <a:p>
            <a:r>
              <a:rPr lang="en-US" dirty="0"/>
              <a:t>Talk on Self-Managing DRAM</a:t>
            </a:r>
          </a:p>
        </p:txBody>
      </p:sp>
      <p:sp>
        <p:nvSpPr>
          <p:cNvPr id="3" name="Content Placeholder 2">
            <a:extLst>
              <a:ext uri="{FF2B5EF4-FFF2-40B4-BE49-F238E27FC236}">
                <a16:creationId xmlns:a16="http://schemas.microsoft.com/office/drawing/2014/main" id="{831E2709-07F0-213A-C340-5D328F49D59E}"/>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21DDCE2E-B8A4-D1AC-1872-EF3B0B428E9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13220511-0E65-0990-3385-8F05664D4D5B}"/>
              </a:ext>
            </a:extLst>
          </p:cNvPr>
          <p:cNvPicPr>
            <a:picLocks noChangeAspect="1"/>
          </p:cNvPicPr>
          <p:nvPr/>
        </p:nvPicPr>
        <p:blipFill>
          <a:blip r:embed="rId2"/>
          <a:stretch>
            <a:fillRect/>
          </a:stretch>
        </p:blipFill>
        <p:spPr>
          <a:xfrm>
            <a:off x="685800" y="973212"/>
            <a:ext cx="7772400" cy="5396994"/>
          </a:xfrm>
          <a:prstGeom prst="rect">
            <a:avLst/>
          </a:prstGeom>
        </p:spPr>
      </p:pic>
      <p:sp>
        <p:nvSpPr>
          <p:cNvPr id="6" name="TextBox 5">
            <a:extLst>
              <a:ext uri="{FF2B5EF4-FFF2-40B4-BE49-F238E27FC236}">
                <a16:creationId xmlns:a16="http://schemas.microsoft.com/office/drawing/2014/main" id="{09948AC6-830F-A13A-7D7C-B35EB98B3CD0}"/>
              </a:ext>
            </a:extLst>
          </p:cNvPr>
          <p:cNvSpPr txBox="1"/>
          <p:nvPr/>
        </p:nvSpPr>
        <p:spPr>
          <a:xfrm>
            <a:off x="1692739" y="6475883"/>
            <a:ext cx="632096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432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https://www.youtube.com/watch?v=mGa6-vpExbE</a:t>
            </a:r>
            <a:r>
              <a:rPr kumimoji="0" lang="en-US" sz="1800" b="1" i="0" u="none" strike="noStrike" kern="1200" cap="none" spc="0" normalizeH="0" baseline="0" noProof="0" dirty="0">
                <a:ln>
                  <a:noFill/>
                </a:ln>
                <a:solidFill>
                  <a:srgbClr val="0432FF"/>
                </a:solidFill>
                <a:effectLst/>
                <a:uLnTx/>
                <a:uFillTx/>
                <a:latin typeface="Tahoma"/>
                <a:ea typeface="+mn-ea"/>
                <a:cs typeface="+mn-cs"/>
              </a:rPr>
              <a:t> </a:t>
            </a:r>
          </a:p>
        </p:txBody>
      </p:sp>
    </p:spTree>
    <p:extLst>
      <p:ext uri="{BB962C8B-B14F-4D97-AF65-F5344CB8AC3E}">
        <p14:creationId xmlns:p14="http://schemas.microsoft.com/office/powerpoint/2010/main" val="54687956"/>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24EAE-0F6D-677D-28C1-7530921F71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84C5C-DC54-BE5C-1268-32DE15359496}"/>
              </a:ext>
            </a:extLst>
          </p:cNvPr>
          <p:cNvSpPr>
            <a:spLocks noGrp="1"/>
          </p:cNvSpPr>
          <p:nvPr>
            <p:ph type="title"/>
          </p:nvPr>
        </p:nvSpPr>
        <p:spPr>
          <a:xfrm>
            <a:off x="228600" y="152400"/>
            <a:ext cx="8879904" cy="884238"/>
          </a:xfrm>
        </p:spPr>
        <p:txBody>
          <a:bodyPr/>
          <a:lstStyle/>
          <a:p>
            <a:r>
              <a:rPr lang="en-US" dirty="0"/>
              <a:t>Self-Managing DRAM</a:t>
            </a:r>
          </a:p>
        </p:txBody>
      </p:sp>
      <p:sp>
        <p:nvSpPr>
          <p:cNvPr id="3" name="Content Placeholder 2">
            <a:extLst>
              <a:ext uri="{FF2B5EF4-FFF2-40B4-BE49-F238E27FC236}">
                <a16:creationId xmlns:a16="http://schemas.microsoft.com/office/drawing/2014/main" id="{74C130A1-B26E-B41B-6E86-FDC379A96FAA}"/>
              </a:ext>
            </a:extLst>
          </p:cNvPr>
          <p:cNvSpPr>
            <a:spLocks noGrp="1"/>
          </p:cNvSpPr>
          <p:nvPr>
            <p:ph idx="1"/>
          </p:nvPr>
        </p:nvSpPr>
        <p:spPr>
          <a:xfrm>
            <a:off x="228600" y="1095375"/>
            <a:ext cx="9095928" cy="5153025"/>
          </a:xfrm>
        </p:spPr>
        <p:txBody>
          <a:bodyPr/>
          <a:lstStyle/>
          <a:p>
            <a:r>
              <a:rPr lang="en-US" sz="1900" b="0" i="0" dirty="0">
                <a:solidFill>
                  <a:srgbClr val="000000"/>
                </a:solidFill>
                <a:effectLst/>
              </a:rPr>
              <a:t>Hasan Hassan, </a:t>
            </a:r>
            <a:r>
              <a:rPr lang="en-US" sz="1900" b="0" i="0" dirty="0" err="1">
                <a:solidFill>
                  <a:srgbClr val="000000"/>
                </a:solidFill>
                <a:effectLst/>
              </a:rPr>
              <a:t>Ataberk</a:t>
            </a:r>
            <a:r>
              <a:rPr lang="en-US" sz="1900" b="0" i="0" dirty="0">
                <a:solidFill>
                  <a:srgbClr val="000000"/>
                </a:solidFill>
                <a:effectLst/>
              </a:rPr>
              <a:t> Olgun, A. Giray Yaglikci, Haocong Luo, and Onur Mutlu,</a:t>
            </a:r>
            <a:br>
              <a:rPr lang="en-US" sz="1900" b="0" i="0" dirty="0">
                <a:solidFill>
                  <a:srgbClr val="000000"/>
                </a:solidFill>
                <a:effectLst/>
              </a:rPr>
            </a:br>
            <a:r>
              <a:rPr lang="en-US" sz="1900" b="1" i="0" dirty="0">
                <a:solidFill>
                  <a:srgbClr val="0000FF"/>
                </a:solidFill>
                <a:effectLst/>
                <a:hlinkClick r:id="rId2">
                  <a:extLst>
                    <a:ext uri="{A12FA001-AC4F-418D-AE19-62706E023703}">
                      <ahyp:hlinkClr xmlns:ahyp="http://schemas.microsoft.com/office/drawing/2018/hyperlinkcolor" val="tx"/>
                    </a:ext>
                  </a:extLst>
                </a:hlinkClick>
              </a:rPr>
              <a:t>"Self-Managing DRAM: A Low-Cost Framework for Enabling Autonomous and Efficient DRAM Maintenance Operations"</a:t>
            </a:r>
            <a:br>
              <a:rPr lang="en-US" sz="1900" b="0" i="0" dirty="0">
                <a:solidFill>
                  <a:srgbClr val="000000"/>
                </a:solidFill>
                <a:effectLst/>
              </a:rPr>
            </a:br>
            <a:r>
              <a:rPr lang="en-US" sz="1900" b="0" i="1" dirty="0">
                <a:solidFill>
                  <a:srgbClr val="000000"/>
                </a:solidFill>
                <a:effectLst/>
              </a:rPr>
              <a:t>Proceedings of the </a:t>
            </a:r>
            <a:r>
              <a:rPr lang="en-US" sz="1900" b="0" i="1" dirty="0">
                <a:solidFill>
                  <a:srgbClr val="000000"/>
                </a:solidFill>
                <a:effectLst/>
                <a:hlinkClick r:id="rId3"/>
              </a:rPr>
              <a:t>57th International Symposium on Microarchitecture</a:t>
            </a:r>
            <a:r>
              <a:rPr lang="en-US" sz="1900" b="0" i="1" dirty="0">
                <a:solidFill>
                  <a:srgbClr val="000000"/>
                </a:solidFill>
                <a:effectLst/>
              </a:rPr>
              <a:t> (</a:t>
            </a:r>
            <a:r>
              <a:rPr lang="en-US" sz="1900" b="1" i="1" dirty="0">
                <a:solidFill>
                  <a:srgbClr val="000000"/>
                </a:solidFill>
                <a:effectLst/>
              </a:rPr>
              <a:t>MICRO</a:t>
            </a:r>
            <a:r>
              <a:rPr lang="en-US" sz="1900" b="0" i="1" dirty="0">
                <a:solidFill>
                  <a:srgbClr val="000000"/>
                </a:solidFill>
                <a:effectLst/>
              </a:rPr>
              <a:t>)</a:t>
            </a:r>
            <a:r>
              <a:rPr lang="en-US" sz="1900" b="0" i="0" dirty="0">
                <a:solidFill>
                  <a:srgbClr val="000000"/>
                </a:solidFill>
                <a:effectLst/>
              </a:rPr>
              <a:t>, Austin, TX, USA, November 2024.</a:t>
            </a:r>
            <a:br>
              <a:rPr lang="en-US" sz="1900" b="0" i="0" dirty="0">
                <a:solidFill>
                  <a:srgbClr val="000000"/>
                </a:solidFill>
                <a:effectLst/>
              </a:rPr>
            </a:br>
            <a:r>
              <a:rPr lang="en-US" sz="1900" b="0" i="0" dirty="0">
                <a:solidFill>
                  <a:srgbClr val="000000"/>
                </a:solidFill>
                <a:effectLst/>
              </a:rPr>
              <a:t>[</a:t>
            </a:r>
            <a:r>
              <a:rPr lang="en-US" sz="1900" b="0" i="0" dirty="0">
                <a:solidFill>
                  <a:srgbClr val="000000"/>
                </a:solidFill>
                <a:effectLst/>
                <a:hlinkClick r:id="rId4"/>
              </a:rPr>
              <a:t>Slides (pptx)</a:t>
            </a:r>
            <a:r>
              <a:rPr lang="en-US" sz="1900" b="0" i="0" dirty="0">
                <a:solidFill>
                  <a:srgbClr val="000000"/>
                </a:solidFill>
                <a:effectLst/>
              </a:rPr>
              <a:t> </a:t>
            </a:r>
            <a:r>
              <a:rPr lang="en-US" sz="1900" b="0" i="0" dirty="0">
                <a:solidFill>
                  <a:srgbClr val="000000"/>
                </a:solidFill>
                <a:effectLst/>
                <a:hlinkClick r:id="rId5"/>
              </a:rPr>
              <a:t>(pdf)</a:t>
            </a:r>
            <a:r>
              <a:rPr lang="en-US" sz="1900" b="0" i="0" dirty="0">
                <a:solidFill>
                  <a:srgbClr val="000000"/>
                </a:solidFill>
                <a:effectLst/>
              </a:rPr>
              <a:t>]</a:t>
            </a:r>
            <a:br>
              <a:rPr lang="en-US" sz="1900" b="0" i="0" dirty="0">
                <a:solidFill>
                  <a:srgbClr val="000000"/>
                </a:solidFill>
                <a:effectLst/>
              </a:rPr>
            </a:br>
            <a:r>
              <a:rPr lang="en-US" sz="1900" b="0" i="0" dirty="0">
                <a:solidFill>
                  <a:srgbClr val="000000"/>
                </a:solidFill>
                <a:effectLst/>
              </a:rPr>
              <a:t>[</a:t>
            </a:r>
            <a:r>
              <a:rPr lang="en-US" sz="1900" b="0" i="0" dirty="0">
                <a:solidFill>
                  <a:srgbClr val="000000"/>
                </a:solidFill>
                <a:effectLst/>
                <a:hlinkClick r:id="rId6"/>
              </a:rPr>
              <a:t>SelfManagingDRAM Source Code</a:t>
            </a:r>
            <a:r>
              <a:rPr lang="en-US" sz="1900" b="0" i="0" dirty="0">
                <a:solidFill>
                  <a:srgbClr val="000000"/>
                </a:solidFill>
                <a:effectLst/>
              </a:rPr>
              <a:t>]</a:t>
            </a:r>
          </a:p>
          <a:p>
            <a:pPr>
              <a:buNone/>
            </a:pPr>
            <a:br>
              <a:rPr lang="en-US" sz="1900" dirty="0"/>
            </a:br>
            <a:br>
              <a:rPr lang="en-US" sz="1900" dirty="0"/>
            </a:br>
            <a:endParaRPr lang="en-US" sz="1900" dirty="0">
              <a:solidFill>
                <a:srgbClr val="0432FF"/>
              </a:solidFill>
            </a:endParaRPr>
          </a:p>
        </p:txBody>
      </p:sp>
      <p:sp>
        <p:nvSpPr>
          <p:cNvPr id="4" name="Slide Number Placeholder 3">
            <a:extLst>
              <a:ext uri="{FF2B5EF4-FFF2-40B4-BE49-F238E27FC236}">
                <a16:creationId xmlns:a16="http://schemas.microsoft.com/office/drawing/2014/main" id="{FCB1348F-1CCD-F1F8-B893-8FFEFD5E521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7F7ECF7F-C049-7A1B-24BA-877B2DF6BCF1}"/>
              </a:ext>
            </a:extLst>
          </p:cNvPr>
          <p:cNvSpPr txBox="1"/>
          <p:nvPr/>
        </p:nvSpPr>
        <p:spPr>
          <a:xfrm>
            <a:off x="1918228" y="6438543"/>
            <a:ext cx="474200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https://arxiv.org/pdf/2207.13358</a:t>
            </a:r>
            <a:r>
              <a:rPr kumimoji="0" lang="en-US" sz="20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211E2F2B-CC48-5308-54F3-5BBF3B4AE3AD}"/>
              </a:ext>
            </a:extLst>
          </p:cNvPr>
          <p:cNvPicPr>
            <a:picLocks noChangeAspect="1"/>
          </p:cNvPicPr>
          <p:nvPr/>
        </p:nvPicPr>
        <p:blipFill>
          <a:blip r:embed="rId7"/>
          <a:stretch>
            <a:fillRect/>
          </a:stretch>
        </p:blipFill>
        <p:spPr>
          <a:xfrm>
            <a:off x="35496" y="4005064"/>
            <a:ext cx="9064362" cy="1515616"/>
          </a:xfrm>
          <a:prstGeom prst="rect">
            <a:avLst/>
          </a:prstGeom>
        </p:spPr>
      </p:pic>
    </p:spTree>
    <p:extLst>
      <p:ext uri="{BB962C8B-B14F-4D97-AF65-F5344CB8AC3E}">
        <p14:creationId xmlns:p14="http://schemas.microsoft.com/office/powerpoint/2010/main" val="682968654"/>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DC0CE-1526-9674-374C-71B64DFAD1FD}"/>
              </a:ext>
            </a:extLst>
          </p:cNvPr>
          <p:cNvSpPr>
            <a:spLocks noGrp="1"/>
          </p:cNvSpPr>
          <p:nvPr>
            <p:ph type="title"/>
          </p:nvPr>
        </p:nvSpPr>
        <p:spPr/>
        <p:txBody>
          <a:bodyPr/>
          <a:lstStyle/>
          <a:p>
            <a:r>
              <a:rPr lang="en-US" dirty="0"/>
              <a:t>More in My MICRO 2025 Keynote Talk</a:t>
            </a:r>
          </a:p>
        </p:txBody>
      </p:sp>
      <p:sp>
        <p:nvSpPr>
          <p:cNvPr id="3" name="Content Placeholder 2">
            <a:extLst>
              <a:ext uri="{FF2B5EF4-FFF2-40B4-BE49-F238E27FC236}">
                <a16:creationId xmlns:a16="http://schemas.microsoft.com/office/drawing/2014/main" id="{0A84AFD6-34F6-15F4-95C6-C0231D820DA9}"/>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11725593-D960-8E76-A2F3-9BB6E3C50C1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7ECA1D8F-A29B-B8FF-3B7C-425D81034DD5}"/>
              </a:ext>
            </a:extLst>
          </p:cNvPr>
          <p:cNvPicPr>
            <a:picLocks noChangeAspect="1"/>
          </p:cNvPicPr>
          <p:nvPr/>
        </p:nvPicPr>
        <p:blipFill>
          <a:blip r:embed="rId2"/>
          <a:stretch>
            <a:fillRect/>
          </a:stretch>
        </p:blipFill>
        <p:spPr>
          <a:xfrm>
            <a:off x="685684" y="1048707"/>
            <a:ext cx="7198684" cy="5277178"/>
          </a:xfrm>
          <a:prstGeom prst="rect">
            <a:avLst/>
          </a:prstGeom>
        </p:spPr>
      </p:pic>
      <p:sp>
        <p:nvSpPr>
          <p:cNvPr id="6" name="TextBox 5">
            <a:extLst>
              <a:ext uri="{FF2B5EF4-FFF2-40B4-BE49-F238E27FC236}">
                <a16:creationId xmlns:a16="http://schemas.microsoft.com/office/drawing/2014/main" id="{A5087D6A-670B-CE89-887A-DBC83FF3B7AC}"/>
              </a:ext>
            </a:extLst>
          </p:cNvPr>
          <p:cNvSpPr txBox="1"/>
          <p:nvPr/>
        </p:nvSpPr>
        <p:spPr>
          <a:xfrm>
            <a:off x="1628378" y="6420152"/>
            <a:ext cx="625042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https://www.youtube.com/watch?v=Mk6j9zP3s9E</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2776270908"/>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4"/>
          <p:cNvSpPr>
            <a:spLocks noGrp="1" noChangeArrowheads="1"/>
          </p:cNvSpPr>
          <p:nvPr>
            <p:ph type="ctrTitle"/>
          </p:nvPr>
        </p:nvSpPr>
        <p:spPr>
          <a:xfrm>
            <a:off x="396081" y="1772816"/>
            <a:ext cx="8428037" cy="822325"/>
          </a:xfrm>
        </p:spPr>
        <p:txBody>
          <a:bodyPr/>
          <a:lstStyle/>
          <a:p>
            <a:pPr algn="ctr" eaLnBrk="1" hangingPunct="1"/>
            <a:r>
              <a:rPr lang="en-US" sz="5000" dirty="0">
                <a:latin typeface="Garamond" charset="0"/>
              </a:rPr>
              <a:t>More to Come…</a:t>
            </a:r>
          </a:p>
        </p:txBody>
      </p:sp>
      <p:sp>
        <p:nvSpPr>
          <p:cNvPr id="74754" name="Rectangle 5"/>
          <p:cNvSpPr>
            <a:spLocks noGrp="1" noChangeArrowheads="1"/>
          </p:cNvSpPr>
          <p:nvPr>
            <p:ph type="subTitle" idx="1"/>
          </p:nvPr>
        </p:nvSpPr>
        <p:spPr>
          <a:xfrm>
            <a:off x="685800" y="3581400"/>
            <a:ext cx="7848600" cy="2900363"/>
          </a:xfrm>
        </p:spPr>
        <p:txBody>
          <a:bodyPr/>
          <a:lstStyle/>
          <a:p>
            <a:pPr eaLnBrk="1" hangingPunct="1">
              <a:buFont typeface="Wingdings" charset="0"/>
              <a:buNone/>
            </a:pPr>
            <a:endParaRPr lang="en-US" i="1">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p:txBody>
      </p:sp>
    </p:spTree>
    <p:extLst>
      <p:ext uri="{BB962C8B-B14F-4D97-AF65-F5344CB8AC3E}">
        <p14:creationId xmlns:p14="http://schemas.microsoft.com/office/powerpoint/2010/main" val="113645633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C355-7532-C11B-635F-A958EC1E0C8E}"/>
              </a:ext>
            </a:extLst>
          </p:cNvPr>
          <p:cNvSpPr>
            <a:spLocks noGrp="1"/>
          </p:cNvSpPr>
          <p:nvPr>
            <p:ph type="title"/>
          </p:nvPr>
        </p:nvSpPr>
        <p:spPr/>
        <p:txBody>
          <a:bodyPr/>
          <a:lstStyle/>
          <a:p>
            <a:r>
              <a:rPr lang="en-US" dirty="0"/>
              <a:t>Virtuoso Tutorial &amp; Workshop </a:t>
            </a:r>
          </a:p>
        </p:txBody>
      </p:sp>
      <p:sp>
        <p:nvSpPr>
          <p:cNvPr id="3" name="Content Placeholder 2">
            <a:extLst>
              <a:ext uri="{FF2B5EF4-FFF2-40B4-BE49-F238E27FC236}">
                <a16:creationId xmlns:a16="http://schemas.microsoft.com/office/drawing/2014/main" id="{B2474B77-F25F-9BB6-3F12-37712F1BC761}"/>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50522F43-E192-889D-2020-C910396FD1CC}"/>
              </a:ext>
            </a:extLst>
          </p:cNvPr>
          <p:cNvSpPr>
            <a:spLocks noGrp="1"/>
          </p:cNvSpPr>
          <p:nvPr>
            <p:ph type="sldNum" sz="quarter" idx="11"/>
          </p:nvPr>
        </p:nvSpPr>
        <p:spPr/>
        <p:txBody>
          <a:bodyPr/>
          <a:lstStyle/>
          <a:p>
            <a:pPr>
              <a:defRPr/>
            </a:pPr>
            <a:fld id="{7292004D-7284-C244-B275-AB956C66515A}" type="slidenum">
              <a:rPr lang="en-US" smtClean="0">
                <a:solidFill>
                  <a:srgbClr val="000000"/>
                </a:solidFill>
              </a:rPr>
              <a:pPr>
                <a:defRPr/>
              </a:pPr>
              <a:t>5</a:t>
            </a:fld>
            <a:endParaRPr lang="en-US">
              <a:solidFill>
                <a:srgbClr val="000000"/>
              </a:solidFill>
            </a:endParaRPr>
          </a:p>
        </p:txBody>
      </p:sp>
      <p:sp>
        <p:nvSpPr>
          <p:cNvPr id="5" name="TextBox 4">
            <a:extLst>
              <a:ext uri="{FF2B5EF4-FFF2-40B4-BE49-F238E27FC236}">
                <a16:creationId xmlns:a16="http://schemas.microsoft.com/office/drawing/2014/main" id="{C8D223EF-579F-AE86-36FF-1573C572D8FB}"/>
              </a:ext>
            </a:extLst>
          </p:cNvPr>
          <p:cNvSpPr txBox="1"/>
          <p:nvPr/>
        </p:nvSpPr>
        <p:spPr>
          <a:xfrm>
            <a:off x="1403648" y="6461681"/>
            <a:ext cx="6789231" cy="369332"/>
          </a:xfrm>
          <a:prstGeom prst="rect">
            <a:avLst/>
          </a:prstGeom>
          <a:noFill/>
        </p:spPr>
        <p:txBody>
          <a:bodyPr wrap="none" rtlCol="0">
            <a:spAutoFit/>
          </a:bodyPr>
          <a:lstStyle/>
          <a:p>
            <a:r>
              <a:rPr lang="en-US" dirty="0">
                <a:solidFill>
                  <a:srgbClr val="0000FF"/>
                </a:solidFill>
                <a:hlinkClick r:id="rId2">
                  <a:extLst>
                    <a:ext uri="{A12FA001-AC4F-418D-AE19-62706E023703}">
                      <ahyp:hlinkClr xmlns:ahyp="http://schemas.microsoft.com/office/drawing/2018/hyperlinkcolor" val="tx"/>
                    </a:ext>
                  </a:extLst>
                </a:hlinkClick>
              </a:rPr>
              <a:t>https://cmu-safari.github.io/Virtuoso/workshop/asplos2026.html</a:t>
            </a:r>
            <a:r>
              <a:rPr lang="en-US" dirty="0">
                <a:solidFill>
                  <a:srgbClr val="0000FF"/>
                </a:solidFill>
              </a:rPr>
              <a:t> </a:t>
            </a:r>
          </a:p>
        </p:txBody>
      </p:sp>
      <p:pic>
        <p:nvPicPr>
          <p:cNvPr id="6" name="Picture 5">
            <a:extLst>
              <a:ext uri="{FF2B5EF4-FFF2-40B4-BE49-F238E27FC236}">
                <a16:creationId xmlns:a16="http://schemas.microsoft.com/office/drawing/2014/main" id="{5704661B-7037-A49D-AB21-9A590834EB88}"/>
              </a:ext>
            </a:extLst>
          </p:cNvPr>
          <p:cNvPicPr>
            <a:picLocks noChangeAspect="1"/>
          </p:cNvPicPr>
          <p:nvPr/>
        </p:nvPicPr>
        <p:blipFill>
          <a:blip r:embed="rId3"/>
          <a:stretch>
            <a:fillRect/>
          </a:stretch>
        </p:blipFill>
        <p:spPr>
          <a:xfrm>
            <a:off x="395536" y="992084"/>
            <a:ext cx="8352928" cy="5389244"/>
          </a:xfrm>
          <a:prstGeom prst="rect">
            <a:avLst/>
          </a:prstGeom>
        </p:spPr>
      </p:pic>
    </p:spTree>
    <p:extLst>
      <p:ext uri="{BB962C8B-B14F-4D97-AF65-F5344CB8AC3E}">
        <p14:creationId xmlns:p14="http://schemas.microsoft.com/office/powerpoint/2010/main" val="4257019661"/>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A386F-3633-6F90-9DAC-B9D6B04FCE2E}"/>
              </a:ext>
            </a:extLst>
          </p:cNvPr>
          <p:cNvSpPr>
            <a:spLocks noGrp="1"/>
          </p:cNvSpPr>
          <p:nvPr>
            <p:ph type="title"/>
          </p:nvPr>
        </p:nvSpPr>
        <p:spPr>
          <a:xfrm>
            <a:off x="228600" y="152400"/>
            <a:ext cx="8915400" cy="1066800"/>
          </a:xfrm>
        </p:spPr>
        <p:txBody>
          <a:bodyPr/>
          <a:lstStyle/>
          <a:p>
            <a:r>
              <a:rPr lang="en-US" dirty="0"/>
              <a:t>Can We Do Better?</a:t>
            </a:r>
          </a:p>
        </p:txBody>
      </p:sp>
      <p:sp>
        <p:nvSpPr>
          <p:cNvPr id="3" name="Content Placeholder 2">
            <a:extLst>
              <a:ext uri="{FF2B5EF4-FFF2-40B4-BE49-F238E27FC236}">
                <a16:creationId xmlns:a16="http://schemas.microsoft.com/office/drawing/2014/main" id="{5EBF27EC-78EA-D810-9D47-5364FB828FB7}"/>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34B38670-3183-247E-8F9E-7CC863FDCCC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
        <p:nvSpPr>
          <p:cNvPr id="5" name="Content Placeholder 2">
            <a:extLst>
              <a:ext uri="{FF2B5EF4-FFF2-40B4-BE49-F238E27FC236}">
                <a16:creationId xmlns:a16="http://schemas.microsoft.com/office/drawing/2014/main" id="{6BD47E35-698B-8FE9-1332-7E5E4B95B237}"/>
              </a:ext>
            </a:extLst>
          </p:cNvPr>
          <p:cNvSpPr txBox="1">
            <a:spLocks/>
          </p:cNvSpPr>
          <p:nvPr/>
        </p:nvSpPr>
        <p:spPr bwMode="auto">
          <a:xfrm>
            <a:off x="0" y="1340768"/>
            <a:ext cx="9144000" cy="2088232"/>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0" marR="0" lvl="0" indent="0" algn="ctr" defTabSz="914400" rtl="0" eaLnBrk="0" fontAlgn="base" latinLnBrk="0" hangingPunct="0">
              <a:lnSpc>
                <a:spcPct val="100000"/>
              </a:lnSpc>
              <a:spcBef>
                <a:spcPct val="20000"/>
              </a:spcBef>
              <a:spcAft>
                <a:spcPct val="0"/>
              </a:spcAft>
              <a:buClr>
                <a:srgbClr val="CC9900"/>
              </a:buClr>
              <a:buSzPct val="65000"/>
              <a:buFont typeface="Wingdings" charset="0"/>
              <a:buNone/>
              <a:tabLst/>
              <a:defRPr/>
            </a:pPr>
            <a:r>
              <a:rPr kumimoji="0" lang="en-US" sz="6400" b="0" i="0" u="none" strike="noStrike" kern="0" cap="none" spc="0" normalizeH="0" baseline="0" noProof="0" dirty="0">
                <a:ln>
                  <a:noFill/>
                </a:ln>
                <a:solidFill>
                  <a:srgbClr val="0000FF"/>
                </a:solidFill>
                <a:effectLst/>
                <a:uLnTx/>
                <a:uFillTx/>
                <a:latin typeface="Tahoma"/>
                <a:ea typeface="ＭＳ Ｐゴシック" pitchFamily="-106" charset="-128"/>
              </a:rPr>
              <a:t>There Is Still </a:t>
            </a:r>
          </a:p>
          <a:p>
            <a:pPr marL="0" marR="0" lvl="0" indent="0" algn="ctr" defTabSz="914400" rtl="0" eaLnBrk="0" fontAlgn="base" latinLnBrk="0" hangingPunct="0">
              <a:lnSpc>
                <a:spcPct val="100000"/>
              </a:lnSpc>
              <a:spcBef>
                <a:spcPct val="20000"/>
              </a:spcBef>
              <a:spcAft>
                <a:spcPct val="0"/>
              </a:spcAft>
              <a:buClr>
                <a:srgbClr val="CC9900"/>
              </a:buClr>
              <a:buSzPct val="65000"/>
              <a:buFont typeface="Wingdings" charset="0"/>
              <a:buNone/>
              <a:tabLst/>
              <a:defRPr/>
            </a:pPr>
            <a:r>
              <a:rPr kumimoji="0" lang="en-US" sz="6400" b="0" i="0" u="none" strike="noStrike" kern="0" cap="none" spc="0" normalizeH="0" baseline="0" noProof="0" dirty="0">
                <a:ln>
                  <a:noFill/>
                </a:ln>
                <a:solidFill>
                  <a:srgbClr val="0000FF"/>
                </a:solidFill>
                <a:effectLst/>
                <a:uLnTx/>
                <a:uFillTx/>
                <a:latin typeface="Tahoma"/>
                <a:ea typeface="ＭＳ Ｐゴシック" pitchFamily="-106" charset="-128"/>
              </a:rPr>
              <a:t>a Whole Lot </a:t>
            </a:r>
          </a:p>
          <a:p>
            <a:pPr marL="0" marR="0" lvl="0" indent="0" algn="ctr" defTabSz="914400" rtl="0" eaLnBrk="0" fontAlgn="base" latinLnBrk="0" hangingPunct="0">
              <a:lnSpc>
                <a:spcPct val="100000"/>
              </a:lnSpc>
              <a:spcBef>
                <a:spcPct val="20000"/>
              </a:spcBef>
              <a:spcAft>
                <a:spcPct val="0"/>
              </a:spcAft>
              <a:buClr>
                <a:srgbClr val="CC9900"/>
              </a:buClr>
              <a:buSzPct val="65000"/>
              <a:buFont typeface="Wingdings" charset="0"/>
              <a:buNone/>
              <a:tabLst/>
              <a:defRPr/>
            </a:pPr>
            <a:r>
              <a:rPr kumimoji="0" lang="en-US" sz="6400" b="0" i="0" u="none" strike="noStrike" kern="0" cap="none" spc="0" normalizeH="0" baseline="0" noProof="0" dirty="0">
                <a:ln>
                  <a:noFill/>
                </a:ln>
                <a:solidFill>
                  <a:srgbClr val="FF0000"/>
                </a:solidFill>
                <a:effectLst/>
                <a:uLnTx/>
                <a:uFillTx/>
                <a:latin typeface="Tahoma"/>
                <a:ea typeface="ＭＳ Ｐゴシック" pitchFamily="-106" charset="-128"/>
              </a:rPr>
              <a:t>We Do Not Know </a:t>
            </a:r>
          </a:p>
          <a:p>
            <a:pPr marL="0" marR="0" lvl="0" indent="0" algn="ctr" defTabSz="914400" rtl="0" eaLnBrk="0" fontAlgn="base" latinLnBrk="0" hangingPunct="0">
              <a:lnSpc>
                <a:spcPct val="100000"/>
              </a:lnSpc>
              <a:spcBef>
                <a:spcPct val="20000"/>
              </a:spcBef>
              <a:spcAft>
                <a:spcPct val="0"/>
              </a:spcAft>
              <a:buClr>
                <a:srgbClr val="CC9900"/>
              </a:buClr>
              <a:buSzPct val="65000"/>
              <a:buFont typeface="Wingdings" charset="0"/>
              <a:buNone/>
              <a:tabLst/>
              <a:defRPr/>
            </a:pPr>
            <a:r>
              <a:rPr kumimoji="0" lang="en-US" sz="6400" b="0" i="0" u="none" strike="noStrike" kern="0" cap="none" spc="0" normalizeH="0" baseline="0" noProof="0" dirty="0">
                <a:ln>
                  <a:noFill/>
                </a:ln>
                <a:solidFill>
                  <a:srgbClr val="FF0000"/>
                </a:solidFill>
                <a:effectLst/>
                <a:uLnTx/>
                <a:uFillTx/>
                <a:latin typeface="Tahoma"/>
                <a:ea typeface="ＭＳ Ｐゴシック" pitchFamily="-106" charset="-128"/>
              </a:rPr>
              <a:t>About DRAM</a:t>
            </a:r>
          </a:p>
        </p:txBody>
      </p:sp>
    </p:spTree>
    <p:extLst>
      <p:ext uri="{BB962C8B-B14F-4D97-AF65-F5344CB8AC3E}">
        <p14:creationId xmlns:p14="http://schemas.microsoft.com/office/powerpoint/2010/main" val="2399664510"/>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E73BE-91FB-EAE5-DE91-9B0C6E077AAD}"/>
              </a:ext>
            </a:extLst>
          </p:cNvPr>
          <p:cNvSpPr>
            <a:spLocks noGrp="1"/>
          </p:cNvSpPr>
          <p:nvPr>
            <p:ph type="title"/>
          </p:nvPr>
        </p:nvSpPr>
        <p:spPr/>
        <p:txBody>
          <a:bodyPr>
            <a:normAutofit/>
          </a:bodyPr>
          <a:lstStyle/>
          <a:p>
            <a:r>
              <a:rPr lang="en-US" dirty="0"/>
              <a:t>RowHammer Becomes Worse with Aging</a:t>
            </a:r>
          </a:p>
        </p:txBody>
      </p:sp>
      <p:sp>
        <p:nvSpPr>
          <p:cNvPr id="3" name="Content Placeholder 2">
            <a:extLst>
              <a:ext uri="{FF2B5EF4-FFF2-40B4-BE49-F238E27FC236}">
                <a16:creationId xmlns:a16="http://schemas.microsoft.com/office/drawing/2014/main" id="{32EB8F14-2FE9-476E-D25D-413A14ABD770}"/>
              </a:ext>
            </a:extLst>
          </p:cNvPr>
          <p:cNvSpPr>
            <a:spLocks noGrp="1"/>
          </p:cNvSpPr>
          <p:nvPr>
            <p:ph idx="1"/>
          </p:nvPr>
        </p:nvSpPr>
        <p:spPr>
          <a:xfrm>
            <a:off x="154368" y="965201"/>
            <a:ext cx="8989630" cy="5336922"/>
          </a:xfrm>
        </p:spPr>
        <p:txBody>
          <a:bodyPr>
            <a:normAutofit/>
          </a:bodyPr>
          <a:lstStyle/>
          <a:p>
            <a:pPr marL="0" indent="0">
              <a:buClr>
                <a:schemeClr val="tx1"/>
              </a:buClr>
              <a:buNone/>
            </a:pPr>
            <a:endParaRPr lang="en-US" sz="2800" b="1" dirty="0">
              <a:solidFill>
                <a:srgbClr val="7030A0"/>
              </a:solidFill>
            </a:endParaRPr>
          </a:p>
          <a:p>
            <a:pPr marL="0" indent="0">
              <a:buClr>
                <a:schemeClr val="tx1"/>
              </a:buClr>
              <a:buNone/>
            </a:pPr>
            <a:r>
              <a:rPr lang="en-US" dirty="0"/>
              <a:t>Preliminary data on</a:t>
            </a:r>
            <a:br>
              <a:rPr lang="en-US" dirty="0"/>
            </a:br>
            <a:r>
              <a:rPr lang="en-US" dirty="0"/>
              <a:t>aging via 68-day of </a:t>
            </a:r>
            <a:br>
              <a:rPr lang="en-US" dirty="0"/>
            </a:br>
            <a:r>
              <a:rPr lang="en-US" dirty="0"/>
              <a:t>continuous hammering</a:t>
            </a:r>
          </a:p>
          <a:p>
            <a:pPr>
              <a:buClr>
                <a:schemeClr val="tx1"/>
              </a:buClr>
            </a:pPr>
            <a:endParaRPr lang="en-US" sz="2800" dirty="0"/>
          </a:p>
        </p:txBody>
      </p:sp>
      <p:grpSp>
        <p:nvGrpSpPr>
          <p:cNvPr id="13" name="Group 12">
            <a:extLst>
              <a:ext uri="{FF2B5EF4-FFF2-40B4-BE49-F238E27FC236}">
                <a16:creationId xmlns:a16="http://schemas.microsoft.com/office/drawing/2014/main" id="{CF4FF50D-7274-EE09-6553-51B270577BC4}"/>
              </a:ext>
            </a:extLst>
          </p:cNvPr>
          <p:cNvGrpSpPr/>
          <p:nvPr/>
        </p:nvGrpSpPr>
        <p:grpSpPr>
          <a:xfrm>
            <a:off x="3562703" y="1146429"/>
            <a:ext cx="5581297" cy="5589896"/>
            <a:chOff x="3562703" y="1146429"/>
            <a:chExt cx="5581297" cy="5589896"/>
          </a:xfrm>
        </p:grpSpPr>
        <p:pic>
          <p:nvPicPr>
            <p:cNvPr id="6" name="Picture 5">
              <a:extLst>
                <a:ext uri="{FF2B5EF4-FFF2-40B4-BE49-F238E27FC236}">
                  <a16:creationId xmlns:a16="http://schemas.microsoft.com/office/drawing/2014/main" id="{FBF1C295-6D44-80E9-1E2F-670811673EBE}"/>
                </a:ext>
              </a:extLst>
            </p:cNvPr>
            <p:cNvPicPr>
              <a:picLocks noChangeAspect="1"/>
            </p:cNvPicPr>
            <p:nvPr/>
          </p:nvPicPr>
          <p:blipFill>
            <a:blip r:embed="rId3"/>
            <a:stretch>
              <a:fillRect/>
            </a:stretch>
          </p:blipFill>
          <p:spPr>
            <a:xfrm>
              <a:off x="3885869" y="1146429"/>
              <a:ext cx="5258130" cy="5258130"/>
            </a:xfrm>
            <a:prstGeom prst="rect">
              <a:avLst/>
            </a:prstGeom>
          </p:spPr>
        </p:pic>
        <p:sp>
          <p:nvSpPr>
            <p:cNvPr id="7" name="TextBox 6">
              <a:extLst>
                <a:ext uri="{FF2B5EF4-FFF2-40B4-BE49-F238E27FC236}">
                  <a16:creationId xmlns:a16="http://schemas.microsoft.com/office/drawing/2014/main" id="{D5EFCA76-D1BA-D6A0-8146-4A5323F51085}"/>
                </a:ext>
              </a:extLst>
            </p:cNvPr>
            <p:cNvSpPr txBox="1"/>
            <p:nvPr/>
          </p:nvSpPr>
          <p:spPr>
            <a:xfrm>
              <a:off x="4072226" y="6089994"/>
              <a:ext cx="5071774" cy="646331"/>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Minimum hammer count to induce the first bitflip</a:t>
              </a:r>
              <a:b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br>
              <a:r>
                <a:rPr kumimoji="0" lang="en-US" sz="18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HC</a:t>
              </a:r>
              <a:r>
                <a:rPr kumimoji="0" lang="en-US" sz="1800" b="0" i="0" u="none" strike="noStrike" kern="1200" cap="none" spc="0" normalizeH="0" baseline="-25000" noProof="0" dirty="0" err="1">
                  <a:ln>
                    <a:noFill/>
                  </a:ln>
                  <a:solidFill>
                    <a:srgbClr val="000000"/>
                  </a:solidFill>
                  <a:effectLst/>
                  <a:uLnTx/>
                  <a:uFillTx/>
                  <a:latin typeface="Cambria" panose="02040503050406030204" pitchFamily="18" charset="0"/>
                  <a:ea typeface="+mn-ea"/>
                  <a:cs typeface="+mn-cs"/>
                </a:rPr>
                <a:t>first</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(before aging) </a:t>
              </a:r>
            </a:p>
          </p:txBody>
        </p:sp>
        <p:sp>
          <p:nvSpPr>
            <p:cNvPr id="8" name="TextBox 7">
              <a:extLst>
                <a:ext uri="{FF2B5EF4-FFF2-40B4-BE49-F238E27FC236}">
                  <a16:creationId xmlns:a16="http://schemas.microsoft.com/office/drawing/2014/main" id="{EE7E8B39-4729-897A-AC0F-071F87386530}"/>
                </a:ext>
              </a:extLst>
            </p:cNvPr>
            <p:cNvSpPr txBox="1"/>
            <p:nvPr/>
          </p:nvSpPr>
          <p:spPr>
            <a:xfrm rot="16200000">
              <a:off x="1349982" y="3361715"/>
              <a:ext cx="5071774" cy="646331"/>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Minimum hammer count to induce the first bitflip</a:t>
              </a:r>
              <a:b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br>
              <a:r>
                <a:rPr kumimoji="0" lang="en-US" sz="18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HC</a:t>
              </a:r>
              <a:r>
                <a:rPr kumimoji="0" lang="en-US" sz="1800" b="0" i="0" u="none" strike="noStrike" kern="1200" cap="none" spc="0" normalizeH="0" baseline="-25000" noProof="0" dirty="0" err="1">
                  <a:ln>
                    <a:noFill/>
                  </a:ln>
                  <a:solidFill>
                    <a:srgbClr val="000000"/>
                  </a:solidFill>
                  <a:effectLst/>
                  <a:uLnTx/>
                  <a:uFillTx/>
                  <a:latin typeface="Cambria" panose="02040503050406030204" pitchFamily="18" charset="0"/>
                  <a:ea typeface="+mn-ea"/>
                  <a:cs typeface="+mn-cs"/>
                </a:rPr>
                <a:t>first</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(after aging) </a:t>
              </a:r>
            </a:p>
          </p:txBody>
        </p:sp>
      </p:grpSp>
      <p:sp>
        <p:nvSpPr>
          <p:cNvPr id="10" name="Triangle 9">
            <a:extLst>
              <a:ext uri="{FF2B5EF4-FFF2-40B4-BE49-F238E27FC236}">
                <a16:creationId xmlns:a16="http://schemas.microsoft.com/office/drawing/2014/main" id="{638347CF-5DD7-9B0B-78FA-81D2D9431CF0}"/>
              </a:ext>
            </a:extLst>
          </p:cNvPr>
          <p:cNvSpPr/>
          <p:nvPr/>
        </p:nvSpPr>
        <p:spPr>
          <a:xfrm>
            <a:off x="4743451" y="1297307"/>
            <a:ext cx="4257674" cy="4274817"/>
          </a:xfrm>
          <a:prstGeom prst="triangle">
            <a:avLst>
              <a:gd name="adj" fmla="val 100000"/>
            </a:avLst>
          </a:prstGeom>
          <a:solidFill>
            <a:srgbClr val="CA3656">
              <a:alpha val="1529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8" name="Rectangle 17">
            <a:extLst>
              <a:ext uri="{FF2B5EF4-FFF2-40B4-BE49-F238E27FC236}">
                <a16:creationId xmlns:a16="http://schemas.microsoft.com/office/drawing/2014/main" id="{CED2A033-5A8D-BC0B-DEAF-1B2F9A70A666}"/>
              </a:ext>
            </a:extLst>
          </p:cNvPr>
          <p:cNvSpPr/>
          <p:nvPr/>
        </p:nvSpPr>
        <p:spPr>
          <a:xfrm>
            <a:off x="4722667" y="1253836"/>
            <a:ext cx="4278455" cy="430685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2" name="TextBox 11">
            <a:extLst>
              <a:ext uri="{FF2B5EF4-FFF2-40B4-BE49-F238E27FC236}">
                <a16:creationId xmlns:a16="http://schemas.microsoft.com/office/drawing/2014/main" id="{06FD6D48-0D5A-A2FC-E3C9-CEB7E0E10236}"/>
              </a:ext>
            </a:extLst>
          </p:cNvPr>
          <p:cNvSpPr txBox="1"/>
          <p:nvPr/>
        </p:nvSpPr>
        <p:spPr>
          <a:xfrm>
            <a:off x="154368" y="3313924"/>
            <a:ext cx="3253966" cy="1323439"/>
          </a:xfrm>
          <a:prstGeom prst="rect">
            <a:avLst/>
          </a:prstGeom>
          <a:solidFill>
            <a:schemeClr val="accent2">
              <a:lumMod val="20000"/>
              <a:lumOff val="80000"/>
            </a:schemeClr>
          </a:solidFill>
          <a:ln>
            <a:solidFill>
              <a:schemeClr val="accent2">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t>Aging</a:t>
            </a:r>
            <a:r>
              <a:rPr kumimoji="0" lang="en-US" sz="2000" b="0"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t> can lead to read disturbance bitflips </a:t>
            </a:r>
            <a:br>
              <a:rPr kumimoji="0" lang="en-US" sz="2000" b="0"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br>
            <a:r>
              <a:rPr kumimoji="0" lang="en-US" sz="2000" b="0"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t>at </a:t>
            </a:r>
            <a:r>
              <a:rPr kumimoji="0" lang="en-US" sz="2000" b="1"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t>smaller</a:t>
            </a:r>
            <a:r>
              <a:rPr kumimoji="0" lang="en-US" sz="2000" b="0"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t> </a:t>
            </a:r>
            <a:br>
              <a:rPr kumimoji="0" lang="en-US" sz="2000" b="0"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br>
            <a:r>
              <a:rPr kumimoji="0" lang="en-US" sz="2000" b="0" i="0" u="none" strike="noStrike" kern="1200" cap="none" spc="0" normalizeH="0" baseline="0" noProof="0" dirty="0">
                <a:ln>
                  <a:noFill/>
                </a:ln>
                <a:solidFill>
                  <a:srgbClr val="3B812F">
                    <a:lumMod val="50000"/>
                  </a:srgbClr>
                </a:solidFill>
                <a:effectLst/>
                <a:uLnTx/>
                <a:uFillTx/>
                <a:latin typeface="Cambria" panose="02040503050406030204" pitchFamily="18" charset="0"/>
                <a:ea typeface="+mn-ea"/>
                <a:cs typeface="+mn-cs"/>
              </a:rPr>
              <a:t>hammer counts</a:t>
            </a:r>
          </a:p>
        </p:txBody>
      </p:sp>
      <p:grpSp>
        <p:nvGrpSpPr>
          <p:cNvPr id="9" name="Group 8">
            <a:extLst>
              <a:ext uri="{FF2B5EF4-FFF2-40B4-BE49-F238E27FC236}">
                <a16:creationId xmlns:a16="http://schemas.microsoft.com/office/drawing/2014/main" id="{C5B1FFF0-0CFB-5781-33D5-31D1177A6BE9}"/>
              </a:ext>
            </a:extLst>
          </p:cNvPr>
          <p:cNvGrpSpPr/>
          <p:nvPr/>
        </p:nvGrpSpPr>
        <p:grpSpPr>
          <a:xfrm>
            <a:off x="3562703" y="1146429"/>
            <a:ext cx="5581297" cy="5564496"/>
            <a:chOff x="3562703" y="1146429"/>
            <a:chExt cx="5581297" cy="5564496"/>
          </a:xfrm>
        </p:grpSpPr>
        <p:pic>
          <p:nvPicPr>
            <p:cNvPr id="14" name="Picture 13">
              <a:extLst>
                <a:ext uri="{FF2B5EF4-FFF2-40B4-BE49-F238E27FC236}">
                  <a16:creationId xmlns:a16="http://schemas.microsoft.com/office/drawing/2014/main" id="{E8C27654-DF37-2355-72B9-7255E50FB6FA}"/>
                </a:ext>
              </a:extLst>
            </p:cNvPr>
            <p:cNvPicPr>
              <a:picLocks noChangeAspect="1"/>
            </p:cNvPicPr>
            <p:nvPr/>
          </p:nvPicPr>
          <p:blipFill>
            <a:blip r:embed="rId3"/>
            <a:stretch>
              <a:fillRect/>
            </a:stretch>
          </p:blipFill>
          <p:spPr>
            <a:xfrm>
              <a:off x="3885869" y="1146429"/>
              <a:ext cx="5258130" cy="5258130"/>
            </a:xfrm>
            <a:prstGeom prst="rect">
              <a:avLst/>
            </a:prstGeom>
          </p:spPr>
        </p:pic>
        <p:sp>
          <p:nvSpPr>
            <p:cNvPr id="15" name="TextBox 14">
              <a:extLst>
                <a:ext uri="{FF2B5EF4-FFF2-40B4-BE49-F238E27FC236}">
                  <a16:creationId xmlns:a16="http://schemas.microsoft.com/office/drawing/2014/main" id="{929B86AB-C44E-E66C-AE85-7CA5C9A2E8DC}"/>
                </a:ext>
              </a:extLst>
            </p:cNvPr>
            <p:cNvSpPr txBox="1"/>
            <p:nvPr/>
          </p:nvSpPr>
          <p:spPr>
            <a:xfrm>
              <a:off x="4072226" y="6064594"/>
              <a:ext cx="5071774" cy="646331"/>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Minimum hammer count to induce the first bitflip</a:t>
              </a:r>
              <a:b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br>
              <a:r>
                <a:rPr kumimoji="0" lang="en-US" sz="18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HC</a:t>
              </a:r>
              <a:r>
                <a:rPr kumimoji="0" lang="en-US" sz="1800" b="0" i="0" u="none" strike="noStrike" kern="1200" cap="none" spc="0" normalizeH="0" baseline="-25000" noProof="0" dirty="0" err="1">
                  <a:ln>
                    <a:noFill/>
                  </a:ln>
                  <a:solidFill>
                    <a:srgbClr val="000000"/>
                  </a:solidFill>
                  <a:effectLst/>
                  <a:uLnTx/>
                  <a:uFillTx/>
                  <a:latin typeface="Cambria" panose="02040503050406030204" pitchFamily="18" charset="0"/>
                  <a:ea typeface="+mn-ea"/>
                  <a:cs typeface="+mn-cs"/>
                </a:rPr>
                <a:t>first</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(before aging) </a:t>
              </a:r>
            </a:p>
          </p:txBody>
        </p:sp>
        <p:sp>
          <p:nvSpPr>
            <p:cNvPr id="16" name="TextBox 15">
              <a:extLst>
                <a:ext uri="{FF2B5EF4-FFF2-40B4-BE49-F238E27FC236}">
                  <a16:creationId xmlns:a16="http://schemas.microsoft.com/office/drawing/2014/main" id="{2BF30E5A-A181-6D45-7783-22820E463DDC}"/>
                </a:ext>
              </a:extLst>
            </p:cNvPr>
            <p:cNvSpPr txBox="1"/>
            <p:nvPr/>
          </p:nvSpPr>
          <p:spPr>
            <a:xfrm rot="16200000">
              <a:off x="1349982" y="3361715"/>
              <a:ext cx="5071774" cy="646331"/>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Minimum hammer count to induce the first bitflip</a:t>
              </a:r>
              <a:b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br>
              <a:r>
                <a:rPr kumimoji="0" lang="en-US" sz="18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HC</a:t>
              </a:r>
              <a:r>
                <a:rPr kumimoji="0" lang="en-US" sz="1800" b="0" i="0" u="none" strike="noStrike" kern="1200" cap="none" spc="0" normalizeH="0" baseline="-25000" noProof="0" dirty="0" err="1">
                  <a:ln>
                    <a:noFill/>
                  </a:ln>
                  <a:solidFill>
                    <a:srgbClr val="000000"/>
                  </a:solidFill>
                  <a:effectLst/>
                  <a:uLnTx/>
                  <a:uFillTx/>
                  <a:latin typeface="Cambria" panose="02040503050406030204" pitchFamily="18" charset="0"/>
                  <a:ea typeface="+mn-ea"/>
                  <a:cs typeface="+mn-cs"/>
                </a:rPr>
                <a:t>first</a:t>
              </a:r>
              <a:r>
                <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(after aging) </a:t>
              </a:r>
            </a:p>
          </p:txBody>
        </p:sp>
      </p:grpSp>
      <p:sp>
        <p:nvSpPr>
          <p:cNvPr id="17" name="Triangle 16">
            <a:extLst>
              <a:ext uri="{FF2B5EF4-FFF2-40B4-BE49-F238E27FC236}">
                <a16:creationId xmlns:a16="http://schemas.microsoft.com/office/drawing/2014/main" id="{F764C326-C774-8460-C5BB-4BF2B2629BE6}"/>
              </a:ext>
            </a:extLst>
          </p:cNvPr>
          <p:cNvSpPr/>
          <p:nvPr/>
        </p:nvSpPr>
        <p:spPr>
          <a:xfrm>
            <a:off x="4743449" y="1297307"/>
            <a:ext cx="4257674" cy="4274817"/>
          </a:xfrm>
          <a:prstGeom prst="triangle">
            <a:avLst>
              <a:gd name="adj" fmla="val 100000"/>
            </a:avLst>
          </a:prstGeom>
          <a:solidFill>
            <a:srgbClr val="CA3656">
              <a:alpha val="1529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4" name="Slide Number Placeholder 3">
            <a:extLst>
              <a:ext uri="{FF2B5EF4-FFF2-40B4-BE49-F238E27FC236}">
                <a16:creationId xmlns:a16="http://schemas.microsoft.com/office/drawing/2014/main" id="{78FA62F9-6295-433B-A97A-2C631C50EADC}"/>
              </a:ext>
            </a:extLst>
          </p:cNvPr>
          <p:cNvSpPr>
            <a:spLocks noGrp="1"/>
          </p:cNvSpPr>
          <p:nvPr>
            <p:ph type="sldNum" sz="quarter" idx="12"/>
          </p:nvPr>
        </p:nvSpPr>
        <p:spPr>
          <a:xfrm>
            <a:off x="7086600" y="6483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600" b="1" kern="1200">
                <a:solidFill>
                  <a:schemeClr val="tx1"/>
                </a:solidFill>
                <a:latin typeface="Cambria" panose="02040503050406030204" pitchFamily="18"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76C2683-0D41-1E45-8714-724CB2570654}" type="slidenum">
              <a:rPr kumimoji="0" lang="en-US" sz="1600" b="1" i="0" u="none" strike="noStrike" kern="1200" cap="none" spc="0" normalizeH="0" baseline="0" noProof="0" smtClean="0">
                <a:ln>
                  <a:noFill/>
                </a:ln>
                <a:solidFill>
                  <a:srgbClr val="000000"/>
                </a:solidFill>
                <a:effectLst/>
                <a:uLnTx/>
                <a:uFillTx/>
                <a:latin typeface="Cambria" panose="02040503050406030204"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6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endParaRPr>
          </a:p>
        </p:txBody>
      </p:sp>
      <p:grpSp>
        <p:nvGrpSpPr>
          <p:cNvPr id="29" name="Group 28">
            <a:extLst>
              <a:ext uri="{FF2B5EF4-FFF2-40B4-BE49-F238E27FC236}">
                <a16:creationId xmlns:a16="http://schemas.microsoft.com/office/drawing/2014/main" id="{D55A5376-5CB5-CBC7-BD4A-FDE403E902EC}"/>
              </a:ext>
            </a:extLst>
          </p:cNvPr>
          <p:cNvGrpSpPr/>
          <p:nvPr/>
        </p:nvGrpSpPr>
        <p:grpSpPr>
          <a:xfrm>
            <a:off x="5000816" y="2527300"/>
            <a:ext cx="2898584" cy="2855080"/>
            <a:chOff x="5000816" y="2527300"/>
            <a:chExt cx="2898584" cy="2855080"/>
          </a:xfrm>
        </p:grpSpPr>
        <p:cxnSp>
          <p:nvCxnSpPr>
            <p:cNvPr id="20" name="Straight Arrow Connector 19">
              <a:extLst>
                <a:ext uri="{FF2B5EF4-FFF2-40B4-BE49-F238E27FC236}">
                  <a16:creationId xmlns:a16="http://schemas.microsoft.com/office/drawing/2014/main" id="{84754C0E-27E2-104A-5EDB-F588A0B6BDB4}"/>
                </a:ext>
              </a:extLst>
            </p:cNvPr>
            <p:cNvCxnSpPr/>
            <p:nvPr/>
          </p:nvCxnSpPr>
          <p:spPr>
            <a:xfrm>
              <a:off x="7899400" y="2527300"/>
              <a:ext cx="0" cy="78662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4747361-4218-FD7A-A85C-FB6DB439FC46}"/>
                </a:ext>
              </a:extLst>
            </p:cNvPr>
            <p:cNvCxnSpPr>
              <a:cxnSpLocks/>
            </p:cNvCxnSpPr>
            <p:nvPr/>
          </p:nvCxnSpPr>
          <p:spPr>
            <a:xfrm>
              <a:off x="6931898" y="3429000"/>
              <a:ext cx="0" cy="32942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4809433-8919-008E-6828-228D13DC602D}"/>
                </a:ext>
              </a:extLst>
            </p:cNvPr>
            <p:cNvCxnSpPr>
              <a:cxnSpLocks/>
            </p:cNvCxnSpPr>
            <p:nvPr/>
          </p:nvCxnSpPr>
          <p:spPr>
            <a:xfrm>
              <a:off x="6666989" y="3704138"/>
              <a:ext cx="0" cy="32942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9B7A2AD-8691-F98A-1F78-EFEF8FE56C40}"/>
                </a:ext>
              </a:extLst>
            </p:cNvPr>
            <p:cNvCxnSpPr>
              <a:cxnSpLocks/>
            </p:cNvCxnSpPr>
            <p:nvPr/>
          </p:nvCxnSpPr>
          <p:spPr>
            <a:xfrm>
              <a:off x="6163761" y="4225776"/>
              <a:ext cx="0" cy="32942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78F5859-B16F-F11D-783F-F8729293C268}"/>
                </a:ext>
              </a:extLst>
            </p:cNvPr>
            <p:cNvCxnSpPr>
              <a:cxnSpLocks/>
            </p:cNvCxnSpPr>
            <p:nvPr/>
          </p:nvCxnSpPr>
          <p:spPr>
            <a:xfrm>
              <a:off x="5604279" y="4758665"/>
              <a:ext cx="0" cy="32942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F5F951BB-E505-FF31-2C28-E146FB14DDC9}"/>
                </a:ext>
              </a:extLst>
            </p:cNvPr>
            <p:cNvCxnSpPr>
              <a:cxnSpLocks/>
            </p:cNvCxnSpPr>
            <p:nvPr/>
          </p:nvCxnSpPr>
          <p:spPr>
            <a:xfrm>
              <a:off x="5339369" y="5015034"/>
              <a:ext cx="0" cy="18367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79B2C0F-CD3E-033E-705F-E7E89BD00C52}"/>
                </a:ext>
              </a:extLst>
            </p:cNvPr>
            <p:cNvCxnSpPr>
              <a:cxnSpLocks/>
            </p:cNvCxnSpPr>
            <p:nvPr/>
          </p:nvCxnSpPr>
          <p:spPr>
            <a:xfrm>
              <a:off x="5000816" y="5198707"/>
              <a:ext cx="0" cy="18367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08404334"/>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E9C07-5691-B688-1460-DC933DDA15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571DC4-0FCA-CF2B-E69A-54D695EC90EF}"/>
              </a:ext>
            </a:extLst>
          </p:cNvPr>
          <p:cNvSpPr>
            <a:spLocks noGrp="1"/>
          </p:cNvSpPr>
          <p:nvPr>
            <p:ph type="title"/>
          </p:nvPr>
        </p:nvSpPr>
        <p:spPr>
          <a:xfrm>
            <a:off x="228600" y="152400"/>
            <a:ext cx="9095928" cy="884238"/>
          </a:xfrm>
        </p:spPr>
        <p:txBody>
          <a:bodyPr/>
          <a:lstStyle/>
          <a:p>
            <a:r>
              <a:rPr lang="en-US" sz="3700" dirty="0"/>
              <a:t>RowHammer (Spatial Variation) Analysis (2024)</a:t>
            </a:r>
          </a:p>
        </p:txBody>
      </p:sp>
      <p:sp>
        <p:nvSpPr>
          <p:cNvPr id="3" name="Content Placeholder 2">
            <a:extLst>
              <a:ext uri="{FF2B5EF4-FFF2-40B4-BE49-F238E27FC236}">
                <a16:creationId xmlns:a16="http://schemas.microsoft.com/office/drawing/2014/main" id="{154AC436-093E-AE9F-46DF-FB47319313FF}"/>
              </a:ext>
            </a:extLst>
          </p:cNvPr>
          <p:cNvSpPr>
            <a:spLocks noGrp="1"/>
          </p:cNvSpPr>
          <p:nvPr>
            <p:ph idx="1"/>
          </p:nvPr>
        </p:nvSpPr>
        <p:spPr/>
        <p:txBody>
          <a:bodyPr/>
          <a:lstStyle/>
          <a:p>
            <a:r>
              <a:rPr lang="en-US" b="1" dirty="0">
                <a:solidFill>
                  <a:srgbClr val="0000FF"/>
                </a:solidFill>
              </a:rPr>
              <a:t>Appears at HPCA 2024</a:t>
            </a:r>
          </a:p>
          <a:p>
            <a:endParaRPr lang="en-US" dirty="0"/>
          </a:p>
        </p:txBody>
      </p:sp>
      <p:sp>
        <p:nvSpPr>
          <p:cNvPr id="4" name="Slide Number Placeholder 3">
            <a:extLst>
              <a:ext uri="{FF2B5EF4-FFF2-40B4-BE49-F238E27FC236}">
                <a16:creationId xmlns:a16="http://schemas.microsoft.com/office/drawing/2014/main" id="{68A1957A-D855-5629-6F27-F52DF7404CD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6093DFEB-A975-FB1B-38AD-89FBDCB5EE52}"/>
              </a:ext>
            </a:extLst>
          </p:cNvPr>
          <p:cNvSpPr txBox="1"/>
          <p:nvPr/>
        </p:nvSpPr>
        <p:spPr>
          <a:xfrm>
            <a:off x="1763688" y="5393293"/>
            <a:ext cx="565411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https://arxiv.org/pdf/2402.18652</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918E8CB3-07B5-D11A-5EAB-10A7C166042C}"/>
              </a:ext>
            </a:extLst>
          </p:cNvPr>
          <p:cNvPicPr>
            <a:picLocks noChangeAspect="1"/>
          </p:cNvPicPr>
          <p:nvPr/>
        </p:nvPicPr>
        <p:blipFill>
          <a:blip r:embed="rId3"/>
          <a:stretch>
            <a:fillRect/>
          </a:stretch>
        </p:blipFill>
        <p:spPr>
          <a:xfrm>
            <a:off x="101620" y="2060848"/>
            <a:ext cx="8813780" cy="2592288"/>
          </a:xfrm>
          <a:prstGeom prst="rect">
            <a:avLst/>
          </a:prstGeom>
        </p:spPr>
      </p:pic>
    </p:spTree>
    <p:extLst>
      <p:ext uri="{BB962C8B-B14F-4D97-AF65-F5344CB8AC3E}">
        <p14:creationId xmlns:p14="http://schemas.microsoft.com/office/powerpoint/2010/main" val="2977834965"/>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B2D8C-69BD-977F-A6E2-C5A62D29EA06}"/>
              </a:ext>
            </a:extLst>
          </p:cNvPr>
          <p:cNvSpPr>
            <a:spLocks noGrp="1"/>
          </p:cNvSpPr>
          <p:nvPr>
            <p:ph type="title"/>
          </p:nvPr>
        </p:nvSpPr>
        <p:spPr/>
        <p:txBody>
          <a:bodyPr/>
          <a:lstStyle/>
          <a:p>
            <a:r>
              <a:rPr lang="en-US" dirty="0"/>
              <a:t>Variable Read Disturbance (2025)</a:t>
            </a:r>
          </a:p>
        </p:txBody>
      </p:sp>
      <p:grpSp>
        <p:nvGrpSpPr>
          <p:cNvPr id="5" name="Group 4">
            <a:extLst>
              <a:ext uri="{FF2B5EF4-FFF2-40B4-BE49-F238E27FC236}">
                <a16:creationId xmlns:a16="http://schemas.microsoft.com/office/drawing/2014/main" id="{9428D041-B534-63AC-4B33-B86E8A80D4AF}"/>
              </a:ext>
            </a:extLst>
          </p:cNvPr>
          <p:cNvGrpSpPr/>
          <p:nvPr/>
        </p:nvGrpSpPr>
        <p:grpSpPr>
          <a:xfrm>
            <a:off x="248098" y="980728"/>
            <a:ext cx="8647804" cy="2943049"/>
            <a:chOff x="248098" y="2185542"/>
            <a:chExt cx="8647804" cy="2146136"/>
          </a:xfrm>
        </p:grpSpPr>
        <p:sp>
          <p:nvSpPr>
            <p:cNvPr id="6" name="Rounded Rectangle 5">
              <a:extLst>
                <a:ext uri="{FF2B5EF4-FFF2-40B4-BE49-F238E27FC236}">
                  <a16:creationId xmlns:a16="http://schemas.microsoft.com/office/drawing/2014/main" id="{C6CA2F91-82A4-6221-E62C-CC33B1F482DC}"/>
                </a:ext>
              </a:extLst>
            </p:cNvPr>
            <p:cNvSpPr/>
            <p:nvPr/>
          </p:nvSpPr>
          <p:spPr>
            <a:xfrm>
              <a:off x="248098" y="2185542"/>
              <a:ext cx="8647804" cy="2146136"/>
            </a:xfrm>
            <a:prstGeom prst="roundRect">
              <a:avLst>
                <a:gd name="adj" fmla="val 3533"/>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Quire Sans" panose="020B0502040400020003" pitchFamily="34" charset="0"/>
                <a:ea typeface="+mn-ea"/>
                <a:cs typeface="Quire Sans" panose="020B0502040400020003" pitchFamily="34" charset="0"/>
              </a:endParaRPr>
            </a:p>
          </p:txBody>
        </p:sp>
        <p:sp>
          <p:nvSpPr>
            <p:cNvPr id="7" name="Rectangle 6">
              <a:extLst>
                <a:ext uri="{FF2B5EF4-FFF2-40B4-BE49-F238E27FC236}">
                  <a16:creationId xmlns:a16="http://schemas.microsoft.com/office/drawing/2014/main" id="{A9FD0C0D-B68C-56F7-B142-500230AA137B}"/>
                </a:ext>
              </a:extLst>
            </p:cNvPr>
            <p:cNvSpPr/>
            <p:nvPr/>
          </p:nvSpPr>
          <p:spPr>
            <a:xfrm>
              <a:off x="318574" y="2789863"/>
              <a:ext cx="8497318" cy="1430445"/>
            </a:xfrm>
            <a:prstGeom prst="rect">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Quire Sans" panose="020B0502040400020003" pitchFamily="34" charset="0"/>
                  <a:ea typeface="+mn-ea"/>
                  <a:cs typeface="Quire Sans" panose="020B0502040400020003" pitchFamily="34" charset="0"/>
                </a:rPr>
                <a:t>The Read Disturbance Threshold (RDT) of a row</a:t>
              </a:r>
              <a:br>
                <a:rPr kumimoji="0" lang="en-US" sz="2800" b="0" i="0" u="none" strike="noStrike" kern="1200" cap="none" spc="0" normalizeH="0" baseline="0" noProof="0" dirty="0">
                  <a:ln>
                    <a:noFill/>
                  </a:ln>
                  <a:solidFill>
                    <a:srgbClr val="000000"/>
                  </a:solidFill>
                  <a:effectLst/>
                  <a:uLnTx/>
                  <a:uFillTx/>
                  <a:latin typeface="Quire Sans" panose="020B0502040400020003" pitchFamily="34" charset="0"/>
                  <a:ea typeface="+mn-ea"/>
                  <a:cs typeface="Quire Sans" panose="020B0502040400020003" pitchFamily="34" charset="0"/>
                </a:rPr>
              </a:br>
              <a:r>
                <a:rPr kumimoji="0" lang="en-US" sz="2800" b="0" i="0" u="none" strike="noStrike" kern="1200" cap="none" spc="0" normalizeH="0" baseline="0" noProof="0" dirty="0">
                  <a:ln>
                    <a:noFill/>
                  </a:ln>
                  <a:solidFill>
                    <a:srgbClr val="FF0000"/>
                  </a:solidFill>
                  <a:effectLst/>
                  <a:uLnTx/>
                  <a:uFillTx/>
                  <a:latin typeface="Quire Sans" panose="020B0502040400020003" pitchFamily="34" charset="0"/>
                  <a:ea typeface="+mn-ea"/>
                  <a:cs typeface="Quire Sans" panose="020B0502040400020003" pitchFamily="34" charset="0"/>
                </a:rPr>
                <a:t>changes randomly and</a:t>
              </a:r>
              <a:r>
                <a:rPr kumimoji="0" lang="en-US" sz="2800" b="0" i="0" u="none" strike="noStrike" kern="1200" cap="none" spc="0" normalizeH="0" baseline="0" noProof="0" dirty="0">
                  <a:ln>
                    <a:noFill/>
                  </a:ln>
                  <a:solidFill>
                    <a:srgbClr val="000000"/>
                  </a:solidFill>
                  <a:effectLst/>
                  <a:uLnTx/>
                  <a:uFillTx/>
                  <a:latin typeface="Quire Sans" panose="020B0502040400020003" pitchFamily="34" charset="0"/>
                  <a:ea typeface="+mn-ea"/>
                  <a:cs typeface="Quire Sans" panose="020B0502040400020003" pitchFamily="34" charset="0"/>
                </a:rPr>
                <a:t> </a:t>
              </a:r>
              <a:r>
                <a:rPr kumimoji="0" lang="en-US" sz="2800" b="0" i="0" u="none" strike="noStrike" kern="1200" cap="none" spc="0" normalizeH="0" baseline="0" noProof="0" dirty="0">
                  <a:ln>
                    <a:noFill/>
                  </a:ln>
                  <a:solidFill>
                    <a:srgbClr val="FF0000"/>
                  </a:solidFill>
                  <a:effectLst/>
                  <a:uLnTx/>
                  <a:uFillTx/>
                  <a:latin typeface="Quire Sans" panose="020B0502040400020003" pitchFamily="34" charset="0"/>
                  <a:ea typeface="+mn-ea"/>
                  <a:cs typeface="Quire Sans" panose="020B0502040400020003" pitchFamily="34" charset="0"/>
                </a:rPr>
                <a:t>unpredictably over time</a:t>
              </a:r>
            </a:p>
            <a:p>
              <a:pPr marL="0" marR="0" lvl="0" indent="0" algn="ctr" defTabSz="4572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srgbClr val="000000"/>
                  </a:solidFill>
                  <a:effectLst/>
                  <a:uLnTx/>
                  <a:uFillTx/>
                  <a:latin typeface="Quire Sans" panose="020B0502040400020003" pitchFamily="34" charset="0"/>
                  <a:ea typeface="+mn-ea"/>
                  <a:cs typeface="Quire Sans" panose="020B0502040400020003" pitchFamily="34" charset="0"/>
                </a:rPr>
              </a:br>
              <a:r>
                <a:rPr kumimoji="0" lang="en-US" sz="2800" b="0" i="0" u="none" strike="noStrike" kern="1200" cap="none" spc="0" normalizeH="0" baseline="0" noProof="0" dirty="0">
                  <a:ln>
                    <a:noFill/>
                  </a:ln>
                  <a:solidFill>
                    <a:srgbClr val="0000FF"/>
                  </a:solidFill>
                  <a:effectLst/>
                  <a:uLnTx/>
                  <a:uFillTx/>
                  <a:latin typeface="Quire Sans" panose="020B0502040400020003" pitchFamily="34" charset="0"/>
                  <a:ea typeface="+mn-ea"/>
                  <a:cs typeface="Quire Sans" panose="020B0502040400020003" pitchFamily="34" charset="0"/>
                </a:rPr>
                <a:t>Accurately identifying RDT is challenging</a:t>
              </a:r>
            </a:p>
          </p:txBody>
        </p:sp>
        <p:sp>
          <p:nvSpPr>
            <p:cNvPr id="8" name="TextBox 7">
              <a:extLst>
                <a:ext uri="{FF2B5EF4-FFF2-40B4-BE49-F238E27FC236}">
                  <a16:creationId xmlns:a16="http://schemas.microsoft.com/office/drawing/2014/main" id="{1C307799-1A1C-BFF0-B927-0890AF2AFB95}"/>
                </a:ext>
              </a:extLst>
            </p:cNvPr>
            <p:cNvSpPr txBox="1"/>
            <p:nvPr/>
          </p:nvSpPr>
          <p:spPr>
            <a:xfrm>
              <a:off x="371466" y="2185543"/>
              <a:ext cx="8382000" cy="604321"/>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Quire Sans" panose="020B0502040400020003" pitchFamily="34" charset="0"/>
                  <a:ea typeface="+mn-ea"/>
                  <a:cs typeface="Quire Sans" panose="020B0502040400020003" pitchFamily="34" charset="0"/>
                </a:rPr>
                <a:t>Key Takeaway</a:t>
              </a:r>
              <a:endParaRPr kumimoji="0" lang="en-US" sz="32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Quire Sans" panose="020B0502040400020003" pitchFamily="34" charset="0"/>
              </a:endParaRPr>
            </a:p>
          </p:txBody>
        </p:sp>
      </p:grpSp>
      <p:sp>
        <p:nvSpPr>
          <p:cNvPr id="3" name="TextBox 2">
            <a:extLst>
              <a:ext uri="{FF2B5EF4-FFF2-40B4-BE49-F238E27FC236}">
                <a16:creationId xmlns:a16="http://schemas.microsoft.com/office/drawing/2014/main" id="{95AA66B9-347C-4CE9-9649-F3C37B7E8A4A}"/>
              </a:ext>
            </a:extLst>
          </p:cNvPr>
          <p:cNvSpPr txBox="1"/>
          <p:nvPr/>
        </p:nvSpPr>
        <p:spPr>
          <a:xfrm>
            <a:off x="2194806" y="6488668"/>
            <a:ext cx="45704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https://arxiv.org/pdf/2406.13080v2</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4" name="Picture 3">
            <a:extLst>
              <a:ext uri="{FF2B5EF4-FFF2-40B4-BE49-F238E27FC236}">
                <a16:creationId xmlns:a16="http://schemas.microsoft.com/office/drawing/2014/main" id="{D818218B-C09B-33DA-E7BB-EFC4096455D4}"/>
              </a:ext>
            </a:extLst>
          </p:cNvPr>
          <p:cNvPicPr>
            <a:picLocks noChangeAspect="1"/>
          </p:cNvPicPr>
          <p:nvPr/>
        </p:nvPicPr>
        <p:blipFill>
          <a:blip r:embed="rId4"/>
          <a:stretch>
            <a:fillRect/>
          </a:stretch>
        </p:blipFill>
        <p:spPr>
          <a:xfrm>
            <a:off x="1243840" y="4259283"/>
            <a:ext cx="6656320" cy="2055963"/>
          </a:xfrm>
          <a:prstGeom prst="rect">
            <a:avLst/>
          </a:prstGeom>
        </p:spPr>
      </p:pic>
    </p:spTree>
    <p:extLst>
      <p:ext uri="{BB962C8B-B14F-4D97-AF65-F5344CB8AC3E}">
        <p14:creationId xmlns:p14="http://schemas.microsoft.com/office/powerpoint/2010/main" val="619542556"/>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1BA3-2225-F96E-67C0-30AA5B4799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C03D63-E276-95FF-0BEC-64FBB6333440}"/>
              </a:ext>
            </a:extLst>
          </p:cNvPr>
          <p:cNvSpPr>
            <a:spLocks noGrp="1"/>
          </p:cNvSpPr>
          <p:nvPr>
            <p:ph type="title"/>
          </p:nvPr>
        </p:nvSpPr>
        <p:spPr/>
        <p:txBody>
          <a:bodyPr/>
          <a:lstStyle/>
          <a:p>
            <a:r>
              <a:rPr lang="en-US" dirty="0"/>
              <a:t>Variable Read Disturbance (2025)</a:t>
            </a:r>
          </a:p>
        </p:txBody>
      </p:sp>
      <p:sp>
        <p:nvSpPr>
          <p:cNvPr id="3" name="Content Placeholder 2">
            <a:extLst>
              <a:ext uri="{FF2B5EF4-FFF2-40B4-BE49-F238E27FC236}">
                <a16:creationId xmlns:a16="http://schemas.microsoft.com/office/drawing/2014/main" id="{62078F6A-7615-E097-D18D-80CEC0B4B085}"/>
              </a:ext>
            </a:extLst>
          </p:cNvPr>
          <p:cNvSpPr>
            <a:spLocks noGrp="1"/>
          </p:cNvSpPr>
          <p:nvPr>
            <p:ph idx="1"/>
          </p:nvPr>
        </p:nvSpPr>
        <p:spPr/>
        <p:txBody>
          <a:bodyPr/>
          <a:lstStyle/>
          <a:p>
            <a:r>
              <a:rPr lang="en-US" b="1" dirty="0">
                <a:solidFill>
                  <a:srgbClr val="0000FF"/>
                </a:solidFill>
              </a:rPr>
              <a:t>Appears at HPCA 2025</a:t>
            </a:r>
          </a:p>
          <a:p>
            <a:endParaRPr lang="en-US" dirty="0"/>
          </a:p>
        </p:txBody>
      </p:sp>
      <p:sp>
        <p:nvSpPr>
          <p:cNvPr id="4" name="Slide Number Placeholder 3">
            <a:extLst>
              <a:ext uri="{FF2B5EF4-FFF2-40B4-BE49-F238E27FC236}">
                <a16:creationId xmlns:a16="http://schemas.microsoft.com/office/drawing/2014/main" id="{FE1511BF-7253-1015-E816-DC9187EAFDA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2662EEBB-0F29-4442-60C0-82C48044E3E9}"/>
              </a:ext>
            </a:extLst>
          </p:cNvPr>
          <p:cNvSpPr txBox="1"/>
          <p:nvPr/>
        </p:nvSpPr>
        <p:spPr>
          <a:xfrm>
            <a:off x="2427020" y="6453336"/>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https://arxiv.org/pdf/2502.13075</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6" name="Picture 5">
            <a:extLst>
              <a:ext uri="{FF2B5EF4-FFF2-40B4-BE49-F238E27FC236}">
                <a16:creationId xmlns:a16="http://schemas.microsoft.com/office/drawing/2014/main" id="{DF88172D-AEBC-F781-9E9C-935EFFF0678A}"/>
              </a:ext>
            </a:extLst>
          </p:cNvPr>
          <p:cNvPicPr>
            <a:picLocks noChangeAspect="1"/>
          </p:cNvPicPr>
          <p:nvPr/>
        </p:nvPicPr>
        <p:blipFill>
          <a:blip r:embed="rId3"/>
          <a:stretch>
            <a:fillRect/>
          </a:stretch>
        </p:blipFill>
        <p:spPr>
          <a:xfrm>
            <a:off x="-1" y="2852248"/>
            <a:ext cx="9144001" cy="1680881"/>
          </a:xfrm>
          <a:prstGeom prst="rect">
            <a:avLst/>
          </a:prstGeom>
        </p:spPr>
      </p:pic>
      <p:sp>
        <p:nvSpPr>
          <p:cNvPr id="7" name="Content Placeholder 2">
            <a:extLst>
              <a:ext uri="{FF2B5EF4-FFF2-40B4-BE49-F238E27FC236}">
                <a16:creationId xmlns:a16="http://schemas.microsoft.com/office/drawing/2014/main" id="{A5A51FAE-F7E2-EE07-B89E-9F5FB70C37D6}"/>
              </a:ext>
            </a:extLst>
          </p:cNvPr>
          <p:cNvSpPr txBox="1">
            <a:spLocks/>
          </p:cNvSpPr>
          <p:nvPr/>
        </p:nvSpPr>
        <p:spPr>
          <a:xfrm>
            <a:off x="0" y="5013176"/>
            <a:ext cx="9144000" cy="1434656"/>
          </a:xfrm>
          <a:prstGeom prst="roundRect">
            <a:avLst>
              <a:gd name="adj" fmla="val 6621"/>
            </a:avLst>
          </a:prstGeom>
          <a:noFill/>
          <a:ln w="28575">
            <a:noFill/>
          </a:ln>
          <a:effectLst>
            <a:softEdge rad="0"/>
          </a:effectLst>
        </p:spPr>
        <p:txBody>
          <a:bodyPr anchor="ct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3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0000"/>
                </a:solidFill>
                <a:effectLst/>
                <a:uLnTx/>
                <a:uFillTx/>
                <a:latin typeface="Aptos Display"/>
                <a:ea typeface="+mn-ea"/>
                <a:cs typeface="+mn-cs"/>
              </a:rPr>
              <a:t>Read disturbance threshold varies unpredictably over time</a:t>
            </a:r>
            <a:endParaRPr kumimoji="0" lang="en-CH" sz="2400" b="1" i="0" u="none" strike="noStrike" kern="1200" cap="none" spc="0" normalizeH="0" baseline="0" noProof="0" dirty="0">
              <a:ln>
                <a:noFill/>
              </a:ln>
              <a:solidFill>
                <a:srgbClr val="FF0000"/>
              </a:solidFill>
              <a:effectLst/>
              <a:uLnTx/>
              <a:uFillTx/>
              <a:latin typeface="Aptos Display"/>
              <a:ea typeface="+mn-ea"/>
              <a:cs typeface="+mn-cs"/>
            </a:endParaRPr>
          </a:p>
        </p:txBody>
      </p:sp>
    </p:spTree>
    <p:extLst>
      <p:ext uri="{BB962C8B-B14F-4D97-AF65-F5344CB8AC3E}">
        <p14:creationId xmlns:p14="http://schemas.microsoft.com/office/powerpoint/2010/main" val="3298921738"/>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0516-E2F4-82A7-8F90-3DB2611E1286}"/>
              </a:ext>
            </a:extLst>
          </p:cNvPr>
          <p:cNvSpPr>
            <a:spLocks noGrp="1"/>
          </p:cNvSpPr>
          <p:nvPr>
            <p:ph type="title"/>
          </p:nvPr>
        </p:nvSpPr>
        <p:spPr/>
        <p:txBody>
          <a:bodyPr/>
          <a:lstStyle/>
          <a:p>
            <a:r>
              <a:rPr lang="en-US" dirty="0" err="1"/>
              <a:t>ColumnDisturb</a:t>
            </a:r>
            <a:r>
              <a:rPr lang="en-US" dirty="0"/>
              <a:t> (2025)</a:t>
            </a:r>
          </a:p>
        </p:txBody>
      </p:sp>
      <p:sp>
        <p:nvSpPr>
          <p:cNvPr id="3" name="Content Placeholder 2">
            <a:extLst>
              <a:ext uri="{FF2B5EF4-FFF2-40B4-BE49-F238E27FC236}">
                <a16:creationId xmlns:a16="http://schemas.microsoft.com/office/drawing/2014/main" id="{8779DD68-2313-AD61-ACD9-78CED96FBE4C}"/>
              </a:ext>
            </a:extLst>
          </p:cNvPr>
          <p:cNvSpPr>
            <a:spLocks noGrp="1"/>
          </p:cNvSpPr>
          <p:nvPr>
            <p:ph idx="1"/>
          </p:nvPr>
        </p:nvSpPr>
        <p:spPr/>
        <p:txBody>
          <a:bodyPr/>
          <a:lstStyle/>
          <a:p>
            <a:r>
              <a:rPr lang="en-US" b="1" dirty="0">
                <a:solidFill>
                  <a:srgbClr val="0000FF"/>
                </a:solidFill>
              </a:rPr>
              <a:t>Appears at MICRO 2025</a:t>
            </a:r>
          </a:p>
          <a:p>
            <a:endParaRPr lang="en-US" dirty="0"/>
          </a:p>
        </p:txBody>
      </p:sp>
      <p:sp>
        <p:nvSpPr>
          <p:cNvPr id="4" name="Slide Number Placeholder 3">
            <a:extLst>
              <a:ext uri="{FF2B5EF4-FFF2-40B4-BE49-F238E27FC236}">
                <a16:creationId xmlns:a16="http://schemas.microsoft.com/office/drawing/2014/main" id="{5FF22816-04A7-0738-1481-BF7B27AD642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3628DF6B-7196-8E39-AD2A-D5D59A67689F}"/>
              </a:ext>
            </a:extLst>
          </p:cNvPr>
          <p:cNvSpPr txBox="1"/>
          <p:nvPr/>
        </p:nvSpPr>
        <p:spPr>
          <a:xfrm>
            <a:off x="2388921" y="6444044"/>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https://arxiv.org/pdf/2510.14750</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6" name="Picture 5">
            <a:extLst>
              <a:ext uri="{FF2B5EF4-FFF2-40B4-BE49-F238E27FC236}">
                <a16:creationId xmlns:a16="http://schemas.microsoft.com/office/drawing/2014/main" id="{75539337-9EA1-F105-8126-82DB2D9F475D}"/>
              </a:ext>
            </a:extLst>
          </p:cNvPr>
          <p:cNvPicPr>
            <a:picLocks noChangeAspect="1"/>
          </p:cNvPicPr>
          <p:nvPr/>
        </p:nvPicPr>
        <p:blipFill>
          <a:blip r:embed="rId3"/>
          <a:stretch>
            <a:fillRect/>
          </a:stretch>
        </p:blipFill>
        <p:spPr>
          <a:xfrm>
            <a:off x="35496" y="2840237"/>
            <a:ext cx="9007689" cy="1668883"/>
          </a:xfrm>
          <a:prstGeom prst="rect">
            <a:avLst/>
          </a:prstGeom>
        </p:spPr>
      </p:pic>
      <p:sp>
        <p:nvSpPr>
          <p:cNvPr id="8" name="Content Placeholder 2">
            <a:extLst>
              <a:ext uri="{FF2B5EF4-FFF2-40B4-BE49-F238E27FC236}">
                <a16:creationId xmlns:a16="http://schemas.microsoft.com/office/drawing/2014/main" id="{AE2966F6-78E2-6DB4-AB9B-F58F08D24770}"/>
              </a:ext>
            </a:extLst>
          </p:cNvPr>
          <p:cNvSpPr txBox="1">
            <a:spLocks/>
          </p:cNvSpPr>
          <p:nvPr/>
        </p:nvSpPr>
        <p:spPr>
          <a:xfrm>
            <a:off x="0" y="5013176"/>
            <a:ext cx="9144000" cy="1434656"/>
          </a:xfrm>
          <a:prstGeom prst="roundRect">
            <a:avLst>
              <a:gd name="adj" fmla="val 6621"/>
            </a:avLst>
          </a:prstGeom>
          <a:noFill/>
          <a:ln w="28575">
            <a:noFill/>
          </a:ln>
          <a:effectLst>
            <a:softEdge rad="0"/>
          </a:effectLst>
        </p:spPr>
        <p:txBody>
          <a:bodyPr anchor="ct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3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0000"/>
                </a:solidFill>
                <a:effectLst/>
                <a:uLnTx/>
                <a:uFillTx/>
                <a:latin typeface="Aptos Display"/>
                <a:ea typeface="+mn-ea"/>
                <a:cs typeface="+mn-cs"/>
              </a:rPr>
              <a:t>A single row activation flips bits across</a:t>
            </a:r>
            <a:r>
              <a:rPr kumimoji="0" lang="en-US" sz="2400" b="1" i="0" u="none" strike="noStrike" kern="1200" cap="none" spc="0" normalizeH="0" baseline="0" noProof="0" dirty="0">
                <a:ln>
                  <a:noFill/>
                </a:ln>
                <a:solidFill>
                  <a:prstClr val="black"/>
                </a:solidFill>
                <a:effectLst/>
                <a:uLnTx/>
                <a:uFillTx/>
                <a:latin typeface="Aptos Display"/>
                <a:ea typeface="+mn-ea"/>
                <a:cs typeface="+mn-cs"/>
              </a:rPr>
              <a:t> </a:t>
            </a:r>
            <a:r>
              <a:rPr kumimoji="0" lang="en-US" sz="2400" b="1" i="0" u="none" strike="noStrike" kern="1200" cap="none" spc="0" normalizeH="0" baseline="0" noProof="0" dirty="0">
                <a:ln>
                  <a:noFill/>
                </a:ln>
                <a:solidFill>
                  <a:srgbClr val="FF0000"/>
                </a:solidFill>
                <a:effectLst/>
                <a:uLnTx/>
                <a:uFillTx/>
                <a:latin typeface="Aptos Display"/>
                <a:ea typeface="+mn-ea"/>
                <a:cs typeface="+mn-cs"/>
              </a:rPr>
              <a:t>three DRAM subarrays </a:t>
            </a:r>
            <a:br>
              <a:rPr kumimoji="0" lang="en-US" sz="2400" b="1" i="0" u="none" strike="noStrike" kern="1200" cap="none" spc="0" normalizeH="0" baseline="0" noProof="0" dirty="0">
                <a:ln>
                  <a:noFill/>
                </a:ln>
                <a:solidFill>
                  <a:srgbClr val="604878"/>
                </a:solidFill>
                <a:effectLst/>
                <a:uLnTx/>
                <a:uFillTx/>
                <a:latin typeface="Aptos Display"/>
                <a:ea typeface="+mn-ea"/>
                <a:cs typeface="+mn-cs"/>
              </a:rPr>
            </a:br>
            <a:r>
              <a:rPr kumimoji="0" lang="en-US" sz="2400" b="1" i="0" u="none" strike="noStrike" kern="1200" cap="none" spc="0" normalizeH="0" baseline="0" noProof="0" dirty="0">
                <a:ln>
                  <a:noFill/>
                </a:ln>
                <a:solidFill>
                  <a:prstClr val="black"/>
                </a:solidFill>
                <a:effectLst/>
                <a:uLnTx/>
                <a:uFillTx/>
                <a:latin typeface="Aptos Display"/>
                <a:ea typeface="+mn-ea"/>
                <a:cs typeface="+mn-cs"/>
              </a:rPr>
              <a:t>(</a:t>
            </a:r>
            <a:r>
              <a:rPr kumimoji="0" lang="en-US" sz="2400" b="1" i="0" u="none" strike="noStrike" kern="1200" cap="none" spc="0" normalizeH="0" baseline="0" noProof="0" dirty="0">
                <a:ln>
                  <a:noFill/>
                </a:ln>
                <a:solidFill>
                  <a:srgbClr val="FF0000"/>
                </a:solidFill>
                <a:effectLst/>
                <a:uLnTx/>
                <a:uFillTx/>
                <a:latin typeface="Aptos Display"/>
                <a:ea typeface="+mn-ea"/>
                <a:cs typeface="+mn-cs"/>
              </a:rPr>
              <a:t>up to 3072 DRAM rows</a:t>
            </a:r>
            <a:r>
              <a:rPr kumimoji="0" lang="en-US" sz="2400" b="1" i="0" u="none" strike="noStrike" kern="1200" cap="none" spc="0" normalizeH="0" baseline="0" noProof="0" dirty="0">
                <a:ln>
                  <a:noFill/>
                </a:ln>
                <a:solidFill>
                  <a:prstClr val="black"/>
                </a:solidFill>
                <a:effectLst/>
                <a:uLnTx/>
                <a:uFillTx/>
                <a:latin typeface="Aptos Display"/>
                <a:ea typeface="+mn-ea"/>
                <a:cs typeface="+mn-cs"/>
              </a:rPr>
              <a:t>)</a:t>
            </a:r>
            <a:endParaRPr kumimoji="0" lang="en-CH" sz="2400" b="1" i="0" u="none" strike="noStrike" kern="1200" cap="none" spc="0" normalizeH="0" baseline="0" noProof="0" dirty="0">
              <a:ln>
                <a:noFill/>
              </a:ln>
              <a:solidFill>
                <a:prstClr val="black"/>
              </a:solidFill>
              <a:effectLst/>
              <a:uLnTx/>
              <a:uFillTx/>
              <a:latin typeface="Aptos Display"/>
              <a:ea typeface="+mn-ea"/>
              <a:cs typeface="+mn-cs"/>
            </a:endParaRPr>
          </a:p>
        </p:txBody>
      </p:sp>
    </p:spTree>
    <p:extLst>
      <p:ext uri="{BB962C8B-B14F-4D97-AF65-F5344CB8AC3E}">
        <p14:creationId xmlns:p14="http://schemas.microsoft.com/office/powerpoint/2010/main" val="54358079"/>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1F458-9FEC-D073-FAB4-D7D064EC9E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89D75A-225F-3A68-B85A-3182C863D123}"/>
              </a:ext>
            </a:extLst>
          </p:cNvPr>
          <p:cNvSpPr>
            <a:spLocks noGrp="1"/>
          </p:cNvSpPr>
          <p:nvPr>
            <p:ph type="title"/>
          </p:nvPr>
        </p:nvSpPr>
        <p:spPr/>
        <p:txBody>
          <a:bodyPr/>
          <a:lstStyle/>
          <a:p>
            <a:r>
              <a:rPr lang="en-US" dirty="0" err="1"/>
              <a:t>PuDHammer</a:t>
            </a:r>
            <a:r>
              <a:rPr lang="en-US" dirty="0"/>
              <a:t> (2025)</a:t>
            </a:r>
          </a:p>
        </p:txBody>
      </p:sp>
      <p:sp>
        <p:nvSpPr>
          <p:cNvPr id="3" name="Content Placeholder 2">
            <a:extLst>
              <a:ext uri="{FF2B5EF4-FFF2-40B4-BE49-F238E27FC236}">
                <a16:creationId xmlns:a16="http://schemas.microsoft.com/office/drawing/2014/main" id="{A0D1345F-C2FD-8013-A610-0A71006BE838}"/>
              </a:ext>
            </a:extLst>
          </p:cNvPr>
          <p:cNvSpPr>
            <a:spLocks noGrp="1"/>
          </p:cNvSpPr>
          <p:nvPr>
            <p:ph idx="1"/>
          </p:nvPr>
        </p:nvSpPr>
        <p:spPr/>
        <p:txBody>
          <a:bodyPr/>
          <a:lstStyle/>
          <a:p>
            <a:r>
              <a:rPr lang="en-US" b="1" dirty="0">
                <a:solidFill>
                  <a:srgbClr val="0000FF"/>
                </a:solidFill>
              </a:rPr>
              <a:t>Appears at ISCA 2025</a:t>
            </a:r>
          </a:p>
          <a:p>
            <a:endParaRPr lang="en-US" dirty="0"/>
          </a:p>
        </p:txBody>
      </p:sp>
      <p:sp>
        <p:nvSpPr>
          <p:cNvPr id="4" name="Slide Number Placeholder 3">
            <a:extLst>
              <a:ext uri="{FF2B5EF4-FFF2-40B4-BE49-F238E27FC236}">
                <a16:creationId xmlns:a16="http://schemas.microsoft.com/office/drawing/2014/main" id="{E650DA77-8A40-457A-17D5-8B51ABC5ACA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FC10DFF4-9893-F09C-0F72-2FDCB87FB339}"/>
              </a:ext>
            </a:extLst>
          </p:cNvPr>
          <p:cNvSpPr txBox="1"/>
          <p:nvPr/>
        </p:nvSpPr>
        <p:spPr>
          <a:xfrm>
            <a:off x="2388921" y="6444044"/>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https://arxiv.org/pdf/2506.12947</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5172BC98-574A-9AD2-51F4-D5DA9CEC9340}"/>
              </a:ext>
            </a:extLst>
          </p:cNvPr>
          <p:cNvPicPr>
            <a:picLocks noChangeAspect="1"/>
          </p:cNvPicPr>
          <p:nvPr/>
        </p:nvPicPr>
        <p:blipFill>
          <a:blip r:embed="rId3"/>
          <a:stretch>
            <a:fillRect/>
          </a:stretch>
        </p:blipFill>
        <p:spPr>
          <a:xfrm>
            <a:off x="-8103" y="2781382"/>
            <a:ext cx="9188615" cy="1871754"/>
          </a:xfrm>
          <a:prstGeom prst="rect">
            <a:avLst/>
          </a:prstGeom>
        </p:spPr>
      </p:pic>
      <p:sp>
        <p:nvSpPr>
          <p:cNvPr id="8" name="Content Placeholder 2">
            <a:extLst>
              <a:ext uri="{FF2B5EF4-FFF2-40B4-BE49-F238E27FC236}">
                <a16:creationId xmlns:a16="http://schemas.microsoft.com/office/drawing/2014/main" id="{D517642C-B29F-2027-7C70-F2B3D2CEFDA8}"/>
              </a:ext>
            </a:extLst>
          </p:cNvPr>
          <p:cNvSpPr txBox="1">
            <a:spLocks/>
          </p:cNvSpPr>
          <p:nvPr/>
        </p:nvSpPr>
        <p:spPr>
          <a:xfrm>
            <a:off x="0" y="5013176"/>
            <a:ext cx="9144000" cy="1434656"/>
          </a:xfrm>
          <a:prstGeom prst="roundRect">
            <a:avLst>
              <a:gd name="adj" fmla="val 6621"/>
            </a:avLst>
          </a:prstGeom>
          <a:noFill/>
          <a:ln w="28575">
            <a:noFill/>
          </a:ln>
          <a:effectLst>
            <a:softEdge rad="0"/>
          </a:effectLst>
        </p:spPr>
        <p:txBody>
          <a:bodyPr anchor="ct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3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FF0000"/>
                </a:solidFill>
                <a:effectLst/>
                <a:uLnTx/>
                <a:uFillTx/>
                <a:latin typeface="Aptos Display"/>
                <a:ea typeface="+mn-ea"/>
                <a:cs typeface="+mn-cs"/>
              </a:rPr>
              <a:t>Read disturbance becomes much worse with processing using DRAM</a:t>
            </a:r>
            <a:endParaRPr kumimoji="0" lang="en-CH" sz="2400" b="1" i="0" u="none" strike="noStrike" kern="1200" cap="none" spc="0" normalizeH="0" baseline="0" noProof="0" dirty="0">
              <a:ln>
                <a:noFill/>
              </a:ln>
              <a:solidFill>
                <a:srgbClr val="FF0000"/>
              </a:solidFill>
              <a:effectLst/>
              <a:uLnTx/>
              <a:uFillTx/>
              <a:latin typeface="Aptos Display"/>
              <a:ea typeface="+mn-ea"/>
              <a:cs typeface="+mn-cs"/>
            </a:endParaRPr>
          </a:p>
        </p:txBody>
      </p:sp>
    </p:spTree>
    <p:extLst>
      <p:ext uri="{BB962C8B-B14F-4D97-AF65-F5344CB8AC3E}">
        <p14:creationId xmlns:p14="http://schemas.microsoft.com/office/powerpoint/2010/main" val="3737575186"/>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86E53-8A20-2BC3-144B-1EA10376E402}"/>
              </a:ext>
            </a:extLst>
          </p:cNvPr>
          <p:cNvSpPr>
            <a:spLocks noGrp="1"/>
          </p:cNvSpPr>
          <p:nvPr>
            <p:ph type="title"/>
          </p:nvPr>
        </p:nvSpPr>
        <p:spPr/>
        <p:txBody>
          <a:bodyPr/>
          <a:lstStyle/>
          <a:p>
            <a:r>
              <a:rPr lang="en-US" dirty="0" err="1"/>
              <a:t>PuDGhost</a:t>
            </a:r>
            <a:r>
              <a:rPr lang="en-US" dirty="0"/>
              <a:t> (2026)</a:t>
            </a:r>
          </a:p>
        </p:txBody>
      </p:sp>
      <p:sp>
        <p:nvSpPr>
          <p:cNvPr id="3" name="Content Placeholder 2">
            <a:extLst>
              <a:ext uri="{FF2B5EF4-FFF2-40B4-BE49-F238E27FC236}">
                <a16:creationId xmlns:a16="http://schemas.microsoft.com/office/drawing/2014/main" id="{DDADD5A9-D013-B7D6-1F58-11F53A9EA988}"/>
              </a:ext>
            </a:extLst>
          </p:cNvPr>
          <p:cNvSpPr>
            <a:spLocks noGrp="1"/>
          </p:cNvSpPr>
          <p:nvPr>
            <p:ph idx="1"/>
          </p:nvPr>
        </p:nvSpPr>
        <p:spPr/>
        <p:txBody>
          <a:bodyPr/>
          <a:lstStyle/>
          <a:p>
            <a:r>
              <a:rPr lang="en-US" b="1" dirty="0">
                <a:solidFill>
                  <a:srgbClr val="0000FF"/>
                </a:solidFill>
              </a:rPr>
              <a:t>Appears at ISCA 2026</a:t>
            </a:r>
          </a:p>
        </p:txBody>
      </p:sp>
      <p:sp>
        <p:nvSpPr>
          <p:cNvPr id="4" name="Slide Number Placeholder 3">
            <a:extLst>
              <a:ext uri="{FF2B5EF4-FFF2-40B4-BE49-F238E27FC236}">
                <a16:creationId xmlns:a16="http://schemas.microsoft.com/office/drawing/2014/main" id="{42B4E800-BD9C-D2B8-5E3D-C683F1C0BF65}"/>
              </a:ext>
            </a:extLst>
          </p:cNvPr>
          <p:cNvSpPr>
            <a:spLocks noGrp="1"/>
          </p:cNvSpPr>
          <p:nvPr>
            <p:ph type="sldNum" sz="quarter" idx="11"/>
          </p:nvPr>
        </p:nvSpPr>
        <p:spPr/>
        <p:txBody>
          <a:bodyPr/>
          <a:lstStyle/>
          <a:p>
            <a:pPr>
              <a:defRPr/>
            </a:pPr>
            <a:fld id="{7292004D-7284-C244-B275-AB956C66515A}" type="slidenum">
              <a:rPr lang="en-US" smtClean="0">
                <a:solidFill>
                  <a:srgbClr val="000000"/>
                </a:solidFill>
              </a:rPr>
              <a:pPr>
                <a:defRPr/>
              </a:pPr>
              <a:t>57</a:t>
            </a:fld>
            <a:endParaRPr lang="en-US">
              <a:solidFill>
                <a:srgbClr val="000000"/>
              </a:solidFill>
            </a:endParaRPr>
          </a:p>
        </p:txBody>
      </p:sp>
      <p:sp>
        <p:nvSpPr>
          <p:cNvPr id="7" name="TextBox 6">
            <a:extLst>
              <a:ext uri="{FF2B5EF4-FFF2-40B4-BE49-F238E27FC236}">
                <a16:creationId xmlns:a16="http://schemas.microsoft.com/office/drawing/2014/main" id="{FF664432-C5F9-E486-8F06-1FBAA4139B09}"/>
              </a:ext>
            </a:extLst>
          </p:cNvPr>
          <p:cNvSpPr txBox="1"/>
          <p:nvPr/>
        </p:nvSpPr>
        <p:spPr>
          <a:xfrm>
            <a:off x="2388921" y="6444044"/>
            <a:ext cx="4289957" cy="369332"/>
          </a:xfrm>
          <a:prstGeom prst="rect">
            <a:avLst/>
          </a:prstGeom>
          <a:noFill/>
        </p:spPr>
        <p:txBody>
          <a:bodyPr wrap="none" rtlCol="0">
            <a:spAutoFit/>
          </a:bodyPr>
          <a:lstStyle/>
          <a:p>
            <a:pPr lvl="0">
              <a:defRPr/>
            </a:pPr>
            <a:r>
              <a:rPr lang="en-US" b="1" dirty="0">
                <a:solidFill>
                  <a:srgbClr val="0000FF"/>
                </a:solidFill>
                <a:hlinkClick r:id="rId2">
                  <a:extLst>
                    <a:ext uri="{A12FA001-AC4F-418D-AE19-62706E023703}">
                      <ahyp:hlinkClr xmlns:ahyp="http://schemas.microsoft.com/office/drawing/2018/hyperlinkcolor" val="tx"/>
                    </a:ext>
                  </a:extLst>
                </a:hlinkClick>
              </a:rPr>
              <a:t>https://arxiv.org/pdf/2606.19119</a:t>
            </a:r>
            <a:r>
              <a:rPr lang="en-US" b="1" dirty="0">
                <a:solidFill>
                  <a:srgbClr val="0000FF"/>
                </a:solidFill>
              </a:rPr>
              <a:t> </a:t>
            </a:r>
            <a:endParaRPr kumimoji="0" lang="en-US" sz="1800" b="1" i="0" u="none" strike="noStrike" kern="1200" cap="none" spc="0" normalizeH="0" baseline="0" noProof="0" dirty="0">
              <a:ln>
                <a:noFill/>
              </a:ln>
              <a:solidFill>
                <a:srgbClr val="0000FF"/>
              </a:solidFill>
              <a:effectLst/>
              <a:uLnTx/>
              <a:uFillTx/>
              <a:latin typeface="Tahoma"/>
              <a:ea typeface="+mn-ea"/>
              <a:cs typeface="+mn-cs"/>
            </a:endParaRPr>
          </a:p>
        </p:txBody>
      </p:sp>
      <p:pic>
        <p:nvPicPr>
          <p:cNvPr id="8" name="Picture 7">
            <a:extLst>
              <a:ext uri="{FF2B5EF4-FFF2-40B4-BE49-F238E27FC236}">
                <a16:creationId xmlns:a16="http://schemas.microsoft.com/office/drawing/2014/main" id="{47208C9A-8DDF-15D9-EAB8-055BE0FEE49E}"/>
              </a:ext>
            </a:extLst>
          </p:cNvPr>
          <p:cNvPicPr>
            <a:picLocks noChangeAspect="1"/>
          </p:cNvPicPr>
          <p:nvPr/>
        </p:nvPicPr>
        <p:blipFill>
          <a:blip r:embed="rId3"/>
          <a:stretch>
            <a:fillRect/>
          </a:stretch>
        </p:blipFill>
        <p:spPr>
          <a:xfrm>
            <a:off x="3643" y="2492896"/>
            <a:ext cx="9136714" cy="1872207"/>
          </a:xfrm>
          <a:prstGeom prst="rect">
            <a:avLst/>
          </a:prstGeom>
        </p:spPr>
      </p:pic>
      <p:sp>
        <p:nvSpPr>
          <p:cNvPr id="9" name="Content Placeholder 2">
            <a:extLst>
              <a:ext uri="{FF2B5EF4-FFF2-40B4-BE49-F238E27FC236}">
                <a16:creationId xmlns:a16="http://schemas.microsoft.com/office/drawing/2014/main" id="{651EC915-E6D0-332C-C7E5-A5AC53209574}"/>
              </a:ext>
            </a:extLst>
          </p:cNvPr>
          <p:cNvSpPr txBox="1">
            <a:spLocks/>
          </p:cNvSpPr>
          <p:nvPr/>
        </p:nvSpPr>
        <p:spPr>
          <a:xfrm>
            <a:off x="0" y="5013176"/>
            <a:ext cx="9144000" cy="1434656"/>
          </a:xfrm>
          <a:prstGeom prst="roundRect">
            <a:avLst>
              <a:gd name="adj" fmla="val 6621"/>
            </a:avLst>
          </a:prstGeom>
          <a:noFill/>
          <a:ln w="28575">
            <a:noFill/>
          </a:ln>
          <a:effectLst>
            <a:softEdge rad="0"/>
          </a:effectLst>
        </p:spPr>
        <p:txBody>
          <a:bodyPr anchor="ct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300"/>
              </a:spcBef>
              <a:spcAft>
                <a:spcPts val="0"/>
              </a:spcAft>
              <a:buClrTx/>
              <a:buSzTx/>
              <a:buFont typeface="Arial" panose="020B0604020202020204" pitchFamily="34" charset="0"/>
              <a:buNone/>
              <a:tabLst/>
              <a:defRPr/>
            </a:pPr>
            <a:r>
              <a:rPr lang="en-US" b="1" dirty="0">
                <a:solidFill>
                  <a:srgbClr val="FF0000"/>
                </a:solidFill>
                <a:latin typeface="Aptos Display"/>
              </a:rPr>
              <a:t>Data in n</a:t>
            </a:r>
            <a:r>
              <a:rPr kumimoji="0" lang="en-US" sz="2400" b="1" i="0" u="none" strike="noStrike" kern="1200" cap="none" spc="0" normalizeH="0" baseline="0" noProof="0" dirty="0">
                <a:ln>
                  <a:noFill/>
                </a:ln>
                <a:solidFill>
                  <a:srgbClr val="FF0000"/>
                </a:solidFill>
                <a:effectLst/>
                <a:uLnTx/>
                <a:uFillTx/>
                <a:latin typeface="Aptos Display"/>
                <a:ea typeface="+mn-ea"/>
                <a:cs typeface="+mn-cs"/>
              </a:rPr>
              <a:t>on-activated rows affect </a:t>
            </a:r>
            <a:r>
              <a:rPr kumimoji="0" lang="en-US" sz="2400" b="1" i="0" u="none" strike="noStrike" kern="1200" cap="none" spc="0" normalizeH="0" baseline="0" noProof="0" dirty="0" err="1">
                <a:ln>
                  <a:noFill/>
                </a:ln>
                <a:solidFill>
                  <a:srgbClr val="FF0000"/>
                </a:solidFill>
                <a:effectLst/>
                <a:uLnTx/>
                <a:uFillTx/>
                <a:latin typeface="Aptos Display"/>
                <a:ea typeface="+mn-ea"/>
                <a:cs typeface="+mn-cs"/>
              </a:rPr>
              <a:t>PuD</a:t>
            </a:r>
            <a:r>
              <a:rPr kumimoji="0" lang="en-US" sz="2400" b="1" i="0" u="none" strike="noStrike" kern="1200" cap="none" spc="0" normalizeH="0" baseline="0" noProof="0" dirty="0">
                <a:ln>
                  <a:noFill/>
                </a:ln>
                <a:solidFill>
                  <a:srgbClr val="FF0000"/>
                </a:solidFill>
                <a:effectLst/>
                <a:uLnTx/>
                <a:uFillTx/>
                <a:latin typeface="Aptos Display"/>
                <a:ea typeface="+mn-ea"/>
                <a:cs typeface="+mn-cs"/>
              </a:rPr>
              <a:t> computation results</a:t>
            </a:r>
            <a:endParaRPr kumimoji="0" lang="en-CH" sz="2400" b="1" i="0" u="none" strike="noStrike" kern="1200" cap="none" spc="0" normalizeH="0" baseline="0" noProof="0" dirty="0">
              <a:ln>
                <a:noFill/>
              </a:ln>
              <a:solidFill>
                <a:srgbClr val="FF0000"/>
              </a:solidFill>
              <a:effectLst/>
              <a:uLnTx/>
              <a:uFillTx/>
              <a:latin typeface="Aptos Display"/>
              <a:ea typeface="+mn-ea"/>
              <a:cs typeface="+mn-cs"/>
            </a:endParaRPr>
          </a:p>
        </p:txBody>
      </p:sp>
    </p:spTree>
    <p:extLst>
      <p:ext uri="{BB962C8B-B14F-4D97-AF65-F5344CB8AC3E}">
        <p14:creationId xmlns:p14="http://schemas.microsoft.com/office/powerpoint/2010/main" val="479604100"/>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65F11-E9E8-5EE3-BAB4-D84778C0D0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543157-71E1-ED50-7DFB-F5A34EB8C78C}"/>
              </a:ext>
            </a:extLst>
          </p:cNvPr>
          <p:cNvSpPr>
            <a:spLocks noGrp="1"/>
          </p:cNvSpPr>
          <p:nvPr>
            <p:ph type="title"/>
          </p:nvPr>
        </p:nvSpPr>
        <p:spPr/>
        <p:txBody>
          <a:bodyPr/>
          <a:lstStyle/>
          <a:p>
            <a:r>
              <a:rPr lang="en-US" dirty="0" err="1"/>
              <a:t>DejaVu</a:t>
            </a:r>
            <a:r>
              <a:rPr lang="en-US" dirty="0"/>
              <a:t> (2026)</a:t>
            </a:r>
          </a:p>
        </p:txBody>
      </p:sp>
      <p:sp>
        <p:nvSpPr>
          <p:cNvPr id="3" name="Content Placeholder 2">
            <a:extLst>
              <a:ext uri="{FF2B5EF4-FFF2-40B4-BE49-F238E27FC236}">
                <a16:creationId xmlns:a16="http://schemas.microsoft.com/office/drawing/2014/main" id="{C7441855-2C73-723F-50AF-27B7BA8893B2}"/>
              </a:ext>
            </a:extLst>
          </p:cNvPr>
          <p:cNvSpPr>
            <a:spLocks noGrp="1"/>
          </p:cNvSpPr>
          <p:nvPr>
            <p:ph idx="1"/>
          </p:nvPr>
        </p:nvSpPr>
        <p:spPr/>
        <p:txBody>
          <a:bodyPr/>
          <a:lstStyle/>
          <a:p>
            <a:r>
              <a:rPr lang="en-US" b="1" dirty="0">
                <a:solidFill>
                  <a:srgbClr val="0000FF"/>
                </a:solidFill>
              </a:rPr>
              <a:t>Appears at ISCA 2026</a:t>
            </a:r>
          </a:p>
          <a:p>
            <a:endParaRPr lang="en-US" dirty="0"/>
          </a:p>
        </p:txBody>
      </p:sp>
      <p:sp>
        <p:nvSpPr>
          <p:cNvPr id="4" name="Slide Number Placeholder 3">
            <a:extLst>
              <a:ext uri="{FF2B5EF4-FFF2-40B4-BE49-F238E27FC236}">
                <a16:creationId xmlns:a16="http://schemas.microsoft.com/office/drawing/2014/main" id="{1616BF16-F77F-E444-189B-DEFE62133C66}"/>
              </a:ext>
            </a:extLst>
          </p:cNvPr>
          <p:cNvSpPr>
            <a:spLocks noGrp="1"/>
          </p:cNvSpPr>
          <p:nvPr>
            <p:ph type="sldNum" sz="quarter" idx="11"/>
          </p:nvPr>
        </p:nvSpPr>
        <p:spPr/>
        <p:txBody>
          <a:bodyPr/>
          <a:lstStyle/>
          <a:p>
            <a:pPr>
              <a:defRPr/>
            </a:pPr>
            <a:fld id="{7292004D-7284-C244-B275-AB956C66515A}" type="slidenum">
              <a:rPr lang="en-US" smtClean="0">
                <a:solidFill>
                  <a:srgbClr val="000000"/>
                </a:solidFill>
              </a:rPr>
              <a:pPr>
                <a:defRPr/>
              </a:pPr>
              <a:t>58</a:t>
            </a:fld>
            <a:endParaRPr lang="en-US">
              <a:solidFill>
                <a:srgbClr val="000000"/>
              </a:solidFill>
            </a:endParaRPr>
          </a:p>
        </p:txBody>
      </p:sp>
      <p:sp>
        <p:nvSpPr>
          <p:cNvPr id="5" name="TextBox 4">
            <a:extLst>
              <a:ext uri="{FF2B5EF4-FFF2-40B4-BE49-F238E27FC236}">
                <a16:creationId xmlns:a16="http://schemas.microsoft.com/office/drawing/2014/main" id="{A4979EDD-71BB-75E5-2303-4A624BA2CE4E}"/>
              </a:ext>
            </a:extLst>
          </p:cNvPr>
          <p:cNvSpPr txBox="1"/>
          <p:nvPr/>
        </p:nvSpPr>
        <p:spPr>
          <a:xfrm>
            <a:off x="2388921" y="6444044"/>
            <a:ext cx="4289957" cy="369332"/>
          </a:xfrm>
          <a:prstGeom prst="rect">
            <a:avLst/>
          </a:prstGeom>
          <a:noFill/>
        </p:spPr>
        <p:txBody>
          <a:bodyPr wrap="none" rtlCol="0">
            <a:spAutoFit/>
          </a:bodyPr>
          <a:lstStyle/>
          <a:p>
            <a:pPr lvl="0">
              <a:defRPr/>
            </a:pPr>
            <a:r>
              <a:rPr lang="en-US" b="1" dirty="0">
                <a:solidFill>
                  <a:srgbClr val="0000FF"/>
                </a:solidFill>
                <a:hlinkClick r:id="rId2">
                  <a:extLst>
                    <a:ext uri="{A12FA001-AC4F-418D-AE19-62706E023703}">
                      <ahyp:hlinkClr xmlns:ahyp="http://schemas.microsoft.com/office/drawing/2018/hyperlinkcolor" val="tx"/>
                    </a:ext>
                  </a:extLst>
                </a:hlinkClick>
              </a:rPr>
              <a:t>https://arxiv.org/pdf/2606.22297</a:t>
            </a:r>
            <a:r>
              <a:rPr lang="en-US" b="1" dirty="0">
                <a:solidFill>
                  <a:srgbClr val="0000FF"/>
                </a:solidFill>
              </a:rPr>
              <a:t> </a:t>
            </a:r>
            <a:endParaRPr kumimoji="0" lang="en-US" sz="1800" b="1" i="0" u="none" strike="noStrike" kern="1200" cap="none" spc="0" normalizeH="0" baseline="0" noProof="0" dirty="0">
              <a:ln>
                <a:noFill/>
              </a:ln>
              <a:solidFill>
                <a:srgbClr val="0000FF"/>
              </a:solidFill>
              <a:effectLst/>
              <a:uLnTx/>
              <a:uFillTx/>
              <a:latin typeface="Tahoma"/>
              <a:ea typeface="+mn-ea"/>
              <a:cs typeface="+mn-cs"/>
            </a:endParaRPr>
          </a:p>
        </p:txBody>
      </p:sp>
      <p:pic>
        <p:nvPicPr>
          <p:cNvPr id="6" name="Picture 5">
            <a:extLst>
              <a:ext uri="{FF2B5EF4-FFF2-40B4-BE49-F238E27FC236}">
                <a16:creationId xmlns:a16="http://schemas.microsoft.com/office/drawing/2014/main" id="{000512D8-D599-FFB7-20B5-270534074B3E}"/>
              </a:ext>
            </a:extLst>
          </p:cNvPr>
          <p:cNvPicPr>
            <a:picLocks noChangeAspect="1"/>
          </p:cNvPicPr>
          <p:nvPr/>
        </p:nvPicPr>
        <p:blipFill>
          <a:blip r:embed="rId3"/>
          <a:stretch>
            <a:fillRect/>
          </a:stretch>
        </p:blipFill>
        <p:spPr>
          <a:xfrm>
            <a:off x="1" y="2277497"/>
            <a:ext cx="9227328" cy="2591664"/>
          </a:xfrm>
          <a:prstGeom prst="rect">
            <a:avLst/>
          </a:prstGeom>
        </p:spPr>
      </p:pic>
      <p:sp>
        <p:nvSpPr>
          <p:cNvPr id="7" name="Content Placeholder 2">
            <a:extLst>
              <a:ext uri="{FF2B5EF4-FFF2-40B4-BE49-F238E27FC236}">
                <a16:creationId xmlns:a16="http://schemas.microsoft.com/office/drawing/2014/main" id="{E398E8B1-9A6E-A2AB-3AD6-129C5DDDAA5E}"/>
              </a:ext>
            </a:extLst>
          </p:cNvPr>
          <p:cNvSpPr txBox="1">
            <a:spLocks/>
          </p:cNvSpPr>
          <p:nvPr/>
        </p:nvSpPr>
        <p:spPr>
          <a:xfrm>
            <a:off x="0" y="5013176"/>
            <a:ext cx="9144000" cy="1434656"/>
          </a:xfrm>
          <a:prstGeom prst="roundRect">
            <a:avLst>
              <a:gd name="adj" fmla="val 6621"/>
            </a:avLst>
          </a:prstGeom>
          <a:noFill/>
          <a:ln w="28575">
            <a:noFill/>
          </a:ln>
          <a:effectLst>
            <a:softEdge rad="0"/>
          </a:effectLst>
        </p:spPr>
        <p:txBody>
          <a:bodyPr anchor="ctr"/>
          <a:lstStyle>
            <a:lvl1pPr marL="177800" indent="-177800" algn="l" defTabSz="914400" rtl="0" eaLnBrk="1" latinLnBrk="0" hangingPunct="1">
              <a:lnSpc>
                <a:spcPct val="90000"/>
              </a:lnSpc>
              <a:spcBef>
                <a:spcPts val="1000"/>
              </a:spcBef>
              <a:buFont typeface="Arial" panose="020B0604020202020204" pitchFamily="34" charset="0"/>
              <a:buChar char="•"/>
              <a:tabLst/>
              <a:defRPr sz="2400" kern="1200">
                <a:solidFill>
                  <a:schemeClr val="tx1"/>
                </a:solidFill>
                <a:latin typeface="+mn-lt"/>
                <a:ea typeface="+mn-ea"/>
                <a:cs typeface="+mn-cs"/>
              </a:defRPr>
            </a:lvl1pPr>
            <a:lvl2pPr marL="133350" indent="-133350" algn="l" defTabSz="914400" rtl="0" eaLnBrk="1" latinLnBrk="0" hangingPunct="1">
              <a:lnSpc>
                <a:spcPct val="90000"/>
              </a:lnSpc>
              <a:spcBef>
                <a:spcPts val="500"/>
              </a:spcBef>
              <a:buFont typeface="Wingdings" panose="05000000000000000000" pitchFamily="2" charset="2"/>
              <a:buChar char="§"/>
              <a:tabLst/>
              <a:defRPr sz="2000" kern="1200">
                <a:solidFill>
                  <a:schemeClr val="tx1"/>
                </a:solidFill>
                <a:latin typeface="Cambria" panose="02040503050406030204" pitchFamily="18" charset="0"/>
                <a:ea typeface="+mn-ea"/>
                <a:cs typeface="+mn-cs"/>
              </a:defRPr>
            </a:lvl2pPr>
            <a:lvl3pPr marL="533400" indent="-17780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895350" indent="-1778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1257300" indent="-1825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300"/>
              </a:spcBef>
              <a:spcAft>
                <a:spcPts val="0"/>
              </a:spcAft>
              <a:buClrTx/>
              <a:buSzTx/>
              <a:buFont typeface="Arial" panose="020B0604020202020204" pitchFamily="34" charset="0"/>
              <a:buNone/>
              <a:tabLst/>
              <a:defRPr/>
            </a:pPr>
            <a:r>
              <a:rPr lang="en-US" b="1" dirty="0">
                <a:solidFill>
                  <a:srgbClr val="FF0000"/>
                </a:solidFill>
                <a:latin typeface="Aptos Display"/>
              </a:rPr>
              <a:t>Data previously written to a row</a:t>
            </a:r>
          </a:p>
          <a:p>
            <a:pPr marL="0" marR="0" lvl="0" indent="0" algn="ctr" defTabSz="914400" rtl="0" eaLnBrk="1" fontAlgn="auto" latinLnBrk="0" hangingPunct="1">
              <a:lnSpc>
                <a:spcPct val="90000"/>
              </a:lnSpc>
              <a:spcBef>
                <a:spcPts val="300"/>
              </a:spcBef>
              <a:spcAft>
                <a:spcPts val="0"/>
              </a:spcAft>
              <a:buClrTx/>
              <a:buSzTx/>
              <a:buFont typeface="Arial" panose="020B0604020202020204" pitchFamily="34" charset="0"/>
              <a:buNone/>
              <a:tabLst/>
              <a:defRPr/>
            </a:pPr>
            <a:r>
              <a:rPr lang="en-US" b="1" dirty="0">
                <a:solidFill>
                  <a:srgbClr val="FF0000"/>
                </a:solidFill>
                <a:latin typeface="Aptos Display"/>
              </a:rPr>
              <a:t>affects the row’s read disturbance vulnerability</a:t>
            </a:r>
            <a:endParaRPr kumimoji="0" lang="en-CH" sz="2400" b="1" i="0" u="none" strike="noStrike" kern="1200" cap="none" spc="0" normalizeH="0" baseline="0" noProof="0" dirty="0">
              <a:ln>
                <a:noFill/>
              </a:ln>
              <a:solidFill>
                <a:srgbClr val="FF0000"/>
              </a:solidFill>
              <a:effectLst/>
              <a:uLnTx/>
              <a:uFillTx/>
              <a:latin typeface="Aptos Display"/>
              <a:ea typeface="+mn-ea"/>
              <a:cs typeface="+mn-cs"/>
            </a:endParaRPr>
          </a:p>
        </p:txBody>
      </p:sp>
    </p:spTree>
    <p:extLst>
      <p:ext uri="{BB962C8B-B14F-4D97-AF65-F5344CB8AC3E}">
        <p14:creationId xmlns:p14="http://schemas.microsoft.com/office/powerpoint/2010/main" val="2483869631"/>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9220200" cy="1066800"/>
          </a:xfrm>
        </p:spPr>
        <p:txBody>
          <a:bodyPr/>
          <a:lstStyle/>
          <a:p>
            <a:r>
              <a:rPr lang="en-US" sz="3200" dirty="0"/>
              <a:t>Emerging Memories Also Need Intelligent Controllers</a:t>
            </a:r>
          </a:p>
        </p:txBody>
      </p:sp>
      <p:sp>
        <p:nvSpPr>
          <p:cNvPr id="3" name="Content Placeholder 2"/>
          <p:cNvSpPr>
            <a:spLocks noGrp="1"/>
          </p:cNvSpPr>
          <p:nvPr>
            <p:ph idx="1"/>
          </p:nvPr>
        </p:nvSpPr>
        <p:spPr>
          <a:xfrm>
            <a:off x="0" y="997527"/>
            <a:ext cx="9144000" cy="5193723"/>
          </a:xfrm>
        </p:spPr>
        <p:txBody>
          <a:bodyPr/>
          <a:lstStyle/>
          <a:p>
            <a:r>
              <a:rPr lang="en-US" sz="1900" dirty="0"/>
              <a:t>Benjamin C. Lee, Engin Ipek, Onur Mutlu, and Doug Burger,</a:t>
            </a:r>
            <a:br>
              <a:rPr lang="en-US" sz="1900" dirty="0"/>
            </a:br>
            <a:r>
              <a:rPr lang="en-US" sz="1900" b="1" dirty="0">
                <a:solidFill>
                  <a:srgbClr val="0000FF"/>
                </a:solidFill>
                <a:hlinkClick r:id="rId2">
                  <a:extLst>
                    <a:ext uri="{A12FA001-AC4F-418D-AE19-62706E023703}">
                      <ahyp:hlinkClr xmlns:ahyp="http://schemas.microsoft.com/office/drawing/2018/hyperlinkcolor" val="tx"/>
                    </a:ext>
                  </a:extLst>
                </a:hlinkClick>
              </a:rPr>
              <a:t>"Architecting Phase Change Memory as a Scalable DRAM Alternative"</a:t>
            </a:r>
            <a:br>
              <a:rPr lang="en-US" sz="1900" dirty="0">
                <a:solidFill>
                  <a:srgbClr val="0000FF"/>
                </a:solidFill>
              </a:rPr>
            </a:br>
            <a:r>
              <a:rPr lang="en-US" sz="1900" i="1" dirty="0"/>
              <a:t>Proceedings of the </a:t>
            </a:r>
            <a:r>
              <a:rPr lang="en-US" sz="1900" i="1" dirty="0">
                <a:hlinkClick r:id="rId3"/>
              </a:rPr>
              <a:t>36th International Symposium on Computer Architecture</a:t>
            </a:r>
            <a:r>
              <a:rPr lang="en-US" sz="1900" i="1" dirty="0"/>
              <a:t> (</a:t>
            </a:r>
            <a:r>
              <a:rPr lang="en-US" sz="1900" b="1" i="1" dirty="0"/>
              <a:t>ISCA</a:t>
            </a:r>
            <a:r>
              <a:rPr lang="en-US" sz="1900" i="1" dirty="0"/>
              <a:t>)</a:t>
            </a:r>
            <a:r>
              <a:rPr lang="en-US" sz="1900" dirty="0"/>
              <a:t>, pages 2-13, Austin, TX, June 2009. </a:t>
            </a:r>
            <a:r>
              <a:rPr lang="en-US" sz="1900" dirty="0">
                <a:hlinkClick r:id="rId4"/>
              </a:rPr>
              <a:t>Slides (pdf)</a:t>
            </a:r>
            <a:br>
              <a:rPr lang="en-US" sz="1900" dirty="0"/>
            </a:br>
            <a:r>
              <a:rPr lang="en-US" sz="1900" b="1" i="1" dirty="0">
                <a:solidFill>
                  <a:srgbClr val="FF0000"/>
                </a:solidFill>
              </a:rPr>
              <a:t>One of the 13 computer architecture papers of 2009 selected as Top Picks by IEEE Micro. Selected as a CACM Research Highlight.           2022 Persistent Impact Prize.</a:t>
            </a:r>
          </a:p>
          <a:p>
            <a:endParaRPr lang="en-US" sz="1900" dirty="0">
              <a:solidFill>
                <a:srgbClr val="FF0000"/>
              </a:solidFill>
            </a:endParaRPr>
          </a:p>
          <a:p>
            <a:pPr marL="0" indent="0">
              <a:buNone/>
            </a:pPr>
            <a:br>
              <a:rPr lang="en-US" sz="1900" dirty="0"/>
            </a:br>
            <a:endParaRPr lang="en-US" sz="1900" dirty="0"/>
          </a:p>
          <a:p>
            <a:endParaRPr lang="en-US" sz="1900" dirty="0"/>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7F28456-B93E-5440-A8F9-7EDDF5DA4557}"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59</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p:cNvPicPr>
            <a:picLocks noChangeAspect="1"/>
          </p:cNvPicPr>
          <p:nvPr/>
        </p:nvPicPr>
        <p:blipFill>
          <a:blip r:embed="rId5"/>
          <a:stretch>
            <a:fillRect/>
          </a:stretch>
        </p:blipFill>
        <p:spPr>
          <a:xfrm>
            <a:off x="0" y="3573016"/>
            <a:ext cx="9144000" cy="2857500"/>
          </a:xfrm>
          <a:prstGeom prst="rect">
            <a:avLst/>
          </a:prstGeom>
        </p:spPr>
      </p:pic>
    </p:spTree>
    <p:extLst>
      <p:ext uri="{BB962C8B-B14F-4D97-AF65-F5344CB8AC3E}">
        <p14:creationId xmlns:p14="http://schemas.microsoft.com/office/powerpoint/2010/main" val="1754844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4"/>
          <p:cNvSpPr>
            <a:spLocks noGrp="1" noChangeArrowheads="1"/>
          </p:cNvSpPr>
          <p:nvPr>
            <p:ph type="ctrTitle"/>
          </p:nvPr>
        </p:nvSpPr>
        <p:spPr>
          <a:xfrm>
            <a:off x="366713" y="1412776"/>
            <a:ext cx="8428037" cy="822325"/>
          </a:xfrm>
        </p:spPr>
        <p:txBody>
          <a:bodyPr/>
          <a:lstStyle/>
          <a:p>
            <a:pPr algn="ctr" eaLnBrk="1" hangingPunct="1"/>
            <a:r>
              <a:rPr lang="en-US" sz="5000" dirty="0">
                <a:latin typeface="Garamond" charset="0"/>
              </a:rPr>
              <a:t>Evaluating New Ideas </a:t>
            </a:r>
            <a:br>
              <a:rPr lang="en-US" sz="5000" dirty="0">
                <a:latin typeface="Garamond" charset="0"/>
              </a:rPr>
            </a:br>
            <a:r>
              <a:rPr lang="en-US" sz="5000" dirty="0">
                <a:latin typeface="Garamond" charset="0"/>
              </a:rPr>
              <a:t>for New (Memory) Architectures</a:t>
            </a:r>
          </a:p>
        </p:txBody>
      </p:sp>
      <p:sp>
        <p:nvSpPr>
          <p:cNvPr id="135170" name="Rectangle 5"/>
          <p:cNvSpPr>
            <a:spLocks noGrp="1" noChangeArrowheads="1"/>
          </p:cNvSpPr>
          <p:nvPr>
            <p:ph type="subTitle" idx="1"/>
          </p:nvPr>
        </p:nvSpPr>
        <p:spPr>
          <a:xfrm>
            <a:off x="685800" y="3581400"/>
            <a:ext cx="7848600" cy="2900363"/>
          </a:xfrm>
        </p:spPr>
        <p:txBody>
          <a:bodyPr/>
          <a:lstStyle/>
          <a:p>
            <a:pPr eaLnBrk="1" hangingPunct="1">
              <a:buFont typeface="Wingdings" charset="0"/>
              <a:buNone/>
            </a:pPr>
            <a:endParaRPr lang="en-US" i="1">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p:txBody>
      </p:sp>
    </p:spTree>
    <p:extLst>
      <p:ext uri="{BB962C8B-B14F-4D97-AF65-F5344CB8AC3E}">
        <p14:creationId xmlns:p14="http://schemas.microsoft.com/office/powerpoint/2010/main" val="700422707"/>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C4A07-837F-7DAC-AA8F-34D24CA458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614A99-CF27-76F0-0490-F3AD8A09AAEE}"/>
              </a:ext>
            </a:extLst>
          </p:cNvPr>
          <p:cNvSpPr>
            <a:spLocks noGrp="1"/>
          </p:cNvSpPr>
          <p:nvPr>
            <p:ph type="title"/>
          </p:nvPr>
        </p:nvSpPr>
        <p:spPr>
          <a:xfrm>
            <a:off x="228600" y="57944"/>
            <a:ext cx="8915400" cy="1066800"/>
          </a:xfrm>
        </p:spPr>
        <p:txBody>
          <a:bodyPr/>
          <a:lstStyle/>
          <a:p>
            <a:r>
              <a:rPr lang="en-US" dirty="0"/>
              <a:t>Laboratory for Understanding Memory</a:t>
            </a:r>
          </a:p>
        </p:txBody>
      </p:sp>
      <p:sp>
        <p:nvSpPr>
          <p:cNvPr id="4" name="Slide Number Placeholder 3">
            <a:extLst>
              <a:ext uri="{FF2B5EF4-FFF2-40B4-BE49-F238E27FC236}">
                <a16:creationId xmlns:a16="http://schemas.microsoft.com/office/drawing/2014/main" id="{19D77DF9-6CFA-2E1D-F7A0-E25607D70969}"/>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charset="-128"/>
              <a:cs typeface="+mn-cs"/>
            </a:endParaRPr>
          </a:p>
        </p:txBody>
      </p:sp>
      <p:pic>
        <p:nvPicPr>
          <p:cNvPr id="14" name="Content Placeholder 13" descr="A room with many computers on shelves&#10;&#10;AI-generated content may be incorrect.">
            <a:extLst>
              <a:ext uri="{FF2B5EF4-FFF2-40B4-BE49-F238E27FC236}">
                <a16:creationId xmlns:a16="http://schemas.microsoft.com/office/drawing/2014/main" id="{F45290BA-8DF9-CEF3-97BA-F946E4BA30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800708"/>
            <a:ext cx="3888432" cy="2916324"/>
          </a:xfrm>
        </p:spPr>
      </p:pic>
      <p:pic>
        <p:nvPicPr>
          <p:cNvPr id="15" name="Picture 14">
            <a:extLst>
              <a:ext uri="{FF2B5EF4-FFF2-40B4-BE49-F238E27FC236}">
                <a16:creationId xmlns:a16="http://schemas.microsoft.com/office/drawing/2014/main" id="{0D14D002-F2CF-3E4F-BB48-98B660616F6E}"/>
              </a:ext>
            </a:extLst>
          </p:cNvPr>
          <p:cNvPicPr>
            <a:picLocks noChangeAspect="1"/>
          </p:cNvPicPr>
          <p:nvPr/>
        </p:nvPicPr>
        <p:blipFill>
          <a:blip r:embed="rId3"/>
          <a:stretch>
            <a:fillRect/>
          </a:stretch>
        </p:blipFill>
        <p:spPr>
          <a:xfrm>
            <a:off x="4572000" y="764704"/>
            <a:ext cx="3888432" cy="2916324"/>
          </a:xfrm>
          <a:prstGeom prst="rect">
            <a:avLst/>
          </a:prstGeom>
        </p:spPr>
      </p:pic>
      <p:pic>
        <p:nvPicPr>
          <p:cNvPr id="16" name="Picture 15">
            <a:extLst>
              <a:ext uri="{FF2B5EF4-FFF2-40B4-BE49-F238E27FC236}">
                <a16:creationId xmlns:a16="http://schemas.microsoft.com/office/drawing/2014/main" id="{972E89A3-9D14-D51E-2995-B773440C3281}"/>
              </a:ext>
            </a:extLst>
          </p:cNvPr>
          <p:cNvPicPr>
            <a:picLocks noChangeAspect="1"/>
          </p:cNvPicPr>
          <p:nvPr/>
        </p:nvPicPr>
        <p:blipFill>
          <a:blip r:embed="rId4"/>
          <a:stretch>
            <a:fillRect/>
          </a:stretch>
        </p:blipFill>
        <p:spPr>
          <a:xfrm>
            <a:off x="4572000" y="3796723"/>
            <a:ext cx="4032450" cy="3024337"/>
          </a:xfrm>
          <a:prstGeom prst="rect">
            <a:avLst/>
          </a:prstGeom>
        </p:spPr>
      </p:pic>
      <p:pic>
        <p:nvPicPr>
          <p:cNvPr id="17" name="Picture 16">
            <a:extLst>
              <a:ext uri="{FF2B5EF4-FFF2-40B4-BE49-F238E27FC236}">
                <a16:creationId xmlns:a16="http://schemas.microsoft.com/office/drawing/2014/main" id="{9EC8B86E-0C2B-DBE8-9E73-3C17D60220BD}"/>
              </a:ext>
            </a:extLst>
          </p:cNvPr>
          <p:cNvPicPr>
            <a:picLocks noChangeAspect="1"/>
          </p:cNvPicPr>
          <p:nvPr/>
        </p:nvPicPr>
        <p:blipFill>
          <a:blip r:embed="rId5"/>
          <a:stretch>
            <a:fillRect/>
          </a:stretch>
        </p:blipFill>
        <p:spPr>
          <a:xfrm>
            <a:off x="179512" y="3783412"/>
            <a:ext cx="3960440" cy="2970330"/>
          </a:xfrm>
          <a:prstGeom prst="rect">
            <a:avLst/>
          </a:prstGeom>
        </p:spPr>
      </p:pic>
    </p:spTree>
    <p:extLst>
      <p:ext uri="{BB962C8B-B14F-4D97-AF65-F5344CB8AC3E}">
        <p14:creationId xmlns:p14="http://schemas.microsoft.com/office/powerpoint/2010/main" val="27050742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EDD32-B6DD-84AF-0FD1-493B9C17937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0AE75C0-9A06-AD12-782F-516DFF597B47}"/>
              </a:ext>
            </a:extLst>
          </p:cNvPr>
          <p:cNvPicPr>
            <a:picLocks noChangeAspect="1"/>
          </p:cNvPicPr>
          <p:nvPr/>
        </p:nvPicPr>
        <p:blipFill>
          <a:blip r:embed="rId2"/>
          <a:stretch>
            <a:fillRect/>
          </a:stretch>
        </p:blipFill>
        <p:spPr>
          <a:xfrm>
            <a:off x="285835" y="1196752"/>
            <a:ext cx="8390621" cy="4896543"/>
          </a:xfrm>
          <a:prstGeom prst="rect">
            <a:avLst/>
          </a:prstGeom>
        </p:spPr>
      </p:pic>
      <p:sp>
        <p:nvSpPr>
          <p:cNvPr id="2" name="Title 1">
            <a:extLst>
              <a:ext uri="{FF2B5EF4-FFF2-40B4-BE49-F238E27FC236}">
                <a16:creationId xmlns:a16="http://schemas.microsoft.com/office/drawing/2014/main" id="{36585587-09F0-B24C-579A-E835326D0AFA}"/>
              </a:ext>
            </a:extLst>
          </p:cNvPr>
          <p:cNvSpPr>
            <a:spLocks noGrp="1"/>
          </p:cNvSpPr>
          <p:nvPr>
            <p:ph type="title"/>
          </p:nvPr>
        </p:nvSpPr>
        <p:spPr/>
        <p:txBody>
          <a:bodyPr/>
          <a:lstStyle/>
          <a:p>
            <a:r>
              <a:rPr lang="en-US" dirty="0"/>
              <a:t>Laboratory for Understanding Memory</a:t>
            </a:r>
          </a:p>
        </p:txBody>
      </p:sp>
      <p:sp>
        <p:nvSpPr>
          <p:cNvPr id="4" name="Slide Number Placeholder 3">
            <a:extLst>
              <a:ext uri="{FF2B5EF4-FFF2-40B4-BE49-F238E27FC236}">
                <a16:creationId xmlns:a16="http://schemas.microsoft.com/office/drawing/2014/main" id="{3C60CA36-E97A-31CE-0968-E087EB9B528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FD083E51-6B90-E7B8-6697-6F792DC57E76}"/>
              </a:ext>
            </a:extLst>
          </p:cNvPr>
          <p:cNvSpPr txBox="1"/>
          <p:nvPr/>
        </p:nvSpPr>
        <p:spPr>
          <a:xfrm>
            <a:off x="2427021" y="6461681"/>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https://arxiv.org/pdf/2606.13725</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791594089"/>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452FD-9EDC-17FE-F1AD-27DB3CBCC0D9}"/>
              </a:ext>
            </a:extLst>
          </p:cNvPr>
          <p:cNvSpPr>
            <a:spLocks noGrp="1"/>
          </p:cNvSpPr>
          <p:nvPr>
            <p:ph type="title"/>
          </p:nvPr>
        </p:nvSpPr>
        <p:spPr/>
        <p:txBody>
          <a:bodyPr/>
          <a:lstStyle/>
          <a:p>
            <a:r>
              <a:rPr lang="en-US" dirty="0"/>
              <a:t>A Very Recent PhD Thesis</a:t>
            </a:r>
          </a:p>
        </p:txBody>
      </p:sp>
      <p:sp>
        <p:nvSpPr>
          <p:cNvPr id="3" name="Content Placeholder 2">
            <a:extLst>
              <a:ext uri="{FF2B5EF4-FFF2-40B4-BE49-F238E27FC236}">
                <a16:creationId xmlns:a16="http://schemas.microsoft.com/office/drawing/2014/main" id="{E8226AB7-4B23-1693-EDAE-32A6B56891CE}"/>
              </a:ext>
            </a:extLst>
          </p:cNvPr>
          <p:cNvSpPr>
            <a:spLocks noGrp="1"/>
          </p:cNvSpPr>
          <p:nvPr>
            <p:ph idx="1"/>
          </p:nvPr>
        </p:nvSpPr>
        <p:spPr>
          <a:xfrm>
            <a:off x="251520" y="1095375"/>
            <a:ext cx="8610600" cy="5153025"/>
          </a:xfrm>
        </p:spPr>
        <p:txBody>
          <a:bodyPr/>
          <a:lstStyle/>
          <a:p>
            <a:r>
              <a:rPr lang="en-US" sz="2000" b="0" i="0" dirty="0">
                <a:solidFill>
                  <a:srgbClr val="000000"/>
                </a:solidFill>
                <a:effectLst/>
              </a:rPr>
              <a:t>A. Giray </a:t>
            </a:r>
            <a:r>
              <a:rPr lang="en-US" sz="2000" b="0" i="0" dirty="0" err="1">
                <a:solidFill>
                  <a:srgbClr val="000000"/>
                </a:solidFill>
                <a:effectLst/>
              </a:rPr>
              <a:t>Yaglikci</a:t>
            </a:r>
            <a:r>
              <a:rPr lang="en-US" sz="2000" b="0" i="0" dirty="0">
                <a:solidFill>
                  <a:srgbClr val="000000"/>
                </a:solidFill>
                <a:effectLst/>
              </a:rPr>
              <a:t>, </a:t>
            </a:r>
            <a:r>
              <a:rPr lang="en-US" sz="2000" b="1" i="0" dirty="0">
                <a:solidFill>
                  <a:srgbClr val="0432FF"/>
                </a:solidFill>
                <a:effectLst/>
              </a:rPr>
              <a:t>"</a:t>
            </a:r>
            <a:r>
              <a:rPr lang="en-US" sz="2000" b="1" i="0" dirty="0">
                <a:solidFill>
                  <a:srgbClr val="0000FF"/>
                </a:solidFill>
                <a:effectLst/>
                <a:hlinkClick r:id="rId2">
                  <a:extLst>
                    <a:ext uri="{A12FA001-AC4F-418D-AE19-62706E023703}">
                      <ahyp:hlinkClr xmlns:ahyp="http://schemas.microsoft.com/office/drawing/2018/hyperlinkcolor" val="tx"/>
                    </a:ext>
                  </a:extLst>
                </a:hlinkClick>
              </a:rPr>
              <a:t>Enabling Efficient and Scalable DRAM Read Disturbance Mitigation via New Experimental Insights into Modern DRAM Chips</a:t>
            </a:r>
            <a:r>
              <a:rPr lang="en-US" sz="2000" b="1" i="0" dirty="0">
                <a:solidFill>
                  <a:srgbClr val="0432FF"/>
                </a:solidFill>
                <a:effectLst/>
              </a:rPr>
              <a:t>," </a:t>
            </a:r>
            <a:r>
              <a:rPr lang="en-US" sz="2000" i="0" dirty="0">
                <a:effectLst/>
              </a:rPr>
              <a:t>PhD Thesis, ETH Zürich, 2024.</a:t>
            </a:r>
            <a:br>
              <a:rPr lang="en-US" sz="2000" b="0" i="0" dirty="0">
                <a:solidFill>
                  <a:srgbClr val="000000"/>
                </a:solidFill>
                <a:effectLst/>
              </a:rPr>
            </a:br>
            <a:r>
              <a:rPr lang="en-US" sz="2000" b="0" i="0" u="none" strike="noStrike" dirty="0">
                <a:solidFill>
                  <a:srgbClr val="666666"/>
                </a:solidFill>
                <a:effectLst/>
              </a:rPr>
              <a:t>[</a:t>
            </a:r>
            <a:r>
              <a:rPr lang="en-US" sz="2000" b="0" i="0" u="none" strike="noStrike" dirty="0">
                <a:solidFill>
                  <a:srgbClr val="248CC8"/>
                </a:solidFill>
                <a:effectLst/>
                <a:hlinkClick r:id="rId3"/>
              </a:rPr>
              <a:t>Slides (pdf)</a:t>
            </a:r>
            <a:r>
              <a:rPr lang="en-US" sz="2000" b="0" i="0" u="none" strike="noStrike" dirty="0">
                <a:solidFill>
                  <a:srgbClr val="666666"/>
                </a:solidFill>
                <a:effectLst/>
              </a:rPr>
              <a:t> </a:t>
            </a:r>
            <a:r>
              <a:rPr lang="en-US" sz="2000" b="0" i="0" u="none" strike="noStrike" dirty="0">
                <a:solidFill>
                  <a:srgbClr val="248CC8"/>
                </a:solidFill>
                <a:effectLst/>
                <a:hlinkClick r:id="rId4"/>
              </a:rPr>
              <a:t>(pptx)</a:t>
            </a:r>
            <a:r>
              <a:rPr lang="en-US" sz="2000" b="0" i="0" u="none" strike="noStrike" dirty="0">
                <a:solidFill>
                  <a:srgbClr val="666666"/>
                </a:solidFill>
                <a:effectLst/>
              </a:rPr>
              <a:t>]</a:t>
            </a:r>
            <a:br>
              <a:rPr lang="en-US" sz="2000" dirty="0"/>
            </a:br>
            <a:r>
              <a:rPr lang="en-US" sz="2000" b="0" i="0" u="none" strike="noStrike" dirty="0">
                <a:solidFill>
                  <a:srgbClr val="666666"/>
                </a:solidFill>
                <a:effectLst/>
              </a:rPr>
              <a:t>[</a:t>
            </a:r>
            <a:r>
              <a:rPr lang="en-US" sz="2000" b="0" i="0" u="none" strike="noStrike" dirty="0">
                <a:solidFill>
                  <a:srgbClr val="248CC8"/>
                </a:solidFill>
                <a:effectLst/>
                <a:hlinkClick r:id="rId5"/>
              </a:rPr>
              <a:t>Thesis arXiv (abs)</a:t>
            </a:r>
            <a:r>
              <a:rPr lang="en-US" sz="2000" b="0" i="0" u="none" strike="noStrike" dirty="0">
                <a:solidFill>
                  <a:srgbClr val="666666"/>
                </a:solidFill>
                <a:effectLst/>
              </a:rPr>
              <a:t> </a:t>
            </a:r>
            <a:r>
              <a:rPr lang="en-US" sz="2000" b="0" i="0" u="none" strike="noStrike" dirty="0">
                <a:solidFill>
                  <a:srgbClr val="248CC8"/>
                </a:solidFill>
                <a:effectLst/>
                <a:hlinkClick r:id="rId6"/>
              </a:rPr>
              <a:t>(pdf)</a:t>
            </a:r>
            <a:r>
              <a:rPr lang="en-US" sz="2000" b="0" i="0" u="none" strike="noStrike" dirty="0">
                <a:solidFill>
                  <a:srgbClr val="666666"/>
                </a:solidFill>
                <a:effectLst/>
              </a:rPr>
              <a:t>]</a:t>
            </a:r>
            <a:br>
              <a:rPr lang="en-US" sz="2000" dirty="0"/>
            </a:br>
            <a:r>
              <a:rPr lang="en-US" sz="2000" b="0" i="0" u="none" strike="noStrike" dirty="0">
                <a:solidFill>
                  <a:srgbClr val="666666"/>
                </a:solidFill>
                <a:effectLst/>
              </a:rPr>
              <a:t>[</a:t>
            </a:r>
            <a:r>
              <a:rPr lang="en-US" sz="2000" b="0" i="0" u="none" strike="noStrike" dirty="0">
                <a:solidFill>
                  <a:srgbClr val="248CC8"/>
                </a:solidFill>
                <a:effectLst/>
                <a:hlinkClick r:id="rId7"/>
              </a:rPr>
              <a:t>SAFARI News</a:t>
            </a:r>
            <a:r>
              <a:rPr lang="en-US" sz="2000" b="0" i="0" u="none" strike="noStrike" dirty="0">
                <a:solidFill>
                  <a:srgbClr val="666666"/>
                </a:solidFill>
                <a:effectLst/>
              </a:rPr>
              <a:t>]</a:t>
            </a:r>
            <a:br>
              <a:rPr lang="en-US" sz="2200" dirty="0"/>
            </a:br>
            <a:endParaRPr lang="en-US" sz="2200" b="1" dirty="0">
              <a:solidFill>
                <a:srgbClr val="0432FF"/>
              </a:solidFill>
            </a:endParaRPr>
          </a:p>
        </p:txBody>
      </p:sp>
      <p:sp>
        <p:nvSpPr>
          <p:cNvPr id="7" name="Content Placeholder 2">
            <a:extLst>
              <a:ext uri="{FF2B5EF4-FFF2-40B4-BE49-F238E27FC236}">
                <a16:creationId xmlns:a16="http://schemas.microsoft.com/office/drawing/2014/main" id="{FFCB77C2-B71A-467C-672F-CF60FDFA810B}"/>
              </a:ext>
            </a:extLst>
          </p:cNvPr>
          <p:cNvSpPr txBox="1">
            <a:spLocks/>
          </p:cNvSpPr>
          <p:nvPr/>
        </p:nvSpPr>
        <p:spPr bwMode="auto">
          <a:xfrm>
            <a:off x="266700" y="5931542"/>
            <a:ext cx="8610600" cy="528601"/>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a:lstStyle>
          <a:p>
            <a:pPr marL="0" marR="0" lvl="0" indent="0" algn="ctr" defTabSz="914400" rtl="0" eaLnBrk="0" fontAlgn="base" latinLnBrk="0" hangingPunct="0">
              <a:lnSpc>
                <a:spcPct val="100000"/>
              </a:lnSpc>
              <a:spcBef>
                <a:spcPct val="20000"/>
              </a:spcBef>
              <a:spcAft>
                <a:spcPct val="0"/>
              </a:spcAft>
              <a:buClr>
                <a:srgbClr val="CC9900"/>
              </a:buClr>
              <a:buSzPct val="65000"/>
              <a:buFont typeface="Wingdings" charset="0"/>
              <a:buNone/>
              <a:tabLst/>
              <a:defRPr/>
            </a:pPr>
            <a:r>
              <a:rPr kumimoji="0" lang="en-US" sz="2400" b="1" i="0" u="none" strike="noStrike" kern="0" cap="none" spc="0" normalizeH="0" baseline="0" noProof="0" dirty="0">
                <a:ln>
                  <a:noFill/>
                </a:ln>
                <a:solidFill>
                  <a:srgbClr val="0000FF"/>
                </a:solidFill>
                <a:effectLst/>
                <a:uLnTx/>
                <a:uFillTx/>
                <a:latin typeface="Tahoma"/>
                <a:ea typeface="ＭＳ Ｐゴシック" pitchFamily="-106" charset="-128"/>
                <a:hlinkClick r:id="rId8">
                  <a:extLst>
                    <a:ext uri="{A12FA001-AC4F-418D-AE19-62706E023703}">
                      <ahyp:hlinkClr xmlns:ahyp="http://schemas.microsoft.com/office/drawing/2018/hyperlinkcolor" val="tx"/>
                    </a:ext>
                  </a:extLst>
                </a:hlinkClick>
              </a:rPr>
              <a:t>https://arxiv.org/pdf/2408.15044.pdf</a:t>
            </a:r>
            <a:endParaRPr kumimoji="0" lang="en-US" sz="2400" b="1" i="0" u="none" strike="noStrike" kern="0" cap="none" spc="0" normalizeH="0" baseline="0" noProof="0" dirty="0">
              <a:ln>
                <a:noFill/>
              </a:ln>
              <a:solidFill>
                <a:srgbClr val="0000FF"/>
              </a:solidFill>
              <a:effectLst/>
              <a:uLnTx/>
              <a:uFillTx/>
              <a:latin typeface="Tahoma"/>
              <a:ea typeface="ＭＳ Ｐゴシック" pitchFamily="-106" charset="-128"/>
            </a:endParaRPr>
          </a:p>
        </p:txBody>
      </p:sp>
      <p:pic>
        <p:nvPicPr>
          <p:cNvPr id="5" name="Picture 4">
            <a:extLst>
              <a:ext uri="{FF2B5EF4-FFF2-40B4-BE49-F238E27FC236}">
                <a16:creationId xmlns:a16="http://schemas.microsoft.com/office/drawing/2014/main" id="{D2A5FC64-13DB-54CA-83A5-C5F291D3CE1E}"/>
              </a:ext>
            </a:extLst>
          </p:cNvPr>
          <p:cNvPicPr>
            <a:picLocks noChangeAspect="1"/>
          </p:cNvPicPr>
          <p:nvPr/>
        </p:nvPicPr>
        <p:blipFill>
          <a:blip r:embed="rId9"/>
          <a:srcRect b="76902"/>
          <a:stretch/>
        </p:blipFill>
        <p:spPr>
          <a:xfrm>
            <a:off x="1173162" y="3235210"/>
            <a:ext cx="6826250" cy="1676400"/>
          </a:xfrm>
          <a:prstGeom prst="rect">
            <a:avLst/>
          </a:prstGeom>
        </p:spPr>
      </p:pic>
      <p:pic>
        <p:nvPicPr>
          <p:cNvPr id="8" name="Picture 7">
            <a:extLst>
              <a:ext uri="{FF2B5EF4-FFF2-40B4-BE49-F238E27FC236}">
                <a16:creationId xmlns:a16="http://schemas.microsoft.com/office/drawing/2014/main" id="{51AD9E99-3077-E2F0-B1F0-3CC0CF64ECAB}"/>
              </a:ext>
            </a:extLst>
          </p:cNvPr>
          <p:cNvPicPr>
            <a:picLocks noChangeAspect="1"/>
          </p:cNvPicPr>
          <p:nvPr/>
        </p:nvPicPr>
        <p:blipFill>
          <a:blip r:embed="rId9"/>
          <a:srcRect t="77692" b="15025"/>
          <a:stretch/>
        </p:blipFill>
        <p:spPr>
          <a:xfrm>
            <a:off x="1173162" y="5033998"/>
            <a:ext cx="6826250" cy="528602"/>
          </a:xfrm>
          <a:prstGeom prst="rect">
            <a:avLst/>
          </a:prstGeom>
        </p:spPr>
      </p:pic>
      <p:sp>
        <p:nvSpPr>
          <p:cNvPr id="6" name="TextBox 5">
            <a:extLst>
              <a:ext uri="{FF2B5EF4-FFF2-40B4-BE49-F238E27FC236}">
                <a16:creationId xmlns:a16="http://schemas.microsoft.com/office/drawing/2014/main" id="{6D253CD0-0842-D348-BEA1-D8F4465A816E}"/>
              </a:ext>
            </a:extLst>
          </p:cNvPr>
          <p:cNvSpPr txBox="1"/>
          <p:nvPr/>
        </p:nvSpPr>
        <p:spPr>
          <a:xfrm>
            <a:off x="1295274" y="6521308"/>
            <a:ext cx="774122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Tahoma"/>
                <a:ea typeface="+mn-ea"/>
                <a:cs typeface="+mn-cs"/>
              </a:rPr>
              <a:t>SIGMICRO &amp; DSN Carter Dissertation Awards &amp; SIGARCH/TCCA Honorable Mention</a:t>
            </a:r>
          </a:p>
        </p:txBody>
      </p:sp>
    </p:spTree>
    <p:extLst>
      <p:ext uri="{BB962C8B-B14F-4D97-AF65-F5344CB8AC3E}">
        <p14:creationId xmlns:p14="http://schemas.microsoft.com/office/powerpoint/2010/main" val="1319180691"/>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latin typeface="Garamond" charset="0"/>
                <a:ea typeface="ＭＳ Ｐゴシック" charset="0"/>
                <a:cs typeface="ＭＳ Ｐゴシック" charset="0"/>
              </a:rPr>
              <a:t>Capabilities of Off-The-Shelf Memory</a:t>
            </a:r>
          </a:p>
        </p:txBody>
      </p:sp>
      <p:sp>
        <p:nvSpPr>
          <p:cNvPr id="19459" name="Content Placeholder 2"/>
          <p:cNvSpPr>
            <a:spLocks noGrp="1"/>
          </p:cNvSpPr>
          <p:nvPr>
            <p:ph idx="1"/>
          </p:nvPr>
        </p:nvSpPr>
        <p:spPr>
          <a:xfrm>
            <a:off x="107504" y="1268760"/>
            <a:ext cx="9036496" cy="4876800"/>
          </a:xfrm>
        </p:spPr>
        <p:txBody>
          <a:bodyPr/>
          <a:lstStyle/>
          <a:p>
            <a:pPr marL="0" indent="0" algn="ctr" eaLnBrk="1" hangingPunct="1">
              <a:buNone/>
            </a:pPr>
            <a:endParaRPr lang="en-US" sz="5400" dirty="0">
              <a:solidFill>
                <a:srgbClr val="0000FF"/>
              </a:solidFill>
              <a:latin typeface="Tahoma" charset="0"/>
              <a:ea typeface="ＭＳ Ｐゴシック" charset="0"/>
              <a:cs typeface="ＭＳ Ｐゴシック" charset="0"/>
            </a:endParaRPr>
          </a:p>
          <a:p>
            <a:pPr marL="0" indent="0" algn="ctr" eaLnBrk="1" hangingPunct="1">
              <a:buNone/>
            </a:pPr>
            <a:r>
              <a:rPr lang="en-US" sz="6000" dirty="0">
                <a:solidFill>
                  <a:srgbClr val="0000FF"/>
                </a:solidFill>
                <a:latin typeface="Tahoma" charset="0"/>
                <a:ea typeface="ＭＳ Ｐゴシック" charset="0"/>
                <a:cs typeface="ＭＳ Ｐゴシック" charset="0"/>
              </a:rPr>
              <a:t>Existing DRAM Chips </a:t>
            </a:r>
          </a:p>
          <a:p>
            <a:pPr marL="0" indent="0" algn="ctr" eaLnBrk="1" hangingPunct="1">
              <a:buNone/>
            </a:pPr>
            <a:r>
              <a:rPr lang="en-US" sz="6000" dirty="0">
                <a:solidFill>
                  <a:srgbClr val="FF0000"/>
                </a:solidFill>
                <a:latin typeface="Tahoma" charset="0"/>
                <a:ea typeface="ＭＳ Ｐゴシック" charset="0"/>
                <a:cs typeface="ＭＳ Ｐゴシック" charset="0"/>
              </a:rPr>
              <a:t>Are Already Quite Capable</a:t>
            </a:r>
          </a:p>
        </p:txBody>
      </p:sp>
      <p:sp>
        <p:nvSpPr>
          <p:cNvPr id="4" name="Slide Number Placeholder 3"/>
          <p:cNvSpPr>
            <a:spLocks noGrp="1"/>
          </p:cNvSpPr>
          <p:nvPr>
            <p:ph type="sldNum" sz="quarter" idx="11"/>
          </p:nvPr>
        </p:nvSpPr>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A419BFC-0704-824A-8642-CF6757650AC5}"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endParaRPr>
          </a:p>
        </p:txBody>
      </p:sp>
    </p:spTree>
    <p:extLst>
      <p:ext uri="{BB962C8B-B14F-4D97-AF65-F5344CB8AC3E}">
        <p14:creationId xmlns:p14="http://schemas.microsoft.com/office/powerpoint/2010/main" val="3419809232"/>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90331-46A6-747E-D575-532D29B1E5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7D9422-7F4F-FFAB-111B-A5E21CC70F4F}"/>
              </a:ext>
            </a:extLst>
          </p:cNvPr>
          <p:cNvSpPr>
            <a:spLocks noGrp="1"/>
          </p:cNvSpPr>
          <p:nvPr>
            <p:ph type="title"/>
          </p:nvPr>
        </p:nvSpPr>
        <p:spPr>
          <a:xfrm>
            <a:off x="0" y="79447"/>
            <a:ext cx="9144000" cy="740193"/>
          </a:xfrm>
        </p:spPr>
        <p:txBody>
          <a:bodyPr/>
          <a:lstStyle/>
          <a:p>
            <a:r>
              <a:rPr lang="en-US" dirty="0">
                <a:solidFill>
                  <a:schemeClr val="accent5">
                    <a:lumMod val="75000"/>
                  </a:schemeClr>
                </a:solidFill>
              </a:rPr>
              <a:t>The Capability of COTS DRAM Chips</a:t>
            </a:r>
            <a:br>
              <a:rPr lang="en-US" dirty="0">
                <a:solidFill>
                  <a:schemeClr val="accent5">
                    <a:lumMod val="75000"/>
                  </a:schemeClr>
                </a:solidFill>
              </a:rPr>
            </a:br>
            <a:endParaRPr lang="en-US" dirty="0">
              <a:solidFill>
                <a:schemeClr val="accent5">
                  <a:lumMod val="75000"/>
                </a:schemeClr>
              </a:solidFill>
            </a:endParaRPr>
          </a:p>
        </p:txBody>
      </p:sp>
      <p:sp>
        <p:nvSpPr>
          <p:cNvPr id="17" name="Slide Number Placeholder 3">
            <a:extLst>
              <a:ext uri="{FF2B5EF4-FFF2-40B4-BE49-F238E27FC236}">
                <a16:creationId xmlns:a16="http://schemas.microsoft.com/office/drawing/2014/main" id="{EDFF5035-F04E-D21F-71B2-FA2A1AD378C0}"/>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85" name="Title 1">
            <a:extLst>
              <a:ext uri="{FF2B5EF4-FFF2-40B4-BE49-F238E27FC236}">
                <a16:creationId xmlns:a16="http://schemas.microsoft.com/office/drawing/2014/main" id="{A0BF504C-FDC0-A2ED-FD65-3B8992A719AD}"/>
              </a:ext>
            </a:extLst>
          </p:cNvPr>
          <p:cNvSpPr txBox="1">
            <a:spLocks/>
          </p:cNvSpPr>
          <p:nvPr/>
        </p:nvSpPr>
        <p:spPr>
          <a:xfrm>
            <a:off x="-2" y="763397"/>
            <a:ext cx="9143999" cy="936000"/>
          </a:xfrm>
          <a:prstGeom prst="rect">
            <a:avLst/>
          </a:prstGeom>
          <a:solidFill>
            <a:schemeClr val="tx2">
              <a:lumMod val="60000"/>
              <a:lumOff val="40000"/>
            </a:schemeClr>
          </a:solidFill>
        </p:spPr>
        <p:txBody>
          <a:bodyPr anchor="ctr"/>
          <a:lstStyle>
            <a:lvl1pPr algn="l" defTabSz="914400" rtl="0" eaLnBrk="1" latinLnBrk="0" hangingPunct="1">
              <a:lnSpc>
                <a:spcPct val="90000"/>
              </a:lnSpc>
              <a:spcBef>
                <a:spcPct val="0"/>
              </a:spcBef>
              <a:buNone/>
              <a:defRPr sz="4000" b="1" kern="1200">
                <a:solidFill>
                  <a:schemeClr val="tx1"/>
                </a:solidFill>
                <a:latin typeface="Cambria" panose="02040503050406030204"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We </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demonstrate </a:t>
            </a:r>
            <a:r>
              <a:rPr kumimoji="0" lang="en-US" sz="3200" b="0"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that</a:t>
            </a: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mj-ea"/>
                <a:cs typeface="+mj-cs"/>
              </a:rPr>
              <a:t> COTS DRAM chips:</a:t>
            </a:r>
          </a:p>
        </p:txBody>
      </p:sp>
      <p:grpSp>
        <p:nvGrpSpPr>
          <p:cNvPr id="89" name="Grup 88">
            <a:extLst>
              <a:ext uri="{FF2B5EF4-FFF2-40B4-BE49-F238E27FC236}">
                <a16:creationId xmlns:a16="http://schemas.microsoft.com/office/drawing/2014/main" id="{90B28E80-827A-B0CF-A849-0C861AA12ADB}"/>
              </a:ext>
            </a:extLst>
          </p:cNvPr>
          <p:cNvGrpSpPr/>
          <p:nvPr/>
        </p:nvGrpSpPr>
        <p:grpSpPr>
          <a:xfrm>
            <a:off x="4" y="1843189"/>
            <a:ext cx="9143996" cy="1260000"/>
            <a:chOff x="3" y="1231799"/>
            <a:chExt cx="9143996" cy="1260000"/>
          </a:xfrm>
        </p:grpSpPr>
        <p:sp>
          <p:nvSpPr>
            <p:cNvPr id="84" name="Rectangle 274">
              <a:extLst>
                <a:ext uri="{FF2B5EF4-FFF2-40B4-BE49-F238E27FC236}">
                  <a16:creationId xmlns:a16="http://schemas.microsoft.com/office/drawing/2014/main" id="{F20A372A-800F-1CE7-5848-BD46CD4D3CD9}"/>
                </a:ext>
              </a:extLst>
            </p:cNvPr>
            <p:cNvSpPr/>
            <p:nvPr/>
          </p:nvSpPr>
          <p:spPr>
            <a:xfrm>
              <a:off x="900113" y="1231799"/>
              <a:ext cx="8243886"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 copy one row into up to 31 other rows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BA79D">
                      <a:lumMod val="50000"/>
                    </a:srgbClr>
                  </a:solidFill>
                  <a:effectLst/>
                  <a:uLnTx/>
                  <a:uFillTx/>
                  <a:latin typeface="Cambria" panose="02040503050406030204" pitchFamily="18" charset="0"/>
                  <a:ea typeface="+mn-ea"/>
                  <a:cs typeface="+mn-cs"/>
                </a:rPr>
                <a:t>with &gt;99.98% success rate</a:t>
              </a:r>
            </a:p>
          </p:txBody>
        </p:sp>
        <p:sp>
          <p:nvSpPr>
            <p:cNvPr id="88" name="Rectangle 274">
              <a:extLst>
                <a:ext uri="{FF2B5EF4-FFF2-40B4-BE49-F238E27FC236}">
                  <a16:creationId xmlns:a16="http://schemas.microsoft.com/office/drawing/2014/main" id="{DC07A385-9139-84BF-8224-94494515988D}"/>
                </a:ext>
              </a:extLst>
            </p:cNvPr>
            <p:cNvSpPr/>
            <p:nvPr/>
          </p:nvSpPr>
          <p:spPr>
            <a:xfrm>
              <a:off x="3" y="1231799"/>
              <a:ext cx="900110" cy="1260000"/>
            </a:xfrm>
            <a:prstGeom prst="rect">
              <a:avLst/>
            </a:prstGeom>
            <a:solidFill>
              <a:schemeClr val="accent5">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p>
          </p:txBody>
        </p:sp>
      </p:grpSp>
      <p:grpSp>
        <p:nvGrpSpPr>
          <p:cNvPr id="91" name="Grup 90">
            <a:extLst>
              <a:ext uri="{FF2B5EF4-FFF2-40B4-BE49-F238E27FC236}">
                <a16:creationId xmlns:a16="http://schemas.microsoft.com/office/drawing/2014/main" id="{08E74F9C-AF91-FC6D-9313-359E3B509903}"/>
              </a:ext>
            </a:extLst>
          </p:cNvPr>
          <p:cNvGrpSpPr/>
          <p:nvPr/>
        </p:nvGrpSpPr>
        <p:grpSpPr>
          <a:xfrm>
            <a:off x="0" y="3338873"/>
            <a:ext cx="9143998" cy="1262841"/>
            <a:chOff x="0" y="2946040"/>
            <a:chExt cx="9143998" cy="1262841"/>
          </a:xfrm>
        </p:grpSpPr>
        <p:sp>
          <p:nvSpPr>
            <p:cNvPr id="86" name="Rectangle 274">
              <a:extLst>
                <a:ext uri="{FF2B5EF4-FFF2-40B4-BE49-F238E27FC236}">
                  <a16:creationId xmlns:a16="http://schemas.microsoft.com/office/drawing/2014/main" id="{C6834D6C-CB12-B26F-9C71-A857EB42EC29}"/>
                </a:ext>
              </a:extLst>
            </p:cNvPr>
            <p:cNvSpPr/>
            <p:nvPr/>
          </p:nvSpPr>
          <p:spPr>
            <a:xfrm>
              <a:off x="900112" y="2948881"/>
              <a:ext cx="8243886"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NOT operation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with</a:t>
              </a:r>
              <a:r>
                <a:rPr kumimoji="0" lang="en-US" sz="32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r>
                <a:rPr kumimoji="0" lang="en-US" sz="32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32 output operands</a:t>
              </a:r>
            </a:p>
          </p:txBody>
        </p:sp>
        <p:sp>
          <p:nvSpPr>
            <p:cNvPr id="90" name="Rectangle 274">
              <a:extLst>
                <a:ext uri="{FF2B5EF4-FFF2-40B4-BE49-F238E27FC236}">
                  <a16:creationId xmlns:a16="http://schemas.microsoft.com/office/drawing/2014/main" id="{57B0877F-490C-4119-0A56-6A7C5BE7C4D6}"/>
                </a:ext>
              </a:extLst>
            </p:cNvPr>
            <p:cNvSpPr/>
            <p:nvPr/>
          </p:nvSpPr>
          <p:spPr>
            <a:xfrm>
              <a:off x="0" y="2946040"/>
              <a:ext cx="900110" cy="1260000"/>
            </a:xfrm>
            <a:prstGeom prst="rect">
              <a:avLst/>
            </a:prstGeom>
            <a:solidFill>
              <a:schemeClr val="accent1">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grpSp>
      <p:grpSp>
        <p:nvGrpSpPr>
          <p:cNvPr id="93" name="Grup 92">
            <a:extLst>
              <a:ext uri="{FF2B5EF4-FFF2-40B4-BE49-F238E27FC236}">
                <a16:creationId xmlns:a16="http://schemas.microsoft.com/office/drawing/2014/main" id="{53B11014-9AF5-0DD7-7E69-595D0C74A122}"/>
              </a:ext>
            </a:extLst>
          </p:cNvPr>
          <p:cNvGrpSpPr/>
          <p:nvPr/>
        </p:nvGrpSpPr>
        <p:grpSpPr>
          <a:xfrm>
            <a:off x="6" y="4837397"/>
            <a:ext cx="9143994" cy="1265684"/>
            <a:chOff x="3" y="4658859"/>
            <a:chExt cx="9143994" cy="1265684"/>
          </a:xfrm>
        </p:grpSpPr>
        <p:sp>
          <p:nvSpPr>
            <p:cNvPr id="87" name="Rectangle 274">
              <a:extLst>
                <a:ext uri="{FF2B5EF4-FFF2-40B4-BE49-F238E27FC236}">
                  <a16:creationId xmlns:a16="http://schemas.microsoft.com/office/drawing/2014/main" id="{7EEA4E0F-DB7D-B789-AA20-4B93078F7F67}"/>
                </a:ext>
              </a:extLst>
            </p:cNvPr>
            <p:cNvSpPr/>
            <p:nvPr/>
          </p:nvSpPr>
          <p:spPr>
            <a:xfrm>
              <a:off x="900111" y="4664543"/>
              <a:ext cx="8243886"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perform</a:t>
              </a:r>
              <a:r>
                <a:rPr kumimoji="0" lang="en-US" sz="32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up to </a:t>
              </a: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16-input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AND, NAND, OR, and NOR </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operations</a:t>
              </a:r>
            </a:p>
          </p:txBody>
        </p:sp>
        <p:sp>
          <p:nvSpPr>
            <p:cNvPr id="92" name="Rectangle 274">
              <a:extLst>
                <a:ext uri="{FF2B5EF4-FFF2-40B4-BE49-F238E27FC236}">
                  <a16:creationId xmlns:a16="http://schemas.microsoft.com/office/drawing/2014/main" id="{B6CE005B-D58F-AD4D-8931-0CF35894DA0E}"/>
                </a:ext>
              </a:extLst>
            </p:cNvPr>
            <p:cNvSpPr/>
            <p:nvPr/>
          </p:nvSpPr>
          <p:spPr>
            <a:xfrm>
              <a:off x="3" y="4658859"/>
              <a:ext cx="900110" cy="1260000"/>
            </a:xfrm>
            <a:prstGeom prst="rect">
              <a:avLst/>
            </a:prstGeom>
            <a:solidFill>
              <a:srgbClr val="E8E6FE"/>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grpSp>
    </p:spTree>
    <p:extLst>
      <p:ext uri="{BB962C8B-B14F-4D97-AF65-F5344CB8AC3E}">
        <p14:creationId xmlns:p14="http://schemas.microsoft.com/office/powerpoint/2010/main" val="8598747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8EE37-B31A-1FF0-115D-D93BA24487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0CB7B0-7652-330D-CC7B-03EEE03AAB9E}"/>
              </a:ext>
            </a:extLst>
          </p:cNvPr>
          <p:cNvSpPr>
            <a:spLocks noGrp="1"/>
          </p:cNvSpPr>
          <p:nvPr>
            <p:ph type="title"/>
          </p:nvPr>
        </p:nvSpPr>
        <p:spPr>
          <a:xfrm>
            <a:off x="180528" y="152400"/>
            <a:ext cx="9144000" cy="1066800"/>
          </a:xfrm>
        </p:spPr>
        <p:txBody>
          <a:bodyPr/>
          <a:lstStyle/>
          <a:p>
            <a:r>
              <a:rPr lang="en-US" dirty="0"/>
              <a:t>Functionally-Complete DRAM</a:t>
            </a:r>
          </a:p>
        </p:txBody>
      </p:sp>
      <p:sp>
        <p:nvSpPr>
          <p:cNvPr id="3" name="Content Placeholder 2">
            <a:extLst>
              <a:ext uri="{FF2B5EF4-FFF2-40B4-BE49-F238E27FC236}">
                <a16:creationId xmlns:a16="http://schemas.microsoft.com/office/drawing/2014/main" id="{10FC25DB-5852-21AC-2BF7-C01165DBA488}"/>
              </a:ext>
            </a:extLst>
          </p:cNvPr>
          <p:cNvSpPr>
            <a:spLocks noGrp="1"/>
          </p:cNvSpPr>
          <p:nvPr>
            <p:ph idx="1"/>
          </p:nvPr>
        </p:nvSpPr>
        <p:spPr>
          <a:xfrm>
            <a:off x="228600" y="1043589"/>
            <a:ext cx="8915400" cy="5193723"/>
          </a:xfrm>
        </p:spPr>
        <p:txBody>
          <a:bodyPr/>
          <a:lstStyle/>
          <a:p>
            <a:r>
              <a:rPr lang="en-US" sz="1800" b="0" i="0" dirty="0">
                <a:solidFill>
                  <a:srgbClr val="000000"/>
                </a:solidFill>
                <a:effectLst/>
              </a:rPr>
              <a:t>Ismail Emir Yuksel, Yahya Can </a:t>
            </a:r>
            <a:r>
              <a:rPr lang="en-US" sz="1800" b="0" i="0" dirty="0" err="1">
                <a:solidFill>
                  <a:srgbClr val="000000"/>
                </a:solidFill>
                <a:effectLst/>
              </a:rPr>
              <a:t>Tugrul</a:t>
            </a:r>
            <a:r>
              <a:rPr lang="en-US" sz="1800" b="0" i="0" dirty="0">
                <a:solidFill>
                  <a:srgbClr val="000000"/>
                </a:solidFill>
                <a:effectLst/>
              </a:rPr>
              <a:t>, </a:t>
            </a:r>
            <a:r>
              <a:rPr lang="en-US" sz="1800" b="0" i="0" dirty="0" err="1">
                <a:solidFill>
                  <a:srgbClr val="000000"/>
                </a:solidFill>
                <a:effectLst/>
              </a:rPr>
              <a:t>Ataberk</a:t>
            </a:r>
            <a:r>
              <a:rPr lang="en-US" sz="1800" b="0" i="0" dirty="0">
                <a:solidFill>
                  <a:srgbClr val="000000"/>
                </a:solidFill>
                <a:effectLst/>
              </a:rPr>
              <a:t> </a:t>
            </a:r>
            <a:r>
              <a:rPr lang="en-US" sz="1800" b="0" i="0" dirty="0" err="1">
                <a:solidFill>
                  <a:srgbClr val="000000"/>
                </a:solidFill>
                <a:effectLst/>
              </a:rPr>
              <a:t>Olgun</a:t>
            </a:r>
            <a:r>
              <a:rPr lang="en-US" sz="1800" b="0" i="0" dirty="0">
                <a:solidFill>
                  <a:srgbClr val="000000"/>
                </a:solidFill>
                <a:effectLst/>
              </a:rPr>
              <a:t>, F. Nisa </a:t>
            </a:r>
            <a:r>
              <a:rPr lang="en-US" sz="1800" b="0" i="0" dirty="0" err="1">
                <a:solidFill>
                  <a:srgbClr val="000000"/>
                </a:solidFill>
                <a:effectLst/>
              </a:rPr>
              <a:t>Bostanci</a:t>
            </a:r>
            <a:r>
              <a:rPr lang="en-US" sz="1800" b="0" i="0" dirty="0">
                <a:solidFill>
                  <a:srgbClr val="000000"/>
                </a:solidFill>
                <a:effectLst/>
              </a:rPr>
              <a:t>, A. </a:t>
            </a:r>
            <a:r>
              <a:rPr lang="en-US" sz="1800" b="0" i="0" dirty="0" err="1">
                <a:solidFill>
                  <a:srgbClr val="000000"/>
                </a:solidFill>
                <a:effectLst/>
              </a:rPr>
              <a:t>Giray</a:t>
            </a:r>
            <a:r>
              <a:rPr lang="en-US" sz="1800" b="0" i="0" dirty="0">
                <a:solidFill>
                  <a:srgbClr val="000000"/>
                </a:solidFill>
                <a:effectLst/>
              </a:rPr>
              <a:t> Yaglikci, Geraldo F. Oliveira, </a:t>
            </a:r>
            <a:r>
              <a:rPr lang="en-US" sz="1800" b="0" i="0" dirty="0" err="1">
                <a:solidFill>
                  <a:srgbClr val="000000"/>
                </a:solidFill>
                <a:effectLst/>
              </a:rPr>
              <a:t>Haocong</a:t>
            </a:r>
            <a:r>
              <a:rPr lang="en-US" sz="1800" b="0" i="0" dirty="0">
                <a:solidFill>
                  <a:srgbClr val="000000"/>
                </a:solidFill>
                <a:effectLst/>
              </a:rPr>
              <a:t> Luo, Juan Gomez-Luna, Mohammad </a:t>
            </a:r>
            <a:r>
              <a:rPr lang="en-US" sz="1800" b="0" i="0" dirty="0" err="1">
                <a:solidFill>
                  <a:srgbClr val="000000"/>
                </a:solidFill>
                <a:effectLst/>
              </a:rPr>
              <a:t>Sadrosadati</a:t>
            </a:r>
            <a:r>
              <a:rPr lang="en-US" sz="1800" b="0" i="0" dirty="0">
                <a:solidFill>
                  <a:srgbClr val="000000"/>
                </a:solidFill>
                <a:effectLst/>
              </a:rPr>
              <a:t>, and Onur Mutlu,</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"Functionally-Complete Boolean Logic in Real DRAM Chips: Experimental Characterization and Analysis"</a:t>
            </a:r>
            <a:br>
              <a:rPr lang="en-US" sz="1800" b="0" i="0" dirty="0">
                <a:solidFill>
                  <a:srgbClr val="000000"/>
                </a:solidFill>
                <a:effectLst/>
              </a:rPr>
            </a:br>
            <a:r>
              <a:rPr lang="en-US" sz="1800" b="0" i="1" dirty="0">
                <a:solidFill>
                  <a:srgbClr val="000000"/>
                </a:solidFill>
                <a:effectLst/>
              </a:rPr>
              <a:t>Proceedings of the </a:t>
            </a:r>
            <a:r>
              <a:rPr lang="en-US" sz="1800" b="0" i="1" dirty="0">
                <a:solidFill>
                  <a:srgbClr val="000000"/>
                </a:solidFill>
                <a:effectLst/>
                <a:hlinkClick r:id="rId3"/>
              </a:rPr>
              <a:t>30th International Symposium on High-Performance Computer Architecture</a:t>
            </a:r>
            <a:r>
              <a:rPr lang="en-US" sz="1800" b="0" i="1" dirty="0">
                <a:solidFill>
                  <a:srgbClr val="000000"/>
                </a:solidFill>
                <a:effectLst/>
              </a:rPr>
              <a:t> (</a:t>
            </a:r>
            <a:r>
              <a:rPr lang="en-US" sz="1800" b="1" i="1" dirty="0">
                <a:solidFill>
                  <a:srgbClr val="000000"/>
                </a:solidFill>
                <a:effectLst/>
              </a:rPr>
              <a:t>HPCA</a:t>
            </a:r>
            <a:r>
              <a:rPr lang="en-US" sz="1800" b="0" i="1" dirty="0">
                <a:solidFill>
                  <a:srgbClr val="000000"/>
                </a:solidFill>
                <a:effectLst/>
              </a:rPr>
              <a:t>)</a:t>
            </a:r>
            <a:r>
              <a:rPr lang="en-US" sz="1800" b="0" i="0" dirty="0">
                <a:solidFill>
                  <a:srgbClr val="000000"/>
                </a:solidFill>
                <a:effectLst/>
              </a:rPr>
              <a:t>, April 2024.</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Slides (pptx)</a:t>
            </a:r>
            <a:r>
              <a:rPr lang="en-US" sz="1800" b="0" i="0" dirty="0">
                <a:solidFill>
                  <a:srgbClr val="000000"/>
                </a:solidFill>
                <a:effectLst/>
              </a:rPr>
              <a:t> </a:t>
            </a:r>
            <a:r>
              <a:rPr lang="en-US" sz="1800" b="0" i="0" dirty="0">
                <a:solidFill>
                  <a:srgbClr val="000000"/>
                </a:solidFill>
                <a:effectLst/>
                <a:hlinkClick r:id="rId5"/>
              </a:rPr>
              <a:t>(pdf)</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6"/>
              </a:rPr>
              <a:t>arXiv version</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7"/>
              </a:rPr>
              <a:t>FCDRAM Source Code</a:t>
            </a:r>
            <a:r>
              <a:rPr lang="en-US" sz="1800" b="0" i="0" dirty="0">
                <a:solidFill>
                  <a:srgbClr val="000000"/>
                </a:solidFill>
                <a:effectLst/>
              </a:rPr>
              <a:t>]</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46F7629D-2EB6-E465-FC28-2FDC06A0698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9ED9B301-C902-A0F9-A624-0EF85C6EAF3C}"/>
              </a:ext>
            </a:extLst>
          </p:cNvPr>
          <p:cNvPicPr>
            <a:picLocks noChangeAspect="1"/>
          </p:cNvPicPr>
          <p:nvPr/>
        </p:nvPicPr>
        <p:blipFill>
          <a:blip r:embed="rId8"/>
          <a:stretch>
            <a:fillRect/>
          </a:stretch>
        </p:blipFill>
        <p:spPr>
          <a:xfrm>
            <a:off x="113281" y="4437112"/>
            <a:ext cx="8917438" cy="1914421"/>
          </a:xfrm>
          <a:prstGeom prst="rect">
            <a:avLst/>
          </a:prstGeom>
        </p:spPr>
      </p:pic>
      <p:sp>
        <p:nvSpPr>
          <p:cNvPr id="5" name="TextBox 4">
            <a:extLst>
              <a:ext uri="{FF2B5EF4-FFF2-40B4-BE49-F238E27FC236}">
                <a16:creationId xmlns:a16="http://schemas.microsoft.com/office/drawing/2014/main" id="{0B7308AD-C798-8278-151A-BADE7608E8E8}"/>
              </a:ext>
            </a:extLst>
          </p:cNvPr>
          <p:cNvSpPr txBox="1"/>
          <p:nvPr/>
        </p:nvSpPr>
        <p:spPr>
          <a:xfrm>
            <a:off x="2555776" y="6472238"/>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https://arxiv.org/pdf/2402.18736</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32518344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F72D3-FD8F-D9CF-3036-A95D69F56A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2F5A2A-FCC6-E008-F1C8-17D71B5F8038}"/>
              </a:ext>
            </a:extLst>
          </p:cNvPr>
          <p:cNvSpPr>
            <a:spLocks noGrp="1"/>
          </p:cNvSpPr>
          <p:nvPr>
            <p:ph type="title"/>
          </p:nvPr>
        </p:nvSpPr>
        <p:spPr>
          <a:xfrm>
            <a:off x="179512" y="152400"/>
            <a:ext cx="9167936" cy="1066800"/>
          </a:xfrm>
        </p:spPr>
        <p:txBody>
          <a:bodyPr/>
          <a:lstStyle/>
          <a:p>
            <a:r>
              <a:rPr lang="en-US" sz="3600" dirty="0"/>
              <a:t>Simultaneous Row Activation &amp; Multi-Row Copy </a:t>
            </a:r>
          </a:p>
        </p:txBody>
      </p:sp>
      <p:sp>
        <p:nvSpPr>
          <p:cNvPr id="3" name="Content Placeholder 2">
            <a:extLst>
              <a:ext uri="{FF2B5EF4-FFF2-40B4-BE49-F238E27FC236}">
                <a16:creationId xmlns:a16="http://schemas.microsoft.com/office/drawing/2014/main" id="{4E858307-4CCB-FD52-C9E7-65ED128F04C8}"/>
              </a:ext>
            </a:extLst>
          </p:cNvPr>
          <p:cNvSpPr>
            <a:spLocks noGrp="1"/>
          </p:cNvSpPr>
          <p:nvPr>
            <p:ph idx="1"/>
          </p:nvPr>
        </p:nvSpPr>
        <p:spPr>
          <a:xfrm>
            <a:off x="228600" y="980728"/>
            <a:ext cx="8610600" cy="5267672"/>
          </a:xfrm>
        </p:spPr>
        <p:txBody>
          <a:bodyPr/>
          <a:lstStyle/>
          <a:p>
            <a:r>
              <a:rPr lang="en-US" sz="1600" b="0" i="0" dirty="0">
                <a:solidFill>
                  <a:srgbClr val="000000"/>
                </a:solidFill>
                <a:effectLst/>
              </a:rPr>
              <a:t>Ismail Emir Yuksel, Yahya Can </a:t>
            </a:r>
            <a:r>
              <a:rPr lang="en-US" sz="1600" b="0" i="0" dirty="0" err="1">
                <a:solidFill>
                  <a:srgbClr val="000000"/>
                </a:solidFill>
                <a:effectLst/>
              </a:rPr>
              <a:t>Tugrul</a:t>
            </a:r>
            <a:r>
              <a:rPr lang="en-US" sz="1600" b="0" i="0" dirty="0">
                <a:solidFill>
                  <a:srgbClr val="000000"/>
                </a:solidFill>
                <a:effectLst/>
              </a:rPr>
              <a:t>, F. Nisa </a:t>
            </a:r>
            <a:r>
              <a:rPr lang="en-US" sz="1600" b="0" i="0" dirty="0" err="1">
                <a:solidFill>
                  <a:srgbClr val="000000"/>
                </a:solidFill>
                <a:effectLst/>
              </a:rPr>
              <a:t>Bostanci</a:t>
            </a:r>
            <a:r>
              <a:rPr lang="en-US" sz="1600" b="0" i="0" dirty="0">
                <a:solidFill>
                  <a:srgbClr val="000000"/>
                </a:solidFill>
                <a:effectLst/>
              </a:rPr>
              <a:t>, Geraldo F. Oliveira, A. Giray Yaglikci, </a:t>
            </a:r>
            <a:r>
              <a:rPr lang="en-US" sz="1600" b="0" i="0" dirty="0" err="1">
                <a:solidFill>
                  <a:srgbClr val="000000"/>
                </a:solidFill>
                <a:effectLst/>
              </a:rPr>
              <a:t>Ataberk</a:t>
            </a:r>
            <a:r>
              <a:rPr lang="en-US" sz="1600" b="0" i="0" dirty="0">
                <a:solidFill>
                  <a:srgbClr val="000000"/>
                </a:solidFill>
                <a:effectLst/>
              </a:rPr>
              <a:t> </a:t>
            </a:r>
            <a:r>
              <a:rPr lang="en-US" sz="1600" b="0" i="0" dirty="0" err="1">
                <a:solidFill>
                  <a:srgbClr val="000000"/>
                </a:solidFill>
                <a:effectLst/>
              </a:rPr>
              <a:t>Olgun</a:t>
            </a:r>
            <a:r>
              <a:rPr lang="en-US" sz="1600" b="0" i="0" dirty="0">
                <a:solidFill>
                  <a:srgbClr val="000000"/>
                </a:solidFill>
                <a:effectLst/>
              </a:rPr>
              <a:t>, Melina </a:t>
            </a:r>
            <a:r>
              <a:rPr lang="en-US" sz="1600" b="0" i="0" dirty="0" err="1">
                <a:solidFill>
                  <a:srgbClr val="000000"/>
                </a:solidFill>
                <a:effectLst/>
              </a:rPr>
              <a:t>Soysal</a:t>
            </a:r>
            <a:r>
              <a:rPr lang="en-US" sz="1600" b="0" i="0" dirty="0">
                <a:solidFill>
                  <a:srgbClr val="000000"/>
                </a:solidFill>
                <a:effectLst/>
              </a:rPr>
              <a:t>, </a:t>
            </a:r>
            <a:r>
              <a:rPr lang="en-US" sz="1600" b="0" i="0" dirty="0" err="1">
                <a:solidFill>
                  <a:srgbClr val="000000"/>
                </a:solidFill>
                <a:effectLst/>
              </a:rPr>
              <a:t>Haocong</a:t>
            </a:r>
            <a:r>
              <a:rPr lang="en-US" sz="1600" b="0" i="0" dirty="0">
                <a:solidFill>
                  <a:srgbClr val="000000"/>
                </a:solidFill>
                <a:effectLst/>
              </a:rPr>
              <a:t> Luo, Juan Gomez-Luna, Mohammad </a:t>
            </a:r>
            <a:r>
              <a:rPr lang="en-US" sz="1600" b="0" i="0" dirty="0" err="1">
                <a:solidFill>
                  <a:srgbClr val="000000"/>
                </a:solidFill>
                <a:effectLst/>
              </a:rPr>
              <a:t>Sadrosadati</a:t>
            </a:r>
            <a:r>
              <a:rPr lang="en-US" sz="1600" b="0" i="0" dirty="0">
                <a:solidFill>
                  <a:srgbClr val="000000"/>
                </a:solidFill>
                <a:effectLst/>
              </a:rPr>
              <a:t>, and Onur Mutlu,</a:t>
            </a:r>
            <a:br>
              <a:rPr lang="en-US" sz="1600" b="0" i="0" dirty="0">
                <a:solidFill>
                  <a:srgbClr val="000000"/>
                </a:solidFill>
                <a:effectLst/>
              </a:rPr>
            </a:br>
            <a:r>
              <a:rPr lang="en-US" sz="1600" b="1" i="0" dirty="0">
                <a:solidFill>
                  <a:srgbClr val="0000FF"/>
                </a:solidFill>
                <a:effectLst/>
                <a:hlinkClick r:id="rId2">
                  <a:extLst>
                    <a:ext uri="{A12FA001-AC4F-418D-AE19-62706E023703}">
                      <ahyp:hlinkClr xmlns:ahyp="http://schemas.microsoft.com/office/drawing/2018/hyperlinkcolor" val="tx"/>
                    </a:ext>
                  </a:extLst>
                </a:hlinkClick>
              </a:rPr>
              <a:t>"Simultaneous Many-Row Activation in Off-the-Shelf DRAM Chips: Experimental Characterization and Analysis"</a:t>
            </a:r>
            <a:br>
              <a:rPr lang="en-US" sz="1600" b="0" i="0" dirty="0">
                <a:solidFill>
                  <a:srgbClr val="000000"/>
                </a:solidFill>
                <a:effectLst/>
              </a:rPr>
            </a:br>
            <a:r>
              <a:rPr lang="en-US" sz="1600" b="0" i="1" dirty="0">
                <a:solidFill>
                  <a:srgbClr val="000000"/>
                </a:solidFill>
                <a:effectLst/>
              </a:rPr>
              <a:t>Proceedings of the </a:t>
            </a:r>
            <a:r>
              <a:rPr lang="en-US" sz="1600" b="0" i="1" dirty="0">
                <a:solidFill>
                  <a:srgbClr val="000000"/>
                </a:solidFill>
                <a:effectLst/>
                <a:hlinkClick r:id="rId3"/>
              </a:rPr>
              <a:t>54th Annual IEEE/IFIP International Conference on Dependable Systems and Networks </a:t>
            </a:r>
            <a:r>
              <a:rPr lang="en-US" sz="1600" b="0" i="1" dirty="0">
                <a:solidFill>
                  <a:srgbClr val="000000"/>
                </a:solidFill>
                <a:effectLst/>
              </a:rPr>
              <a:t>(</a:t>
            </a:r>
            <a:r>
              <a:rPr lang="en-US" sz="1600" b="1" i="1" dirty="0">
                <a:solidFill>
                  <a:srgbClr val="000000"/>
                </a:solidFill>
                <a:effectLst/>
              </a:rPr>
              <a:t>DSN</a:t>
            </a:r>
            <a:r>
              <a:rPr lang="en-US" sz="1600" b="0" i="1" dirty="0">
                <a:solidFill>
                  <a:srgbClr val="000000"/>
                </a:solidFill>
                <a:effectLst/>
              </a:rPr>
              <a:t>)</a:t>
            </a:r>
            <a:r>
              <a:rPr lang="en-US" sz="1600" b="0" i="0" dirty="0">
                <a:solidFill>
                  <a:srgbClr val="000000"/>
                </a:solidFill>
                <a:effectLst/>
              </a:rPr>
              <a:t>, Brisbane, Australia, June 2024.</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4"/>
              </a:rPr>
              <a:t>Slides (pptx)</a:t>
            </a:r>
            <a:r>
              <a:rPr lang="en-US" sz="1600" b="0" i="0" dirty="0">
                <a:solidFill>
                  <a:srgbClr val="000000"/>
                </a:solidFill>
                <a:effectLst/>
              </a:rPr>
              <a:t> </a:t>
            </a:r>
            <a:r>
              <a:rPr lang="en-US" sz="1600" b="0" i="0" dirty="0">
                <a:solidFill>
                  <a:srgbClr val="000000"/>
                </a:solidFill>
                <a:effectLst/>
                <a:hlinkClick r:id="rId5"/>
              </a:rPr>
              <a:t>(pdf)</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6"/>
              </a:rPr>
              <a:t>arXiv version</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7"/>
              </a:rPr>
              <a:t>SiMRA-DRAM Source Code (Officially Artifact Evaluated with All Badges)</a:t>
            </a:r>
            <a:r>
              <a:rPr lang="en-US" sz="1600" b="0" i="0" dirty="0">
                <a:solidFill>
                  <a:srgbClr val="000000"/>
                </a:solidFill>
                <a:effectLst/>
              </a:rPr>
              <a:t>]</a:t>
            </a:r>
            <a:br>
              <a:rPr lang="en-US" sz="1600" b="0" i="0" dirty="0">
                <a:solidFill>
                  <a:srgbClr val="000000"/>
                </a:solidFill>
                <a:effectLst/>
              </a:rPr>
            </a:br>
            <a:r>
              <a:rPr lang="en-US" sz="1600" b="1" i="1" dirty="0">
                <a:solidFill>
                  <a:srgbClr val="FF0000"/>
                </a:solidFill>
                <a:effectLst/>
              </a:rPr>
              <a:t>Officially artifact evaluated as both code and dataset available, reviewed and reproducible.</a:t>
            </a:r>
            <a:endParaRPr lang="en-US" sz="1600" b="0" i="0" dirty="0">
              <a:solidFill>
                <a:srgbClr val="FF0000"/>
              </a:solidFill>
              <a:effectLst/>
            </a:endParaRPr>
          </a:p>
          <a:p>
            <a:pPr marL="0" indent="0">
              <a:buNone/>
            </a:pPr>
            <a:br>
              <a:rPr lang="en-US" sz="1600" dirty="0"/>
            </a:br>
            <a:endParaRPr lang="en-US" sz="1600" dirty="0"/>
          </a:p>
        </p:txBody>
      </p:sp>
      <p:sp>
        <p:nvSpPr>
          <p:cNvPr id="4" name="Slide Number Placeholder 3">
            <a:extLst>
              <a:ext uri="{FF2B5EF4-FFF2-40B4-BE49-F238E27FC236}">
                <a16:creationId xmlns:a16="http://schemas.microsoft.com/office/drawing/2014/main" id="{74B551B4-3A39-8068-6230-2B7651F5D8A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FA788520-20FA-FCED-CBF3-C57B131FFB68}"/>
              </a:ext>
            </a:extLst>
          </p:cNvPr>
          <p:cNvPicPr>
            <a:picLocks noChangeAspect="1"/>
          </p:cNvPicPr>
          <p:nvPr/>
        </p:nvPicPr>
        <p:blipFill>
          <a:blip r:embed="rId8"/>
          <a:stretch>
            <a:fillRect/>
          </a:stretch>
        </p:blipFill>
        <p:spPr>
          <a:xfrm>
            <a:off x="685800" y="4050174"/>
            <a:ext cx="7772400" cy="2259146"/>
          </a:xfrm>
          <a:prstGeom prst="rect">
            <a:avLst/>
          </a:prstGeom>
        </p:spPr>
      </p:pic>
      <p:sp>
        <p:nvSpPr>
          <p:cNvPr id="6" name="TextBox 5">
            <a:extLst>
              <a:ext uri="{FF2B5EF4-FFF2-40B4-BE49-F238E27FC236}">
                <a16:creationId xmlns:a16="http://schemas.microsoft.com/office/drawing/2014/main" id="{D4F7963D-0A0C-1D9C-2FC9-C8E2EF517729}"/>
              </a:ext>
            </a:extLst>
          </p:cNvPr>
          <p:cNvSpPr txBox="1"/>
          <p:nvPr/>
        </p:nvSpPr>
        <p:spPr>
          <a:xfrm>
            <a:off x="2555776" y="6472238"/>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https://arxiv.org/pdf/2405.06081</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3045384185"/>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454AD-0F65-FF46-014B-05AFD8D10662}"/>
              </a:ext>
            </a:extLst>
          </p:cNvPr>
          <p:cNvSpPr>
            <a:spLocks noGrp="1"/>
          </p:cNvSpPr>
          <p:nvPr>
            <p:ph type="title"/>
          </p:nvPr>
        </p:nvSpPr>
        <p:spPr/>
        <p:txBody>
          <a:bodyPr/>
          <a:lstStyle/>
          <a:p>
            <a:r>
              <a:rPr lang="en-US" sz="3200" dirty="0"/>
              <a:t>In-DRAM Multiple Row Copy (Multi-</a:t>
            </a:r>
            <a:r>
              <a:rPr lang="en-US" sz="3200" dirty="0" err="1"/>
              <a:t>RowCopy</a:t>
            </a:r>
            <a:r>
              <a:rPr lang="en-US" sz="3200" dirty="0"/>
              <a:t>)</a:t>
            </a:r>
            <a:endParaRPr lang="en-CH" sz="3200" dirty="0"/>
          </a:p>
        </p:txBody>
      </p:sp>
      <p:sp>
        <p:nvSpPr>
          <p:cNvPr id="3" name="Dikdörtgen 251">
            <a:extLst>
              <a:ext uri="{FF2B5EF4-FFF2-40B4-BE49-F238E27FC236}">
                <a16:creationId xmlns:a16="http://schemas.microsoft.com/office/drawing/2014/main" id="{39FF59DA-299E-DAEC-AB9D-3A23EE355699}"/>
              </a:ext>
            </a:extLst>
          </p:cNvPr>
          <p:cNvSpPr/>
          <p:nvPr/>
        </p:nvSpPr>
        <p:spPr>
          <a:xfrm>
            <a:off x="1331539" y="3191828"/>
            <a:ext cx="2260600" cy="2997201"/>
          </a:xfrm>
          <a:prstGeom prst="roundRect">
            <a:avLst>
              <a:gd name="adj" fmla="val 4605"/>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lumMod val="50000"/>
                  <a:lumOff val="50000"/>
                </a:prstClr>
              </a:solidFill>
              <a:effectLst/>
              <a:uLnTx/>
              <a:uFillTx/>
              <a:latin typeface="Aptos Display"/>
              <a:ea typeface="Cambria" panose="02040503050406030204" pitchFamily="18" charset="0"/>
              <a:cs typeface="Cascadia Mono" panose="020B0609020000020004" pitchFamily="49" charset="0"/>
            </a:endParaRPr>
          </a:p>
        </p:txBody>
      </p:sp>
      <p:cxnSp>
        <p:nvCxnSpPr>
          <p:cNvPr id="8" name="Düz Bağlayıcı 440">
            <a:extLst>
              <a:ext uri="{FF2B5EF4-FFF2-40B4-BE49-F238E27FC236}">
                <a16:creationId xmlns:a16="http://schemas.microsoft.com/office/drawing/2014/main" id="{F1EB0CF8-27C9-AA7D-43C6-F3B67E776545}"/>
              </a:ext>
            </a:extLst>
          </p:cNvPr>
          <p:cNvCxnSpPr>
            <a:cxnSpLocks/>
          </p:cNvCxnSpPr>
          <p:nvPr/>
        </p:nvCxnSpPr>
        <p:spPr>
          <a:xfrm flipH="1">
            <a:off x="1923366" y="3426242"/>
            <a:ext cx="3745" cy="2125263"/>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 name="Düz Bağlayıcı 440">
            <a:extLst>
              <a:ext uri="{FF2B5EF4-FFF2-40B4-BE49-F238E27FC236}">
                <a16:creationId xmlns:a16="http://schemas.microsoft.com/office/drawing/2014/main" id="{CE24C724-E757-EE10-7CE6-9E7A1015360C}"/>
              </a:ext>
            </a:extLst>
          </p:cNvPr>
          <p:cNvCxnSpPr>
            <a:cxnSpLocks/>
          </p:cNvCxnSpPr>
          <p:nvPr/>
        </p:nvCxnSpPr>
        <p:spPr>
          <a:xfrm>
            <a:off x="2523071" y="3823003"/>
            <a:ext cx="3359" cy="1728501"/>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 name="Düz Bağlayıcı 440">
            <a:extLst>
              <a:ext uri="{FF2B5EF4-FFF2-40B4-BE49-F238E27FC236}">
                <a16:creationId xmlns:a16="http://schemas.microsoft.com/office/drawing/2014/main" id="{ED88DC49-6710-D6D2-D658-44EA1B7F7221}"/>
              </a:ext>
            </a:extLst>
          </p:cNvPr>
          <p:cNvCxnSpPr>
            <a:cxnSpLocks/>
          </p:cNvCxnSpPr>
          <p:nvPr/>
        </p:nvCxnSpPr>
        <p:spPr>
          <a:xfrm>
            <a:off x="3119032" y="3823003"/>
            <a:ext cx="10462" cy="1728501"/>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1" name="Düz Bağlayıcı 440">
            <a:extLst>
              <a:ext uri="{FF2B5EF4-FFF2-40B4-BE49-F238E27FC236}">
                <a16:creationId xmlns:a16="http://schemas.microsoft.com/office/drawing/2014/main" id="{0DCF6616-E390-41BA-4318-E6D8FC6168F0}"/>
              </a:ext>
            </a:extLst>
          </p:cNvPr>
          <p:cNvCxnSpPr>
            <a:cxnSpLocks/>
          </p:cNvCxnSpPr>
          <p:nvPr/>
        </p:nvCxnSpPr>
        <p:spPr>
          <a:xfrm>
            <a:off x="1421130" y="4156964"/>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4" name="Düz Bağlayıcı 440">
            <a:extLst>
              <a:ext uri="{FF2B5EF4-FFF2-40B4-BE49-F238E27FC236}">
                <a16:creationId xmlns:a16="http://schemas.microsoft.com/office/drawing/2014/main" id="{2B45900C-11D9-6E81-FA1E-91441AB9E8A1}"/>
              </a:ext>
            </a:extLst>
          </p:cNvPr>
          <p:cNvCxnSpPr>
            <a:cxnSpLocks/>
          </p:cNvCxnSpPr>
          <p:nvPr/>
        </p:nvCxnSpPr>
        <p:spPr>
          <a:xfrm>
            <a:off x="1927109" y="3326467"/>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5" name="Düz Bağlayıcı 440">
            <a:extLst>
              <a:ext uri="{FF2B5EF4-FFF2-40B4-BE49-F238E27FC236}">
                <a16:creationId xmlns:a16="http://schemas.microsoft.com/office/drawing/2014/main" id="{CC0871EB-4518-C76A-0DE5-7BB42434113E}"/>
              </a:ext>
            </a:extLst>
          </p:cNvPr>
          <p:cNvCxnSpPr>
            <a:cxnSpLocks/>
          </p:cNvCxnSpPr>
          <p:nvPr/>
        </p:nvCxnSpPr>
        <p:spPr>
          <a:xfrm>
            <a:off x="2523071" y="3326467"/>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6" name="Düz Bağlayıcı 440">
            <a:extLst>
              <a:ext uri="{FF2B5EF4-FFF2-40B4-BE49-F238E27FC236}">
                <a16:creationId xmlns:a16="http://schemas.microsoft.com/office/drawing/2014/main" id="{DF2CED00-231D-BEB1-242E-EB74DFC0F242}"/>
              </a:ext>
            </a:extLst>
          </p:cNvPr>
          <p:cNvCxnSpPr>
            <a:cxnSpLocks/>
          </p:cNvCxnSpPr>
          <p:nvPr/>
        </p:nvCxnSpPr>
        <p:spPr>
          <a:xfrm>
            <a:off x="3119032" y="3326467"/>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7" name="Düz Bağlayıcı 440">
            <a:extLst>
              <a:ext uri="{FF2B5EF4-FFF2-40B4-BE49-F238E27FC236}">
                <a16:creationId xmlns:a16="http://schemas.microsoft.com/office/drawing/2014/main" id="{AC15A5D9-FD5E-E816-DC79-C08EA7AD04FC}"/>
              </a:ext>
            </a:extLst>
          </p:cNvPr>
          <p:cNvCxnSpPr>
            <a:cxnSpLocks/>
          </p:cNvCxnSpPr>
          <p:nvPr/>
        </p:nvCxnSpPr>
        <p:spPr>
          <a:xfrm>
            <a:off x="1421130" y="3624623"/>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9" name="Düz Bağlayıcı 440">
            <a:extLst>
              <a:ext uri="{FF2B5EF4-FFF2-40B4-BE49-F238E27FC236}">
                <a16:creationId xmlns:a16="http://schemas.microsoft.com/office/drawing/2014/main" id="{FFB9590C-3301-D8DD-29BC-5C3BCA50E4A3}"/>
              </a:ext>
            </a:extLst>
          </p:cNvPr>
          <p:cNvCxnSpPr>
            <a:cxnSpLocks/>
          </p:cNvCxnSpPr>
          <p:nvPr/>
        </p:nvCxnSpPr>
        <p:spPr>
          <a:xfrm>
            <a:off x="3119032" y="3326467"/>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0" name="Düz Bağlayıcı 440">
            <a:extLst>
              <a:ext uri="{FF2B5EF4-FFF2-40B4-BE49-F238E27FC236}">
                <a16:creationId xmlns:a16="http://schemas.microsoft.com/office/drawing/2014/main" id="{4B572C5B-0E4B-6418-0314-7445284B523C}"/>
              </a:ext>
            </a:extLst>
          </p:cNvPr>
          <p:cNvCxnSpPr>
            <a:cxnSpLocks/>
          </p:cNvCxnSpPr>
          <p:nvPr/>
        </p:nvCxnSpPr>
        <p:spPr>
          <a:xfrm>
            <a:off x="1421130" y="4689304"/>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0AEF5602-0B8D-A098-FC6C-68F5CD637AFE}"/>
              </a:ext>
            </a:extLst>
          </p:cNvPr>
          <p:cNvSpPr/>
          <p:nvPr/>
        </p:nvSpPr>
        <p:spPr>
          <a:xfrm>
            <a:off x="1728860" y="4490922"/>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mn-cs"/>
            </a:endParaRPr>
          </a:p>
        </p:txBody>
      </p:sp>
      <p:sp>
        <p:nvSpPr>
          <p:cNvPr id="22" name="Oval 21">
            <a:extLst>
              <a:ext uri="{FF2B5EF4-FFF2-40B4-BE49-F238E27FC236}">
                <a16:creationId xmlns:a16="http://schemas.microsoft.com/office/drawing/2014/main" id="{F36A86B6-608C-B5B8-4C18-A3E8E89EF948}"/>
              </a:ext>
            </a:extLst>
          </p:cNvPr>
          <p:cNvSpPr/>
          <p:nvPr/>
        </p:nvSpPr>
        <p:spPr>
          <a:xfrm>
            <a:off x="2324819" y="4490922"/>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mn-cs"/>
            </a:endParaRPr>
          </a:p>
        </p:txBody>
      </p:sp>
      <p:sp>
        <p:nvSpPr>
          <p:cNvPr id="23" name="Oval 22">
            <a:extLst>
              <a:ext uri="{FF2B5EF4-FFF2-40B4-BE49-F238E27FC236}">
                <a16:creationId xmlns:a16="http://schemas.microsoft.com/office/drawing/2014/main" id="{4A0EE558-DA0B-0684-653C-C32094B4C35B}"/>
              </a:ext>
            </a:extLst>
          </p:cNvPr>
          <p:cNvSpPr/>
          <p:nvPr/>
        </p:nvSpPr>
        <p:spPr>
          <a:xfrm>
            <a:off x="2920780" y="4490922"/>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mn-cs"/>
            </a:endParaRPr>
          </a:p>
        </p:txBody>
      </p:sp>
      <p:cxnSp>
        <p:nvCxnSpPr>
          <p:cNvPr id="24" name="Düz Bağlayıcı 440">
            <a:extLst>
              <a:ext uri="{FF2B5EF4-FFF2-40B4-BE49-F238E27FC236}">
                <a16:creationId xmlns:a16="http://schemas.microsoft.com/office/drawing/2014/main" id="{1387AADE-B393-9B81-47F4-2F6143672B29}"/>
              </a:ext>
            </a:extLst>
          </p:cNvPr>
          <p:cNvCxnSpPr>
            <a:cxnSpLocks/>
          </p:cNvCxnSpPr>
          <p:nvPr/>
        </p:nvCxnSpPr>
        <p:spPr>
          <a:xfrm>
            <a:off x="1421130" y="5221643"/>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5CB80717-BCB6-D365-363F-2FFFA159C5A9}"/>
              </a:ext>
            </a:extLst>
          </p:cNvPr>
          <p:cNvSpPr/>
          <p:nvPr/>
        </p:nvSpPr>
        <p:spPr>
          <a:xfrm>
            <a:off x="1728860" y="5023261"/>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26" name="Oval 25">
            <a:extLst>
              <a:ext uri="{FF2B5EF4-FFF2-40B4-BE49-F238E27FC236}">
                <a16:creationId xmlns:a16="http://schemas.microsoft.com/office/drawing/2014/main" id="{6692530E-D58C-A26D-6804-81692AC47AA6}"/>
              </a:ext>
            </a:extLst>
          </p:cNvPr>
          <p:cNvSpPr/>
          <p:nvPr/>
        </p:nvSpPr>
        <p:spPr>
          <a:xfrm>
            <a:off x="2324819" y="5023261"/>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27" name="Oval 26">
            <a:extLst>
              <a:ext uri="{FF2B5EF4-FFF2-40B4-BE49-F238E27FC236}">
                <a16:creationId xmlns:a16="http://schemas.microsoft.com/office/drawing/2014/main" id="{4E8BF970-1717-60F9-FD28-7521B95793C0}"/>
              </a:ext>
            </a:extLst>
          </p:cNvPr>
          <p:cNvSpPr/>
          <p:nvPr/>
        </p:nvSpPr>
        <p:spPr>
          <a:xfrm>
            <a:off x="2920780" y="5023261"/>
            <a:ext cx="396503" cy="396762"/>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cxnSp>
        <p:nvCxnSpPr>
          <p:cNvPr id="29" name="Straight Connector 267">
            <a:extLst>
              <a:ext uri="{FF2B5EF4-FFF2-40B4-BE49-F238E27FC236}">
                <a16:creationId xmlns:a16="http://schemas.microsoft.com/office/drawing/2014/main" id="{29ACA168-58F7-9EE1-167D-CF4309D84D3B}"/>
              </a:ext>
            </a:extLst>
          </p:cNvPr>
          <p:cNvCxnSpPr>
            <a:cxnSpLocks/>
          </p:cNvCxnSpPr>
          <p:nvPr/>
        </p:nvCxnSpPr>
        <p:spPr>
          <a:xfrm>
            <a:off x="1927110" y="3269300"/>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cxnSp>
        <p:nvCxnSpPr>
          <p:cNvPr id="30" name="Straight Connector 268">
            <a:extLst>
              <a:ext uri="{FF2B5EF4-FFF2-40B4-BE49-F238E27FC236}">
                <a16:creationId xmlns:a16="http://schemas.microsoft.com/office/drawing/2014/main" id="{6FCEA31F-E3E7-502C-937B-5FAB11D9AC17}"/>
              </a:ext>
            </a:extLst>
          </p:cNvPr>
          <p:cNvCxnSpPr>
            <a:cxnSpLocks/>
          </p:cNvCxnSpPr>
          <p:nvPr/>
        </p:nvCxnSpPr>
        <p:spPr>
          <a:xfrm>
            <a:off x="2527180" y="3269300"/>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cxnSp>
        <p:nvCxnSpPr>
          <p:cNvPr id="31" name="Straight Connector 269">
            <a:extLst>
              <a:ext uri="{FF2B5EF4-FFF2-40B4-BE49-F238E27FC236}">
                <a16:creationId xmlns:a16="http://schemas.microsoft.com/office/drawing/2014/main" id="{0A5B809F-380F-B494-116C-05C9D296177F}"/>
              </a:ext>
            </a:extLst>
          </p:cNvPr>
          <p:cNvCxnSpPr>
            <a:cxnSpLocks/>
          </p:cNvCxnSpPr>
          <p:nvPr/>
        </p:nvCxnSpPr>
        <p:spPr>
          <a:xfrm>
            <a:off x="3133238" y="3269300"/>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sp>
        <p:nvSpPr>
          <p:cNvPr id="33" name="Dikdörtgen 256">
            <a:extLst>
              <a:ext uri="{FF2B5EF4-FFF2-40B4-BE49-F238E27FC236}">
                <a16:creationId xmlns:a16="http://schemas.microsoft.com/office/drawing/2014/main" id="{2770302F-441A-64C3-16A7-E3039261BDF5}"/>
              </a:ext>
            </a:extLst>
          </p:cNvPr>
          <p:cNvSpPr/>
          <p:nvPr/>
        </p:nvSpPr>
        <p:spPr>
          <a:xfrm>
            <a:off x="2331924" y="5559171"/>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r</a:t>
            </a:r>
          </a:p>
        </p:txBody>
      </p:sp>
      <p:sp>
        <p:nvSpPr>
          <p:cNvPr id="34" name="Dikdörtgen 256">
            <a:extLst>
              <a:ext uri="{FF2B5EF4-FFF2-40B4-BE49-F238E27FC236}">
                <a16:creationId xmlns:a16="http://schemas.microsoft.com/office/drawing/2014/main" id="{E9B474A9-B553-1B68-C211-5755FB5418F7}"/>
              </a:ext>
            </a:extLst>
          </p:cNvPr>
          <p:cNvSpPr/>
          <p:nvPr/>
        </p:nvSpPr>
        <p:spPr>
          <a:xfrm>
            <a:off x="2935388" y="5555600"/>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c</a:t>
            </a:r>
          </a:p>
        </p:txBody>
      </p:sp>
      <p:sp>
        <p:nvSpPr>
          <p:cNvPr id="35" name="Dikdörtgen 256">
            <a:extLst>
              <a:ext uri="{FF2B5EF4-FFF2-40B4-BE49-F238E27FC236}">
                <a16:creationId xmlns:a16="http://schemas.microsoft.com/office/drawing/2014/main" id="{BD979A71-F932-1016-19AC-A7E6561D5DBB}"/>
              </a:ext>
            </a:extLst>
          </p:cNvPr>
          <p:cNvSpPr/>
          <p:nvPr/>
        </p:nvSpPr>
        <p:spPr>
          <a:xfrm>
            <a:off x="1728860" y="5559171"/>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s</a:t>
            </a:r>
          </a:p>
        </p:txBody>
      </p:sp>
      <p:sp>
        <p:nvSpPr>
          <p:cNvPr id="36" name="Dikdörtgen 256">
            <a:extLst>
              <a:ext uri="{FF2B5EF4-FFF2-40B4-BE49-F238E27FC236}">
                <a16:creationId xmlns:a16="http://schemas.microsoft.com/office/drawing/2014/main" id="{C6527870-0E73-470B-4331-A64640197741}"/>
              </a:ext>
            </a:extLst>
          </p:cNvPr>
          <p:cNvSpPr/>
          <p:nvPr/>
        </p:nvSpPr>
        <p:spPr>
          <a:xfrm>
            <a:off x="2347062" y="5551505"/>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50" name="Dikdörtgen 256">
            <a:extLst>
              <a:ext uri="{FF2B5EF4-FFF2-40B4-BE49-F238E27FC236}">
                <a16:creationId xmlns:a16="http://schemas.microsoft.com/office/drawing/2014/main" id="{84745546-B9B0-DA51-611E-907070914FA0}"/>
              </a:ext>
            </a:extLst>
          </p:cNvPr>
          <p:cNvSpPr/>
          <p:nvPr/>
        </p:nvSpPr>
        <p:spPr>
          <a:xfrm>
            <a:off x="2950126" y="5551505"/>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51" name="Dikdörtgen 256">
            <a:extLst>
              <a:ext uri="{FF2B5EF4-FFF2-40B4-BE49-F238E27FC236}">
                <a16:creationId xmlns:a16="http://schemas.microsoft.com/office/drawing/2014/main" id="{1DFA44B3-9DF6-FC77-87D1-A45B48A04F33}"/>
              </a:ext>
            </a:extLst>
          </p:cNvPr>
          <p:cNvSpPr/>
          <p:nvPr/>
        </p:nvSpPr>
        <p:spPr>
          <a:xfrm>
            <a:off x="1743998" y="5551505"/>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12" name="Content Placeholder 2">
            <a:extLst>
              <a:ext uri="{FF2B5EF4-FFF2-40B4-BE49-F238E27FC236}">
                <a16:creationId xmlns:a16="http://schemas.microsoft.com/office/drawing/2014/main" id="{50BD7684-23B2-CA11-13CF-86EA3E379C72}"/>
              </a:ext>
            </a:extLst>
          </p:cNvPr>
          <p:cNvSpPr txBox="1">
            <a:spLocks/>
          </p:cNvSpPr>
          <p:nvPr/>
        </p:nvSpPr>
        <p:spPr>
          <a:xfrm>
            <a:off x="611188" y="1041200"/>
            <a:ext cx="7989716" cy="1279756"/>
          </a:xfrm>
          <a:prstGeom prst="roundRect">
            <a:avLst>
              <a:gd name="adj" fmla="val 7998"/>
            </a:avLst>
          </a:prstGeom>
          <a:solidFill>
            <a:schemeClr val="accent1">
              <a:lumMod val="20000"/>
              <a:lumOff val="80000"/>
            </a:schemeClr>
          </a:solidFill>
          <a:ln w="38100">
            <a:solidFill>
              <a:schemeClr val="accent1">
                <a:lumMod val="75000"/>
              </a:schemeClr>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Aptos Display"/>
                <a:ea typeface="+mn-ea"/>
                <a:cs typeface="+mn-cs"/>
              </a:rPr>
              <a:t>Simultaneously activate many rows to </a:t>
            </a:r>
            <a:br>
              <a:rPr kumimoji="0" lang="en-US" sz="2800" b="0" i="0" u="none" strike="noStrike" kern="1200" cap="none" spc="0" normalizeH="0" baseline="0" noProof="0" dirty="0">
                <a:ln>
                  <a:noFill/>
                </a:ln>
                <a:solidFill>
                  <a:prstClr val="black"/>
                </a:solidFill>
                <a:effectLst/>
                <a:uLnTx/>
                <a:uFillTx/>
                <a:latin typeface="Aptos Display"/>
                <a:ea typeface="+mn-ea"/>
                <a:cs typeface="+mn-cs"/>
              </a:rPr>
            </a:br>
            <a:r>
              <a:rPr kumimoji="0" lang="en-US" sz="2800" b="0" i="0" u="none" strike="noStrike" kern="1200" cap="none" spc="0" normalizeH="0" baseline="0" noProof="0" dirty="0">
                <a:ln>
                  <a:noFill/>
                </a:ln>
                <a:solidFill>
                  <a:prstClr val="black"/>
                </a:solidFill>
                <a:effectLst/>
                <a:uLnTx/>
                <a:uFillTx/>
                <a:latin typeface="Aptos Display"/>
                <a:ea typeface="+mn-ea"/>
                <a:cs typeface="+mn-cs"/>
              </a:rPr>
              <a:t>copy </a:t>
            </a:r>
            <a:r>
              <a:rPr kumimoji="0" lang="en-US" sz="2800" b="1" i="0" u="none" strike="noStrike" kern="1200" cap="none" spc="0" normalizeH="0" baseline="0" noProof="0" dirty="0">
                <a:ln>
                  <a:noFill/>
                </a:ln>
                <a:solidFill>
                  <a:srgbClr val="F07F09">
                    <a:lumMod val="75000"/>
                  </a:srgbClr>
                </a:solidFill>
                <a:effectLst/>
                <a:uLnTx/>
                <a:uFillTx/>
                <a:latin typeface="Aptos Display"/>
                <a:ea typeface="+mn-ea"/>
                <a:cs typeface="+mn-cs"/>
              </a:rPr>
              <a:t>one row’s content </a:t>
            </a:r>
            <a:r>
              <a:rPr kumimoji="0" lang="en-US" sz="2800" b="0" i="0" u="none" strike="noStrike" kern="1200" cap="none" spc="0" normalizeH="0" baseline="0" noProof="0" dirty="0">
                <a:ln>
                  <a:noFill/>
                </a:ln>
                <a:solidFill>
                  <a:prstClr val="black"/>
                </a:solidFill>
                <a:effectLst/>
                <a:uLnTx/>
                <a:uFillTx/>
                <a:latin typeface="Aptos Display"/>
                <a:ea typeface="+mn-ea"/>
                <a:cs typeface="+mn-cs"/>
              </a:rPr>
              <a:t>to </a:t>
            </a:r>
            <a:r>
              <a:rPr kumimoji="0" lang="en-US" sz="2800" b="1" i="0" u="none" strike="noStrike" kern="1200" cap="none" spc="0" normalizeH="0" baseline="0" noProof="0" dirty="0">
                <a:ln>
                  <a:noFill/>
                </a:ln>
                <a:solidFill>
                  <a:srgbClr val="F07F09">
                    <a:lumMod val="75000"/>
                  </a:srgbClr>
                </a:solidFill>
                <a:effectLst/>
                <a:uLnTx/>
                <a:uFillTx/>
                <a:latin typeface="Aptos Display"/>
                <a:ea typeface="+mn-ea"/>
                <a:cs typeface="+mn-cs"/>
              </a:rPr>
              <a:t>multiple destination rows </a:t>
            </a:r>
            <a:endParaRPr kumimoji="0" lang="en-US" sz="2800" b="0" i="0" u="none" strike="noStrike" kern="1200" cap="none" spc="0" normalizeH="0" baseline="0" noProof="0" dirty="0">
              <a:ln>
                <a:noFill/>
              </a:ln>
              <a:solidFill>
                <a:prstClr val="black"/>
              </a:solidFill>
              <a:effectLst/>
              <a:uLnTx/>
              <a:uFillTx/>
              <a:latin typeface="Aptos Display"/>
              <a:ea typeface="+mn-ea"/>
              <a:cs typeface="+mn-cs"/>
            </a:endParaRPr>
          </a:p>
        </p:txBody>
      </p:sp>
      <p:cxnSp>
        <p:nvCxnSpPr>
          <p:cNvPr id="37" name="Düz Bağlayıcı 440">
            <a:extLst>
              <a:ext uri="{FF2B5EF4-FFF2-40B4-BE49-F238E27FC236}">
                <a16:creationId xmlns:a16="http://schemas.microsoft.com/office/drawing/2014/main" id="{02F590CF-E41A-7010-F6FD-9BF42487427A}"/>
              </a:ext>
            </a:extLst>
          </p:cNvPr>
          <p:cNvCxnSpPr>
            <a:cxnSpLocks/>
          </p:cNvCxnSpPr>
          <p:nvPr/>
        </p:nvCxnSpPr>
        <p:spPr>
          <a:xfrm>
            <a:off x="1421130" y="3626854"/>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2D73144C-E59F-E70D-A2B0-1A45A45B945C}"/>
              </a:ext>
            </a:extLst>
          </p:cNvPr>
          <p:cNvSpPr/>
          <p:nvPr/>
        </p:nvSpPr>
        <p:spPr>
          <a:xfrm>
            <a:off x="1728860" y="3426242"/>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0" name="Oval 39">
            <a:extLst>
              <a:ext uri="{FF2B5EF4-FFF2-40B4-BE49-F238E27FC236}">
                <a16:creationId xmlns:a16="http://schemas.microsoft.com/office/drawing/2014/main" id="{89C43787-3061-DEAF-EF6F-BECE4E8484FE}"/>
              </a:ext>
            </a:extLst>
          </p:cNvPr>
          <p:cNvSpPr/>
          <p:nvPr/>
        </p:nvSpPr>
        <p:spPr>
          <a:xfrm>
            <a:off x="2324819" y="3426242"/>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1" name="Oval 40">
            <a:extLst>
              <a:ext uri="{FF2B5EF4-FFF2-40B4-BE49-F238E27FC236}">
                <a16:creationId xmlns:a16="http://schemas.microsoft.com/office/drawing/2014/main" id="{86B420A3-3481-7014-5CB9-461B9C77BC7A}"/>
              </a:ext>
            </a:extLst>
          </p:cNvPr>
          <p:cNvSpPr/>
          <p:nvPr/>
        </p:nvSpPr>
        <p:spPr>
          <a:xfrm>
            <a:off x="2920780" y="3426242"/>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cxnSp>
        <p:nvCxnSpPr>
          <p:cNvPr id="42" name="Düz Bağlayıcı 440">
            <a:extLst>
              <a:ext uri="{FF2B5EF4-FFF2-40B4-BE49-F238E27FC236}">
                <a16:creationId xmlns:a16="http://schemas.microsoft.com/office/drawing/2014/main" id="{CB08611F-8BBD-9367-9A02-224DF94E0942}"/>
              </a:ext>
            </a:extLst>
          </p:cNvPr>
          <p:cNvCxnSpPr>
            <a:cxnSpLocks/>
          </p:cNvCxnSpPr>
          <p:nvPr/>
        </p:nvCxnSpPr>
        <p:spPr>
          <a:xfrm>
            <a:off x="1421129" y="4144263"/>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AA37C265-D1FC-9874-B940-872F28EE95A7}"/>
              </a:ext>
            </a:extLst>
          </p:cNvPr>
          <p:cNvSpPr/>
          <p:nvPr/>
        </p:nvSpPr>
        <p:spPr>
          <a:xfrm>
            <a:off x="1728860" y="3958582"/>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4" name="Oval 43">
            <a:extLst>
              <a:ext uri="{FF2B5EF4-FFF2-40B4-BE49-F238E27FC236}">
                <a16:creationId xmlns:a16="http://schemas.microsoft.com/office/drawing/2014/main" id="{F7EDE38A-EEC5-FD26-874D-C3B69569791B}"/>
              </a:ext>
            </a:extLst>
          </p:cNvPr>
          <p:cNvSpPr/>
          <p:nvPr/>
        </p:nvSpPr>
        <p:spPr>
          <a:xfrm>
            <a:off x="2324819" y="3958582"/>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5" name="Oval 44">
            <a:extLst>
              <a:ext uri="{FF2B5EF4-FFF2-40B4-BE49-F238E27FC236}">
                <a16:creationId xmlns:a16="http://schemas.microsoft.com/office/drawing/2014/main" id="{6CD06447-4F38-C428-823D-2A6B8B529C18}"/>
              </a:ext>
            </a:extLst>
          </p:cNvPr>
          <p:cNvSpPr/>
          <p:nvPr/>
        </p:nvSpPr>
        <p:spPr>
          <a:xfrm>
            <a:off x="2920780" y="3958582"/>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46" name="Rounded Rectangle 73">
            <a:extLst>
              <a:ext uri="{FF2B5EF4-FFF2-40B4-BE49-F238E27FC236}">
                <a16:creationId xmlns:a16="http://schemas.microsoft.com/office/drawing/2014/main" id="{92DD2CB3-9E82-E0DB-5C97-5053B28B43E0}"/>
              </a:ext>
            </a:extLst>
          </p:cNvPr>
          <p:cNvSpPr/>
          <p:nvPr/>
        </p:nvSpPr>
        <p:spPr>
          <a:xfrm>
            <a:off x="1331539" y="2458857"/>
            <a:ext cx="2260600" cy="590066"/>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2743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err="1">
                <a:ln>
                  <a:noFill/>
                </a:ln>
                <a:solidFill>
                  <a:prstClr val="black"/>
                </a:solidFill>
                <a:effectLst/>
                <a:uLnTx/>
                <a:uFillTx/>
                <a:latin typeface="Aptos Display"/>
                <a:ea typeface="+mn-ea"/>
                <a:cs typeface="+mn-cs"/>
              </a:rPr>
              <a:t>RowClone</a:t>
            </a:r>
            <a:endParaRPr kumimoji="0" lang="en-US" sz="2500" b="1" i="0" u="none" strike="noStrike" kern="1200" cap="none" spc="0" normalizeH="0" baseline="0" noProof="0" dirty="0">
              <a:ln>
                <a:noFill/>
              </a:ln>
              <a:solidFill>
                <a:prstClr val="black"/>
              </a:solidFill>
              <a:effectLst/>
              <a:uLnTx/>
              <a:uFillTx/>
              <a:latin typeface="Aptos Display"/>
              <a:ea typeface="+mn-ea"/>
              <a:cs typeface="+mn-cs"/>
            </a:endParaRPr>
          </a:p>
        </p:txBody>
      </p:sp>
      <p:cxnSp>
        <p:nvCxnSpPr>
          <p:cNvPr id="47" name="Curved Connector 64">
            <a:extLst>
              <a:ext uri="{FF2B5EF4-FFF2-40B4-BE49-F238E27FC236}">
                <a16:creationId xmlns:a16="http://schemas.microsoft.com/office/drawing/2014/main" id="{EE22A4ED-67F6-CCA7-5202-AB3012419D00}"/>
              </a:ext>
            </a:extLst>
          </p:cNvPr>
          <p:cNvCxnSpPr>
            <a:cxnSpLocks/>
          </p:cNvCxnSpPr>
          <p:nvPr/>
        </p:nvCxnSpPr>
        <p:spPr>
          <a:xfrm flipV="1">
            <a:off x="3308865" y="3624623"/>
            <a:ext cx="8418" cy="2185936"/>
          </a:xfrm>
          <a:prstGeom prst="curvedConnector3">
            <a:avLst>
              <a:gd name="adj1" fmla="val 7017106"/>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48" name="Curved Connector 64">
            <a:extLst>
              <a:ext uri="{FF2B5EF4-FFF2-40B4-BE49-F238E27FC236}">
                <a16:creationId xmlns:a16="http://schemas.microsoft.com/office/drawing/2014/main" id="{FF935F64-B9DB-39A0-812F-38168F2E2BAF}"/>
              </a:ext>
            </a:extLst>
          </p:cNvPr>
          <p:cNvCxnSpPr>
            <a:cxnSpLocks/>
          </p:cNvCxnSpPr>
          <p:nvPr/>
        </p:nvCxnSpPr>
        <p:spPr>
          <a:xfrm rot="10800000" flipH="1" flipV="1">
            <a:off x="1728860" y="4156963"/>
            <a:ext cx="15138" cy="1653596"/>
          </a:xfrm>
          <a:prstGeom prst="curvedConnector3">
            <a:avLst>
              <a:gd name="adj1" fmla="val -4156745"/>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1F7B1C1F-B3BA-AA57-601D-3EB768554418}"/>
              </a:ext>
            </a:extLst>
          </p:cNvPr>
          <p:cNvGrpSpPr/>
          <p:nvPr/>
        </p:nvGrpSpPr>
        <p:grpSpPr>
          <a:xfrm>
            <a:off x="1726104" y="3423129"/>
            <a:ext cx="1588423" cy="396762"/>
            <a:chOff x="1579377" y="3168676"/>
            <a:chExt cx="1588423" cy="396762"/>
          </a:xfrm>
        </p:grpSpPr>
        <p:sp>
          <p:nvSpPr>
            <p:cNvPr id="13" name="Oval 12">
              <a:extLst>
                <a:ext uri="{FF2B5EF4-FFF2-40B4-BE49-F238E27FC236}">
                  <a16:creationId xmlns:a16="http://schemas.microsoft.com/office/drawing/2014/main" id="{4FC38743-940C-ED2E-2B1B-3BF12326E05F}"/>
                </a:ext>
              </a:extLst>
            </p:cNvPr>
            <p:cNvSpPr/>
            <p:nvPr/>
          </p:nvSpPr>
          <p:spPr>
            <a:xfrm>
              <a:off x="157937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8" name="Oval 17">
              <a:extLst>
                <a:ext uri="{FF2B5EF4-FFF2-40B4-BE49-F238E27FC236}">
                  <a16:creationId xmlns:a16="http://schemas.microsoft.com/office/drawing/2014/main" id="{59DCA462-0530-9A13-7816-ED0787CC83BD}"/>
                </a:ext>
              </a:extLst>
            </p:cNvPr>
            <p:cNvSpPr/>
            <p:nvPr/>
          </p:nvSpPr>
          <p:spPr>
            <a:xfrm>
              <a:off x="2175336"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28" name="Oval 27">
              <a:extLst>
                <a:ext uri="{FF2B5EF4-FFF2-40B4-BE49-F238E27FC236}">
                  <a16:creationId xmlns:a16="http://schemas.microsoft.com/office/drawing/2014/main" id="{F7CBCCC9-468D-AB5F-FA8F-471CE5BF7F22}"/>
                </a:ext>
              </a:extLst>
            </p:cNvPr>
            <p:cNvSpPr/>
            <p:nvPr/>
          </p:nvSpPr>
          <p:spPr>
            <a:xfrm>
              <a:off x="277129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nvGrpSpPr>
          <p:cNvPr id="103" name="Group 102">
            <a:extLst>
              <a:ext uri="{FF2B5EF4-FFF2-40B4-BE49-F238E27FC236}">
                <a16:creationId xmlns:a16="http://schemas.microsoft.com/office/drawing/2014/main" id="{E5532C55-F351-3867-617B-01A728E3D0C0}"/>
              </a:ext>
            </a:extLst>
          </p:cNvPr>
          <p:cNvGrpSpPr/>
          <p:nvPr/>
        </p:nvGrpSpPr>
        <p:grpSpPr>
          <a:xfrm>
            <a:off x="5276306" y="3190703"/>
            <a:ext cx="2260600" cy="2997201"/>
            <a:chOff x="5276306" y="3190703"/>
            <a:chExt cx="2260600" cy="2997201"/>
          </a:xfrm>
        </p:grpSpPr>
        <p:sp>
          <p:nvSpPr>
            <p:cNvPr id="87" name="Dikdörtgen 251">
              <a:extLst>
                <a:ext uri="{FF2B5EF4-FFF2-40B4-BE49-F238E27FC236}">
                  <a16:creationId xmlns:a16="http://schemas.microsoft.com/office/drawing/2014/main" id="{BBDA72CF-7C81-4024-5613-BE1D2450C09E}"/>
                </a:ext>
              </a:extLst>
            </p:cNvPr>
            <p:cNvSpPr/>
            <p:nvPr/>
          </p:nvSpPr>
          <p:spPr>
            <a:xfrm>
              <a:off x="5276306" y="3190703"/>
              <a:ext cx="2260600" cy="2997201"/>
            </a:xfrm>
            <a:prstGeom prst="roundRect">
              <a:avLst>
                <a:gd name="adj" fmla="val 4605"/>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lumMod val="50000"/>
                    <a:lumOff val="50000"/>
                  </a:prstClr>
                </a:solidFill>
                <a:effectLst/>
                <a:uLnTx/>
                <a:uFillTx/>
                <a:latin typeface="Aptos Display"/>
                <a:ea typeface="Cambria" panose="02040503050406030204" pitchFamily="18" charset="0"/>
                <a:cs typeface="Cascadia Mono" panose="020B0609020000020004" pitchFamily="49" charset="0"/>
              </a:endParaRPr>
            </a:p>
          </p:txBody>
        </p:sp>
        <p:cxnSp>
          <p:nvCxnSpPr>
            <p:cNvPr id="88" name="Düz Bağlayıcı 440">
              <a:extLst>
                <a:ext uri="{FF2B5EF4-FFF2-40B4-BE49-F238E27FC236}">
                  <a16:creationId xmlns:a16="http://schemas.microsoft.com/office/drawing/2014/main" id="{B5C2C70A-4D78-6B47-8BE8-6E1061B5409A}"/>
                </a:ext>
              </a:extLst>
            </p:cNvPr>
            <p:cNvCxnSpPr>
              <a:cxnSpLocks/>
            </p:cNvCxnSpPr>
            <p:nvPr/>
          </p:nvCxnSpPr>
          <p:spPr>
            <a:xfrm flipH="1">
              <a:off x="5868133" y="3425117"/>
              <a:ext cx="3745" cy="2125263"/>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89" name="Düz Bağlayıcı 440">
              <a:extLst>
                <a:ext uri="{FF2B5EF4-FFF2-40B4-BE49-F238E27FC236}">
                  <a16:creationId xmlns:a16="http://schemas.microsoft.com/office/drawing/2014/main" id="{91C417C7-A440-5EA7-9875-D7695F73B249}"/>
                </a:ext>
              </a:extLst>
            </p:cNvPr>
            <p:cNvCxnSpPr>
              <a:cxnSpLocks/>
            </p:cNvCxnSpPr>
            <p:nvPr/>
          </p:nvCxnSpPr>
          <p:spPr>
            <a:xfrm>
              <a:off x="6467838" y="3821878"/>
              <a:ext cx="3359" cy="1728501"/>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0" name="Düz Bağlayıcı 440">
              <a:extLst>
                <a:ext uri="{FF2B5EF4-FFF2-40B4-BE49-F238E27FC236}">
                  <a16:creationId xmlns:a16="http://schemas.microsoft.com/office/drawing/2014/main" id="{0F52479F-36F5-6127-D539-CECDD02C70B4}"/>
                </a:ext>
              </a:extLst>
            </p:cNvPr>
            <p:cNvCxnSpPr>
              <a:cxnSpLocks/>
            </p:cNvCxnSpPr>
            <p:nvPr/>
          </p:nvCxnSpPr>
          <p:spPr>
            <a:xfrm>
              <a:off x="7063799" y="3821878"/>
              <a:ext cx="10462" cy="1728501"/>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1" name="Düz Bağlayıcı 440">
              <a:extLst>
                <a:ext uri="{FF2B5EF4-FFF2-40B4-BE49-F238E27FC236}">
                  <a16:creationId xmlns:a16="http://schemas.microsoft.com/office/drawing/2014/main" id="{D5936A1C-2751-129D-1021-B3943F5C3E87}"/>
                </a:ext>
              </a:extLst>
            </p:cNvPr>
            <p:cNvCxnSpPr>
              <a:cxnSpLocks/>
            </p:cNvCxnSpPr>
            <p:nvPr/>
          </p:nvCxnSpPr>
          <p:spPr>
            <a:xfrm>
              <a:off x="5365897" y="4155839"/>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2" name="Düz Bağlayıcı 440">
              <a:extLst>
                <a:ext uri="{FF2B5EF4-FFF2-40B4-BE49-F238E27FC236}">
                  <a16:creationId xmlns:a16="http://schemas.microsoft.com/office/drawing/2014/main" id="{9983657C-7755-38AE-117B-CE9B4AC6EECB}"/>
                </a:ext>
              </a:extLst>
            </p:cNvPr>
            <p:cNvCxnSpPr>
              <a:cxnSpLocks/>
            </p:cNvCxnSpPr>
            <p:nvPr/>
          </p:nvCxnSpPr>
          <p:spPr>
            <a:xfrm>
              <a:off x="5871876" y="3325342"/>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3" name="Düz Bağlayıcı 440">
              <a:extLst>
                <a:ext uri="{FF2B5EF4-FFF2-40B4-BE49-F238E27FC236}">
                  <a16:creationId xmlns:a16="http://schemas.microsoft.com/office/drawing/2014/main" id="{48961490-8D7C-9A53-26CD-090552387BE3}"/>
                </a:ext>
              </a:extLst>
            </p:cNvPr>
            <p:cNvCxnSpPr>
              <a:cxnSpLocks/>
            </p:cNvCxnSpPr>
            <p:nvPr/>
          </p:nvCxnSpPr>
          <p:spPr>
            <a:xfrm>
              <a:off x="6467838" y="3325342"/>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4" name="Düz Bağlayıcı 440">
              <a:extLst>
                <a:ext uri="{FF2B5EF4-FFF2-40B4-BE49-F238E27FC236}">
                  <a16:creationId xmlns:a16="http://schemas.microsoft.com/office/drawing/2014/main" id="{C2E2C256-5009-92C4-E5D1-606DE90C5CA8}"/>
                </a:ext>
              </a:extLst>
            </p:cNvPr>
            <p:cNvCxnSpPr>
              <a:cxnSpLocks/>
            </p:cNvCxnSpPr>
            <p:nvPr/>
          </p:nvCxnSpPr>
          <p:spPr>
            <a:xfrm>
              <a:off x="7063799" y="3325342"/>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5" name="Düz Bağlayıcı 440">
              <a:extLst>
                <a:ext uri="{FF2B5EF4-FFF2-40B4-BE49-F238E27FC236}">
                  <a16:creationId xmlns:a16="http://schemas.microsoft.com/office/drawing/2014/main" id="{0CA7A304-4A74-267C-A4E7-520EAC9E9CBC}"/>
                </a:ext>
              </a:extLst>
            </p:cNvPr>
            <p:cNvCxnSpPr>
              <a:cxnSpLocks/>
            </p:cNvCxnSpPr>
            <p:nvPr/>
          </p:nvCxnSpPr>
          <p:spPr>
            <a:xfrm>
              <a:off x="5365897" y="3623498"/>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6" name="Düz Bağlayıcı 440">
              <a:extLst>
                <a:ext uri="{FF2B5EF4-FFF2-40B4-BE49-F238E27FC236}">
                  <a16:creationId xmlns:a16="http://schemas.microsoft.com/office/drawing/2014/main" id="{D89FDF38-894B-6F44-6463-B2BB74E4E0F7}"/>
                </a:ext>
              </a:extLst>
            </p:cNvPr>
            <p:cNvCxnSpPr>
              <a:cxnSpLocks/>
            </p:cNvCxnSpPr>
            <p:nvPr/>
          </p:nvCxnSpPr>
          <p:spPr>
            <a:xfrm>
              <a:off x="7063799" y="3325342"/>
              <a:ext cx="0" cy="396762"/>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7" name="Düz Bağlayıcı 440">
              <a:extLst>
                <a:ext uri="{FF2B5EF4-FFF2-40B4-BE49-F238E27FC236}">
                  <a16:creationId xmlns:a16="http://schemas.microsoft.com/office/drawing/2014/main" id="{6B394F12-7911-537C-547E-A842990BDC1C}"/>
                </a:ext>
              </a:extLst>
            </p:cNvPr>
            <p:cNvCxnSpPr>
              <a:cxnSpLocks/>
            </p:cNvCxnSpPr>
            <p:nvPr/>
          </p:nvCxnSpPr>
          <p:spPr>
            <a:xfrm>
              <a:off x="5365897" y="4688179"/>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1" name="Düz Bağlayıcı 440">
              <a:extLst>
                <a:ext uri="{FF2B5EF4-FFF2-40B4-BE49-F238E27FC236}">
                  <a16:creationId xmlns:a16="http://schemas.microsoft.com/office/drawing/2014/main" id="{828DAE9D-3311-1689-EFBD-4E4FC9F1DB76}"/>
                </a:ext>
              </a:extLst>
            </p:cNvPr>
            <p:cNvCxnSpPr>
              <a:cxnSpLocks/>
            </p:cNvCxnSpPr>
            <p:nvPr/>
          </p:nvCxnSpPr>
          <p:spPr>
            <a:xfrm>
              <a:off x="5365897" y="5220518"/>
              <a:ext cx="2051999" cy="0"/>
            </a:xfrm>
            <a:prstGeom prst="line">
              <a:avLst/>
            </a:prstGeom>
            <a:ln w="381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5" name="Straight Connector 267">
              <a:extLst>
                <a:ext uri="{FF2B5EF4-FFF2-40B4-BE49-F238E27FC236}">
                  <a16:creationId xmlns:a16="http://schemas.microsoft.com/office/drawing/2014/main" id="{EF580DF9-1108-9C96-DEBE-DBDB4CF684CE}"/>
                </a:ext>
              </a:extLst>
            </p:cNvPr>
            <p:cNvCxnSpPr>
              <a:cxnSpLocks/>
            </p:cNvCxnSpPr>
            <p:nvPr/>
          </p:nvCxnSpPr>
          <p:spPr>
            <a:xfrm>
              <a:off x="5871877" y="3268175"/>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cxnSp>
          <p:nvCxnSpPr>
            <p:cNvPr id="106" name="Straight Connector 268">
              <a:extLst>
                <a:ext uri="{FF2B5EF4-FFF2-40B4-BE49-F238E27FC236}">
                  <a16:creationId xmlns:a16="http://schemas.microsoft.com/office/drawing/2014/main" id="{5FA199CB-327E-9DA5-F25A-0602AC87A45E}"/>
                </a:ext>
              </a:extLst>
            </p:cNvPr>
            <p:cNvCxnSpPr>
              <a:cxnSpLocks/>
            </p:cNvCxnSpPr>
            <p:nvPr/>
          </p:nvCxnSpPr>
          <p:spPr>
            <a:xfrm>
              <a:off x="6471947" y="3268175"/>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cxnSp>
          <p:nvCxnSpPr>
            <p:cNvPr id="107" name="Straight Connector 269">
              <a:extLst>
                <a:ext uri="{FF2B5EF4-FFF2-40B4-BE49-F238E27FC236}">
                  <a16:creationId xmlns:a16="http://schemas.microsoft.com/office/drawing/2014/main" id="{B31169B4-21A6-7F50-C00D-15730D0EB017}"/>
                </a:ext>
              </a:extLst>
            </p:cNvPr>
            <p:cNvCxnSpPr>
              <a:cxnSpLocks/>
            </p:cNvCxnSpPr>
            <p:nvPr/>
          </p:nvCxnSpPr>
          <p:spPr>
            <a:xfrm>
              <a:off x="7078005" y="3268175"/>
              <a:ext cx="0" cy="2272542"/>
            </a:xfrm>
            <a:prstGeom prst="line">
              <a:avLst/>
            </a:prstGeom>
            <a:solidFill>
              <a:sysClr val="window" lastClr="FFFFFF">
                <a:lumMod val="85000"/>
              </a:sysClr>
            </a:solidFill>
            <a:ln w="76200" cap="flat" cmpd="sng" algn="ctr">
              <a:solidFill>
                <a:schemeClr val="accent2"/>
              </a:solidFill>
              <a:prstDash val="solid"/>
              <a:miter lim="800000"/>
              <a:headEnd type="none" w="med" len="med"/>
              <a:tailEnd type="none" w="med" len="med"/>
            </a:ln>
            <a:effectLst/>
          </p:spPr>
        </p:cxnSp>
        <p:sp>
          <p:nvSpPr>
            <p:cNvPr id="108" name="Dikdörtgen 256">
              <a:extLst>
                <a:ext uri="{FF2B5EF4-FFF2-40B4-BE49-F238E27FC236}">
                  <a16:creationId xmlns:a16="http://schemas.microsoft.com/office/drawing/2014/main" id="{FDC27EEB-3FF7-12B5-5564-0D46815CE463}"/>
                </a:ext>
              </a:extLst>
            </p:cNvPr>
            <p:cNvSpPr/>
            <p:nvPr/>
          </p:nvSpPr>
          <p:spPr>
            <a:xfrm>
              <a:off x="6276691" y="5558046"/>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r</a:t>
              </a:r>
            </a:p>
          </p:txBody>
        </p:sp>
        <p:sp>
          <p:nvSpPr>
            <p:cNvPr id="109" name="Dikdörtgen 256">
              <a:extLst>
                <a:ext uri="{FF2B5EF4-FFF2-40B4-BE49-F238E27FC236}">
                  <a16:creationId xmlns:a16="http://schemas.microsoft.com/office/drawing/2014/main" id="{6E8C5A0F-5C49-2823-B5A3-CC1DC83BEC89}"/>
                </a:ext>
              </a:extLst>
            </p:cNvPr>
            <p:cNvSpPr/>
            <p:nvPr/>
          </p:nvSpPr>
          <p:spPr>
            <a:xfrm>
              <a:off x="6880155" y="5554475"/>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c</a:t>
              </a:r>
            </a:p>
          </p:txBody>
        </p:sp>
        <p:sp>
          <p:nvSpPr>
            <p:cNvPr id="110" name="Dikdörtgen 256">
              <a:extLst>
                <a:ext uri="{FF2B5EF4-FFF2-40B4-BE49-F238E27FC236}">
                  <a16:creationId xmlns:a16="http://schemas.microsoft.com/office/drawing/2014/main" id="{83B93A07-4B6E-34F4-E1DA-4ED7C94E0002}"/>
                </a:ext>
              </a:extLst>
            </p:cNvPr>
            <p:cNvSpPr/>
            <p:nvPr/>
          </p:nvSpPr>
          <p:spPr>
            <a:xfrm>
              <a:off x="5673627" y="5558046"/>
              <a:ext cx="358739" cy="512232"/>
            </a:xfrm>
            <a:prstGeom prst="roundRect">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Cascadia Mono" panose="020B0609020000020004" pitchFamily="49" charset="0"/>
                </a:rPr>
                <a:t>s</a:t>
              </a:r>
            </a:p>
          </p:txBody>
        </p:sp>
        <p:sp>
          <p:nvSpPr>
            <p:cNvPr id="111" name="Dikdörtgen 256">
              <a:extLst>
                <a:ext uri="{FF2B5EF4-FFF2-40B4-BE49-F238E27FC236}">
                  <a16:creationId xmlns:a16="http://schemas.microsoft.com/office/drawing/2014/main" id="{9521A420-D0A0-3188-62EA-5749477EECEC}"/>
                </a:ext>
              </a:extLst>
            </p:cNvPr>
            <p:cNvSpPr/>
            <p:nvPr/>
          </p:nvSpPr>
          <p:spPr>
            <a:xfrm>
              <a:off x="6291829" y="5550380"/>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112" name="Dikdörtgen 256">
              <a:extLst>
                <a:ext uri="{FF2B5EF4-FFF2-40B4-BE49-F238E27FC236}">
                  <a16:creationId xmlns:a16="http://schemas.microsoft.com/office/drawing/2014/main" id="{F06BCF41-422D-2A94-822C-3811A473B5EA}"/>
                </a:ext>
              </a:extLst>
            </p:cNvPr>
            <p:cNvSpPr/>
            <p:nvPr/>
          </p:nvSpPr>
          <p:spPr>
            <a:xfrm>
              <a:off x="6894893" y="5550380"/>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sp>
          <p:nvSpPr>
            <p:cNvPr id="113" name="Dikdörtgen 256">
              <a:extLst>
                <a:ext uri="{FF2B5EF4-FFF2-40B4-BE49-F238E27FC236}">
                  <a16:creationId xmlns:a16="http://schemas.microsoft.com/office/drawing/2014/main" id="{C327CA44-6C79-F0CF-6C19-20C3DF42D170}"/>
                </a:ext>
              </a:extLst>
            </p:cNvPr>
            <p:cNvSpPr/>
            <p:nvPr/>
          </p:nvSpPr>
          <p:spPr>
            <a:xfrm>
              <a:off x="5688765" y="5550380"/>
              <a:ext cx="358739" cy="518108"/>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Cambria" panose="02040503050406030204" pitchFamily="18" charset="0"/>
                <a:cs typeface="Cascadia Mono" panose="020B0609020000020004" pitchFamily="49" charset="0"/>
              </a:endParaRPr>
            </a:p>
          </p:txBody>
        </p:sp>
        <p:cxnSp>
          <p:nvCxnSpPr>
            <p:cNvPr id="114" name="Curved Connector 64">
              <a:extLst>
                <a:ext uri="{FF2B5EF4-FFF2-40B4-BE49-F238E27FC236}">
                  <a16:creationId xmlns:a16="http://schemas.microsoft.com/office/drawing/2014/main" id="{A7B4B84B-8AD5-13D6-4F20-8C2F314FB810}"/>
                </a:ext>
              </a:extLst>
            </p:cNvPr>
            <p:cNvCxnSpPr>
              <a:cxnSpLocks/>
              <a:endCxn id="113" idx="1"/>
            </p:cNvCxnSpPr>
            <p:nvPr/>
          </p:nvCxnSpPr>
          <p:spPr>
            <a:xfrm rot="10800000" flipH="1" flipV="1">
              <a:off x="5673627" y="4155838"/>
              <a:ext cx="15138" cy="1653596"/>
            </a:xfrm>
            <a:prstGeom prst="curvedConnector3">
              <a:avLst>
                <a:gd name="adj1" fmla="val -4156745"/>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58" name="Düz Bağlayıcı 440">
              <a:extLst>
                <a:ext uri="{FF2B5EF4-FFF2-40B4-BE49-F238E27FC236}">
                  <a16:creationId xmlns:a16="http://schemas.microsoft.com/office/drawing/2014/main" id="{F7B04682-E52D-CCBE-1426-2DA6054BBC16}"/>
                </a:ext>
              </a:extLst>
            </p:cNvPr>
            <p:cNvCxnSpPr>
              <a:cxnSpLocks/>
            </p:cNvCxnSpPr>
            <p:nvPr/>
          </p:nvCxnSpPr>
          <p:spPr>
            <a:xfrm>
              <a:off x="5380606" y="4166251"/>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69C0E0BF-6779-8D51-B9CA-D43980E26D1B}"/>
                </a:ext>
              </a:extLst>
            </p:cNvPr>
            <p:cNvSpPr/>
            <p:nvPr/>
          </p:nvSpPr>
          <p:spPr>
            <a:xfrm>
              <a:off x="5673627" y="3957457"/>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60" name="Oval 59">
              <a:extLst>
                <a:ext uri="{FF2B5EF4-FFF2-40B4-BE49-F238E27FC236}">
                  <a16:creationId xmlns:a16="http://schemas.microsoft.com/office/drawing/2014/main" id="{F474C900-7597-DDC5-E389-68FAC37224C3}"/>
                </a:ext>
              </a:extLst>
            </p:cNvPr>
            <p:cNvSpPr/>
            <p:nvPr/>
          </p:nvSpPr>
          <p:spPr>
            <a:xfrm>
              <a:off x="6269586" y="3957457"/>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61" name="Oval 60">
              <a:extLst>
                <a:ext uri="{FF2B5EF4-FFF2-40B4-BE49-F238E27FC236}">
                  <a16:creationId xmlns:a16="http://schemas.microsoft.com/office/drawing/2014/main" id="{AD8C1B39-653C-FB20-17DD-02CBCC24309D}"/>
                </a:ext>
              </a:extLst>
            </p:cNvPr>
            <p:cNvSpPr/>
            <p:nvPr/>
          </p:nvSpPr>
          <p:spPr>
            <a:xfrm>
              <a:off x="6865547" y="3957457"/>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nvGrpSpPr>
          <p:cNvPr id="102" name="Group 101">
            <a:extLst>
              <a:ext uri="{FF2B5EF4-FFF2-40B4-BE49-F238E27FC236}">
                <a16:creationId xmlns:a16="http://schemas.microsoft.com/office/drawing/2014/main" id="{7285CD7B-00A0-B27F-0C51-4DB7BBE578B8}"/>
              </a:ext>
            </a:extLst>
          </p:cNvPr>
          <p:cNvGrpSpPr/>
          <p:nvPr/>
        </p:nvGrpSpPr>
        <p:grpSpPr>
          <a:xfrm>
            <a:off x="5341976" y="3622762"/>
            <a:ext cx="2073164" cy="1597756"/>
            <a:chOff x="-565110" y="2359701"/>
            <a:chExt cx="2073164" cy="1597756"/>
          </a:xfrm>
        </p:grpSpPr>
        <p:cxnSp>
          <p:nvCxnSpPr>
            <p:cNvPr id="62" name="Düz Bağlayıcı 440">
              <a:extLst>
                <a:ext uri="{FF2B5EF4-FFF2-40B4-BE49-F238E27FC236}">
                  <a16:creationId xmlns:a16="http://schemas.microsoft.com/office/drawing/2014/main" id="{7AE2F6F1-6136-899F-A04F-7B4CCB6615F8}"/>
                </a:ext>
              </a:extLst>
            </p:cNvPr>
            <p:cNvCxnSpPr>
              <a:cxnSpLocks/>
            </p:cNvCxnSpPr>
            <p:nvPr/>
          </p:nvCxnSpPr>
          <p:spPr>
            <a:xfrm>
              <a:off x="-558654" y="3403162"/>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cxnSp>
          <p:nvCxnSpPr>
            <p:cNvPr id="66" name="Düz Bağlayıcı 440">
              <a:extLst>
                <a:ext uri="{FF2B5EF4-FFF2-40B4-BE49-F238E27FC236}">
                  <a16:creationId xmlns:a16="http://schemas.microsoft.com/office/drawing/2014/main" id="{B93170BA-779D-67B3-4BB6-A949D6547806}"/>
                </a:ext>
              </a:extLst>
            </p:cNvPr>
            <p:cNvCxnSpPr>
              <a:cxnSpLocks/>
            </p:cNvCxnSpPr>
            <p:nvPr/>
          </p:nvCxnSpPr>
          <p:spPr>
            <a:xfrm>
              <a:off x="-565110" y="3957457"/>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cxnSp>
          <p:nvCxnSpPr>
            <p:cNvPr id="86" name="Düz Bağlayıcı 440">
              <a:extLst>
                <a:ext uri="{FF2B5EF4-FFF2-40B4-BE49-F238E27FC236}">
                  <a16:creationId xmlns:a16="http://schemas.microsoft.com/office/drawing/2014/main" id="{A34B60EE-EAD5-0268-7D4A-D2933F539709}"/>
                </a:ext>
              </a:extLst>
            </p:cNvPr>
            <p:cNvCxnSpPr>
              <a:cxnSpLocks/>
            </p:cNvCxnSpPr>
            <p:nvPr/>
          </p:nvCxnSpPr>
          <p:spPr>
            <a:xfrm>
              <a:off x="-543945" y="2359701"/>
              <a:ext cx="2051999" cy="0"/>
            </a:xfrm>
            <a:prstGeom prst="line">
              <a:avLst/>
            </a:prstGeom>
            <a:ln w="76200"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grpSp>
      <p:sp>
        <p:nvSpPr>
          <p:cNvPr id="104" name="Oval 103">
            <a:extLst>
              <a:ext uri="{FF2B5EF4-FFF2-40B4-BE49-F238E27FC236}">
                <a16:creationId xmlns:a16="http://schemas.microsoft.com/office/drawing/2014/main" id="{DE725742-52A0-9EEE-50F6-DC7019FBBDF8}"/>
              </a:ext>
            </a:extLst>
          </p:cNvPr>
          <p:cNvSpPr/>
          <p:nvPr/>
        </p:nvSpPr>
        <p:spPr>
          <a:xfrm>
            <a:off x="5673627" y="4498775"/>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29" name="Oval 128">
            <a:extLst>
              <a:ext uri="{FF2B5EF4-FFF2-40B4-BE49-F238E27FC236}">
                <a16:creationId xmlns:a16="http://schemas.microsoft.com/office/drawing/2014/main" id="{046C5930-9C71-0766-AE3B-0FD0E1367794}"/>
              </a:ext>
            </a:extLst>
          </p:cNvPr>
          <p:cNvSpPr/>
          <p:nvPr/>
        </p:nvSpPr>
        <p:spPr>
          <a:xfrm>
            <a:off x="6269586" y="4498775"/>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0" name="Oval 129">
            <a:extLst>
              <a:ext uri="{FF2B5EF4-FFF2-40B4-BE49-F238E27FC236}">
                <a16:creationId xmlns:a16="http://schemas.microsoft.com/office/drawing/2014/main" id="{567C58F9-CC50-F09D-F435-5D549F632337}"/>
              </a:ext>
            </a:extLst>
          </p:cNvPr>
          <p:cNvSpPr/>
          <p:nvPr/>
        </p:nvSpPr>
        <p:spPr>
          <a:xfrm>
            <a:off x="6865547" y="4498775"/>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1" name="Oval 130">
            <a:extLst>
              <a:ext uri="{FF2B5EF4-FFF2-40B4-BE49-F238E27FC236}">
                <a16:creationId xmlns:a16="http://schemas.microsoft.com/office/drawing/2014/main" id="{1AA75434-4051-307B-5CF3-F1D99D0FD14D}"/>
              </a:ext>
            </a:extLst>
          </p:cNvPr>
          <p:cNvSpPr/>
          <p:nvPr/>
        </p:nvSpPr>
        <p:spPr>
          <a:xfrm>
            <a:off x="5688235" y="5013363"/>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3" name="Oval 132">
            <a:extLst>
              <a:ext uri="{FF2B5EF4-FFF2-40B4-BE49-F238E27FC236}">
                <a16:creationId xmlns:a16="http://schemas.microsoft.com/office/drawing/2014/main" id="{771608FB-6108-F178-70C3-1DEA81106FB0}"/>
              </a:ext>
            </a:extLst>
          </p:cNvPr>
          <p:cNvSpPr/>
          <p:nvPr/>
        </p:nvSpPr>
        <p:spPr>
          <a:xfrm>
            <a:off x="6284194" y="5013363"/>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4" name="Oval 133">
            <a:extLst>
              <a:ext uri="{FF2B5EF4-FFF2-40B4-BE49-F238E27FC236}">
                <a16:creationId xmlns:a16="http://schemas.microsoft.com/office/drawing/2014/main" id="{9990340A-7584-7AC0-684C-398429B78727}"/>
              </a:ext>
            </a:extLst>
          </p:cNvPr>
          <p:cNvSpPr/>
          <p:nvPr/>
        </p:nvSpPr>
        <p:spPr>
          <a:xfrm>
            <a:off x="6880155" y="5013363"/>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5" name="Oval 134">
            <a:extLst>
              <a:ext uri="{FF2B5EF4-FFF2-40B4-BE49-F238E27FC236}">
                <a16:creationId xmlns:a16="http://schemas.microsoft.com/office/drawing/2014/main" id="{D85E51C5-DA9A-5A5E-272E-EC68D1CA5354}"/>
              </a:ext>
            </a:extLst>
          </p:cNvPr>
          <p:cNvSpPr/>
          <p:nvPr/>
        </p:nvSpPr>
        <p:spPr>
          <a:xfrm>
            <a:off x="5673627" y="3438251"/>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d</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6" name="Oval 135">
            <a:extLst>
              <a:ext uri="{FF2B5EF4-FFF2-40B4-BE49-F238E27FC236}">
                <a16:creationId xmlns:a16="http://schemas.microsoft.com/office/drawing/2014/main" id="{9FA62A36-FF7E-ADF2-56F7-4E6EC929719A}"/>
              </a:ext>
            </a:extLst>
          </p:cNvPr>
          <p:cNvSpPr/>
          <p:nvPr/>
        </p:nvSpPr>
        <p:spPr>
          <a:xfrm>
            <a:off x="6269586" y="3438251"/>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7" name="Oval 136">
            <a:extLst>
              <a:ext uri="{FF2B5EF4-FFF2-40B4-BE49-F238E27FC236}">
                <a16:creationId xmlns:a16="http://schemas.microsoft.com/office/drawing/2014/main" id="{5FA14BF1-4DCA-3928-9ED8-FF626994A3B4}"/>
              </a:ext>
            </a:extLst>
          </p:cNvPr>
          <p:cNvSpPr/>
          <p:nvPr/>
        </p:nvSpPr>
        <p:spPr>
          <a:xfrm>
            <a:off x="6865547" y="3438251"/>
            <a:ext cx="396503" cy="396762"/>
          </a:xfrm>
          <a:prstGeom prst="ellipse">
            <a:avLst/>
          </a:prstGeom>
          <a:solidFill>
            <a:schemeClr val="bg1">
              <a:lumMod val="5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t</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38" name="Rounded Rectangle 73">
            <a:extLst>
              <a:ext uri="{FF2B5EF4-FFF2-40B4-BE49-F238E27FC236}">
                <a16:creationId xmlns:a16="http://schemas.microsoft.com/office/drawing/2014/main" id="{4C56627E-AE89-8320-6E8D-D3160D509EF3}"/>
              </a:ext>
            </a:extLst>
          </p:cNvPr>
          <p:cNvSpPr/>
          <p:nvPr/>
        </p:nvSpPr>
        <p:spPr>
          <a:xfrm>
            <a:off x="4992385" y="2505633"/>
            <a:ext cx="2927350" cy="590066"/>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2743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Aptos Display"/>
                <a:ea typeface="+mn-ea"/>
                <a:cs typeface="+mn-cs"/>
              </a:rPr>
              <a:t>Multi-</a:t>
            </a:r>
            <a:r>
              <a:rPr kumimoji="0" lang="en-US" sz="2500" b="1" i="0" u="none" strike="noStrike" kern="1200" cap="none" spc="0" normalizeH="0" baseline="0" noProof="0" dirty="0" err="1">
                <a:ln>
                  <a:noFill/>
                </a:ln>
                <a:solidFill>
                  <a:prstClr val="black"/>
                </a:solidFill>
                <a:effectLst/>
                <a:uLnTx/>
                <a:uFillTx/>
                <a:latin typeface="Aptos Display"/>
                <a:ea typeface="+mn-ea"/>
                <a:cs typeface="+mn-cs"/>
              </a:rPr>
              <a:t>RowCopy</a:t>
            </a:r>
            <a:endParaRPr kumimoji="0" lang="en-US" sz="2500" b="1" i="0" u="none" strike="noStrike" kern="1200" cap="none" spc="0" normalizeH="0" baseline="0" noProof="0" dirty="0">
              <a:ln>
                <a:noFill/>
              </a:ln>
              <a:solidFill>
                <a:prstClr val="black"/>
              </a:solidFill>
              <a:effectLst/>
              <a:uLnTx/>
              <a:uFillTx/>
              <a:latin typeface="Aptos Display"/>
              <a:ea typeface="+mn-ea"/>
              <a:cs typeface="+mn-cs"/>
            </a:endParaRPr>
          </a:p>
        </p:txBody>
      </p:sp>
      <p:cxnSp>
        <p:nvCxnSpPr>
          <p:cNvPr id="139" name="Curved Connector 64">
            <a:extLst>
              <a:ext uri="{FF2B5EF4-FFF2-40B4-BE49-F238E27FC236}">
                <a16:creationId xmlns:a16="http://schemas.microsoft.com/office/drawing/2014/main" id="{A17DC4AE-7C26-990A-6809-908EBEF49A02}"/>
              </a:ext>
            </a:extLst>
          </p:cNvPr>
          <p:cNvCxnSpPr>
            <a:cxnSpLocks/>
          </p:cNvCxnSpPr>
          <p:nvPr/>
        </p:nvCxnSpPr>
        <p:spPr>
          <a:xfrm flipV="1">
            <a:off x="7283326" y="3622341"/>
            <a:ext cx="8418" cy="2185936"/>
          </a:xfrm>
          <a:prstGeom prst="curvedConnector3">
            <a:avLst>
              <a:gd name="adj1" fmla="val 7017106"/>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40" name="Curved Connector 64">
            <a:extLst>
              <a:ext uri="{FF2B5EF4-FFF2-40B4-BE49-F238E27FC236}">
                <a16:creationId xmlns:a16="http://schemas.microsoft.com/office/drawing/2014/main" id="{0FF8017F-470E-C07A-D9BE-18A1364D3393}"/>
              </a:ext>
            </a:extLst>
          </p:cNvPr>
          <p:cNvCxnSpPr>
            <a:cxnSpLocks/>
          </p:cNvCxnSpPr>
          <p:nvPr/>
        </p:nvCxnSpPr>
        <p:spPr>
          <a:xfrm flipV="1">
            <a:off x="7283326" y="4695999"/>
            <a:ext cx="8418" cy="1112278"/>
          </a:xfrm>
          <a:prstGeom prst="curvedConnector3">
            <a:avLst>
              <a:gd name="adj1" fmla="val 9681480"/>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41" name="Curved Connector 64">
            <a:extLst>
              <a:ext uri="{FF2B5EF4-FFF2-40B4-BE49-F238E27FC236}">
                <a16:creationId xmlns:a16="http://schemas.microsoft.com/office/drawing/2014/main" id="{A4C77649-94DB-79AF-E9CA-CD0691D75C5E}"/>
              </a:ext>
            </a:extLst>
          </p:cNvPr>
          <p:cNvCxnSpPr>
            <a:cxnSpLocks/>
          </p:cNvCxnSpPr>
          <p:nvPr/>
        </p:nvCxnSpPr>
        <p:spPr>
          <a:xfrm flipV="1">
            <a:off x="7268588" y="5210587"/>
            <a:ext cx="37764" cy="598847"/>
          </a:xfrm>
          <a:prstGeom prst="curvedConnector3">
            <a:avLst>
              <a:gd name="adj1" fmla="val 3058161"/>
            </a:avLst>
          </a:prstGeom>
          <a:ln w="57150">
            <a:solidFill>
              <a:schemeClr val="accent2"/>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5097C2DE-3AA5-E0A5-091E-DE96E11C8FB3}"/>
              </a:ext>
            </a:extLst>
          </p:cNvPr>
          <p:cNvGrpSpPr/>
          <p:nvPr/>
        </p:nvGrpSpPr>
        <p:grpSpPr>
          <a:xfrm>
            <a:off x="5671559" y="3429000"/>
            <a:ext cx="1597029" cy="1983463"/>
            <a:chOff x="5671559" y="3429000"/>
            <a:chExt cx="1597029" cy="1983463"/>
          </a:xfrm>
        </p:grpSpPr>
        <p:grpSp>
          <p:nvGrpSpPr>
            <p:cNvPr id="142" name="Group 141">
              <a:extLst>
                <a:ext uri="{FF2B5EF4-FFF2-40B4-BE49-F238E27FC236}">
                  <a16:creationId xmlns:a16="http://schemas.microsoft.com/office/drawing/2014/main" id="{3BAA2BE1-0C3E-E36D-A04E-0E7272F7E886}"/>
                </a:ext>
              </a:extLst>
            </p:cNvPr>
            <p:cNvGrpSpPr/>
            <p:nvPr/>
          </p:nvGrpSpPr>
          <p:grpSpPr>
            <a:xfrm>
              <a:off x="5671559" y="4489054"/>
              <a:ext cx="1588423" cy="396762"/>
              <a:chOff x="1579377" y="3168676"/>
              <a:chExt cx="1588423" cy="396762"/>
            </a:xfrm>
          </p:grpSpPr>
          <p:sp>
            <p:nvSpPr>
              <p:cNvPr id="143" name="Oval 142">
                <a:extLst>
                  <a:ext uri="{FF2B5EF4-FFF2-40B4-BE49-F238E27FC236}">
                    <a16:creationId xmlns:a16="http://schemas.microsoft.com/office/drawing/2014/main" id="{151A723C-FE50-C9FA-C02F-377DD2EA6DBE}"/>
                  </a:ext>
                </a:extLst>
              </p:cNvPr>
              <p:cNvSpPr/>
              <p:nvPr/>
            </p:nvSpPr>
            <p:spPr>
              <a:xfrm>
                <a:off x="157937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44" name="Oval 143">
                <a:extLst>
                  <a:ext uri="{FF2B5EF4-FFF2-40B4-BE49-F238E27FC236}">
                    <a16:creationId xmlns:a16="http://schemas.microsoft.com/office/drawing/2014/main" id="{73833CC0-BD4F-F003-B9F6-6464C6FB00A6}"/>
                  </a:ext>
                </a:extLst>
              </p:cNvPr>
              <p:cNvSpPr/>
              <p:nvPr/>
            </p:nvSpPr>
            <p:spPr>
              <a:xfrm>
                <a:off x="2175336"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45" name="Oval 144">
                <a:extLst>
                  <a:ext uri="{FF2B5EF4-FFF2-40B4-BE49-F238E27FC236}">
                    <a16:creationId xmlns:a16="http://schemas.microsoft.com/office/drawing/2014/main" id="{06E1026F-9BA5-C760-49D2-AE08E5256280}"/>
                  </a:ext>
                </a:extLst>
              </p:cNvPr>
              <p:cNvSpPr/>
              <p:nvPr/>
            </p:nvSpPr>
            <p:spPr>
              <a:xfrm>
                <a:off x="277129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nvGrpSpPr>
            <p:cNvPr id="146" name="Group 145">
              <a:extLst>
                <a:ext uri="{FF2B5EF4-FFF2-40B4-BE49-F238E27FC236}">
                  <a16:creationId xmlns:a16="http://schemas.microsoft.com/office/drawing/2014/main" id="{C9DA7848-CB58-76B5-F460-D0E1D0A07172}"/>
                </a:ext>
              </a:extLst>
            </p:cNvPr>
            <p:cNvGrpSpPr/>
            <p:nvPr/>
          </p:nvGrpSpPr>
          <p:grpSpPr>
            <a:xfrm>
              <a:off x="5680165" y="5015701"/>
              <a:ext cx="1588423" cy="396762"/>
              <a:chOff x="1579377" y="3168676"/>
              <a:chExt cx="1588423" cy="396762"/>
            </a:xfrm>
          </p:grpSpPr>
          <p:sp>
            <p:nvSpPr>
              <p:cNvPr id="147" name="Oval 146">
                <a:extLst>
                  <a:ext uri="{FF2B5EF4-FFF2-40B4-BE49-F238E27FC236}">
                    <a16:creationId xmlns:a16="http://schemas.microsoft.com/office/drawing/2014/main" id="{F95A6C75-64DD-CF5E-1E0A-C3B5CFCCAF85}"/>
                  </a:ext>
                </a:extLst>
              </p:cNvPr>
              <p:cNvSpPr/>
              <p:nvPr/>
            </p:nvSpPr>
            <p:spPr>
              <a:xfrm>
                <a:off x="157937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48" name="Oval 147">
                <a:extLst>
                  <a:ext uri="{FF2B5EF4-FFF2-40B4-BE49-F238E27FC236}">
                    <a16:creationId xmlns:a16="http://schemas.microsoft.com/office/drawing/2014/main" id="{0E98A64E-5EFB-C5C4-5B2F-6A89F8D1D407}"/>
                  </a:ext>
                </a:extLst>
              </p:cNvPr>
              <p:cNvSpPr/>
              <p:nvPr/>
            </p:nvSpPr>
            <p:spPr>
              <a:xfrm>
                <a:off x="2175336"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49" name="Oval 148">
                <a:extLst>
                  <a:ext uri="{FF2B5EF4-FFF2-40B4-BE49-F238E27FC236}">
                    <a16:creationId xmlns:a16="http://schemas.microsoft.com/office/drawing/2014/main" id="{EF31A96E-E468-2420-49F1-89DBB0F2230C}"/>
                  </a:ext>
                </a:extLst>
              </p:cNvPr>
              <p:cNvSpPr/>
              <p:nvPr/>
            </p:nvSpPr>
            <p:spPr>
              <a:xfrm>
                <a:off x="277129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nvGrpSpPr>
            <p:cNvPr id="150" name="Group 149">
              <a:extLst>
                <a:ext uri="{FF2B5EF4-FFF2-40B4-BE49-F238E27FC236}">
                  <a16:creationId xmlns:a16="http://schemas.microsoft.com/office/drawing/2014/main" id="{340E8AD9-304A-4551-8C11-525CBE874B99}"/>
                </a:ext>
              </a:extLst>
            </p:cNvPr>
            <p:cNvGrpSpPr/>
            <p:nvPr/>
          </p:nvGrpSpPr>
          <p:grpSpPr>
            <a:xfrm>
              <a:off x="5671559" y="3429000"/>
              <a:ext cx="1588423" cy="396762"/>
              <a:chOff x="1579377" y="3168676"/>
              <a:chExt cx="1588423" cy="396762"/>
            </a:xfrm>
          </p:grpSpPr>
          <p:sp>
            <p:nvSpPr>
              <p:cNvPr id="151" name="Oval 150">
                <a:extLst>
                  <a:ext uri="{FF2B5EF4-FFF2-40B4-BE49-F238E27FC236}">
                    <a16:creationId xmlns:a16="http://schemas.microsoft.com/office/drawing/2014/main" id="{BB7F0A63-992A-AAC7-76B4-61595DE44C3C}"/>
                  </a:ext>
                </a:extLst>
              </p:cNvPr>
              <p:cNvSpPr/>
              <p:nvPr/>
            </p:nvSpPr>
            <p:spPr>
              <a:xfrm>
                <a:off x="157937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s</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52" name="Oval 151">
                <a:extLst>
                  <a:ext uri="{FF2B5EF4-FFF2-40B4-BE49-F238E27FC236}">
                    <a16:creationId xmlns:a16="http://schemas.microsoft.com/office/drawing/2014/main" id="{1C0DE3C8-B903-D2AE-349F-C2E10D307EF4}"/>
                  </a:ext>
                </a:extLst>
              </p:cNvPr>
              <p:cNvSpPr/>
              <p:nvPr/>
            </p:nvSpPr>
            <p:spPr>
              <a:xfrm>
                <a:off x="2175336"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r</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sp>
            <p:nvSpPr>
              <p:cNvPr id="153" name="Oval 152">
                <a:extLst>
                  <a:ext uri="{FF2B5EF4-FFF2-40B4-BE49-F238E27FC236}">
                    <a16:creationId xmlns:a16="http://schemas.microsoft.com/office/drawing/2014/main" id="{C1A246CF-2EF6-ACF1-5BA3-CA19BAFC1630}"/>
                  </a:ext>
                </a:extLst>
              </p:cNvPr>
              <p:cNvSpPr/>
              <p:nvPr/>
            </p:nvSpPr>
            <p:spPr>
              <a:xfrm>
                <a:off x="2771297" y="3168676"/>
                <a:ext cx="396503" cy="396762"/>
              </a:xfrm>
              <a:prstGeom prst="ellipse">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c</a:t>
                </a:r>
                <a:endParaRPr kumimoji="0" lang="en-CH" sz="28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endParaRPr>
              </a:p>
            </p:txBody>
          </p:sp>
        </p:grpSp>
      </p:grpSp>
    </p:spTree>
    <p:extLst>
      <p:ext uri="{BB962C8B-B14F-4D97-AF65-F5344CB8AC3E}">
        <p14:creationId xmlns:p14="http://schemas.microsoft.com/office/powerpoint/2010/main" val="20392496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7DB13-75A0-126A-C447-EAFA3429F3A7}"/>
            </a:ext>
          </a:extLst>
        </p:cNvPr>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A7D0313B-C6EB-9037-737D-C2F1B5EE4131}"/>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0" name="Group 9">
            <a:extLst>
              <a:ext uri="{FF2B5EF4-FFF2-40B4-BE49-F238E27FC236}">
                <a16:creationId xmlns:a16="http://schemas.microsoft.com/office/drawing/2014/main" id="{8557FE74-BD28-A175-17D4-1746DBCF2D48}"/>
              </a:ext>
            </a:extLst>
          </p:cNvPr>
          <p:cNvGrpSpPr/>
          <p:nvPr/>
        </p:nvGrpSpPr>
        <p:grpSpPr>
          <a:xfrm>
            <a:off x="-1" y="1164958"/>
            <a:ext cx="9144001" cy="1119641"/>
            <a:chOff x="-1" y="5309113"/>
            <a:chExt cx="9144001" cy="929404"/>
          </a:xfrm>
        </p:grpSpPr>
        <p:sp>
          <p:nvSpPr>
            <p:cNvPr id="11" name="Content Placeholder 2">
              <a:extLst>
                <a:ext uri="{FF2B5EF4-FFF2-40B4-BE49-F238E27FC236}">
                  <a16:creationId xmlns:a16="http://schemas.microsoft.com/office/drawing/2014/main" id="{E98CDB6B-AE70-844E-B764-1113D50DAAC0}"/>
                </a:ext>
              </a:extLst>
            </p:cNvPr>
            <p:cNvSpPr txBox="1">
              <a:spLocks/>
            </p:cNvSpPr>
            <p:nvPr/>
          </p:nvSpPr>
          <p:spPr>
            <a:xfrm>
              <a:off x="-1" y="5324527"/>
              <a:ext cx="9144001" cy="913990"/>
            </a:xfrm>
            <a:prstGeom prst="rect">
              <a:avLst/>
            </a:prstGeom>
            <a:solidFill>
              <a:schemeClr val="accent2">
                <a:lumMod val="20000"/>
                <a:lumOff val="80000"/>
              </a:schemeClr>
            </a:solidFill>
            <a:ln w="38100">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Connect rows in neighboring subarrays</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through </a:t>
              </a:r>
              <a:r>
                <a:rPr kumimoji="0" lang="en-US" sz="28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rPr>
                <a:t>a NOT gate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by consecutively activating rows</a:t>
              </a:r>
            </a:p>
          </p:txBody>
        </p:sp>
        <p:cxnSp>
          <p:nvCxnSpPr>
            <p:cNvPr id="12" name="Straight Connector 11">
              <a:extLst>
                <a:ext uri="{FF2B5EF4-FFF2-40B4-BE49-F238E27FC236}">
                  <a16:creationId xmlns:a16="http://schemas.microsoft.com/office/drawing/2014/main" id="{10D96963-CC35-10D8-9ABC-FB88B752153F}"/>
                </a:ext>
              </a:extLst>
            </p:cNvPr>
            <p:cNvCxnSpPr/>
            <p:nvPr/>
          </p:nvCxnSpPr>
          <p:spPr>
            <a:xfrm>
              <a:off x="0" y="5309113"/>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CD93DF9-C7E9-3647-5BA4-A71EF89E1C77}"/>
                </a:ext>
              </a:extLst>
            </p:cNvPr>
            <p:cNvCxnSpPr/>
            <p:nvPr/>
          </p:nvCxnSpPr>
          <p:spPr>
            <a:xfrm>
              <a:off x="-1" y="6223102"/>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5" name="Title 14">
            <a:extLst>
              <a:ext uri="{FF2B5EF4-FFF2-40B4-BE49-F238E27FC236}">
                <a16:creationId xmlns:a16="http://schemas.microsoft.com/office/drawing/2014/main" id="{9A64FCEC-892F-79CA-A7FA-C88C3BAC6855}"/>
              </a:ext>
            </a:extLst>
          </p:cNvPr>
          <p:cNvSpPr>
            <a:spLocks noGrp="1"/>
          </p:cNvSpPr>
          <p:nvPr>
            <p:ph type="title"/>
          </p:nvPr>
        </p:nvSpPr>
        <p:spPr/>
        <p:txBody>
          <a:bodyPr/>
          <a:lstStyle/>
          <a:p>
            <a:r>
              <a:rPr lang="en-US" sz="4400" dirty="0">
                <a:solidFill>
                  <a:schemeClr val="accent5">
                    <a:lumMod val="75000"/>
                  </a:schemeClr>
                </a:solidFill>
              </a:rPr>
              <a:t>Key Idea: NOT Operation</a:t>
            </a:r>
            <a:endParaRPr lang="en-CH" sz="4400" dirty="0">
              <a:solidFill>
                <a:schemeClr val="accent5">
                  <a:lumMod val="75000"/>
                </a:schemeClr>
              </a:solidFill>
            </a:endParaRPr>
          </a:p>
        </p:txBody>
      </p:sp>
      <p:cxnSp>
        <p:nvCxnSpPr>
          <p:cNvPr id="140" name="Düz Ok Bağlayıcısı 185">
            <a:extLst>
              <a:ext uri="{FF2B5EF4-FFF2-40B4-BE49-F238E27FC236}">
                <a16:creationId xmlns:a16="http://schemas.microsoft.com/office/drawing/2014/main" id="{31E14555-6760-C151-4E4B-C69A02F80DCF}"/>
              </a:ext>
            </a:extLst>
          </p:cNvPr>
          <p:cNvCxnSpPr>
            <a:cxnSpLocks/>
          </p:cNvCxnSpPr>
          <p:nvPr/>
        </p:nvCxnSpPr>
        <p:spPr>
          <a:xfrm>
            <a:off x="2702753" y="4363455"/>
            <a:ext cx="794374"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3" name="Düz Ok Bağlayıcısı 185">
            <a:extLst>
              <a:ext uri="{FF2B5EF4-FFF2-40B4-BE49-F238E27FC236}">
                <a16:creationId xmlns:a16="http://schemas.microsoft.com/office/drawing/2014/main" id="{D40BD2BF-B376-FAC9-711D-B328A6D84A3E}"/>
              </a:ext>
            </a:extLst>
          </p:cNvPr>
          <p:cNvCxnSpPr>
            <a:cxnSpLocks/>
          </p:cNvCxnSpPr>
          <p:nvPr/>
        </p:nvCxnSpPr>
        <p:spPr>
          <a:xfrm>
            <a:off x="5828084" y="4380143"/>
            <a:ext cx="794374"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52B142FB-FD38-EF68-D749-1E944F360E43}"/>
              </a:ext>
            </a:extLst>
          </p:cNvPr>
          <p:cNvGrpSpPr/>
          <p:nvPr/>
        </p:nvGrpSpPr>
        <p:grpSpPr>
          <a:xfrm>
            <a:off x="746196" y="2465021"/>
            <a:ext cx="1591196" cy="3379113"/>
            <a:chOff x="937586" y="2465021"/>
            <a:chExt cx="1591196" cy="3379113"/>
          </a:xfrm>
        </p:grpSpPr>
        <p:grpSp>
          <p:nvGrpSpPr>
            <p:cNvPr id="97" name="Group 96">
              <a:extLst>
                <a:ext uri="{FF2B5EF4-FFF2-40B4-BE49-F238E27FC236}">
                  <a16:creationId xmlns:a16="http://schemas.microsoft.com/office/drawing/2014/main" id="{28A2FB00-60A0-7EDA-4178-2773540656D5}"/>
                </a:ext>
              </a:extLst>
            </p:cNvPr>
            <p:cNvGrpSpPr/>
            <p:nvPr/>
          </p:nvGrpSpPr>
          <p:grpSpPr>
            <a:xfrm>
              <a:off x="1073766" y="2951662"/>
              <a:ext cx="1219255" cy="2448184"/>
              <a:chOff x="785736" y="2752247"/>
              <a:chExt cx="1219255" cy="2448184"/>
            </a:xfrm>
          </p:grpSpPr>
          <p:grpSp>
            <p:nvGrpSpPr>
              <p:cNvPr id="76" name="Group 75">
                <a:extLst>
                  <a:ext uri="{FF2B5EF4-FFF2-40B4-BE49-F238E27FC236}">
                    <a16:creationId xmlns:a16="http://schemas.microsoft.com/office/drawing/2014/main" id="{80FC0EEE-1CB4-831D-8EAE-43556F8DF1E1}"/>
                  </a:ext>
                </a:extLst>
              </p:cNvPr>
              <p:cNvGrpSpPr/>
              <p:nvPr/>
            </p:nvGrpSpPr>
            <p:grpSpPr>
              <a:xfrm>
                <a:off x="785736" y="2752247"/>
                <a:ext cx="1219255" cy="2448184"/>
                <a:chOff x="1084250" y="2810472"/>
                <a:chExt cx="590363" cy="1178709"/>
              </a:xfrm>
            </p:grpSpPr>
            <p:cxnSp>
              <p:nvCxnSpPr>
                <p:cNvPr id="36" name="Google Shape;175;p21">
                  <a:extLst>
                    <a:ext uri="{FF2B5EF4-FFF2-40B4-BE49-F238E27FC236}">
                      <a16:creationId xmlns:a16="http://schemas.microsoft.com/office/drawing/2014/main" id="{F81979ED-E354-1733-87DF-75872F569A85}"/>
                    </a:ext>
                  </a:extLst>
                </p:cNvPr>
                <p:cNvCxnSpPr>
                  <a:cxnSpLocks/>
                  <a:stCxn id="39" idx="4"/>
                </p:cNvCxnSpPr>
                <p:nvPr/>
              </p:nvCxnSpPr>
              <p:spPr>
                <a:xfrm flipV="1">
                  <a:off x="1201146" y="3536014"/>
                  <a:ext cx="0" cy="453167"/>
                </a:xfrm>
                <a:prstGeom prst="straightConnector1">
                  <a:avLst/>
                </a:prstGeom>
                <a:noFill/>
                <a:ln w="76200" cap="flat" cmpd="sng">
                  <a:solidFill>
                    <a:srgbClr val="000000"/>
                  </a:solidFill>
                  <a:prstDash val="solid"/>
                  <a:round/>
                  <a:headEnd type="none" w="med" len="med"/>
                  <a:tailEnd type="none" w="med" len="med"/>
                </a:ln>
              </p:spPr>
            </p:cxnSp>
            <p:sp>
              <p:nvSpPr>
                <p:cNvPr id="39" name="Google Shape;182;p21">
                  <a:extLst>
                    <a:ext uri="{FF2B5EF4-FFF2-40B4-BE49-F238E27FC236}">
                      <a16:creationId xmlns:a16="http://schemas.microsoft.com/office/drawing/2014/main" id="{5005DC8F-32FE-5149-AD13-4828B122ADF7}"/>
                    </a:ext>
                  </a:extLst>
                </p:cNvPr>
                <p:cNvSpPr/>
                <p:nvPr/>
              </p:nvSpPr>
              <p:spPr>
                <a:xfrm>
                  <a:off x="1084250" y="3757072"/>
                  <a:ext cx="233792" cy="232109"/>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endParaRPr>
                </a:p>
              </p:txBody>
            </p:sp>
            <p:sp>
              <p:nvSpPr>
                <p:cNvPr id="41" name="Google Shape;196;p21">
                  <a:extLst>
                    <a:ext uri="{FF2B5EF4-FFF2-40B4-BE49-F238E27FC236}">
                      <a16:creationId xmlns:a16="http://schemas.microsoft.com/office/drawing/2014/main" id="{2A21659D-C317-B998-7911-FFE018B9AA59}"/>
                    </a:ext>
                  </a:extLst>
                </p:cNvPr>
                <p:cNvSpPr/>
                <p:nvPr/>
              </p:nvSpPr>
              <p:spPr>
                <a:xfrm>
                  <a:off x="1084250" y="3112489"/>
                  <a:ext cx="583425" cy="528526"/>
                </a:xfrm>
                <a:prstGeom prst="roundRect">
                  <a:avLst/>
                </a:prstGeom>
                <a:solidFill>
                  <a:schemeClr val="bg1"/>
                </a:solid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mn-ea"/>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43" name="Google Shape;208;p21">
                  <a:extLst>
                    <a:ext uri="{FF2B5EF4-FFF2-40B4-BE49-F238E27FC236}">
                      <a16:creationId xmlns:a16="http://schemas.microsoft.com/office/drawing/2014/main" id="{59CACF31-2048-C920-E875-81DC4CD3F2F5}"/>
                    </a:ext>
                  </a:extLst>
                </p:cNvPr>
                <p:cNvCxnSpPr>
                  <a:cxnSpLocks/>
                  <a:endCxn id="65" idx="0"/>
                </p:cNvCxnSpPr>
                <p:nvPr/>
              </p:nvCxnSpPr>
              <p:spPr>
                <a:xfrm flipV="1">
                  <a:off x="1550683" y="2810472"/>
                  <a:ext cx="7034" cy="449874"/>
                </a:xfrm>
                <a:prstGeom prst="straightConnector1">
                  <a:avLst/>
                </a:prstGeom>
                <a:noFill/>
                <a:ln w="76200" cap="flat" cmpd="sng">
                  <a:solidFill>
                    <a:srgbClr val="000000"/>
                  </a:solidFill>
                  <a:prstDash val="solid"/>
                  <a:round/>
                  <a:headEnd type="none" w="med" len="med"/>
                  <a:tailEnd type="none" w="med" len="med"/>
                </a:ln>
              </p:spPr>
            </p:cxnSp>
            <p:sp>
              <p:nvSpPr>
                <p:cNvPr id="65" name="Google Shape;217;p21">
                  <a:extLst>
                    <a:ext uri="{FF2B5EF4-FFF2-40B4-BE49-F238E27FC236}">
                      <a16:creationId xmlns:a16="http://schemas.microsoft.com/office/drawing/2014/main" id="{99916DD6-999B-1667-4137-7DC5823937E8}"/>
                    </a:ext>
                  </a:extLst>
                </p:cNvPr>
                <p:cNvSpPr/>
                <p:nvPr/>
              </p:nvSpPr>
              <p:spPr>
                <a:xfrm>
                  <a:off x="1440821" y="2810472"/>
                  <a:ext cx="233792" cy="232109"/>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grpSp>
          <p:grpSp>
            <p:nvGrpSpPr>
              <p:cNvPr id="85" name="Group 84">
                <a:extLst>
                  <a:ext uri="{FF2B5EF4-FFF2-40B4-BE49-F238E27FC236}">
                    <a16:creationId xmlns:a16="http://schemas.microsoft.com/office/drawing/2014/main" id="{9C436782-4287-A64A-9CD3-578C4D52CFBD}"/>
                  </a:ext>
                </a:extLst>
              </p:cNvPr>
              <p:cNvGrpSpPr/>
              <p:nvPr/>
            </p:nvGrpSpPr>
            <p:grpSpPr>
              <a:xfrm>
                <a:off x="843911" y="3459948"/>
                <a:ext cx="1090732" cy="1017346"/>
                <a:chOff x="4636014" y="2665293"/>
                <a:chExt cx="1090732" cy="1017346"/>
              </a:xfrm>
            </p:grpSpPr>
            <p:cxnSp>
              <p:nvCxnSpPr>
                <p:cNvPr id="86" name="Düz Bağlayıcı 567">
                  <a:extLst>
                    <a:ext uri="{FF2B5EF4-FFF2-40B4-BE49-F238E27FC236}">
                      <a16:creationId xmlns:a16="http://schemas.microsoft.com/office/drawing/2014/main" id="{5CE23CDD-5FA6-8326-8245-A886BCA9BE59}"/>
                    </a:ext>
                  </a:extLst>
                </p:cNvPr>
                <p:cNvCxnSpPr>
                  <a:cxnSpLocks/>
                </p:cNvCxnSpPr>
                <p:nvPr/>
              </p:nvCxnSpPr>
              <p:spPr>
                <a:xfrm>
                  <a:off x="4810753" y="2753125"/>
                  <a:ext cx="8551" cy="9295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Düz Bağlayıcı 568">
                  <a:extLst>
                    <a:ext uri="{FF2B5EF4-FFF2-40B4-BE49-F238E27FC236}">
                      <a16:creationId xmlns:a16="http://schemas.microsoft.com/office/drawing/2014/main" id="{F5101BE9-2FF8-AB2D-C514-746D5527B2FC}"/>
                    </a:ext>
                  </a:extLst>
                </p:cNvPr>
                <p:cNvCxnSpPr>
                  <a:cxnSpLocks/>
                </p:cNvCxnSpPr>
                <p:nvPr/>
              </p:nvCxnSpPr>
              <p:spPr>
                <a:xfrm flipH="1">
                  <a:off x="5543099" y="2665293"/>
                  <a:ext cx="922" cy="89545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Düz Bağlayıcı 569">
                  <a:extLst>
                    <a:ext uri="{FF2B5EF4-FFF2-40B4-BE49-F238E27FC236}">
                      <a16:creationId xmlns:a16="http://schemas.microsoft.com/office/drawing/2014/main" id="{D18EB5FC-0CFB-791C-3E45-2E064DC496FB}"/>
                    </a:ext>
                  </a:extLst>
                </p:cNvPr>
                <p:cNvCxnSpPr>
                  <a:cxnSpLocks/>
                </p:cNvCxnSpPr>
                <p:nvPr/>
              </p:nvCxnSpPr>
              <p:spPr>
                <a:xfrm>
                  <a:off x="4771315" y="2740425"/>
                  <a:ext cx="7963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Düz Bağlayıcı 570">
                  <a:extLst>
                    <a:ext uri="{FF2B5EF4-FFF2-40B4-BE49-F238E27FC236}">
                      <a16:creationId xmlns:a16="http://schemas.microsoft.com/office/drawing/2014/main" id="{6E37245D-A704-FBCE-4297-D7CAD2D00397}"/>
                    </a:ext>
                  </a:extLst>
                </p:cNvPr>
                <p:cNvCxnSpPr>
                  <a:cxnSpLocks/>
                </p:cNvCxnSpPr>
                <p:nvPr/>
              </p:nvCxnSpPr>
              <p:spPr>
                <a:xfrm>
                  <a:off x="4841861" y="3515181"/>
                  <a:ext cx="669914" cy="32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90" name="İkizkenar Üçgen 571">
                  <a:extLst>
                    <a:ext uri="{FF2B5EF4-FFF2-40B4-BE49-F238E27FC236}">
                      <a16:creationId xmlns:a16="http://schemas.microsoft.com/office/drawing/2014/main" id="{B39FEC0A-D153-4422-5A59-284A1E11EA23}"/>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91" name="Oval 90">
                  <a:extLst>
                    <a:ext uri="{FF2B5EF4-FFF2-40B4-BE49-F238E27FC236}">
                      <a16:creationId xmlns:a16="http://schemas.microsoft.com/office/drawing/2014/main" id="{1D9A28EF-F342-17A0-F049-B6CE245E0E90}"/>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92" name="İkizkenar Üçgen 573">
                  <a:extLst>
                    <a:ext uri="{FF2B5EF4-FFF2-40B4-BE49-F238E27FC236}">
                      <a16:creationId xmlns:a16="http://schemas.microsoft.com/office/drawing/2014/main" id="{1B4422A2-853B-A961-67BC-F405D6C50082}"/>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93" name="Oval 92">
                  <a:extLst>
                    <a:ext uri="{FF2B5EF4-FFF2-40B4-BE49-F238E27FC236}">
                      <a16:creationId xmlns:a16="http://schemas.microsoft.com/office/drawing/2014/main" id="{E77991CE-B43B-5C42-E164-0093683D70EC}"/>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grpSp>
        <p:sp>
          <p:nvSpPr>
            <p:cNvPr id="187" name="Metin kutusu 34">
              <a:extLst>
                <a:ext uri="{FF2B5EF4-FFF2-40B4-BE49-F238E27FC236}">
                  <a16:creationId xmlns:a16="http://schemas.microsoft.com/office/drawing/2014/main" id="{709D068D-96AC-A8D2-95FF-D88D807503F1}"/>
                </a:ext>
              </a:extLst>
            </p:cNvPr>
            <p:cNvSpPr txBox="1"/>
            <p:nvPr/>
          </p:nvSpPr>
          <p:spPr>
            <a:xfrm>
              <a:off x="1706326" y="2465021"/>
              <a:ext cx="82245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src</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88" name="Metin kutusu 34">
              <a:extLst>
                <a:ext uri="{FF2B5EF4-FFF2-40B4-BE49-F238E27FC236}">
                  <a16:creationId xmlns:a16="http://schemas.microsoft.com/office/drawing/2014/main" id="{DB3371D0-43D7-2378-2004-FAE98A9000E8}"/>
                </a:ext>
              </a:extLst>
            </p:cNvPr>
            <p:cNvSpPr txBox="1"/>
            <p:nvPr/>
          </p:nvSpPr>
          <p:spPr>
            <a:xfrm>
              <a:off x="937586" y="5320914"/>
              <a:ext cx="10539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dst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grpSp>
      <p:sp>
        <p:nvSpPr>
          <p:cNvPr id="189" name="Dikdörtgen 256">
            <a:extLst>
              <a:ext uri="{FF2B5EF4-FFF2-40B4-BE49-F238E27FC236}">
                <a16:creationId xmlns:a16="http://schemas.microsoft.com/office/drawing/2014/main" id="{A409D726-5281-B4AB-0DD3-2605743874A0}"/>
              </a:ext>
            </a:extLst>
          </p:cNvPr>
          <p:cNvSpPr/>
          <p:nvPr/>
        </p:nvSpPr>
        <p:spPr>
          <a:xfrm>
            <a:off x="2495127" y="3832857"/>
            <a:ext cx="1171530" cy="381824"/>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a:t>
            </a:r>
            <a:r>
              <a:rPr kumimoji="0" lang="en-US" sz="2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src</a:t>
            </a:r>
            <a:endParaRPr kumimoji="0" lang="en-US" sz="20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93" name="Dikdörtgen 256">
            <a:extLst>
              <a:ext uri="{FF2B5EF4-FFF2-40B4-BE49-F238E27FC236}">
                <a16:creationId xmlns:a16="http://schemas.microsoft.com/office/drawing/2014/main" id="{7C4DAA28-E13D-37DA-6021-334A11469A40}"/>
              </a:ext>
            </a:extLst>
          </p:cNvPr>
          <p:cNvSpPr/>
          <p:nvPr/>
        </p:nvSpPr>
        <p:spPr>
          <a:xfrm>
            <a:off x="5594357" y="3854940"/>
            <a:ext cx="1171530" cy="381824"/>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a:t>
            </a:r>
            <a:r>
              <a:rPr kumimoji="0" lang="en-US" sz="20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dst</a:t>
            </a:r>
            <a:endParaRPr kumimoji="0" lang="en-US" sz="20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10" name="Arrow: Right 109">
            <a:extLst>
              <a:ext uri="{FF2B5EF4-FFF2-40B4-BE49-F238E27FC236}">
                <a16:creationId xmlns:a16="http://schemas.microsoft.com/office/drawing/2014/main" id="{8225A821-8CA5-15E4-0C26-FBCA389CF90B}"/>
              </a:ext>
            </a:extLst>
          </p:cNvPr>
          <p:cNvSpPr/>
          <p:nvPr/>
        </p:nvSpPr>
        <p:spPr>
          <a:xfrm rot="2966867">
            <a:off x="257286" y="3552920"/>
            <a:ext cx="806421" cy="436277"/>
          </a:xfrm>
          <a:prstGeom prst="rightArrow">
            <a:avLst>
              <a:gd name="adj1" fmla="val 50000"/>
              <a:gd name="adj2" fmla="val 65504"/>
            </a:avLst>
          </a:prstGeom>
          <a:solidFill>
            <a:srgbClr val="FFC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8" name="Group 177">
            <a:extLst>
              <a:ext uri="{FF2B5EF4-FFF2-40B4-BE49-F238E27FC236}">
                <a16:creationId xmlns:a16="http://schemas.microsoft.com/office/drawing/2014/main" id="{B147FB51-D6F6-73F3-C1E2-CCAE57C545E5}"/>
              </a:ext>
            </a:extLst>
          </p:cNvPr>
          <p:cNvGrpSpPr/>
          <p:nvPr/>
        </p:nvGrpSpPr>
        <p:grpSpPr>
          <a:xfrm>
            <a:off x="3817983" y="2438271"/>
            <a:ext cx="1591196" cy="3379113"/>
            <a:chOff x="3817983" y="2438271"/>
            <a:chExt cx="1591196" cy="3379113"/>
          </a:xfrm>
        </p:grpSpPr>
        <p:grpSp>
          <p:nvGrpSpPr>
            <p:cNvPr id="56" name="Group 55">
              <a:extLst>
                <a:ext uri="{FF2B5EF4-FFF2-40B4-BE49-F238E27FC236}">
                  <a16:creationId xmlns:a16="http://schemas.microsoft.com/office/drawing/2014/main" id="{12C0EDC9-7014-0BA0-312F-067FFFFDE046}"/>
                </a:ext>
              </a:extLst>
            </p:cNvPr>
            <p:cNvGrpSpPr/>
            <p:nvPr/>
          </p:nvGrpSpPr>
          <p:grpSpPr>
            <a:xfrm>
              <a:off x="3954163" y="2924912"/>
              <a:ext cx="1219255" cy="2448184"/>
              <a:chOff x="785736" y="2752247"/>
              <a:chExt cx="1219255" cy="2448184"/>
            </a:xfrm>
          </p:grpSpPr>
          <p:grpSp>
            <p:nvGrpSpPr>
              <p:cNvPr id="59" name="Group 58">
                <a:extLst>
                  <a:ext uri="{FF2B5EF4-FFF2-40B4-BE49-F238E27FC236}">
                    <a16:creationId xmlns:a16="http://schemas.microsoft.com/office/drawing/2014/main" id="{4BDD1621-80E7-AF3F-067D-198751D47489}"/>
                  </a:ext>
                </a:extLst>
              </p:cNvPr>
              <p:cNvGrpSpPr/>
              <p:nvPr/>
            </p:nvGrpSpPr>
            <p:grpSpPr>
              <a:xfrm>
                <a:off x="785736" y="2752247"/>
                <a:ext cx="1219255" cy="2448184"/>
                <a:chOff x="1084250" y="2810472"/>
                <a:chExt cx="590363" cy="1178709"/>
              </a:xfrm>
            </p:grpSpPr>
            <p:sp>
              <p:nvSpPr>
                <p:cNvPr id="72" name="Google Shape;196;p21">
                  <a:extLst>
                    <a:ext uri="{FF2B5EF4-FFF2-40B4-BE49-F238E27FC236}">
                      <a16:creationId xmlns:a16="http://schemas.microsoft.com/office/drawing/2014/main" id="{FE59DF16-BED6-5556-AEE9-B7BB7B0D9350}"/>
                    </a:ext>
                  </a:extLst>
                </p:cNvPr>
                <p:cNvSpPr/>
                <p:nvPr/>
              </p:nvSpPr>
              <p:spPr>
                <a:xfrm>
                  <a:off x="1084250" y="3112489"/>
                  <a:ext cx="583425" cy="528526"/>
                </a:xfrm>
                <a:prstGeom prst="roundRect">
                  <a:avLst/>
                </a:prstGeom>
                <a:solidFill>
                  <a:schemeClr val="bg1"/>
                </a:solid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mn-ea"/>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73" name="Google Shape;208;p21">
                  <a:extLst>
                    <a:ext uri="{FF2B5EF4-FFF2-40B4-BE49-F238E27FC236}">
                      <a16:creationId xmlns:a16="http://schemas.microsoft.com/office/drawing/2014/main" id="{36A31A8D-A89B-FC2B-7FDD-EA91D5ED0547}"/>
                    </a:ext>
                  </a:extLst>
                </p:cNvPr>
                <p:cNvCxnSpPr>
                  <a:cxnSpLocks/>
                  <a:endCxn id="74" idx="0"/>
                </p:cNvCxnSpPr>
                <p:nvPr/>
              </p:nvCxnSpPr>
              <p:spPr>
                <a:xfrm flipV="1">
                  <a:off x="1550683" y="2810472"/>
                  <a:ext cx="7034" cy="449874"/>
                </a:xfrm>
                <a:prstGeom prst="straightConnector1">
                  <a:avLst/>
                </a:prstGeom>
                <a:noFill/>
                <a:ln w="76200" cap="flat" cmpd="sng">
                  <a:solidFill>
                    <a:srgbClr val="0070C0"/>
                  </a:solidFill>
                  <a:prstDash val="solid"/>
                  <a:round/>
                  <a:headEnd type="none" w="med" len="med"/>
                  <a:tailEnd type="none" w="med" len="med"/>
                </a:ln>
              </p:spPr>
            </p:cxnSp>
            <p:sp>
              <p:nvSpPr>
                <p:cNvPr id="74" name="Google Shape;217;p21">
                  <a:extLst>
                    <a:ext uri="{FF2B5EF4-FFF2-40B4-BE49-F238E27FC236}">
                      <a16:creationId xmlns:a16="http://schemas.microsoft.com/office/drawing/2014/main" id="{E1A75BE1-5F76-DFB9-209F-6F6DDAA8B7B7}"/>
                    </a:ext>
                  </a:extLst>
                </p:cNvPr>
                <p:cNvSpPr/>
                <p:nvPr/>
              </p:nvSpPr>
              <p:spPr>
                <a:xfrm>
                  <a:off x="1440821" y="2810472"/>
                  <a:ext cx="233792" cy="232109"/>
                </a:xfrm>
                <a:prstGeom prst="ellipse">
                  <a:avLst/>
                </a:prstGeom>
                <a:solidFill>
                  <a:schemeClr val="bg1"/>
                </a:solidFill>
                <a:ln w="38100"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cxnSp>
              <p:nvCxnSpPr>
                <p:cNvPr id="70" name="Google Shape;175;p21">
                  <a:extLst>
                    <a:ext uri="{FF2B5EF4-FFF2-40B4-BE49-F238E27FC236}">
                      <a16:creationId xmlns:a16="http://schemas.microsoft.com/office/drawing/2014/main" id="{B38FE9F2-5071-90C0-FD32-93571312AE0A}"/>
                    </a:ext>
                  </a:extLst>
                </p:cNvPr>
                <p:cNvCxnSpPr>
                  <a:cxnSpLocks/>
                </p:cNvCxnSpPr>
                <p:nvPr/>
              </p:nvCxnSpPr>
              <p:spPr>
                <a:xfrm flipV="1">
                  <a:off x="1199851" y="3536014"/>
                  <a:ext cx="0" cy="453167"/>
                </a:xfrm>
                <a:prstGeom prst="straightConnector1">
                  <a:avLst/>
                </a:prstGeom>
                <a:noFill/>
                <a:ln w="76200" cap="flat" cmpd="sng">
                  <a:solidFill>
                    <a:srgbClr val="000000"/>
                  </a:solidFill>
                  <a:prstDash val="solid"/>
                  <a:round/>
                  <a:headEnd type="none" w="med" len="med"/>
                  <a:tailEnd type="none" w="med" len="med"/>
                </a:ln>
              </p:spPr>
            </p:cxnSp>
            <p:sp>
              <p:nvSpPr>
                <p:cNvPr id="71" name="Google Shape;182;p21">
                  <a:extLst>
                    <a:ext uri="{FF2B5EF4-FFF2-40B4-BE49-F238E27FC236}">
                      <a16:creationId xmlns:a16="http://schemas.microsoft.com/office/drawing/2014/main" id="{E639F91C-16B6-EDBA-BFEA-262CE9F54A2B}"/>
                    </a:ext>
                  </a:extLst>
                </p:cNvPr>
                <p:cNvSpPr/>
                <p:nvPr/>
              </p:nvSpPr>
              <p:spPr>
                <a:xfrm>
                  <a:off x="1084250" y="3757072"/>
                  <a:ext cx="233792" cy="232109"/>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endParaRPr>
                </a:p>
              </p:txBody>
            </p:sp>
          </p:grpSp>
          <p:grpSp>
            <p:nvGrpSpPr>
              <p:cNvPr id="60" name="Group 59">
                <a:extLst>
                  <a:ext uri="{FF2B5EF4-FFF2-40B4-BE49-F238E27FC236}">
                    <a16:creationId xmlns:a16="http://schemas.microsoft.com/office/drawing/2014/main" id="{C83F659B-6BDB-BAC0-52EA-4A572FF7049B}"/>
                  </a:ext>
                </a:extLst>
              </p:cNvPr>
              <p:cNvGrpSpPr/>
              <p:nvPr/>
            </p:nvGrpSpPr>
            <p:grpSpPr>
              <a:xfrm>
                <a:off x="843911" y="3443904"/>
                <a:ext cx="1090732" cy="858496"/>
                <a:chOff x="4636014" y="2649249"/>
                <a:chExt cx="1090732" cy="858496"/>
              </a:xfrm>
            </p:grpSpPr>
            <p:cxnSp>
              <p:nvCxnSpPr>
                <p:cNvPr id="61" name="Düz Bağlayıcı 567">
                  <a:extLst>
                    <a:ext uri="{FF2B5EF4-FFF2-40B4-BE49-F238E27FC236}">
                      <a16:creationId xmlns:a16="http://schemas.microsoft.com/office/drawing/2014/main" id="{6317DCF7-2A7B-E33D-19F9-0CAF0E4CD478}"/>
                    </a:ext>
                  </a:extLst>
                </p:cNvPr>
                <p:cNvCxnSpPr>
                  <a:cxnSpLocks/>
                  <a:endCxn id="66" idx="3"/>
                </p:cNvCxnSpPr>
                <p:nvPr/>
              </p:nvCxnSpPr>
              <p:spPr>
                <a:xfrm>
                  <a:off x="4813427" y="2753125"/>
                  <a:ext cx="1097" cy="579378"/>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2" name="Düz Bağlayıcı 568">
                  <a:extLst>
                    <a:ext uri="{FF2B5EF4-FFF2-40B4-BE49-F238E27FC236}">
                      <a16:creationId xmlns:a16="http://schemas.microsoft.com/office/drawing/2014/main" id="{C2F31692-DF24-99B7-0303-7520EE1D10D1}"/>
                    </a:ext>
                  </a:extLst>
                </p:cNvPr>
                <p:cNvCxnSpPr>
                  <a:cxnSpLocks/>
                  <a:endCxn id="69" idx="2"/>
                </p:cNvCxnSpPr>
                <p:nvPr/>
              </p:nvCxnSpPr>
              <p:spPr>
                <a:xfrm flipH="1">
                  <a:off x="5541227" y="2649249"/>
                  <a:ext cx="2794" cy="721762"/>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3" name="Düz Bağlayıcı 569">
                  <a:extLst>
                    <a:ext uri="{FF2B5EF4-FFF2-40B4-BE49-F238E27FC236}">
                      <a16:creationId xmlns:a16="http://schemas.microsoft.com/office/drawing/2014/main" id="{2782D868-6263-26EF-4B82-CA0A70D5C5A7}"/>
                    </a:ext>
                  </a:extLst>
                </p:cNvPr>
                <p:cNvCxnSpPr>
                  <a:cxnSpLocks/>
                </p:cNvCxnSpPr>
                <p:nvPr/>
              </p:nvCxnSpPr>
              <p:spPr>
                <a:xfrm>
                  <a:off x="4779337" y="2740425"/>
                  <a:ext cx="796309"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4" name="Düz Bağlayıcı 570">
                  <a:extLst>
                    <a:ext uri="{FF2B5EF4-FFF2-40B4-BE49-F238E27FC236}">
                      <a16:creationId xmlns:a16="http://schemas.microsoft.com/office/drawing/2014/main" id="{9C512944-D9C7-D3DA-0757-ABF256A1AFE4}"/>
                    </a:ext>
                  </a:extLst>
                </p:cNvPr>
                <p:cNvCxnSpPr>
                  <a:cxnSpLocks/>
                </p:cNvCxnSpPr>
                <p:nvPr/>
              </p:nvCxnSpPr>
              <p:spPr>
                <a:xfrm>
                  <a:off x="4841861" y="3504485"/>
                  <a:ext cx="669914" cy="326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sp>
              <p:nvSpPr>
                <p:cNvPr id="67" name="Oval 66">
                  <a:extLst>
                    <a:ext uri="{FF2B5EF4-FFF2-40B4-BE49-F238E27FC236}">
                      <a16:creationId xmlns:a16="http://schemas.microsoft.com/office/drawing/2014/main" id="{C6AC1B8E-69D8-E8DD-4F61-E09EE7D468C7}"/>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8" name="İkizkenar Üçgen 573">
                  <a:extLst>
                    <a:ext uri="{FF2B5EF4-FFF2-40B4-BE49-F238E27FC236}">
                      <a16:creationId xmlns:a16="http://schemas.microsoft.com/office/drawing/2014/main" id="{FB34B6CD-F155-72A5-788D-7C93F4C56A5C}"/>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6" name="İkizkenar Üçgen 571">
                  <a:extLst>
                    <a:ext uri="{FF2B5EF4-FFF2-40B4-BE49-F238E27FC236}">
                      <a16:creationId xmlns:a16="http://schemas.microsoft.com/office/drawing/2014/main" id="{F54B5A83-C9AA-0B68-B8F2-E0B243605FA8}"/>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9" name="Oval 68">
                  <a:extLst>
                    <a:ext uri="{FF2B5EF4-FFF2-40B4-BE49-F238E27FC236}">
                      <a16:creationId xmlns:a16="http://schemas.microsoft.com/office/drawing/2014/main" id="{D02EEAAA-4B37-DA53-2F40-E08EBC0BC51B}"/>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grpSp>
        <p:sp>
          <p:nvSpPr>
            <p:cNvPr id="57" name="Metin kutusu 34">
              <a:extLst>
                <a:ext uri="{FF2B5EF4-FFF2-40B4-BE49-F238E27FC236}">
                  <a16:creationId xmlns:a16="http://schemas.microsoft.com/office/drawing/2014/main" id="{67C64FFF-5578-E130-592F-3A7ABDDA170C}"/>
                </a:ext>
              </a:extLst>
            </p:cNvPr>
            <p:cNvSpPr txBox="1"/>
            <p:nvPr/>
          </p:nvSpPr>
          <p:spPr>
            <a:xfrm>
              <a:off x="4586723" y="2438271"/>
              <a:ext cx="82245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src</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8" name="Metin kutusu 34">
              <a:extLst>
                <a:ext uri="{FF2B5EF4-FFF2-40B4-BE49-F238E27FC236}">
                  <a16:creationId xmlns:a16="http://schemas.microsoft.com/office/drawing/2014/main" id="{D1B6E769-67AC-4ED4-9077-86A1E1947438}"/>
                </a:ext>
              </a:extLst>
            </p:cNvPr>
            <p:cNvSpPr txBox="1"/>
            <p:nvPr/>
          </p:nvSpPr>
          <p:spPr>
            <a:xfrm>
              <a:off x="3817983" y="5294164"/>
              <a:ext cx="10539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dst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13" name="Google Shape;175;p21">
              <a:extLst>
                <a:ext uri="{FF2B5EF4-FFF2-40B4-BE49-F238E27FC236}">
                  <a16:creationId xmlns:a16="http://schemas.microsoft.com/office/drawing/2014/main" id="{9BDF5ECE-E0C0-0676-6D45-183DEEFAEB45}"/>
                </a:ext>
              </a:extLst>
            </p:cNvPr>
            <p:cNvCxnSpPr>
              <a:cxnSpLocks/>
              <a:endCxn id="66" idx="3"/>
            </p:cNvCxnSpPr>
            <p:nvPr/>
          </p:nvCxnSpPr>
          <p:spPr>
            <a:xfrm flipV="1">
              <a:off x="4189751" y="4299823"/>
              <a:ext cx="1097" cy="192384"/>
            </a:xfrm>
            <a:prstGeom prst="straightConnector1">
              <a:avLst/>
            </a:prstGeom>
            <a:noFill/>
            <a:ln w="76200" cap="flat" cmpd="sng">
              <a:solidFill>
                <a:srgbClr val="7030A0"/>
              </a:solidFill>
              <a:prstDash val="solid"/>
              <a:round/>
              <a:headEnd type="none" w="med" len="med"/>
              <a:tailEnd type="none" w="med" len="med"/>
            </a:ln>
          </p:spPr>
        </p:cxnSp>
        <p:cxnSp>
          <p:nvCxnSpPr>
            <p:cNvPr id="116" name="Google Shape;175;p21">
              <a:extLst>
                <a:ext uri="{FF2B5EF4-FFF2-40B4-BE49-F238E27FC236}">
                  <a16:creationId xmlns:a16="http://schemas.microsoft.com/office/drawing/2014/main" id="{3D31FA31-2CA2-E0F4-25F4-AC82A582C84F}"/>
                </a:ext>
              </a:extLst>
            </p:cNvPr>
            <p:cNvCxnSpPr>
              <a:cxnSpLocks/>
            </p:cNvCxnSpPr>
            <p:nvPr/>
          </p:nvCxnSpPr>
          <p:spPr>
            <a:xfrm flipV="1">
              <a:off x="4913351" y="4318859"/>
              <a:ext cx="1097" cy="192384"/>
            </a:xfrm>
            <a:prstGeom prst="straightConnector1">
              <a:avLst/>
            </a:prstGeom>
            <a:noFill/>
            <a:ln w="76200" cap="flat" cmpd="sng">
              <a:solidFill>
                <a:srgbClr val="7030A0"/>
              </a:solidFill>
              <a:prstDash val="solid"/>
              <a:round/>
              <a:headEnd type="none" w="med" len="med"/>
              <a:tailEnd type="none" w="med" len="med"/>
            </a:ln>
          </p:spPr>
        </p:cxnSp>
      </p:grpSp>
      <p:grpSp>
        <p:nvGrpSpPr>
          <p:cNvPr id="209" name="Group 208">
            <a:extLst>
              <a:ext uri="{FF2B5EF4-FFF2-40B4-BE49-F238E27FC236}">
                <a16:creationId xmlns:a16="http://schemas.microsoft.com/office/drawing/2014/main" id="{D17AF66D-8C8B-BDF7-E9A6-F1D007A327C9}"/>
              </a:ext>
            </a:extLst>
          </p:cNvPr>
          <p:cNvGrpSpPr/>
          <p:nvPr/>
        </p:nvGrpSpPr>
        <p:grpSpPr>
          <a:xfrm>
            <a:off x="7022142" y="2482515"/>
            <a:ext cx="1591196" cy="3379113"/>
            <a:chOff x="7022142" y="2482515"/>
            <a:chExt cx="1591196" cy="3379113"/>
          </a:xfrm>
        </p:grpSpPr>
        <p:grpSp>
          <p:nvGrpSpPr>
            <p:cNvPr id="179" name="Group 178">
              <a:extLst>
                <a:ext uri="{FF2B5EF4-FFF2-40B4-BE49-F238E27FC236}">
                  <a16:creationId xmlns:a16="http://schemas.microsoft.com/office/drawing/2014/main" id="{60BB2227-9D37-8E0A-8831-ACE6150F5112}"/>
                </a:ext>
              </a:extLst>
            </p:cNvPr>
            <p:cNvGrpSpPr/>
            <p:nvPr/>
          </p:nvGrpSpPr>
          <p:grpSpPr>
            <a:xfrm>
              <a:off x="7022142" y="2482515"/>
              <a:ext cx="1591196" cy="3379113"/>
              <a:chOff x="3817983" y="2438271"/>
              <a:chExt cx="1591196" cy="3379113"/>
            </a:xfrm>
          </p:grpSpPr>
          <p:grpSp>
            <p:nvGrpSpPr>
              <p:cNvPr id="180" name="Group 179">
                <a:extLst>
                  <a:ext uri="{FF2B5EF4-FFF2-40B4-BE49-F238E27FC236}">
                    <a16:creationId xmlns:a16="http://schemas.microsoft.com/office/drawing/2014/main" id="{6AD023F5-E098-72C4-7EA8-43B48565DEED}"/>
                  </a:ext>
                </a:extLst>
              </p:cNvPr>
              <p:cNvGrpSpPr/>
              <p:nvPr/>
            </p:nvGrpSpPr>
            <p:grpSpPr>
              <a:xfrm>
                <a:off x="3954163" y="2924912"/>
                <a:ext cx="1219255" cy="2448184"/>
                <a:chOff x="785736" y="2752247"/>
                <a:chExt cx="1219255" cy="2448184"/>
              </a:xfrm>
            </p:grpSpPr>
            <p:grpSp>
              <p:nvGrpSpPr>
                <p:cNvPr id="185" name="Group 184">
                  <a:extLst>
                    <a:ext uri="{FF2B5EF4-FFF2-40B4-BE49-F238E27FC236}">
                      <a16:creationId xmlns:a16="http://schemas.microsoft.com/office/drawing/2014/main" id="{7A2003F6-6794-BD71-A54A-5BD5613F322F}"/>
                    </a:ext>
                  </a:extLst>
                </p:cNvPr>
                <p:cNvGrpSpPr/>
                <p:nvPr/>
              </p:nvGrpSpPr>
              <p:grpSpPr>
                <a:xfrm>
                  <a:off x="785736" y="2752247"/>
                  <a:ext cx="1219255" cy="2448184"/>
                  <a:chOff x="1084250" y="2810472"/>
                  <a:chExt cx="590363" cy="1178709"/>
                </a:xfrm>
              </p:grpSpPr>
              <p:sp>
                <p:nvSpPr>
                  <p:cNvPr id="203" name="Google Shape;196;p21">
                    <a:extLst>
                      <a:ext uri="{FF2B5EF4-FFF2-40B4-BE49-F238E27FC236}">
                        <a16:creationId xmlns:a16="http://schemas.microsoft.com/office/drawing/2014/main" id="{FB3DB7F3-AC1E-5576-B18F-C98DCE709DF0}"/>
                      </a:ext>
                    </a:extLst>
                  </p:cNvPr>
                  <p:cNvSpPr/>
                  <p:nvPr/>
                </p:nvSpPr>
                <p:spPr>
                  <a:xfrm>
                    <a:off x="1084250" y="3112489"/>
                    <a:ext cx="583425" cy="528526"/>
                  </a:xfrm>
                  <a:prstGeom prst="roundRect">
                    <a:avLst/>
                  </a:prstGeom>
                  <a:solidFill>
                    <a:schemeClr val="bg1"/>
                  </a:solid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mn-ea"/>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204" name="Google Shape;208;p21">
                    <a:extLst>
                      <a:ext uri="{FF2B5EF4-FFF2-40B4-BE49-F238E27FC236}">
                        <a16:creationId xmlns:a16="http://schemas.microsoft.com/office/drawing/2014/main" id="{7D324207-CBFD-F852-F174-846490B71597}"/>
                      </a:ext>
                    </a:extLst>
                  </p:cNvPr>
                  <p:cNvCxnSpPr>
                    <a:cxnSpLocks/>
                    <a:endCxn id="205" idx="0"/>
                  </p:cNvCxnSpPr>
                  <p:nvPr/>
                </p:nvCxnSpPr>
                <p:spPr>
                  <a:xfrm flipV="1">
                    <a:off x="1550683" y="2810472"/>
                    <a:ext cx="7034" cy="449874"/>
                  </a:xfrm>
                  <a:prstGeom prst="straightConnector1">
                    <a:avLst/>
                  </a:prstGeom>
                  <a:noFill/>
                  <a:ln w="76200" cap="flat" cmpd="sng">
                    <a:solidFill>
                      <a:srgbClr val="0070C0"/>
                    </a:solidFill>
                    <a:prstDash val="solid"/>
                    <a:round/>
                    <a:headEnd type="none" w="med" len="med"/>
                    <a:tailEnd type="none" w="med" len="med"/>
                  </a:ln>
                </p:spPr>
              </p:cxnSp>
              <p:sp>
                <p:nvSpPr>
                  <p:cNvPr id="205" name="Google Shape;217;p21">
                    <a:extLst>
                      <a:ext uri="{FF2B5EF4-FFF2-40B4-BE49-F238E27FC236}">
                        <a16:creationId xmlns:a16="http://schemas.microsoft.com/office/drawing/2014/main" id="{B09BA3D7-B1CB-B0F9-90C2-4B5F8FCAB3FB}"/>
                      </a:ext>
                    </a:extLst>
                  </p:cNvPr>
                  <p:cNvSpPr/>
                  <p:nvPr/>
                </p:nvSpPr>
                <p:spPr>
                  <a:xfrm>
                    <a:off x="1440821" y="2810472"/>
                    <a:ext cx="233792" cy="232109"/>
                  </a:xfrm>
                  <a:prstGeom prst="ellipse">
                    <a:avLst/>
                  </a:prstGeom>
                  <a:solidFill>
                    <a:schemeClr val="bg1"/>
                  </a:solidFill>
                  <a:ln w="38100"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p:cxnSp>
                <p:nvCxnSpPr>
                  <p:cNvPr id="206" name="Google Shape;175;p21">
                    <a:extLst>
                      <a:ext uri="{FF2B5EF4-FFF2-40B4-BE49-F238E27FC236}">
                        <a16:creationId xmlns:a16="http://schemas.microsoft.com/office/drawing/2014/main" id="{2B885010-B70B-4AEB-72BC-89B5C54704CB}"/>
                      </a:ext>
                    </a:extLst>
                  </p:cNvPr>
                  <p:cNvCxnSpPr>
                    <a:cxnSpLocks/>
                  </p:cNvCxnSpPr>
                  <p:nvPr/>
                </p:nvCxnSpPr>
                <p:spPr>
                  <a:xfrm flipV="1">
                    <a:off x="1197200" y="3536014"/>
                    <a:ext cx="0" cy="453167"/>
                  </a:xfrm>
                  <a:prstGeom prst="straightConnector1">
                    <a:avLst/>
                  </a:prstGeom>
                  <a:noFill/>
                  <a:ln w="76200" cap="flat" cmpd="sng">
                    <a:solidFill>
                      <a:srgbClr val="7030A0"/>
                    </a:solidFill>
                    <a:prstDash val="solid"/>
                    <a:round/>
                    <a:headEnd type="none" w="med" len="med"/>
                    <a:tailEnd type="none" w="med" len="med"/>
                  </a:ln>
                </p:spPr>
              </p:cxnSp>
              <p:sp>
                <p:nvSpPr>
                  <p:cNvPr id="207" name="Google Shape;182;p21">
                    <a:extLst>
                      <a:ext uri="{FF2B5EF4-FFF2-40B4-BE49-F238E27FC236}">
                        <a16:creationId xmlns:a16="http://schemas.microsoft.com/office/drawing/2014/main" id="{C23C51AB-9992-561C-E287-B160F163E244}"/>
                      </a:ext>
                    </a:extLst>
                  </p:cNvPr>
                  <p:cNvSpPr/>
                  <p:nvPr/>
                </p:nvSpPr>
                <p:spPr>
                  <a:xfrm>
                    <a:off x="1084250" y="3757072"/>
                    <a:ext cx="233792" cy="232109"/>
                  </a:xfrm>
                  <a:prstGeom prst="ellipse">
                    <a:avLst/>
                  </a:prstGeom>
                  <a:solidFill>
                    <a:schemeClr val="bg1"/>
                  </a:solidFill>
                  <a:ln w="38100" cap="flat" cmpd="sng">
                    <a:solidFill>
                      <a:srgbClr val="7030A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endParaRPr>
                  </a:p>
                </p:txBody>
              </p:sp>
            </p:grpSp>
            <p:grpSp>
              <p:nvGrpSpPr>
                <p:cNvPr id="186" name="Group 185">
                  <a:extLst>
                    <a:ext uri="{FF2B5EF4-FFF2-40B4-BE49-F238E27FC236}">
                      <a16:creationId xmlns:a16="http://schemas.microsoft.com/office/drawing/2014/main" id="{C1D3D07C-9172-0E70-9A08-25DE05691BE6}"/>
                    </a:ext>
                  </a:extLst>
                </p:cNvPr>
                <p:cNvGrpSpPr/>
                <p:nvPr/>
              </p:nvGrpSpPr>
              <p:grpSpPr>
                <a:xfrm>
                  <a:off x="843911" y="3443904"/>
                  <a:ext cx="1090732" cy="858496"/>
                  <a:chOff x="4636014" y="2649249"/>
                  <a:chExt cx="1090732" cy="858496"/>
                </a:xfrm>
              </p:grpSpPr>
              <p:cxnSp>
                <p:nvCxnSpPr>
                  <p:cNvPr id="190" name="Düz Bağlayıcı 567">
                    <a:extLst>
                      <a:ext uri="{FF2B5EF4-FFF2-40B4-BE49-F238E27FC236}">
                        <a16:creationId xmlns:a16="http://schemas.microsoft.com/office/drawing/2014/main" id="{236DD4BF-906F-EB23-A8BF-6A379AA82401}"/>
                      </a:ext>
                    </a:extLst>
                  </p:cNvPr>
                  <p:cNvCxnSpPr>
                    <a:cxnSpLocks/>
                    <a:endCxn id="201" idx="3"/>
                  </p:cNvCxnSpPr>
                  <p:nvPr/>
                </p:nvCxnSpPr>
                <p:spPr>
                  <a:xfrm>
                    <a:off x="4813427" y="2753125"/>
                    <a:ext cx="1097" cy="579378"/>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6" name="Düz Bağlayıcı 568">
                    <a:extLst>
                      <a:ext uri="{FF2B5EF4-FFF2-40B4-BE49-F238E27FC236}">
                        <a16:creationId xmlns:a16="http://schemas.microsoft.com/office/drawing/2014/main" id="{69AB452D-457F-DFEB-A313-7490A6243E6D}"/>
                      </a:ext>
                    </a:extLst>
                  </p:cNvPr>
                  <p:cNvCxnSpPr>
                    <a:cxnSpLocks/>
                    <a:endCxn id="202" idx="2"/>
                  </p:cNvCxnSpPr>
                  <p:nvPr/>
                </p:nvCxnSpPr>
                <p:spPr>
                  <a:xfrm flipH="1">
                    <a:off x="5541227" y="2649249"/>
                    <a:ext cx="2794" cy="721762"/>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7" name="Düz Bağlayıcı 569">
                    <a:extLst>
                      <a:ext uri="{FF2B5EF4-FFF2-40B4-BE49-F238E27FC236}">
                        <a16:creationId xmlns:a16="http://schemas.microsoft.com/office/drawing/2014/main" id="{F91FE2A8-6785-6AA6-D61B-C51B8406BBF5}"/>
                      </a:ext>
                    </a:extLst>
                  </p:cNvPr>
                  <p:cNvCxnSpPr>
                    <a:cxnSpLocks/>
                  </p:cNvCxnSpPr>
                  <p:nvPr/>
                </p:nvCxnSpPr>
                <p:spPr>
                  <a:xfrm>
                    <a:off x="4779337" y="2740425"/>
                    <a:ext cx="796309"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8" name="Düz Bağlayıcı 570">
                    <a:extLst>
                      <a:ext uri="{FF2B5EF4-FFF2-40B4-BE49-F238E27FC236}">
                        <a16:creationId xmlns:a16="http://schemas.microsoft.com/office/drawing/2014/main" id="{F693A78B-8BC3-916F-1153-2104923160E3}"/>
                      </a:ext>
                    </a:extLst>
                  </p:cNvPr>
                  <p:cNvCxnSpPr>
                    <a:cxnSpLocks/>
                  </p:cNvCxnSpPr>
                  <p:nvPr/>
                </p:nvCxnSpPr>
                <p:spPr>
                  <a:xfrm>
                    <a:off x="4841861" y="3504485"/>
                    <a:ext cx="669914" cy="326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sp>
                <p:nvSpPr>
                  <p:cNvPr id="199" name="Oval 198">
                    <a:extLst>
                      <a:ext uri="{FF2B5EF4-FFF2-40B4-BE49-F238E27FC236}">
                        <a16:creationId xmlns:a16="http://schemas.microsoft.com/office/drawing/2014/main" id="{897CD0EA-6A2B-4F22-8A83-A9B6656BF17E}"/>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0" name="İkizkenar Üçgen 573">
                    <a:extLst>
                      <a:ext uri="{FF2B5EF4-FFF2-40B4-BE49-F238E27FC236}">
                        <a16:creationId xmlns:a16="http://schemas.microsoft.com/office/drawing/2014/main" id="{ACC4235E-56C2-FE40-D540-FEFF9C8CC4C3}"/>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1" name="İkizkenar Üçgen 571">
                    <a:extLst>
                      <a:ext uri="{FF2B5EF4-FFF2-40B4-BE49-F238E27FC236}">
                        <a16:creationId xmlns:a16="http://schemas.microsoft.com/office/drawing/2014/main" id="{A96977F1-D8AA-0D61-CF36-B83F49D2EC4C}"/>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2" name="Oval 201">
                    <a:extLst>
                      <a:ext uri="{FF2B5EF4-FFF2-40B4-BE49-F238E27FC236}">
                        <a16:creationId xmlns:a16="http://schemas.microsoft.com/office/drawing/2014/main" id="{28749F15-2039-4180-30DF-78EC81747691}"/>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grpSp>
          <p:sp>
            <p:nvSpPr>
              <p:cNvPr id="181" name="Metin kutusu 34">
                <a:extLst>
                  <a:ext uri="{FF2B5EF4-FFF2-40B4-BE49-F238E27FC236}">
                    <a16:creationId xmlns:a16="http://schemas.microsoft.com/office/drawing/2014/main" id="{4D2B2B22-F41F-50ED-4AD3-B1756C553025}"/>
                  </a:ext>
                </a:extLst>
              </p:cNvPr>
              <p:cNvSpPr txBox="1"/>
              <p:nvPr/>
            </p:nvSpPr>
            <p:spPr>
              <a:xfrm>
                <a:off x="4586723" y="2438271"/>
                <a:ext cx="82245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src</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82" name="Metin kutusu 34">
                <a:extLst>
                  <a:ext uri="{FF2B5EF4-FFF2-40B4-BE49-F238E27FC236}">
                    <a16:creationId xmlns:a16="http://schemas.microsoft.com/office/drawing/2014/main" id="{582CAA01-41EC-BCB6-5956-6CDD78AE2ED7}"/>
                  </a:ext>
                </a:extLst>
              </p:cNvPr>
              <p:cNvSpPr txBox="1"/>
              <p:nvPr/>
            </p:nvSpPr>
            <p:spPr>
              <a:xfrm>
                <a:off x="3817983" y="5294164"/>
                <a:ext cx="10539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dst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83" name="Google Shape;175;p21">
                <a:extLst>
                  <a:ext uri="{FF2B5EF4-FFF2-40B4-BE49-F238E27FC236}">
                    <a16:creationId xmlns:a16="http://schemas.microsoft.com/office/drawing/2014/main" id="{015B82A6-F0CA-9692-A4BC-2B3F59414B04}"/>
                  </a:ext>
                </a:extLst>
              </p:cNvPr>
              <p:cNvCxnSpPr>
                <a:cxnSpLocks/>
                <a:endCxn id="201" idx="3"/>
              </p:cNvCxnSpPr>
              <p:nvPr/>
            </p:nvCxnSpPr>
            <p:spPr>
              <a:xfrm flipV="1">
                <a:off x="4189751" y="4299823"/>
                <a:ext cx="1097" cy="192384"/>
              </a:xfrm>
              <a:prstGeom prst="straightConnector1">
                <a:avLst/>
              </a:prstGeom>
              <a:noFill/>
              <a:ln w="76200" cap="flat" cmpd="sng">
                <a:solidFill>
                  <a:srgbClr val="7030A0"/>
                </a:solidFill>
                <a:prstDash val="solid"/>
                <a:round/>
                <a:headEnd type="none" w="med" len="med"/>
                <a:tailEnd type="none" w="med" len="med"/>
              </a:ln>
            </p:spPr>
          </p:cxnSp>
          <p:cxnSp>
            <p:nvCxnSpPr>
              <p:cNvPr id="184" name="Google Shape;175;p21">
                <a:extLst>
                  <a:ext uri="{FF2B5EF4-FFF2-40B4-BE49-F238E27FC236}">
                    <a16:creationId xmlns:a16="http://schemas.microsoft.com/office/drawing/2014/main" id="{A38BBF83-7E46-84B0-2A77-1E145F89E75A}"/>
                  </a:ext>
                </a:extLst>
              </p:cNvPr>
              <p:cNvCxnSpPr>
                <a:cxnSpLocks/>
              </p:cNvCxnSpPr>
              <p:nvPr/>
            </p:nvCxnSpPr>
            <p:spPr>
              <a:xfrm flipV="1">
                <a:off x="4913351" y="4318859"/>
                <a:ext cx="1097" cy="192384"/>
              </a:xfrm>
              <a:prstGeom prst="straightConnector1">
                <a:avLst/>
              </a:prstGeom>
              <a:noFill/>
              <a:ln w="76200" cap="flat" cmpd="sng">
                <a:solidFill>
                  <a:srgbClr val="7030A0"/>
                </a:solidFill>
                <a:prstDash val="solid"/>
                <a:round/>
                <a:headEnd type="none" w="med" len="med"/>
                <a:tailEnd type="none" w="med" len="med"/>
              </a:ln>
            </p:spPr>
          </p:cxnSp>
        </p:grpSp>
        <p:sp>
          <p:nvSpPr>
            <p:cNvPr id="208" name="TextBox 207">
              <a:extLst>
                <a:ext uri="{FF2B5EF4-FFF2-40B4-BE49-F238E27FC236}">
                  <a16:creationId xmlns:a16="http://schemas.microsoft.com/office/drawing/2014/main" id="{93EE6398-575B-BD2B-5148-F4FC91D65C16}"/>
                </a:ext>
              </a:extLst>
            </p:cNvPr>
            <p:cNvSpPr txBox="1"/>
            <p:nvPr/>
          </p:nvSpPr>
          <p:spPr>
            <a:xfrm>
              <a:off x="7095469" y="4929231"/>
              <a:ext cx="906375"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~A</a:t>
              </a:r>
              <a:endParaRPr kumimoji="0" lang="en-CH" sz="24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endParaRPr>
            </a:p>
          </p:txBody>
        </p:sp>
      </p:grpSp>
      <p:sp>
        <p:nvSpPr>
          <p:cNvPr id="211" name="TextBox 210">
            <a:extLst>
              <a:ext uri="{FF2B5EF4-FFF2-40B4-BE49-F238E27FC236}">
                <a16:creationId xmlns:a16="http://schemas.microsoft.com/office/drawing/2014/main" id="{7BBE02DA-0BE8-7B0A-7B00-427D455176D8}"/>
              </a:ext>
            </a:extLst>
          </p:cNvPr>
          <p:cNvSpPr txBox="1"/>
          <p:nvPr/>
        </p:nvSpPr>
        <p:spPr>
          <a:xfrm>
            <a:off x="39235" y="3001903"/>
            <a:ext cx="1234095"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6900"/>
                </a:solidFill>
                <a:effectLst/>
                <a:uLnTx/>
                <a:uFillTx/>
                <a:latin typeface="Cambria" panose="02040503050406030204" pitchFamily="18" charset="0"/>
                <a:ea typeface="Cambria" panose="02040503050406030204" pitchFamily="18" charset="0"/>
                <a:cs typeface="+mn-cs"/>
              </a:rPr>
              <a:t>NOT gate </a:t>
            </a:r>
            <a:endParaRPr kumimoji="0" lang="en-CH"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231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
                                        <p:tgtEl>
                                          <p:spTgt spid="1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1"/>
                                        </p:tgtEl>
                                        <p:attrNameLst>
                                          <p:attrName>style.visibility</p:attrName>
                                        </p:attrNameLst>
                                      </p:cBhvr>
                                      <p:to>
                                        <p:strVal val="visible"/>
                                      </p:to>
                                    </p:set>
                                    <p:animEffect transition="in" filter="fade">
                                      <p:cBhvr>
                                        <p:cTn id="10" dur="500"/>
                                        <p:tgtEl>
                                          <p:spTgt spid="2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40"/>
                                        </p:tgtEl>
                                        <p:attrNameLst>
                                          <p:attrName>style.visibility</p:attrName>
                                        </p:attrNameLst>
                                      </p:cBhvr>
                                      <p:to>
                                        <p:strVal val="visible"/>
                                      </p:to>
                                    </p:set>
                                    <p:animEffect transition="in" filter="fade">
                                      <p:cBhvr>
                                        <p:cTn id="20" dur="500"/>
                                        <p:tgtEl>
                                          <p:spTgt spid="140"/>
                                        </p:tgtEl>
                                      </p:cBhvr>
                                    </p:animEffect>
                                  </p:childTnLst>
                                </p:cTn>
                              </p:par>
                              <p:par>
                                <p:cTn id="21" presetID="1" presetClass="exit" presetSubtype="0" fill="hold" grpId="1" nodeType="withEffect">
                                  <p:stCondLst>
                                    <p:cond delay="0"/>
                                  </p:stCondLst>
                                  <p:childTnLst>
                                    <p:set>
                                      <p:cBhvr>
                                        <p:cTn id="22" dur="1" fill="hold">
                                          <p:stCondLst>
                                            <p:cond delay="0"/>
                                          </p:stCondLst>
                                        </p:cTn>
                                        <p:tgtEl>
                                          <p:spTgt spid="110"/>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211"/>
                                        </p:tgtEl>
                                        <p:attrNameLst>
                                          <p:attrName>style.visibility</p:attrName>
                                        </p:attrNameLst>
                                      </p:cBhvr>
                                      <p:to>
                                        <p:strVal val="hidden"/>
                                      </p:to>
                                    </p:se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89"/>
                                        </p:tgtEl>
                                        <p:attrNameLst>
                                          <p:attrName>style.visibility</p:attrName>
                                        </p:attrNameLst>
                                      </p:cBhvr>
                                      <p:to>
                                        <p:strVal val="visible"/>
                                      </p:to>
                                    </p:set>
                                    <p:animEffect transition="in" filter="fade">
                                      <p:cBhvr>
                                        <p:cTn id="28" dur="500"/>
                                        <p:tgtEl>
                                          <p:spTgt spid="189"/>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178"/>
                                        </p:tgtEl>
                                        <p:attrNameLst>
                                          <p:attrName>style.visibility</p:attrName>
                                        </p:attrNameLst>
                                      </p:cBhvr>
                                      <p:to>
                                        <p:strVal val="visible"/>
                                      </p:to>
                                    </p:set>
                                    <p:animEffect transition="in" filter="fade">
                                      <p:cBhvr>
                                        <p:cTn id="32" dur="500"/>
                                        <p:tgtEl>
                                          <p:spTgt spid="17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63"/>
                                        </p:tgtEl>
                                        <p:attrNameLst>
                                          <p:attrName>style.visibility</p:attrName>
                                        </p:attrNameLst>
                                      </p:cBhvr>
                                      <p:to>
                                        <p:strVal val="visible"/>
                                      </p:to>
                                    </p:set>
                                    <p:animEffect transition="in" filter="fade">
                                      <p:cBhvr>
                                        <p:cTn id="37" dur="500"/>
                                        <p:tgtEl>
                                          <p:spTgt spid="163"/>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193"/>
                                        </p:tgtEl>
                                        <p:attrNameLst>
                                          <p:attrName>style.visibility</p:attrName>
                                        </p:attrNameLst>
                                      </p:cBhvr>
                                      <p:to>
                                        <p:strVal val="visible"/>
                                      </p:to>
                                    </p:set>
                                    <p:animEffect transition="in" filter="fade">
                                      <p:cBhvr>
                                        <p:cTn id="41" dur="500"/>
                                        <p:tgtEl>
                                          <p:spTgt spid="193"/>
                                        </p:tgtEl>
                                      </p:cBhvr>
                                    </p:animEffect>
                                  </p:childTnLst>
                                </p:cTn>
                              </p:par>
                            </p:childTnLst>
                          </p:cTn>
                        </p:par>
                        <p:par>
                          <p:cTn id="42" fill="hold">
                            <p:stCondLst>
                              <p:cond delay="1000"/>
                            </p:stCondLst>
                            <p:childTnLst>
                              <p:par>
                                <p:cTn id="43" presetID="10" presetClass="entr" presetSubtype="0" fill="hold" nodeType="afterEffect">
                                  <p:stCondLst>
                                    <p:cond delay="0"/>
                                  </p:stCondLst>
                                  <p:childTnLst>
                                    <p:set>
                                      <p:cBhvr>
                                        <p:cTn id="44" dur="1" fill="hold">
                                          <p:stCondLst>
                                            <p:cond delay="0"/>
                                          </p:stCondLst>
                                        </p:cTn>
                                        <p:tgtEl>
                                          <p:spTgt spid="209"/>
                                        </p:tgtEl>
                                        <p:attrNameLst>
                                          <p:attrName>style.visibility</p:attrName>
                                        </p:attrNameLst>
                                      </p:cBhvr>
                                      <p:to>
                                        <p:strVal val="visible"/>
                                      </p:to>
                                    </p:set>
                                    <p:animEffect transition="in" filter="fade">
                                      <p:cBhvr>
                                        <p:cTn id="45" dur="500"/>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p:bldP spid="193" grpId="0" animBg="1"/>
      <p:bldP spid="110" grpId="0" animBg="1"/>
      <p:bldP spid="110" grpId="1" animBg="1"/>
      <p:bldP spid="211" grpId="0"/>
      <p:bldP spid="211" grpId="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565CF-2ACE-6FFB-AF6F-FFB21ECDCBDB}"/>
            </a:ext>
          </a:extLst>
        </p:cNvPr>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4C8A60AA-BC08-6678-500D-412CFFE1744B}"/>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0" name="Group 9">
            <a:extLst>
              <a:ext uri="{FF2B5EF4-FFF2-40B4-BE49-F238E27FC236}">
                <a16:creationId xmlns:a16="http://schemas.microsoft.com/office/drawing/2014/main" id="{6158B489-EDCB-918B-85E5-1E0A5DF23437}"/>
              </a:ext>
            </a:extLst>
          </p:cNvPr>
          <p:cNvGrpSpPr/>
          <p:nvPr/>
        </p:nvGrpSpPr>
        <p:grpSpPr>
          <a:xfrm>
            <a:off x="-260627" y="761567"/>
            <a:ext cx="9657161" cy="1369553"/>
            <a:chOff x="-260628" y="5309113"/>
            <a:chExt cx="9657161" cy="929404"/>
          </a:xfrm>
        </p:grpSpPr>
        <p:sp>
          <p:nvSpPr>
            <p:cNvPr id="11" name="Content Placeholder 2">
              <a:extLst>
                <a:ext uri="{FF2B5EF4-FFF2-40B4-BE49-F238E27FC236}">
                  <a16:creationId xmlns:a16="http://schemas.microsoft.com/office/drawing/2014/main" id="{8BDAF659-5C7E-B88B-2A6E-15CDDCFA6033}"/>
                </a:ext>
              </a:extLst>
            </p:cNvPr>
            <p:cNvSpPr txBox="1">
              <a:spLocks/>
            </p:cNvSpPr>
            <p:nvPr/>
          </p:nvSpPr>
          <p:spPr>
            <a:xfrm>
              <a:off x="-260628" y="5324527"/>
              <a:ext cx="9657161" cy="913990"/>
            </a:xfrm>
            <a:prstGeom prst="rect">
              <a:avLst/>
            </a:prstGeom>
            <a:solidFill>
              <a:schemeClr val="accent2">
                <a:lumMod val="20000"/>
                <a:lumOff val="80000"/>
              </a:schemeClr>
            </a:solidFill>
            <a:ln w="38100">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Manipulate the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mn-ea"/>
                  <a:cs typeface="+mn-cs"/>
                </a:rPr>
                <a:t>bitline</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voltage</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to express </a:t>
              </a:r>
            </a:p>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a wide variety of functions </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using</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65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imultaneous</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multi-row activation in neighboring subarrays</a:t>
              </a:r>
            </a:p>
          </p:txBody>
        </p:sp>
        <p:cxnSp>
          <p:nvCxnSpPr>
            <p:cNvPr id="12" name="Straight Connector 11">
              <a:extLst>
                <a:ext uri="{FF2B5EF4-FFF2-40B4-BE49-F238E27FC236}">
                  <a16:creationId xmlns:a16="http://schemas.microsoft.com/office/drawing/2014/main" id="{BB7E35F7-9696-1FC3-A72D-AA09523A4483}"/>
                </a:ext>
              </a:extLst>
            </p:cNvPr>
            <p:cNvCxnSpPr/>
            <p:nvPr/>
          </p:nvCxnSpPr>
          <p:spPr>
            <a:xfrm>
              <a:off x="0" y="5309113"/>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6826DBF-5895-E787-71D4-A15B3014FCA2}"/>
                </a:ext>
              </a:extLst>
            </p:cNvPr>
            <p:cNvCxnSpPr/>
            <p:nvPr/>
          </p:nvCxnSpPr>
          <p:spPr>
            <a:xfrm>
              <a:off x="-1" y="6223102"/>
              <a:ext cx="9144000"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5" name="Title 14">
            <a:extLst>
              <a:ext uri="{FF2B5EF4-FFF2-40B4-BE49-F238E27FC236}">
                <a16:creationId xmlns:a16="http://schemas.microsoft.com/office/drawing/2014/main" id="{0E6CF3AD-90C9-C8C1-045A-CBF1D9723A95}"/>
              </a:ext>
            </a:extLst>
          </p:cNvPr>
          <p:cNvSpPr>
            <a:spLocks noGrp="1"/>
          </p:cNvSpPr>
          <p:nvPr>
            <p:ph type="title"/>
          </p:nvPr>
        </p:nvSpPr>
        <p:spPr/>
        <p:txBody>
          <a:bodyPr/>
          <a:lstStyle/>
          <a:p>
            <a:r>
              <a:rPr lang="en-US" sz="4400" dirty="0">
                <a:solidFill>
                  <a:schemeClr val="accent5">
                    <a:lumMod val="75000"/>
                  </a:schemeClr>
                </a:solidFill>
              </a:rPr>
              <a:t>Key Idea: NAND, NOR, AND, OR</a:t>
            </a:r>
            <a:endParaRPr lang="en-CH" sz="4400" dirty="0">
              <a:solidFill>
                <a:schemeClr val="accent5">
                  <a:lumMod val="75000"/>
                </a:schemeClr>
              </a:solidFill>
            </a:endParaRPr>
          </a:p>
        </p:txBody>
      </p:sp>
      <p:cxnSp>
        <p:nvCxnSpPr>
          <p:cNvPr id="89" name="Düz Ok Bağlayıcısı 185">
            <a:extLst>
              <a:ext uri="{FF2B5EF4-FFF2-40B4-BE49-F238E27FC236}">
                <a16:creationId xmlns:a16="http://schemas.microsoft.com/office/drawing/2014/main" id="{A799B03C-115C-6A6D-EB02-1D68A48EF6FA}"/>
              </a:ext>
            </a:extLst>
          </p:cNvPr>
          <p:cNvCxnSpPr>
            <a:cxnSpLocks/>
          </p:cNvCxnSpPr>
          <p:nvPr/>
        </p:nvCxnSpPr>
        <p:spPr>
          <a:xfrm>
            <a:off x="3270371" y="4769059"/>
            <a:ext cx="2208967"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3" name="Dikdörtgen 256">
            <a:extLst>
              <a:ext uri="{FF2B5EF4-FFF2-40B4-BE49-F238E27FC236}">
                <a16:creationId xmlns:a16="http://schemas.microsoft.com/office/drawing/2014/main" id="{49EE54D3-9A17-EF50-8134-19192A26FA6A}"/>
              </a:ext>
            </a:extLst>
          </p:cNvPr>
          <p:cNvSpPr/>
          <p:nvPr/>
        </p:nvSpPr>
        <p:spPr>
          <a:xfrm>
            <a:off x="3043135" y="3906081"/>
            <a:ext cx="2436203" cy="700040"/>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Multiple Row ACT</a:t>
            </a:r>
            <a:endParaRPr kumimoji="0" lang="en-US" sz="20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2" name="Google Shape;208;p21">
            <a:extLst>
              <a:ext uri="{FF2B5EF4-FFF2-40B4-BE49-F238E27FC236}">
                <a16:creationId xmlns:a16="http://schemas.microsoft.com/office/drawing/2014/main" id="{E4FECFF2-BD44-3FB0-A614-EFD39E4DED7B}"/>
              </a:ext>
            </a:extLst>
          </p:cNvPr>
          <p:cNvCxnSpPr>
            <a:cxnSpLocks/>
          </p:cNvCxnSpPr>
          <p:nvPr/>
        </p:nvCxnSpPr>
        <p:spPr>
          <a:xfrm flipV="1">
            <a:off x="6760635" y="2475360"/>
            <a:ext cx="12783" cy="1669914"/>
          </a:xfrm>
          <a:prstGeom prst="straightConnector1">
            <a:avLst/>
          </a:prstGeom>
          <a:noFill/>
          <a:ln w="76200" cap="flat" cmpd="sng">
            <a:solidFill>
              <a:schemeClr val="tx1"/>
            </a:solidFill>
            <a:prstDash val="solid"/>
            <a:round/>
            <a:headEnd type="none" w="med" len="med"/>
            <a:tailEnd type="none" w="med" len="med"/>
          </a:ln>
        </p:spPr>
      </p:cxnSp>
      <p:sp>
        <p:nvSpPr>
          <p:cNvPr id="5" name="TextBox 4">
            <a:extLst>
              <a:ext uri="{FF2B5EF4-FFF2-40B4-BE49-F238E27FC236}">
                <a16:creationId xmlns:a16="http://schemas.microsoft.com/office/drawing/2014/main" id="{38296CDE-B90B-A6B3-4914-D4B141DF9D9B}"/>
              </a:ext>
            </a:extLst>
          </p:cNvPr>
          <p:cNvSpPr txBox="1"/>
          <p:nvPr/>
        </p:nvSpPr>
        <p:spPr>
          <a:xfrm>
            <a:off x="6579424" y="2061735"/>
            <a:ext cx="103551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(A,B)</a:t>
            </a:r>
            <a:endPar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9" name="Google Shape;208;p21">
            <a:extLst>
              <a:ext uri="{FF2B5EF4-FFF2-40B4-BE49-F238E27FC236}">
                <a16:creationId xmlns:a16="http://schemas.microsoft.com/office/drawing/2014/main" id="{164524AD-484A-E8C3-62AA-90BB0847B499}"/>
              </a:ext>
            </a:extLst>
          </p:cNvPr>
          <p:cNvCxnSpPr>
            <a:cxnSpLocks/>
          </p:cNvCxnSpPr>
          <p:nvPr/>
        </p:nvCxnSpPr>
        <p:spPr>
          <a:xfrm flipV="1">
            <a:off x="6757784" y="2475360"/>
            <a:ext cx="15702" cy="1422020"/>
          </a:xfrm>
          <a:prstGeom prst="straightConnector1">
            <a:avLst/>
          </a:prstGeom>
          <a:noFill/>
          <a:ln w="76200" cap="flat" cmpd="sng">
            <a:solidFill>
              <a:srgbClr val="4E8F00"/>
            </a:solidFill>
            <a:prstDash val="solid"/>
            <a:round/>
            <a:headEnd type="none" w="med" len="med"/>
            <a:tailEnd type="none" w="med" len="med"/>
          </a:ln>
        </p:spPr>
      </p:cxnSp>
      <p:cxnSp>
        <p:nvCxnSpPr>
          <p:cNvPr id="21" name="Google Shape;175;p21">
            <a:extLst>
              <a:ext uri="{FF2B5EF4-FFF2-40B4-BE49-F238E27FC236}">
                <a16:creationId xmlns:a16="http://schemas.microsoft.com/office/drawing/2014/main" id="{C8F1B2BC-16B9-3F53-30BD-6532AFE6DB9F}"/>
              </a:ext>
            </a:extLst>
          </p:cNvPr>
          <p:cNvCxnSpPr>
            <a:cxnSpLocks/>
          </p:cNvCxnSpPr>
          <p:nvPr/>
        </p:nvCxnSpPr>
        <p:spPr>
          <a:xfrm flipV="1">
            <a:off x="6037005" y="4786655"/>
            <a:ext cx="0" cy="1650484"/>
          </a:xfrm>
          <a:prstGeom prst="straightConnector1">
            <a:avLst/>
          </a:prstGeom>
          <a:noFill/>
          <a:ln w="76200" cap="flat" cmpd="sng">
            <a:solidFill>
              <a:schemeClr val="tx1"/>
            </a:solidFill>
            <a:prstDash val="solid"/>
            <a:round/>
            <a:headEnd type="none" w="med" len="med"/>
            <a:tailEnd type="none" w="med" len="med"/>
          </a:ln>
        </p:spPr>
      </p:cxnSp>
      <p:cxnSp>
        <p:nvCxnSpPr>
          <p:cNvPr id="22" name="Google Shape;175;p21">
            <a:extLst>
              <a:ext uri="{FF2B5EF4-FFF2-40B4-BE49-F238E27FC236}">
                <a16:creationId xmlns:a16="http://schemas.microsoft.com/office/drawing/2014/main" id="{9F272FB2-8DCF-F580-F5CD-FB6250C9179C}"/>
              </a:ext>
            </a:extLst>
          </p:cNvPr>
          <p:cNvCxnSpPr>
            <a:cxnSpLocks/>
          </p:cNvCxnSpPr>
          <p:nvPr/>
        </p:nvCxnSpPr>
        <p:spPr>
          <a:xfrm flipH="1" flipV="1">
            <a:off x="6036293" y="4908536"/>
            <a:ext cx="241" cy="1528090"/>
          </a:xfrm>
          <a:prstGeom prst="straightConnector1">
            <a:avLst/>
          </a:prstGeom>
          <a:noFill/>
          <a:ln w="76200" cap="flat" cmpd="sng">
            <a:solidFill>
              <a:srgbClr val="558BB8"/>
            </a:solidFill>
            <a:prstDash val="solid"/>
            <a:round/>
            <a:headEnd type="none" w="med" len="med"/>
            <a:tailEnd type="none" w="med" len="med"/>
          </a:ln>
        </p:spPr>
      </p:cxnSp>
      <p:grpSp>
        <p:nvGrpSpPr>
          <p:cNvPr id="25" name="Group 24">
            <a:extLst>
              <a:ext uri="{FF2B5EF4-FFF2-40B4-BE49-F238E27FC236}">
                <a16:creationId xmlns:a16="http://schemas.microsoft.com/office/drawing/2014/main" id="{469D8DA0-FBBB-385F-3762-61E8CF444AD2}"/>
              </a:ext>
            </a:extLst>
          </p:cNvPr>
          <p:cNvGrpSpPr/>
          <p:nvPr/>
        </p:nvGrpSpPr>
        <p:grpSpPr>
          <a:xfrm>
            <a:off x="5795584" y="3183496"/>
            <a:ext cx="1219255" cy="3011983"/>
            <a:chOff x="6050763" y="2920150"/>
            <a:chExt cx="1219255" cy="3011983"/>
          </a:xfrm>
        </p:grpSpPr>
        <p:grpSp>
          <p:nvGrpSpPr>
            <p:cNvPr id="172" name="Group 171">
              <a:extLst>
                <a:ext uri="{FF2B5EF4-FFF2-40B4-BE49-F238E27FC236}">
                  <a16:creationId xmlns:a16="http://schemas.microsoft.com/office/drawing/2014/main" id="{D31829DC-15F4-3B27-7B40-17AF042133F5}"/>
                </a:ext>
              </a:extLst>
            </p:cNvPr>
            <p:cNvGrpSpPr/>
            <p:nvPr/>
          </p:nvGrpSpPr>
          <p:grpSpPr>
            <a:xfrm>
              <a:off x="6050763" y="3547440"/>
              <a:ext cx="1204926" cy="1097763"/>
              <a:chOff x="1061153" y="3414983"/>
              <a:chExt cx="1204926" cy="1097763"/>
            </a:xfrm>
          </p:grpSpPr>
          <p:sp>
            <p:nvSpPr>
              <p:cNvPr id="182" name="Google Shape;196;p21">
                <a:extLst>
                  <a:ext uri="{FF2B5EF4-FFF2-40B4-BE49-F238E27FC236}">
                    <a16:creationId xmlns:a16="http://schemas.microsoft.com/office/drawing/2014/main" id="{9E3501D5-DF4C-A20E-45E5-F41A6DCE42A6}"/>
                  </a:ext>
                </a:extLst>
              </p:cNvPr>
              <p:cNvSpPr/>
              <p:nvPr/>
            </p:nvSpPr>
            <p:spPr>
              <a:xfrm>
                <a:off x="1061153" y="3414983"/>
                <a:ext cx="1204926" cy="1097750"/>
              </a:xfrm>
              <a:prstGeom prst="roundRect">
                <a:avLst/>
              </a:prstGeom>
              <a:no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mn-ea"/>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189" name="Group 188">
                <a:extLst>
                  <a:ext uri="{FF2B5EF4-FFF2-40B4-BE49-F238E27FC236}">
                    <a16:creationId xmlns:a16="http://schemas.microsoft.com/office/drawing/2014/main" id="{C72A8ADD-9EA7-DABB-741A-BA4E2F5099DC}"/>
                  </a:ext>
                </a:extLst>
              </p:cNvPr>
              <p:cNvGrpSpPr/>
              <p:nvPr/>
            </p:nvGrpSpPr>
            <p:grpSpPr>
              <a:xfrm>
                <a:off x="1119329" y="3495400"/>
                <a:ext cx="1090732" cy="1017346"/>
                <a:chOff x="4636014" y="2665293"/>
                <a:chExt cx="1090732" cy="1017346"/>
              </a:xfrm>
            </p:grpSpPr>
            <p:cxnSp>
              <p:nvCxnSpPr>
                <p:cNvPr id="193" name="Düz Bağlayıcı 567">
                  <a:extLst>
                    <a:ext uri="{FF2B5EF4-FFF2-40B4-BE49-F238E27FC236}">
                      <a16:creationId xmlns:a16="http://schemas.microsoft.com/office/drawing/2014/main" id="{69C1BF61-98B7-3A7F-FC4F-859E1195C228}"/>
                    </a:ext>
                  </a:extLst>
                </p:cNvPr>
                <p:cNvCxnSpPr>
                  <a:cxnSpLocks/>
                </p:cNvCxnSpPr>
                <p:nvPr/>
              </p:nvCxnSpPr>
              <p:spPr>
                <a:xfrm>
                  <a:off x="4810753" y="2753125"/>
                  <a:ext cx="8551" cy="9295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Düz Bağlayıcı 568">
                  <a:extLst>
                    <a:ext uri="{FF2B5EF4-FFF2-40B4-BE49-F238E27FC236}">
                      <a16:creationId xmlns:a16="http://schemas.microsoft.com/office/drawing/2014/main" id="{39F2D7D7-64FC-769D-3FC4-A3F678A7A201}"/>
                    </a:ext>
                  </a:extLst>
                </p:cNvPr>
                <p:cNvCxnSpPr>
                  <a:cxnSpLocks/>
                </p:cNvCxnSpPr>
                <p:nvPr/>
              </p:nvCxnSpPr>
              <p:spPr>
                <a:xfrm flipH="1">
                  <a:off x="5543099" y="2665293"/>
                  <a:ext cx="922" cy="89545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Düz Bağlayıcı 569">
                  <a:extLst>
                    <a:ext uri="{FF2B5EF4-FFF2-40B4-BE49-F238E27FC236}">
                      <a16:creationId xmlns:a16="http://schemas.microsoft.com/office/drawing/2014/main" id="{49A40483-C43A-62E8-6D73-51A887D4D340}"/>
                    </a:ext>
                  </a:extLst>
                </p:cNvPr>
                <p:cNvCxnSpPr>
                  <a:cxnSpLocks/>
                </p:cNvCxnSpPr>
                <p:nvPr/>
              </p:nvCxnSpPr>
              <p:spPr>
                <a:xfrm>
                  <a:off x="4771315" y="2740425"/>
                  <a:ext cx="7963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Düz Bağlayıcı 570">
                  <a:extLst>
                    <a:ext uri="{FF2B5EF4-FFF2-40B4-BE49-F238E27FC236}">
                      <a16:creationId xmlns:a16="http://schemas.microsoft.com/office/drawing/2014/main" id="{CAE486F2-84F2-1875-7858-F76C199FA642}"/>
                    </a:ext>
                  </a:extLst>
                </p:cNvPr>
                <p:cNvCxnSpPr>
                  <a:cxnSpLocks/>
                </p:cNvCxnSpPr>
                <p:nvPr/>
              </p:nvCxnSpPr>
              <p:spPr>
                <a:xfrm>
                  <a:off x="4841861" y="3515181"/>
                  <a:ext cx="669914" cy="32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7" name="İkizkenar Üçgen 571">
                  <a:extLst>
                    <a:ext uri="{FF2B5EF4-FFF2-40B4-BE49-F238E27FC236}">
                      <a16:creationId xmlns:a16="http://schemas.microsoft.com/office/drawing/2014/main" id="{49C9C11B-BBEC-B5F6-C748-BD4CED73F96F}"/>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98" name="Oval 197">
                  <a:extLst>
                    <a:ext uri="{FF2B5EF4-FFF2-40B4-BE49-F238E27FC236}">
                      <a16:creationId xmlns:a16="http://schemas.microsoft.com/office/drawing/2014/main" id="{FF4421CC-139B-3E19-BE52-7F0A5555B373}"/>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99" name="İkizkenar Üçgen 573">
                  <a:extLst>
                    <a:ext uri="{FF2B5EF4-FFF2-40B4-BE49-F238E27FC236}">
                      <a16:creationId xmlns:a16="http://schemas.microsoft.com/office/drawing/2014/main" id="{731A154E-ACD0-0CC2-A1BA-A628682F92A9}"/>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0" name="Oval 199">
                  <a:extLst>
                    <a:ext uri="{FF2B5EF4-FFF2-40B4-BE49-F238E27FC236}">
                      <a16:creationId xmlns:a16="http://schemas.microsoft.com/office/drawing/2014/main" id="{5DE4354A-A685-E5CB-365C-727FE8C29081}"/>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grpSp>
        <p:sp>
          <p:nvSpPr>
            <p:cNvPr id="20" name="Google Shape;217;p21">
              <a:extLst>
                <a:ext uri="{FF2B5EF4-FFF2-40B4-BE49-F238E27FC236}">
                  <a16:creationId xmlns:a16="http://schemas.microsoft.com/office/drawing/2014/main" id="{32B516AA-65F6-4051-856D-6B47E6A9B35F}"/>
                </a:ext>
              </a:extLst>
            </p:cNvPr>
            <p:cNvSpPr/>
            <p:nvPr/>
          </p:nvSpPr>
          <p:spPr>
            <a:xfrm>
              <a:off x="6787176" y="2920150"/>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B</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sp>
          <p:nvSpPr>
            <p:cNvPr id="23" name="Google Shape;182;p21">
              <a:extLst>
                <a:ext uri="{FF2B5EF4-FFF2-40B4-BE49-F238E27FC236}">
                  <a16:creationId xmlns:a16="http://schemas.microsoft.com/office/drawing/2014/main" id="{BF13B8A1-9960-7192-AFB3-7FDA95DE03FB}"/>
                </a:ext>
              </a:extLst>
            </p:cNvPr>
            <p:cNvSpPr/>
            <p:nvPr/>
          </p:nvSpPr>
          <p:spPr>
            <a:xfrm>
              <a:off x="6050763" y="4886241"/>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X</a:t>
              </a:r>
            </a:p>
          </p:txBody>
        </p:sp>
        <p:sp>
          <p:nvSpPr>
            <p:cNvPr id="24" name="Google Shape;185;p21">
              <a:extLst>
                <a:ext uri="{FF2B5EF4-FFF2-40B4-BE49-F238E27FC236}">
                  <a16:creationId xmlns:a16="http://schemas.microsoft.com/office/drawing/2014/main" id="{B70E1335-74F0-3DC1-A03A-65B585435418}"/>
                </a:ext>
              </a:extLst>
            </p:cNvPr>
            <p:cNvSpPr/>
            <p:nvPr/>
          </p:nvSpPr>
          <p:spPr>
            <a:xfrm>
              <a:off x="6063375" y="5450042"/>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Y</a:t>
              </a:r>
            </a:p>
          </p:txBody>
        </p:sp>
      </p:grpSp>
      <p:sp>
        <p:nvSpPr>
          <p:cNvPr id="32" name="TextBox 31">
            <a:extLst>
              <a:ext uri="{FF2B5EF4-FFF2-40B4-BE49-F238E27FC236}">
                <a16:creationId xmlns:a16="http://schemas.microsoft.com/office/drawing/2014/main" id="{C6E917D2-105C-662E-DB42-286F83FA0078}"/>
              </a:ext>
            </a:extLst>
          </p:cNvPr>
          <p:cNvSpPr txBox="1"/>
          <p:nvPr/>
        </p:nvSpPr>
        <p:spPr>
          <a:xfrm>
            <a:off x="5598806" y="6324379"/>
            <a:ext cx="923616"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(X,Y)</a:t>
            </a:r>
            <a:endPar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79" name="Group 78">
            <a:extLst>
              <a:ext uri="{FF2B5EF4-FFF2-40B4-BE49-F238E27FC236}">
                <a16:creationId xmlns:a16="http://schemas.microsoft.com/office/drawing/2014/main" id="{5AD1745F-0925-39F1-248F-C98D2527E9C0}"/>
              </a:ext>
            </a:extLst>
          </p:cNvPr>
          <p:cNvGrpSpPr/>
          <p:nvPr/>
        </p:nvGrpSpPr>
        <p:grpSpPr>
          <a:xfrm>
            <a:off x="1400032" y="2091696"/>
            <a:ext cx="1700132" cy="4694348"/>
            <a:chOff x="1400032" y="2091696"/>
            <a:chExt cx="1700132" cy="4694348"/>
          </a:xfrm>
        </p:grpSpPr>
        <p:cxnSp>
          <p:nvCxnSpPr>
            <p:cNvPr id="145" name="Google Shape;175;p21">
              <a:extLst>
                <a:ext uri="{FF2B5EF4-FFF2-40B4-BE49-F238E27FC236}">
                  <a16:creationId xmlns:a16="http://schemas.microsoft.com/office/drawing/2014/main" id="{4EAF9953-3AD1-4C8B-3FFD-BF53441DB235}"/>
                </a:ext>
              </a:extLst>
            </p:cNvPr>
            <p:cNvCxnSpPr>
              <a:cxnSpLocks/>
            </p:cNvCxnSpPr>
            <p:nvPr/>
          </p:nvCxnSpPr>
          <p:spPr>
            <a:xfrm flipV="1">
              <a:off x="1763719" y="4690449"/>
              <a:ext cx="0" cy="1746690"/>
            </a:xfrm>
            <a:prstGeom prst="straightConnector1">
              <a:avLst/>
            </a:prstGeom>
            <a:noFill/>
            <a:ln w="76200" cap="flat" cmpd="sng">
              <a:solidFill>
                <a:srgbClr val="000000"/>
              </a:solidFill>
              <a:prstDash val="solid"/>
              <a:round/>
              <a:headEnd type="none" w="med" len="med"/>
              <a:tailEnd type="none" w="med" len="med"/>
            </a:ln>
          </p:spPr>
        </p:cxnSp>
        <p:sp>
          <p:nvSpPr>
            <p:cNvPr id="146" name="Google Shape;182;p21">
              <a:extLst>
                <a:ext uri="{FF2B5EF4-FFF2-40B4-BE49-F238E27FC236}">
                  <a16:creationId xmlns:a16="http://schemas.microsoft.com/office/drawing/2014/main" id="{D3E3CDF7-F87B-0E53-A0EC-9D5684430324}"/>
                </a:ext>
              </a:extLst>
            </p:cNvPr>
            <p:cNvSpPr/>
            <p:nvPr/>
          </p:nvSpPr>
          <p:spPr>
            <a:xfrm>
              <a:off x="1522298" y="5149587"/>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X</a:t>
              </a:r>
            </a:p>
          </p:txBody>
        </p:sp>
        <p:sp>
          <p:nvSpPr>
            <p:cNvPr id="147" name="Google Shape;196;p21">
              <a:extLst>
                <a:ext uri="{FF2B5EF4-FFF2-40B4-BE49-F238E27FC236}">
                  <a16:creationId xmlns:a16="http://schemas.microsoft.com/office/drawing/2014/main" id="{CFB05C72-4C22-71C9-FEA0-B2CF4C9C1290}"/>
                </a:ext>
              </a:extLst>
            </p:cNvPr>
            <p:cNvSpPr/>
            <p:nvPr/>
          </p:nvSpPr>
          <p:spPr>
            <a:xfrm>
              <a:off x="1522298" y="3810786"/>
              <a:ext cx="1204926" cy="1097750"/>
            </a:xfrm>
            <a:prstGeom prst="roundRect">
              <a:avLst/>
            </a:prstGeom>
            <a:solidFill>
              <a:schemeClr val="bg1"/>
            </a:solidFill>
            <a:ln w="38100" cap="flat" cmpd="sng">
              <a:solidFill>
                <a:schemeClr val="tx1"/>
              </a:solidFill>
              <a:prstDash val="sysDash"/>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900" b="1" i="0" u="none" strike="noStrike" kern="1200" cap="none" spc="0" normalizeH="0" baseline="0" noProof="0" dirty="0">
                  <a:ln>
                    <a:noFill/>
                  </a:ln>
                  <a:solidFill>
                    <a:srgbClr val="FFFFFF"/>
                  </a:solidFill>
                  <a:effectLst/>
                  <a:uLnTx/>
                  <a:uFillTx/>
                  <a:latin typeface="Calibri" panose="020F0502020204030204"/>
                  <a:ea typeface="+mn-ea"/>
                  <a:cs typeface="+mn-cs"/>
                </a:rPr>
                <a:t>SA</a:t>
              </a:r>
              <a:endParaRPr kumimoji="0" sz="19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149" name="Google Shape;208;p21">
              <a:extLst>
                <a:ext uri="{FF2B5EF4-FFF2-40B4-BE49-F238E27FC236}">
                  <a16:creationId xmlns:a16="http://schemas.microsoft.com/office/drawing/2014/main" id="{146A7374-8F84-C44B-0918-C27DFDE00197}"/>
                </a:ext>
              </a:extLst>
            </p:cNvPr>
            <p:cNvCxnSpPr>
              <a:cxnSpLocks/>
            </p:cNvCxnSpPr>
            <p:nvPr/>
          </p:nvCxnSpPr>
          <p:spPr>
            <a:xfrm flipV="1">
              <a:off x="2485605" y="2475360"/>
              <a:ext cx="0" cy="1683979"/>
            </a:xfrm>
            <a:prstGeom prst="straightConnector1">
              <a:avLst/>
            </a:prstGeom>
            <a:noFill/>
            <a:ln w="76200" cap="flat" cmpd="sng">
              <a:solidFill>
                <a:srgbClr val="000000"/>
              </a:solidFill>
              <a:prstDash val="solid"/>
              <a:round/>
              <a:headEnd type="none" w="med" len="med"/>
              <a:tailEnd type="none" w="med" len="med"/>
            </a:ln>
          </p:spPr>
        </p:cxnSp>
        <p:sp>
          <p:nvSpPr>
            <p:cNvPr id="151" name="Google Shape;217;p21">
              <a:extLst>
                <a:ext uri="{FF2B5EF4-FFF2-40B4-BE49-F238E27FC236}">
                  <a16:creationId xmlns:a16="http://schemas.microsoft.com/office/drawing/2014/main" id="{36C69CB5-3B52-8941-461B-751A1177744B}"/>
                </a:ext>
              </a:extLst>
            </p:cNvPr>
            <p:cNvSpPr/>
            <p:nvPr/>
          </p:nvSpPr>
          <p:spPr>
            <a:xfrm>
              <a:off x="2258711" y="3183496"/>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B</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grpSp>
          <p:nvGrpSpPr>
            <p:cNvPr id="153" name="Group 152">
              <a:extLst>
                <a:ext uri="{FF2B5EF4-FFF2-40B4-BE49-F238E27FC236}">
                  <a16:creationId xmlns:a16="http://schemas.microsoft.com/office/drawing/2014/main" id="{76870A66-54C1-BBC3-B65F-0B85EF71EB40}"/>
                </a:ext>
              </a:extLst>
            </p:cNvPr>
            <p:cNvGrpSpPr/>
            <p:nvPr/>
          </p:nvGrpSpPr>
          <p:grpSpPr>
            <a:xfrm>
              <a:off x="1580474" y="3891203"/>
              <a:ext cx="1090732" cy="1017346"/>
              <a:chOff x="4636014" y="2665293"/>
              <a:chExt cx="1090732" cy="1017346"/>
            </a:xfrm>
          </p:grpSpPr>
          <p:cxnSp>
            <p:nvCxnSpPr>
              <p:cNvPr id="157" name="Düz Bağlayıcı 567">
                <a:extLst>
                  <a:ext uri="{FF2B5EF4-FFF2-40B4-BE49-F238E27FC236}">
                    <a16:creationId xmlns:a16="http://schemas.microsoft.com/office/drawing/2014/main" id="{83592D42-2E42-FFB1-2414-7A566F6A0132}"/>
                  </a:ext>
                </a:extLst>
              </p:cNvPr>
              <p:cNvCxnSpPr>
                <a:cxnSpLocks/>
              </p:cNvCxnSpPr>
              <p:nvPr/>
            </p:nvCxnSpPr>
            <p:spPr>
              <a:xfrm>
                <a:off x="4810753" y="2753125"/>
                <a:ext cx="8551" cy="9295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Düz Bağlayıcı 568">
                <a:extLst>
                  <a:ext uri="{FF2B5EF4-FFF2-40B4-BE49-F238E27FC236}">
                    <a16:creationId xmlns:a16="http://schemas.microsoft.com/office/drawing/2014/main" id="{57827215-5FB2-6877-4548-8518854DF11A}"/>
                  </a:ext>
                </a:extLst>
              </p:cNvPr>
              <p:cNvCxnSpPr>
                <a:cxnSpLocks/>
              </p:cNvCxnSpPr>
              <p:nvPr/>
            </p:nvCxnSpPr>
            <p:spPr>
              <a:xfrm flipH="1">
                <a:off x="5543099" y="2665293"/>
                <a:ext cx="922" cy="89545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Düz Bağlayıcı 569">
                <a:extLst>
                  <a:ext uri="{FF2B5EF4-FFF2-40B4-BE49-F238E27FC236}">
                    <a16:creationId xmlns:a16="http://schemas.microsoft.com/office/drawing/2014/main" id="{3B938602-1087-5595-BF1A-A6FC23093022}"/>
                  </a:ext>
                </a:extLst>
              </p:cNvPr>
              <p:cNvCxnSpPr>
                <a:cxnSpLocks/>
              </p:cNvCxnSpPr>
              <p:nvPr/>
            </p:nvCxnSpPr>
            <p:spPr>
              <a:xfrm>
                <a:off x="4771315" y="2740425"/>
                <a:ext cx="7963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Düz Bağlayıcı 570">
                <a:extLst>
                  <a:ext uri="{FF2B5EF4-FFF2-40B4-BE49-F238E27FC236}">
                    <a16:creationId xmlns:a16="http://schemas.microsoft.com/office/drawing/2014/main" id="{C5141501-1C16-CF07-3D7C-781DFFCD10EF}"/>
                  </a:ext>
                </a:extLst>
              </p:cNvPr>
              <p:cNvCxnSpPr>
                <a:cxnSpLocks/>
              </p:cNvCxnSpPr>
              <p:nvPr/>
            </p:nvCxnSpPr>
            <p:spPr>
              <a:xfrm>
                <a:off x="4841861" y="3515181"/>
                <a:ext cx="669914" cy="32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61" name="İkizkenar Üçgen 571">
                <a:extLst>
                  <a:ext uri="{FF2B5EF4-FFF2-40B4-BE49-F238E27FC236}">
                    <a16:creationId xmlns:a16="http://schemas.microsoft.com/office/drawing/2014/main" id="{5F6A0C0F-5C4B-838F-6D2D-1AA92598AB30}"/>
                  </a:ext>
                </a:extLst>
              </p:cNvPr>
              <p:cNvSpPr/>
              <p:nvPr/>
            </p:nvSpPr>
            <p:spPr>
              <a:xfrm>
                <a:off x="4636014" y="2985608"/>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2" name="Oval 161">
                <a:extLst>
                  <a:ext uri="{FF2B5EF4-FFF2-40B4-BE49-F238E27FC236}">
                    <a16:creationId xmlns:a16="http://schemas.microsoft.com/office/drawing/2014/main" id="{286B8AED-ACD2-4EAE-2EBE-4073BECCFD94}"/>
                  </a:ext>
                </a:extLst>
              </p:cNvPr>
              <p:cNvSpPr/>
              <p:nvPr/>
            </p:nvSpPr>
            <p:spPr>
              <a:xfrm rot="16200000">
                <a:off x="4766441" y="2878797"/>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3" name="İkizkenar Üçgen 573">
                <a:extLst>
                  <a:ext uri="{FF2B5EF4-FFF2-40B4-BE49-F238E27FC236}">
                    <a16:creationId xmlns:a16="http://schemas.microsoft.com/office/drawing/2014/main" id="{8841B1AA-1EA6-4E62-91AA-27848A5F8417}"/>
                  </a:ext>
                </a:extLst>
              </p:cNvPr>
              <p:cNvSpPr/>
              <p:nvPr/>
            </p:nvSpPr>
            <p:spPr>
              <a:xfrm rot="10800000">
                <a:off x="5361679" y="2919364"/>
                <a:ext cx="365067" cy="346895"/>
              </a:xfrm>
              <a:prstGeom prst="triangle">
                <a:avLst>
                  <a:gd name="adj" fmla="val 48898"/>
                </a:avLst>
              </a:prstGeom>
              <a:solidFill>
                <a:srgbClr val="DADEFE"/>
              </a:solid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64" name="Oval 163">
                <a:extLst>
                  <a:ext uri="{FF2B5EF4-FFF2-40B4-BE49-F238E27FC236}">
                    <a16:creationId xmlns:a16="http://schemas.microsoft.com/office/drawing/2014/main" id="{D8A93825-25C9-A518-7CFD-5A16260E8DF9}"/>
                  </a:ext>
                </a:extLst>
              </p:cNvPr>
              <p:cNvSpPr/>
              <p:nvPr/>
            </p:nvSpPr>
            <p:spPr>
              <a:xfrm rot="16200000">
                <a:off x="5491670" y="3275821"/>
                <a:ext cx="99113" cy="91266"/>
              </a:xfrm>
              <a:prstGeom prst="ellipse">
                <a:avLst/>
              </a:prstGeom>
              <a:solidFill>
                <a:schemeClr val="bg1"/>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156" name="Google Shape;185;p21">
              <a:extLst>
                <a:ext uri="{FF2B5EF4-FFF2-40B4-BE49-F238E27FC236}">
                  <a16:creationId xmlns:a16="http://schemas.microsoft.com/office/drawing/2014/main" id="{5674E25C-2307-F3EC-499D-2C36A5533B63}"/>
                </a:ext>
              </a:extLst>
            </p:cNvPr>
            <p:cNvSpPr/>
            <p:nvPr/>
          </p:nvSpPr>
          <p:spPr>
            <a:xfrm>
              <a:off x="1534910" y="5713388"/>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rPr>
                <a:t>Y</a:t>
              </a:r>
            </a:p>
          </p:txBody>
        </p:sp>
        <p:sp>
          <p:nvSpPr>
            <p:cNvPr id="167" name="TextBox 166">
              <a:extLst>
                <a:ext uri="{FF2B5EF4-FFF2-40B4-BE49-F238E27FC236}">
                  <a16:creationId xmlns:a16="http://schemas.microsoft.com/office/drawing/2014/main" id="{6990B534-5919-AB55-DA62-011410D243BB}"/>
                </a:ext>
              </a:extLst>
            </p:cNvPr>
            <p:cNvSpPr txBox="1"/>
            <p:nvPr/>
          </p:nvSpPr>
          <p:spPr>
            <a:xfrm>
              <a:off x="2280885" y="2091696"/>
              <a:ext cx="819279"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REF</a:t>
              </a:r>
              <a:endParaRPr kumimoji="0" lang="en-CH"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8" name="TextBox 167">
              <a:extLst>
                <a:ext uri="{FF2B5EF4-FFF2-40B4-BE49-F238E27FC236}">
                  <a16:creationId xmlns:a16="http://schemas.microsoft.com/office/drawing/2014/main" id="{09A458D1-8A64-E381-D913-D8E2FF81A6D1}"/>
                </a:ext>
              </a:extLst>
            </p:cNvPr>
            <p:cNvSpPr txBox="1"/>
            <p:nvPr/>
          </p:nvSpPr>
          <p:spPr>
            <a:xfrm>
              <a:off x="1400032" y="6324379"/>
              <a:ext cx="818111"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REF</a:t>
              </a:r>
              <a:endParaRPr kumimoji="0" lang="en-CH"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Google Shape;217;p21">
              <a:extLst>
                <a:ext uri="{FF2B5EF4-FFF2-40B4-BE49-F238E27FC236}">
                  <a16:creationId xmlns:a16="http://schemas.microsoft.com/office/drawing/2014/main" id="{09B58AD0-2B1F-F7A0-5E38-503A409C91AA}"/>
                </a:ext>
              </a:extLst>
            </p:cNvPr>
            <p:cNvSpPr/>
            <p:nvPr/>
          </p:nvSpPr>
          <p:spPr>
            <a:xfrm>
              <a:off x="2267706" y="2614739"/>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grpSp>
      <p:sp>
        <p:nvSpPr>
          <p:cNvPr id="75" name="Google Shape;217;p21">
            <a:extLst>
              <a:ext uri="{FF2B5EF4-FFF2-40B4-BE49-F238E27FC236}">
                <a16:creationId xmlns:a16="http://schemas.microsoft.com/office/drawing/2014/main" id="{2C5BCC1E-B0BE-1F7C-EB3A-34FE1A739BA1}"/>
              </a:ext>
            </a:extLst>
          </p:cNvPr>
          <p:cNvSpPr/>
          <p:nvPr/>
        </p:nvSpPr>
        <p:spPr>
          <a:xfrm>
            <a:off x="6525903" y="2614739"/>
            <a:ext cx="482842" cy="482091"/>
          </a:xfrm>
          <a:prstGeom prst="ellipse">
            <a:avLst/>
          </a:prstGeom>
          <a:solidFill>
            <a:schemeClr val="bg1"/>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A</a:t>
            </a:r>
            <a:endParaRPr kumimoji="0" sz="24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sp>
        <p:nvSpPr>
          <p:cNvPr id="80" name="TextBox 79">
            <a:extLst>
              <a:ext uri="{FF2B5EF4-FFF2-40B4-BE49-F238E27FC236}">
                <a16:creationId xmlns:a16="http://schemas.microsoft.com/office/drawing/2014/main" id="{7C922662-0787-76C3-C2A3-74647B5C2011}"/>
              </a:ext>
            </a:extLst>
          </p:cNvPr>
          <p:cNvSpPr txBox="1"/>
          <p:nvPr/>
        </p:nvSpPr>
        <p:spPr>
          <a:xfrm>
            <a:off x="6975816" y="3823181"/>
            <a:ext cx="2174239"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sense amplifier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compares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V</a:t>
            </a:r>
            <a:r>
              <a:rPr kumimoji="0" lang="en-US" sz="2400" b="1" i="0" u="none" strike="noStrike" kern="1200" cap="none" spc="0" normalizeH="0" baseline="-25000" noProof="0" dirty="0">
                <a:ln>
                  <a:noFill/>
                </a:ln>
                <a:solidFill>
                  <a:srgbClr val="FF0000"/>
                </a:solidFill>
                <a:effectLst/>
                <a:uLnTx/>
                <a:uFillTx/>
                <a:latin typeface="Cambria" panose="02040503050406030204" pitchFamily="18" charset="0"/>
                <a:ea typeface="Cambria" panose="02040503050406030204" pitchFamily="18" charset="0"/>
                <a:cs typeface="+mn-cs"/>
              </a:rPr>
              <a:t>(A,B)</a:t>
            </a: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2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and</a:t>
            </a: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V</a:t>
            </a:r>
            <a:r>
              <a:rPr kumimoji="0" lang="en-US" sz="2400" b="1" i="0" u="none" strike="noStrike" kern="1200" cap="none" spc="0" normalizeH="0" baseline="-25000" noProof="0" dirty="0">
                <a:ln>
                  <a:noFill/>
                </a:ln>
                <a:solidFill>
                  <a:srgbClr val="FF0000"/>
                </a:solidFill>
                <a:effectLst/>
                <a:uLnTx/>
                <a:uFillTx/>
                <a:latin typeface="Cambria" panose="02040503050406030204" pitchFamily="18" charset="0"/>
                <a:ea typeface="Cambria" panose="02040503050406030204" pitchFamily="18" charset="0"/>
                <a:cs typeface="+mn-cs"/>
              </a:rPr>
              <a:t>(X,Y)</a:t>
            </a:r>
            <a:endParaRPr kumimoji="0" lang="en-CH" sz="2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60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13"/>
                                        </p:tgtEl>
                                        <p:attrNameLst>
                                          <p:attrName>style.visibility</p:attrName>
                                        </p:attrNameLst>
                                      </p:cBhvr>
                                      <p:to>
                                        <p:strVal val="visible"/>
                                      </p:to>
                                    </p:set>
                                    <p:animEffect transition="in" filter="fade">
                                      <p:cBhvr>
                                        <p:cTn id="11" dur="500"/>
                                        <p:tgtEl>
                                          <p:spTgt spid="113"/>
                                        </p:tgtEl>
                                      </p:cBhvr>
                                    </p:animEffect>
                                  </p:childTnLst>
                                </p:cTn>
                              </p:par>
                              <p:par>
                                <p:cTn id="12" presetID="10" presetClass="entr" presetSubtype="0" fill="hold" nodeType="withEffect">
                                  <p:stCondLst>
                                    <p:cond delay="0"/>
                                  </p:stCondLst>
                                  <p:childTnLst>
                                    <p:set>
                                      <p:cBhvr>
                                        <p:cTn id="13" dur="1" fill="hold">
                                          <p:stCondLst>
                                            <p:cond delay="0"/>
                                          </p:stCondLst>
                                        </p:cTn>
                                        <p:tgtEl>
                                          <p:spTgt spid="89"/>
                                        </p:tgtEl>
                                        <p:attrNameLst>
                                          <p:attrName>style.visibility</p:attrName>
                                        </p:attrNameLst>
                                      </p:cBhvr>
                                      <p:to>
                                        <p:strVal val="visible"/>
                                      </p:to>
                                    </p:set>
                                    <p:animEffect transition="in" filter="fade">
                                      <p:cBhvr>
                                        <p:cTn id="14" dur="500"/>
                                        <p:tgtEl>
                                          <p:spTgt spid="89"/>
                                        </p:tgtEl>
                                      </p:cBhvr>
                                    </p:animEffect>
                                  </p:childTnLst>
                                </p:cTn>
                              </p:par>
                            </p:childTnLst>
                          </p:cTn>
                        </p:par>
                        <p:par>
                          <p:cTn id="15" fill="hold">
                            <p:stCondLst>
                              <p:cond delay="500"/>
                            </p:stCondLst>
                            <p:childTnLst>
                              <p:par>
                                <p:cTn id="16" presetID="1" presetClass="entr" presetSubtype="0"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7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 presetClass="exit" presetSubtype="0" fill="hold" nodeType="withEffect">
                                  <p:stCondLst>
                                    <p:cond delay="0"/>
                                  </p:stCondLst>
                                  <p:childTnLst>
                                    <p:set>
                                      <p:cBhvr>
                                        <p:cTn id="33" dur="1" fill="hold">
                                          <p:stCondLst>
                                            <p:cond delay="0"/>
                                          </p:stCondLst>
                                        </p:cTn>
                                        <p:tgtEl>
                                          <p:spTgt spid="2"/>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500"/>
                                        <p:tgtEl>
                                          <p:spTgt spid="32"/>
                                        </p:tgtEl>
                                      </p:cBhvr>
                                    </p:animEffect>
                                  </p:childTnLst>
                                </p:cTn>
                              </p:par>
                              <p:par>
                                <p:cTn id="40" presetID="1" presetClass="exit" presetSubtype="0" fill="hold" nodeType="withEffect">
                                  <p:stCondLst>
                                    <p:cond delay="0"/>
                                  </p:stCondLst>
                                  <p:childTnLst>
                                    <p:set>
                                      <p:cBhvr>
                                        <p:cTn id="41" dur="1" fill="hold">
                                          <p:stCondLst>
                                            <p:cond delay="0"/>
                                          </p:stCondLst>
                                        </p:cTn>
                                        <p:tgtEl>
                                          <p:spTgt spid="21"/>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80"/>
                                        </p:tgtEl>
                                        <p:attrNameLst>
                                          <p:attrName>style.visibility</p:attrName>
                                        </p:attrNameLst>
                                      </p:cBhvr>
                                      <p:to>
                                        <p:strVal val="visible"/>
                                      </p:to>
                                    </p:set>
                                    <p:animEffect transition="in" filter="fade">
                                      <p:cBhvr>
                                        <p:cTn id="46"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5" grpId="0"/>
      <p:bldP spid="32" grpId="0"/>
      <p:bldP spid="75" grpId="0" animBg="1"/>
      <p:bldP spid="8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Evaluation Methods</a:t>
            </a:r>
          </a:p>
        </p:txBody>
      </p:sp>
      <p:sp>
        <p:nvSpPr>
          <p:cNvPr id="3" name="Content Placeholder 2"/>
          <p:cNvSpPr>
            <a:spLocks noGrp="1"/>
          </p:cNvSpPr>
          <p:nvPr>
            <p:ph idx="1"/>
          </p:nvPr>
        </p:nvSpPr>
        <p:spPr>
          <a:xfrm>
            <a:off x="228600" y="997529"/>
            <a:ext cx="8915400" cy="5193723"/>
          </a:xfrm>
        </p:spPr>
        <p:txBody>
          <a:bodyPr/>
          <a:lstStyle/>
          <a:p>
            <a:r>
              <a:rPr lang="en-US" dirty="0">
                <a:solidFill>
                  <a:srgbClr val="0432FF"/>
                </a:solidFill>
              </a:rPr>
              <a:t>How do we assess how an idea will affect a target metric X?</a:t>
            </a:r>
          </a:p>
          <a:p>
            <a:endParaRPr lang="en-US" dirty="0"/>
          </a:p>
          <a:p>
            <a:r>
              <a:rPr lang="en-US" dirty="0"/>
              <a:t>A variety of evaluation methods are available:</a:t>
            </a:r>
          </a:p>
          <a:p>
            <a:endParaRPr lang="en-US" dirty="0"/>
          </a:p>
          <a:p>
            <a:pPr lvl="1"/>
            <a:r>
              <a:rPr lang="en-US" dirty="0"/>
              <a:t>Theoretical proof</a:t>
            </a:r>
          </a:p>
          <a:p>
            <a:pPr lvl="1"/>
            <a:endParaRPr lang="en-US" dirty="0"/>
          </a:p>
          <a:p>
            <a:pPr lvl="1"/>
            <a:r>
              <a:rPr lang="en-US" dirty="0"/>
              <a:t>Analytical modeling/estimation</a:t>
            </a:r>
          </a:p>
          <a:p>
            <a:pPr lvl="1"/>
            <a:endParaRPr lang="en-US" dirty="0"/>
          </a:p>
          <a:p>
            <a:pPr lvl="1"/>
            <a:r>
              <a:rPr lang="en-US" dirty="0"/>
              <a:t>Simulation (at varying degrees of abstraction and accuracy)</a:t>
            </a:r>
          </a:p>
          <a:p>
            <a:pPr lvl="1"/>
            <a:endParaRPr lang="en-US" dirty="0"/>
          </a:p>
          <a:p>
            <a:pPr lvl="1"/>
            <a:r>
              <a:rPr lang="en-US" dirty="0"/>
              <a:t>Prototyping with a real system (e.g., FPGAs)</a:t>
            </a:r>
          </a:p>
          <a:p>
            <a:pPr lvl="1"/>
            <a:endParaRPr lang="en-US" dirty="0"/>
          </a:p>
          <a:p>
            <a:pPr lvl="1"/>
            <a:r>
              <a:rPr lang="en-US" dirty="0"/>
              <a:t>Real implementation</a:t>
            </a:r>
          </a:p>
          <a:p>
            <a:pPr lvl="1"/>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21383919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547D0-3566-EADE-F15F-3A6F18FAD7BE}"/>
            </a:ext>
          </a:extLst>
        </p:cNvPr>
        <p:cNvGrpSpPr/>
        <p:nvPr/>
      </p:nvGrpSpPr>
      <p:grpSpPr>
        <a:xfrm>
          <a:off x="0" y="0"/>
          <a:ext cx="0" cy="0"/>
          <a:chOff x="0" y="0"/>
          <a:chExt cx="0" cy="0"/>
        </a:xfrm>
      </p:grpSpPr>
      <p:sp>
        <p:nvSpPr>
          <p:cNvPr id="73" name="TextBox 52">
            <a:extLst>
              <a:ext uri="{FF2B5EF4-FFF2-40B4-BE49-F238E27FC236}">
                <a16:creationId xmlns:a16="http://schemas.microsoft.com/office/drawing/2014/main" id="{BDDD8823-21C6-9E79-56B6-BB93053FFC0A}"/>
              </a:ext>
            </a:extLst>
          </p:cNvPr>
          <p:cNvSpPr txBox="1"/>
          <p:nvPr/>
        </p:nvSpPr>
        <p:spPr>
          <a:xfrm>
            <a:off x="4851187" y="2105540"/>
            <a:ext cx="4044409"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V</a:t>
            </a:r>
            <a:r>
              <a:rPr kumimoji="0" lang="en-US" sz="28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DD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=1 &amp; GND = 0</a:t>
            </a:r>
            <a:r>
              <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 </a:t>
            </a:r>
            <a:endParaRPr kumimoji="0" lang="en-US" sz="2400" b="0"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2" name="Title 1">
            <a:extLst>
              <a:ext uri="{FF2B5EF4-FFF2-40B4-BE49-F238E27FC236}">
                <a16:creationId xmlns:a16="http://schemas.microsoft.com/office/drawing/2014/main" id="{88A8EDE9-E997-A3DF-1AF9-CC18CF512AA4}"/>
              </a:ext>
            </a:extLst>
          </p:cNvPr>
          <p:cNvSpPr>
            <a:spLocks noGrp="1"/>
          </p:cNvSpPr>
          <p:nvPr>
            <p:ph type="title"/>
          </p:nvPr>
        </p:nvSpPr>
        <p:spPr/>
        <p:txBody>
          <a:bodyPr/>
          <a:lstStyle/>
          <a:p>
            <a:r>
              <a:rPr lang="en-US" sz="3600" dirty="0">
                <a:solidFill>
                  <a:schemeClr val="accent5">
                    <a:lumMod val="75000"/>
                  </a:schemeClr>
                </a:solidFill>
              </a:rPr>
              <a:t>Two-Input AND </a:t>
            </a:r>
            <a:r>
              <a:rPr lang="en-US" sz="3600" dirty="0" err="1">
                <a:solidFill>
                  <a:schemeClr val="accent5">
                    <a:lumMod val="75000"/>
                  </a:schemeClr>
                </a:solidFill>
              </a:rPr>
              <a:t>and</a:t>
            </a:r>
            <a:r>
              <a:rPr lang="en-US" sz="3600" dirty="0">
                <a:solidFill>
                  <a:schemeClr val="accent5">
                    <a:lumMod val="75000"/>
                  </a:schemeClr>
                </a:solidFill>
              </a:rPr>
              <a:t> NAND Operations</a:t>
            </a:r>
          </a:p>
        </p:txBody>
      </p:sp>
      <p:sp>
        <p:nvSpPr>
          <p:cNvPr id="3" name="Slide Number Placeholder 3">
            <a:extLst>
              <a:ext uri="{FF2B5EF4-FFF2-40B4-BE49-F238E27FC236}">
                <a16:creationId xmlns:a16="http://schemas.microsoft.com/office/drawing/2014/main" id="{E724843A-D6F2-119E-D961-A233E5929C7F}"/>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23" name="Grup 122">
            <a:extLst>
              <a:ext uri="{FF2B5EF4-FFF2-40B4-BE49-F238E27FC236}">
                <a16:creationId xmlns:a16="http://schemas.microsoft.com/office/drawing/2014/main" id="{E76AFDCD-7EB8-E4D5-E14E-364A59FCB64B}"/>
              </a:ext>
            </a:extLst>
          </p:cNvPr>
          <p:cNvGrpSpPr/>
          <p:nvPr/>
        </p:nvGrpSpPr>
        <p:grpSpPr>
          <a:xfrm>
            <a:off x="2118605" y="2740398"/>
            <a:ext cx="1719276" cy="1200329"/>
            <a:chOff x="3127404" y="5324380"/>
            <a:chExt cx="1719276" cy="1200329"/>
          </a:xfrm>
        </p:grpSpPr>
        <p:sp>
          <p:nvSpPr>
            <p:cNvPr id="121" name="Sağ Ayraç 120">
              <a:extLst>
                <a:ext uri="{FF2B5EF4-FFF2-40B4-BE49-F238E27FC236}">
                  <a16:creationId xmlns:a16="http://schemas.microsoft.com/office/drawing/2014/main" id="{D7FB8569-6280-A3AB-8D2A-369B28BE5682}"/>
                </a:ext>
              </a:extLst>
            </p:cNvPr>
            <p:cNvSpPr/>
            <p:nvPr/>
          </p:nvSpPr>
          <p:spPr>
            <a:xfrm>
              <a:off x="3127404" y="5529311"/>
              <a:ext cx="197333" cy="838387"/>
            </a:xfrm>
            <a:prstGeom prst="rightBrace">
              <a:avLst>
                <a:gd name="adj1" fmla="val 105008"/>
                <a:gd name="adj2" fmla="val 50568"/>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2" name="Metin kutusu 121">
              <a:extLst>
                <a:ext uri="{FF2B5EF4-FFF2-40B4-BE49-F238E27FC236}">
                  <a16:creationId xmlns:a16="http://schemas.microsoft.com/office/drawing/2014/main" id="{5B4EBBAA-87E6-FD70-4589-DD3BD25EBE19}"/>
                </a:ext>
              </a:extLst>
            </p:cNvPr>
            <p:cNvSpPr txBox="1"/>
            <p:nvPr/>
          </p:nvSpPr>
          <p:spPr>
            <a:xfrm>
              <a:off x="3172487" y="5324380"/>
              <a:ext cx="1674193"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BA79D"/>
                  </a:solidFill>
                  <a:effectLst/>
                  <a:uLnTx/>
                  <a:uFillTx/>
                  <a:latin typeface="Cambria" panose="02040503050406030204" pitchFamily="18" charset="0"/>
                  <a:ea typeface="Cambria" panose="02040503050406030204" pitchFamily="18" charset="0"/>
                  <a:cs typeface="Cascadia Mono" panose="020B0609020000020004" pitchFamily="49" charset="0"/>
                </a:rPr>
                <a:t>Reference Subarray (REF)</a:t>
              </a:r>
            </a:p>
          </p:txBody>
        </p:sp>
      </p:grpSp>
      <p:sp>
        <p:nvSpPr>
          <p:cNvPr id="4" name="Sağ Ayraç 3">
            <a:extLst>
              <a:ext uri="{FF2B5EF4-FFF2-40B4-BE49-F238E27FC236}">
                <a16:creationId xmlns:a16="http://schemas.microsoft.com/office/drawing/2014/main" id="{A0F34AC2-A037-E586-789D-DF1BE13B7622}"/>
              </a:ext>
            </a:extLst>
          </p:cNvPr>
          <p:cNvSpPr/>
          <p:nvPr/>
        </p:nvSpPr>
        <p:spPr>
          <a:xfrm>
            <a:off x="2148736" y="4471303"/>
            <a:ext cx="197333" cy="838387"/>
          </a:xfrm>
          <a:prstGeom prst="rightBrace">
            <a:avLst>
              <a:gd name="adj1" fmla="val 105008"/>
              <a:gd name="adj2" fmla="val 50568"/>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DD8047"/>
              </a:solidFill>
              <a:effectLst/>
              <a:uLnTx/>
              <a:uFillTx/>
              <a:latin typeface="Cambria" panose="02040503050406030204" pitchFamily="18" charset="0"/>
              <a:ea typeface="Cambria" panose="02040503050406030204" pitchFamily="18" charset="0"/>
              <a:cs typeface="+mn-cs"/>
            </a:endParaRPr>
          </a:p>
        </p:txBody>
      </p:sp>
      <p:sp>
        <p:nvSpPr>
          <p:cNvPr id="5" name="Metin kutusu 4">
            <a:extLst>
              <a:ext uri="{FF2B5EF4-FFF2-40B4-BE49-F238E27FC236}">
                <a16:creationId xmlns:a16="http://schemas.microsoft.com/office/drawing/2014/main" id="{179CA228-BBC7-ADFC-5F8E-B8F9D68D607E}"/>
              </a:ext>
            </a:extLst>
          </p:cNvPr>
          <p:cNvSpPr txBox="1"/>
          <p:nvPr/>
        </p:nvSpPr>
        <p:spPr>
          <a:xfrm>
            <a:off x="2250827" y="4268438"/>
            <a:ext cx="158169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DD8047"/>
                </a:solidFill>
                <a:effectLst/>
                <a:uLnTx/>
                <a:uFillTx/>
                <a:latin typeface="Cambria" panose="02040503050406030204" pitchFamily="18" charset="0"/>
                <a:ea typeface="Cambria" panose="02040503050406030204" pitchFamily="18" charset="0"/>
                <a:cs typeface="Cascadia Mono" panose="020B0609020000020004" pitchFamily="49" charset="0"/>
              </a:rPr>
              <a:t>Compute Subarray (COM)</a:t>
            </a:r>
          </a:p>
        </p:txBody>
      </p:sp>
      <p:grpSp>
        <p:nvGrpSpPr>
          <p:cNvPr id="124" name="Grup 123">
            <a:extLst>
              <a:ext uri="{FF2B5EF4-FFF2-40B4-BE49-F238E27FC236}">
                <a16:creationId xmlns:a16="http://schemas.microsoft.com/office/drawing/2014/main" id="{76FED916-36F2-99E5-F871-9593D646ACCB}"/>
              </a:ext>
            </a:extLst>
          </p:cNvPr>
          <p:cNvGrpSpPr/>
          <p:nvPr/>
        </p:nvGrpSpPr>
        <p:grpSpPr>
          <a:xfrm>
            <a:off x="1064631" y="2844182"/>
            <a:ext cx="1035857" cy="2471059"/>
            <a:chOff x="854929" y="2761767"/>
            <a:chExt cx="1035857" cy="2471059"/>
          </a:xfrm>
        </p:grpSpPr>
        <p:cxnSp>
          <p:nvCxnSpPr>
            <p:cNvPr id="17" name="Düz Bağlayıcı 16">
              <a:extLst>
                <a:ext uri="{FF2B5EF4-FFF2-40B4-BE49-F238E27FC236}">
                  <a16:creationId xmlns:a16="http://schemas.microsoft.com/office/drawing/2014/main" id="{BA873296-403D-1AA5-1A0E-9CE869694119}"/>
                </a:ext>
              </a:extLst>
            </p:cNvPr>
            <p:cNvCxnSpPr>
              <a:cxnSpLocks/>
            </p:cNvCxnSpPr>
            <p:nvPr/>
          </p:nvCxnSpPr>
          <p:spPr>
            <a:xfrm>
              <a:off x="1155260" y="4608015"/>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E80E432D-C615-82CB-5E9D-DB0E3DDF8651}"/>
                </a:ext>
              </a:extLst>
            </p:cNvPr>
            <p:cNvCxnSpPr>
              <a:cxnSpLocks/>
            </p:cNvCxnSpPr>
            <p:nvPr/>
          </p:nvCxnSpPr>
          <p:spPr>
            <a:xfrm flipV="1">
              <a:off x="1610801" y="2761767"/>
              <a:ext cx="0" cy="153117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id="{E734FD5E-323A-D18D-67BA-EA36F1B24A2C}"/>
                </a:ext>
              </a:extLst>
            </p:cNvPr>
            <p:cNvCxnSpPr>
              <a:cxnSpLocks/>
            </p:cNvCxnSpPr>
            <p:nvPr/>
          </p:nvCxnSpPr>
          <p:spPr>
            <a:xfrm flipV="1">
              <a:off x="1163592" y="3667279"/>
              <a:ext cx="0" cy="15655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F42001C2-C38F-1CCF-4800-7EFDE377BFF9}"/>
                </a:ext>
              </a:extLst>
            </p:cNvPr>
            <p:cNvCxnSpPr>
              <a:cxnSpLocks/>
            </p:cNvCxnSpPr>
            <p:nvPr/>
          </p:nvCxnSpPr>
          <p:spPr>
            <a:xfrm flipH="1">
              <a:off x="1163592" y="4273895"/>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Düz Bağlayıcı 20">
              <a:extLst>
                <a:ext uri="{FF2B5EF4-FFF2-40B4-BE49-F238E27FC236}">
                  <a16:creationId xmlns:a16="http://schemas.microsoft.com/office/drawing/2014/main" id="{E14E5F81-BCDA-A7D3-FB4F-8AA93B8FF389}"/>
                </a:ext>
              </a:extLst>
            </p:cNvPr>
            <p:cNvCxnSpPr>
              <a:cxnSpLocks/>
            </p:cNvCxnSpPr>
            <p:nvPr/>
          </p:nvCxnSpPr>
          <p:spPr>
            <a:xfrm flipH="1">
              <a:off x="1163592" y="3686329"/>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839FC51B-1A7F-05DF-B750-639936A1DE0D}"/>
                </a:ext>
              </a:extLst>
            </p:cNvPr>
            <p:cNvCxnSpPr>
              <a:cxnSpLocks/>
              <a:stCxn id="26" idx="6"/>
            </p:cNvCxnSpPr>
            <p:nvPr/>
          </p:nvCxnSpPr>
          <p:spPr>
            <a:xfrm>
              <a:off x="1313203" y="2941767"/>
              <a:ext cx="3147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Düz Bağlayıcı 23">
              <a:extLst>
                <a:ext uri="{FF2B5EF4-FFF2-40B4-BE49-F238E27FC236}">
                  <a16:creationId xmlns:a16="http://schemas.microsoft.com/office/drawing/2014/main" id="{DCEB2098-F687-D8AE-A02D-7EFA2265664A}"/>
                </a:ext>
              </a:extLst>
            </p:cNvPr>
            <p:cNvCxnSpPr>
              <a:cxnSpLocks/>
            </p:cNvCxnSpPr>
            <p:nvPr/>
          </p:nvCxnSpPr>
          <p:spPr>
            <a:xfrm>
              <a:off x="1154523" y="5027166"/>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74F7E7FD-D1F7-A0DC-5DA1-674F7F0EE4AD}"/>
                </a:ext>
              </a:extLst>
            </p:cNvPr>
            <p:cNvSpPr/>
            <p:nvPr/>
          </p:nvSpPr>
          <p:spPr>
            <a:xfrm>
              <a:off x="953202" y="2761767"/>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27" name="Düz Bağlayıcı 26">
              <a:extLst>
                <a:ext uri="{FF2B5EF4-FFF2-40B4-BE49-F238E27FC236}">
                  <a16:creationId xmlns:a16="http://schemas.microsoft.com/office/drawing/2014/main" id="{2CE441BE-DB28-5C79-7290-5274FFF9E4BB}"/>
                </a:ext>
              </a:extLst>
            </p:cNvPr>
            <p:cNvCxnSpPr>
              <a:cxnSpLocks/>
              <a:endCxn id="26" idx="2"/>
            </p:cNvCxnSpPr>
            <p:nvPr/>
          </p:nvCxnSpPr>
          <p:spPr>
            <a:xfrm>
              <a:off x="854929" y="2941767"/>
              <a:ext cx="982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Düz Bağlayıcı 27">
              <a:extLst>
                <a:ext uri="{FF2B5EF4-FFF2-40B4-BE49-F238E27FC236}">
                  <a16:creationId xmlns:a16="http://schemas.microsoft.com/office/drawing/2014/main" id="{A23B9650-5D25-DA3A-E107-11A253B94F4F}"/>
                </a:ext>
              </a:extLst>
            </p:cNvPr>
            <p:cNvCxnSpPr>
              <a:cxnSpLocks/>
              <a:stCxn id="29" idx="0"/>
            </p:cNvCxnSpPr>
            <p:nvPr/>
          </p:nvCxnSpPr>
          <p:spPr>
            <a:xfrm>
              <a:off x="1313203" y="3409558"/>
              <a:ext cx="30052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Kısmi Daire 28">
              <a:extLst>
                <a:ext uri="{FF2B5EF4-FFF2-40B4-BE49-F238E27FC236}">
                  <a16:creationId xmlns:a16="http://schemas.microsoft.com/office/drawing/2014/main" id="{85AD4FD6-BF44-D10A-83C3-06CC68AA75C1}"/>
                </a:ext>
              </a:extLst>
            </p:cNvPr>
            <p:cNvSpPr/>
            <p:nvPr/>
          </p:nvSpPr>
          <p:spPr>
            <a:xfrm>
              <a:off x="958021" y="3233850"/>
              <a:ext cx="355182" cy="351416"/>
            </a:xfrm>
            <a:prstGeom prst="pie">
              <a:avLst>
                <a:gd name="adj1" fmla="val 0"/>
                <a:gd name="adj2" fmla="val 10786452"/>
              </a:avLst>
            </a:prstGeom>
            <a:solidFill>
              <a:schemeClr val="bg1">
                <a:lumMod val="50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1" name="Oval 30">
              <a:extLst>
                <a:ext uri="{FF2B5EF4-FFF2-40B4-BE49-F238E27FC236}">
                  <a16:creationId xmlns:a16="http://schemas.microsoft.com/office/drawing/2014/main" id="{E3190C5F-1587-1236-E79C-1CA4FF8EAAD0}"/>
                </a:ext>
              </a:extLst>
            </p:cNvPr>
            <p:cNvSpPr/>
            <p:nvPr/>
          </p:nvSpPr>
          <p:spPr>
            <a:xfrm>
              <a:off x="953203" y="3229558"/>
              <a:ext cx="360001" cy="360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32" name="Düz Bağlayıcı 31">
              <a:extLst>
                <a:ext uri="{FF2B5EF4-FFF2-40B4-BE49-F238E27FC236}">
                  <a16:creationId xmlns:a16="http://schemas.microsoft.com/office/drawing/2014/main" id="{28CB5904-E2C3-8E12-4662-6332D5B20DB3}"/>
                </a:ext>
              </a:extLst>
            </p:cNvPr>
            <p:cNvCxnSpPr>
              <a:cxnSpLocks/>
              <a:endCxn id="31" idx="2"/>
            </p:cNvCxnSpPr>
            <p:nvPr/>
          </p:nvCxnSpPr>
          <p:spPr>
            <a:xfrm>
              <a:off x="854929" y="3409558"/>
              <a:ext cx="9827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up 44">
            <a:extLst>
              <a:ext uri="{FF2B5EF4-FFF2-40B4-BE49-F238E27FC236}">
                <a16:creationId xmlns:a16="http://schemas.microsoft.com/office/drawing/2014/main" id="{48C1D559-6F55-AA97-0CAE-D387364AE153}"/>
              </a:ext>
            </a:extLst>
          </p:cNvPr>
          <p:cNvGrpSpPr/>
          <p:nvPr/>
        </p:nvGrpSpPr>
        <p:grpSpPr>
          <a:xfrm>
            <a:off x="1063385" y="2847211"/>
            <a:ext cx="1035857" cy="2462479"/>
            <a:chOff x="1704235" y="3137745"/>
            <a:chExt cx="1035857" cy="2462479"/>
          </a:xfrm>
        </p:grpSpPr>
        <p:cxnSp>
          <p:nvCxnSpPr>
            <p:cNvPr id="47" name="Düz Bağlayıcı 46">
              <a:extLst>
                <a:ext uri="{FF2B5EF4-FFF2-40B4-BE49-F238E27FC236}">
                  <a16:creationId xmlns:a16="http://schemas.microsoft.com/office/drawing/2014/main" id="{76850B6B-C111-2141-E28E-B448293D67DD}"/>
                </a:ext>
              </a:extLst>
            </p:cNvPr>
            <p:cNvCxnSpPr>
              <a:cxnSpLocks/>
            </p:cNvCxnSpPr>
            <p:nvPr/>
          </p:nvCxnSpPr>
          <p:spPr>
            <a:xfrm flipV="1">
              <a:off x="2463261" y="3137745"/>
              <a:ext cx="0" cy="15311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id="{5B2105EA-BA3B-1AC3-184F-1FA188C47D14}"/>
                </a:ext>
              </a:extLst>
            </p:cNvPr>
            <p:cNvCxnSpPr>
              <a:cxnSpLocks/>
            </p:cNvCxnSpPr>
            <p:nvPr/>
          </p:nvCxnSpPr>
          <p:spPr>
            <a:xfrm flipH="1" flipV="1">
              <a:off x="2013588" y="4042294"/>
              <a:ext cx="556" cy="15579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id="{2169BC17-0CD1-A11C-9C75-94834465F04B}"/>
                </a:ext>
              </a:extLst>
            </p:cNvPr>
            <p:cNvCxnSpPr>
              <a:cxnSpLocks/>
            </p:cNvCxnSpPr>
            <p:nvPr/>
          </p:nvCxnSpPr>
          <p:spPr>
            <a:xfrm flipH="1">
              <a:off x="2027707" y="4648732"/>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id="{17ABF139-3613-7DF0-14C9-CDABBD128833}"/>
                </a:ext>
              </a:extLst>
            </p:cNvPr>
            <p:cNvCxnSpPr>
              <a:cxnSpLocks/>
            </p:cNvCxnSpPr>
            <p:nvPr/>
          </p:nvCxnSpPr>
          <p:spPr>
            <a:xfrm flipH="1">
              <a:off x="1999132" y="4054816"/>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1" name="Grup 50">
              <a:extLst>
                <a:ext uri="{FF2B5EF4-FFF2-40B4-BE49-F238E27FC236}">
                  <a16:creationId xmlns:a16="http://schemas.microsoft.com/office/drawing/2014/main" id="{81D17EFA-E00B-7264-7D87-F771D80B8CDF}"/>
                </a:ext>
              </a:extLst>
            </p:cNvPr>
            <p:cNvGrpSpPr/>
            <p:nvPr/>
          </p:nvGrpSpPr>
          <p:grpSpPr>
            <a:xfrm>
              <a:off x="1704235" y="3312318"/>
              <a:ext cx="1035857" cy="2085399"/>
              <a:chOff x="444045" y="3568166"/>
              <a:chExt cx="1035857" cy="2085399"/>
            </a:xfrm>
          </p:grpSpPr>
          <p:cxnSp>
            <p:nvCxnSpPr>
              <p:cNvPr id="76" name="Düz Bağlayıcı 75">
                <a:extLst>
                  <a:ext uri="{FF2B5EF4-FFF2-40B4-BE49-F238E27FC236}">
                    <a16:creationId xmlns:a16="http://schemas.microsoft.com/office/drawing/2014/main" id="{674922B5-D76C-87B9-09B3-B1DA085F2C8D}"/>
                  </a:ext>
                </a:extLst>
              </p:cNvPr>
              <p:cNvCxnSpPr>
                <a:cxnSpLocks/>
              </p:cNvCxnSpPr>
              <p:nvPr/>
            </p:nvCxnSpPr>
            <p:spPr>
              <a:xfrm>
                <a:off x="744376" y="5234414"/>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Düz Bağlayıcı 76">
                <a:extLst>
                  <a:ext uri="{FF2B5EF4-FFF2-40B4-BE49-F238E27FC236}">
                    <a16:creationId xmlns:a16="http://schemas.microsoft.com/office/drawing/2014/main" id="{664A99C8-7B69-E04C-5C98-B35B99AC8FE1}"/>
                  </a:ext>
                </a:extLst>
              </p:cNvPr>
              <p:cNvCxnSpPr>
                <a:cxnSpLocks/>
              </p:cNvCxnSpPr>
              <p:nvPr/>
            </p:nvCxnSpPr>
            <p:spPr>
              <a:xfrm>
                <a:off x="902319" y="3568166"/>
                <a:ext cx="3147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Düz Bağlayıcı 78">
                <a:extLst>
                  <a:ext uri="{FF2B5EF4-FFF2-40B4-BE49-F238E27FC236}">
                    <a16:creationId xmlns:a16="http://schemas.microsoft.com/office/drawing/2014/main" id="{AA52B52D-72D8-6AF5-9C1C-09BE8B46DD86}"/>
                  </a:ext>
                </a:extLst>
              </p:cNvPr>
              <p:cNvCxnSpPr>
                <a:cxnSpLocks/>
              </p:cNvCxnSpPr>
              <p:nvPr/>
            </p:nvCxnSpPr>
            <p:spPr>
              <a:xfrm>
                <a:off x="743639" y="5653565"/>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Düz Bağlayıcı 96">
                <a:extLst>
                  <a:ext uri="{FF2B5EF4-FFF2-40B4-BE49-F238E27FC236}">
                    <a16:creationId xmlns:a16="http://schemas.microsoft.com/office/drawing/2014/main" id="{F8FDFC44-165F-0D23-66C1-102AE8E9F978}"/>
                  </a:ext>
                </a:extLst>
              </p:cNvPr>
              <p:cNvCxnSpPr>
                <a:cxnSpLocks/>
              </p:cNvCxnSpPr>
              <p:nvPr/>
            </p:nvCxnSpPr>
            <p:spPr>
              <a:xfrm>
                <a:off x="444045" y="3568166"/>
                <a:ext cx="98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Düz Bağlayıcı 98">
                <a:extLst>
                  <a:ext uri="{FF2B5EF4-FFF2-40B4-BE49-F238E27FC236}">
                    <a16:creationId xmlns:a16="http://schemas.microsoft.com/office/drawing/2014/main" id="{611656CC-A640-0D51-ED08-0BCA14F382CA}"/>
                  </a:ext>
                </a:extLst>
              </p:cNvPr>
              <p:cNvCxnSpPr>
                <a:cxnSpLocks/>
              </p:cNvCxnSpPr>
              <p:nvPr/>
            </p:nvCxnSpPr>
            <p:spPr>
              <a:xfrm>
                <a:off x="902319" y="4035957"/>
                <a:ext cx="300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Düz Bağlayıcı 99">
                <a:extLst>
                  <a:ext uri="{FF2B5EF4-FFF2-40B4-BE49-F238E27FC236}">
                    <a16:creationId xmlns:a16="http://schemas.microsoft.com/office/drawing/2014/main" id="{E4CB5357-66EE-668C-8EF3-20D34554452B}"/>
                  </a:ext>
                </a:extLst>
              </p:cNvPr>
              <p:cNvCxnSpPr>
                <a:cxnSpLocks/>
              </p:cNvCxnSpPr>
              <p:nvPr/>
            </p:nvCxnSpPr>
            <p:spPr>
              <a:xfrm>
                <a:off x="444045" y="4035957"/>
                <a:ext cx="982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14" name="Oval 113">
            <a:extLst>
              <a:ext uri="{FF2B5EF4-FFF2-40B4-BE49-F238E27FC236}">
                <a16:creationId xmlns:a16="http://schemas.microsoft.com/office/drawing/2014/main" id="{C55C4A7F-DD6F-C8E3-F84B-C8379F1B8306}"/>
              </a:ext>
            </a:extLst>
          </p:cNvPr>
          <p:cNvSpPr/>
          <p:nvPr/>
        </p:nvSpPr>
        <p:spPr>
          <a:xfrm>
            <a:off x="1616506" y="4507055"/>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17" name="Metin kutusu 116">
            <a:extLst>
              <a:ext uri="{FF2B5EF4-FFF2-40B4-BE49-F238E27FC236}">
                <a16:creationId xmlns:a16="http://schemas.microsoft.com/office/drawing/2014/main" id="{A4CEDFD9-CE1B-0235-2DD9-9666059D9CCD}"/>
              </a:ext>
            </a:extLst>
          </p:cNvPr>
          <p:cNvSpPr txBox="1"/>
          <p:nvPr/>
        </p:nvSpPr>
        <p:spPr>
          <a:xfrm>
            <a:off x="1615768" y="4444988"/>
            <a:ext cx="360001" cy="3600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X</a:t>
            </a:r>
          </a:p>
        </p:txBody>
      </p:sp>
      <p:sp>
        <p:nvSpPr>
          <p:cNvPr id="119" name="Oval 118">
            <a:extLst>
              <a:ext uri="{FF2B5EF4-FFF2-40B4-BE49-F238E27FC236}">
                <a16:creationId xmlns:a16="http://schemas.microsoft.com/office/drawing/2014/main" id="{12428BE7-00A7-08C8-17B7-853DD247A821}"/>
              </a:ext>
            </a:extLst>
          </p:cNvPr>
          <p:cNvSpPr/>
          <p:nvPr/>
        </p:nvSpPr>
        <p:spPr>
          <a:xfrm>
            <a:off x="1611713" y="4925216"/>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20" name="Metin kutusu 119">
            <a:extLst>
              <a:ext uri="{FF2B5EF4-FFF2-40B4-BE49-F238E27FC236}">
                <a16:creationId xmlns:a16="http://schemas.microsoft.com/office/drawing/2014/main" id="{99C1A072-4B5B-7182-A213-83698D64FCF2}"/>
              </a:ext>
            </a:extLst>
          </p:cNvPr>
          <p:cNvSpPr txBox="1"/>
          <p:nvPr/>
        </p:nvSpPr>
        <p:spPr>
          <a:xfrm>
            <a:off x="1613736" y="4890496"/>
            <a:ext cx="360001"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Y</a:t>
            </a:r>
          </a:p>
        </p:txBody>
      </p:sp>
      <p:sp>
        <p:nvSpPr>
          <p:cNvPr id="78" name="Oval 77">
            <a:extLst>
              <a:ext uri="{FF2B5EF4-FFF2-40B4-BE49-F238E27FC236}">
                <a16:creationId xmlns:a16="http://schemas.microsoft.com/office/drawing/2014/main" id="{0930F7AC-914C-9134-7E04-31C5679BF90B}"/>
              </a:ext>
            </a:extLst>
          </p:cNvPr>
          <p:cNvSpPr/>
          <p:nvPr/>
        </p:nvSpPr>
        <p:spPr>
          <a:xfrm rot="5400000">
            <a:off x="1785503" y="4210743"/>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0" name="İkizkenar Üçgen 105">
            <a:extLst>
              <a:ext uri="{FF2B5EF4-FFF2-40B4-BE49-F238E27FC236}">
                <a16:creationId xmlns:a16="http://schemas.microsoft.com/office/drawing/2014/main" id="{D6394CBF-5532-CC69-A785-5BD651EB0D12}"/>
              </a:ext>
            </a:extLst>
          </p:cNvPr>
          <p:cNvSpPr/>
          <p:nvPr/>
        </p:nvSpPr>
        <p:spPr>
          <a:xfrm rot="10800000">
            <a:off x="1654952" y="3944696"/>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1" name="İkizkenar Üçgen 100">
            <a:extLst>
              <a:ext uri="{FF2B5EF4-FFF2-40B4-BE49-F238E27FC236}">
                <a16:creationId xmlns:a16="http://schemas.microsoft.com/office/drawing/2014/main" id="{737F358D-4949-B8E6-B834-96C59C4864A5}"/>
              </a:ext>
            </a:extLst>
          </p:cNvPr>
          <p:cNvSpPr/>
          <p:nvPr/>
        </p:nvSpPr>
        <p:spPr>
          <a:xfrm>
            <a:off x="1204064" y="3948868"/>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2" name="Oval 81">
            <a:extLst>
              <a:ext uri="{FF2B5EF4-FFF2-40B4-BE49-F238E27FC236}">
                <a16:creationId xmlns:a16="http://schemas.microsoft.com/office/drawing/2014/main" id="{B5397FFB-13CC-F146-F083-FDBB3015ECF6}"/>
              </a:ext>
            </a:extLst>
          </p:cNvPr>
          <p:cNvSpPr/>
          <p:nvPr/>
        </p:nvSpPr>
        <p:spPr>
          <a:xfrm rot="5400000">
            <a:off x="1329706" y="3870530"/>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7" name="Group 36">
            <a:extLst>
              <a:ext uri="{FF2B5EF4-FFF2-40B4-BE49-F238E27FC236}">
                <a16:creationId xmlns:a16="http://schemas.microsoft.com/office/drawing/2014/main" id="{FF4C3D95-2B18-E090-4974-0D0FFB95CD1E}"/>
              </a:ext>
            </a:extLst>
          </p:cNvPr>
          <p:cNvGrpSpPr/>
          <p:nvPr/>
        </p:nvGrpSpPr>
        <p:grpSpPr>
          <a:xfrm>
            <a:off x="900113" y="1120542"/>
            <a:ext cx="7383274" cy="532326"/>
            <a:chOff x="957263" y="2296226"/>
            <a:chExt cx="7383274" cy="532326"/>
          </a:xfrm>
        </p:grpSpPr>
        <p:sp>
          <p:nvSpPr>
            <p:cNvPr id="38" name="Dikdörtgen 256">
              <a:extLst>
                <a:ext uri="{FF2B5EF4-FFF2-40B4-BE49-F238E27FC236}">
                  <a16:creationId xmlns:a16="http://schemas.microsoft.com/office/drawing/2014/main" id="{45A7B99D-CA8B-A6CD-49D5-53B35ECCD33F}"/>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9" name="Dikdörtgen 256">
              <a:extLst>
                <a:ext uri="{FF2B5EF4-FFF2-40B4-BE49-F238E27FC236}">
                  <a16:creationId xmlns:a16="http://schemas.microsoft.com/office/drawing/2014/main" id="{04BF3846-E3F0-C51B-95F4-021347263379}"/>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185">
              <a:extLst>
                <a:ext uri="{FF2B5EF4-FFF2-40B4-BE49-F238E27FC236}">
                  <a16:creationId xmlns:a16="http://schemas.microsoft.com/office/drawing/2014/main" id="{4405BD27-8801-976E-C6DF-F90EE10B1D21}"/>
                </a:ext>
              </a:extLst>
            </p:cNvPr>
            <p:cNvCxnSpPr>
              <a:cxnSpLocks/>
              <a:stCxn id="38" idx="3"/>
              <a:endCxn id="39"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Dikdörtgen 256">
              <a:extLst>
                <a:ext uri="{FF2B5EF4-FFF2-40B4-BE49-F238E27FC236}">
                  <a16:creationId xmlns:a16="http://schemas.microsoft.com/office/drawing/2014/main" id="{9DEC672C-4855-0FDA-1834-FD929EDDB7C9}"/>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2" name="Düz Ok Bağlayıcısı 60">
              <a:extLst>
                <a:ext uri="{FF2B5EF4-FFF2-40B4-BE49-F238E27FC236}">
                  <a16:creationId xmlns:a16="http://schemas.microsoft.com/office/drawing/2014/main" id="{7BB02D9C-DC51-88F2-624A-30E849D90027}"/>
                </a:ext>
              </a:extLst>
            </p:cNvPr>
            <p:cNvCxnSpPr>
              <a:cxnSpLocks/>
              <a:stCxn id="39" idx="3"/>
              <a:endCxn id="41"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3" name="Grafik 201" descr="Kum Saati 30% düz dolguyla">
            <a:extLst>
              <a:ext uri="{FF2B5EF4-FFF2-40B4-BE49-F238E27FC236}">
                <a16:creationId xmlns:a16="http://schemas.microsoft.com/office/drawing/2014/main" id="{90B4A446-643D-0837-249B-6DE245EA54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00872" y="784949"/>
            <a:ext cx="532325" cy="532325"/>
          </a:xfrm>
          <a:prstGeom prst="rect">
            <a:avLst/>
          </a:prstGeom>
        </p:spPr>
      </p:pic>
      <p:pic>
        <p:nvPicPr>
          <p:cNvPr id="53" name="Grafik 18" descr="Kapat düz dolguyla">
            <a:extLst>
              <a:ext uri="{FF2B5EF4-FFF2-40B4-BE49-F238E27FC236}">
                <a16:creationId xmlns:a16="http://schemas.microsoft.com/office/drawing/2014/main" id="{D6D4AFD0-FA61-28E7-D7D7-F74621736D9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91368" y="780301"/>
            <a:ext cx="557585" cy="557585"/>
          </a:xfrm>
          <a:prstGeom prst="rect">
            <a:avLst/>
          </a:prstGeom>
        </p:spPr>
      </p:pic>
      <p:sp>
        <p:nvSpPr>
          <p:cNvPr id="57" name="Metin kutusu 16">
            <a:extLst>
              <a:ext uri="{FF2B5EF4-FFF2-40B4-BE49-F238E27FC236}">
                <a16:creationId xmlns:a16="http://schemas.microsoft.com/office/drawing/2014/main" id="{22AD5CA4-D304-C3AC-C076-4B5AEB3D5083}"/>
              </a:ext>
            </a:extLst>
          </p:cNvPr>
          <p:cNvSpPr txBox="1"/>
          <p:nvPr/>
        </p:nvSpPr>
        <p:spPr>
          <a:xfrm>
            <a:off x="5351616" y="1367886"/>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58" name="Grafik 201" descr="Kum Saati 30% düz dolguyla">
            <a:extLst>
              <a:ext uri="{FF2B5EF4-FFF2-40B4-BE49-F238E27FC236}">
                <a16:creationId xmlns:a16="http://schemas.microsoft.com/office/drawing/2014/main" id="{B414AB17-25AA-EF87-82C8-126899DEF45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11950" y="771697"/>
            <a:ext cx="532325" cy="532325"/>
          </a:xfrm>
          <a:prstGeom prst="rect">
            <a:avLst/>
          </a:prstGeom>
        </p:spPr>
      </p:pic>
      <p:pic>
        <p:nvPicPr>
          <p:cNvPr id="59" name="Grafik 18" descr="Kapat düz dolguyla">
            <a:extLst>
              <a:ext uri="{FF2B5EF4-FFF2-40B4-BE49-F238E27FC236}">
                <a16:creationId xmlns:a16="http://schemas.microsoft.com/office/drawing/2014/main" id="{E7178629-DFEB-EDF7-C2E9-F709D2A513C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02446" y="767049"/>
            <a:ext cx="557585" cy="557585"/>
          </a:xfrm>
          <a:prstGeom prst="rect">
            <a:avLst/>
          </a:prstGeom>
        </p:spPr>
      </p:pic>
      <p:sp>
        <p:nvSpPr>
          <p:cNvPr id="63" name="Metin kutusu 16">
            <a:extLst>
              <a:ext uri="{FF2B5EF4-FFF2-40B4-BE49-F238E27FC236}">
                <a16:creationId xmlns:a16="http://schemas.microsoft.com/office/drawing/2014/main" id="{18324BEE-1C31-DB4F-14C0-ADD1E0BA8155}"/>
              </a:ext>
            </a:extLst>
          </p:cNvPr>
          <p:cNvSpPr txBox="1"/>
          <p:nvPr/>
        </p:nvSpPr>
        <p:spPr>
          <a:xfrm>
            <a:off x="2762694" y="1354634"/>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84" name="TextBox 35">
            <a:extLst>
              <a:ext uri="{FF2B5EF4-FFF2-40B4-BE49-F238E27FC236}">
                <a16:creationId xmlns:a16="http://schemas.microsoft.com/office/drawing/2014/main" id="{ECD350C9-6C62-1B13-993F-4C2A1EF10B54}"/>
              </a:ext>
            </a:extLst>
          </p:cNvPr>
          <p:cNvSpPr txBox="1"/>
          <p:nvPr/>
        </p:nvSpPr>
        <p:spPr>
          <a:xfrm>
            <a:off x="1269562" y="2166330"/>
            <a:ext cx="1980863"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5" name="TextBox 35">
            <a:extLst>
              <a:ext uri="{FF2B5EF4-FFF2-40B4-BE49-F238E27FC236}">
                <a16:creationId xmlns:a16="http://schemas.microsoft.com/office/drawing/2014/main" id="{00EA5454-9ED5-DB0A-A97E-0FB1B67E2EE1}"/>
              </a:ext>
            </a:extLst>
          </p:cNvPr>
          <p:cNvSpPr txBox="1"/>
          <p:nvPr/>
        </p:nvSpPr>
        <p:spPr>
          <a:xfrm>
            <a:off x="1243380" y="5445354"/>
            <a:ext cx="1237069"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AVG(X</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Y</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87" name="Connector: Curved 86">
            <a:extLst>
              <a:ext uri="{FF2B5EF4-FFF2-40B4-BE49-F238E27FC236}">
                <a16:creationId xmlns:a16="http://schemas.microsoft.com/office/drawing/2014/main" id="{2E0FF160-6F03-BE3D-E7E6-F462350648AA}"/>
              </a:ext>
            </a:extLst>
          </p:cNvPr>
          <p:cNvCxnSpPr>
            <a:endCxn id="84" idx="2"/>
          </p:cNvCxnSpPr>
          <p:nvPr/>
        </p:nvCxnSpPr>
        <p:spPr>
          <a:xfrm flipV="1">
            <a:off x="1791713" y="2627995"/>
            <a:ext cx="468281" cy="216187"/>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Curved 87">
            <a:extLst>
              <a:ext uri="{FF2B5EF4-FFF2-40B4-BE49-F238E27FC236}">
                <a16:creationId xmlns:a16="http://schemas.microsoft.com/office/drawing/2014/main" id="{E2F8FDAA-D5D1-EC6A-4EC5-D76768FE9AD7}"/>
              </a:ext>
            </a:extLst>
          </p:cNvPr>
          <p:cNvCxnSpPr>
            <a:cxnSpLocks/>
          </p:cNvCxnSpPr>
          <p:nvPr/>
        </p:nvCxnSpPr>
        <p:spPr>
          <a:xfrm>
            <a:off x="1342904" y="5328473"/>
            <a:ext cx="455039" cy="196871"/>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4">
            <a:extLst>
              <a:ext uri="{FF2B5EF4-FFF2-40B4-BE49-F238E27FC236}">
                <a16:creationId xmlns:a16="http://schemas.microsoft.com/office/drawing/2014/main" id="{5C13B36E-1A24-AB88-38D1-4256FD28C8D4}"/>
              </a:ext>
            </a:extLst>
          </p:cNvPr>
          <p:cNvSpPr txBox="1"/>
          <p:nvPr/>
        </p:nvSpPr>
        <p:spPr>
          <a:xfrm>
            <a:off x="0" y="6401315"/>
            <a:ext cx="9144000"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*Gao et al., </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r>
              <a:rPr kumimoji="0" lang="en-US" sz="1400" b="0" i="0" u="none" strike="noStrike" kern="1200" cap="none" spc="0" normalizeH="0" baseline="0" noProof="0" dirty="0" err="1">
                <a:ln>
                  <a:noFill/>
                </a:ln>
                <a:solidFill>
                  <a:srgbClr val="0070C0"/>
                </a:solidFill>
                <a:effectLst/>
                <a:uLnTx/>
                <a:uFillTx/>
                <a:latin typeface="Cambria" panose="02040503050406030204" pitchFamily="18" charset="0"/>
                <a:ea typeface="+mn-ea"/>
                <a:cs typeface="+mn-cs"/>
              </a:rPr>
              <a:t>FracDRAM</a:t>
            </a:r>
            <a:r>
              <a:rPr kumimoji="0" lang="en-US" sz="14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 Fractional Values in Off-the-Shelf DRAM</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in MICRO, 2022.</a:t>
            </a:r>
          </a:p>
        </p:txBody>
      </p:sp>
      <p:sp>
        <p:nvSpPr>
          <p:cNvPr id="7" name="Dikdörtgen 256">
            <a:extLst>
              <a:ext uri="{FF2B5EF4-FFF2-40B4-BE49-F238E27FC236}">
                <a16:creationId xmlns:a16="http://schemas.microsoft.com/office/drawing/2014/main" id="{7453DEA4-DB41-B946-CB59-A284C18B62B2}"/>
              </a:ext>
            </a:extLst>
          </p:cNvPr>
          <p:cNvSpPr/>
          <p:nvPr/>
        </p:nvSpPr>
        <p:spPr>
          <a:xfrm>
            <a:off x="6458562" y="2639294"/>
            <a:ext cx="972000" cy="3530196"/>
          </a:xfrm>
          <a:prstGeom prst="roundRect">
            <a:avLst/>
          </a:prstGeom>
          <a:solidFill>
            <a:schemeClr val="accent2">
              <a:alpha val="56000"/>
            </a:schemeClr>
          </a:solidFill>
          <a:ln w="38100">
            <a:solidFill>
              <a:srgbClr val="C069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AND</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 name="Dikdörtgen 256">
            <a:extLst>
              <a:ext uri="{FF2B5EF4-FFF2-40B4-BE49-F238E27FC236}">
                <a16:creationId xmlns:a16="http://schemas.microsoft.com/office/drawing/2014/main" id="{02A2A4A0-BE07-0929-E90B-6440386A60D6}"/>
              </a:ext>
            </a:extLst>
          </p:cNvPr>
          <p:cNvSpPr/>
          <p:nvPr/>
        </p:nvSpPr>
        <p:spPr>
          <a:xfrm>
            <a:off x="7424985" y="2649236"/>
            <a:ext cx="1118238" cy="3530196"/>
          </a:xfrm>
          <a:prstGeom prst="roundRect">
            <a:avLst/>
          </a:prstGeom>
          <a:solidFill>
            <a:schemeClr val="accent5">
              <a:alpha val="56000"/>
            </a:schemeClr>
          </a:solidFill>
          <a:ln w="38100">
            <a:solidFill>
              <a:schemeClr val="accent5">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NAND</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 name="Metin kutusu 33">
            <a:extLst>
              <a:ext uri="{FF2B5EF4-FFF2-40B4-BE49-F238E27FC236}">
                <a16:creationId xmlns:a16="http://schemas.microsoft.com/office/drawing/2014/main" id="{32F2A9C4-9BE2-7E23-A4C4-2D5BF424CEFE}"/>
              </a:ext>
            </a:extLst>
          </p:cNvPr>
          <p:cNvSpPr txBox="1"/>
          <p:nvPr/>
        </p:nvSpPr>
        <p:spPr>
          <a:xfrm>
            <a:off x="442355" y="2474883"/>
            <a:ext cx="900549"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10" name="Düz Ok Bağlayıcısı 34">
            <a:extLst>
              <a:ext uri="{FF2B5EF4-FFF2-40B4-BE49-F238E27FC236}">
                <a16:creationId xmlns:a16="http://schemas.microsoft.com/office/drawing/2014/main" id="{EA9868BE-69F3-07F6-9DDD-59FCA4E4231E}"/>
              </a:ext>
            </a:extLst>
          </p:cNvPr>
          <p:cNvCxnSpPr>
            <a:cxnSpLocks/>
          </p:cNvCxnSpPr>
          <p:nvPr/>
        </p:nvCxnSpPr>
        <p:spPr>
          <a:xfrm flipH="1" flipV="1">
            <a:off x="989669" y="2812477"/>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35">
            <a:extLst>
              <a:ext uri="{FF2B5EF4-FFF2-40B4-BE49-F238E27FC236}">
                <a16:creationId xmlns:a16="http://schemas.microsoft.com/office/drawing/2014/main" id="{2E7E1BBE-E27B-9B45-B359-F07091063D8C}"/>
              </a:ext>
            </a:extLst>
          </p:cNvPr>
          <p:cNvSpPr txBox="1"/>
          <p:nvPr/>
        </p:nvSpPr>
        <p:spPr>
          <a:xfrm>
            <a:off x="377180" y="2999462"/>
            <a:ext cx="909223"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12" name="Düz Ok Bağlayıcısı 32">
            <a:extLst>
              <a:ext uri="{FF2B5EF4-FFF2-40B4-BE49-F238E27FC236}">
                <a16:creationId xmlns:a16="http://schemas.microsoft.com/office/drawing/2014/main" id="{BEE5DA8B-A89A-9720-AC4C-D5E4EBE34E18}"/>
              </a:ext>
            </a:extLst>
          </p:cNvPr>
          <p:cNvCxnSpPr>
            <a:cxnSpLocks/>
          </p:cNvCxnSpPr>
          <p:nvPr/>
        </p:nvCxnSpPr>
        <p:spPr>
          <a:xfrm flipH="1" flipV="1">
            <a:off x="994936" y="3340563"/>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Dikdörtgen 256">
            <a:extLst>
              <a:ext uri="{FF2B5EF4-FFF2-40B4-BE49-F238E27FC236}">
                <a16:creationId xmlns:a16="http://schemas.microsoft.com/office/drawing/2014/main" id="{4AD39D61-9BA7-582F-56EB-BC7BBB9621BC}"/>
              </a:ext>
            </a:extLst>
          </p:cNvPr>
          <p:cNvSpPr/>
          <p:nvPr/>
        </p:nvSpPr>
        <p:spPr>
          <a:xfrm>
            <a:off x="5397087" y="2798700"/>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X</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4" name="Dikdörtgen 256">
            <a:extLst>
              <a:ext uri="{FF2B5EF4-FFF2-40B4-BE49-F238E27FC236}">
                <a16:creationId xmlns:a16="http://schemas.microsoft.com/office/drawing/2014/main" id="{766DBB63-5217-1C16-D88B-BB3DF587A62D}"/>
              </a:ext>
            </a:extLst>
          </p:cNvPr>
          <p:cNvSpPr/>
          <p:nvPr/>
        </p:nvSpPr>
        <p:spPr>
          <a:xfrm>
            <a:off x="5929497" y="2807753"/>
            <a:ext cx="532410" cy="532326"/>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Y</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5" name="Dikdörtgen 256">
            <a:extLst>
              <a:ext uri="{FF2B5EF4-FFF2-40B4-BE49-F238E27FC236}">
                <a16:creationId xmlns:a16="http://schemas.microsoft.com/office/drawing/2014/main" id="{FDC7A6CF-FBDD-9A04-41A6-2759DDE07E44}"/>
              </a:ext>
            </a:extLst>
          </p:cNvPr>
          <p:cNvSpPr/>
          <p:nvPr/>
        </p:nvSpPr>
        <p:spPr>
          <a:xfrm>
            <a:off x="6461907" y="2807753"/>
            <a:ext cx="972000"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COM</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16" name="Dikdörtgen 256">
            <a:extLst>
              <a:ext uri="{FF2B5EF4-FFF2-40B4-BE49-F238E27FC236}">
                <a16:creationId xmlns:a16="http://schemas.microsoft.com/office/drawing/2014/main" id="{C54007AB-573B-A435-4A6D-049C2429A341}"/>
              </a:ext>
            </a:extLst>
          </p:cNvPr>
          <p:cNvSpPr/>
          <p:nvPr/>
        </p:nvSpPr>
        <p:spPr>
          <a:xfrm>
            <a:off x="7432054" y="2798700"/>
            <a:ext cx="1084425" cy="540000"/>
          </a:xfrm>
          <a:prstGeom prst="roundRect">
            <a:avLst/>
          </a:prstGeom>
          <a:solidFill>
            <a:schemeClr val="accent4">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REF</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3" name="Dikdörtgen 256">
            <a:extLst>
              <a:ext uri="{FF2B5EF4-FFF2-40B4-BE49-F238E27FC236}">
                <a16:creationId xmlns:a16="http://schemas.microsoft.com/office/drawing/2014/main" id="{3F7B0B7B-61C7-A46A-5265-6134AE5F1586}"/>
              </a:ext>
            </a:extLst>
          </p:cNvPr>
          <p:cNvSpPr/>
          <p:nvPr/>
        </p:nvSpPr>
        <p:spPr>
          <a:xfrm>
            <a:off x="5397087" y="496246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4" name="Dikdörtgen 256">
            <a:extLst>
              <a:ext uri="{FF2B5EF4-FFF2-40B4-BE49-F238E27FC236}">
                <a16:creationId xmlns:a16="http://schemas.microsoft.com/office/drawing/2014/main" id="{0D31DD12-662C-DB00-290F-7D222A94767D}"/>
              </a:ext>
            </a:extLst>
          </p:cNvPr>
          <p:cNvSpPr/>
          <p:nvPr/>
        </p:nvSpPr>
        <p:spPr>
          <a:xfrm>
            <a:off x="5928983" y="496246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5" name="Dikdörtgen 256">
            <a:extLst>
              <a:ext uri="{FF2B5EF4-FFF2-40B4-BE49-F238E27FC236}">
                <a16:creationId xmlns:a16="http://schemas.microsoft.com/office/drawing/2014/main" id="{84E0987E-D573-50B9-DA74-D1E35B3B4623}"/>
              </a:ext>
            </a:extLst>
          </p:cNvPr>
          <p:cNvSpPr/>
          <p:nvPr/>
        </p:nvSpPr>
        <p:spPr>
          <a:xfrm>
            <a:off x="6460879" y="4956840"/>
            <a:ext cx="972000"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6" name="Dikdörtgen 256">
            <a:extLst>
              <a:ext uri="{FF2B5EF4-FFF2-40B4-BE49-F238E27FC236}">
                <a16:creationId xmlns:a16="http://schemas.microsoft.com/office/drawing/2014/main" id="{D49B8A19-C7BA-E008-8A88-278083799EAC}"/>
              </a:ext>
            </a:extLst>
          </p:cNvPr>
          <p:cNvSpPr/>
          <p:nvPr/>
        </p:nvSpPr>
        <p:spPr>
          <a:xfrm>
            <a:off x="7432366" y="4956840"/>
            <a:ext cx="1091332"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7" name="Dikdörtgen 256">
            <a:extLst>
              <a:ext uri="{FF2B5EF4-FFF2-40B4-BE49-F238E27FC236}">
                <a16:creationId xmlns:a16="http://schemas.microsoft.com/office/drawing/2014/main" id="{BEE337FD-92AA-AC22-DE37-1DA6A58B845E}"/>
              </a:ext>
            </a:extLst>
          </p:cNvPr>
          <p:cNvSpPr/>
          <p:nvPr/>
        </p:nvSpPr>
        <p:spPr>
          <a:xfrm>
            <a:off x="5397087" y="387828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4" name="Dikdörtgen 256">
            <a:extLst>
              <a:ext uri="{FF2B5EF4-FFF2-40B4-BE49-F238E27FC236}">
                <a16:creationId xmlns:a16="http://schemas.microsoft.com/office/drawing/2014/main" id="{4E281711-F12E-2A78-3214-75077991BEE8}"/>
              </a:ext>
            </a:extLst>
          </p:cNvPr>
          <p:cNvSpPr/>
          <p:nvPr/>
        </p:nvSpPr>
        <p:spPr>
          <a:xfrm>
            <a:off x="5928983" y="3878283"/>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5" name="Dikdörtgen 256">
            <a:extLst>
              <a:ext uri="{FF2B5EF4-FFF2-40B4-BE49-F238E27FC236}">
                <a16:creationId xmlns:a16="http://schemas.microsoft.com/office/drawing/2014/main" id="{6ED8B8C5-AA97-C0C8-EAC3-B711F1FFB5CB}"/>
              </a:ext>
            </a:extLst>
          </p:cNvPr>
          <p:cNvSpPr/>
          <p:nvPr/>
        </p:nvSpPr>
        <p:spPr>
          <a:xfrm>
            <a:off x="6460879" y="3872660"/>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3" name="Dikdörtgen 256">
            <a:extLst>
              <a:ext uri="{FF2B5EF4-FFF2-40B4-BE49-F238E27FC236}">
                <a16:creationId xmlns:a16="http://schemas.microsoft.com/office/drawing/2014/main" id="{812690DB-EF7C-5F64-430D-082DC3DA2F34}"/>
              </a:ext>
            </a:extLst>
          </p:cNvPr>
          <p:cNvSpPr/>
          <p:nvPr/>
        </p:nvSpPr>
        <p:spPr>
          <a:xfrm>
            <a:off x="7432366" y="3872660"/>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6" name="Dikdörtgen 256">
            <a:extLst>
              <a:ext uri="{FF2B5EF4-FFF2-40B4-BE49-F238E27FC236}">
                <a16:creationId xmlns:a16="http://schemas.microsoft.com/office/drawing/2014/main" id="{1F9C14BA-8486-7F97-D2F2-396550F3A9DB}"/>
              </a:ext>
            </a:extLst>
          </p:cNvPr>
          <p:cNvSpPr/>
          <p:nvPr/>
        </p:nvSpPr>
        <p:spPr>
          <a:xfrm>
            <a:off x="5397087" y="4416179"/>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89" name="Dikdörtgen 256">
            <a:extLst>
              <a:ext uri="{FF2B5EF4-FFF2-40B4-BE49-F238E27FC236}">
                <a16:creationId xmlns:a16="http://schemas.microsoft.com/office/drawing/2014/main" id="{3EA25A9F-DCC1-6635-445C-27364309205A}"/>
              </a:ext>
            </a:extLst>
          </p:cNvPr>
          <p:cNvSpPr/>
          <p:nvPr/>
        </p:nvSpPr>
        <p:spPr>
          <a:xfrm>
            <a:off x="5928983" y="4416179"/>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0" name="Dikdörtgen 256">
            <a:extLst>
              <a:ext uri="{FF2B5EF4-FFF2-40B4-BE49-F238E27FC236}">
                <a16:creationId xmlns:a16="http://schemas.microsoft.com/office/drawing/2014/main" id="{4791F538-0EFE-1F68-855C-4A8B3B3B1552}"/>
              </a:ext>
            </a:extLst>
          </p:cNvPr>
          <p:cNvSpPr/>
          <p:nvPr/>
        </p:nvSpPr>
        <p:spPr>
          <a:xfrm>
            <a:off x="6460879" y="4410556"/>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1" name="Dikdörtgen 256">
            <a:extLst>
              <a:ext uri="{FF2B5EF4-FFF2-40B4-BE49-F238E27FC236}">
                <a16:creationId xmlns:a16="http://schemas.microsoft.com/office/drawing/2014/main" id="{F67DA3EE-F8EA-6406-E22E-50931756D2C2}"/>
              </a:ext>
            </a:extLst>
          </p:cNvPr>
          <p:cNvSpPr/>
          <p:nvPr/>
        </p:nvSpPr>
        <p:spPr>
          <a:xfrm>
            <a:off x="7432366" y="4410556"/>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2" name="Dikdörtgen 256">
            <a:extLst>
              <a:ext uri="{FF2B5EF4-FFF2-40B4-BE49-F238E27FC236}">
                <a16:creationId xmlns:a16="http://schemas.microsoft.com/office/drawing/2014/main" id="{712487A1-0B6F-DC0F-4EA0-098012E6721C}"/>
              </a:ext>
            </a:extLst>
          </p:cNvPr>
          <p:cNvSpPr/>
          <p:nvPr/>
        </p:nvSpPr>
        <p:spPr>
          <a:xfrm>
            <a:off x="5397087" y="3338778"/>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3" name="Dikdörtgen 256">
            <a:extLst>
              <a:ext uri="{FF2B5EF4-FFF2-40B4-BE49-F238E27FC236}">
                <a16:creationId xmlns:a16="http://schemas.microsoft.com/office/drawing/2014/main" id="{7E6A2708-00B7-C7E1-F37F-0434D0371468}"/>
              </a:ext>
            </a:extLst>
          </p:cNvPr>
          <p:cNvSpPr/>
          <p:nvPr/>
        </p:nvSpPr>
        <p:spPr>
          <a:xfrm>
            <a:off x="5928983" y="3338778"/>
            <a:ext cx="532410" cy="532326"/>
          </a:xfrm>
          <a:prstGeom prst="roundRect">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4" name="Dikdörtgen 256">
            <a:extLst>
              <a:ext uri="{FF2B5EF4-FFF2-40B4-BE49-F238E27FC236}">
                <a16:creationId xmlns:a16="http://schemas.microsoft.com/office/drawing/2014/main" id="{55787343-B85B-2FF7-51EB-78D3C095A6DC}"/>
              </a:ext>
            </a:extLst>
          </p:cNvPr>
          <p:cNvSpPr/>
          <p:nvPr/>
        </p:nvSpPr>
        <p:spPr>
          <a:xfrm>
            <a:off x="6460879" y="3333155"/>
            <a:ext cx="972000" cy="540000"/>
          </a:xfrm>
          <a:prstGeom prst="roundRect">
            <a:avLst/>
          </a:prstGeom>
          <a:solidFill>
            <a:srgbClr val="0070C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95" name="Dikdörtgen 256">
            <a:extLst>
              <a:ext uri="{FF2B5EF4-FFF2-40B4-BE49-F238E27FC236}">
                <a16:creationId xmlns:a16="http://schemas.microsoft.com/office/drawing/2014/main" id="{8116E3A6-D33F-B011-2A2F-05708E10F361}"/>
              </a:ext>
            </a:extLst>
          </p:cNvPr>
          <p:cNvSpPr/>
          <p:nvPr/>
        </p:nvSpPr>
        <p:spPr>
          <a:xfrm>
            <a:off x="7432366" y="3333155"/>
            <a:ext cx="1091332" cy="540000"/>
          </a:xfrm>
          <a:prstGeom prst="roundRect">
            <a:avLst/>
          </a:prstGeom>
          <a:solidFill>
            <a:srgbClr val="7030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32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Tree>
    <p:extLst>
      <p:ext uri="{BB962C8B-B14F-4D97-AF65-F5344CB8AC3E}">
        <p14:creationId xmlns:p14="http://schemas.microsoft.com/office/powerpoint/2010/main" val="13158218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50369-D15E-A4D9-FCCC-A5A2B3B17E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7671F3-338B-1511-C735-C3C89F802E6F}"/>
              </a:ext>
            </a:extLst>
          </p:cNvPr>
          <p:cNvSpPr>
            <a:spLocks noGrp="1"/>
          </p:cNvSpPr>
          <p:nvPr>
            <p:ph type="title"/>
          </p:nvPr>
        </p:nvSpPr>
        <p:spPr/>
        <p:txBody>
          <a:bodyPr/>
          <a:lstStyle/>
          <a:p>
            <a:r>
              <a:rPr lang="en-US" sz="2800" dirty="0">
                <a:solidFill>
                  <a:schemeClr val="accent5">
                    <a:lumMod val="75000"/>
                  </a:schemeClr>
                </a:solidFill>
              </a:rPr>
              <a:t>Many-Input AND, NAND, OR, and NOR Operations</a:t>
            </a:r>
          </a:p>
        </p:txBody>
      </p:sp>
      <p:sp>
        <p:nvSpPr>
          <p:cNvPr id="73" name="TextBox 52">
            <a:extLst>
              <a:ext uri="{FF2B5EF4-FFF2-40B4-BE49-F238E27FC236}">
                <a16:creationId xmlns:a16="http://schemas.microsoft.com/office/drawing/2014/main" id="{76AE7BB8-ED76-B097-386A-54D92611D2A2}"/>
              </a:ext>
            </a:extLst>
          </p:cNvPr>
          <p:cNvSpPr txBox="1"/>
          <p:nvPr/>
        </p:nvSpPr>
        <p:spPr>
          <a:xfrm>
            <a:off x="4851187" y="2105540"/>
            <a:ext cx="4044409" cy="113877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V</a:t>
            </a:r>
            <a:r>
              <a:rPr kumimoji="0" lang="en-US" sz="28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DD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=1 &amp; GND = 0</a:t>
            </a:r>
            <a:r>
              <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rPr>
              <a:t> </a:t>
            </a:r>
            <a:endParaRPr kumimoji="0" lang="en-US" sz="24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rPr>
              <a:t> </a:t>
            </a:r>
            <a:endParaRPr kumimoji="0" lang="en-US" sz="2400" b="0"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25000" noProof="0" dirty="0">
              <a:ln>
                <a:noFill/>
              </a:ln>
              <a:solidFill>
                <a:srgbClr val="C00000"/>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22" name="Dikdörtgen 256">
            <a:extLst>
              <a:ext uri="{FF2B5EF4-FFF2-40B4-BE49-F238E27FC236}">
                <a16:creationId xmlns:a16="http://schemas.microsoft.com/office/drawing/2014/main" id="{FC7B777E-F56C-BEC5-D635-CC67D4107C60}"/>
              </a:ext>
            </a:extLst>
          </p:cNvPr>
          <p:cNvSpPr/>
          <p:nvPr/>
        </p:nvSpPr>
        <p:spPr>
          <a:xfrm>
            <a:off x="5397087" y="2798700"/>
            <a:ext cx="532410"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X</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25" name="Dikdörtgen 256">
            <a:extLst>
              <a:ext uri="{FF2B5EF4-FFF2-40B4-BE49-F238E27FC236}">
                <a16:creationId xmlns:a16="http://schemas.microsoft.com/office/drawing/2014/main" id="{85F7CC75-DCAE-531B-A53A-41E08579DD66}"/>
              </a:ext>
            </a:extLst>
          </p:cNvPr>
          <p:cNvSpPr/>
          <p:nvPr/>
        </p:nvSpPr>
        <p:spPr>
          <a:xfrm>
            <a:off x="5929497" y="2807753"/>
            <a:ext cx="532410"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Y</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0" name="Dikdörtgen 256">
            <a:extLst>
              <a:ext uri="{FF2B5EF4-FFF2-40B4-BE49-F238E27FC236}">
                <a16:creationId xmlns:a16="http://schemas.microsoft.com/office/drawing/2014/main" id="{285865BE-1FBB-1AF6-54A5-039CFA0ACFCA}"/>
              </a:ext>
            </a:extLst>
          </p:cNvPr>
          <p:cNvSpPr/>
          <p:nvPr/>
        </p:nvSpPr>
        <p:spPr>
          <a:xfrm>
            <a:off x="6461907" y="2807753"/>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AND</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44" name="Dikdörtgen 256">
            <a:extLst>
              <a:ext uri="{FF2B5EF4-FFF2-40B4-BE49-F238E27FC236}">
                <a16:creationId xmlns:a16="http://schemas.microsoft.com/office/drawing/2014/main" id="{8FF40E9E-22C2-A5A0-6E7B-7B2D6FFC57B9}"/>
              </a:ext>
            </a:extLst>
          </p:cNvPr>
          <p:cNvSpPr/>
          <p:nvPr/>
        </p:nvSpPr>
        <p:spPr>
          <a:xfrm>
            <a:off x="5397087" y="3338778"/>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0" name="Dikdörtgen 256">
            <a:extLst>
              <a:ext uri="{FF2B5EF4-FFF2-40B4-BE49-F238E27FC236}">
                <a16:creationId xmlns:a16="http://schemas.microsoft.com/office/drawing/2014/main" id="{D8D28F34-0358-F558-7B29-D91830E8C269}"/>
              </a:ext>
            </a:extLst>
          </p:cNvPr>
          <p:cNvSpPr/>
          <p:nvPr/>
        </p:nvSpPr>
        <p:spPr>
          <a:xfrm>
            <a:off x="5928983" y="3338778"/>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2" name="Dikdörtgen 256">
            <a:extLst>
              <a:ext uri="{FF2B5EF4-FFF2-40B4-BE49-F238E27FC236}">
                <a16:creationId xmlns:a16="http://schemas.microsoft.com/office/drawing/2014/main" id="{9B1E067B-D3D2-3D1F-7855-A11E035078E6}"/>
              </a:ext>
            </a:extLst>
          </p:cNvPr>
          <p:cNvSpPr/>
          <p:nvPr/>
        </p:nvSpPr>
        <p:spPr>
          <a:xfrm>
            <a:off x="6460879" y="3334941"/>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4" name="Dikdörtgen 256">
            <a:extLst>
              <a:ext uri="{FF2B5EF4-FFF2-40B4-BE49-F238E27FC236}">
                <a16:creationId xmlns:a16="http://schemas.microsoft.com/office/drawing/2014/main" id="{D262A9B3-1C1F-3258-50D4-D20BE2EF7E82}"/>
              </a:ext>
            </a:extLst>
          </p:cNvPr>
          <p:cNvSpPr/>
          <p:nvPr/>
        </p:nvSpPr>
        <p:spPr>
          <a:xfrm>
            <a:off x="5397087" y="3866311"/>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5" name="Dikdörtgen 256">
            <a:extLst>
              <a:ext uri="{FF2B5EF4-FFF2-40B4-BE49-F238E27FC236}">
                <a16:creationId xmlns:a16="http://schemas.microsoft.com/office/drawing/2014/main" id="{E09AA1DA-C78D-9723-95A1-7598809A24F7}"/>
              </a:ext>
            </a:extLst>
          </p:cNvPr>
          <p:cNvSpPr/>
          <p:nvPr/>
        </p:nvSpPr>
        <p:spPr>
          <a:xfrm>
            <a:off x="5929497" y="3870837"/>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56" name="Dikdörtgen 256">
            <a:extLst>
              <a:ext uri="{FF2B5EF4-FFF2-40B4-BE49-F238E27FC236}">
                <a16:creationId xmlns:a16="http://schemas.microsoft.com/office/drawing/2014/main" id="{FDEDA930-F9CA-5705-15B7-ED106649E391}"/>
              </a:ext>
            </a:extLst>
          </p:cNvPr>
          <p:cNvSpPr/>
          <p:nvPr/>
        </p:nvSpPr>
        <p:spPr>
          <a:xfrm>
            <a:off x="6470959" y="3868919"/>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0" name="Dikdörtgen 256">
            <a:extLst>
              <a:ext uri="{FF2B5EF4-FFF2-40B4-BE49-F238E27FC236}">
                <a16:creationId xmlns:a16="http://schemas.microsoft.com/office/drawing/2014/main" id="{5C41A9E2-8027-3AC8-AED4-0971A32B9470}"/>
              </a:ext>
            </a:extLst>
          </p:cNvPr>
          <p:cNvSpPr/>
          <p:nvPr/>
        </p:nvSpPr>
        <p:spPr>
          <a:xfrm>
            <a:off x="5397087" y="4400117"/>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1" name="Dikdörtgen 256">
            <a:extLst>
              <a:ext uri="{FF2B5EF4-FFF2-40B4-BE49-F238E27FC236}">
                <a16:creationId xmlns:a16="http://schemas.microsoft.com/office/drawing/2014/main" id="{9688E17D-6AC5-C756-9001-8934A63A238C}"/>
              </a:ext>
            </a:extLst>
          </p:cNvPr>
          <p:cNvSpPr/>
          <p:nvPr/>
        </p:nvSpPr>
        <p:spPr>
          <a:xfrm>
            <a:off x="5929497" y="4402379"/>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2" name="Dikdörtgen 256">
            <a:extLst>
              <a:ext uri="{FF2B5EF4-FFF2-40B4-BE49-F238E27FC236}">
                <a16:creationId xmlns:a16="http://schemas.microsoft.com/office/drawing/2014/main" id="{C0401C23-D0EB-733A-B04B-4CA41FFE4DCD}"/>
              </a:ext>
            </a:extLst>
          </p:cNvPr>
          <p:cNvSpPr/>
          <p:nvPr/>
        </p:nvSpPr>
        <p:spPr>
          <a:xfrm>
            <a:off x="6470959" y="4399502"/>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4" name="Dikdörtgen 256">
            <a:extLst>
              <a:ext uri="{FF2B5EF4-FFF2-40B4-BE49-F238E27FC236}">
                <a16:creationId xmlns:a16="http://schemas.microsoft.com/office/drawing/2014/main" id="{7008DAD7-BADB-AE23-1D7A-B747DAF1E775}"/>
              </a:ext>
            </a:extLst>
          </p:cNvPr>
          <p:cNvSpPr/>
          <p:nvPr/>
        </p:nvSpPr>
        <p:spPr>
          <a:xfrm>
            <a:off x="5397087" y="4933922"/>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5" name="Dikdörtgen 256">
            <a:extLst>
              <a:ext uri="{FF2B5EF4-FFF2-40B4-BE49-F238E27FC236}">
                <a16:creationId xmlns:a16="http://schemas.microsoft.com/office/drawing/2014/main" id="{E85188C7-34CE-8C7B-3487-6B1F9CE2E6FE}"/>
              </a:ext>
            </a:extLst>
          </p:cNvPr>
          <p:cNvSpPr/>
          <p:nvPr/>
        </p:nvSpPr>
        <p:spPr>
          <a:xfrm>
            <a:off x="5929497" y="4933922"/>
            <a:ext cx="532410" cy="532326"/>
          </a:xfrm>
          <a:prstGeom prst="roundRect">
            <a:avLst/>
          </a:prstGeom>
          <a:solidFill>
            <a:schemeClr val="accent1">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6" name="Dikdörtgen 256">
            <a:extLst>
              <a:ext uri="{FF2B5EF4-FFF2-40B4-BE49-F238E27FC236}">
                <a16:creationId xmlns:a16="http://schemas.microsoft.com/office/drawing/2014/main" id="{20D57107-5477-EBD2-4DC1-A70D71C6E1F5}"/>
              </a:ext>
            </a:extLst>
          </p:cNvPr>
          <p:cNvSpPr/>
          <p:nvPr/>
        </p:nvSpPr>
        <p:spPr>
          <a:xfrm>
            <a:off x="6470959" y="4930085"/>
            <a:ext cx="972000" cy="540000"/>
          </a:xfrm>
          <a:prstGeom prst="roundRect">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8" name="Dikdörtgen 256">
            <a:extLst>
              <a:ext uri="{FF2B5EF4-FFF2-40B4-BE49-F238E27FC236}">
                <a16:creationId xmlns:a16="http://schemas.microsoft.com/office/drawing/2014/main" id="{581DC709-62F5-0DE2-AEDB-E55737F739B3}"/>
              </a:ext>
            </a:extLst>
          </p:cNvPr>
          <p:cNvSpPr/>
          <p:nvPr/>
        </p:nvSpPr>
        <p:spPr>
          <a:xfrm>
            <a:off x="7432054" y="2798700"/>
            <a:ext cx="1084425" cy="540000"/>
          </a:xfrm>
          <a:prstGeom prst="roundRect">
            <a:avLst/>
          </a:prstGeom>
          <a:solidFill>
            <a:schemeClr val="accent5">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NAND</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69" name="Dikdörtgen 256">
            <a:extLst>
              <a:ext uri="{FF2B5EF4-FFF2-40B4-BE49-F238E27FC236}">
                <a16:creationId xmlns:a16="http://schemas.microsoft.com/office/drawing/2014/main" id="{E6772A6C-CB61-2D39-D13B-6E0D749A13E1}"/>
              </a:ext>
            </a:extLst>
          </p:cNvPr>
          <p:cNvSpPr/>
          <p:nvPr/>
        </p:nvSpPr>
        <p:spPr>
          <a:xfrm>
            <a:off x="7432366" y="3334941"/>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0" name="Dikdörtgen 256">
            <a:extLst>
              <a:ext uri="{FF2B5EF4-FFF2-40B4-BE49-F238E27FC236}">
                <a16:creationId xmlns:a16="http://schemas.microsoft.com/office/drawing/2014/main" id="{963D3819-93F5-71C3-7DF2-4041C41F99ED}"/>
              </a:ext>
            </a:extLst>
          </p:cNvPr>
          <p:cNvSpPr/>
          <p:nvPr/>
        </p:nvSpPr>
        <p:spPr>
          <a:xfrm>
            <a:off x="7432366" y="3864392"/>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1" name="Dikdörtgen 256">
            <a:extLst>
              <a:ext uri="{FF2B5EF4-FFF2-40B4-BE49-F238E27FC236}">
                <a16:creationId xmlns:a16="http://schemas.microsoft.com/office/drawing/2014/main" id="{7071654A-73FD-0F56-CEAA-BFD83692F7F9}"/>
              </a:ext>
            </a:extLst>
          </p:cNvPr>
          <p:cNvSpPr/>
          <p:nvPr/>
        </p:nvSpPr>
        <p:spPr>
          <a:xfrm>
            <a:off x="7432366" y="4397238"/>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1</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72" name="Dikdörtgen 256">
            <a:extLst>
              <a:ext uri="{FF2B5EF4-FFF2-40B4-BE49-F238E27FC236}">
                <a16:creationId xmlns:a16="http://schemas.microsoft.com/office/drawing/2014/main" id="{F31D4642-4F11-B252-937B-B78D16F3641B}"/>
              </a:ext>
            </a:extLst>
          </p:cNvPr>
          <p:cNvSpPr/>
          <p:nvPr/>
        </p:nvSpPr>
        <p:spPr>
          <a:xfrm>
            <a:off x="7432366" y="4930085"/>
            <a:ext cx="1091332" cy="540000"/>
          </a:xfrm>
          <a:prstGeom prst="roundRect">
            <a:avLst/>
          </a:prstGeom>
          <a:solidFill>
            <a:schemeClr val="accent5">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0</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 name="Slide Number Placeholder 3">
            <a:extLst>
              <a:ext uri="{FF2B5EF4-FFF2-40B4-BE49-F238E27FC236}">
                <a16:creationId xmlns:a16="http://schemas.microsoft.com/office/drawing/2014/main" id="{B63C08DC-DA1A-1D99-13EF-48305BEC6B5C}"/>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grpSp>
        <p:nvGrpSpPr>
          <p:cNvPr id="123" name="Grup 122">
            <a:extLst>
              <a:ext uri="{FF2B5EF4-FFF2-40B4-BE49-F238E27FC236}">
                <a16:creationId xmlns:a16="http://schemas.microsoft.com/office/drawing/2014/main" id="{266FE1B8-C4B0-2E5B-F1F4-EAE04019029F}"/>
              </a:ext>
            </a:extLst>
          </p:cNvPr>
          <p:cNvGrpSpPr/>
          <p:nvPr/>
        </p:nvGrpSpPr>
        <p:grpSpPr>
          <a:xfrm>
            <a:off x="2118605" y="2740398"/>
            <a:ext cx="1719276" cy="1200329"/>
            <a:chOff x="3127404" y="5324380"/>
            <a:chExt cx="1719276" cy="1200329"/>
          </a:xfrm>
        </p:grpSpPr>
        <p:sp>
          <p:nvSpPr>
            <p:cNvPr id="121" name="Sağ Ayraç 120">
              <a:extLst>
                <a:ext uri="{FF2B5EF4-FFF2-40B4-BE49-F238E27FC236}">
                  <a16:creationId xmlns:a16="http://schemas.microsoft.com/office/drawing/2014/main" id="{4CCB22D2-4F5C-6A57-4D50-2FA88A5DC770}"/>
                </a:ext>
              </a:extLst>
            </p:cNvPr>
            <p:cNvSpPr/>
            <p:nvPr/>
          </p:nvSpPr>
          <p:spPr>
            <a:xfrm>
              <a:off x="3127404" y="5529311"/>
              <a:ext cx="197333" cy="838387"/>
            </a:xfrm>
            <a:prstGeom prst="rightBrace">
              <a:avLst>
                <a:gd name="adj1" fmla="val 105008"/>
                <a:gd name="adj2" fmla="val 50568"/>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22" name="Metin kutusu 121">
              <a:extLst>
                <a:ext uri="{FF2B5EF4-FFF2-40B4-BE49-F238E27FC236}">
                  <a16:creationId xmlns:a16="http://schemas.microsoft.com/office/drawing/2014/main" id="{3B74245B-2168-83F7-C83E-00CE580E7E40}"/>
                </a:ext>
              </a:extLst>
            </p:cNvPr>
            <p:cNvSpPr txBox="1"/>
            <p:nvPr/>
          </p:nvSpPr>
          <p:spPr>
            <a:xfrm>
              <a:off x="3172487" y="5324380"/>
              <a:ext cx="1674193"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BA79D"/>
                  </a:solidFill>
                  <a:effectLst/>
                  <a:uLnTx/>
                  <a:uFillTx/>
                  <a:latin typeface="Cambria" panose="02040503050406030204" pitchFamily="18" charset="0"/>
                  <a:ea typeface="Cambria" panose="02040503050406030204" pitchFamily="18" charset="0"/>
                  <a:cs typeface="Cascadia Mono" panose="020B0609020000020004" pitchFamily="49" charset="0"/>
                </a:rPr>
                <a:t>Reference Subarray (REF)</a:t>
              </a:r>
            </a:p>
          </p:txBody>
        </p:sp>
      </p:grpSp>
      <p:sp>
        <p:nvSpPr>
          <p:cNvPr id="4" name="Sağ Ayraç 3">
            <a:extLst>
              <a:ext uri="{FF2B5EF4-FFF2-40B4-BE49-F238E27FC236}">
                <a16:creationId xmlns:a16="http://schemas.microsoft.com/office/drawing/2014/main" id="{F459C2DB-5796-2A7A-D65C-60934D85FBCD}"/>
              </a:ext>
            </a:extLst>
          </p:cNvPr>
          <p:cNvSpPr/>
          <p:nvPr/>
        </p:nvSpPr>
        <p:spPr>
          <a:xfrm>
            <a:off x="2148736" y="4471303"/>
            <a:ext cx="197333" cy="838387"/>
          </a:xfrm>
          <a:prstGeom prst="rightBrace">
            <a:avLst>
              <a:gd name="adj1" fmla="val 105008"/>
              <a:gd name="adj2" fmla="val 50568"/>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DD8047"/>
              </a:solidFill>
              <a:effectLst/>
              <a:uLnTx/>
              <a:uFillTx/>
              <a:latin typeface="Cambria" panose="02040503050406030204" pitchFamily="18" charset="0"/>
              <a:ea typeface="Cambria" panose="02040503050406030204" pitchFamily="18" charset="0"/>
              <a:cs typeface="+mn-cs"/>
            </a:endParaRPr>
          </a:p>
        </p:txBody>
      </p:sp>
      <p:sp>
        <p:nvSpPr>
          <p:cNvPr id="5" name="Metin kutusu 4">
            <a:extLst>
              <a:ext uri="{FF2B5EF4-FFF2-40B4-BE49-F238E27FC236}">
                <a16:creationId xmlns:a16="http://schemas.microsoft.com/office/drawing/2014/main" id="{06760AE7-D618-7C6A-DF18-DFB21CAB7473}"/>
              </a:ext>
            </a:extLst>
          </p:cNvPr>
          <p:cNvSpPr txBox="1"/>
          <p:nvPr/>
        </p:nvSpPr>
        <p:spPr>
          <a:xfrm>
            <a:off x="2250827" y="4268438"/>
            <a:ext cx="158169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DD8047"/>
                </a:solidFill>
                <a:effectLst/>
                <a:uLnTx/>
                <a:uFillTx/>
                <a:latin typeface="Cambria" panose="02040503050406030204" pitchFamily="18" charset="0"/>
                <a:ea typeface="Cambria" panose="02040503050406030204" pitchFamily="18" charset="0"/>
                <a:cs typeface="Cascadia Mono" panose="020B0609020000020004" pitchFamily="49" charset="0"/>
              </a:rPr>
              <a:t>Compute Subarray (COM)</a:t>
            </a:r>
          </a:p>
        </p:txBody>
      </p:sp>
      <p:grpSp>
        <p:nvGrpSpPr>
          <p:cNvPr id="124" name="Grup 123">
            <a:extLst>
              <a:ext uri="{FF2B5EF4-FFF2-40B4-BE49-F238E27FC236}">
                <a16:creationId xmlns:a16="http://schemas.microsoft.com/office/drawing/2014/main" id="{014A92CD-9CB1-A5D7-AF56-513897177A5C}"/>
              </a:ext>
            </a:extLst>
          </p:cNvPr>
          <p:cNvGrpSpPr/>
          <p:nvPr/>
        </p:nvGrpSpPr>
        <p:grpSpPr>
          <a:xfrm>
            <a:off x="414049" y="2474883"/>
            <a:ext cx="1686439" cy="2840358"/>
            <a:chOff x="204347" y="2392468"/>
            <a:chExt cx="1686439" cy="2840358"/>
          </a:xfrm>
        </p:grpSpPr>
        <p:sp>
          <p:nvSpPr>
            <p:cNvPr id="16" name="TextBox 35">
              <a:extLst>
                <a:ext uri="{FF2B5EF4-FFF2-40B4-BE49-F238E27FC236}">
                  <a16:creationId xmlns:a16="http://schemas.microsoft.com/office/drawing/2014/main" id="{FDE17177-DC3E-B689-D6F8-D465D85B96D2}"/>
                </a:ext>
              </a:extLst>
            </p:cNvPr>
            <p:cNvSpPr txBox="1"/>
            <p:nvPr/>
          </p:nvSpPr>
          <p:spPr>
            <a:xfrm>
              <a:off x="204347" y="2917047"/>
              <a:ext cx="835485"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17" name="Düz Bağlayıcı 16">
              <a:extLst>
                <a:ext uri="{FF2B5EF4-FFF2-40B4-BE49-F238E27FC236}">
                  <a16:creationId xmlns:a16="http://schemas.microsoft.com/office/drawing/2014/main" id="{F0A2C151-CFF7-0DA7-02F1-F2542E393EB7}"/>
                </a:ext>
              </a:extLst>
            </p:cNvPr>
            <p:cNvCxnSpPr>
              <a:cxnSpLocks/>
            </p:cNvCxnSpPr>
            <p:nvPr/>
          </p:nvCxnSpPr>
          <p:spPr>
            <a:xfrm>
              <a:off x="1155260" y="4608015"/>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45C11D41-0986-95B5-5C4A-402F33646C93}"/>
                </a:ext>
              </a:extLst>
            </p:cNvPr>
            <p:cNvCxnSpPr>
              <a:cxnSpLocks/>
            </p:cNvCxnSpPr>
            <p:nvPr/>
          </p:nvCxnSpPr>
          <p:spPr>
            <a:xfrm flipV="1">
              <a:off x="1610801" y="2761767"/>
              <a:ext cx="0" cy="153117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id="{8CB2AC1E-6B99-F6EA-5FB9-B94883C543F7}"/>
                </a:ext>
              </a:extLst>
            </p:cNvPr>
            <p:cNvCxnSpPr>
              <a:cxnSpLocks/>
            </p:cNvCxnSpPr>
            <p:nvPr/>
          </p:nvCxnSpPr>
          <p:spPr>
            <a:xfrm flipV="1">
              <a:off x="1163592" y="3667279"/>
              <a:ext cx="0" cy="15655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2614035E-974A-618B-D17D-32EEBB3FD069}"/>
                </a:ext>
              </a:extLst>
            </p:cNvPr>
            <p:cNvCxnSpPr>
              <a:cxnSpLocks/>
            </p:cNvCxnSpPr>
            <p:nvPr/>
          </p:nvCxnSpPr>
          <p:spPr>
            <a:xfrm flipH="1">
              <a:off x="1163592" y="4273895"/>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Düz Bağlayıcı 20">
              <a:extLst>
                <a:ext uri="{FF2B5EF4-FFF2-40B4-BE49-F238E27FC236}">
                  <a16:creationId xmlns:a16="http://schemas.microsoft.com/office/drawing/2014/main" id="{916049C5-055E-2104-F488-B097642AAEFD}"/>
                </a:ext>
              </a:extLst>
            </p:cNvPr>
            <p:cNvCxnSpPr>
              <a:cxnSpLocks/>
            </p:cNvCxnSpPr>
            <p:nvPr/>
          </p:nvCxnSpPr>
          <p:spPr>
            <a:xfrm flipH="1">
              <a:off x="1163592" y="3686329"/>
              <a:ext cx="4495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FB8A8D65-26D0-F2D4-CAE9-05640875B615}"/>
                </a:ext>
              </a:extLst>
            </p:cNvPr>
            <p:cNvCxnSpPr>
              <a:cxnSpLocks/>
              <a:stCxn id="26" idx="6"/>
            </p:cNvCxnSpPr>
            <p:nvPr/>
          </p:nvCxnSpPr>
          <p:spPr>
            <a:xfrm>
              <a:off x="1313203" y="2941767"/>
              <a:ext cx="31478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Düz Bağlayıcı 23">
              <a:extLst>
                <a:ext uri="{FF2B5EF4-FFF2-40B4-BE49-F238E27FC236}">
                  <a16:creationId xmlns:a16="http://schemas.microsoft.com/office/drawing/2014/main" id="{5597F4B1-46C1-70C1-D846-5F7637D7FEAD}"/>
                </a:ext>
              </a:extLst>
            </p:cNvPr>
            <p:cNvCxnSpPr>
              <a:cxnSpLocks/>
            </p:cNvCxnSpPr>
            <p:nvPr/>
          </p:nvCxnSpPr>
          <p:spPr>
            <a:xfrm>
              <a:off x="1154523" y="5027166"/>
              <a:ext cx="7355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358ACA64-AE0F-2BD4-73E3-3E2657789422}"/>
                </a:ext>
              </a:extLst>
            </p:cNvPr>
            <p:cNvSpPr/>
            <p:nvPr/>
          </p:nvSpPr>
          <p:spPr>
            <a:xfrm>
              <a:off x="953202" y="2761767"/>
              <a:ext cx="360001" cy="360000"/>
            </a:xfrm>
            <a:prstGeom prst="ellipse">
              <a:avLst/>
            </a:prstGeom>
            <a:solidFill>
              <a:schemeClr val="bg1">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27" name="Düz Bağlayıcı 26">
              <a:extLst>
                <a:ext uri="{FF2B5EF4-FFF2-40B4-BE49-F238E27FC236}">
                  <a16:creationId xmlns:a16="http://schemas.microsoft.com/office/drawing/2014/main" id="{E982CBC3-262C-6527-CCB0-F9D8EF62440C}"/>
                </a:ext>
              </a:extLst>
            </p:cNvPr>
            <p:cNvCxnSpPr>
              <a:cxnSpLocks/>
              <a:endCxn id="26" idx="2"/>
            </p:cNvCxnSpPr>
            <p:nvPr/>
          </p:nvCxnSpPr>
          <p:spPr>
            <a:xfrm>
              <a:off x="854929" y="2941767"/>
              <a:ext cx="982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Düz Bağlayıcı 27">
              <a:extLst>
                <a:ext uri="{FF2B5EF4-FFF2-40B4-BE49-F238E27FC236}">
                  <a16:creationId xmlns:a16="http://schemas.microsoft.com/office/drawing/2014/main" id="{CE5BBEDA-4E65-8277-86E1-E43C330D2B2A}"/>
                </a:ext>
              </a:extLst>
            </p:cNvPr>
            <p:cNvCxnSpPr>
              <a:cxnSpLocks/>
              <a:stCxn id="29" idx="0"/>
            </p:cNvCxnSpPr>
            <p:nvPr/>
          </p:nvCxnSpPr>
          <p:spPr>
            <a:xfrm>
              <a:off x="1313203" y="3409558"/>
              <a:ext cx="30052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Kısmi Daire 28">
              <a:extLst>
                <a:ext uri="{FF2B5EF4-FFF2-40B4-BE49-F238E27FC236}">
                  <a16:creationId xmlns:a16="http://schemas.microsoft.com/office/drawing/2014/main" id="{DC1443B2-5BC1-851A-FB9B-690662E62914}"/>
                </a:ext>
              </a:extLst>
            </p:cNvPr>
            <p:cNvSpPr/>
            <p:nvPr/>
          </p:nvSpPr>
          <p:spPr>
            <a:xfrm>
              <a:off x="958021" y="3233850"/>
              <a:ext cx="355182" cy="351416"/>
            </a:xfrm>
            <a:prstGeom prst="pie">
              <a:avLst>
                <a:gd name="adj1" fmla="val 0"/>
                <a:gd name="adj2" fmla="val 10786452"/>
              </a:avLst>
            </a:prstGeom>
            <a:solidFill>
              <a:schemeClr val="bg1">
                <a:lumMod val="50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1" name="Oval 30">
              <a:extLst>
                <a:ext uri="{FF2B5EF4-FFF2-40B4-BE49-F238E27FC236}">
                  <a16:creationId xmlns:a16="http://schemas.microsoft.com/office/drawing/2014/main" id="{81F24D08-37CE-4379-85B6-707FF7475E66}"/>
                </a:ext>
              </a:extLst>
            </p:cNvPr>
            <p:cNvSpPr/>
            <p:nvPr/>
          </p:nvSpPr>
          <p:spPr>
            <a:xfrm>
              <a:off x="953203" y="3229558"/>
              <a:ext cx="360001" cy="360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cxnSp>
          <p:nvCxnSpPr>
            <p:cNvPr id="32" name="Düz Bağlayıcı 31">
              <a:extLst>
                <a:ext uri="{FF2B5EF4-FFF2-40B4-BE49-F238E27FC236}">
                  <a16:creationId xmlns:a16="http://schemas.microsoft.com/office/drawing/2014/main" id="{C8B70BC1-BB38-B84D-1A67-643180FCE26C}"/>
                </a:ext>
              </a:extLst>
            </p:cNvPr>
            <p:cNvCxnSpPr>
              <a:cxnSpLocks/>
              <a:endCxn id="31" idx="2"/>
            </p:cNvCxnSpPr>
            <p:nvPr/>
          </p:nvCxnSpPr>
          <p:spPr>
            <a:xfrm>
              <a:off x="854929" y="3409558"/>
              <a:ext cx="9827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Düz Ok Bağlayıcısı 32">
              <a:extLst>
                <a:ext uri="{FF2B5EF4-FFF2-40B4-BE49-F238E27FC236}">
                  <a16:creationId xmlns:a16="http://schemas.microsoft.com/office/drawing/2014/main" id="{0E879375-589D-B026-F154-58CB430F07AB}"/>
                </a:ext>
              </a:extLst>
            </p:cNvPr>
            <p:cNvCxnSpPr>
              <a:cxnSpLocks/>
            </p:cNvCxnSpPr>
            <p:nvPr/>
          </p:nvCxnSpPr>
          <p:spPr>
            <a:xfrm flipH="1" flipV="1">
              <a:off x="785234" y="3258148"/>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Metin kutusu 33">
              <a:extLst>
                <a:ext uri="{FF2B5EF4-FFF2-40B4-BE49-F238E27FC236}">
                  <a16:creationId xmlns:a16="http://schemas.microsoft.com/office/drawing/2014/main" id="{363D8676-1805-9AFE-B649-85B7BA936DE3}"/>
                </a:ext>
              </a:extLst>
            </p:cNvPr>
            <p:cNvSpPr txBox="1"/>
            <p:nvPr/>
          </p:nvSpPr>
          <p:spPr>
            <a:xfrm>
              <a:off x="232653" y="2392468"/>
              <a:ext cx="900549"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35" name="Düz Ok Bağlayıcısı 34">
              <a:extLst>
                <a:ext uri="{FF2B5EF4-FFF2-40B4-BE49-F238E27FC236}">
                  <a16:creationId xmlns:a16="http://schemas.microsoft.com/office/drawing/2014/main" id="{457DCEAE-601B-5837-AA64-589BABF853A6}"/>
                </a:ext>
              </a:extLst>
            </p:cNvPr>
            <p:cNvCxnSpPr>
              <a:cxnSpLocks/>
            </p:cNvCxnSpPr>
            <p:nvPr/>
          </p:nvCxnSpPr>
          <p:spPr>
            <a:xfrm flipH="1" flipV="1">
              <a:off x="779967" y="2730062"/>
              <a:ext cx="388891" cy="1995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5" name="Grup 44">
            <a:extLst>
              <a:ext uri="{FF2B5EF4-FFF2-40B4-BE49-F238E27FC236}">
                <a16:creationId xmlns:a16="http://schemas.microsoft.com/office/drawing/2014/main" id="{D462F186-F85A-F13E-67E0-2AA7C80972AF}"/>
              </a:ext>
            </a:extLst>
          </p:cNvPr>
          <p:cNvGrpSpPr/>
          <p:nvPr/>
        </p:nvGrpSpPr>
        <p:grpSpPr>
          <a:xfrm>
            <a:off x="1063385" y="2847211"/>
            <a:ext cx="1035857" cy="2462479"/>
            <a:chOff x="1704235" y="3137745"/>
            <a:chExt cx="1035857" cy="2462479"/>
          </a:xfrm>
        </p:grpSpPr>
        <p:cxnSp>
          <p:nvCxnSpPr>
            <p:cNvPr id="47" name="Düz Bağlayıcı 46">
              <a:extLst>
                <a:ext uri="{FF2B5EF4-FFF2-40B4-BE49-F238E27FC236}">
                  <a16:creationId xmlns:a16="http://schemas.microsoft.com/office/drawing/2014/main" id="{4A269399-2215-E729-620F-FBA4BA543F34}"/>
                </a:ext>
              </a:extLst>
            </p:cNvPr>
            <p:cNvCxnSpPr>
              <a:cxnSpLocks/>
            </p:cNvCxnSpPr>
            <p:nvPr/>
          </p:nvCxnSpPr>
          <p:spPr>
            <a:xfrm flipV="1">
              <a:off x="2463261" y="3137745"/>
              <a:ext cx="0" cy="15311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id="{6E1D58AB-570D-8A80-5FED-CCE1DF67A88D}"/>
                </a:ext>
              </a:extLst>
            </p:cNvPr>
            <p:cNvCxnSpPr>
              <a:cxnSpLocks/>
            </p:cNvCxnSpPr>
            <p:nvPr/>
          </p:nvCxnSpPr>
          <p:spPr>
            <a:xfrm flipH="1" flipV="1">
              <a:off x="2013588" y="4042294"/>
              <a:ext cx="556" cy="15579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id="{11B8C736-EDD0-A958-EEB4-5177CA95D25C}"/>
                </a:ext>
              </a:extLst>
            </p:cNvPr>
            <p:cNvCxnSpPr>
              <a:cxnSpLocks/>
            </p:cNvCxnSpPr>
            <p:nvPr/>
          </p:nvCxnSpPr>
          <p:spPr>
            <a:xfrm flipH="1">
              <a:off x="2027707" y="4648732"/>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id="{8B14F559-D85D-A981-6E69-79EF1AF76382}"/>
                </a:ext>
              </a:extLst>
            </p:cNvPr>
            <p:cNvCxnSpPr>
              <a:cxnSpLocks/>
            </p:cNvCxnSpPr>
            <p:nvPr/>
          </p:nvCxnSpPr>
          <p:spPr>
            <a:xfrm flipH="1">
              <a:off x="1999132" y="4054816"/>
              <a:ext cx="4495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1" name="Grup 50">
              <a:extLst>
                <a:ext uri="{FF2B5EF4-FFF2-40B4-BE49-F238E27FC236}">
                  <a16:creationId xmlns:a16="http://schemas.microsoft.com/office/drawing/2014/main" id="{47B22A05-211B-8B7B-FC63-22A16E28C856}"/>
                </a:ext>
              </a:extLst>
            </p:cNvPr>
            <p:cNvGrpSpPr/>
            <p:nvPr/>
          </p:nvGrpSpPr>
          <p:grpSpPr>
            <a:xfrm>
              <a:off x="1704235" y="3312318"/>
              <a:ext cx="1035857" cy="2085399"/>
              <a:chOff x="444045" y="3568166"/>
              <a:chExt cx="1035857" cy="2085399"/>
            </a:xfrm>
          </p:grpSpPr>
          <p:cxnSp>
            <p:nvCxnSpPr>
              <p:cNvPr id="76" name="Düz Bağlayıcı 75">
                <a:extLst>
                  <a:ext uri="{FF2B5EF4-FFF2-40B4-BE49-F238E27FC236}">
                    <a16:creationId xmlns:a16="http://schemas.microsoft.com/office/drawing/2014/main" id="{9933D5E8-3711-36B8-FCD2-1DBFD62DA783}"/>
                  </a:ext>
                </a:extLst>
              </p:cNvPr>
              <p:cNvCxnSpPr>
                <a:cxnSpLocks/>
              </p:cNvCxnSpPr>
              <p:nvPr/>
            </p:nvCxnSpPr>
            <p:spPr>
              <a:xfrm>
                <a:off x="744376" y="5234414"/>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Düz Bağlayıcı 76">
                <a:extLst>
                  <a:ext uri="{FF2B5EF4-FFF2-40B4-BE49-F238E27FC236}">
                    <a16:creationId xmlns:a16="http://schemas.microsoft.com/office/drawing/2014/main" id="{B94539E1-02FE-ED2D-AEA4-27576DD030ED}"/>
                  </a:ext>
                </a:extLst>
              </p:cNvPr>
              <p:cNvCxnSpPr>
                <a:cxnSpLocks/>
              </p:cNvCxnSpPr>
              <p:nvPr/>
            </p:nvCxnSpPr>
            <p:spPr>
              <a:xfrm>
                <a:off x="902319" y="3568166"/>
                <a:ext cx="3147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Düz Bağlayıcı 78">
                <a:extLst>
                  <a:ext uri="{FF2B5EF4-FFF2-40B4-BE49-F238E27FC236}">
                    <a16:creationId xmlns:a16="http://schemas.microsoft.com/office/drawing/2014/main" id="{1E0EA194-2A2B-9112-AE2E-984882D98DA6}"/>
                  </a:ext>
                </a:extLst>
              </p:cNvPr>
              <p:cNvCxnSpPr>
                <a:cxnSpLocks/>
              </p:cNvCxnSpPr>
              <p:nvPr/>
            </p:nvCxnSpPr>
            <p:spPr>
              <a:xfrm>
                <a:off x="743639" y="5653565"/>
                <a:ext cx="7355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Düz Bağlayıcı 96">
                <a:extLst>
                  <a:ext uri="{FF2B5EF4-FFF2-40B4-BE49-F238E27FC236}">
                    <a16:creationId xmlns:a16="http://schemas.microsoft.com/office/drawing/2014/main" id="{B4C9E111-0485-A3C6-CF46-78DC4DABADB0}"/>
                  </a:ext>
                </a:extLst>
              </p:cNvPr>
              <p:cNvCxnSpPr>
                <a:cxnSpLocks/>
              </p:cNvCxnSpPr>
              <p:nvPr/>
            </p:nvCxnSpPr>
            <p:spPr>
              <a:xfrm>
                <a:off x="444045" y="3568166"/>
                <a:ext cx="98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Düz Bağlayıcı 98">
                <a:extLst>
                  <a:ext uri="{FF2B5EF4-FFF2-40B4-BE49-F238E27FC236}">
                    <a16:creationId xmlns:a16="http://schemas.microsoft.com/office/drawing/2014/main" id="{C2835670-F15A-F534-4DCA-D1DFB83847B2}"/>
                  </a:ext>
                </a:extLst>
              </p:cNvPr>
              <p:cNvCxnSpPr>
                <a:cxnSpLocks/>
              </p:cNvCxnSpPr>
              <p:nvPr/>
            </p:nvCxnSpPr>
            <p:spPr>
              <a:xfrm>
                <a:off x="902319" y="4035957"/>
                <a:ext cx="300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Düz Bağlayıcı 99">
                <a:extLst>
                  <a:ext uri="{FF2B5EF4-FFF2-40B4-BE49-F238E27FC236}">
                    <a16:creationId xmlns:a16="http://schemas.microsoft.com/office/drawing/2014/main" id="{0EC7BC99-9620-846A-0EAC-F76F90E3F8B9}"/>
                  </a:ext>
                </a:extLst>
              </p:cNvPr>
              <p:cNvCxnSpPr>
                <a:cxnSpLocks/>
              </p:cNvCxnSpPr>
              <p:nvPr/>
            </p:nvCxnSpPr>
            <p:spPr>
              <a:xfrm>
                <a:off x="444045" y="4035957"/>
                <a:ext cx="982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14" name="Oval 113">
            <a:extLst>
              <a:ext uri="{FF2B5EF4-FFF2-40B4-BE49-F238E27FC236}">
                <a16:creationId xmlns:a16="http://schemas.microsoft.com/office/drawing/2014/main" id="{73EC379E-4FD3-0019-726D-DFFFBFB80F34}"/>
              </a:ext>
            </a:extLst>
          </p:cNvPr>
          <p:cNvSpPr/>
          <p:nvPr/>
        </p:nvSpPr>
        <p:spPr>
          <a:xfrm>
            <a:off x="1616506" y="4507055"/>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17" name="Metin kutusu 116">
            <a:extLst>
              <a:ext uri="{FF2B5EF4-FFF2-40B4-BE49-F238E27FC236}">
                <a16:creationId xmlns:a16="http://schemas.microsoft.com/office/drawing/2014/main" id="{48F4297B-9AD1-5086-3A95-A14EE714F55E}"/>
              </a:ext>
            </a:extLst>
          </p:cNvPr>
          <p:cNvSpPr txBox="1"/>
          <p:nvPr/>
        </p:nvSpPr>
        <p:spPr>
          <a:xfrm>
            <a:off x="1615768" y="4444988"/>
            <a:ext cx="360001" cy="3600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X</a:t>
            </a:r>
          </a:p>
        </p:txBody>
      </p:sp>
      <p:sp>
        <p:nvSpPr>
          <p:cNvPr id="119" name="Oval 118">
            <a:extLst>
              <a:ext uri="{FF2B5EF4-FFF2-40B4-BE49-F238E27FC236}">
                <a16:creationId xmlns:a16="http://schemas.microsoft.com/office/drawing/2014/main" id="{41C8812A-0A95-D67D-0E7F-B35ED26F243D}"/>
              </a:ext>
            </a:extLst>
          </p:cNvPr>
          <p:cNvSpPr/>
          <p:nvPr/>
        </p:nvSpPr>
        <p:spPr>
          <a:xfrm>
            <a:off x="1611713" y="4925216"/>
            <a:ext cx="360001" cy="360000"/>
          </a:xfrm>
          <a:prstGeom prst="ellipse">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20" name="Metin kutusu 119">
            <a:extLst>
              <a:ext uri="{FF2B5EF4-FFF2-40B4-BE49-F238E27FC236}">
                <a16:creationId xmlns:a16="http://schemas.microsoft.com/office/drawing/2014/main" id="{A875576E-A7CD-6E1D-4CAA-AF0DE201D043}"/>
              </a:ext>
            </a:extLst>
          </p:cNvPr>
          <p:cNvSpPr txBox="1"/>
          <p:nvPr/>
        </p:nvSpPr>
        <p:spPr>
          <a:xfrm>
            <a:off x="1613736" y="4890496"/>
            <a:ext cx="360001"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scadia Mono" panose="020B0609020000020004" pitchFamily="49" charset="0"/>
              </a:rPr>
              <a:t>Y</a:t>
            </a:r>
          </a:p>
        </p:txBody>
      </p:sp>
      <p:sp>
        <p:nvSpPr>
          <p:cNvPr id="78" name="Oval 77">
            <a:extLst>
              <a:ext uri="{FF2B5EF4-FFF2-40B4-BE49-F238E27FC236}">
                <a16:creationId xmlns:a16="http://schemas.microsoft.com/office/drawing/2014/main" id="{C179468F-E2D2-C485-C946-25E56E8ED953}"/>
              </a:ext>
            </a:extLst>
          </p:cNvPr>
          <p:cNvSpPr/>
          <p:nvPr/>
        </p:nvSpPr>
        <p:spPr>
          <a:xfrm rot="5400000">
            <a:off x="1785503" y="4210743"/>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0" name="İkizkenar Üçgen 105">
            <a:extLst>
              <a:ext uri="{FF2B5EF4-FFF2-40B4-BE49-F238E27FC236}">
                <a16:creationId xmlns:a16="http://schemas.microsoft.com/office/drawing/2014/main" id="{61DE7E08-6E24-76FD-4BB8-450E46BA7499}"/>
              </a:ext>
            </a:extLst>
          </p:cNvPr>
          <p:cNvSpPr/>
          <p:nvPr/>
        </p:nvSpPr>
        <p:spPr>
          <a:xfrm rot="10800000">
            <a:off x="1654952" y="3944696"/>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1" name="İkizkenar Üçgen 100">
            <a:extLst>
              <a:ext uri="{FF2B5EF4-FFF2-40B4-BE49-F238E27FC236}">
                <a16:creationId xmlns:a16="http://schemas.microsoft.com/office/drawing/2014/main" id="{73BCB3D8-B7FF-968A-11FE-72CFA37DDD30}"/>
              </a:ext>
            </a:extLst>
          </p:cNvPr>
          <p:cNvSpPr/>
          <p:nvPr/>
        </p:nvSpPr>
        <p:spPr>
          <a:xfrm>
            <a:off x="1204064" y="3948868"/>
            <a:ext cx="323291" cy="252000"/>
          </a:xfrm>
          <a:prstGeom prst="triangle">
            <a:avLst>
              <a:gd name="adj" fmla="val 48898"/>
            </a:avLst>
          </a:prstGeom>
          <a:solidFill>
            <a:schemeClr val="bg1">
              <a:lumMod val="5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2" name="Oval 81">
            <a:extLst>
              <a:ext uri="{FF2B5EF4-FFF2-40B4-BE49-F238E27FC236}">
                <a16:creationId xmlns:a16="http://schemas.microsoft.com/office/drawing/2014/main" id="{9D5F1236-8804-7993-948C-49C2DEDB3BB3}"/>
              </a:ext>
            </a:extLst>
          </p:cNvPr>
          <p:cNvSpPr/>
          <p:nvPr/>
        </p:nvSpPr>
        <p:spPr>
          <a:xfrm rot="5400000">
            <a:off x="1329706" y="3870530"/>
            <a:ext cx="72000" cy="80823"/>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37" name="Group 36">
            <a:extLst>
              <a:ext uri="{FF2B5EF4-FFF2-40B4-BE49-F238E27FC236}">
                <a16:creationId xmlns:a16="http://schemas.microsoft.com/office/drawing/2014/main" id="{7804925A-D841-E1DC-4981-F4657649F481}"/>
              </a:ext>
            </a:extLst>
          </p:cNvPr>
          <p:cNvGrpSpPr/>
          <p:nvPr/>
        </p:nvGrpSpPr>
        <p:grpSpPr>
          <a:xfrm>
            <a:off x="900113" y="1120542"/>
            <a:ext cx="7383274" cy="532326"/>
            <a:chOff x="957263" y="2296226"/>
            <a:chExt cx="7383274" cy="532326"/>
          </a:xfrm>
        </p:grpSpPr>
        <p:sp>
          <p:nvSpPr>
            <p:cNvPr id="38" name="Dikdörtgen 256">
              <a:extLst>
                <a:ext uri="{FF2B5EF4-FFF2-40B4-BE49-F238E27FC236}">
                  <a16:creationId xmlns:a16="http://schemas.microsoft.com/office/drawing/2014/main" id="{D205E599-B27F-39CB-88C1-26BB58F4A5D4}"/>
                </a:ext>
              </a:extLst>
            </p:cNvPr>
            <p:cNvSpPr/>
            <p:nvPr/>
          </p:nvSpPr>
          <p:spPr>
            <a:xfrm>
              <a:off x="957263"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REF</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sp>
          <p:nvSpPr>
            <p:cNvPr id="39" name="Dikdörtgen 256">
              <a:extLst>
                <a:ext uri="{FF2B5EF4-FFF2-40B4-BE49-F238E27FC236}">
                  <a16:creationId xmlns:a16="http://schemas.microsoft.com/office/drawing/2014/main" id="{4E79FA53-4A2D-A12A-0BF6-ADFAA4EBF4E6}"/>
                </a:ext>
              </a:extLst>
            </p:cNvPr>
            <p:cNvSpPr/>
            <p:nvPr/>
          </p:nvSpPr>
          <p:spPr>
            <a:xfrm>
              <a:off x="4044338" y="2296226"/>
              <a:ext cx="1326104"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PRE</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0" name="Düz Ok Bağlayıcısı 185">
              <a:extLst>
                <a:ext uri="{FF2B5EF4-FFF2-40B4-BE49-F238E27FC236}">
                  <a16:creationId xmlns:a16="http://schemas.microsoft.com/office/drawing/2014/main" id="{45590944-636C-6B36-B57A-F668B364074B}"/>
                </a:ext>
              </a:extLst>
            </p:cNvPr>
            <p:cNvCxnSpPr>
              <a:cxnSpLocks/>
              <a:stCxn id="38" idx="3"/>
              <a:endCxn id="39" idx="1"/>
            </p:cNvCxnSpPr>
            <p:nvPr/>
          </p:nvCxnSpPr>
          <p:spPr>
            <a:xfrm>
              <a:off x="2726280" y="2562389"/>
              <a:ext cx="131805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Dikdörtgen 256">
              <a:extLst>
                <a:ext uri="{FF2B5EF4-FFF2-40B4-BE49-F238E27FC236}">
                  <a16:creationId xmlns:a16="http://schemas.microsoft.com/office/drawing/2014/main" id="{4D7552DF-C165-A910-96AD-E6139651B3A0}"/>
                </a:ext>
              </a:extLst>
            </p:cNvPr>
            <p:cNvSpPr/>
            <p:nvPr/>
          </p:nvSpPr>
          <p:spPr>
            <a:xfrm>
              <a:off x="6571520" y="2296226"/>
              <a:ext cx="1769017" cy="532326"/>
            </a:xfrm>
            <a:prstGeom prst="roundRect">
              <a:avLst/>
            </a:prstGeom>
            <a:solidFill>
              <a:schemeClr val="accent1">
                <a:lumMod val="75000"/>
                <a:alpha val="78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rPr>
                <a:t>ACT COM</a:t>
              </a:r>
              <a:endParaRPr kumimoji="0" lang="en-US" sz="2400" b="1" i="0" u="none" strike="noStrike" kern="1200" cap="none" spc="0" normalizeH="0" baseline="-25000" noProof="0" dirty="0">
                <a:ln>
                  <a:noFill/>
                </a:ln>
                <a:solidFill>
                  <a:prstClr val="white"/>
                </a:solidFill>
                <a:effectLst/>
                <a:uLnTx/>
                <a:uFillTx/>
                <a:latin typeface="Cambria" panose="02040503050406030204" pitchFamily="18" charset="0"/>
                <a:ea typeface="Cambria" panose="02040503050406030204" pitchFamily="18" charset="0"/>
                <a:cs typeface="Cascadia Mono" panose="020B0609020000020004" pitchFamily="49" charset="0"/>
              </a:endParaRPr>
            </a:p>
          </p:txBody>
        </p:sp>
        <p:cxnSp>
          <p:nvCxnSpPr>
            <p:cNvPr id="42" name="Düz Ok Bağlayıcısı 60">
              <a:extLst>
                <a:ext uri="{FF2B5EF4-FFF2-40B4-BE49-F238E27FC236}">
                  <a16:creationId xmlns:a16="http://schemas.microsoft.com/office/drawing/2014/main" id="{5DF17ECC-1401-BE18-089A-F91EE7E132DB}"/>
                </a:ext>
              </a:extLst>
            </p:cNvPr>
            <p:cNvCxnSpPr>
              <a:cxnSpLocks/>
              <a:stCxn id="39" idx="3"/>
              <a:endCxn id="41" idx="1"/>
            </p:cNvCxnSpPr>
            <p:nvPr/>
          </p:nvCxnSpPr>
          <p:spPr>
            <a:xfrm>
              <a:off x="5370442" y="2562389"/>
              <a:ext cx="120107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3" name="Grafik 201" descr="Kum Saati 30% düz dolguyla">
            <a:extLst>
              <a:ext uri="{FF2B5EF4-FFF2-40B4-BE49-F238E27FC236}">
                <a16:creationId xmlns:a16="http://schemas.microsoft.com/office/drawing/2014/main" id="{82465D7A-832A-B482-6347-98A95260D0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00872" y="784949"/>
            <a:ext cx="532325" cy="532325"/>
          </a:xfrm>
          <a:prstGeom prst="rect">
            <a:avLst/>
          </a:prstGeom>
        </p:spPr>
      </p:pic>
      <p:pic>
        <p:nvPicPr>
          <p:cNvPr id="53" name="Grafik 18" descr="Kapat düz dolguyla">
            <a:extLst>
              <a:ext uri="{FF2B5EF4-FFF2-40B4-BE49-F238E27FC236}">
                <a16:creationId xmlns:a16="http://schemas.microsoft.com/office/drawing/2014/main" id="{8117C6C9-3A60-5120-E341-8D7F07C5B2D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91368" y="780301"/>
            <a:ext cx="557585" cy="557585"/>
          </a:xfrm>
          <a:prstGeom prst="rect">
            <a:avLst/>
          </a:prstGeom>
        </p:spPr>
      </p:pic>
      <p:sp>
        <p:nvSpPr>
          <p:cNvPr id="57" name="Metin kutusu 16">
            <a:extLst>
              <a:ext uri="{FF2B5EF4-FFF2-40B4-BE49-F238E27FC236}">
                <a16:creationId xmlns:a16="http://schemas.microsoft.com/office/drawing/2014/main" id="{6E8F65CF-2182-4407-F215-2AF838B5EAA5}"/>
              </a:ext>
            </a:extLst>
          </p:cNvPr>
          <p:cNvSpPr txBox="1"/>
          <p:nvPr/>
        </p:nvSpPr>
        <p:spPr>
          <a:xfrm>
            <a:off x="5351616" y="1367886"/>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58" name="Grafik 201" descr="Kum Saati 30% düz dolguyla">
            <a:extLst>
              <a:ext uri="{FF2B5EF4-FFF2-40B4-BE49-F238E27FC236}">
                <a16:creationId xmlns:a16="http://schemas.microsoft.com/office/drawing/2014/main" id="{33ECE0FD-460C-4288-38D8-2603BA9E15B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11950" y="771697"/>
            <a:ext cx="532325" cy="532325"/>
          </a:xfrm>
          <a:prstGeom prst="rect">
            <a:avLst/>
          </a:prstGeom>
        </p:spPr>
      </p:pic>
      <p:pic>
        <p:nvPicPr>
          <p:cNvPr id="59" name="Grafik 18" descr="Kapat düz dolguyla">
            <a:extLst>
              <a:ext uri="{FF2B5EF4-FFF2-40B4-BE49-F238E27FC236}">
                <a16:creationId xmlns:a16="http://schemas.microsoft.com/office/drawing/2014/main" id="{9A2E3F4A-CF74-756B-D6AA-A83DC44856E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02446" y="767049"/>
            <a:ext cx="557585" cy="557585"/>
          </a:xfrm>
          <a:prstGeom prst="rect">
            <a:avLst/>
          </a:prstGeom>
        </p:spPr>
      </p:pic>
      <p:sp>
        <p:nvSpPr>
          <p:cNvPr id="63" name="Metin kutusu 16">
            <a:extLst>
              <a:ext uri="{FF2B5EF4-FFF2-40B4-BE49-F238E27FC236}">
                <a16:creationId xmlns:a16="http://schemas.microsoft.com/office/drawing/2014/main" id="{EA62143E-6818-2FBB-EB89-A18EF7552D86}"/>
              </a:ext>
            </a:extLst>
          </p:cNvPr>
          <p:cNvSpPr txBox="1"/>
          <p:nvPr/>
        </p:nvSpPr>
        <p:spPr>
          <a:xfrm>
            <a:off x="2762694" y="1354634"/>
            <a:ext cx="99432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&lt;3ns</a:t>
            </a:r>
            <a:endPar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84" name="TextBox 35">
            <a:extLst>
              <a:ext uri="{FF2B5EF4-FFF2-40B4-BE49-F238E27FC236}">
                <a16:creationId xmlns:a16="http://schemas.microsoft.com/office/drawing/2014/main" id="{C405E1ED-284C-8729-3D1D-31BF91218D83}"/>
              </a:ext>
            </a:extLst>
          </p:cNvPr>
          <p:cNvSpPr txBox="1"/>
          <p:nvPr/>
        </p:nvSpPr>
        <p:spPr>
          <a:xfrm>
            <a:off x="1269562" y="2166330"/>
            <a:ext cx="1980863"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a:t>
            </a:r>
            <a:r>
              <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rPr>
              <a:t>DD</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5" name="TextBox 35">
            <a:extLst>
              <a:ext uri="{FF2B5EF4-FFF2-40B4-BE49-F238E27FC236}">
                <a16:creationId xmlns:a16="http://schemas.microsoft.com/office/drawing/2014/main" id="{CEE7ACD2-0698-E784-E246-C4BEA75391FC}"/>
              </a:ext>
            </a:extLst>
          </p:cNvPr>
          <p:cNvSpPr txBox="1"/>
          <p:nvPr/>
        </p:nvSpPr>
        <p:spPr>
          <a:xfrm>
            <a:off x="1243380" y="5445354"/>
            <a:ext cx="1237069"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AVG(X</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Y</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en-US" sz="2000" b="1" i="0" u="none" strike="noStrike" kern="1200" cap="none" spc="0" normalizeH="0" baseline="-2500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cxnSp>
        <p:nvCxnSpPr>
          <p:cNvPr id="87" name="Connector: Curved 86">
            <a:extLst>
              <a:ext uri="{FF2B5EF4-FFF2-40B4-BE49-F238E27FC236}">
                <a16:creationId xmlns:a16="http://schemas.microsoft.com/office/drawing/2014/main" id="{ED029124-2D79-1028-FE08-B3265CBCAC56}"/>
              </a:ext>
            </a:extLst>
          </p:cNvPr>
          <p:cNvCxnSpPr>
            <a:endCxn id="84" idx="2"/>
          </p:cNvCxnSpPr>
          <p:nvPr/>
        </p:nvCxnSpPr>
        <p:spPr>
          <a:xfrm flipV="1">
            <a:off x="1791713" y="2627995"/>
            <a:ext cx="468281" cy="216187"/>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Curved 87">
            <a:extLst>
              <a:ext uri="{FF2B5EF4-FFF2-40B4-BE49-F238E27FC236}">
                <a16:creationId xmlns:a16="http://schemas.microsoft.com/office/drawing/2014/main" id="{52A0F8F5-F63D-63DE-91CC-C3195D85C7B0}"/>
              </a:ext>
            </a:extLst>
          </p:cNvPr>
          <p:cNvCxnSpPr>
            <a:cxnSpLocks/>
          </p:cNvCxnSpPr>
          <p:nvPr/>
        </p:nvCxnSpPr>
        <p:spPr>
          <a:xfrm>
            <a:off x="1342904" y="5328473"/>
            <a:ext cx="455039" cy="196871"/>
          </a:xfrm>
          <a:prstGeom prst="curvedConnector2">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274">
            <a:extLst>
              <a:ext uri="{FF2B5EF4-FFF2-40B4-BE49-F238E27FC236}">
                <a16:creationId xmlns:a16="http://schemas.microsoft.com/office/drawing/2014/main" id="{A8569AA4-5C57-7350-61FC-A528F54D0EE7}"/>
              </a:ext>
            </a:extLst>
          </p:cNvPr>
          <p:cNvSpPr/>
          <p:nvPr/>
        </p:nvSpPr>
        <p:spPr>
          <a:xfrm>
            <a:off x="0" y="827047"/>
            <a:ext cx="9144000" cy="5502869"/>
          </a:xfrm>
          <a:prstGeom prst="rect">
            <a:avLst/>
          </a:prstGeom>
          <a:solidFill>
            <a:schemeClr val="bg1">
              <a:alpha val="84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8" name="Rectangle 274">
            <a:extLst>
              <a:ext uri="{FF2B5EF4-FFF2-40B4-BE49-F238E27FC236}">
                <a16:creationId xmlns:a16="http://schemas.microsoft.com/office/drawing/2014/main" id="{2987F10F-D2CB-FF25-8E58-14C764CBE049}"/>
              </a:ext>
            </a:extLst>
          </p:cNvPr>
          <p:cNvSpPr/>
          <p:nvPr/>
        </p:nvSpPr>
        <p:spPr>
          <a:xfrm>
            <a:off x="0" y="1406218"/>
            <a:ext cx="9144000" cy="1259220"/>
          </a:xfrm>
          <a:prstGeom prst="rect">
            <a:avLst/>
          </a:prstGeom>
          <a:solidFill>
            <a:schemeClr val="accent4">
              <a:lumMod val="20000"/>
              <a:lumOff val="80000"/>
            </a:scheme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We can express </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AND, NAND, OR, and NOR operations</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by </a:t>
            </a:r>
            <a:r>
              <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rPr>
              <a:t>carefully manipulating the </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Cascadia Mono" panose="020B0609020000020004" pitchFamily="49" charset="0"/>
              </a:rPr>
              <a:t>reference voltage</a:t>
            </a:r>
            <a:endParaRPr kumimoji="0" lang="en-US" sz="2800" b="0" i="0" u="none" strike="noStrike" kern="1200" cap="none" spc="0" normalizeH="0" baseline="0" noProof="0" dirty="0">
              <a:ln>
                <a:noFill/>
              </a:ln>
              <a:solidFill>
                <a:srgbClr val="0070C0"/>
              </a:solidFill>
              <a:effectLst/>
              <a:uLnTx/>
              <a:uFillTx/>
              <a:latin typeface="Cambria" panose="02040503050406030204" pitchFamily="18" charset="0"/>
              <a:ea typeface="+mn-ea"/>
              <a:cs typeface="+mn-cs"/>
            </a:endParaRPr>
          </a:p>
        </p:txBody>
      </p:sp>
      <p:pic>
        <p:nvPicPr>
          <p:cNvPr id="9" name="Resim 2">
            <a:extLst>
              <a:ext uri="{FF2B5EF4-FFF2-40B4-BE49-F238E27FC236}">
                <a16:creationId xmlns:a16="http://schemas.microsoft.com/office/drawing/2014/main" id="{B16E2356-4F16-751D-F847-BC426FCEF595}"/>
              </a:ext>
            </a:extLst>
          </p:cNvPr>
          <p:cNvPicPr>
            <a:picLocks noChangeAspect="1"/>
          </p:cNvPicPr>
          <p:nvPr/>
        </p:nvPicPr>
        <p:blipFill rotWithShape="1">
          <a:blip r:embed="rId5"/>
          <a:srcRect t="7214" b="59060"/>
          <a:stretch/>
        </p:blipFill>
        <p:spPr>
          <a:xfrm>
            <a:off x="591312" y="2874572"/>
            <a:ext cx="7961376" cy="1764378"/>
          </a:xfrm>
          <a:prstGeom prst="rect">
            <a:avLst/>
          </a:prstGeom>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8962EEBB-75E5-D5ED-6E72-62D4BAF9161F}"/>
              </a:ext>
            </a:extLst>
          </p:cNvPr>
          <p:cNvSpPr txBox="1"/>
          <p:nvPr/>
        </p:nvSpPr>
        <p:spPr>
          <a:xfrm>
            <a:off x="3033713" y="4561261"/>
            <a:ext cx="392324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(More details in the paper)</a:t>
            </a:r>
            <a:endParaRPr kumimoji="0" lang="en-CH" sz="2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 name="Content Placeholder 2" descr=" 5">
            <a:extLst>
              <a:ext uri="{FF2B5EF4-FFF2-40B4-BE49-F238E27FC236}">
                <a16:creationId xmlns:a16="http://schemas.microsoft.com/office/drawing/2014/main" id="{4A3BEA19-08E2-D3AB-8E5C-C2B6DCC16912}"/>
              </a:ext>
            </a:extLst>
          </p:cNvPr>
          <p:cNvSpPr txBox="1">
            <a:spLocks/>
          </p:cNvSpPr>
          <p:nvPr/>
        </p:nvSpPr>
        <p:spPr>
          <a:xfrm>
            <a:off x="0" y="5824928"/>
            <a:ext cx="9144000" cy="988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600"/>
              </a:spcAft>
              <a:buClrTx/>
              <a:buSzTx/>
              <a:buFont typeface="Arial" pitchFamily="34" charset="0"/>
              <a:buNone/>
              <a:tabLst/>
              <a:defRPr/>
            </a:pPr>
            <a:r>
              <a:rPr kumimoji="0" lang="en-GB" sz="2800" b="1" i="0" u="sng" strike="noStrike" kern="1200" cap="none" spc="0" normalizeH="0" baseline="0" noProof="0" dirty="0">
                <a:ln>
                  <a:noFill/>
                </a:ln>
                <a:solidFill>
                  <a:srgbClr val="0000FF"/>
                </a:solidFill>
                <a:effectLst/>
                <a:uLnTx/>
                <a:uFillTx/>
                <a:latin typeface="Tahoma" panose="020B0604030504040204" pitchFamily="34" charset="0"/>
                <a:ea typeface="Tahoma" panose="020B0604030504040204" pitchFamily="34" charset="0"/>
                <a:cs typeface="Tahoma" panose="020B0604030504040204" pitchFamily="34" charset="0"/>
              </a:rPr>
              <a:t>https://arxiv.org/pdf/2402.18736.pdf</a:t>
            </a:r>
            <a:endParaRPr kumimoji="0" lang="en-US" sz="1800" b="1" i="0" u="sng" strike="noStrike" kern="1200" cap="none" spc="0" normalizeH="0" baseline="0" noProof="0" dirty="0">
              <a:ln>
                <a:noFill/>
              </a:ln>
              <a:solidFill>
                <a:srgbClr val="0000FF"/>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0524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06D8E-03A7-FFE9-F40E-D7BE6CD61E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39BA81-F91B-1CC1-82F5-85B811ECF750}"/>
              </a:ext>
            </a:extLst>
          </p:cNvPr>
          <p:cNvSpPr>
            <a:spLocks noGrp="1"/>
          </p:cNvSpPr>
          <p:nvPr>
            <p:ph type="title"/>
          </p:nvPr>
        </p:nvSpPr>
        <p:spPr/>
        <p:txBody>
          <a:bodyPr/>
          <a:lstStyle/>
          <a:p>
            <a:r>
              <a:rPr lang="en-US" sz="4400" dirty="0">
                <a:solidFill>
                  <a:schemeClr val="accent5">
                    <a:lumMod val="75000"/>
                  </a:schemeClr>
                </a:solidFill>
              </a:rPr>
              <a:t>DRAM Testing Infrastructure</a:t>
            </a:r>
            <a:endParaRPr lang="en-CH" sz="4400" dirty="0">
              <a:solidFill>
                <a:schemeClr val="accent5">
                  <a:lumMod val="75000"/>
                </a:schemeClr>
              </a:solidFill>
            </a:endParaRPr>
          </a:p>
        </p:txBody>
      </p:sp>
      <p:sp>
        <p:nvSpPr>
          <p:cNvPr id="3" name="Content Placeholder 2">
            <a:extLst>
              <a:ext uri="{FF2B5EF4-FFF2-40B4-BE49-F238E27FC236}">
                <a16:creationId xmlns:a16="http://schemas.microsoft.com/office/drawing/2014/main" id="{C0532DC0-4963-E752-7814-7F86905E15BB}"/>
              </a:ext>
            </a:extLst>
          </p:cNvPr>
          <p:cNvSpPr>
            <a:spLocks noGrp="1"/>
          </p:cNvSpPr>
          <p:nvPr>
            <p:ph idx="1"/>
          </p:nvPr>
        </p:nvSpPr>
        <p:spPr>
          <a:xfrm>
            <a:off x="228303" y="854506"/>
            <a:ext cx="8863692" cy="5427025"/>
          </a:xfrm>
        </p:spPr>
        <p:txBody>
          <a:bodyPr>
            <a:normAutofit/>
          </a:bodyPr>
          <a:lstStyle/>
          <a:p>
            <a:r>
              <a:rPr lang="en-GB" dirty="0"/>
              <a:t>Developed from </a:t>
            </a:r>
            <a:r>
              <a:rPr lang="en-GB" dirty="0">
                <a:solidFill>
                  <a:srgbClr val="0070C0"/>
                </a:solidFill>
              </a:rPr>
              <a:t>DRAM Bender [</a:t>
            </a:r>
            <a:r>
              <a:rPr lang="en-GB" dirty="0" err="1">
                <a:solidFill>
                  <a:srgbClr val="0070C0"/>
                </a:solidFill>
              </a:rPr>
              <a:t>Olgun</a:t>
            </a:r>
            <a:r>
              <a:rPr lang="en-GB" dirty="0">
                <a:solidFill>
                  <a:srgbClr val="0070C0"/>
                </a:solidFill>
              </a:rPr>
              <a:t>+, TCAD’23]*</a:t>
            </a:r>
          </a:p>
          <a:p>
            <a:pPr>
              <a:buClr>
                <a:schemeClr val="tx1"/>
              </a:buClr>
            </a:pPr>
            <a:r>
              <a:rPr lang="en-GB" dirty="0">
                <a:solidFill>
                  <a:srgbClr val="00B050"/>
                </a:solidFill>
              </a:rPr>
              <a:t>Fine-grained control </a:t>
            </a:r>
            <a:r>
              <a:rPr lang="en-GB" dirty="0"/>
              <a:t>over DRAM commands, timings, and temperature</a:t>
            </a:r>
          </a:p>
          <a:p>
            <a:pPr lvl="1"/>
            <a:endParaRPr lang="en-GB" sz="1800" dirty="0"/>
          </a:p>
        </p:txBody>
      </p:sp>
      <p:pic>
        <p:nvPicPr>
          <p:cNvPr id="4" name="Google Shape;283;p32">
            <a:extLst>
              <a:ext uri="{FF2B5EF4-FFF2-40B4-BE49-F238E27FC236}">
                <a16:creationId xmlns:a16="http://schemas.microsoft.com/office/drawing/2014/main" id="{F23E9F81-8FD5-9F87-BFC7-4027E72BD3F9}"/>
              </a:ext>
            </a:extLst>
          </p:cNvPr>
          <p:cNvPicPr preferRelativeResize="0"/>
          <p:nvPr/>
        </p:nvPicPr>
        <p:blipFill>
          <a:blip r:embed="rId3">
            <a:alphaModFix/>
          </a:blip>
          <a:stretch>
            <a:fillRect/>
          </a:stretch>
        </p:blipFill>
        <p:spPr>
          <a:xfrm>
            <a:off x="729913" y="2424224"/>
            <a:ext cx="7684173" cy="3350514"/>
          </a:xfrm>
          <a:prstGeom prst="rect">
            <a:avLst/>
          </a:prstGeom>
          <a:noFill/>
          <a:ln>
            <a:noFill/>
          </a:ln>
        </p:spPr>
      </p:pic>
      <p:sp>
        <p:nvSpPr>
          <p:cNvPr id="5" name="Slide Number Placeholder 3">
            <a:extLst>
              <a:ext uri="{FF2B5EF4-FFF2-40B4-BE49-F238E27FC236}">
                <a16:creationId xmlns:a16="http://schemas.microsoft.com/office/drawing/2014/main" id="{7442EB80-5360-3623-AD46-DF88CD061E2D}"/>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7" name="TextBox 4">
            <a:extLst>
              <a:ext uri="{FF2B5EF4-FFF2-40B4-BE49-F238E27FC236}">
                <a16:creationId xmlns:a16="http://schemas.microsoft.com/office/drawing/2014/main" id="{76BF709D-6058-F4AD-6836-605442EC8302}"/>
              </a:ext>
            </a:extLst>
          </p:cNvPr>
          <p:cNvSpPr txBox="1"/>
          <p:nvPr/>
        </p:nvSpPr>
        <p:spPr>
          <a:xfrm>
            <a:off x="324544" y="6373395"/>
            <a:ext cx="91440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a:t>
            </a:r>
            <a:r>
              <a:rPr kumimoji="0" lang="en-US" sz="1400" b="0" i="0" u="none" strike="noStrike" kern="1200" cap="none" spc="0" normalizeH="0" baseline="0" noProof="0" dirty="0" err="1">
                <a:ln>
                  <a:noFill/>
                </a:ln>
                <a:solidFill>
                  <a:prstClr val="black"/>
                </a:solidFill>
                <a:effectLst/>
                <a:uLnTx/>
                <a:uFillTx/>
                <a:latin typeface="Cambria" panose="02040503050406030204" pitchFamily="18" charset="0"/>
                <a:ea typeface="ＭＳ Ｐゴシック" panose="020B0600070205080204" pitchFamily="34" charset="-128"/>
                <a:cs typeface="+mn-cs"/>
              </a:rPr>
              <a:t>Olgun</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 et al., </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a:t>
            </a:r>
            <a:r>
              <a:rPr kumimoji="0" lang="en-US" sz="1400" b="1" i="0" u="none" strike="noStrike" kern="1200" cap="none" spc="0" normalizeH="0" baseline="0" noProof="0" dirty="0">
                <a:ln>
                  <a:noFill/>
                </a:ln>
                <a:solidFill>
                  <a:srgbClr val="0000FF"/>
                </a:solidFill>
                <a:effectLst/>
                <a:uLnTx/>
                <a:uFillTx/>
                <a:latin typeface="Cambria" panose="02040503050406030204" pitchFamily="18" charset="0"/>
                <a:ea typeface="ＭＳ Ｐゴシック" panose="020B0600070205080204" pitchFamily="34" charset="-128"/>
                <a:cs typeface="+mn-cs"/>
                <a:hlinkClick r:id="" action="ppaction://noaction">
                  <a:extLst>
                    <a:ext uri="{A12FA001-AC4F-418D-AE19-62706E023703}">
                      <ahyp:hlinkClr xmlns:ahyp="http://schemas.microsoft.com/office/drawing/2018/hyperlinkcolor" val="tx"/>
                    </a:ext>
                  </a:extLst>
                </a:hlinkClick>
              </a:rPr>
              <a:t>DRAM Bender: An Extensible and Versatile FPGA-based Infrastructure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FF"/>
                </a:solidFill>
                <a:effectLst/>
                <a:uLnTx/>
                <a:uFillTx/>
                <a:latin typeface="Cambria" panose="02040503050406030204" pitchFamily="18" charset="0"/>
                <a:ea typeface="ＭＳ Ｐゴシック" panose="020B0600070205080204" pitchFamily="34" charset="-128"/>
                <a:cs typeface="+mn-cs"/>
                <a:hlinkClick r:id="" action="ppaction://noaction">
                  <a:extLst>
                    <a:ext uri="{A12FA001-AC4F-418D-AE19-62706E023703}">
                      <ahyp:hlinkClr xmlns:ahyp="http://schemas.microsoft.com/office/drawing/2018/hyperlinkcolor" val="tx"/>
                    </a:ext>
                  </a:extLst>
                </a:hlinkClick>
              </a:rPr>
              <a:t>to Easily Test State-of-the-art DRAM Chips</a:t>
            </a: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ＭＳ Ｐゴシック" panose="020B0600070205080204" pitchFamily="34" charset="-128"/>
                <a:cs typeface="+mn-cs"/>
              </a:rPr>
              <a:t>TCAD, 2023.</a:t>
            </a:r>
          </a:p>
        </p:txBody>
      </p:sp>
    </p:spTree>
    <p:extLst>
      <p:ext uri="{BB962C8B-B14F-4D97-AF65-F5344CB8AC3E}">
        <p14:creationId xmlns:p14="http://schemas.microsoft.com/office/powerpoint/2010/main" val="18541274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0895AC23-CF1D-5A6F-FB26-64D0DE926F08}"/>
              </a:ext>
            </a:extLst>
          </p:cNvPr>
          <p:cNvSpPr>
            <a:spLocks noGrp="1"/>
          </p:cNvSpPr>
          <p:nvPr>
            <p:ph idx="1"/>
          </p:nvPr>
        </p:nvSpPr>
        <p:spPr>
          <a:xfrm>
            <a:off x="228303" y="854506"/>
            <a:ext cx="8863692" cy="5427025"/>
          </a:xfrm>
        </p:spPr>
        <p:txBody>
          <a:bodyPr>
            <a:normAutofit/>
          </a:bodyPr>
          <a:lstStyle/>
          <a:p>
            <a:pPr>
              <a:buClr>
                <a:schemeClr val="tx1"/>
              </a:buClr>
            </a:pPr>
            <a:r>
              <a:rPr lang="en-GB" dirty="0">
                <a:solidFill>
                  <a:srgbClr val="0070C0"/>
                </a:solidFill>
              </a:rPr>
              <a:t>256 DDR4 chips </a:t>
            </a:r>
            <a:r>
              <a:rPr lang="en-GB" dirty="0"/>
              <a:t>from </a:t>
            </a:r>
            <a:r>
              <a:rPr lang="en-GB" dirty="0">
                <a:solidFill>
                  <a:srgbClr val="C00000"/>
                </a:solidFill>
              </a:rPr>
              <a:t>two major DRAM manufacturers</a:t>
            </a:r>
          </a:p>
          <a:p>
            <a:pPr>
              <a:buClr>
                <a:schemeClr val="tx1"/>
              </a:buClr>
            </a:pPr>
            <a:r>
              <a:rPr lang="en-GB" dirty="0"/>
              <a:t>Covers </a:t>
            </a:r>
            <a:r>
              <a:rPr lang="en-GB" dirty="0">
                <a:solidFill>
                  <a:srgbClr val="00B050"/>
                </a:solidFill>
              </a:rPr>
              <a:t>different die revisions and chip densities</a:t>
            </a:r>
          </a:p>
          <a:p>
            <a:pPr>
              <a:buClr>
                <a:schemeClr val="tx1"/>
              </a:buClr>
            </a:pPr>
            <a:endParaRPr lang="en-GB" dirty="0"/>
          </a:p>
          <a:p>
            <a:endParaRPr lang="en-GB" dirty="0"/>
          </a:p>
          <a:p>
            <a:pPr lvl="1"/>
            <a:endParaRPr lang="en-GB" dirty="0"/>
          </a:p>
        </p:txBody>
      </p:sp>
      <p:sp>
        <p:nvSpPr>
          <p:cNvPr id="2" name="Title 1">
            <a:extLst>
              <a:ext uri="{FF2B5EF4-FFF2-40B4-BE49-F238E27FC236}">
                <a16:creationId xmlns:a16="http://schemas.microsoft.com/office/drawing/2014/main" id="{EE4A6093-3F1E-C74F-5B1B-302E3986C65D}"/>
              </a:ext>
            </a:extLst>
          </p:cNvPr>
          <p:cNvSpPr>
            <a:spLocks noGrp="1"/>
          </p:cNvSpPr>
          <p:nvPr>
            <p:ph type="title"/>
          </p:nvPr>
        </p:nvSpPr>
        <p:spPr/>
        <p:txBody>
          <a:bodyPr/>
          <a:lstStyle/>
          <a:p>
            <a:r>
              <a:rPr lang="en-US" sz="4400" dirty="0">
                <a:solidFill>
                  <a:schemeClr val="accent5">
                    <a:lumMod val="75000"/>
                  </a:schemeClr>
                </a:solidFill>
              </a:rPr>
              <a:t>DRAM Chips Tested</a:t>
            </a:r>
            <a:endParaRPr lang="en-CH" sz="4400" dirty="0">
              <a:solidFill>
                <a:schemeClr val="accent5">
                  <a:lumMod val="75000"/>
                </a:schemeClr>
              </a:solidFill>
            </a:endParaRPr>
          </a:p>
        </p:txBody>
      </p:sp>
      <p:sp>
        <p:nvSpPr>
          <p:cNvPr id="5" name="Content Placeholder 2">
            <a:extLst>
              <a:ext uri="{FF2B5EF4-FFF2-40B4-BE49-F238E27FC236}">
                <a16:creationId xmlns:a16="http://schemas.microsoft.com/office/drawing/2014/main" id="{C2DBE452-F062-005D-2CA8-7EC129BCB374}"/>
              </a:ext>
            </a:extLst>
          </p:cNvPr>
          <p:cNvSpPr txBox="1">
            <a:spLocks/>
          </p:cNvSpPr>
          <p:nvPr/>
        </p:nvSpPr>
        <p:spPr>
          <a:xfrm>
            <a:off x="161802" y="5132120"/>
            <a:ext cx="8863692" cy="17258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prstClr val="black"/>
              </a:solidFill>
              <a:effectLst/>
              <a:uLnTx/>
              <a:uFillTx/>
              <a:latin typeface="Cambria" panose="02040503050406030204" pitchFamily="18" charset="0"/>
              <a:cs typeface="+mn-cs"/>
            </a:endParaRPr>
          </a:p>
        </p:txBody>
      </p:sp>
      <p:pic>
        <p:nvPicPr>
          <p:cNvPr id="8" name="Resim 7">
            <a:extLst>
              <a:ext uri="{FF2B5EF4-FFF2-40B4-BE49-F238E27FC236}">
                <a16:creationId xmlns:a16="http://schemas.microsoft.com/office/drawing/2014/main" id="{5E756EFB-0829-1ECA-6B4B-5DDFF01EBB05}"/>
              </a:ext>
            </a:extLst>
          </p:cNvPr>
          <p:cNvPicPr>
            <a:picLocks noChangeAspect="1"/>
          </p:cNvPicPr>
          <p:nvPr/>
        </p:nvPicPr>
        <p:blipFill>
          <a:blip r:embed="rId3"/>
          <a:stretch>
            <a:fillRect/>
          </a:stretch>
        </p:blipFill>
        <p:spPr>
          <a:xfrm>
            <a:off x="1085056" y="2319461"/>
            <a:ext cx="7013270" cy="3578788"/>
          </a:xfrm>
          <a:prstGeom prst="rect">
            <a:avLst/>
          </a:prstGeom>
        </p:spPr>
      </p:pic>
      <p:sp>
        <p:nvSpPr>
          <p:cNvPr id="4" name="Rectangle 3">
            <a:extLst>
              <a:ext uri="{FF2B5EF4-FFF2-40B4-BE49-F238E27FC236}">
                <a16:creationId xmlns:a16="http://schemas.microsoft.com/office/drawing/2014/main" id="{9C2426E0-E7F2-465D-AB72-B11C36ACC5CE}"/>
              </a:ext>
            </a:extLst>
          </p:cNvPr>
          <p:cNvSpPr/>
          <p:nvPr/>
        </p:nvSpPr>
        <p:spPr>
          <a:xfrm>
            <a:off x="3536646" y="2456705"/>
            <a:ext cx="2465802" cy="3330000"/>
          </a:xfrm>
          <a:prstGeom prst="rect">
            <a:avLst/>
          </a:prstGeom>
          <a:solidFill>
            <a:srgbClr val="17A928">
              <a:alpha val="40000"/>
            </a:srgbClr>
          </a:solidFill>
          <a:ln w="28575">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D1159E69-86FD-F1E5-F7E0-2EAFC3F7DB90}"/>
              </a:ext>
            </a:extLst>
          </p:cNvPr>
          <p:cNvSpPr/>
          <p:nvPr/>
        </p:nvSpPr>
        <p:spPr>
          <a:xfrm>
            <a:off x="1175586" y="2457422"/>
            <a:ext cx="1087778" cy="3328566"/>
          </a:xfrm>
          <a:prstGeom prst="rect">
            <a:avLst/>
          </a:prstGeom>
          <a:solidFill>
            <a:srgbClr val="C00000">
              <a:alpha val="30196"/>
            </a:srgbClr>
          </a:solidFill>
          <a:ln w="28575">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lide Number Placeholder 3">
            <a:extLst>
              <a:ext uri="{FF2B5EF4-FFF2-40B4-BE49-F238E27FC236}">
                <a16:creationId xmlns:a16="http://schemas.microsoft.com/office/drawing/2014/main" id="{2BAE945A-ED2F-26AB-C2CE-D4C063DA0943}"/>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1314750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A137A-D209-A8B0-AEAA-A5153E7006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4382CE-6FC5-255E-7315-940B87AE09AF}"/>
              </a:ext>
            </a:extLst>
          </p:cNvPr>
          <p:cNvSpPr>
            <a:spLocks noGrp="1"/>
          </p:cNvSpPr>
          <p:nvPr>
            <p:ph type="title"/>
          </p:nvPr>
        </p:nvSpPr>
        <p:spPr/>
        <p:txBody>
          <a:bodyPr/>
          <a:lstStyle/>
          <a:p>
            <a:r>
              <a:rPr lang="en-US" dirty="0"/>
              <a:t>Robustness of Multi-</a:t>
            </a:r>
            <a:r>
              <a:rPr lang="en-US" dirty="0" err="1"/>
              <a:t>RowCopy</a:t>
            </a:r>
            <a:endParaRPr lang="en-CH" dirty="0"/>
          </a:p>
        </p:txBody>
      </p:sp>
      <p:grpSp>
        <p:nvGrpSpPr>
          <p:cNvPr id="12" name="Group 11">
            <a:extLst>
              <a:ext uri="{FF2B5EF4-FFF2-40B4-BE49-F238E27FC236}">
                <a16:creationId xmlns:a16="http://schemas.microsoft.com/office/drawing/2014/main" id="{8A11C955-C938-B763-528E-F4BF34DD3CE5}"/>
              </a:ext>
            </a:extLst>
          </p:cNvPr>
          <p:cNvGrpSpPr/>
          <p:nvPr/>
        </p:nvGrpSpPr>
        <p:grpSpPr>
          <a:xfrm>
            <a:off x="1952943" y="1379220"/>
            <a:ext cx="4469314" cy="2639864"/>
            <a:chOff x="1979613" y="1581150"/>
            <a:chExt cx="4469314" cy="2639864"/>
          </a:xfrm>
        </p:grpSpPr>
        <p:grpSp>
          <p:nvGrpSpPr>
            <p:cNvPr id="10" name="Group 9">
              <a:extLst>
                <a:ext uri="{FF2B5EF4-FFF2-40B4-BE49-F238E27FC236}">
                  <a16:creationId xmlns:a16="http://schemas.microsoft.com/office/drawing/2014/main" id="{FA49BC78-29EF-0AA5-EBF9-6F7083D3A2F5}"/>
                </a:ext>
              </a:extLst>
            </p:cNvPr>
            <p:cNvGrpSpPr/>
            <p:nvPr/>
          </p:nvGrpSpPr>
          <p:grpSpPr>
            <a:xfrm>
              <a:off x="2343150" y="1651000"/>
              <a:ext cx="3981450" cy="2305050"/>
              <a:chOff x="3028950" y="2216150"/>
              <a:chExt cx="2489200" cy="1524000"/>
            </a:xfrm>
          </p:grpSpPr>
          <p:pic>
            <p:nvPicPr>
              <p:cNvPr id="7" name="Picture 6">
                <a:extLst>
                  <a:ext uri="{FF2B5EF4-FFF2-40B4-BE49-F238E27FC236}">
                    <a16:creationId xmlns:a16="http://schemas.microsoft.com/office/drawing/2014/main" id="{4EA62EC4-C547-1448-FCA5-CD0B0FB45A06}"/>
                  </a:ext>
                </a:extLst>
              </p:cNvPr>
              <p:cNvPicPr>
                <a:picLocks noChangeAspect="1"/>
              </p:cNvPicPr>
              <p:nvPr/>
            </p:nvPicPr>
            <p:blipFill rotWithShape="1">
              <a:blip r:embed="rId3"/>
              <a:srcRect l="30934" t="55951" r="46991" b="7422"/>
              <a:stretch/>
            </p:blipFill>
            <p:spPr>
              <a:xfrm>
                <a:off x="3499644" y="2216150"/>
                <a:ext cx="2018506" cy="1524000"/>
              </a:xfrm>
              <a:prstGeom prst="rect">
                <a:avLst/>
              </a:prstGeom>
            </p:spPr>
          </p:pic>
          <p:pic>
            <p:nvPicPr>
              <p:cNvPr id="8" name="Picture 7">
                <a:extLst>
                  <a:ext uri="{FF2B5EF4-FFF2-40B4-BE49-F238E27FC236}">
                    <a16:creationId xmlns:a16="http://schemas.microsoft.com/office/drawing/2014/main" id="{B226C3DB-4245-D797-635F-DA6D1444E750}"/>
                  </a:ext>
                </a:extLst>
              </p:cNvPr>
              <p:cNvPicPr>
                <a:picLocks noChangeAspect="1"/>
              </p:cNvPicPr>
              <p:nvPr/>
            </p:nvPicPr>
            <p:blipFill rotWithShape="1">
              <a:blip r:embed="rId3"/>
              <a:srcRect l="4329" t="56428" r="89977" b="7422"/>
              <a:stretch/>
            </p:blipFill>
            <p:spPr>
              <a:xfrm>
                <a:off x="3028950" y="2235994"/>
                <a:ext cx="520700" cy="1504156"/>
              </a:xfrm>
              <a:prstGeom prst="rect">
                <a:avLst/>
              </a:prstGeom>
            </p:spPr>
          </p:pic>
        </p:grpSp>
        <p:pic>
          <p:nvPicPr>
            <p:cNvPr id="9" name="Picture 8">
              <a:extLst>
                <a:ext uri="{FF2B5EF4-FFF2-40B4-BE49-F238E27FC236}">
                  <a16:creationId xmlns:a16="http://schemas.microsoft.com/office/drawing/2014/main" id="{3A5A78EB-4197-4E69-25E3-F88CCE4647E2}"/>
                </a:ext>
              </a:extLst>
            </p:cNvPr>
            <p:cNvPicPr>
              <a:picLocks noChangeAspect="1"/>
            </p:cNvPicPr>
            <p:nvPr/>
          </p:nvPicPr>
          <p:blipFill rotWithShape="1">
            <a:blip r:embed="rId3"/>
            <a:srcRect l="371" t="16120" r="96418" b="28481"/>
            <a:stretch/>
          </p:blipFill>
          <p:spPr>
            <a:xfrm>
              <a:off x="1979613" y="1581150"/>
              <a:ext cx="293687" cy="2305050"/>
            </a:xfrm>
            <a:prstGeom prst="rect">
              <a:avLst/>
            </a:prstGeom>
          </p:spPr>
        </p:pic>
        <p:pic>
          <p:nvPicPr>
            <p:cNvPr id="11" name="Picture 10">
              <a:extLst>
                <a:ext uri="{FF2B5EF4-FFF2-40B4-BE49-F238E27FC236}">
                  <a16:creationId xmlns:a16="http://schemas.microsoft.com/office/drawing/2014/main" id="{FD791FC4-141B-0A04-9AC9-81574582655C}"/>
                </a:ext>
              </a:extLst>
            </p:cNvPr>
            <p:cNvPicPr>
              <a:picLocks noChangeAspect="1"/>
            </p:cNvPicPr>
            <p:nvPr/>
          </p:nvPicPr>
          <p:blipFill rotWithShape="1">
            <a:blip r:embed="rId3"/>
            <a:srcRect l="31627" t="92732" r="28037" b="1621"/>
            <a:stretch/>
          </p:blipFill>
          <p:spPr>
            <a:xfrm>
              <a:off x="2759577" y="3986064"/>
              <a:ext cx="3689350" cy="234950"/>
            </a:xfrm>
            <a:prstGeom prst="rect">
              <a:avLst/>
            </a:prstGeom>
          </p:spPr>
        </p:pic>
      </p:grpSp>
      <p:sp>
        <p:nvSpPr>
          <p:cNvPr id="13" name="Rectangle 274">
            <a:extLst>
              <a:ext uri="{FF2B5EF4-FFF2-40B4-BE49-F238E27FC236}">
                <a16:creationId xmlns:a16="http://schemas.microsoft.com/office/drawing/2014/main" id="{EDDAD5FD-4934-2323-A9F8-497F45C811D5}"/>
              </a:ext>
            </a:extLst>
          </p:cNvPr>
          <p:cNvSpPr/>
          <p:nvPr/>
        </p:nvSpPr>
        <p:spPr>
          <a:xfrm>
            <a:off x="0" y="5102332"/>
            <a:ext cx="9144000" cy="1009506"/>
          </a:xfrm>
          <a:prstGeom prst="rect">
            <a:avLst/>
          </a:prstGeom>
          <a:solidFill>
            <a:schemeClr val="accent3">
              <a:lumMod val="20000"/>
              <a:lumOff val="80000"/>
            </a:schemeClr>
          </a:solid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B587C"/>
                </a:solidFill>
                <a:effectLst/>
                <a:uLnTx/>
                <a:uFillTx/>
                <a:latin typeface="Aptos Display"/>
                <a:ea typeface="+mn-ea"/>
                <a:cs typeface="+mn-cs"/>
              </a:rPr>
              <a:t>COTS DRAM chips can copy one row’s content </a:t>
            </a:r>
            <a:br>
              <a:rPr kumimoji="0" lang="en-US" sz="2800" b="1" i="0" u="none" strike="noStrike" kern="1200" cap="none" spc="0" normalizeH="0" baseline="0" noProof="0" dirty="0">
                <a:ln>
                  <a:noFill/>
                </a:ln>
                <a:solidFill>
                  <a:srgbClr val="1B587C"/>
                </a:solidFill>
                <a:effectLst/>
                <a:uLnTx/>
                <a:uFillTx/>
                <a:latin typeface="Aptos Display"/>
                <a:ea typeface="+mn-ea"/>
                <a:cs typeface="+mn-cs"/>
              </a:rPr>
            </a:br>
            <a:r>
              <a:rPr kumimoji="0" lang="en-US" sz="2800" b="1" i="0" u="none" strike="noStrike" kern="1200" cap="none" spc="0" normalizeH="0" baseline="0" noProof="0" dirty="0">
                <a:ln>
                  <a:noFill/>
                </a:ln>
                <a:solidFill>
                  <a:srgbClr val="1B587C"/>
                </a:solidFill>
                <a:effectLst/>
                <a:uLnTx/>
                <a:uFillTx/>
                <a:latin typeface="Aptos Display"/>
                <a:ea typeface="+mn-ea"/>
                <a:cs typeface="+mn-cs"/>
              </a:rPr>
              <a:t>to up to 31 rows with a very high success rate</a:t>
            </a:r>
          </a:p>
        </p:txBody>
      </p:sp>
      <p:sp>
        <p:nvSpPr>
          <p:cNvPr id="3" name="Rectangle 2">
            <a:extLst>
              <a:ext uri="{FF2B5EF4-FFF2-40B4-BE49-F238E27FC236}">
                <a16:creationId xmlns:a16="http://schemas.microsoft.com/office/drawing/2014/main" id="{869D3875-B3E7-AFBF-FBA1-DD12E5B40ED1}"/>
              </a:ext>
            </a:extLst>
          </p:cNvPr>
          <p:cNvSpPr/>
          <p:nvPr/>
        </p:nvSpPr>
        <p:spPr>
          <a:xfrm>
            <a:off x="3139907" y="1549033"/>
            <a:ext cx="3065130" cy="16119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mn-ea"/>
              <a:cs typeface="+mn-cs"/>
            </a:endParaRPr>
          </a:p>
        </p:txBody>
      </p:sp>
      <p:sp>
        <p:nvSpPr>
          <p:cNvPr id="4" name="Rectangle 3">
            <a:extLst>
              <a:ext uri="{FF2B5EF4-FFF2-40B4-BE49-F238E27FC236}">
                <a16:creationId xmlns:a16="http://schemas.microsoft.com/office/drawing/2014/main" id="{BFCF3997-D6D7-49C0-EBC8-D68DFCD8A148}"/>
              </a:ext>
            </a:extLst>
          </p:cNvPr>
          <p:cNvSpPr/>
          <p:nvPr/>
        </p:nvSpPr>
        <p:spPr>
          <a:xfrm>
            <a:off x="2732906" y="3260980"/>
            <a:ext cx="3689349" cy="9990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mn-ea"/>
              <a:cs typeface="+mn-cs"/>
            </a:endParaRPr>
          </a:p>
        </p:txBody>
      </p:sp>
      <p:grpSp>
        <p:nvGrpSpPr>
          <p:cNvPr id="5" name="Group 4">
            <a:extLst>
              <a:ext uri="{FF2B5EF4-FFF2-40B4-BE49-F238E27FC236}">
                <a16:creationId xmlns:a16="http://schemas.microsoft.com/office/drawing/2014/main" id="{DA19AA79-8784-9C53-58F4-5FD059FA5E97}"/>
              </a:ext>
            </a:extLst>
          </p:cNvPr>
          <p:cNvGrpSpPr/>
          <p:nvPr/>
        </p:nvGrpSpPr>
        <p:grpSpPr>
          <a:xfrm>
            <a:off x="1952941" y="1379220"/>
            <a:ext cx="4469314" cy="2639864"/>
            <a:chOff x="1979613" y="1581150"/>
            <a:chExt cx="4469314" cy="2639864"/>
          </a:xfrm>
        </p:grpSpPr>
        <p:grpSp>
          <p:nvGrpSpPr>
            <p:cNvPr id="6" name="Group 5">
              <a:extLst>
                <a:ext uri="{FF2B5EF4-FFF2-40B4-BE49-F238E27FC236}">
                  <a16:creationId xmlns:a16="http://schemas.microsoft.com/office/drawing/2014/main" id="{407F21C7-7FB6-3EA8-BF66-046281E6EDF2}"/>
                </a:ext>
              </a:extLst>
            </p:cNvPr>
            <p:cNvGrpSpPr/>
            <p:nvPr/>
          </p:nvGrpSpPr>
          <p:grpSpPr>
            <a:xfrm>
              <a:off x="2343150" y="1651000"/>
              <a:ext cx="3981450" cy="2305050"/>
              <a:chOff x="3028950" y="2216150"/>
              <a:chExt cx="2489200" cy="1524000"/>
            </a:xfrm>
          </p:grpSpPr>
          <p:pic>
            <p:nvPicPr>
              <p:cNvPr id="16" name="Picture 15">
                <a:extLst>
                  <a:ext uri="{FF2B5EF4-FFF2-40B4-BE49-F238E27FC236}">
                    <a16:creationId xmlns:a16="http://schemas.microsoft.com/office/drawing/2014/main" id="{227E8C87-38CE-729C-16A1-F36C638A522F}"/>
                  </a:ext>
                </a:extLst>
              </p:cNvPr>
              <p:cNvPicPr>
                <a:picLocks noChangeAspect="1"/>
              </p:cNvPicPr>
              <p:nvPr/>
            </p:nvPicPr>
            <p:blipFill rotWithShape="1">
              <a:blip r:embed="rId3"/>
              <a:srcRect l="30934" t="55951" r="46991" b="7422"/>
              <a:stretch/>
            </p:blipFill>
            <p:spPr>
              <a:xfrm>
                <a:off x="3499644" y="2216150"/>
                <a:ext cx="2018506" cy="1524000"/>
              </a:xfrm>
              <a:prstGeom prst="rect">
                <a:avLst/>
              </a:prstGeom>
            </p:spPr>
          </p:pic>
          <p:pic>
            <p:nvPicPr>
              <p:cNvPr id="17" name="Picture 16">
                <a:extLst>
                  <a:ext uri="{FF2B5EF4-FFF2-40B4-BE49-F238E27FC236}">
                    <a16:creationId xmlns:a16="http://schemas.microsoft.com/office/drawing/2014/main" id="{632E8330-CC82-B94E-ABC5-889BD158DD5E}"/>
                  </a:ext>
                </a:extLst>
              </p:cNvPr>
              <p:cNvPicPr>
                <a:picLocks noChangeAspect="1"/>
              </p:cNvPicPr>
              <p:nvPr/>
            </p:nvPicPr>
            <p:blipFill rotWithShape="1">
              <a:blip r:embed="rId3"/>
              <a:srcRect l="4329" t="56428" r="89977" b="7422"/>
              <a:stretch/>
            </p:blipFill>
            <p:spPr>
              <a:xfrm>
                <a:off x="3028950" y="2235994"/>
                <a:ext cx="520700" cy="1504156"/>
              </a:xfrm>
              <a:prstGeom prst="rect">
                <a:avLst/>
              </a:prstGeom>
            </p:spPr>
          </p:pic>
        </p:grpSp>
        <p:pic>
          <p:nvPicPr>
            <p:cNvPr id="14" name="Picture 13">
              <a:extLst>
                <a:ext uri="{FF2B5EF4-FFF2-40B4-BE49-F238E27FC236}">
                  <a16:creationId xmlns:a16="http://schemas.microsoft.com/office/drawing/2014/main" id="{1F0D947D-7B51-F040-049A-4F11C2CA343C}"/>
                </a:ext>
              </a:extLst>
            </p:cNvPr>
            <p:cNvPicPr>
              <a:picLocks noChangeAspect="1"/>
            </p:cNvPicPr>
            <p:nvPr/>
          </p:nvPicPr>
          <p:blipFill rotWithShape="1">
            <a:blip r:embed="rId3"/>
            <a:srcRect l="371" t="16120" r="96418" b="28481"/>
            <a:stretch/>
          </p:blipFill>
          <p:spPr>
            <a:xfrm>
              <a:off x="1979613" y="1581150"/>
              <a:ext cx="293687" cy="2305050"/>
            </a:xfrm>
            <a:prstGeom prst="rect">
              <a:avLst/>
            </a:prstGeom>
          </p:spPr>
        </p:pic>
        <p:pic>
          <p:nvPicPr>
            <p:cNvPr id="15" name="Picture 14">
              <a:extLst>
                <a:ext uri="{FF2B5EF4-FFF2-40B4-BE49-F238E27FC236}">
                  <a16:creationId xmlns:a16="http://schemas.microsoft.com/office/drawing/2014/main" id="{5F3BEEEC-C49F-7FDB-C1BF-BFF71E2397A8}"/>
                </a:ext>
              </a:extLst>
            </p:cNvPr>
            <p:cNvPicPr>
              <a:picLocks noChangeAspect="1"/>
            </p:cNvPicPr>
            <p:nvPr/>
          </p:nvPicPr>
          <p:blipFill rotWithShape="1">
            <a:blip r:embed="rId3"/>
            <a:srcRect l="31627" t="92732" r="28037" b="1621"/>
            <a:stretch/>
          </p:blipFill>
          <p:spPr>
            <a:xfrm>
              <a:off x="2759577" y="3986064"/>
              <a:ext cx="3689350" cy="234950"/>
            </a:xfrm>
            <a:prstGeom prst="rect">
              <a:avLst/>
            </a:prstGeom>
          </p:spPr>
        </p:pic>
      </p:grpSp>
      <p:sp>
        <p:nvSpPr>
          <p:cNvPr id="18" name="TextBox 17">
            <a:extLst>
              <a:ext uri="{FF2B5EF4-FFF2-40B4-BE49-F238E27FC236}">
                <a16:creationId xmlns:a16="http://schemas.microsoft.com/office/drawing/2014/main" id="{D97413CB-C83D-6E31-67AD-D55EC28ADD46}"/>
              </a:ext>
            </a:extLst>
          </p:cNvPr>
          <p:cNvSpPr txBox="1"/>
          <p:nvPr/>
        </p:nvSpPr>
        <p:spPr>
          <a:xfrm>
            <a:off x="3265434" y="4348547"/>
            <a:ext cx="2624291" cy="400110"/>
          </a:xfrm>
          <a:prstGeom prst="rect">
            <a:avLst/>
          </a:prstGeom>
          <a:solidFill>
            <a:schemeClr val="accent2"/>
          </a:solidFill>
          <a:ln>
            <a:solidFill>
              <a:schemeClr val="accent2"/>
            </a:solidFill>
          </a:ln>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Display"/>
                <a:ea typeface="Cambria" panose="02040503050406030204" pitchFamily="18" charset="0"/>
                <a:cs typeface="+mn-cs"/>
              </a:rPr>
              <a:t>Average: &gt;99.98%</a:t>
            </a:r>
          </a:p>
        </p:txBody>
      </p:sp>
      <p:cxnSp>
        <p:nvCxnSpPr>
          <p:cNvPr id="21" name="Elbow Connector 3">
            <a:extLst>
              <a:ext uri="{FF2B5EF4-FFF2-40B4-BE49-F238E27FC236}">
                <a16:creationId xmlns:a16="http://schemas.microsoft.com/office/drawing/2014/main" id="{A1C0389E-C423-946C-BB64-477E97E55198}"/>
              </a:ext>
            </a:extLst>
          </p:cNvPr>
          <p:cNvCxnSpPr>
            <a:cxnSpLocks/>
            <a:stCxn id="22" idx="3"/>
            <a:endCxn id="18" idx="3"/>
          </p:cNvCxnSpPr>
          <p:nvPr/>
        </p:nvCxnSpPr>
        <p:spPr>
          <a:xfrm flipH="1">
            <a:off x="5889725" y="1669868"/>
            <a:ext cx="408202" cy="2878734"/>
          </a:xfrm>
          <a:prstGeom prst="bentConnector3">
            <a:avLst>
              <a:gd name="adj1" fmla="val -56002"/>
            </a:avLst>
          </a:prstGeom>
          <a:ln w="7620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73E89AB7-0012-20E4-821B-7F36E93C3C32}"/>
              </a:ext>
            </a:extLst>
          </p:cNvPr>
          <p:cNvSpPr/>
          <p:nvPr/>
        </p:nvSpPr>
        <p:spPr>
          <a:xfrm>
            <a:off x="3139906" y="1466341"/>
            <a:ext cx="3158021" cy="407054"/>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Display"/>
              <a:ea typeface="+mn-ea"/>
              <a:cs typeface="+mn-cs"/>
            </a:endParaRPr>
          </a:p>
        </p:txBody>
      </p:sp>
    </p:spTree>
    <p:extLst>
      <p:ext uri="{BB962C8B-B14F-4D97-AF65-F5344CB8AC3E}">
        <p14:creationId xmlns:p14="http://schemas.microsoft.com/office/powerpoint/2010/main" val="29153122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E3184-1936-9A13-FD97-C8F7DAD1CA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1D64A3-D457-29B8-679D-1FFD6978764E}"/>
              </a:ext>
            </a:extLst>
          </p:cNvPr>
          <p:cNvSpPr>
            <a:spLocks noGrp="1"/>
          </p:cNvSpPr>
          <p:nvPr>
            <p:ph type="title"/>
          </p:nvPr>
        </p:nvSpPr>
        <p:spPr/>
        <p:txBody>
          <a:bodyPr/>
          <a:lstStyle/>
          <a:p>
            <a:r>
              <a:rPr lang="en-US" sz="3600" dirty="0">
                <a:solidFill>
                  <a:schemeClr val="accent5">
                    <a:lumMod val="75000"/>
                  </a:schemeClr>
                </a:solidFill>
              </a:rPr>
              <a:t>Performing AND, NAND, OR, and NOR</a:t>
            </a:r>
          </a:p>
        </p:txBody>
      </p:sp>
      <p:sp>
        <p:nvSpPr>
          <p:cNvPr id="23" name="Rectangle 274">
            <a:extLst>
              <a:ext uri="{FF2B5EF4-FFF2-40B4-BE49-F238E27FC236}">
                <a16:creationId xmlns:a16="http://schemas.microsoft.com/office/drawing/2014/main" id="{542DB09D-7490-FC2F-4A70-6FCDC134BD1E}"/>
              </a:ext>
            </a:extLst>
          </p:cNvPr>
          <p:cNvSpPr/>
          <p:nvPr/>
        </p:nvSpPr>
        <p:spPr>
          <a:xfrm>
            <a:off x="0" y="4946714"/>
            <a:ext cx="9144000" cy="1009506"/>
          </a:xfrm>
          <a:prstGeom prst="rect">
            <a:avLst/>
          </a:prstGeom>
          <a:solidFill>
            <a:schemeClr val="accent4">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COTS DRAM chips can perform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{2, 4, 8, 16}-input AND, NAND, OR, and NOR operations</a:t>
            </a:r>
          </a:p>
        </p:txBody>
      </p:sp>
      <p:pic>
        <p:nvPicPr>
          <p:cNvPr id="8" name="Resim 7" descr="metin, diyagram, ekran görüntüsü, plan içeren bir resim&#10;&#10;Açıklama otomatik olarak oluşturuldu">
            <a:extLst>
              <a:ext uri="{FF2B5EF4-FFF2-40B4-BE49-F238E27FC236}">
                <a16:creationId xmlns:a16="http://schemas.microsoft.com/office/drawing/2014/main" id="{F77B2624-8DBE-6E49-C221-9CA7BE58A37A}"/>
              </a:ext>
            </a:extLst>
          </p:cNvPr>
          <p:cNvPicPr>
            <a:picLocks noChangeAspect="1"/>
          </p:cNvPicPr>
          <p:nvPr/>
        </p:nvPicPr>
        <p:blipFill>
          <a:blip r:embed="rId3"/>
          <a:stretch>
            <a:fillRect/>
          </a:stretch>
        </p:blipFill>
        <p:spPr>
          <a:xfrm>
            <a:off x="697062" y="1387060"/>
            <a:ext cx="7021998" cy="3184395"/>
          </a:xfrm>
          <a:prstGeom prst="rect">
            <a:avLst/>
          </a:prstGeom>
        </p:spPr>
      </p:pic>
      <p:sp>
        <p:nvSpPr>
          <p:cNvPr id="3" name="Slide Number Placeholder 3">
            <a:extLst>
              <a:ext uri="{FF2B5EF4-FFF2-40B4-BE49-F238E27FC236}">
                <a16:creationId xmlns:a16="http://schemas.microsoft.com/office/drawing/2014/main" id="{583B8BA5-9171-B923-C21E-6E6C07FD71B5}"/>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4" name="Rectangle 274">
            <a:extLst>
              <a:ext uri="{FF2B5EF4-FFF2-40B4-BE49-F238E27FC236}">
                <a16:creationId xmlns:a16="http://schemas.microsoft.com/office/drawing/2014/main" id="{B0FB5BB3-3789-871D-A13D-FFE358C5E31F}"/>
              </a:ext>
            </a:extLst>
          </p:cNvPr>
          <p:cNvSpPr/>
          <p:nvPr/>
        </p:nvSpPr>
        <p:spPr>
          <a:xfrm>
            <a:off x="1580707" y="1505604"/>
            <a:ext cx="6035965" cy="90444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5" name="Rectangle 274">
            <a:extLst>
              <a:ext uri="{FF2B5EF4-FFF2-40B4-BE49-F238E27FC236}">
                <a16:creationId xmlns:a16="http://schemas.microsoft.com/office/drawing/2014/main" id="{313D2434-3F8A-8D12-9CE8-D3E2E9F6A95B}"/>
              </a:ext>
            </a:extLst>
          </p:cNvPr>
          <p:cNvSpPr/>
          <p:nvPr/>
        </p:nvSpPr>
        <p:spPr>
          <a:xfrm>
            <a:off x="1527328" y="2384651"/>
            <a:ext cx="4682086" cy="1591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6" name="Rectangle 274">
            <a:extLst>
              <a:ext uri="{FF2B5EF4-FFF2-40B4-BE49-F238E27FC236}">
                <a16:creationId xmlns:a16="http://schemas.microsoft.com/office/drawing/2014/main" id="{EF4EAE7B-1A82-6E49-2DB4-3BCF4E094C1D}"/>
              </a:ext>
            </a:extLst>
          </p:cNvPr>
          <p:cNvSpPr/>
          <p:nvPr/>
        </p:nvSpPr>
        <p:spPr>
          <a:xfrm>
            <a:off x="2027057" y="4054550"/>
            <a:ext cx="5188905" cy="50272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7" name="Rectangle 274">
            <a:extLst>
              <a:ext uri="{FF2B5EF4-FFF2-40B4-BE49-F238E27FC236}">
                <a16:creationId xmlns:a16="http://schemas.microsoft.com/office/drawing/2014/main" id="{CA574568-BC93-6415-05DF-6C9ACD372981}"/>
              </a:ext>
            </a:extLst>
          </p:cNvPr>
          <p:cNvSpPr/>
          <p:nvPr/>
        </p:nvSpPr>
        <p:spPr>
          <a:xfrm>
            <a:off x="595207" y="1310934"/>
            <a:ext cx="829733" cy="274361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9" name="Rectangle 274">
            <a:extLst>
              <a:ext uri="{FF2B5EF4-FFF2-40B4-BE49-F238E27FC236}">
                <a16:creationId xmlns:a16="http://schemas.microsoft.com/office/drawing/2014/main" id="{92FA18E5-8A0D-9CE0-3448-679C16F442DA}"/>
              </a:ext>
            </a:extLst>
          </p:cNvPr>
          <p:cNvSpPr/>
          <p:nvPr/>
        </p:nvSpPr>
        <p:spPr>
          <a:xfrm>
            <a:off x="2934586" y="2381018"/>
            <a:ext cx="4682086" cy="1591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pic>
        <p:nvPicPr>
          <p:cNvPr id="10" name="Resim 7" descr="metin, diyagram, ekran görüntüsü, plan içeren bir resim&#10;&#10;Açıklama otomatik olarak oluşturuldu">
            <a:extLst>
              <a:ext uri="{FF2B5EF4-FFF2-40B4-BE49-F238E27FC236}">
                <a16:creationId xmlns:a16="http://schemas.microsoft.com/office/drawing/2014/main" id="{0F896F35-566E-62D9-E564-65AD8514C507}"/>
              </a:ext>
            </a:extLst>
          </p:cNvPr>
          <p:cNvPicPr>
            <a:picLocks noChangeAspect="1"/>
          </p:cNvPicPr>
          <p:nvPr/>
        </p:nvPicPr>
        <p:blipFill>
          <a:blip r:embed="rId3"/>
          <a:stretch>
            <a:fillRect/>
          </a:stretch>
        </p:blipFill>
        <p:spPr>
          <a:xfrm>
            <a:off x="697062" y="1387731"/>
            <a:ext cx="7021998" cy="3184395"/>
          </a:xfrm>
          <a:prstGeom prst="rect">
            <a:avLst/>
          </a:prstGeom>
        </p:spPr>
      </p:pic>
    </p:spTree>
    <p:extLst>
      <p:ext uri="{BB962C8B-B14F-4D97-AF65-F5344CB8AC3E}">
        <p14:creationId xmlns:p14="http://schemas.microsoft.com/office/powerpoint/2010/main" val="426259820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ED68B-5021-C813-F788-75D6083BCA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0BF763-20C1-96ED-A3D3-4800B9DDEAEC}"/>
              </a:ext>
            </a:extLst>
          </p:cNvPr>
          <p:cNvSpPr>
            <a:spLocks noGrp="1"/>
          </p:cNvSpPr>
          <p:nvPr>
            <p:ph type="title"/>
          </p:nvPr>
        </p:nvSpPr>
        <p:spPr/>
        <p:txBody>
          <a:bodyPr/>
          <a:lstStyle/>
          <a:p>
            <a:r>
              <a:rPr lang="en-US" sz="3600" dirty="0">
                <a:solidFill>
                  <a:schemeClr val="accent5">
                    <a:lumMod val="75000"/>
                  </a:schemeClr>
                </a:solidFill>
              </a:rPr>
              <a:t>Performing AND, NAND, OR, and NOR</a:t>
            </a:r>
          </a:p>
        </p:txBody>
      </p:sp>
      <p:sp>
        <p:nvSpPr>
          <p:cNvPr id="23" name="Rectangle 274">
            <a:extLst>
              <a:ext uri="{FF2B5EF4-FFF2-40B4-BE49-F238E27FC236}">
                <a16:creationId xmlns:a16="http://schemas.microsoft.com/office/drawing/2014/main" id="{F54D5040-2664-F539-B3E5-9FACA911C9C4}"/>
              </a:ext>
            </a:extLst>
          </p:cNvPr>
          <p:cNvSpPr/>
          <p:nvPr/>
        </p:nvSpPr>
        <p:spPr>
          <a:xfrm>
            <a:off x="-12427" y="4759526"/>
            <a:ext cx="9144000" cy="1421485"/>
          </a:xfrm>
          <a:prstGeom prst="rect">
            <a:avLst/>
          </a:prstGeom>
          <a:solidFill>
            <a:schemeClr val="accent4">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COTS DRAM chips can perform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16-input AND, NAND, OR, and NOR operations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with very high success rate (&gt;94%)</a:t>
            </a:r>
          </a:p>
        </p:txBody>
      </p:sp>
      <p:pic>
        <p:nvPicPr>
          <p:cNvPr id="8" name="Resim 7" descr="metin, diyagram, ekran görüntüsü, plan içeren bir resim&#10;&#10;Açıklama otomatik olarak oluşturuldu">
            <a:extLst>
              <a:ext uri="{FF2B5EF4-FFF2-40B4-BE49-F238E27FC236}">
                <a16:creationId xmlns:a16="http://schemas.microsoft.com/office/drawing/2014/main" id="{2F82A645-E02E-2A86-369C-17B5B2CB1AFD}"/>
              </a:ext>
            </a:extLst>
          </p:cNvPr>
          <p:cNvPicPr>
            <a:picLocks noChangeAspect="1"/>
          </p:cNvPicPr>
          <p:nvPr/>
        </p:nvPicPr>
        <p:blipFill>
          <a:blip r:embed="rId3"/>
          <a:stretch>
            <a:fillRect/>
          </a:stretch>
        </p:blipFill>
        <p:spPr>
          <a:xfrm>
            <a:off x="697062" y="1387060"/>
            <a:ext cx="7021998" cy="3184395"/>
          </a:xfrm>
          <a:prstGeom prst="rect">
            <a:avLst/>
          </a:prstGeom>
        </p:spPr>
      </p:pic>
      <p:sp>
        <p:nvSpPr>
          <p:cNvPr id="3" name="Slide Number Placeholder 3">
            <a:extLst>
              <a:ext uri="{FF2B5EF4-FFF2-40B4-BE49-F238E27FC236}">
                <a16:creationId xmlns:a16="http://schemas.microsoft.com/office/drawing/2014/main" id="{7486B785-3808-4676-E9F6-DE7DE37A80F0}"/>
              </a:ext>
            </a:extLst>
          </p:cNvPr>
          <p:cNvSpPr txBox="1">
            <a:spLocks/>
          </p:cNvSpPr>
          <p:nvPr/>
        </p:nvSpPr>
        <p:spPr>
          <a:xfrm>
            <a:off x="7135390" y="6383046"/>
            <a:ext cx="1828800" cy="365125"/>
          </a:xfrm>
          <a:prstGeom prst="rect">
            <a:avLst/>
          </a:prstGeom>
          <a:solidFill>
            <a:schemeClr val="bg1"/>
          </a:solidFill>
        </p:spPr>
        <p:txBody>
          <a:bodyPr vert="horz" lIns="91440" tIns="45720" rIns="91440" bIns="45720" rtlCol="0" anchor="ctr"/>
          <a:lstStyle>
            <a:defPPr>
              <a:defRPr lang="en-US"/>
            </a:defPPr>
            <a:lvl1pPr marL="0" algn="r" defTabSz="914400" rtl="0" eaLnBrk="1" latinLnBrk="0" hangingPunct="1">
              <a:defRPr sz="2400" b="1" kern="1200">
                <a:solidFill>
                  <a:srgbClr val="0070C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000" b="1" i="0" u="none" strike="noStrike" kern="1200" cap="none" spc="0" normalizeH="0" baseline="0" noProof="0" smtClean="0">
                <a:ln>
                  <a:noFill/>
                </a:ln>
                <a:solidFill>
                  <a:srgbClr val="7BA79D"/>
                </a:solidFill>
                <a:effectLst/>
                <a:uLnTx/>
                <a:uFillTx/>
                <a:latin typeface="Cambria" panose="02040503050406030204" pitchFamily="18" charset="0"/>
                <a:ea typeface="Cambria"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2400" b="1" i="0" u="none" strike="noStrike" kern="1200" cap="none" spc="0" normalizeH="0" baseline="0" noProof="0">
              <a:ln>
                <a:noFill/>
              </a:ln>
              <a:solidFill>
                <a:srgbClr val="7BA79D"/>
              </a:solidFill>
              <a:effectLst/>
              <a:uLnTx/>
              <a:uFillTx/>
              <a:latin typeface="Cambria" panose="02040503050406030204" pitchFamily="18" charset="0"/>
              <a:ea typeface="Cambria" panose="02040503050406030204" pitchFamily="18" charset="0"/>
              <a:cs typeface="+mn-cs"/>
            </a:endParaRPr>
          </a:p>
        </p:txBody>
      </p:sp>
      <p:sp>
        <p:nvSpPr>
          <p:cNvPr id="4" name="Rectangle 274">
            <a:extLst>
              <a:ext uri="{FF2B5EF4-FFF2-40B4-BE49-F238E27FC236}">
                <a16:creationId xmlns:a16="http://schemas.microsoft.com/office/drawing/2014/main" id="{F522B772-F1A1-6D1A-4FC1-FD28A6B4CBA1}"/>
              </a:ext>
            </a:extLst>
          </p:cNvPr>
          <p:cNvSpPr/>
          <p:nvPr/>
        </p:nvSpPr>
        <p:spPr>
          <a:xfrm>
            <a:off x="1580707" y="1505604"/>
            <a:ext cx="6035965" cy="90444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5" name="Rectangle 274">
            <a:extLst>
              <a:ext uri="{FF2B5EF4-FFF2-40B4-BE49-F238E27FC236}">
                <a16:creationId xmlns:a16="http://schemas.microsoft.com/office/drawing/2014/main" id="{8F639D34-375B-1C4A-6761-D6F436812B75}"/>
              </a:ext>
            </a:extLst>
          </p:cNvPr>
          <p:cNvSpPr/>
          <p:nvPr/>
        </p:nvSpPr>
        <p:spPr>
          <a:xfrm>
            <a:off x="1527328" y="2384651"/>
            <a:ext cx="4682086" cy="1591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6" name="Rectangle 274">
            <a:extLst>
              <a:ext uri="{FF2B5EF4-FFF2-40B4-BE49-F238E27FC236}">
                <a16:creationId xmlns:a16="http://schemas.microsoft.com/office/drawing/2014/main" id="{A544E052-AE03-AEA9-59D7-69524C7EE768}"/>
              </a:ext>
            </a:extLst>
          </p:cNvPr>
          <p:cNvSpPr/>
          <p:nvPr/>
        </p:nvSpPr>
        <p:spPr>
          <a:xfrm>
            <a:off x="2027057" y="4054550"/>
            <a:ext cx="5188905" cy="50272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7" name="Rectangle 274">
            <a:extLst>
              <a:ext uri="{FF2B5EF4-FFF2-40B4-BE49-F238E27FC236}">
                <a16:creationId xmlns:a16="http://schemas.microsoft.com/office/drawing/2014/main" id="{2FDC4C0A-9CD7-ECD4-AF83-C939FBF4E28E}"/>
              </a:ext>
            </a:extLst>
          </p:cNvPr>
          <p:cNvSpPr/>
          <p:nvPr/>
        </p:nvSpPr>
        <p:spPr>
          <a:xfrm>
            <a:off x="595207" y="1310934"/>
            <a:ext cx="829733" cy="274361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
        <p:nvSpPr>
          <p:cNvPr id="9" name="Rectangle 274">
            <a:extLst>
              <a:ext uri="{FF2B5EF4-FFF2-40B4-BE49-F238E27FC236}">
                <a16:creationId xmlns:a16="http://schemas.microsoft.com/office/drawing/2014/main" id="{20AD83FB-91BB-2000-3376-E3966E7B321D}"/>
              </a:ext>
            </a:extLst>
          </p:cNvPr>
          <p:cNvSpPr/>
          <p:nvPr/>
        </p:nvSpPr>
        <p:spPr>
          <a:xfrm>
            <a:off x="2934586" y="2381018"/>
            <a:ext cx="4682086" cy="1591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pic>
        <p:nvPicPr>
          <p:cNvPr id="10" name="Resim 7" descr="metin, diyagram, ekran görüntüsü, plan içeren bir resim&#10;&#10;Açıklama otomatik olarak oluşturuldu">
            <a:extLst>
              <a:ext uri="{FF2B5EF4-FFF2-40B4-BE49-F238E27FC236}">
                <a16:creationId xmlns:a16="http://schemas.microsoft.com/office/drawing/2014/main" id="{56AE1590-BBDA-2ADA-A929-53E2CC21FD92}"/>
              </a:ext>
            </a:extLst>
          </p:cNvPr>
          <p:cNvPicPr>
            <a:picLocks noChangeAspect="1"/>
          </p:cNvPicPr>
          <p:nvPr/>
        </p:nvPicPr>
        <p:blipFill>
          <a:blip r:embed="rId3"/>
          <a:stretch>
            <a:fillRect/>
          </a:stretch>
        </p:blipFill>
        <p:spPr>
          <a:xfrm>
            <a:off x="697062" y="1387731"/>
            <a:ext cx="7021998" cy="3184395"/>
          </a:xfrm>
          <a:prstGeom prst="rect">
            <a:avLst/>
          </a:prstGeom>
        </p:spPr>
      </p:pic>
      <p:sp>
        <p:nvSpPr>
          <p:cNvPr id="11" name="Rectangle 274">
            <a:extLst>
              <a:ext uri="{FF2B5EF4-FFF2-40B4-BE49-F238E27FC236}">
                <a16:creationId xmlns:a16="http://schemas.microsoft.com/office/drawing/2014/main" id="{D5005105-CEE3-CAA3-C70B-BE1CF6B266BB}"/>
              </a:ext>
            </a:extLst>
          </p:cNvPr>
          <p:cNvSpPr/>
          <p:nvPr/>
        </p:nvSpPr>
        <p:spPr>
          <a:xfrm>
            <a:off x="1580707" y="1524617"/>
            <a:ext cx="4571376" cy="2396330"/>
          </a:xfrm>
          <a:prstGeom prst="rect">
            <a:avLst/>
          </a:prstGeom>
          <a:solidFill>
            <a:schemeClr val="bg1">
              <a:alpha val="93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6225971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46230-5A34-2732-02A9-E0FF3CFF3D6B}"/>
              </a:ext>
            </a:extLst>
          </p:cNvPr>
          <p:cNvSpPr>
            <a:spLocks noGrp="1"/>
          </p:cNvSpPr>
          <p:nvPr>
            <p:ph type="title"/>
          </p:nvPr>
        </p:nvSpPr>
        <p:spPr/>
        <p:txBody>
          <a:bodyPr/>
          <a:lstStyle/>
          <a:p>
            <a:r>
              <a:rPr lang="en-US" dirty="0"/>
              <a:t>More on Multi-Row Copy </a:t>
            </a:r>
          </a:p>
        </p:txBody>
      </p:sp>
      <p:sp>
        <p:nvSpPr>
          <p:cNvPr id="3" name="Content Placeholder 2">
            <a:extLst>
              <a:ext uri="{FF2B5EF4-FFF2-40B4-BE49-F238E27FC236}">
                <a16:creationId xmlns:a16="http://schemas.microsoft.com/office/drawing/2014/main" id="{451245E2-57EC-1B60-70EA-B7E02CEE9A0C}"/>
              </a:ext>
            </a:extLst>
          </p:cNvPr>
          <p:cNvSpPr>
            <a:spLocks noGrp="1"/>
          </p:cNvSpPr>
          <p:nvPr>
            <p:ph idx="1"/>
          </p:nvPr>
        </p:nvSpPr>
        <p:spPr>
          <a:xfrm>
            <a:off x="228600" y="980728"/>
            <a:ext cx="8610600" cy="5267672"/>
          </a:xfrm>
        </p:spPr>
        <p:txBody>
          <a:bodyPr/>
          <a:lstStyle/>
          <a:p>
            <a:r>
              <a:rPr lang="en-US" sz="1600" b="0" i="0" dirty="0">
                <a:solidFill>
                  <a:srgbClr val="000000"/>
                </a:solidFill>
                <a:effectLst/>
              </a:rPr>
              <a:t>Ismail Emir Yuksel, Yahya Can </a:t>
            </a:r>
            <a:r>
              <a:rPr lang="en-US" sz="1600" b="0" i="0" dirty="0" err="1">
                <a:solidFill>
                  <a:srgbClr val="000000"/>
                </a:solidFill>
                <a:effectLst/>
              </a:rPr>
              <a:t>Tugrul</a:t>
            </a:r>
            <a:r>
              <a:rPr lang="en-US" sz="1600" b="0" i="0" dirty="0">
                <a:solidFill>
                  <a:srgbClr val="000000"/>
                </a:solidFill>
                <a:effectLst/>
              </a:rPr>
              <a:t>, F. Nisa </a:t>
            </a:r>
            <a:r>
              <a:rPr lang="en-US" sz="1600" b="0" i="0" dirty="0" err="1">
                <a:solidFill>
                  <a:srgbClr val="000000"/>
                </a:solidFill>
                <a:effectLst/>
              </a:rPr>
              <a:t>Bostanci</a:t>
            </a:r>
            <a:r>
              <a:rPr lang="en-US" sz="1600" b="0" i="0" dirty="0">
                <a:solidFill>
                  <a:srgbClr val="000000"/>
                </a:solidFill>
                <a:effectLst/>
              </a:rPr>
              <a:t>, Geraldo F. Oliveira, A. Giray Yaglikci, </a:t>
            </a:r>
            <a:r>
              <a:rPr lang="en-US" sz="1600" b="0" i="0" dirty="0" err="1">
                <a:solidFill>
                  <a:srgbClr val="000000"/>
                </a:solidFill>
                <a:effectLst/>
              </a:rPr>
              <a:t>Ataberk</a:t>
            </a:r>
            <a:r>
              <a:rPr lang="en-US" sz="1600" b="0" i="0" dirty="0">
                <a:solidFill>
                  <a:srgbClr val="000000"/>
                </a:solidFill>
                <a:effectLst/>
              </a:rPr>
              <a:t> </a:t>
            </a:r>
            <a:r>
              <a:rPr lang="en-US" sz="1600" b="0" i="0" dirty="0" err="1">
                <a:solidFill>
                  <a:srgbClr val="000000"/>
                </a:solidFill>
                <a:effectLst/>
              </a:rPr>
              <a:t>Olgun</a:t>
            </a:r>
            <a:r>
              <a:rPr lang="en-US" sz="1600" b="0" i="0" dirty="0">
                <a:solidFill>
                  <a:srgbClr val="000000"/>
                </a:solidFill>
                <a:effectLst/>
              </a:rPr>
              <a:t>, Melina </a:t>
            </a:r>
            <a:r>
              <a:rPr lang="en-US" sz="1600" b="0" i="0" dirty="0" err="1">
                <a:solidFill>
                  <a:srgbClr val="000000"/>
                </a:solidFill>
                <a:effectLst/>
              </a:rPr>
              <a:t>Soysal</a:t>
            </a:r>
            <a:r>
              <a:rPr lang="en-US" sz="1600" b="0" i="0" dirty="0">
                <a:solidFill>
                  <a:srgbClr val="000000"/>
                </a:solidFill>
                <a:effectLst/>
              </a:rPr>
              <a:t>, </a:t>
            </a:r>
            <a:r>
              <a:rPr lang="en-US" sz="1600" b="0" i="0" dirty="0" err="1">
                <a:solidFill>
                  <a:srgbClr val="000000"/>
                </a:solidFill>
                <a:effectLst/>
              </a:rPr>
              <a:t>Haocong</a:t>
            </a:r>
            <a:r>
              <a:rPr lang="en-US" sz="1600" b="0" i="0" dirty="0">
                <a:solidFill>
                  <a:srgbClr val="000000"/>
                </a:solidFill>
                <a:effectLst/>
              </a:rPr>
              <a:t> Luo, Juan Gomez-Luna, Mohammad </a:t>
            </a:r>
            <a:r>
              <a:rPr lang="en-US" sz="1600" b="0" i="0" dirty="0" err="1">
                <a:solidFill>
                  <a:srgbClr val="000000"/>
                </a:solidFill>
                <a:effectLst/>
              </a:rPr>
              <a:t>Sadrosadati</a:t>
            </a:r>
            <a:r>
              <a:rPr lang="en-US" sz="1600" b="0" i="0" dirty="0">
                <a:solidFill>
                  <a:srgbClr val="000000"/>
                </a:solidFill>
                <a:effectLst/>
              </a:rPr>
              <a:t>, and Onur Mutlu,</a:t>
            </a:r>
            <a:br>
              <a:rPr lang="en-US" sz="1600" b="0" i="0" dirty="0">
                <a:solidFill>
                  <a:srgbClr val="000000"/>
                </a:solidFill>
                <a:effectLst/>
              </a:rPr>
            </a:br>
            <a:r>
              <a:rPr lang="en-US" sz="1600" b="1" i="0" dirty="0">
                <a:solidFill>
                  <a:srgbClr val="0000FF"/>
                </a:solidFill>
                <a:effectLst/>
                <a:hlinkClick r:id="rId2">
                  <a:extLst>
                    <a:ext uri="{A12FA001-AC4F-418D-AE19-62706E023703}">
                      <ahyp:hlinkClr xmlns:ahyp="http://schemas.microsoft.com/office/drawing/2018/hyperlinkcolor" val="tx"/>
                    </a:ext>
                  </a:extLst>
                </a:hlinkClick>
              </a:rPr>
              <a:t>"Simultaneous Many-Row Activation in Off-the-Shelf DRAM Chips: Experimental Characterization and Analysis"</a:t>
            </a:r>
            <a:br>
              <a:rPr lang="en-US" sz="1600" b="0" i="0" dirty="0">
                <a:solidFill>
                  <a:srgbClr val="000000"/>
                </a:solidFill>
                <a:effectLst/>
              </a:rPr>
            </a:br>
            <a:r>
              <a:rPr lang="en-US" sz="1600" b="0" i="1" dirty="0">
                <a:solidFill>
                  <a:srgbClr val="000000"/>
                </a:solidFill>
                <a:effectLst/>
              </a:rPr>
              <a:t>Proceedings of the </a:t>
            </a:r>
            <a:r>
              <a:rPr lang="en-US" sz="1600" b="0" i="1" dirty="0">
                <a:solidFill>
                  <a:srgbClr val="000000"/>
                </a:solidFill>
                <a:effectLst/>
                <a:hlinkClick r:id="rId3"/>
              </a:rPr>
              <a:t>54th Annual IEEE/IFIP International Conference on Dependable Systems and Networks </a:t>
            </a:r>
            <a:r>
              <a:rPr lang="en-US" sz="1600" b="0" i="1" dirty="0">
                <a:solidFill>
                  <a:srgbClr val="000000"/>
                </a:solidFill>
                <a:effectLst/>
              </a:rPr>
              <a:t>(</a:t>
            </a:r>
            <a:r>
              <a:rPr lang="en-US" sz="1600" b="1" i="1" dirty="0">
                <a:solidFill>
                  <a:srgbClr val="000000"/>
                </a:solidFill>
                <a:effectLst/>
              </a:rPr>
              <a:t>DSN</a:t>
            </a:r>
            <a:r>
              <a:rPr lang="en-US" sz="1600" b="0" i="1" dirty="0">
                <a:solidFill>
                  <a:srgbClr val="000000"/>
                </a:solidFill>
                <a:effectLst/>
              </a:rPr>
              <a:t>)</a:t>
            </a:r>
            <a:r>
              <a:rPr lang="en-US" sz="1600" b="0" i="0" dirty="0">
                <a:solidFill>
                  <a:srgbClr val="000000"/>
                </a:solidFill>
                <a:effectLst/>
              </a:rPr>
              <a:t>, Brisbane, Australia, June 2024.</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4"/>
              </a:rPr>
              <a:t>Slides (pptx)</a:t>
            </a:r>
            <a:r>
              <a:rPr lang="en-US" sz="1600" b="0" i="0" dirty="0">
                <a:solidFill>
                  <a:srgbClr val="000000"/>
                </a:solidFill>
                <a:effectLst/>
              </a:rPr>
              <a:t> </a:t>
            </a:r>
            <a:r>
              <a:rPr lang="en-US" sz="1600" b="0" i="0" dirty="0">
                <a:solidFill>
                  <a:srgbClr val="000000"/>
                </a:solidFill>
                <a:effectLst/>
                <a:hlinkClick r:id="rId5"/>
              </a:rPr>
              <a:t>(pdf)</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6"/>
              </a:rPr>
              <a:t>arXiv version</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7"/>
              </a:rPr>
              <a:t>SiMRA-DRAM Source Code (Officially Artifact Evaluated with All Badges)</a:t>
            </a:r>
            <a:r>
              <a:rPr lang="en-US" sz="1600" b="0" i="0" dirty="0">
                <a:solidFill>
                  <a:srgbClr val="000000"/>
                </a:solidFill>
                <a:effectLst/>
              </a:rPr>
              <a:t>]</a:t>
            </a:r>
            <a:br>
              <a:rPr lang="en-US" sz="1600" b="0" i="0" dirty="0">
                <a:solidFill>
                  <a:srgbClr val="000000"/>
                </a:solidFill>
                <a:effectLst/>
              </a:rPr>
            </a:br>
            <a:r>
              <a:rPr lang="en-US" sz="1600" b="1" i="1" dirty="0">
                <a:solidFill>
                  <a:srgbClr val="FF0000"/>
                </a:solidFill>
                <a:effectLst/>
              </a:rPr>
              <a:t>Officially artifact evaluated as both code and dataset available, reviewed and reproducible.</a:t>
            </a:r>
            <a:endParaRPr lang="en-US" sz="1600" b="0" i="0" dirty="0">
              <a:solidFill>
                <a:srgbClr val="FF0000"/>
              </a:solidFill>
              <a:effectLst/>
            </a:endParaRPr>
          </a:p>
          <a:p>
            <a:pPr marL="0" indent="0">
              <a:buNone/>
            </a:pPr>
            <a:br>
              <a:rPr lang="en-US" sz="1600" dirty="0"/>
            </a:br>
            <a:endParaRPr lang="en-US" sz="1600" dirty="0"/>
          </a:p>
        </p:txBody>
      </p:sp>
      <p:sp>
        <p:nvSpPr>
          <p:cNvPr id="4" name="Slide Number Placeholder 3">
            <a:extLst>
              <a:ext uri="{FF2B5EF4-FFF2-40B4-BE49-F238E27FC236}">
                <a16:creationId xmlns:a16="http://schemas.microsoft.com/office/drawing/2014/main" id="{6FC87507-B633-6246-2140-EEC5201FE61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4DA5CC1F-35E5-7E4A-7DD0-1E6A83A0546D}"/>
              </a:ext>
            </a:extLst>
          </p:cNvPr>
          <p:cNvPicPr>
            <a:picLocks noChangeAspect="1"/>
          </p:cNvPicPr>
          <p:nvPr/>
        </p:nvPicPr>
        <p:blipFill>
          <a:blip r:embed="rId8"/>
          <a:stretch>
            <a:fillRect/>
          </a:stretch>
        </p:blipFill>
        <p:spPr>
          <a:xfrm>
            <a:off x="685800" y="4050174"/>
            <a:ext cx="7772400" cy="2259146"/>
          </a:xfrm>
          <a:prstGeom prst="rect">
            <a:avLst/>
          </a:prstGeom>
        </p:spPr>
      </p:pic>
      <p:sp>
        <p:nvSpPr>
          <p:cNvPr id="6" name="TextBox 5">
            <a:extLst>
              <a:ext uri="{FF2B5EF4-FFF2-40B4-BE49-F238E27FC236}">
                <a16:creationId xmlns:a16="http://schemas.microsoft.com/office/drawing/2014/main" id="{B22740A4-F8E2-F0B9-2418-3D71A0A0391D}"/>
              </a:ext>
            </a:extLst>
          </p:cNvPr>
          <p:cNvSpPr txBox="1"/>
          <p:nvPr/>
        </p:nvSpPr>
        <p:spPr>
          <a:xfrm>
            <a:off x="2555776" y="6472238"/>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https://arxiv.org/pdf/2405.06081</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888906207"/>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54BFD-A683-B6F9-2B5A-66706CC3DD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29959F-C448-E490-4EC7-B4404C02F313}"/>
              </a:ext>
            </a:extLst>
          </p:cNvPr>
          <p:cNvSpPr>
            <a:spLocks noGrp="1"/>
          </p:cNvSpPr>
          <p:nvPr>
            <p:ph type="title"/>
          </p:nvPr>
        </p:nvSpPr>
        <p:spPr>
          <a:xfrm>
            <a:off x="180528" y="152400"/>
            <a:ext cx="9144000" cy="1066800"/>
          </a:xfrm>
        </p:spPr>
        <p:txBody>
          <a:bodyPr/>
          <a:lstStyle/>
          <a:p>
            <a:r>
              <a:rPr lang="en-US" dirty="0"/>
              <a:t>More on Functionally-Complete DRAM</a:t>
            </a:r>
          </a:p>
        </p:txBody>
      </p:sp>
      <p:sp>
        <p:nvSpPr>
          <p:cNvPr id="3" name="Content Placeholder 2">
            <a:extLst>
              <a:ext uri="{FF2B5EF4-FFF2-40B4-BE49-F238E27FC236}">
                <a16:creationId xmlns:a16="http://schemas.microsoft.com/office/drawing/2014/main" id="{949613E9-F6EB-B1B4-9934-16C65C55C1BE}"/>
              </a:ext>
            </a:extLst>
          </p:cNvPr>
          <p:cNvSpPr>
            <a:spLocks noGrp="1"/>
          </p:cNvSpPr>
          <p:nvPr>
            <p:ph idx="1"/>
          </p:nvPr>
        </p:nvSpPr>
        <p:spPr>
          <a:xfrm>
            <a:off x="228600" y="1043589"/>
            <a:ext cx="8915400" cy="5193723"/>
          </a:xfrm>
        </p:spPr>
        <p:txBody>
          <a:bodyPr/>
          <a:lstStyle/>
          <a:p>
            <a:r>
              <a:rPr lang="en-US" sz="1800" b="0" i="0" dirty="0">
                <a:solidFill>
                  <a:srgbClr val="000000"/>
                </a:solidFill>
                <a:effectLst/>
              </a:rPr>
              <a:t>Ismail Emir Yuksel, Yahya Can </a:t>
            </a:r>
            <a:r>
              <a:rPr lang="en-US" sz="1800" b="0" i="0" dirty="0" err="1">
                <a:solidFill>
                  <a:srgbClr val="000000"/>
                </a:solidFill>
                <a:effectLst/>
              </a:rPr>
              <a:t>Tugrul</a:t>
            </a:r>
            <a:r>
              <a:rPr lang="en-US" sz="1800" b="0" i="0" dirty="0">
                <a:solidFill>
                  <a:srgbClr val="000000"/>
                </a:solidFill>
                <a:effectLst/>
              </a:rPr>
              <a:t>, </a:t>
            </a:r>
            <a:r>
              <a:rPr lang="en-US" sz="1800" b="0" i="0" dirty="0" err="1">
                <a:solidFill>
                  <a:srgbClr val="000000"/>
                </a:solidFill>
                <a:effectLst/>
              </a:rPr>
              <a:t>Ataberk</a:t>
            </a:r>
            <a:r>
              <a:rPr lang="en-US" sz="1800" b="0" i="0" dirty="0">
                <a:solidFill>
                  <a:srgbClr val="000000"/>
                </a:solidFill>
                <a:effectLst/>
              </a:rPr>
              <a:t> </a:t>
            </a:r>
            <a:r>
              <a:rPr lang="en-US" sz="1800" b="0" i="0" dirty="0" err="1">
                <a:solidFill>
                  <a:srgbClr val="000000"/>
                </a:solidFill>
                <a:effectLst/>
              </a:rPr>
              <a:t>Olgun</a:t>
            </a:r>
            <a:r>
              <a:rPr lang="en-US" sz="1800" b="0" i="0" dirty="0">
                <a:solidFill>
                  <a:srgbClr val="000000"/>
                </a:solidFill>
                <a:effectLst/>
              </a:rPr>
              <a:t>, F. Nisa </a:t>
            </a:r>
            <a:r>
              <a:rPr lang="en-US" sz="1800" b="0" i="0" dirty="0" err="1">
                <a:solidFill>
                  <a:srgbClr val="000000"/>
                </a:solidFill>
                <a:effectLst/>
              </a:rPr>
              <a:t>Bostanci</a:t>
            </a:r>
            <a:r>
              <a:rPr lang="en-US" sz="1800" b="0" i="0" dirty="0">
                <a:solidFill>
                  <a:srgbClr val="000000"/>
                </a:solidFill>
                <a:effectLst/>
              </a:rPr>
              <a:t>, A. </a:t>
            </a:r>
            <a:r>
              <a:rPr lang="en-US" sz="1800" b="0" i="0" dirty="0" err="1">
                <a:solidFill>
                  <a:srgbClr val="000000"/>
                </a:solidFill>
                <a:effectLst/>
              </a:rPr>
              <a:t>Giray</a:t>
            </a:r>
            <a:r>
              <a:rPr lang="en-US" sz="1800" b="0" i="0" dirty="0">
                <a:solidFill>
                  <a:srgbClr val="000000"/>
                </a:solidFill>
                <a:effectLst/>
              </a:rPr>
              <a:t> Yaglikci, Geraldo F. Oliveira, </a:t>
            </a:r>
            <a:r>
              <a:rPr lang="en-US" sz="1800" b="0" i="0" dirty="0" err="1">
                <a:solidFill>
                  <a:srgbClr val="000000"/>
                </a:solidFill>
                <a:effectLst/>
              </a:rPr>
              <a:t>Haocong</a:t>
            </a:r>
            <a:r>
              <a:rPr lang="en-US" sz="1800" b="0" i="0" dirty="0">
                <a:solidFill>
                  <a:srgbClr val="000000"/>
                </a:solidFill>
                <a:effectLst/>
              </a:rPr>
              <a:t> Luo, Juan Gomez-Luna, Mohammad </a:t>
            </a:r>
            <a:r>
              <a:rPr lang="en-US" sz="1800" b="0" i="0" dirty="0" err="1">
                <a:solidFill>
                  <a:srgbClr val="000000"/>
                </a:solidFill>
                <a:effectLst/>
              </a:rPr>
              <a:t>Sadrosadati</a:t>
            </a:r>
            <a:r>
              <a:rPr lang="en-US" sz="1800" b="0" i="0" dirty="0">
                <a:solidFill>
                  <a:srgbClr val="000000"/>
                </a:solidFill>
                <a:effectLst/>
              </a:rPr>
              <a:t>, and Onur Mutlu,</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"Functionally-Complete Boolean Logic in Real DRAM Chips: Experimental Characterization and Analysis"</a:t>
            </a:r>
            <a:br>
              <a:rPr lang="en-US" sz="1800" b="0" i="0" dirty="0">
                <a:solidFill>
                  <a:srgbClr val="000000"/>
                </a:solidFill>
                <a:effectLst/>
              </a:rPr>
            </a:br>
            <a:r>
              <a:rPr lang="en-US" sz="1800" b="0" i="1" dirty="0">
                <a:solidFill>
                  <a:srgbClr val="000000"/>
                </a:solidFill>
                <a:effectLst/>
              </a:rPr>
              <a:t>Proceedings of the </a:t>
            </a:r>
            <a:r>
              <a:rPr lang="en-US" sz="1800" b="0" i="1" dirty="0">
                <a:solidFill>
                  <a:srgbClr val="000000"/>
                </a:solidFill>
                <a:effectLst/>
                <a:hlinkClick r:id="rId3"/>
              </a:rPr>
              <a:t>30th International Symposium on High-Performance Computer Architecture</a:t>
            </a:r>
            <a:r>
              <a:rPr lang="en-US" sz="1800" b="0" i="1" dirty="0">
                <a:solidFill>
                  <a:srgbClr val="000000"/>
                </a:solidFill>
                <a:effectLst/>
              </a:rPr>
              <a:t> (</a:t>
            </a:r>
            <a:r>
              <a:rPr lang="en-US" sz="1800" b="1" i="1" dirty="0">
                <a:solidFill>
                  <a:srgbClr val="000000"/>
                </a:solidFill>
                <a:effectLst/>
              </a:rPr>
              <a:t>HPCA</a:t>
            </a:r>
            <a:r>
              <a:rPr lang="en-US" sz="1800" b="0" i="1" dirty="0">
                <a:solidFill>
                  <a:srgbClr val="000000"/>
                </a:solidFill>
                <a:effectLst/>
              </a:rPr>
              <a:t>)</a:t>
            </a:r>
            <a:r>
              <a:rPr lang="en-US" sz="1800" b="0" i="0" dirty="0">
                <a:solidFill>
                  <a:srgbClr val="000000"/>
                </a:solidFill>
                <a:effectLst/>
              </a:rPr>
              <a:t>, April 2024.</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Slides (pptx)</a:t>
            </a:r>
            <a:r>
              <a:rPr lang="en-US" sz="1800" b="0" i="0" dirty="0">
                <a:solidFill>
                  <a:srgbClr val="000000"/>
                </a:solidFill>
                <a:effectLst/>
              </a:rPr>
              <a:t> </a:t>
            </a:r>
            <a:r>
              <a:rPr lang="en-US" sz="1800" b="0" i="0" dirty="0">
                <a:solidFill>
                  <a:srgbClr val="000000"/>
                </a:solidFill>
                <a:effectLst/>
                <a:hlinkClick r:id="rId5"/>
              </a:rPr>
              <a:t>(pdf)</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6"/>
              </a:rPr>
              <a:t>arXiv version</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7"/>
              </a:rPr>
              <a:t>FCDRAM Source Code</a:t>
            </a:r>
            <a:r>
              <a:rPr lang="en-US" sz="1800" b="0" i="0" dirty="0">
                <a:solidFill>
                  <a:srgbClr val="000000"/>
                </a:solidFill>
                <a:effectLst/>
              </a:rPr>
              <a:t>]</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1504244B-5F6D-71E7-9B93-CCDB87668E2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41CA1BE2-383A-93C1-56E9-0EEFCC12E843}"/>
              </a:ext>
            </a:extLst>
          </p:cNvPr>
          <p:cNvPicPr>
            <a:picLocks noChangeAspect="1"/>
          </p:cNvPicPr>
          <p:nvPr/>
        </p:nvPicPr>
        <p:blipFill>
          <a:blip r:embed="rId8"/>
          <a:stretch>
            <a:fillRect/>
          </a:stretch>
        </p:blipFill>
        <p:spPr>
          <a:xfrm>
            <a:off x="113281" y="4437112"/>
            <a:ext cx="8917438" cy="1914421"/>
          </a:xfrm>
          <a:prstGeom prst="rect">
            <a:avLst/>
          </a:prstGeom>
        </p:spPr>
      </p:pic>
      <p:sp>
        <p:nvSpPr>
          <p:cNvPr id="5" name="TextBox 4">
            <a:extLst>
              <a:ext uri="{FF2B5EF4-FFF2-40B4-BE49-F238E27FC236}">
                <a16:creationId xmlns:a16="http://schemas.microsoft.com/office/drawing/2014/main" id="{EB46126C-D46F-D620-D173-04AA141401BC}"/>
              </a:ext>
            </a:extLst>
          </p:cNvPr>
          <p:cNvSpPr txBox="1"/>
          <p:nvPr/>
        </p:nvSpPr>
        <p:spPr>
          <a:xfrm>
            <a:off x="2555776" y="6472238"/>
            <a:ext cx="42899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https://arxiv.org/pdf/2402.18736</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3404511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4415" y="1826135"/>
            <a:ext cx="7924800" cy="1752600"/>
          </a:xfrm>
        </p:spPr>
        <p:txBody>
          <a:bodyPr/>
          <a:lstStyle/>
          <a:p>
            <a:pPr algn="ctr"/>
            <a:r>
              <a:rPr lang="en-US" sz="4500" dirty="0"/>
              <a:t>An Example Prototyping Platform</a:t>
            </a:r>
            <a:endParaRPr lang="en-US" sz="4500" b="1" dirty="0"/>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79</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Tree>
    <p:extLst>
      <p:ext uri="{BB962C8B-B14F-4D97-AF65-F5344CB8AC3E}">
        <p14:creationId xmlns:p14="http://schemas.microsoft.com/office/powerpoint/2010/main" val="15309174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78020-5D46-6FE5-F4F7-6209635E3B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CA010-112B-E2AD-43B7-E99FBD9347F7}"/>
              </a:ext>
            </a:extLst>
          </p:cNvPr>
          <p:cNvSpPr>
            <a:spLocks noGrp="1"/>
          </p:cNvSpPr>
          <p:nvPr>
            <p:ph type="ctrTitle"/>
          </p:nvPr>
        </p:nvSpPr>
        <p:spPr>
          <a:xfrm>
            <a:off x="584415" y="1826135"/>
            <a:ext cx="7924800" cy="1752600"/>
          </a:xfrm>
        </p:spPr>
        <p:txBody>
          <a:bodyPr/>
          <a:lstStyle/>
          <a:p>
            <a:pPr algn="ctr"/>
            <a:r>
              <a:rPr lang="en-US" sz="4500" dirty="0"/>
              <a:t>An Example Testing Platform</a:t>
            </a:r>
            <a:endParaRPr lang="en-US" sz="4500" b="1" dirty="0"/>
          </a:p>
        </p:txBody>
      </p:sp>
      <p:sp>
        <p:nvSpPr>
          <p:cNvPr id="3" name="Subtitle 2">
            <a:extLst>
              <a:ext uri="{FF2B5EF4-FFF2-40B4-BE49-F238E27FC236}">
                <a16:creationId xmlns:a16="http://schemas.microsoft.com/office/drawing/2014/main" id="{0F035105-7F8A-2DB8-68BC-DF422248B4C8}"/>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0B857C31-C29D-C1AB-8431-E77C627EBE6E}"/>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479847939"/>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0" y="997527"/>
            <a:ext cx="9468544" cy="5193723"/>
          </a:xfrm>
        </p:spPr>
        <p:txBody>
          <a:bodyPr/>
          <a:lstStyle/>
          <a:p>
            <a:r>
              <a:rPr lang="en-US" dirty="0">
                <a:solidFill>
                  <a:srgbClr val="FF0000"/>
                </a:solidFill>
              </a:rPr>
              <a:t>End-to-end </a:t>
            </a:r>
            <a:r>
              <a:rPr lang="en-US" dirty="0" err="1">
                <a:solidFill>
                  <a:srgbClr val="FF0000"/>
                </a:solidFill>
              </a:rPr>
              <a:t>RowClone</a:t>
            </a:r>
            <a:r>
              <a:rPr lang="en-US" dirty="0">
                <a:solidFill>
                  <a:srgbClr val="FF0000"/>
                </a:solidFill>
              </a:rPr>
              <a:t> &amp; TRNG using off-the-shelf DRAM chips</a:t>
            </a:r>
          </a:p>
          <a:p>
            <a:r>
              <a:rPr lang="en-US" dirty="0">
                <a:solidFill>
                  <a:srgbClr val="7030A0"/>
                </a:solidFill>
              </a:rPr>
              <a:t>Idea: Violate DRAM timing parameters to mimic </a:t>
            </a:r>
            <a:r>
              <a:rPr lang="en-US" dirty="0" err="1">
                <a:solidFill>
                  <a:srgbClr val="7030A0"/>
                </a:solidFill>
              </a:rPr>
              <a:t>RowClone</a:t>
            </a:r>
            <a:endParaRPr lang="en-US" dirty="0">
              <a:solidFill>
                <a:srgbClr val="7030A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indent="0" algn="ct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p:txBody>
      </p:sp>
      <p:sp>
        <p:nvSpPr>
          <p:cNvPr id="4" name="Slide Number Placeholder 3">
            <a:extLst>
              <a:ext uri="{FF2B5EF4-FFF2-40B4-BE49-F238E27FC236}">
                <a16:creationId xmlns:a16="http://schemas.microsoft.com/office/drawing/2014/main" id="{B2357E5A-0DAE-DD4C-872F-21FDF83ED09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6" name="Picture 5">
            <a:extLst>
              <a:ext uri="{FF2B5EF4-FFF2-40B4-BE49-F238E27FC236}">
                <a16:creationId xmlns:a16="http://schemas.microsoft.com/office/drawing/2014/main" id="{4968A077-68D5-B642-B9B4-2961262DEAA6}"/>
              </a:ext>
            </a:extLst>
          </p:cNvPr>
          <p:cNvPicPr>
            <a:picLocks noChangeAspect="1"/>
          </p:cNvPicPr>
          <p:nvPr/>
        </p:nvPicPr>
        <p:blipFill>
          <a:blip r:embed="rId5"/>
          <a:stretch>
            <a:fillRect/>
          </a:stretch>
        </p:blipFill>
        <p:spPr>
          <a:xfrm>
            <a:off x="0" y="2576267"/>
            <a:ext cx="9144000" cy="1788837"/>
          </a:xfrm>
          <a:prstGeom prst="rect">
            <a:avLst/>
          </a:prstGeom>
        </p:spPr>
      </p:pic>
    </p:spTree>
    <p:extLst>
      <p:ext uri="{BB962C8B-B14F-4D97-AF65-F5344CB8AC3E}">
        <p14:creationId xmlns:p14="http://schemas.microsoft.com/office/powerpoint/2010/main" val="1765318443"/>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a:xfrm>
            <a:off x="228600" y="152400"/>
            <a:ext cx="8915400" cy="1066800"/>
          </a:xfrm>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228600" y="1124744"/>
            <a:ext cx="8610600" cy="5193723"/>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lvl="0" indent="0" algn="ctr">
              <a:buClr>
                <a:srgbClr val="CC9900"/>
              </a:buCl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a:p>
            <a:pPr marL="0" indent="0" algn="ctr">
              <a:buNone/>
            </a:pPr>
            <a:r>
              <a:rPr lang="en-US" b="1" dirty="0">
                <a:solidFill>
                  <a:srgbClr val="0000FF"/>
                </a:solidFill>
              </a:rPr>
              <a:t> </a:t>
            </a:r>
          </a:p>
        </p:txBody>
      </p:sp>
      <p:sp>
        <p:nvSpPr>
          <p:cNvPr id="4" name="Slide Number Placeholder 3">
            <a:extLst>
              <a:ext uri="{FF2B5EF4-FFF2-40B4-BE49-F238E27FC236}">
                <a16:creationId xmlns:a16="http://schemas.microsoft.com/office/drawing/2014/main" id="{B2357E5A-0DAE-DD4C-872F-21FDF83ED09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
        <p:nvSpPr>
          <p:cNvPr id="20" name="TextBox 19">
            <a:extLst>
              <a:ext uri="{FF2B5EF4-FFF2-40B4-BE49-F238E27FC236}">
                <a16:creationId xmlns:a16="http://schemas.microsoft.com/office/drawing/2014/main" id="{71888F9C-ADAD-3C85-EDCD-C4077ADE1C71}"/>
              </a:ext>
            </a:extLst>
          </p:cNvPr>
          <p:cNvSpPr txBox="1"/>
          <p:nvPr/>
        </p:nvSpPr>
        <p:spPr>
          <a:xfrm>
            <a:off x="2286000" y="3002890"/>
            <a:ext cx="4572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dirty="0">
              <a:ln>
                <a:noFill/>
              </a:ln>
              <a:solidFill>
                <a:srgbClr val="000000"/>
              </a:solidFill>
              <a:effectLst/>
              <a:uLnTx/>
              <a:uFillTx/>
              <a:latin typeface="Tahoma"/>
              <a:ea typeface="+mn-ea"/>
              <a:cs typeface="+mn-cs"/>
            </a:endParaRPr>
          </a:p>
        </p:txBody>
      </p:sp>
      <p:pic>
        <p:nvPicPr>
          <p:cNvPr id="21" name="Picture 20" descr="A picture containing text, electronics, computer&#10;&#10;Description automatically generated">
            <a:extLst>
              <a:ext uri="{FF2B5EF4-FFF2-40B4-BE49-F238E27FC236}">
                <a16:creationId xmlns:a16="http://schemas.microsoft.com/office/drawing/2014/main" id="{90A84942-0C58-EE06-5DCC-7EA31021A407}"/>
              </a:ext>
            </a:extLst>
          </p:cNvPr>
          <p:cNvPicPr>
            <a:picLocks noChangeAspect="1"/>
          </p:cNvPicPr>
          <p:nvPr/>
        </p:nvPicPr>
        <p:blipFill rotWithShape="1">
          <a:blip r:embed="rId5"/>
          <a:srcRect l="11013" r="18661"/>
          <a:stretch/>
        </p:blipFill>
        <p:spPr>
          <a:xfrm rot="5400000">
            <a:off x="2761306" y="-438353"/>
            <a:ext cx="3621387" cy="6858000"/>
          </a:xfrm>
          <a:prstGeom prst="rect">
            <a:avLst/>
          </a:prstGeom>
        </p:spPr>
      </p:pic>
      <p:sp>
        <p:nvSpPr>
          <p:cNvPr id="22" name="Freeform 21">
            <a:extLst>
              <a:ext uri="{FF2B5EF4-FFF2-40B4-BE49-F238E27FC236}">
                <a16:creationId xmlns:a16="http://schemas.microsoft.com/office/drawing/2014/main" id="{F43A5D1A-E45A-26F0-1E29-A341A2FDAFF3}"/>
              </a:ext>
            </a:extLst>
          </p:cNvPr>
          <p:cNvSpPr/>
          <p:nvPr/>
        </p:nvSpPr>
        <p:spPr>
          <a:xfrm>
            <a:off x="2950669" y="1187786"/>
            <a:ext cx="3588444" cy="1283234"/>
          </a:xfrm>
          <a:custGeom>
            <a:avLst/>
            <a:gdLst>
              <a:gd name="connsiteX0" fmla="*/ 0 w 3588444"/>
              <a:gd name="connsiteY0" fmla="*/ 23052 h 1283234"/>
              <a:gd name="connsiteX1" fmla="*/ 276625 w 3588444"/>
              <a:gd name="connsiteY1" fmla="*/ 1283234 h 1283234"/>
              <a:gd name="connsiteX2" fmla="*/ 3281082 w 3588444"/>
              <a:gd name="connsiteY2" fmla="*/ 1221762 h 1283234"/>
              <a:gd name="connsiteX3" fmla="*/ 3588444 w 3588444"/>
              <a:gd name="connsiteY3" fmla="*/ 0 h 1283234"/>
              <a:gd name="connsiteX4" fmla="*/ 0 w 3588444"/>
              <a:gd name="connsiteY4" fmla="*/ 23052 h 128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8444" h="1283234">
                <a:moveTo>
                  <a:pt x="0" y="23052"/>
                </a:moveTo>
                <a:lnTo>
                  <a:pt x="276625" y="1283234"/>
                </a:lnTo>
                <a:lnTo>
                  <a:pt x="3281082" y="1221762"/>
                </a:lnTo>
                <a:lnTo>
                  <a:pt x="3588444" y="0"/>
                </a:lnTo>
                <a:lnTo>
                  <a:pt x="0" y="23052"/>
                </a:lnTo>
                <a:close/>
              </a:path>
            </a:pathLst>
          </a:custGeom>
          <a:noFill/>
          <a:ln w="38100">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3" name="Freeform 22">
            <a:extLst>
              <a:ext uri="{FF2B5EF4-FFF2-40B4-BE49-F238E27FC236}">
                <a16:creationId xmlns:a16="http://schemas.microsoft.com/office/drawing/2014/main" id="{A7A02C61-C625-DC0D-D2CF-B7212AA2C791}"/>
              </a:ext>
            </a:extLst>
          </p:cNvPr>
          <p:cNvSpPr/>
          <p:nvPr/>
        </p:nvSpPr>
        <p:spPr>
          <a:xfrm>
            <a:off x="2957639" y="1207030"/>
            <a:ext cx="1666959" cy="206347"/>
          </a:xfrm>
          <a:custGeom>
            <a:avLst/>
            <a:gdLst>
              <a:gd name="connsiteX0" fmla="*/ 0 w 1533441"/>
              <a:gd name="connsiteY0" fmla="*/ 0 h 206347"/>
              <a:gd name="connsiteX1" fmla="*/ 36414 w 1533441"/>
              <a:gd name="connsiteY1" fmla="*/ 206347 h 206347"/>
              <a:gd name="connsiteX2" fmla="*/ 1424198 w 1533441"/>
              <a:gd name="connsiteY2" fmla="*/ 206347 h 206347"/>
              <a:gd name="connsiteX3" fmla="*/ 1533441 w 1533441"/>
              <a:gd name="connsiteY3" fmla="*/ 12138 h 206347"/>
              <a:gd name="connsiteX4" fmla="*/ 0 w 1533441"/>
              <a:gd name="connsiteY4" fmla="*/ 0 h 206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441" h="206347">
                <a:moveTo>
                  <a:pt x="0" y="0"/>
                </a:moveTo>
                <a:lnTo>
                  <a:pt x="36414" y="206347"/>
                </a:lnTo>
                <a:lnTo>
                  <a:pt x="1424198" y="206347"/>
                </a:lnTo>
                <a:lnTo>
                  <a:pt x="1533441" y="12138"/>
                </a:lnTo>
                <a:lnTo>
                  <a:pt x="0" y="0"/>
                </a:lnTo>
                <a:close/>
              </a:path>
            </a:pathLst>
          </a:custGeom>
          <a:solidFill>
            <a:srgbClr val="1E7E42"/>
          </a:solidFill>
          <a:ln>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Host Machine</a:t>
            </a:r>
          </a:p>
        </p:txBody>
      </p:sp>
      <p:sp>
        <p:nvSpPr>
          <p:cNvPr id="24" name="Freeform 23">
            <a:extLst>
              <a:ext uri="{FF2B5EF4-FFF2-40B4-BE49-F238E27FC236}">
                <a16:creationId xmlns:a16="http://schemas.microsoft.com/office/drawing/2014/main" id="{88B03DE1-9BDF-A27F-7BB8-8DB98C14839E}"/>
              </a:ext>
            </a:extLst>
          </p:cNvPr>
          <p:cNvSpPr/>
          <p:nvPr/>
        </p:nvSpPr>
        <p:spPr>
          <a:xfrm>
            <a:off x="1917700" y="2431906"/>
            <a:ext cx="5029200" cy="1339850"/>
          </a:xfrm>
          <a:custGeom>
            <a:avLst/>
            <a:gdLst>
              <a:gd name="connsiteX0" fmla="*/ 666750 w 5029200"/>
              <a:gd name="connsiteY0" fmla="*/ 95250 h 1339850"/>
              <a:gd name="connsiteX1" fmla="*/ 0 w 5029200"/>
              <a:gd name="connsiteY1" fmla="*/ 1339850 h 1339850"/>
              <a:gd name="connsiteX2" fmla="*/ 5029200 w 5029200"/>
              <a:gd name="connsiteY2" fmla="*/ 1270000 h 1339850"/>
              <a:gd name="connsiteX3" fmla="*/ 4356100 w 5029200"/>
              <a:gd name="connsiteY3" fmla="*/ 0 h 1339850"/>
              <a:gd name="connsiteX4" fmla="*/ 666750 w 5029200"/>
              <a:gd name="connsiteY4" fmla="*/ 95250 h 133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9200" h="1339850">
                <a:moveTo>
                  <a:pt x="666750" y="95250"/>
                </a:moveTo>
                <a:lnTo>
                  <a:pt x="0" y="1339850"/>
                </a:lnTo>
                <a:lnTo>
                  <a:pt x="5029200" y="1270000"/>
                </a:lnTo>
                <a:lnTo>
                  <a:pt x="4356100" y="0"/>
                </a:lnTo>
                <a:lnTo>
                  <a:pt x="666750" y="95250"/>
                </a:lnTo>
                <a:close/>
              </a:path>
            </a:pathLst>
          </a:custGeom>
          <a:noFill/>
          <a:ln w="38100">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5" name="Freeform 24">
            <a:extLst>
              <a:ext uri="{FF2B5EF4-FFF2-40B4-BE49-F238E27FC236}">
                <a16:creationId xmlns:a16="http://schemas.microsoft.com/office/drawing/2014/main" id="{0B27AA9E-4C4B-D9AD-ADE1-3836514327AC}"/>
              </a:ext>
            </a:extLst>
          </p:cNvPr>
          <p:cNvSpPr/>
          <p:nvPr/>
        </p:nvSpPr>
        <p:spPr>
          <a:xfrm>
            <a:off x="2443795" y="2489618"/>
            <a:ext cx="1581993" cy="303451"/>
          </a:xfrm>
          <a:custGeom>
            <a:avLst/>
            <a:gdLst>
              <a:gd name="connsiteX0" fmla="*/ 0 w 1581993"/>
              <a:gd name="connsiteY0" fmla="*/ 303451 h 303451"/>
              <a:gd name="connsiteX1" fmla="*/ 1521302 w 1581993"/>
              <a:gd name="connsiteY1" fmla="*/ 283221 h 303451"/>
              <a:gd name="connsiteX2" fmla="*/ 1581993 w 1581993"/>
              <a:gd name="connsiteY2" fmla="*/ 0 h 303451"/>
              <a:gd name="connsiteX3" fmla="*/ 145656 w 1581993"/>
              <a:gd name="connsiteY3" fmla="*/ 32368 h 303451"/>
              <a:gd name="connsiteX4" fmla="*/ 0 w 1581993"/>
              <a:gd name="connsiteY4" fmla="*/ 303451 h 303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993" h="303451">
                <a:moveTo>
                  <a:pt x="0" y="303451"/>
                </a:moveTo>
                <a:lnTo>
                  <a:pt x="1521302" y="283221"/>
                </a:lnTo>
                <a:lnTo>
                  <a:pt x="1581993" y="0"/>
                </a:lnTo>
                <a:lnTo>
                  <a:pt x="145656" y="32368"/>
                </a:lnTo>
                <a:lnTo>
                  <a:pt x="0" y="303451"/>
                </a:lnTo>
                <a:close/>
              </a:path>
            </a:pathLst>
          </a:custGeom>
          <a:solidFill>
            <a:srgbClr val="006CBA"/>
          </a:solidFill>
          <a:ln>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FPGA Board</a:t>
            </a:r>
          </a:p>
        </p:txBody>
      </p:sp>
      <p:sp>
        <p:nvSpPr>
          <p:cNvPr id="26" name="Freeform 25">
            <a:extLst>
              <a:ext uri="{FF2B5EF4-FFF2-40B4-BE49-F238E27FC236}">
                <a16:creationId xmlns:a16="http://schemas.microsoft.com/office/drawing/2014/main" id="{25F84937-148A-0176-98A1-3C9A01C9E3CF}"/>
              </a:ext>
            </a:extLst>
          </p:cNvPr>
          <p:cNvSpPr/>
          <p:nvPr/>
        </p:nvSpPr>
        <p:spPr>
          <a:xfrm>
            <a:off x="4381500" y="2501756"/>
            <a:ext cx="615950" cy="450850"/>
          </a:xfrm>
          <a:custGeom>
            <a:avLst/>
            <a:gdLst>
              <a:gd name="connsiteX0" fmla="*/ 0 w 615950"/>
              <a:gd name="connsiteY0" fmla="*/ 450850 h 450850"/>
              <a:gd name="connsiteX1" fmla="*/ 9525 w 615950"/>
              <a:gd name="connsiteY1" fmla="*/ 171450 h 450850"/>
              <a:gd name="connsiteX2" fmla="*/ 57150 w 615950"/>
              <a:gd name="connsiteY2" fmla="*/ 171450 h 450850"/>
              <a:gd name="connsiteX3" fmla="*/ 85725 w 615950"/>
              <a:gd name="connsiteY3" fmla="*/ 44450 h 450850"/>
              <a:gd name="connsiteX4" fmla="*/ 273050 w 615950"/>
              <a:gd name="connsiteY4" fmla="*/ 0 h 450850"/>
              <a:gd name="connsiteX5" fmla="*/ 514350 w 615950"/>
              <a:gd name="connsiteY5" fmla="*/ 63500 h 450850"/>
              <a:gd name="connsiteX6" fmla="*/ 530225 w 615950"/>
              <a:gd name="connsiteY6" fmla="*/ 133350 h 450850"/>
              <a:gd name="connsiteX7" fmla="*/ 568325 w 615950"/>
              <a:gd name="connsiteY7" fmla="*/ 161925 h 450850"/>
              <a:gd name="connsiteX8" fmla="*/ 615950 w 615950"/>
              <a:gd name="connsiteY8" fmla="*/ 450850 h 450850"/>
              <a:gd name="connsiteX9" fmla="*/ 0 w 615950"/>
              <a:gd name="connsiteY9" fmla="*/ 450850 h 45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5950" h="450850">
                <a:moveTo>
                  <a:pt x="0" y="450850"/>
                </a:moveTo>
                <a:lnTo>
                  <a:pt x="9525" y="171450"/>
                </a:lnTo>
                <a:lnTo>
                  <a:pt x="57150" y="171450"/>
                </a:lnTo>
                <a:lnTo>
                  <a:pt x="85725" y="44450"/>
                </a:lnTo>
                <a:lnTo>
                  <a:pt x="273050" y="0"/>
                </a:lnTo>
                <a:lnTo>
                  <a:pt x="514350" y="63500"/>
                </a:lnTo>
                <a:lnTo>
                  <a:pt x="530225" y="133350"/>
                </a:lnTo>
                <a:lnTo>
                  <a:pt x="568325" y="161925"/>
                </a:lnTo>
                <a:lnTo>
                  <a:pt x="615950" y="450850"/>
                </a:lnTo>
                <a:lnTo>
                  <a:pt x="0" y="450850"/>
                </a:lnTo>
                <a:close/>
              </a:path>
            </a:pathLst>
          </a:custGeom>
          <a:noFill/>
          <a:ln w="38100">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7" name="Rectangle 26">
            <a:extLst>
              <a:ext uri="{FF2B5EF4-FFF2-40B4-BE49-F238E27FC236}">
                <a16:creationId xmlns:a16="http://schemas.microsoft.com/office/drawing/2014/main" id="{7538B207-8DD0-08B2-6BAE-7EF1510E36E5}"/>
              </a:ext>
            </a:extLst>
          </p:cNvPr>
          <p:cNvSpPr/>
          <p:nvPr/>
        </p:nvSpPr>
        <p:spPr>
          <a:xfrm>
            <a:off x="4624598" y="2952606"/>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8" name="Rectangle 27">
            <a:extLst>
              <a:ext uri="{FF2B5EF4-FFF2-40B4-BE49-F238E27FC236}">
                <a16:creationId xmlns:a16="http://schemas.microsoft.com/office/drawing/2014/main" id="{00C60EA2-B2F3-02F0-9E0A-294DFB2FED87}"/>
              </a:ext>
            </a:extLst>
          </p:cNvPr>
          <p:cNvSpPr/>
          <p:nvPr/>
        </p:nvSpPr>
        <p:spPr>
          <a:xfrm rot="16200000">
            <a:off x="4466483" y="3110721"/>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9" name="Rectangle 28">
            <a:extLst>
              <a:ext uri="{FF2B5EF4-FFF2-40B4-BE49-F238E27FC236}">
                <a16:creationId xmlns:a16="http://schemas.microsoft.com/office/drawing/2014/main" id="{30D8093F-4D81-B331-FCCD-AD61838C4100}"/>
              </a:ext>
            </a:extLst>
          </p:cNvPr>
          <p:cNvSpPr/>
          <p:nvPr/>
        </p:nvSpPr>
        <p:spPr>
          <a:xfrm>
            <a:off x="2625725" y="3133581"/>
            <a:ext cx="1682642" cy="2730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RISC-V System</a:t>
            </a:r>
          </a:p>
        </p:txBody>
      </p:sp>
      <p:sp>
        <p:nvSpPr>
          <p:cNvPr id="30" name="Freeform 29">
            <a:extLst>
              <a:ext uri="{FF2B5EF4-FFF2-40B4-BE49-F238E27FC236}">
                <a16:creationId xmlns:a16="http://schemas.microsoft.com/office/drawing/2014/main" id="{60099585-B42B-89A3-2611-B48DC2F571FD}"/>
              </a:ext>
            </a:extLst>
          </p:cNvPr>
          <p:cNvSpPr/>
          <p:nvPr/>
        </p:nvSpPr>
        <p:spPr>
          <a:xfrm>
            <a:off x="5105400" y="2485881"/>
            <a:ext cx="819150" cy="695325"/>
          </a:xfrm>
          <a:custGeom>
            <a:avLst/>
            <a:gdLst>
              <a:gd name="connsiteX0" fmla="*/ 127000 w 819150"/>
              <a:gd name="connsiteY0" fmla="*/ 695325 h 695325"/>
              <a:gd name="connsiteX1" fmla="*/ 0 w 819150"/>
              <a:gd name="connsiteY1" fmla="*/ 31750 h 695325"/>
              <a:gd name="connsiteX2" fmla="*/ 581025 w 819150"/>
              <a:gd name="connsiteY2" fmla="*/ 0 h 695325"/>
              <a:gd name="connsiteX3" fmla="*/ 819150 w 819150"/>
              <a:gd name="connsiteY3" fmla="*/ 660400 h 695325"/>
              <a:gd name="connsiteX4" fmla="*/ 127000 w 819150"/>
              <a:gd name="connsiteY4" fmla="*/ 695325 h 69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150" h="695325">
                <a:moveTo>
                  <a:pt x="127000" y="695325"/>
                </a:moveTo>
                <a:lnTo>
                  <a:pt x="0" y="31750"/>
                </a:lnTo>
                <a:lnTo>
                  <a:pt x="581025" y="0"/>
                </a:lnTo>
                <a:lnTo>
                  <a:pt x="819150" y="660400"/>
                </a:lnTo>
                <a:lnTo>
                  <a:pt x="127000" y="695325"/>
                </a:lnTo>
                <a:close/>
              </a:path>
            </a:pathLst>
          </a:custGeom>
          <a:noFill/>
          <a:ln w="38100">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1" name="Rectangle 30">
            <a:extLst>
              <a:ext uri="{FF2B5EF4-FFF2-40B4-BE49-F238E27FC236}">
                <a16:creationId xmlns:a16="http://schemas.microsoft.com/office/drawing/2014/main" id="{ABFB4926-DE8D-C9DB-8A39-86B2CE615D7E}"/>
              </a:ext>
            </a:extLst>
          </p:cNvPr>
          <p:cNvSpPr/>
          <p:nvPr/>
        </p:nvSpPr>
        <p:spPr>
          <a:xfrm rot="21330135">
            <a:off x="5580549" y="3164734"/>
            <a:ext cx="45719" cy="321954"/>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2" name="Rectangle 31">
            <a:extLst>
              <a:ext uri="{FF2B5EF4-FFF2-40B4-BE49-F238E27FC236}">
                <a16:creationId xmlns:a16="http://schemas.microsoft.com/office/drawing/2014/main" id="{4333ED37-5FD2-AB80-5473-32379CD7C9EA}"/>
              </a:ext>
            </a:extLst>
          </p:cNvPr>
          <p:cNvSpPr/>
          <p:nvPr/>
        </p:nvSpPr>
        <p:spPr>
          <a:xfrm>
            <a:off x="4572000" y="3378572"/>
            <a:ext cx="2133644" cy="273050"/>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PiM-Enabled DIMM</a:t>
            </a:r>
          </a:p>
        </p:txBody>
      </p:sp>
    </p:spTree>
    <p:extLst>
      <p:ext uri="{BB962C8B-B14F-4D97-AF65-F5344CB8AC3E}">
        <p14:creationId xmlns:p14="http://schemas.microsoft.com/office/powerpoint/2010/main" val="1423756214"/>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a:xfrm>
            <a:off x="228600" y="152400"/>
            <a:ext cx="8915400" cy="1066800"/>
          </a:xfrm>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228600" y="1124744"/>
            <a:ext cx="8610600" cy="5193723"/>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lvl="0" indent="0" algn="ctr">
              <a:buClr>
                <a:srgbClr val="CC9900"/>
              </a:buCl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a:p>
            <a:pPr marL="0" indent="0" algn="ctr">
              <a:buNone/>
            </a:pPr>
            <a:r>
              <a:rPr lang="en-US" b="1" dirty="0">
                <a:solidFill>
                  <a:srgbClr val="0000FF"/>
                </a:solidFill>
              </a:rPr>
              <a:t> </a:t>
            </a:r>
          </a:p>
        </p:txBody>
      </p:sp>
      <p:pic>
        <p:nvPicPr>
          <p:cNvPr id="5" name="Picture 4">
            <a:extLst>
              <a:ext uri="{FF2B5EF4-FFF2-40B4-BE49-F238E27FC236}">
                <a16:creationId xmlns:a16="http://schemas.microsoft.com/office/drawing/2014/main" id="{09224E90-C360-B388-5097-BBE3A0F83251}"/>
              </a:ext>
            </a:extLst>
          </p:cNvPr>
          <p:cNvPicPr>
            <a:picLocks noChangeAspect="1"/>
          </p:cNvPicPr>
          <p:nvPr/>
        </p:nvPicPr>
        <p:blipFill>
          <a:blip r:embed="rId5"/>
          <a:stretch>
            <a:fillRect/>
          </a:stretch>
        </p:blipFill>
        <p:spPr>
          <a:xfrm>
            <a:off x="2222312" y="908720"/>
            <a:ext cx="4623175" cy="4548608"/>
          </a:xfrm>
          <a:prstGeom prst="rect">
            <a:avLst/>
          </a:prstGeom>
        </p:spPr>
      </p:pic>
    </p:spTree>
    <p:extLst>
      <p:ext uri="{BB962C8B-B14F-4D97-AF65-F5344CB8AC3E}">
        <p14:creationId xmlns:p14="http://schemas.microsoft.com/office/powerpoint/2010/main" val="142554051"/>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04A71-19F9-9749-9FC4-F9ED50A72BD2}"/>
              </a:ext>
            </a:extLst>
          </p:cNvPr>
          <p:cNvSpPr>
            <a:spLocks noGrp="1"/>
          </p:cNvSpPr>
          <p:nvPr>
            <p:ph type="title"/>
          </p:nvPr>
        </p:nvSpPr>
        <p:spPr/>
        <p:txBody>
          <a:bodyPr>
            <a:noAutofit/>
          </a:bodyPr>
          <a:lstStyle/>
          <a:p>
            <a:r>
              <a:rPr lang="en-US" sz="2800" dirty="0"/>
              <a:t>Microbenchmark Copy/Initialization Throughput</a:t>
            </a:r>
            <a:endParaRPr lang="en-TR" sz="2800" dirty="0"/>
          </a:p>
        </p:txBody>
      </p:sp>
      <p:pic>
        <p:nvPicPr>
          <p:cNvPr id="9" name="Content Placeholder 8">
            <a:extLst>
              <a:ext uri="{FF2B5EF4-FFF2-40B4-BE49-F238E27FC236}">
                <a16:creationId xmlns:a16="http://schemas.microsoft.com/office/drawing/2014/main" id="{E051C46A-9C47-674C-AE42-9B3CBB0D112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775130" y="1331302"/>
            <a:ext cx="7576103" cy="3398821"/>
          </a:xfrm>
          <a:prstGeom prst="rect">
            <a:avLst/>
          </a:prstGeom>
        </p:spPr>
      </p:pic>
      <p:sp>
        <p:nvSpPr>
          <p:cNvPr id="7" name="Rectangle 6">
            <a:extLst>
              <a:ext uri="{FF2B5EF4-FFF2-40B4-BE49-F238E27FC236}">
                <a16:creationId xmlns:a16="http://schemas.microsoft.com/office/drawing/2014/main" id="{9A61C9F5-2C65-CE47-82B8-2FB7FC48B9D5}"/>
              </a:ext>
            </a:extLst>
          </p:cNvPr>
          <p:cNvSpPr/>
          <p:nvPr/>
        </p:nvSpPr>
        <p:spPr>
          <a:xfrm>
            <a:off x="237003" y="4930515"/>
            <a:ext cx="8652358" cy="1378425"/>
          </a:xfrm>
          <a:prstGeom prst="rect">
            <a:avLst/>
          </a:prstGeom>
          <a:solidFill>
            <a:schemeClr val="accent1">
              <a:lumMod val="40000"/>
              <a:lumOff val="60000"/>
            </a:schemeClr>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In-DRAM Copy and Initialization </a:t>
            </a:r>
            <a:b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br>
            <a:r>
              <a:rPr kumimoji="0" lang="en-TR" sz="3200" b="1" i="0" u="none" strike="noStrike" kern="1200" cap="none" spc="0" normalizeH="0" baseline="0" noProof="0" dirty="0">
                <a:ln>
                  <a:noFill/>
                </a:ln>
                <a:solidFill>
                  <a:srgbClr val="FF0000"/>
                </a:solidFill>
                <a:effectLst/>
                <a:uLnTx/>
                <a:uFillTx/>
                <a:latin typeface="Calibri" panose="020F0502020204030204"/>
                <a:ea typeface="+mn-ea"/>
                <a:cs typeface="+mn-cs"/>
              </a:rPr>
              <a:t>improve throughput by 119x </a:t>
            </a:r>
            <a:r>
              <a:rPr kumimoji="0" lang="en-TR" sz="3200" b="1" i="0" u="none" strike="noStrike" kern="1200" cap="none" spc="0" normalizeH="0" baseline="0" noProof="0">
                <a:ln>
                  <a:noFill/>
                </a:ln>
                <a:solidFill>
                  <a:srgbClr val="FF0000"/>
                </a:solidFill>
                <a:effectLst/>
                <a:uLnTx/>
                <a:uFillTx/>
                <a:latin typeface="Calibri" panose="020F0502020204030204"/>
                <a:ea typeface="+mn-ea"/>
                <a:cs typeface="+mn-cs"/>
              </a:rPr>
              <a:t>and 89x</a:t>
            </a:r>
            <a:endParaRPr kumimoji="0" lang="en-TR"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81321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More on </a:t>
            </a:r>
            <a:r>
              <a:rPr lang="en-US" dirty="0" err="1"/>
              <a:t>PiDRAM</a:t>
            </a:r>
            <a:endParaRPr lang="en-US" dirty="0"/>
          </a:p>
        </p:txBody>
      </p:sp>
      <p:sp>
        <p:nvSpPr>
          <p:cNvPr id="3" name="Content Placeholder 2"/>
          <p:cNvSpPr>
            <a:spLocks noGrp="1"/>
          </p:cNvSpPr>
          <p:nvPr>
            <p:ph idx="1"/>
          </p:nvPr>
        </p:nvSpPr>
        <p:spPr>
          <a:xfrm>
            <a:off x="228600" y="908720"/>
            <a:ext cx="8610600" cy="5040560"/>
          </a:xfrm>
        </p:spPr>
        <p:txBody>
          <a:bodyPr/>
          <a:lstStyle/>
          <a:p>
            <a:r>
              <a:rPr lang="en-US" sz="1800" b="0" i="0" dirty="0" err="1">
                <a:solidFill>
                  <a:srgbClr val="000000"/>
                </a:solidFill>
                <a:effectLst/>
              </a:rPr>
              <a:t>Ataberk</a:t>
            </a:r>
            <a:r>
              <a:rPr lang="en-US" sz="1800" b="0" i="0" dirty="0">
                <a:solidFill>
                  <a:srgbClr val="000000"/>
                </a:solidFill>
                <a:effectLst/>
              </a:rPr>
              <a:t> </a:t>
            </a:r>
            <a:r>
              <a:rPr lang="en-US" sz="1800" b="0" i="0" dirty="0" err="1">
                <a:solidFill>
                  <a:srgbClr val="000000"/>
                </a:solidFill>
                <a:effectLst/>
              </a:rPr>
              <a:t>Olgun</a:t>
            </a:r>
            <a:r>
              <a:rPr lang="en-US" sz="1800" b="0" i="0" dirty="0">
                <a:solidFill>
                  <a:srgbClr val="000000"/>
                </a:solidFill>
                <a:effectLst/>
              </a:rPr>
              <a:t>, Juan Gomez Luna, Konstantinos </a:t>
            </a:r>
            <a:r>
              <a:rPr lang="en-US" sz="1800" b="0" i="0" dirty="0" err="1">
                <a:solidFill>
                  <a:srgbClr val="000000"/>
                </a:solidFill>
                <a:effectLst/>
              </a:rPr>
              <a:t>Kanellopoulos</a:t>
            </a:r>
            <a:r>
              <a:rPr lang="en-US" sz="1800" b="0" i="0" dirty="0">
                <a:solidFill>
                  <a:srgbClr val="000000"/>
                </a:solidFill>
                <a:effectLst/>
              </a:rPr>
              <a:t>, Behzad Salami, Hasan Hassan, </a:t>
            </a:r>
            <a:r>
              <a:rPr lang="en-US" sz="1800" b="0" i="0" dirty="0" err="1">
                <a:solidFill>
                  <a:srgbClr val="000000"/>
                </a:solidFill>
                <a:effectLst/>
              </a:rPr>
              <a:t>Oguz</a:t>
            </a:r>
            <a:r>
              <a:rPr lang="en-US" sz="1800" b="0" i="0" dirty="0">
                <a:solidFill>
                  <a:srgbClr val="000000"/>
                </a:solidFill>
                <a:effectLst/>
              </a:rPr>
              <a:t> </a:t>
            </a:r>
            <a:r>
              <a:rPr lang="en-US" sz="1800" b="0" i="0" dirty="0" err="1">
                <a:solidFill>
                  <a:srgbClr val="000000"/>
                </a:solidFill>
                <a:effectLst/>
              </a:rPr>
              <a:t>Ergin</a:t>
            </a:r>
            <a:r>
              <a:rPr lang="en-US" sz="1800" b="0" i="0" dirty="0">
                <a:solidFill>
                  <a:srgbClr val="000000"/>
                </a:solidFill>
                <a:effectLst/>
              </a:rPr>
              <a:t>, and Onur Mutlu,</a:t>
            </a:r>
            <a:br>
              <a:rPr lang="en-US" sz="1800" dirty="0"/>
            </a:br>
            <a:r>
              <a:rPr lang="en-US" sz="1800" b="1" i="0" dirty="0">
                <a:solidFill>
                  <a:srgbClr val="0000FF"/>
                </a:solidFill>
                <a:effectLst/>
                <a:hlinkClick r:id="rId2">
                  <a:extLst>
                    <a:ext uri="{A12FA001-AC4F-418D-AE19-62706E023703}">
                      <ahyp:hlinkClr xmlns:ahyp="http://schemas.microsoft.com/office/drawing/2018/hyperlinkcolor" val="tx"/>
                    </a:ext>
                  </a:extLst>
                </a:hlinkClick>
              </a:rPr>
              <a:t>"PiDRAM: A Holistic End-to-end FPGA-based Framework for Processing-in-DRAM"</a:t>
            </a:r>
            <a:br>
              <a:rPr lang="en-US" sz="1800" dirty="0"/>
            </a:br>
            <a:r>
              <a:rPr lang="en-US" sz="1800" b="0" i="1" dirty="0">
                <a:solidFill>
                  <a:srgbClr val="000000"/>
                </a:solidFill>
                <a:effectLst/>
                <a:hlinkClick r:id="rId3"/>
              </a:rPr>
              <a:t>ACM Transactions on Architecture and Code Optimization</a:t>
            </a:r>
            <a:r>
              <a:rPr lang="en-US" sz="1800" b="0" i="1" dirty="0">
                <a:solidFill>
                  <a:srgbClr val="000000"/>
                </a:solidFill>
                <a:effectLst/>
              </a:rPr>
              <a:t> (</a:t>
            </a:r>
            <a:r>
              <a:rPr lang="en-US" sz="1800" b="1" i="1" dirty="0">
                <a:solidFill>
                  <a:srgbClr val="000000"/>
                </a:solidFill>
                <a:effectLst/>
              </a:rPr>
              <a:t>TACO</a:t>
            </a:r>
            <a:r>
              <a:rPr lang="en-US" sz="1800" b="0" i="1" dirty="0">
                <a:solidFill>
                  <a:srgbClr val="000000"/>
                </a:solidFill>
                <a:effectLst/>
              </a:rPr>
              <a:t>)</a:t>
            </a:r>
            <a:r>
              <a:rPr lang="en-US" sz="1800" b="0" i="0" dirty="0">
                <a:solidFill>
                  <a:srgbClr val="000000"/>
                </a:solidFill>
                <a:effectLst/>
              </a:rPr>
              <a:t>, March 2023.</a:t>
            </a:r>
            <a:br>
              <a:rPr lang="en-US" sz="1800" dirty="0"/>
            </a:br>
            <a:r>
              <a:rPr lang="en-US" sz="1800" b="0" i="0" dirty="0">
                <a:solidFill>
                  <a:srgbClr val="000000"/>
                </a:solidFill>
                <a:effectLst/>
              </a:rPr>
              <a:t>[</a:t>
            </a:r>
            <a:r>
              <a:rPr lang="en-US" sz="1800" b="0" i="0" dirty="0">
                <a:effectLst/>
                <a:hlinkClick r:id="rId4"/>
              </a:rPr>
              <a:t>arXiv version</a:t>
            </a:r>
            <a:r>
              <a:rPr lang="en-US" sz="1800" b="0" i="0" dirty="0">
                <a:solidFill>
                  <a:srgbClr val="000000"/>
                </a:solidFill>
                <a:effectLst/>
              </a:rPr>
              <a:t>]</a:t>
            </a:r>
            <a:br>
              <a:rPr lang="en-US" sz="1800" dirty="0"/>
            </a:br>
            <a:r>
              <a:rPr lang="en-US" sz="1800" b="0" i="0" dirty="0">
                <a:solidFill>
                  <a:srgbClr val="000000"/>
                </a:solidFill>
                <a:effectLst/>
              </a:rPr>
              <a:t>Presented at the </a:t>
            </a:r>
            <a:r>
              <a:rPr lang="en-US" sz="1800" b="0" i="0" dirty="0">
                <a:effectLst/>
                <a:hlinkClick r:id="rId5"/>
              </a:rPr>
              <a:t>18th HiPEAC Conference</a:t>
            </a:r>
            <a:r>
              <a:rPr lang="en-US" sz="1800" b="0" i="0" dirty="0">
                <a:solidFill>
                  <a:srgbClr val="000000"/>
                </a:solidFill>
                <a:effectLst/>
              </a:rPr>
              <a:t>, Toulouse, France, January 2023.</a:t>
            </a:r>
            <a:br>
              <a:rPr lang="en-US" sz="1800" b="0" i="0" dirty="0">
                <a:solidFill>
                  <a:srgbClr val="000000"/>
                </a:solidFill>
                <a:effectLst/>
              </a:rPr>
            </a:br>
            <a:r>
              <a:rPr lang="en-US" sz="1800" b="0" i="0" dirty="0">
                <a:solidFill>
                  <a:srgbClr val="000000"/>
                </a:solidFill>
                <a:effectLst/>
              </a:rPr>
              <a:t>[</a:t>
            </a:r>
            <a:r>
              <a:rPr lang="en-US" sz="1800" b="0" i="0" dirty="0">
                <a:effectLst/>
                <a:hlinkClick r:id="rId6"/>
              </a:rPr>
              <a:t>Slides (pptx)</a:t>
            </a:r>
            <a:r>
              <a:rPr lang="en-US" sz="1800" b="0" i="0" dirty="0">
                <a:solidFill>
                  <a:srgbClr val="000000"/>
                </a:solidFill>
                <a:effectLst/>
              </a:rPr>
              <a:t> </a:t>
            </a:r>
            <a:r>
              <a:rPr lang="en-US" sz="1800" b="0" i="0" dirty="0">
                <a:effectLst/>
                <a:hlinkClick r:id="rId7"/>
              </a:rPr>
              <a:t>(pdf)</a:t>
            </a:r>
            <a:r>
              <a:rPr lang="en-US" sz="1800" b="0" i="0" dirty="0">
                <a:solidFill>
                  <a:srgbClr val="000000"/>
                </a:solidFill>
                <a:effectLst/>
              </a:rPr>
              <a:t>]</a:t>
            </a:r>
            <a:br>
              <a:rPr lang="en-US" sz="1800" dirty="0"/>
            </a:br>
            <a:r>
              <a:rPr lang="en-US" sz="1800" b="0" i="0" dirty="0">
                <a:solidFill>
                  <a:srgbClr val="000000"/>
                </a:solidFill>
                <a:effectLst/>
              </a:rPr>
              <a:t>[</a:t>
            </a:r>
            <a:r>
              <a:rPr lang="en-US" sz="1800" b="0" i="0" dirty="0">
                <a:effectLst/>
                <a:hlinkClick r:id="rId8"/>
              </a:rPr>
              <a:t>Longer Lecture Slides (pptx)</a:t>
            </a:r>
            <a:r>
              <a:rPr lang="en-US" sz="1800" b="0" i="0" dirty="0">
                <a:solidFill>
                  <a:srgbClr val="000000"/>
                </a:solidFill>
                <a:effectLst/>
              </a:rPr>
              <a:t> </a:t>
            </a:r>
            <a:r>
              <a:rPr lang="en-US" sz="1800" b="0" i="0" dirty="0">
                <a:effectLst/>
                <a:hlinkClick r:id="rId9"/>
              </a:rPr>
              <a:t>(pdf)</a:t>
            </a:r>
            <a:r>
              <a:rPr lang="en-US" sz="1800" b="0" i="0" dirty="0">
                <a:solidFill>
                  <a:srgbClr val="000000"/>
                </a:solidFill>
                <a:effectLst/>
              </a:rPr>
              <a:t>]</a:t>
            </a:r>
            <a:br>
              <a:rPr lang="en-US" sz="1800" dirty="0"/>
            </a:br>
            <a:r>
              <a:rPr lang="en-US" sz="1800" b="0" i="0" dirty="0">
                <a:solidFill>
                  <a:srgbClr val="000000"/>
                </a:solidFill>
                <a:effectLst/>
              </a:rPr>
              <a:t>[</a:t>
            </a:r>
            <a:r>
              <a:rPr lang="en-US" sz="1800" b="0" i="0" dirty="0">
                <a:effectLst/>
                <a:hlinkClick r:id="rId10"/>
              </a:rPr>
              <a:t>Lecture Video</a:t>
            </a:r>
            <a:r>
              <a:rPr lang="en-US" sz="1800" b="0" i="0" dirty="0">
                <a:solidFill>
                  <a:srgbClr val="000000"/>
                </a:solidFill>
                <a:effectLst/>
              </a:rPr>
              <a:t> (40 minutes)]</a:t>
            </a:r>
            <a:br>
              <a:rPr lang="en-US" sz="1800" dirty="0"/>
            </a:br>
            <a:r>
              <a:rPr lang="en-US" sz="1800" b="0" i="0" dirty="0">
                <a:solidFill>
                  <a:srgbClr val="000000"/>
                </a:solidFill>
                <a:effectLst/>
              </a:rPr>
              <a:t>[</a:t>
            </a:r>
            <a:r>
              <a:rPr lang="en-US" sz="1800" b="0" i="0" dirty="0">
                <a:effectLst/>
                <a:hlinkClick r:id="rId11"/>
              </a:rPr>
              <a:t>PiDRAM Source Code</a:t>
            </a:r>
            <a:r>
              <a:rPr lang="en-US" sz="1800" b="0" i="0" dirty="0">
                <a:solidFill>
                  <a:srgbClr val="000000"/>
                </a:solidFill>
                <a:effectLst/>
              </a:rPr>
              <a:t>]</a:t>
            </a:r>
            <a:endParaRPr lang="en-US" sz="18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A5AD6CB6-DDCC-9D55-05AF-42F9FC75EFE3}"/>
              </a:ext>
            </a:extLst>
          </p:cNvPr>
          <p:cNvPicPr>
            <a:picLocks noChangeAspect="1"/>
          </p:cNvPicPr>
          <p:nvPr/>
        </p:nvPicPr>
        <p:blipFill>
          <a:blip r:embed="rId12"/>
          <a:stretch>
            <a:fillRect/>
          </a:stretch>
        </p:blipFill>
        <p:spPr>
          <a:xfrm>
            <a:off x="207281" y="4365104"/>
            <a:ext cx="8609949" cy="1878534"/>
          </a:xfrm>
          <a:prstGeom prst="rect">
            <a:avLst/>
          </a:prstGeom>
        </p:spPr>
      </p:pic>
    </p:spTree>
    <p:extLst>
      <p:ext uri="{BB962C8B-B14F-4D97-AF65-F5344CB8AC3E}">
        <p14:creationId xmlns:p14="http://schemas.microsoft.com/office/powerpoint/2010/main" val="32662366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A004B-F711-DA50-BC5B-AF0AD090C5BC}"/>
            </a:ext>
          </a:extLst>
        </p:cNvPr>
        <p:cNvGrpSpPr/>
        <p:nvPr/>
      </p:nvGrpSpPr>
      <p:grpSpPr>
        <a:xfrm>
          <a:off x="0" y="0"/>
          <a:ext cx="0" cy="0"/>
          <a:chOff x="0" y="0"/>
          <a:chExt cx="0" cy="0"/>
        </a:xfrm>
      </p:grpSpPr>
      <p:sp>
        <p:nvSpPr>
          <p:cNvPr id="115713" name="Rectangle 4">
            <a:extLst>
              <a:ext uri="{FF2B5EF4-FFF2-40B4-BE49-F238E27FC236}">
                <a16:creationId xmlns:a16="http://schemas.microsoft.com/office/drawing/2014/main" id="{48F65D69-5E14-0DF8-E94C-9DB1B1A1C9AE}"/>
              </a:ext>
            </a:extLst>
          </p:cNvPr>
          <p:cNvSpPr>
            <a:spLocks noGrp="1" noChangeArrowheads="1"/>
          </p:cNvSpPr>
          <p:nvPr>
            <p:ph type="ctrTitle"/>
          </p:nvPr>
        </p:nvSpPr>
        <p:spPr>
          <a:xfrm>
            <a:off x="169738" y="1772816"/>
            <a:ext cx="8794750" cy="822325"/>
          </a:xfrm>
        </p:spPr>
        <p:txBody>
          <a:bodyPr/>
          <a:lstStyle/>
          <a:p>
            <a:pPr algn="ctr" eaLnBrk="1" hangingPunct="1"/>
            <a:r>
              <a:rPr lang="en-US" sz="5000" dirty="0">
                <a:latin typeface="Garamond" charset="0"/>
              </a:rPr>
              <a:t>Simulation: The Field of Dreams</a:t>
            </a:r>
          </a:p>
        </p:txBody>
      </p:sp>
      <p:sp>
        <p:nvSpPr>
          <p:cNvPr id="115714" name="Rectangle 5">
            <a:extLst>
              <a:ext uri="{FF2B5EF4-FFF2-40B4-BE49-F238E27FC236}">
                <a16:creationId xmlns:a16="http://schemas.microsoft.com/office/drawing/2014/main" id="{A9D65767-B04A-1822-7607-ABE5E86DB90D}"/>
              </a:ext>
            </a:extLst>
          </p:cNvPr>
          <p:cNvSpPr>
            <a:spLocks noGrp="1" noChangeArrowheads="1"/>
          </p:cNvSpPr>
          <p:nvPr>
            <p:ph type="subTitle" idx="1"/>
          </p:nvPr>
        </p:nvSpPr>
        <p:spPr>
          <a:xfrm>
            <a:off x="685800" y="3581400"/>
            <a:ext cx="7848600" cy="2900363"/>
          </a:xfrm>
        </p:spPr>
        <p:txBody>
          <a:bodyPr/>
          <a:lstStyle/>
          <a:p>
            <a:pPr eaLnBrk="1" hangingPunct="1">
              <a:buFont typeface="Wingdings" charset="0"/>
              <a:buNone/>
            </a:pPr>
            <a:endParaRPr lang="en-US" i="1">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a:p>
            <a:pPr eaLnBrk="1" hangingPunct="1">
              <a:buFont typeface="Wingdings" charset="0"/>
              <a:buNone/>
            </a:pPr>
            <a:endParaRPr lang="en-US">
              <a:latin typeface="Tahoma" charset="0"/>
            </a:endParaRPr>
          </a:p>
        </p:txBody>
      </p:sp>
    </p:spTree>
    <p:extLst>
      <p:ext uri="{BB962C8B-B14F-4D97-AF65-F5344CB8AC3E}">
        <p14:creationId xmlns:p14="http://schemas.microsoft.com/office/powerpoint/2010/main" val="1495187602"/>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A628D-EE1E-6620-F34E-5495438636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C8311C-D6F4-C37A-C333-C93513FEC120}"/>
              </a:ext>
            </a:extLst>
          </p:cNvPr>
          <p:cNvSpPr>
            <a:spLocks noGrp="1"/>
          </p:cNvSpPr>
          <p:nvPr>
            <p:ph type="title"/>
          </p:nvPr>
        </p:nvSpPr>
        <p:spPr/>
        <p:txBody>
          <a:bodyPr/>
          <a:lstStyle/>
          <a:p>
            <a:r>
              <a:rPr lang="en-US" dirty="0"/>
              <a:t>Dreaming and Reality</a:t>
            </a:r>
          </a:p>
        </p:txBody>
      </p:sp>
      <p:sp>
        <p:nvSpPr>
          <p:cNvPr id="3" name="Content Placeholder 2">
            <a:extLst>
              <a:ext uri="{FF2B5EF4-FFF2-40B4-BE49-F238E27FC236}">
                <a16:creationId xmlns:a16="http://schemas.microsoft.com/office/drawing/2014/main" id="{8C663EFE-4E9B-F6FC-9D9A-7006B3CC4196}"/>
              </a:ext>
            </a:extLst>
          </p:cNvPr>
          <p:cNvSpPr>
            <a:spLocks noGrp="1"/>
          </p:cNvSpPr>
          <p:nvPr>
            <p:ph idx="1"/>
          </p:nvPr>
        </p:nvSpPr>
        <p:spPr>
          <a:xfrm>
            <a:off x="228600" y="997529"/>
            <a:ext cx="8807896" cy="5193723"/>
          </a:xfrm>
        </p:spPr>
        <p:txBody>
          <a:bodyPr/>
          <a:lstStyle/>
          <a:p>
            <a:r>
              <a:rPr lang="en-US" dirty="0"/>
              <a:t>An architect is in part a dreamer, a creator</a:t>
            </a:r>
          </a:p>
          <a:p>
            <a:endParaRPr lang="en-US" dirty="0"/>
          </a:p>
          <a:p>
            <a:r>
              <a:rPr lang="en-US" dirty="0"/>
              <a:t>Simulation is a key tool of the architect</a:t>
            </a:r>
          </a:p>
          <a:p>
            <a:pPr lvl="1"/>
            <a:r>
              <a:rPr lang="en-US" dirty="0"/>
              <a:t>Allows the evaluation &amp; understanding of non-existent systems</a:t>
            </a:r>
          </a:p>
          <a:p>
            <a:endParaRPr lang="en-US" dirty="0"/>
          </a:p>
          <a:p>
            <a:r>
              <a:rPr lang="en-US" dirty="0"/>
              <a:t>Simulation enables</a:t>
            </a:r>
          </a:p>
          <a:p>
            <a:pPr lvl="1"/>
            <a:r>
              <a:rPr lang="en-US" dirty="0"/>
              <a:t>The exploration of many dreams</a:t>
            </a:r>
          </a:p>
          <a:p>
            <a:pPr lvl="1"/>
            <a:r>
              <a:rPr lang="en-US" dirty="0"/>
              <a:t>A reality check of the dreams</a:t>
            </a:r>
          </a:p>
          <a:p>
            <a:pPr lvl="1"/>
            <a:r>
              <a:rPr lang="en-US" dirty="0"/>
              <a:t>Deciding which dream is better</a:t>
            </a:r>
          </a:p>
          <a:p>
            <a:endParaRPr lang="en-US" dirty="0"/>
          </a:p>
          <a:p>
            <a:r>
              <a:rPr lang="en-US" dirty="0"/>
              <a:t>Simulation also enables</a:t>
            </a:r>
          </a:p>
          <a:p>
            <a:pPr lvl="1"/>
            <a:r>
              <a:rPr lang="en-US" dirty="0"/>
              <a:t>The ability to fool yourself with false dreams</a:t>
            </a:r>
          </a:p>
          <a:p>
            <a:endParaRPr lang="en-US" dirty="0"/>
          </a:p>
          <a:p>
            <a:endParaRPr lang="en-US" dirty="0"/>
          </a:p>
        </p:txBody>
      </p:sp>
      <p:sp>
        <p:nvSpPr>
          <p:cNvPr id="4" name="Slide Number Placeholder 3">
            <a:extLst>
              <a:ext uri="{FF2B5EF4-FFF2-40B4-BE49-F238E27FC236}">
                <a16:creationId xmlns:a16="http://schemas.microsoft.com/office/drawing/2014/main" id="{D4174248-27D6-214D-E41A-74F83B4303D6}"/>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86</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20262523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892C4-214F-47F7-7704-744E81B89C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9C59C9-A108-6236-1D58-F757143563F4}"/>
              </a:ext>
            </a:extLst>
          </p:cNvPr>
          <p:cNvSpPr>
            <a:spLocks noGrp="1"/>
          </p:cNvSpPr>
          <p:nvPr>
            <p:ph type="title"/>
          </p:nvPr>
        </p:nvSpPr>
        <p:spPr/>
        <p:txBody>
          <a:bodyPr/>
          <a:lstStyle/>
          <a:p>
            <a:r>
              <a:rPr lang="en-US" dirty="0"/>
              <a:t>Tradeoffs in Simulation</a:t>
            </a:r>
          </a:p>
        </p:txBody>
      </p:sp>
      <p:sp>
        <p:nvSpPr>
          <p:cNvPr id="3" name="Content Placeholder 2">
            <a:extLst>
              <a:ext uri="{FF2B5EF4-FFF2-40B4-BE49-F238E27FC236}">
                <a16:creationId xmlns:a16="http://schemas.microsoft.com/office/drawing/2014/main" id="{5E5AAA26-E852-2CCF-05D4-1F20B69C41EA}"/>
              </a:ext>
            </a:extLst>
          </p:cNvPr>
          <p:cNvSpPr>
            <a:spLocks noGrp="1"/>
          </p:cNvSpPr>
          <p:nvPr>
            <p:ph idx="1"/>
          </p:nvPr>
        </p:nvSpPr>
        <p:spPr/>
        <p:txBody>
          <a:bodyPr/>
          <a:lstStyle/>
          <a:p>
            <a:r>
              <a:rPr lang="en-US" dirty="0"/>
              <a:t>Three metrics to evaluate a simulator</a:t>
            </a:r>
          </a:p>
          <a:p>
            <a:pPr lvl="1"/>
            <a:r>
              <a:rPr lang="en-US" dirty="0">
                <a:solidFill>
                  <a:srgbClr val="0000FF"/>
                </a:solidFill>
              </a:rPr>
              <a:t>Speed</a:t>
            </a:r>
          </a:p>
          <a:p>
            <a:pPr lvl="1"/>
            <a:r>
              <a:rPr lang="en-US" dirty="0">
                <a:solidFill>
                  <a:srgbClr val="0000FF"/>
                </a:solidFill>
              </a:rPr>
              <a:t>Flexibility</a:t>
            </a:r>
          </a:p>
          <a:p>
            <a:pPr lvl="1"/>
            <a:r>
              <a:rPr lang="en-US" dirty="0">
                <a:solidFill>
                  <a:srgbClr val="0000FF"/>
                </a:solidFill>
              </a:rPr>
              <a:t>Accuracy</a:t>
            </a:r>
          </a:p>
          <a:p>
            <a:pPr lvl="1"/>
            <a:endParaRPr lang="en-US" sz="1600" dirty="0"/>
          </a:p>
          <a:p>
            <a:r>
              <a:rPr lang="en-US" dirty="0"/>
              <a:t>Speed: How fast the simulator runs (</a:t>
            </a:r>
            <a:r>
              <a:rPr lang="en-US" dirty="0" err="1"/>
              <a:t>xIPS</a:t>
            </a:r>
            <a:r>
              <a:rPr lang="en-US" dirty="0"/>
              <a:t>, </a:t>
            </a:r>
            <a:r>
              <a:rPr lang="en-US" dirty="0" err="1"/>
              <a:t>xCPS</a:t>
            </a:r>
            <a:r>
              <a:rPr lang="en-US" dirty="0"/>
              <a:t>, slowdown)</a:t>
            </a:r>
          </a:p>
          <a:p>
            <a:r>
              <a:rPr lang="en-US" dirty="0"/>
              <a:t>Flexibility: How quickly one can modify the simulator to evaluate different algorithms and design choices?</a:t>
            </a:r>
          </a:p>
          <a:p>
            <a:r>
              <a:rPr lang="en-US" dirty="0"/>
              <a:t>Accuracy: How accurate the performance (energy) numbers the simulator generates are vs. a real design (Simulation error)</a:t>
            </a:r>
          </a:p>
          <a:p>
            <a:endParaRPr lang="en-US" sz="1800" dirty="0"/>
          </a:p>
          <a:p>
            <a:r>
              <a:rPr lang="en-US" dirty="0">
                <a:solidFill>
                  <a:srgbClr val="FF0000"/>
                </a:solidFill>
              </a:rPr>
              <a:t>The relative importance of these metrics varies depending on where you are in the design process (what your goal is)</a:t>
            </a:r>
          </a:p>
        </p:txBody>
      </p:sp>
      <p:sp>
        <p:nvSpPr>
          <p:cNvPr id="4" name="Slide Number Placeholder 3">
            <a:extLst>
              <a:ext uri="{FF2B5EF4-FFF2-40B4-BE49-F238E27FC236}">
                <a16:creationId xmlns:a16="http://schemas.microsoft.com/office/drawing/2014/main" id="{82BF36D4-8E20-21C1-5880-E88F8F04500D}"/>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87</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17726274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B55A6-87A2-6577-0660-93D45C1999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2152CC-FD08-3D02-0B22-39A4F02869BD}"/>
              </a:ext>
            </a:extLst>
          </p:cNvPr>
          <p:cNvSpPr>
            <a:spLocks noGrp="1"/>
          </p:cNvSpPr>
          <p:nvPr>
            <p:ph type="title"/>
          </p:nvPr>
        </p:nvSpPr>
        <p:spPr/>
        <p:txBody>
          <a:bodyPr/>
          <a:lstStyle/>
          <a:p>
            <a:r>
              <a:rPr lang="en-US" dirty="0"/>
              <a:t>Trading Off Speed, Flexibility, Accuracy</a:t>
            </a:r>
          </a:p>
        </p:txBody>
      </p:sp>
      <p:sp>
        <p:nvSpPr>
          <p:cNvPr id="3" name="Content Placeholder 2">
            <a:extLst>
              <a:ext uri="{FF2B5EF4-FFF2-40B4-BE49-F238E27FC236}">
                <a16:creationId xmlns:a16="http://schemas.microsoft.com/office/drawing/2014/main" id="{F041E007-A06E-2AA8-3BF4-6CF0C748221C}"/>
              </a:ext>
            </a:extLst>
          </p:cNvPr>
          <p:cNvSpPr>
            <a:spLocks noGrp="1"/>
          </p:cNvSpPr>
          <p:nvPr>
            <p:ph idx="1"/>
          </p:nvPr>
        </p:nvSpPr>
        <p:spPr>
          <a:xfrm>
            <a:off x="228600" y="997529"/>
            <a:ext cx="8763000" cy="5193723"/>
          </a:xfrm>
        </p:spPr>
        <p:txBody>
          <a:bodyPr/>
          <a:lstStyle/>
          <a:p>
            <a:r>
              <a:rPr lang="en-US" dirty="0"/>
              <a:t>Speed &amp; flexibility affect:</a:t>
            </a:r>
          </a:p>
          <a:p>
            <a:pPr lvl="1"/>
            <a:r>
              <a:rPr lang="en-US" dirty="0"/>
              <a:t>How quickly you can make design tradeoffs/decisions</a:t>
            </a:r>
          </a:p>
          <a:p>
            <a:pPr lvl="1"/>
            <a:endParaRPr lang="en-US" dirty="0"/>
          </a:p>
          <a:p>
            <a:r>
              <a:rPr lang="en-US" dirty="0"/>
              <a:t>Accuracy affects:</a:t>
            </a:r>
          </a:p>
          <a:p>
            <a:pPr lvl="1"/>
            <a:r>
              <a:rPr lang="en-US" dirty="0"/>
              <a:t>How good your design tradeoffs/decisions </a:t>
            </a:r>
            <a:r>
              <a:rPr lang="en-US" dirty="0">
                <a:solidFill>
                  <a:srgbClr val="0000FF"/>
                </a:solidFill>
              </a:rPr>
              <a:t>might</a:t>
            </a:r>
            <a:r>
              <a:rPr lang="en-US" dirty="0"/>
              <a:t> end up being</a:t>
            </a:r>
          </a:p>
          <a:p>
            <a:pPr lvl="1"/>
            <a:r>
              <a:rPr lang="en-US" dirty="0"/>
              <a:t>How fast you can build your simulator (</a:t>
            </a:r>
            <a:r>
              <a:rPr lang="en-US" dirty="0">
                <a:solidFill>
                  <a:srgbClr val="0000FF"/>
                </a:solidFill>
              </a:rPr>
              <a:t>simulator design time</a:t>
            </a:r>
            <a:r>
              <a:rPr lang="en-US" dirty="0"/>
              <a:t>)</a:t>
            </a:r>
          </a:p>
          <a:p>
            <a:pPr lvl="1"/>
            <a:endParaRPr lang="en-US" dirty="0"/>
          </a:p>
          <a:p>
            <a:r>
              <a:rPr lang="en-US" dirty="0"/>
              <a:t>Flexibility also affects:</a:t>
            </a:r>
          </a:p>
          <a:p>
            <a:pPr lvl="1"/>
            <a:r>
              <a:rPr lang="en-US" dirty="0"/>
              <a:t>How much human effort you need to spend modifying the simulator</a:t>
            </a:r>
          </a:p>
          <a:p>
            <a:pPr lvl="1"/>
            <a:endParaRPr lang="en-US" dirty="0"/>
          </a:p>
          <a:p>
            <a:r>
              <a:rPr lang="en-US" dirty="0"/>
              <a:t>You can </a:t>
            </a:r>
            <a:r>
              <a:rPr lang="en-US" dirty="0">
                <a:solidFill>
                  <a:srgbClr val="FF0000"/>
                </a:solidFill>
              </a:rPr>
              <a:t>trade off between the three to achieve design exploration and decision goals</a:t>
            </a:r>
          </a:p>
          <a:p>
            <a:pPr marL="671512" lvl="2" indent="0">
              <a:buNone/>
            </a:pPr>
            <a:endParaRPr lang="en-US" dirty="0">
              <a:sym typeface="Wingdings"/>
            </a:endParaRPr>
          </a:p>
          <a:p>
            <a:pPr lvl="1"/>
            <a:endParaRPr lang="en-US" dirty="0"/>
          </a:p>
        </p:txBody>
      </p:sp>
      <p:sp>
        <p:nvSpPr>
          <p:cNvPr id="4" name="Slide Number Placeholder 3">
            <a:extLst>
              <a:ext uri="{FF2B5EF4-FFF2-40B4-BE49-F238E27FC236}">
                <a16:creationId xmlns:a16="http://schemas.microsoft.com/office/drawing/2014/main" id="{4781A54A-E2E7-9CD0-FC9D-1C2629160B65}"/>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88</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10983032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A4451-1588-A6AD-8618-35FEFB45B4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A6C8E9-6430-1713-FAA5-28A583F8686E}"/>
              </a:ext>
            </a:extLst>
          </p:cNvPr>
          <p:cNvSpPr>
            <a:spLocks noGrp="1"/>
          </p:cNvSpPr>
          <p:nvPr>
            <p:ph type="title"/>
          </p:nvPr>
        </p:nvSpPr>
        <p:spPr/>
        <p:txBody>
          <a:bodyPr/>
          <a:lstStyle/>
          <a:p>
            <a:r>
              <a:rPr lang="en-US" dirty="0"/>
              <a:t>Making The Best of Architecture</a:t>
            </a:r>
          </a:p>
        </p:txBody>
      </p:sp>
      <p:sp>
        <p:nvSpPr>
          <p:cNvPr id="3" name="Content Placeholder 2">
            <a:extLst>
              <a:ext uri="{FF2B5EF4-FFF2-40B4-BE49-F238E27FC236}">
                <a16:creationId xmlns:a16="http://schemas.microsoft.com/office/drawing/2014/main" id="{2AE67557-0473-011A-2FDE-F933C0AA31C7}"/>
              </a:ext>
            </a:extLst>
          </p:cNvPr>
          <p:cNvSpPr>
            <a:spLocks noGrp="1"/>
          </p:cNvSpPr>
          <p:nvPr>
            <p:ph idx="1"/>
          </p:nvPr>
        </p:nvSpPr>
        <p:spPr/>
        <p:txBody>
          <a:bodyPr/>
          <a:lstStyle/>
          <a:p>
            <a:r>
              <a:rPr lang="en-US" dirty="0">
                <a:solidFill>
                  <a:srgbClr val="0000FF"/>
                </a:solidFill>
              </a:rPr>
              <a:t>A good architect is comfortable at all levels of refinement</a:t>
            </a:r>
          </a:p>
          <a:p>
            <a:pPr lvl="1"/>
            <a:r>
              <a:rPr lang="en-US" dirty="0"/>
              <a:t>Including the extremes</a:t>
            </a:r>
          </a:p>
          <a:p>
            <a:pPr lvl="1"/>
            <a:endParaRPr lang="en-US" dirty="0"/>
          </a:p>
          <a:p>
            <a:r>
              <a:rPr lang="en-US" dirty="0">
                <a:solidFill>
                  <a:srgbClr val="0000FF"/>
                </a:solidFill>
              </a:rPr>
              <a:t>A good architect knows when to use what type of simulation </a:t>
            </a:r>
          </a:p>
          <a:p>
            <a:pPr lvl="1"/>
            <a:r>
              <a:rPr lang="en-US" dirty="0"/>
              <a:t>And, more generally, what type of evaluation method</a:t>
            </a:r>
          </a:p>
          <a:p>
            <a:pPr lvl="1"/>
            <a:endParaRPr lang="en-US" dirty="0"/>
          </a:p>
          <a:p>
            <a:r>
              <a:rPr lang="en-US" dirty="0"/>
              <a:t>Recall: A variety of evaluation methods are available:</a:t>
            </a:r>
          </a:p>
          <a:p>
            <a:pPr lvl="1"/>
            <a:r>
              <a:rPr lang="en-US" dirty="0"/>
              <a:t>Theoretical proof</a:t>
            </a:r>
          </a:p>
          <a:p>
            <a:pPr lvl="1"/>
            <a:r>
              <a:rPr lang="en-US" dirty="0"/>
              <a:t>Analytical modeling</a:t>
            </a:r>
          </a:p>
          <a:p>
            <a:pPr lvl="1"/>
            <a:r>
              <a:rPr lang="en-US" dirty="0"/>
              <a:t>Simulation (at varying degrees of abstraction and accuracy)</a:t>
            </a:r>
          </a:p>
          <a:p>
            <a:pPr lvl="1"/>
            <a:r>
              <a:rPr lang="en-US" dirty="0"/>
              <a:t>Prototyping with a real system (e.g., FPGAs)</a:t>
            </a:r>
          </a:p>
          <a:p>
            <a:pPr lvl="1"/>
            <a:r>
              <a:rPr lang="en-US" dirty="0"/>
              <a:t>Real implementation</a:t>
            </a:r>
          </a:p>
          <a:p>
            <a:pPr lvl="1"/>
            <a:endParaRPr lang="en-US" dirty="0"/>
          </a:p>
        </p:txBody>
      </p:sp>
      <p:sp>
        <p:nvSpPr>
          <p:cNvPr id="4" name="Slide Number Placeholder 3">
            <a:extLst>
              <a:ext uri="{FF2B5EF4-FFF2-40B4-BE49-F238E27FC236}">
                <a16:creationId xmlns:a16="http://schemas.microsoft.com/office/drawing/2014/main" id="{4AD38D09-4A50-8374-72E3-21829448E256}"/>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89</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Arial" charset="0"/>
            </a:endParaRPr>
          </a:p>
        </p:txBody>
      </p:sp>
    </p:spTree>
    <p:extLst>
      <p:ext uri="{BB962C8B-B14F-4D97-AF65-F5344CB8AC3E}">
        <p14:creationId xmlns:p14="http://schemas.microsoft.com/office/powerpoint/2010/main" val="12543444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6C3E3-5789-694C-8AC8-B12CE8B4ED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60BF7-B245-1A27-4515-BC55401E3E07}"/>
              </a:ext>
            </a:extLst>
          </p:cNvPr>
          <p:cNvSpPr>
            <a:spLocks noGrp="1"/>
          </p:cNvSpPr>
          <p:nvPr>
            <p:ph type="title"/>
          </p:nvPr>
        </p:nvSpPr>
        <p:spPr>
          <a:xfrm>
            <a:off x="228600" y="152400"/>
            <a:ext cx="9527976" cy="1066800"/>
          </a:xfrm>
        </p:spPr>
        <p:txBody>
          <a:bodyPr/>
          <a:lstStyle/>
          <a:p>
            <a:r>
              <a:rPr lang="en-US" sz="3900" dirty="0"/>
              <a:t>Infrastructures to Understand Memory Issues</a:t>
            </a:r>
          </a:p>
        </p:txBody>
      </p:sp>
      <p:sp>
        <p:nvSpPr>
          <p:cNvPr id="5" name="Rectangle 4">
            <a:extLst>
              <a:ext uri="{FF2B5EF4-FFF2-40B4-BE49-F238E27FC236}">
                <a16:creationId xmlns:a16="http://schemas.microsoft.com/office/drawing/2014/main" id="{1B030F0C-A359-89EE-AAE2-2EC8B390D4CD}"/>
              </a:ext>
            </a:extLst>
          </p:cNvPr>
          <p:cNvSpPr/>
          <p:nvPr/>
        </p:nvSpPr>
        <p:spPr>
          <a:xfrm>
            <a:off x="23300" y="945044"/>
            <a:ext cx="8954439" cy="424732"/>
          </a:xfrm>
          <a:prstGeom prst="rect">
            <a:avLst/>
          </a:prstGeom>
        </p:spPr>
        <p:txBody>
          <a:bodyPr wrap="square">
            <a:spAutoFit/>
          </a:bodyPr>
          <a:lstStyle/>
          <a:p>
            <a:pPr marL="11113" marR="0" lvl="1" indent="0" algn="ctr" defTabSz="914400" rtl="0" eaLnBrk="1" fontAlgn="auto" latinLnBrk="0" hangingPunct="1">
              <a:lnSpc>
                <a:spcPct val="90000"/>
              </a:lnSpc>
              <a:spcBef>
                <a:spcPts val="40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DRAM Bender on a Xilinx </a:t>
            </a:r>
            <a:r>
              <a:rPr kumimoji="0" lang="en-US" sz="2400" b="0" i="0" u="none" strike="noStrike" kern="1200" cap="none" spc="0" normalizeH="0" baseline="0" noProof="0" dirty="0" err="1">
                <a:ln>
                  <a:noFill/>
                </a:ln>
                <a:solidFill>
                  <a:srgbClr val="0000FF"/>
                </a:solidFill>
                <a:effectLst/>
                <a:uLnTx/>
                <a:uFillTx/>
                <a:latin typeface="Cambria" panose="02040503050406030204" pitchFamily="18" charset="0"/>
                <a:ea typeface="+mn-ea"/>
                <a:cs typeface="+mn-cs"/>
              </a:rPr>
              <a:t>Virtex</a:t>
            </a:r>
            <a:r>
              <a:rPr kumimoji="0" lang="en-US" sz="24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 </a:t>
            </a:r>
            <a:r>
              <a:rPr kumimoji="0" lang="en-US" sz="2400" b="0" i="0" u="none" strike="noStrike" kern="1200" cap="none" spc="0" normalizeH="0" baseline="0" noProof="0" dirty="0" err="1">
                <a:ln>
                  <a:noFill/>
                </a:ln>
                <a:solidFill>
                  <a:srgbClr val="0000FF"/>
                </a:solidFill>
                <a:effectLst/>
                <a:uLnTx/>
                <a:uFillTx/>
                <a:latin typeface="Cambria" panose="02040503050406030204" pitchFamily="18" charset="0"/>
                <a:ea typeface="+mn-ea"/>
                <a:cs typeface="+mn-cs"/>
              </a:rPr>
              <a:t>UltraScale</a:t>
            </a:r>
            <a:r>
              <a:rPr kumimoji="0" lang="en-US" sz="24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rPr>
              <a:t>+ XCU200</a:t>
            </a:r>
            <a:endParaRPr kumimoji="0" lang="en-US" sz="2600" b="0" i="0" u="none" strike="noStrike" kern="1200" cap="none" spc="0" normalizeH="0" baseline="0" noProof="0" dirty="0">
              <a:ln>
                <a:noFill/>
              </a:ln>
              <a:solidFill>
                <a:srgbClr val="0000FF"/>
              </a:solidFill>
              <a:effectLst/>
              <a:uLnTx/>
              <a:uFillTx/>
              <a:latin typeface="Cambria" panose="02040503050406030204" pitchFamily="18" charset="0"/>
              <a:ea typeface="+mn-ea"/>
              <a:cs typeface="+mn-cs"/>
            </a:endParaRPr>
          </a:p>
        </p:txBody>
      </p:sp>
      <p:sp>
        <p:nvSpPr>
          <p:cNvPr id="29" name="Rectangle 28">
            <a:extLst>
              <a:ext uri="{FF2B5EF4-FFF2-40B4-BE49-F238E27FC236}">
                <a16:creationId xmlns:a16="http://schemas.microsoft.com/office/drawing/2014/main" id="{C1FA268A-1E1D-F1E3-AB4E-CEA4CFDA8276}"/>
              </a:ext>
            </a:extLst>
          </p:cNvPr>
          <p:cNvSpPr/>
          <p:nvPr/>
        </p:nvSpPr>
        <p:spPr>
          <a:xfrm>
            <a:off x="-2199" y="5101733"/>
            <a:ext cx="9144000" cy="135838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Fine-grained control over </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DRAM commands</a:t>
            </a:r>
            <a:r>
              <a:rPr kumimoji="0" lang="en-US" sz="2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90000"/>
              </a:lnSpc>
              <a:spcBef>
                <a:spcPts val="40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timing parameters (</a:t>
            </a:r>
            <a:r>
              <a:rPr kumimoji="0" lang="en-US" sz="2800" b="1" i="0" u="none" strike="noStrike" kern="1200" cap="none" spc="0" normalizeH="0" baseline="0" noProof="0" dirty="0">
                <a:ln>
                  <a:noFill/>
                </a:ln>
                <a:solidFill>
                  <a:srgbClr val="7030A0"/>
                </a:solidFill>
                <a:effectLst/>
                <a:uLnTx/>
                <a:uFillTx/>
                <a:latin typeface="Cambria"/>
                <a:ea typeface="Cambria"/>
                <a:cs typeface="+mn-cs"/>
              </a:rPr>
              <a:t>±1.5ns</a:t>
            </a:r>
            <a:r>
              <a:rPr kumimoji="0" lang="en-US" sz="28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a:t>
            </a:r>
            <a:r>
              <a:rPr kumimoji="0" lang="en-US" sz="2800" b="0"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 </a:t>
            </a:r>
            <a:r>
              <a:rPr kumimoji="0" lang="en-US" sz="2800" b="1" i="0" u="none" strike="noStrike" kern="1200" cap="none" spc="0" normalizeH="0" baseline="0" noProof="0" dirty="0">
                <a:ln>
                  <a:noFill/>
                </a:ln>
                <a:solidFill>
                  <a:srgbClr val="C55910"/>
                </a:solidFill>
                <a:effectLst/>
                <a:uLnTx/>
                <a:uFillTx/>
                <a:latin typeface="Cambria" panose="02040503050406030204" pitchFamily="18" charset="0"/>
                <a:ea typeface="+mn-ea"/>
                <a:cs typeface="+mn-cs"/>
              </a:rPr>
              <a:t>temperature (</a:t>
            </a:r>
            <a:r>
              <a:rPr kumimoji="0" lang="en-US" sz="2800" b="1" i="0" u="none" strike="noStrike" kern="1200" cap="none" spc="0" normalizeH="0" baseline="0" noProof="0" dirty="0">
                <a:ln>
                  <a:noFill/>
                </a:ln>
                <a:solidFill>
                  <a:srgbClr val="C55910"/>
                </a:solidFill>
                <a:effectLst/>
                <a:uLnTx/>
                <a:uFillTx/>
                <a:latin typeface="Cambria"/>
                <a:ea typeface="Cambria"/>
                <a:cs typeface="+mn-cs"/>
              </a:rPr>
              <a:t>±0.5°C ),</a:t>
            </a:r>
          </a:p>
          <a:p>
            <a:pPr marL="0" marR="0" lvl="0" indent="0" algn="ctr" defTabSz="914400" rtl="0" eaLnBrk="1" fontAlgn="auto" latinLnBrk="0" hangingPunct="1">
              <a:lnSpc>
                <a:spcPct val="90000"/>
              </a:lnSpc>
              <a:spcBef>
                <a:spcPts val="40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and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voltage (</a:t>
            </a:r>
            <a:r>
              <a:rPr kumimoji="0" lang="en-US" sz="2800" b="1" i="0" u="none" strike="noStrike" kern="1200" cap="none" spc="0" normalizeH="0" baseline="0" noProof="0" dirty="0">
                <a:ln>
                  <a:noFill/>
                </a:ln>
                <a:solidFill>
                  <a:srgbClr val="C00000"/>
                </a:solidFill>
                <a:effectLst/>
                <a:uLnTx/>
                <a:uFillTx/>
                <a:latin typeface="Cambria"/>
                <a:ea typeface="Cambria"/>
                <a:cs typeface="+mn-cs"/>
              </a:rPr>
              <a:t>±1mV</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a:t>
            </a:r>
          </a:p>
        </p:txBody>
      </p:sp>
      <p:sp>
        <p:nvSpPr>
          <p:cNvPr id="3" name="TextBox 2">
            <a:extLst>
              <a:ext uri="{FF2B5EF4-FFF2-40B4-BE49-F238E27FC236}">
                <a16:creationId xmlns:a16="http://schemas.microsoft.com/office/drawing/2014/main" id="{613D4AEA-47B7-48DD-69BB-7D3B3428A977}"/>
              </a:ext>
            </a:extLst>
          </p:cNvPr>
          <p:cNvSpPr txBox="1"/>
          <p:nvPr/>
        </p:nvSpPr>
        <p:spPr>
          <a:xfrm>
            <a:off x="23300" y="6418551"/>
            <a:ext cx="883772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a:t>
            </a:r>
            <a:r>
              <a:rPr kumimoji="0" lang="en-US" sz="12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Olgun</a:t>
            </a:r>
            <a:r>
              <a:rPr kumimoji="0" lang="en-US" sz="12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et al., </a:t>
            </a:r>
            <a:r>
              <a:rPr kumimoji="0" lang="en-US" sz="1200" b="1" i="0" u="none" strike="noStrike" kern="1200" cap="none" spc="0" normalizeH="0" baseline="0" noProof="0" dirty="0">
                <a:ln>
                  <a:noFill/>
                </a:ln>
                <a:solidFill>
                  <a:srgbClr val="000000"/>
                </a:solidFill>
                <a:effectLst/>
                <a:uLnTx/>
                <a:uFillTx/>
                <a:latin typeface="Times"/>
                <a:ea typeface="+mn-ea"/>
                <a:cs typeface="+mn-cs"/>
              </a:rPr>
              <a:t>“</a:t>
            </a:r>
            <a:r>
              <a:rPr kumimoji="0" lang="en-US" sz="1200" b="1" i="0" u="none" strike="noStrike" kern="1200" cap="none" spc="0" normalizeH="0" baseline="0" noProof="0" dirty="0">
                <a:ln>
                  <a:noFill/>
                </a:ln>
                <a:solidFill>
                  <a:srgbClr val="0000FF"/>
                </a:solidFill>
                <a:effectLst/>
                <a:uLnTx/>
                <a:uFillTx/>
                <a:latin typeface="Times"/>
                <a:ea typeface="+mn-ea"/>
                <a:cs typeface="+mn-cs"/>
                <a:hlinkClick r:id="rId4">
                  <a:extLst>
                    <a:ext uri="{A12FA001-AC4F-418D-AE19-62706E023703}">
                      <ahyp:hlinkClr xmlns:ahyp="http://schemas.microsoft.com/office/drawing/2018/hyperlinkcolor" val="tx"/>
                    </a:ext>
                  </a:extLst>
                </a:hlinkClick>
              </a:rPr>
              <a:t>DRAM Bender: An Extensible and Versatile FPGA-based Infrastructure to Easily Test State-of-the-art DRAM Chips</a:t>
            </a:r>
            <a:r>
              <a:rPr kumimoji="0" lang="en-US" sz="1200" b="1" i="0" u="none" strike="noStrike" kern="1200" cap="none" spc="0" normalizeH="0" baseline="0" noProof="0" dirty="0">
                <a:ln>
                  <a:noFill/>
                </a:ln>
                <a:solidFill>
                  <a:srgbClr val="000000"/>
                </a:solidFill>
                <a:effectLst/>
                <a:uLnTx/>
                <a:uFillTx/>
                <a:latin typeface="Times"/>
                <a:ea typeface="+mn-ea"/>
                <a:cs typeface="+mn-cs"/>
              </a:rPr>
              <a:t>,”</a:t>
            </a:r>
            <a:r>
              <a:rPr kumimoji="0" lang="en-US" sz="1200" b="1"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en-US" sz="12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in TCAD, 2023. [GitHub: </a:t>
            </a:r>
            <a:r>
              <a:rPr kumimoji="0" lang="en-US" sz="1200" b="1" i="0" u="none" strike="noStrike" kern="1200" cap="none" spc="0" normalizeH="0" baseline="0" noProof="0" dirty="0">
                <a:ln>
                  <a:noFill/>
                </a:ln>
                <a:solidFill>
                  <a:srgbClr val="0000FF"/>
                </a:solidFill>
                <a:effectLst/>
                <a:uLnTx/>
                <a:uFillTx/>
                <a:latin typeface="Cambria" panose="02040503050406030204" pitchFamily="18" charset="0"/>
                <a:ea typeface="+mn-ea"/>
                <a:cs typeface="+mn-cs"/>
                <a:hlinkClick r:id="rId5">
                  <a:extLst>
                    <a:ext uri="{A12FA001-AC4F-418D-AE19-62706E023703}">
                      <ahyp:hlinkClr xmlns:ahyp="http://schemas.microsoft.com/office/drawing/2018/hyperlinkcolor" val="tx"/>
                    </a:ext>
                  </a:extLst>
                </a:hlinkClick>
              </a:rPr>
              <a:t>https://github.com/CMU-SAFARI/DRAM-Bender</a:t>
            </a:r>
            <a:r>
              <a:rPr kumimoji="0" lang="en-US" sz="12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a:t>
            </a:r>
          </a:p>
        </p:txBody>
      </p:sp>
      <p:sp>
        <p:nvSpPr>
          <p:cNvPr id="4" name="TextBox 3">
            <a:extLst>
              <a:ext uri="{FF2B5EF4-FFF2-40B4-BE49-F238E27FC236}">
                <a16:creationId xmlns:a16="http://schemas.microsoft.com/office/drawing/2014/main" id="{03DB09B5-AB8D-74A6-5133-F14780FD7730}"/>
              </a:ext>
            </a:extLst>
          </p:cNvPr>
          <p:cNvSpPr txBox="1"/>
          <p:nvPr/>
        </p:nvSpPr>
        <p:spPr>
          <a:xfrm>
            <a:off x="4200437" y="1713093"/>
            <a:ext cx="3000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a:t>
            </a:r>
          </a:p>
        </p:txBody>
      </p:sp>
      <p:pic>
        <p:nvPicPr>
          <p:cNvPr id="8" name="Base" descr="A close-up of a computer&#10;&#10;Description automatically generated">
            <a:extLst>
              <a:ext uri="{FF2B5EF4-FFF2-40B4-BE49-F238E27FC236}">
                <a16:creationId xmlns:a16="http://schemas.microsoft.com/office/drawing/2014/main" id="{F09EEBB4-2A2A-BE7D-703D-AA6326993B50}"/>
              </a:ext>
            </a:extLst>
          </p:cNvPr>
          <p:cNvPicPr>
            <a:picLocks noChangeAspect="1"/>
          </p:cNvPicPr>
          <p:nvPr/>
        </p:nvPicPr>
        <p:blipFill>
          <a:blip r:embed="rId6"/>
          <a:stretch>
            <a:fillRect/>
          </a:stretch>
        </p:blipFill>
        <p:spPr>
          <a:xfrm>
            <a:off x="0" y="1314271"/>
            <a:ext cx="9144000" cy="3787462"/>
          </a:xfrm>
          <a:prstGeom prst="rect">
            <a:avLst/>
          </a:prstGeom>
        </p:spPr>
      </p:pic>
      <p:pic>
        <p:nvPicPr>
          <p:cNvPr id="20" name="FPGA" descr="A close-up of a computer&#10;&#10;Description automatically generated">
            <a:extLst>
              <a:ext uri="{FF2B5EF4-FFF2-40B4-BE49-F238E27FC236}">
                <a16:creationId xmlns:a16="http://schemas.microsoft.com/office/drawing/2014/main" id="{CA3076EA-19D2-0777-9C2C-FFBAF424A13E}"/>
              </a:ext>
            </a:extLst>
          </p:cNvPr>
          <p:cNvPicPr>
            <a:picLocks noChangeAspect="1"/>
          </p:cNvPicPr>
          <p:nvPr/>
        </p:nvPicPr>
        <p:blipFill>
          <a:blip r:embed="rId7"/>
          <a:stretch>
            <a:fillRect/>
          </a:stretch>
        </p:blipFill>
        <p:spPr>
          <a:xfrm>
            <a:off x="0" y="1314271"/>
            <a:ext cx="9144000" cy="3787462"/>
          </a:xfrm>
          <a:prstGeom prst="rect">
            <a:avLst/>
          </a:prstGeom>
        </p:spPr>
      </p:pic>
      <p:pic>
        <p:nvPicPr>
          <p:cNvPr id="18" name="DRAM" descr="A computer with a fan and wires&#10;&#10;Description automatically generated with medium confidence">
            <a:extLst>
              <a:ext uri="{FF2B5EF4-FFF2-40B4-BE49-F238E27FC236}">
                <a16:creationId xmlns:a16="http://schemas.microsoft.com/office/drawing/2014/main" id="{AADE2BDE-E8C2-82A4-7916-9F79B6801A00}"/>
              </a:ext>
            </a:extLst>
          </p:cNvPr>
          <p:cNvPicPr>
            <a:picLocks noChangeAspect="1"/>
          </p:cNvPicPr>
          <p:nvPr/>
        </p:nvPicPr>
        <p:blipFill>
          <a:blip r:embed="rId8"/>
          <a:stretch>
            <a:fillRect/>
          </a:stretch>
        </p:blipFill>
        <p:spPr>
          <a:xfrm>
            <a:off x="0" y="1314271"/>
            <a:ext cx="9144000" cy="3787462"/>
          </a:xfrm>
          <a:prstGeom prst="rect">
            <a:avLst/>
          </a:prstGeom>
        </p:spPr>
      </p:pic>
      <p:pic>
        <p:nvPicPr>
          <p:cNvPr id="16" name="PCIe" descr="A computer with wires and a fan&#10;&#10;Description automatically generated with medium confidence">
            <a:extLst>
              <a:ext uri="{FF2B5EF4-FFF2-40B4-BE49-F238E27FC236}">
                <a16:creationId xmlns:a16="http://schemas.microsoft.com/office/drawing/2014/main" id="{3714FEDA-66AB-68CE-2CF0-663D63E63D62}"/>
              </a:ext>
            </a:extLst>
          </p:cNvPr>
          <p:cNvPicPr>
            <a:picLocks noChangeAspect="1"/>
          </p:cNvPicPr>
          <p:nvPr/>
        </p:nvPicPr>
        <p:blipFill>
          <a:blip r:embed="rId9"/>
          <a:stretch>
            <a:fillRect/>
          </a:stretch>
        </p:blipFill>
        <p:spPr>
          <a:xfrm>
            <a:off x="0" y="1314271"/>
            <a:ext cx="9144000" cy="3787462"/>
          </a:xfrm>
          <a:prstGeom prst="rect">
            <a:avLst/>
          </a:prstGeom>
        </p:spPr>
      </p:pic>
      <p:pic>
        <p:nvPicPr>
          <p:cNvPr id="14" name="Heater" descr="A close-up of a machine&#10;&#10;Description automatically generated">
            <a:extLst>
              <a:ext uri="{FF2B5EF4-FFF2-40B4-BE49-F238E27FC236}">
                <a16:creationId xmlns:a16="http://schemas.microsoft.com/office/drawing/2014/main" id="{5C098830-1693-3788-53EF-676D911CEEDB}"/>
              </a:ext>
            </a:extLst>
          </p:cNvPr>
          <p:cNvPicPr>
            <a:picLocks noChangeAspect="1"/>
          </p:cNvPicPr>
          <p:nvPr/>
        </p:nvPicPr>
        <p:blipFill>
          <a:blip r:embed="rId10"/>
          <a:stretch>
            <a:fillRect/>
          </a:stretch>
        </p:blipFill>
        <p:spPr>
          <a:xfrm>
            <a:off x="0" y="1314271"/>
            <a:ext cx="9144000" cy="3787462"/>
          </a:xfrm>
          <a:prstGeom prst="rect">
            <a:avLst/>
          </a:prstGeom>
        </p:spPr>
      </p:pic>
      <p:pic>
        <p:nvPicPr>
          <p:cNvPr id="12" name="TempContr" descr="A close-up of a machine&#10;&#10;Description automatically generated">
            <a:extLst>
              <a:ext uri="{FF2B5EF4-FFF2-40B4-BE49-F238E27FC236}">
                <a16:creationId xmlns:a16="http://schemas.microsoft.com/office/drawing/2014/main" id="{404555D9-23F1-8412-CCD7-0B2CA577C4D2}"/>
              </a:ext>
            </a:extLst>
          </p:cNvPr>
          <p:cNvPicPr>
            <a:picLocks noChangeAspect="1"/>
          </p:cNvPicPr>
          <p:nvPr/>
        </p:nvPicPr>
        <p:blipFill>
          <a:blip r:embed="rId11"/>
          <a:stretch>
            <a:fillRect/>
          </a:stretch>
        </p:blipFill>
        <p:spPr>
          <a:xfrm>
            <a:off x="0" y="1314271"/>
            <a:ext cx="9144000" cy="3787462"/>
          </a:xfrm>
          <a:prstGeom prst="rect">
            <a:avLst/>
          </a:prstGeom>
        </p:spPr>
      </p:pic>
      <p:pic>
        <p:nvPicPr>
          <p:cNvPr id="10" name="PowerSupply" descr="A close-up of a machine&#10;&#10;Description automatically generated">
            <a:extLst>
              <a:ext uri="{FF2B5EF4-FFF2-40B4-BE49-F238E27FC236}">
                <a16:creationId xmlns:a16="http://schemas.microsoft.com/office/drawing/2014/main" id="{4901443B-6291-FD69-2C69-728D7A37BB37}"/>
              </a:ext>
            </a:extLst>
          </p:cNvPr>
          <p:cNvPicPr>
            <a:picLocks noChangeAspect="1"/>
          </p:cNvPicPr>
          <p:nvPr/>
        </p:nvPicPr>
        <p:blipFill>
          <a:blip r:embed="rId12"/>
          <a:stretch>
            <a:fillRect/>
          </a:stretch>
        </p:blipFill>
        <p:spPr>
          <a:xfrm>
            <a:off x="0" y="1314271"/>
            <a:ext cx="9144000" cy="3787462"/>
          </a:xfrm>
          <a:prstGeom prst="rect">
            <a:avLst/>
          </a:prstGeom>
        </p:spPr>
      </p:pic>
    </p:spTree>
    <p:custDataLst>
      <p:tags r:id="rId1"/>
    </p:custDataLst>
    <p:extLst>
      <p:ext uri="{BB962C8B-B14F-4D97-AF65-F5344CB8AC3E}">
        <p14:creationId xmlns:p14="http://schemas.microsoft.com/office/powerpoint/2010/main" val="1968375178"/>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7DAFB-4C30-893D-1E42-5853C3446D74}"/>
              </a:ext>
            </a:extLst>
          </p:cNvPr>
          <p:cNvSpPr>
            <a:spLocks noGrp="1"/>
          </p:cNvSpPr>
          <p:nvPr>
            <p:ph type="title"/>
          </p:nvPr>
        </p:nvSpPr>
        <p:spPr/>
        <p:txBody>
          <a:bodyPr/>
          <a:lstStyle/>
          <a:p>
            <a:r>
              <a:rPr lang="en-US" dirty="0"/>
              <a:t>More on Simulation: A Lecture</a:t>
            </a:r>
          </a:p>
        </p:txBody>
      </p:sp>
      <p:sp>
        <p:nvSpPr>
          <p:cNvPr id="3" name="Content Placeholder 2">
            <a:extLst>
              <a:ext uri="{FF2B5EF4-FFF2-40B4-BE49-F238E27FC236}">
                <a16:creationId xmlns:a16="http://schemas.microsoft.com/office/drawing/2014/main" id="{7581FE89-1473-3A50-4B54-E8E7F11756B9}"/>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F02F9E43-4111-2CE2-8929-AD88BA596039}"/>
              </a:ext>
            </a:extLst>
          </p:cNvPr>
          <p:cNvSpPr>
            <a:spLocks noGrp="1"/>
          </p:cNvSpPr>
          <p:nvPr>
            <p:ph type="sldNum" sz="quarter" idx="11"/>
          </p:nvPr>
        </p:nvSpPr>
        <p:spPr/>
        <p:txBody>
          <a:bodyPr/>
          <a:lstStyle/>
          <a:p>
            <a:pPr>
              <a:defRPr/>
            </a:pPr>
            <a:fld id="{76BB4180-6920-9C42-9DA1-4829E0437063}" type="slidenum">
              <a:rPr lang="en-US" smtClean="0"/>
              <a:pPr>
                <a:defRPr/>
              </a:pPr>
              <a:t>90</a:t>
            </a:fld>
            <a:endParaRPr lang="en-US"/>
          </a:p>
        </p:txBody>
      </p:sp>
      <p:sp>
        <p:nvSpPr>
          <p:cNvPr id="5" name="TextBox 4">
            <a:extLst>
              <a:ext uri="{FF2B5EF4-FFF2-40B4-BE49-F238E27FC236}">
                <a16:creationId xmlns:a16="http://schemas.microsoft.com/office/drawing/2014/main" id="{03DF4EE5-B72F-4AA2-EAEF-8E6BEF556590}"/>
              </a:ext>
            </a:extLst>
          </p:cNvPr>
          <p:cNvSpPr txBox="1"/>
          <p:nvPr/>
        </p:nvSpPr>
        <p:spPr>
          <a:xfrm>
            <a:off x="1413923" y="6444044"/>
            <a:ext cx="6316153" cy="369332"/>
          </a:xfrm>
          <a:prstGeom prst="rect">
            <a:avLst/>
          </a:prstGeom>
          <a:noFill/>
        </p:spPr>
        <p:txBody>
          <a:bodyPr wrap="none" rtlCol="0">
            <a:spAutoFit/>
          </a:bodyPr>
          <a:lstStyle/>
          <a:p>
            <a:r>
              <a:rPr lang="en-US" b="1" dirty="0">
                <a:solidFill>
                  <a:srgbClr val="0000FF"/>
                </a:solidFill>
                <a:hlinkClick r:id="rId2">
                  <a:extLst>
                    <a:ext uri="{A12FA001-AC4F-418D-AE19-62706E023703}">
                      <ahyp:hlinkClr xmlns:ahyp="http://schemas.microsoft.com/office/drawing/2018/hyperlinkcolor" val="tx"/>
                    </a:ext>
                  </a:extLst>
                </a:hlinkClick>
              </a:rPr>
              <a:t>https://www.youtube.com/watch?v=lJ5UpGvdm4Y</a:t>
            </a:r>
            <a:r>
              <a:rPr lang="en-US" b="1" dirty="0">
                <a:solidFill>
                  <a:srgbClr val="0000FF"/>
                </a:solidFill>
              </a:rPr>
              <a:t> </a:t>
            </a:r>
          </a:p>
        </p:txBody>
      </p:sp>
      <p:pic>
        <p:nvPicPr>
          <p:cNvPr id="6" name="Picture 5">
            <a:extLst>
              <a:ext uri="{FF2B5EF4-FFF2-40B4-BE49-F238E27FC236}">
                <a16:creationId xmlns:a16="http://schemas.microsoft.com/office/drawing/2014/main" id="{127E1150-097A-7E7F-358F-C3BD13586A6E}"/>
              </a:ext>
            </a:extLst>
          </p:cNvPr>
          <p:cNvPicPr>
            <a:picLocks noChangeAspect="1"/>
          </p:cNvPicPr>
          <p:nvPr/>
        </p:nvPicPr>
        <p:blipFill>
          <a:blip r:embed="rId3"/>
          <a:stretch>
            <a:fillRect/>
          </a:stretch>
        </p:blipFill>
        <p:spPr>
          <a:xfrm>
            <a:off x="685800" y="955596"/>
            <a:ext cx="7772400" cy="5425732"/>
          </a:xfrm>
          <a:prstGeom prst="rect">
            <a:avLst/>
          </a:prstGeom>
        </p:spPr>
      </p:pic>
    </p:spTree>
    <p:extLst>
      <p:ext uri="{BB962C8B-B14F-4D97-AF65-F5344CB8AC3E}">
        <p14:creationId xmlns:p14="http://schemas.microsoft.com/office/powerpoint/2010/main" val="2876246004"/>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6B559-5B3F-8AF4-27A5-EB8DFD1B95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CA042-954E-3CCB-D65F-DB04B3ABE6A0}"/>
              </a:ext>
            </a:extLst>
          </p:cNvPr>
          <p:cNvSpPr>
            <a:spLocks noGrp="1"/>
          </p:cNvSpPr>
          <p:nvPr>
            <p:ph type="ctrTitle"/>
          </p:nvPr>
        </p:nvSpPr>
        <p:spPr>
          <a:xfrm>
            <a:off x="685800" y="1412776"/>
            <a:ext cx="7924800" cy="1752600"/>
          </a:xfrm>
        </p:spPr>
        <p:txBody>
          <a:bodyPr/>
          <a:lstStyle/>
          <a:p>
            <a:r>
              <a:rPr lang="en-US" sz="4000" dirty="0" err="1"/>
              <a:t>Ramulator</a:t>
            </a:r>
            <a:r>
              <a:rPr lang="en-US" sz="4000" dirty="0"/>
              <a:t>: A </a:t>
            </a:r>
            <a:r>
              <a:rPr lang="en-US" sz="4000" b="1" dirty="0"/>
              <a:t>Fast</a:t>
            </a:r>
            <a:r>
              <a:rPr lang="en-US" sz="4000" dirty="0"/>
              <a:t> and </a:t>
            </a:r>
            <a:r>
              <a:rPr lang="en-US" sz="4000" b="1" dirty="0"/>
              <a:t>Extensible</a:t>
            </a:r>
            <a:r>
              <a:rPr lang="en-US" sz="4000" dirty="0"/>
              <a:t> DRAM Simulator </a:t>
            </a:r>
            <a:br>
              <a:rPr lang="en-US" sz="4000" dirty="0"/>
            </a:br>
            <a:r>
              <a:rPr lang="en-US" sz="4000" dirty="0"/>
              <a:t>	</a:t>
            </a:r>
            <a:r>
              <a:rPr lang="en-US" sz="3000" b="1" dirty="0"/>
              <a:t>[IEEE Comp Arch Letters’15]</a:t>
            </a:r>
          </a:p>
        </p:txBody>
      </p:sp>
      <p:sp>
        <p:nvSpPr>
          <p:cNvPr id="3" name="Subtitle 2">
            <a:extLst>
              <a:ext uri="{FF2B5EF4-FFF2-40B4-BE49-F238E27FC236}">
                <a16:creationId xmlns:a16="http://schemas.microsoft.com/office/drawing/2014/main" id="{1929B752-5476-8CA6-9899-D6A9A9617294}"/>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2CB54E28-D2D3-DF4F-E67D-206B3BBA6661}"/>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91</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Tree>
    <p:extLst>
      <p:ext uri="{BB962C8B-B14F-4D97-AF65-F5344CB8AC3E}">
        <p14:creationId xmlns:p14="http://schemas.microsoft.com/office/powerpoint/2010/main" val="2544859430"/>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8CDEE-44CB-43F5-BE59-98219CA347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32DDF4-1C61-79D3-8403-91130AF452F5}"/>
              </a:ext>
            </a:extLst>
          </p:cNvPr>
          <p:cNvSpPr>
            <a:spLocks noGrp="1"/>
          </p:cNvSpPr>
          <p:nvPr>
            <p:ph type="title"/>
          </p:nvPr>
        </p:nvSpPr>
        <p:spPr/>
        <p:txBody>
          <a:bodyPr/>
          <a:lstStyle/>
          <a:p>
            <a:r>
              <a:rPr lang="en-US" dirty="0" err="1"/>
              <a:t>Ramulator</a:t>
            </a:r>
            <a:r>
              <a:rPr lang="en-US" dirty="0"/>
              <a:t> Motivation</a:t>
            </a:r>
          </a:p>
        </p:txBody>
      </p:sp>
      <p:sp>
        <p:nvSpPr>
          <p:cNvPr id="3" name="Content Placeholder 2">
            <a:extLst>
              <a:ext uri="{FF2B5EF4-FFF2-40B4-BE49-F238E27FC236}">
                <a16:creationId xmlns:a16="http://schemas.microsoft.com/office/drawing/2014/main" id="{723E9E06-A75D-5706-ED91-F7AE24514EFA}"/>
              </a:ext>
            </a:extLst>
          </p:cNvPr>
          <p:cNvSpPr>
            <a:spLocks noGrp="1"/>
          </p:cNvSpPr>
          <p:nvPr>
            <p:ph idx="1"/>
          </p:nvPr>
        </p:nvSpPr>
        <p:spPr/>
        <p:txBody>
          <a:bodyPr/>
          <a:lstStyle/>
          <a:p>
            <a:r>
              <a:rPr lang="en-US" sz="2000" dirty="0"/>
              <a:t>DRAM and Memory Controller landscape is changing</a:t>
            </a:r>
          </a:p>
          <a:p>
            <a:r>
              <a:rPr lang="en-US" sz="2000" dirty="0"/>
              <a:t>Many new and upcoming standards</a:t>
            </a:r>
          </a:p>
          <a:p>
            <a:r>
              <a:rPr lang="en-US" sz="2000" dirty="0"/>
              <a:t>Many new controller designs</a:t>
            </a:r>
          </a:p>
          <a:p>
            <a:r>
              <a:rPr lang="en-US" sz="2000" dirty="0"/>
              <a:t>A </a:t>
            </a:r>
            <a:r>
              <a:rPr lang="en-US" sz="2000" b="1" dirty="0"/>
              <a:t>fast</a:t>
            </a:r>
            <a:r>
              <a:rPr lang="en-US" sz="2000" dirty="0"/>
              <a:t> and </a:t>
            </a:r>
            <a:r>
              <a:rPr lang="en-US" sz="2000" b="1" dirty="0"/>
              <a:t>easy-to-extend</a:t>
            </a:r>
            <a:r>
              <a:rPr lang="en-US" sz="2000" dirty="0"/>
              <a:t> simulator is very much needed</a:t>
            </a:r>
          </a:p>
        </p:txBody>
      </p:sp>
      <p:sp>
        <p:nvSpPr>
          <p:cNvPr id="4" name="Slide Number Placeholder 3">
            <a:extLst>
              <a:ext uri="{FF2B5EF4-FFF2-40B4-BE49-F238E27FC236}">
                <a16:creationId xmlns:a16="http://schemas.microsoft.com/office/drawing/2014/main" id="{E1142594-9E4D-3180-592F-076D232D8A1E}"/>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92</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961E3664-B2BE-C66E-110C-AE00882C4192}"/>
              </a:ext>
            </a:extLst>
          </p:cNvPr>
          <p:cNvPicPr>
            <a:picLocks noChangeAspect="1"/>
          </p:cNvPicPr>
          <p:nvPr/>
        </p:nvPicPr>
        <p:blipFill>
          <a:blip r:embed="rId2"/>
          <a:stretch>
            <a:fillRect/>
          </a:stretch>
        </p:blipFill>
        <p:spPr>
          <a:xfrm>
            <a:off x="755576" y="2708920"/>
            <a:ext cx="7315200" cy="4064000"/>
          </a:xfrm>
          <a:prstGeom prst="rect">
            <a:avLst/>
          </a:prstGeom>
        </p:spPr>
      </p:pic>
    </p:spTree>
    <p:extLst>
      <p:ext uri="{BB962C8B-B14F-4D97-AF65-F5344CB8AC3E}">
        <p14:creationId xmlns:p14="http://schemas.microsoft.com/office/powerpoint/2010/main" val="2839521204"/>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ACCA1-8DE5-10C1-F786-E41B2B9E64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F72965-C7D7-6F23-10EC-70533CA8AF63}"/>
              </a:ext>
            </a:extLst>
          </p:cNvPr>
          <p:cNvSpPr>
            <a:spLocks noGrp="1"/>
          </p:cNvSpPr>
          <p:nvPr>
            <p:ph type="title"/>
          </p:nvPr>
        </p:nvSpPr>
        <p:spPr/>
        <p:txBody>
          <a:bodyPr/>
          <a:lstStyle/>
          <a:p>
            <a:r>
              <a:rPr lang="en-US" dirty="0" err="1"/>
              <a:t>Ramulator</a:t>
            </a:r>
            <a:r>
              <a:rPr lang="en-US" dirty="0"/>
              <a:t> </a:t>
            </a:r>
          </a:p>
        </p:txBody>
      </p:sp>
      <p:sp>
        <p:nvSpPr>
          <p:cNvPr id="3" name="Content Placeholder 2">
            <a:extLst>
              <a:ext uri="{FF2B5EF4-FFF2-40B4-BE49-F238E27FC236}">
                <a16:creationId xmlns:a16="http://schemas.microsoft.com/office/drawing/2014/main" id="{414DAFDB-07E1-25E9-5211-021940F3D762}"/>
              </a:ext>
            </a:extLst>
          </p:cNvPr>
          <p:cNvSpPr>
            <a:spLocks noGrp="1"/>
          </p:cNvSpPr>
          <p:nvPr>
            <p:ph idx="1"/>
          </p:nvPr>
        </p:nvSpPr>
        <p:spPr/>
        <p:txBody>
          <a:bodyPr/>
          <a:lstStyle/>
          <a:p>
            <a:r>
              <a:rPr lang="en-US" dirty="0"/>
              <a:t>Provides out-of-the box support for many DRAM standards:</a:t>
            </a:r>
          </a:p>
          <a:p>
            <a:pPr lvl="1"/>
            <a:r>
              <a:rPr lang="en-US" dirty="0"/>
              <a:t>DDR3/4, LPDDR3/4, GDDR5, WIO1/2, HBM, plus new proposals (SALP, AL-DRAM, TLDRAM, RowClone, and SARP)</a:t>
            </a:r>
          </a:p>
          <a:p>
            <a:r>
              <a:rPr lang="en-US" dirty="0"/>
              <a:t>~2.5X faster than fastest open-source simulator</a:t>
            </a:r>
          </a:p>
          <a:p>
            <a:r>
              <a:rPr lang="en-US" dirty="0"/>
              <a:t>Modular and extensible to different standards</a:t>
            </a:r>
          </a:p>
        </p:txBody>
      </p:sp>
      <p:sp>
        <p:nvSpPr>
          <p:cNvPr id="4" name="Slide Number Placeholder 3">
            <a:extLst>
              <a:ext uri="{FF2B5EF4-FFF2-40B4-BE49-F238E27FC236}">
                <a16:creationId xmlns:a16="http://schemas.microsoft.com/office/drawing/2014/main" id="{80D8B42C-B0C8-444E-4F41-0A9CABE64390}"/>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93</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152B9268-C4F0-E926-0B0F-F278DDC0B175}"/>
              </a:ext>
            </a:extLst>
          </p:cNvPr>
          <p:cNvPicPr>
            <a:picLocks noChangeAspect="1"/>
          </p:cNvPicPr>
          <p:nvPr/>
        </p:nvPicPr>
        <p:blipFill>
          <a:blip r:embed="rId2"/>
          <a:stretch>
            <a:fillRect/>
          </a:stretch>
        </p:blipFill>
        <p:spPr>
          <a:xfrm>
            <a:off x="827584" y="3501008"/>
            <a:ext cx="7073900" cy="2654300"/>
          </a:xfrm>
          <a:prstGeom prst="rect">
            <a:avLst/>
          </a:prstGeom>
        </p:spPr>
      </p:pic>
    </p:spTree>
    <p:extLst>
      <p:ext uri="{BB962C8B-B14F-4D97-AF65-F5344CB8AC3E}">
        <p14:creationId xmlns:p14="http://schemas.microsoft.com/office/powerpoint/2010/main" val="1687824758"/>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8506F-3AEB-046F-82A6-4DBF6A4BAE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A85792-701C-BB2F-0E47-99740B5BBD09}"/>
              </a:ext>
            </a:extLst>
          </p:cNvPr>
          <p:cNvSpPr>
            <a:spLocks noGrp="1"/>
          </p:cNvSpPr>
          <p:nvPr>
            <p:ph type="title"/>
          </p:nvPr>
        </p:nvSpPr>
        <p:spPr>
          <a:xfrm>
            <a:off x="228600" y="152400"/>
            <a:ext cx="8915400" cy="1066800"/>
          </a:xfrm>
        </p:spPr>
        <p:txBody>
          <a:bodyPr/>
          <a:lstStyle/>
          <a:p>
            <a:r>
              <a:rPr lang="en-US" sz="3600" dirty="0"/>
              <a:t>Case Study: Comparison of DRAM Standards</a:t>
            </a:r>
          </a:p>
        </p:txBody>
      </p:sp>
      <p:sp>
        <p:nvSpPr>
          <p:cNvPr id="4" name="Slide Number Placeholder 3">
            <a:extLst>
              <a:ext uri="{FF2B5EF4-FFF2-40B4-BE49-F238E27FC236}">
                <a16:creationId xmlns:a16="http://schemas.microsoft.com/office/drawing/2014/main" id="{43AFA9B8-67A3-E4CF-E815-480FE563770E}"/>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94</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D1ED3D9D-DC9E-1B7C-AF9C-69643D90E368}"/>
              </a:ext>
            </a:extLst>
          </p:cNvPr>
          <p:cNvPicPr>
            <a:picLocks noChangeAspect="1"/>
          </p:cNvPicPr>
          <p:nvPr/>
        </p:nvPicPr>
        <p:blipFill>
          <a:blip r:embed="rId2"/>
          <a:stretch>
            <a:fillRect/>
          </a:stretch>
        </p:blipFill>
        <p:spPr>
          <a:xfrm>
            <a:off x="683568" y="4129360"/>
            <a:ext cx="6997700" cy="2540000"/>
          </a:xfrm>
          <a:prstGeom prst="rect">
            <a:avLst/>
          </a:prstGeom>
        </p:spPr>
      </p:pic>
      <p:pic>
        <p:nvPicPr>
          <p:cNvPr id="6" name="Picture 5">
            <a:extLst>
              <a:ext uri="{FF2B5EF4-FFF2-40B4-BE49-F238E27FC236}">
                <a16:creationId xmlns:a16="http://schemas.microsoft.com/office/drawing/2014/main" id="{CA5B59A3-0165-0E28-4161-3EF8AAEE9F29}"/>
              </a:ext>
            </a:extLst>
          </p:cNvPr>
          <p:cNvPicPr>
            <a:picLocks noChangeAspect="1"/>
          </p:cNvPicPr>
          <p:nvPr/>
        </p:nvPicPr>
        <p:blipFill>
          <a:blip r:embed="rId3"/>
          <a:stretch>
            <a:fillRect/>
          </a:stretch>
        </p:blipFill>
        <p:spPr>
          <a:xfrm>
            <a:off x="1043608" y="764704"/>
            <a:ext cx="6985000" cy="3048000"/>
          </a:xfrm>
          <a:prstGeom prst="rect">
            <a:avLst/>
          </a:prstGeom>
        </p:spPr>
      </p:pic>
      <p:sp>
        <p:nvSpPr>
          <p:cNvPr id="8" name="Rectangle 7">
            <a:extLst>
              <a:ext uri="{FF2B5EF4-FFF2-40B4-BE49-F238E27FC236}">
                <a16:creationId xmlns:a16="http://schemas.microsoft.com/office/drawing/2014/main" id="{9BC0A4ED-DCBD-EF04-9F62-E47EA5DE1B2E}"/>
              </a:ext>
            </a:extLst>
          </p:cNvPr>
          <p:cNvSpPr/>
          <p:nvPr/>
        </p:nvSpPr>
        <p:spPr>
          <a:xfrm>
            <a:off x="7812360" y="4604935"/>
            <a:ext cx="1944216"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
                <a:cs typeface="+mn-cs"/>
              </a:rPr>
              <a:t>Across 22 workloads, simple CPU model</a:t>
            </a:r>
          </a:p>
        </p:txBody>
      </p:sp>
    </p:spTree>
    <p:extLst>
      <p:ext uri="{BB962C8B-B14F-4D97-AF65-F5344CB8AC3E}">
        <p14:creationId xmlns:p14="http://schemas.microsoft.com/office/powerpoint/2010/main" val="1303783386"/>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79F35-B67E-1EAE-46EB-C395497811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A2B9F0-5B5A-E99B-3907-940FDFB85BC9}"/>
              </a:ext>
            </a:extLst>
          </p:cNvPr>
          <p:cNvSpPr>
            <a:spLocks noGrp="1"/>
          </p:cNvSpPr>
          <p:nvPr>
            <p:ph type="title"/>
          </p:nvPr>
        </p:nvSpPr>
        <p:spPr/>
        <p:txBody>
          <a:bodyPr/>
          <a:lstStyle/>
          <a:p>
            <a:r>
              <a:rPr lang="en-US" dirty="0" err="1"/>
              <a:t>Ramulator</a:t>
            </a:r>
            <a:r>
              <a:rPr lang="en-US" dirty="0"/>
              <a:t> Paper and Source Code</a:t>
            </a:r>
          </a:p>
        </p:txBody>
      </p:sp>
      <p:sp>
        <p:nvSpPr>
          <p:cNvPr id="3" name="Content Placeholder 2">
            <a:extLst>
              <a:ext uri="{FF2B5EF4-FFF2-40B4-BE49-F238E27FC236}">
                <a16:creationId xmlns:a16="http://schemas.microsoft.com/office/drawing/2014/main" id="{110CE57D-360D-86F0-91C4-D6AEDCA75727}"/>
              </a:ext>
            </a:extLst>
          </p:cNvPr>
          <p:cNvSpPr>
            <a:spLocks noGrp="1"/>
          </p:cNvSpPr>
          <p:nvPr>
            <p:ph idx="1"/>
          </p:nvPr>
        </p:nvSpPr>
        <p:spPr/>
        <p:txBody>
          <a:bodyPr/>
          <a:lstStyle/>
          <a:p>
            <a:r>
              <a:rPr lang="en-US" dirty="0"/>
              <a:t>Yoongu Kim, </a:t>
            </a:r>
            <a:r>
              <a:rPr lang="en-US" dirty="0" err="1"/>
              <a:t>Weikun</a:t>
            </a:r>
            <a:r>
              <a:rPr lang="en-US" dirty="0"/>
              <a:t> Yang, and Onur Mutlu,</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"Ramulator: A Fast and Extensible DRAM Simulator"</a:t>
            </a:r>
            <a:br>
              <a:rPr lang="en-US" dirty="0"/>
            </a:br>
            <a:r>
              <a:rPr lang="en-US" i="1" dirty="0">
                <a:hlinkClick r:id="rId3"/>
              </a:rPr>
              <a:t>IEEE Computer Architecture Letters</a:t>
            </a:r>
            <a:r>
              <a:rPr lang="en-US" i="1" dirty="0"/>
              <a:t> (</a:t>
            </a:r>
            <a:r>
              <a:rPr lang="en-US" b="1" i="1" dirty="0"/>
              <a:t>CAL</a:t>
            </a:r>
            <a:r>
              <a:rPr lang="en-US" i="1" dirty="0"/>
              <a:t>)</a:t>
            </a:r>
            <a:r>
              <a:rPr lang="en-US" dirty="0"/>
              <a:t>, March 2015. </a:t>
            </a:r>
            <a:br>
              <a:rPr lang="en-US" dirty="0"/>
            </a:br>
            <a:r>
              <a:rPr lang="en-US" dirty="0"/>
              <a:t>[</a:t>
            </a:r>
            <a:r>
              <a:rPr lang="en-US" dirty="0">
                <a:hlinkClick r:id="rId4"/>
              </a:rPr>
              <a:t>Source Code</a:t>
            </a:r>
            <a:r>
              <a:rPr lang="en-US" dirty="0"/>
              <a:t>] </a:t>
            </a:r>
          </a:p>
          <a:p>
            <a:endParaRPr lang="en-US" dirty="0"/>
          </a:p>
          <a:p>
            <a:r>
              <a:rPr lang="en-US" dirty="0"/>
              <a:t>Source code is released under the liberal MIT License</a:t>
            </a:r>
          </a:p>
          <a:p>
            <a:pPr lvl="1"/>
            <a:r>
              <a:rPr lang="en-US" dirty="0">
                <a:hlinkClick r:id="rId4"/>
              </a:rPr>
              <a:t>https://github.com/CMU-SAFARI/ramulator</a:t>
            </a:r>
            <a:r>
              <a:rPr lang="en-US" dirty="0"/>
              <a:t> </a:t>
            </a:r>
          </a:p>
        </p:txBody>
      </p:sp>
      <p:sp>
        <p:nvSpPr>
          <p:cNvPr id="4" name="Slide Number Placeholder 3">
            <a:extLst>
              <a:ext uri="{FF2B5EF4-FFF2-40B4-BE49-F238E27FC236}">
                <a16:creationId xmlns:a16="http://schemas.microsoft.com/office/drawing/2014/main" id="{17DD88F6-1F1A-447A-76F8-F2A5DCDD1338}"/>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95</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E64500AE-2244-1FB1-F23B-B59CBAB77A1E}"/>
              </a:ext>
            </a:extLst>
          </p:cNvPr>
          <p:cNvPicPr>
            <a:picLocks noChangeAspect="1"/>
          </p:cNvPicPr>
          <p:nvPr/>
        </p:nvPicPr>
        <p:blipFill>
          <a:blip r:embed="rId5"/>
          <a:stretch>
            <a:fillRect/>
          </a:stretch>
        </p:blipFill>
        <p:spPr>
          <a:xfrm>
            <a:off x="0" y="4724400"/>
            <a:ext cx="9144000" cy="1190231"/>
          </a:xfrm>
          <a:prstGeom prst="rect">
            <a:avLst/>
          </a:prstGeom>
        </p:spPr>
      </p:pic>
    </p:spTree>
    <p:extLst>
      <p:ext uri="{BB962C8B-B14F-4D97-AF65-F5344CB8AC3E}">
        <p14:creationId xmlns:p14="http://schemas.microsoft.com/office/powerpoint/2010/main" val="1356131890"/>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3471B-ED79-D3DD-6110-F57BA9CDBA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DAE54F-1CEB-A498-6D85-A4281E955637}"/>
              </a:ext>
            </a:extLst>
          </p:cNvPr>
          <p:cNvSpPr>
            <a:spLocks noGrp="1"/>
          </p:cNvSpPr>
          <p:nvPr>
            <p:ph type="title"/>
          </p:nvPr>
        </p:nvSpPr>
        <p:spPr/>
        <p:txBody>
          <a:bodyPr/>
          <a:lstStyle/>
          <a:p>
            <a:r>
              <a:rPr lang="en-US" dirty="0" err="1"/>
              <a:t>Ramulator</a:t>
            </a:r>
            <a:r>
              <a:rPr lang="en-US" dirty="0"/>
              <a:t>: Free &amp; Open Source</a:t>
            </a:r>
          </a:p>
        </p:txBody>
      </p:sp>
      <p:sp>
        <p:nvSpPr>
          <p:cNvPr id="3" name="Content Placeholder 2">
            <a:extLst>
              <a:ext uri="{FF2B5EF4-FFF2-40B4-BE49-F238E27FC236}">
                <a16:creationId xmlns:a16="http://schemas.microsoft.com/office/drawing/2014/main" id="{69E21884-CFE9-7A87-7EDF-467AD01521C5}"/>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264F338B-375A-DD90-516C-775EE2D1F8F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44925C6E-EF6A-2350-19C1-A2D582A3C698}"/>
              </a:ext>
            </a:extLst>
          </p:cNvPr>
          <p:cNvPicPr>
            <a:picLocks noChangeAspect="1"/>
          </p:cNvPicPr>
          <p:nvPr/>
        </p:nvPicPr>
        <p:blipFill>
          <a:blip r:embed="rId2"/>
          <a:stretch>
            <a:fillRect/>
          </a:stretch>
        </p:blipFill>
        <p:spPr>
          <a:xfrm>
            <a:off x="2366963" y="922159"/>
            <a:ext cx="4462992" cy="5747201"/>
          </a:xfrm>
          <a:prstGeom prst="rect">
            <a:avLst/>
          </a:prstGeom>
        </p:spPr>
      </p:pic>
      <p:sp>
        <p:nvSpPr>
          <p:cNvPr id="6" name="TextBox 5">
            <a:extLst>
              <a:ext uri="{FF2B5EF4-FFF2-40B4-BE49-F238E27FC236}">
                <a16:creationId xmlns:a16="http://schemas.microsoft.com/office/drawing/2014/main" id="{20AC93BB-C1E9-7FE7-BE6D-4EDBB7FEB84D}"/>
              </a:ext>
            </a:extLst>
          </p:cNvPr>
          <p:cNvSpPr txBox="1"/>
          <p:nvPr/>
        </p:nvSpPr>
        <p:spPr>
          <a:xfrm>
            <a:off x="1853146" y="6471255"/>
            <a:ext cx="54377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https://github.com/CMU-SAFARI/ramulator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3139417141"/>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DED65-C269-2358-EF0A-41F2EA17E6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DA973-0C8D-B322-F6ED-C421B23A6A62}"/>
              </a:ext>
            </a:extLst>
          </p:cNvPr>
          <p:cNvSpPr>
            <a:spLocks noGrp="1"/>
          </p:cNvSpPr>
          <p:nvPr>
            <p:ph type="title"/>
          </p:nvPr>
        </p:nvSpPr>
        <p:spPr>
          <a:xfrm>
            <a:off x="228600" y="152400"/>
            <a:ext cx="9167936" cy="1066800"/>
          </a:xfrm>
        </p:spPr>
        <p:txBody>
          <a:bodyPr/>
          <a:lstStyle/>
          <a:p>
            <a:r>
              <a:rPr lang="en-US" sz="3900" dirty="0" err="1"/>
              <a:t>Ramulator</a:t>
            </a:r>
            <a:r>
              <a:rPr lang="en-US" sz="3900" dirty="0"/>
              <a:t>: Integration with Other Simulators</a:t>
            </a:r>
          </a:p>
        </p:txBody>
      </p:sp>
      <p:sp>
        <p:nvSpPr>
          <p:cNvPr id="3" name="Content Placeholder 2">
            <a:extLst>
              <a:ext uri="{FF2B5EF4-FFF2-40B4-BE49-F238E27FC236}">
                <a16:creationId xmlns:a16="http://schemas.microsoft.com/office/drawing/2014/main" id="{F38DD71B-11D7-65D3-53BC-65421D087A4F}"/>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68956C54-D428-3D6C-A70B-DF462D1A470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D1C41923-E461-A225-D954-639774C8587F}"/>
              </a:ext>
            </a:extLst>
          </p:cNvPr>
          <p:cNvSpPr txBox="1"/>
          <p:nvPr/>
        </p:nvSpPr>
        <p:spPr>
          <a:xfrm>
            <a:off x="1853146" y="6474617"/>
            <a:ext cx="54377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https://github.com/CMU-SAFARI/ramulator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545E2C22-6D1E-A9D2-1584-DFB50C66EEC8}"/>
              </a:ext>
            </a:extLst>
          </p:cNvPr>
          <p:cNvPicPr>
            <a:picLocks noChangeAspect="1"/>
          </p:cNvPicPr>
          <p:nvPr/>
        </p:nvPicPr>
        <p:blipFill>
          <a:blip r:embed="rId3"/>
          <a:stretch>
            <a:fillRect/>
          </a:stretch>
        </p:blipFill>
        <p:spPr>
          <a:xfrm>
            <a:off x="2416715" y="997527"/>
            <a:ext cx="4082050" cy="5256644"/>
          </a:xfrm>
          <a:prstGeom prst="rect">
            <a:avLst/>
          </a:prstGeom>
        </p:spPr>
      </p:pic>
      <p:sp>
        <p:nvSpPr>
          <p:cNvPr id="8" name="Rectangle 39">
            <a:extLst>
              <a:ext uri="{FF2B5EF4-FFF2-40B4-BE49-F238E27FC236}">
                <a16:creationId xmlns:a16="http://schemas.microsoft.com/office/drawing/2014/main" id="{70DBF00A-3703-0D97-3DBB-4406D52DF347}"/>
              </a:ext>
            </a:extLst>
          </p:cNvPr>
          <p:cNvSpPr>
            <a:spLocks noChangeArrowheads="1"/>
          </p:cNvSpPr>
          <p:nvPr/>
        </p:nvSpPr>
        <p:spPr bwMode="auto">
          <a:xfrm rot="5400000" flipH="1">
            <a:off x="4139952" y="1772816"/>
            <a:ext cx="576064" cy="3744416"/>
          </a:xfrm>
          <a:prstGeom prst="rect">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374717032"/>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87566-E7BB-22AD-1084-74EA21A93B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F3F607-163D-C047-B28F-A4C43525D096}"/>
              </a:ext>
            </a:extLst>
          </p:cNvPr>
          <p:cNvSpPr>
            <a:spLocks noGrp="1"/>
          </p:cNvSpPr>
          <p:nvPr>
            <p:ph type="title"/>
          </p:nvPr>
        </p:nvSpPr>
        <p:spPr>
          <a:xfrm>
            <a:off x="228600" y="152400"/>
            <a:ext cx="8915400" cy="1066800"/>
          </a:xfrm>
        </p:spPr>
        <p:txBody>
          <a:bodyPr/>
          <a:lstStyle/>
          <a:p>
            <a:r>
              <a:rPr lang="en-US" dirty="0" err="1"/>
              <a:t>Ramulator</a:t>
            </a:r>
            <a:r>
              <a:rPr lang="en-US" dirty="0"/>
              <a:t>: Reproducibility</a:t>
            </a:r>
          </a:p>
        </p:txBody>
      </p:sp>
      <p:sp>
        <p:nvSpPr>
          <p:cNvPr id="3" name="Content Placeholder 2">
            <a:extLst>
              <a:ext uri="{FF2B5EF4-FFF2-40B4-BE49-F238E27FC236}">
                <a16:creationId xmlns:a16="http://schemas.microsoft.com/office/drawing/2014/main" id="{78FC2473-309B-0870-4841-FCB3D085562C}"/>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802F0827-8CCD-4926-883D-ECBECB90918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51F3C821-4F78-D6E5-2D92-32FA61E222B6}"/>
              </a:ext>
            </a:extLst>
          </p:cNvPr>
          <p:cNvSpPr txBox="1"/>
          <p:nvPr/>
        </p:nvSpPr>
        <p:spPr>
          <a:xfrm>
            <a:off x="1853146" y="6474617"/>
            <a:ext cx="54377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https://github.com/CMU-SAFARI/ramulator</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5" name="Picture 4">
            <a:extLst>
              <a:ext uri="{FF2B5EF4-FFF2-40B4-BE49-F238E27FC236}">
                <a16:creationId xmlns:a16="http://schemas.microsoft.com/office/drawing/2014/main" id="{4CFCC4E0-8AFB-091F-843F-350DF168CD45}"/>
              </a:ext>
            </a:extLst>
          </p:cNvPr>
          <p:cNvPicPr>
            <a:picLocks noChangeAspect="1"/>
          </p:cNvPicPr>
          <p:nvPr/>
        </p:nvPicPr>
        <p:blipFill>
          <a:blip r:embed="rId3"/>
          <a:stretch>
            <a:fillRect/>
          </a:stretch>
        </p:blipFill>
        <p:spPr>
          <a:xfrm>
            <a:off x="2208092" y="910501"/>
            <a:ext cx="4264146" cy="5528461"/>
          </a:xfrm>
          <a:prstGeom prst="rect">
            <a:avLst/>
          </a:prstGeom>
        </p:spPr>
      </p:pic>
      <p:sp>
        <p:nvSpPr>
          <p:cNvPr id="8" name="Rectangle 39">
            <a:extLst>
              <a:ext uri="{FF2B5EF4-FFF2-40B4-BE49-F238E27FC236}">
                <a16:creationId xmlns:a16="http://schemas.microsoft.com/office/drawing/2014/main" id="{ABC5EE72-BC88-41B0-CE48-B2E0DBEEC237}"/>
              </a:ext>
            </a:extLst>
          </p:cNvPr>
          <p:cNvSpPr>
            <a:spLocks noChangeArrowheads="1"/>
          </p:cNvSpPr>
          <p:nvPr/>
        </p:nvSpPr>
        <p:spPr bwMode="auto">
          <a:xfrm rot="5400000" flipH="1">
            <a:off x="3942661" y="-656723"/>
            <a:ext cx="394582" cy="3744416"/>
          </a:xfrm>
          <a:prstGeom prst="rect">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565099805"/>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9B1F6-DF3F-E1FF-4491-EE088DA016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E01274-2866-2599-3EF9-8EBF4EDEAA5E}"/>
              </a:ext>
            </a:extLst>
          </p:cNvPr>
          <p:cNvSpPr>
            <a:spLocks noGrp="1"/>
          </p:cNvSpPr>
          <p:nvPr>
            <p:ph type="title"/>
          </p:nvPr>
        </p:nvSpPr>
        <p:spPr/>
        <p:txBody>
          <a:bodyPr/>
          <a:lstStyle/>
          <a:p>
            <a:r>
              <a:rPr lang="en-US" dirty="0"/>
              <a:t>An Example Study using Ramulator (I)</a:t>
            </a:r>
          </a:p>
        </p:txBody>
      </p:sp>
      <p:sp>
        <p:nvSpPr>
          <p:cNvPr id="3" name="Content Placeholder 2">
            <a:extLst>
              <a:ext uri="{FF2B5EF4-FFF2-40B4-BE49-F238E27FC236}">
                <a16:creationId xmlns:a16="http://schemas.microsoft.com/office/drawing/2014/main" id="{BF59667F-8C73-A249-C408-033C225B3DA1}"/>
              </a:ext>
            </a:extLst>
          </p:cNvPr>
          <p:cNvSpPr>
            <a:spLocks noGrp="1"/>
          </p:cNvSpPr>
          <p:nvPr>
            <p:ph idx="1"/>
          </p:nvPr>
        </p:nvSpPr>
        <p:spPr>
          <a:xfrm>
            <a:off x="228600" y="997527"/>
            <a:ext cx="8915400" cy="5193723"/>
          </a:xfrm>
        </p:spPr>
        <p:txBody>
          <a:bodyPr/>
          <a:lstStyle/>
          <a:p>
            <a:r>
              <a:rPr lang="en-US" sz="1800" dirty="0"/>
              <a:t>Saugata Ghose, </a:t>
            </a:r>
            <a:r>
              <a:rPr lang="en-US" sz="1800" dirty="0" err="1"/>
              <a:t>Tianshi</a:t>
            </a:r>
            <a:r>
              <a:rPr lang="en-US" sz="1800" dirty="0"/>
              <a:t> Li, Nastaran Hajinazar, Damla Senol Cali, and Onur Mutlu,</a:t>
            </a:r>
            <a:br>
              <a:rPr lang="en-US" sz="1800" dirty="0"/>
            </a:br>
            <a:r>
              <a:rPr lang="en-US" sz="1800" b="1" dirty="0">
                <a:solidFill>
                  <a:srgbClr val="0000FF"/>
                </a:solidFill>
                <a:hlinkClick r:id="rId2">
                  <a:extLst>
                    <a:ext uri="{A12FA001-AC4F-418D-AE19-62706E023703}">
                      <ahyp:hlinkClr xmlns:ahyp="http://schemas.microsoft.com/office/drawing/2018/hyperlinkcolor" val="tx"/>
                    </a:ext>
                  </a:extLst>
                </a:hlinkClick>
              </a:rPr>
              <a:t>"Demystifying Workload–DRAM Interactions: An Experimental Study"</a:t>
            </a:r>
            <a:br>
              <a:rPr lang="en-US" sz="1800" dirty="0">
                <a:solidFill>
                  <a:srgbClr val="0000FF"/>
                </a:solidFill>
              </a:rPr>
            </a:br>
            <a:r>
              <a:rPr lang="en-US" sz="1800" i="1" dirty="0"/>
              <a:t>Proceedings of the </a:t>
            </a:r>
            <a:r>
              <a:rPr lang="en-US" sz="1800" i="1" dirty="0">
                <a:hlinkClick r:id="rId3"/>
              </a:rPr>
              <a:t>ACM International Conference on Measurement and Modeling of Computer Systems</a:t>
            </a:r>
            <a:r>
              <a:rPr lang="en-US" sz="1800" i="1" dirty="0"/>
              <a:t> (</a:t>
            </a:r>
            <a:r>
              <a:rPr lang="en-US" sz="1800" b="1" i="1" dirty="0"/>
              <a:t>SIGMETRICS</a:t>
            </a:r>
            <a:r>
              <a:rPr lang="en-US" sz="1800" i="1" dirty="0"/>
              <a:t>)</a:t>
            </a:r>
            <a:r>
              <a:rPr lang="en-US" sz="1800" dirty="0"/>
              <a:t>, Phoenix, AZ, USA, June 2019.</a:t>
            </a:r>
            <a:br>
              <a:rPr lang="en-US" sz="1800" dirty="0"/>
            </a:br>
            <a:r>
              <a:rPr lang="en-US" sz="1800" dirty="0"/>
              <a:t>[</a:t>
            </a:r>
            <a:r>
              <a:rPr lang="en-US" sz="1800" dirty="0">
                <a:hlinkClick r:id="rId4"/>
              </a:rPr>
              <a:t>Preliminary arXiv Version</a:t>
            </a:r>
            <a:r>
              <a:rPr lang="en-US" sz="1800" dirty="0"/>
              <a:t>]</a:t>
            </a:r>
            <a:br>
              <a:rPr lang="en-US" sz="1800" dirty="0"/>
            </a:br>
            <a:r>
              <a:rPr lang="en-US" sz="1800" dirty="0"/>
              <a:t>[</a:t>
            </a:r>
            <a:r>
              <a:rPr lang="en-US" sz="1800" dirty="0">
                <a:hlinkClick r:id="rId5"/>
              </a:rPr>
              <a:t>Abstract</a:t>
            </a:r>
            <a:r>
              <a:rPr lang="en-US" sz="1800" dirty="0"/>
              <a:t>]</a:t>
            </a:r>
            <a:br>
              <a:rPr lang="en-US" sz="1800" dirty="0"/>
            </a:br>
            <a:r>
              <a:rPr lang="en-US" sz="1800" dirty="0"/>
              <a:t>[</a:t>
            </a:r>
            <a:r>
              <a:rPr lang="en-US" sz="1800" dirty="0">
                <a:hlinkClick r:id="rId6"/>
              </a:rPr>
              <a:t>Slides (pptx)</a:t>
            </a:r>
            <a:r>
              <a:rPr lang="en-US" sz="1800" dirty="0"/>
              <a:t> </a:t>
            </a:r>
            <a:r>
              <a:rPr lang="en-US" sz="1800" dirty="0">
                <a:hlinkClick r:id="rId7"/>
              </a:rPr>
              <a:t>(pdf)</a:t>
            </a:r>
            <a:r>
              <a:rPr lang="en-US" sz="1800" dirty="0"/>
              <a:t>]</a:t>
            </a:r>
            <a:br>
              <a:rPr lang="en-US" sz="1800" dirty="0"/>
            </a:br>
            <a:r>
              <a:rPr lang="en-US" sz="1800" dirty="0"/>
              <a:t>[</a:t>
            </a:r>
            <a:r>
              <a:rPr lang="en-US" sz="1800" dirty="0">
                <a:hlinkClick r:id="rId8"/>
              </a:rPr>
              <a:t>MemBen Benchmark Suite</a:t>
            </a:r>
            <a:r>
              <a:rPr lang="en-US" sz="1800" dirty="0"/>
              <a:t>]</a:t>
            </a:r>
            <a:br>
              <a:rPr lang="en-US" sz="1800" dirty="0"/>
            </a:br>
            <a:r>
              <a:rPr lang="en-US" sz="1800" dirty="0"/>
              <a:t>[</a:t>
            </a:r>
            <a:r>
              <a:rPr lang="en-US" sz="1800" dirty="0">
                <a:hlinkClick r:id="rId9"/>
              </a:rPr>
              <a:t>Source Code for GPGPUSim-Ramulator</a:t>
            </a:r>
            <a:r>
              <a:rPr lang="en-US" sz="1800" dirty="0"/>
              <a:t>]</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DBC4D31E-BD2F-5AE4-E478-3FD8E14C14A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7813D388-99A5-8256-0719-9AA5DEAFE6BA}"/>
              </a:ext>
            </a:extLst>
          </p:cNvPr>
          <p:cNvPicPr>
            <a:picLocks noChangeAspect="1"/>
          </p:cNvPicPr>
          <p:nvPr/>
        </p:nvPicPr>
        <p:blipFill>
          <a:blip r:embed="rId10"/>
          <a:stretch>
            <a:fillRect/>
          </a:stretch>
        </p:blipFill>
        <p:spPr>
          <a:xfrm>
            <a:off x="23129" y="4293096"/>
            <a:ext cx="9144000" cy="2136055"/>
          </a:xfrm>
          <a:prstGeom prst="rect">
            <a:avLst/>
          </a:prstGeom>
        </p:spPr>
      </p:pic>
    </p:spTree>
    <p:extLst>
      <p:ext uri="{BB962C8B-B14F-4D97-AF65-F5344CB8AC3E}">
        <p14:creationId xmlns:p14="http://schemas.microsoft.com/office/powerpoint/2010/main" val="291209581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IMING" val="|11.1|5.1|4.2|4.3|4|2.3|5.6"/>
</p:tagLst>
</file>

<file path=ppt/tags/tag2.xml><?xml version="1.0" encoding="utf-8"?>
<p:tagLst xmlns:a="http://schemas.openxmlformats.org/drawingml/2006/main" xmlns:r="http://schemas.openxmlformats.org/officeDocument/2006/relationships" xmlns:p="http://schemas.openxmlformats.org/presentationml/2006/main">
  <p:tag name="TIMING" val="|5.8|1.8|0.9"/>
</p:tagLst>
</file>

<file path=ppt/tags/tag3.xml><?xml version="1.0" encoding="utf-8"?>
<p:tagLst xmlns:a="http://schemas.openxmlformats.org/drawingml/2006/main" xmlns:r="http://schemas.openxmlformats.org/officeDocument/2006/relationships" xmlns:p="http://schemas.openxmlformats.org/presentationml/2006/main">
  <p:tag name="TIMING" val="|4.9|1.3|6.4|9.6|1.8|7.6|9.4|1.2"/>
</p:tagLst>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3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4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5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6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8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9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9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25.xml><?xml version="1.0" encoding="utf-8"?>
<a:theme xmlns:a="http://schemas.openxmlformats.org/drawingml/2006/main" name="98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1_Office 테마">
  <a:themeElements>
    <a:clrScheme name="기본">
      <a:dk1>
        <a:sysClr val="windowText" lastClr="000000"/>
      </a:dk1>
      <a:lt1>
        <a:sysClr val="window" lastClr="FFFFFF"/>
      </a:lt1>
      <a:dk2>
        <a:srgbClr val="1B6AA3"/>
      </a:dk2>
      <a:lt2>
        <a:srgbClr val="FFFFFF"/>
      </a:lt2>
      <a:accent1>
        <a:srgbClr val="5DA5DA"/>
      </a:accent1>
      <a:accent2>
        <a:srgbClr val="FAA43A"/>
      </a:accent2>
      <a:accent3>
        <a:srgbClr val="60BD68"/>
      </a:accent3>
      <a:accent4>
        <a:srgbClr val="F17CB0"/>
      </a:accent4>
      <a:accent5>
        <a:srgbClr val="B2912F"/>
      </a:accent5>
      <a:accent6>
        <a:srgbClr val="307D99"/>
      </a:accent6>
      <a:hlink>
        <a:srgbClr val="0563C1"/>
      </a:hlink>
      <a:folHlink>
        <a:srgbClr val="954F72"/>
      </a:folHlink>
    </a:clrScheme>
    <a:fontScheme name="Calibri - 나눔고딕">
      <a:majorFont>
        <a:latin typeface="Calibri"/>
        <a:ea typeface="나눔고딕"/>
        <a:cs typeface=""/>
      </a:majorFont>
      <a:minorFont>
        <a:latin typeface="Calibri"/>
        <a:ea typeface="나눔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13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14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14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3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31.xml><?xml version="1.0" encoding="utf-8"?>
<a:theme xmlns:a="http://schemas.openxmlformats.org/drawingml/2006/main" name="15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15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15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1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1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safari">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afari" id="{1E4A3212-A6D8-EB49-8049-412E3186FEB9}" vid="{93387931-C767-9D4F-BD0F-4952975219FD}"/>
    </a:ext>
  </a:extLst>
</a:theme>
</file>

<file path=ppt/theme/theme37.xml><?xml version="1.0" encoding="utf-8"?>
<a:theme xmlns:a="http://schemas.openxmlformats.org/drawingml/2006/main" name="5_Edg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lgn="just">
          <a:defRPr sz="400" b="1" dirty="0">
            <a:solidFill>
              <a:schemeClr val="bg2"/>
            </a:solidFill>
            <a:latin typeface="europa"/>
          </a:defRPr>
        </a:defPPr>
      </a:lstStyle>
    </a:sp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4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4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1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6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6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6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6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99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14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2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49.xml><?xml version="1.0" encoding="utf-8"?>
<a:theme xmlns:a="http://schemas.openxmlformats.org/drawingml/2006/main" name="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CMU-SAFARI">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97D"/>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MU-SAFARI" id="{B15788EB-35F8-49D3-8BDF-2EB8D26A72D0}" vid="{7C2D58BB-235D-4341-930F-6DE16E8DC665}"/>
    </a:ext>
  </a:extLst>
</a:theme>
</file>

<file path=ppt/theme/theme51.xml><?xml version="1.0" encoding="utf-8"?>
<a:theme xmlns:a="http://schemas.openxmlformats.org/drawingml/2006/main" name="6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9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4.xml><?xml version="1.0" encoding="utf-8"?>
<a:theme xmlns:a="http://schemas.openxmlformats.org/drawingml/2006/main" name="100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1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6.xml><?xml version="1.0" encoding="utf-8"?>
<a:theme xmlns:a="http://schemas.openxmlformats.org/drawingml/2006/main" name="1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1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lumMod val="50000"/>
            <a:lumOff val="50000"/>
          </a:schemeClr>
        </a:solidFill>
        <a:ln w="38100">
          <a:solidFill>
            <a:schemeClr val="tx1"/>
          </a:solidFill>
        </a:ln>
      </a:spPr>
      <a:bodyPr rtlCol="0" anchor="ctr"/>
      <a:lstStyle>
        <a:defPPr algn="ctr">
          <a:defRPr dirty="0" smtClean="0">
            <a:latin typeface="Cambria" panose="02040503050406030204" pitchFamily="18" charset="0"/>
            <a:ea typeface="Cambria" panose="02040503050406030204" pitchFamily="18"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latin typeface="Cambria" panose="02040503050406030204" pitchFamily="18" charset="0"/>
            <a:ea typeface="Cambria" panose="02040503050406030204" pitchFamily="18"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9.xml><?xml version="1.0" encoding="utf-8"?>
<a:theme xmlns:a="http://schemas.openxmlformats.org/drawingml/2006/main" name="1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8_Ed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4_Office Theme">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0563C1"/>
      </a:folHlink>
    </a:clrScheme>
    <a:fontScheme name="Custom 2">
      <a:majorFont>
        <a:latin typeface="Garamond"/>
        <a:ea typeface=""/>
        <a:cs typeface=""/>
      </a:majorFont>
      <a:minorFont>
        <a:latin typeface="Corbe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1.xml><?xml version="1.0" encoding="utf-8"?>
<a:theme xmlns:a="http://schemas.openxmlformats.org/drawingml/2006/main" name="10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2.xml><?xml version="1.0" encoding="utf-8"?>
<a:theme xmlns:a="http://schemas.openxmlformats.org/drawingml/2006/main" name="1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14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4.xml><?xml version="1.0" encoding="utf-8"?>
<a:theme xmlns:a="http://schemas.openxmlformats.org/drawingml/2006/main" name="102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5.xml><?xml version="1.0" encoding="utf-8"?>
<a:theme xmlns:a="http://schemas.openxmlformats.org/drawingml/2006/main" name="1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6.xml><?xml version="1.0" encoding="utf-8"?>
<a:theme xmlns:a="http://schemas.openxmlformats.org/drawingml/2006/main" name="1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67.xml><?xml version="1.0" encoding="utf-8"?>
<a:theme xmlns:a="http://schemas.openxmlformats.org/drawingml/2006/main" name="7_Office Theme">
  <a:themeElements>
    <a:clrScheme name="Medy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8.xml><?xml version="1.0" encoding="utf-8"?>
<a:theme xmlns:a="http://schemas.openxmlformats.org/drawingml/2006/main" name="23_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ustom 1">
      <a:majorFont>
        <a:latin typeface="Aptos Display"/>
        <a:ea typeface=""/>
        <a:cs typeface=""/>
      </a:majorFont>
      <a:minorFont>
        <a:latin typeface="Aptos Display"/>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9050">
          <a:solidFill>
            <a:schemeClr val="tx1">
              <a:lumMod val="75000"/>
              <a:lumOff val="25000"/>
            </a:schemeClr>
          </a:solidFill>
        </a:ln>
      </a:spPr>
      <a:bodyPr rtlCol="0" anchor="ctr"/>
      <a:lstStyle>
        <a:defPPr algn="ctr">
          <a:defRPr sz="2000" dirty="0" smtClean="0">
            <a:solidFill>
              <a:schemeClr val="tx1">
                <a:lumMod val="75000"/>
                <a:lumOff val="25000"/>
              </a:schemeClr>
            </a:solidFill>
            <a:latin typeface="+mj-lt"/>
            <a:ea typeface="Cambria" panose="02040503050406030204" pitchFamily="18" charset="0"/>
            <a:cs typeface="Cascadia Mono" panose="020B0609020000020004" pitchFamily="49" charset="0"/>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9.xml><?xml version="1.0" encoding="utf-8"?>
<a:theme xmlns:a="http://schemas.openxmlformats.org/drawingml/2006/main" name="8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lumMod val="50000"/>
            <a:lumOff val="50000"/>
          </a:schemeClr>
        </a:solidFill>
        <a:ln w="38100">
          <a:solidFill>
            <a:schemeClr val="tx1"/>
          </a:solidFill>
        </a:ln>
      </a:spPr>
      <a:bodyPr rtlCol="0" anchor="ctr"/>
      <a:lstStyle>
        <a:defPPr algn="ctr">
          <a:defRPr dirty="0" smtClean="0">
            <a:latin typeface="Cambria" panose="02040503050406030204" pitchFamily="18" charset="0"/>
            <a:ea typeface="Cambria" panose="02040503050406030204" pitchFamily="18"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latin typeface="Cambria" panose="02040503050406030204" pitchFamily="18" charset="0"/>
            <a:ea typeface="Cambria" panose="02040503050406030204" pitchFamily="18"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Custom 7">
      <a:dk1>
        <a:srgbClr val="990000"/>
      </a:dk1>
      <a:lt1>
        <a:srgbClr val="FFFFFF"/>
      </a:lt1>
      <a:dk2>
        <a:srgbClr val="FFFFFF"/>
      </a:dk2>
      <a:lt2>
        <a:srgbClr val="FFFFFF"/>
      </a:lt2>
      <a:accent1>
        <a:srgbClr val="606060"/>
      </a:accent1>
      <a:accent2>
        <a:srgbClr val="A9A9A9"/>
      </a:accent2>
      <a:accent3>
        <a:srgbClr val="CCCCCC"/>
      </a:accent3>
      <a:accent4>
        <a:srgbClr val="990000"/>
      </a:accent4>
      <a:accent5>
        <a:srgbClr val="000000"/>
      </a:accent5>
      <a:accent6>
        <a:srgbClr val="969696"/>
      </a:accent6>
      <a:hlink>
        <a:srgbClr val="990000"/>
      </a:hlink>
      <a:folHlink>
        <a:srgbClr val="AEAE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0.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1.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3.xml><?xml version="1.0" encoding="utf-8"?>
<a:theme xmlns:a="http://schemas.openxmlformats.org/drawingml/2006/main" name="4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4.xml><?xml version="1.0" encoding="utf-8"?>
<a:theme xmlns:a="http://schemas.openxmlformats.org/drawingml/2006/main" name="9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5.xml><?xml version="1.0" encoding="utf-8"?>
<a:theme xmlns:a="http://schemas.openxmlformats.org/drawingml/2006/main" name="BE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Quire Sans">
      <a:majorFont>
        <a:latin typeface="Quire Sans"/>
        <a:ea typeface=""/>
        <a:cs typeface=""/>
      </a:majorFont>
      <a:minorFont>
        <a:latin typeface="Quir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20000"/>
            <a:lumOff val="80000"/>
          </a:schemeClr>
        </a:solidFill>
        <a:ln w="38100">
          <a:solidFill>
            <a:schemeClr val="accent1">
              <a:lumMod val="75000"/>
            </a:schemeClr>
          </a:solidFill>
        </a:ln>
      </a:spPr>
      <a:bodyPr rtlCol="0" anchor="ctr"/>
      <a:lstStyle>
        <a:defPPr algn="ctr">
          <a:defRPr sz="2400" dirty="0" smtClean="0">
            <a:solidFill>
              <a:schemeClr val="tx1"/>
            </a:solidFill>
            <a:latin typeface="Quire Sans" panose="020B0502040400020003" pitchFamily="34" charset="0"/>
            <a:cs typeface="Quire Sans" panose="020B0502040400020003"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eer" id="{8BF39661-A2EB-4A57-959D-1412D4B6AA4D}" vid="{29ACB7AB-B96D-4826-A0CC-9CFCC9A4501F}"/>
    </a:ext>
  </a:extLst>
</a:theme>
</file>

<file path=ppt/theme/theme76.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Cambria"/>
        <a:ea typeface=""/>
        <a:cs typeface=""/>
      </a:majorFont>
      <a:minorFont>
        <a:latin typeface="Cambr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7.xml><?xml version="1.0" encoding="utf-8"?>
<a:theme xmlns:a="http://schemas.openxmlformats.org/drawingml/2006/main" name="1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8.xml><?xml version="1.0" encoding="utf-8"?>
<a:theme xmlns:a="http://schemas.openxmlformats.org/drawingml/2006/main" name="3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Özel 3">
    <a:majorFont>
      <a:latin typeface="Cambria"/>
      <a:ea typeface=""/>
      <a:cs typeface=""/>
    </a:majorFont>
    <a:minorFont>
      <a:latin typeface="Calibri"/>
      <a:ea typeface=""/>
      <a:cs typeface=""/>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3376</TotalTime>
  <Words>12887</Words>
  <Application>Microsoft Macintosh PowerPoint</Application>
  <PresentationFormat>On-screen Show (4:3)</PresentationFormat>
  <Paragraphs>1967</Paragraphs>
  <Slides>223</Slides>
  <Notes>61</Notes>
  <HiddenSlides>0</HiddenSlides>
  <MMClips>5</MMClips>
  <ScaleCrop>false</ScaleCrop>
  <HeadingPairs>
    <vt:vector size="6" baseType="variant">
      <vt:variant>
        <vt:lpstr>Fonts Used</vt:lpstr>
      </vt:variant>
      <vt:variant>
        <vt:i4>33</vt:i4>
      </vt:variant>
      <vt:variant>
        <vt:lpstr>Theme</vt:lpstr>
      </vt:variant>
      <vt:variant>
        <vt:i4>78</vt:i4>
      </vt:variant>
      <vt:variant>
        <vt:lpstr>Slide Titles</vt:lpstr>
      </vt:variant>
      <vt:variant>
        <vt:i4>223</vt:i4>
      </vt:variant>
    </vt:vector>
  </HeadingPairs>
  <TitlesOfParts>
    <vt:vector size="334" baseType="lpstr">
      <vt:lpstr>ＭＳ Ｐゴシック</vt:lpstr>
      <vt:lpstr>Adobe Garamond Pro</vt:lpstr>
      <vt:lpstr>Adobe Garamond Pro Bold</vt:lpstr>
      <vt:lpstr>Aptos</vt:lpstr>
      <vt:lpstr>Aptos Display</vt:lpstr>
      <vt:lpstr>Aptos ExtraBold</vt:lpstr>
      <vt:lpstr>Aptos Light</vt:lpstr>
      <vt:lpstr>Aptos SemiBold</vt:lpstr>
      <vt:lpstr>Arial</vt:lpstr>
      <vt:lpstr>Bradley Hand</vt:lpstr>
      <vt:lpstr>Calibri</vt:lpstr>
      <vt:lpstr>Calibri Light</vt:lpstr>
      <vt:lpstr>Cambria</vt:lpstr>
      <vt:lpstr>Corbel</vt:lpstr>
      <vt:lpstr>Courier New</vt:lpstr>
      <vt:lpstr>Garamond</vt:lpstr>
      <vt:lpstr>Helvetica Neue</vt:lpstr>
      <vt:lpstr>Lato</vt:lpstr>
      <vt:lpstr>Microsoft Sans Serif</vt:lpstr>
      <vt:lpstr>Myriad Pro Bold Cond</vt:lpstr>
      <vt:lpstr>Open Sans</vt:lpstr>
      <vt:lpstr>Palatino Linotype</vt:lpstr>
      <vt:lpstr>Quire Sans</vt:lpstr>
      <vt:lpstr>Roboto</vt:lpstr>
      <vt:lpstr>Roboto Mono</vt:lpstr>
      <vt:lpstr>Tahoma</vt:lpstr>
      <vt:lpstr>Times</vt:lpstr>
      <vt:lpstr>Times New Roman</vt:lpstr>
      <vt:lpstr>Trebuchet MS</vt:lpstr>
      <vt:lpstr>Whitney-Bold</vt:lpstr>
      <vt:lpstr>Whitney-Medium</vt:lpstr>
      <vt:lpstr>Whitney-Semibold SC</vt:lpstr>
      <vt:lpstr>Wingdings</vt:lpstr>
      <vt:lpstr>Edge</vt:lpstr>
      <vt:lpstr>1_Edge</vt:lpstr>
      <vt:lpstr>3_Edge</vt:lpstr>
      <vt:lpstr>4_Edge</vt:lpstr>
      <vt:lpstr>6_Edge</vt:lpstr>
      <vt:lpstr>8_Edge</vt:lpstr>
      <vt:lpstr>2_Office Theme</vt:lpstr>
      <vt:lpstr>9_Edge</vt:lpstr>
      <vt:lpstr>16_Edge</vt:lpstr>
      <vt:lpstr>17_Edge</vt:lpstr>
      <vt:lpstr>13_Edge</vt:lpstr>
      <vt:lpstr>23_Edge</vt:lpstr>
      <vt:lpstr>35_Edge</vt:lpstr>
      <vt:lpstr>39_Edge</vt:lpstr>
      <vt:lpstr>49_Edge</vt:lpstr>
      <vt:lpstr>56_Edge</vt:lpstr>
      <vt:lpstr>57_Edge</vt:lpstr>
      <vt:lpstr>58_Edge</vt:lpstr>
      <vt:lpstr>59_Edge</vt:lpstr>
      <vt:lpstr>64_Edge</vt:lpstr>
      <vt:lpstr>85_Edge</vt:lpstr>
      <vt:lpstr>90_Edge</vt:lpstr>
      <vt:lpstr>91_Edge</vt:lpstr>
      <vt:lpstr>1_Metropolitan_bullet</vt:lpstr>
      <vt:lpstr>98_Edge</vt:lpstr>
      <vt:lpstr>1_Office 테마</vt:lpstr>
      <vt:lpstr>136_Edge</vt:lpstr>
      <vt:lpstr>144_Edge</vt:lpstr>
      <vt:lpstr>148_Edge</vt:lpstr>
      <vt:lpstr>3_Metropolitan_bullet</vt:lpstr>
      <vt:lpstr>151_Edge</vt:lpstr>
      <vt:lpstr>152_Edge</vt:lpstr>
      <vt:lpstr>154_Edge</vt:lpstr>
      <vt:lpstr>156_Edge</vt:lpstr>
      <vt:lpstr>159_Edge</vt:lpstr>
      <vt:lpstr>safari</vt:lpstr>
      <vt:lpstr>5_Edge</vt:lpstr>
      <vt:lpstr>7_Edge</vt:lpstr>
      <vt:lpstr>43_Edge</vt:lpstr>
      <vt:lpstr>46_Edge</vt:lpstr>
      <vt:lpstr>18_Edge</vt:lpstr>
      <vt:lpstr>60_Edge</vt:lpstr>
      <vt:lpstr>62_Edge</vt:lpstr>
      <vt:lpstr>65_Edge</vt:lpstr>
      <vt:lpstr>66_Edge</vt:lpstr>
      <vt:lpstr>99_Edge</vt:lpstr>
      <vt:lpstr>140_Edge</vt:lpstr>
      <vt:lpstr>2_Metropolitan_bullet</vt:lpstr>
      <vt:lpstr>2_Edge</vt:lpstr>
      <vt:lpstr>CMU-SAFARI</vt:lpstr>
      <vt:lpstr>63_Edge</vt:lpstr>
      <vt:lpstr>95_Edge</vt:lpstr>
      <vt:lpstr>Office Theme</vt:lpstr>
      <vt:lpstr>100_Edge</vt:lpstr>
      <vt:lpstr>12_Office Theme</vt:lpstr>
      <vt:lpstr>10_Edge</vt:lpstr>
      <vt:lpstr>11_Edge</vt:lpstr>
      <vt:lpstr>1_Office Theme</vt:lpstr>
      <vt:lpstr>14_Edge</vt:lpstr>
      <vt:lpstr>4_Office Theme</vt:lpstr>
      <vt:lpstr>104_Edge</vt:lpstr>
      <vt:lpstr>15_Edge</vt:lpstr>
      <vt:lpstr>141_Edge</vt:lpstr>
      <vt:lpstr>102_Edge</vt:lpstr>
      <vt:lpstr>14_Office Theme</vt:lpstr>
      <vt:lpstr>13_Office Theme</vt:lpstr>
      <vt:lpstr>7_Office Theme</vt:lpstr>
      <vt:lpstr>23_Office Theme</vt:lpstr>
      <vt:lpstr>8_Office Theme</vt:lpstr>
      <vt:lpstr>5_Office Theme</vt:lpstr>
      <vt:lpstr>6_Office Theme</vt:lpstr>
      <vt:lpstr>3_Office Theme</vt:lpstr>
      <vt:lpstr>41_Edge</vt:lpstr>
      <vt:lpstr>97_Edge</vt:lpstr>
      <vt:lpstr>BEER</vt:lpstr>
      <vt:lpstr>10_Office Theme</vt:lpstr>
      <vt:lpstr>157_Edge</vt:lpstr>
      <vt:lpstr>33_Edge</vt:lpstr>
      <vt:lpstr>Tools for Evaluating Memory and Memory-Centric Computing  DRAM, Storage, Virtual Memory</vt:lpstr>
      <vt:lpstr>Tutorial on DRAM Bender &amp; Ramulator</vt:lpstr>
      <vt:lpstr>ISCA 2026: DRAM Bender &amp; Ramulator</vt:lpstr>
      <vt:lpstr>ICS 2026: DRAM Bender &amp; Ramulator</vt:lpstr>
      <vt:lpstr>Virtuoso Tutorial &amp; Workshop </vt:lpstr>
      <vt:lpstr>Evaluating New Ideas  for New (Memory) Architectures</vt:lpstr>
      <vt:lpstr>Potential Evaluation Methods</vt:lpstr>
      <vt:lpstr>An Example Testing Platform</vt:lpstr>
      <vt:lpstr>Infrastructures to Understand Memory Issues</vt:lpstr>
      <vt:lpstr>HBM2 DRAM Testing Infrastructure</vt:lpstr>
      <vt:lpstr>Laboratory for Understanding Memory</vt:lpstr>
      <vt:lpstr>Laboratory for Understanding Memory</vt:lpstr>
      <vt:lpstr>Laboratory for Understanding Memory</vt:lpstr>
      <vt:lpstr>DRAM Testing Infrastructures (I)</vt:lpstr>
      <vt:lpstr>DRAM Testing Infrastructures (II)</vt:lpstr>
      <vt:lpstr>DRAM Testing Infrastructures (III)</vt:lpstr>
      <vt:lpstr>SoftMC: Open Source DRAM Infrastructure</vt:lpstr>
      <vt:lpstr>SoftMC: Open Source DRAM Infrastructure</vt:lpstr>
      <vt:lpstr>DRAM Bender </vt:lpstr>
      <vt:lpstr>PowerPoint Presentation</vt:lpstr>
      <vt:lpstr>Modern DRAM is Prone to Disturbance Errors</vt:lpstr>
      <vt:lpstr>Read Disturbance Worsens with Scaling</vt:lpstr>
      <vt:lpstr>RowHammer [ISCA 2014]</vt:lpstr>
      <vt:lpstr>Many RowHammer Security Exploits</vt:lpstr>
      <vt:lpstr>RowPress [ISCA 2023]</vt:lpstr>
      <vt:lpstr>RowPress vs. RowHammer</vt:lpstr>
      <vt:lpstr>RowPress </vt:lpstr>
      <vt:lpstr>The Push from Circuits and Devices</vt:lpstr>
      <vt:lpstr>An “Early” Position Paper [IMW 2013]</vt:lpstr>
      <vt:lpstr>Updated Paper 12 Years Later [IMW 2025]</vt:lpstr>
      <vt:lpstr>Industry’s Intelligent DRAM Controllers (I)</vt:lpstr>
      <vt:lpstr>Industry’s Intelligent DRAM Controllers (II)</vt:lpstr>
      <vt:lpstr>Industry’s Intelligent DRAM Controllers (III)</vt:lpstr>
      <vt:lpstr>Finally: Serious Changes in Standards (2024)</vt:lpstr>
      <vt:lpstr>Are Solutions Good?</vt:lpstr>
      <vt:lpstr>Simulating New Ideas: Ramulator</vt:lpstr>
      <vt:lpstr>Ramulator 2.0: A Much Better Ramulator</vt:lpstr>
      <vt:lpstr>Ramulator 2.1: A Recent Update</vt:lpstr>
      <vt:lpstr>Evaluation of Industry’s Recent Solutions</vt:lpstr>
      <vt:lpstr>Evaluation of Industry’s Recent Solutions</vt:lpstr>
      <vt:lpstr>Asking the Right Question</vt:lpstr>
      <vt:lpstr>Better Partitioning of DRAM &amp; Controller</vt:lpstr>
      <vt:lpstr>SMD Key Idea: Autonomous Maintenance</vt:lpstr>
      <vt:lpstr>SMD Key Contribution</vt:lpstr>
      <vt:lpstr>SMD-Based Maintenance Mechanisms</vt:lpstr>
      <vt:lpstr>Talk on Self-Managing DRAM</vt:lpstr>
      <vt:lpstr>Self-Managing DRAM</vt:lpstr>
      <vt:lpstr>More in My MICRO 2025 Keynote Talk</vt:lpstr>
      <vt:lpstr>More to Come…</vt:lpstr>
      <vt:lpstr>Can We Do Better?</vt:lpstr>
      <vt:lpstr>RowHammer Becomes Worse with Aging</vt:lpstr>
      <vt:lpstr>RowHammer (Spatial Variation) Analysis (2024)</vt:lpstr>
      <vt:lpstr>Variable Read Disturbance (2025)</vt:lpstr>
      <vt:lpstr>Variable Read Disturbance (2025)</vt:lpstr>
      <vt:lpstr>ColumnDisturb (2025)</vt:lpstr>
      <vt:lpstr>PuDHammer (2025)</vt:lpstr>
      <vt:lpstr>PuDGhost (2026)</vt:lpstr>
      <vt:lpstr>DejaVu (2026)</vt:lpstr>
      <vt:lpstr>Emerging Memories Also Need Intelligent Controllers</vt:lpstr>
      <vt:lpstr>Laboratory for Understanding Memory</vt:lpstr>
      <vt:lpstr>Laboratory for Understanding Memory</vt:lpstr>
      <vt:lpstr>A Very Recent PhD Thesis</vt:lpstr>
      <vt:lpstr>Capabilities of Off-The-Shelf Memory</vt:lpstr>
      <vt:lpstr>The Capability of COTS DRAM Chips </vt:lpstr>
      <vt:lpstr>Functionally-Complete DRAM</vt:lpstr>
      <vt:lpstr>Simultaneous Row Activation &amp; Multi-Row Copy </vt:lpstr>
      <vt:lpstr>In-DRAM Multiple Row Copy (Multi-RowCopy)</vt:lpstr>
      <vt:lpstr>Key Idea: NOT Operation</vt:lpstr>
      <vt:lpstr>Key Idea: NAND, NOR, AND, OR</vt:lpstr>
      <vt:lpstr>Two-Input AND and NAND Operations</vt:lpstr>
      <vt:lpstr>Many-Input AND, NAND, OR, and NOR Operations</vt:lpstr>
      <vt:lpstr>DRAM Testing Infrastructure</vt:lpstr>
      <vt:lpstr>DRAM Chips Tested</vt:lpstr>
      <vt:lpstr>Robustness of Multi-RowCopy</vt:lpstr>
      <vt:lpstr>Performing AND, NAND, OR, and NOR</vt:lpstr>
      <vt:lpstr>Performing AND, NAND, OR, and NOR</vt:lpstr>
      <vt:lpstr>More on Multi-Row Copy </vt:lpstr>
      <vt:lpstr>More on Functionally-Complete DRAM</vt:lpstr>
      <vt:lpstr>An Example Prototyping Platform</vt:lpstr>
      <vt:lpstr>Real Processing Using Memory Prototype</vt:lpstr>
      <vt:lpstr>Real Processing Using Memory Prototype</vt:lpstr>
      <vt:lpstr>Real Processing Using Memory Prototype</vt:lpstr>
      <vt:lpstr>Microbenchmark Copy/Initialization Throughput</vt:lpstr>
      <vt:lpstr>More on PiDRAM</vt:lpstr>
      <vt:lpstr>Simulation: The Field of Dreams</vt:lpstr>
      <vt:lpstr>Dreaming and Reality</vt:lpstr>
      <vt:lpstr>Tradeoffs in Simulation</vt:lpstr>
      <vt:lpstr>Trading Off Speed, Flexibility, Accuracy</vt:lpstr>
      <vt:lpstr>Making The Best of Architecture</vt:lpstr>
      <vt:lpstr>More on Simulation: A Lecture</vt:lpstr>
      <vt:lpstr>Ramulator: A Fast and Extensible DRAM Simulator   [IEEE Comp Arch Letters’15]</vt:lpstr>
      <vt:lpstr>Ramulator Motivation</vt:lpstr>
      <vt:lpstr>Ramulator </vt:lpstr>
      <vt:lpstr>Case Study: Comparison of DRAM Standards</vt:lpstr>
      <vt:lpstr>Ramulator Paper and Source Code</vt:lpstr>
      <vt:lpstr>Ramulator: Free &amp; Open Source</vt:lpstr>
      <vt:lpstr>Ramulator: Integration with Other Simulators</vt:lpstr>
      <vt:lpstr>Ramulator: Reproducibility</vt:lpstr>
      <vt:lpstr>An Example Study using Ramulator (I)</vt:lpstr>
      <vt:lpstr>Key Takeaways</vt:lpstr>
      <vt:lpstr>BlockHammer Study in 2021</vt:lpstr>
      <vt:lpstr>BlockHammer: Free &amp; Open Source</vt:lpstr>
      <vt:lpstr>Many Other Ideas Evaluated w/ Ramulator</vt:lpstr>
      <vt:lpstr>Ramulator Project Course Exploration of Emerging Memory Systems (Spring/Fall 2022)</vt:lpstr>
      <vt:lpstr>Ramulator 2.0: A Much Better Ramulator</vt:lpstr>
      <vt:lpstr>Ramulator 2.0 Design and Features (I)</vt:lpstr>
      <vt:lpstr>Ramulator 2.0 Design and Features (III)</vt:lpstr>
      <vt:lpstr>Ramulator 2.0 Design and Features (IV)</vt:lpstr>
      <vt:lpstr>Ramulator 2.0 Case Studies (I)</vt:lpstr>
      <vt:lpstr>Ramulator 2.0 Case Studies (II)</vt:lpstr>
      <vt:lpstr>Evaluation of Industry’s Recent Solutions</vt:lpstr>
      <vt:lpstr>Ramulator 2.1: A Recent Update</vt:lpstr>
      <vt:lpstr>More to Come…</vt:lpstr>
      <vt:lpstr>Read Disturbance Sessions @ HPCA 2025</vt:lpstr>
      <vt:lpstr>Read Disturbance Papers @ ASPLOS 2025</vt:lpstr>
      <vt:lpstr>Read Disturbance Session @ ISCA 2025</vt:lpstr>
      <vt:lpstr>Read Disturbance Papers @ DRAMSec 2025</vt:lpstr>
      <vt:lpstr>RowHammer @ USENIX Security 2025</vt:lpstr>
      <vt:lpstr>Read Disturbance Papers @ MICRO 2025</vt:lpstr>
      <vt:lpstr>Read Disturbance Papers @ HPCA 2026</vt:lpstr>
      <vt:lpstr>Read Disturbance Papers @ ASPLOS 2026</vt:lpstr>
      <vt:lpstr>Read Disturbance Papers @ S&amp;P 2026</vt:lpstr>
      <vt:lpstr>RowHammer on GPUs</vt:lpstr>
      <vt:lpstr>Read Disturbance Papers @ DRAMSec 2026</vt:lpstr>
      <vt:lpstr>Read Disturbance Papers @ ISCA 2026</vt:lpstr>
      <vt:lpstr>Tutorial on DRAM Bender &amp; Ramulator</vt:lpstr>
      <vt:lpstr>ISCA 2026: DRAM Bender &amp; Ramulator</vt:lpstr>
      <vt:lpstr>ICS 2026: DRAM Bender &amp; Ramulator</vt:lpstr>
      <vt:lpstr>Goal: Processing Inside Memory/Storage</vt:lpstr>
      <vt:lpstr>Ramulator for Processing in Memory</vt:lpstr>
      <vt:lpstr>Simulation Infrastructure for PIM</vt:lpstr>
      <vt:lpstr>Ramulator for PIM</vt:lpstr>
      <vt:lpstr>Ramulator Project Course Exploration of Emerging Memory Systems (Spring/Fall 2022)</vt:lpstr>
      <vt:lpstr>Memory-Centric Computing Systems Workshop</vt:lpstr>
      <vt:lpstr>PowerPoint Presentation</vt:lpstr>
      <vt:lpstr>PowerPoint Presentation</vt:lpstr>
      <vt:lpstr>Some Other Useful Simulators</vt:lpstr>
      <vt:lpstr>Virtuoso Tutorial &amp; Workshop </vt:lpstr>
      <vt:lpstr>Many Simulators for Many Purposes</vt:lpstr>
      <vt:lpstr>DAMOV Simulator, Methods &amp; Benchmarks</vt:lpstr>
      <vt:lpstr>DAMOV is Open Source</vt:lpstr>
      <vt:lpstr>DAMOV is Open Source</vt:lpstr>
      <vt:lpstr>More on DAMOV Analysis Methodology &amp; Workloads</vt:lpstr>
      <vt:lpstr>PIM Course (Spring 2022)</vt:lpstr>
      <vt:lpstr>MQSim for Modern SSD Simulation</vt:lpstr>
      <vt:lpstr>Solid-State Drives Course (Spring 2022)</vt:lpstr>
      <vt:lpstr>Many More Simulators … </vt:lpstr>
      <vt:lpstr>Virtuoso</vt:lpstr>
      <vt:lpstr>Virtuoso Tutorial &amp; Workshop </vt:lpstr>
      <vt:lpstr> Virtuoso </vt:lpstr>
      <vt:lpstr>Existing Architectural Simulators</vt:lpstr>
      <vt:lpstr>Enabling Fast and Accurate VM Research </vt:lpstr>
      <vt:lpstr>VirTool: State-of-the-art VM techniques</vt:lpstr>
      <vt:lpstr>PowerPoint Presentation</vt:lpstr>
      <vt:lpstr>More Details in the Virtuoso Paper</vt:lpstr>
      <vt:lpstr>Tools for Evaluating Memory and Memory-Centric Computing  DRAM, Storage, Virtual Memory</vt:lpstr>
      <vt:lpstr> Virtuoso </vt:lpstr>
      <vt:lpstr>PowerPoint Presentation</vt:lpstr>
      <vt:lpstr>PowerPoint Presentation</vt:lpstr>
      <vt:lpstr>Challenges in Evaluation</vt:lpstr>
      <vt:lpstr>Example: TLB and Memory Allocator</vt:lpstr>
      <vt:lpstr>Challenges in Evaluation</vt:lpstr>
      <vt:lpstr>Existing Architectural Simulators</vt:lpstr>
      <vt:lpstr>Emulation-based Simulators</vt:lpstr>
      <vt:lpstr>Full-System Simulators</vt:lpstr>
      <vt:lpstr>Existing Architectural Simulators</vt:lpstr>
      <vt:lpstr>Enabling Fast and Accurate VM Research </vt:lpstr>
      <vt:lpstr>Imitation-based Simulation Methodology</vt:lpstr>
      <vt:lpstr>Imitation-based Simulation Methodology</vt:lpstr>
      <vt:lpstr>Imitation-based Simulation Methodology</vt:lpstr>
      <vt:lpstr>Imitation-based Simulation Methodology</vt:lpstr>
      <vt:lpstr>Imitation-based Simulation Methodology</vt:lpstr>
      <vt:lpstr>MimicOS: Imitating the Linux Kernel</vt:lpstr>
      <vt:lpstr>VirTool: State-of-the-art VM techniques</vt:lpstr>
      <vt:lpstr>VirTool: State-of-the-art VM techniques</vt:lpstr>
      <vt:lpstr>VirTool: State-of-the-art VM techniques</vt:lpstr>
      <vt:lpstr>PowerPoint Presentation</vt:lpstr>
      <vt:lpstr>PowerPoint Presentation</vt:lpstr>
      <vt:lpstr>PowerPoint Presentation</vt:lpstr>
      <vt:lpstr>PowerPoint Presentation</vt:lpstr>
      <vt:lpstr>PowerPoint Presentation</vt:lpstr>
      <vt:lpstr>Virtuoso’s Versatility</vt:lpstr>
      <vt:lpstr>Virtuoso Example Use Cases</vt:lpstr>
      <vt:lpstr>Evaluation Methodology</vt:lpstr>
      <vt:lpstr>Accelerating Memory Allocation</vt:lpstr>
      <vt:lpstr>More Details in the Paper</vt:lpstr>
      <vt:lpstr>More Details in the Paper</vt:lpstr>
      <vt:lpstr>Virtuoso is Open-Source</vt:lpstr>
      <vt:lpstr>Virtuoso Website – Getting Started</vt:lpstr>
      <vt:lpstr>Virtuoso Website - Documentation</vt:lpstr>
      <vt:lpstr>Backup Slides</vt:lpstr>
      <vt:lpstr>Tradeoffs in Simulation</vt:lpstr>
      <vt:lpstr>Trading Off Speed, Flexibility, Accuracy</vt:lpstr>
      <vt:lpstr>Making The Best of Architecture</vt:lpstr>
      <vt:lpstr>An Example Study using Ramulator (I)</vt:lpstr>
      <vt:lpstr>Why Study Workload–DRAM Interactions?</vt:lpstr>
      <vt:lpstr>Modern DRAM Types: Comparison to DDR3</vt:lpstr>
      <vt:lpstr>4. Need for Lower Access Latency: Performance</vt:lpstr>
      <vt:lpstr>Key Takeaways</vt:lpstr>
      <vt:lpstr>Conclusion</vt:lpstr>
      <vt:lpstr>For More Information…</vt:lpstr>
      <vt:lpstr>BlockHammer Study in 2021</vt:lpstr>
      <vt:lpstr>Summary: BlockHammer</vt:lpstr>
      <vt:lpstr>BlockHammer: Free &amp; Open Source</vt:lpstr>
      <vt:lpstr>Many Other Ideas Evaluated w/ Ramulator</vt:lpstr>
      <vt:lpstr>Ramulator for Processing in Memory</vt:lpstr>
      <vt:lpstr>Simulation Infrastructure for PIM</vt:lpstr>
      <vt:lpstr>Ramulator for PIM</vt:lpstr>
      <vt:lpstr>Ramulator Project Course Exploration of Emerging Memory Systems (Spring/Fall 2022)</vt:lpstr>
      <vt:lpstr>What We Discussed Is Applicable to Simulation in Other Domains</vt:lpstr>
      <vt:lpstr>Agent-Based Simulation</vt:lpstr>
      <vt:lpstr>Introduction to Agent-Based Modeling: Modeling a Flock of Birds</vt:lpstr>
      <vt:lpstr>Agent-Based Simulation is Versatile</vt:lpstr>
      <vt:lpstr>Cell Sorting in BioDynaMo</vt:lpstr>
      <vt:lpstr>BioDynamo Modeling Infrastructure</vt:lpstr>
      <vt:lpstr>BioDynamo Modeling Infrastructure</vt:lpstr>
      <vt:lpstr>Case Study:  COVID-19 Spread  Modeling and Prediction</vt:lpstr>
      <vt:lpstr>PowerPoint Presentation</vt:lpstr>
      <vt:lpstr>COVID-19 Measures: Evaluation Methods</vt:lpstr>
      <vt:lpstr>Simulating &amp; Predicting COVID-19 Spread</vt:lpstr>
      <vt:lpstr>Simulating &amp; Predicting COVID-19 Spread</vt:lpstr>
      <vt:lpstr>Simulating &amp; Predicting COVID-19 Spread</vt:lpstr>
      <vt:lpstr>Predicting Effectiveness of Measures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ATLAS: A Scalable and High-Performance Scheduling Algorithm for Multiple Memory Controllers</dc:title>
  <dc:creator>yoongu</dc:creator>
  <cp:lastModifiedBy>Mutlu  Onur</cp:lastModifiedBy>
  <cp:revision>2911</cp:revision>
  <cp:lastPrinted>2017-12-05T03:30:35Z</cp:lastPrinted>
  <dcterms:created xsi:type="dcterms:W3CDTF">2010-10-08T20:41:54Z</dcterms:created>
  <dcterms:modified xsi:type="dcterms:W3CDTF">2026-06-27T11:08:06Z</dcterms:modified>
</cp:coreProperties>
</file>