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null)"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5"/>
  </p:notesMasterIdLst>
  <p:sldIdLst>
    <p:sldId id="256" r:id="rId2"/>
    <p:sldId id="353" r:id="rId3"/>
    <p:sldId id="391" r:id="rId4"/>
    <p:sldId id="390" r:id="rId5"/>
    <p:sldId id="378" r:id="rId6"/>
    <p:sldId id="389" r:id="rId7"/>
    <p:sldId id="379" r:id="rId8"/>
    <p:sldId id="434" r:id="rId9"/>
    <p:sldId id="425" r:id="rId10"/>
    <p:sldId id="358" r:id="rId11"/>
    <p:sldId id="367" r:id="rId12"/>
    <p:sldId id="428" r:id="rId13"/>
    <p:sldId id="388" r:id="rId14"/>
    <p:sldId id="406" r:id="rId15"/>
    <p:sldId id="387" r:id="rId16"/>
    <p:sldId id="446" r:id="rId17"/>
    <p:sldId id="372" r:id="rId18"/>
    <p:sldId id="424" r:id="rId19"/>
    <p:sldId id="438" r:id="rId20"/>
    <p:sldId id="375" r:id="rId21"/>
    <p:sldId id="436" r:id="rId22"/>
    <p:sldId id="439" r:id="rId23"/>
    <p:sldId id="371" r:id="rId24"/>
    <p:sldId id="419" r:id="rId25"/>
    <p:sldId id="437" r:id="rId26"/>
    <p:sldId id="415" r:id="rId27"/>
    <p:sldId id="386" r:id="rId28"/>
    <p:sldId id="381" r:id="rId29"/>
    <p:sldId id="443" r:id="rId30"/>
    <p:sldId id="416" r:id="rId31"/>
    <p:sldId id="444" r:id="rId32"/>
    <p:sldId id="417" r:id="rId33"/>
    <p:sldId id="445" r:id="rId34"/>
    <p:sldId id="418" r:id="rId35"/>
    <p:sldId id="435" r:id="rId36"/>
    <p:sldId id="385" r:id="rId37"/>
    <p:sldId id="409" r:id="rId38"/>
    <p:sldId id="414" r:id="rId39"/>
    <p:sldId id="413" r:id="rId40"/>
    <p:sldId id="412" r:id="rId41"/>
    <p:sldId id="411" r:id="rId42"/>
    <p:sldId id="370" r:id="rId43"/>
    <p:sldId id="408" r:id="rId44"/>
    <p:sldId id="376" r:id="rId45"/>
    <p:sldId id="447" r:id="rId46"/>
    <p:sldId id="354" r:id="rId47"/>
    <p:sldId id="393" r:id="rId48"/>
    <p:sldId id="374" r:id="rId49"/>
    <p:sldId id="373" r:id="rId50"/>
    <p:sldId id="380" r:id="rId51"/>
    <p:sldId id="421" r:id="rId52"/>
    <p:sldId id="422" r:id="rId53"/>
    <p:sldId id="423"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74C1"/>
    <a:srgbClr val="E9DFC0"/>
    <a:srgbClr val="FFF1CE"/>
    <a:srgbClr val="74AB52"/>
    <a:srgbClr val="5E9CD3"/>
    <a:srgbClr val="F8E5D8"/>
    <a:srgbClr val="C7DEB8"/>
    <a:srgbClr val="F4F4F4"/>
    <a:srgbClr val="823C14"/>
    <a:srgbClr val="FCEC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4"/>
    <p:restoredTop sz="85407"/>
  </p:normalViewPr>
  <p:slideViewPr>
    <p:cSldViewPr snapToGrid="0" snapToObjects="1">
      <p:cViewPr>
        <p:scale>
          <a:sx n="71" d="100"/>
          <a:sy n="71" d="100"/>
        </p:scale>
        <p:origin x="1184" y="43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6E02FC-B5FC-7145-AD79-6F5E688528D3}" type="datetimeFigureOut">
              <a:rPr lang="en-US" smtClean="0"/>
              <a:t>10/2/18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FA935-BBE5-BC45-93FB-2CABE2AD613B}" type="slidenum">
              <a:rPr lang="en-US" smtClean="0"/>
              <a:t>‹#›</a:t>
            </a:fld>
            <a:endParaRPr lang="en-US"/>
          </a:p>
        </p:txBody>
      </p:sp>
    </p:spTree>
    <p:extLst>
      <p:ext uri="{BB962C8B-B14F-4D97-AF65-F5344CB8AC3E}">
        <p14:creationId xmlns:p14="http://schemas.microsoft.com/office/powerpoint/2010/main" val="3682739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Jeremie Kim and I will be presenting Solar-DRAM, a mechanism for reducing DRAM access latency by exploiting the variation in local </a:t>
            </a:r>
            <a:r>
              <a:rPr lang="en-US" dirty="0" err="1"/>
              <a:t>bitlines</a:t>
            </a:r>
            <a:r>
              <a:rPr lang="en-US" dirty="0"/>
              <a:t>.</a:t>
            </a:r>
            <a:r>
              <a:rPr lang="en-US" b="1" dirty="0"/>
              <a:t> [CLICK]</a:t>
            </a:r>
            <a:endParaRPr lang="en-US" dirty="0"/>
          </a:p>
          <a:p>
            <a:endParaRPr lang="en-US" dirty="0"/>
          </a:p>
        </p:txBody>
      </p:sp>
      <p:sp>
        <p:nvSpPr>
          <p:cNvPr id="4" name="Slide Number Placeholder 3"/>
          <p:cNvSpPr>
            <a:spLocks noGrp="1"/>
          </p:cNvSpPr>
          <p:nvPr>
            <p:ph type="sldNum" sz="quarter" idx="10"/>
          </p:nvPr>
        </p:nvSpPr>
        <p:spPr/>
        <p:txBody>
          <a:bodyPr/>
          <a:lstStyle/>
          <a:p>
            <a:fld id="{511FA935-BBE5-BC45-93FB-2CABE2AD613B}" type="slidenum">
              <a:rPr lang="en-US" smtClean="0"/>
              <a:t>1</a:t>
            </a:fld>
            <a:endParaRPr lang="en-US"/>
          </a:p>
        </p:txBody>
      </p:sp>
    </p:spTree>
    <p:extLst>
      <p:ext uri="{BB962C8B-B14F-4D97-AF65-F5344CB8AC3E}">
        <p14:creationId xmlns:p14="http://schemas.microsoft.com/office/powerpoint/2010/main" val="2265238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Now lets take a look at the timing parameters that must be obeyed to prevent failures. [CLICK] </a:t>
            </a:r>
            <a:r>
              <a:rPr lang="en-US" sz="1200" b="0" kern="1200" dirty="0">
                <a:solidFill>
                  <a:schemeClr val="tx1"/>
                </a:solidFill>
                <a:latin typeface="+mn-lt"/>
                <a:ea typeface="+mn-ea"/>
                <a:cs typeface="+mn-cs"/>
              </a:rPr>
              <a:t>With this cartoon of a DRAM cell, we follow the voltage on the </a:t>
            </a:r>
            <a:r>
              <a:rPr lang="en-US" sz="1200" b="0" kern="1200" dirty="0" err="1">
                <a:solidFill>
                  <a:schemeClr val="tx1"/>
                </a:solidFill>
                <a:latin typeface="+mn-lt"/>
                <a:ea typeface="+mn-ea"/>
                <a:cs typeface="+mn-cs"/>
              </a:rPr>
              <a:t>bitline</a:t>
            </a:r>
            <a:r>
              <a:rPr lang="en-US" sz="1200" b="0" kern="1200" dirty="0">
                <a:solidFill>
                  <a:schemeClr val="tx1"/>
                </a:solidFill>
                <a:latin typeface="+mn-lt"/>
                <a:ea typeface="+mn-ea"/>
                <a:cs typeface="+mn-cs"/>
              </a:rPr>
              <a:t>. </a:t>
            </a:r>
            <a:r>
              <a:rPr lang="en-US" sz="1200" b="1" kern="1200" dirty="0">
                <a:solidFill>
                  <a:schemeClr val="tx1"/>
                </a:solidFill>
                <a:latin typeface="+mn-lt"/>
                <a:ea typeface="+mn-ea"/>
                <a:cs typeface="+mn-cs"/>
              </a:rPr>
              <a:t>[CLICK][CLICK] The x-axis shows time and the y-axis shows the voltage on the </a:t>
            </a:r>
            <a:r>
              <a:rPr lang="en-US" sz="1200" b="1" kern="1200" dirty="0" err="1">
                <a:solidFill>
                  <a:schemeClr val="tx1"/>
                </a:solidFill>
                <a:latin typeface="+mn-lt"/>
                <a:ea typeface="+mn-ea"/>
                <a:cs typeface="+mn-cs"/>
              </a:rPr>
              <a:t>bitline</a:t>
            </a:r>
            <a:r>
              <a:rPr lang="en-US" sz="1200" b="1" kern="1200" dirty="0">
                <a:solidFill>
                  <a:schemeClr val="tx1"/>
                </a:solidFill>
                <a:latin typeface="+mn-lt"/>
                <a:ea typeface="+mn-ea"/>
                <a:cs typeface="+mn-cs"/>
              </a:rPr>
              <a:t>. [CLICK] </a:t>
            </a:r>
            <a:r>
              <a:rPr lang="en-US" sz="1200" b="0" kern="1200" dirty="0">
                <a:solidFill>
                  <a:schemeClr val="tx1"/>
                </a:solidFill>
                <a:latin typeface="+mn-lt"/>
                <a:ea typeface="+mn-ea"/>
                <a:cs typeface="+mn-cs"/>
              </a:rPr>
              <a:t>Initially the </a:t>
            </a:r>
            <a:r>
              <a:rPr lang="en-US" sz="1200" b="0" kern="1200" dirty="0" err="1">
                <a:solidFill>
                  <a:schemeClr val="tx1"/>
                </a:solidFill>
                <a:latin typeface="+mn-lt"/>
                <a:ea typeface="+mn-ea"/>
                <a:cs typeface="+mn-cs"/>
              </a:rPr>
              <a:t>bitline</a:t>
            </a:r>
            <a:r>
              <a:rPr lang="en-US" sz="1200" b="0" kern="1200" dirty="0">
                <a:solidFill>
                  <a:schemeClr val="tx1"/>
                </a:solidFill>
                <a:latin typeface="+mn-lt"/>
                <a:ea typeface="+mn-ea"/>
                <a:cs typeface="+mn-cs"/>
              </a:rPr>
              <a:t> is kept at </a:t>
            </a:r>
            <a:r>
              <a:rPr lang="en-US" sz="1200" b="0" kern="1200" dirty="0" err="1">
                <a:solidFill>
                  <a:schemeClr val="tx1"/>
                </a:solidFill>
                <a:latin typeface="+mn-lt"/>
                <a:ea typeface="+mn-ea"/>
                <a:cs typeface="+mn-cs"/>
              </a:rPr>
              <a:t>Vdd</a:t>
            </a:r>
            <a:r>
              <a:rPr lang="en-US" sz="1200" b="0" kern="1200" dirty="0">
                <a:solidFill>
                  <a:schemeClr val="tx1"/>
                </a:solidFill>
                <a:latin typeface="+mn-lt"/>
                <a:ea typeface="+mn-ea"/>
                <a:cs typeface="+mn-cs"/>
              </a:rPr>
              <a:t>/2. </a:t>
            </a:r>
            <a:r>
              <a:rPr lang="en-US" sz="1200" b="1" kern="1200" dirty="0">
                <a:solidFill>
                  <a:schemeClr val="tx1"/>
                </a:solidFill>
                <a:latin typeface="+mn-lt"/>
                <a:ea typeface="+mn-ea"/>
                <a:cs typeface="+mn-cs"/>
              </a:rPr>
              <a:t>[CLICK] </a:t>
            </a:r>
            <a:r>
              <a:rPr lang="en-US" sz="1200" b="0" kern="1200" dirty="0">
                <a:solidFill>
                  <a:schemeClr val="tx1"/>
                </a:solidFill>
                <a:latin typeface="+mn-lt"/>
                <a:ea typeface="+mn-ea"/>
                <a:cs typeface="+mn-cs"/>
              </a:rPr>
              <a:t>When the </a:t>
            </a:r>
            <a:r>
              <a:rPr lang="en-US" sz="1200" b="0" kern="1200" dirty="0" err="1">
                <a:solidFill>
                  <a:schemeClr val="tx1"/>
                </a:solidFill>
                <a:latin typeface="+mn-lt"/>
                <a:ea typeface="+mn-ea"/>
                <a:cs typeface="+mn-cs"/>
              </a:rPr>
              <a:t>wordline</a:t>
            </a:r>
            <a:r>
              <a:rPr lang="en-US" sz="1200" b="0" kern="1200" dirty="0">
                <a:solidFill>
                  <a:schemeClr val="tx1"/>
                </a:solidFill>
                <a:latin typeface="+mn-lt"/>
                <a:ea typeface="+mn-ea"/>
                <a:cs typeface="+mn-cs"/>
              </a:rPr>
              <a:t> is driven high or activated, </a:t>
            </a:r>
            <a:r>
              <a:rPr lang="en-US" sz="1200" b="1" kern="1200" dirty="0">
                <a:solidFill>
                  <a:schemeClr val="tx1"/>
                </a:solidFill>
                <a:latin typeface="+mn-lt"/>
                <a:ea typeface="+mn-ea"/>
                <a:cs typeface="+mn-cs"/>
              </a:rPr>
              <a:t>[CLICK]</a:t>
            </a:r>
            <a:r>
              <a:rPr lang="en-US" sz="1200" b="0" kern="1200" dirty="0">
                <a:solidFill>
                  <a:schemeClr val="tx1"/>
                </a:solidFill>
                <a:latin typeface="+mn-lt"/>
                <a:ea typeface="+mn-ea"/>
                <a:cs typeface="+mn-cs"/>
              </a:rPr>
              <a:t> the capacitor begins to share charge with the </a:t>
            </a:r>
            <a:r>
              <a:rPr lang="en-US" sz="1200" b="0" kern="1200" dirty="0" err="1">
                <a:solidFill>
                  <a:schemeClr val="tx1"/>
                </a:solidFill>
                <a:latin typeface="+mn-lt"/>
                <a:ea typeface="+mn-ea"/>
                <a:cs typeface="+mn-cs"/>
              </a:rPr>
              <a:t>bitline</a:t>
            </a:r>
            <a:r>
              <a:rPr lang="en-US" sz="1200" b="0" kern="1200" dirty="0">
                <a:solidFill>
                  <a:schemeClr val="tx1"/>
                </a:solidFill>
                <a:latin typeface="+mn-lt"/>
                <a:ea typeface="+mn-ea"/>
                <a:cs typeface="+mn-cs"/>
              </a:rPr>
              <a:t>. The sense amplifier is then enabled and </a:t>
            </a:r>
            <a:r>
              <a:rPr lang="en-US" sz="1200" b="1" kern="1200" dirty="0">
                <a:solidFill>
                  <a:schemeClr val="tx1"/>
                </a:solidFill>
                <a:latin typeface="+mn-lt"/>
                <a:ea typeface="+mn-ea"/>
                <a:cs typeface="+mn-cs"/>
              </a:rPr>
              <a:t>[CLICK]</a:t>
            </a:r>
            <a:r>
              <a:rPr lang="en-US" sz="1200" b="0" kern="1200" dirty="0">
                <a:solidFill>
                  <a:schemeClr val="tx1"/>
                </a:solidFill>
                <a:latin typeface="+mn-lt"/>
                <a:ea typeface="+mn-ea"/>
                <a:cs typeface="+mn-cs"/>
              </a:rPr>
              <a:t> the voltage differential on the </a:t>
            </a:r>
            <a:r>
              <a:rPr lang="en-US" sz="1200" b="0" kern="1200" dirty="0" err="1">
                <a:solidFill>
                  <a:schemeClr val="tx1"/>
                </a:solidFill>
                <a:latin typeface="+mn-lt"/>
                <a:ea typeface="+mn-ea"/>
                <a:cs typeface="+mn-cs"/>
              </a:rPr>
              <a:t>bitline</a:t>
            </a:r>
            <a:r>
              <a:rPr lang="en-US" sz="1200" b="0" kern="1200" dirty="0">
                <a:solidFill>
                  <a:schemeClr val="tx1"/>
                </a:solidFill>
                <a:latin typeface="+mn-lt"/>
                <a:ea typeface="+mn-ea"/>
                <a:cs typeface="+mn-cs"/>
              </a:rPr>
              <a:t> is amplified to an I/O readable value. </a:t>
            </a:r>
            <a:r>
              <a:rPr lang="en-US" sz="1200" b="1" kern="1200" dirty="0">
                <a:solidFill>
                  <a:schemeClr val="tx1"/>
                </a:solidFill>
                <a:latin typeface="+mn-lt"/>
                <a:ea typeface="+mn-ea"/>
                <a:cs typeface="+mn-cs"/>
              </a:rPr>
              <a:t>[CLICK]</a:t>
            </a:r>
            <a:r>
              <a:rPr lang="en-US" sz="1200" b="0" kern="1200" dirty="0">
                <a:solidFill>
                  <a:schemeClr val="tx1"/>
                </a:solidFill>
                <a:latin typeface="+mn-lt"/>
                <a:ea typeface="+mn-ea"/>
                <a:cs typeface="+mn-cs"/>
              </a:rPr>
              <a:t> In order to ensure correctness of operation, the memory controller can only read data </a:t>
            </a:r>
            <a:r>
              <a:rPr lang="en-US" sz="1200" b="0" kern="1200" dirty="0" err="1">
                <a:solidFill>
                  <a:schemeClr val="tx1"/>
                </a:solidFill>
                <a:latin typeface="+mn-lt"/>
                <a:ea typeface="+mn-ea"/>
                <a:cs typeface="+mn-cs"/>
              </a:rPr>
              <a:t>tRCD</a:t>
            </a:r>
            <a:r>
              <a:rPr lang="en-US" sz="1200" b="0" kern="1200" dirty="0">
                <a:solidFill>
                  <a:schemeClr val="tx1"/>
                </a:solidFill>
                <a:latin typeface="+mn-lt"/>
                <a:ea typeface="+mn-ea"/>
                <a:cs typeface="+mn-cs"/>
              </a:rPr>
              <a:t> time after the activation. </a:t>
            </a:r>
            <a:r>
              <a:rPr lang="en-US" sz="1200" b="1" kern="1200" dirty="0">
                <a:solidFill>
                  <a:schemeClr val="tx1"/>
                </a:solidFill>
                <a:latin typeface="+mn-lt"/>
                <a:ea typeface="+mn-ea"/>
                <a:cs typeface="+mn-cs"/>
              </a:rPr>
              <a:t>[CLICK] </a:t>
            </a:r>
            <a:r>
              <a:rPr lang="en-US" sz="1200" b="0" kern="1200" dirty="0">
                <a:solidFill>
                  <a:schemeClr val="tx1"/>
                </a:solidFill>
                <a:latin typeface="+mn-lt"/>
                <a:ea typeface="+mn-ea"/>
                <a:cs typeface="+mn-cs"/>
              </a:rPr>
              <a:t>We could read this data earlier, when it reaches a readable voltage threshold (</a:t>
            </a:r>
            <a:r>
              <a:rPr lang="en-US" sz="1200" b="0" kern="1200" dirty="0" err="1">
                <a:solidFill>
                  <a:schemeClr val="tx1"/>
                </a:solidFill>
                <a:latin typeface="+mn-lt"/>
                <a:ea typeface="+mn-ea"/>
                <a:cs typeface="+mn-cs"/>
              </a:rPr>
              <a:t>Vmin</a:t>
            </a:r>
            <a:r>
              <a:rPr lang="en-US" sz="1200" b="0" kern="1200" dirty="0">
                <a:solidFill>
                  <a:schemeClr val="tx1"/>
                </a:solidFill>
                <a:latin typeface="+mn-lt"/>
                <a:ea typeface="+mn-ea"/>
                <a:cs typeface="+mn-cs"/>
              </a:rPr>
              <a:t>), </a:t>
            </a:r>
            <a:r>
              <a:rPr lang="en-US" sz="1200" b="1" kern="1200" dirty="0">
                <a:solidFill>
                  <a:schemeClr val="tx1"/>
                </a:solidFill>
                <a:latin typeface="+mn-lt"/>
                <a:ea typeface="+mn-ea"/>
                <a:cs typeface="+mn-cs"/>
              </a:rPr>
              <a:t>[CLICK] </a:t>
            </a:r>
            <a:r>
              <a:rPr lang="en-US" sz="1200" b="0" kern="1200" dirty="0">
                <a:solidFill>
                  <a:schemeClr val="tx1"/>
                </a:solidFill>
                <a:latin typeface="+mn-lt"/>
                <a:ea typeface="+mn-ea"/>
                <a:cs typeface="+mn-cs"/>
              </a:rPr>
              <a:t>but we</a:t>
            </a:r>
            <a:r>
              <a:rPr lang="en-US" sz="1200" b="0" kern="1200" baseline="0" dirty="0">
                <a:solidFill>
                  <a:schemeClr val="tx1"/>
                </a:solidFill>
                <a:latin typeface="+mn-lt"/>
                <a:ea typeface="+mn-ea"/>
                <a:cs typeface="+mn-cs"/>
              </a:rPr>
              <a:t> want to make sure that there is enough </a:t>
            </a:r>
            <a:r>
              <a:rPr lang="en-US" sz="1200" b="0" kern="1200" baseline="0" dirty="0" err="1">
                <a:solidFill>
                  <a:schemeClr val="tx1"/>
                </a:solidFill>
                <a:latin typeface="+mn-lt"/>
                <a:ea typeface="+mn-ea"/>
                <a:cs typeface="+mn-cs"/>
              </a:rPr>
              <a:t>guardband</a:t>
            </a:r>
            <a:r>
              <a:rPr lang="en-US" sz="1200" b="0" kern="1200" baseline="0" dirty="0">
                <a:solidFill>
                  <a:schemeClr val="tx1"/>
                </a:solidFill>
                <a:latin typeface="+mn-lt"/>
                <a:ea typeface="+mn-ea"/>
                <a:cs typeface="+mn-cs"/>
              </a:rPr>
              <a:t> such that other cells that may be </a:t>
            </a:r>
            <a:r>
              <a:rPr lang="en-US" sz="1200" b="1" kern="1200" baseline="0" dirty="0">
                <a:solidFill>
                  <a:schemeClr val="tx1"/>
                </a:solidFill>
                <a:latin typeface="+mn-lt"/>
                <a:ea typeface="+mn-ea"/>
                <a:cs typeface="+mn-cs"/>
              </a:rPr>
              <a:t>[CLICK] </a:t>
            </a:r>
            <a:r>
              <a:rPr lang="en-US" sz="1200" b="0" kern="1200" baseline="0" dirty="0">
                <a:solidFill>
                  <a:schemeClr val="tx1"/>
                </a:solidFill>
                <a:latin typeface="+mn-lt"/>
                <a:ea typeface="+mn-ea"/>
                <a:cs typeface="+mn-cs"/>
              </a:rPr>
              <a:t>weaker</a:t>
            </a:r>
            <a:r>
              <a:rPr lang="en-US" sz="1200" b="1" kern="1200" baseline="0" dirty="0">
                <a:solidFill>
                  <a:schemeClr val="tx1"/>
                </a:solidFill>
                <a:latin typeface="+mn-lt"/>
                <a:ea typeface="+mn-ea"/>
                <a:cs typeface="+mn-cs"/>
              </a:rPr>
              <a:t> </a:t>
            </a:r>
            <a:r>
              <a:rPr lang="en-US" sz="1200" b="0" kern="1200" dirty="0">
                <a:solidFill>
                  <a:schemeClr val="tx1"/>
                </a:solidFill>
                <a:latin typeface="+mn-lt"/>
                <a:ea typeface="+mn-ea"/>
                <a:cs typeface="+mn-cs"/>
              </a:rPr>
              <a:t>due to process variatio</a:t>
            </a:r>
            <a:r>
              <a:rPr lang="en-US" sz="1200" b="0" kern="1200" baseline="0" dirty="0">
                <a:solidFill>
                  <a:schemeClr val="tx1"/>
                </a:solidFill>
                <a:latin typeface="+mn-lt"/>
                <a:ea typeface="+mn-ea"/>
                <a:cs typeface="+mn-cs"/>
              </a:rPr>
              <a:t>n will not fail when accessed </a:t>
            </a:r>
            <a:r>
              <a:rPr lang="en-US" sz="1200" b="0" kern="1200" baseline="0" dirty="0" err="1">
                <a:solidFill>
                  <a:schemeClr val="tx1"/>
                </a:solidFill>
                <a:latin typeface="+mn-lt"/>
                <a:ea typeface="+mn-ea"/>
                <a:cs typeface="+mn-cs"/>
              </a:rPr>
              <a:t>tRCD</a:t>
            </a:r>
            <a:r>
              <a:rPr lang="en-US" sz="1200" b="0" kern="1200" baseline="0" dirty="0">
                <a:solidFill>
                  <a:schemeClr val="tx1"/>
                </a:solidFill>
                <a:latin typeface="+mn-lt"/>
                <a:ea typeface="+mn-ea"/>
                <a:cs typeface="+mn-cs"/>
              </a:rPr>
              <a:t> time after activation</a:t>
            </a:r>
            <a:r>
              <a:rPr lang="en-US" sz="1200" b="0" kern="1200" dirty="0">
                <a:solidFill>
                  <a:schemeClr val="tx1"/>
                </a:solidFill>
                <a:latin typeface="+mn-lt"/>
                <a:ea typeface="+mn-ea"/>
                <a:cs typeface="+mn-cs"/>
              </a:rPr>
              <a:t>. </a:t>
            </a:r>
            <a:r>
              <a:rPr lang="en-US" sz="1200" b="1" kern="1200" dirty="0">
                <a:solidFill>
                  <a:schemeClr val="tx1"/>
                </a:solidFill>
                <a:latin typeface="+mn-lt"/>
                <a:ea typeface="+mn-ea"/>
                <a:cs typeface="+mn-cs"/>
              </a:rPr>
              <a:t>[CLICK] </a:t>
            </a:r>
            <a:r>
              <a:rPr lang="en-US" sz="1200" b="0" kern="1200" dirty="0">
                <a:solidFill>
                  <a:schemeClr val="tx1"/>
                </a:solidFill>
                <a:latin typeface="+mn-lt"/>
                <a:ea typeface="+mn-ea"/>
                <a:cs typeface="+mn-cs"/>
              </a:rPr>
              <a:t>We highlight</a:t>
            </a:r>
            <a:r>
              <a:rPr lang="en-US" sz="1200" b="0" kern="1200" baseline="0" dirty="0">
                <a:solidFill>
                  <a:schemeClr val="tx1"/>
                </a:solidFill>
                <a:latin typeface="+mn-lt"/>
                <a:ea typeface="+mn-ea"/>
                <a:cs typeface="+mn-cs"/>
              </a:rPr>
              <a:t> and refer to varying degrees of strengths of cells in terms of how early they reach the readable voltage threshold.</a:t>
            </a:r>
            <a:endParaRPr lang="en-US"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E676A0-33B1-4B4B-B1AA-B0B917FCAA93}" type="slidenum">
              <a:rPr lang="en-US" smtClean="0"/>
              <a:t>10</a:t>
            </a:fld>
            <a:endParaRPr lang="en-US"/>
          </a:p>
        </p:txBody>
      </p:sp>
    </p:spTree>
    <p:extLst>
      <p:ext uri="{BB962C8B-B14F-4D97-AF65-F5344CB8AC3E}">
        <p14:creationId xmlns:p14="http://schemas.microsoft.com/office/powerpoint/2010/main" val="173047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latin typeface="+mn-lt"/>
                <a:ea typeface="+mn-ea"/>
                <a:cs typeface="+mn-cs"/>
              </a:rPr>
              <a:t>If we are</a:t>
            </a:r>
            <a:r>
              <a:rPr lang="en-US" sz="1200" b="0" kern="1200" baseline="0" dirty="0">
                <a:solidFill>
                  <a:schemeClr val="tx1"/>
                </a:solidFill>
                <a:latin typeface="+mn-lt"/>
                <a:ea typeface="+mn-ea"/>
                <a:cs typeface="+mn-cs"/>
              </a:rPr>
              <a:t> to read with a </a:t>
            </a:r>
            <a:r>
              <a:rPr lang="en-US" sz="1200" b="1" kern="1200" baseline="0" dirty="0">
                <a:solidFill>
                  <a:schemeClr val="tx1"/>
                </a:solidFill>
                <a:latin typeface="+mn-lt"/>
                <a:ea typeface="+mn-ea"/>
                <a:cs typeface="+mn-cs"/>
              </a:rPr>
              <a:t>[CLICK]</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tRCD</a:t>
            </a:r>
            <a:r>
              <a:rPr lang="en-US" sz="1200" b="0" kern="1200" baseline="0" dirty="0">
                <a:solidFill>
                  <a:schemeClr val="tx1"/>
                </a:solidFill>
                <a:latin typeface="+mn-lt"/>
                <a:ea typeface="+mn-ea"/>
                <a:cs typeface="+mn-cs"/>
              </a:rPr>
              <a:t> reduced below manufacturer-recommended values, we begin to induce failures in the weaker cell. </a:t>
            </a:r>
            <a:r>
              <a:rPr lang="en-US" sz="1200" b="0" kern="1200" dirty="0">
                <a:solidFill>
                  <a:schemeClr val="tx1"/>
                </a:solidFill>
                <a:latin typeface="+mn-lt"/>
                <a:ea typeface="+mn-ea"/>
                <a:cs typeface="+mn-cs"/>
              </a:rPr>
              <a:t>Cells that are read when their </a:t>
            </a:r>
            <a:r>
              <a:rPr lang="en-US" sz="1200" b="0" kern="1200" dirty="0" err="1">
                <a:solidFill>
                  <a:schemeClr val="tx1"/>
                </a:solidFill>
                <a:latin typeface="+mn-lt"/>
                <a:ea typeface="+mn-ea"/>
                <a:cs typeface="+mn-cs"/>
              </a:rPr>
              <a:t>bitline’s</a:t>
            </a:r>
            <a:r>
              <a:rPr lang="en-US" sz="1200" b="0" kern="1200" dirty="0">
                <a:solidFill>
                  <a:schemeClr val="tx1"/>
                </a:solidFill>
                <a:latin typeface="+mn-lt"/>
                <a:ea typeface="+mn-ea"/>
                <a:cs typeface="+mn-cs"/>
              </a:rPr>
              <a:t> voltage is lower than </a:t>
            </a:r>
            <a:r>
              <a:rPr lang="en-US" sz="1200" b="0" kern="1200" dirty="0" err="1">
                <a:solidFill>
                  <a:schemeClr val="tx1"/>
                </a:solidFill>
                <a:latin typeface="+mn-lt"/>
                <a:ea typeface="+mn-ea"/>
                <a:cs typeface="+mn-cs"/>
              </a:rPr>
              <a:t>Vmin</a:t>
            </a:r>
            <a:r>
              <a:rPr lang="en-US" sz="1200" b="0" kern="1200" dirty="0">
                <a:solidFill>
                  <a:schemeClr val="tx1"/>
                </a:solidFill>
                <a:latin typeface="+mn-lt"/>
                <a:ea typeface="+mn-ea"/>
                <a:cs typeface="+mn-cs"/>
              </a:rPr>
              <a:t>, have a probability of failure. And this probability increases as you read further below the voltage threshold. We refer to these failures as activation failures. </a:t>
            </a:r>
            <a:r>
              <a:rPr lang="en-US" sz="1200" b="1" kern="1200" dirty="0">
                <a:solidFill>
                  <a:schemeClr val="tx1"/>
                </a:solidFill>
                <a:latin typeface="+mn-lt"/>
                <a:ea typeface="+mn-ea"/>
                <a:cs typeface="+mn-cs"/>
              </a:rPr>
              <a:t>[CLICK]</a:t>
            </a:r>
            <a:endParaRPr lang="en-US" sz="1200" b="0" kern="1200" dirty="0">
              <a:solidFill>
                <a:schemeClr val="tx1"/>
              </a:solidFill>
              <a:latin typeface="+mn-lt"/>
              <a:ea typeface="+mn-ea"/>
              <a:cs typeface="+mn-cs"/>
            </a:endParaRPr>
          </a:p>
          <a:p>
            <a:endParaRPr lang="en-US"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E676A0-33B1-4B4B-B1AA-B0B917FCAA93}" type="slidenum">
              <a:rPr lang="en-US" smtClean="0"/>
              <a:t>11</a:t>
            </a:fld>
            <a:endParaRPr lang="en-US"/>
          </a:p>
        </p:txBody>
      </p:sp>
    </p:spTree>
    <p:extLst>
      <p:ext uri="{BB962C8B-B14F-4D97-AF65-F5344CB8AC3E}">
        <p14:creationId xmlns:p14="http://schemas.microsoft.com/office/powerpoint/2010/main" val="1168425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reiterate our goals of reducing </a:t>
            </a:r>
            <a:r>
              <a:rPr lang="en-US" dirty="0" err="1"/>
              <a:t>tRCD</a:t>
            </a:r>
            <a:r>
              <a:rPr lang="en-US" dirty="0"/>
              <a:t>, we want to [</a:t>
            </a:r>
            <a:r>
              <a:rPr lang="en-US" b="1" dirty="0"/>
              <a:t>CLICK]</a:t>
            </a:r>
            <a:r>
              <a:rPr lang="en-US" b="0" dirty="0"/>
              <a:t> rigorously characterize state of the art LPDDR4 DRAM, </a:t>
            </a:r>
            <a:r>
              <a:rPr lang="en-US" b="1" dirty="0"/>
              <a:t>[CLICK]</a:t>
            </a:r>
            <a:r>
              <a:rPr lang="en-US" b="0" dirty="0"/>
              <a:t> demonstrate the viability of using a static profile of cell strength, and </a:t>
            </a:r>
            <a:r>
              <a:rPr lang="en-US" b="1" dirty="0"/>
              <a:t>[CLICK]</a:t>
            </a:r>
            <a:r>
              <a:rPr lang="en-US" b="0" dirty="0"/>
              <a:t> devise a mechanism to exploit more activation failure characteristics and further reduce DRAM latency.</a:t>
            </a:r>
            <a:endParaRPr lang="en-US" dirty="0"/>
          </a:p>
        </p:txBody>
      </p:sp>
      <p:sp>
        <p:nvSpPr>
          <p:cNvPr id="4" name="Slide Number Placeholder 3"/>
          <p:cNvSpPr>
            <a:spLocks noGrp="1"/>
          </p:cNvSpPr>
          <p:nvPr>
            <p:ph type="sldNum" sz="quarter" idx="10"/>
          </p:nvPr>
        </p:nvSpPr>
        <p:spPr/>
        <p:txBody>
          <a:bodyPr/>
          <a:lstStyle/>
          <a:p>
            <a:fld id="{511FA935-BBE5-BC45-93FB-2CABE2AD613B}" type="slidenum">
              <a:rPr lang="en-US" smtClean="0"/>
              <a:t>12</a:t>
            </a:fld>
            <a:endParaRPr lang="en-US"/>
          </a:p>
        </p:txBody>
      </p:sp>
    </p:spTree>
    <p:extLst>
      <p:ext uri="{BB962C8B-B14F-4D97-AF65-F5344CB8AC3E}">
        <p14:creationId xmlns:p14="http://schemas.microsoft.com/office/powerpoint/2010/main" val="3607070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 describe our methodology for experimentally testing our DRAM modules</a:t>
            </a:r>
          </a:p>
        </p:txBody>
      </p:sp>
      <p:sp>
        <p:nvSpPr>
          <p:cNvPr id="4" name="Slide Number Placeholder 3"/>
          <p:cNvSpPr>
            <a:spLocks noGrp="1"/>
          </p:cNvSpPr>
          <p:nvPr>
            <p:ph type="sldNum" sz="quarter" idx="10"/>
          </p:nvPr>
        </p:nvSpPr>
        <p:spPr/>
        <p:txBody>
          <a:bodyPr/>
          <a:lstStyle/>
          <a:p>
            <a:fld id="{35E676A0-33B1-4B4B-B1AA-B0B917FCAA93}" type="slidenum">
              <a:rPr lang="en-US" smtClean="0"/>
              <a:t>13</a:t>
            </a:fld>
            <a:endParaRPr lang="en-US"/>
          </a:p>
        </p:txBody>
      </p:sp>
    </p:spTree>
    <p:extLst>
      <p:ext uri="{BB962C8B-B14F-4D97-AF65-F5344CB8AC3E}">
        <p14:creationId xmlns:p14="http://schemas.microsoft.com/office/powerpoint/2010/main" val="556078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infrastructure we developed tested 282 state-of-the-art LPDDR4 DRAM chips.</a:t>
            </a:r>
          </a:p>
          <a:p>
            <a:r>
              <a:rPr lang="en-US" baseline="0" dirty="0"/>
              <a:t>Each device is </a:t>
            </a:r>
            <a:r>
              <a:rPr lang="en-US" b="1" baseline="0" dirty="0"/>
              <a:t>[CLICK]</a:t>
            </a:r>
            <a:r>
              <a:rPr lang="en-US" baseline="0" dirty="0"/>
              <a:t> 2 gigabytes in size, and we have chips from across </a:t>
            </a:r>
            <a:r>
              <a:rPr lang="en-US" b="1" baseline="0" dirty="0"/>
              <a:t>[CLICK] </a:t>
            </a:r>
            <a:r>
              <a:rPr lang="en-US" baseline="0" dirty="0"/>
              <a:t>three major DRAM vendors.</a:t>
            </a:r>
          </a:p>
          <a:p>
            <a:endParaRPr lang="en-US" baseline="0" dirty="0"/>
          </a:p>
          <a:p>
            <a:r>
              <a:rPr lang="en-US" b="1" baseline="0" dirty="0"/>
              <a:t>[CLICK]</a:t>
            </a:r>
            <a:r>
              <a:rPr lang="en-US" b="0" baseline="0" dirty="0"/>
              <a:t> </a:t>
            </a:r>
            <a:r>
              <a:rPr lang="en-US" baseline="0" dirty="0"/>
              <a:t>We test within a thermally controlled chamber with an </a:t>
            </a:r>
            <a:r>
              <a:rPr lang="en-US" b="1" baseline="0" dirty="0"/>
              <a:t>[CLICK] </a:t>
            </a:r>
            <a:r>
              <a:rPr lang="en-US" baseline="0" dirty="0"/>
              <a:t>ambient temperature range of 40 to 55 degrees C with a tolerance of 0.25 degrees.</a:t>
            </a:r>
            <a:r>
              <a:rPr lang="en-US" b="0" baseline="0" dirty="0"/>
              <a:t> </a:t>
            </a:r>
            <a:r>
              <a:rPr lang="en-US" b="1" baseline="0" dirty="0"/>
              <a:t>[CLICK] </a:t>
            </a:r>
            <a:r>
              <a:rPr lang="en-US" baseline="0" dirty="0"/>
              <a:t>DRAM temperature is always held at 15 degrees C above ambient using a local heat source</a:t>
            </a:r>
          </a:p>
          <a:p>
            <a:endParaRPr lang="en-US" baseline="0" dirty="0"/>
          </a:p>
          <a:p>
            <a:r>
              <a:rPr lang="en-US" b="1" baseline="0" dirty="0"/>
              <a:t>[CLICK] </a:t>
            </a:r>
            <a:r>
              <a:rPr lang="en-US" b="0" baseline="0" dirty="0"/>
              <a:t>We had precise control over DRAM commands and timing parameters </a:t>
            </a:r>
          </a:p>
          <a:p>
            <a:r>
              <a:rPr lang="en-US" b="1" baseline="0" dirty="0"/>
              <a:t>[CLICK] </a:t>
            </a:r>
            <a:r>
              <a:rPr lang="en-US" b="0" baseline="0" dirty="0"/>
              <a:t>We experimentally characterized activation failures by reducing the </a:t>
            </a:r>
            <a:r>
              <a:rPr lang="en-US" b="0" baseline="0" dirty="0" err="1"/>
              <a:t>tRCD</a:t>
            </a:r>
            <a:r>
              <a:rPr lang="en-US" b="0" baseline="0" dirty="0"/>
              <a:t> timing parameter and accessing DRAM </a:t>
            </a:r>
          </a:p>
          <a:p>
            <a:r>
              <a:rPr lang="en-US" b="1" baseline="0" dirty="0"/>
              <a:t>[CLICK] </a:t>
            </a:r>
            <a:r>
              <a:rPr lang="en-US" b="0" baseline="0" dirty="0"/>
              <a:t>Additionally, we used DRAM simulator </a:t>
            </a:r>
            <a:r>
              <a:rPr lang="en-US" b="0" baseline="0" dirty="0" err="1"/>
              <a:t>Ramulator</a:t>
            </a:r>
            <a:r>
              <a:rPr lang="en-US" b="0" baseline="0" dirty="0"/>
              <a:t> to study DRAM access patterns in real workloads.</a:t>
            </a:r>
            <a:endParaRPr lang="en-US" b="1" baseline="0" dirty="0"/>
          </a:p>
          <a:p>
            <a:r>
              <a:rPr lang="en-US" b="1" baseline="0" dirty="0"/>
              <a:t>[CLICK]</a:t>
            </a:r>
          </a:p>
          <a:p>
            <a:endParaRPr lang="en-US" dirty="0"/>
          </a:p>
        </p:txBody>
      </p:sp>
      <p:sp>
        <p:nvSpPr>
          <p:cNvPr id="4" name="Slide Number Placeholder 3"/>
          <p:cNvSpPr>
            <a:spLocks noGrp="1"/>
          </p:cNvSpPr>
          <p:nvPr>
            <p:ph type="sldNum" sz="quarter" idx="10"/>
          </p:nvPr>
        </p:nvSpPr>
        <p:spPr/>
        <p:txBody>
          <a:bodyPr/>
          <a:lstStyle/>
          <a:p>
            <a:fld id="{35E676A0-33B1-4B4B-B1AA-B0B917FCAA93}" type="slidenum">
              <a:rPr lang="en-US" smtClean="0"/>
              <a:t>14</a:t>
            </a:fld>
            <a:endParaRPr lang="en-US"/>
          </a:p>
        </p:txBody>
      </p:sp>
    </p:spTree>
    <p:extLst>
      <p:ext uri="{BB962C8B-B14F-4D97-AF65-F5344CB8AC3E}">
        <p14:creationId xmlns:p14="http://schemas.microsoft.com/office/powerpoint/2010/main" val="1046717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 present our key characterization results. </a:t>
            </a:r>
          </a:p>
        </p:txBody>
      </p:sp>
      <p:sp>
        <p:nvSpPr>
          <p:cNvPr id="4" name="Slide Number Placeholder 3"/>
          <p:cNvSpPr>
            <a:spLocks noGrp="1"/>
          </p:cNvSpPr>
          <p:nvPr>
            <p:ph type="sldNum" sz="quarter" idx="10"/>
          </p:nvPr>
        </p:nvSpPr>
        <p:spPr/>
        <p:txBody>
          <a:bodyPr/>
          <a:lstStyle/>
          <a:p>
            <a:fld id="{35E676A0-33B1-4B4B-B1AA-B0B917FCAA93}" type="slidenum">
              <a:rPr lang="en-US" smtClean="0"/>
              <a:t>15</a:t>
            </a:fld>
            <a:endParaRPr lang="en-US"/>
          </a:p>
        </p:txBody>
      </p:sp>
    </p:spTree>
    <p:extLst>
      <p:ext uri="{BB962C8B-B14F-4D97-AF65-F5344CB8AC3E}">
        <p14:creationId xmlns:p14="http://schemas.microsoft.com/office/powerpoint/2010/main" val="1241129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 will present our results in the following order </a:t>
            </a:r>
            <a:r>
              <a:rPr lang="en-US" b="1" dirty="0"/>
              <a:t>[CLICK]</a:t>
            </a:r>
            <a:r>
              <a:rPr lang="en-US" b="0" dirty="0"/>
              <a:t> First, we’ll look at the spatial distribution of activation failures, </a:t>
            </a:r>
            <a:r>
              <a:rPr lang="en-US" b="1" dirty="0"/>
              <a:t>[CLICK]</a:t>
            </a:r>
            <a:r>
              <a:rPr lang="en-US" b="0" dirty="0"/>
              <a:t> next, we look at the spatial locality of activation failures for a single access, </a:t>
            </a:r>
            <a:r>
              <a:rPr lang="en-US" b="1" dirty="0"/>
              <a:t>[CLICK] </a:t>
            </a:r>
            <a:r>
              <a:rPr lang="en-US" b="0" dirty="0"/>
              <a:t>next we will look at the distribution of cache accesses in real workloads to study whether certain cache line offsets within a row are accessed immediately following an activation more frequently than others. This would indicate that some cache line offsets are affected by the </a:t>
            </a:r>
            <a:r>
              <a:rPr lang="en-US" b="0" dirty="0" err="1"/>
              <a:t>tRCD</a:t>
            </a:r>
            <a:r>
              <a:rPr lang="en-US" b="0" dirty="0"/>
              <a:t> timing parameter more than others. </a:t>
            </a:r>
            <a:r>
              <a:rPr lang="en-US" b="1" dirty="0"/>
              <a:t>[CLICK]</a:t>
            </a:r>
            <a:r>
              <a:rPr lang="en-US" b="0" dirty="0"/>
              <a:t> Next we look at whether the probability of activation failure changes over time. </a:t>
            </a:r>
            <a:r>
              <a:rPr lang="en-US" b="1" dirty="0"/>
              <a:t>[CLICK]</a:t>
            </a:r>
            <a:r>
              <a:rPr lang="en-US" b="0" dirty="0"/>
              <a:t> next, we look at the effects of reducing </a:t>
            </a:r>
            <a:r>
              <a:rPr lang="en-US" b="0" dirty="0" err="1"/>
              <a:t>tRCD</a:t>
            </a:r>
            <a:r>
              <a:rPr lang="en-US" b="0" dirty="0"/>
              <a:t> on write operations.</a:t>
            </a:r>
            <a:endParaRPr lang="en-US" b="1" dirty="0"/>
          </a:p>
        </p:txBody>
      </p:sp>
      <p:sp>
        <p:nvSpPr>
          <p:cNvPr id="4" name="Slide Number Placeholder 3"/>
          <p:cNvSpPr>
            <a:spLocks noGrp="1"/>
          </p:cNvSpPr>
          <p:nvPr>
            <p:ph type="sldNum" sz="quarter" idx="10"/>
          </p:nvPr>
        </p:nvSpPr>
        <p:spPr/>
        <p:txBody>
          <a:bodyPr/>
          <a:lstStyle/>
          <a:p>
            <a:fld id="{511FA935-BBE5-BC45-93FB-2CABE2AD613B}" type="slidenum">
              <a:rPr lang="en-US" smtClean="0"/>
              <a:t>16</a:t>
            </a:fld>
            <a:endParaRPr lang="en-US"/>
          </a:p>
        </p:txBody>
      </p:sp>
    </p:spTree>
    <p:extLst>
      <p:ext uri="{BB962C8B-B14F-4D97-AF65-F5344CB8AC3E}">
        <p14:creationId xmlns:p14="http://schemas.microsoft.com/office/powerpoint/2010/main" val="3692205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set out to answer </a:t>
            </a:r>
            <a:r>
              <a:rPr lang="en-US" b="1" dirty="0"/>
              <a:t>[CLICK]</a:t>
            </a:r>
            <a:r>
              <a:rPr lang="en-US" b="0" dirty="0"/>
              <a:t> How are activation failures spatially distributed in DRAM? We induce activation failures in many of our DRAM modules across all vendors and we find similar results. </a:t>
            </a:r>
            <a:r>
              <a:rPr lang="en-US" b="1" dirty="0"/>
              <a:t>[CLICK]</a:t>
            </a:r>
            <a:r>
              <a:rPr lang="en-US" b="0" dirty="0"/>
              <a:t> This plot is a representative bitmap of a 1024 by 1024 array of DRAM cells. We indicate DRAM cells that were seen to fail in black, and those that did not in white. We observe that failures are highly constrained to short columns of DRAM cells. Because modern DRAM uses subarrays containing between 512 and 1024 rows, we expect that </a:t>
            </a:r>
            <a:r>
              <a:rPr lang="en-US" b="1" dirty="0"/>
              <a:t>[CLICK] </a:t>
            </a:r>
            <a:r>
              <a:rPr lang="en-US" b="0" dirty="0"/>
              <a:t>the sudden change in columns with failures indicate subarray edges. </a:t>
            </a:r>
            <a:r>
              <a:rPr lang="en-US" b="1" dirty="0"/>
              <a:t>[CLICK]</a:t>
            </a:r>
            <a:r>
              <a:rPr lang="en-US" b="0" dirty="0"/>
              <a:t> we conclude that activation failures are highly constrained to local </a:t>
            </a:r>
            <a:r>
              <a:rPr lang="en-US" b="0" dirty="0" err="1"/>
              <a:t>bitlines</a:t>
            </a:r>
            <a:r>
              <a:rPr lang="en-US" b="0" dirty="0"/>
              <a:t> within subarrays. We refer to </a:t>
            </a:r>
            <a:r>
              <a:rPr lang="en-US" b="0" dirty="0" err="1"/>
              <a:t>bitlines</a:t>
            </a:r>
            <a:r>
              <a:rPr lang="en-US" b="0" dirty="0"/>
              <a:t> containing failures as weak </a:t>
            </a:r>
            <a:r>
              <a:rPr lang="en-US" b="0" dirty="0" err="1"/>
              <a:t>bitlines</a:t>
            </a:r>
            <a:r>
              <a:rPr lang="en-US" b="0" dirty="0"/>
              <a:t> </a:t>
            </a:r>
            <a:r>
              <a:rPr lang="en-US" b="1" dirty="0"/>
              <a:t>[CLICK]</a:t>
            </a:r>
            <a:endParaRPr lang="en-US" dirty="0"/>
          </a:p>
        </p:txBody>
      </p:sp>
      <p:sp>
        <p:nvSpPr>
          <p:cNvPr id="4" name="Slide Number Placeholder 3"/>
          <p:cNvSpPr>
            <a:spLocks noGrp="1"/>
          </p:cNvSpPr>
          <p:nvPr>
            <p:ph type="sldNum" sz="quarter" idx="10"/>
          </p:nvPr>
        </p:nvSpPr>
        <p:spPr/>
        <p:txBody>
          <a:bodyPr/>
          <a:lstStyle/>
          <a:p>
            <a:fld id="{511FA935-BBE5-BC45-93FB-2CABE2AD613B}" type="slidenum">
              <a:rPr lang="en-US" smtClean="0"/>
              <a:t>17</a:t>
            </a:fld>
            <a:endParaRPr lang="en-US"/>
          </a:p>
        </p:txBody>
      </p:sp>
    </p:spTree>
    <p:extLst>
      <p:ext uri="{BB962C8B-B14F-4D97-AF65-F5344CB8AC3E}">
        <p14:creationId xmlns:p14="http://schemas.microsoft.com/office/powerpoint/2010/main" val="3933510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question, we want to answer is, </a:t>
            </a:r>
            <a:r>
              <a:rPr lang="en-US" b="1" dirty="0"/>
              <a:t>[CLICK]</a:t>
            </a:r>
            <a:r>
              <a:rPr lang="en-US" dirty="0"/>
              <a:t> where does a single access induce activation failures? To answer this question, we run the following test on </a:t>
            </a:r>
            <a:r>
              <a:rPr lang="en-US" b="1" dirty="0"/>
              <a:t>[CLICK]</a:t>
            </a:r>
            <a:r>
              <a:rPr lang="en-US" dirty="0"/>
              <a:t> many cache lines of DRAM with and without </a:t>
            </a:r>
            <a:r>
              <a:rPr lang="en-US" b="1" dirty="0"/>
              <a:t>[CLICK]</a:t>
            </a:r>
            <a:r>
              <a:rPr lang="en-US" dirty="0"/>
              <a:t> “weak </a:t>
            </a:r>
            <a:r>
              <a:rPr lang="en-US" dirty="0" err="1"/>
              <a:t>bitlines</a:t>
            </a:r>
            <a:r>
              <a:rPr lang="en-US" dirty="0"/>
              <a:t>”. We first </a:t>
            </a:r>
            <a:r>
              <a:rPr lang="en-US" b="1" dirty="0"/>
              <a:t>[CLICK] </a:t>
            </a:r>
            <a:r>
              <a:rPr lang="en-US" b="0" dirty="0"/>
              <a:t>activate </a:t>
            </a:r>
            <a:r>
              <a:rPr lang="en-US" b="1" dirty="0"/>
              <a:t>[CLICK] </a:t>
            </a:r>
            <a:r>
              <a:rPr lang="en-US" b="0" dirty="0"/>
              <a:t>the row containing the cache line, and then immediately read </a:t>
            </a:r>
            <a:r>
              <a:rPr lang="en-US" b="1" dirty="0"/>
              <a:t>[CLICK]</a:t>
            </a:r>
            <a:r>
              <a:rPr lang="en-US" b="0" dirty="0"/>
              <a:t> the data in the cache line. </a:t>
            </a:r>
            <a:r>
              <a:rPr lang="en-US" b="1" dirty="0"/>
              <a:t>[CLICK]</a:t>
            </a:r>
            <a:r>
              <a:rPr lang="en-US" b="0" dirty="0"/>
              <a:t> This results in failures. </a:t>
            </a:r>
            <a:r>
              <a:rPr lang="en-US" b="1" dirty="0"/>
              <a:t>[CLICK]</a:t>
            </a:r>
            <a:r>
              <a:rPr lang="en-US" b="0" dirty="0"/>
              <a:t> we observe that these failures only occur within the cache line that was accessed immediately following the activation, even if there were other weak </a:t>
            </a:r>
            <a:r>
              <a:rPr lang="en-US" b="0" dirty="0" err="1"/>
              <a:t>bitlines</a:t>
            </a:r>
            <a:r>
              <a:rPr lang="en-US" b="0" dirty="0"/>
              <a:t> in the row. </a:t>
            </a:r>
            <a:r>
              <a:rPr lang="en-US" b="1" dirty="0"/>
              <a:t>[CLICK]</a:t>
            </a:r>
          </a:p>
        </p:txBody>
      </p:sp>
      <p:sp>
        <p:nvSpPr>
          <p:cNvPr id="4" name="Slide Number Placeholder 3"/>
          <p:cNvSpPr>
            <a:spLocks noGrp="1"/>
          </p:cNvSpPr>
          <p:nvPr>
            <p:ph type="sldNum" sz="quarter" idx="10"/>
          </p:nvPr>
        </p:nvSpPr>
        <p:spPr/>
        <p:txBody>
          <a:bodyPr/>
          <a:lstStyle/>
          <a:p>
            <a:fld id="{511FA935-BBE5-BC45-93FB-2CABE2AD613B}" type="slidenum">
              <a:rPr lang="en-US" smtClean="0"/>
              <a:t>18</a:t>
            </a:fld>
            <a:endParaRPr lang="en-US"/>
          </a:p>
        </p:txBody>
      </p:sp>
    </p:spTree>
    <p:extLst>
      <p:ext uri="{BB962C8B-B14F-4D97-AF65-F5344CB8AC3E}">
        <p14:creationId xmlns:p14="http://schemas.microsoft.com/office/powerpoint/2010/main" val="3309421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conclude that we can identify regions of DRAM at the granularity of cache lines within subarrays as weak or strong. </a:t>
            </a:r>
            <a:r>
              <a:rPr lang="en-US" b="1" dirty="0"/>
              <a:t>[CLICK]</a:t>
            </a:r>
          </a:p>
        </p:txBody>
      </p:sp>
      <p:sp>
        <p:nvSpPr>
          <p:cNvPr id="4" name="Slide Number Placeholder 3"/>
          <p:cNvSpPr>
            <a:spLocks noGrp="1"/>
          </p:cNvSpPr>
          <p:nvPr>
            <p:ph type="sldNum" sz="quarter" idx="10"/>
          </p:nvPr>
        </p:nvSpPr>
        <p:spPr/>
        <p:txBody>
          <a:bodyPr/>
          <a:lstStyle/>
          <a:p>
            <a:fld id="{511FA935-BBE5-BC45-93FB-2CABE2AD613B}" type="slidenum">
              <a:rPr lang="en-US" smtClean="0"/>
              <a:t>19</a:t>
            </a:fld>
            <a:endParaRPr lang="en-US"/>
          </a:p>
        </p:txBody>
      </p:sp>
    </p:spTree>
    <p:extLst>
      <p:ext uri="{BB962C8B-B14F-4D97-AF65-F5344CB8AC3E}">
        <p14:creationId xmlns:p14="http://schemas.microsoft.com/office/powerpoint/2010/main" val="321938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I</a:t>
            </a:r>
            <a:r>
              <a:rPr lang="en-US" baseline="0" dirty="0"/>
              <a:t> will give a brief overview. </a:t>
            </a:r>
            <a:r>
              <a:rPr lang="en-US" b="1" baseline="0" dirty="0"/>
              <a:t>[CLICK]</a:t>
            </a:r>
            <a:r>
              <a:rPr lang="en-US" baseline="0" dirty="0"/>
              <a:t>  DRAM latency is a major performance bottleneck in modern computer systems. </a:t>
            </a:r>
            <a:r>
              <a:rPr lang="en-US" b="1" baseline="0" dirty="0"/>
              <a:t>[CLICK] </a:t>
            </a:r>
            <a:r>
              <a:rPr lang="en-US" b="0" baseline="0" dirty="0"/>
              <a:t>The problem is that many important workloads exhibit many bank conflicts in DRAM which result in even longer latencies </a:t>
            </a:r>
            <a:r>
              <a:rPr lang="en-US" b="1" baseline="0" dirty="0"/>
              <a:t>[CLICK]</a:t>
            </a:r>
            <a:r>
              <a:rPr lang="en-US" b="0" baseline="0" dirty="0"/>
              <a:t> The goal is to </a:t>
            </a:r>
            <a:r>
              <a:rPr lang="en-US" b="1" baseline="0" dirty="0"/>
              <a:t>[CLICK]</a:t>
            </a:r>
            <a:r>
              <a:rPr lang="en-US" b="0" baseline="0" dirty="0"/>
              <a:t> first,  rigorously characterize access latency on state-of-the-art LPDDR4 DRAM and </a:t>
            </a:r>
            <a:r>
              <a:rPr lang="en-US" b="1" baseline="0" dirty="0"/>
              <a:t>[CLICK]</a:t>
            </a:r>
            <a:r>
              <a:rPr lang="en-US" b="0" baseline="0" dirty="0"/>
              <a:t> second, exploit our findings to robustly reduce DRAM access latency. From our findings, we propose </a:t>
            </a:r>
            <a:r>
              <a:rPr lang="en-US" b="1" baseline="0" dirty="0"/>
              <a:t>[CLICK]</a:t>
            </a:r>
            <a:r>
              <a:rPr lang="en-US" b="0" baseline="0" dirty="0"/>
              <a:t> Solar-DRAM, a mechanism that </a:t>
            </a:r>
            <a:r>
              <a:rPr lang="en-US" b="1" baseline="0" dirty="0"/>
              <a:t>[CLICK]</a:t>
            </a:r>
            <a:r>
              <a:rPr lang="en-US" b="0" baseline="0" dirty="0"/>
              <a:t> identifies local </a:t>
            </a:r>
            <a:r>
              <a:rPr lang="en-US" b="0" baseline="0" dirty="0" err="1"/>
              <a:t>bitlines</a:t>
            </a:r>
            <a:r>
              <a:rPr lang="en-US" b="0" baseline="0" dirty="0"/>
              <a:t> as weak or strong and [CLICK] robustly reduces DRAM access latency for reads and writes depending on whether it is to data contained in strong local </a:t>
            </a:r>
            <a:r>
              <a:rPr lang="en-US" b="0" baseline="0" dirty="0" err="1"/>
              <a:t>bitlines</a:t>
            </a:r>
            <a:r>
              <a:rPr lang="en-US" b="0" baseline="0" dirty="0"/>
              <a:t>. In order to </a:t>
            </a:r>
            <a:r>
              <a:rPr lang="en-US" b="1" baseline="0" dirty="0"/>
              <a:t>[CLICK]</a:t>
            </a:r>
            <a:r>
              <a:rPr lang="en-US" b="0" baseline="0" dirty="0"/>
              <a:t> evaluate Solar-DRAM, we </a:t>
            </a:r>
            <a:r>
              <a:rPr lang="en-US" b="1" baseline="0" dirty="0"/>
              <a:t>[CLICK] </a:t>
            </a:r>
            <a:r>
              <a:rPr lang="en-US" b="0" baseline="0" dirty="0"/>
              <a:t>experimentally characterize 282 real LPDDR4 DRAM modules, and </a:t>
            </a:r>
            <a:r>
              <a:rPr lang="en-US" b="1" baseline="0" dirty="0"/>
              <a:t>[CLICK] </a:t>
            </a:r>
            <a:r>
              <a:rPr lang="en-US" b="0" baseline="0" dirty="0"/>
              <a:t>show in simulation that Solar-DRAM provides 10.87% system performance improvement over LPDDR4 DRAM </a:t>
            </a:r>
            <a:r>
              <a:rPr lang="en-US" b="1" baseline="0" dirty="0"/>
              <a:t>[CLICK]</a:t>
            </a:r>
            <a:endParaRPr lang="en-US" b="0" baseline="0" dirty="0"/>
          </a:p>
        </p:txBody>
      </p:sp>
      <p:sp>
        <p:nvSpPr>
          <p:cNvPr id="4" name="Slide Number Placeholder 3"/>
          <p:cNvSpPr>
            <a:spLocks noGrp="1"/>
          </p:cNvSpPr>
          <p:nvPr>
            <p:ph type="sldNum" sz="quarter" idx="10"/>
          </p:nvPr>
        </p:nvSpPr>
        <p:spPr/>
        <p:txBody>
          <a:bodyPr/>
          <a:lstStyle/>
          <a:p>
            <a:fld id="{35E676A0-33B1-4B4B-B1AA-B0B917FCAA93}" type="slidenum">
              <a:rPr lang="en-US" smtClean="0"/>
              <a:t>2</a:t>
            </a:fld>
            <a:endParaRPr lang="en-US"/>
          </a:p>
        </p:txBody>
      </p:sp>
    </p:spTree>
    <p:extLst>
      <p:ext uri="{BB962C8B-B14F-4D97-AF65-F5344CB8AC3E}">
        <p14:creationId xmlns:p14="http://schemas.microsoft.com/office/powerpoint/2010/main" val="3097226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question we want to answer is [CLICK] ”Which cache line is most likely to be accessed first immediately following an activation?”. </a:t>
            </a:r>
            <a:r>
              <a:rPr lang="en-US" b="1" dirty="0"/>
              <a:t>[CLICK]</a:t>
            </a:r>
            <a:r>
              <a:rPr lang="en-US" dirty="0"/>
              <a:t> For our same subarray cartoon, we identify the granularity of weak regions in DRAM which </a:t>
            </a:r>
            <a:r>
              <a:rPr lang="en-US" b="1" dirty="0"/>
              <a:t>[CLICK]</a:t>
            </a:r>
            <a:r>
              <a:rPr lang="en-US" b="0" dirty="0"/>
              <a:t> span a cache line granularity within a subarray. </a:t>
            </a:r>
            <a:r>
              <a:rPr lang="en-US" b="1" dirty="0"/>
              <a:t>[CLICK][CLICK][CLICK][CLICK]</a:t>
            </a:r>
            <a:r>
              <a:rPr lang="en-US" b="0" dirty="0"/>
              <a:t> we refer to these as subarray columns. </a:t>
            </a:r>
            <a:endParaRPr lang="en-US" dirty="0"/>
          </a:p>
        </p:txBody>
      </p:sp>
      <p:sp>
        <p:nvSpPr>
          <p:cNvPr id="4" name="Slide Number Placeholder 3"/>
          <p:cNvSpPr>
            <a:spLocks noGrp="1"/>
          </p:cNvSpPr>
          <p:nvPr>
            <p:ph type="sldNum" sz="quarter" idx="10"/>
          </p:nvPr>
        </p:nvSpPr>
        <p:spPr/>
        <p:txBody>
          <a:bodyPr/>
          <a:lstStyle/>
          <a:p>
            <a:fld id="{511FA935-BBE5-BC45-93FB-2CABE2AD613B}" type="slidenum">
              <a:rPr lang="en-US" smtClean="0"/>
              <a:t>20</a:t>
            </a:fld>
            <a:endParaRPr lang="en-US"/>
          </a:p>
        </p:txBody>
      </p:sp>
    </p:spTree>
    <p:extLst>
      <p:ext uri="{BB962C8B-B14F-4D97-AF65-F5344CB8AC3E}">
        <p14:creationId xmlns:p14="http://schemas.microsoft.com/office/powerpoint/2010/main" val="1225617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various SPEC workloads mixes, we observe the probability that each cache line offset is accessed immediately following an activation. </a:t>
            </a:r>
            <a:r>
              <a:rPr lang="en-US" b="1" dirty="0"/>
              <a:t>[CLICK]</a:t>
            </a:r>
            <a:r>
              <a:rPr lang="en-US" b="0" dirty="0"/>
              <a:t> The x-axis shows the cache line offset accessed in a newly-activated DRAM row, and the y-axis shows the probability of each cache line offset being accessed. We note that a significant proportion of accesses immediately following activations go to the 0</a:t>
            </a:r>
            <a:r>
              <a:rPr lang="en-US" b="0" baseline="30000" dirty="0"/>
              <a:t>th</a:t>
            </a:r>
            <a:r>
              <a:rPr lang="en-US" b="0" dirty="0"/>
              <a:t> cache line offset. </a:t>
            </a:r>
            <a:r>
              <a:rPr lang="en-US" b="1" dirty="0"/>
              <a:t>[CLICK]</a:t>
            </a:r>
            <a:r>
              <a:rPr lang="en-US" b="0" dirty="0"/>
              <a:t> In some applications, up to 22.2% of first accesses to a newly-activated DRAM row request cache line 0 in the row. [</a:t>
            </a:r>
            <a:r>
              <a:rPr lang="en-US" b="1" dirty="0"/>
              <a:t>CLICK]</a:t>
            </a:r>
            <a:endParaRPr lang="en-US" dirty="0"/>
          </a:p>
        </p:txBody>
      </p:sp>
      <p:sp>
        <p:nvSpPr>
          <p:cNvPr id="4" name="Slide Number Placeholder 3"/>
          <p:cNvSpPr>
            <a:spLocks noGrp="1"/>
          </p:cNvSpPr>
          <p:nvPr>
            <p:ph type="sldNum" sz="quarter" idx="10"/>
          </p:nvPr>
        </p:nvSpPr>
        <p:spPr/>
        <p:txBody>
          <a:bodyPr/>
          <a:lstStyle/>
          <a:p>
            <a:fld id="{511FA935-BBE5-BC45-93FB-2CABE2AD613B}" type="slidenum">
              <a:rPr lang="en-US" smtClean="0"/>
              <a:t>21</a:t>
            </a:fld>
            <a:endParaRPr lang="en-US"/>
          </a:p>
        </p:txBody>
      </p:sp>
    </p:spTree>
    <p:extLst>
      <p:ext uri="{BB962C8B-B14F-4D97-AF65-F5344CB8AC3E}">
        <p14:creationId xmlns:p14="http://schemas.microsoft.com/office/powerpoint/2010/main" val="3723729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indicates that </a:t>
            </a:r>
            <a:r>
              <a:rPr lang="en-US" dirty="0" err="1"/>
              <a:t>tRCD</a:t>
            </a:r>
            <a:r>
              <a:rPr lang="en-US" dirty="0"/>
              <a:t> affects cache line 0 in the row more than any other cache line offset in the row. </a:t>
            </a:r>
            <a:r>
              <a:rPr lang="en-US" b="1" dirty="0"/>
              <a:t>[CLICK]</a:t>
            </a:r>
            <a:endParaRPr lang="en-US" dirty="0"/>
          </a:p>
          <a:p>
            <a:endParaRPr lang="en-US" dirty="0"/>
          </a:p>
          <a:p>
            <a:r>
              <a:rPr lang="en-US" dirty="0"/>
              <a:t>####### Up to 6.54% with ONLY reducing </a:t>
            </a:r>
            <a:r>
              <a:rPr lang="en-US" dirty="0" err="1"/>
              <a:t>tRCD</a:t>
            </a:r>
            <a:r>
              <a:rPr lang="en-US" dirty="0"/>
              <a:t> of 0</a:t>
            </a:r>
            <a:r>
              <a:rPr lang="en-US" baseline="30000" dirty="0"/>
              <a:t>th</a:t>
            </a:r>
            <a:r>
              <a:rPr lang="en-US" dirty="0"/>
              <a:t> cache line</a:t>
            </a:r>
          </a:p>
        </p:txBody>
      </p:sp>
      <p:sp>
        <p:nvSpPr>
          <p:cNvPr id="4" name="Slide Number Placeholder 3"/>
          <p:cNvSpPr>
            <a:spLocks noGrp="1"/>
          </p:cNvSpPr>
          <p:nvPr>
            <p:ph type="sldNum" sz="quarter" idx="10"/>
          </p:nvPr>
        </p:nvSpPr>
        <p:spPr/>
        <p:txBody>
          <a:bodyPr/>
          <a:lstStyle/>
          <a:p>
            <a:fld id="{511FA935-BBE5-BC45-93FB-2CABE2AD613B}" type="slidenum">
              <a:rPr lang="en-US" smtClean="0"/>
              <a:t>22</a:t>
            </a:fld>
            <a:endParaRPr lang="en-US"/>
          </a:p>
        </p:txBody>
      </p:sp>
    </p:spTree>
    <p:extLst>
      <p:ext uri="{BB962C8B-B14F-4D97-AF65-F5344CB8AC3E}">
        <p14:creationId xmlns:p14="http://schemas.microsoft.com/office/powerpoint/2010/main" val="746615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next want to answer the question of </a:t>
            </a:r>
            <a:r>
              <a:rPr lang="en-US" b="1" dirty="0"/>
              <a:t>[CLICK]</a:t>
            </a:r>
            <a:r>
              <a:rPr lang="en-US" b="0" dirty="0"/>
              <a:t> </a:t>
            </a:r>
            <a:r>
              <a:rPr lang="en-US" dirty="0"/>
              <a:t>whether the </a:t>
            </a:r>
            <a:r>
              <a:rPr lang="en-US" dirty="0" err="1"/>
              <a:t>bitline’s</a:t>
            </a:r>
            <a:r>
              <a:rPr lang="en-US" dirty="0"/>
              <a:t> probability of failure (or the latency characteristics) changes over time. We use </a:t>
            </a:r>
            <a:r>
              <a:rPr lang="en-US" b="1" dirty="0"/>
              <a:t>[CLICK]</a:t>
            </a:r>
            <a:r>
              <a:rPr lang="en-US" b="0" dirty="0"/>
              <a:t> failure probability or </a:t>
            </a:r>
            <a:r>
              <a:rPr lang="en-US" b="0" dirty="0" err="1"/>
              <a:t>Fprob</a:t>
            </a:r>
            <a:r>
              <a:rPr lang="en-US" b="0" dirty="0"/>
              <a:t> as a metric that we define to essentially quantify how weak or strong a subarray </a:t>
            </a:r>
            <a:r>
              <a:rPr lang="en-US" b="0" dirty="0" err="1"/>
              <a:t>bitline</a:t>
            </a:r>
            <a:r>
              <a:rPr lang="en-US" b="0" dirty="0"/>
              <a:t> is, as the proportion of times each cell in the </a:t>
            </a:r>
            <a:r>
              <a:rPr lang="en-US" b="0" dirty="0" err="1"/>
              <a:t>bitline</a:t>
            </a:r>
            <a:r>
              <a:rPr lang="en-US" b="0" dirty="0"/>
              <a:t> fails out of the total number of times every cell in the </a:t>
            </a:r>
            <a:r>
              <a:rPr lang="en-US" b="0" dirty="0" err="1"/>
              <a:t>bitline</a:t>
            </a:r>
            <a:r>
              <a:rPr lang="en-US" b="0" dirty="0"/>
              <a:t> is tested. </a:t>
            </a:r>
            <a:r>
              <a:rPr lang="en-US" b="1" dirty="0"/>
              <a:t>[CLICK]</a:t>
            </a:r>
            <a:r>
              <a:rPr lang="en-US" b="0" dirty="0"/>
              <a:t> </a:t>
            </a:r>
            <a:r>
              <a:rPr lang="en-US" b="0" dirty="0" err="1"/>
              <a:t>cells_in_SA_bitline</a:t>
            </a:r>
            <a:r>
              <a:rPr lang="en-US" b="0" dirty="0"/>
              <a:t>: is the number of cells in a local </a:t>
            </a:r>
            <a:r>
              <a:rPr lang="en-US" b="0" dirty="0" err="1"/>
              <a:t>bitline</a:t>
            </a:r>
            <a:r>
              <a:rPr lang="en-US" b="0" dirty="0"/>
              <a:t>. </a:t>
            </a:r>
            <a:r>
              <a:rPr lang="en-US" b="1" dirty="0"/>
              <a:t>[CLICK]</a:t>
            </a:r>
            <a:r>
              <a:rPr lang="en-US" b="0" dirty="0"/>
              <a:t> </a:t>
            </a:r>
            <a:r>
              <a:rPr lang="en-US" b="0" dirty="0" err="1"/>
              <a:t>num_iters</a:t>
            </a:r>
            <a:r>
              <a:rPr lang="en-US" b="0" dirty="0"/>
              <a:t> is the number of iterations we try to induce failures in each cell. </a:t>
            </a:r>
            <a:r>
              <a:rPr lang="en-US" b="1" dirty="0"/>
              <a:t>[CLICK]</a:t>
            </a:r>
            <a:r>
              <a:rPr lang="en-US" b="0" dirty="0"/>
              <a:t> and </a:t>
            </a:r>
            <a:r>
              <a:rPr lang="en-US" b="0" dirty="0" err="1"/>
              <a:t>num_iters_failed</a:t>
            </a:r>
            <a:r>
              <a:rPr lang="en-US" b="0" dirty="0"/>
              <a:t> indicates the number of iterations that </a:t>
            </a:r>
            <a:r>
              <a:rPr lang="en-US" b="0" dirty="0" err="1"/>
              <a:t>cell_n</a:t>
            </a:r>
            <a:r>
              <a:rPr lang="en-US" b="0" dirty="0"/>
              <a:t> fails in. A low </a:t>
            </a:r>
            <a:r>
              <a:rPr lang="en-US" b="0" dirty="0" err="1"/>
              <a:t>Fprob</a:t>
            </a:r>
            <a:r>
              <a:rPr lang="en-US" b="0" dirty="0"/>
              <a:t> indicates a strong </a:t>
            </a:r>
            <a:r>
              <a:rPr lang="en-US" b="0" dirty="0" err="1"/>
              <a:t>bitline</a:t>
            </a:r>
            <a:r>
              <a:rPr lang="en-US" b="0" dirty="0"/>
              <a:t>, and a high </a:t>
            </a:r>
            <a:r>
              <a:rPr lang="en-US" b="0" dirty="0" err="1"/>
              <a:t>Fprob</a:t>
            </a:r>
            <a:r>
              <a:rPr lang="en-US" b="0" dirty="0"/>
              <a:t> indicates a weak </a:t>
            </a:r>
            <a:r>
              <a:rPr lang="en-US" b="0" dirty="0" err="1"/>
              <a:t>bitline</a:t>
            </a:r>
            <a:r>
              <a:rPr lang="en-US" b="0" dirty="0"/>
              <a:t>. </a:t>
            </a:r>
            <a:r>
              <a:rPr lang="en-US" b="1" dirty="0"/>
              <a:t>[CLICK]</a:t>
            </a:r>
            <a:r>
              <a:rPr lang="en-US" b="0" dirty="0"/>
              <a:t> We sample </a:t>
            </a:r>
            <a:r>
              <a:rPr lang="en-US" b="0" dirty="0" err="1"/>
              <a:t>Fprob</a:t>
            </a:r>
            <a:r>
              <a:rPr lang="en-US" b="0" dirty="0"/>
              <a:t> many times over a long period and plot how </a:t>
            </a:r>
            <a:r>
              <a:rPr lang="en-US" b="0" dirty="0" err="1"/>
              <a:t>Fprob</a:t>
            </a:r>
            <a:r>
              <a:rPr lang="en-US" b="0" dirty="0"/>
              <a:t> varies across all samples. </a:t>
            </a:r>
            <a:r>
              <a:rPr lang="en-US" b="1" dirty="0"/>
              <a:t>[CLICK]</a:t>
            </a:r>
            <a:endParaRPr lang="en-US" dirty="0"/>
          </a:p>
        </p:txBody>
      </p:sp>
      <p:sp>
        <p:nvSpPr>
          <p:cNvPr id="4" name="Slide Number Placeholder 3"/>
          <p:cNvSpPr>
            <a:spLocks noGrp="1"/>
          </p:cNvSpPr>
          <p:nvPr>
            <p:ph type="sldNum" sz="quarter" idx="10"/>
          </p:nvPr>
        </p:nvSpPr>
        <p:spPr/>
        <p:txBody>
          <a:bodyPr/>
          <a:lstStyle/>
          <a:p>
            <a:fld id="{511FA935-BBE5-BC45-93FB-2CABE2AD613B}" type="slidenum">
              <a:rPr lang="en-US" smtClean="0"/>
              <a:t>23</a:t>
            </a:fld>
            <a:endParaRPr lang="en-US"/>
          </a:p>
        </p:txBody>
      </p:sp>
    </p:spTree>
    <p:extLst>
      <p:ext uri="{BB962C8B-B14F-4D97-AF65-F5344CB8AC3E}">
        <p14:creationId xmlns:p14="http://schemas.microsoft.com/office/powerpoint/2010/main" val="2787982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a:t>
            </a:r>
            <a:r>
              <a:rPr lang="en-US" b="0" dirty="0"/>
              <a:t> </a:t>
            </a:r>
            <a:r>
              <a:rPr lang="en-US" dirty="0"/>
              <a:t>For each </a:t>
            </a:r>
            <a:r>
              <a:rPr lang="en-US" dirty="0" err="1"/>
              <a:t>bitline</a:t>
            </a:r>
            <a:r>
              <a:rPr lang="en-US" dirty="0"/>
              <a:t> with an </a:t>
            </a:r>
            <a:r>
              <a:rPr lang="en-US" dirty="0" err="1"/>
              <a:t>Fprob</a:t>
            </a:r>
            <a:r>
              <a:rPr lang="en-US" dirty="0"/>
              <a:t> value at time 1 (on the x-axis), we plot the distribution of how </a:t>
            </a:r>
            <a:r>
              <a:rPr lang="en-US" dirty="0" err="1"/>
              <a:t>Fprob</a:t>
            </a:r>
            <a:r>
              <a:rPr lang="en-US" dirty="0"/>
              <a:t> is different at all other sample points. This distribution is plotted as a box-and-whiskers plot, where the box is plotted in blue and the whiskers are in orange. We note that the distributions tightly follow the x=y axis, which indicates that </a:t>
            </a:r>
            <a:r>
              <a:rPr lang="en-US" b="1" dirty="0"/>
              <a:t>[CLICK]</a:t>
            </a:r>
            <a:r>
              <a:rPr lang="en-US" b="0" dirty="0"/>
              <a:t> a weak </a:t>
            </a:r>
            <a:r>
              <a:rPr lang="en-US" b="0" dirty="0" err="1"/>
              <a:t>bitline</a:t>
            </a:r>
            <a:r>
              <a:rPr lang="en-US" b="0" dirty="0"/>
              <a:t> is likely to remain weak and a strong </a:t>
            </a:r>
            <a:r>
              <a:rPr lang="en-US" b="0" dirty="0" err="1"/>
              <a:t>bitline</a:t>
            </a:r>
            <a:r>
              <a:rPr lang="en-US" b="0" dirty="0"/>
              <a:t> is likely to remain strong over time. </a:t>
            </a:r>
            <a:r>
              <a:rPr lang="en-US" b="1" dirty="0"/>
              <a:t>[CLICK]</a:t>
            </a:r>
            <a:endParaRPr lang="en-US" dirty="0"/>
          </a:p>
        </p:txBody>
      </p:sp>
      <p:sp>
        <p:nvSpPr>
          <p:cNvPr id="4" name="Slide Number Placeholder 3"/>
          <p:cNvSpPr>
            <a:spLocks noGrp="1"/>
          </p:cNvSpPr>
          <p:nvPr>
            <p:ph type="sldNum" sz="quarter" idx="10"/>
          </p:nvPr>
        </p:nvSpPr>
        <p:spPr/>
        <p:txBody>
          <a:bodyPr/>
          <a:lstStyle/>
          <a:p>
            <a:fld id="{511FA935-BBE5-BC45-93FB-2CABE2AD613B}" type="slidenum">
              <a:rPr lang="en-US" smtClean="0"/>
              <a:t>24</a:t>
            </a:fld>
            <a:endParaRPr lang="en-US"/>
          </a:p>
        </p:txBody>
      </p:sp>
    </p:spTree>
    <p:extLst>
      <p:ext uri="{BB962C8B-B14F-4D97-AF65-F5344CB8AC3E}">
        <p14:creationId xmlns:p14="http://schemas.microsoft.com/office/powerpoint/2010/main" val="1532794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this, we conclude that we can statically profile weak </a:t>
            </a:r>
            <a:r>
              <a:rPr lang="en-US" dirty="0" err="1"/>
              <a:t>bitlines</a:t>
            </a:r>
            <a:r>
              <a:rPr lang="en-US" dirty="0"/>
              <a:t> in DRAM once and use it to reliably determine whether an access will cause failures at any point in the future. </a:t>
            </a:r>
          </a:p>
        </p:txBody>
      </p:sp>
      <p:sp>
        <p:nvSpPr>
          <p:cNvPr id="4" name="Slide Number Placeholder 3"/>
          <p:cNvSpPr>
            <a:spLocks noGrp="1"/>
          </p:cNvSpPr>
          <p:nvPr>
            <p:ph type="sldNum" sz="quarter" idx="10"/>
          </p:nvPr>
        </p:nvSpPr>
        <p:spPr/>
        <p:txBody>
          <a:bodyPr/>
          <a:lstStyle/>
          <a:p>
            <a:fld id="{511FA935-BBE5-BC45-93FB-2CABE2AD613B}" type="slidenum">
              <a:rPr lang="en-US" smtClean="0"/>
              <a:t>25</a:t>
            </a:fld>
            <a:endParaRPr lang="en-US"/>
          </a:p>
        </p:txBody>
      </p:sp>
    </p:spTree>
    <p:extLst>
      <p:ext uri="{BB962C8B-B14F-4D97-AF65-F5344CB8AC3E}">
        <p14:creationId xmlns:p14="http://schemas.microsoft.com/office/powerpoint/2010/main" val="3208340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question we want to answer is </a:t>
            </a:r>
            <a:r>
              <a:rPr lang="en-US" b="1" dirty="0"/>
              <a:t>[CLICK</a:t>
            </a:r>
            <a:r>
              <a:rPr lang="en-US" b="0" dirty="0"/>
              <a:t>] “</a:t>
            </a:r>
            <a:r>
              <a:rPr lang="en-US" dirty="0"/>
              <a:t>How are write operations affected by a reduced </a:t>
            </a:r>
            <a:r>
              <a:rPr lang="en-US" dirty="0" err="1"/>
              <a:t>tRCD</a:t>
            </a:r>
            <a:r>
              <a:rPr lang="en-US" dirty="0"/>
              <a:t>?” To answer this question, we run the following test on </a:t>
            </a:r>
            <a:r>
              <a:rPr lang="en-US" b="1" dirty="0"/>
              <a:t>[CLICK]</a:t>
            </a:r>
            <a:r>
              <a:rPr lang="en-US" dirty="0"/>
              <a:t> many cache lines of DRAM with and without </a:t>
            </a:r>
            <a:r>
              <a:rPr lang="en-US" b="1" dirty="0"/>
              <a:t>[CLICK]</a:t>
            </a:r>
            <a:r>
              <a:rPr lang="en-US" dirty="0"/>
              <a:t> “weak </a:t>
            </a:r>
            <a:r>
              <a:rPr lang="en-US" dirty="0" err="1"/>
              <a:t>bitlines</a:t>
            </a:r>
            <a:r>
              <a:rPr lang="en-US" dirty="0"/>
              <a:t>”. We first </a:t>
            </a:r>
            <a:r>
              <a:rPr lang="en-US" b="1" dirty="0"/>
              <a:t>[CLICK] </a:t>
            </a:r>
            <a:r>
              <a:rPr lang="en-US" b="0" dirty="0"/>
              <a:t>activate </a:t>
            </a:r>
            <a:r>
              <a:rPr lang="en-US" b="1" dirty="0"/>
              <a:t>[CLICK]</a:t>
            </a:r>
            <a:r>
              <a:rPr lang="en-US" b="0" dirty="0"/>
              <a:t> the row containing the cache line, and then immediately write </a:t>
            </a:r>
            <a:r>
              <a:rPr lang="en-US" b="1" dirty="0"/>
              <a:t>[CLICK][CLICK]</a:t>
            </a:r>
            <a:r>
              <a:rPr lang="en-US" b="0" dirty="0"/>
              <a:t> to the cache line. We observe that the data is written correctly </a:t>
            </a:r>
            <a:r>
              <a:rPr lang="en-US" b="1" dirty="0"/>
              <a:t>[CLICK]</a:t>
            </a:r>
            <a:r>
              <a:rPr lang="en-US" b="0" dirty="0"/>
              <a:t> We experimentally find that we can reliably issue write operations with </a:t>
            </a:r>
            <a:r>
              <a:rPr lang="en-US" b="0" dirty="0" err="1"/>
              <a:t>tRCD</a:t>
            </a:r>
            <a:r>
              <a:rPr lang="en-US" b="0" dirty="0"/>
              <a:t> values reduced by up to 77% </a:t>
            </a:r>
            <a:r>
              <a:rPr lang="en-US" b="1" dirty="0"/>
              <a:t>[CLICK]</a:t>
            </a:r>
            <a:endParaRPr lang="en-US" dirty="0"/>
          </a:p>
        </p:txBody>
      </p:sp>
      <p:sp>
        <p:nvSpPr>
          <p:cNvPr id="4" name="Slide Number Placeholder 3"/>
          <p:cNvSpPr>
            <a:spLocks noGrp="1"/>
          </p:cNvSpPr>
          <p:nvPr>
            <p:ph type="sldNum" sz="quarter" idx="10"/>
          </p:nvPr>
        </p:nvSpPr>
        <p:spPr/>
        <p:txBody>
          <a:bodyPr/>
          <a:lstStyle/>
          <a:p>
            <a:fld id="{511FA935-BBE5-BC45-93FB-2CABE2AD613B}" type="slidenum">
              <a:rPr lang="en-US" smtClean="0"/>
              <a:t>26</a:t>
            </a:fld>
            <a:endParaRPr lang="en-US"/>
          </a:p>
        </p:txBody>
      </p:sp>
    </p:spTree>
    <p:extLst>
      <p:ext uri="{BB962C8B-B14F-4D97-AF65-F5344CB8AC3E}">
        <p14:creationId xmlns:p14="http://schemas.microsoft.com/office/powerpoint/2010/main" val="1227511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Leveraging all of our findings from characterizing activation failures in real DRAM modules, we propose Solar-DRAM to reliably reduce activation latency. </a:t>
            </a:r>
            <a:r>
              <a:rPr lang="en-US" b="1" dirty="0"/>
              <a:t>[CLICK]</a:t>
            </a:r>
            <a:endParaRPr lang="en-US" dirty="0"/>
          </a:p>
        </p:txBody>
      </p:sp>
      <p:sp>
        <p:nvSpPr>
          <p:cNvPr id="4" name="Slide Number Placeholder 3"/>
          <p:cNvSpPr>
            <a:spLocks noGrp="1"/>
          </p:cNvSpPr>
          <p:nvPr>
            <p:ph type="sldNum" sz="quarter" idx="10"/>
          </p:nvPr>
        </p:nvSpPr>
        <p:spPr/>
        <p:txBody>
          <a:bodyPr/>
          <a:lstStyle/>
          <a:p>
            <a:fld id="{35E676A0-33B1-4B4B-B1AA-B0B917FCAA93}" type="slidenum">
              <a:rPr lang="en-US" smtClean="0"/>
              <a:t>27</a:t>
            </a:fld>
            <a:endParaRPr lang="en-US"/>
          </a:p>
        </p:txBody>
      </p:sp>
    </p:spTree>
    <p:extLst>
      <p:ext uri="{BB962C8B-B14F-4D97-AF65-F5344CB8AC3E}">
        <p14:creationId xmlns:p14="http://schemas.microsoft.com/office/powerpoint/2010/main" val="3473057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Solar-DRAM </a:t>
            </a:r>
            <a:r>
              <a:rPr lang="en-US" b="1" dirty="0"/>
              <a:t>[CLICK]</a:t>
            </a:r>
            <a:r>
              <a:rPr lang="en-US" b="0" dirty="0"/>
              <a:t> </a:t>
            </a:r>
            <a:r>
              <a:rPr lang="en-US" dirty="0"/>
              <a:t>identifies subarray columns as weak or strong and accesses cache lines in strong subarray columns with reduced </a:t>
            </a:r>
            <a:r>
              <a:rPr lang="en-US" dirty="0" err="1"/>
              <a:t>tRCD</a:t>
            </a:r>
            <a:r>
              <a:rPr lang="en-US" dirty="0"/>
              <a:t>. </a:t>
            </a:r>
            <a:r>
              <a:rPr lang="en-US" b="1" dirty="0"/>
              <a:t>[CLICK] </a:t>
            </a:r>
            <a:r>
              <a:rPr lang="en-US" b="0" dirty="0"/>
              <a:t>Solar-DRAM uses a static profile of weak subarray columns, which can be </a:t>
            </a:r>
            <a:r>
              <a:rPr lang="en-US" b="1" dirty="0"/>
              <a:t>[CLICK]</a:t>
            </a:r>
            <a:r>
              <a:rPr lang="en-US" b="0" dirty="0"/>
              <a:t> obtained in a one-time profiling step as we showed in our characterization. </a:t>
            </a:r>
          </a:p>
          <a:p>
            <a:endParaRPr lang="en-US" b="0" dirty="0"/>
          </a:p>
          <a:p>
            <a:r>
              <a:rPr lang="en-US" b="1" dirty="0"/>
              <a:t>[CLICK]</a:t>
            </a:r>
            <a:r>
              <a:rPr lang="en-US" b="0" dirty="0"/>
              <a:t> Solar-DRAM is comprised of three distinct components. </a:t>
            </a:r>
            <a:r>
              <a:rPr lang="en-US" b="1" dirty="0"/>
              <a:t>[CLICK]</a:t>
            </a:r>
            <a:r>
              <a:rPr lang="en-US" b="0" dirty="0"/>
              <a:t> Variable latency cache lines (VLC), </a:t>
            </a:r>
            <a:r>
              <a:rPr lang="en-US" b="1" dirty="0"/>
              <a:t>[CLICK]</a:t>
            </a:r>
            <a:r>
              <a:rPr lang="en-US" b="0" dirty="0"/>
              <a:t> Reordered subarray columns (RSC), and </a:t>
            </a:r>
            <a:r>
              <a:rPr lang="en-US" b="1" dirty="0"/>
              <a:t>[CLICK]</a:t>
            </a:r>
            <a:r>
              <a:rPr lang="en-US" b="0" dirty="0"/>
              <a:t> reduced latency for writes (RLW) </a:t>
            </a:r>
            <a:r>
              <a:rPr lang="en-US" b="1" dirty="0"/>
              <a:t>[CLICK]</a:t>
            </a:r>
            <a:endParaRPr lang="en-US" dirty="0"/>
          </a:p>
        </p:txBody>
      </p:sp>
      <p:sp>
        <p:nvSpPr>
          <p:cNvPr id="4" name="Slide Number Placeholder 3"/>
          <p:cNvSpPr>
            <a:spLocks noGrp="1"/>
          </p:cNvSpPr>
          <p:nvPr>
            <p:ph type="sldNum" sz="quarter" idx="10"/>
          </p:nvPr>
        </p:nvSpPr>
        <p:spPr/>
        <p:txBody>
          <a:bodyPr/>
          <a:lstStyle/>
          <a:p>
            <a:fld id="{511FA935-BBE5-BC45-93FB-2CABE2AD613B}" type="slidenum">
              <a:rPr lang="en-US" smtClean="0"/>
              <a:t>28</a:t>
            </a:fld>
            <a:endParaRPr lang="en-US"/>
          </a:p>
        </p:txBody>
      </p:sp>
    </p:spTree>
    <p:extLst>
      <p:ext uri="{BB962C8B-B14F-4D97-AF65-F5344CB8AC3E}">
        <p14:creationId xmlns:p14="http://schemas.microsoft.com/office/powerpoint/2010/main" val="1562223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 explain the three components starting with VLC. </a:t>
            </a:r>
            <a:r>
              <a:rPr lang="en-US" b="1" dirty="0"/>
              <a:t>[CLICK]</a:t>
            </a:r>
            <a:endParaRPr lang="en-US" dirty="0"/>
          </a:p>
        </p:txBody>
      </p:sp>
      <p:sp>
        <p:nvSpPr>
          <p:cNvPr id="4" name="Slide Number Placeholder 3"/>
          <p:cNvSpPr>
            <a:spLocks noGrp="1"/>
          </p:cNvSpPr>
          <p:nvPr>
            <p:ph type="sldNum" sz="quarter" idx="10"/>
          </p:nvPr>
        </p:nvSpPr>
        <p:spPr/>
        <p:txBody>
          <a:bodyPr/>
          <a:lstStyle/>
          <a:p>
            <a:fld id="{511FA935-BBE5-BC45-93FB-2CABE2AD613B}" type="slidenum">
              <a:rPr lang="en-US" smtClean="0"/>
              <a:t>29</a:t>
            </a:fld>
            <a:endParaRPr lang="en-US"/>
          </a:p>
        </p:txBody>
      </p:sp>
    </p:spTree>
    <p:extLst>
      <p:ext uri="{BB962C8B-B14F-4D97-AF65-F5344CB8AC3E}">
        <p14:creationId xmlns:p14="http://schemas.microsoft.com/office/powerpoint/2010/main" val="1906295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outline for the talk today </a:t>
            </a:r>
            <a:r>
              <a:rPr lang="en-US" b="1" dirty="0"/>
              <a:t>[CLICK]</a:t>
            </a:r>
            <a:r>
              <a:rPr lang="en-US" dirty="0"/>
              <a:t> </a:t>
            </a:r>
          </a:p>
        </p:txBody>
      </p:sp>
      <p:sp>
        <p:nvSpPr>
          <p:cNvPr id="4" name="Slide Number Placeholder 3"/>
          <p:cNvSpPr>
            <a:spLocks noGrp="1"/>
          </p:cNvSpPr>
          <p:nvPr>
            <p:ph type="sldNum" sz="quarter" idx="10"/>
          </p:nvPr>
        </p:nvSpPr>
        <p:spPr/>
        <p:txBody>
          <a:bodyPr/>
          <a:lstStyle/>
          <a:p>
            <a:fld id="{35E676A0-33B1-4B4B-B1AA-B0B917FCAA93}" type="slidenum">
              <a:rPr lang="en-US" smtClean="0"/>
              <a:t>3</a:t>
            </a:fld>
            <a:endParaRPr lang="en-US"/>
          </a:p>
        </p:txBody>
      </p:sp>
    </p:spTree>
    <p:extLst>
      <p:ext uri="{BB962C8B-B14F-4D97-AF65-F5344CB8AC3E}">
        <p14:creationId xmlns:p14="http://schemas.microsoft.com/office/powerpoint/2010/main" val="4008683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a:t>
            </a:r>
            <a:r>
              <a:rPr lang="en-US" dirty="0"/>
              <a:t> For each subarray, we identify local </a:t>
            </a:r>
            <a:r>
              <a:rPr lang="en-US" dirty="0" err="1"/>
              <a:t>bitlines</a:t>
            </a:r>
            <a:r>
              <a:rPr lang="en-US" dirty="0"/>
              <a:t> as </a:t>
            </a:r>
            <a:r>
              <a:rPr lang="en-US" b="1" dirty="0"/>
              <a:t>[CLICK]</a:t>
            </a:r>
            <a:r>
              <a:rPr lang="en-US" b="0" dirty="0"/>
              <a:t> weak or </a:t>
            </a:r>
            <a:r>
              <a:rPr lang="en-US" b="1" dirty="0"/>
              <a:t>[CLICK]</a:t>
            </a:r>
            <a:r>
              <a:rPr lang="en-US" b="0" dirty="0"/>
              <a:t> strong. VLC </a:t>
            </a:r>
            <a:r>
              <a:rPr lang="en-US" b="1" dirty="0"/>
              <a:t>[CLICK] </a:t>
            </a:r>
            <a:r>
              <a:rPr lang="en-US" b="0" dirty="0"/>
              <a:t>identifies cache lines fully comprised of strong </a:t>
            </a:r>
            <a:r>
              <a:rPr lang="en-US" b="0" dirty="0" err="1"/>
              <a:t>bitlines</a:t>
            </a:r>
            <a:r>
              <a:rPr lang="en-US" b="0" dirty="0"/>
              <a:t> and </a:t>
            </a:r>
            <a:r>
              <a:rPr lang="en-US" b="1" dirty="0"/>
              <a:t>[CLICK]</a:t>
            </a:r>
            <a:r>
              <a:rPr lang="en-US" b="0" dirty="0"/>
              <a:t> accesses such cache lines with a reduced </a:t>
            </a:r>
            <a:r>
              <a:rPr lang="en-US" b="0" dirty="0" err="1"/>
              <a:t>tRCD</a:t>
            </a:r>
            <a:r>
              <a:rPr lang="en-US" b="0" dirty="0"/>
              <a:t>. </a:t>
            </a:r>
            <a:endParaRPr lang="en-US" dirty="0"/>
          </a:p>
        </p:txBody>
      </p:sp>
      <p:sp>
        <p:nvSpPr>
          <p:cNvPr id="4" name="Slide Number Placeholder 3"/>
          <p:cNvSpPr>
            <a:spLocks noGrp="1"/>
          </p:cNvSpPr>
          <p:nvPr>
            <p:ph type="sldNum" sz="quarter" idx="10"/>
          </p:nvPr>
        </p:nvSpPr>
        <p:spPr/>
        <p:txBody>
          <a:bodyPr/>
          <a:lstStyle/>
          <a:p>
            <a:fld id="{511FA935-BBE5-BC45-93FB-2CABE2AD613B}" type="slidenum">
              <a:rPr lang="en-US" smtClean="0"/>
              <a:t>30</a:t>
            </a:fld>
            <a:endParaRPr lang="en-US"/>
          </a:p>
        </p:txBody>
      </p:sp>
    </p:spTree>
    <p:extLst>
      <p:ext uri="{BB962C8B-B14F-4D97-AF65-F5344CB8AC3E}">
        <p14:creationId xmlns:p14="http://schemas.microsoft.com/office/powerpoint/2010/main" val="3429347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describe Reordered subarray columns or (RSC) </a:t>
            </a:r>
            <a:r>
              <a:rPr lang="en-US" b="1" dirty="0"/>
              <a:t>[CLICK]</a:t>
            </a:r>
            <a:endParaRPr lang="en-US" dirty="0"/>
          </a:p>
        </p:txBody>
      </p:sp>
      <p:sp>
        <p:nvSpPr>
          <p:cNvPr id="4" name="Slide Number Placeholder 3"/>
          <p:cNvSpPr>
            <a:spLocks noGrp="1"/>
          </p:cNvSpPr>
          <p:nvPr>
            <p:ph type="sldNum" sz="quarter" idx="10"/>
          </p:nvPr>
        </p:nvSpPr>
        <p:spPr/>
        <p:txBody>
          <a:bodyPr/>
          <a:lstStyle/>
          <a:p>
            <a:fld id="{511FA935-BBE5-BC45-93FB-2CABE2AD613B}" type="slidenum">
              <a:rPr lang="en-US" smtClean="0"/>
              <a:t>31</a:t>
            </a:fld>
            <a:endParaRPr lang="en-US"/>
          </a:p>
        </p:txBody>
      </p:sp>
    </p:spTree>
    <p:extLst>
      <p:ext uri="{BB962C8B-B14F-4D97-AF65-F5344CB8AC3E}">
        <p14:creationId xmlns:p14="http://schemas.microsoft.com/office/powerpoint/2010/main" val="6205192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a:t>
            </a:r>
            <a:r>
              <a:rPr lang="en-US" dirty="0"/>
              <a:t>From the same diagram, we see that </a:t>
            </a:r>
            <a:r>
              <a:rPr lang="en-US" b="1" dirty="0"/>
              <a:t>[CLICK] </a:t>
            </a:r>
            <a:r>
              <a:rPr lang="en-US" dirty="0"/>
              <a:t>Cache line 0 is weak, and Cache line 1 is strong. </a:t>
            </a:r>
            <a:r>
              <a:rPr lang="en-US" b="1" dirty="0"/>
              <a:t>[CLICK] </a:t>
            </a:r>
            <a:r>
              <a:rPr lang="en-US" dirty="0"/>
              <a:t>In order to capitalize on our knowledge that Cache line 0 is most often accessed immediately following an activation, RSC remaps cache lines across DRAM at the memory controller level so cache line 0 will likely map to a strong cache line such that it can be accessed with a reduced </a:t>
            </a:r>
            <a:r>
              <a:rPr lang="en-US" dirty="0" err="1"/>
              <a:t>trcd</a:t>
            </a:r>
            <a:r>
              <a:rPr lang="en-US" dirty="0"/>
              <a:t>. </a:t>
            </a:r>
            <a:r>
              <a:rPr lang="en-US" b="1" dirty="0"/>
              <a:t>[CLICK]</a:t>
            </a:r>
            <a:endParaRPr lang="en-US" dirty="0"/>
          </a:p>
        </p:txBody>
      </p:sp>
      <p:sp>
        <p:nvSpPr>
          <p:cNvPr id="4" name="Slide Number Placeholder 3"/>
          <p:cNvSpPr>
            <a:spLocks noGrp="1"/>
          </p:cNvSpPr>
          <p:nvPr>
            <p:ph type="sldNum" sz="quarter" idx="10"/>
          </p:nvPr>
        </p:nvSpPr>
        <p:spPr/>
        <p:txBody>
          <a:bodyPr/>
          <a:lstStyle/>
          <a:p>
            <a:fld id="{511FA935-BBE5-BC45-93FB-2CABE2AD613B}" type="slidenum">
              <a:rPr lang="en-US" smtClean="0"/>
              <a:t>32</a:t>
            </a:fld>
            <a:endParaRPr lang="en-US"/>
          </a:p>
        </p:txBody>
      </p:sp>
    </p:spTree>
    <p:extLst>
      <p:ext uri="{BB962C8B-B14F-4D97-AF65-F5344CB8AC3E}">
        <p14:creationId xmlns:p14="http://schemas.microsoft.com/office/powerpoint/2010/main" val="652504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describe Reduced latency for writes (RLW) </a:t>
            </a:r>
            <a:r>
              <a:rPr lang="en-US" b="1" dirty="0"/>
              <a:t>[CLICK]</a:t>
            </a:r>
            <a:endParaRPr lang="en-US" dirty="0"/>
          </a:p>
        </p:txBody>
      </p:sp>
      <p:sp>
        <p:nvSpPr>
          <p:cNvPr id="4" name="Slide Number Placeholder 3"/>
          <p:cNvSpPr>
            <a:spLocks noGrp="1"/>
          </p:cNvSpPr>
          <p:nvPr>
            <p:ph type="sldNum" sz="quarter" idx="10"/>
          </p:nvPr>
        </p:nvSpPr>
        <p:spPr/>
        <p:txBody>
          <a:bodyPr/>
          <a:lstStyle/>
          <a:p>
            <a:fld id="{511FA935-BBE5-BC45-93FB-2CABE2AD613B}" type="slidenum">
              <a:rPr lang="en-US" smtClean="0"/>
              <a:t>33</a:t>
            </a:fld>
            <a:endParaRPr lang="en-US"/>
          </a:p>
        </p:txBody>
      </p:sp>
    </p:spTree>
    <p:extLst>
      <p:ext uri="{BB962C8B-B14F-4D97-AF65-F5344CB8AC3E}">
        <p14:creationId xmlns:p14="http://schemas.microsoft.com/office/powerpoint/2010/main" val="24337229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a:t>
            </a:r>
            <a:r>
              <a:rPr lang="en-US" b="0" dirty="0"/>
              <a:t> RLW essentially identifies all subarray columns as </a:t>
            </a:r>
            <a:r>
              <a:rPr lang="en-US" b="1" dirty="0"/>
              <a:t>[CLICK]</a:t>
            </a:r>
            <a:r>
              <a:rPr lang="en-US" b="0" dirty="0"/>
              <a:t> strong when writing to DRAM. In other words, </a:t>
            </a:r>
            <a:r>
              <a:rPr lang="en-US" b="1" dirty="0"/>
              <a:t>[CLICK]</a:t>
            </a:r>
            <a:r>
              <a:rPr lang="en-US" b="0" dirty="0"/>
              <a:t> cache lines do not fail when accessed with a </a:t>
            </a:r>
            <a:r>
              <a:rPr lang="en-US" b="0" dirty="0" err="1"/>
              <a:t>tRCD</a:t>
            </a:r>
            <a:r>
              <a:rPr lang="en-US" b="0" dirty="0"/>
              <a:t> reduced by up to 77%. </a:t>
            </a:r>
            <a:r>
              <a:rPr lang="en-US" b="1" dirty="0"/>
              <a:t>[CLICK] </a:t>
            </a:r>
            <a:r>
              <a:rPr lang="en-US" b="0" dirty="0"/>
              <a:t> RLW therefore writes to all locations in DRAM with a significantly reduced </a:t>
            </a:r>
            <a:r>
              <a:rPr lang="en-US" b="0" dirty="0" err="1"/>
              <a:t>tRCD</a:t>
            </a:r>
            <a:r>
              <a:rPr lang="en-US" b="0" dirty="0"/>
              <a:t>. </a:t>
            </a:r>
            <a:r>
              <a:rPr lang="en-US" b="1" dirty="0"/>
              <a:t>[CLICK]</a:t>
            </a:r>
          </a:p>
        </p:txBody>
      </p:sp>
      <p:sp>
        <p:nvSpPr>
          <p:cNvPr id="4" name="Slide Number Placeholder 3"/>
          <p:cNvSpPr>
            <a:spLocks noGrp="1"/>
          </p:cNvSpPr>
          <p:nvPr>
            <p:ph type="sldNum" sz="quarter" idx="10"/>
          </p:nvPr>
        </p:nvSpPr>
        <p:spPr/>
        <p:txBody>
          <a:bodyPr/>
          <a:lstStyle/>
          <a:p>
            <a:fld id="{511FA935-BBE5-BC45-93FB-2CABE2AD613B}" type="slidenum">
              <a:rPr lang="en-US" smtClean="0"/>
              <a:t>34</a:t>
            </a:fld>
            <a:endParaRPr lang="en-US"/>
          </a:p>
        </p:txBody>
      </p:sp>
    </p:spTree>
    <p:extLst>
      <p:ext uri="{BB962C8B-B14F-4D97-AF65-F5344CB8AC3E}">
        <p14:creationId xmlns:p14="http://schemas.microsoft.com/office/powerpoint/2010/main" val="3060192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a:t>
            </a:r>
            <a:r>
              <a:rPr lang="en-US" b="0" dirty="0"/>
              <a:t> Each component increases the number of accesses that can be issued with a reduced </a:t>
            </a:r>
            <a:r>
              <a:rPr lang="en-US" b="0" dirty="0" err="1"/>
              <a:t>tRCD</a:t>
            </a:r>
            <a:r>
              <a:rPr lang="en-US" b="0" dirty="0"/>
              <a:t>. </a:t>
            </a:r>
            <a:r>
              <a:rPr lang="en-US" b="1" dirty="0"/>
              <a:t>[CLICK]</a:t>
            </a:r>
            <a:r>
              <a:rPr lang="en-US" b="0" dirty="0"/>
              <a:t> And they combine to further increase the number of cases where </a:t>
            </a:r>
            <a:r>
              <a:rPr lang="en-US" b="0" dirty="0" err="1"/>
              <a:t>tRCD</a:t>
            </a:r>
            <a:r>
              <a:rPr lang="en-US" b="0" dirty="0"/>
              <a:t> can be reduced. </a:t>
            </a:r>
            <a:r>
              <a:rPr lang="en-US" b="1" dirty="0"/>
              <a:t>[CLICK] </a:t>
            </a:r>
            <a:r>
              <a:rPr lang="en-US" b="0" dirty="0"/>
              <a:t>Solar-DRAM utilizes each of the components VLC, RSC, and RLW in concert to reduce average DRAM latency and significantly improve system performance. </a:t>
            </a:r>
            <a:endParaRPr lang="en-US" b="1" dirty="0"/>
          </a:p>
        </p:txBody>
      </p:sp>
      <p:sp>
        <p:nvSpPr>
          <p:cNvPr id="4" name="Slide Number Placeholder 3"/>
          <p:cNvSpPr>
            <a:spLocks noGrp="1"/>
          </p:cNvSpPr>
          <p:nvPr>
            <p:ph type="sldNum" sz="quarter" idx="10"/>
          </p:nvPr>
        </p:nvSpPr>
        <p:spPr/>
        <p:txBody>
          <a:bodyPr/>
          <a:lstStyle/>
          <a:p>
            <a:fld id="{511FA935-BBE5-BC45-93FB-2CABE2AD613B}" type="slidenum">
              <a:rPr lang="en-US" smtClean="0"/>
              <a:t>35</a:t>
            </a:fld>
            <a:endParaRPr lang="en-US"/>
          </a:p>
        </p:txBody>
      </p:sp>
    </p:spTree>
    <p:extLst>
      <p:ext uri="{BB962C8B-B14F-4D97-AF65-F5344CB8AC3E}">
        <p14:creationId xmlns:p14="http://schemas.microsoft.com/office/powerpoint/2010/main" val="6770192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 discuss our evaluation of Solar-DRAM </a:t>
            </a:r>
            <a:r>
              <a:rPr lang="en-US" b="1" dirty="0"/>
              <a:t>[CLICK]</a:t>
            </a:r>
            <a:endParaRPr lang="en-US" dirty="0"/>
          </a:p>
        </p:txBody>
      </p:sp>
      <p:sp>
        <p:nvSpPr>
          <p:cNvPr id="4" name="Slide Number Placeholder 3"/>
          <p:cNvSpPr>
            <a:spLocks noGrp="1"/>
          </p:cNvSpPr>
          <p:nvPr>
            <p:ph type="sldNum" sz="quarter" idx="10"/>
          </p:nvPr>
        </p:nvSpPr>
        <p:spPr/>
        <p:txBody>
          <a:bodyPr/>
          <a:lstStyle/>
          <a:p>
            <a:fld id="{35E676A0-33B1-4B4B-B1AA-B0B917FCAA93}" type="slidenum">
              <a:rPr lang="en-US" smtClean="0"/>
              <a:t>36</a:t>
            </a:fld>
            <a:endParaRPr lang="en-US"/>
          </a:p>
        </p:txBody>
      </p:sp>
    </p:spTree>
    <p:extLst>
      <p:ext uri="{BB962C8B-B14F-4D97-AF65-F5344CB8AC3E}">
        <p14:creationId xmlns:p14="http://schemas.microsoft.com/office/powerpoint/2010/main" val="15092449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evaluate Solar-DRAM and its three subcomponents, and compare it against the prior work FLY-DRAM, we simulate a 4-core system with LPDDR4 memory on </a:t>
            </a:r>
            <a:r>
              <a:rPr lang="en-US" dirty="0" err="1"/>
              <a:t>Ramulator</a:t>
            </a:r>
            <a:r>
              <a:rPr lang="en-US" dirty="0"/>
              <a:t>, a cycle-level simulator. We use 40 8-core workload mixes from SPEC2006 benchmark suite and compare the mechanisms with the weighted speedup performance metric. </a:t>
            </a:r>
            <a:r>
              <a:rPr lang="en-US" b="1" dirty="0"/>
              <a:t>[CLICK]</a:t>
            </a:r>
            <a:endParaRPr lang="en-US" dirty="0"/>
          </a:p>
        </p:txBody>
      </p:sp>
      <p:sp>
        <p:nvSpPr>
          <p:cNvPr id="4" name="Slide Number Placeholder 3"/>
          <p:cNvSpPr>
            <a:spLocks noGrp="1"/>
          </p:cNvSpPr>
          <p:nvPr>
            <p:ph type="sldNum" sz="quarter" idx="10"/>
          </p:nvPr>
        </p:nvSpPr>
        <p:spPr/>
        <p:txBody>
          <a:bodyPr/>
          <a:lstStyle/>
          <a:p>
            <a:fld id="{511FA935-BBE5-BC45-93FB-2CABE2AD613B}" type="slidenum">
              <a:rPr lang="en-US" smtClean="0"/>
              <a:t>37</a:t>
            </a:fld>
            <a:endParaRPr lang="en-US"/>
          </a:p>
        </p:txBody>
      </p:sp>
    </p:spTree>
    <p:extLst>
      <p:ext uri="{BB962C8B-B14F-4D97-AF65-F5344CB8AC3E}">
        <p14:creationId xmlns:p14="http://schemas.microsoft.com/office/powerpoint/2010/main" val="30286041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show how each mechanism might perform on various DRAM modules with different numbers of weak subarray columns per bank, we sweep the number of weak subarray columns per bank on the x-axis and simulate each mechanism with 10 randomly chosen profiles per number of weak subarray columns, for each workload mix. In our conservative configuration, we have 1024 subarray columns per bank. Each of these speedups are aggregated into a box-and-whiskers plot. The y-axis shows the weighted speedup improvement as a percentage over LPDDR4 DRAM. We first study the performance benefit of FLY-DRAM. We note that because FLY-DRAM identifies weak regions of DRAM at the granularity of global </a:t>
            </a:r>
            <a:r>
              <a:rPr lang="en-US" dirty="0" err="1"/>
              <a:t>bitlines</a:t>
            </a:r>
            <a:r>
              <a:rPr lang="en-US" dirty="0"/>
              <a:t> across the full bank, FLY-DRAM’s performance benefits quickly diminish to 0 with a small number of weak subarray columns. </a:t>
            </a:r>
            <a:r>
              <a:rPr lang="en-US" b="1" dirty="0"/>
              <a:t>[CLICK]</a:t>
            </a:r>
            <a:endParaRPr lang="en-US" dirty="0"/>
          </a:p>
        </p:txBody>
      </p:sp>
      <p:sp>
        <p:nvSpPr>
          <p:cNvPr id="4" name="Slide Number Placeholder 3"/>
          <p:cNvSpPr>
            <a:spLocks noGrp="1"/>
          </p:cNvSpPr>
          <p:nvPr>
            <p:ph type="sldNum" sz="quarter" idx="10"/>
          </p:nvPr>
        </p:nvSpPr>
        <p:spPr/>
        <p:txBody>
          <a:bodyPr/>
          <a:lstStyle/>
          <a:p>
            <a:fld id="{511FA935-BBE5-BC45-93FB-2CABE2AD613B}" type="slidenum">
              <a:rPr lang="en-US" smtClean="0"/>
              <a:t>38</a:t>
            </a:fld>
            <a:endParaRPr lang="en-US"/>
          </a:p>
        </p:txBody>
      </p:sp>
    </p:spTree>
    <p:extLst>
      <p:ext uri="{BB962C8B-B14F-4D97-AF65-F5344CB8AC3E}">
        <p14:creationId xmlns:p14="http://schemas.microsoft.com/office/powerpoint/2010/main" val="16707259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next plot Variable latency cache lines or VLC. We note that with any number of weak subarray columns per bank, VLC alone outperforms FLY-DRAM, and continues to bring performance benefits with even 512 weak subarray columns per bank. </a:t>
            </a:r>
            <a:r>
              <a:rPr lang="en-US" b="1" dirty="0"/>
              <a:t>[CLICK]</a:t>
            </a:r>
            <a:endParaRPr lang="en-US" dirty="0"/>
          </a:p>
        </p:txBody>
      </p:sp>
      <p:sp>
        <p:nvSpPr>
          <p:cNvPr id="4" name="Slide Number Placeholder 3"/>
          <p:cNvSpPr>
            <a:spLocks noGrp="1"/>
          </p:cNvSpPr>
          <p:nvPr>
            <p:ph type="sldNum" sz="quarter" idx="10"/>
          </p:nvPr>
        </p:nvSpPr>
        <p:spPr/>
        <p:txBody>
          <a:bodyPr/>
          <a:lstStyle/>
          <a:p>
            <a:fld id="{511FA935-BBE5-BC45-93FB-2CABE2AD613B}" type="slidenum">
              <a:rPr lang="en-US" smtClean="0"/>
              <a:t>39</a:t>
            </a:fld>
            <a:endParaRPr lang="en-US"/>
          </a:p>
        </p:txBody>
      </p:sp>
    </p:spTree>
    <p:extLst>
      <p:ext uri="{BB962C8B-B14F-4D97-AF65-F5344CB8AC3E}">
        <p14:creationId xmlns:p14="http://schemas.microsoft.com/office/powerpoint/2010/main" val="3848803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off by discussing the motivation and goal </a:t>
            </a:r>
            <a:r>
              <a:rPr lang="en-US" b="1" dirty="0"/>
              <a:t>[CLICK]</a:t>
            </a:r>
            <a:endParaRPr lang="en-US" dirty="0"/>
          </a:p>
        </p:txBody>
      </p:sp>
      <p:sp>
        <p:nvSpPr>
          <p:cNvPr id="4" name="Slide Number Placeholder 3"/>
          <p:cNvSpPr>
            <a:spLocks noGrp="1"/>
          </p:cNvSpPr>
          <p:nvPr>
            <p:ph type="sldNum" sz="quarter" idx="10"/>
          </p:nvPr>
        </p:nvSpPr>
        <p:spPr/>
        <p:txBody>
          <a:bodyPr/>
          <a:lstStyle/>
          <a:p>
            <a:fld id="{35E676A0-33B1-4B4B-B1AA-B0B917FCAA93}" type="slidenum">
              <a:rPr lang="en-US" smtClean="0"/>
              <a:t>4</a:t>
            </a:fld>
            <a:endParaRPr lang="en-US"/>
          </a:p>
        </p:txBody>
      </p:sp>
    </p:spTree>
    <p:extLst>
      <p:ext uri="{BB962C8B-B14F-4D97-AF65-F5344CB8AC3E}">
        <p14:creationId xmlns:p14="http://schemas.microsoft.com/office/powerpoint/2010/main" val="3868594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next show the performance benefit of Reordered subarray columns or RSC, and show that in many cases, the performance benefit increases over VLC. This is because RSC increases the proportion of accesses that use a reduced </a:t>
            </a:r>
            <a:r>
              <a:rPr lang="en-US" dirty="0" err="1"/>
              <a:t>tRCD</a:t>
            </a:r>
            <a:r>
              <a:rPr lang="en-US" dirty="0"/>
              <a:t>. </a:t>
            </a:r>
            <a:r>
              <a:rPr lang="en-US" b="1" dirty="0"/>
              <a:t>[CLICK]</a:t>
            </a:r>
            <a:endParaRPr lang="en-US" dirty="0"/>
          </a:p>
        </p:txBody>
      </p:sp>
      <p:sp>
        <p:nvSpPr>
          <p:cNvPr id="4" name="Slide Number Placeholder 3"/>
          <p:cNvSpPr>
            <a:spLocks noGrp="1"/>
          </p:cNvSpPr>
          <p:nvPr>
            <p:ph type="sldNum" sz="quarter" idx="10"/>
          </p:nvPr>
        </p:nvSpPr>
        <p:spPr/>
        <p:txBody>
          <a:bodyPr/>
          <a:lstStyle/>
          <a:p>
            <a:fld id="{511FA935-BBE5-BC45-93FB-2CABE2AD613B}" type="slidenum">
              <a:rPr lang="en-US" smtClean="0"/>
              <a:t>40</a:t>
            </a:fld>
            <a:endParaRPr lang="en-US"/>
          </a:p>
        </p:txBody>
      </p:sp>
    </p:spTree>
    <p:extLst>
      <p:ext uri="{BB962C8B-B14F-4D97-AF65-F5344CB8AC3E}">
        <p14:creationId xmlns:p14="http://schemas.microsoft.com/office/powerpoint/2010/main" val="39246734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next plot the performance benefit of Reduced latency writes or RLW. We note that RLW performs the same regardless of the number of weak subarray columns per bank and so the distribution is the same regardless of the x-axis. We observe that RLW alone can bring up to 6.59% increase in weighted speedup over LPDDR4 DRAM. </a:t>
            </a:r>
            <a:r>
              <a:rPr lang="en-US" b="1" dirty="0"/>
              <a:t>[CLICK]</a:t>
            </a:r>
            <a:endParaRPr lang="en-US" dirty="0"/>
          </a:p>
        </p:txBody>
      </p:sp>
      <p:sp>
        <p:nvSpPr>
          <p:cNvPr id="4" name="Slide Number Placeholder 3"/>
          <p:cNvSpPr>
            <a:spLocks noGrp="1"/>
          </p:cNvSpPr>
          <p:nvPr>
            <p:ph type="sldNum" sz="quarter" idx="10"/>
          </p:nvPr>
        </p:nvSpPr>
        <p:spPr/>
        <p:txBody>
          <a:bodyPr/>
          <a:lstStyle/>
          <a:p>
            <a:fld id="{511FA935-BBE5-BC45-93FB-2CABE2AD613B}" type="slidenum">
              <a:rPr lang="en-US" smtClean="0"/>
              <a:t>41</a:t>
            </a:fld>
            <a:endParaRPr lang="en-US"/>
          </a:p>
        </p:txBody>
      </p:sp>
    </p:spTree>
    <p:extLst>
      <p:ext uri="{BB962C8B-B14F-4D97-AF65-F5344CB8AC3E}">
        <p14:creationId xmlns:p14="http://schemas.microsoft.com/office/powerpoint/2010/main" val="41560209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evaluate Solar-DRAM, the synergistic mechanism of VLC, RSC, and RLW, we observe a significant improvement in weighted speedup. At the ideal case, where there are no weak subarray columns in DRAM, Solar-DRAM provides up to 10.87% improvement in weighted speedup over LPDDR4. Even when half of the subarray columns are weak (shown when x equals 512), Solar-DRAM provides up to 8.8% performance benefit, where FLY-DRAM provides 0. </a:t>
            </a:r>
            <a:r>
              <a:rPr lang="en-US" b="0" dirty="0"/>
              <a:t>From a characterization of real LPDDR4 DRAM modules, we find that we should expect 2.8% of subarray columns to be weak on average. In our configuration, </a:t>
            </a:r>
            <a:r>
              <a:rPr lang="en-US" b="1" dirty="0"/>
              <a:t>[CLICK]</a:t>
            </a:r>
            <a:r>
              <a:rPr lang="en-US" b="0" dirty="0"/>
              <a:t> this falls between having 16 and 64 weak subarray columns per bank. At this point, FLY-DRAM’s performance benefit diminishes to 0, but Solar-DRAM maintains high benefits showing that Solar-DRAM can bring performance improvement to a larger number of DRAM modules that may have a high number of weak subarray columns. </a:t>
            </a:r>
            <a:r>
              <a:rPr lang="en-US" b="1" dirty="0"/>
              <a:t>[CLICK] </a:t>
            </a:r>
            <a:r>
              <a:rPr lang="en-US" b="0" dirty="0"/>
              <a:t>Solar DRAM reduces </a:t>
            </a:r>
            <a:r>
              <a:rPr lang="en-US" b="0" dirty="0" err="1"/>
              <a:t>tRCD</a:t>
            </a:r>
            <a:r>
              <a:rPr lang="en-US" b="0" dirty="0"/>
              <a:t> for more DRAM accesses than FLY-DRAM and provides up to 10.87% performance benefit across many DRAM modules. </a:t>
            </a:r>
            <a:r>
              <a:rPr lang="en-US" b="1" dirty="0"/>
              <a:t>[CLICK]</a:t>
            </a:r>
            <a:endParaRPr lang="en-US" dirty="0"/>
          </a:p>
          <a:p>
            <a:endParaRPr lang="en-US" dirty="0"/>
          </a:p>
          <a:p>
            <a:endParaRPr lang="en-US" dirty="0"/>
          </a:p>
          <a:p>
            <a:r>
              <a:rPr lang="en-US" dirty="0"/>
              <a:t>2.8% average number of weak subarray </a:t>
            </a:r>
            <a:r>
              <a:rPr lang="en-US" dirty="0" err="1"/>
              <a:t>bitlines</a:t>
            </a:r>
            <a:r>
              <a:rPr lang="en-US" dirty="0"/>
              <a:t> per bank </a:t>
            </a:r>
          </a:p>
        </p:txBody>
      </p:sp>
      <p:sp>
        <p:nvSpPr>
          <p:cNvPr id="4" name="Slide Number Placeholder 3"/>
          <p:cNvSpPr>
            <a:spLocks noGrp="1"/>
          </p:cNvSpPr>
          <p:nvPr>
            <p:ph type="sldNum" sz="quarter" idx="10"/>
          </p:nvPr>
        </p:nvSpPr>
        <p:spPr/>
        <p:txBody>
          <a:bodyPr/>
          <a:lstStyle/>
          <a:p>
            <a:fld id="{511FA935-BBE5-BC45-93FB-2CABE2AD613B}" type="slidenum">
              <a:rPr lang="en-US" smtClean="0"/>
              <a:t>42</a:t>
            </a:fld>
            <a:endParaRPr lang="en-US"/>
          </a:p>
        </p:txBody>
      </p:sp>
    </p:spTree>
    <p:extLst>
      <p:ext uri="{BB962C8B-B14F-4D97-AF65-F5344CB8AC3E}">
        <p14:creationId xmlns:p14="http://schemas.microsoft.com/office/powerpoint/2010/main" val="33447599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E676A0-33B1-4B4B-B1AA-B0B917FCAA93}" type="slidenum">
              <a:rPr lang="en-US" smtClean="0"/>
              <a:t>43</a:t>
            </a:fld>
            <a:endParaRPr lang="en-US"/>
          </a:p>
        </p:txBody>
      </p:sp>
    </p:spTree>
    <p:extLst>
      <p:ext uri="{BB962C8B-B14F-4D97-AF65-F5344CB8AC3E}">
        <p14:creationId xmlns:p14="http://schemas.microsoft.com/office/powerpoint/2010/main" val="5494964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 [CLICK]</a:t>
            </a:r>
          </a:p>
        </p:txBody>
      </p:sp>
      <p:sp>
        <p:nvSpPr>
          <p:cNvPr id="4" name="Slide Number Placeholder 3"/>
          <p:cNvSpPr>
            <a:spLocks noGrp="1"/>
          </p:cNvSpPr>
          <p:nvPr>
            <p:ph type="sldNum" sz="quarter" idx="10"/>
          </p:nvPr>
        </p:nvSpPr>
        <p:spPr/>
        <p:txBody>
          <a:bodyPr/>
          <a:lstStyle/>
          <a:p>
            <a:fld id="{35E676A0-33B1-4B4B-B1AA-B0B917FCAA93}" type="slidenum">
              <a:rPr lang="en-US" smtClean="0"/>
              <a:t>44</a:t>
            </a:fld>
            <a:endParaRPr lang="en-US"/>
          </a:p>
        </p:txBody>
      </p:sp>
    </p:spTree>
    <p:extLst>
      <p:ext uri="{BB962C8B-B14F-4D97-AF65-F5344CB8AC3E}">
        <p14:creationId xmlns:p14="http://schemas.microsoft.com/office/powerpoint/2010/main" val="21239733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[CLICK]</a:t>
            </a:r>
            <a:r>
              <a:rPr lang="en-US" baseline="0" dirty="0"/>
              <a:t>  DRAM latency is a major performance bottleneck in modern computer systems. </a:t>
            </a:r>
            <a:r>
              <a:rPr lang="en-US" b="1" baseline="0" dirty="0"/>
              <a:t>[CLICK] </a:t>
            </a:r>
            <a:r>
              <a:rPr lang="en-US" b="0" baseline="0" dirty="0"/>
              <a:t>The problem is that many important workloads exhibit many bank conflicts which result in even longer latencies. </a:t>
            </a:r>
            <a:r>
              <a:rPr lang="en-US" b="1" baseline="0" dirty="0"/>
              <a:t>[CLICK]</a:t>
            </a:r>
            <a:r>
              <a:rPr lang="en-US" b="0" baseline="0" dirty="0"/>
              <a:t> The goal is to </a:t>
            </a:r>
            <a:r>
              <a:rPr lang="en-US" b="1" baseline="0" dirty="0"/>
              <a:t>[CLICK]</a:t>
            </a:r>
            <a:r>
              <a:rPr lang="en-US" b="0" baseline="0" dirty="0"/>
              <a:t> first, rigorously characterize access latency on state-of-the-art LPDDR4 DRAM and </a:t>
            </a:r>
            <a:r>
              <a:rPr lang="en-US" b="1" baseline="0" dirty="0"/>
              <a:t>[CLICK]</a:t>
            </a:r>
            <a:r>
              <a:rPr lang="en-US" b="0" baseline="0" dirty="0"/>
              <a:t> second, exploit our findings to robustly reduce DRAM access latency. From our findings, we propose </a:t>
            </a:r>
            <a:r>
              <a:rPr lang="en-US" b="1" baseline="0" dirty="0"/>
              <a:t>[CLICK]</a:t>
            </a:r>
            <a:r>
              <a:rPr lang="en-US" b="0" baseline="0" dirty="0"/>
              <a:t> Solar-DRAM, a mechanism that </a:t>
            </a:r>
            <a:r>
              <a:rPr lang="en-US" b="1" baseline="0" dirty="0"/>
              <a:t>[CLICK]</a:t>
            </a:r>
            <a:r>
              <a:rPr lang="en-US" b="0" baseline="0" dirty="0"/>
              <a:t> identifies local </a:t>
            </a:r>
            <a:r>
              <a:rPr lang="en-US" b="0" baseline="0" dirty="0" err="1"/>
              <a:t>bitlines</a:t>
            </a:r>
            <a:r>
              <a:rPr lang="en-US" b="0" baseline="0" dirty="0"/>
              <a:t> as weak or strong and robustly reduces DRAM access latency for reads and writes depending on whether it is to data contained in strong local </a:t>
            </a:r>
            <a:r>
              <a:rPr lang="en-US" b="0" baseline="0" dirty="0" err="1"/>
              <a:t>bitlines</a:t>
            </a:r>
            <a:r>
              <a:rPr lang="en-US" b="0" baseline="0" dirty="0"/>
              <a:t>. In order to </a:t>
            </a:r>
            <a:r>
              <a:rPr lang="en-US" b="1" baseline="0" dirty="0"/>
              <a:t>[CLICK]</a:t>
            </a:r>
            <a:r>
              <a:rPr lang="en-US" b="0" baseline="0" dirty="0"/>
              <a:t> evaluate Solar-DRAM, we </a:t>
            </a:r>
            <a:r>
              <a:rPr lang="en-US" b="1" baseline="0" dirty="0"/>
              <a:t>[CLICK] </a:t>
            </a:r>
            <a:r>
              <a:rPr lang="en-US" b="0" baseline="0" dirty="0"/>
              <a:t>experimentally characterize 282 real LPDDR4 DRAM modules, and </a:t>
            </a:r>
            <a:r>
              <a:rPr lang="en-US" b="1" baseline="0" dirty="0"/>
              <a:t>[CLICK] </a:t>
            </a:r>
            <a:r>
              <a:rPr lang="en-US" b="0" baseline="0" dirty="0"/>
              <a:t>show in simulation that Solar-DRAM provides 10.87% system performance improvement over LPDDR4 DRAM </a:t>
            </a:r>
            <a:r>
              <a:rPr lang="en-US" b="1" baseline="0" dirty="0"/>
              <a:t>[CLICK]</a:t>
            </a:r>
            <a:endParaRPr lang="en-US" b="0" baseline="0" dirty="0"/>
          </a:p>
        </p:txBody>
      </p:sp>
      <p:sp>
        <p:nvSpPr>
          <p:cNvPr id="4" name="Slide Number Placeholder 3"/>
          <p:cNvSpPr>
            <a:spLocks noGrp="1"/>
          </p:cNvSpPr>
          <p:nvPr>
            <p:ph type="sldNum" sz="quarter" idx="10"/>
          </p:nvPr>
        </p:nvSpPr>
        <p:spPr/>
        <p:txBody>
          <a:bodyPr/>
          <a:lstStyle/>
          <a:p>
            <a:fld id="{35E676A0-33B1-4B4B-B1AA-B0B917FCAA93}" type="slidenum">
              <a:rPr lang="en-US" smtClean="0"/>
              <a:t>45</a:t>
            </a:fld>
            <a:endParaRPr lang="en-US"/>
          </a:p>
        </p:txBody>
      </p:sp>
    </p:spTree>
    <p:extLst>
      <p:ext uri="{BB962C8B-B14F-4D97-AF65-F5344CB8AC3E}">
        <p14:creationId xmlns:p14="http://schemas.microsoft.com/office/powerpoint/2010/main" val="35895314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just remove this slide?</a:t>
            </a:r>
          </a:p>
        </p:txBody>
      </p:sp>
      <p:sp>
        <p:nvSpPr>
          <p:cNvPr id="4" name="Slide Number Placeholder 3"/>
          <p:cNvSpPr>
            <a:spLocks noGrp="1"/>
          </p:cNvSpPr>
          <p:nvPr>
            <p:ph type="sldNum" sz="quarter" idx="10"/>
          </p:nvPr>
        </p:nvSpPr>
        <p:spPr/>
        <p:txBody>
          <a:bodyPr/>
          <a:lstStyle/>
          <a:p>
            <a:fld id="{511FA935-BBE5-BC45-93FB-2CABE2AD613B}" type="slidenum">
              <a:rPr lang="en-US" smtClean="0"/>
              <a:t>47</a:t>
            </a:fld>
            <a:endParaRPr lang="en-US"/>
          </a:p>
        </p:txBody>
      </p:sp>
    </p:spTree>
    <p:extLst>
      <p:ext uri="{BB962C8B-B14F-4D97-AF65-F5344CB8AC3E}">
        <p14:creationId xmlns:p14="http://schemas.microsoft.com/office/powerpoint/2010/main" val="417949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a:t>
            </a:r>
            <a:r>
              <a:rPr lang="en-US" b="0" dirty="0"/>
              <a:t> Many important workloads exhibit many bank conflicts. </a:t>
            </a:r>
            <a:r>
              <a:rPr lang="en-US" b="1" dirty="0"/>
              <a:t>[CLICK]</a:t>
            </a:r>
            <a:r>
              <a:rPr lang="en-US" b="0" dirty="0"/>
              <a:t> Bank conflicts result in an additional delay of </a:t>
            </a:r>
            <a:r>
              <a:rPr lang="en-US" b="0" dirty="0" err="1"/>
              <a:t>tRCD</a:t>
            </a:r>
            <a:r>
              <a:rPr lang="en-US" b="0" dirty="0"/>
              <a:t>, which is a timing parameter that must be obeyed for accesses to a closed DRAM row. </a:t>
            </a:r>
            <a:r>
              <a:rPr lang="en-US" b="1" dirty="0"/>
              <a:t>[CLICK]</a:t>
            </a:r>
            <a:r>
              <a:rPr lang="en-US" b="0" dirty="0"/>
              <a:t> This negatively impacts overall system performance. </a:t>
            </a:r>
          </a:p>
          <a:p>
            <a:endParaRPr lang="en-US" b="0" dirty="0"/>
          </a:p>
          <a:p>
            <a:r>
              <a:rPr lang="en-US" b="1" dirty="0"/>
              <a:t>[CLICK]</a:t>
            </a:r>
            <a:r>
              <a:rPr lang="en-US" b="0" dirty="0"/>
              <a:t> A previously proposed mechanism called FLY-DRAM categorizes DRAM cells with regard to their strength in terms of how likely it is to fail when accessed with a </a:t>
            </a:r>
            <a:r>
              <a:rPr lang="en-US" b="0" dirty="0" err="1"/>
              <a:t>tRCD</a:t>
            </a:r>
            <a:r>
              <a:rPr lang="en-US" b="0" dirty="0"/>
              <a:t> below manufacturer-recommended values. Unfortunately, </a:t>
            </a:r>
            <a:r>
              <a:rPr lang="en-US" b="1" dirty="0"/>
              <a:t>[CLICK]</a:t>
            </a:r>
            <a:r>
              <a:rPr lang="en-US" b="0" dirty="0"/>
              <a:t> they do not show the viability of relying on a static profile of cell strength, such that a cell not contained in the profile will not fail and </a:t>
            </a:r>
            <a:r>
              <a:rPr lang="en-US" b="1" dirty="0"/>
              <a:t>[CLICK]</a:t>
            </a:r>
            <a:r>
              <a:rPr lang="en-US" b="0" dirty="0"/>
              <a:t> they characterize an older generation of DRAM. </a:t>
            </a:r>
          </a:p>
          <a:p>
            <a:endParaRPr lang="en-US" b="0" dirty="0"/>
          </a:p>
          <a:p>
            <a:r>
              <a:rPr lang="en-US" b="1" dirty="0"/>
              <a:t>[CLICK]</a:t>
            </a:r>
            <a:r>
              <a:rPr lang="en-US" b="0" dirty="0"/>
              <a:t> Our goal is to </a:t>
            </a:r>
            <a:r>
              <a:rPr lang="en-US" b="1" dirty="0"/>
              <a:t>[CLICK]</a:t>
            </a:r>
            <a:r>
              <a:rPr lang="en-US" b="0" dirty="0"/>
              <a:t> rigorously characterize state-of-the-art LPDDR4 DRAM, </a:t>
            </a:r>
            <a:r>
              <a:rPr lang="en-US" b="1" dirty="0"/>
              <a:t>[CLICK]</a:t>
            </a:r>
            <a:r>
              <a:rPr lang="en-US" b="0" dirty="0"/>
              <a:t> demonstrate viability of using a static profile of cell strength, and </a:t>
            </a:r>
            <a:r>
              <a:rPr lang="en-US" b="1" dirty="0"/>
              <a:t>[CLICK]</a:t>
            </a:r>
            <a:r>
              <a:rPr lang="en-US" b="0" dirty="0"/>
              <a:t> devise a mechanism to exploit more activation failure characteristics and further reduce DRAM latency. </a:t>
            </a:r>
            <a:r>
              <a:rPr lang="en-US" b="1" dirty="0"/>
              <a:t>[CLICK]</a:t>
            </a:r>
          </a:p>
        </p:txBody>
      </p:sp>
      <p:sp>
        <p:nvSpPr>
          <p:cNvPr id="4" name="Slide Number Placeholder 3"/>
          <p:cNvSpPr>
            <a:spLocks noGrp="1"/>
          </p:cNvSpPr>
          <p:nvPr>
            <p:ph type="sldNum" sz="quarter" idx="10"/>
          </p:nvPr>
        </p:nvSpPr>
        <p:spPr/>
        <p:txBody>
          <a:bodyPr/>
          <a:lstStyle/>
          <a:p>
            <a:fld id="{511FA935-BBE5-BC45-93FB-2CABE2AD613B}" type="slidenum">
              <a:rPr lang="en-US" smtClean="0"/>
              <a:t>5</a:t>
            </a:fld>
            <a:endParaRPr lang="en-US"/>
          </a:p>
        </p:txBody>
      </p:sp>
    </p:spTree>
    <p:extLst>
      <p:ext uri="{BB962C8B-B14F-4D97-AF65-F5344CB8AC3E}">
        <p14:creationId xmlns:p14="http://schemas.microsoft.com/office/powerpoint/2010/main" val="2914805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 give background on DRAM structure and operation </a:t>
            </a:r>
            <a:r>
              <a:rPr lang="en-US" b="1" dirty="0"/>
              <a:t>[CLICK]</a:t>
            </a:r>
            <a:endParaRPr lang="en-US" dirty="0"/>
          </a:p>
        </p:txBody>
      </p:sp>
      <p:sp>
        <p:nvSpPr>
          <p:cNvPr id="4" name="Slide Number Placeholder 3"/>
          <p:cNvSpPr>
            <a:spLocks noGrp="1"/>
          </p:cNvSpPr>
          <p:nvPr>
            <p:ph type="sldNum" sz="quarter" idx="10"/>
          </p:nvPr>
        </p:nvSpPr>
        <p:spPr/>
        <p:txBody>
          <a:bodyPr/>
          <a:lstStyle/>
          <a:p>
            <a:fld id="{35E676A0-33B1-4B4B-B1AA-B0B917FCAA93}" type="slidenum">
              <a:rPr lang="en-US" smtClean="0"/>
              <a:t>6</a:t>
            </a:fld>
            <a:endParaRPr lang="en-US"/>
          </a:p>
        </p:txBody>
      </p:sp>
    </p:spTree>
    <p:extLst>
      <p:ext uri="{BB962C8B-B14F-4D97-AF65-F5344CB8AC3E}">
        <p14:creationId xmlns:p14="http://schemas.microsoft.com/office/powerpoint/2010/main" val="2893386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a:t>
            </a:r>
            <a:r>
              <a:rPr lang="en-US" dirty="0"/>
              <a:t>Each DRAM cell is comprised of 1 capacitor and 1 transistor. The capacitor stores data in the form of charge, and the access transistor gates movement of charge to and from the capacitor. </a:t>
            </a:r>
            <a:r>
              <a:rPr lang="en-US" b="1" dirty="0"/>
              <a:t>[CLICK]</a:t>
            </a:r>
            <a:r>
              <a:rPr lang="en-US" b="0" dirty="0"/>
              <a:t> The </a:t>
            </a:r>
            <a:r>
              <a:rPr lang="en-US" b="0" dirty="0" err="1"/>
              <a:t>wordline</a:t>
            </a:r>
            <a:r>
              <a:rPr lang="en-US" b="0" dirty="0"/>
              <a:t> enables the access transistor to allow reading and writing data in the cell. </a:t>
            </a:r>
            <a:r>
              <a:rPr lang="en-US" b="1" dirty="0"/>
              <a:t>[CLICK]</a:t>
            </a:r>
            <a:r>
              <a:rPr lang="en-US" b="0" dirty="0"/>
              <a:t> The </a:t>
            </a:r>
            <a:r>
              <a:rPr lang="en-US" b="0" dirty="0" err="1"/>
              <a:t>bitline</a:t>
            </a:r>
            <a:r>
              <a:rPr lang="en-US" b="0" dirty="0"/>
              <a:t> moves data to and from the DRAM cell and I/O circuitry, so it can be returned to the CPU. </a:t>
            </a:r>
            <a:r>
              <a:rPr lang="en-US" b="1" dirty="0"/>
              <a:t>[CLICK]</a:t>
            </a:r>
            <a:endParaRPr lang="en-US" dirty="0"/>
          </a:p>
        </p:txBody>
      </p:sp>
      <p:sp>
        <p:nvSpPr>
          <p:cNvPr id="4" name="Slide Number Placeholder 3"/>
          <p:cNvSpPr>
            <a:spLocks noGrp="1"/>
          </p:cNvSpPr>
          <p:nvPr>
            <p:ph type="sldNum" sz="quarter" idx="10"/>
          </p:nvPr>
        </p:nvSpPr>
        <p:spPr/>
        <p:txBody>
          <a:bodyPr/>
          <a:lstStyle/>
          <a:p>
            <a:fld id="{511FA935-BBE5-BC45-93FB-2CABE2AD613B}" type="slidenum">
              <a:rPr lang="en-US" smtClean="0"/>
              <a:t>7</a:t>
            </a:fld>
            <a:endParaRPr lang="en-US"/>
          </a:p>
        </p:txBody>
      </p:sp>
    </p:spTree>
    <p:extLst>
      <p:ext uri="{BB962C8B-B14F-4D97-AF65-F5344CB8AC3E}">
        <p14:creationId xmlns:p14="http://schemas.microsoft.com/office/powerpoint/2010/main" val="4092540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a:t>
            </a:r>
            <a:r>
              <a:rPr lang="en-US" b="0" dirty="0"/>
              <a:t> Each DRAM bank is organized hierarchically with subarrays. </a:t>
            </a:r>
            <a:r>
              <a:rPr lang="en-US" b="1" dirty="0"/>
              <a:t>[CLICK]</a:t>
            </a:r>
            <a:r>
              <a:rPr lang="en-US" b="0" dirty="0"/>
              <a:t>  Each circle in the cartoon represents a  single DRAM cell. </a:t>
            </a:r>
            <a:r>
              <a:rPr lang="en-US" b="1" dirty="0"/>
              <a:t>[CLICK]</a:t>
            </a:r>
            <a:r>
              <a:rPr lang="en-US" b="0" dirty="0"/>
              <a:t> columns of DRAM cells in a subarray are connected with a wire referred to as a local </a:t>
            </a:r>
            <a:r>
              <a:rPr lang="en-US" b="0" dirty="0" err="1"/>
              <a:t>bitline</a:t>
            </a:r>
            <a:r>
              <a:rPr lang="en-US" b="0" dirty="0"/>
              <a:t>. </a:t>
            </a:r>
            <a:r>
              <a:rPr lang="en-US" b="1" dirty="0"/>
              <a:t>[CLICK]</a:t>
            </a:r>
            <a:r>
              <a:rPr lang="en-US" b="0" dirty="0"/>
              <a:t> and rows of DRAM cells are connected with a wire referred to as a </a:t>
            </a:r>
            <a:r>
              <a:rPr lang="en-US" b="0" dirty="0" err="1"/>
              <a:t>wordline</a:t>
            </a:r>
            <a:r>
              <a:rPr lang="en-US" b="0" dirty="0"/>
              <a:t>, and </a:t>
            </a:r>
            <a:r>
              <a:rPr lang="en-US" b="1" dirty="0"/>
              <a:t>[CLICK]</a:t>
            </a:r>
            <a:r>
              <a:rPr lang="en-US" b="0" dirty="0"/>
              <a:t> a row of DRAM cells is called a DRAM row. </a:t>
            </a:r>
            <a:r>
              <a:rPr lang="en-US" b="1" dirty="0"/>
              <a:t>[CLICK]</a:t>
            </a:r>
            <a:r>
              <a:rPr lang="en-US" b="0" dirty="0"/>
              <a:t> at the peripherals of the core cell arrays are a local row decoder, which selects the row to read and write to, and a local row-buffer which amplifies the data that is stored in the cell to an I/O readable value. </a:t>
            </a:r>
            <a:r>
              <a:rPr lang="en-US" b="1" dirty="0"/>
              <a:t>[CLICK]</a:t>
            </a:r>
            <a:r>
              <a:rPr lang="en-US" b="0" dirty="0"/>
              <a:t> DRAM is comprised of many subarrays which are often composed of 512 to 1024 rows. </a:t>
            </a:r>
            <a:r>
              <a:rPr lang="en-US" b="1" dirty="0"/>
              <a:t>[CLICK]</a:t>
            </a:r>
            <a:r>
              <a:rPr lang="en-US" b="0" dirty="0"/>
              <a:t> Further peripherals exist containing the group of subarrays. The global row decoder selects the local row decoder that will drive the </a:t>
            </a:r>
            <a:r>
              <a:rPr lang="en-US" b="0" dirty="0" err="1"/>
              <a:t>wordline</a:t>
            </a:r>
            <a:r>
              <a:rPr lang="en-US" b="0" dirty="0"/>
              <a:t>, and the global row buffer buffers data, acting as a cache for DRAM accesses to the same row. </a:t>
            </a:r>
            <a:r>
              <a:rPr lang="en-US" b="1" dirty="0"/>
              <a:t>[CLICK] </a:t>
            </a:r>
            <a:r>
              <a:rPr lang="en-US" b="0" dirty="0"/>
              <a:t>We refer to the whole DRAM structure as a bank </a:t>
            </a:r>
            <a:r>
              <a:rPr lang="en-US" b="1" dirty="0"/>
              <a:t>[CLICK]</a:t>
            </a:r>
          </a:p>
        </p:txBody>
      </p:sp>
      <p:sp>
        <p:nvSpPr>
          <p:cNvPr id="4" name="Slide Number Placeholder 3"/>
          <p:cNvSpPr>
            <a:spLocks noGrp="1"/>
          </p:cNvSpPr>
          <p:nvPr>
            <p:ph type="sldNum" sz="quarter" idx="10"/>
          </p:nvPr>
        </p:nvSpPr>
        <p:spPr/>
        <p:txBody>
          <a:bodyPr/>
          <a:lstStyle/>
          <a:p>
            <a:fld id="{511FA935-BBE5-BC45-93FB-2CABE2AD613B}" type="slidenum">
              <a:rPr lang="en-US" smtClean="0"/>
              <a:t>8</a:t>
            </a:fld>
            <a:endParaRPr lang="en-US"/>
          </a:p>
        </p:txBody>
      </p:sp>
    </p:spTree>
    <p:extLst>
      <p:ext uri="{BB962C8B-B14F-4D97-AF65-F5344CB8AC3E}">
        <p14:creationId xmlns:p14="http://schemas.microsoft.com/office/powerpoint/2010/main" val="2309878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how DRAM operates in the scope of a single subarray. </a:t>
            </a:r>
            <a:r>
              <a:rPr lang="en-US" b="1" dirty="0"/>
              <a:t>[CLICK] </a:t>
            </a:r>
            <a:r>
              <a:rPr lang="en-US" b="0" dirty="0"/>
              <a:t>Because memory controllers typically access DRAM at the granularity of a cache line, we combine consecutive, aligned DRAM cells as cache lines in our diagram. </a:t>
            </a:r>
            <a:r>
              <a:rPr lang="en-US" b="1" dirty="0"/>
              <a:t>[CLICK] </a:t>
            </a:r>
            <a:r>
              <a:rPr lang="en-US" b="0" dirty="0"/>
              <a:t>First, we activate the first row, which [CLICK] copies the entire rows' data into the row buffer. At this point, we can </a:t>
            </a:r>
            <a:r>
              <a:rPr lang="en-US" b="1" dirty="0"/>
              <a:t>[CLICK] </a:t>
            </a:r>
            <a:r>
              <a:rPr lang="en-US" b="0" dirty="0"/>
              <a:t>read our data at the granularity </a:t>
            </a:r>
            <a:r>
              <a:rPr lang="en-US" b="1" dirty="0"/>
              <a:t>[CLICK] </a:t>
            </a:r>
            <a:r>
              <a:rPr lang="en-US" b="0" dirty="0"/>
              <a:t>of cache lines within the </a:t>
            </a:r>
            <a:r>
              <a:rPr lang="en-US" b="1" dirty="0"/>
              <a:t>[CLICK] </a:t>
            </a:r>
            <a:r>
              <a:rPr lang="en-US" b="0" dirty="0"/>
              <a:t>activated or opened row. When we want to access data on another row, we must </a:t>
            </a:r>
            <a:r>
              <a:rPr lang="en-US" b="0" dirty="0" err="1"/>
              <a:t>precharge</a:t>
            </a:r>
            <a:r>
              <a:rPr lang="en-US" b="0" dirty="0"/>
              <a:t> </a:t>
            </a:r>
            <a:r>
              <a:rPr lang="en-US" b="1" dirty="0"/>
              <a:t>[CLICK] </a:t>
            </a:r>
            <a:r>
              <a:rPr lang="en-US" b="0" dirty="0"/>
              <a:t>the currently opened row, which prepares the row buffer for copying data from another row. We can now </a:t>
            </a:r>
            <a:r>
              <a:rPr lang="en-US" b="1" dirty="0"/>
              <a:t>[CLICK] </a:t>
            </a:r>
            <a:r>
              <a:rPr lang="en-US" b="0" dirty="0"/>
              <a:t>activate the second row, before reading data from it </a:t>
            </a:r>
            <a:r>
              <a:rPr lang="en-US" b="1" dirty="0"/>
              <a:t>[CLICK][CLICK][CLICK]</a:t>
            </a:r>
          </a:p>
        </p:txBody>
      </p:sp>
      <p:sp>
        <p:nvSpPr>
          <p:cNvPr id="4" name="Slide Number Placeholder 3"/>
          <p:cNvSpPr>
            <a:spLocks noGrp="1"/>
          </p:cNvSpPr>
          <p:nvPr>
            <p:ph type="sldNum" sz="quarter" idx="10"/>
          </p:nvPr>
        </p:nvSpPr>
        <p:spPr/>
        <p:txBody>
          <a:bodyPr/>
          <a:lstStyle/>
          <a:p>
            <a:fld id="{511FA935-BBE5-BC45-93FB-2CABE2AD613B}" type="slidenum">
              <a:rPr lang="en-US" smtClean="0"/>
              <a:t>9</a:t>
            </a:fld>
            <a:endParaRPr lang="en-US"/>
          </a:p>
        </p:txBody>
      </p:sp>
    </p:spTree>
    <p:extLst>
      <p:ext uri="{BB962C8B-B14F-4D97-AF65-F5344CB8AC3E}">
        <p14:creationId xmlns:p14="http://schemas.microsoft.com/office/powerpoint/2010/main" val="290052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E474E0-075F-2A4A-82DB-014BF26D3205}" type="datetime1">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7F4503EA-001B-F242-BFAE-47BE2380A54E}"/>
              </a:ext>
            </a:extLst>
          </p:cNvPr>
          <p:cNvSpPr>
            <a:spLocks noGrp="1"/>
          </p:cNvSpPr>
          <p:nvPr>
            <p:ph type="sldNum" sz="quarter" idx="4"/>
          </p:nvPr>
        </p:nvSpPr>
        <p:spPr>
          <a:xfrm>
            <a:off x="6457950" y="6356351"/>
            <a:ext cx="2562064"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E75A338B-E4D4-8546-881C-31C2CA334C30}" type="slidenum">
              <a:rPr lang="en-US" smtClean="0"/>
              <a:pPr/>
              <a:t>‹#›</a:t>
            </a:fld>
            <a:r>
              <a:rPr lang="en-US" dirty="0"/>
              <a:t> / 30</a:t>
            </a:r>
          </a:p>
        </p:txBody>
      </p:sp>
    </p:spTree>
    <p:extLst>
      <p:ext uri="{BB962C8B-B14F-4D97-AF65-F5344CB8AC3E}">
        <p14:creationId xmlns:p14="http://schemas.microsoft.com/office/powerpoint/2010/main" val="99563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814DA0-FAC8-B94F-994C-456D7945F00B}" type="datetime1">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5AD47592-A3D0-974B-8510-6ADB905CF219}"/>
              </a:ext>
            </a:extLst>
          </p:cNvPr>
          <p:cNvSpPr>
            <a:spLocks noGrp="1"/>
          </p:cNvSpPr>
          <p:nvPr>
            <p:ph type="sldNum" sz="quarter" idx="4"/>
          </p:nvPr>
        </p:nvSpPr>
        <p:spPr>
          <a:xfrm>
            <a:off x="6457950" y="6356351"/>
            <a:ext cx="2562064"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E75A338B-E4D4-8546-881C-31C2CA334C30}" type="slidenum">
              <a:rPr lang="en-US" smtClean="0"/>
              <a:pPr/>
              <a:t>‹#›</a:t>
            </a:fld>
            <a:r>
              <a:rPr lang="en-US" dirty="0"/>
              <a:t>/30</a:t>
            </a:r>
          </a:p>
        </p:txBody>
      </p:sp>
    </p:spTree>
    <p:extLst>
      <p:ext uri="{BB962C8B-B14F-4D97-AF65-F5344CB8AC3E}">
        <p14:creationId xmlns:p14="http://schemas.microsoft.com/office/powerpoint/2010/main" val="365716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816A73-CB0F-024A-A4A4-280987912741}" type="datetime1">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0CB24001-CA54-6642-8E77-40B6C60A3C0D}"/>
              </a:ext>
            </a:extLst>
          </p:cNvPr>
          <p:cNvSpPr>
            <a:spLocks noGrp="1"/>
          </p:cNvSpPr>
          <p:nvPr>
            <p:ph type="sldNum" sz="quarter" idx="4"/>
          </p:nvPr>
        </p:nvSpPr>
        <p:spPr>
          <a:xfrm>
            <a:off x="6457950" y="6356351"/>
            <a:ext cx="2562064"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E75A338B-E4D4-8546-881C-31C2CA334C30}" type="slidenum">
              <a:rPr lang="en-US" smtClean="0"/>
              <a:pPr/>
              <a:t>‹#›</a:t>
            </a:fld>
            <a:r>
              <a:rPr lang="en-US" dirty="0"/>
              <a:t>/30</a:t>
            </a:r>
          </a:p>
        </p:txBody>
      </p:sp>
    </p:spTree>
    <p:extLst>
      <p:ext uri="{BB962C8B-B14F-4D97-AF65-F5344CB8AC3E}">
        <p14:creationId xmlns:p14="http://schemas.microsoft.com/office/powerpoint/2010/main" val="157352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D4791F-6600-6146-B6BB-4A88DD0CF66F}" type="datetime1">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08EBD845-32E2-7943-9460-FD69AC788936}"/>
              </a:ext>
            </a:extLst>
          </p:cNvPr>
          <p:cNvSpPr>
            <a:spLocks noGrp="1"/>
          </p:cNvSpPr>
          <p:nvPr>
            <p:ph type="sldNum" sz="quarter" idx="4"/>
          </p:nvPr>
        </p:nvSpPr>
        <p:spPr>
          <a:xfrm>
            <a:off x="6457950" y="6356351"/>
            <a:ext cx="2562064"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E75A338B-E4D4-8546-881C-31C2CA334C30}" type="slidenum">
              <a:rPr lang="en-US" smtClean="0"/>
              <a:pPr/>
              <a:t>‹#›</a:t>
            </a:fld>
            <a:endParaRPr lang="en-US" dirty="0"/>
          </a:p>
        </p:txBody>
      </p:sp>
    </p:spTree>
    <p:extLst>
      <p:ext uri="{BB962C8B-B14F-4D97-AF65-F5344CB8AC3E}">
        <p14:creationId xmlns:p14="http://schemas.microsoft.com/office/powerpoint/2010/main" val="281233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CE150E-98D7-E946-BCD3-D0B5A4261702}" type="datetime1">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63C7A66C-1D9C-1445-AF8E-9C689FC7DA8E}"/>
              </a:ext>
            </a:extLst>
          </p:cNvPr>
          <p:cNvSpPr>
            <a:spLocks noGrp="1"/>
          </p:cNvSpPr>
          <p:nvPr>
            <p:ph type="sldNum" sz="quarter" idx="4"/>
          </p:nvPr>
        </p:nvSpPr>
        <p:spPr>
          <a:xfrm>
            <a:off x="6457950" y="6356351"/>
            <a:ext cx="2562064"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E75A338B-E4D4-8546-881C-31C2CA334C30}" type="slidenum">
              <a:rPr lang="en-US" smtClean="0"/>
              <a:pPr/>
              <a:t>‹#›</a:t>
            </a:fld>
            <a:r>
              <a:rPr lang="en-US" dirty="0"/>
              <a:t>/30</a:t>
            </a:r>
          </a:p>
        </p:txBody>
      </p:sp>
    </p:spTree>
    <p:extLst>
      <p:ext uri="{BB962C8B-B14F-4D97-AF65-F5344CB8AC3E}">
        <p14:creationId xmlns:p14="http://schemas.microsoft.com/office/powerpoint/2010/main" val="897919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8AA915-F2B8-714D-A026-B4A877898F97}" type="datetime1">
              <a:rPr lang="en-US" smtClean="0"/>
              <a:t>10/2/18</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BE3E226F-A15A-AB43-8715-4837D037BDDF}"/>
              </a:ext>
            </a:extLst>
          </p:cNvPr>
          <p:cNvSpPr>
            <a:spLocks noGrp="1"/>
          </p:cNvSpPr>
          <p:nvPr>
            <p:ph type="sldNum" sz="quarter" idx="4"/>
          </p:nvPr>
        </p:nvSpPr>
        <p:spPr>
          <a:xfrm>
            <a:off x="6457950" y="6356351"/>
            <a:ext cx="2562064"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E75A338B-E4D4-8546-881C-31C2CA334C30}" type="slidenum">
              <a:rPr lang="en-US" smtClean="0"/>
              <a:pPr/>
              <a:t>‹#›</a:t>
            </a:fld>
            <a:r>
              <a:rPr lang="en-US" dirty="0"/>
              <a:t>/30</a:t>
            </a:r>
          </a:p>
        </p:txBody>
      </p:sp>
    </p:spTree>
    <p:extLst>
      <p:ext uri="{BB962C8B-B14F-4D97-AF65-F5344CB8AC3E}">
        <p14:creationId xmlns:p14="http://schemas.microsoft.com/office/powerpoint/2010/main" val="3733050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83CCFB-FB1D-8C4B-B80A-5474886864D2}" type="datetime1">
              <a:rPr lang="en-US" smtClean="0"/>
              <a:t>10/2/18</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1F2F065E-8EAC-3B4A-9F2D-780F1D84A801}"/>
              </a:ext>
            </a:extLst>
          </p:cNvPr>
          <p:cNvSpPr>
            <a:spLocks noGrp="1"/>
          </p:cNvSpPr>
          <p:nvPr>
            <p:ph type="sldNum" sz="quarter" idx="12"/>
          </p:nvPr>
        </p:nvSpPr>
        <p:spPr>
          <a:xfrm>
            <a:off x="6457950" y="6356351"/>
            <a:ext cx="2562064"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E75A338B-E4D4-8546-881C-31C2CA334C30}" type="slidenum">
              <a:rPr lang="en-US" smtClean="0"/>
              <a:pPr/>
              <a:t>‹#›</a:t>
            </a:fld>
            <a:r>
              <a:rPr lang="en-US" dirty="0"/>
              <a:t>/30</a:t>
            </a:r>
          </a:p>
        </p:txBody>
      </p:sp>
    </p:spTree>
    <p:extLst>
      <p:ext uri="{BB962C8B-B14F-4D97-AF65-F5344CB8AC3E}">
        <p14:creationId xmlns:p14="http://schemas.microsoft.com/office/powerpoint/2010/main" val="1388868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0A1420-84B3-BC4C-B171-CFBC8FBA7945}" type="datetime1">
              <a:rPr lang="en-US" smtClean="0"/>
              <a:t>10/2/18</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34370A-7489-A047-98C4-DFBC61E42C7F}"/>
              </a:ext>
            </a:extLst>
          </p:cNvPr>
          <p:cNvSpPr>
            <a:spLocks noGrp="1"/>
          </p:cNvSpPr>
          <p:nvPr>
            <p:ph type="sldNum" sz="quarter" idx="4"/>
          </p:nvPr>
        </p:nvSpPr>
        <p:spPr>
          <a:xfrm>
            <a:off x="6457950" y="6356351"/>
            <a:ext cx="2562064"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E75A338B-E4D4-8546-881C-31C2CA334C30}" type="slidenum">
              <a:rPr lang="en-US" smtClean="0"/>
              <a:pPr/>
              <a:t>‹#›</a:t>
            </a:fld>
            <a:r>
              <a:rPr lang="en-US" dirty="0"/>
              <a:t>/30</a:t>
            </a:r>
          </a:p>
        </p:txBody>
      </p:sp>
    </p:spTree>
    <p:extLst>
      <p:ext uri="{BB962C8B-B14F-4D97-AF65-F5344CB8AC3E}">
        <p14:creationId xmlns:p14="http://schemas.microsoft.com/office/powerpoint/2010/main" val="156016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29895-D7F8-8A4F-B907-42AE30EEF8CC}" type="datetime1">
              <a:rPr lang="en-US" smtClean="0"/>
              <a:t>10/2/18</a:t>
            </a:fld>
            <a:endParaRPr lang="en-US"/>
          </a:p>
        </p:txBody>
      </p:sp>
      <p:sp>
        <p:nvSpPr>
          <p:cNvPr id="3" name="Footer Placeholder 2"/>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9384415E-7F12-5E4F-9F86-6DA4C1040176}"/>
              </a:ext>
            </a:extLst>
          </p:cNvPr>
          <p:cNvSpPr>
            <a:spLocks noGrp="1"/>
          </p:cNvSpPr>
          <p:nvPr>
            <p:ph type="sldNum" sz="quarter" idx="4"/>
          </p:nvPr>
        </p:nvSpPr>
        <p:spPr>
          <a:xfrm>
            <a:off x="6457950" y="6356351"/>
            <a:ext cx="2562064"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E75A338B-E4D4-8546-881C-31C2CA334C30}" type="slidenum">
              <a:rPr lang="en-US" smtClean="0"/>
              <a:pPr/>
              <a:t>‹#›</a:t>
            </a:fld>
            <a:r>
              <a:rPr lang="en-US" dirty="0"/>
              <a:t>/30</a:t>
            </a:r>
          </a:p>
        </p:txBody>
      </p:sp>
    </p:spTree>
    <p:extLst>
      <p:ext uri="{BB962C8B-B14F-4D97-AF65-F5344CB8AC3E}">
        <p14:creationId xmlns:p14="http://schemas.microsoft.com/office/powerpoint/2010/main" val="1070686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1FDEF-4368-DE4E-8D0D-A189A989B32E}" type="datetime1">
              <a:rPr lang="en-US" smtClean="0"/>
              <a:t>10/2/18</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906EBD2B-AF51-A346-901B-96EBB5EF5E4C}"/>
              </a:ext>
            </a:extLst>
          </p:cNvPr>
          <p:cNvSpPr>
            <a:spLocks noGrp="1"/>
          </p:cNvSpPr>
          <p:nvPr>
            <p:ph type="sldNum" sz="quarter" idx="4"/>
          </p:nvPr>
        </p:nvSpPr>
        <p:spPr>
          <a:xfrm>
            <a:off x="6457950" y="6356351"/>
            <a:ext cx="2562064"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E75A338B-E4D4-8546-881C-31C2CA334C30}" type="slidenum">
              <a:rPr lang="en-US" smtClean="0"/>
              <a:pPr/>
              <a:t>‹#›</a:t>
            </a:fld>
            <a:r>
              <a:rPr lang="en-US" dirty="0"/>
              <a:t>/30</a:t>
            </a:r>
          </a:p>
        </p:txBody>
      </p:sp>
    </p:spTree>
    <p:extLst>
      <p:ext uri="{BB962C8B-B14F-4D97-AF65-F5344CB8AC3E}">
        <p14:creationId xmlns:p14="http://schemas.microsoft.com/office/powerpoint/2010/main" val="3933420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A42AA1-D4D2-8444-B71E-221843832CEB}" type="datetime1">
              <a:rPr lang="en-US" smtClean="0"/>
              <a:t>10/2/18</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0CEB6BF2-56C8-6E44-B556-8CC41D6BC41F}"/>
              </a:ext>
            </a:extLst>
          </p:cNvPr>
          <p:cNvSpPr>
            <a:spLocks noGrp="1"/>
          </p:cNvSpPr>
          <p:nvPr>
            <p:ph type="sldNum" sz="quarter" idx="4"/>
          </p:nvPr>
        </p:nvSpPr>
        <p:spPr>
          <a:xfrm>
            <a:off x="6457950" y="6356351"/>
            <a:ext cx="2562064"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E75A338B-E4D4-8546-881C-31C2CA334C30}" type="slidenum">
              <a:rPr lang="en-US" smtClean="0"/>
              <a:pPr/>
              <a:t>‹#›</a:t>
            </a:fld>
            <a:r>
              <a:rPr lang="en-US" dirty="0"/>
              <a:t>/30</a:t>
            </a:r>
          </a:p>
        </p:txBody>
      </p:sp>
    </p:spTree>
    <p:extLst>
      <p:ext uri="{BB962C8B-B14F-4D97-AF65-F5344CB8AC3E}">
        <p14:creationId xmlns:p14="http://schemas.microsoft.com/office/powerpoint/2010/main" val="205971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DFB71-EBAA-6A4B-8C38-7974F61B8D8A}" type="datetime1">
              <a:rPr lang="en-US" smtClean="0"/>
              <a:t>10/2/18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562064"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E75A338B-E4D4-8546-881C-31C2CA334C30}" type="slidenum">
              <a:rPr lang="en-US" smtClean="0"/>
              <a:pPr/>
              <a:t>‹#›</a:t>
            </a:fld>
            <a:r>
              <a:rPr lang="en-US" dirty="0"/>
              <a:t> / 30 </a:t>
            </a:r>
          </a:p>
        </p:txBody>
      </p:sp>
    </p:spTree>
    <p:extLst>
      <p:ext uri="{BB962C8B-B14F-4D97-AF65-F5344CB8AC3E}">
        <p14:creationId xmlns:p14="http://schemas.microsoft.com/office/powerpoint/2010/main" val="3294894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nul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nul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nul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nul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nul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github.com/CMU-SAFARI/ramulator"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nul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nul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nul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nul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nul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1.(nul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nul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nul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nul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nul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null)"/><Relationship Id="rId7" Type="http://schemas.openxmlformats.org/officeDocument/2006/relationships/image" Target="../media/image10.(nul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null)"/><Relationship Id="rId5" Type="http://schemas.openxmlformats.org/officeDocument/2006/relationships/image" Target="../media/image8.(null)"/><Relationship Id="rId4" Type="http://schemas.openxmlformats.org/officeDocument/2006/relationships/image" Target="../media/image7.(nul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7303B5-07D6-CA4E-8660-8FFF7ED0F5ED}"/>
              </a:ext>
            </a:extLst>
          </p:cNvPr>
          <p:cNvSpPr txBox="1">
            <a:spLocks/>
          </p:cNvSpPr>
          <p:nvPr/>
        </p:nvSpPr>
        <p:spPr>
          <a:xfrm>
            <a:off x="0" y="3717"/>
            <a:ext cx="9144000" cy="2962508"/>
          </a:xfrm>
          <a:prstGeom prst="rect">
            <a:avLst/>
          </a:prstGeom>
          <a:solidFill>
            <a:schemeClr val="accent6">
              <a:lumMod val="7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6600" b="1" dirty="0">
              <a:solidFill>
                <a:srgbClr val="70AD47"/>
              </a:solidFill>
            </a:endParaRPr>
          </a:p>
        </p:txBody>
      </p:sp>
      <p:sp>
        <p:nvSpPr>
          <p:cNvPr id="2" name="Title 1">
            <a:extLst>
              <a:ext uri="{FF2B5EF4-FFF2-40B4-BE49-F238E27FC236}">
                <a16:creationId xmlns:a16="http://schemas.microsoft.com/office/drawing/2014/main" id="{6DE1FFD4-DCA2-1A40-883B-8253347FCDD4}"/>
              </a:ext>
            </a:extLst>
          </p:cNvPr>
          <p:cNvSpPr>
            <a:spLocks noGrp="1"/>
          </p:cNvSpPr>
          <p:nvPr>
            <p:ph type="ctrTitle"/>
          </p:nvPr>
        </p:nvSpPr>
        <p:spPr>
          <a:xfrm>
            <a:off x="228600" y="-149018"/>
            <a:ext cx="8618220" cy="2520259"/>
          </a:xfrm>
        </p:spPr>
        <p:txBody>
          <a:bodyPr>
            <a:noAutofit/>
          </a:bodyPr>
          <a:lstStyle/>
          <a:p>
            <a:r>
              <a:rPr lang="en-US" sz="5000" b="1" i="1" dirty="0">
                <a:solidFill>
                  <a:srgbClr val="FFC000"/>
                </a:solidFill>
                <a:latin typeface="Cambria" panose="02040503050406030204" pitchFamily="18" charset="0"/>
              </a:rPr>
              <a:t>Solar-DRAM:</a:t>
            </a:r>
            <a:r>
              <a:rPr lang="en-US" sz="5000" b="1" i="1" dirty="0">
                <a:solidFill>
                  <a:schemeClr val="bg1"/>
                </a:solidFill>
                <a:latin typeface="Cambria" panose="02040503050406030204" pitchFamily="18" charset="0"/>
              </a:rPr>
              <a:t> </a:t>
            </a:r>
            <a:br>
              <a:rPr lang="en-US" sz="4400" b="1" i="1" dirty="0">
                <a:solidFill>
                  <a:schemeClr val="bg1"/>
                </a:solidFill>
                <a:latin typeface="Cambria" panose="02040503050406030204" pitchFamily="18" charset="0"/>
              </a:rPr>
            </a:br>
            <a:r>
              <a:rPr lang="en-US" sz="1050" b="1" i="1" dirty="0">
                <a:solidFill>
                  <a:schemeClr val="bg1"/>
                </a:solidFill>
                <a:latin typeface="Cambria" panose="02040503050406030204" pitchFamily="18" charset="0"/>
              </a:rPr>
              <a:t> </a:t>
            </a:r>
            <a:br>
              <a:rPr lang="en-US" sz="3200" dirty="0">
                <a:solidFill>
                  <a:schemeClr val="bg1"/>
                </a:solidFill>
                <a:latin typeface="Cambria" panose="02040503050406030204" pitchFamily="18" charset="0"/>
              </a:rPr>
            </a:br>
            <a:r>
              <a:rPr lang="en-US" sz="3200" dirty="0">
                <a:solidFill>
                  <a:schemeClr val="bg1"/>
                </a:solidFill>
                <a:latin typeface="Cambria" panose="02040503050406030204" pitchFamily="18" charset="0"/>
              </a:rPr>
              <a:t>Reducing DRAM Access Latency </a:t>
            </a:r>
            <a:br>
              <a:rPr lang="en-US" sz="3200" dirty="0">
                <a:solidFill>
                  <a:schemeClr val="bg1"/>
                </a:solidFill>
                <a:latin typeface="Cambria" panose="02040503050406030204" pitchFamily="18" charset="0"/>
              </a:rPr>
            </a:br>
            <a:r>
              <a:rPr lang="en-US" sz="3200" dirty="0">
                <a:solidFill>
                  <a:schemeClr val="bg1"/>
                </a:solidFill>
                <a:latin typeface="Cambria" panose="02040503050406030204" pitchFamily="18" charset="0"/>
              </a:rPr>
              <a:t>by Exploiting the Variation in Local </a:t>
            </a:r>
            <a:r>
              <a:rPr lang="en-US" sz="3200" dirty="0" err="1">
                <a:solidFill>
                  <a:schemeClr val="bg1"/>
                </a:solidFill>
                <a:latin typeface="Cambria" panose="02040503050406030204" pitchFamily="18" charset="0"/>
              </a:rPr>
              <a:t>Bitlines</a:t>
            </a:r>
            <a:r>
              <a:rPr lang="en-US" sz="3200" dirty="0">
                <a:solidFill>
                  <a:schemeClr val="bg1"/>
                </a:solidFill>
                <a:latin typeface="Cambria" panose="02040503050406030204" pitchFamily="18" charset="0"/>
              </a:rPr>
              <a:t> </a:t>
            </a:r>
          </a:p>
        </p:txBody>
      </p:sp>
      <p:pic>
        <p:nvPicPr>
          <p:cNvPr id="6" name="Picture 2" descr="http://www.euroc-project.eu/fileadmin/imgEuroc/eurocConsortiumLogos/ethLogo.png">
            <a:extLst>
              <a:ext uri="{FF2B5EF4-FFF2-40B4-BE49-F238E27FC236}">
                <a16:creationId xmlns:a16="http://schemas.microsoft.com/office/drawing/2014/main" id="{7BB01D4C-F2A3-CD46-854E-047BAE8242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10" y="5893016"/>
            <a:ext cx="2397512" cy="4924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aphages.org/media/institutions/Burgundy_CMU_JPG_Logo.jpg">
            <a:extLst>
              <a:ext uri="{FF2B5EF4-FFF2-40B4-BE49-F238E27FC236}">
                <a16:creationId xmlns:a16="http://schemas.microsoft.com/office/drawing/2014/main" id="{24F849E9-AD87-4E4F-B52E-5D88837448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653" b="26959"/>
          <a:stretch/>
        </p:blipFill>
        <p:spPr bwMode="auto">
          <a:xfrm>
            <a:off x="4716968" y="5909981"/>
            <a:ext cx="4085528" cy="6696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a:extLst>
              <a:ext uri="{FF2B5EF4-FFF2-40B4-BE49-F238E27FC236}">
                <a16:creationId xmlns:a16="http://schemas.microsoft.com/office/drawing/2014/main" id="{D1FAC23A-00B4-5B44-9FBF-F4C399483E0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18133" y="4627207"/>
            <a:ext cx="2710200" cy="78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61C56F0-4D14-3A43-BF97-9A9459BB75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9942" y="4552981"/>
            <a:ext cx="1323444" cy="1123439"/>
          </a:xfrm>
          <a:prstGeom prst="rect">
            <a:avLst/>
          </a:prstGeom>
        </p:spPr>
      </p:pic>
      <p:sp>
        <p:nvSpPr>
          <p:cNvPr id="13" name="Subtitle 2">
            <a:extLst>
              <a:ext uri="{FF2B5EF4-FFF2-40B4-BE49-F238E27FC236}">
                <a16:creationId xmlns:a16="http://schemas.microsoft.com/office/drawing/2014/main" id="{075CA5F8-88AF-9244-B645-7FFC22B94D2C}"/>
              </a:ext>
            </a:extLst>
          </p:cNvPr>
          <p:cNvSpPr txBox="1">
            <a:spLocks/>
          </p:cNvSpPr>
          <p:nvPr/>
        </p:nvSpPr>
        <p:spPr>
          <a:xfrm>
            <a:off x="228600" y="3381681"/>
            <a:ext cx="8686800" cy="72482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u="sng" dirty="0">
                <a:latin typeface="Cambria"/>
                <a:cs typeface="Cambria"/>
              </a:rPr>
              <a:t>Jeremie S. Kim</a:t>
            </a:r>
            <a:r>
              <a:rPr lang="en-US" b="1" dirty="0">
                <a:latin typeface="Cambria"/>
                <a:cs typeface="Cambria"/>
              </a:rPr>
              <a:t>    </a:t>
            </a:r>
            <a:r>
              <a:rPr lang="en-US" b="1" dirty="0" err="1">
                <a:latin typeface="Cambria"/>
                <a:cs typeface="Cambria"/>
              </a:rPr>
              <a:t>Minesh</a:t>
            </a:r>
            <a:r>
              <a:rPr lang="en-US" b="1" dirty="0">
                <a:latin typeface="Cambria"/>
                <a:cs typeface="Cambria"/>
              </a:rPr>
              <a:t> Patel  </a:t>
            </a:r>
          </a:p>
          <a:p>
            <a:pPr marL="0" indent="0" algn="ctr">
              <a:buFont typeface="Arial" panose="020B0604020202020204" pitchFamily="34" charset="0"/>
              <a:buNone/>
            </a:pPr>
            <a:r>
              <a:rPr lang="en-US" b="1" dirty="0">
                <a:latin typeface="Cambria"/>
                <a:cs typeface="Cambria"/>
              </a:rPr>
              <a:t>Hasan Hassan   </a:t>
            </a:r>
            <a:r>
              <a:rPr lang="en-US" b="1" dirty="0" err="1">
                <a:latin typeface="Cambria"/>
                <a:cs typeface="Cambria"/>
              </a:rPr>
              <a:t>Onur</a:t>
            </a:r>
            <a:r>
              <a:rPr lang="en-US" b="1" dirty="0">
                <a:latin typeface="Cambria"/>
                <a:cs typeface="Cambria"/>
              </a:rPr>
              <a:t> </a:t>
            </a:r>
            <a:r>
              <a:rPr lang="en-US" b="1" dirty="0" err="1">
                <a:latin typeface="Cambria"/>
                <a:cs typeface="Cambria"/>
              </a:rPr>
              <a:t>Mutlu</a:t>
            </a:r>
            <a:r>
              <a:rPr lang="en-US" b="1" dirty="0">
                <a:latin typeface="Cambria"/>
                <a:cs typeface="Cambria"/>
              </a:rPr>
              <a:t>  </a:t>
            </a:r>
            <a:endParaRPr lang="en-US" dirty="0">
              <a:latin typeface="Cambria"/>
              <a:cs typeface="Cambria"/>
            </a:endParaRPr>
          </a:p>
        </p:txBody>
      </p:sp>
    </p:spTree>
    <p:extLst>
      <p:ext uri="{BB962C8B-B14F-4D97-AF65-F5344CB8AC3E}">
        <p14:creationId xmlns:p14="http://schemas.microsoft.com/office/powerpoint/2010/main" val="1996390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2832102" y="1392322"/>
            <a:ext cx="3577213" cy="3431477"/>
            <a:chOff x="6451817" y="73723"/>
            <a:chExt cx="2611796" cy="2369557"/>
          </a:xfrm>
        </p:grpSpPr>
        <p:grpSp>
          <p:nvGrpSpPr>
            <p:cNvPr id="32" name="Group 31"/>
            <p:cNvGrpSpPr/>
            <p:nvPr/>
          </p:nvGrpSpPr>
          <p:grpSpPr>
            <a:xfrm>
              <a:off x="6451817" y="73723"/>
              <a:ext cx="2611796" cy="2369557"/>
              <a:chOff x="-52931" y="1016557"/>
              <a:chExt cx="3471820" cy="2983179"/>
            </a:xfrm>
          </p:grpSpPr>
          <p:sp>
            <p:nvSpPr>
              <p:cNvPr id="5" name="Rectangle 4"/>
              <p:cNvSpPr/>
              <p:nvPr/>
            </p:nvSpPr>
            <p:spPr>
              <a:xfrm>
                <a:off x="-52931" y="1016557"/>
                <a:ext cx="1661221" cy="450157"/>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chemeClr val="tx1"/>
                    </a:solidFill>
                    <a:latin typeface="Cambria" panose="02040503050406030204" pitchFamily="18" charset="0"/>
                  </a:rPr>
                  <a:t>wordline</a:t>
                </a:r>
                <a:endParaRPr lang="en-US" sz="2000" i="1" dirty="0">
                  <a:solidFill>
                    <a:schemeClr val="tx1"/>
                  </a:solidFill>
                  <a:latin typeface="Cambria" panose="02040503050406030204" pitchFamily="18" charset="0"/>
                </a:endParaRPr>
              </a:p>
            </p:txBody>
          </p:sp>
          <p:cxnSp>
            <p:nvCxnSpPr>
              <p:cNvPr id="6" name="Straight Arrow Connector 5"/>
              <p:cNvCxnSpPr/>
              <p:nvPr/>
            </p:nvCxnSpPr>
            <p:spPr>
              <a:xfrm flipH="1">
                <a:off x="75991" y="1416479"/>
                <a:ext cx="3342898"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rot="5400000">
                <a:off x="-50765" y="3081226"/>
                <a:ext cx="1531246" cy="30577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latin typeface="Cambria" panose="02040503050406030204" pitchFamily="18" charset="0"/>
                  </a:rPr>
                  <a:t>capacitor</a:t>
                </a:r>
              </a:p>
            </p:txBody>
          </p:sp>
          <p:sp>
            <p:nvSpPr>
              <p:cNvPr id="8" name="Rectangle 7"/>
              <p:cNvSpPr/>
              <p:nvPr/>
            </p:nvSpPr>
            <p:spPr>
              <a:xfrm>
                <a:off x="606531" y="1493470"/>
                <a:ext cx="1470875" cy="426355"/>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latin typeface="Cambria" panose="02040503050406030204" pitchFamily="18" charset="0"/>
                  </a:rPr>
                  <a:t>access</a:t>
                </a:r>
              </a:p>
            </p:txBody>
          </p:sp>
          <p:sp>
            <p:nvSpPr>
              <p:cNvPr id="9" name="Rectangle 8"/>
              <p:cNvSpPr/>
              <p:nvPr/>
            </p:nvSpPr>
            <p:spPr>
              <a:xfrm>
                <a:off x="215331" y="1677138"/>
                <a:ext cx="2214319" cy="60644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latin typeface="Cambria" panose="02040503050406030204" pitchFamily="18" charset="0"/>
                  </a:rPr>
                  <a:t>transistor</a:t>
                </a:r>
              </a:p>
            </p:txBody>
          </p:sp>
          <p:sp>
            <p:nvSpPr>
              <p:cNvPr id="10" name="Rectangle 9"/>
              <p:cNvSpPr/>
              <p:nvPr/>
            </p:nvSpPr>
            <p:spPr>
              <a:xfrm rot="5400000">
                <a:off x="2644744" y="2618138"/>
                <a:ext cx="1098348" cy="40611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chemeClr val="tx1"/>
                    </a:solidFill>
                    <a:latin typeface="Cambria" panose="02040503050406030204" pitchFamily="18" charset="0"/>
                  </a:rPr>
                  <a:t>bitline</a:t>
                </a:r>
                <a:endParaRPr lang="en-US" sz="2000" i="1" dirty="0">
                  <a:solidFill>
                    <a:schemeClr val="tx1"/>
                  </a:solidFill>
                  <a:latin typeface="Cambria" panose="02040503050406030204" pitchFamily="18" charset="0"/>
                </a:endParaRPr>
              </a:p>
            </p:txBody>
          </p:sp>
          <p:cxnSp>
            <p:nvCxnSpPr>
              <p:cNvPr id="11" name="Straight Arrow Connector 10"/>
              <p:cNvCxnSpPr/>
              <p:nvPr/>
            </p:nvCxnSpPr>
            <p:spPr>
              <a:xfrm flipV="1">
                <a:off x="2988122" y="1033736"/>
                <a:ext cx="12312" cy="236950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180762" y="1713521"/>
                <a:ext cx="0" cy="155572"/>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930379" y="1876304"/>
                <a:ext cx="49901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429388" y="1987524"/>
                <a:ext cx="1" cy="259566"/>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930379" y="1987524"/>
                <a:ext cx="49901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429388" y="2247090"/>
                <a:ext cx="193166"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737212" y="2247090"/>
                <a:ext cx="193167"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1930378" y="1987524"/>
                <a:ext cx="1" cy="259566"/>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180762" y="1416479"/>
                <a:ext cx="1" cy="3212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622554" y="2247090"/>
                <a:ext cx="37788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rot="5400000">
                <a:off x="1090561" y="2377314"/>
                <a:ext cx="774172" cy="519135"/>
              </a:xfrm>
              <a:prstGeom prst="bentConnector3">
                <a:avLst>
                  <a:gd name="adj1" fmla="val -29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1218079" y="3433619"/>
                <a:ext cx="0" cy="318185"/>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218079" y="3018265"/>
                <a:ext cx="0" cy="151697"/>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958515" y="3435119"/>
                <a:ext cx="51913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958515" y="3169962"/>
                <a:ext cx="51913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218079" y="3435120"/>
                <a:ext cx="0" cy="13017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41" name="Rectangle 40"/>
            <p:cNvSpPr/>
            <p:nvPr/>
          </p:nvSpPr>
          <p:spPr>
            <a:xfrm>
              <a:off x="8005235" y="1868211"/>
              <a:ext cx="1041895" cy="370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Sense Amplifier</a:t>
              </a:r>
            </a:p>
          </p:txBody>
        </p:sp>
      </p:grpSp>
      <p:cxnSp>
        <p:nvCxnSpPr>
          <p:cNvPr id="52" name="Straight Connector 51"/>
          <p:cNvCxnSpPr>
            <a:stCxn id="46" idx="3"/>
            <a:endCxn id="46" idx="3"/>
          </p:cNvCxnSpPr>
          <p:nvPr/>
        </p:nvCxnSpPr>
        <p:spPr>
          <a:xfrm>
            <a:off x="1028424" y="2191088"/>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23322" y="1960255"/>
            <a:ext cx="8458827" cy="3522955"/>
            <a:chOff x="124920" y="2084239"/>
            <a:chExt cx="8458827" cy="3522955"/>
          </a:xfrm>
        </p:grpSpPr>
        <p:grpSp>
          <p:nvGrpSpPr>
            <p:cNvPr id="75" name="Group 74"/>
            <p:cNvGrpSpPr/>
            <p:nvPr/>
          </p:nvGrpSpPr>
          <p:grpSpPr>
            <a:xfrm>
              <a:off x="124920" y="2084239"/>
              <a:ext cx="8458827" cy="3522955"/>
              <a:chOff x="124920" y="2084239"/>
              <a:chExt cx="8458827" cy="3522955"/>
            </a:xfrm>
          </p:grpSpPr>
          <p:cxnSp>
            <p:nvCxnSpPr>
              <p:cNvPr id="34" name="Straight Connector 33"/>
              <p:cNvCxnSpPr/>
              <p:nvPr/>
            </p:nvCxnSpPr>
            <p:spPr>
              <a:xfrm>
                <a:off x="1125415" y="2350939"/>
                <a:ext cx="0" cy="3153046"/>
              </a:xfrm>
              <a:prstGeom prst="line">
                <a:avLst/>
              </a:prstGeom>
              <a:ln>
                <a:solidFill>
                  <a:schemeClr val="tx1">
                    <a:lumMod val="50000"/>
                    <a:lumOff val="50000"/>
                  </a:schemeClr>
                </a:solidFill>
                <a:head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1125415" y="5495194"/>
                <a:ext cx="7458332" cy="197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54928" y="2084239"/>
                <a:ext cx="575094" cy="461665"/>
              </a:xfrm>
              <a:prstGeom prst="rect">
                <a:avLst/>
              </a:prstGeom>
              <a:noFill/>
            </p:spPr>
            <p:txBody>
              <a:bodyPr wrap="none" rtlCol="0">
                <a:spAutoFit/>
              </a:bodyPr>
              <a:lstStyle/>
              <a:p>
                <a:r>
                  <a:rPr lang="en-US" sz="2400" b="1" dirty="0" err="1"/>
                  <a:t>V</a:t>
                </a:r>
                <a:r>
                  <a:rPr lang="en-US" sz="2400" b="1" baseline="-25000" dirty="0" err="1"/>
                  <a:t>dd</a:t>
                </a:r>
                <a:endParaRPr lang="en-US" b="1" baseline="-25000" dirty="0"/>
              </a:p>
            </p:txBody>
          </p:sp>
          <p:sp>
            <p:nvSpPr>
              <p:cNvPr id="48" name="TextBox 47"/>
              <p:cNvSpPr txBox="1"/>
              <p:nvPr/>
            </p:nvSpPr>
            <p:spPr>
              <a:xfrm>
                <a:off x="124920" y="5145529"/>
                <a:ext cx="1036759" cy="461665"/>
              </a:xfrm>
              <a:prstGeom prst="rect">
                <a:avLst/>
              </a:prstGeom>
              <a:noFill/>
            </p:spPr>
            <p:txBody>
              <a:bodyPr wrap="none" rtlCol="0">
                <a:spAutoFit/>
              </a:bodyPr>
              <a:lstStyle/>
              <a:p>
                <a:r>
                  <a:rPr lang="en-US" sz="2400" b="1" dirty="0"/>
                  <a:t>0.5 </a:t>
                </a:r>
                <a:r>
                  <a:rPr lang="en-US" sz="2400" b="1" dirty="0" err="1"/>
                  <a:t>V</a:t>
                </a:r>
                <a:r>
                  <a:rPr lang="en-US" sz="2400" b="1" baseline="-25000" dirty="0" err="1"/>
                  <a:t>dd</a:t>
                </a:r>
                <a:endParaRPr lang="en-US" sz="2400" b="1" baseline="-25000" dirty="0"/>
              </a:p>
            </p:txBody>
          </p:sp>
        </p:grpSp>
        <p:cxnSp>
          <p:nvCxnSpPr>
            <p:cNvPr id="54" name="Straight Connector 53"/>
            <p:cNvCxnSpPr/>
            <p:nvPr/>
          </p:nvCxnSpPr>
          <p:spPr>
            <a:xfrm flipH="1">
              <a:off x="1052944" y="2350939"/>
              <a:ext cx="13644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p:nvCxnSpPr>
        <p:spPr>
          <a:xfrm flipH="1" flipV="1">
            <a:off x="1019567" y="5357328"/>
            <a:ext cx="832821" cy="10061"/>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1841501" y="4766362"/>
            <a:ext cx="1992208" cy="621453"/>
            <a:chOff x="1943099" y="4890346"/>
            <a:chExt cx="1992208" cy="621453"/>
          </a:xfrm>
        </p:grpSpPr>
        <p:sp>
          <p:nvSpPr>
            <p:cNvPr id="61" name="Freeform 60"/>
            <p:cNvSpPr/>
            <p:nvPr/>
          </p:nvSpPr>
          <p:spPr>
            <a:xfrm>
              <a:off x="1943099" y="4890346"/>
              <a:ext cx="1978661" cy="621453"/>
            </a:xfrm>
            <a:custGeom>
              <a:avLst/>
              <a:gdLst>
                <a:gd name="connsiteX0" fmla="*/ 0 w 1993900"/>
                <a:gd name="connsiteY0" fmla="*/ 622300 h 622300"/>
                <a:gd name="connsiteX1" fmla="*/ 546100 w 1993900"/>
                <a:gd name="connsiteY1" fmla="*/ 127000 h 622300"/>
                <a:gd name="connsiteX2" fmla="*/ 1993900 w 1993900"/>
                <a:gd name="connsiteY2" fmla="*/ 0 h 622300"/>
              </a:gdLst>
              <a:ahLst/>
              <a:cxnLst>
                <a:cxn ang="0">
                  <a:pos x="connsiteX0" y="connsiteY0"/>
                </a:cxn>
                <a:cxn ang="0">
                  <a:pos x="connsiteX1" y="connsiteY1"/>
                </a:cxn>
                <a:cxn ang="0">
                  <a:pos x="connsiteX2" y="connsiteY2"/>
                </a:cxn>
              </a:cxnLst>
              <a:rect l="l" t="t" r="r" b="b"/>
              <a:pathLst>
                <a:path w="1993900" h="622300">
                  <a:moveTo>
                    <a:pt x="0" y="622300"/>
                  </a:moveTo>
                  <a:cubicBezTo>
                    <a:pt x="106891" y="426508"/>
                    <a:pt x="213783" y="230717"/>
                    <a:pt x="546100" y="127000"/>
                  </a:cubicBezTo>
                  <a:cubicBezTo>
                    <a:pt x="878417" y="23283"/>
                    <a:pt x="1993900" y="0"/>
                    <a:pt x="1993900" y="0"/>
                  </a:cubicBez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p:cNvCxnSpPr/>
            <p:nvPr/>
          </p:nvCxnSpPr>
          <p:spPr>
            <a:xfrm flipV="1">
              <a:off x="3378200" y="4897121"/>
              <a:ext cx="557107" cy="1460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3804255" y="2186281"/>
            <a:ext cx="4523252" cy="2600929"/>
            <a:chOff x="1943099" y="4890346"/>
            <a:chExt cx="1992208" cy="621453"/>
          </a:xfrm>
        </p:grpSpPr>
        <p:sp>
          <p:nvSpPr>
            <p:cNvPr id="73" name="Freeform 72"/>
            <p:cNvSpPr/>
            <p:nvPr/>
          </p:nvSpPr>
          <p:spPr>
            <a:xfrm>
              <a:off x="1943099" y="4890346"/>
              <a:ext cx="1978661" cy="621453"/>
            </a:xfrm>
            <a:custGeom>
              <a:avLst/>
              <a:gdLst>
                <a:gd name="connsiteX0" fmla="*/ 0 w 1993900"/>
                <a:gd name="connsiteY0" fmla="*/ 622300 h 622300"/>
                <a:gd name="connsiteX1" fmla="*/ 546100 w 1993900"/>
                <a:gd name="connsiteY1" fmla="*/ 127000 h 622300"/>
                <a:gd name="connsiteX2" fmla="*/ 1993900 w 1993900"/>
                <a:gd name="connsiteY2" fmla="*/ 0 h 622300"/>
              </a:gdLst>
              <a:ahLst/>
              <a:cxnLst>
                <a:cxn ang="0">
                  <a:pos x="connsiteX0" y="connsiteY0"/>
                </a:cxn>
                <a:cxn ang="0">
                  <a:pos x="connsiteX1" y="connsiteY1"/>
                </a:cxn>
                <a:cxn ang="0">
                  <a:pos x="connsiteX2" y="connsiteY2"/>
                </a:cxn>
              </a:cxnLst>
              <a:rect l="l" t="t" r="r" b="b"/>
              <a:pathLst>
                <a:path w="1993900" h="622300">
                  <a:moveTo>
                    <a:pt x="0" y="622300"/>
                  </a:moveTo>
                  <a:cubicBezTo>
                    <a:pt x="106891" y="426508"/>
                    <a:pt x="213783" y="230717"/>
                    <a:pt x="546100" y="127000"/>
                  </a:cubicBezTo>
                  <a:cubicBezTo>
                    <a:pt x="878417" y="23283"/>
                    <a:pt x="1993900" y="0"/>
                    <a:pt x="1993900" y="0"/>
                  </a:cubicBez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p:cNvCxnSpPr/>
            <p:nvPr/>
          </p:nvCxnSpPr>
          <p:spPr>
            <a:xfrm flipV="1">
              <a:off x="3757941" y="4892441"/>
              <a:ext cx="177366" cy="323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1217789" y="5371413"/>
            <a:ext cx="1247423" cy="632961"/>
            <a:chOff x="1319387" y="5523973"/>
            <a:chExt cx="1247423" cy="632961"/>
          </a:xfrm>
        </p:grpSpPr>
        <p:sp>
          <p:nvSpPr>
            <p:cNvPr id="82" name="Rounded Rectangle 81"/>
            <p:cNvSpPr/>
            <p:nvPr/>
          </p:nvSpPr>
          <p:spPr>
            <a:xfrm>
              <a:off x="1319387" y="5748719"/>
              <a:ext cx="1247423" cy="408215"/>
            </a:xfrm>
            <a:prstGeom prst="roundRect">
              <a:avLst>
                <a:gd name="adj" fmla="val 45216"/>
              </a:avLst>
            </a:prstGeom>
            <a:solidFill>
              <a:schemeClr val="accent1">
                <a:lumMod val="20000"/>
                <a:lumOff val="80000"/>
              </a:schemeClr>
            </a:solid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cxnSp>
          <p:nvCxnSpPr>
            <p:cNvPr id="84" name="Straight Arrow Connector 83"/>
            <p:cNvCxnSpPr>
              <a:stCxn id="82" idx="0"/>
            </p:cNvCxnSpPr>
            <p:nvPr/>
          </p:nvCxnSpPr>
          <p:spPr>
            <a:xfrm flipH="1" flipV="1">
              <a:off x="1943098" y="5523973"/>
              <a:ext cx="1" cy="224746"/>
            </a:xfrm>
            <a:prstGeom prst="straightConnector1">
              <a:avLst/>
            </a:prstGeom>
            <a:ln w="444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3187266" y="5369208"/>
            <a:ext cx="1247423" cy="629111"/>
            <a:chOff x="1319387" y="5492987"/>
            <a:chExt cx="1247423" cy="629111"/>
          </a:xfrm>
        </p:grpSpPr>
        <p:sp>
          <p:nvSpPr>
            <p:cNvPr id="87" name="Rounded Rectangle 86"/>
            <p:cNvSpPr/>
            <p:nvPr/>
          </p:nvSpPr>
          <p:spPr>
            <a:xfrm>
              <a:off x="1319387" y="5713883"/>
              <a:ext cx="1247423" cy="408215"/>
            </a:xfrm>
            <a:prstGeom prst="roundRect">
              <a:avLst>
                <a:gd name="adj" fmla="val 45216"/>
              </a:avLst>
            </a:prstGeom>
            <a:solidFill>
              <a:schemeClr val="accent1">
                <a:lumMod val="20000"/>
                <a:lumOff val="80000"/>
              </a:schemeClr>
            </a:solid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cxnSp>
          <p:nvCxnSpPr>
            <p:cNvPr id="88" name="Straight Arrow Connector 87"/>
            <p:cNvCxnSpPr>
              <a:stCxn id="87" idx="0"/>
            </p:cNvCxnSpPr>
            <p:nvPr/>
          </p:nvCxnSpPr>
          <p:spPr>
            <a:xfrm flipH="1" flipV="1">
              <a:off x="1943098" y="5492987"/>
              <a:ext cx="1" cy="220896"/>
            </a:xfrm>
            <a:prstGeom prst="straightConnector1">
              <a:avLst/>
            </a:prstGeom>
            <a:ln w="444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7831197" y="5385225"/>
            <a:ext cx="913694" cy="632961"/>
            <a:chOff x="1217789" y="5523973"/>
            <a:chExt cx="1467950" cy="632961"/>
          </a:xfrm>
        </p:grpSpPr>
        <p:sp>
          <p:nvSpPr>
            <p:cNvPr id="90" name="Rounded Rectangle 89"/>
            <p:cNvSpPr/>
            <p:nvPr/>
          </p:nvSpPr>
          <p:spPr>
            <a:xfrm>
              <a:off x="1217789" y="5748719"/>
              <a:ext cx="1467950" cy="408215"/>
            </a:xfrm>
            <a:prstGeom prst="roundRect">
              <a:avLst>
                <a:gd name="adj" fmla="val 45216"/>
              </a:avLst>
            </a:prstGeom>
            <a:solidFill>
              <a:schemeClr val="accent1">
                <a:lumMod val="20000"/>
                <a:lumOff val="80000"/>
              </a:schemeClr>
            </a:solid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cxnSp>
          <p:nvCxnSpPr>
            <p:cNvPr id="91" name="Straight Arrow Connector 90"/>
            <p:cNvCxnSpPr/>
            <p:nvPr/>
          </p:nvCxnSpPr>
          <p:spPr>
            <a:xfrm flipH="1" flipV="1">
              <a:off x="1943098" y="5523973"/>
              <a:ext cx="1" cy="224746"/>
            </a:xfrm>
            <a:prstGeom prst="straightConnector1">
              <a:avLst/>
            </a:prstGeom>
            <a:ln w="444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3" name="Straight Connector 92"/>
          <p:cNvCxnSpPr/>
          <p:nvPr/>
        </p:nvCxnSpPr>
        <p:spPr>
          <a:xfrm>
            <a:off x="1028424" y="2772258"/>
            <a:ext cx="7299083" cy="0"/>
          </a:xfrm>
          <a:prstGeom prst="line">
            <a:avLst/>
          </a:prstGeom>
          <a:ln w="1905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122" name="Group 121"/>
          <p:cNvGrpSpPr/>
          <p:nvPr/>
        </p:nvGrpSpPr>
        <p:grpSpPr>
          <a:xfrm>
            <a:off x="1841090" y="2012313"/>
            <a:ext cx="6477521" cy="3370363"/>
            <a:chOff x="1841090" y="2136297"/>
            <a:chExt cx="6477521" cy="3370363"/>
          </a:xfrm>
        </p:grpSpPr>
        <p:sp>
          <p:nvSpPr>
            <p:cNvPr id="99" name="Freeform 98"/>
            <p:cNvSpPr/>
            <p:nvPr/>
          </p:nvSpPr>
          <p:spPr>
            <a:xfrm>
              <a:off x="1841090" y="4736123"/>
              <a:ext cx="1984630" cy="770537"/>
            </a:xfrm>
            <a:custGeom>
              <a:avLst/>
              <a:gdLst>
                <a:gd name="connsiteX0" fmla="*/ 0 w 1993900"/>
                <a:gd name="connsiteY0" fmla="*/ 622300 h 622300"/>
                <a:gd name="connsiteX1" fmla="*/ 546100 w 1993900"/>
                <a:gd name="connsiteY1" fmla="*/ 127000 h 622300"/>
                <a:gd name="connsiteX2" fmla="*/ 1993900 w 1993900"/>
                <a:gd name="connsiteY2" fmla="*/ 0 h 622300"/>
              </a:gdLst>
              <a:ahLst/>
              <a:cxnLst>
                <a:cxn ang="0">
                  <a:pos x="connsiteX0" y="connsiteY0"/>
                </a:cxn>
                <a:cxn ang="0">
                  <a:pos x="connsiteX1" y="connsiteY1"/>
                </a:cxn>
                <a:cxn ang="0">
                  <a:pos x="connsiteX2" y="connsiteY2"/>
                </a:cxn>
              </a:cxnLst>
              <a:rect l="l" t="t" r="r" b="b"/>
              <a:pathLst>
                <a:path w="1993900" h="622300">
                  <a:moveTo>
                    <a:pt x="0" y="622300"/>
                  </a:moveTo>
                  <a:cubicBezTo>
                    <a:pt x="106891" y="426508"/>
                    <a:pt x="213783" y="230717"/>
                    <a:pt x="546100" y="127000"/>
                  </a:cubicBezTo>
                  <a:cubicBezTo>
                    <a:pt x="878417" y="23283"/>
                    <a:pt x="1993900" y="0"/>
                    <a:pt x="199390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3827782" y="2136297"/>
              <a:ext cx="4490829" cy="2615285"/>
              <a:chOff x="1943099" y="4890346"/>
              <a:chExt cx="1992208" cy="621453"/>
            </a:xfrm>
          </p:grpSpPr>
          <p:sp>
            <p:nvSpPr>
              <p:cNvPr id="111" name="Freeform 110"/>
              <p:cNvSpPr/>
              <p:nvPr/>
            </p:nvSpPr>
            <p:spPr>
              <a:xfrm>
                <a:off x="1943099" y="4890346"/>
                <a:ext cx="1978661" cy="621453"/>
              </a:xfrm>
              <a:custGeom>
                <a:avLst/>
                <a:gdLst>
                  <a:gd name="connsiteX0" fmla="*/ 0 w 1993900"/>
                  <a:gd name="connsiteY0" fmla="*/ 622300 h 622300"/>
                  <a:gd name="connsiteX1" fmla="*/ 546100 w 1993900"/>
                  <a:gd name="connsiteY1" fmla="*/ 127000 h 622300"/>
                  <a:gd name="connsiteX2" fmla="*/ 1993900 w 1993900"/>
                  <a:gd name="connsiteY2" fmla="*/ 0 h 622300"/>
                </a:gdLst>
                <a:ahLst/>
                <a:cxnLst>
                  <a:cxn ang="0">
                    <a:pos x="connsiteX0" y="connsiteY0"/>
                  </a:cxn>
                  <a:cxn ang="0">
                    <a:pos x="connsiteX1" y="connsiteY1"/>
                  </a:cxn>
                  <a:cxn ang="0">
                    <a:pos x="connsiteX2" y="connsiteY2"/>
                  </a:cxn>
                </a:cxnLst>
                <a:rect l="l" t="t" r="r" b="b"/>
                <a:pathLst>
                  <a:path w="1993900" h="622300">
                    <a:moveTo>
                      <a:pt x="0" y="622300"/>
                    </a:moveTo>
                    <a:cubicBezTo>
                      <a:pt x="106891" y="426508"/>
                      <a:pt x="213783" y="230717"/>
                      <a:pt x="546100" y="127000"/>
                    </a:cubicBezTo>
                    <a:cubicBezTo>
                      <a:pt x="878417" y="23283"/>
                      <a:pt x="1993900" y="0"/>
                      <a:pt x="199390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Connector 111"/>
              <p:cNvCxnSpPr/>
              <p:nvPr/>
            </p:nvCxnSpPr>
            <p:spPr>
              <a:xfrm flipV="1">
                <a:off x="3757941" y="4892441"/>
                <a:ext cx="177366" cy="323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124" name="Group 123"/>
          <p:cNvGrpSpPr/>
          <p:nvPr/>
        </p:nvGrpSpPr>
        <p:grpSpPr>
          <a:xfrm>
            <a:off x="1854349" y="2416908"/>
            <a:ext cx="6433695" cy="2938510"/>
            <a:chOff x="1854349" y="2629912"/>
            <a:chExt cx="6433695" cy="2849490"/>
          </a:xfrm>
        </p:grpSpPr>
        <p:sp>
          <p:nvSpPr>
            <p:cNvPr id="96" name="Freeform 95"/>
            <p:cNvSpPr/>
            <p:nvPr/>
          </p:nvSpPr>
          <p:spPr>
            <a:xfrm>
              <a:off x="1854349" y="5150224"/>
              <a:ext cx="1969064" cy="329178"/>
            </a:xfrm>
            <a:custGeom>
              <a:avLst/>
              <a:gdLst>
                <a:gd name="connsiteX0" fmla="*/ 0 w 1993900"/>
                <a:gd name="connsiteY0" fmla="*/ 622300 h 622300"/>
                <a:gd name="connsiteX1" fmla="*/ 546100 w 1993900"/>
                <a:gd name="connsiteY1" fmla="*/ 127000 h 622300"/>
                <a:gd name="connsiteX2" fmla="*/ 1993900 w 1993900"/>
                <a:gd name="connsiteY2" fmla="*/ 0 h 622300"/>
              </a:gdLst>
              <a:ahLst/>
              <a:cxnLst>
                <a:cxn ang="0">
                  <a:pos x="connsiteX0" y="connsiteY0"/>
                </a:cxn>
                <a:cxn ang="0">
                  <a:pos x="connsiteX1" y="connsiteY1"/>
                </a:cxn>
                <a:cxn ang="0">
                  <a:pos x="connsiteX2" y="connsiteY2"/>
                </a:cxn>
              </a:cxnLst>
              <a:rect l="l" t="t" r="r" b="b"/>
              <a:pathLst>
                <a:path w="1993900" h="622300">
                  <a:moveTo>
                    <a:pt x="0" y="622300"/>
                  </a:moveTo>
                  <a:cubicBezTo>
                    <a:pt x="106891" y="426508"/>
                    <a:pt x="213783" y="230717"/>
                    <a:pt x="546100" y="127000"/>
                  </a:cubicBezTo>
                  <a:cubicBezTo>
                    <a:pt x="878417" y="23283"/>
                    <a:pt x="1993900" y="0"/>
                    <a:pt x="199390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3823287" y="2629912"/>
              <a:ext cx="4464757" cy="2524734"/>
            </a:xfrm>
            <a:custGeom>
              <a:avLst/>
              <a:gdLst>
                <a:gd name="connsiteX0" fmla="*/ 0 w 1993900"/>
                <a:gd name="connsiteY0" fmla="*/ 622300 h 622300"/>
                <a:gd name="connsiteX1" fmla="*/ 546100 w 1993900"/>
                <a:gd name="connsiteY1" fmla="*/ 127000 h 622300"/>
                <a:gd name="connsiteX2" fmla="*/ 1993900 w 1993900"/>
                <a:gd name="connsiteY2" fmla="*/ 0 h 622300"/>
              </a:gdLst>
              <a:ahLst/>
              <a:cxnLst>
                <a:cxn ang="0">
                  <a:pos x="connsiteX0" y="connsiteY0"/>
                </a:cxn>
                <a:cxn ang="0">
                  <a:pos x="connsiteX1" y="connsiteY1"/>
                </a:cxn>
                <a:cxn ang="0">
                  <a:pos x="connsiteX2" y="connsiteY2"/>
                </a:cxn>
              </a:cxnLst>
              <a:rect l="l" t="t" r="r" b="b"/>
              <a:pathLst>
                <a:path w="1993900" h="622300">
                  <a:moveTo>
                    <a:pt x="0" y="622300"/>
                  </a:moveTo>
                  <a:cubicBezTo>
                    <a:pt x="106891" y="426508"/>
                    <a:pt x="213783" y="230717"/>
                    <a:pt x="546100" y="127000"/>
                  </a:cubicBezTo>
                  <a:cubicBezTo>
                    <a:pt x="878417" y="23283"/>
                    <a:pt x="1993900" y="0"/>
                    <a:pt x="199390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1847591" y="2683952"/>
            <a:ext cx="6440499" cy="2685256"/>
            <a:chOff x="1847591" y="2807936"/>
            <a:chExt cx="6440499" cy="2685256"/>
          </a:xfrm>
        </p:grpSpPr>
        <p:sp>
          <p:nvSpPr>
            <p:cNvPr id="105" name="Freeform 104"/>
            <p:cNvSpPr/>
            <p:nvPr/>
          </p:nvSpPr>
          <p:spPr>
            <a:xfrm>
              <a:off x="1847591" y="5252224"/>
              <a:ext cx="1988429" cy="240968"/>
            </a:xfrm>
            <a:custGeom>
              <a:avLst/>
              <a:gdLst>
                <a:gd name="connsiteX0" fmla="*/ 0 w 1993900"/>
                <a:gd name="connsiteY0" fmla="*/ 622300 h 622300"/>
                <a:gd name="connsiteX1" fmla="*/ 546100 w 1993900"/>
                <a:gd name="connsiteY1" fmla="*/ 127000 h 622300"/>
                <a:gd name="connsiteX2" fmla="*/ 1993900 w 1993900"/>
                <a:gd name="connsiteY2" fmla="*/ 0 h 622300"/>
              </a:gdLst>
              <a:ahLst/>
              <a:cxnLst>
                <a:cxn ang="0">
                  <a:pos x="connsiteX0" y="connsiteY0"/>
                </a:cxn>
                <a:cxn ang="0">
                  <a:pos x="connsiteX1" y="connsiteY1"/>
                </a:cxn>
                <a:cxn ang="0">
                  <a:pos x="connsiteX2" y="connsiteY2"/>
                </a:cxn>
              </a:cxnLst>
              <a:rect l="l" t="t" r="r" b="b"/>
              <a:pathLst>
                <a:path w="1993900" h="622300">
                  <a:moveTo>
                    <a:pt x="0" y="622300"/>
                  </a:moveTo>
                  <a:cubicBezTo>
                    <a:pt x="106891" y="426508"/>
                    <a:pt x="213783" y="230717"/>
                    <a:pt x="546100" y="127000"/>
                  </a:cubicBezTo>
                  <a:cubicBezTo>
                    <a:pt x="878417" y="23283"/>
                    <a:pt x="1993900" y="0"/>
                    <a:pt x="199390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3830037" y="2807936"/>
              <a:ext cx="4458053" cy="2450520"/>
            </a:xfrm>
            <a:custGeom>
              <a:avLst/>
              <a:gdLst>
                <a:gd name="connsiteX0" fmla="*/ 0 w 1993900"/>
                <a:gd name="connsiteY0" fmla="*/ 622300 h 622300"/>
                <a:gd name="connsiteX1" fmla="*/ 546100 w 1993900"/>
                <a:gd name="connsiteY1" fmla="*/ 127000 h 622300"/>
                <a:gd name="connsiteX2" fmla="*/ 1993900 w 1993900"/>
                <a:gd name="connsiteY2" fmla="*/ 0 h 622300"/>
              </a:gdLst>
              <a:ahLst/>
              <a:cxnLst>
                <a:cxn ang="0">
                  <a:pos x="connsiteX0" y="connsiteY0"/>
                </a:cxn>
                <a:cxn ang="0">
                  <a:pos x="connsiteX1" y="connsiteY1"/>
                </a:cxn>
                <a:cxn ang="0">
                  <a:pos x="connsiteX2" y="connsiteY2"/>
                </a:cxn>
              </a:cxnLst>
              <a:rect l="l" t="t" r="r" b="b"/>
              <a:pathLst>
                <a:path w="1993900" h="622300">
                  <a:moveTo>
                    <a:pt x="0" y="622300"/>
                  </a:moveTo>
                  <a:cubicBezTo>
                    <a:pt x="106891" y="426508"/>
                    <a:pt x="213783" y="230717"/>
                    <a:pt x="546100" y="127000"/>
                  </a:cubicBezTo>
                  <a:cubicBezTo>
                    <a:pt x="878417" y="23283"/>
                    <a:pt x="1993900" y="0"/>
                    <a:pt x="199390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TextBox 125"/>
          <p:cNvSpPr txBox="1"/>
          <p:nvPr/>
        </p:nvSpPr>
        <p:spPr>
          <a:xfrm rot="16200000">
            <a:off x="-768384" y="3545155"/>
            <a:ext cx="2113912" cy="461665"/>
          </a:xfrm>
          <a:prstGeom prst="rect">
            <a:avLst/>
          </a:prstGeom>
          <a:noFill/>
        </p:spPr>
        <p:txBody>
          <a:bodyPr wrap="none" rtlCol="0">
            <a:spAutoFit/>
          </a:bodyPr>
          <a:lstStyle/>
          <a:p>
            <a:r>
              <a:rPr lang="en-US" sz="2400" b="1" dirty="0" err="1"/>
              <a:t>Bitline</a:t>
            </a:r>
            <a:r>
              <a:rPr lang="en-US" sz="2400" b="1" dirty="0"/>
              <a:t> Voltage</a:t>
            </a:r>
          </a:p>
        </p:txBody>
      </p:sp>
      <p:sp>
        <p:nvSpPr>
          <p:cNvPr id="127" name="TextBox 126"/>
          <p:cNvSpPr txBox="1"/>
          <p:nvPr/>
        </p:nvSpPr>
        <p:spPr>
          <a:xfrm>
            <a:off x="4283811" y="5324737"/>
            <a:ext cx="817853" cy="461665"/>
          </a:xfrm>
          <a:prstGeom prst="rect">
            <a:avLst/>
          </a:prstGeom>
          <a:noFill/>
        </p:spPr>
        <p:txBody>
          <a:bodyPr wrap="none" rtlCol="0">
            <a:spAutoFit/>
          </a:bodyPr>
          <a:lstStyle/>
          <a:p>
            <a:r>
              <a:rPr lang="en-US" sz="2400" b="1" dirty="0"/>
              <a:t>Time</a:t>
            </a:r>
          </a:p>
        </p:txBody>
      </p:sp>
      <p:sp>
        <p:nvSpPr>
          <p:cNvPr id="128" name="TextBox 127"/>
          <p:cNvSpPr txBox="1"/>
          <p:nvPr/>
        </p:nvSpPr>
        <p:spPr>
          <a:xfrm>
            <a:off x="1549195" y="2746288"/>
            <a:ext cx="1888850" cy="707886"/>
          </a:xfrm>
          <a:prstGeom prst="rect">
            <a:avLst/>
          </a:prstGeom>
          <a:noFill/>
        </p:spPr>
        <p:txBody>
          <a:bodyPr wrap="none" rtlCol="0">
            <a:spAutoFit/>
          </a:bodyPr>
          <a:lstStyle/>
          <a:p>
            <a:pPr algn="ctr"/>
            <a:r>
              <a:rPr lang="en-US" sz="2000" i="1" dirty="0">
                <a:solidFill>
                  <a:schemeClr val="bg1">
                    <a:lumMod val="50000"/>
                  </a:schemeClr>
                </a:solidFill>
              </a:rPr>
              <a:t>Ready to Access </a:t>
            </a:r>
          </a:p>
          <a:p>
            <a:pPr algn="ctr"/>
            <a:r>
              <a:rPr lang="en-US" sz="2000" i="1" dirty="0">
                <a:solidFill>
                  <a:schemeClr val="bg1">
                    <a:lumMod val="50000"/>
                  </a:schemeClr>
                </a:solidFill>
              </a:rPr>
              <a:t>Voltage Level</a:t>
            </a:r>
          </a:p>
        </p:txBody>
      </p:sp>
      <p:cxnSp>
        <p:nvCxnSpPr>
          <p:cNvPr id="130" name="Straight Connector 129"/>
          <p:cNvCxnSpPr/>
          <p:nvPr/>
        </p:nvCxnSpPr>
        <p:spPr>
          <a:xfrm>
            <a:off x="1824205" y="6180963"/>
            <a:ext cx="6442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8283457" y="6094196"/>
            <a:ext cx="5376" cy="18285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4666205" y="6196174"/>
            <a:ext cx="644920" cy="461665"/>
          </a:xfrm>
          <a:prstGeom prst="rect">
            <a:avLst/>
          </a:prstGeom>
          <a:noFill/>
        </p:spPr>
        <p:txBody>
          <a:bodyPr wrap="none" rtlCol="0">
            <a:spAutoFit/>
          </a:bodyPr>
          <a:lstStyle/>
          <a:p>
            <a:r>
              <a:rPr lang="en-US" sz="2400" b="1" dirty="0" err="1">
                <a:solidFill>
                  <a:schemeClr val="accent1">
                    <a:lumMod val="50000"/>
                  </a:schemeClr>
                </a:solidFill>
              </a:rPr>
              <a:t>t</a:t>
            </a:r>
            <a:r>
              <a:rPr lang="en-US" sz="2400" b="1" baseline="-25000" dirty="0" err="1">
                <a:solidFill>
                  <a:schemeClr val="accent1">
                    <a:lumMod val="50000"/>
                  </a:schemeClr>
                </a:solidFill>
              </a:rPr>
              <a:t>RCD</a:t>
            </a:r>
            <a:endParaRPr lang="en-US" sz="2400" b="1" baseline="-25000" dirty="0">
              <a:solidFill>
                <a:schemeClr val="accent1">
                  <a:lumMod val="50000"/>
                </a:schemeClr>
              </a:solidFill>
            </a:endParaRPr>
          </a:p>
        </p:txBody>
      </p:sp>
      <p:cxnSp>
        <p:nvCxnSpPr>
          <p:cNvPr id="140" name="Straight Connector 139"/>
          <p:cNvCxnSpPr/>
          <p:nvPr/>
        </p:nvCxnSpPr>
        <p:spPr>
          <a:xfrm>
            <a:off x="1845276" y="6096125"/>
            <a:ext cx="5376" cy="1828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4959721" y="1714969"/>
            <a:ext cx="3339343" cy="697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292766" y="1628202"/>
            <a:ext cx="5376" cy="1828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4951266" y="1620465"/>
            <a:ext cx="5376" cy="18285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5821574" y="1326132"/>
            <a:ext cx="1615635" cy="461665"/>
          </a:xfrm>
          <a:prstGeom prst="rect">
            <a:avLst/>
          </a:prstGeom>
          <a:noFill/>
        </p:spPr>
        <p:txBody>
          <a:bodyPr wrap="none" rtlCol="0">
            <a:spAutoFit/>
          </a:bodyPr>
          <a:lstStyle/>
          <a:p>
            <a:r>
              <a:rPr lang="en-US" sz="2400" b="1" i="1" dirty="0" err="1">
                <a:solidFill>
                  <a:schemeClr val="accent1">
                    <a:lumMod val="50000"/>
                  </a:schemeClr>
                </a:solidFill>
              </a:rPr>
              <a:t>Guardband</a:t>
            </a:r>
            <a:endParaRPr lang="en-US" sz="2400" b="1" i="1" baseline="-25000" dirty="0">
              <a:solidFill>
                <a:schemeClr val="accent1">
                  <a:lumMod val="50000"/>
                </a:schemeClr>
              </a:solidFill>
            </a:endParaRPr>
          </a:p>
        </p:txBody>
      </p:sp>
      <p:sp>
        <p:nvSpPr>
          <p:cNvPr id="148" name="TextBox 147"/>
          <p:cNvSpPr txBox="1"/>
          <p:nvPr/>
        </p:nvSpPr>
        <p:spPr>
          <a:xfrm>
            <a:off x="5375431" y="2927620"/>
            <a:ext cx="3232977" cy="1569660"/>
          </a:xfrm>
          <a:prstGeom prst="rect">
            <a:avLst/>
          </a:prstGeom>
          <a:noFill/>
        </p:spPr>
        <p:txBody>
          <a:bodyPr wrap="square" rtlCol="0">
            <a:spAutoFit/>
          </a:bodyPr>
          <a:lstStyle/>
          <a:p>
            <a:r>
              <a:rPr lang="en-US" sz="2400" b="1" i="1" dirty="0">
                <a:solidFill>
                  <a:schemeClr val="accent5"/>
                </a:solidFill>
              </a:rPr>
              <a:t>Process variation </a:t>
            </a:r>
            <a:r>
              <a:rPr lang="en-US" sz="2400" b="1" i="1" dirty="0"/>
              <a:t>during manufacturing results in cells having </a:t>
            </a:r>
            <a:r>
              <a:rPr lang="en-US" sz="2400" b="1" i="1" dirty="0">
                <a:solidFill>
                  <a:schemeClr val="accent6">
                    <a:lumMod val="75000"/>
                  </a:schemeClr>
                </a:solidFill>
              </a:rPr>
              <a:t>unique </a:t>
            </a:r>
            <a:r>
              <a:rPr lang="en-US" sz="2400" b="1" i="1" dirty="0"/>
              <a:t>behavior</a:t>
            </a:r>
          </a:p>
        </p:txBody>
      </p:sp>
      <p:sp>
        <p:nvSpPr>
          <p:cNvPr id="149" name="TextBox 148"/>
          <p:cNvSpPr txBox="1"/>
          <p:nvPr/>
        </p:nvSpPr>
        <p:spPr>
          <a:xfrm>
            <a:off x="382838" y="2515455"/>
            <a:ext cx="685829" cy="461665"/>
          </a:xfrm>
          <a:prstGeom prst="rect">
            <a:avLst/>
          </a:prstGeom>
          <a:noFill/>
        </p:spPr>
        <p:txBody>
          <a:bodyPr wrap="none" rtlCol="0">
            <a:spAutoFit/>
          </a:bodyPr>
          <a:lstStyle/>
          <a:p>
            <a:r>
              <a:rPr lang="en-US" sz="2400" b="1"/>
              <a:t>V</a:t>
            </a:r>
            <a:r>
              <a:rPr lang="en-US" sz="2400" b="1" baseline="-25000"/>
              <a:t>min</a:t>
            </a:r>
            <a:endParaRPr lang="en-US" b="1" baseline="-25000" dirty="0"/>
          </a:p>
        </p:txBody>
      </p:sp>
      <p:sp>
        <p:nvSpPr>
          <p:cNvPr id="150" name="Rectangle 149"/>
          <p:cNvSpPr/>
          <p:nvPr/>
        </p:nvSpPr>
        <p:spPr>
          <a:xfrm>
            <a:off x="1247792" y="5591792"/>
            <a:ext cx="1196033" cy="400110"/>
          </a:xfrm>
          <a:prstGeom prst="rect">
            <a:avLst/>
          </a:prstGeom>
        </p:spPr>
        <p:txBody>
          <a:bodyPr wrap="none">
            <a:spAutoFit/>
          </a:bodyPr>
          <a:lstStyle/>
          <a:p>
            <a:r>
              <a:rPr lang="en-US" sz="2000" b="1" dirty="0"/>
              <a:t>ACTIVATE</a:t>
            </a:r>
            <a:endParaRPr lang="en-US" sz="2000" dirty="0"/>
          </a:p>
        </p:txBody>
      </p:sp>
      <p:sp>
        <p:nvSpPr>
          <p:cNvPr id="151" name="Rectangle 150"/>
          <p:cNvSpPr/>
          <p:nvPr/>
        </p:nvSpPr>
        <p:spPr>
          <a:xfrm>
            <a:off x="3186072" y="5592664"/>
            <a:ext cx="1236365" cy="400110"/>
          </a:xfrm>
          <a:prstGeom prst="rect">
            <a:avLst/>
          </a:prstGeom>
        </p:spPr>
        <p:txBody>
          <a:bodyPr wrap="none">
            <a:spAutoFit/>
          </a:bodyPr>
          <a:lstStyle/>
          <a:p>
            <a:pPr algn="ctr"/>
            <a:r>
              <a:rPr lang="en-US" sz="2000" b="1" dirty="0"/>
              <a:t>SA Enable</a:t>
            </a:r>
          </a:p>
        </p:txBody>
      </p:sp>
      <p:sp>
        <p:nvSpPr>
          <p:cNvPr id="152" name="Rectangle 151"/>
          <p:cNvSpPr/>
          <p:nvPr/>
        </p:nvSpPr>
        <p:spPr>
          <a:xfrm>
            <a:off x="7898506" y="5618076"/>
            <a:ext cx="768287" cy="400110"/>
          </a:xfrm>
          <a:prstGeom prst="rect">
            <a:avLst/>
          </a:prstGeom>
        </p:spPr>
        <p:txBody>
          <a:bodyPr wrap="none">
            <a:spAutoFit/>
          </a:bodyPr>
          <a:lstStyle/>
          <a:p>
            <a:r>
              <a:rPr lang="en-US" sz="2000" b="1" dirty="0"/>
              <a:t>READ</a:t>
            </a:r>
            <a:endParaRPr lang="en-US" sz="2000" dirty="0"/>
          </a:p>
        </p:txBody>
      </p:sp>
      <p:grpSp>
        <p:nvGrpSpPr>
          <p:cNvPr id="157" name="Group 156"/>
          <p:cNvGrpSpPr/>
          <p:nvPr/>
        </p:nvGrpSpPr>
        <p:grpSpPr>
          <a:xfrm>
            <a:off x="8291277" y="1432412"/>
            <a:ext cx="817490" cy="1822847"/>
            <a:chOff x="8291277" y="1432412"/>
            <a:chExt cx="817490" cy="1822847"/>
          </a:xfrm>
        </p:grpSpPr>
        <p:sp>
          <p:nvSpPr>
            <p:cNvPr id="154" name="TextBox 153"/>
            <p:cNvSpPr txBox="1"/>
            <p:nvPr/>
          </p:nvSpPr>
          <p:spPr>
            <a:xfrm>
              <a:off x="8337850" y="2608928"/>
              <a:ext cx="770917" cy="646331"/>
            </a:xfrm>
            <a:prstGeom prst="rect">
              <a:avLst/>
            </a:prstGeom>
            <a:noFill/>
          </p:spPr>
          <p:txBody>
            <a:bodyPr wrap="none" rtlCol="0">
              <a:spAutoFit/>
            </a:bodyPr>
            <a:lstStyle/>
            <a:p>
              <a:pPr algn="ctr"/>
              <a:r>
                <a:rPr lang="en-US" b="1" dirty="0">
                  <a:solidFill>
                    <a:srgbClr val="C00000"/>
                  </a:solidFill>
                </a:rPr>
                <a:t>Weak</a:t>
              </a:r>
            </a:p>
            <a:p>
              <a:pPr algn="ctr"/>
              <a:r>
                <a:rPr lang="en-US" b="1" dirty="0">
                  <a:solidFill>
                    <a:srgbClr val="C00000"/>
                  </a:solidFill>
                </a:rPr>
                <a:t>(slow)</a:t>
              </a:r>
            </a:p>
          </p:txBody>
        </p:sp>
        <p:sp>
          <p:nvSpPr>
            <p:cNvPr id="155" name="TextBox 154"/>
            <p:cNvSpPr txBox="1"/>
            <p:nvPr/>
          </p:nvSpPr>
          <p:spPr>
            <a:xfrm>
              <a:off x="8291277" y="1432412"/>
              <a:ext cx="808619" cy="646331"/>
            </a:xfrm>
            <a:prstGeom prst="rect">
              <a:avLst/>
            </a:prstGeom>
            <a:noFill/>
          </p:spPr>
          <p:txBody>
            <a:bodyPr wrap="none" rtlCol="0">
              <a:spAutoFit/>
            </a:bodyPr>
            <a:lstStyle/>
            <a:p>
              <a:pPr algn="ctr"/>
              <a:r>
                <a:rPr lang="en-US" b="1" dirty="0">
                  <a:solidFill>
                    <a:schemeClr val="accent6">
                      <a:lumMod val="75000"/>
                    </a:schemeClr>
                  </a:solidFill>
                </a:rPr>
                <a:t>Strong</a:t>
              </a:r>
            </a:p>
            <a:p>
              <a:pPr algn="ctr"/>
              <a:r>
                <a:rPr lang="en-US" b="1" dirty="0">
                  <a:solidFill>
                    <a:schemeClr val="accent6">
                      <a:lumMod val="75000"/>
                    </a:schemeClr>
                  </a:solidFill>
                </a:rPr>
                <a:t>(fast)</a:t>
              </a:r>
            </a:p>
          </p:txBody>
        </p:sp>
        <p:sp>
          <p:nvSpPr>
            <p:cNvPr id="156" name="Up-Down Arrow 155"/>
            <p:cNvSpPr/>
            <p:nvPr/>
          </p:nvSpPr>
          <p:spPr>
            <a:xfrm>
              <a:off x="8495456" y="2021129"/>
              <a:ext cx="411204" cy="653231"/>
            </a:xfrm>
            <a:prstGeom prst="upDownArrow">
              <a:avLst>
                <a:gd name="adj1" fmla="val 45113"/>
                <a:gd name="adj2" fmla="val 50000"/>
              </a:avLst>
            </a:prstGeom>
            <a:gradFill flip="none" rotWithShape="1">
              <a:gsLst>
                <a:gs pos="0">
                  <a:srgbClr val="C00000"/>
                </a:gs>
                <a:gs pos="70000">
                  <a:schemeClr val="accent6">
                    <a:lumMod val="98000"/>
                    <a:lumOff val="2000"/>
                  </a:schemeClr>
                </a:gs>
                <a:gs pos="100000">
                  <a:schemeClr val="accent6"/>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1196078" y="3889997"/>
            <a:ext cx="2284536" cy="720391"/>
            <a:chOff x="1196078" y="3889997"/>
            <a:chExt cx="2284536" cy="720391"/>
          </a:xfrm>
        </p:grpSpPr>
        <p:sp>
          <p:nvSpPr>
            <p:cNvPr id="3" name="TextBox 2"/>
            <p:cNvSpPr txBox="1"/>
            <p:nvPr/>
          </p:nvSpPr>
          <p:spPr>
            <a:xfrm>
              <a:off x="1196078" y="3889997"/>
              <a:ext cx="2284536" cy="369332"/>
            </a:xfrm>
            <a:prstGeom prst="rect">
              <a:avLst/>
            </a:prstGeom>
            <a:noFill/>
          </p:spPr>
          <p:txBody>
            <a:bodyPr wrap="none" rtlCol="0">
              <a:spAutoFit/>
            </a:bodyPr>
            <a:lstStyle/>
            <a:p>
              <a:r>
                <a:rPr lang="en-US" i="1" dirty="0" err="1">
                  <a:solidFill>
                    <a:schemeClr val="accent5"/>
                  </a:solidFill>
                </a:rPr>
                <a:t>Bitline</a:t>
              </a:r>
              <a:r>
                <a:rPr lang="en-US" i="1" dirty="0">
                  <a:solidFill>
                    <a:schemeClr val="accent5"/>
                  </a:solidFill>
                </a:rPr>
                <a:t> Charge Sharing</a:t>
              </a:r>
            </a:p>
          </p:txBody>
        </p:sp>
        <p:cxnSp>
          <p:nvCxnSpPr>
            <p:cNvPr id="27" name="Straight Arrow Connector 26"/>
            <p:cNvCxnSpPr>
              <a:stCxn id="3" idx="2"/>
            </p:cNvCxnSpPr>
            <p:nvPr/>
          </p:nvCxnSpPr>
          <p:spPr>
            <a:xfrm>
              <a:off x="2338346" y="4259329"/>
              <a:ext cx="277475" cy="351059"/>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grpSp>
      <p:sp>
        <p:nvSpPr>
          <p:cNvPr id="92" name="Title 1">
            <a:extLst>
              <a:ext uri="{FF2B5EF4-FFF2-40B4-BE49-F238E27FC236}">
                <a16:creationId xmlns:a16="http://schemas.microsoft.com/office/drawing/2014/main" id="{8886DCB0-9EDC-A54C-8C34-9BF85FEDC879}"/>
              </a:ext>
            </a:extLst>
          </p:cNvPr>
          <p:cNvSpPr txBox="1">
            <a:spLocks/>
          </p:cNvSpPr>
          <p:nvPr/>
        </p:nvSpPr>
        <p:spPr>
          <a:xfrm>
            <a:off x="171451" y="140677"/>
            <a:ext cx="8708780" cy="741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DRAM Accesses and Failures</a:t>
            </a:r>
          </a:p>
        </p:txBody>
      </p:sp>
      <p:sp>
        <p:nvSpPr>
          <p:cNvPr id="30" name="Slide Number Placeholder 29">
            <a:extLst>
              <a:ext uri="{FF2B5EF4-FFF2-40B4-BE49-F238E27FC236}">
                <a16:creationId xmlns:a16="http://schemas.microsoft.com/office/drawing/2014/main" id="{86D1DC8E-CA59-F946-8DBD-1B10286D4832}"/>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10</a:t>
            </a:fld>
            <a:endParaRPr lang="en-US"/>
          </a:p>
        </p:txBody>
      </p:sp>
      <p:sp>
        <p:nvSpPr>
          <p:cNvPr id="94" name="Title 1">
            <a:extLst>
              <a:ext uri="{FF2B5EF4-FFF2-40B4-BE49-F238E27FC236}">
                <a16:creationId xmlns:a16="http://schemas.microsoft.com/office/drawing/2014/main" id="{8B80209B-E825-1040-BF6F-4D879AB97EFC}"/>
              </a:ext>
            </a:extLst>
          </p:cNvPr>
          <p:cNvSpPr txBox="1">
            <a:spLocks/>
          </p:cNvSpPr>
          <p:nvPr/>
        </p:nvSpPr>
        <p:spPr>
          <a:xfrm>
            <a:off x="0" y="6370727"/>
            <a:ext cx="2642740" cy="6071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accent6">
                    <a:lumMod val="75000"/>
                  </a:schemeClr>
                </a:solidFill>
                <a:latin typeface="Cambria" panose="02040503050406030204" pitchFamily="18" charset="0"/>
              </a:rPr>
              <a:t>[Kim+ HPCA’18]</a:t>
            </a:r>
          </a:p>
        </p:txBody>
      </p:sp>
    </p:spTree>
    <p:extLst>
      <p:ext uri="{BB962C8B-B14F-4D97-AF65-F5344CB8AC3E}">
        <p14:creationId xmlns:p14="http://schemas.microsoft.com/office/powerpoint/2010/main" val="175122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2795 -0.00671 L -0.23073 -0.19907 " pathEditMode="relative" rAng="0" ptsTypes="AA">
                                      <p:cBhvr>
                                        <p:cTn id="10" dur="1000" fill="hold"/>
                                        <p:tgtEl>
                                          <p:spTgt spid="42"/>
                                        </p:tgtEl>
                                        <p:attrNameLst>
                                          <p:attrName>ppt_x</p:attrName>
                                          <p:attrName>ppt_y</p:attrName>
                                        </p:attrNameLst>
                                      </p:cBhvr>
                                      <p:rCtr x="-12934" y="-9630"/>
                                    </p:animMotion>
                                  </p:childTnLst>
                                </p:cTn>
                              </p:par>
                              <p:par>
                                <p:cTn id="11" presetID="6" presetClass="emph" presetSubtype="0" fill="hold" nodeType="withEffect">
                                  <p:stCondLst>
                                    <p:cond delay="0"/>
                                  </p:stCondLst>
                                  <p:childTnLst>
                                    <p:animScale>
                                      <p:cBhvr>
                                        <p:cTn id="12" dur="1000" fill="hold"/>
                                        <p:tgtEl>
                                          <p:spTgt spid="42"/>
                                        </p:tgtEl>
                                      </p:cBhvr>
                                      <p:by x="60000" y="60000"/>
                                    </p:animScale>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left)">
                                      <p:cBhvr>
                                        <p:cTn id="25" dur="1000"/>
                                        <p:tgtEl>
                                          <p:spTgt spid="57"/>
                                        </p:tgtEl>
                                      </p:cBhvr>
                                    </p:animEffect>
                                  </p:childTnLst>
                                </p:cTn>
                              </p:par>
                            </p:childTnLst>
                          </p:cTn>
                        </p:par>
                        <p:par>
                          <p:cTn id="26" fill="hold">
                            <p:stCondLst>
                              <p:cond delay="1000"/>
                            </p:stCondLst>
                            <p:childTnLst>
                              <p:par>
                                <p:cTn id="27" presetID="1" presetClass="entr" presetSubtype="0" fill="hold" nodeType="after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wipe(left)">
                                      <p:cBhvr>
                                        <p:cTn id="35" dur="1000"/>
                                        <p:tgtEl>
                                          <p:spTgt spid="71"/>
                                        </p:tgtEl>
                                      </p:cBhvr>
                                    </p:animEffect>
                                  </p:childTnLst>
                                </p:cTn>
                              </p:par>
                              <p:par>
                                <p:cTn id="36" presetID="1"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childTnLst>
                          </p:cTn>
                        </p:par>
                        <p:par>
                          <p:cTn id="38" fill="hold">
                            <p:stCondLst>
                              <p:cond delay="1000"/>
                            </p:stCondLst>
                            <p:childTnLst>
                              <p:par>
                                <p:cTn id="39" presetID="1" presetClass="entr" presetSubtype="0" fill="hold" nodeType="after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wipe(left)">
                                      <p:cBhvr>
                                        <p:cTn id="47" dur="1000"/>
                                        <p:tgtEl>
                                          <p:spTgt spid="72"/>
                                        </p:tgtEl>
                                      </p:cBhvr>
                                    </p:animEffect>
                                  </p:childTnLst>
                                </p:cTn>
                              </p:par>
                            </p:childTnLst>
                          </p:cTn>
                        </p:par>
                        <p:par>
                          <p:cTn id="48" fill="hold">
                            <p:stCondLst>
                              <p:cond delay="1000"/>
                            </p:stCondLst>
                            <p:childTnLst>
                              <p:par>
                                <p:cTn id="49" presetID="1" presetClass="entr" presetSubtype="0" fill="hold" nodeType="afterEffect">
                                  <p:stCondLst>
                                    <p:cond delay="0"/>
                                  </p:stCondLst>
                                  <p:childTnLst>
                                    <p:set>
                                      <p:cBhvr>
                                        <p:cTn id="50" dur="1" fill="hold">
                                          <p:stCondLst>
                                            <p:cond delay="0"/>
                                          </p:stCondLst>
                                        </p:cTn>
                                        <p:tgtEl>
                                          <p:spTgt spid="8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93"/>
                                        </p:tgtEl>
                                        <p:attrNameLst>
                                          <p:attrName>style.visibility</p:attrName>
                                        </p:attrNameLst>
                                      </p:cBhvr>
                                      <p:to>
                                        <p:strVal val="visible"/>
                                      </p:to>
                                    </p:set>
                                    <p:animEffect transition="in" filter="wipe(left)">
                                      <p:cBhvr>
                                        <p:cTn id="67" dur="500"/>
                                        <p:tgtEl>
                                          <p:spTgt spid="93"/>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28"/>
                                        </p:tgtEl>
                                        <p:attrNameLst>
                                          <p:attrName>style.visibility</p:attrName>
                                        </p:attrNameLst>
                                      </p:cBhvr>
                                      <p:to>
                                        <p:strVal val="visible"/>
                                      </p:to>
                                    </p:set>
                                    <p:animEffect transition="in" filter="wipe(left)">
                                      <p:cBhvr>
                                        <p:cTn id="70" dur="500"/>
                                        <p:tgtEl>
                                          <p:spTgt spid="128"/>
                                        </p:tgtEl>
                                      </p:cBhvr>
                                    </p:animEffect>
                                  </p:childTnLst>
                                </p:cTn>
                              </p:par>
                              <p:par>
                                <p:cTn id="71" presetID="1" presetClass="entr" presetSubtype="0" fill="hold" grpId="0" nodeType="withEffect">
                                  <p:stCondLst>
                                    <p:cond delay="0"/>
                                  </p:stCondLst>
                                  <p:childTnLst>
                                    <p:set>
                                      <p:cBhvr>
                                        <p:cTn id="72" dur="1" fill="hold">
                                          <p:stCondLst>
                                            <p:cond delay="0"/>
                                          </p:stCondLst>
                                        </p:cTn>
                                        <p:tgtEl>
                                          <p:spTgt spid="14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4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4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4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4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125"/>
                                        </p:tgtEl>
                                        <p:attrNameLst>
                                          <p:attrName>style.visibility</p:attrName>
                                        </p:attrNameLst>
                                      </p:cBhvr>
                                      <p:to>
                                        <p:strVal val="visible"/>
                                      </p:to>
                                    </p:set>
                                    <p:animEffect transition="in" filter="wipe(left)">
                                      <p:cBhvr>
                                        <p:cTn id="87" dur="3000"/>
                                        <p:tgtEl>
                                          <p:spTgt spid="125"/>
                                        </p:tgtEl>
                                      </p:cBhvr>
                                    </p:animEffect>
                                  </p:childTnLst>
                                </p:cTn>
                              </p:par>
                              <p:par>
                                <p:cTn id="88" presetID="22" presetClass="entr" presetSubtype="8" fill="hold" nodeType="withEffect">
                                  <p:stCondLst>
                                    <p:cond delay="2000"/>
                                  </p:stCondLst>
                                  <p:childTnLst>
                                    <p:set>
                                      <p:cBhvr>
                                        <p:cTn id="89" dur="1" fill="hold">
                                          <p:stCondLst>
                                            <p:cond delay="0"/>
                                          </p:stCondLst>
                                        </p:cTn>
                                        <p:tgtEl>
                                          <p:spTgt spid="124"/>
                                        </p:tgtEl>
                                        <p:attrNameLst>
                                          <p:attrName>style.visibility</p:attrName>
                                        </p:attrNameLst>
                                      </p:cBhvr>
                                      <p:to>
                                        <p:strVal val="visible"/>
                                      </p:to>
                                    </p:set>
                                    <p:animEffect transition="in" filter="wipe(left)">
                                      <p:cBhvr>
                                        <p:cTn id="90" dur="3000"/>
                                        <p:tgtEl>
                                          <p:spTgt spid="124"/>
                                        </p:tgtEl>
                                      </p:cBhvr>
                                    </p:animEffect>
                                  </p:childTnLst>
                                </p:cTn>
                              </p:par>
                              <p:par>
                                <p:cTn id="91" presetID="22" presetClass="entr" presetSubtype="8" fill="hold" nodeType="withEffect">
                                  <p:stCondLst>
                                    <p:cond delay="500"/>
                                  </p:stCondLst>
                                  <p:childTnLst>
                                    <p:set>
                                      <p:cBhvr>
                                        <p:cTn id="92" dur="1" fill="hold">
                                          <p:stCondLst>
                                            <p:cond delay="0"/>
                                          </p:stCondLst>
                                        </p:cTn>
                                        <p:tgtEl>
                                          <p:spTgt spid="122"/>
                                        </p:tgtEl>
                                        <p:attrNameLst>
                                          <p:attrName>style.visibility</p:attrName>
                                        </p:attrNameLst>
                                      </p:cBhvr>
                                      <p:to>
                                        <p:strVal val="visible"/>
                                      </p:to>
                                    </p:set>
                                    <p:animEffect transition="in" filter="wipe(left)">
                                      <p:cBhvr>
                                        <p:cTn id="93" dur="3000"/>
                                        <p:tgtEl>
                                          <p:spTgt spid="122"/>
                                        </p:tgtEl>
                                      </p:cBhvr>
                                    </p:animEffect>
                                  </p:childTnLst>
                                </p:cTn>
                              </p:par>
                              <p:par>
                                <p:cTn id="94" presetID="1" presetClass="entr" presetSubtype="0" fill="hold" grpId="0" nodeType="withEffect">
                                  <p:stCondLst>
                                    <p:cond delay="0"/>
                                  </p:stCondLst>
                                  <p:childTnLst>
                                    <p:set>
                                      <p:cBhvr>
                                        <p:cTn id="95" dur="1" fill="hold">
                                          <p:stCondLst>
                                            <p:cond delay="0"/>
                                          </p:stCondLst>
                                        </p:cTn>
                                        <p:tgtEl>
                                          <p:spTgt spid="148"/>
                                        </p:tgtEl>
                                        <p:attrNameLst>
                                          <p:attrName>style.visibility</p:attrName>
                                        </p:attrNameLst>
                                      </p:cBhvr>
                                      <p:to>
                                        <p:strVal val="visible"/>
                                      </p:to>
                                    </p:set>
                                  </p:childTnLst>
                                </p:cTn>
                              </p:par>
                              <p:par>
                                <p:cTn id="96" presetID="1" presetClass="exit" presetSubtype="0" fill="hold" grpId="1" nodeType="withEffect">
                                  <p:stCondLst>
                                    <p:cond delay="0"/>
                                  </p:stCondLst>
                                  <p:childTnLst>
                                    <p:set>
                                      <p:cBhvr>
                                        <p:cTn id="97" dur="1" fill="hold">
                                          <p:stCondLst>
                                            <p:cond delay="0"/>
                                          </p:stCondLst>
                                        </p:cTn>
                                        <p:tgtEl>
                                          <p:spTgt spid="147"/>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142"/>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143"/>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141"/>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27" grpId="0"/>
      <p:bldP spid="128" grpId="0"/>
      <p:bldP spid="136" grpId="0"/>
      <p:bldP spid="147" grpId="0"/>
      <p:bldP spid="147" grpId="1"/>
      <p:bldP spid="148" grpId="0"/>
      <p:bldP spid="149" grpId="0"/>
      <p:bldP spid="150" grpId="0"/>
      <p:bldP spid="151" grpId="0"/>
      <p:bldP spid="1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2832102" y="1392322"/>
            <a:ext cx="3577213" cy="3431477"/>
            <a:chOff x="6451817" y="73723"/>
            <a:chExt cx="2611796" cy="2369557"/>
          </a:xfrm>
        </p:grpSpPr>
        <p:grpSp>
          <p:nvGrpSpPr>
            <p:cNvPr id="32" name="Group 31"/>
            <p:cNvGrpSpPr/>
            <p:nvPr/>
          </p:nvGrpSpPr>
          <p:grpSpPr>
            <a:xfrm>
              <a:off x="6451817" y="73723"/>
              <a:ext cx="2611796" cy="2369557"/>
              <a:chOff x="-52931" y="1016557"/>
              <a:chExt cx="3471820" cy="2983179"/>
            </a:xfrm>
          </p:grpSpPr>
          <p:sp>
            <p:nvSpPr>
              <p:cNvPr id="5" name="Rectangle 4"/>
              <p:cNvSpPr/>
              <p:nvPr/>
            </p:nvSpPr>
            <p:spPr>
              <a:xfrm>
                <a:off x="-52931" y="1016557"/>
                <a:ext cx="1661221" cy="450157"/>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chemeClr val="tx1"/>
                    </a:solidFill>
                    <a:latin typeface="Cambria" panose="02040503050406030204" pitchFamily="18" charset="0"/>
                  </a:rPr>
                  <a:t>wordline</a:t>
                </a:r>
                <a:endParaRPr lang="en-US" sz="2000" i="1" dirty="0">
                  <a:solidFill>
                    <a:schemeClr val="tx1"/>
                  </a:solidFill>
                  <a:latin typeface="Cambria" panose="02040503050406030204" pitchFamily="18" charset="0"/>
                </a:endParaRPr>
              </a:p>
            </p:txBody>
          </p:sp>
          <p:cxnSp>
            <p:nvCxnSpPr>
              <p:cNvPr id="6" name="Straight Arrow Connector 5"/>
              <p:cNvCxnSpPr/>
              <p:nvPr/>
            </p:nvCxnSpPr>
            <p:spPr>
              <a:xfrm flipH="1">
                <a:off x="75991" y="1416479"/>
                <a:ext cx="3342898"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rot="5400000">
                <a:off x="-50765" y="3081226"/>
                <a:ext cx="1531246" cy="30577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latin typeface="Cambria" panose="02040503050406030204" pitchFamily="18" charset="0"/>
                  </a:rPr>
                  <a:t>capacitor</a:t>
                </a:r>
              </a:p>
            </p:txBody>
          </p:sp>
          <p:sp>
            <p:nvSpPr>
              <p:cNvPr id="8" name="Rectangle 7"/>
              <p:cNvSpPr/>
              <p:nvPr/>
            </p:nvSpPr>
            <p:spPr>
              <a:xfrm>
                <a:off x="606531" y="1493470"/>
                <a:ext cx="1470875" cy="426355"/>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latin typeface="Cambria" panose="02040503050406030204" pitchFamily="18" charset="0"/>
                  </a:rPr>
                  <a:t>access</a:t>
                </a:r>
              </a:p>
            </p:txBody>
          </p:sp>
          <p:sp>
            <p:nvSpPr>
              <p:cNvPr id="9" name="Rectangle 8"/>
              <p:cNvSpPr/>
              <p:nvPr/>
            </p:nvSpPr>
            <p:spPr>
              <a:xfrm>
                <a:off x="215331" y="1677138"/>
                <a:ext cx="2214319" cy="60644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latin typeface="Cambria" panose="02040503050406030204" pitchFamily="18" charset="0"/>
                  </a:rPr>
                  <a:t>transistor</a:t>
                </a:r>
              </a:p>
            </p:txBody>
          </p:sp>
          <p:sp>
            <p:nvSpPr>
              <p:cNvPr id="10" name="Rectangle 9"/>
              <p:cNvSpPr/>
              <p:nvPr/>
            </p:nvSpPr>
            <p:spPr>
              <a:xfrm rot="5400000">
                <a:off x="2644744" y="2618138"/>
                <a:ext cx="1098348" cy="40611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chemeClr val="tx1"/>
                    </a:solidFill>
                    <a:latin typeface="Cambria" panose="02040503050406030204" pitchFamily="18" charset="0"/>
                  </a:rPr>
                  <a:t>bitline</a:t>
                </a:r>
                <a:endParaRPr lang="en-US" sz="2000" i="1" dirty="0">
                  <a:solidFill>
                    <a:schemeClr val="tx1"/>
                  </a:solidFill>
                  <a:latin typeface="Cambria" panose="02040503050406030204" pitchFamily="18" charset="0"/>
                </a:endParaRPr>
              </a:p>
            </p:txBody>
          </p:sp>
          <p:cxnSp>
            <p:nvCxnSpPr>
              <p:cNvPr id="11" name="Straight Arrow Connector 10"/>
              <p:cNvCxnSpPr/>
              <p:nvPr/>
            </p:nvCxnSpPr>
            <p:spPr>
              <a:xfrm flipV="1">
                <a:off x="2988122" y="1033736"/>
                <a:ext cx="12312" cy="236950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180762" y="1713521"/>
                <a:ext cx="0" cy="155572"/>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930379" y="1876304"/>
                <a:ext cx="49901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429388" y="1987524"/>
                <a:ext cx="1" cy="259566"/>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930379" y="1987524"/>
                <a:ext cx="49901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429388" y="2247090"/>
                <a:ext cx="193166"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737212" y="2247090"/>
                <a:ext cx="193167"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1930378" y="1987524"/>
                <a:ext cx="1" cy="259566"/>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180762" y="1416479"/>
                <a:ext cx="1" cy="3212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622554" y="2247090"/>
                <a:ext cx="37788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rot="5400000">
                <a:off x="1090561" y="2377314"/>
                <a:ext cx="774172" cy="519135"/>
              </a:xfrm>
              <a:prstGeom prst="bentConnector3">
                <a:avLst>
                  <a:gd name="adj1" fmla="val -29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1218079" y="3433619"/>
                <a:ext cx="0" cy="318185"/>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218079" y="3018265"/>
                <a:ext cx="0" cy="151697"/>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958515" y="3435119"/>
                <a:ext cx="51913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958515" y="3169962"/>
                <a:ext cx="51913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218079" y="3435120"/>
                <a:ext cx="0" cy="13017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41" name="Rectangle 40"/>
            <p:cNvSpPr/>
            <p:nvPr/>
          </p:nvSpPr>
          <p:spPr>
            <a:xfrm>
              <a:off x="8005235" y="1868211"/>
              <a:ext cx="1041895" cy="370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a:t>
              </a:r>
            </a:p>
          </p:txBody>
        </p:sp>
      </p:grpSp>
      <p:sp>
        <p:nvSpPr>
          <p:cNvPr id="3" name="Rectangle 2"/>
          <p:cNvSpPr/>
          <p:nvPr/>
        </p:nvSpPr>
        <p:spPr>
          <a:xfrm>
            <a:off x="23322" y="0"/>
            <a:ext cx="9120678" cy="6425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46" idx="3"/>
            <a:endCxn id="46" idx="3"/>
          </p:cNvCxnSpPr>
          <p:nvPr/>
        </p:nvCxnSpPr>
        <p:spPr>
          <a:xfrm>
            <a:off x="1028424" y="2191088"/>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23322" y="1960255"/>
            <a:ext cx="8458827" cy="3522955"/>
            <a:chOff x="124920" y="2084239"/>
            <a:chExt cx="8458827" cy="3522955"/>
          </a:xfrm>
        </p:grpSpPr>
        <p:grpSp>
          <p:nvGrpSpPr>
            <p:cNvPr id="75" name="Group 74"/>
            <p:cNvGrpSpPr/>
            <p:nvPr/>
          </p:nvGrpSpPr>
          <p:grpSpPr>
            <a:xfrm>
              <a:off x="124920" y="2084239"/>
              <a:ext cx="8458827" cy="3522955"/>
              <a:chOff x="124920" y="2084239"/>
              <a:chExt cx="8458827" cy="3522955"/>
            </a:xfrm>
          </p:grpSpPr>
          <p:cxnSp>
            <p:nvCxnSpPr>
              <p:cNvPr id="34" name="Straight Connector 33"/>
              <p:cNvCxnSpPr/>
              <p:nvPr/>
            </p:nvCxnSpPr>
            <p:spPr>
              <a:xfrm>
                <a:off x="1125415" y="2350939"/>
                <a:ext cx="0" cy="3153046"/>
              </a:xfrm>
              <a:prstGeom prst="line">
                <a:avLst/>
              </a:prstGeom>
              <a:ln>
                <a:solidFill>
                  <a:schemeClr val="tx1">
                    <a:lumMod val="50000"/>
                    <a:lumOff val="50000"/>
                  </a:schemeClr>
                </a:solidFill>
                <a:head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1125415" y="5495194"/>
                <a:ext cx="7458332" cy="197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54928" y="2084239"/>
                <a:ext cx="575094" cy="461665"/>
              </a:xfrm>
              <a:prstGeom prst="rect">
                <a:avLst/>
              </a:prstGeom>
              <a:noFill/>
            </p:spPr>
            <p:txBody>
              <a:bodyPr wrap="none" rtlCol="0">
                <a:spAutoFit/>
              </a:bodyPr>
              <a:lstStyle/>
              <a:p>
                <a:r>
                  <a:rPr lang="en-US" sz="2400" b="1" dirty="0" err="1"/>
                  <a:t>V</a:t>
                </a:r>
                <a:r>
                  <a:rPr lang="en-US" sz="2400" b="1" baseline="-25000" dirty="0" err="1"/>
                  <a:t>dd</a:t>
                </a:r>
                <a:endParaRPr lang="en-US" b="1" baseline="-25000" dirty="0"/>
              </a:p>
            </p:txBody>
          </p:sp>
          <p:sp>
            <p:nvSpPr>
              <p:cNvPr id="48" name="TextBox 47"/>
              <p:cNvSpPr txBox="1"/>
              <p:nvPr/>
            </p:nvSpPr>
            <p:spPr>
              <a:xfrm>
                <a:off x="124920" y="5145529"/>
                <a:ext cx="1036759" cy="461665"/>
              </a:xfrm>
              <a:prstGeom prst="rect">
                <a:avLst/>
              </a:prstGeom>
              <a:noFill/>
            </p:spPr>
            <p:txBody>
              <a:bodyPr wrap="none" rtlCol="0">
                <a:spAutoFit/>
              </a:bodyPr>
              <a:lstStyle/>
              <a:p>
                <a:r>
                  <a:rPr lang="en-US" sz="2400" b="1" dirty="0"/>
                  <a:t>0.5 </a:t>
                </a:r>
                <a:r>
                  <a:rPr lang="en-US" sz="2400" b="1" dirty="0" err="1"/>
                  <a:t>V</a:t>
                </a:r>
                <a:r>
                  <a:rPr lang="en-US" sz="2400" b="1" baseline="-25000" dirty="0" err="1"/>
                  <a:t>dd</a:t>
                </a:r>
                <a:endParaRPr lang="en-US" sz="2400" b="1" baseline="-25000" dirty="0"/>
              </a:p>
            </p:txBody>
          </p:sp>
        </p:grpSp>
        <p:cxnSp>
          <p:nvCxnSpPr>
            <p:cNvPr id="54" name="Straight Connector 53"/>
            <p:cNvCxnSpPr/>
            <p:nvPr/>
          </p:nvCxnSpPr>
          <p:spPr>
            <a:xfrm flipH="1">
              <a:off x="1052944" y="2350939"/>
              <a:ext cx="13644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p:nvCxnSpPr>
        <p:spPr>
          <a:xfrm flipH="1" flipV="1">
            <a:off x="1019567" y="5357328"/>
            <a:ext cx="832821" cy="10061"/>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1841501" y="4766362"/>
            <a:ext cx="1992208" cy="621453"/>
            <a:chOff x="1943099" y="4890346"/>
            <a:chExt cx="1992208" cy="621453"/>
          </a:xfrm>
        </p:grpSpPr>
        <p:sp>
          <p:nvSpPr>
            <p:cNvPr id="61" name="Freeform 60"/>
            <p:cNvSpPr/>
            <p:nvPr/>
          </p:nvSpPr>
          <p:spPr>
            <a:xfrm>
              <a:off x="1943099" y="4890346"/>
              <a:ext cx="1978661" cy="621453"/>
            </a:xfrm>
            <a:custGeom>
              <a:avLst/>
              <a:gdLst>
                <a:gd name="connsiteX0" fmla="*/ 0 w 1993900"/>
                <a:gd name="connsiteY0" fmla="*/ 622300 h 622300"/>
                <a:gd name="connsiteX1" fmla="*/ 546100 w 1993900"/>
                <a:gd name="connsiteY1" fmla="*/ 127000 h 622300"/>
                <a:gd name="connsiteX2" fmla="*/ 1993900 w 1993900"/>
                <a:gd name="connsiteY2" fmla="*/ 0 h 622300"/>
              </a:gdLst>
              <a:ahLst/>
              <a:cxnLst>
                <a:cxn ang="0">
                  <a:pos x="connsiteX0" y="connsiteY0"/>
                </a:cxn>
                <a:cxn ang="0">
                  <a:pos x="connsiteX1" y="connsiteY1"/>
                </a:cxn>
                <a:cxn ang="0">
                  <a:pos x="connsiteX2" y="connsiteY2"/>
                </a:cxn>
              </a:cxnLst>
              <a:rect l="l" t="t" r="r" b="b"/>
              <a:pathLst>
                <a:path w="1993900" h="622300">
                  <a:moveTo>
                    <a:pt x="0" y="622300"/>
                  </a:moveTo>
                  <a:cubicBezTo>
                    <a:pt x="106891" y="426508"/>
                    <a:pt x="213783" y="230717"/>
                    <a:pt x="546100" y="127000"/>
                  </a:cubicBezTo>
                  <a:cubicBezTo>
                    <a:pt x="878417" y="23283"/>
                    <a:pt x="1993900" y="0"/>
                    <a:pt x="1993900" y="0"/>
                  </a:cubicBez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p:cNvCxnSpPr/>
            <p:nvPr/>
          </p:nvCxnSpPr>
          <p:spPr>
            <a:xfrm flipV="1">
              <a:off x="3378200" y="4897121"/>
              <a:ext cx="557107" cy="1460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3804255" y="2186281"/>
            <a:ext cx="4523252" cy="2600929"/>
            <a:chOff x="1943099" y="4890346"/>
            <a:chExt cx="1992208" cy="621453"/>
          </a:xfrm>
        </p:grpSpPr>
        <p:sp>
          <p:nvSpPr>
            <p:cNvPr id="73" name="Freeform 72"/>
            <p:cNvSpPr/>
            <p:nvPr/>
          </p:nvSpPr>
          <p:spPr>
            <a:xfrm>
              <a:off x="1943099" y="4890346"/>
              <a:ext cx="1978661" cy="621453"/>
            </a:xfrm>
            <a:custGeom>
              <a:avLst/>
              <a:gdLst>
                <a:gd name="connsiteX0" fmla="*/ 0 w 1993900"/>
                <a:gd name="connsiteY0" fmla="*/ 622300 h 622300"/>
                <a:gd name="connsiteX1" fmla="*/ 546100 w 1993900"/>
                <a:gd name="connsiteY1" fmla="*/ 127000 h 622300"/>
                <a:gd name="connsiteX2" fmla="*/ 1993900 w 1993900"/>
                <a:gd name="connsiteY2" fmla="*/ 0 h 622300"/>
              </a:gdLst>
              <a:ahLst/>
              <a:cxnLst>
                <a:cxn ang="0">
                  <a:pos x="connsiteX0" y="connsiteY0"/>
                </a:cxn>
                <a:cxn ang="0">
                  <a:pos x="connsiteX1" y="connsiteY1"/>
                </a:cxn>
                <a:cxn ang="0">
                  <a:pos x="connsiteX2" y="connsiteY2"/>
                </a:cxn>
              </a:cxnLst>
              <a:rect l="l" t="t" r="r" b="b"/>
              <a:pathLst>
                <a:path w="1993900" h="622300">
                  <a:moveTo>
                    <a:pt x="0" y="622300"/>
                  </a:moveTo>
                  <a:cubicBezTo>
                    <a:pt x="106891" y="426508"/>
                    <a:pt x="213783" y="230717"/>
                    <a:pt x="546100" y="127000"/>
                  </a:cubicBezTo>
                  <a:cubicBezTo>
                    <a:pt x="878417" y="23283"/>
                    <a:pt x="1993900" y="0"/>
                    <a:pt x="1993900" y="0"/>
                  </a:cubicBez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p:cNvCxnSpPr/>
            <p:nvPr/>
          </p:nvCxnSpPr>
          <p:spPr>
            <a:xfrm flipV="1">
              <a:off x="3757941" y="4892441"/>
              <a:ext cx="177366" cy="323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1217789" y="5371413"/>
            <a:ext cx="1247423" cy="632961"/>
            <a:chOff x="1319387" y="5523973"/>
            <a:chExt cx="1247423" cy="632961"/>
          </a:xfrm>
        </p:grpSpPr>
        <p:sp>
          <p:nvSpPr>
            <p:cNvPr id="82" name="Rounded Rectangle 81"/>
            <p:cNvSpPr/>
            <p:nvPr/>
          </p:nvSpPr>
          <p:spPr>
            <a:xfrm>
              <a:off x="1319387" y="5748719"/>
              <a:ext cx="1247423" cy="408215"/>
            </a:xfrm>
            <a:prstGeom prst="roundRect">
              <a:avLst>
                <a:gd name="adj" fmla="val 45216"/>
              </a:avLst>
            </a:prstGeom>
            <a:solidFill>
              <a:schemeClr val="accent1">
                <a:lumMod val="20000"/>
                <a:lumOff val="80000"/>
              </a:schemeClr>
            </a:solid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cxnSp>
          <p:nvCxnSpPr>
            <p:cNvPr id="84" name="Straight Arrow Connector 83"/>
            <p:cNvCxnSpPr>
              <a:stCxn id="82" idx="0"/>
            </p:cNvCxnSpPr>
            <p:nvPr/>
          </p:nvCxnSpPr>
          <p:spPr>
            <a:xfrm flipH="1" flipV="1">
              <a:off x="1943098" y="5523973"/>
              <a:ext cx="1" cy="224746"/>
            </a:xfrm>
            <a:prstGeom prst="straightConnector1">
              <a:avLst/>
            </a:prstGeom>
            <a:ln w="444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3187266" y="5369208"/>
            <a:ext cx="1247423" cy="629111"/>
            <a:chOff x="1319387" y="5492987"/>
            <a:chExt cx="1247423" cy="629111"/>
          </a:xfrm>
        </p:grpSpPr>
        <p:sp>
          <p:nvSpPr>
            <p:cNvPr id="87" name="Rounded Rectangle 86"/>
            <p:cNvSpPr/>
            <p:nvPr/>
          </p:nvSpPr>
          <p:spPr>
            <a:xfrm>
              <a:off x="1319387" y="5713883"/>
              <a:ext cx="1247423" cy="408215"/>
            </a:xfrm>
            <a:prstGeom prst="roundRect">
              <a:avLst>
                <a:gd name="adj" fmla="val 45216"/>
              </a:avLst>
            </a:prstGeom>
            <a:solidFill>
              <a:schemeClr val="accent1">
                <a:lumMod val="20000"/>
                <a:lumOff val="80000"/>
              </a:schemeClr>
            </a:solid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cxnSp>
          <p:nvCxnSpPr>
            <p:cNvPr id="88" name="Straight Arrow Connector 87"/>
            <p:cNvCxnSpPr>
              <a:stCxn id="87" idx="0"/>
            </p:cNvCxnSpPr>
            <p:nvPr/>
          </p:nvCxnSpPr>
          <p:spPr>
            <a:xfrm flipH="1" flipV="1">
              <a:off x="1943098" y="5492987"/>
              <a:ext cx="1" cy="220896"/>
            </a:xfrm>
            <a:prstGeom prst="straightConnector1">
              <a:avLst/>
            </a:prstGeom>
            <a:ln w="444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3" name="Straight Connector 92"/>
          <p:cNvCxnSpPr/>
          <p:nvPr/>
        </p:nvCxnSpPr>
        <p:spPr>
          <a:xfrm>
            <a:off x="1028424" y="2772258"/>
            <a:ext cx="7299083" cy="0"/>
          </a:xfrm>
          <a:prstGeom prst="line">
            <a:avLst/>
          </a:prstGeom>
          <a:ln w="1905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122" name="Group 121"/>
          <p:cNvGrpSpPr/>
          <p:nvPr/>
        </p:nvGrpSpPr>
        <p:grpSpPr>
          <a:xfrm>
            <a:off x="1841090" y="2012313"/>
            <a:ext cx="6477521" cy="3370363"/>
            <a:chOff x="1841090" y="2136297"/>
            <a:chExt cx="6477521" cy="3370363"/>
          </a:xfrm>
        </p:grpSpPr>
        <p:sp>
          <p:nvSpPr>
            <p:cNvPr id="99" name="Freeform 98"/>
            <p:cNvSpPr/>
            <p:nvPr/>
          </p:nvSpPr>
          <p:spPr>
            <a:xfrm>
              <a:off x="1841090" y="4736123"/>
              <a:ext cx="1984630" cy="770537"/>
            </a:xfrm>
            <a:custGeom>
              <a:avLst/>
              <a:gdLst>
                <a:gd name="connsiteX0" fmla="*/ 0 w 1993900"/>
                <a:gd name="connsiteY0" fmla="*/ 622300 h 622300"/>
                <a:gd name="connsiteX1" fmla="*/ 546100 w 1993900"/>
                <a:gd name="connsiteY1" fmla="*/ 127000 h 622300"/>
                <a:gd name="connsiteX2" fmla="*/ 1993900 w 1993900"/>
                <a:gd name="connsiteY2" fmla="*/ 0 h 622300"/>
              </a:gdLst>
              <a:ahLst/>
              <a:cxnLst>
                <a:cxn ang="0">
                  <a:pos x="connsiteX0" y="connsiteY0"/>
                </a:cxn>
                <a:cxn ang="0">
                  <a:pos x="connsiteX1" y="connsiteY1"/>
                </a:cxn>
                <a:cxn ang="0">
                  <a:pos x="connsiteX2" y="connsiteY2"/>
                </a:cxn>
              </a:cxnLst>
              <a:rect l="l" t="t" r="r" b="b"/>
              <a:pathLst>
                <a:path w="1993900" h="622300">
                  <a:moveTo>
                    <a:pt x="0" y="622300"/>
                  </a:moveTo>
                  <a:cubicBezTo>
                    <a:pt x="106891" y="426508"/>
                    <a:pt x="213783" y="230717"/>
                    <a:pt x="546100" y="127000"/>
                  </a:cubicBezTo>
                  <a:cubicBezTo>
                    <a:pt x="878417" y="23283"/>
                    <a:pt x="1993900" y="0"/>
                    <a:pt x="199390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3827782" y="2136297"/>
              <a:ext cx="4490829" cy="2615285"/>
              <a:chOff x="1943099" y="4890346"/>
              <a:chExt cx="1992208" cy="621453"/>
            </a:xfrm>
          </p:grpSpPr>
          <p:sp>
            <p:nvSpPr>
              <p:cNvPr id="111" name="Freeform 110"/>
              <p:cNvSpPr/>
              <p:nvPr/>
            </p:nvSpPr>
            <p:spPr>
              <a:xfrm>
                <a:off x="1943099" y="4890346"/>
                <a:ext cx="1978661" cy="621453"/>
              </a:xfrm>
              <a:custGeom>
                <a:avLst/>
                <a:gdLst>
                  <a:gd name="connsiteX0" fmla="*/ 0 w 1993900"/>
                  <a:gd name="connsiteY0" fmla="*/ 622300 h 622300"/>
                  <a:gd name="connsiteX1" fmla="*/ 546100 w 1993900"/>
                  <a:gd name="connsiteY1" fmla="*/ 127000 h 622300"/>
                  <a:gd name="connsiteX2" fmla="*/ 1993900 w 1993900"/>
                  <a:gd name="connsiteY2" fmla="*/ 0 h 622300"/>
                </a:gdLst>
                <a:ahLst/>
                <a:cxnLst>
                  <a:cxn ang="0">
                    <a:pos x="connsiteX0" y="connsiteY0"/>
                  </a:cxn>
                  <a:cxn ang="0">
                    <a:pos x="connsiteX1" y="connsiteY1"/>
                  </a:cxn>
                  <a:cxn ang="0">
                    <a:pos x="connsiteX2" y="connsiteY2"/>
                  </a:cxn>
                </a:cxnLst>
                <a:rect l="l" t="t" r="r" b="b"/>
                <a:pathLst>
                  <a:path w="1993900" h="622300">
                    <a:moveTo>
                      <a:pt x="0" y="622300"/>
                    </a:moveTo>
                    <a:cubicBezTo>
                      <a:pt x="106891" y="426508"/>
                      <a:pt x="213783" y="230717"/>
                      <a:pt x="546100" y="127000"/>
                    </a:cubicBezTo>
                    <a:cubicBezTo>
                      <a:pt x="878417" y="23283"/>
                      <a:pt x="1993900" y="0"/>
                      <a:pt x="199390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Connector 111"/>
              <p:cNvCxnSpPr/>
              <p:nvPr/>
            </p:nvCxnSpPr>
            <p:spPr>
              <a:xfrm flipV="1">
                <a:off x="3757941" y="4892441"/>
                <a:ext cx="177366" cy="323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124" name="Group 123"/>
          <p:cNvGrpSpPr/>
          <p:nvPr/>
        </p:nvGrpSpPr>
        <p:grpSpPr>
          <a:xfrm>
            <a:off x="1854349" y="2424210"/>
            <a:ext cx="6433695" cy="2931208"/>
            <a:chOff x="1854349" y="2629912"/>
            <a:chExt cx="6433695" cy="2849490"/>
          </a:xfrm>
        </p:grpSpPr>
        <p:sp>
          <p:nvSpPr>
            <p:cNvPr id="96" name="Freeform 95"/>
            <p:cNvSpPr/>
            <p:nvPr/>
          </p:nvSpPr>
          <p:spPr>
            <a:xfrm>
              <a:off x="1854349" y="5150224"/>
              <a:ext cx="1969064" cy="329178"/>
            </a:xfrm>
            <a:custGeom>
              <a:avLst/>
              <a:gdLst>
                <a:gd name="connsiteX0" fmla="*/ 0 w 1993900"/>
                <a:gd name="connsiteY0" fmla="*/ 622300 h 622300"/>
                <a:gd name="connsiteX1" fmla="*/ 546100 w 1993900"/>
                <a:gd name="connsiteY1" fmla="*/ 127000 h 622300"/>
                <a:gd name="connsiteX2" fmla="*/ 1993900 w 1993900"/>
                <a:gd name="connsiteY2" fmla="*/ 0 h 622300"/>
              </a:gdLst>
              <a:ahLst/>
              <a:cxnLst>
                <a:cxn ang="0">
                  <a:pos x="connsiteX0" y="connsiteY0"/>
                </a:cxn>
                <a:cxn ang="0">
                  <a:pos x="connsiteX1" y="connsiteY1"/>
                </a:cxn>
                <a:cxn ang="0">
                  <a:pos x="connsiteX2" y="connsiteY2"/>
                </a:cxn>
              </a:cxnLst>
              <a:rect l="l" t="t" r="r" b="b"/>
              <a:pathLst>
                <a:path w="1993900" h="622300">
                  <a:moveTo>
                    <a:pt x="0" y="622300"/>
                  </a:moveTo>
                  <a:cubicBezTo>
                    <a:pt x="106891" y="426508"/>
                    <a:pt x="213783" y="230717"/>
                    <a:pt x="546100" y="127000"/>
                  </a:cubicBezTo>
                  <a:cubicBezTo>
                    <a:pt x="878417" y="23283"/>
                    <a:pt x="1993900" y="0"/>
                    <a:pt x="199390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3823287" y="2629912"/>
              <a:ext cx="4464757" cy="2524734"/>
            </a:xfrm>
            <a:custGeom>
              <a:avLst/>
              <a:gdLst>
                <a:gd name="connsiteX0" fmla="*/ 0 w 1993900"/>
                <a:gd name="connsiteY0" fmla="*/ 622300 h 622300"/>
                <a:gd name="connsiteX1" fmla="*/ 546100 w 1993900"/>
                <a:gd name="connsiteY1" fmla="*/ 127000 h 622300"/>
                <a:gd name="connsiteX2" fmla="*/ 1993900 w 1993900"/>
                <a:gd name="connsiteY2" fmla="*/ 0 h 622300"/>
              </a:gdLst>
              <a:ahLst/>
              <a:cxnLst>
                <a:cxn ang="0">
                  <a:pos x="connsiteX0" y="connsiteY0"/>
                </a:cxn>
                <a:cxn ang="0">
                  <a:pos x="connsiteX1" y="connsiteY1"/>
                </a:cxn>
                <a:cxn ang="0">
                  <a:pos x="connsiteX2" y="connsiteY2"/>
                </a:cxn>
              </a:cxnLst>
              <a:rect l="l" t="t" r="r" b="b"/>
              <a:pathLst>
                <a:path w="1993900" h="622300">
                  <a:moveTo>
                    <a:pt x="0" y="622300"/>
                  </a:moveTo>
                  <a:cubicBezTo>
                    <a:pt x="106891" y="426508"/>
                    <a:pt x="213783" y="230717"/>
                    <a:pt x="546100" y="127000"/>
                  </a:cubicBezTo>
                  <a:cubicBezTo>
                    <a:pt x="878417" y="23283"/>
                    <a:pt x="1993900" y="0"/>
                    <a:pt x="199390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1847591" y="2683952"/>
            <a:ext cx="6440499" cy="2685256"/>
            <a:chOff x="1847591" y="2807936"/>
            <a:chExt cx="6440499" cy="2685256"/>
          </a:xfrm>
        </p:grpSpPr>
        <p:sp>
          <p:nvSpPr>
            <p:cNvPr id="105" name="Freeform 104"/>
            <p:cNvSpPr/>
            <p:nvPr/>
          </p:nvSpPr>
          <p:spPr>
            <a:xfrm>
              <a:off x="1847591" y="5252224"/>
              <a:ext cx="1988429" cy="240968"/>
            </a:xfrm>
            <a:custGeom>
              <a:avLst/>
              <a:gdLst>
                <a:gd name="connsiteX0" fmla="*/ 0 w 1993900"/>
                <a:gd name="connsiteY0" fmla="*/ 622300 h 622300"/>
                <a:gd name="connsiteX1" fmla="*/ 546100 w 1993900"/>
                <a:gd name="connsiteY1" fmla="*/ 127000 h 622300"/>
                <a:gd name="connsiteX2" fmla="*/ 1993900 w 1993900"/>
                <a:gd name="connsiteY2" fmla="*/ 0 h 622300"/>
              </a:gdLst>
              <a:ahLst/>
              <a:cxnLst>
                <a:cxn ang="0">
                  <a:pos x="connsiteX0" y="connsiteY0"/>
                </a:cxn>
                <a:cxn ang="0">
                  <a:pos x="connsiteX1" y="connsiteY1"/>
                </a:cxn>
                <a:cxn ang="0">
                  <a:pos x="connsiteX2" y="connsiteY2"/>
                </a:cxn>
              </a:cxnLst>
              <a:rect l="l" t="t" r="r" b="b"/>
              <a:pathLst>
                <a:path w="1993900" h="622300">
                  <a:moveTo>
                    <a:pt x="0" y="622300"/>
                  </a:moveTo>
                  <a:cubicBezTo>
                    <a:pt x="106891" y="426508"/>
                    <a:pt x="213783" y="230717"/>
                    <a:pt x="546100" y="127000"/>
                  </a:cubicBezTo>
                  <a:cubicBezTo>
                    <a:pt x="878417" y="23283"/>
                    <a:pt x="1993900" y="0"/>
                    <a:pt x="199390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3830037" y="2807936"/>
              <a:ext cx="4458053" cy="2450520"/>
            </a:xfrm>
            <a:custGeom>
              <a:avLst/>
              <a:gdLst>
                <a:gd name="connsiteX0" fmla="*/ 0 w 1993900"/>
                <a:gd name="connsiteY0" fmla="*/ 622300 h 622300"/>
                <a:gd name="connsiteX1" fmla="*/ 546100 w 1993900"/>
                <a:gd name="connsiteY1" fmla="*/ 127000 h 622300"/>
                <a:gd name="connsiteX2" fmla="*/ 1993900 w 1993900"/>
                <a:gd name="connsiteY2" fmla="*/ 0 h 622300"/>
              </a:gdLst>
              <a:ahLst/>
              <a:cxnLst>
                <a:cxn ang="0">
                  <a:pos x="connsiteX0" y="connsiteY0"/>
                </a:cxn>
                <a:cxn ang="0">
                  <a:pos x="connsiteX1" y="connsiteY1"/>
                </a:cxn>
                <a:cxn ang="0">
                  <a:pos x="connsiteX2" y="connsiteY2"/>
                </a:cxn>
              </a:cxnLst>
              <a:rect l="l" t="t" r="r" b="b"/>
              <a:pathLst>
                <a:path w="1993900" h="622300">
                  <a:moveTo>
                    <a:pt x="0" y="622300"/>
                  </a:moveTo>
                  <a:cubicBezTo>
                    <a:pt x="106891" y="426508"/>
                    <a:pt x="213783" y="230717"/>
                    <a:pt x="546100" y="127000"/>
                  </a:cubicBezTo>
                  <a:cubicBezTo>
                    <a:pt x="878417" y="23283"/>
                    <a:pt x="1993900" y="0"/>
                    <a:pt x="199390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TextBox 125"/>
          <p:cNvSpPr txBox="1"/>
          <p:nvPr/>
        </p:nvSpPr>
        <p:spPr>
          <a:xfrm rot="16200000">
            <a:off x="-768384" y="3545155"/>
            <a:ext cx="2113912" cy="461665"/>
          </a:xfrm>
          <a:prstGeom prst="rect">
            <a:avLst/>
          </a:prstGeom>
          <a:noFill/>
        </p:spPr>
        <p:txBody>
          <a:bodyPr wrap="none" rtlCol="0">
            <a:spAutoFit/>
          </a:bodyPr>
          <a:lstStyle/>
          <a:p>
            <a:r>
              <a:rPr lang="en-US" sz="2400" b="1" dirty="0" err="1"/>
              <a:t>Bitline</a:t>
            </a:r>
            <a:r>
              <a:rPr lang="en-US" sz="2400" b="1" dirty="0"/>
              <a:t> Voltage</a:t>
            </a:r>
          </a:p>
        </p:txBody>
      </p:sp>
      <p:sp>
        <p:nvSpPr>
          <p:cNvPr id="127" name="TextBox 126"/>
          <p:cNvSpPr txBox="1"/>
          <p:nvPr/>
        </p:nvSpPr>
        <p:spPr>
          <a:xfrm>
            <a:off x="4283811" y="5324737"/>
            <a:ext cx="817853" cy="461665"/>
          </a:xfrm>
          <a:prstGeom prst="rect">
            <a:avLst/>
          </a:prstGeom>
          <a:noFill/>
        </p:spPr>
        <p:txBody>
          <a:bodyPr wrap="none" rtlCol="0">
            <a:spAutoFit/>
          </a:bodyPr>
          <a:lstStyle/>
          <a:p>
            <a:r>
              <a:rPr lang="en-US" sz="2400" b="1" dirty="0"/>
              <a:t>Time</a:t>
            </a:r>
          </a:p>
        </p:txBody>
      </p:sp>
      <p:sp>
        <p:nvSpPr>
          <p:cNvPr id="128" name="TextBox 127"/>
          <p:cNvSpPr txBox="1"/>
          <p:nvPr/>
        </p:nvSpPr>
        <p:spPr>
          <a:xfrm>
            <a:off x="1549195" y="2746288"/>
            <a:ext cx="1888850" cy="707886"/>
          </a:xfrm>
          <a:prstGeom prst="rect">
            <a:avLst/>
          </a:prstGeom>
          <a:noFill/>
        </p:spPr>
        <p:txBody>
          <a:bodyPr wrap="none" rtlCol="0">
            <a:spAutoFit/>
          </a:bodyPr>
          <a:lstStyle/>
          <a:p>
            <a:pPr algn="ctr"/>
            <a:r>
              <a:rPr lang="en-US" sz="2000" i="1" dirty="0">
                <a:solidFill>
                  <a:schemeClr val="bg1">
                    <a:lumMod val="50000"/>
                  </a:schemeClr>
                </a:solidFill>
              </a:rPr>
              <a:t>Ready to Access </a:t>
            </a:r>
          </a:p>
          <a:p>
            <a:pPr algn="ctr"/>
            <a:r>
              <a:rPr lang="en-US" sz="2000" i="1" dirty="0">
                <a:solidFill>
                  <a:schemeClr val="bg1">
                    <a:lumMod val="50000"/>
                  </a:schemeClr>
                </a:solidFill>
              </a:rPr>
              <a:t>Voltage Level</a:t>
            </a:r>
          </a:p>
        </p:txBody>
      </p:sp>
      <p:sp>
        <p:nvSpPr>
          <p:cNvPr id="136" name="TextBox 135"/>
          <p:cNvSpPr txBox="1"/>
          <p:nvPr/>
        </p:nvSpPr>
        <p:spPr>
          <a:xfrm>
            <a:off x="4666205" y="6196174"/>
            <a:ext cx="644920" cy="461665"/>
          </a:xfrm>
          <a:prstGeom prst="rect">
            <a:avLst/>
          </a:prstGeom>
          <a:noFill/>
        </p:spPr>
        <p:txBody>
          <a:bodyPr wrap="none" rtlCol="0">
            <a:spAutoFit/>
          </a:bodyPr>
          <a:lstStyle/>
          <a:p>
            <a:r>
              <a:rPr lang="en-US" sz="2400" b="1" dirty="0" err="1">
                <a:solidFill>
                  <a:schemeClr val="accent1">
                    <a:lumMod val="50000"/>
                  </a:schemeClr>
                </a:solidFill>
              </a:rPr>
              <a:t>t</a:t>
            </a:r>
            <a:r>
              <a:rPr lang="en-US" sz="2400" b="1" baseline="-25000" dirty="0" err="1">
                <a:solidFill>
                  <a:schemeClr val="accent1">
                    <a:lumMod val="50000"/>
                  </a:schemeClr>
                </a:solidFill>
              </a:rPr>
              <a:t>RCD</a:t>
            </a:r>
            <a:endParaRPr lang="en-US" sz="2400" b="1" baseline="-25000" dirty="0">
              <a:solidFill>
                <a:schemeClr val="accent1">
                  <a:lumMod val="50000"/>
                </a:schemeClr>
              </a:solidFill>
            </a:endParaRPr>
          </a:p>
        </p:txBody>
      </p:sp>
      <p:grpSp>
        <p:nvGrpSpPr>
          <p:cNvPr id="31" name="Group 30"/>
          <p:cNvGrpSpPr/>
          <p:nvPr/>
        </p:nvGrpSpPr>
        <p:grpSpPr>
          <a:xfrm>
            <a:off x="1832047" y="6094196"/>
            <a:ext cx="6464628" cy="184780"/>
            <a:chOff x="1832047" y="6094196"/>
            <a:chExt cx="6464628" cy="184780"/>
          </a:xfrm>
        </p:grpSpPr>
        <p:cxnSp>
          <p:nvCxnSpPr>
            <p:cNvPr id="130" name="Straight Connector 129"/>
            <p:cNvCxnSpPr/>
            <p:nvPr/>
          </p:nvCxnSpPr>
          <p:spPr>
            <a:xfrm>
              <a:off x="1832047" y="6180963"/>
              <a:ext cx="6442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8291299" y="6094196"/>
              <a:ext cx="5376" cy="1828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1845276" y="6096125"/>
              <a:ext cx="5376" cy="182851"/>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382838" y="2515455"/>
            <a:ext cx="685829" cy="461665"/>
          </a:xfrm>
          <a:prstGeom prst="rect">
            <a:avLst/>
          </a:prstGeom>
          <a:noFill/>
        </p:spPr>
        <p:txBody>
          <a:bodyPr wrap="none" rtlCol="0">
            <a:spAutoFit/>
          </a:bodyPr>
          <a:lstStyle/>
          <a:p>
            <a:r>
              <a:rPr lang="en-US" sz="2400" b="1"/>
              <a:t>V</a:t>
            </a:r>
            <a:r>
              <a:rPr lang="en-US" sz="2400" b="1" baseline="-25000"/>
              <a:t>min</a:t>
            </a:r>
            <a:endParaRPr lang="en-US" b="1" baseline="-25000" dirty="0"/>
          </a:p>
        </p:txBody>
      </p:sp>
      <p:sp>
        <p:nvSpPr>
          <p:cNvPr id="150" name="Rectangle 149"/>
          <p:cNvSpPr/>
          <p:nvPr/>
        </p:nvSpPr>
        <p:spPr>
          <a:xfrm>
            <a:off x="1247792" y="5591792"/>
            <a:ext cx="1196033" cy="400110"/>
          </a:xfrm>
          <a:prstGeom prst="rect">
            <a:avLst/>
          </a:prstGeom>
        </p:spPr>
        <p:txBody>
          <a:bodyPr wrap="none">
            <a:spAutoFit/>
          </a:bodyPr>
          <a:lstStyle/>
          <a:p>
            <a:r>
              <a:rPr lang="en-US" sz="2000" b="1" dirty="0"/>
              <a:t>ACTIVATE</a:t>
            </a:r>
            <a:endParaRPr lang="en-US" sz="2000" dirty="0"/>
          </a:p>
        </p:txBody>
      </p:sp>
      <p:sp>
        <p:nvSpPr>
          <p:cNvPr id="151" name="Rectangle 150"/>
          <p:cNvSpPr/>
          <p:nvPr/>
        </p:nvSpPr>
        <p:spPr>
          <a:xfrm>
            <a:off x="3186072" y="5592664"/>
            <a:ext cx="1236365" cy="400110"/>
          </a:xfrm>
          <a:prstGeom prst="rect">
            <a:avLst/>
          </a:prstGeom>
        </p:spPr>
        <p:txBody>
          <a:bodyPr wrap="none">
            <a:spAutoFit/>
          </a:bodyPr>
          <a:lstStyle/>
          <a:p>
            <a:pPr algn="ctr"/>
            <a:r>
              <a:rPr lang="en-US" sz="2000" b="1" dirty="0"/>
              <a:t>SA Enable</a:t>
            </a:r>
          </a:p>
        </p:txBody>
      </p:sp>
      <p:grpSp>
        <p:nvGrpSpPr>
          <p:cNvPr id="39" name="Group 38"/>
          <p:cNvGrpSpPr/>
          <p:nvPr/>
        </p:nvGrpSpPr>
        <p:grpSpPr>
          <a:xfrm>
            <a:off x="7831197" y="1940903"/>
            <a:ext cx="4572638" cy="4349433"/>
            <a:chOff x="7831197" y="1940903"/>
            <a:chExt cx="4572638" cy="4349433"/>
          </a:xfrm>
        </p:grpSpPr>
        <p:grpSp>
          <p:nvGrpSpPr>
            <p:cNvPr id="89" name="Group 88"/>
            <p:cNvGrpSpPr/>
            <p:nvPr/>
          </p:nvGrpSpPr>
          <p:grpSpPr>
            <a:xfrm>
              <a:off x="7831197" y="5385225"/>
              <a:ext cx="913694" cy="632961"/>
              <a:chOff x="1217789" y="5523973"/>
              <a:chExt cx="1467950" cy="632961"/>
            </a:xfrm>
          </p:grpSpPr>
          <p:cxnSp>
            <p:nvCxnSpPr>
              <p:cNvPr id="91" name="Straight Arrow Connector 90"/>
              <p:cNvCxnSpPr/>
              <p:nvPr/>
            </p:nvCxnSpPr>
            <p:spPr>
              <a:xfrm flipH="1" flipV="1">
                <a:off x="1943098" y="5523973"/>
                <a:ext cx="1" cy="224746"/>
              </a:xfrm>
              <a:prstGeom prst="straightConnector1">
                <a:avLst/>
              </a:prstGeom>
              <a:ln w="444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0" name="Rounded Rectangle 89"/>
              <p:cNvSpPr/>
              <p:nvPr/>
            </p:nvSpPr>
            <p:spPr>
              <a:xfrm>
                <a:off x="1217789" y="5748719"/>
                <a:ext cx="1467950" cy="408215"/>
              </a:xfrm>
              <a:prstGeom prst="roundRect">
                <a:avLst>
                  <a:gd name="adj" fmla="val 45216"/>
                </a:avLst>
              </a:prstGeom>
              <a:solidFill>
                <a:schemeClr val="accent1">
                  <a:lumMod val="20000"/>
                  <a:lumOff val="80000"/>
                </a:schemeClr>
              </a:solid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grpSp>
          <p:nvGrpSpPr>
            <p:cNvPr id="36" name="Group 35"/>
            <p:cNvGrpSpPr/>
            <p:nvPr/>
          </p:nvGrpSpPr>
          <p:grpSpPr>
            <a:xfrm>
              <a:off x="8283457" y="1940903"/>
              <a:ext cx="4120378" cy="4349433"/>
              <a:chOff x="8283457" y="1940903"/>
              <a:chExt cx="4120378" cy="4349433"/>
            </a:xfrm>
          </p:grpSpPr>
          <p:cxnSp>
            <p:nvCxnSpPr>
              <p:cNvPr id="27" name="Straight Connector 26"/>
              <p:cNvCxnSpPr/>
              <p:nvPr/>
            </p:nvCxnSpPr>
            <p:spPr>
              <a:xfrm flipV="1">
                <a:off x="8283964" y="1940903"/>
                <a:ext cx="0" cy="4240061"/>
              </a:xfrm>
              <a:prstGeom prst="line">
                <a:avLst/>
              </a:prstGeom>
              <a:ln w="349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283457" y="6094196"/>
                <a:ext cx="118" cy="17325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8312922" y="6057133"/>
                <a:ext cx="4090913" cy="233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Rectangle 151"/>
            <p:cNvSpPr/>
            <p:nvPr/>
          </p:nvSpPr>
          <p:spPr>
            <a:xfrm>
              <a:off x="7898506" y="5618076"/>
              <a:ext cx="768287" cy="400110"/>
            </a:xfrm>
            <a:prstGeom prst="rect">
              <a:avLst/>
            </a:prstGeom>
          </p:spPr>
          <p:txBody>
            <a:bodyPr wrap="none">
              <a:spAutoFit/>
            </a:bodyPr>
            <a:lstStyle/>
            <a:p>
              <a:r>
                <a:rPr lang="en-US" sz="2000" b="1" dirty="0"/>
                <a:t>READ</a:t>
              </a:r>
              <a:endParaRPr lang="en-US" sz="2000" dirty="0"/>
            </a:p>
          </p:txBody>
        </p:sp>
      </p:grpSp>
      <p:grpSp>
        <p:nvGrpSpPr>
          <p:cNvPr id="101" name="Group 100"/>
          <p:cNvGrpSpPr/>
          <p:nvPr/>
        </p:nvGrpSpPr>
        <p:grpSpPr>
          <a:xfrm>
            <a:off x="1854350" y="2416908"/>
            <a:ext cx="6433695" cy="2934313"/>
            <a:chOff x="1854349" y="2629912"/>
            <a:chExt cx="6433695" cy="2849490"/>
          </a:xfrm>
        </p:grpSpPr>
        <p:sp>
          <p:nvSpPr>
            <p:cNvPr id="102" name="Freeform 101"/>
            <p:cNvSpPr/>
            <p:nvPr/>
          </p:nvSpPr>
          <p:spPr>
            <a:xfrm>
              <a:off x="1854349" y="5150224"/>
              <a:ext cx="1969064" cy="329178"/>
            </a:xfrm>
            <a:custGeom>
              <a:avLst/>
              <a:gdLst>
                <a:gd name="connsiteX0" fmla="*/ 0 w 1993900"/>
                <a:gd name="connsiteY0" fmla="*/ 622300 h 622300"/>
                <a:gd name="connsiteX1" fmla="*/ 546100 w 1993900"/>
                <a:gd name="connsiteY1" fmla="*/ 127000 h 622300"/>
                <a:gd name="connsiteX2" fmla="*/ 1993900 w 1993900"/>
                <a:gd name="connsiteY2" fmla="*/ 0 h 622300"/>
              </a:gdLst>
              <a:ahLst/>
              <a:cxnLst>
                <a:cxn ang="0">
                  <a:pos x="connsiteX0" y="connsiteY0"/>
                </a:cxn>
                <a:cxn ang="0">
                  <a:pos x="connsiteX1" y="connsiteY1"/>
                </a:cxn>
                <a:cxn ang="0">
                  <a:pos x="connsiteX2" y="connsiteY2"/>
                </a:cxn>
              </a:cxnLst>
              <a:rect l="l" t="t" r="r" b="b"/>
              <a:pathLst>
                <a:path w="1993900" h="622300">
                  <a:moveTo>
                    <a:pt x="0" y="622300"/>
                  </a:moveTo>
                  <a:cubicBezTo>
                    <a:pt x="106891" y="426508"/>
                    <a:pt x="213783" y="230717"/>
                    <a:pt x="546100" y="127000"/>
                  </a:cubicBezTo>
                  <a:cubicBezTo>
                    <a:pt x="878417" y="23283"/>
                    <a:pt x="1993900" y="0"/>
                    <a:pt x="1993900" y="0"/>
                  </a:cubicBez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3823287" y="2629912"/>
              <a:ext cx="4464757" cy="2524734"/>
            </a:xfrm>
            <a:custGeom>
              <a:avLst/>
              <a:gdLst>
                <a:gd name="connsiteX0" fmla="*/ 0 w 1993900"/>
                <a:gd name="connsiteY0" fmla="*/ 622300 h 622300"/>
                <a:gd name="connsiteX1" fmla="*/ 546100 w 1993900"/>
                <a:gd name="connsiteY1" fmla="*/ 127000 h 622300"/>
                <a:gd name="connsiteX2" fmla="*/ 1993900 w 1993900"/>
                <a:gd name="connsiteY2" fmla="*/ 0 h 622300"/>
              </a:gdLst>
              <a:ahLst/>
              <a:cxnLst>
                <a:cxn ang="0">
                  <a:pos x="connsiteX0" y="connsiteY0"/>
                </a:cxn>
                <a:cxn ang="0">
                  <a:pos x="connsiteX1" y="connsiteY1"/>
                </a:cxn>
                <a:cxn ang="0">
                  <a:pos x="connsiteX2" y="connsiteY2"/>
                </a:cxn>
              </a:cxnLst>
              <a:rect l="l" t="t" r="r" b="b"/>
              <a:pathLst>
                <a:path w="1993900" h="622300">
                  <a:moveTo>
                    <a:pt x="0" y="622300"/>
                  </a:moveTo>
                  <a:cubicBezTo>
                    <a:pt x="106891" y="426508"/>
                    <a:pt x="213783" y="230717"/>
                    <a:pt x="546100" y="127000"/>
                  </a:cubicBezTo>
                  <a:cubicBezTo>
                    <a:pt x="878417" y="23283"/>
                    <a:pt x="1993900" y="0"/>
                    <a:pt x="1993900" y="0"/>
                  </a:cubicBez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1847592" y="2679755"/>
            <a:ext cx="6440499" cy="2685256"/>
            <a:chOff x="1847591" y="2807936"/>
            <a:chExt cx="6440499" cy="2685256"/>
          </a:xfrm>
        </p:grpSpPr>
        <p:sp>
          <p:nvSpPr>
            <p:cNvPr id="106" name="Freeform 105"/>
            <p:cNvSpPr/>
            <p:nvPr/>
          </p:nvSpPr>
          <p:spPr>
            <a:xfrm>
              <a:off x="1847591" y="5252224"/>
              <a:ext cx="1988429" cy="240968"/>
            </a:xfrm>
            <a:custGeom>
              <a:avLst/>
              <a:gdLst>
                <a:gd name="connsiteX0" fmla="*/ 0 w 1993900"/>
                <a:gd name="connsiteY0" fmla="*/ 622300 h 622300"/>
                <a:gd name="connsiteX1" fmla="*/ 546100 w 1993900"/>
                <a:gd name="connsiteY1" fmla="*/ 127000 h 622300"/>
                <a:gd name="connsiteX2" fmla="*/ 1993900 w 1993900"/>
                <a:gd name="connsiteY2" fmla="*/ 0 h 622300"/>
              </a:gdLst>
              <a:ahLst/>
              <a:cxnLst>
                <a:cxn ang="0">
                  <a:pos x="connsiteX0" y="connsiteY0"/>
                </a:cxn>
                <a:cxn ang="0">
                  <a:pos x="connsiteX1" y="connsiteY1"/>
                </a:cxn>
                <a:cxn ang="0">
                  <a:pos x="connsiteX2" y="connsiteY2"/>
                </a:cxn>
              </a:cxnLst>
              <a:rect l="l" t="t" r="r" b="b"/>
              <a:pathLst>
                <a:path w="1993900" h="622300">
                  <a:moveTo>
                    <a:pt x="0" y="622300"/>
                  </a:moveTo>
                  <a:cubicBezTo>
                    <a:pt x="106891" y="426508"/>
                    <a:pt x="213783" y="230717"/>
                    <a:pt x="546100" y="127000"/>
                  </a:cubicBezTo>
                  <a:cubicBezTo>
                    <a:pt x="878417" y="23283"/>
                    <a:pt x="1993900" y="0"/>
                    <a:pt x="1993900" y="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830037" y="2807936"/>
              <a:ext cx="4458053" cy="2450520"/>
            </a:xfrm>
            <a:custGeom>
              <a:avLst/>
              <a:gdLst>
                <a:gd name="connsiteX0" fmla="*/ 0 w 1993900"/>
                <a:gd name="connsiteY0" fmla="*/ 622300 h 622300"/>
                <a:gd name="connsiteX1" fmla="*/ 546100 w 1993900"/>
                <a:gd name="connsiteY1" fmla="*/ 127000 h 622300"/>
                <a:gd name="connsiteX2" fmla="*/ 1993900 w 1993900"/>
                <a:gd name="connsiteY2" fmla="*/ 0 h 622300"/>
              </a:gdLst>
              <a:ahLst/>
              <a:cxnLst>
                <a:cxn ang="0">
                  <a:pos x="connsiteX0" y="connsiteY0"/>
                </a:cxn>
                <a:cxn ang="0">
                  <a:pos x="connsiteX1" y="connsiteY1"/>
                </a:cxn>
                <a:cxn ang="0">
                  <a:pos x="connsiteX2" y="connsiteY2"/>
                </a:cxn>
              </a:cxnLst>
              <a:rect l="l" t="t" r="r" b="b"/>
              <a:pathLst>
                <a:path w="1993900" h="622300">
                  <a:moveTo>
                    <a:pt x="0" y="622300"/>
                  </a:moveTo>
                  <a:cubicBezTo>
                    <a:pt x="106891" y="426508"/>
                    <a:pt x="213783" y="230717"/>
                    <a:pt x="546100" y="127000"/>
                  </a:cubicBezTo>
                  <a:cubicBezTo>
                    <a:pt x="878417" y="23283"/>
                    <a:pt x="1993900" y="0"/>
                    <a:pt x="1993900" y="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TextBox 108"/>
          <p:cNvSpPr txBox="1"/>
          <p:nvPr/>
        </p:nvSpPr>
        <p:spPr>
          <a:xfrm>
            <a:off x="5607856" y="3259198"/>
            <a:ext cx="2729993" cy="1569660"/>
          </a:xfrm>
          <a:prstGeom prst="rect">
            <a:avLst/>
          </a:prstGeom>
          <a:noFill/>
        </p:spPr>
        <p:txBody>
          <a:bodyPr wrap="square" rtlCol="0">
            <a:spAutoFit/>
          </a:bodyPr>
          <a:lstStyle/>
          <a:p>
            <a:r>
              <a:rPr lang="en-US" sz="2400" b="1" i="1" dirty="0">
                <a:solidFill>
                  <a:srgbClr val="C00000"/>
                </a:solidFill>
              </a:rPr>
              <a:t>Weaker </a:t>
            </a:r>
            <a:r>
              <a:rPr lang="en-US" sz="2400" b="1" i="1" dirty="0"/>
              <a:t>cells have a </a:t>
            </a:r>
            <a:r>
              <a:rPr lang="en-US" sz="2400" b="1" i="1" dirty="0">
                <a:solidFill>
                  <a:srgbClr val="C00000"/>
                </a:solidFill>
              </a:rPr>
              <a:t>higher probability</a:t>
            </a:r>
            <a:r>
              <a:rPr lang="en-US" sz="2400" b="1" i="1" dirty="0"/>
              <a:t> to fail because they are </a:t>
            </a:r>
            <a:r>
              <a:rPr lang="en-US" sz="2400" b="1" i="1" dirty="0">
                <a:solidFill>
                  <a:srgbClr val="C00000"/>
                </a:solidFill>
              </a:rPr>
              <a:t>slower</a:t>
            </a:r>
          </a:p>
        </p:txBody>
      </p:sp>
      <p:sp>
        <p:nvSpPr>
          <p:cNvPr id="4" name="Oval 3"/>
          <p:cNvSpPr/>
          <p:nvPr/>
        </p:nvSpPr>
        <p:spPr>
          <a:xfrm>
            <a:off x="5133603" y="2717713"/>
            <a:ext cx="276597" cy="273137"/>
          </a:xfrm>
          <a:prstGeom prst="ellipse">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5133603" y="2965838"/>
            <a:ext cx="276597" cy="273137"/>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itle 1">
            <a:extLst>
              <a:ext uri="{FF2B5EF4-FFF2-40B4-BE49-F238E27FC236}">
                <a16:creationId xmlns:a16="http://schemas.microsoft.com/office/drawing/2014/main" id="{4A0E78EC-8136-E54A-AD12-17E9906E0300}"/>
              </a:ext>
            </a:extLst>
          </p:cNvPr>
          <p:cNvSpPr txBox="1">
            <a:spLocks/>
          </p:cNvSpPr>
          <p:nvPr/>
        </p:nvSpPr>
        <p:spPr>
          <a:xfrm>
            <a:off x="171451" y="140677"/>
            <a:ext cx="8708780" cy="741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DRAM Accesses and Failures</a:t>
            </a:r>
          </a:p>
        </p:txBody>
      </p:sp>
      <p:sp>
        <p:nvSpPr>
          <p:cNvPr id="30" name="Slide Number Placeholder 29">
            <a:extLst>
              <a:ext uri="{FF2B5EF4-FFF2-40B4-BE49-F238E27FC236}">
                <a16:creationId xmlns:a16="http://schemas.microsoft.com/office/drawing/2014/main" id="{01485285-28DE-094D-8E77-D362CD5735E1}"/>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11</a:t>
            </a:fld>
            <a:endParaRPr lang="en-US"/>
          </a:p>
        </p:txBody>
      </p:sp>
      <p:grpSp>
        <p:nvGrpSpPr>
          <p:cNvPr id="114" name="Group 113">
            <a:extLst>
              <a:ext uri="{FF2B5EF4-FFF2-40B4-BE49-F238E27FC236}">
                <a16:creationId xmlns:a16="http://schemas.microsoft.com/office/drawing/2014/main" id="{8FCDB2CD-21F0-0F4F-B37C-C3A0A7266B89}"/>
              </a:ext>
            </a:extLst>
          </p:cNvPr>
          <p:cNvGrpSpPr/>
          <p:nvPr/>
        </p:nvGrpSpPr>
        <p:grpSpPr>
          <a:xfrm>
            <a:off x="8291277" y="1432412"/>
            <a:ext cx="817490" cy="1822847"/>
            <a:chOff x="8291277" y="1432412"/>
            <a:chExt cx="817490" cy="1822847"/>
          </a:xfrm>
        </p:grpSpPr>
        <p:sp>
          <p:nvSpPr>
            <p:cNvPr id="115" name="TextBox 114">
              <a:extLst>
                <a:ext uri="{FF2B5EF4-FFF2-40B4-BE49-F238E27FC236}">
                  <a16:creationId xmlns:a16="http://schemas.microsoft.com/office/drawing/2014/main" id="{699658DA-32CE-7049-B24B-2D6F749233C6}"/>
                </a:ext>
              </a:extLst>
            </p:cNvPr>
            <p:cNvSpPr txBox="1"/>
            <p:nvPr/>
          </p:nvSpPr>
          <p:spPr>
            <a:xfrm>
              <a:off x="8337850" y="2608928"/>
              <a:ext cx="770917" cy="646331"/>
            </a:xfrm>
            <a:prstGeom prst="rect">
              <a:avLst/>
            </a:prstGeom>
            <a:noFill/>
          </p:spPr>
          <p:txBody>
            <a:bodyPr wrap="none" rtlCol="0">
              <a:spAutoFit/>
            </a:bodyPr>
            <a:lstStyle/>
            <a:p>
              <a:pPr algn="ctr"/>
              <a:r>
                <a:rPr lang="en-US" b="1" dirty="0">
                  <a:solidFill>
                    <a:srgbClr val="C00000"/>
                  </a:solidFill>
                </a:rPr>
                <a:t>Weak</a:t>
              </a:r>
            </a:p>
            <a:p>
              <a:pPr algn="ctr"/>
              <a:r>
                <a:rPr lang="en-US" b="1" dirty="0">
                  <a:solidFill>
                    <a:srgbClr val="C00000"/>
                  </a:solidFill>
                </a:rPr>
                <a:t>(slow)</a:t>
              </a:r>
            </a:p>
          </p:txBody>
        </p:sp>
        <p:sp>
          <p:nvSpPr>
            <p:cNvPr id="116" name="TextBox 115">
              <a:extLst>
                <a:ext uri="{FF2B5EF4-FFF2-40B4-BE49-F238E27FC236}">
                  <a16:creationId xmlns:a16="http://schemas.microsoft.com/office/drawing/2014/main" id="{4F83E04F-0B85-5744-946C-B49040F605E9}"/>
                </a:ext>
              </a:extLst>
            </p:cNvPr>
            <p:cNvSpPr txBox="1"/>
            <p:nvPr/>
          </p:nvSpPr>
          <p:spPr>
            <a:xfrm>
              <a:off x="8291277" y="1432412"/>
              <a:ext cx="808619" cy="646331"/>
            </a:xfrm>
            <a:prstGeom prst="rect">
              <a:avLst/>
            </a:prstGeom>
            <a:noFill/>
          </p:spPr>
          <p:txBody>
            <a:bodyPr wrap="none" rtlCol="0">
              <a:spAutoFit/>
            </a:bodyPr>
            <a:lstStyle/>
            <a:p>
              <a:pPr algn="ctr"/>
              <a:r>
                <a:rPr lang="en-US" b="1" dirty="0">
                  <a:solidFill>
                    <a:schemeClr val="accent6">
                      <a:lumMod val="75000"/>
                    </a:schemeClr>
                  </a:solidFill>
                </a:rPr>
                <a:t>Strong</a:t>
              </a:r>
            </a:p>
            <a:p>
              <a:pPr algn="ctr"/>
              <a:r>
                <a:rPr lang="en-US" b="1" dirty="0">
                  <a:solidFill>
                    <a:schemeClr val="accent6">
                      <a:lumMod val="75000"/>
                    </a:schemeClr>
                  </a:solidFill>
                </a:rPr>
                <a:t>(fast)</a:t>
              </a:r>
            </a:p>
          </p:txBody>
        </p:sp>
        <p:sp>
          <p:nvSpPr>
            <p:cNvPr id="118" name="Up-Down Arrow 117">
              <a:extLst>
                <a:ext uri="{FF2B5EF4-FFF2-40B4-BE49-F238E27FC236}">
                  <a16:creationId xmlns:a16="http://schemas.microsoft.com/office/drawing/2014/main" id="{1BD31992-0223-3847-BE17-266930A82370}"/>
                </a:ext>
              </a:extLst>
            </p:cNvPr>
            <p:cNvSpPr/>
            <p:nvPr/>
          </p:nvSpPr>
          <p:spPr>
            <a:xfrm>
              <a:off x="8495456" y="2021129"/>
              <a:ext cx="411204" cy="653231"/>
            </a:xfrm>
            <a:prstGeom prst="upDownArrow">
              <a:avLst>
                <a:gd name="adj1" fmla="val 45113"/>
                <a:gd name="adj2" fmla="val 50000"/>
              </a:avLst>
            </a:prstGeom>
            <a:gradFill flip="none" rotWithShape="1">
              <a:gsLst>
                <a:gs pos="0">
                  <a:srgbClr val="C00000"/>
                </a:gs>
                <a:gs pos="70000">
                  <a:schemeClr val="accent6">
                    <a:lumMod val="98000"/>
                    <a:lumOff val="2000"/>
                  </a:schemeClr>
                </a:gs>
                <a:gs pos="100000">
                  <a:schemeClr val="accent6"/>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Title 1">
            <a:extLst>
              <a:ext uri="{FF2B5EF4-FFF2-40B4-BE49-F238E27FC236}">
                <a16:creationId xmlns:a16="http://schemas.microsoft.com/office/drawing/2014/main" id="{ADC1AB5E-3FF0-D84A-A22A-B5A68BDA43CE}"/>
              </a:ext>
            </a:extLst>
          </p:cNvPr>
          <p:cNvSpPr txBox="1">
            <a:spLocks/>
          </p:cNvSpPr>
          <p:nvPr/>
        </p:nvSpPr>
        <p:spPr>
          <a:xfrm>
            <a:off x="0" y="6370727"/>
            <a:ext cx="2642740" cy="6071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accent6">
                    <a:lumMod val="75000"/>
                  </a:schemeClr>
                </a:solidFill>
                <a:latin typeface="Cambria" panose="02040503050406030204" pitchFamily="18" charset="0"/>
              </a:rPr>
              <a:t>[Kim+ HPCA’18]</a:t>
            </a:r>
          </a:p>
        </p:txBody>
      </p:sp>
    </p:spTree>
    <p:extLst>
      <p:ext uri="{BB962C8B-B14F-4D97-AF65-F5344CB8AC3E}">
        <p14:creationId xmlns:p14="http://schemas.microsoft.com/office/powerpoint/2010/main" val="361565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2795 -0.00671 L -0.23073 -0.19907 " pathEditMode="relative" rAng="0" ptsTypes="AA">
                                      <p:cBhvr>
                                        <p:cTn id="6" dur="10" fill="hold"/>
                                        <p:tgtEl>
                                          <p:spTgt spid="42"/>
                                        </p:tgtEl>
                                        <p:attrNameLst>
                                          <p:attrName>ppt_x</p:attrName>
                                          <p:attrName>ppt_y</p:attrName>
                                        </p:attrNameLst>
                                      </p:cBhvr>
                                      <p:rCtr x="-12934" y="-9630"/>
                                    </p:animMotion>
                                  </p:childTnLst>
                                </p:cTn>
                              </p:par>
                              <p:par>
                                <p:cTn id="7" presetID="6" presetClass="emph" presetSubtype="0" fill="hold" nodeType="withEffect">
                                  <p:stCondLst>
                                    <p:cond delay="0"/>
                                  </p:stCondLst>
                                  <p:childTnLst>
                                    <p:animScale>
                                      <p:cBhvr>
                                        <p:cTn id="8" dur="10" fill="hold"/>
                                        <p:tgtEl>
                                          <p:spTgt spid="42"/>
                                        </p:tgtEl>
                                      </p:cBhvr>
                                      <p:by x="60000" y="60000"/>
                                    </p:animScale>
                                  </p:childTnLst>
                                </p:cTn>
                              </p:par>
                              <p:par>
                                <p:cTn id="9" presetID="1" presetClass="exit" presetSubtype="0" fill="hold" grpId="0" nodeType="withEffect">
                                  <p:stCondLst>
                                    <p:cond delay="1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3.61111E-6 1.11022E-16 L -0.33038 1.11022E-16 " pathEditMode="relative" rAng="0" ptsTypes="AA">
                                      <p:cBhvr>
                                        <p:cTn id="14" dur="2000" fill="hold"/>
                                        <p:tgtEl>
                                          <p:spTgt spid="39"/>
                                        </p:tgtEl>
                                        <p:attrNameLst>
                                          <p:attrName>ppt_x</p:attrName>
                                          <p:attrName>ppt_y</p:attrName>
                                        </p:attrNameLst>
                                      </p:cBhvr>
                                      <p:rCtr x="-16528" y="0"/>
                                    </p:animMotion>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10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9" grpId="0"/>
      <p:bldP spid="4" grpId="0" animBg="1"/>
      <p:bldP spid="1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4C3498-0F17-214B-9CB2-DADBD728B78D}"/>
              </a:ext>
            </a:extLst>
          </p:cNvPr>
          <p:cNvSpPr>
            <a:spLocks noGrp="1"/>
          </p:cNvSpPr>
          <p:nvPr>
            <p:ph type="sldNum" sz="quarter" idx="4"/>
          </p:nvPr>
        </p:nvSpPr>
        <p:spPr/>
        <p:txBody>
          <a:bodyPr/>
          <a:lstStyle/>
          <a:p>
            <a:fld id="{E75A338B-E4D4-8546-881C-31C2CA334C30}" type="slidenum">
              <a:rPr lang="en-US" smtClean="0"/>
              <a:pPr/>
              <a:t>12</a:t>
            </a:fld>
            <a:endParaRPr lang="en-US" dirty="0"/>
          </a:p>
        </p:txBody>
      </p:sp>
      <p:sp>
        <p:nvSpPr>
          <p:cNvPr id="5" name="Title 1">
            <a:extLst>
              <a:ext uri="{FF2B5EF4-FFF2-40B4-BE49-F238E27FC236}">
                <a16:creationId xmlns:a16="http://schemas.microsoft.com/office/drawing/2014/main" id="{E60C00D7-4C11-5E41-B00E-218F3500F77A}"/>
              </a:ext>
            </a:extLst>
          </p:cNvPr>
          <p:cNvSpPr txBox="1">
            <a:spLocks/>
          </p:cNvSpPr>
          <p:nvPr/>
        </p:nvSpPr>
        <p:spPr>
          <a:xfrm>
            <a:off x="171450" y="140677"/>
            <a:ext cx="8723167" cy="30458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chemeClr val="bg1"/>
              </a:solidFill>
              <a:latin typeface="Cambria" panose="02040503050406030204" pitchFamily="18" charset="0"/>
            </a:endParaRPr>
          </a:p>
        </p:txBody>
      </p:sp>
      <p:sp>
        <p:nvSpPr>
          <p:cNvPr id="7" name="Title 1">
            <a:extLst>
              <a:ext uri="{FF2B5EF4-FFF2-40B4-BE49-F238E27FC236}">
                <a16:creationId xmlns:a16="http://schemas.microsoft.com/office/drawing/2014/main" id="{8C02E618-AE20-AF44-A27C-53A3093CDAEF}"/>
              </a:ext>
            </a:extLst>
          </p:cNvPr>
          <p:cNvSpPr txBox="1">
            <a:spLocks/>
          </p:cNvSpPr>
          <p:nvPr/>
        </p:nvSpPr>
        <p:spPr>
          <a:xfrm>
            <a:off x="171451" y="140677"/>
            <a:ext cx="8708780" cy="741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Recap of Goals</a:t>
            </a:r>
          </a:p>
        </p:txBody>
      </p:sp>
      <p:sp>
        <p:nvSpPr>
          <p:cNvPr id="8" name="TextBox 7">
            <a:extLst>
              <a:ext uri="{FF2B5EF4-FFF2-40B4-BE49-F238E27FC236}">
                <a16:creationId xmlns:a16="http://schemas.microsoft.com/office/drawing/2014/main" id="{35AB5157-640B-584E-833F-16B5752C4BB1}"/>
              </a:ext>
            </a:extLst>
          </p:cNvPr>
          <p:cNvSpPr txBox="1"/>
          <p:nvPr/>
        </p:nvSpPr>
        <p:spPr>
          <a:xfrm>
            <a:off x="173411" y="1122045"/>
            <a:ext cx="8846603" cy="5416868"/>
          </a:xfrm>
          <a:prstGeom prst="rect">
            <a:avLst/>
          </a:prstGeom>
          <a:noFill/>
        </p:spPr>
        <p:txBody>
          <a:bodyPr wrap="square" rtlCol="0">
            <a:spAutoFit/>
          </a:bodyPr>
          <a:lstStyle/>
          <a:p>
            <a:r>
              <a:rPr lang="en-US" sz="3200" dirty="0">
                <a:latin typeface="Cambria" panose="02040503050406030204" pitchFamily="18" charset="0"/>
              </a:rPr>
              <a:t>To identify the opportunity for reliably reducing </a:t>
            </a:r>
            <a:r>
              <a:rPr lang="en-US" sz="3200" b="1" dirty="0" err="1">
                <a:latin typeface="Cambria" panose="02040503050406030204" pitchFamily="18" charset="0"/>
              </a:rPr>
              <a:t>t</a:t>
            </a:r>
            <a:r>
              <a:rPr lang="en-US" sz="3200" b="1" baseline="-25000" dirty="0" err="1">
                <a:latin typeface="Cambria" panose="02040503050406030204" pitchFamily="18" charset="0"/>
              </a:rPr>
              <a:t>RCD</a:t>
            </a:r>
            <a:r>
              <a:rPr lang="en-US" sz="3200" b="1" baseline="-25000" dirty="0">
                <a:latin typeface="Cambria" panose="02040503050406030204" pitchFamily="18" charset="0"/>
              </a:rPr>
              <a:t>, </a:t>
            </a:r>
            <a:r>
              <a:rPr lang="en-US" sz="3200" dirty="0">
                <a:latin typeface="Cambria" panose="02040503050406030204" pitchFamily="18" charset="0"/>
              </a:rPr>
              <a:t>we want to:</a:t>
            </a:r>
          </a:p>
          <a:p>
            <a:endParaRPr lang="en-US" sz="3200" dirty="0">
              <a:latin typeface="Cambria" panose="02040503050406030204" pitchFamily="18" charset="0"/>
            </a:endParaRPr>
          </a:p>
          <a:p>
            <a:pPr marL="914400" lvl="1" indent="-457200">
              <a:buFont typeface="+mj-lt"/>
              <a:buAutoNum type="arabicPeriod"/>
            </a:pPr>
            <a:r>
              <a:rPr lang="en-US" sz="2500" b="1" dirty="0">
                <a:latin typeface="Cambria" panose="02040503050406030204" pitchFamily="18" charset="0"/>
              </a:rPr>
              <a:t>Rigorously characterize </a:t>
            </a:r>
            <a:r>
              <a:rPr lang="en-US" sz="2500" i="1" dirty="0">
                <a:latin typeface="Cambria" panose="02040503050406030204" pitchFamily="18" charset="0"/>
              </a:rPr>
              <a:t>state-of-the-art </a:t>
            </a:r>
            <a:r>
              <a:rPr lang="en-US" sz="2500" dirty="0">
                <a:latin typeface="Cambria" panose="02040503050406030204" pitchFamily="18" charset="0"/>
              </a:rPr>
              <a:t>LPDDR4 DRAM</a:t>
            </a:r>
          </a:p>
          <a:p>
            <a:pPr marL="914400" lvl="1" indent="-457200">
              <a:buFont typeface="+mj-lt"/>
              <a:buAutoNum type="arabicPeriod"/>
            </a:pPr>
            <a:endParaRPr lang="en-US" sz="2500" dirty="0">
              <a:latin typeface="Cambria" panose="02040503050406030204" pitchFamily="18" charset="0"/>
            </a:endParaRPr>
          </a:p>
          <a:p>
            <a:pPr marL="914400" lvl="1" indent="-457200">
              <a:buFont typeface="+mj-lt"/>
              <a:buAutoNum type="arabicPeriod"/>
            </a:pPr>
            <a:r>
              <a:rPr lang="en-US" sz="2500" b="1" dirty="0">
                <a:latin typeface="Cambria" panose="02040503050406030204" pitchFamily="18" charset="0"/>
              </a:rPr>
              <a:t>Demonstrate</a:t>
            </a:r>
            <a:r>
              <a:rPr lang="en-US" sz="2500" dirty="0">
                <a:latin typeface="Cambria" panose="02040503050406030204" pitchFamily="18" charset="0"/>
              </a:rPr>
              <a:t> the </a:t>
            </a:r>
            <a:r>
              <a:rPr lang="en-US" sz="2500" b="1" dirty="0">
                <a:solidFill>
                  <a:srgbClr val="4674C1"/>
                </a:solidFill>
                <a:latin typeface="Cambria" panose="02040503050406030204" pitchFamily="18" charset="0"/>
              </a:rPr>
              <a:t>viability of using static profile </a:t>
            </a:r>
            <a:r>
              <a:rPr lang="en-US" sz="2500" dirty="0">
                <a:latin typeface="Cambria" panose="02040503050406030204" pitchFamily="18" charset="0"/>
              </a:rPr>
              <a:t>of cell strength</a:t>
            </a:r>
          </a:p>
          <a:p>
            <a:pPr marL="914400" lvl="1" indent="-457200">
              <a:buFont typeface="+mj-lt"/>
              <a:buAutoNum type="arabicPeriod"/>
            </a:pPr>
            <a:endParaRPr lang="en-US" sz="2500" dirty="0">
              <a:latin typeface="Cambria" panose="02040503050406030204" pitchFamily="18" charset="0"/>
            </a:endParaRPr>
          </a:p>
          <a:p>
            <a:pPr marL="914400" lvl="1" indent="-457200">
              <a:buFont typeface="+mj-lt"/>
              <a:buAutoNum type="arabicPeriod"/>
            </a:pPr>
            <a:r>
              <a:rPr lang="en-US" sz="2500" b="1" dirty="0">
                <a:latin typeface="Cambria" panose="02040503050406030204" pitchFamily="18" charset="0"/>
              </a:rPr>
              <a:t>Devise</a:t>
            </a:r>
            <a:r>
              <a:rPr lang="en-US" sz="2500" dirty="0">
                <a:latin typeface="Cambria" panose="02040503050406030204" pitchFamily="18" charset="0"/>
              </a:rPr>
              <a:t> a mechanism to </a:t>
            </a:r>
            <a:r>
              <a:rPr lang="en-US" sz="2500" b="1" dirty="0">
                <a:solidFill>
                  <a:schemeClr val="accent6">
                    <a:lumMod val="75000"/>
                  </a:schemeClr>
                </a:solidFill>
                <a:latin typeface="Cambria" panose="02040503050406030204" pitchFamily="18" charset="0"/>
              </a:rPr>
              <a:t>exploit more activation failure (</a:t>
            </a:r>
            <a:r>
              <a:rPr lang="en-US" sz="2500" b="1" dirty="0" err="1">
                <a:solidFill>
                  <a:schemeClr val="accent6">
                    <a:lumMod val="75000"/>
                  </a:schemeClr>
                </a:solidFill>
                <a:latin typeface="Cambria" panose="02040503050406030204" pitchFamily="18" charset="0"/>
              </a:rPr>
              <a:t>t</a:t>
            </a:r>
            <a:r>
              <a:rPr lang="en-US" sz="2500" b="1" baseline="-25000" dirty="0" err="1">
                <a:solidFill>
                  <a:schemeClr val="accent6">
                    <a:lumMod val="75000"/>
                  </a:schemeClr>
                </a:solidFill>
                <a:latin typeface="Cambria" panose="02040503050406030204" pitchFamily="18" charset="0"/>
              </a:rPr>
              <a:t>RCD</a:t>
            </a:r>
            <a:r>
              <a:rPr lang="en-US" sz="2500" b="1" dirty="0">
                <a:solidFill>
                  <a:schemeClr val="accent6">
                    <a:lumMod val="75000"/>
                  </a:schemeClr>
                </a:solidFill>
                <a:latin typeface="Cambria" panose="02040503050406030204" pitchFamily="18" charset="0"/>
              </a:rPr>
              <a:t>) characteristics</a:t>
            </a:r>
            <a:r>
              <a:rPr lang="en-US" sz="2500" dirty="0">
                <a:solidFill>
                  <a:schemeClr val="accent6">
                    <a:lumMod val="75000"/>
                  </a:schemeClr>
                </a:solidFill>
                <a:latin typeface="Cambria" panose="02040503050406030204" pitchFamily="18" charset="0"/>
              </a:rPr>
              <a:t> </a:t>
            </a:r>
            <a:r>
              <a:rPr lang="en-US" sz="2500" dirty="0">
                <a:latin typeface="Cambria" panose="02040503050406030204" pitchFamily="18" charset="0"/>
              </a:rPr>
              <a:t>and </a:t>
            </a:r>
            <a:r>
              <a:rPr lang="en-US" sz="2500" b="1" dirty="0">
                <a:solidFill>
                  <a:schemeClr val="accent6">
                    <a:lumMod val="75000"/>
                  </a:schemeClr>
                </a:solidFill>
                <a:latin typeface="Cambria" panose="02040503050406030204" pitchFamily="18" charset="0"/>
              </a:rPr>
              <a:t>further reduce DRAM latency</a:t>
            </a:r>
          </a:p>
          <a:p>
            <a:pPr marL="914400" lvl="1" indent="-457200">
              <a:buFont typeface="Arial" panose="020B0604020202020204" pitchFamily="34" charset="0"/>
              <a:buChar char="•"/>
            </a:pPr>
            <a:endParaRPr lang="en-US" sz="2500" dirty="0">
              <a:latin typeface="Cambria" panose="02040503050406030204" pitchFamily="18" charset="0"/>
            </a:endParaRPr>
          </a:p>
          <a:p>
            <a:pPr marL="914400" lvl="1" indent="-457200">
              <a:buFont typeface="Arial" panose="020B0604020202020204" pitchFamily="34" charset="0"/>
              <a:buChar char="•"/>
            </a:pPr>
            <a:endParaRPr lang="en-US" sz="2500" dirty="0">
              <a:latin typeface="Cambria" panose="02040503050406030204" pitchFamily="18" charset="0"/>
            </a:endParaRPr>
          </a:p>
        </p:txBody>
      </p:sp>
    </p:spTree>
    <p:extLst>
      <p:ext uri="{BB962C8B-B14F-4D97-AF65-F5344CB8AC3E}">
        <p14:creationId xmlns:p14="http://schemas.microsoft.com/office/powerpoint/2010/main" val="302190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F1EC7FD-07AD-5F47-BFE3-50055773A1BE}"/>
              </a:ext>
            </a:extLst>
          </p:cNvPr>
          <p:cNvSpPr/>
          <p:nvPr/>
        </p:nvSpPr>
        <p:spPr>
          <a:xfrm>
            <a:off x="164117" y="5138012"/>
            <a:ext cx="8805213" cy="64884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9688246-8159-9148-AB24-54DD2D43C874}"/>
              </a:ext>
            </a:extLst>
          </p:cNvPr>
          <p:cNvSpPr/>
          <p:nvPr/>
        </p:nvSpPr>
        <p:spPr>
          <a:xfrm>
            <a:off x="164118" y="812719"/>
            <a:ext cx="8805213" cy="648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7B8E2D5-DDA2-124D-A3A9-748636BBCF45}"/>
              </a:ext>
            </a:extLst>
          </p:cNvPr>
          <p:cNvSpPr/>
          <p:nvPr/>
        </p:nvSpPr>
        <p:spPr>
          <a:xfrm>
            <a:off x="164119" y="1531849"/>
            <a:ext cx="8805213" cy="648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5362A0-79E6-6042-84A3-06026FD68FE8}"/>
              </a:ext>
            </a:extLst>
          </p:cNvPr>
          <p:cNvSpPr/>
          <p:nvPr/>
        </p:nvSpPr>
        <p:spPr>
          <a:xfrm>
            <a:off x="164120" y="2250979"/>
            <a:ext cx="8805213" cy="648841"/>
          </a:xfrm>
          <a:prstGeom prst="rect">
            <a:avLst/>
          </a:prstGeom>
          <a:solidFill>
            <a:srgbClr val="558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388F314-9A19-194F-8E78-3D9E671248F9}"/>
              </a:ext>
            </a:extLst>
          </p:cNvPr>
          <p:cNvSpPr/>
          <p:nvPr/>
        </p:nvSpPr>
        <p:spPr>
          <a:xfrm>
            <a:off x="164121" y="4419338"/>
            <a:ext cx="8805213" cy="64884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EAA59BF-9027-4D48-862D-4E262145F67F}"/>
              </a:ext>
            </a:extLst>
          </p:cNvPr>
          <p:cNvSpPr/>
          <p:nvPr/>
        </p:nvSpPr>
        <p:spPr>
          <a:xfrm>
            <a:off x="164121" y="3687216"/>
            <a:ext cx="8805213" cy="64884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E2006C-A3DA-A04F-B992-E75B436F5581}"/>
              </a:ext>
            </a:extLst>
          </p:cNvPr>
          <p:cNvSpPr/>
          <p:nvPr/>
        </p:nvSpPr>
        <p:spPr>
          <a:xfrm>
            <a:off x="164122" y="2968417"/>
            <a:ext cx="8805213" cy="64884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F308482-5C48-3A4F-8FBD-12C5847026E7}"/>
              </a:ext>
            </a:extLst>
          </p:cNvPr>
          <p:cNvSpPr/>
          <p:nvPr/>
        </p:nvSpPr>
        <p:spPr>
          <a:xfrm>
            <a:off x="170268" y="3757835"/>
            <a:ext cx="8805213" cy="59167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8999" y="828096"/>
            <a:ext cx="8122024" cy="5801304"/>
          </a:xfrm>
        </p:spPr>
        <p:txBody>
          <a:bodyPr>
            <a:normAutofit/>
          </a:bodyPr>
          <a:lstStyle/>
          <a:p>
            <a:pPr marL="0" indent="0">
              <a:buNone/>
            </a:pPr>
            <a:r>
              <a:rPr lang="en-US" sz="4400" dirty="0">
                <a:solidFill>
                  <a:schemeClr val="bg1"/>
                </a:solidFill>
                <a:latin typeface="Cambria" panose="02040503050406030204" pitchFamily="18" charset="0"/>
              </a:rPr>
              <a:t>Motivation and Goal</a:t>
            </a:r>
          </a:p>
          <a:p>
            <a:pPr marL="0" indent="0">
              <a:buNone/>
            </a:pPr>
            <a:r>
              <a:rPr lang="en-US" sz="4000" dirty="0">
                <a:solidFill>
                  <a:schemeClr val="bg1"/>
                </a:solidFill>
                <a:latin typeface="Cambria" panose="02040503050406030204" pitchFamily="18" charset="0"/>
              </a:rPr>
              <a:t>DRAM Background</a:t>
            </a:r>
          </a:p>
          <a:p>
            <a:pPr marL="0" indent="0">
              <a:buNone/>
            </a:pPr>
            <a:r>
              <a:rPr lang="en-US" sz="4400" dirty="0">
                <a:solidFill>
                  <a:schemeClr val="bg1"/>
                </a:solidFill>
                <a:latin typeface="Cambria" panose="02040503050406030204" pitchFamily="18" charset="0"/>
              </a:rPr>
              <a:t>Experimental Methodology</a:t>
            </a:r>
          </a:p>
          <a:p>
            <a:pPr marL="0" indent="0">
              <a:buNone/>
            </a:pPr>
            <a:r>
              <a:rPr lang="en-US" sz="4400" dirty="0">
                <a:solidFill>
                  <a:schemeClr val="bg1"/>
                </a:solidFill>
                <a:latin typeface="Cambria" panose="02040503050406030204" pitchFamily="18" charset="0"/>
              </a:rPr>
              <a:t>Characterization Results</a:t>
            </a:r>
          </a:p>
          <a:p>
            <a:pPr marL="0" indent="0">
              <a:buNone/>
            </a:pPr>
            <a:r>
              <a:rPr lang="en-US" sz="4400" dirty="0">
                <a:solidFill>
                  <a:schemeClr val="bg1"/>
                </a:solidFill>
                <a:latin typeface="Cambria" panose="02040503050406030204" pitchFamily="18" charset="0"/>
              </a:rPr>
              <a:t>Mechanism: Solar-DRAM</a:t>
            </a:r>
          </a:p>
          <a:p>
            <a:pPr marL="0" indent="0">
              <a:buNone/>
            </a:pPr>
            <a:r>
              <a:rPr lang="en-US" sz="4400" dirty="0">
                <a:solidFill>
                  <a:schemeClr val="bg1"/>
                </a:solidFill>
                <a:latin typeface="Cambria" panose="02040503050406030204" pitchFamily="18" charset="0"/>
              </a:rPr>
              <a:t>Evaluation</a:t>
            </a:r>
          </a:p>
          <a:p>
            <a:pPr marL="0" indent="0">
              <a:buNone/>
            </a:pPr>
            <a:r>
              <a:rPr lang="en-US" sz="4400" dirty="0">
                <a:solidFill>
                  <a:schemeClr val="bg1"/>
                </a:solidFill>
                <a:latin typeface="Cambria" panose="02040503050406030204" pitchFamily="18" charset="0"/>
              </a:rPr>
              <a:t>Conclusion</a:t>
            </a:r>
          </a:p>
        </p:txBody>
      </p:sp>
      <p:sp>
        <p:nvSpPr>
          <p:cNvPr id="4" name="Slide Number Placeholder 3">
            <a:extLst>
              <a:ext uri="{FF2B5EF4-FFF2-40B4-BE49-F238E27FC236}">
                <a16:creationId xmlns:a16="http://schemas.microsoft.com/office/drawing/2014/main" id="{614E9C31-C5C2-0A43-BC7B-088D23A30AB0}"/>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13</a:t>
            </a:fld>
            <a:endParaRPr lang="en-US"/>
          </a:p>
        </p:txBody>
      </p:sp>
      <p:sp>
        <p:nvSpPr>
          <p:cNvPr id="15" name="Title 1">
            <a:extLst>
              <a:ext uri="{FF2B5EF4-FFF2-40B4-BE49-F238E27FC236}">
                <a16:creationId xmlns:a16="http://schemas.microsoft.com/office/drawing/2014/main" id="{B4442B82-D3AF-B549-A68B-CB59CD1F84E2}"/>
              </a:ext>
            </a:extLst>
          </p:cNvPr>
          <p:cNvSpPr txBox="1">
            <a:spLocks/>
          </p:cNvSpPr>
          <p:nvPr/>
        </p:nvSpPr>
        <p:spPr>
          <a:xfrm>
            <a:off x="171451" y="140677"/>
            <a:ext cx="8708780" cy="741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Solar-DRAM Outline</a:t>
            </a:r>
          </a:p>
        </p:txBody>
      </p:sp>
    </p:spTree>
    <p:extLst>
      <p:ext uri="{BB962C8B-B14F-4D97-AF65-F5344CB8AC3E}">
        <p14:creationId xmlns:p14="http://schemas.microsoft.com/office/powerpoint/2010/main" val="1348402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1" y="1094281"/>
            <a:ext cx="8833064" cy="5476999"/>
          </a:xfrm>
        </p:spPr>
        <p:txBody>
          <a:bodyPr>
            <a:noAutofit/>
          </a:bodyPr>
          <a:lstStyle/>
          <a:p>
            <a:r>
              <a:rPr lang="en-US" sz="3600" b="1" dirty="0">
                <a:solidFill>
                  <a:schemeClr val="accent6">
                    <a:lumMod val="75000"/>
                  </a:schemeClr>
                </a:solidFill>
                <a:latin typeface="Cambria" panose="02040503050406030204" pitchFamily="18" charset="0"/>
              </a:rPr>
              <a:t>282 2y-nm LPDDR4 DRAM modules</a:t>
            </a:r>
          </a:p>
          <a:p>
            <a:pPr lvl="1"/>
            <a:r>
              <a:rPr lang="en-US" b="1" dirty="0">
                <a:solidFill>
                  <a:srgbClr val="538235"/>
                </a:solidFill>
                <a:latin typeface="Cambria" panose="02040503050406030204" pitchFamily="18" charset="0"/>
              </a:rPr>
              <a:t>2GB</a:t>
            </a:r>
            <a:r>
              <a:rPr lang="en-US" dirty="0">
                <a:latin typeface="Cambria" panose="02040503050406030204" pitchFamily="18" charset="0"/>
              </a:rPr>
              <a:t> device size</a:t>
            </a:r>
          </a:p>
          <a:p>
            <a:pPr lvl="1"/>
            <a:r>
              <a:rPr lang="en-US" dirty="0">
                <a:latin typeface="Cambria" panose="02040503050406030204" pitchFamily="18" charset="0"/>
              </a:rPr>
              <a:t>From </a:t>
            </a:r>
            <a:r>
              <a:rPr lang="en-US" b="1" dirty="0">
                <a:solidFill>
                  <a:srgbClr val="538235"/>
                </a:solidFill>
                <a:latin typeface="Cambria" panose="02040503050406030204" pitchFamily="18" charset="0"/>
              </a:rPr>
              <a:t>3 major DRAM manufacturers</a:t>
            </a:r>
            <a:endParaRPr lang="en-US" dirty="0">
              <a:latin typeface="Cambria" panose="02040503050406030204" pitchFamily="18" charset="0"/>
            </a:endParaRPr>
          </a:p>
          <a:p>
            <a:r>
              <a:rPr lang="en-US" sz="3600" b="1" dirty="0">
                <a:solidFill>
                  <a:schemeClr val="accent5"/>
                </a:solidFill>
                <a:latin typeface="Cambria" panose="02040503050406030204" pitchFamily="18" charset="0"/>
              </a:rPr>
              <a:t>Thermally controlled testing chamber</a:t>
            </a:r>
          </a:p>
          <a:p>
            <a:pPr lvl="1"/>
            <a:r>
              <a:rPr lang="en-US" dirty="0">
                <a:latin typeface="Cambria" panose="02040503050406030204" pitchFamily="18" charset="0"/>
              </a:rPr>
              <a:t>Ambient temperature range: </a:t>
            </a:r>
            <a:r>
              <a:rPr lang="en-US" b="1" dirty="0">
                <a:solidFill>
                  <a:schemeClr val="accent5"/>
                </a:solidFill>
                <a:latin typeface="Cambria" panose="02040503050406030204" pitchFamily="18" charset="0"/>
              </a:rPr>
              <a:t>{40°C – 55°C} ± 0.25°C</a:t>
            </a:r>
          </a:p>
          <a:p>
            <a:pPr lvl="1"/>
            <a:r>
              <a:rPr lang="en-US" dirty="0">
                <a:latin typeface="Cambria" panose="02040503050406030204" pitchFamily="18" charset="0"/>
              </a:rPr>
              <a:t>DRAM temperature is held at 15°C above ambient</a:t>
            </a:r>
          </a:p>
          <a:p>
            <a:r>
              <a:rPr lang="en-US" sz="3600" b="1" dirty="0">
                <a:solidFill>
                  <a:srgbClr val="7030A0"/>
                </a:solidFill>
                <a:latin typeface="Cambria" panose="02040503050406030204" pitchFamily="18" charset="0"/>
              </a:rPr>
              <a:t>Precise control over DRAM commands and timing parameters</a:t>
            </a:r>
          </a:p>
          <a:p>
            <a:pPr lvl="1"/>
            <a:r>
              <a:rPr lang="en-US" dirty="0">
                <a:latin typeface="Cambria" panose="02040503050406030204" pitchFamily="18" charset="0"/>
              </a:rPr>
              <a:t>Test reduced latency effects by </a:t>
            </a:r>
            <a:r>
              <a:rPr lang="en-US" b="1" dirty="0">
                <a:solidFill>
                  <a:srgbClr val="7030A0"/>
                </a:solidFill>
                <a:latin typeface="Cambria" panose="02040503050406030204" pitchFamily="18" charset="0"/>
              </a:rPr>
              <a:t>reducing </a:t>
            </a:r>
            <a:r>
              <a:rPr lang="en-US" b="1" dirty="0" err="1">
                <a:solidFill>
                  <a:srgbClr val="7030A0"/>
                </a:solidFill>
                <a:latin typeface="Cambria" panose="02040503050406030204" pitchFamily="18" charset="0"/>
              </a:rPr>
              <a:t>t</a:t>
            </a:r>
            <a:r>
              <a:rPr lang="en-US" b="1" baseline="-25000" dirty="0" err="1">
                <a:solidFill>
                  <a:srgbClr val="7030A0"/>
                </a:solidFill>
                <a:latin typeface="Cambria" panose="02040503050406030204" pitchFamily="18" charset="0"/>
              </a:rPr>
              <a:t>RCD</a:t>
            </a:r>
            <a:r>
              <a:rPr lang="en-US" b="1" dirty="0">
                <a:solidFill>
                  <a:srgbClr val="7030A0"/>
                </a:solidFill>
                <a:latin typeface="Cambria" panose="02040503050406030204" pitchFamily="18" charset="0"/>
              </a:rPr>
              <a:t> parameter</a:t>
            </a:r>
          </a:p>
          <a:p>
            <a:r>
              <a:rPr lang="en-US" sz="3600" b="1" dirty="0" err="1">
                <a:solidFill>
                  <a:srgbClr val="C00000"/>
                </a:solidFill>
                <a:latin typeface="Cambria" panose="02040503050406030204" pitchFamily="18" charset="0"/>
              </a:rPr>
              <a:t>Ramulator</a:t>
            </a:r>
            <a:r>
              <a:rPr lang="en-US" sz="3600" b="1" dirty="0">
                <a:solidFill>
                  <a:srgbClr val="C00000"/>
                </a:solidFill>
                <a:latin typeface="Cambria" panose="02040503050406030204" pitchFamily="18" charset="0"/>
              </a:rPr>
              <a:t> DRAM Simulator </a:t>
            </a:r>
            <a:r>
              <a:rPr lang="en-US" sz="2000" dirty="0">
                <a:solidFill>
                  <a:srgbClr val="C00000"/>
                </a:solidFill>
                <a:latin typeface="Cambria" panose="02040503050406030204" pitchFamily="18" charset="0"/>
              </a:rPr>
              <a:t>[Kim+, CAL’15]</a:t>
            </a:r>
            <a:endParaRPr lang="en-US" sz="3600" dirty="0">
              <a:solidFill>
                <a:srgbClr val="C00000"/>
              </a:solidFill>
              <a:latin typeface="Cambria" panose="02040503050406030204" pitchFamily="18" charset="0"/>
            </a:endParaRPr>
          </a:p>
          <a:p>
            <a:pPr lvl="1"/>
            <a:r>
              <a:rPr lang="en-US" dirty="0">
                <a:latin typeface="Cambria" panose="02040503050406030204" pitchFamily="18" charset="0"/>
              </a:rPr>
              <a:t>Access latency characterization in </a:t>
            </a:r>
            <a:r>
              <a:rPr lang="en-US" b="1" dirty="0">
                <a:solidFill>
                  <a:srgbClr val="C00000"/>
                </a:solidFill>
                <a:latin typeface="Cambria" panose="02040503050406030204" pitchFamily="18" charset="0"/>
              </a:rPr>
              <a:t>real workloads</a:t>
            </a:r>
          </a:p>
        </p:txBody>
      </p:sp>
      <p:sp>
        <p:nvSpPr>
          <p:cNvPr id="6" name="Title 1">
            <a:extLst>
              <a:ext uri="{FF2B5EF4-FFF2-40B4-BE49-F238E27FC236}">
                <a16:creationId xmlns:a16="http://schemas.microsoft.com/office/drawing/2014/main" id="{E0F536E5-805E-454A-B120-8A3C69185A6C}"/>
              </a:ext>
            </a:extLst>
          </p:cNvPr>
          <p:cNvSpPr txBox="1">
            <a:spLocks/>
          </p:cNvSpPr>
          <p:nvPr/>
        </p:nvSpPr>
        <p:spPr>
          <a:xfrm>
            <a:off x="171451" y="140677"/>
            <a:ext cx="8708780" cy="741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Experimental Methodology</a:t>
            </a:r>
          </a:p>
        </p:txBody>
      </p:sp>
      <p:sp>
        <p:nvSpPr>
          <p:cNvPr id="2" name="Slide Number Placeholder 1">
            <a:extLst>
              <a:ext uri="{FF2B5EF4-FFF2-40B4-BE49-F238E27FC236}">
                <a16:creationId xmlns:a16="http://schemas.microsoft.com/office/drawing/2014/main" id="{B8A577AA-93BF-1942-B31A-61DBF871ECA4}"/>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14</a:t>
            </a:fld>
            <a:endParaRPr lang="en-US"/>
          </a:p>
        </p:txBody>
      </p:sp>
    </p:spTree>
    <p:extLst>
      <p:ext uri="{BB962C8B-B14F-4D97-AF65-F5344CB8AC3E}">
        <p14:creationId xmlns:p14="http://schemas.microsoft.com/office/powerpoint/2010/main" val="418767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F1EC7FD-07AD-5F47-BFE3-50055773A1BE}"/>
              </a:ext>
            </a:extLst>
          </p:cNvPr>
          <p:cNvSpPr/>
          <p:nvPr/>
        </p:nvSpPr>
        <p:spPr>
          <a:xfrm>
            <a:off x="164117" y="5138012"/>
            <a:ext cx="8805213" cy="64884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9688246-8159-9148-AB24-54DD2D43C874}"/>
              </a:ext>
            </a:extLst>
          </p:cNvPr>
          <p:cNvSpPr/>
          <p:nvPr/>
        </p:nvSpPr>
        <p:spPr>
          <a:xfrm>
            <a:off x="164118" y="812719"/>
            <a:ext cx="8805213" cy="648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7B8E2D5-DDA2-124D-A3A9-748636BBCF45}"/>
              </a:ext>
            </a:extLst>
          </p:cNvPr>
          <p:cNvSpPr/>
          <p:nvPr/>
        </p:nvSpPr>
        <p:spPr>
          <a:xfrm>
            <a:off x="164119" y="1531849"/>
            <a:ext cx="8805213" cy="648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5362A0-79E6-6042-84A3-06026FD68FE8}"/>
              </a:ext>
            </a:extLst>
          </p:cNvPr>
          <p:cNvSpPr/>
          <p:nvPr/>
        </p:nvSpPr>
        <p:spPr>
          <a:xfrm>
            <a:off x="164120" y="2250979"/>
            <a:ext cx="8805213" cy="648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388F314-9A19-194F-8E78-3D9E671248F9}"/>
              </a:ext>
            </a:extLst>
          </p:cNvPr>
          <p:cNvSpPr/>
          <p:nvPr/>
        </p:nvSpPr>
        <p:spPr>
          <a:xfrm>
            <a:off x="164121" y="4419338"/>
            <a:ext cx="8805213" cy="64884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EAA59BF-9027-4D48-862D-4E262145F67F}"/>
              </a:ext>
            </a:extLst>
          </p:cNvPr>
          <p:cNvSpPr/>
          <p:nvPr/>
        </p:nvSpPr>
        <p:spPr>
          <a:xfrm>
            <a:off x="164121" y="3687216"/>
            <a:ext cx="8805213" cy="64884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E2006C-A3DA-A04F-B992-E75B436F5581}"/>
              </a:ext>
            </a:extLst>
          </p:cNvPr>
          <p:cNvSpPr/>
          <p:nvPr/>
        </p:nvSpPr>
        <p:spPr>
          <a:xfrm>
            <a:off x="164122" y="2968417"/>
            <a:ext cx="8805213" cy="648841"/>
          </a:xfrm>
          <a:prstGeom prst="rect">
            <a:avLst/>
          </a:prstGeom>
          <a:solidFill>
            <a:srgbClr val="558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F308482-5C48-3A4F-8FBD-12C5847026E7}"/>
              </a:ext>
            </a:extLst>
          </p:cNvPr>
          <p:cNvSpPr/>
          <p:nvPr/>
        </p:nvSpPr>
        <p:spPr>
          <a:xfrm>
            <a:off x="170268" y="3757835"/>
            <a:ext cx="8805213" cy="59167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8999" y="828096"/>
            <a:ext cx="8122024" cy="5801304"/>
          </a:xfrm>
        </p:spPr>
        <p:txBody>
          <a:bodyPr>
            <a:normAutofit/>
          </a:bodyPr>
          <a:lstStyle/>
          <a:p>
            <a:pPr marL="0" indent="0">
              <a:buNone/>
            </a:pPr>
            <a:r>
              <a:rPr lang="en-US" sz="4400" dirty="0">
                <a:solidFill>
                  <a:schemeClr val="bg1"/>
                </a:solidFill>
                <a:latin typeface="Cambria" panose="02040503050406030204" pitchFamily="18" charset="0"/>
              </a:rPr>
              <a:t>Motivation and Goal</a:t>
            </a:r>
          </a:p>
          <a:p>
            <a:pPr marL="0" indent="0">
              <a:buNone/>
            </a:pPr>
            <a:r>
              <a:rPr lang="en-US" sz="4000" dirty="0">
                <a:solidFill>
                  <a:schemeClr val="bg1"/>
                </a:solidFill>
                <a:latin typeface="Cambria" panose="02040503050406030204" pitchFamily="18" charset="0"/>
              </a:rPr>
              <a:t>DRAM Background</a:t>
            </a:r>
          </a:p>
          <a:p>
            <a:pPr marL="0" indent="0">
              <a:buNone/>
            </a:pPr>
            <a:r>
              <a:rPr lang="en-US" sz="4400" dirty="0">
                <a:solidFill>
                  <a:schemeClr val="bg1"/>
                </a:solidFill>
                <a:latin typeface="Cambria" panose="02040503050406030204" pitchFamily="18" charset="0"/>
              </a:rPr>
              <a:t>Experimental Methodology</a:t>
            </a:r>
          </a:p>
          <a:p>
            <a:pPr marL="0" indent="0">
              <a:buNone/>
            </a:pPr>
            <a:r>
              <a:rPr lang="en-US" sz="4400" dirty="0">
                <a:solidFill>
                  <a:schemeClr val="bg1"/>
                </a:solidFill>
                <a:latin typeface="Cambria" panose="02040503050406030204" pitchFamily="18" charset="0"/>
              </a:rPr>
              <a:t>Characterization Results</a:t>
            </a:r>
          </a:p>
          <a:p>
            <a:pPr marL="0" indent="0">
              <a:buNone/>
            </a:pPr>
            <a:r>
              <a:rPr lang="en-US" sz="4400" dirty="0">
                <a:solidFill>
                  <a:schemeClr val="bg1"/>
                </a:solidFill>
                <a:latin typeface="Cambria" panose="02040503050406030204" pitchFamily="18" charset="0"/>
              </a:rPr>
              <a:t>Mechanism: Solar-DRAM</a:t>
            </a:r>
          </a:p>
          <a:p>
            <a:pPr marL="0" indent="0">
              <a:buNone/>
            </a:pPr>
            <a:r>
              <a:rPr lang="en-US" sz="4400" dirty="0">
                <a:solidFill>
                  <a:schemeClr val="bg1"/>
                </a:solidFill>
                <a:latin typeface="Cambria" panose="02040503050406030204" pitchFamily="18" charset="0"/>
              </a:rPr>
              <a:t>Evaluation</a:t>
            </a:r>
          </a:p>
          <a:p>
            <a:pPr marL="0" indent="0">
              <a:buNone/>
            </a:pPr>
            <a:r>
              <a:rPr lang="en-US" sz="4400" dirty="0">
                <a:solidFill>
                  <a:schemeClr val="bg1"/>
                </a:solidFill>
                <a:latin typeface="Cambria" panose="02040503050406030204" pitchFamily="18" charset="0"/>
              </a:rPr>
              <a:t>Conclusion</a:t>
            </a:r>
          </a:p>
        </p:txBody>
      </p:sp>
      <p:sp>
        <p:nvSpPr>
          <p:cNvPr id="4" name="Slide Number Placeholder 3">
            <a:extLst>
              <a:ext uri="{FF2B5EF4-FFF2-40B4-BE49-F238E27FC236}">
                <a16:creationId xmlns:a16="http://schemas.microsoft.com/office/drawing/2014/main" id="{F85F5683-5CEB-7D43-9C67-07852791D1AC}"/>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15</a:t>
            </a:fld>
            <a:endParaRPr lang="en-US"/>
          </a:p>
        </p:txBody>
      </p:sp>
      <p:sp>
        <p:nvSpPr>
          <p:cNvPr id="15" name="Title 1">
            <a:extLst>
              <a:ext uri="{FF2B5EF4-FFF2-40B4-BE49-F238E27FC236}">
                <a16:creationId xmlns:a16="http://schemas.microsoft.com/office/drawing/2014/main" id="{7D0AD2BD-4C77-EC4D-B265-7AC3E3EAE26A}"/>
              </a:ext>
            </a:extLst>
          </p:cNvPr>
          <p:cNvSpPr txBox="1">
            <a:spLocks/>
          </p:cNvSpPr>
          <p:nvPr/>
        </p:nvSpPr>
        <p:spPr>
          <a:xfrm>
            <a:off x="171451" y="140677"/>
            <a:ext cx="8708780" cy="741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Solar-DRAM Outline</a:t>
            </a:r>
          </a:p>
        </p:txBody>
      </p:sp>
    </p:spTree>
    <p:extLst>
      <p:ext uri="{BB962C8B-B14F-4D97-AF65-F5344CB8AC3E}">
        <p14:creationId xmlns:p14="http://schemas.microsoft.com/office/powerpoint/2010/main" val="2820381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2409AD-31D7-4547-BC0D-34A5E7D929D7}"/>
              </a:ext>
            </a:extLst>
          </p:cNvPr>
          <p:cNvSpPr>
            <a:spLocks noGrp="1"/>
          </p:cNvSpPr>
          <p:nvPr>
            <p:ph idx="1"/>
          </p:nvPr>
        </p:nvSpPr>
        <p:spPr>
          <a:xfrm>
            <a:off x="171451" y="1005840"/>
            <a:ext cx="8848563" cy="5171123"/>
          </a:xfrm>
        </p:spPr>
        <p:txBody>
          <a:bodyPr>
            <a:normAutofit fontScale="92500" lnSpcReduction="20000"/>
          </a:bodyPr>
          <a:lstStyle/>
          <a:p>
            <a:pPr marL="514350" indent="-514350">
              <a:lnSpc>
                <a:spcPct val="250000"/>
              </a:lnSpc>
              <a:buFont typeface="+mj-lt"/>
              <a:buAutoNum type="arabicPeriod"/>
            </a:pPr>
            <a:r>
              <a:rPr lang="en-US" b="1" dirty="0">
                <a:latin typeface="Cambria" panose="02040503050406030204" pitchFamily="18" charset="0"/>
              </a:rPr>
              <a:t> </a:t>
            </a:r>
            <a:r>
              <a:rPr lang="en-US" b="1" dirty="0">
                <a:solidFill>
                  <a:srgbClr val="4674C1"/>
                </a:solidFill>
                <a:latin typeface="Cambria" panose="02040503050406030204" pitchFamily="18" charset="0"/>
              </a:rPr>
              <a:t>Spatial distribution</a:t>
            </a:r>
            <a:r>
              <a:rPr lang="en-US" b="1" dirty="0">
                <a:latin typeface="Cambria" panose="02040503050406030204" pitchFamily="18" charset="0"/>
              </a:rPr>
              <a:t> of activation failures</a:t>
            </a:r>
          </a:p>
          <a:p>
            <a:pPr marL="514350" indent="-514350">
              <a:lnSpc>
                <a:spcPct val="250000"/>
              </a:lnSpc>
              <a:buFont typeface="+mj-lt"/>
              <a:buAutoNum type="arabicPeriod"/>
            </a:pPr>
            <a:r>
              <a:rPr lang="en-US" b="1" dirty="0">
                <a:latin typeface="Cambria" panose="02040503050406030204" pitchFamily="18" charset="0"/>
              </a:rPr>
              <a:t> </a:t>
            </a:r>
            <a:r>
              <a:rPr lang="en-US" b="1" dirty="0">
                <a:solidFill>
                  <a:srgbClr val="4674C1"/>
                </a:solidFill>
                <a:latin typeface="Cambria" panose="02040503050406030204" pitchFamily="18" charset="0"/>
              </a:rPr>
              <a:t>Spatial locality </a:t>
            </a:r>
            <a:r>
              <a:rPr lang="en-US" b="1" dirty="0">
                <a:latin typeface="Cambria" panose="02040503050406030204" pitchFamily="18" charset="0"/>
              </a:rPr>
              <a:t>of activation failures</a:t>
            </a:r>
          </a:p>
          <a:p>
            <a:pPr marL="514350" indent="-514350">
              <a:lnSpc>
                <a:spcPct val="250000"/>
              </a:lnSpc>
              <a:buFont typeface="+mj-lt"/>
              <a:buAutoNum type="arabicPeriod"/>
            </a:pPr>
            <a:r>
              <a:rPr lang="en-US" b="1" dirty="0">
                <a:latin typeface="Cambria" panose="02040503050406030204" pitchFamily="18" charset="0"/>
              </a:rPr>
              <a:t> </a:t>
            </a:r>
            <a:r>
              <a:rPr lang="en-US" b="1" dirty="0">
                <a:solidFill>
                  <a:srgbClr val="4674C1"/>
                </a:solidFill>
                <a:latin typeface="Cambria" panose="02040503050406030204" pitchFamily="18" charset="0"/>
              </a:rPr>
              <a:t>Distribution of cache accesses </a:t>
            </a:r>
            <a:r>
              <a:rPr lang="en-US" b="1" dirty="0">
                <a:latin typeface="Cambria" panose="02040503050406030204" pitchFamily="18" charset="0"/>
              </a:rPr>
              <a:t>in real workloads</a:t>
            </a:r>
          </a:p>
          <a:p>
            <a:pPr marL="514350" indent="-514350">
              <a:lnSpc>
                <a:spcPct val="250000"/>
              </a:lnSpc>
              <a:buFont typeface="+mj-lt"/>
              <a:buAutoNum type="arabicPeriod"/>
            </a:pPr>
            <a:r>
              <a:rPr lang="en-US" b="1" dirty="0">
                <a:latin typeface="Cambria" panose="02040503050406030204" pitchFamily="18" charset="0"/>
              </a:rPr>
              <a:t> </a:t>
            </a:r>
            <a:r>
              <a:rPr lang="en-US" b="1" dirty="0">
                <a:solidFill>
                  <a:srgbClr val="4674C1"/>
                </a:solidFill>
                <a:latin typeface="Cambria" panose="02040503050406030204" pitchFamily="18" charset="0"/>
              </a:rPr>
              <a:t>Short-term variation </a:t>
            </a:r>
            <a:r>
              <a:rPr lang="en-US" b="1" dirty="0">
                <a:latin typeface="Cambria" panose="02040503050406030204" pitchFamily="18" charset="0"/>
              </a:rPr>
              <a:t>of activation failure probability </a:t>
            </a:r>
          </a:p>
          <a:p>
            <a:pPr marL="514350" indent="-514350">
              <a:lnSpc>
                <a:spcPct val="250000"/>
              </a:lnSpc>
              <a:buFont typeface="+mj-lt"/>
              <a:buAutoNum type="arabicPeriod"/>
            </a:pPr>
            <a:r>
              <a:rPr lang="en-US" b="1" dirty="0">
                <a:latin typeface="Cambria" panose="02040503050406030204" pitchFamily="18" charset="0"/>
              </a:rPr>
              <a:t> Effects of reduced </a:t>
            </a:r>
            <a:r>
              <a:rPr lang="en-US" b="1" dirty="0" err="1">
                <a:latin typeface="Cambria" panose="02040503050406030204" pitchFamily="18" charset="0"/>
              </a:rPr>
              <a:t>t</a:t>
            </a:r>
            <a:r>
              <a:rPr lang="en-US" b="1" baseline="-25000" dirty="0" err="1">
                <a:latin typeface="Cambria" panose="02040503050406030204" pitchFamily="18" charset="0"/>
              </a:rPr>
              <a:t>RCD</a:t>
            </a:r>
            <a:r>
              <a:rPr lang="en-US" b="1" dirty="0">
                <a:latin typeface="Cambria" panose="02040503050406030204" pitchFamily="18" charset="0"/>
              </a:rPr>
              <a:t> on </a:t>
            </a:r>
            <a:r>
              <a:rPr lang="en-US" b="1" dirty="0">
                <a:solidFill>
                  <a:srgbClr val="4674C1"/>
                </a:solidFill>
                <a:latin typeface="Cambria" panose="02040503050406030204" pitchFamily="18" charset="0"/>
              </a:rPr>
              <a:t>write operations</a:t>
            </a:r>
          </a:p>
        </p:txBody>
      </p:sp>
      <p:sp>
        <p:nvSpPr>
          <p:cNvPr id="4" name="Slide Number Placeholder 3">
            <a:extLst>
              <a:ext uri="{FF2B5EF4-FFF2-40B4-BE49-F238E27FC236}">
                <a16:creationId xmlns:a16="http://schemas.microsoft.com/office/drawing/2014/main" id="{6633E826-85B0-B049-B755-E04AC76368F3}"/>
              </a:ext>
            </a:extLst>
          </p:cNvPr>
          <p:cNvSpPr>
            <a:spLocks noGrp="1"/>
          </p:cNvSpPr>
          <p:nvPr>
            <p:ph type="sldNum" sz="quarter" idx="4"/>
          </p:nvPr>
        </p:nvSpPr>
        <p:spPr/>
        <p:txBody>
          <a:bodyPr/>
          <a:lstStyle/>
          <a:p>
            <a:fld id="{E75A338B-E4D4-8546-881C-31C2CA334C30}" type="slidenum">
              <a:rPr lang="en-US" smtClean="0"/>
              <a:pPr/>
              <a:t>16</a:t>
            </a:fld>
            <a:endParaRPr lang="en-US" dirty="0"/>
          </a:p>
        </p:txBody>
      </p:sp>
      <p:sp>
        <p:nvSpPr>
          <p:cNvPr id="5" name="Title 1">
            <a:extLst>
              <a:ext uri="{FF2B5EF4-FFF2-40B4-BE49-F238E27FC236}">
                <a16:creationId xmlns:a16="http://schemas.microsoft.com/office/drawing/2014/main" id="{87D74038-2406-D041-8891-0D15417AF835}"/>
              </a:ext>
            </a:extLst>
          </p:cNvPr>
          <p:cNvSpPr txBox="1">
            <a:spLocks/>
          </p:cNvSpPr>
          <p:nvPr/>
        </p:nvSpPr>
        <p:spPr>
          <a:xfrm>
            <a:off x="171451" y="140677"/>
            <a:ext cx="8708780" cy="741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Characterization Results</a:t>
            </a:r>
          </a:p>
        </p:txBody>
      </p:sp>
    </p:spTree>
    <p:extLst>
      <p:ext uri="{BB962C8B-B14F-4D97-AF65-F5344CB8AC3E}">
        <p14:creationId xmlns:p14="http://schemas.microsoft.com/office/powerpoint/2010/main" val="94179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4131055-EFA7-A147-B864-46B8387343D0}"/>
              </a:ext>
            </a:extLst>
          </p:cNvPr>
          <p:cNvSpPr/>
          <p:nvPr/>
        </p:nvSpPr>
        <p:spPr>
          <a:xfrm>
            <a:off x="0" y="5743464"/>
            <a:ext cx="9144000" cy="1225773"/>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Activation failures are </a:t>
            </a:r>
            <a:r>
              <a:rPr lang="en-US" sz="2800" b="1" dirty="0">
                <a:solidFill>
                  <a:schemeClr val="tx1"/>
                </a:solidFill>
                <a:latin typeface="Cambria" panose="02040503050406030204" pitchFamily="18" charset="0"/>
              </a:rPr>
              <a:t>highly constrained </a:t>
            </a:r>
          </a:p>
          <a:p>
            <a:pPr algn="ctr"/>
            <a:r>
              <a:rPr lang="en-US" sz="2800" dirty="0">
                <a:solidFill>
                  <a:schemeClr val="tx1"/>
                </a:solidFill>
                <a:latin typeface="Cambria" panose="02040503050406030204" pitchFamily="18" charset="0"/>
              </a:rPr>
              <a:t>to local </a:t>
            </a:r>
            <a:r>
              <a:rPr lang="en-US" sz="2800" dirty="0" err="1">
                <a:solidFill>
                  <a:schemeClr val="tx1"/>
                </a:solidFill>
                <a:latin typeface="Cambria" panose="02040503050406030204" pitchFamily="18" charset="0"/>
              </a:rPr>
              <a:t>bitlines</a:t>
            </a:r>
            <a:r>
              <a:rPr lang="en-US" sz="2800" dirty="0">
                <a:solidFill>
                  <a:schemeClr val="tx1"/>
                </a:solidFill>
                <a:latin typeface="Cambria" panose="02040503050406030204" pitchFamily="18" charset="0"/>
              </a:rPr>
              <a:t> (i.e., subarrays)</a:t>
            </a:r>
          </a:p>
        </p:txBody>
      </p:sp>
      <p:sp>
        <p:nvSpPr>
          <p:cNvPr id="5" name="Title 1">
            <a:extLst>
              <a:ext uri="{FF2B5EF4-FFF2-40B4-BE49-F238E27FC236}">
                <a16:creationId xmlns:a16="http://schemas.microsoft.com/office/drawing/2014/main" id="{A6B1CC38-D0C6-2849-9B74-73CC353A6E64}"/>
              </a:ext>
            </a:extLst>
          </p:cNvPr>
          <p:cNvSpPr>
            <a:spLocks noGrp="1"/>
          </p:cNvSpPr>
          <p:nvPr>
            <p:ph type="title"/>
          </p:nvPr>
        </p:nvSpPr>
        <p:spPr>
          <a:xfrm>
            <a:off x="171451" y="140677"/>
            <a:ext cx="8708780" cy="741120"/>
          </a:xfrm>
        </p:spPr>
        <p:txBody>
          <a:bodyPr/>
          <a:lstStyle/>
          <a:p>
            <a:r>
              <a:rPr lang="en-US" b="1" dirty="0">
                <a:latin typeface="Cambria" panose="02040503050406030204" pitchFamily="18" charset="0"/>
              </a:rPr>
              <a:t>Spatial Distribution of Failures</a:t>
            </a:r>
          </a:p>
        </p:txBody>
      </p:sp>
      <p:sp>
        <p:nvSpPr>
          <p:cNvPr id="6" name="Slide Number Placeholder 5">
            <a:extLst>
              <a:ext uri="{FF2B5EF4-FFF2-40B4-BE49-F238E27FC236}">
                <a16:creationId xmlns:a16="http://schemas.microsoft.com/office/drawing/2014/main" id="{B9CAF950-E95E-BD4C-BB9A-BF6DA290CDC3}"/>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17</a:t>
            </a:fld>
            <a:endParaRPr lang="en-US" dirty="0"/>
          </a:p>
        </p:txBody>
      </p:sp>
      <p:pic>
        <p:nvPicPr>
          <p:cNvPr id="7" name="Picture 6">
            <a:extLst>
              <a:ext uri="{FF2B5EF4-FFF2-40B4-BE49-F238E27FC236}">
                <a16:creationId xmlns:a16="http://schemas.microsoft.com/office/drawing/2014/main" id="{0F7F0E28-3BA6-C948-9B41-281065156662}"/>
              </a:ext>
            </a:extLst>
          </p:cNvPr>
          <p:cNvPicPr>
            <a:picLocks noChangeAspect="1"/>
          </p:cNvPicPr>
          <p:nvPr/>
        </p:nvPicPr>
        <p:blipFill rotWithShape="1">
          <a:blip r:embed="rId3"/>
          <a:srcRect l="12323" r="7050" b="10625"/>
          <a:stretch/>
        </p:blipFill>
        <p:spPr>
          <a:xfrm>
            <a:off x="3099920" y="1999354"/>
            <a:ext cx="2879040" cy="2919878"/>
          </a:xfrm>
          <a:prstGeom prst="rect">
            <a:avLst/>
          </a:prstGeom>
        </p:spPr>
      </p:pic>
      <p:sp>
        <p:nvSpPr>
          <p:cNvPr id="8" name="TextBox 7">
            <a:extLst>
              <a:ext uri="{FF2B5EF4-FFF2-40B4-BE49-F238E27FC236}">
                <a16:creationId xmlns:a16="http://schemas.microsoft.com/office/drawing/2014/main" id="{1B0D2362-DE6B-9247-948C-C4B9ED330D03}"/>
              </a:ext>
            </a:extLst>
          </p:cNvPr>
          <p:cNvSpPr txBox="1"/>
          <p:nvPr/>
        </p:nvSpPr>
        <p:spPr>
          <a:xfrm>
            <a:off x="2183928" y="1775962"/>
            <a:ext cx="979755" cy="523220"/>
          </a:xfrm>
          <a:prstGeom prst="rect">
            <a:avLst/>
          </a:prstGeom>
          <a:noFill/>
        </p:spPr>
        <p:txBody>
          <a:bodyPr wrap="none" rtlCol="0">
            <a:spAutoFit/>
          </a:bodyPr>
          <a:lstStyle/>
          <a:p>
            <a:r>
              <a:rPr lang="en-US" sz="2800" dirty="0">
                <a:latin typeface="Cambria" panose="02040503050406030204" pitchFamily="18" charset="0"/>
              </a:rPr>
              <a:t>1024</a:t>
            </a:r>
            <a:endParaRPr lang="en-US" sz="3200" dirty="0">
              <a:latin typeface="Cambria" panose="02040503050406030204" pitchFamily="18" charset="0"/>
            </a:endParaRPr>
          </a:p>
        </p:txBody>
      </p:sp>
      <p:sp>
        <p:nvSpPr>
          <p:cNvPr id="9" name="TextBox 8">
            <a:extLst>
              <a:ext uri="{FF2B5EF4-FFF2-40B4-BE49-F238E27FC236}">
                <a16:creationId xmlns:a16="http://schemas.microsoft.com/office/drawing/2014/main" id="{6EBAF38A-8D36-A847-821A-3C67D948A89F}"/>
              </a:ext>
            </a:extLst>
          </p:cNvPr>
          <p:cNvSpPr txBox="1"/>
          <p:nvPr/>
        </p:nvSpPr>
        <p:spPr>
          <a:xfrm>
            <a:off x="2301823" y="3451736"/>
            <a:ext cx="780983" cy="523220"/>
          </a:xfrm>
          <a:prstGeom prst="rect">
            <a:avLst/>
          </a:prstGeom>
          <a:noFill/>
        </p:spPr>
        <p:txBody>
          <a:bodyPr wrap="none" rtlCol="0">
            <a:spAutoFit/>
          </a:bodyPr>
          <a:lstStyle/>
          <a:p>
            <a:r>
              <a:rPr lang="en-US" sz="2800" dirty="0">
                <a:latin typeface="Cambria" panose="02040503050406030204" pitchFamily="18" charset="0"/>
              </a:rPr>
              <a:t>512</a:t>
            </a:r>
            <a:endParaRPr lang="en-US" sz="3200" dirty="0">
              <a:latin typeface="Cambria" panose="02040503050406030204" pitchFamily="18" charset="0"/>
            </a:endParaRPr>
          </a:p>
        </p:txBody>
      </p:sp>
      <p:sp>
        <p:nvSpPr>
          <p:cNvPr id="10" name="TextBox 9">
            <a:extLst>
              <a:ext uri="{FF2B5EF4-FFF2-40B4-BE49-F238E27FC236}">
                <a16:creationId xmlns:a16="http://schemas.microsoft.com/office/drawing/2014/main" id="{47504791-F547-EF4D-8259-7129324AEBE1}"/>
              </a:ext>
            </a:extLst>
          </p:cNvPr>
          <p:cNvSpPr txBox="1"/>
          <p:nvPr/>
        </p:nvSpPr>
        <p:spPr>
          <a:xfrm>
            <a:off x="2780245" y="4803908"/>
            <a:ext cx="383438" cy="523220"/>
          </a:xfrm>
          <a:prstGeom prst="rect">
            <a:avLst/>
          </a:prstGeom>
          <a:noFill/>
        </p:spPr>
        <p:txBody>
          <a:bodyPr wrap="none" rtlCol="0">
            <a:spAutoFit/>
          </a:bodyPr>
          <a:lstStyle/>
          <a:p>
            <a:r>
              <a:rPr lang="en-US" sz="2800" dirty="0">
                <a:latin typeface="Cambria" panose="02040503050406030204" pitchFamily="18" charset="0"/>
              </a:rPr>
              <a:t>0</a:t>
            </a:r>
            <a:endParaRPr lang="en-US" sz="2400" dirty="0">
              <a:latin typeface="Cambria" panose="02040503050406030204" pitchFamily="18" charset="0"/>
            </a:endParaRPr>
          </a:p>
        </p:txBody>
      </p:sp>
      <p:sp>
        <p:nvSpPr>
          <p:cNvPr id="11" name="TextBox 10">
            <a:extLst>
              <a:ext uri="{FF2B5EF4-FFF2-40B4-BE49-F238E27FC236}">
                <a16:creationId xmlns:a16="http://schemas.microsoft.com/office/drawing/2014/main" id="{5C2F53CE-C2E8-3243-82ED-A5A24A113C7F}"/>
              </a:ext>
            </a:extLst>
          </p:cNvPr>
          <p:cNvSpPr txBox="1"/>
          <p:nvPr/>
        </p:nvSpPr>
        <p:spPr>
          <a:xfrm>
            <a:off x="4169976" y="4845473"/>
            <a:ext cx="780983" cy="523220"/>
          </a:xfrm>
          <a:prstGeom prst="rect">
            <a:avLst/>
          </a:prstGeom>
          <a:noFill/>
        </p:spPr>
        <p:txBody>
          <a:bodyPr wrap="none" rtlCol="0">
            <a:spAutoFit/>
          </a:bodyPr>
          <a:lstStyle/>
          <a:p>
            <a:r>
              <a:rPr lang="en-US" sz="2800" dirty="0">
                <a:latin typeface="Cambria" panose="02040503050406030204" pitchFamily="18" charset="0"/>
              </a:rPr>
              <a:t>512</a:t>
            </a:r>
            <a:endParaRPr lang="en-US" sz="3200" dirty="0">
              <a:latin typeface="Cambria" panose="02040503050406030204" pitchFamily="18" charset="0"/>
            </a:endParaRPr>
          </a:p>
        </p:txBody>
      </p:sp>
      <p:sp>
        <p:nvSpPr>
          <p:cNvPr id="12" name="TextBox 11">
            <a:extLst>
              <a:ext uri="{FF2B5EF4-FFF2-40B4-BE49-F238E27FC236}">
                <a16:creationId xmlns:a16="http://schemas.microsoft.com/office/drawing/2014/main" id="{6414C283-153D-AA45-9D86-D266E4FAD929}"/>
              </a:ext>
            </a:extLst>
          </p:cNvPr>
          <p:cNvSpPr txBox="1"/>
          <p:nvPr/>
        </p:nvSpPr>
        <p:spPr>
          <a:xfrm>
            <a:off x="5467374" y="4846810"/>
            <a:ext cx="979755" cy="523220"/>
          </a:xfrm>
          <a:prstGeom prst="rect">
            <a:avLst/>
          </a:prstGeom>
          <a:noFill/>
        </p:spPr>
        <p:txBody>
          <a:bodyPr wrap="none" rtlCol="0">
            <a:spAutoFit/>
          </a:bodyPr>
          <a:lstStyle/>
          <a:p>
            <a:r>
              <a:rPr lang="en-US" sz="2800" dirty="0">
                <a:latin typeface="Cambria" panose="02040503050406030204" pitchFamily="18" charset="0"/>
              </a:rPr>
              <a:t>1024</a:t>
            </a:r>
            <a:endParaRPr lang="en-US" sz="3200" dirty="0">
              <a:latin typeface="Cambria" panose="02040503050406030204" pitchFamily="18" charset="0"/>
            </a:endParaRPr>
          </a:p>
        </p:txBody>
      </p:sp>
      <p:sp>
        <p:nvSpPr>
          <p:cNvPr id="13" name="TextBox 12">
            <a:extLst>
              <a:ext uri="{FF2B5EF4-FFF2-40B4-BE49-F238E27FC236}">
                <a16:creationId xmlns:a16="http://schemas.microsoft.com/office/drawing/2014/main" id="{F1C55847-7718-C147-96CB-4F36BB65E1C6}"/>
              </a:ext>
            </a:extLst>
          </p:cNvPr>
          <p:cNvSpPr txBox="1"/>
          <p:nvPr/>
        </p:nvSpPr>
        <p:spPr>
          <a:xfrm rot="16200000">
            <a:off x="425105" y="3177730"/>
            <a:ext cx="3021340" cy="461665"/>
          </a:xfrm>
          <a:prstGeom prst="rect">
            <a:avLst/>
          </a:prstGeom>
          <a:noFill/>
        </p:spPr>
        <p:txBody>
          <a:bodyPr wrap="none" rtlCol="0">
            <a:spAutoFit/>
          </a:bodyPr>
          <a:lstStyle/>
          <a:p>
            <a:r>
              <a:rPr lang="en-US" sz="2400" dirty="0">
                <a:latin typeface="Cambria" panose="02040503050406030204" pitchFamily="18" charset="0"/>
              </a:rPr>
              <a:t>DRAM Row (number)</a:t>
            </a:r>
            <a:endParaRPr lang="en-US" sz="2000" dirty="0">
              <a:latin typeface="Cambria" panose="02040503050406030204" pitchFamily="18" charset="0"/>
            </a:endParaRPr>
          </a:p>
        </p:txBody>
      </p:sp>
      <p:sp>
        <p:nvSpPr>
          <p:cNvPr id="14" name="TextBox 13">
            <a:extLst>
              <a:ext uri="{FF2B5EF4-FFF2-40B4-BE49-F238E27FC236}">
                <a16:creationId xmlns:a16="http://schemas.microsoft.com/office/drawing/2014/main" id="{56B16B71-9A01-8F4D-8614-F2C76652E437}"/>
              </a:ext>
            </a:extLst>
          </p:cNvPr>
          <p:cNvSpPr txBox="1"/>
          <p:nvPr/>
        </p:nvSpPr>
        <p:spPr>
          <a:xfrm>
            <a:off x="6555073" y="3230082"/>
            <a:ext cx="2090701" cy="461665"/>
          </a:xfrm>
          <a:prstGeom prst="rect">
            <a:avLst/>
          </a:prstGeom>
          <a:noFill/>
        </p:spPr>
        <p:txBody>
          <a:bodyPr wrap="none" rtlCol="0">
            <a:spAutoFit/>
          </a:bodyPr>
          <a:lstStyle/>
          <a:p>
            <a:r>
              <a:rPr lang="en-US" sz="2400" dirty="0">
                <a:latin typeface="Cambria" panose="02040503050406030204" pitchFamily="18" charset="0"/>
              </a:rPr>
              <a:t>Subarray Edge</a:t>
            </a:r>
            <a:endParaRPr lang="en-US" sz="2000" dirty="0">
              <a:latin typeface="Cambria" panose="02040503050406030204" pitchFamily="18" charset="0"/>
            </a:endParaRPr>
          </a:p>
        </p:txBody>
      </p:sp>
      <p:sp>
        <p:nvSpPr>
          <p:cNvPr id="16" name="TextBox 15">
            <a:extLst>
              <a:ext uri="{FF2B5EF4-FFF2-40B4-BE49-F238E27FC236}">
                <a16:creationId xmlns:a16="http://schemas.microsoft.com/office/drawing/2014/main" id="{32867533-ACD7-CA43-BAEB-0DD117FA2E52}"/>
              </a:ext>
            </a:extLst>
          </p:cNvPr>
          <p:cNvSpPr txBox="1"/>
          <p:nvPr/>
        </p:nvSpPr>
        <p:spPr>
          <a:xfrm>
            <a:off x="2812845" y="5170561"/>
            <a:ext cx="3453189" cy="461665"/>
          </a:xfrm>
          <a:prstGeom prst="rect">
            <a:avLst/>
          </a:prstGeom>
          <a:noFill/>
        </p:spPr>
        <p:txBody>
          <a:bodyPr wrap="none" rtlCol="0">
            <a:spAutoFit/>
          </a:bodyPr>
          <a:lstStyle/>
          <a:p>
            <a:r>
              <a:rPr lang="en-US" sz="2400" dirty="0">
                <a:latin typeface="Cambria" panose="02040503050406030204" pitchFamily="18" charset="0"/>
              </a:rPr>
              <a:t>DRAM Column (number)</a:t>
            </a:r>
            <a:endParaRPr lang="en-US" sz="2000" dirty="0">
              <a:latin typeface="Cambria" panose="02040503050406030204" pitchFamily="18" charset="0"/>
            </a:endParaRPr>
          </a:p>
        </p:txBody>
      </p:sp>
      <p:cxnSp>
        <p:nvCxnSpPr>
          <p:cNvPr id="17" name="Straight Arrow Connector 16">
            <a:extLst>
              <a:ext uri="{FF2B5EF4-FFF2-40B4-BE49-F238E27FC236}">
                <a16:creationId xmlns:a16="http://schemas.microsoft.com/office/drawing/2014/main" id="{0C19AE69-91E5-BB40-9A73-EE7DB7C6A926}"/>
              </a:ext>
            </a:extLst>
          </p:cNvPr>
          <p:cNvCxnSpPr>
            <a:cxnSpLocks/>
          </p:cNvCxnSpPr>
          <p:nvPr/>
        </p:nvCxnSpPr>
        <p:spPr>
          <a:xfrm flipH="1">
            <a:off x="6069281" y="3470118"/>
            <a:ext cx="49444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F091787E-5E06-8B40-8280-DE4F3039BBE2}"/>
              </a:ext>
            </a:extLst>
          </p:cNvPr>
          <p:cNvSpPr txBox="1"/>
          <p:nvPr/>
        </p:nvSpPr>
        <p:spPr>
          <a:xfrm>
            <a:off x="211122" y="954066"/>
            <a:ext cx="8404608" cy="492443"/>
          </a:xfrm>
          <a:prstGeom prst="rect">
            <a:avLst/>
          </a:prstGeom>
          <a:noFill/>
        </p:spPr>
        <p:txBody>
          <a:bodyPr wrap="none" rtlCol="0">
            <a:spAutoFit/>
          </a:bodyPr>
          <a:lstStyle/>
          <a:p>
            <a:r>
              <a:rPr lang="en-US" sz="2600" dirty="0">
                <a:latin typeface="Cambria" panose="02040503050406030204" pitchFamily="18" charset="0"/>
              </a:rPr>
              <a:t>How are activation failures spatially distributed in DRAM?</a:t>
            </a:r>
          </a:p>
        </p:txBody>
      </p:sp>
    </p:spTree>
    <p:extLst>
      <p:ext uri="{BB962C8B-B14F-4D97-AF65-F5344CB8AC3E}">
        <p14:creationId xmlns:p14="http://schemas.microsoft.com/office/powerpoint/2010/main" val="105273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p:bldP spid="9" grpId="0"/>
      <p:bldP spid="10" grpId="0"/>
      <p:bldP spid="11" grpId="0"/>
      <p:bldP spid="12" grpId="0"/>
      <p:bldP spid="13" grpId="0"/>
      <p:bldP spid="14" grpId="0"/>
      <p:bldP spid="16"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DD8DBA-C33B-1642-9080-1FD9BD6211B2}"/>
              </a:ext>
            </a:extLst>
          </p:cNvPr>
          <p:cNvSpPr/>
          <p:nvPr/>
        </p:nvSpPr>
        <p:spPr>
          <a:xfrm>
            <a:off x="0" y="5546932"/>
            <a:ext cx="9144000" cy="1311067"/>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Activation failures are </a:t>
            </a:r>
            <a:r>
              <a:rPr lang="en-US" sz="2800" b="1" dirty="0">
                <a:solidFill>
                  <a:schemeClr val="tx1"/>
                </a:solidFill>
                <a:latin typeface="Cambria" panose="02040503050406030204" pitchFamily="18" charset="0"/>
              </a:rPr>
              <a:t>constrained to the cache line </a:t>
            </a:r>
          </a:p>
          <a:p>
            <a:pPr algn="ctr"/>
            <a:r>
              <a:rPr lang="en-US" sz="2800" dirty="0">
                <a:solidFill>
                  <a:schemeClr val="tx1"/>
                </a:solidFill>
                <a:latin typeface="Cambria" panose="02040503050406030204" pitchFamily="18" charset="0"/>
              </a:rPr>
              <a:t>first accessed immediately following an activation</a:t>
            </a:r>
          </a:p>
        </p:txBody>
      </p:sp>
      <p:sp>
        <p:nvSpPr>
          <p:cNvPr id="3" name="Content Placeholder 2">
            <a:extLst>
              <a:ext uri="{FF2B5EF4-FFF2-40B4-BE49-F238E27FC236}">
                <a16:creationId xmlns:a16="http://schemas.microsoft.com/office/drawing/2014/main" id="{A9DE5A57-497B-B54E-BD46-005D0523086D}"/>
              </a:ext>
            </a:extLst>
          </p:cNvPr>
          <p:cNvSpPr>
            <a:spLocks noGrp="1"/>
          </p:cNvSpPr>
          <p:nvPr>
            <p:ph idx="1"/>
          </p:nvPr>
        </p:nvSpPr>
        <p:spPr>
          <a:xfrm>
            <a:off x="189034" y="913903"/>
            <a:ext cx="8343899" cy="558103"/>
          </a:xfrm>
        </p:spPr>
        <p:txBody>
          <a:bodyPr/>
          <a:lstStyle/>
          <a:p>
            <a:pPr marL="0" indent="0">
              <a:buNone/>
            </a:pPr>
            <a:r>
              <a:rPr lang="en-US" dirty="0"/>
              <a:t>Where does a single access induce activation failures? </a:t>
            </a:r>
          </a:p>
        </p:txBody>
      </p:sp>
      <p:sp>
        <p:nvSpPr>
          <p:cNvPr id="4" name="Slide Number Placeholder 3">
            <a:extLst>
              <a:ext uri="{FF2B5EF4-FFF2-40B4-BE49-F238E27FC236}">
                <a16:creationId xmlns:a16="http://schemas.microsoft.com/office/drawing/2014/main" id="{6A090953-BD39-464A-B9FE-9756AE63AA80}"/>
              </a:ext>
            </a:extLst>
          </p:cNvPr>
          <p:cNvSpPr>
            <a:spLocks noGrp="1"/>
          </p:cNvSpPr>
          <p:nvPr>
            <p:ph type="sldNum" sz="quarter" idx="4"/>
          </p:nvPr>
        </p:nvSpPr>
        <p:spPr/>
        <p:txBody>
          <a:bodyPr/>
          <a:lstStyle/>
          <a:p>
            <a:fld id="{E75A338B-E4D4-8546-881C-31C2CA334C30}" type="slidenum">
              <a:rPr lang="en-US" smtClean="0"/>
              <a:pPr/>
              <a:t>18</a:t>
            </a:fld>
            <a:endParaRPr lang="en-US" dirty="0"/>
          </a:p>
        </p:txBody>
      </p:sp>
      <p:sp>
        <p:nvSpPr>
          <p:cNvPr id="5" name="Title 1">
            <a:extLst>
              <a:ext uri="{FF2B5EF4-FFF2-40B4-BE49-F238E27FC236}">
                <a16:creationId xmlns:a16="http://schemas.microsoft.com/office/drawing/2014/main" id="{97877048-1212-1143-8536-67CF25289BB0}"/>
              </a:ext>
            </a:extLst>
          </p:cNvPr>
          <p:cNvSpPr>
            <a:spLocks noGrp="1"/>
          </p:cNvSpPr>
          <p:nvPr>
            <p:ph type="title"/>
          </p:nvPr>
        </p:nvSpPr>
        <p:spPr>
          <a:xfrm>
            <a:off x="171451" y="140677"/>
            <a:ext cx="8708780" cy="741120"/>
          </a:xfrm>
        </p:spPr>
        <p:txBody>
          <a:bodyPr/>
          <a:lstStyle/>
          <a:p>
            <a:r>
              <a:rPr lang="en-US" b="1" dirty="0">
                <a:latin typeface="Cambria" panose="02040503050406030204" pitchFamily="18" charset="0"/>
              </a:rPr>
              <a:t>Spatial Locality of Failures</a:t>
            </a:r>
          </a:p>
        </p:txBody>
      </p:sp>
      <p:cxnSp>
        <p:nvCxnSpPr>
          <p:cNvPr id="8" name="Straight Connector 7">
            <a:extLst>
              <a:ext uri="{FF2B5EF4-FFF2-40B4-BE49-F238E27FC236}">
                <a16:creationId xmlns:a16="http://schemas.microsoft.com/office/drawing/2014/main" id="{05426B50-DA75-3842-9A49-D8CB8A054D99}"/>
              </a:ext>
            </a:extLst>
          </p:cNvPr>
          <p:cNvCxnSpPr>
            <a:cxnSpLocks/>
          </p:cNvCxnSpPr>
          <p:nvPr/>
        </p:nvCxnSpPr>
        <p:spPr>
          <a:xfrm>
            <a:off x="1841235" y="2878225"/>
            <a:ext cx="616412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B970BFD-D577-9140-B9E4-D04CBC701BEB}"/>
              </a:ext>
            </a:extLst>
          </p:cNvPr>
          <p:cNvCxnSpPr>
            <a:cxnSpLocks/>
          </p:cNvCxnSpPr>
          <p:nvPr/>
        </p:nvCxnSpPr>
        <p:spPr>
          <a:xfrm>
            <a:off x="1841234" y="3722284"/>
            <a:ext cx="616412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F6DFE26-A4AA-5D4A-A1E9-1E361EA542A6}"/>
              </a:ext>
            </a:extLst>
          </p:cNvPr>
          <p:cNvCxnSpPr>
            <a:cxnSpLocks/>
          </p:cNvCxnSpPr>
          <p:nvPr/>
        </p:nvCxnSpPr>
        <p:spPr>
          <a:xfrm>
            <a:off x="2392219" y="24679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4A25160-9FF9-654E-B87F-764FF4CACE92}"/>
              </a:ext>
            </a:extLst>
          </p:cNvPr>
          <p:cNvCxnSpPr>
            <a:cxnSpLocks/>
          </p:cNvCxnSpPr>
          <p:nvPr/>
        </p:nvCxnSpPr>
        <p:spPr>
          <a:xfrm>
            <a:off x="3587973" y="24679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FF351ED-4A1B-534A-A3DA-6F78B6424DA5}"/>
              </a:ext>
            </a:extLst>
          </p:cNvPr>
          <p:cNvCxnSpPr>
            <a:cxnSpLocks/>
          </p:cNvCxnSpPr>
          <p:nvPr/>
        </p:nvCxnSpPr>
        <p:spPr>
          <a:xfrm>
            <a:off x="4912681" y="24679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E945D8-066E-874F-BFDD-99647E70275C}"/>
              </a:ext>
            </a:extLst>
          </p:cNvPr>
          <p:cNvCxnSpPr>
            <a:cxnSpLocks/>
          </p:cNvCxnSpPr>
          <p:nvPr/>
        </p:nvCxnSpPr>
        <p:spPr>
          <a:xfrm>
            <a:off x="4326527" y="24679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5588D1-7ABD-D24D-ACFB-2FE3178A19C0}"/>
              </a:ext>
            </a:extLst>
          </p:cNvPr>
          <p:cNvCxnSpPr>
            <a:cxnSpLocks/>
          </p:cNvCxnSpPr>
          <p:nvPr/>
        </p:nvCxnSpPr>
        <p:spPr>
          <a:xfrm>
            <a:off x="5522281" y="24679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DF88C43-C438-4544-A399-E4AC4BD9F384}"/>
              </a:ext>
            </a:extLst>
          </p:cNvPr>
          <p:cNvCxnSpPr>
            <a:cxnSpLocks/>
          </p:cNvCxnSpPr>
          <p:nvPr/>
        </p:nvCxnSpPr>
        <p:spPr>
          <a:xfrm>
            <a:off x="3001818" y="24679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C5D604F-948F-3A40-A2EE-732095DC4D1C}"/>
              </a:ext>
            </a:extLst>
          </p:cNvPr>
          <p:cNvSpPr txBox="1"/>
          <p:nvPr/>
        </p:nvSpPr>
        <p:spPr>
          <a:xfrm>
            <a:off x="8005362" y="3323506"/>
            <a:ext cx="476412" cy="584775"/>
          </a:xfrm>
          <a:prstGeom prst="rect">
            <a:avLst/>
          </a:prstGeom>
          <a:noFill/>
        </p:spPr>
        <p:txBody>
          <a:bodyPr wrap="none" rtlCol="0">
            <a:spAutoFit/>
          </a:bodyPr>
          <a:lstStyle/>
          <a:p>
            <a:r>
              <a:rPr lang="en-US" sz="3200" b="1" dirty="0"/>
              <a:t>…</a:t>
            </a:r>
          </a:p>
        </p:txBody>
      </p:sp>
      <p:sp>
        <p:nvSpPr>
          <p:cNvPr id="25" name="TextBox 24">
            <a:extLst>
              <a:ext uri="{FF2B5EF4-FFF2-40B4-BE49-F238E27FC236}">
                <a16:creationId xmlns:a16="http://schemas.microsoft.com/office/drawing/2014/main" id="{2BB81B92-79C5-7A44-BC14-CDD5AD1D7FD9}"/>
              </a:ext>
            </a:extLst>
          </p:cNvPr>
          <p:cNvSpPr txBox="1"/>
          <p:nvPr/>
        </p:nvSpPr>
        <p:spPr>
          <a:xfrm>
            <a:off x="8002487" y="2492496"/>
            <a:ext cx="476412" cy="584775"/>
          </a:xfrm>
          <a:prstGeom prst="rect">
            <a:avLst/>
          </a:prstGeom>
          <a:noFill/>
        </p:spPr>
        <p:txBody>
          <a:bodyPr wrap="none" rtlCol="0">
            <a:spAutoFit/>
          </a:bodyPr>
          <a:lstStyle/>
          <a:p>
            <a:r>
              <a:rPr lang="en-US" sz="3200" b="1" dirty="0"/>
              <a:t>…</a:t>
            </a:r>
          </a:p>
        </p:txBody>
      </p:sp>
      <p:sp>
        <p:nvSpPr>
          <p:cNvPr id="26" name="TextBox 25">
            <a:extLst>
              <a:ext uri="{FF2B5EF4-FFF2-40B4-BE49-F238E27FC236}">
                <a16:creationId xmlns:a16="http://schemas.microsoft.com/office/drawing/2014/main" id="{C3EF8B4C-B22F-1348-9A02-FBA33D7235E7}"/>
              </a:ext>
            </a:extLst>
          </p:cNvPr>
          <p:cNvSpPr txBox="1"/>
          <p:nvPr/>
        </p:nvSpPr>
        <p:spPr>
          <a:xfrm rot="5400000">
            <a:off x="3841679" y="4094135"/>
            <a:ext cx="476412" cy="584775"/>
          </a:xfrm>
          <a:prstGeom prst="rect">
            <a:avLst/>
          </a:prstGeom>
          <a:noFill/>
        </p:spPr>
        <p:txBody>
          <a:bodyPr wrap="none" rtlCol="0">
            <a:spAutoFit/>
          </a:bodyPr>
          <a:lstStyle/>
          <a:p>
            <a:r>
              <a:rPr lang="en-US" sz="3200" b="1" dirty="0"/>
              <a:t>…</a:t>
            </a:r>
          </a:p>
        </p:txBody>
      </p:sp>
      <p:sp>
        <p:nvSpPr>
          <p:cNvPr id="27" name="TextBox 26">
            <a:extLst>
              <a:ext uri="{FF2B5EF4-FFF2-40B4-BE49-F238E27FC236}">
                <a16:creationId xmlns:a16="http://schemas.microsoft.com/office/drawing/2014/main" id="{657A3850-EFAC-FF4B-B1BB-3AF666B5353A}"/>
              </a:ext>
            </a:extLst>
          </p:cNvPr>
          <p:cNvSpPr txBox="1"/>
          <p:nvPr/>
        </p:nvSpPr>
        <p:spPr>
          <a:xfrm rot="5400000">
            <a:off x="2559507" y="4109837"/>
            <a:ext cx="476412" cy="584775"/>
          </a:xfrm>
          <a:prstGeom prst="rect">
            <a:avLst/>
          </a:prstGeom>
          <a:noFill/>
        </p:spPr>
        <p:txBody>
          <a:bodyPr wrap="none" rtlCol="0">
            <a:spAutoFit/>
          </a:bodyPr>
          <a:lstStyle/>
          <a:p>
            <a:r>
              <a:rPr lang="en-US" sz="3200" b="1" dirty="0"/>
              <a:t>…</a:t>
            </a:r>
          </a:p>
        </p:txBody>
      </p:sp>
      <p:sp>
        <p:nvSpPr>
          <p:cNvPr id="28" name="TextBox 27">
            <a:extLst>
              <a:ext uri="{FF2B5EF4-FFF2-40B4-BE49-F238E27FC236}">
                <a16:creationId xmlns:a16="http://schemas.microsoft.com/office/drawing/2014/main" id="{B86AC1E6-905D-FA40-8B26-374FF42DFFA9}"/>
              </a:ext>
            </a:extLst>
          </p:cNvPr>
          <p:cNvSpPr txBox="1"/>
          <p:nvPr/>
        </p:nvSpPr>
        <p:spPr>
          <a:xfrm rot="5400000">
            <a:off x="5751985" y="4089812"/>
            <a:ext cx="476412" cy="584775"/>
          </a:xfrm>
          <a:prstGeom prst="rect">
            <a:avLst/>
          </a:prstGeom>
          <a:noFill/>
        </p:spPr>
        <p:txBody>
          <a:bodyPr wrap="none" rtlCol="0">
            <a:spAutoFit/>
          </a:bodyPr>
          <a:lstStyle/>
          <a:p>
            <a:r>
              <a:rPr lang="en-US" sz="3200" b="1" dirty="0"/>
              <a:t>…</a:t>
            </a:r>
          </a:p>
        </p:txBody>
      </p:sp>
      <p:cxnSp>
        <p:nvCxnSpPr>
          <p:cNvPr id="29" name="Straight Connector 28">
            <a:extLst>
              <a:ext uri="{FF2B5EF4-FFF2-40B4-BE49-F238E27FC236}">
                <a16:creationId xmlns:a16="http://schemas.microsoft.com/office/drawing/2014/main" id="{D0640DC3-9149-7047-9EA6-03719B49D94A}"/>
              </a:ext>
            </a:extLst>
          </p:cNvPr>
          <p:cNvCxnSpPr>
            <a:cxnSpLocks/>
          </p:cNvCxnSpPr>
          <p:nvPr/>
        </p:nvCxnSpPr>
        <p:spPr>
          <a:xfrm>
            <a:off x="6807617" y="24679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40EB9B-ABDF-EF40-9BBD-3FD48BC3844C}"/>
              </a:ext>
            </a:extLst>
          </p:cNvPr>
          <p:cNvCxnSpPr>
            <a:cxnSpLocks/>
          </p:cNvCxnSpPr>
          <p:nvPr/>
        </p:nvCxnSpPr>
        <p:spPr>
          <a:xfrm>
            <a:off x="6221463" y="24679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79A898B-E219-5849-BDFE-8D8D598131F8}"/>
              </a:ext>
            </a:extLst>
          </p:cNvPr>
          <p:cNvCxnSpPr>
            <a:cxnSpLocks/>
          </p:cNvCxnSpPr>
          <p:nvPr/>
        </p:nvCxnSpPr>
        <p:spPr>
          <a:xfrm>
            <a:off x="7417217" y="24679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C34F8B-0C70-E040-B11A-DCF3D35A4C44}"/>
              </a:ext>
            </a:extLst>
          </p:cNvPr>
          <p:cNvCxnSpPr>
            <a:cxnSpLocks/>
          </p:cNvCxnSpPr>
          <p:nvPr/>
        </p:nvCxnSpPr>
        <p:spPr>
          <a:xfrm>
            <a:off x="2409472" y="2467918"/>
            <a:ext cx="0" cy="2438400"/>
          </a:xfrm>
          <a:prstGeom prst="line">
            <a:avLst/>
          </a:prstGeom>
          <a:ln w="1079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60A6718-E058-BB4F-9032-D8593D335CA0}"/>
              </a:ext>
            </a:extLst>
          </p:cNvPr>
          <p:cNvCxnSpPr>
            <a:cxnSpLocks/>
          </p:cNvCxnSpPr>
          <p:nvPr/>
        </p:nvCxnSpPr>
        <p:spPr>
          <a:xfrm>
            <a:off x="7434470" y="2467918"/>
            <a:ext cx="0" cy="2438400"/>
          </a:xfrm>
          <a:prstGeom prst="line">
            <a:avLst/>
          </a:prstGeom>
          <a:ln w="1079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CF629CD-EFAC-B04E-ABBB-8EAA29DBBD6C}"/>
              </a:ext>
            </a:extLst>
          </p:cNvPr>
          <p:cNvCxnSpPr>
            <a:cxnSpLocks/>
          </p:cNvCxnSpPr>
          <p:nvPr/>
        </p:nvCxnSpPr>
        <p:spPr>
          <a:xfrm>
            <a:off x="6238716" y="2467918"/>
            <a:ext cx="0" cy="2438400"/>
          </a:xfrm>
          <a:prstGeom prst="line">
            <a:avLst/>
          </a:prstGeom>
          <a:ln w="10795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86000938-1827-6B47-A791-11B143AD7CA6}"/>
              </a:ext>
            </a:extLst>
          </p:cNvPr>
          <p:cNvSpPr/>
          <p:nvPr/>
        </p:nvSpPr>
        <p:spPr>
          <a:xfrm>
            <a:off x="2099141" y="3452655"/>
            <a:ext cx="1828802" cy="679941"/>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Cambria" panose="02040503050406030204" pitchFamily="18" charset="0"/>
            </a:endParaRPr>
          </a:p>
        </p:txBody>
      </p:sp>
      <p:sp>
        <p:nvSpPr>
          <p:cNvPr id="19" name="Rounded Rectangle 18">
            <a:extLst>
              <a:ext uri="{FF2B5EF4-FFF2-40B4-BE49-F238E27FC236}">
                <a16:creationId xmlns:a16="http://schemas.microsoft.com/office/drawing/2014/main" id="{1996F8A1-E3EB-BA43-B343-7E8E47DC40C3}"/>
              </a:ext>
            </a:extLst>
          </p:cNvPr>
          <p:cNvSpPr/>
          <p:nvPr/>
        </p:nvSpPr>
        <p:spPr>
          <a:xfrm>
            <a:off x="4010004" y="3452654"/>
            <a:ext cx="1828802" cy="679942"/>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ndParaRPr>
          </a:p>
        </p:txBody>
      </p:sp>
      <p:sp>
        <p:nvSpPr>
          <p:cNvPr id="20" name="Rounded Rectangle 19">
            <a:extLst>
              <a:ext uri="{FF2B5EF4-FFF2-40B4-BE49-F238E27FC236}">
                <a16:creationId xmlns:a16="http://schemas.microsoft.com/office/drawing/2014/main" id="{1B8BB13D-9E44-DD46-B5C4-651EEC995AD9}"/>
              </a:ext>
            </a:extLst>
          </p:cNvPr>
          <p:cNvSpPr/>
          <p:nvPr/>
        </p:nvSpPr>
        <p:spPr>
          <a:xfrm>
            <a:off x="2099141" y="4636688"/>
            <a:ext cx="5650527" cy="539261"/>
          </a:xfrm>
          <a:prstGeom prst="roundRect">
            <a:avLst>
              <a:gd name="adj" fmla="val 50000"/>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Local Row Buffer</a:t>
            </a:r>
          </a:p>
        </p:txBody>
      </p:sp>
      <p:sp>
        <p:nvSpPr>
          <p:cNvPr id="22" name="Rounded Rectangle 21">
            <a:extLst>
              <a:ext uri="{FF2B5EF4-FFF2-40B4-BE49-F238E27FC236}">
                <a16:creationId xmlns:a16="http://schemas.microsoft.com/office/drawing/2014/main" id="{9567A312-39C1-6F45-BBC5-A7D6103743E7}"/>
              </a:ext>
            </a:extLst>
          </p:cNvPr>
          <p:cNvSpPr/>
          <p:nvPr/>
        </p:nvSpPr>
        <p:spPr>
          <a:xfrm>
            <a:off x="5920866" y="3452654"/>
            <a:ext cx="1828802" cy="679942"/>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ndParaRPr>
          </a:p>
        </p:txBody>
      </p:sp>
      <p:grpSp>
        <p:nvGrpSpPr>
          <p:cNvPr id="45" name="Group 44">
            <a:extLst>
              <a:ext uri="{FF2B5EF4-FFF2-40B4-BE49-F238E27FC236}">
                <a16:creationId xmlns:a16="http://schemas.microsoft.com/office/drawing/2014/main" id="{C163C176-4905-D84F-9466-CCC2CAF81550}"/>
              </a:ext>
            </a:extLst>
          </p:cNvPr>
          <p:cNvGrpSpPr/>
          <p:nvPr/>
        </p:nvGrpSpPr>
        <p:grpSpPr>
          <a:xfrm>
            <a:off x="274094" y="1571720"/>
            <a:ext cx="2266774" cy="896198"/>
            <a:chOff x="274094" y="1806180"/>
            <a:chExt cx="2266774" cy="896198"/>
          </a:xfrm>
        </p:grpSpPr>
        <p:sp>
          <p:nvSpPr>
            <p:cNvPr id="40" name="Rectangle 39">
              <a:extLst>
                <a:ext uri="{FF2B5EF4-FFF2-40B4-BE49-F238E27FC236}">
                  <a16:creationId xmlns:a16="http://schemas.microsoft.com/office/drawing/2014/main" id="{B70F756D-9D42-E24C-A9FC-B69617E2E9C3}"/>
                </a:ext>
              </a:extLst>
            </p:cNvPr>
            <p:cNvSpPr/>
            <p:nvPr/>
          </p:nvSpPr>
          <p:spPr>
            <a:xfrm>
              <a:off x="274094" y="1806180"/>
              <a:ext cx="2266774" cy="523220"/>
            </a:xfrm>
            <a:prstGeom prst="rect">
              <a:avLst/>
            </a:prstGeom>
          </p:spPr>
          <p:txBody>
            <a:bodyPr wrap="none">
              <a:spAutoFit/>
            </a:bodyPr>
            <a:lstStyle/>
            <a:p>
              <a:pPr algn="ctr"/>
              <a:r>
                <a:rPr lang="en-US" sz="2800" b="1" dirty="0">
                  <a:solidFill>
                    <a:srgbClr val="C00000"/>
                  </a:solidFill>
                  <a:latin typeface="Cambria" panose="02040503050406030204" pitchFamily="18" charset="0"/>
                </a:rPr>
                <a:t>Weak </a:t>
              </a:r>
              <a:r>
                <a:rPr lang="en-US" sz="2800" b="1" dirty="0" err="1">
                  <a:solidFill>
                    <a:srgbClr val="C00000"/>
                  </a:solidFill>
                  <a:latin typeface="Cambria" panose="02040503050406030204" pitchFamily="18" charset="0"/>
                </a:rPr>
                <a:t>bitline</a:t>
              </a:r>
              <a:endParaRPr lang="en-US" sz="2800" b="1" dirty="0">
                <a:solidFill>
                  <a:srgbClr val="C00000"/>
                </a:solidFill>
                <a:latin typeface="Cambria" panose="02040503050406030204" pitchFamily="18" charset="0"/>
              </a:endParaRPr>
            </a:p>
          </p:txBody>
        </p:sp>
        <p:cxnSp>
          <p:nvCxnSpPr>
            <p:cNvPr id="42" name="Straight Arrow Connector 41">
              <a:extLst>
                <a:ext uri="{FF2B5EF4-FFF2-40B4-BE49-F238E27FC236}">
                  <a16:creationId xmlns:a16="http://schemas.microsoft.com/office/drawing/2014/main" id="{2A96DD33-88DF-6D44-9A2D-2C52256D4D4A}"/>
                </a:ext>
              </a:extLst>
            </p:cNvPr>
            <p:cNvCxnSpPr>
              <a:cxnSpLocks/>
            </p:cNvCxnSpPr>
            <p:nvPr/>
          </p:nvCxnSpPr>
          <p:spPr>
            <a:xfrm>
              <a:off x="1670919" y="2366557"/>
              <a:ext cx="544210" cy="335821"/>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1005AE67-B196-0D48-B03D-44B053F08B69}"/>
              </a:ext>
            </a:extLst>
          </p:cNvPr>
          <p:cNvCxnSpPr>
            <a:cxnSpLocks/>
          </p:cNvCxnSpPr>
          <p:nvPr/>
        </p:nvCxnSpPr>
        <p:spPr>
          <a:xfrm>
            <a:off x="1670919" y="2965817"/>
            <a:ext cx="6353513" cy="0"/>
          </a:xfrm>
          <a:prstGeom prst="line">
            <a:avLst/>
          </a:prstGeom>
          <a:ln w="7620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7" name="Rounded Rectangle 56">
            <a:extLst>
              <a:ext uri="{FF2B5EF4-FFF2-40B4-BE49-F238E27FC236}">
                <a16:creationId xmlns:a16="http://schemas.microsoft.com/office/drawing/2014/main" id="{696538A5-793E-B54F-9369-15EBD30D9908}"/>
              </a:ext>
            </a:extLst>
          </p:cNvPr>
          <p:cNvSpPr/>
          <p:nvPr/>
        </p:nvSpPr>
        <p:spPr>
          <a:xfrm>
            <a:off x="2088455" y="4636126"/>
            <a:ext cx="5650527" cy="539261"/>
          </a:xfrm>
          <a:prstGeom prst="roundRect">
            <a:avLst>
              <a:gd name="adj" fmla="val 50000"/>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Local Row Buffer</a:t>
            </a:r>
          </a:p>
        </p:txBody>
      </p:sp>
      <p:grpSp>
        <p:nvGrpSpPr>
          <p:cNvPr id="58" name="Group 57">
            <a:extLst>
              <a:ext uri="{FF2B5EF4-FFF2-40B4-BE49-F238E27FC236}">
                <a16:creationId xmlns:a16="http://schemas.microsoft.com/office/drawing/2014/main" id="{A9337E85-D900-134A-B149-4CD394C12F67}"/>
              </a:ext>
            </a:extLst>
          </p:cNvPr>
          <p:cNvGrpSpPr/>
          <p:nvPr/>
        </p:nvGrpSpPr>
        <p:grpSpPr>
          <a:xfrm>
            <a:off x="2215130" y="3276569"/>
            <a:ext cx="5425328" cy="1445694"/>
            <a:chOff x="2215130" y="3511029"/>
            <a:chExt cx="5425328" cy="1445694"/>
          </a:xfrm>
        </p:grpSpPr>
        <p:sp>
          <p:nvSpPr>
            <p:cNvPr id="48" name="Down Arrow 47">
              <a:extLst>
                <a:ext uri="{FF2B5EF4-FFF2-40B4-BE49-F238E27FC236}">
                  <a16:creationId xmlns:a16="http://schemas.microsoft.com/office/drawing/2014/main" id="{12DCB003-17BF-A040-A2DB-617EC3466BCF}"/>
                </a:ext>
              </a:extLst>
            </p:cNvPr>
            <p:cNvSpPr/>
            <p:nvPr/>
          </p:nvSpPr>
          <p:spPr>
            <a:xfrm>
              <a:off x="2215130" y="3522994"/>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wn Arrow 48">
              <a:extLst>
                <a:ext uri="{FF2B5EF4-FFF2-40B4-BE49-F238E27FC236}">
                  <a16:creationId xmlns:a16="http://schemas.microsoft.com/office/drawing/2014/main" id="{DA27925E-AFB3-834D-9AA7-C215C8EBE0B4}"/>
                </a:ext>
              </a:extLst>
            </p:cNvPr>
            <p:cNvSpPr/>
            <p:nvPr/>
          </p:nvSpPr>
          <p:spPr>
            <a:xfrm>
              <a:off x="2815421" y="3519785"/>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wn Arrow 49">
              <a:extLst>
                <a:ext uri="{FF2B5EF4-FFF2-40B4-BE49-F238E27FC236}">
                  <a16:creationId xmlns:a16="http://schemas.microsoft.com/office/drawing/2014/main" id="{D0099269-B5A2-DC48-BAD0-3CBDF863BA92}"/>
                </a:ext>
              </a:extLst>
            </p:cNvPr>
            <p:cNvSpPr/>
            <p:nvPr/>
          </p:nvSpPr>
          <p:spPr>
            <a:xfrm>
              <a:off x="3381207" y="3517699"/>
              <a:ext cx="417160" cy="1434437"/>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wn Arrow 50">
              <a:extLst>
                <a:ext uri="{FF2B5EF4-FFF2-40B4-BE49-F238E27FC236}">
                  <a16:creationId xmlns:a16="http://schemas.microsoft.com/office/drawing/2014/main" id="{1203E3BD-5893-6F43-BFD5-FB4F3670316A}"/>
                </a:ext>
              </a:extLst>
            </p:cNvPr>
            <p:cNvSpPr/>
            <p:nvPr/>
          </p:nvSpPr>
          <p:spPr>
            <a:xfrm>
              <a:off x="4145119" y="3518408"/>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a:extLst>
                <a:ext uri="{FF2B5EF4-FFF2-40B4-BE49-F238E27FC236}">
                  <a16:creationId xmlns:a16="http://schemas.microsoft.com/office/drawing/2014/main" id="{ECAE7B49-A65A-BD48-9759-047E34322716}"/>
                </a:ext>
              </a:extLst>
            </p:cNvPr>
            <p:cNvSpPr/>
            <p:nvPr/>
          </p:nvSpPr>
          <p:spPr>
            <a:xfrm>
              <a:off x="4745410" y="3515199"/>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wn Arrow 52">
              <a:extLst>
                <a:ext uri="{FF2B5EF4-FFF2-40B4-BE49-F238E27FC236}">
                  <a16:creationId xmlns:a16="http://schemas.microsoft.com/office/drawing/2014/main" id="{6D44329C-70F9-0E4C-8505-BBE474AB28C9}"/>
                </a:ext>
              </a:extLst>
            </p:cNvPr>
            <p:cNvSpPr/>
            <p:nvPr/>
          </p:nvSpPr>
          <p:spPr>
            <a:xfrm>
              <a:off x="5311196" y="3513114"/>
              <a:ext cx="417160" cy="143902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wn Arrow 53">
              <a:extLst>
                <a:ext uri="{FF2B5EF4-FFF2-40B4-BE49-F238E27FC236}">
                  <a16:creationId xmlns:a16="http://schemas.microsoft.com/office/drawing/2014/main" id="{3945729D-DA57-9244-B1C8-EB8C37EFCFCF}"/>
                </a:ext>
              </a:extLst>
            </p:cNvPr>
            <p:cNvSpPr/>
            <p:nvPr/>
          </p:nvSpPr>
          <p:spPr>
            <a:xfrm>
              <a:off x="6057221" y="3516323"/>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wn Arrow 54">
              <a:extLst>
                <a:ext uri="{FF2B5EF4-FFF2-40B4-BE49-F238E27FC236}">
                  <a16:creationId xmlns:a16="http://schemas.microsoft.com/office/drawing/2014/main" id="{06CC1E4E-A899-534E-87EB-AF8AB483BAD6}"/>
                </a:ext>
              </a:extLst>
            </p:cNvPr>
            <p:cNvSpPr/>
            <p:nvPr/>
          </p:nvSpPr>
          <p:spPr>
            <a:xfrm>
              <a:off x="6657512" y="3513114"/>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wn Arrow 55">
              <a:extLst>
                <a:ext uri="{FF2B5EF4-FFF2-40B4-BE49-F238E27FC236}">
                  <a16:creationId xmlns:a16="http://schemas.microsoft.com/office/drawing/2014/main" id="{0748FE3A-E736-0D43-BBE2-D0B823EE9725}"/>
                </a:ext>
              </a:extLst>
            </p:cNvPr>
            <p:cNvSpPr/>
            <p:nvPr/>
          </p:nvSpPr>
          <p:spPr>
            <a:xfrm>
              <a:off x="7223298" y="3511029"/>
              <a:ext cx="417160" cy="143902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ounded Rectangle 15">
            <a:extLst>
              <a:ext uri="{FF2B5EF4-FFF2-40B4-BE49-F238E27FC236}">
                <a16:creationId xmlns:a16="http://schemas.microsoft.com/office/drawing/2014/main" id="{DDF8E073-C441-574F-9F03-B36823177315}"/>
              </a:ext>
            </a:extLst>
          </p:cNvPr>
          <p:cNvSpPr/>
          <p:nvPr/>
        </p:nvSpPr>
        <p:spPr>
          <a:xfrm>
            <a:off x="2099142" y="2608596"/>
            <a:ext cx="1828802" cy="679938"/>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Cambria" panose="02040503050406030204" pitchFamily="18" charset="0"/>
              </a:rPr>
              <a:t>Cache line</a:t>
            </a:r>
          </a:p>
        </p:txBody>
      </p:sp>
      <p:sp>
        <p:nvSpPr>
          <p:cNvPr id="17" name="Rounded Rectangle 16">
            <a:extLst>
              <a:ext uri="{FF2B5EF4-FFF2-40B4-BE49-F238E27FC236}">
                <a16:creationId xmlns:a16="http://schemas.microsoft.com/office/drawing/2014/main" id="{3090012F-5DE0-A44B-B6D5-E9EC0CE4D4F0}"/>
              </a:ext>
            </a:extLst>
          </p:cNvPr>
          <p:cNvSpPr/>
          <p:nvPr/>
        </p:nvSpPr>
        <p:spPr>
          <a:xfrm>
            <a:off x="4010004" y="2608595"/>
            <a:ext cx="1828802" cy="679939"/>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ndParaRPr>
          </a:p>
        </p:txBody>
      </p:sp>
      <p:sp>
        <p:nvSpPr>
          <p:cNvPr id="21" name="Rounded Rectangle 20">
            <a:extLst>
              <a:ext uri="{FF2B5EF4-FFF2-40B4-BE49-F238E27FC236}">
                <a16:creationId xmlns:a16="http://schemas.microsoft.com/office/drawing/2014/main" id="{B9E004DA-FDCF-4B4D-ACA5-07E4FEE2A699}"/>
              </a:ext>
            </a:extLst>
          </p:cNvPr>
          <p:cNvSpPr/>
          <p:nvPr/>
        </p:nvSpPr>
        <p:spPr>
          <a:xfrm>
            <a:off x="5920866" y="2608595"/>
            <a:ext cx="1828802" cy="679939"/>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ndParaRPr>
          </a:p>
        </p:txBody>
      </p:sp>
      <p:sp>
        <p:nvSpPr>
          <p:cNvPr id="7" name="Rounded Rectangle 6">
            <a:extLst>
              <a:ext uri="{FF2B5EF4-FFF2-40B4-BE49-F238E27FC236}">
                <a16:creationId xmlns:a16="http://schemas.microsoft.com/office/drawing/2014/main" id="{5561AFEA-6DD6-F841-BFBB-93A0A49275A0}"/>
              </a:ext>
            </a:extLst>
          </p:cNvPr>
          <p:cNvSpPr/>
          <p:nvPr/>
        </p:nvSpPr>
        <p:spPr>
          <a:xfrm rot="16200000">
            <a:off x="188281" y="3253365"/>
            <a:ext cx="2438400" cy="867507"/>
          </a:xfrm>
          <a:prstGeom prst="round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Row Decoder</a:t>
            </a:r>
          </a:p>
        </p:txBody>
      </p:sp>
      <p:sp>
        <p:nvSpPr>
          <p:cNvPr id="60" name="Rounded Rectangle 59">
            <a:extLst>
              <a:ext uri="{FF2B5EF4-FFF2-40B4-BE49-F238E27FC236}">
                <a16:creationId xmlns:a16="http://schemas.microsoft.com/office/drawing/2014/main" id="{0799C12F-6DD5-A547-95C5-0A3C529611D7}"/>
              </a:ext>
            </a:extLst>
          </p:cNvPr>
          <p:cNvSpPr/>
          <p:nvPr/>
        </p:nvSpPr>
        <p:spPr>
          <a:xfrm>
            <a:off x="5893216" y="4670791"/>
            <a:ext cx="1828802"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Cambria" panose="02040503050406030204" pitchFamily="18" charset="0"/>
              </a:rPr>
              <a:t>READ</a:t>
            </a:r>
          </a:p>
        </p:txBody>
      </p:sp>
      <p:grpSp>
        <p:nvGrpSpPr>
          <p:cNvPr id="65" name="Group 64">
            <a:extLst>
              <a:ext uri="{FF2B5EF4-FFF2-40B4-BE49-F238E27FC236}">
                <a16:creationId xmlns:a16="http://schemas.microsoft.com/office/drawing/2014/main" id="{2722871A-0BE4-2647-B4F5-6618A58B654E}"/>
              </a:ext>
            </a:extLst>
          </p:cNvPr>
          <p:cNvGrpSpPr/>
          <p:nvPr/>
        </p:nvGrpSpPr>
        <p:grpSpPr>
          <a:xfrm>
            <a:off x="6014404" y="2685408"/>
            <a:ext cx="1653224" cy="2493353"/>
            <a:chOff x="6014404" y="2919868"/>
            <a:chExt cx="1653224" cy="2493353"/>
          </a:xfrm>
        </p:grpSpPr>
        <p:sp>
          <p:nvSpPr>
            <p:cNvPr id="61" name="Rectangle 60">
              <a:extLst>
                <a:ext uri="{FF2B5EF4-FFF2-40B4-BE49-F238E27FC236}">
                  <a16:creationId xmlns:a16="http://schemas.microsoft.com/office/drawing/2014/main" id="{0DB1809F-5AFB-2642-B0E4-44C30BC24152}"/>
                </a:ext>
              </a:extLst>
            </p:cNvPr>
            <p:cNvSpPr/>
            <p:nvPr/>
          </p:nvSpPr>
          <p:spPr>
            <a:xfrm>
              <a:off x="6014404" y="2919868"/>
              <a:ext cx="478016" cy="523220"/>
            </a:xfrm>
            <a:prstGeom prst="rect">
              <a:avLst/>
            </a:prstGeom>
          </p:spPr>
          <p:txBody>
            <a:bodyPr wrap="none">
              <a:spAutoFit/>
            </a:bodyPr>
            <a:lstStyle/>
            <a:p>
              <a:r>
                <a:rPr lang="en-US" sz="2800" dirty="0">
                  <a:solidFill>
                    <a:srgbClr val="FF0000"/>
                  </a:solidFill>
                </a:rPr>
                <a:t>✘</a:t>
              </a:r>
            </a:p>
          </p:txBody>
        </p:sp>
        <p:sp>
          <p:nvSpPr>
            <p:cNvPr id="62" name="Rectangle 61">
              <a:extLst>
                <a:ext uri="{FF2B5EF4-FFF2-40B4-BE49-F238E27FC236}">
                  <a16:creationId xmlns:a16="http://schemas.microsoft.com/office/drawing/2014/main" id="{2E97A13A-3A8E-FA44-9989-AEF9B1A48327}"/>
                </a:ext>
              </a:extLst>
            </p:cNvPr>
            <p:cNvSpPr/>
            <p:nvPr/>
          </p:nvSpPr>
          <p:spPr>
            <a:xfrm>
              <a:off x="7189612" y="2923458"/>
              <a:ext cx="478016" cy="523220"/>
            </a:xfrm>
            <a:prstGeom prst="rect">
              <a:avLst/>
            </a:prstGeom>
          </p:spPr>
          <p:txBody>
            <a:bodyPr wrap="none">
              <a:spAutoFit/>
            </a:bodyPr>
            <a:lstStyle/>
            <a:p>
              <a:r>
                <a:rPr lang="en-US" sz="2800" dirty="0">
                  <a:solidFill>
                    <a:srgbClr val="FF0000"/>
                  </a:solidFill>
                </a:rPr>
                <a:t>✘</a:t>
              </a:r>
            </a:p>
          </p:txBody>
        </p:sp>
        <p:sp>
          <p:nvSpPr>
            <p:cNvPr id="63" name="Rectangle 62">
              <a:extLst>
                <a:ext uri="{FF2B5EF4-FFF2-40B4-BE49-F238E27FC236}">
                  <a16:creationId xmlns:a16="http://schemas.microsoft.com/office/drawing/2014/main" id="{9241949E-9CBE-6949-AF1F-0BC7C1FCF52C}"/>
                </a:ext>
              </a:extLst>
            </p:cNvPr>
            <p:cNvSpPr/>
            <p:nvPr/>
          </p:nvSpPr>
          <p:spPr>
            <a:xfrm>
              <a:off x="6014404" y="4886411"/>
              <a:ext cx="478016" cy="523220"/>
            </a:xfrm>
            <a:prstGeom prst="rect">
              <a:avLst/>
            </a:prstGeom>
          </p:spPr>
          <p:txBody>
            <a:bodyPr wrap="none">
              <a:spAutoFit/>
            </a:bodyPr>
            <a:lstStyle/>
            <a:p>
              <a:r>
                <a:rPr lang="en-US" sz="2800" dirty="0">
                  <a:solidFill>
                    <a:srgbClr val="FF0000"/>
                  </a:solidFill>
                </a:rPr>
                <a:t>✘</a:t>
              </a:r>
            </a:p>
          </p:txBody>
        </p:sp>
        <p:sp>
          <p:nvSpPr>
            <p:cNvPr id="64" name="Rectangle 63">
              <a:extLst>
                <a:ext uri="{FF2B5EF4-FFF2-40B4-BE49-F238E27FC236}">
                  <a16:creationId xmlns:a16="http://schemas.microsoft.com/office/drawing/2014/main" id="{B658140F-5231-8741-B8B3-A12F1E520E91}"/>
                </a:ext>
              </a:extLst>
            </p:cNvPr>
            <p:cNvSpPr/>
            <p:nvPr/>
          </p:nvSpPr>
          <p:spPr>
            <a:xfrm>
              <a:off x="7189612" y="4890001"/>
              <a:ext cx="478016" cy="523220"/>
            </a:xfrm>
            <a:prstGeom prst="rect">
              <a:avLst/>
            </a:prstGeom>
          </p:spPr>
          <p:txBody>
            <a:bodyPr wrap="none">
              <a:spAutoFit/>
            </a:bodyPr>
            <a:lstStyle/>
            <a:p>
              <a:r>
                <a:rPr lang="en-US" sz="2800" dirty="0">
                  <a:solidFill>
                    <a:srgbClr val="FF0000"/>
                  </a:solidFill>
                </a:rPr>
                <a:t>✘</a:t>
              </a:r>
            </a:p>
          </p:txBody>
        </p:sp>
      </p:grpSp>
      <p:sp>
        <p:nvSpPr>
          <p:cNvPr id="66" name="TextBox 65">
            <a:extLst>
              <a:ext uri="{FF2B5EF4-FFF2-40B4-BE49-F238E27FC236}">
                <a16:creationId xmlns:a16="http://schemas.microsoft.com/office/drawing/2014/main" id="{A4F3FA07-5DC8-D54E-823F-6BE2CBA68CDC}"/>
              </a:ext>
            </a:extLst>
          </p:cNvPr>
          <p:cNvSpPr txBox="1"/>
          <p:nvPr/>
        </p:nvSpPr>
        <p:spPr>
          <a:xfrm rot="5400000">
            <a:off x="7023939" y="4079784"/>
            <a:ext cx="476412" cy="584775"/>
          </a:xfrm>
          <a:prstGeom prst="rect">
            <a:avLst/>
          </a:prstGeom>
          <a:noFill/>
        </p:spPr>
        <p:txBody>
          <a:bodyPr wrap="none" rtlCol="0">
            <a:spAutoFit/>
          </a:bodyPr>
          <a:lstStyle/>
          <a:p>
            <a:r>
              <a:rPr lang="en-US" sz="3200" b="1" dirty="0"/>
              <a:t>…</a:t>
            </a:r>
          </a:p>
        </p:txBody>
      </p:sp>
    </p:spTree>
    <p:extLst>
      <p:ext uri="{BB962C8B-B14F-4D97-AF65-F5344CB8AC3E}">
        <p14:creationId xmlns:p14="http://schemas.microsoft.com/office/powerpoint/2010/main" val="175797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1000"/>
                                        <p:tgtEl>
                                          <p:spTgt spid="4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500"/>
                                        <p:tgtEl>
                                          <p:spTgt spid="58"/>
                                        </p:tgtEl>
                                      </p:cBhvr>
                                    </p:animEffect>
                                  </p:childTnLst>
                                </p:cTn>
                              </p:par>
                              <p:par>
                                <p:cTn id="79" presetID="22" presetClass="entr" presetSubtype="1" fill="hold" grpId="0" nodeType="withEffect">
                                  <p:stCondLst>
                                    <p:cond delay="300"/>
                                  </p:stCondLst>
                                  <p:childTnLst>
                                    <p:set>
                                      <p:cBhvr>
                                        <p:cTn id="80" dur="1" fill="hold">
                                          <p:stCondLst>
                                            <p:cond delay="0"/>
                                          </p:stCondLst>
                                        </p:cTn>
                                        <p:tgtEl>
                                          <p:spTgt spid="57"/>
                                        </p:tgtEl>
                                        <p:attrNameLst>
                                          <p:attrName>style.visibility</p:attrName>
                                        </p:attrNameLst>
                                      </p:cBhvr>
                                      <p:to>
                                        <p:strVal val="visible"/>
                                      </p:to>
                                    </p:set>
                                    <p:animEffect transition="in" filter="wipe(up)">
                                      <p:cBhvr>
                                        <p:cTn id="81" dur="500"/>
                                        <p:tgtEl>
                                          <p:spTgt spid="57"/>
                                        </p:tgtEl>
                                      </p:cBhvr>
                                    </p:animEffect>
                                  </p:childTnLst>
                                </p:cTn>
                              </p:par>
                              <p:par>
                                <p:cTn id="82" presetID="22" presetClass="exit" presetSubtype="1" fill="hold" nodeType="withEffect">
                                  <p:stCondLst>
                                    <p:cond delay="400"/>
                                  </p:stCondLst>
                                  <p:childTnLst>
                                    <p:animEffect transition="out" filter="wipe(up)">
                                      <p:cBhvr>
                                        <p:cTn id="83" dur="500"/>
                                        <p:tgtEl>
                                          <p:spTgt spid="58"/>
                                        </p:tgtEl>
                                      </p:cBhvr>
                                    </p:animEffect>
                                    <p:set>
                                      <p:cBhvr>
                                        <p:cTn id="84" dur="1" fill="hold">
                                          <p:stCondLst>
                                            <p:cond delay="499"/>
                                          </p:stCondLst>
                                        </p:cTn>
                                        <p:tgtEl>
                                          <p:spTgt spid="58"/>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1" nodeType="clickEffect">
                                  <p:stCondLst>
                                    <p:cond delay="0"/>
                                  </p:stCondLst>
                                  <p:childTnLst>
                                    <p:set>
                                      <p:cBhvr>
                                        <p:cTn id="88" dur="1" fill="hold">
                                          <p:stCondLst>
                                            <p:cond delay="0"/>
                                          </p:stCondLst>
                                        </p:cTn>
                                        <p:tgtEl>
                                          <p:spTgt spid="6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6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build="p"/>
      <p:bldP spid="24" grpId="0"/>
      <p:bldP spid="25" grpId="0"/>
      <p:bldP spid="26" grpId="0"/>
      <p:bldP spid="27" grpId="0"/>
      <p:bldP spid="28" grpId="0"/>
      <p:bldP spid="18" grpId="0" animBg="1"/>
      <p:bldP spid="19" grpId="0" animBg="1"/>
      <p:bldP spid="20" grpId="0" animBg="1"/>
      <p:bldP spid="22" grpId="0" animBg="1"/>
      <p:bldP spid="57" grpId="0" animBg="1"/>
      <p:bldP spid="16" grpId="0" animBg="1"/>
      <p:bldP spid="17" grpId="0" animBg="1"/>
      <p:bldP spid="21" grpId="0" animBg="1"/>
      <p:bldP spid="7" grpId="0" animBg="1"/>
      <p:bldP spid="60" grpId="1" animBg="1"/>
      <p:bldP spid="6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DD8DBA-C33B-1642-9080-1FD9BD6211B2}"/>
              </a:ext>
            </a:extLst>
          </p:cNvPr>
          <p:cNvSpPr/>
          <p:nvPr/>
        </p:nvSpPr>
        <p:spPr>
          <a:xfrm>
            <a:off x="0" y="5546932"/>
            <a:ext cx="9144000" cy="1311067"/>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Activation failures are </a:t>
            </a:r>
            <a:r>
              <a:rPr lang="en-US" sz="2800" b="1" dirty="0">
                <a:solidFill>
                  <a:schemeClr val="tx1"/>
                </a:solidFill>
                <a:latin typeface="Cambria" panose="02040503050406030204" pitchFamily="18" charset="0"/>
              </a:rPr>
              <a:t>constrained to the cache line </a:t>
            </a:r>
          </a:p>
          <a:p>
            <a:pPr algn="ctr"/>
            <a:r>
              <a:rPr lang="en-US" sz="2800" dirty="0">
                <a:solidFill>
                  <a:schemeClr val="tx1"/>
                </a:solidFill>
                <a:latin typeface="Cambria" panose="02040503050406030204" pitchFamily="18" charset="0"/>
              </a:rPr>
              <a:t>first accessed immediately following an activation</a:t>
            </a:r>
          </a:p>
        </p:txBody>
      </p:sp>
      <p:sp>
        <p:nvSpPr>
          <p:cNvPr id="3" name="Content Placeholder 2">
            <a:extLst>
              <a:ext uri="{FF2B5EF4-FFF2-40B4-BE49-F238E27FC236}">
                <a16:creationId xmlns:a16="http://schemas.microsoft.com/office/drawing/2014/main" id="{A9DE5A57-497B-B54E-BD46-005D0523086D}"/>
              </a:ext>
            </a:extLst>
          </p:cNvPr>
          <p:cNvSpPr>
            <a:spLocks noGrp="1"/>
          </p:cNvSpPr>
          <p:nvPr>
            <p:ph idx="1"/>
          </p:nvPr>
        </p:nvSpPr>
        <p:spPr>
          <a:xfrm>
            <a:off x="189034" y="913903"/>
            <a:ext cx="8343899" cy="558103"/>
          </a:xfrm>
        </p:spPr>
        <p:txBody>
          <a:bodyPr/>
          <a:lstStyle/>
          <a:p>
            <a:pPr marL="0" indent="0">
              <a:buNone/>
            </a:pPr>
            <a:r>
              <a:rPr lang="en-US" dirty="0"/>
              <a:t>Where does a single access induce activation failures? </a:t>
            </a:r>
          </a:p>
        </p:txBody>
      </p:sp>
      <p:sp>
        <p:nvSpPr>
          <p:cNvPr id="4" name="Slide Number Placeholder 3">
            <a:extLst>
              <a:ext uri="{FF2B5EF4-FFF2-40B4-BE49-F238E27FC236}">
                <a16:creationId xmlns:a16="http://schemas.microsoft.com/office/drawing/2014/main" id="{6A090953-BD39-464A-B9FE-9756AE63AA80}"/>
              </a:ext>
            </a:extLst>
          </p:cNvPr>
          <p:cNvSpPr>
            <a:spLocks noGrp="1"/>
          </p:cNvSpPr>
          <p:nvPr>
            <p:ph type="sldNum" sz="quarter" idx="4"/>
          </p:nvPr>
        </p:nvSpPr>
        <p:spPr/>
        <p:txBody>
          <a:bodyPr/>
          <a:lstStyle/>
          <a:p>
            <a:fld id="{E75A338B-E4D4-8546-881C-31C2CA334C30}" type="slidenum">
              <a:rPr lang="en-US" smtClean="0"/>
              <a:pPr/>
              <a:t>19</a:t>
            </a:fld>
            <a:endParaRPr lang="en-US" dirty="0"/>
          </a:p>
        </p:txBody>
      </p:sp>
      <p:sp>
        <p:nvSpPr>
          <p:cNvPr id="5" name="Title 1">
            <a:extLst>
              <a:ext uri="{FF2B5EF4-FFF2-40B4-BE49-F238E27FC236}">
                <a16:creationId xmlns:a16="http://schemas.microsoft.com/office/drawing/2014/main" id="{97877048-1212-1143-8536-67CF25289BB0}"/>
              </a:ext>
            </a:extLst>
          </p:cNvPr>
          <p:cNvSpPr>
            <a:spLocks noGrp="1"/>
          </p:cNvSpPr>
          <p:nvPr>
            <p:ph type="title"/>
          </p:nvPr>
        </p:nvSpPr>
        <p:spPr>
          <a:xfrm>
            <a:off x="171451" y="140677"/>
            <a:ext cx="8708780" cy="741120"/>
          </a:xfrm>
        </p:spPr>
        <p:txBody>
          <a:bodyPr/>
          <a:lstStyle/>
          <a:p>
            <a:r>
              <a:rPr lang="en-US" b="1" dirty="0">
                <a:latin typeface="Cambria" panose="02040503050406030204" pitchFamily="18" charset="0"/>
              </a:rPr>
              <a:t>Spatial Locality of Failures</a:t>
            </a:r>
          </a:p>
        </p:txBody>
      </p:sp>
      <p:cxnSp>
        <p:nvCxnSpPr>
          <p:cNvPr id="8" name="Straight Connector 7">
            <a:extLst>
              <a:ext uri="{FF2B5EF4-FFF2-40B4-BE49-F238E27FC236}">
                <a16:creationId xmlns:a16="http://schemas.microsoft.com/office/drawing/2014/main" id="{05426B50-DA75-3842-9A49-D8CB8A054D99}"/>
              </a:ext>
            </a:extLst>
          </p:cNvPr>
          <p:cNvCxnSpPr>
            <a:cxnSpLocks/>
          </p:cNvCxnSpPr>
          <p:nvPr/>
        </p:nvCxnSpPr>
        <p:spPr>
          <a:xfrm>
            <a:off x="1841235" y="2878225"/>
            <a:ext cx="616412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B970BFD-D577-9140-B9E4-D04CBC701BEB}"/>
              </a:ext>
            </a:extLst>
          </p:cNvPr>
          <p:cNvCxnSpPr>
            <a:cxnSpLocks/>
          </p:cNvCxnSpPr>
          <p:nvPr/>
        </p:nvCxnSpPr>
        <p:spPr>
          <a:xfrm>
            <a:off x="1841234" y="3722284"/>
            <a:ext cx="616412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F6DFE26-A4AA-5D4A-A1E9-1E361EA542A6}"/>
              </a:ext>
            </a:extLst>
          </p:cNvPr>
          <p:cNvCxnSpPr>
            <a:cxnSpLocks/>
          </p:cNvCxnSpPr>
          <p:nvPr/>
        </p:nvCxnSpPr>
        <p:spPr>
          <a:xfrm>
            <a:off x="2392219" y="24679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4A25160-9FF9-654E-B87F-764FF4CACE92}"/>
              </a:ext>
            </a:extLst>
          </p:cNvPr>
          <p:cNvCxnSpPr>
            <a:cxnSpLocks/>
          </p:cNvCxnSpPr>
          <p:nvPr/>
        </p:nvCxnSpPr>
        <p:spPr>
          <a:xfrm>
            <a:off x="3587973" y="24679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FF351ED-4A1B-534A-A3DA-6F78B6424DA5}"/>
              </a:ext>
            </a:extLst>
          </p:cNvPr>
          <p:cNvCxnSpPr>
            <a:cxnSpLocks/>
          </p:cNvCxnSpPr>
          <p:nvPr/>
        </p:nvCxnSpPr>
        <p:spPr>
          <a:xfrm>
            <a:off x="4912681" y="24679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E945D8-066E-874F-BFDD-99647E70275C}"/>
              </a:ext>
            </a:extLst>
          </p:cNvPr>
          <p:cNvCxnSpPr>
            <a:cxnSpLocks/>
          </p:cNvCxnSpPr>
          <p:nvPr/>
        </p:nvCxnSpPr>
        <p:spPr>
          <a:xfrm>
            <a:off x="4326527" y="24679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5588D1-7ABD-D24D-ACFB-2FE3178A19C0}"/>
              </a:ext>
            </a:extLst>
          </p:cNvPr>
          <p:cNvCxnSpPr>
            <a:cxnSpLocks/>
          </p:cNvCxnSpPr>
          <p:nvPr/>
        </p:nvCxnSpPr>
        <p:spPr>
          <a:xfrm>
            <a:off x="5522281" y="24679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DF88C43-C438-4544-A399-E4AC4BD9F384}"/>
              </a:ext>
            </a:extLst>
          </p:cNvPr>
          <p:cNvCxnSpPr>
            <a:cxnSpLocks/>
          </p:cNvCxnSpPr>
          <p:nvPr/>
        </p:nvCxnSpPr>
        <p:spPr>
          <a:xfrm>
            <a:off x="3001818" y="24679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C5D604F-948F-3A40-A2EE-732095DC4D1C}"/>
              </a:ext>
            </a:extLst>
          </p:cNvPr>
          <p:cNvSpPr txBox="1"/>
          <p:nvPr/>
        </p:nvSpPr>
        <p:spPr>
          <a:xfrm>
            <a:off x="8005362" y="3323506"/>
            <a:ext cx="476412" cy="584775"/>
          </a:xfrm>
          <a:prstGeom prst="rect">
            <a:avLst/>
          </a:prstGeom>
          <a:noFill/>
        </p:spPr>
        <p:txBody>
          <a:bodyPr wrap="none" rtlCol="0">
            <a:spAutoFit/>
          </a:bodyPr>
          <a:lstStyle/>
          <a:p>
            <a:r>
              <a:rPr lang="en-US" sz="3200" b="1" dirty="0"/>
              <a:t>…</a:t>
            </a:r>
          </a:p>
        </p:txBody>
      </p:sp>
      <p:sp>
        <p:nvSpPr>
          <p:cNvPr id="25" name="TextBox 24">
            <a:extLst>
              <a:ext uri="{FF2B5EF4-FFF2-40B4-BE49-F238E27FC236}">
                <a16:creationId xmlns:a16="http://schemas.microsoft.com/office/drawing/2014/main" id="{2BB81B92-79C5-7A44-BC14-CDD5AD1D7FD9}"/>
              </a:ext>
            </a:extLst>
          </p:cNvPr>
          <p:cNvSpPr txBox="1"/>
          <p:nvPr/>
        </p:nvSpPr>
        <p:spPr>
          <a:xfrm>
            <a:off x="8002487" y="2492496"/>
            <a:ext cx="476412" cy="584775"/>
          </a:xfrm>
          <a:prstGeom prst="rect">
            <a:avLst/>
          </a:prstGeom>
          <a:noFill/>
        </p:spPr>
        <p:txBody>
          <a:bodyPr wrap="none" rtlCol="0">
            <a:spAutoFit/>
          </a:bodyPr>
          <a:lstStyle/>
          <a:p>
            <a:r>
              <a:rPr lang="en-US" sz="3200" b="1" dirty="0"/>
              <a:t>…</a:t>
            </a:r>
          </a:p>
        </p:txBody>
      </p:sp>
      <p:sp>
        <p:nvSpPr>
          <p:cNvPr id="26" name="TextBox 25">
            <a:extLst>
              <a:ext uri="{FF2B5EF4-FFF2-40B4-BE49-F238E27FC236}">
                <a16:creationId xmlns:a16="http://schemas.microsoft.com/office/drawing/2014/main" id="{C3EF8B4C-B22F-1348-9A02-FBA33D7235E7}"/>
              </a:ext>
            </a:extLst>
          </p:cNvPr>
          <p:cNvSpPr txBox="1"/>
          <p:nvPr/>
        </p:nvSpPr>
        <p:spPr>
          <a:xfrm rot="5400000">
            <a:off x="3841679" y="4094135"/>
            <a:ext cx="476412" cy="584775"/>
          </a:xfrm>
          <a:prstGeom prst="rect">
            <a:avLst/>
          </a:prstGeom>
          <a:noFill/>
        </p:spPr>
        <p:txBody>
          <a:bodyPr wrap="none" rtlCol="0">
            <a:spAutoFit/>
          </a:bodyPr>
          <a:lstStyle/>
          <a:p>
            <a:r>
              <a:rPr lang="en-US" sz="3200" b="1" dirty="0"/>
              <a:t>…</a:t>
            </a:r>
          </a:p>
        </p:txBody>
      </p:sp>
      <p:sp>
        <p:nvSpPr>
          <p:cNvPr id="27" name="TextBox 26">
            <a:extLst>
              <a:ext uri="{FF2B5EF4-FFF2-40B4-BE49-F238E27FC236}">
                <a16:creationId xmlns:a16="http://schemas.microsoft.com/office/drawing/2014/main" id="{657A3850-EFAC-FF4B-B1BB-3AF666B5353A}"/>
              </a:ext>
            </a:extLst>
          </p:cNvPr>
          <p:cNvSpPr txBox="1"/>
          <p:nvPr/>
        </p:nvSpPr>
        <p:spPr>
          <a:xfrm rot="5400000">
            <a:off x="2559507" y="4109837"/>
            <a:ext cx="476412" cy="584775"/>
          </a:xfrm>
          <a:prstGeom prst="rect">
            <a:avLst/>
          </a:prstGeom>
          <a:noFill/>
        </p:spPr>
        <p:txBody>
          <a:bodyPr wrap="none" rtlCol="0">
            <a:spAutoFit/>
          </a:bodyPr>
          <a:lstStyle/>
          <a:p>
            <a:r>
              <a:rPr lang="en-US" sz="3200" b="1" dirty="0"/>
              <a:t>…</a:t>
            </a:r>
          </a:p>
        </p:txBody>
      </p:sp>
      <p:sp>
        <p:nvSpPr>
          <p:cNvPr id="28" name="TextBox 27">
            <a:extLst>
              <a:ext uri="{FF2B5EF4-FFF2-40B4-BE49-F238E27FC236}">
                <a16:creationId xmlns:a16="http://schemas.microsoft.com/office/drawing/2014/main" id="{B86AC1E6-905D-FA40-8B26-374FF42DFFA9}"/>
              </a:ext>
            </a:extLst>
          </p:cNvPr>
          <p:cNvSpPr txBox="1"/>
          <p:nvPr/>
        </p:nvSpPr>
        <p:spPr>
          <a:xfrm rot="5400000">
            <a:off x="5751985" y="4089812"/>
            <a:ext cx="476412" cy="584775"/>
          </a:xfrm>
          <a:prstGeom prst="rect">
            <a:avLst/>
          </a:prstGeom>
          <a:noFill/>
        </p:spPr>
        <p:txBody>
          <a:bodyPr wrap="none" rtlCol="0">
            <a:spAutoFit/>
          </a:bodyPr>
          <a:lstStyle/>
          <a:p>
            <a:r>
              <a:rPr lang="en-US" sz="3200" b="1" dirty="0"/>
              <a:t>…</a:t>
            </a:r>
          </a:p>
        </p:txBody>
      </p:sp>
      <p:cxnSp>
        <p:nvCxnSpPr>
          <p:cNvPr id="29" name="Straight Connector 28">
            <a:extLst>
              <a:ext uri="{FF2B5EF4-FFF2-40B4-BE49-F238E27FC236}">
                <a16:creationId xmlns:a16="http://schemas.microsoft.com/office/drawing/2014/main" id="{D0640DC3-9149-7047-9EA6-03719B49D94A}"/>
              </a:ext>
            </a:extLst>
          </p:cNvPr>
          <p:cNvCxnSpPr>
            <a:cxnSpLocks/>
          </p:cNvCxnSpPr>
          <p:nvPr/>
        </p:nvCxnSpPr>
        <p:spPr>
          <a:xfrm>
            <a:off x="6807617" y="24679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40EB9B-ABDF-EF40-9BBD-3FD48BC3844C}"/>
              </a:ext>
            </a:extLst>
          </p:cNvPr>
          <p:cNvCxnSpPr>
            <a:cxnSpLocks/>
          </p:cNvCxnSpPr>
          <p:nvPr/>
        </p:nvCxnSpPr>
        <p:spPr>
          <a:xfrm>
            <a:off x="6221463" y="24679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79A898B-E219-5849-BDFE-8D8D598131F8}"/>
              </a:ext>
            </a:extLst>
          </p:cNvPr>
          <p:cNvCxnSpPr>
            <a:cxnSpLocks/>
          </p:cNvCxnSpPr>
          <p:nvPr/>
        </p:nvCxnSpPr>
        <p:spPr>
          <a:xfrm>
            <a:off x="7417217" y="24679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C34F8B-0C70-E040-B11A-DCF3D35A4C44}"/>
              </a:ext>
            </a:extLst>
          </p:cNvPr>
          <p:cNvCxnSpPr>
            <a:cxnSpLocks/>
          </p:cNvCxnSpPr>
          <p:nvPr/>
        </p:nvCxnSpPr>
        <p:spPr>
          <a:xfrm>
            <a:off x="2409472" y="2467918"/>
            <a:ext cx="0" cy="2438400"/>
          </a:xfrm>
          <a:prstGeom prst="line">
            <a:avLst/>
          </a:prstGeom>
          <a:ln w="1079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60A6718-E058-BB4F-9032-D8593D335CA0}"/>
              </a:ext>
            </a:extLst>
          </p:cNvPr>
          <p:cNvCxnSpPr>
            <a:cxnSpLocks/>
          </p:cNvCxnSpPr>
          <p:nvPr/>
        </p:nvCxnSpPr>
        <p:spPr>
          <a:xfrm>
            <a:off x="7434470" y="2467918"/>
            <a:ext cx="0" cy="2438400"/>
          </a:xfrm>
          <a:prstGeom prst="line">
            <a:avLst/>
          </a:prstGeom>
          <a:ln w="1079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CF629CD-EFAC-B04E-ABBB-8EAA29DBBD6C}"/>
              </a:ext>
            </a:extLst>
          </p:cNvPr>
          <p:cNvCxnSpPr>
            <a:cxnSpLocks/>
          </p:cNvCxnSpPr>
          <p:nvPr/>
        </p:nvCxnSpPr>
        <p:spPr>
          <a:xfrm>
            <a:off x="6238716" y="2467918"/>
            <a:ext cx="0" cy="2438400"/>
          </a:xfrm>
          <a:prstGeom prst="line">
            <a:avLst/>
          </a:prstGeom>
          <a:ln w="10795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86000938-1827-6B47-A791-11B143AD7CA6}"/>
              </a:ext>
            </a:extLst>
          </p:cNvPr>
          <p:cNvSpPr/>
          <p:nvPr/>
        </p:nvSpPr>
        <p:spPr>
          <a:xfrm>
            <a:off x="2099141" y="3452655"/>
            <a:ext cx="1828802" cy="679941"/>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Cambria" panose="02040503050406030204" pitchFamily="18" charset="0"/>
            </a:endParaRPr>
          </a:p>
        </p:txBody>
      </p:sp>
      <p:sp>
        <p:nvSpPr>
          <p:cNvPr id="19" name="Rounded Rectangle 18">
            <a:extLst>
              <a:ext uri="{FF2B5EF4-FFF2-40B4-BE49-F238E27FC236}">
                <a16:creationId xmlns:a16="http://schemas.microsoft.com/office/drawing/2014/main" id="{1996F8A1-E3EB-BA43-B343-7E8E47DC40C3}"/>
              </a:ext>
            </a:extLst>
          </p:cNvPr>
          <p:cNvSpPr/>
          <p:nvPr/>
        </p:nvSpPr>
        <p:spPr>
          <a:xfrm>
            <a:off x="4010004" y="3452654"/>
            <a:ext cx="1828802" cy="679942"/>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ndParaRPr>
          </a:p>
        </p:txBody>
      </p:sp>
      <p:sp>
        <p:nvSpPr>
          <p:cNvPr id="20" name="Rounded Rectangle 19">
            <a:extLst>
              <a:ext uri="{FF2B5EF4-FFF2-40B4-BE49-F238E27FC236}">
                <a16:creationId xmlns:a16="http://schemas.microsoft.com/office/drawing/2014/main" id="{1B8BB13D-9E44-DD46-B5C4-651EEC995AD9}"/>
              </a:ext>
            </a:extLst>
          </p:cNvPr>
          <p:cNvSpPr/>
          <p:nvPr/>
        </p:nvSpPr>
        <p:spPr>
          <a:xfrm>
            <a:off x="2099141" y="4636688"/>
            <a:ext cx="5650527" cy="539261"/>
          </a:xfrm>
          <a:prstGeom prst="roundRect">
            <a:avLst>
              <a:gd name="adj" fmla="val 50000"/>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Local Row Buffer</a:t>
            </a:r>
          </a:p>
        </p:txBody>
      </p:sp>
      <p:sp>
        <p:nvSpPr>
          <p:cNvPr id="22" name="Rounded Rectangle 21">
            <a:extLst>
              <a:ext uri="{FF2B5EF4-FFF2-40B4-BE49-F238E27FC236}">
                <a16:creationId xmlns:a16="http://schemas.microsoft.com/office/drawing/2014/main" id="{9567A312-39C1-6F45-BBC5-A7D6103743E7}"/>
              </a:ext>
            </a:extLst>
          </p:cNvPr>
          <p:cNvSpPr/>
          <p:nvPr/>
        </p:nvSpPr>
        <p:spPr>
          <a:xfrm>
            <a:off x="5920866" y="3452654"/>
            <a:ext cx="1828802" cy="679942"/>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ndParaRPr>
          </a:p>
        </p:txBody>
      </p:sp>
      <p:grpSp>
        <p:nvGrpSpPr>
          <p:cNvPr id="45" name="Group 44">
            <a:extLst>
              <a:ext uri="{FF2B5EF4-FFF2-40B4-BE49-F238E27FC236}">
                <a16:creationId xmlns:a16="http://schemas.microsoft.com/office/drawing/2014/main" id="{C163C176-4905-D84F-9466-CCC2CAF81550}"/>
              </a:ext>
            </a:extLst>
          </p:cNvPr>
          <p:cNvGrpSpPr/>
          <p:nvPr/>
        </p:nvGrpSpPr>
        <p:grpSpPr>
          <a:xfrm>
            <a:off x="274094" y="1571720"/>
            <a:ext cx="2266774" cy="896198"/>
            <a:chOff x="274094" y="1806180"/>
            <a:chExt cx="2266774" cy="896198"/>
          </a:xfrm>
        </p:grpSpPr>
        <p:sp>
          <p:nvSpPr>
            <p:cNvPr id="40" name="Rectangle 39">
              <a:extLst>
                <a:ext uri="{FF2B5EF4-FFF2-40B4-BE49-F238E27FC236}">
                  <a16:creationId xmlns:a16="http://schemas.microsoft.com/office/drawing/2014/main" id="{B70F756D-9D42-E24C-A9FC-B69617E2E9C3}"/>
                </a:ext>
              </a:extLst>
            </p:cNvPr>
            <p:cNvSpPr/>
            <p:nvPr/>
          </p:nvSpPr>
          <p:spPr>
            <a:xfrm>
              <a:off x="274094" y="1806180"/>
              <a:ext cx="2266774" cy="523220"/>
            </a:xfrm>
            <a:prstGeom prst="rect">
              <a:avLst/>
            </a:prstGeom>
          </p:spPr>
          <p:txBody>
            <a:bodyPr wrap="none">
              <a:spAutoFit/>
            </a:bodyPr>
            <a:lstStyle/>
            <a:p>
              <a:pPr algn="ctr"/>
              <a:r>
                <a:rPr lang="en-US" sz="2800" b="1" dirty="0">
                  <a:solidFill>
                    <a:srgbClr val="C00000"/>
                  </a:solidFill>
                  <a:latin typeface="Cambria" panose="02040503050406030204" pitchFamily="18" charset="0"/>
                </a:rPr>
                <a:t>Weak </a:t>
              </a:r>
              <a:r>
                <a:rPr lang="en-US" sz="2800" b="1" dirty="0" err="1">
                  <a:solidFill>
                    <a:srgbClr val="C00000"/>
                  </a:solidFill>
                  <a:latin typeface="Cambria" panose="02040503050406030204" pitchFamily="18" charset="0"/>
                </a:rPr>
                <a:t>bitline</a:t>
              </a:r>
              <a:endParaRPr lang="en-US" sz="2800" b="1" dirty="0">
                <a:solidFill>
                  <a:srgbClr val="C00000"/>
                </a:solidFill>
                <a:latin typeface="Cambria" panose="02040503050406030204" pitchFamily="18" charset="0"/>
              </a:endParaRPr>
            </a:p>
          </p:txBody>
        </p:sp>
        <p:cxnSp>
          <p:nvCxnSpPr>
            <p:cNvPr id="42" name="Straight Arrow Connector 41">
              <a:extLst>
                <a:ext uri="{FF2B5EF4-FFF2-40B4-BE49-F238E27FC236}">
                  <a16:creationId xmlns:a16="http://schemas.microsoft.com/office/drawing/2014/main" id="{2A96DD33-88DF-6D44-9A2D-2C52256D4D4A}"/>
                </a:ext>
              </a:extLst>
            </p:cNvPr>
            <p:cNvCxnSpPr>
              <a:cxnSpLocks/>
            </p:cNvCxnSpPr>
            <p:nvPr/>
          </p:nvCxnSpPr>
          <p:spPr>
            <a:xfrm>
              <a:off x="1670919" y="2366557"/>
              <a:ext cx="544210" cy="335821"/>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1005AE67-B196-0D48-B03D-44B053F08B69}"/>
              </a:ext>
            </a:extLst>
          </p:cNvPr>
          <p:cNvCxnSpPr>
            <a:cxnSpLocks/>
          </p:cNvCxnSpPr>
          <p:nvPr/>
        </p:nvCxnSpPr>
        <p:spPr>
          <a:xfrm>
            <a:off x="1670919" y="2965817"/>
            <a:ext cx="6353513" cy="0"/>
          </a:xfrm>
          <a:prstGeom prst="line">
            <a:avLst/>
          </a:prstGeom>
          <a:ln w="7620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7" name="Rounded Rectangle 56">
            <a:extLst>
              <a:ext uri="{FF2B5EF4-FFF2-40B4-BE49-F238E27FC236}">
                <a16:creationId xmlns:a16="http://schemas.microsoft.com/office/drawing/2014/main" id="{696538A5-793E-B54F-9369-15EBD30D9908}"/>
              </a:ext>
            </a:extLst>
          </p:cNvPr>
          <p:cNvSpPr/>
          <p:nvPr/>
        </p:nvSpPr>
        <p:spPr>
          <a:xfrm>
            <a:off x="2088455" y="4636126"/>
            <a:ext cx="5650527" cy="539261"/>
          </a:xfrm>
          <a:prstGeom prst="roundRect">
            <a:avLst>
              <a:gd name="adj" fmla="val 50000"/>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Local Row Buffer</a:t>
            </a:r>
          </a:p>
        </p:txBody>
      </p:sp>
      <p:grpSp>
        <p:nvGrpSpPr>
          <p:cNvPr id="58" name="Group 57">
            <a:extLst>
              <a:ext uri="{FF2B5EF4-FFF2-40B4-BE49-F238E27FC236}">
                <a16:creationId xmlns:a16="http://schemas.microsoft.com/office/drawing/2014/main" id="{A9337E85-D900-134A-B149-4CD394C12F67}"/>
              </a:ext>
            </a:extLst>
          </p:cNvPr>
          <p:cNvGrpSpPr/>
          <p:nvPr/>
        </p:nvGrpSpPr>
        <p:grpSpPr>
          <a:xfrm>
            <a:off x="2215130" y="3276569"/>
            <a:ext cx="5425328" cy="1445694"/>
            <a:chOff x="2215130" y="3511029"/>
            <a:chExt cx="5425328" cy="1445694"/>
          </a:xfrm>
        </p:grpSpPr>
        <p:sp>
          <p:nvSpPr>
            <p:cNvPr id="48" name="Down Arrow 47">
              <a:extLst>
                <a:ext uri="{FF2B5EF4-FFF2-40B4-BE49-F238E27FC236}">
                  <a16:creationId xmlns:a16="http://schemas.microsoft.com/office/drawing/2014/main" id="{12DCB003-17BF-A040-A2DB-617EC3466BCF}"/>
                </a:ext>
              </a:extLst>
            </p:cNvPr>
            <p:cNvSpPr/>
            <p:nvPr/>
          </p:nvSpPr>
          <p:spPr>
            <a:xfrm>
              <a:off x="2215130" y="3522994"/>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wn Arrow 48">
              <a:extLst>
                <a:ext uri="{FF2B5EF4-FFF2-40B4-BE49-F238E27FC236}">
                  <a16:creationId xmlns:a16="http://schemas.microsoft.com/office/drawing/2014/main" id="{DA27925E-AFB3-834D-9AA7-C215C8EBE0B4}"/>
                </a:ext>
              </a:extLst>
            </p:cNvPr>
            <p:cNvSpPr/>
            <p:nvPr/>
          </p:nvSpPr>
          <p:spPr>
            <a:xfrm>
              <a:off x="2815421" y="3519785"/>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wn Arrow 49">
              <a:extLst>
                <a:ext uri="{FF2B5EF4-FFF2-40B4-BE49-F238E27FC236}">
                  <a16:creationId xmlns:a16="http://schemas.microsoft.com/office/drawing/2014/main" id="{D0099269-B5A2-DC48-BAD0-3CBDF863BA92}"/>
                </a:ext>
              </a:extLst>
            </p:cNvPr>
            <p:cNvSpPr/>
            <p:nvPr/>
          </p:nvSpPr>
          <p:spPr>
            <a:xfrm>
              <a:off x="3381207" y="3517699"/>
              <a:ext cx="417160" cy="1434437"/>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wn Arrow 50">
              <a:extLst>
                <a:ext uri="{FF2B5EF4-FFF2-40B4-BE49-F238E27FC236}">
                  <a16:creationId xmlns:a16="http://schemas.microsoft.com/office/drawing/2014/main" id="{1203E3BD-5893-6F43-BFD5-FB4F3670316A}"/>
                </a:ext>
              </a:extLst>
            </p:cNvPr>
            <p:cNvSpPr/>
            <p:nvPr/>
          </p:nvSpPr>
          <p:spPr>
            <a:xfrm>
              <a:off x="4145119" y="3518408"/>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a:extLst>
                <a:ext uri="{FF2B5EF4-FFF2-40B4-BE49-F238E27FC236}">
                  <a16:creationId xmlns:a16="http://schemas.microsoft.com/office/drawing/2014/main" id="{ECAE7B49-A65A-BD48-9759-047E34322716}"/>
                </a:ext>
              </a:extLst>
            </p:cNvPr>
            <p:cNvSpPr/>
            <p:nvPr/>
          </p:nvSpPr>
          <p:spPr>
            <a:xfrm>
              <a:off x="4745410" y="3515199"/>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wn Arrow 52">
              <a:extLst>
                <a:ext uri="{FF2B5EF4-FFF2-40B4-BE49-F238E27FC236}">
                  <a16:creationId xmlns:a16="http://schemas.microsoft.com/office/drawing/2014/main" id="{6D44329C-70F9-0E4C-8505-BBE474AB28C9}"/>
                </a:ext>
              </a:extLst>
            </p:cNvPr>
            <p:cNvSpPr/>
            <p:nvPr/>
          </p:nvSpPr>
          <p:spPr>
            <a:xfrm>
              <a:off x="5311196" y="3513114"/>
              <a:ext cx="417160" cy="143902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wn Arrow 53">
              <a:extLst>
                <a:ext uri="{FF2B5EF4-FFF2-40B4-BE49-F238E27FC236}">
                  <a16:creationId xmlns:a16="http://schemas.microsoft.com/office/drawing/2014/main" id="{3945729D-DA57-9244-B1C8-EB8C37EFCFCF}"/>
                </a:ext>
              </a:extLst>
            </p:cNvPr>
            <p:cNvSpPr/>
            <p:nvPr/>
          </p:nvSpPr>
          <p:spPr>
            <a:xfrm>
              <a:off x="6057221" y="3516323"/>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wn Arrow 54">
              <a:extLst>
                <a:ext uri="{FF2B5EF4-FFF2-40B4-BE49-F238E27FC236}">
                  <a16:creationId xmlns:a16="http://schemas.microsoft.com/office/drawing/2014/main" id="{06CC1E4E-A899-534E-87EB-AF8AB483BAD6}"/>
                </a:ext>
              </a:extLst>
            </p:cNvPr>
            <p:cNvSpPr/>
            <p:nvPr/>
          </p:nvSpPr>
          <p:spPr>
            <a:xfrm>
              <a:off x="6657512" y="3513114"/>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wn Arrow 55">
              <a:extLst>
                <a:ext uri="{FF2B5EF4-FFF2-40B4-BE49-F238E27FC236}">
                  <a16:creationId xmlns:a16="http://schemas.microsoft.com/office/drawing/2014/main" id="{0748FE3A-E736-0D43-BBE2-D0B823EE9725}"/>
                </a:ext>
              </a:extLst>
            </p:cNvPr>
            <p:cNvSpPr/>
            <p:nvPr/>
          </p:nvSpPr>
          <p:spPr>
            <a:xfrm>
              <a:off x="7223298" y="3511029"/>
              <a:ext cx="417160" cy="143902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ounded Rectangle 15">
            <a:extLst>
              <a:ext uri="{FF2B5EF4-FFF2-40B4-BE49-F238E27FC236}">
                <a16:creationId xmlns:a16="http://schemas.microsoft.com/office/drawing/2014/main" id="{DDF8E073-C441-574F-9F03-B36823177315}"/>
              </a:ext>
            </a:extLst>
          </p:cNvPr>
          <p:cNvSpPr/>
          <p:nvPr/>
        </p:nvSpPr>
        <p:spPr>
          <a:xfrm>
            <a:off x="2099142" y="2608596"/>
            <a:ext cx="1828802" cy="679938"/>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Cambria" panose="02040503050406030204" pitchFamily="18" charset="0"/>
              </a:rPr>
              <a:t>Cache line</a:t>
            </a:r>
          </a:p>
        </p:txBody>
      </p:sp>
      <p:sp>
        <p:nvSpPr>
          <p:cNvPr id="17" name="Rounded Rectangle 16">
            <a:extLst>
              <a:ext uri="{FF2B5EF4-FFF2-40B4-BE49-F238E27FC236}">
                <a16:creationId xmlns:a16="http://schemas.microsoft.com/office/drawing/2014/main" id="{3090012F-5DE0-A44B-B6D5-E9EC0CE4D4F0}"/>
              </a:ext>
            </a:extLst>
          </p:cNvPr>
          <p:cNvSpPr/>
          <p:nvPr/>
        </p:nvSpPr>
        <p:spPr>
          <a:xfrm>
            <a:off x="4010004" y="2608595"/>
            <a:ext cx="1828802" cy="679939"/>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ndParaRPr>
          </a:p>
        </p:txBody>
      </p:sp>
      <p:sp>
        <p:nvSpPr>
          <p:cNvPr id="21" name="Rounded Rectangle 20">
            <a:extLst>
              <a:ext uri="{FF2B5EF4-FFF2-40B4-BE49-F238E27FC236}">
                <a16:creationId xmlns:a16="http://schemas.microsoft.com/office/drawing/2014/main" id="{B9E004DA-FDCF-4B4D-ACA5-07E4FEE2A699}"/>
              </a:ext>
            </a:extLst>
          </p:cNvPr>
          <p:cNvSpPr/>
          <p:nvPr/>
        </p:nvSpPr>
        <p:spPr>
          <a:xfrm>
            <a:off x="5920866" y="2608595"/>
            <a:ext cx="1828802" cy="679939"/>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ndParaRPr>
          </a:p>
        </p:txBody>
      </p:sp>
      <p:sp>
        <p:nvSpPr>
          <p:cNvPr id="7" name="Rounded Rectangle 6">
            <a:extLst>
              <a:ext uri="{FF2B5EF4-FFF2-40B4-BE49-F238E27FC236}">
                <a16:creationId xmlns:a16="http://schemas.microsoft.com/office/drawing/2014/main" id="{5561AFEA-6DD6-F841-BFBB-93A0A49275A0}"/>
              </a:ext>
            </a:extLst>
          </p:cNvPr>
          <p:cNvSpPr/>
          <p:nvPr/>
        </p:nvSpPr>
        <p:spPr>
          <a:xfrm rot="16200000">
            <a:off x="188281" y="3253365"/>
            <a:ext cx="2438400" cy="867507"/>
          </a:xfrm>
          <a:prstGeom prst="round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Row Decoder</a:t>
            </a:r>
          </a:p>
        </p:txBody>
      </p:sp>
      <p:sp>
        <p:nvSpPr>
          <p:cNvPr id="60" name="Rounded Rectangle 59">
            <a:extLst>
              <a:ext uri="{FF2B5EF4-FFF2-40B4-BE49-F238E27FC236}">
                <a16:creationId xmlns:a16="http://schemas.microsoft.com/office/drawing/2014/main" id="{0799C12F-6DD5-A547-95C5-0A3C529611D7}"/>
              </a:ext>
            </a:extLst>
          </p:cNvPr>
          <p:cNvSpPr/>
          <p:nvPr/>
        </p:nvSpPr>
        <p:spPr>
          <a:xfrm>
            <a:off x="5893216" y="4670791"/>
            <a:ext cx="1828802"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Cambria" panose="02040503050406030204" pitchFamily="18" charset="0"/>
              </a:rPr>
              <a:t>READ</a:t>
            </a:r>
          </a:p>
        </p:txBody>
      </p:sp>
      <p:grpSp>
        <p:nvGrpSpPr>
          <p:cNvPr id="65" name="Group 64">
            <a:extLst>
              <a:ext uri="{FF2B5EF4-FFF2-40B4-BE49-F238E27FC236}">
                <a16:creationId xmlns:a16="http://schemas.microsoft.com/office/drawing/2014/main" id="{2722871A-0BE4-2647-B4F5-6618A58B654E}"/>
              </a:ext>
            </a:extLst>
          </p:cNvPr>
          <p:cNvGrpSpPr/>
          <p:nvPr/>
        </p:nvGrpSpPr>
        <p:grpSpPr>
          <a:xfrm>
            <a:off x="6014404" y="2685408"/>
            <a:ext cx="1653224" cy="2493353"/>
            <a:chOff x="6014404" y="2919868"/>
            <a:chExt cx="1653224" cy="2493353"/>
          </a:xfrm>
        </p:grpSpPr>
        <p:sp>
          <p:nvSpPr>
            <p:cNvPr id="61" name="Rectangle 60">
              <a:extLst>
                <a:ext uri="{FF2B5EF4-FFF2-40B4-BE49-F238E27FC236}">
                  <a16:creationId xmlns:a16="http://schemas.microsoft.com/office/drawing/2014/main" id="{0DB1809F-5AFB-2642-B0E4-44C30BC24152}"/>
                </a:ext>
              </a:extLst>
            </p:cNvPr>
            <p:cNvSpPr/>
            <p:nvPr/>
          </p:nvSpPr>
          <p:spPr>
            <a:xfrm>
              <a:off x="6014404" y="2919868"/>
              <a:ext cx="478016" cy="523220"/>
            </a:xfrm>
            <a:prstGeom prst="rect">
              <a:avLst/>
            </a:prstGeom>
          </p:spPr>
          <p:txBody>
            <a:bodyPr wrap="none">
              <a:spAutoFit/>
            </a:bodyPr>
            <a:lstStyle/>
            <a:p>
              <a:r>
                <a:rPr lang="en-US" sz="2800" dirty="0">
                  <a:solidFill>
                    <a:srgbClr val="FF0000"/>
                  </a:solidFill>
                </a:rPr>
                <a:t>✘</a:t>
              </a:r>
            </a:p>
          </p:txBody>
        </p:sp>
        <p:sp>
          <p:nvSpPr>
            <p:cNvPr id="62" name="Rectangle 61">
              <a:extLst>
                <a:ext uri="{FF2B5EF4-FFF2-40B4-BE49-F238E27FC236}">
                  <a16:creationId xmlns:a16="http://schemas.microsoft.com/office/drawing/2014/main" id="{2E97A13A-3A8E-FA44-9989-AEF9B1A48327}"/>
                </a:ext>
              </a:extLst>
            </p:cNvPr>
            <p:cNvSpPr/>
            <p:nvPr/>
          </p:nvSpPr>
          <p:spPr>
            <a:xfrm>
              <a:off x="7189612" y="2923458"/>
              <a:ext cx="478016" cy="523220"/>
            </a:xfrm>
            <a:prstGeom prst="rect">
              <a:avLst/>
            </a:prstGeom>
          </p:spPr>
          <p:txBody>
            <a:bodyPr wrap="none">
              <a:spAutoFit/>
            </a:bodyPr>
            <a:lstStyle/>
            <a:p>
              <a:r>
                <a:rPr lang="en-US" sz="2800" dirty="0">
                  <a:solidFill>
                    <a:srgbClr val="FF0000"/>
                  </a:solidFill>
                </a:rPr>
                <a:t>✘</a:t>
              </a:r>
            </a:p>
          </p:txBody>
        </p:sp>
        <p:sp>
          <p:nvSpPr>
            <p:cNvPr id="63" name="Rectangle 62">
              <a:extLst>
                <a:ext uri="{FF2B5EF4-FFF2-40B4-BE49-F238E27FC236}">
                  <a16:creationId xmlns:a16="http://schemas.microsoft.com/office/drawing/2014/main" id="{9241949E-9CBE-6949-AF1F-0BC7C1FCF52C}"/>
                </a:ext>
              </a:extLst>
            </p:cNvPr>
            <p:cNvSpPr/>
            <p:nvPr/>
          </p:nvSpPr>
          <p:spPr>
            <a:xfrm>
              <a:off x="6014404" y="4886411"/>
              <a:ext cx="478016" cy="523220"/>
            </a:xfrm>
            <a:prstGeom prst="rect">
              <a:avLst/>
            </a:prstGeom>
          </p:spPr>
          <p:txBody>
            <a:bodyPr wrap="none">
              <a:spAutoFit/>
            </a:bodyPr>
            <a:lstStyle/>
            <a:p>
              <a:r>
                <a:rPr lang="en-US" sz="2800" dirty="0">
                  <a:solidFill>
                    <a:srgbClr val="FF0000"/>
                  </a:solidFill>
                </a:rPr>
                <a:t>✘</a:t>
              </a:r>
            </a:p>
          </p:txBody>
        </p:sp>
        <p:sp>
          <p:nvSpPr>
            <p:cNvPr id="64" name="Rectangle 63">
              <a:extLst>
                <a:ext uri="{FF2B5EF4-FFF2-40B4-BE49-F238E27FC236}">
                  <a16:creationId xmlns:a16="http://schemas.microsoft.com/office/drawing/2014/main" id="{B658140F-5231-8741-B8B3-A12F1E520E91}"/>
                </a:ext>
              </a:extLst>
            </p:cNvPr>
            <p:cNvSpPr/>
            <p:nvPr/>
          </p:nvSpPr>
          <p:spPr>
            <a:xfrm>
              <a:off x="7189612" y="4890001"/>
              <a:ext cx="478016" cy="523220"/>
            </a:xfrm>
            <a:prstGeom prst="rect">
              <a:avLst/>
            </a:prstGeom>
          </p:spPr>
          <p:txBody>
            <a:bodyPr wrap="none">
              <a:spAutoFit/>
            </a:bodyPr>
            <a:lstStyle/>
            <a:p>
              <a:r>
                <a:rPr lang="en-US" sz="2800" dirty="0">
                  <a:solidFill>
                    <a:srgbClr val="FF0000"/>
                  </a:solidFill>
                </a:rPr>
                <a:t>✘</a:t>
              </a:r>
            </a:p>
          </p:txBody>
        </p:sp>
      </p:grpSp>
      <p:sp>
        <p:nvSpPr>
          <p:cNvPr id="66" name="TextBox 65">
            <a:extLst>
              <a:ext uri="{FF2B5EF4-FFF2-40B4-BE49-F238E27FC236}">
                <a16:creationId xmlns:a16="http://schemas.microsoft.com/office/drawing/2014/main" id="{A4F3FA07-5DC8-D54E-823F-6BE2CBA68CDC}"/>
              </a:ext>
            </a:extLst>
          </p:cNvPr>
          <p:cNvSpPr txBox="1"/>
          <p:nvPr/>
        </p:nvSpPr>
        <p:spPr>
          <a:xfrm rot="5400000">
            <a:off x="7023939" y="4079784"/>
            <a:ext cx="476412" cy="584775"/>
          </a:xfrm>
          <a:prstGeom prst="rect">
            <a:avLst/>
          </a:prstGeom>
          <a:noFill/>
        </p:spPr>
        <p:txBody>
          <a:bodyPr wrap="none" rtlCol="0">
            <a:spAutoFit/>
          </a:bodyPr>
          <a:lstStyle/>
          <a:p>
            <a:r>
              <a:rPr lang="en-US" sz="3200" b="1" dirty="0"/>
              <a:t>…</a:t>
            </a:r>
          </a:p>
        </p:txBody>
      </p:sp>
      <p:sp>
        <p:nvSpPr>
          <p:cNvPr id="59" name="Rectangle 58">
            <a:extLst>
              <a:ext uri="{FF2B5EF4-FFF2-40B4-BE49-F238E27FC236}">
                <a16:creationId xmlns:a16="http://schemas.microsoft.com/office/drawing/2014/main" id="{5F949F25-FE22-7442-A23B-CB4C66F98990}"/>
              </a:ext>
            </a:extLst>
          </p:cNvPr>
          <p:cNvSpPr/>
          <p:nvPr/>
        </p:nvSpPr>
        <p:spPr>
          <a:xfrm>
            <a:off x="0" y="1534563"/>
            <a:ext cx="9144000" cy="4012370"/>
          </a:xfrm>
          <a:prstGeom prst="rect">
            <a:avLst/>
          </a:prstGeom>
          <a:solidFill>
            <a:schemeClr val="bg1">
              <a:alpha val="7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This shows that we can rely on a </a:t>
            </a:r>
            <a:r>
              <a:rPr lang="en-US" sz="2800" b="1" dirty="0">
                <a:solidFill>
                  <a:schemeClr val="tx1"/>
                </a:solidFill>
                <a:latin typeface="Cambria" panose="02040503050406030204" pitchFamily="18" charset="0"/>
              </a:rPr>
              <a:t>static profile</a:t>
            </a:r>
            <a:r>
              <a:rPr lang="en-US" sz="2800" dirty="0">
                <a:solidFill>
                  <a:schemeClr val="tx1"/>
                </a:solidFill>
                <a:latin typeface="Cambria" panose="02040503050406030204" pitchFamily="18" charset="0"/>
              </a:rPr>
              <a:t> of weak </a:t>
            </a:r>
            <a:r>
              <a:rPr lang="en-US" sz="2800" dirty="0" err="1">
                <a:solidFill>
                  <a:schemeClr val="tx1"/>
                </a:solidFill>
                <a:latin typeface="Cambria" panose="02040503050406030204" pitchFamily="18" charset="0"/>
              </a:rPr>
              <a:t>bitlines</a:t>
            </a:r>
            <a:r>
              <a:rPr lang="en-US" sz="2800" dirty="0">
                <a:solidFill>
                  <a:schemeClr val="tx1"/>
                </a:solidFill>
                <a:latin typeface="Cambria" panose="02040503050406030204" pitchFamily="18" charset="0"/>
              </a:rPr>
              <a:t> to determine whether an access will cause failures</a:t>
            </a:r>
          </a:p>
        </p:txBody>
      </p:sp>
      <p:sp>
        <p:nvSpPr>
          <p:cNvPr id="67" name="Rectangle 66">
            <a:extLst>
              <a:ext uri="{FF2B5EF4-FFF2-40B4-BE49-F238E27FC236}">
                <a16:creationId xmlns:a16="http://schemas.microsoft.com/office/drawing/2014/main" id="{E759B03C-B2D9-CA47-A93D-AB6A83DADB79}"/>
              </a:ext>
            </a:extLst>
          </p:cNvPr>
          <p:cNvSpPr/>
          <p:nvPr/>
        </p:nvSpPr>
        <p:spPr>
          <a:xfrm>
            <a:off x="0" y="2484846"/>
            <a:ext cx="9144000" cy="1937469"/>
          </a:xfrm>
          <a:prstGeom prst="rect">
            <a:avLst/>
          </a:prstGeom>
          <a:solidFill>
            <a:schemeClr val="accent2">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We can profile regions of DRAM </a:t>
            </a:r>
          </a:p>
          <a:p>
            <a:pPr algn="ctr"/>
            <a:r>
              <a:rPr lang="en-US" sz="2800" dirty="0">
                <a:solidFill>
                  <a:schemeClr val="tx1"/>
                </a:solidFill>
                <a:latin typeface="Cambria" panose="02040503050406030204" pitchFamily="18" charset="0"/>
              </a:rPr>
              <a:t>at the granularity of cache lines within subarrays </a:t>
            </a:r>
          </a:p>
          <a:p>
            <a:pPr algn="ctr"/>
            <a:r>
              <a:rPr lang="en-US" sz="2800" dirty="0">
                <a:solidFill>
                  <a:schemeClr val="tx1"/>
                </a:solidFill>
                <a:latin typeface="Cambria" panose="02040503050406030204" pitchFamily="18" charset="0"/>
              </a:rPr>
              <a:t>(i.e., </a:t>
            </a:r>
            <a:r>
              <a:rPr lang="en-US" sz="2800" b="1" dirty="0">
                <a:solidFill>
                  <a:schemeClr val="accent1"/>
                </a:solidFill>
                <a:latin typeface="Cambria" panose="02040503050406030204" pitchFamily="18" charset="0"/>
              </a:rPr>
              <a:t>subarray column</a:t>
            </a:r>
            <a:r>
              <a:rPr lang="en-US" sz="2800" dirty="0">
                <a:solidFill>
                  <a:schemeClr val="tx1"/>
                </a:solidFill>
                <a:latin typeface="Cambria" panose="02040503050406030204" pitchFamily="18" charset="0"/>
              </a:rPr>
              <a:t>)</a:t>
            </a:r>
          </a:p>
        </p:txBody>
      </p:sp>
    </p:spTree>
    <p:extLst>
      <p:ext uri="{BB962C8B-B14F-4D97-AF65-F5344CB8AC3E}">
        <p14:creationId xmlns:p14="http://schemas.microsoft.com/office/powerpoint/2010/main" val="2004085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65" y="992637"/>
            <a:ext cx="9144000" cy="5976203"/>
          </a:xfrm>
        </p:spPr>
        <p:txBody>
          <a:bodyPr>
            <a:noAutofit/>
          </a:bodyPr>
          <a:lstStyle/>
          <a:p>
            <a:pPr marL="0" lvl="1" indent="0">
              <a:spcBef>
                <a:spcPts val="400"/>
              </a:spcBef>
              <a:buNone/>
            </a:pPr>
            <a:r>
              <a:rPr lang="en-US" sz="2550" b="1" u="sng" dirty="0">
                <a:latin typeface="Cambria" panose="02040503050406030204" pitchFamily="18" charset="0"/>
              </a:rPr>
              <a:t>Motivation</a:t>
            </a:r>
            <a:r>
              <a:rPr lang="en-US" sz="2550" dirty="0">
                <a:latin typeface="Cambria" panose="02040503050406030204" pitchFamily="18" charset="0"/>
              </a:rPr>
              <a:t>: DRAM latency is a </a:t>
            </a:r>
            <a:r>
              <a:rPr lang="en-US" sz="2550" b="1" dirty="0">
                <a:latin typeface="Cambria" panose="02040503050406030204" pitchFamily="18" charset="0"/>
              </a:rPr>
              <a:t>major performance bottleneck</a:t>
            </a:r>
          </a:p>
          <a:p>
            <a:pPr marL="0" lvl="1" indent="0">
              <a:spcBef>
                <a:spcPts val="400"/>
              </a:spcBef>
              <a:buNone/>
            </a:pPr>
            <a:r>
              <a:rPr lang="en-US" sz="2550" b="1" u="sng" dirty="0">
                <a:solidFill>
                  <a:srgbClr val="C00000"/>
                </a:solidFill>
                <a:latin typeface="Cambria" panose="02040503050406030204" pitchFamily="18" charset="0"/>
              </a:rPr>
              <a:t>Problem</a:t>
            </a:r>
            <a:r>
              <a:rPr lang="en-US" sz="2550" dirty="0">
                <a:solidFill>
                  <a:srgbClr val="C00000"/>
                </a:solidFill>
                <a:latin typeface="Cambria" panose="02040503050406030204" pitchFamily="18" charset="0"/>
              </a:rPr>
              <a:t>: Many important workloads exhibit </a:t>
            </a:r>
            <a:r>
              <a:rPr lang="en-US" sz="2550" b="1" dirty="0">
                <a:solidFill>
                  <a:srgbClr val="C00000"/>
                </a:solidFill>
                <a:latin typeface="Cambria" panose="02040503050406030204" pitchFamily="18" charset="0"/>
              </a:rPr>
              <a:t>bank conflicts</a:t>
            </a:r>
            <a:r>
              <a:rPr lang="en-US" sz="2550" dirty="0">
                <a:solidFill>
                  <a:srgbClr val="C00000"/>
                </a:solidFill>
                <a:latin typeface="Cambria" panose="02040503050406030204" pitchFamily="18" charset="0"/>
              </a:rPr>
              <a:t> in DRAM, which result in even longer latencies </a:t>
            </a:r>
            <a:endParaRPr lang="en-US" sz="2550" b="1" u="sng" dirty="0">
              <a:solidFill>
                <a:srgbClr val="C00000"/>
              </a:solidFill>
              <a:latin typeface="Cambria" panose="02040503050406030204" pitchFamily="18" charset="0"/>
            </a:endParaRPr>
          </a:p>
          <a:p>
            <a:pPr marL="0" lvl="1" indent="0">
              <a:spcBef>
                <a:spcPts val="400"/>
              </a:spcBef>
              <a:buNone/>
            </a:pPr>
            <a:r>
              <a:rPr lang="en-US" sz="2550" b="1" u="sng" dirty="0">
                <a:solidFill>
                  <a:schemeClr val="accent1">
                    <a:lumMod val="75000"/>
                  </a:schemeClr>
                </a:solidFill>
                <a:latin typeface="Cambria" panose="02040503050406030204" pitchFamily="18" charset="0"/>
              </a:rPr>
              <a:t>Goal</a:t>
            </a:r>
            <a:r>
              <a:rPr lang="en-US" sz="2550" dirty="0">
                <a:solidFill>
                  <a:schemeClr val="accent1">
                    <a:lumMod val="75000"/>
                  </a:schemeClr>
                </a:solidFill>
                <a:latin typeface="Cambria" panose="02040503050406030204" pitchFamily="18" charset="0"/>
              </a:rPr>
              <a:t>:</a:t>
            </a:r>
          </a:p>
          <a:p>
            <a:pPr marL="514350" lvl="1" indent="-514350">
              <a:spcBef>
                <a:spcPts val="400"/>
              </a:spcBef>
              <a:buFont typeface="+mj-lt"/>
              <a:buAutoNum type="arabicPeriod"/>
            </a:pPr>
            <a:r>
              <a:rPr lang="en-US" sz="2550" dirty="0">
                <a:solidFill>
                  <a:schemeClr val="accent1">
                    <a:lumMod val="75000"/>
                  </a:schemeClr>
                </a:solidFill>
                <a:latin typeface="Cambria" panose="02040503050406030204" pitchFamily="18" charset="0"/>
              </a:rPr>
              <a:t>Rigorously</a:t>
            </a:r>
            <a:r>
              <a:rPr lang="en-US" sz="2550" b="1" dirty="0">
                <a:solidFill>
                  <a:schemeClr val="accent1">
                    <a:lumMod val="75000"/>
                  </a:schemeClr>
                </a:solidFill>
                <a:latin typeface="Cambria" panose="02040503050406030204" pitchFamily="18" charset="0"/>
              </a:rPr>
              <a:t> characterize access latency</a:t>
            </a:r>
            <a:r>
              <a:rPr lang="en-US" sz="2550" dirty="0">
                <a:solidFill>
                  <a:schemeClr val="accent1">
                    <a:lumMod val="75000"/>
                  </a:schemeClr>
                </a:solidFill>
                <a:latin typeface="Cambria" panose="02040503050406030204" pitchFamily="18" charset="0"/>
              </a:rPr>
              <a:t> on LPDDR4 DRAM </a:t>
            </a:r>
          </a:p>
          <a:p>
            <a:pPr marL="514350" lvl="1" indent="-514350">
              <a:spcBef>
                <a:spcPts val="400"/>
              </a:spcBef>
              <a:buFont typeface="+mj-lt"/>
              <a:buAutoNum type="arabicPeriod"/>
            </a:pPr>
            <a:r>
              <a:rPr lang="en-US" sz="2550" dirty="0">
                <a:solidFill>
                  <a:schemeClr val="accent1">
                    <a:lumMod val="75000"/>
                  </a:schemeClr>
                </a:solidFill>
                <a:latin typeface="Cambria" panose="02040503050406030204" pitchFamily="18" charset="0"/>
              </a:rPr>
              <a:t>Exploit findings to </a:t>
            </a:r>
            <a:r>
              <a:rPr lang="en-US" sz="2550" b="1" dirty="0">
                <a:solidFill>
                  <a:schemeClr val="accent1">
                    <a:lumMod val="75000"/>
                  </a:schemeClr>
                </a:solidFill>
                <a:latin typeface="Cambria" panose="02040503050406030204" pitchFamily="18" charset="0"/>
              </a:rPr>
              <a:t>robustly reduce DRAM access latency</a:t>
            </a:r>
            <a:endParaRPr lang="en-US" sz="2550" b="1" u="sng" dirty="0">
              <a:solidFill>
                <a:schemeClr val="accent1">
                  <a:lumMod val="75000"/>
                </a:schemeClr>
              </a:solidFill>
              <a:latin typeface="Cambria" panose="02040503050406030204" pitchFamily="18" charset="0"/>
            </a:endParaRPr>
          </a:p>
          <a:p>
            <a:pPr marL="0" lvl="1" indent="0">
              <a:spcBef>
                <a:spcPts val="400"/>
              </a:spcBef>
              <a:buNone/>
            </a:pPr>
            <a:r>
              <a:rPr lang="en-US" sz="2550" b="1" u="sng" dirty="0">
                <a:solidFill>
                  <a:schemeClr val="accent6">
                    <a:lumMod val="75000"/>
                  </a:schemeClr>
                </a:solidFill>
                <a:latin typeface="Cambria" panose="02040503050406030204" pitchFamily="18" charset="0"/>
              </a:rPr>
              <a:t>Solar-DRAM:</a:t>
            </a:r>
            <a:r>
              <a:rPr lang="en-US" sz="2550" dirty="0">
                <a:solidFill>
                  <a:schemeClr val="accent6">
                    <a:lumMod val="75000"/>
                  </a:schemeClr>
                </a:solidFill>
                <a:latin typeface="Cambria" panose="02040503050406030204" pitchFamily="18" charset="0"/>
              </a:rPr>
              <a:t> </a:t>
            </a:r>
          </a:p>
          <a:p>
            <a:pPr marL="342900" lvl="1" indent="-342900">
              <a:spcBef>
                <a:spcPts val="400"/>
              </a:spcBef>
            </a:pPr>
            <a:r>
              <a:rPr lang="en-US" sz="2550" dirty="0">
                <a:solidFill>
                  <a:schemeClr val="accent6">
                    <a:lumMod val="75000"/>
                  </a:schemeClr>
                </a:solidFill>
                <a:latin typeface="Cambria" panose="02040503050406030204" pitchFamily="18" charset="0"/>
              </a:rPr>
              <a:t>Categorizes local </a:t>
            </a:r>
            <a:r>
              <a:rPr lang="en-US" sz="2550" dirty="0" err="1">
                <a:solidFill>
                  <a:schemeClr val="accent6">
                    <a:lumMod val="75000"/>
                  </a:schemeClr>
                </a:solidFill>
                <a:latin typeface="Cambria" panose="02040503050406030204" pitchFamily="18" charset="0"/>
              </a:rPr>
              <a:t>bitlines</a:t>
            </a:r>
            <a:r>
              <a:rPr lang="en-US" sz="2550" dirty="0">
                <a:solidFill>
                  <a:schemeClr val="accent6">
                    <a:lumMod val="75000"/>
                  </a:schemeClr>
                </a:solidFill>
                <a:latin typeface="Cambria" panose="02040503050406030204" pitchFamily="18" charset="0"/>
              </a:rPr>
              <a:t> as “</a:t>
            </a:r>
            <a:r>
              <a:rPr lang="en-US" sz="2550" i="1" dirty="0">
                <a:solidFill>
                  <a:schemeClr val="accent6">
                    <a:lumMod val="75000"/>
                  </a:schemeClr>
                </a:solidFill>
                <a:latin typeface="Cambria" panose="02040503050406030204" pitchFamily="18" charset="0"/>
              </a:rPr>
              <a:t>weak (slow)</a:t>
            </a:r>
            <a:r>
              <a:rPr lang="en-US" sz="2550" dirty="0">
                <a:solidFill>
                  <a:schemeClr val="accent6">
                    <a:lumMod val="75000"/>
                  </a:schemeClr>
                </a:solidFill>
                <a:latin typeface="Cambria" panose="02040503050406030204" pitchFamily="18" charset="0"/>
              </a:rPr>
              <a:t>” or “</a:t>
            </a:r>
            <a:r>
              <a:rPr lang="en-US" sz="2550" i="1" dirty="0">
                <a:solidFill>
                  <a:schemeClr val="accent6">
                    <a:lumMod val="75000"/>
                  </a:schemeClr>
                </a:solidFill>
                <a:latin typeface="Cambria" panose="02040503050406030204" pitchFamily="18" charset="0"/>
              </a:rPr>
              <a:t>strong (fast)</a:t>
            </a:r>
            <a:r>
              <a:rPr lang="en-US" sz="2550" dirty="0">
                <a:solidFill>
                  <a:schemeClr val="accent6">
                    <a:lumMod val="75000"/>
                  </a:schemeClr>
                </a:solidFill>
                <a:latin typeface="Cambria" panose="02040503050406030204" pitchFamily="18" charset="0"/>
              </a:rPr>
              <a:t>”</a:t>
            </a:r>
          </a:p>
          <a:p>
            <a:pPr marL="342900" lvl="1" indent="-342900">
              <a:spcBef>
                <a:spcPts val="400"/>
              </a:spcBef>
            </a:pPr>
            <a:r>
              <a:rPr lang="en-US" sz="2550" dirty="0">
                <a:solidFill>
                  <a:schemeClr val="accent6">
                    <a:lumMod val="75000"/>
                  </a:schemeClr>
                </a:solidFill>
                <a:latin typeface="Cambria" panose="02040503050406030204" pitchFamily="18" charset="0"/>
              </a:rPr>
              <a:t>Robustly </a:t>
            </a:r>
            <a:r>
              <a:rPr lang="en-US" sz="2550" b="1" dirty="0">
                <a:solidFill>
                  <a:schemeClr val="accent6">
                    <a:lumMod val="75000"/>
                  </a:schemeClr>
                </a:solidFill>
                <a:latin typeface="Cambria" panose="02040503050406030204" pitchFamily="18" charset="0"/>
              </a:rPr>
              <a:t>reduces DRAM access latency for reads </a:t>
            </a:r>
            <a:r>
              <a:rPr lang="en-US" sz="2550" b="1" i="1" dirty="0">
                <a:solidFill>
                  <a:schemeClr val="accent6">
                    <a:lumMod val="75000"/>
                  </a:schemeClr>
                </a:solidFill>
                <a:latin typeface="Cambria" panose="02040503050406030204" pitchFamily="18" charset="0"/>
              </a:rPr>
              <a:t>and</a:t>
            </a:r>
            <a:r>
              <a:rPr lang="en-US" sz="2550" b="1" dirty="0">
                <a:solidFill>
                  <a:schemeClr val="accent6">
                    <a:lumMod val="75000"/>
                  </a:schemeClr>
                </a:solidFill>
                <a:latin typeface="Cambria" panose="02040503050406030204" pitchFamily="18" charset="0"/>
              </a:rPr>
              <a:t> writes </a:t>
            </a:r>
            <a:r>
              <a:rPr lang="en-US" sz="2550" dirty="0">
                <a:solidFill>
                  <a:schemeClr val="accent6">
                    <a:lumMod val="75000"/>
                  </a:schemeClr>
                </a:solidFill>
                <a:latin typeface="Cambria" panose="02040503050406030204" pitchFamily="18" charset="0"/>
              </a:rPr>
              <a:t>to data contained in “</a:t>
            </a:r>
            <a:r>
              <a:rPr lang="en-US" sz="2550" i="1" dirty="0">
                <a:solidFill>
                  <a:schemeClr val="accent6">
                    <a:lumMod val="75000"/>
                  </a:schemeClr>
                </a:solidFill>
                <a:latin typeface="Cambria" panose="02040503050406030204" pitchFamily="18" charset="0"/>
              </a:rPr>
              <a:t>strong</a:t>
            </a:r>
            <a:r>
              <a:rPr lang="en-US" sz="2550" dirty="0">
                <a:solidFill>
                  <a:schemeClr val="accent6">
                    <a:lumMod val="75000"/>
                  </a:schemeClr>
                </a:solidFill>
                <a:latin typeface="Cambria" panose="02040503050406030204" pitchFamily="18" charset="0"/>
              </a:rPr>
              <a:t>” local </a:t>
            </a:r>
            <a:r>
              <a:rPr lang="en-US" sz="2550" dirty="0" err="1">
                <a:solidFill>
                  <a:schemeClr val="accent6">
                    <a:lumMod val="75000"/>
                  </a:schemeClr>
                </a:solidFill>
                <a:latin typeface="Cambria" panose="02040503050406030204" pitchFamily="18" charset="0"/>
              </a:rPr>
              <a:t>bitlines</a:t>
            </a:r>
            <a:r>
              <a:rPr lang="en-US" sz="2550" dirty="0">
                <a:solidFill>
                  <a:schemeClr val="accent6">
                    <a:lumMod val="75000"/>
                  </a:schemeClr>
                </a:solidFill>
                <a:latin typeface="Cambria" panose="02040503050406030204" pitchFamily="18" charset="0"/>
              </a:rPr>
              <a:t>.</a:t>
            </a:r>
            <a:endParaRPr lang="en-US" sz="2550" b="1" u="sng" dirty="0">
              <a:solidFill>
                <a:schemeClr val="accent6">
                  <a:lumMod val="75000"/>
                </a:schemeClr>
              </a:solidFill>
              <a:latin typeface="Cambria" panose="02040503050406030204" pitchFamily="18" charset="0"/>
            </a:endParaRPr>
          </a:p>
          <a:p>
            <a:pPr marL="0" indent="0">
              <a:spcBef>
                <a:spcPts val="400"/>
              </a:spcBef>
              <a:buNone/>
            </a:pPr>
            <a:r>
              <a:rPr lang="en-US" sz="2550" b="1" u="sng" dirty="0">
                <a:solidFill>
                  <a:srgbClr val="7030A0"/>
                </a:solidFill>
                <a:latin typeface="Cambria" panose="02040503050406030204" pitchFamily="18" charset="0"/>
              </a:rPr>
              <a:t>Evaluation:</a:t>
            </a:r>
            <a:r>
              <a:rPr lang="en-US" sz="2550" dirty="0">
                <a:solidFill>
                  <a:srgbClr val="7030A0"/>
                </a:solidFill>
                <a:latin typeface="Cambria" panose="02040503050406030204" pitchFamily="18" charset="0"/>
              </a:rPr>
              <a:t> </a:t>
            </a:r>
          </a:p>
          <a:p>
            <a:pPr marL="457200" indent="-457200">
              <a:spcBef>
                <a:spcPts val="400"/>
              </a:spcBef>
              <a:buFont typeface="+mj-lt"/>
              <a:buAutoNum type="arabicPeriod"/>
            </a:pPr>
            <a:r>
              <a:rPr lang="en-US" sz="2550" dirty="0">
                <a:solidFill>
                  <a:srgbClr val="7030A0"/>
                </a:solidFill>
                <a:latin typeface="Cambria" panose="02040503050406030204" pitchFamily="18" charset="0"/>
              </a:rPr>
              <a:t>Experimentally characterize </a:t>
            </a:r>
            <a:r>
              <a:rPr lang="en-US" sz="2550" b="1" dirty="0">
                <a:solidFill>
                  <a:srgbClr val="7030A0"/>
                </a:solidFill>
                <a:latin typeface="Cambria" panose="02040503050406030204" pitchFamily="18" charset="0"/>
              </a:rPr>
              <a:t>282</a:t>
            </a:r>
            <a:r>
              <a:rPr lang="en-US" sz="2550" dirty="0">
                <a:solidFill>
                  <a:srgbClr val="7030A0"/>
                </a:solidFill>
                <a:latin typeface="Cambria" panose="02040503050406030204" pitchFamily="18" charset="0"/>
              </a:rPr>
              <a:t> real LPDDR4 DRAM chips</a:t>
            </a:r>
          </a:p>
          <a:p>
            <a:pPr marL="457200" indent="-457200">
              <a:spcBef>
                <a:spcPts val="400"/>
              </a:spcBef>
              <a:buFont typeface="+mj-lt"/>
              <a:buAutoNum type="arabicPeriod"/>
            </a:pPr>
            <a:r>
              <a:rPr lang="en-US" sz="2550" dirty="0">
                <a:solidFill>
                  <a:srgbClr val="7030A0"/>
                </a:solidFill>
                <a:latin typeface="Cambria" panose="02040503050406030204" pitchFamily="18" charset="0"/>
              </a:rPr>
              <a:t>In simulation, </a:t>
            </a:r>
            <a:r>
              <a:rPr lang="en-US" sz="2550" b="1" dirty="0">
                <a:solidFill>
                  <a:srgbClr val="7030A0"/>
                </a:solidFill>
                <a:latin typeface="Cambria" panose="02040503050406030204" pitchFamily="18" charset="0"/>
              </a:rPr>
              <a:t>Solar-DRAM</a:t>
            </a:r>
            <a:r>
              <a:rPr lang="en-US" sz="2550" dirty="0">
                <a:solidFill>
                  <a:srgbClr val="7030A0"/>
                </a:solidFill>
                <a:latin typeface="Cambria" panose="02040503050406030204" pitchFamily="18" charset="0"/>
              </a:rPr>
              <a:t> provides </a:t>
            </a:r>
            <a:r>
              <a:rPr lang="en-US" sz="2550" b="1" dirty="0">
                <a:solidFill>
                  <a:srgbClr val="7030A0"/>
                </a:solidFill>
                <a:latin typeface="Cambria" panose="02040503050406030204" pitchFamily="18" charset="0"/>
              </a:rPr>
              <a:t>10.87%</a:t>
            </a:r>
            <a:r>
              <a:rPr lang="en-US" sz="2550" dirty="0">
                <a:solidFill>
                  <a:srgbClr val="7030A0"/>
                </a:solidFill>
                <a:latin typeface="Cambria" panose="02040503050406030204" pitchFamily="18" charset="0"/>
              </a:rPr>
              <a:t> system performance improvement over LPDDR4 DRAM </a:t>
            </a:r>
            <a:endParaRPr lang="en-US" sz="2550" b="1" dirty="0">
              <a:solidFill>
                <a:srgbClr val="7030A0"/>
              </a:solidFill>
              <a:latin typeface="Cambria" panose="02040503050406030204" pitchFamily="18" charset="0"/>
            </a:endParaRPr>
          </a:p>
        </p:txBody>
      </p:sp>
      <p:sp>
        <p:nvSpPr>
          <p:cNvPr id="6" name="Title 1">
            <a:extLst>
              <a:ext uri="{FF2B5EF4-FFF2-40B4-BE49-F238E27FC236}">
                <a16:creationId xmlns:a16="http://schemas.microsoft.com/office/drawing/2014/main" id="{EE9EA6EA-68DF-AE4B-A1A6-7B016AA8F4C2}"/>
              </a:ext>
            </a:extLst>
          </p:cNvPr>
          <p:cNvSpPr txBox="1">
            <a:spLocks/>
          </p:cNvSpPr>
          <p:nvPr/>
        </p:nvSpPr>
        <p:spPr>
          <a:xfrm>
            <a:off x="171451" y="140677"/>
            <a:ext cx="8708780" cy="741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Executive Summary</a:t>
            </a:r>
          </a:p>
        </p:txBody>
      </p:sp>
      <p:sp>
        <p:nvSpPr>
          <p:cNvPr id="7" name="Slide Number Placeholder 6">
            <a:extLst>
              <a:ext uri="{FF2B5EF4-FFF2-40B4-BE49-F238E27FC236}">
                <a16:creationId xmlns:a16="http://schemas.microsoft.com/office/drawing/2014/main" id="{865092D6-6DF1-C941-AADF-2D99BE61C90C}"/>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2</a:t>
            </a:fld>
            <a:endParaRPr lang="en-US"/>
          </a:p>
        </p:txBody>
      </p:sp>
    </p:spTree>
    <p:extLst>
      <p:ext uri="{BB962C8B-B14F-4D97-AF65-F5344CB8AC3E}">
        <p14:creationId xmlns:p14="http://schemas.microsoft.com/office/powerpoint/2010/main" val="97180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7C29EE9B-9260-1E4D-8D3F-17E4FBB4C895}"/>
              </a:ext>
            </a:extLst>
          </p:cNvPr>
          <p:cNvSpPr/>
          <p:nvPr/>
        </p:nvSpPr>
        <p:spPr>
          <a:xfrm>
            <a:off x="5793486" y="2818707"/>
            <a:ext cx="1894114" cy="240781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1075A57F-09B5-CF41-B12D-5294B6C19C72}"/>
              </a:ext>
            </a:extLst>
          </p:cNvPr>
          <p:cNvSpPr/>
          <p:nvPr/>
        </p:nvSpPr>
        <p:spPr>
          <a:xfrm>
            <a:off x="3882623" y="2814988"/>
            <a:ext cx="1906089" cy="241153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4CF29F1-0AD1-ED41-AF96-8CE93C0A50FB}"/>
              </a:ext>
            </a:extLst>
          </p:cNvPr>
          <p:cNvSpPr/>
          <p:nvPr/>
        </p:nvSpPr>
        <p:spPr>
          <a:xfrm>
            <a:off x="1992086" y="2814989"/>
            <a:ext cx="1894114" cy="24115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BD2AE933-2919-EA48-8AB0-F34AEAFBFCDE}"/>
              </a:ext>
            </a:extLst>
          </p:cNvPr>
          <p:cNvSpPr>
            <a:spLocks noGrp="1"/>
          </p:cNvSpPr>
          <p:nvPr>
            <p:ph type="title"/>
          </p:nvPr>
        </p:nvSpPr>
        <p:spPr>
          <a:xfrm>
            <a:off x="171451" y="140677"/>
            <a:ext cx="8708780" cy="741120"/>
          </a:xfrm>
        </p:spPr>
        <p:txBody>
          <a:bodyPr/>
          <a:lstStyle/>
          <a:p>
            <a:r>
              <a:rPr lang="en-US" b="1" dirty="0">
                <a:latin typeface="Cambria" panose="02040503050406030204" pitchFamily="18" charset="0"/>
              </a:rPr>
              <a:t>Distribution of Cache Accesses</a:t>
            </a:r>
          </a:p>
        </p:txBody>
      </p:sp>
      <p:sp>
        <p:nvSpPr>
          <p:cNvPr id="6" name="Slide Number Placeholder 5">
            <a:extLst>
              <a:ext uri="{FF2B5EF4-FFF2-40B4-BE49-F238E27FC236}">
                <a16:creationId xmlns:a16="http://schemas.microsoft.com/office/drawing/2014/main" id="{9384DA9B-C862-5448-9BD6-C1DF2178902A}"/>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20</a:t>
            </a:fld>
            <a:endParaRPr lang="en-US" dirty="0"/>
          </a:p>
        </p:txBody>
      </p:sp>
      <p:sp>
        <p:nvSpPr>
          <p:cNvPr id="8" name="Content Placeholder 2">
            <a:extLst>
              <a:ext uri="{FF2B5EF4-FFF2-40B4-BE49-F238E27FC236}">
                <a16:creationId xmlns:a16="http://schemas.microsoft.com/office/drawing/2014/main" id="{690525CA-6410-4042-9D0B-AF69B0CEA886}"/>
              </a:ext>
            </a:extLst>
          </p:cNvPr>
          <p:cNvSpPr>
            <a:spLocks noGrp="1"/>
          </p:cNvSpPr>
          <p:nvPr>
            <p:ph idx="1"/>
          </p:nvPr>
        </p:nvSpPr>
        <p:spPr>
          <a:xfrm>
            <a:off x="293298" y="739542"/>
            <a:ext cx="8222052" cy="1389576"/>
          </a:xfrm>
        </p:spPr>
        <p:txBody>
          <a:bodyPr>
            <a:normAutofit/>
          </a:bodyPr>
          <a:lstStyle/>
          <a:p>
            <a:pPr marL="0" indent="0">
              <a:buNone/>
            </a:pPr>
            <a:r>
              <a:rPr lang="en-US" sz="4400" baseline="-25000" dirty="0">
                <a:latin typeface="Cambria" panose="02040503050406030204" pitchFamily="18" charset="0"/>
              </a:rPr>
              <a:t>Which cache line is most likely to be accessed first immediately following an activation?</a:t>
            </a:r>
          </a:p>
        </p:txBody>
      </p:sp>
      <p:grpSp>
        <p:nvGrpSpPr>
          <p:cNvPr id="2" name="Group 1">
            <a:extLst>
              <a:ext uri="{FF2B5EF4-FFF2-40B4-BE49-F238E27FC236}">
                <a16:creationId xmlns:a16="http://schemas.microsoft.com/office/drawing/2014/main" id="{2DA131EF-78D0-2540-A768-A54A202195D2}"/>
              </a:ext>
            </a:extLst>
          </p:cNvPr>
          <p:cNvGrpSpPr/>
          <p:nvPr/>
        </p:nvGrpSpPr>
        <p:grpSpPr>
          <a:xfrm>
            <a:off x="892084" y="3084058"/>
            <a:ext cx="7508047" cy="2708031"/>
            <a:chOff x="892084" y="3153718"/>
            <a:chExt cx="7508047" cy="2708031"/>
          </a:xfrm>
        </p:grpSpPr>
        <p:cxnSp>
          <p:nvCxnSpPr>
            <p:cNvPr id="9" name="Straight Connector 8">
              <a:extLst>
                <a:ext uri="{FF2B5EF4-FFF2-40B4-BE49-F238E27FC236}">
                  <a16:creationId xmlns:a16="http://schemas.microsoft.com/office/drawing/2014/main" id="{780F0795-7C8B-1947-963D-5DA7FF889BF5}"/>
                </a:ext>
              </a:extLst>
            </p:cNvPr>
            <p:cNvCxnSpPr>
              <a:cxnSpLocks/>
            </p:cNvCxnSpPr>
            <p:nvPr/>
          </p:nvCxnSpPr>
          <p:spPr>
            <a:xfrm>
              <a:off x="1759592" y="3564025"/>
              <a:ext cx="616412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C4819C4-D647-7645-AA3A-482465BB9390}"/>
                </a:ext>
              </a:extLst>
            </p:cNvPr>
            <p:cNvCxnSpPr>
              <a:cxnSpLocks/>
            </p:cNvCxnSpPr>
            <p:nvPr/>
          </p:nvCxnSpPr>
          <p:spPr>
            <a:xfrm>
              <a:off x="1759591" y="4408084"/>
              <a:ext cx="616412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0047824-5FDC-7747-BBCD-F00C9EEBD83F}"/>
                </a:ext>
              </a:extLst>
            </p:cNvPr>
            <p:cNvCxnSpPr>
              <a:cxnSpLocks/>
            </p:cNvCxnSpPr>
            <p:nvPr/>
          </p:nvCxnSpPr>
          <p:spPr>
            <a:xfrm>
              <a:off x="2310576" y="31537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C0B557A-9229-5643-921B-932F687C36C4}"/>
                </a:ext>
              </a:extLst>
            </p:cNvPr>
            <p:cNvCxnSpPr>
              <a:cxnSpLocks/>
            </p:cNvCxnSpPr>
            <p:nvPr/>
          </p:nvCxnSpPr>
          <p:spPr>
            <a:xfrm>
              <a:off x="3506330" y="31537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54438BC-B312-A44F-A65A-25C1D0B784AF}"/>
                </a:ext>
              </a:extLst>
            </p:cNvPr>
            <p:cNvCxnSpPr>
              <a:cxnSpLocks/>
            </p:cNvCxnSpPr>
            <p:nvPr/>
          </p:nvCxnSpPr>
          <p:spPr>
            <a:xfrm>
              <a:off x="4831038" y="31537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52AA422-BC67-2945-8733-A15B9975A0B4}"/>
                </a:ext>
              </a:extLst>
            </p:cNvPr>
            <p:cNvCxnSpPr>
              <a:cxnSpLocks/>
            </p:cNvCxnSpPr>
            <p:nvPr/>
          </p:nvCxnSpPr>
          <p:spPr>
            <a:xfrm>
              <a:off x="4244884" y="31537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872F08D-5749-E14F-BE28-64A68996C0FD}"/>
                </a:ext>
              </a:extLst>
            </p:cNvPr>
            <p:cNvCxnSpPr>
              <a:cxnSpLocks/>
            </p:cNvCxnSpPr>
            <p:nvPr/>
          </p:nvCxnSpPr>
          <p:spPr>
            <a:xfrm>
              <a:off x="5440638" y="31537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DD0B2D8-A5D0-0448-9D0E-95F3FE855EA0}"/>
                </a:ext>
              </a:extLst>
            </p:cNvPr>
            <p:cNvCxnSpPr>
              <a:cxnSpLocks/>
            </p:cNvCxnSpPr>
            <p:nvPr/>
          </p:nvCxnSpPr>
          <p:spPr>
            <a:xfrm>
              <a:off x="2920175" y="31537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5C33CED-0ECC-D645-B0EF-14A3D6AC39BC}"/>
                </a:ext>
              </a:extLst>
            </p:cNvPr>
            <p:cNvSpPr txBox="1"/>
            <p:nvPr/>
          </p:nvSpPr>
          <p:spPr>
            <a:xfrm>
              <a:off x="7923719" y="4009306"/>
              <a:ext cx="476412" cy="584775"/>
            </a:xfrm>
            <a:prstGeom prst="rect">
              <a:avLst/>
            </a:prstGeom>
            <a:noFill/>
          </p:spPr>
          <p:txBody>
            <a:bodyPr wrap="none" rtlCol="0">
              <a:spAutoFit/>
            </a:bodyPr>
            <a:lstStyle/>
            <a:p>
              <a:r>
                <a:rPr lang="en-US" sz="3200" b="1" dirty="0"/>
                <a:t>…</a:t>
              </a:r>
            </a:p>
          </p:txBody>
        </p:sp>
        <p:sp>
          <p:nvSpPr>
            <p:cNvPr id="18" name="TextBox 17">
              <a:extLst>
                <a:ext uri="{FF2B5EF4-FFF2-40B4-BE49-F238E27FC236}">
                  <a16:creationId xmlns:a16="http://schemas.microsoft.com/office/drawing/2014/main" id="{2346053D-9EEB-5945-B1F7-2F453E62A262}"/>
                </a:ext>
              </a:extLst>
            </p:cNvPr>
            <p:cNvSpPr txBox="1"/>
            <p:nvPr/>
          </p:nvSpPr>
          <p:spPr>
            <a:xfrm>
              <a:off x="7920844" y="3178296"/>
              <a:ext cx="476412" cy="584775"/>
            </a:xfrm>
            <a:prstGeom prst="rect">
              <a:avLst/>
            </a:prstGeom>
            <a:noFill/>
          </p:spPr>
          <p:txBody>
            <a:bodyPr wrap="none" rtlCol="0">
              <a:spAutoFit/>
            </a:bodyPr>
            <a:lstStyle/>
            <a:p>
              <a:r>
                <a:rPr lang="en-US" sz="3200" b="1" dirty="0"/>
                <a:t>…</a:t>
              </a:r>
            </a:p>
          </p:txBody>
        </p:sp>
        <p:sp>
          <p:nvSpPr>
            <p:cNvPr id="19" name="TextBox 18">
              <a:extLst>
                <a:ext uri="{FF2B5EF4-FFF2-40B4-BE49-F238E27FC236}">
                  <a16:creationId xmlns:a16="http://schemas.microsoft.com/office/drawing/2014/main" id="{F670D412-9F7C-854E-8DC3-3819E2AAE13E}"/>
                </a:ext>
              </a:extLst>
            </p:cNvPr>
            <p:cNvSpPr txBox="1"/>
            <p:nvPr/>
          </p:nvSpPr>
          <p:spPr>
            <a:xfrm rot="5400000">
              <a:off x="3760036" y="4779935"/>
              <a:ext cx="476412" cy="584775"/>
            </a:xfrm>
            <a:prstGeom prst="rect">
              <a:avLst/>
            </a:prstGeom>
            <a:noFill/>
          </p:spPr>
          <p:txBody>
            <a:bodyPr wrap="none" rtlCol="0">
              <a:spAutoFit/>
            </a:bodyPr>
            <a:lstStyle/>
            <a:p>
              <a:r>
                <a:rPr lang="en-US" sz="3200" b="1" dirty="0"/>
                <a:t>…</a:t>
              </a:r>
            </a:p>
          </p:txBody>
        </p:sp>
        <p:sp>
          <p:nvSpPr>
            <p:cNvPr id="20" name="TextBox 19">
              <a:extLst>
                <a:ext uri="{FF2B5EF4-FFF2-40B4-BE49-F238E27FC236}">
                  <a16:creationId xmlns:a16="http://schemas.microsoft.com/office/drawing/2014/main" id="{35F33AFB-54D6-DE46-87F0-7E5E4380AF1D}"/>
                </a:ext>
              </a:extLst>
            </p:cNvPr>
            <p:cNvSpPr txBox="1"/>
            <p:nvPr/>
          </p:nvSpPr>
          <p:spPr>
            <a:xfrm rot="5400000">
              <a:off x="2477864" y="4795637"/>
              <a:ext cx="476412" cy="584775"/>
            </a:xfrm>
            <a:prstGeom prst="rect">
              <a:avLst/>
            </a:prstGeom>
            <a:noFill/>
          </p:spPr>
          <p:txBody>
            <a:bodyPr wrap="none" rtlCol="0">
              <a:spAutoFit/>
            </a:bodyPr>
            <a:lstStyle/>
            <a:p>
              <a:r>
                <a:rPr lang="en-US" sz="3200" b="1" dirty="0"/>
                <a:t>…</a:t>
              </a:r>
            </a:p>
          </p:txBody>
        </p:sp>
        <p:sp>
          <p:nvSpPr>
            <p:cNvPr id="21" name="TextBox 20">
              <a:extLst>
                <a:ext uri="{FF2B5EF4-FFF2-40B4-BE49-F238E27FC236}">
                  <a16:creationId xmlns:a16="http://schemas.microsoft.com/office/drawing/2014/main" id="{46455813-AB2A-3C4A-9752-53A27473C820}"/>
                </a:ext>
              </a:extLst>
            </p:cNvPr>
            <p:cNvSpPr txBox="1"/>
            <p:nvPr/>
          </p:nvSpPr>
          <p:spPr>
            <a:xfrm rot="5400000">
              <a:off x="5670342" y="4775612"/>
              <a:ext cx="476412" cy="584775"/>
            </a:xfrm>
            <a:prstGeom prst="rect">
              <a:avLst/>
            </a:prstGeom>
            <a:noFill/>
          </p:spPr>
          <p:txBody>
            <a:bodyPr wrap="none" rtlCol="0">
              <a:spAutoFit/>
            </a:bodyPr>
            <a:lstStyle/>
            <a:p>
              <a:r>
                <a:rPr lang="en-US" sz="3200" b="1" dirty="0"/>
                <a:t>…</a:t>
              </a:r>
            </a:p>
          </p:txBody>
        </p:sp>
        <p:cxnSp>
          <p:nvCxnSpPr>
            <p:cNvPr id="22" name="Straight Connector 21">
              <a:extLst>
                <a:ext uri="{FF2B5EF4-FFF2-40B4-BE49-F238E27FC236}">
                  <a16:creationId xmlns:a16="http://schemas.microsoft.com/office/drawing/2014/main" id="{65D77547-A3FB-E84A-A0C7-2B1E8C810384}"/>
                </a:ext>
              </a:extLst>
            </p:cNvPr>
            <p:cNvCxnSpPr>
              <a:cxnSpLocks/>
            </p:cNvCxnSpPr>
            <p:nvPr/>
          </p:nvCxnSpPr>
          <p:spPr>
            <a:xfrm>
              <a:off x="6725974" y="31537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A7B26B-8890-3342-B5E0-9E5A4ACECFD5}"/>
                </a:ext>
              </a:extLst>
            </p:cNvPr>
            <p:cNvCxnSpPr>
              <a:cxnSpLocks/>
            </p:cNvCxnSpPr>
            <p:nvPr/>
          </p:nvCxnSpPr>
          <p:spPr>
            <a:xfrm>
              <a:off x="6139820" y="31537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6270E5D-B11C-0741-A7FF-7997683B2C16}"/>
                </a:ext>
              </a:extLst>
            </p:cNvPr>
            <p:cNvCxnSpPr>
              <a:cxnSpLocks/>
            </p:cNvCxnSpPr>
            <p:nvPr/>
          </p:nvCxnSpPr>
          <p:spPr>
            <a:xfrm>
              <a:off x="7335574" y="31537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ounded Rectangle 27">
              <a:extLst>
                <a:ext uri="{FF2B5EF4-FFF2-40B4-BE49-F238E27FC236}">
                  <a16:creationId xmlns:a16="http://schemas.microsoft.com/office/drawing/2014/main" id="{F55C7452-16D1-6146-A191-BBB030FBEC3E}"/>
                </a:ext>
              </a:extLst>
            </p:cNvPr>
            <p:cNvSpPr/>
            <p:nvPr/>
          </p:nvSpPr>
          <p:spPr>
            <a:xfrm>
              <a:off x="2017498" y="4138455"/>
              <a:ext cx="1828802" cy="679941"/>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Cambria" panose="02040503050406030204" pitchFamily="18" charset="0"/>
              </a:endParaRPr>
            </a:p>
          </p:txBody>
        </p:sp>
        <p:sp>
          <p:nvSpPr>
            <p:cNvPr id="29" name="Rounded Rectangle 28">
              <a:extLst>
                <a:ext uri="{FF2B5EF4-FFF2-40B4-BE49-F238E27FC236}">
                  <a16:creationId xmlns:a16="http://schemas.microsoft.com/office/drawing/2014/main" id="{136C6901-A553-324F-B4BE-CCF4FB169350}"/>
                </a:ext>
              </a:extLst>
            </p:cNvPr>
            <p:cNvSpPr/>
            <p:nvPr/>
          </p:nvSpPr>
          <p:spPr>
            <a:xfrm>
              <a:off x="3928361" y="4138454"/>
              <a:ext cx="1828802" cy="679942"/>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ndParaRPr>
            </a:p>
          </p:txBody>
        </p:sp>
        <p:sp>
          <p:nvSpPr>
            <p:cNvPr id="30" name="Rounded Rectangle 29">
              <a:extLst>
                <a:ext uri="{FF2B5EF4-FFF2-40B4-BE49-F238E27FC236}">
                  <a16:creationId xmlns:a16="http://schemas.microsoft.com/office/drawing/2014/main" id="{B3B3587C-54B8-5A44-9977-090D0EEE528C}"/>
                </a:ext>
              </a:extLst>
            </p:cNvPr>
            <p:cNvSpPr/>
            <p:nvPr/>
          </p:nvSpPr>
          <p:spPr>
            <a:xfrm>
              <a:off x="2017498" y="5322488"/>
              <a:ext cx="5650527" cy="539261"/>
            </a:xfrm>
            <a:prstGeom prst="roundRect">
              <a:avLst>
                <a:gd name="adj" fmla="val 50000"/>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Local Row Buffer</a:t>
              </a:r>
            </a:p>
          </p:txBody>
        </p:sp>
        <p:sp>
          <p:nvSpPr>
            <p:cNvPr id="31" name="Rounded Rectangle 30">
              <a:extLst>
                <a:ext uri="{FF2B5EF4-FFF2-40B4-BE49-F238E27FC236}">
                  <a16:creationId xmlns:a16="http://schemas.microsoft.com/office/drawing/2014/main" id="{D3558972-0C0C-A54E-88D7-BB0DABC6FA69}"/>
                </a:ext>
              </a:extLst>
            </p:cNvPr>
            <p:cNvSpPr/>
            <p:nvPr/>
          </p:nvSpPr>
          <p:spPr>
            <a:xfrm>
              <a:off x="5839223" y="4138454"/>
              <a:ext cx="1828802" cy="679942"/>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ndParaRPr>
            </a:p>
          </p:txBody>
        </p:sp>
        <p:sp>
          <p:nvSpPr>
            <p:cNvPr id="44" name="Rounded Rectangle 43">
              <a:extLst>
                <a:ext uri="{FF2B5EF4-FFF2-40B4-BE49-F238E27FC236}">
                  <a16:creationId xmlns:a16="http://schemas.microsoft.com/office/drawing/2014/main" id="{FF6BDC36-481E-6149-9A8A-9B7136CEFD12}"/>
                </a:ext>
              </a:extLst>
            </p:cNvPr>
            <p:cNvSpPr/>
            <p:nvPr/>
          </p:nvSpPr>
          <p:spPr>
            <a:xfrm>
              <a:off x="2017499" y="3294396"/>
              <a:ext cx="1828802" cy="679938"/>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Cambria" panose="02040503050406030204" pitchFamily="18" charset="0"/>
                </a:rPr>
                <a:t>Cache line</a:t>
              </a:r>
            </a:p>
          </p:txBody>
        </p:sp>
        <p:sp>
          <p:nvSpPr>
            <p:cNvPr id="45" name="Rounded Rectangle 44">
              <a:extLst>
                <a:ext uri="{FF2B5EF4-FFF2-40B4-BE49-F238E27FC236}">
                  <a16:creationId xmlns:a16="http://schemas.microsoft.com/office/drawing/2014/main" id="{342411C0-E2D7-3348-8495-97513E8A1DDA}"/>
                </a:ext>
              </a:extLst>
            </p:cNvPr>
            <p:cNvSpPr/>
            <p:nvPr/>
          </p:nvSpPr>
          <p:spPr>
            <a:xfrm>
              <a:off x="3928361" y="3294395"/>
              <a:ext cx="1828802" cy="679939"/>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ndParaRPr>
            </a:p>
          </p:txBody>
        </p:sp>
        <p:sp>
          <p:nvSpPr>
            <p:cNvPr id="46" name="Rounded Rectangle 45">
              <a:extLst>
                <a:ext uri="{FF2B5EF4-FFF2-40B4-BE49-F238E27FC236}">
                  <a16:creationId xmlns:a16="http://schemas.microsoft.com/office/drawing/2014/main" id="{8C5EB89C-C51B-9C43-90E1-E50371061E40}"/>
                </a:ext>
              </a:extLst>
            </p:cNvPr>
            <p:cNvSpPr/>
            <p:nvPr/>
          </p:nvSpPr>
          <p:spPr>
            <a:xfrm>
              <a:off x="5839223" y="3294395"/>
              <a:ext cx="1828802" cy="679939"/>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ndParaRPr>
            </a:p>
          </p:txBody>
        </p:sp>
        <p:sp>
          <p:nvSpPr>
            <p:cNvPr id="47" name="Rounded Rectangle 46">
              <a:extLst>
                <a:ext uri="{FF2B5EF4-FFF2-40B4-BE49-F238E27FC236}">
                  <a16:creationId xmlns:a16="http://schemas.microsoft.com/office/drawing/2014/main" id="{4B1BA6EA-1A5B-7F49-8CE0-EB2B04CC8DB8}"/>
                </a:ext>
              </a:extLst>
            </p:cNvPr>
            <p:cNvSpPr/>
            <p:nvPr/>
          </p:nvSpPr>
          <p:spPr>
            <a:xfrm rot="16200000">
              <a:off x="106638" y="3939165"/>
              <a:ext cx="2438400" cy="867507"/>
            </a:xfrm>
            <a:prstGeom prst="round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Row Decoder</a:t>
              </a:r>
            </a:p>
          </p:txBody>
        </p:sp>
        <p:sp>
          <p:nvSpPr>
            <p:cNvPr id="54" name="TextBox 53">
              <a:extLst>
                <a:ext uri="{FF2B5EF4-FFF2-40B4-BE49-F238E27FC236}">
                  <a16:creationId xmlns:a16="http://schemas.microsoft.com/office/drawing/2014/main" id="{9C8412F1-8387-D148-BFE3-4E307963967F}"/>
                </a:ext>
              </a:extLst>
            </p:cNvPr>
            <p:cNvSpPr txBox="1"/>
            <p:nvPr/>
          </p:nvSpPr>
          <p:spPr>
            <a:xfrm rot="5400000">
              <a:off x="6942296" y="4765584"/>
              <a:ext cx="476412" cy="584775"/>
            </a:xfrm>
            <a:prstGeom prst="rect">
              <a:avLst/>
            </a:prstGeom>
            <a:noFill/>
          </p:spPr>
          <p:txBody>
            <a:bodyPr wrap="none" rtlCol="0">
              <a:spAutoFit/>
            </a:bodyPr>
            <a:lstStyle/>
            <a:p>
              <a:r>
                <a:rPr lang="en-US" sz="3200" b="1" dirty="0"/>
                <a:t>…</a:t>
              </a:r>
            </a:p>
          </p:txBody>
        </p:sp>
      </p:grpSp>
      <p:sp>
        <p:nvSpPr>
          <p:cNvPr id="57" name="TextBox 56">
            <a:extLst>
              <a:ext uri="{FF2B5EF4-FFF2-40B4-BE49-F238E27FC236}">
                <a16:creationId xmlns:a16="http://schemas.microsoft.com/office/drawing/2014/main" id="{5ABFFE50-BE59-8943-A730-9D81F751FD8A}"/>
              </a:ext>
            </a:extLst>
          </p:cNvPr>
          <p:cNvSpPr txBox="1"/>
          <p:nvPr/>
        </p:nvSpPr>
        <p:spPr>
          <a:xfrm>
            <a:off x="2109836" y="2022895"/>
            <a:ext cx="1757212" cy="861774"/>
          </a:xfrm>
          <a:prstGeom prst="rect">
            <a:avLst/>
          </a:prstGeom>
          <a:noFill/>
        </p:spPr>
        <p:txBody>
          <a:bodyPr wrap="square" rtlCol="0">
            <a:spAutoFit/>
          </a:bodyPr>
          <a:lstStyle/>
          <a:p>
            <a:pPr algn="ctr"/>
            <a:r>
              <a:rPr lang="en-US" sz="2500" b="1" dirty="0">
                <a:latin typeface="Cambria" panose="02040503050406030204" pitchFamily="18" charset="0"/>
              </a:rPr>
              <a:t>Cache line </a:t>
            </a:r>
          </a:p>
          <a:p>
            <a:pPr algn="ctr"/>
            <a:r>
              <a:rPr lang="en-US" sz="2500" b="1" dirty="0">
                <a:latin typeface="Cambria" panose="02040503050406030204" pitchFamily="18" charset="0"/>
              </a:rPr>
              <a:t>offset 0</a:t>
            </a:r>
          </a:p>
        </p:txBody>
      </p:sp>
      <p:sp>
        <p:nvSpPr>
          <p:cNvPr id="60" name="TextBox 59">
            <a:extLst>
              <a:ext uri="{FF2B5EF4-FFF2-40B4-BE49-F238E27FC236}">
                <a16:creationId xmlns:a16="http://schemas.microsoft.com/office/drawing/2014/main" id="{F6296C7F-708B-F243-A0FA-7E312B0BC1AC}"/>
              </a:ext>
            </a:extLst>
          </p:cNvPr>
          <p:cNvSpPr txBox="1"/>
          <p:nvPr/>
        </p:nvSpPr>
        <p:spPr>
          <a:xfrm>
            <a:off x="3999951" y="2029420"/>
            <a:ext cx="1757212" cy="861774"/>
          </a:xfrm>
          <a:prstGeom prst="rect">
            <a:avLst/>
          </a:prstGeom>
          <a:noFill/>
        </p:spPr>
        <p:txBody>
          <a:bodyPr wrap="square" rtlCol="0">
            <a:spAutoFit/>
          </a:bodyPr>
          <a:lstStyle/>
          <a:p>
            <a:pPr algn="ctr"/>
            <a:r>
              <a:rPr lang="en-US" sz="2500" b="1" dirty="0">
                <a:latin typeface="Cambria" panose="02040503050406030204" pitchFamily="18" charset="0"/>
              </a:rPr>
              <a:t>Cache line </a:t>
            </a:r>
          </a:p>
          <a:p>
            <a:pPr algn="ctr"/>
            <a:r>
              <a:rPr lang="en-US" sz="2500" b="1" dirty="0">
                <a:latin typeface="Cambria" panose="02040503050406030204" pitchFamily="18" charset="0"/>
              </a:rPr>
              <a:t>offset 1</a:t>
            </a:r>
          </a:p>
        </p:txBody>
      </p:sp>
      <p:sp>
        <p:nvSpPr>
          <p:cNvPr id="61" name="TextBox 60">
            <a:extLst>
              <a:ext uri="{FF2B5EF4-FFF2-40B4-BE49-F238E27FC236}">
                <a16:creationId xmlns:a16="http://schemas.microsoft.com/office/drawing/2014/main" id="{7C5C7AC4-3FDB-4C4A-81CE-ADB99EDEA141}"/>
              </a:ext>
            </a:extLst>
          </p:cNvPr>
          <p:cNvSpPr txBox="1"/>
          <p:nvPr/>
        </p:nvSpPr>
        <p:spPr>
          <a:xfrm>
            <a:off x="5896161" y="2019270"/>
            <a:ext cx="1757212" cy="861774"/>
          </a:xfrm>
          <a:prstGeom prst="rect">
            <a:avLst/>
          </a:prstGeom>
          <a:noFill/>
        </p:spPr>
        <p:txBody>
          <a:bodyPr wrap="square" rtlCol="0">
            <a:spAutoFit/>
          </a:bodyPr>
          <a:lstStyle/>
          <a:p>
            <a:pPr algn="ctr"/>
            <a:r>
              <a:rPr lang="en-US" sz="2500" b="1" dirty="0">
                <a:latin typeface="Cambria" panose="02040503050406030204" pitchFamily="18" charset="0"/>
              </a:rPr>
              <a:t>Cache line </a:t>
            </a:r>
          </a:p>
          <a:p>
            <a:pPr algn="ctr"/>
            <a:r>
              <a:rPr lang="en-US" sz="2500" b="1" dirty="0">
                <a:latin typeface="Cambria" panose="02040503050406030204" pitchFamily="18" charset="0"/>
              </a:rPr>
              <a:t>offset 2</a:t>
            </a:r>
          </a:p>
        </p:txBody>
      </p:sp>
      <p:sp>
        <p:nvSpPr>
          <p:cNvPr id="64" name="TextBox 63">
            <a:extLst>
              <a:ext uri="{FF2B5EF4-FFF2-40B4-BE49-F238E27FC236}">
                <a16:creationId xmlns:a16="http://schemas.microsoft.com/office/drawing/2014/main" id="{681A654E-2343-4849-AE9E-BCB3774F4E88}"/>
              </a:ext>
            </a:extLst>
          </p:cNvPr>
          <p:cNvSpPr txBox="1"/>
          <p:nvPr/>
        </p:nvSpPr>
        <p:spPr>
          <a:xfrm>
            <a:off x="7920844" y="2070916"/>
            <a:ext cx="476412" cy="584775"/>
          </a:xfrm>
          <a:prstGeom prst="rect">
            <a:avLst/>
          </a:prstGeom>
          <a:noFill/>
        </p:spPr>
        <p:txBody>
          <a:bodyPr wrap="none" rtlCol="0">
            <a:spAutoFit/>
          </a:bodyPr>
          <a:lstStyle/>
          <a:p>
            <a:r>
              <a:rPr lang="en-US" sz="3200" b="1" dirty="0"/>
              <a:t>…</a:t>
            </a:r>
          </a:p>
        </p:txBody>
      </p:sp>
    </p:spTree>
    <p:extLst>
      <p:ext uri="{BB962C8B-B14F-4D97-AF65-F5344CB8AC3E}">
        <p14:creationId xmlns:p14="http://schemas.microsoft.com/office/powerpoint/2010/main" val="400672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8" grpId="0" animBg="1"/>
      <p:bldP spid="56" grpId="0" animBg="1"/>
      <p:bldP spid="8" grpId="0" build="p"/>
      <p:bldP spid="57" grpId="0"/>
      <p:bldP spid="60" grpId="0"/>
      <p:bldP spid="61"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955F24-3616-F84F-95E6-433479693F47}"/>
              </a:ext>
            </a:extLst>
          </p:cNvPr>
          <p:cNvSpPr/>
          <p:nvPr/>
        </p:nvSpPr>
        <p:spPr>
          <a:xfrm>
            <a:off x="0" y="5323114"/>
            <a:ext cx="9144000" cy="1534886"/>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In some applications, up to </a:t>
            </a:r>
            <a:r>
              <a:rPr lang="en-US" sz="2800" b="1" dirty="0">
                <a:solidFill>
                  <a:schemeClr val="tx1"/>
                </a:solidFill>
                <a:latin typeface="Cambria" panose="02040503050406030204" pitchFamily="18" charset="0"/>
              </a:rPr>
              <a:t>22.2%</a:t>
            </a:r>
            <a:r>
              <a:rPr lang="en-US" sz="2800" dirty="0">
                <a:solidFill>
                  <a:schemeClr val="tx1"/>
                </a:solidFill>
                <a:latin typeface="Cambria" panose="02040503050406030204" pitchFamily="18" charset="0"/>
              </a:rPr>
              <a:t> of first accesses </a:t>
            </a:r>
          </a:p>
          <a:p>
            <a:pPr algn="ctr"/>
            <a:r>
              <a:rPr lang="en-US" sz="2800" dirty="0">
                <a:solidFill>
                  <a:schemeClr val="tx1"/>
                </a:solidFill>
                <a:latin typeface="Cambria" panose="02040503050406030204" pitchFamily="18" charset="0"/>
              </a:rPr>
              <a:t>to a newly-activated DRAM row </a:t>
            </a:r>
          </a:p>
          <a:p>
            <a:pPr algn="ctr"/>
            <a:r>
              <a:rPr lang="en-US" sz="2800" dirty="0">
                <a:solidFill>
                  <a:schemeClr val="tx1"/>
                </a:solidFill>
                <a:latin typeface="Cambria" panose="02040503050406030204" pitchFamily="18" charset="0"/>
              </a:rPr>
              <a:t>request </a:t>
            </a:r>
            <a:r>
              <a:rPr lang="en-US" sz="2800" b="1" dirty="0">
                <a:solidFill>
                  <a:schemeClr val="tx1"/>
                </a:solidFill>
                <a:latin typeface="Cambria" panose="02040503050406030204" pitchFamily="18" charset="0"/>
              </a:rPr>
              <a:t>cache line 0 </a:t>
            </a:r>
            <a:r>
              <a:rPr lang="en-US" sz="2800" dirty="0">
                <a:solidFill>
                  <a:schemeClr val="tx1"/>
                </a:solidFill>
                <a:latin typeface="Cambria" panose="02040503050406030204" pitchFamily="18" charset="0"/>
              </a:rPr>
              <a:t>in the row</a:t>
            </a:r>
          </a:p>
        </p:txBody>
      </p:sp>
      <p:pic>
        <p:nvPicPr>
          <p:cNvPr id="4" name="Picture 3">
            <a:extLst>
              <a:ext uri="{FF2B5EF4-FFF2-40B4-BE49-F238E27FC236}">
                <a16:creationId xmlns:a16="http://schemas.microsoft.com/office/drawing/2014/main" id="{72CEE3C9-F036-7E43-A05E-06D30B44F9A9}"/>
              </a:ext>
            </a:extLst>
          </p:cNvPr>
          <p:cNvPicPr>
            <a:picLocks noChangeAspect="1"/>
          </p:cNvPicPr>
          <p:nvPr/>
        </p:nvPicPr>
        <p:blipFill rotWithShape="1">
          <a:blip r:embed="rId3"/>
          <a:srcRect r="11451"/>
          <a:stretch/>
        </p:blipFill>
        <p:spPr>
          <a:xfrm>
            <a:off x="171451" y="2113105"/>
            <a:ext cx="8708780" cy="2588175"/>
          </a:xfrm>
          <a:prstGeom prst="rect">
            <a:avLst/>
          </a:prstGeom>
        </p:spPr>
      </p:pic>
      <p:sp>
        <p:nvSpPr>
          <p:cNvPr id="5" name="Title 1">
            <a:extLst>
              <a:ext uri="{FF2B5EF4-FFF2-40B4-BE49-F238E27FC236}">
                <a16:creationId xmlns:a16="http://schemas.microsoft.com/office/drawing/2014/main" id="{BD2AE933-2919-EA48-8AB0-F34AEAFBFCDE}"/>
              </a:ext>
            </a:extLst>
          </p:cNvPr>
          <p:cNvSpPr>
            <a:spLocks noGrp="1"/>
          </p:cNvSpPr>
          <p:nvPr>
            <p:ph type="title"/>
          </p:nvPr>
        </p:nvSpPr>
        <p:spPr>
          <a:xfrm>
            <a:off x="171451" y="140677"/>
            <a:ext cx="8708780" cy="741120"/>
          </a:xfrm>
        </p:spPr>
        <p:txBody>
          <a:bodyPr/>
          <a:lstStyle/>
          <a:p>
            <a:r>
              <a:rPr lang="en-US" b="1" dirty="0">
                <a:latin typeface="Cambria" panose="02040503050406030204" pitchFamily="18" charset="0"/>
              </a:rPr>
              <a:t>Distribution of Cache Accesses</a:t>
            </a:r>
          </a:p>
        </p:txBody>
      </p:sp>
      <p:sp>
        <p:nvSpPr>
          <p:cNvPr id="6" name="Slide Number Placeholder 5">
            <a:extLst>
              <a:ext uri="{FF2B5EF4-FFF2-40B4-BE49-F238E27FC236}">
                <a16:creationId xmlns:a16="http://schemas.microsoft.com/office/drawing/2014/main" id="{9384DA9B-C862-5448-9BD6-C1DF2178902A}"/>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21</a:t>
            </a:fld>
            <a:endParaRPr lang="en-US" dirty="0"/>
          </a:p>
        </p:txBody>
      </p:sp>
      <p:sp>
        <p:nvSpPr>
          <p:cNvPr id="8" name="Content Placeholder 2">
            <a:extLst>
              <a:ext uri="{FF2B5EF4-FFF2-40B4-BE49-F238E27FC236}">
                <a16:creationId xmlns:a16="http://schemas.microsoft.com/office/drawing/2014/main" id="{690525CA-6410-4042-9D0B-AF69B0CEA886}"/>
              </a:ext>
            </a:extLst>
          </p:cNvPr>
          <p:cNvSpPr>
            <a:spLocks noGrp="1"/>
          </p:cNvSpPr>
          <p:nvPr>
            <p:ph idx="1"/>
          </p:nvPr>
        </p:nvSpPr>
        <p:spPr>
          <a:xfrm>
            <a:off x="293298" y="739542"/>
            <a:ext cx="8222052" cy="1389576"/>
          </a:xfrm>
        </p:spPr>
        <p:txBody>
          <a:bodyPr>
            <a:normAutofit/>
          </a:bodyPr>
          <a:lstStyle/>
          <a:p>
            <a:pPr marL="0" indent="0">
              <a:buNone/>
            </a:pPr>
            <a:r>
              <a:rPr lang="en-US" sz="4400" baseline="-25000" dirty="0">
                <a:latin typeface="Cambria" panose="02040503050406030204" pitchFamily="18" charset="0"/>
              </a:rPr>
              <a:t>Which cache line is most likely to be accessed first immediately following an activation?</a:t>
            </a:r>
          </a:p>
        </p:txBody>
      </p:sp>
    </p:spTree>
    <p:extLst>
      <p:ext uri="{BB962C8B-B14F-4D97-AF65-F5344CB8AC3E}">
        <p14:creationId xmlns:p14="http://schemas.microsoft.com/office/powerpoint/2010/main" val="164522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955F24-3616-F84F-95E6-433479693F47}"/>
              </a:ext>
            </a:extLst>
          </p:cNvPr>
          <p:cNvSpPr/>
          <p:nvPr/>
        </p:nvSpPr>
        <p:spPr>
          <a:xfrm>
            <a:off x="0" y="5323114"/>
            <a:ext cx="9144000" cy="1534886"/>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In some applications, up to </a:t>
            </a:r>
            <a:r>
              <a:rPr lang="en-US" sz="2800" b="1" dirty="0">
                <a:solidFill>
                  <a:schemeClr val="tx1"/>
                </a:solidFill>
                <a:latin typeface="Cambria" panose="02040503050406030204" pitchFamily="18" charset="0"/>
              </a:rPr>
              <a:t>22.2%</a:t>
            </a:r>
            <a:r>
              <a:rPr lang="en-US" sz="2800" dirty="0">
                <a:solidFill>
                  <a:schemeClr val="tx1"/>
                </a:solidFill>
                <a:latin typeface="Cambria" panose="02040503050406030204" pitchFamily="18" charset="0"/>
              </a:rPr>
              <a:t> of first accesses </a:t>
            </a:r>
          </a:p>
          <a:p>
            <a:pPr algn="ctr"/>
            <a:r>
              <a:rPr lang="en-US" sz="2800" dirty="0">
                <a:solidFill>
                  <a:schemeClr val="tx1"/>
                </a:solidFill>
                <a:latin typeface="Cambria" panose="02040503050406030204" pitchFamily="18" charset="0"/>
              </a:rPr>
              <a:t>to a newly-activated DRAM row </a:t>
            </a:r>
          </a:p>
          <a:p>
            <a:pPr algn="ctr"/>
            <a:r>
              <a:rPr lang="en-US" sz="2800" dirty="0">
                <a:solidFill>
                  <a:schemeClr val="tx1"/>
                </a:solidFill>
                <a:latin typeface="Cambria" panose="02040503050406030204" pitchFamily="18" charset="0"/>
              </a:rPr>
              <a:t>request</a:t>
            </a:r>
            <a:r>
              <a:rPr lang="en-US" sz="2800" b="1" dirty="0">
                <a:solidFill>
                  <a:schemeClr val="tx1"/>
                </a:solidFill>
                <a:latin typeface="Cambria" panose="02040503050406030204" pitchFamily="18" charset="0"/>
              </a:rPr>
              <a:t> cache line 0 </a:t>
            </a:r>
            <a:r>
              <a:rPr lang="en-US" sz="2800" dirty="0">
                <a:solidFill>
                  <a:schemeClr val="tx1"/>
                </a:solidFill>
                <a:latin typeface="Cambria" panose="02040503050406030204" pitchFamily="18" charset="0"/>
              </a:rPr>
              <a:t>in the row</a:t>
            </a:r>
          </a:p>
        </p:txBody>
      </p:sp>
      <p:pic>
        <p:nvPicPr>
          <p:cNvPr id="4" name="Picture 3">
            <a:extLst>
              <a:ext uri="{FF2B5EF4-FFF2-40B4-BE49-F238E27FC236}">
                <a16:creationId xmlns:a16="http://schemas.microsoft.com/office/drawing/2014/main" id="{72CEE3C9-F036-7E43-A05E-06D30B44F9A9}"/>
              </a:ext>
            </a:extLst>
          </p:cNvPr>
          <p:cNvPicPr>
            <a:picLocks noChangeAspect="1"/>
          </p:cNvPicPr>
          <p:nvPr/>
        </p:nvPicPr>
        <p:blipFill rotWithShape="1">
          <a:blip r:embed="rId3"/>
          <a:srcRect r="11451"/>
          <a:stretch/>
        </p:blipFill>
        <p:spPr>
          <a:xfrm>
            <a:off x="171451" y="2113105"/>
            <a:ext cx="8708780" cy="2588175"/>
          </a:xfrm>
          <a:prstGeom prst="rect">
            <a:avLst/>
          </a:prstGeom>
        </p:spPr>
      </p:pic>
      <p:sp>
        <p:nvSpPr>
          <p:cNvPr id="5" name="Title 1">
            <a:extLst>
              <a:ext uri="{FF2B5EF4-FFF2-40B4-BE49-F238E27FC236}">
                <a16:creationId xmlns:a16="http://schemas.microsoft.com/office/drawing/2014/main" id="{BD2AE933-2919-EA48-8AB0-F34AEAFBFCDE}"/>
              </a:ext>
            </a:extLst>
          </p:cNvPr>
          <p:cNvSpPr>
            <a:spLocks noGrp="1"/>
          </p:cNvSpPr>
          <p:nvPr>
            <p:ph type="title"/>
          </p:nvPr>
        </p:nvSpPr>
        <p:spPr>
          <a:xfrm>
            <a:off x="171451" y="140677"/>
            <a:ext cx="8708780" cy="741120"/>
          </a:xfrm>
        </p:spPr>
        <p:txBody>
          <a:bodyPr/>
          <a:lstStyle/>
          <a:p>
            <a:r>
              <a:rPr lang="en-US" b="1" dirty="0">
                <a:latin typeface="Cambria" panose="02040503050406030204" pitchFamily="18" charset="0"/>
              </a:rPr>
              <a:t>Distribution of Cache Accesses</a:t>
            </a:r>
          </a:p>
        </p:txBody>
      </p:sp>
      <p:sp>
        <p:nvSpPr>
          <p:cNvPr id="6" name="Slide Number Placeholder 5">
            <a:extLst>
              <a:ext uri="{FF2B5EF4-FFF2-40B4-BE49-F238E27FC236}">
                <a16:creationId xmlns:a16="http://schemas.microsoft.com/office/drawing/2014/main" id="{9384DA9B-C862-5448-9BD6-C1DF2178902A}"/>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22</a:t>
            </a:fld>
            <a:endParaRPr lang="en-US" dirty="0"/>
          </a:p>
        </p:txBody>
      </p:sp>
      <p:sp>
        <p:nvSpPr>
          <p:cNvPr id="8" name="Content Placeholder 2">
            <a:extLst>
              <a:ext uri="{FF2B5EF4-FFF2-40B4-BE49-F238E27FC236}">
                <a16:creationId xmlns:a16="http://schemas.microsoft.com/office/drawing/2014/main" id="{690525CA-6410-4042-9D0B-AF69B0CEA886}"/>
              </a:ext>
            </a:extLst>
          </p:cNvPr>
          <p:cNvSpPr>
            <a:spLocks noGrp="1"/>
          </p:cNvSpPr>
          <p:nvPr>
            <p:ph idx="1"/>
          </p:nvPr>
        </p:nvSpPr>
        <p:spPr>
          <a:xfrm>
            <a:off x="293298" y="739542"/>
            <a:ext cx="8222052" cy="1389576"/>
          </a:xfrm>
        </p:spPr>
        <p:txBody>
          <a:bodyPr>
            <a:normAutofit/>
          </a:bodyPr>
          <a:lstStyle/>
          <a:p>
            <a:pPr marL="0" indent="0">
              <a:buNone/>
            </a:pPr>
            <a:r>
              <a:rPr lang="en-US" sz="4400" baseline="-25000" dirty="0">
                <a:latin typeface="Cambria" panose="02040503050406030204" pitchFamily="18" charset="0"/>
              </a:rPr>
              <a:t>Which cache line is most likely to be accessed first immediately following an activation?</a:t>
            </a:r>
          </a:p>
        </p:txBody>
      </p:sp>
      <p:sp>
        <p:nvSpPr>
          <p:cNvPr id="9" name="Rectangle 8">
            <a:extLst>
              <a:ext uri="{FF2B5EF4-FFF2-40B4-BE49-F238E27FC236}">
                <a16:creationId xmlns:a16="http://schemas.microsoft.com/office/drawing/2014/main" id="{D9AEE37B-F35B-FC4D-AE51-03BB0262902C}"/>
              </a:ext>
            </a:extLst>
          </p:cNvPr>
          <p:cNvSpPr/>
          <p:nvPr/>
        </p:nvSpPr>
        <p:spPr>
          <a:xfrm>
            <a:off x="0" y="1915034"/>
            <a:ext cx="9144000" cy="3408080"/>
          </a:xfrm>
          <a:prstGeom prst="rect">
            <a:avLst/>
          </a:prstGeom>
          <a:solidFill>
            <a:schemeClr val="bg1">
              <a:alpha val="7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This shows that we can rely on a </a:t>
            </a:r>
            <a:r>
              <a:rPr lang="en-US" sz="2800" b="1" dirty="0">
                <a:solidFill>
                  <a:schemeClr val="tx1"/>
                </a:solidFill>
                <a:latin typeface="Cambria" panose="02040503050406030204" pitchFamily="18" charset="0"/>
              </a:rPr>
              <a:t>static profile</a:t>
            </a:r>
            <a:r>
              <a:rPr lang="en-US" sz="2800" dirty="0">
                <a:solidFill>
                  <a:schemeClr val="tx1"/>
                </a:solidFill>
                <a:latin typeface="Cambria" panose="02040503050406030204" pitchFamily="18" charset="0"/>
              </a:rPr>
              <a:t> of weak </a:t>
            </a:r>
            <a:r>
              <a:rPr lang="en-US" sz="2800" dirty="0" err="1">
                <a:solidFill>
                  <a:schemeClr val="tx1"/>
                </a:solidFill>
                <a:latin typeface="Cambria" panose="02040503050406030204" pitchFamily="18" charset="0"/>
              </a:rPr>
              <a:t>bitlines</a:t>
            </a:r>
            <a:r>
              <a:rPr lang="en-US" sz="2800" dirty="0">
                <a:solidFill>
                  <a:schemeClr val="tx1"/>
                </a:solidFill>
                <a:latin typeface="Cambria" panose="02040503050406030204" pitchFamily="18" charset="0"/>
              </a:rPr>
              <a:t> to determine whether an access will cause failures</a:t>
            </a:r>
          </a:p>
        </p:txBody>
      </p:sp>
      <p:sp>
        <p:nvSpPr>
          <p:cNvPr id="10" name="Rectangle 9">
            <a:extLst>
              <a:ext uri="{FF2B5EF4-FFF2-40B4-BE49-F238E27FC236}">
                <a16:creationId xmlns:a16="http://schemas.microsoft.com/office/drawing/2014/main" id="{9DABE781-878F-074B-AE00-5A4B8D3249FE}"/>
              </a:ext>
            </a:extLst>
          </p:cNvPr>
          <p:cNvSpPr/>
          <p:nvPr/>
        </p:nvSpPr>
        <p:spPr>
          <a:xfrm>
            <a:off x="0" y="2730510"/>
            <a:ext cx="9144000" cy="1624191"/>
          </a:xfrm>
          <a:prstGeom prst="rect">
            <a:avLst/>
          </a:prstGeom>
          <a:solidFill>
            <a:schemeClr val="accent2">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mbria" panose="02040503050406030204" pitchFamily="18" charset="0"/>
              </a:rPr>
              <a:t>t</a:t>
            </a:r>
            <a:r>
              <a:rPr lang="en-US" sz="2800" b="1" baseline="-25000" dirty="0" err="1">
                <a:solidFill>
                  <a:schemeClr val="tx1"/>
                </a:solidFill>
                <a:latin typeface="Cambria" panose="02040503050406030204" pitchFamily="18" charset="0"/>
              </a:rPr>
              <a:t>RCD</a:t>
            </a:r>
            <a:r>
              <a:rPr lang="en-US" sz="2800" dirty="0">
                <a:solidFill>
                  <a:schemeClr val="tx1"/>
                </a:solidFill>
                <a:latin typeface="Cambria" panose="02040503050406030204" pitchFamily="18" charset="0"/>
              </a:rPr>
              <a:t> generally affects cache line 0 in the row </a:t>
            </a:r>
          </a:p>
          <a:p>
            <a:pPr algn="ctr"/>
            <a:r>
              <a:rPr lang="en-US" sz="2800" dirty="0">
                <a:solidFill>
                  <a:schemeClr val="tx1"/>
                </a:solidFill>
                <a:latin typeface="Cambria" panose="02040503050406030204" pitchFamily="18" charset="0"/>
              </a:rPr>
              <a:t>more than other cache line offsets</a:t>
            </a:r>
          </a:p>
        </p:txBody>
      </p:sp>
    </p:spTree>
    <p:extLst>
      <p:ext uri="{BB962C8B-B14F-4D97-AF65-F5344CB8AC3E}">
        <p14:creationId xmlns:p14="http://schemas.microsoft.com/office/powerpoint/2010/main" val="2737094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5D02074-009D-8C42-BD90-0B5EE4363D62}"/>
              </a:ext>
            </a:extLst>
          </p:cNvPr>
          <p:cNvSpPr txBox="1">
            <a:spLocks/>
          </p:cNvSpPr>
          <p:nvPr/>
        </p:nvSpPr>
        <p:spPr>
          <a:xfrm>
            <a:off x="171451" y="140677"/>
            <a:ext cx="8708780" cy="741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Short-term Variation</a:t>
            </a:r>
          </a:p>
        </p:txBody>
      </p:sp>
      <p:sp>
        <p:nvSpPr>
          <p:cNvPr id="16" name="Slide Number Placeholder 15">
            <a:extLst>
              <a:ext uri="{FF2B5EF4-FFF2-40B4-BE49-F238E27FC236}">
                <a16:creationId xmlns:a16="http://schemas.microsoft.com/office/drawing/2014/main" id="{40631117-9BD5-A946-A358-AF813304C214}"/>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23</a:t>
            </a:fld>
            <a:endParaRPr lang="en-US"/>
          </a:p>
        </p:txBody>
      </p:sp>
      <p:sp>
        <p:nvSpPr>
          <p:cNvPr id="5" name="Content Placeholder 2">
            <a:extLst>
              <a:ext uri="{FF2B5EF4-FFF2-40B4-BE49-F238E27FC236}">
                <a16:creationId xmlns:a16="http://schemas.microsoft.com/office/drawing/2014/main" id="{A2964ABA-2DD5-5541-92C2-C35339C5402E}"/>
              </a:ext>
            </a:extLst>
          </p:cNvPr>
          <p:cNvSpPr>
            <a:spLocks noGrp="1"/>
          </p:cNvSpPr>
          <p:nvPr>
            <p:ph idx="1"/>
          </p:nvPr>
        </p:nvSpPr>
        <p:spPr>
          <a:xfrm>
            <a:off x="293298" y="891946"/>
            <a:ext cx="8222052" cy="845516"/>
          </a:xfrm>
        </p:spPr>
        <p:txBody>
          <a:bodyPr>
            <a:normAutofit/>
          </a:bodyPr>
          <a:lstStyle/>
          <a:p>
            <a:pPr marL="0" indent="0">
              <a:buNone/>
            </a:pPr>
            <a:r>
              <a:rPr lang="en-US" sz="2600" dirty="0">
                <a:latin typeface="Cambria" panose="02040503050406030204" pitchFamily="18" charset="0"/>
              </a:rPr>
              <a:t>Does a </a:t>
            </a:r>
            <a:r>
              <a:rPr lang="en-US" sz="2600" dirty="0" err="1">
                <a:latin typeface="Cambria" panose="02040503050406030204" pitchFamily="18" charset="0"/>
              </a:rPr>
              <a:t>bitline’s</a:t>
            </a:r>
            <a:r>
              <a:rPr lang="en-US" sz="2600" dirty="0">
                <a:latin typeface="Cambria" panose="02040503050406030204" pitchFamily="18" charset="0"/>
              </a:rPr>
              <a:t> probability of failure (i.e., latency characteristics) change over time?</a:t>
            </a:r>
            <a:endParaRPr lang="en-US" sz="2600" b="1" baseline="-25000" dirty="0">
              <a:latin typeface="Cambria" panose="02040503050406030204" pitchFamily="18" charset="0"/>
            </a:endParaRPr>
          </a:p>
        </p:txBody>
      </p:sp>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C7B9EA92-9C06-554C-9901-8789167E72B8}"/>
                  </a:ext>
                </a:extLst>
              </p:cNvPr>
              <p:cNvSpPr txBox="1">
                <a:spLocks/>
              </p:cNvSpPr>
              <p:nvPr/>
            </p:nvSpPr>
            <p:spPr>
              <a:xfrm>
                <a:off x="414815" y="1821156"/>
                <a:ext cx="8222052" cy="364045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b="1" i="1" dirty="0">
                  <a:latin typeface="Cambria"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𝑭</m:t>
                          </m:r>
                        </m:e>
                        <m:sub>
                          <m:r>
                            <a:rPr lang="en-US" sz="2400" b="1" i="1" smtClean="0">
                              <a:latin typeface="Cambria Math" panose="02040503050406030204" pitchFamily="18" charset="0"/>
                            </a:rPr>
                            <m:t>𝒑𝒓𝒐𝒃</m:t>
                          </m:r>
                        </m:sub>
                      </m:sSub>
                      <m:r>
                        <a:rPr lang="en-US" sz="2400" b="1" i="1" smtClean="0">
                          <a:latin typeface="Cambria Math" panose="02040503050406030204" pitchFamily="18" charset="0"/>
                        </a:rPr>
                        <m:t>= </m:t>
                      </m:r>
                      <m:nary>
                        <m:naryPr>
                          <m:chr m:val="∑"/>
                          <m:ctrlPr>
                            <a:rPr lang="en-US" sz="2400" b="1" i="1" smtClean="0">
                              <a:latin typeface="Cambria Math" panose="02040503050406030204" pitchFamily="18" charset="0"/>
                            </a:rPr>
                          </m:ctrlPr>
                        </m:naryPr>
                        <m:sub>
                          <m:r>
                            <m:rPr>
                              <m:brk m:alnAt="23"/>
                            </m:rPr>
                            <a:rPr lang="en-US" sz="2400" b="1" i="1" smtClean="0">
                              <a:latin typeface="Cambria Math" panose="02040503050406030204" pitchFamily="18" charset="0"/>
                            </a:rPr>
                            <m:t>𝒏</m:t>
                          </m:r>
                          <m:r>
                            <a:rPr lang="en-US" sz="2400" b="1" i="1" smtClean="0">
                              <a:latin typeface="Cambria Math" panose="02040503050406030204" pitchFamily="18" charset="0"/>
                            </a:rPr>
                            <m:t>=</m:t>
                          </m:r>
                          <m:r>
                            <a:rPr lang="en-US" sz="2400" b="1" i="1" smtClean="0">
                              <a:latin typeface="Cambria Math" panose="02040503050406030204" pitchFamily="18" charset="0"/>
                            </a:rPr>
                            <m:t>𝟏</m:t>
                          </m:r>
                        </m:sub>
                        <m:sup>
                          <m:r>
                            <a:rPr lang="en-US" sz="2400" b="1" i="1" smtClean="0">
                              <a:latin typeface="Cambria Math" panose="02040503050406030204" pitchFamily="18" charset="0"/>
                            </a:rPr>
                            <m:t>𝒄𝒆𝒍𝒍𝒔</m:t>
                          </m:r>
                          <m:r>
                            <a:rPr lang="en-US" sz="2400" b="1" i="1" smtClean="0">
                              <a:latin typeface="Cambria Math" panose="02040503050406030204" pitchFamily="18" charset="0"/>
                            </a:rPr>
                            <m:t>_</m:t>
                          </m:r>
                          <m:r>
                            <a:rPr lang="en-US" sz="2400" b="1" i="1" smtClean="0">
                              <a:latin typeface="Cambria Math" panose="02040503050406030204" pitchFamily="18" charset="0"/>
                            </a:rPr>
                            <m:t>𝒊𝒏</m:t>
                          </m:r>
                          <m:r>
                            <a:rPr lang="en-US" sz="2400" b="1" i="1" smtClean="0">
                              <a:latin typeface="Cambria Math" panose="02040503050406030204" pitchFamily="18" charset="0"/>
                            </a:rPr>
                            <m:t>_</m:t>
                          </m:r>
                          <m:r>
                            <a:rPr lang="en-US" sz="2400" b="1" i="1" smtClean="0">
                              <a:latin typeface="Cambria Math" panose="02040503050406030204" pitchFamily="18" charset="0"/>
                            </a:rPr>
                            <m:t>𝑺𝑨</m:t>
                          </m:r>
                          <m:r>
                            <a:rPr lang="en-US" sz="2400" b="1" i="1" smtClean="0">
                              <a:latin typeface="Cambria Math" panose="02040503050406030204" pitchFamily="18" charset="0"/>
                            </a:rPr>
                            <m:t>_</m:t>
                          </m:r>
                          <m:r>
                            <a:rPr lang="en-US" sz="2400" b="1" i="1" smtClean="0">
                              <a:latin typeface="Cambria Math" panose="02040503050406030204" pitchFamily="18" charset="0"/>
                            </a:rPr>
                            <m:t>𝒃𝒊𝒕𝒍𝒊𝒏𝒆</m:t>
                          </m:r>
                        </m:sup>
                        <m:e>
                          <m:f>
                            <m:fPr>
                              <m:ctrlPr>
                                <a:rPr lang="en-US" sz="2400" b="1" i="1">
                                  <a:latin typeface="Cambria Math" panose="02040503050406030204" pitchFamily="18" charset="0"/>
                                </a:rPr>
                              </m:ctrlPr>
                            </m:fPr>
                            <m:num>
                              <m:sSub>
                                <m:sSubPr>
                                  <m:ctrlPr>
                                    <a:rPr lang="en-US" sz="2400" b="1" i="1">
                                      <a:latin typeface="Cambria Math" panose="02040503050406030204" pitchFamily="18" charset="0"/>
                                    </a:rPr>
                                  </m:ctrlPr>
                                </m:sSubPr>
                                <m:e>
                                  <m:r>
                                    <a:rPr lang="en-US" sz="2400" b="1" i="1" smtClean="0">
                                      <a:latin typeface="Cambria Math" panose="02040503050406030204" pitchFamily="18" charset="0"/>
                                    </a:rPr>
                                    <m:t>𝒏𝒖𝒎</m:t>
                                  </m:r>
                                  <m:r>
                                    <a:rPr lang="en-US" sz="2400" b="1" i="1" smtClean="0">
                                      <a:latin typeface="Cambria Math" panose="02040503050406030204" pitchFamily="18" charset="0"/>
                                    </a:rPr>
                                    <m:t>_</m:t>
                                  </m:r>
                                  <m:r>
                                    <a:rPr lang="en-US" sz="2400" b="1" i="1" smtClean="0">
                                      <a:latin typeface="Cambria Math" panose="02040503050406030204" pitchFamily="18" charset="0"/>
                                    </a:rPr>
                                    <m:t>𝒊𝒕𝒆𝒓𝒔</m:t>
                                  </m:r>
                                  <m:r>
                                    <a:rPr lang="en-US" sz="2400" b="1" i="1" smtClean="0">
                                      <a:latin typeface="Cambria Math" panose="02040503050406030204" pitchFamily="18" charset="0"/>
                                    </a:rPr>
                                    <m:t>_</m:t>
                                  </m:r>
                                  <m:r>
                                    <a:rPr lang="en-US" sz="2400" b="1" i="1" smtClean="0">
                                      <a:latin typeface="Cambria Math" panose="02040503050406030204" pitchFamily="18" charset="0"/>
                                    </a:rPr>
                                    <m:t>𝒇𝒂𝒊𝒍𝒆𝒅</m:t>
                                  </m:r>
                                </m:e>
                                <m:sub>
                                  <m:sSub>
                                    <m:sSubPr>
                                      <m:ctrlPr>
                                        <a:rPr lang="en-US" sz="2400" b="1" i="1">
                                          <a:latin typeface="Cambria Math" panose="02040503050406030204" pitchFamily="18" charset="0"/>
                                        </a:rPr>
                                      </m:ctrlPr>
                                    </m:sSubPr>
                                    <m:e>
                                      <m:r>
                                        <a:rPr lang="en-US" sz="2400" b="1" i="1" smtClean="0">
                                          <a:latin typeface="Cambria Math" panose="02040503050406030204" pitchFamily="18" charset="0"/>
                                        </a:rPr>
                                        <m:t>𝒄𝒆𝒍𝒍</m:t>
                                      </m:r>
                                    </m:e>
                                    <m:sub>
                                      <m:r>
                                        <a:rPr lang="en-US" sz="2400" b="1" i="1" smtClean="0">
                                          <a:latin typeface="Cambria Math" panose="02040503050406030204" pitchFamily="18" charset="0"/>
                                        </a:rPr>
                                        <m:t>𝒏</m:t>
                                      </m:r>
                                    </m:sub>
                                  </m:sSub>
                                </m:sub>
                              </m:sSub>
                            </m:num>
                            <m:den>
                              <m:r>
                                <a:rPr lang="en-US" sz="2400" b="1" i="1" smtClean="0">
                                  <a:latin typeface="Cambria Math" panose="02040503050406030204" pitchFamily="18" charset="0"/>
                                </a:rPr>
                                <m:t>𝒏𝒖𝒎</m:t>
                              </m:r>
                              <m:r>
                                <m:rPr>
                                  <m:lit/>
                                </m:rPr>
                                <a:rPr lang="en-US" sz="2400" b="1" i="1" smtClean="0">
                                  <a:latin typeface="Cambria Math" panose="02040503050406030204" pitchFamily="18" charset="0"/>
                                </a:rPr>
                                <m:t>_</m:t>
                              </m:r>
                              <m:r>
                                <a:rPr lang="en-US" sz="2400" b="1" i="1" smtClean="0">
                                  <a:latin typeface="Cambria Math" panose="02040503050406030204" pitchFamily="18" charset="0"/>
                                </a:rPr>
                                <m:t>𝒊𝒕𝒆𝒓𝒔</m:t>
                              </m:r>
                              <m:r>
                                <a:rPr lang="en-US" sz="2400" b="1" i="1" smtClean="0">
                                  <a:latin typeface="Cambria Math" panose="02040503050406030204" pitchFamily="18" charset="0"/>
                                </a:rPr>
                                <m:t> × </m:t>
                              </m:r>
                              <m:r>
                                <a:rPr lang="en-US" sz="2400" b="1" i="1" smtClean="0">
                                  <a:latin typeface="Cambria Math" panose="02040503050406030204" pitchFamily="18" charset="0"/>
                                </a:rPr>
                                <m:t>𝒄𝒆𝒍𝒍𝒔</m:t>
                              </m:r>
                              <m:r>
                                <m:rPr>
                                  <m:lit/>
                                </m:rPr>
                                <a:rPr lang="en-US" sz="2400" b="1" i="1" smtClean="0">
                                  <a:latin typeface="Cambria Math" panose="02040503050406030204" pitchFamily="18" charset="0"/>
                                </a:rPr>
                                <m:t>_</m:t>
                              </m:r>
                              <m:r>
                                <a:rPr lang="en-US" sz="2400" b="1" i="1" smtClean="0">
                                  <a:latin typeface="Cambria Math" panose="02040503050406030204" pitchFamily="18" charset="0"/>
                                </a:rPr>
                                <m:t>𝒊𝒏</m:t>
                              </m:r>
                              <m:r>
                                <m:rPr>
                                  <m:lit/>
                                </m:rPr>
                                <a:rPr lang="en-US" sz="2400" b="1" i="1" smtClean="0">
                                  <a:latin typeface="Cambria Math" panose="02040503050406030204" pitchFamily="18" charset="0"/>
                                </a:rPr>
                                <m:t>_</m:t>
                              </m:r>
                              <m:r>
                                <a:rPr lang="en-US" sz="2400" b="1" i="1" smtClean="0">
                                  <a:latin typeface="Cambria Math" panose="02040503050406030204" pitchFamily="18" charset="0"/>
                                </a:rPr>
                                <m:t>𝑺𝑨</m:t>
                              </m:r>
                              <m:r>
                                <m:rPr>
                                  <m:lit/>
                                </m:rPr>
                                <a:rPr lang="en-US" sz="2400" b="1" i="1" smtClean="0">
                                  <a:latin typeface="Cambria Math" panose="02040503050406030204" pitchFamily="18" charset="0"/>
                                </a:rPr>
                                <m:t>_</m:t>
                              </m:r>
                              <m:r>
                                <a:rPr lang="en-US" sz="2400" b="1" i="1" smtClean="0">
                                  <a:latin typeface="Cambria Math" panose="02040503050406030204" pitchFamily="18" charset="0"/>
                                </a:rPr>
                                <m:t>𝒃𝒊𝒕𝒍𝒊𝒏𝒆</m:t>
                              </m:r>
                              <m:r>
                                <a:rPr lang="en-US" sz="2400" b="1" i="1" smtClean="0">
                                  <a:latin typeface="Cambria Math" panose="02040503050406030204" pitchFamily="18" charset="0"/>
                                </a:rPr>
                                <m:t> </m:t>
                              </m:r>
                            </m:den>
                          </m:f>
                        </m:e>
                      </m:nary>
                    </m:oMath>
                  </m:oMathPara>
                </a14:m>
                <a:endParaRPr lang="en-US" sz="2400" b="1" i="1" dirty="0">
                  <a:latin typeface="Cambria" panose="02040503050406030204" pitchFamily="18" charset="0"/>
                </a:endParaRPr>
              </a:p>
              <a:p>
                <a:pPr marL="0" indent="0">
                  <a:buFont typeface="Arial" panose="020B0604020202020204" pitchFamily="34" charset="0"/>
                  <a:buNone/>
                </a:pPr>
                <a:endParaRPr lang="en-US" sz="2400" b="1" i="1" dirty="0">
                  <a:solidFill>
                    <a:schemeClr val="accent6">
                      <a:lumMod val="75000"/>
                    </a:schemeClr>
                  </a:solidFill>
                  <a:latin typeface="Cambria" panose="02040503050406030204" pitchFamily="18" charset="0"/>
                </a:endParaRPr>
              </a:p>
              <a:p>
                <a:pPr marL="0" indent="0">
                  <a:buFont typeface="Arial" panose="020B0604020202020204" pitchFamily="34" charset="0"/>
                  <a:buNone/>
                </a:pPr>
                <a:r>
                  <a:rPr lang="en-US" sz="2400" b="1" i="1" dirty="0" err="1">
                    <a:solidFill>
                      <a:srgbClr val="C00000"/>
                    </a:solidFill>
                    <a:latin typeface="Cambria" panose="02040503050406030204" pitchFamily="18" charset="0"/>
                  </a:rPr>
                  <a:t>cells_in_SA_bitline</a:t>
                </a:r>
                <a:r>
                  <a:rPr lang="en-US" sz="2400" b="1" i="1" dirty="0">
                    <a:latin typeface="Cambria" panose="02040503050406030204" pitchFamily="18" charset="0"/>
                  </a:rPr>
                  <a:t>:</a:t>
                </a:r>
                <a:r>
                  <a:rPr lang="en-US" sz="2400" b="1" dirty="0">
                    <a:latin typeface="Cambria" panose="02040503050406030204" pitchFamily="18" charset="0"/>
                  </a:rPr>
                  <a:t> </a:t>
                </a:r>
                <a:r>
                  <a:rPr lang="en-US" sz="2400" dirty="0">
                    <a:latin typeface="Cambria" panose="02040503050406030204" pitchFamily="18" charset="0"/>
                  </a:rPr>
                  <a:t>number of cells in a local </a:t>
                </a:r>
                <a:r>
                  <a:rPr lang="en-US" sz="2400" dirty="0" err="1">
                    <a:latin typeface="Cambria" panose="02040503050406030204" pitchFamily="18" charset="0"/>
                  </a:rPr>
                  <a:t>bitline</a:t>
                </a:r>
                <a:endParaRPr lang="en-US" sz="2400" dirty="0">
                  <a:latin typeface="Cambria" panose="02040503050406030204" pitchFamily="18" charset="0"/>
                </a:endParaRPr>
              </a:p>
              <a:p>
                <a:pPr marL="0" indent="0">
                  <a:buFont typeface="Arial" panose="020B0604020202020204" pitchFamily="34" charset="0"/>
                  <a:buNone/>
                </a:pPr>
                <a:r>
                  <a:rPr lang="en-US" sz="2400" b="1" i="1" dirty="0" err="1">
                    <a:solidFill>
                      <a:schemeClr val="accent6">
                        <a:lumMod val="75000"/>
                      </a:schemeClr>
                    </a:solidFill>
                    <a:latin typeface="Cambria" panose="02040503050406030204" pitchFamily="18" charset="0"/>
                  </a:rPr>
                  <a:t>num_iters</a:t>
                </a:r>
                <a:r>
                  <a:rPr lang="en-US" sz="2400" b="1" dirty="0">
                    <a:latin typeface="Cambria" panose="02040503050406030204" pitchFamily="18" charset="0"/>
                  </a:rPr>
                  <a:t>:</a:t>
                </a:r>
                <a:r>
                  <a:rPr lang="en-US" sz="2400" dirty="0">
                    <a:latin typeface="Cambria" panose="02040503050406030204" pitchFamily="18" charset="0"/>
                  </a:rPr>
                  <a:t> iterations we try to induce failures in each cell</a:t>
                </a:r>
              </a:p>
              <a:p>
                <a:pPr marL="0" indent="0">
                  <a:buNone/>
                </a:pPr>
                <a:r>
                  <a:rPr lang="en-US" sz="2400" b="1" i="1" dirty="0" err="1">
                    <a:solidFill>
                      <a:srgbClr val="7030A0"/>
                    </a:solidFill>
                    <a:latin typeface="Cambria" panose="02040503050406030204" pitchFamily="18" charset="0"/>
                  </a:rPr>
                  <a:t>num_iters_failed</a:t>
                </a:r>
                <a:r>
                  <a:rPr lang="en-US" sz="2400" b="1" i="1" baseline="-25000" dirty="0" err="1">
                    <a:solidFill>
                      <a:srgbClr val="7030A0"/>
                    </a:solidFill>
                    <a:latin typeface="Cambria" panose="02040503050406030204" pitchFamily="18" charset="0"/>
                  </a:rPr>
                  <a:t>cell</a:t>
                </a:r>
                <a:r>
                  <a:rPr lang="en-US" sz="2400" b="1" i="1" baseline="-39000" dirty="0" err="1">
                    <a:solidFill>
                      <a:srgbClr val="7030A0"/>
                    </a:solidFill>
                    <a:latin typeface="Cambria" panose="02040503050406030204" pitchFamily="18" charset="0"/>
                  </a:rPr>
                  <a:t>n</a:t>
                </a:r>
                <a:r>
                  <a:rPr lang="en-US" sz="2400" b="1" dirty="0">
                    <a:latin typeface="Cambria" panose="02040503050406030204" pitchFamily="18" charset="0"/>
                  </a:rPr>
                  <a:t>: </a:t>
                </a:r>
                <a:r>
                  <a:rPr lang="en-US" sz="2400" dirty="0">
                    <a:latin typeface="Cambria" panose="02040503050406030204" pitchFamily="18" charset="0"/>
                  </a:rPr>
                  <a:t>iterations </a:t>
                </a:r>
                <a:r>
                  <a:rPr lang="en-US" sz="2400" dirty="0" err="1">
                    <a:latin typeface="Cambria" panose="02040503050406030204" pitchFamily="18" charset="0"/>
                  </a:rPr>
                  <a:t>cell</a:t>
                </a:r>
                <a:r>
                  <a:rPr lang="en-US" sz="2400" baseline="-25000" dirty="0" err="1">
                    <a:latin typeface="Cambria" panose="02040503050406030204" pitchFamily="18" charset="0"/>
                  </a:rPr>
                  <a:t>n</a:t>
                </a:r>
                <a:r>
                  <a:rPr lang="en-US" sz="2400" dirty="0">
                    <a:latin typeface="Cambria" panose="02040503050406030204" pitchFamily="18" charset="0"/>
                  </a:rPr>
                  <a:t> fails in</a:t>
                </a:r>
                <a:endParaRPr lang="en-US" sz="2400" b="1" dirty="0">
                  <a:latin typeface="Cambria" panose="02040503050406030204" pitchFamily="18" charset="0"/>
                </a:endParaRPr>
              </a:p>
              <a:p>
                <a:pPr marL="0" indent="0">
                  <a:buFont typeface="Arial" panose="020B0604020202020204" pitchFamily="34" charset="0"/>
                  <a:buNone/>
                </a:pPr>
                <a:r>
                  <a:rPr lang="en-US" sz="2400" dirty="0">
                    <a:solidFill>
                      <a:schemeClr val="bg1"/>
                    </a:solidFill>
                    <a:latin typeface="Cambria" panose="02040503050406030204" pitchFamily="18" charset="0"/>
                  </a:rPr>
                  <a:t>We sample many times over a long period and plot how it varies across all samples </a:t>
                </a:r>
                <a:endParaRPr lang="en-US" sz="2400" baseline="-25000" dirty="0">
                  <a:solidFill>
                    <a:schemeClr val="bg1"/>
                  </a:solidFill>
                  <a:latin typeface="Cambria" panose="02040503050406030204" pitchFamily="18" charset="0"/>
                </a:endParaRPr>
              </a:p>
            </p:txBody>
          </p:sp>
        </mc:Choice>
        <mc:Fallback>
          <p:sp>
            <p:nvSpPr>
              <p:cNvPr id="6" name="Content Placeholder 2">
                <a:extLst>
                  <a:ext uri="{FF2B5EF4-FFF2-40B4-BE49-F238E27FC236}">
                    <a16:creationId xmlns:a16="http://schemas.microsoft.com/office/drawing/2014/main" id="{C7B9EA92-9C06-554C-9901-8789167E72B8}"/>
                  </a:ext>
                </a:extLst>
              </p:cNvPr>
              <p:cNvSpPr txBox="1">
                <a:spLocks noRot="1" noChangeAspect="1" noMove="1" noResize="1" noEditPoints="1" noAdjustHandles="1" noChangeArrowheads="1" noChangeShapeType="1" noTextEdit="1"/>
              </p:cNvSpPr>
              <p:nvPr/>
            </p:nvSpPr>
            <p:spPr>
              <a:xfrm>
                <a:off x="414815" y="1821156"/>
                <a:ext cx="8222052" cy="3640450"/>
              </a:xfrm>
              <a:prstGeom prst="rect">
                <a:avLst/>
              </a:prstGeom>
              <a:blipFill>
                <a:blip r:embed="rId3"/>
                <a:stretch>
                  <a:fillRect l="-926" t="-2256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4561DAFF-34F7-D04C-90C2-69DBCBEE5B0E}"/>
                  </a:ext>
                </a:extLst>
              </p:cNvPr>
              <p:cNvSpPr/>
              <p:nvPr/>
            </p:nvSpPr>
            <p:spPr>
              <a:xfrm>
                <a:off x="1863045" y="2050924"/>
                <a:ext cx="2090637" cy="247760"/>
              </a:xfrm>
              <a:prstGeom prst="rect">
                <a:avLst/>
              </a:prstGeom>
              <a:solidFill>
                <a:schemeClr val="bg1"/>
              </a:solidFill>
              <a:ln>
                <a:noFill/>
              </a:ln>
            </p:spPr>
            <p:txBody>
              <a:bodyPr wrap="none" tIns="0" bIns="0">
                <a:spAutoFit/>
              </a:bodyPr>
              <a:lstStyle/>
              <a:p>
                <a:pPr/>
                <a14:m>
                  <m:oMathPara xmlns:m="http://schemas.openxmlformats.org/officeDocument/2006/math">
                    <m:oMathParaPr>
                      <m:jc m:val="centerGroup"/>
                    </m:oMathParaPr>
                    <m:oMath xmlns:m="http://schemas.openxmlformats.org/officeDocument/2006/math">
                      <m:r>
                        <a:rPr lang="en-US" sz="1610" b="1" i="1" smtClean="0">
                          <a:solidFill>
                            <a:srgbClr val="C00000"/>
                          </a:solidFill>
                          <a:latin typeface="Cambria Math" panose="02040503050406030204" pitchFamily="18" charset="0"/>
                        </a:rPr>
                        <m:t>𝒄𝒆𝒍𝒍𝒔</m:t>
                      </m:r>
                      <m:r>
                        <a:rPr lang="en-US" sz="1610" b="1" i="1" smtClean="0">
                          <a:solidFill>
                            <a:srgbClr val="C00000"/>
                          </a:solidFill>
                          <a:latin typeface="Cambria Math" panose="02040503050406030204" pitchFamily="18" charset="0"/>
                        </a:rPr>
                        <m:t>_</m:t>
                      </m:r>
                      <m:r>
                        <a:rPr lang="en-US" sz="1610" b="1" i="1" smtClean="0">
                          <a:solidFill>
                            <a:srgbClr val="C00000"/>
                          </a:solidFill>
                          <a:latin typeface="Cambria Math" panose="02040503050406030204" pitchFamily="18" charset="0"/>
                        </a:rPr>
                        <m:t>𝒊𝒏</m:t>
                      </m:r>
                      <m:r>
                        <a:rPr lang="en-US" sz="1610" b="1" i="1" smtClean="0">
                          <a:solidFill>
                            <a:srgbClr val="C00000"/>
                          </a:solidFill>
                          <a:latin typeface="Cambria Math" panose="02040503050406030204" pitchFamily="18" charset="0"/>
                        </a:rPr>
                        <m:t>_</m:t>
                      </m:r>
                      <m:r>
                        <a:rPr lang="en-US" sz="1610" b="1" i="1" smtClean="0">
                          <a:solidFill>
                            <a:srgbClr val="C00000"/>
                          </a:solidFill>
                          <a:latin typeface="Cambria Math" panose="02040503050406030204" pitchFamily="18" charset="0"/>
                        </a:rPr>
                        <m:t>𝑺𝑨</m:t>
                      </m:r>
                      <m:r>
                        <a:rPr lang="en-US" sz="1610" b="1" i="1" smtClean="0">
                          <a:solidFill>
                            <a:srgbClr val="C00000"/>
                          </a:solidFill>
                          <a:latin typeface="Cambria Math" panose="02040503050406030204" pitchFamily="18" charset="0"/>
                        </a:rPr>
                        <m:t>_</m:t>
                      </m:r>
                      <m:r>
                        <a:rPr lang="en-US" sz="1610" b="1" i="1" smtClean="0">
                          <a:solidFill>
                            <a:srgbClr val="C00000"/>
                          </a:solidFill>
                          <a:latin typeface="Cambria Math" panose="02040503050406030204" pitchFamily="18" charset="0"/>
                        </a:rPr>
                        <m:t>𝒃𝒊𝒕𝒍𝒊𝒏𝒆</m:t>
                      </m:r>
                    </m:oMath>
                  </m:oMathPara>
                </a14:m>
                <a:endParaRPr lang="en-US" sz="1610" b="1" dirty="0">
                  <a:solidFill>
                    <a:srgbClr val="C00000"/>
                  </a:solidFill>
                </a:endParaRPr>
              </a:p>
            </p:txBody>
          </p:sp>
        </mc:Choice>
        <mc:Fallback>
          <p:sp>
            <p:nvSpPr>
              <p:cNvPr id="4" name="Rectangle 3">
                <a:extLst>
                  <a:ext uri="{FF2B5EF4-FFF2-40B4-BE49-F238E27FC236}">
                    <a16:creationId xmlns:a16="http://schemas.microsoft.com/office/drawing/2014/main" id="{4561DAFF-34F7-D04C-90C2-69DBCBEE5B0E}"/>
                  </a:ext>
                </a:extLst>
              </p:cNvPr>
              <p:cNvSpPr>
                <a:spLocks noRot="1" noChangeAspect="1" noMove="1" noResize="1" noEditPoints="1" noAdjustHandles="1" noChangeArrowheads="1" noChangeShapeType="1" noTextEdit="1"/>
              </p:cNvSpPr>
              <p:nvPr/>
            </p:nvSpPr>
            <p:spPr>
              <a:xfrm>
                <a:off x="1863045" y="2050924"/>
                <a:ext cx="2090637" cy="247760"/>
              </a:xfrm>
              <a:prstGeom prst="rect">
                <a:avLst/>
              </a:prstGeom>
              <a:blipFill>
                <a:blip r:embed="rId4"/>
                <a:stretch>
                  <a:fillRect b="-4762"/>
                </a:stretch>
              </a:blipFill>
              <a:ln>
                <a:noFill/>
              </a:ln>
            </p:spPr>
            <p:txBody>
              <a:bodyPr/>
              <a:lstStyle/>
              <a:p>
                <a:r>
                  <a:rPr lang="en-US">
                    <a:noFill/>
                  </a:rPr>
                  <a:t> </a:t>
                </a:r>
              </a:p>
            </p:txBody>
          </p:sp>
        </mc:Fallback>
      </mc:AlternateContent>
      <p:sp>
        <p:nvSpPr>
          <p:cNvPr id="8" name="Rectangle 7">
            <a:extLst>
              <a:ext uri="{FF2B5EF4-FFF2-40B4-BE49-F238E27FC236}">
                <a16:creationId xmlns:a16="http://schemas.microsoft.com/office/drawing/2014/main" id="{01DCB3E0-48CC-A14B-AB2F-526C5CB6776F}"/>
              </a:ext>
            </a:extLst>
          </p:cNvPr>
          <p:cNvSpPr/>
          <p:nvPr/>
        </p:nvSpPr>
        <p:spPr>
          <a:xfrm>
            <a:off x="287841" y="5331227"/>
            <a:ext cx="8227510" cy="830997"/>
          </a:xfrm>
          <a:prstGeom prst="rect">
            <a:avLst/>
          </a:prstGeom>
        </p:spPr>
        <p:txBody>
          <a:bodyPr wrap="square">
            <a:spAutoFit/>
          </a:bodyPr>
          <a:lstStyle/>
          <a:p>
            <a:r>
              <a:rPr lang="en-US" sz="2400" dirty="0">
                <a:latin typeface="Cambria" panose="02040503050406030204" pitchFamily="18" charset="0"/>
              </a:rPr>
              <a:t>We sample </a:t>
            </a:r>
            <a:r>
              <a:rPr lang="en-US" sz="2400" b="1" i="1" dirty="0" err="1">
                <a:latin typeface="Cambria" panose="02040503050406030204" pitchFamily="18" charset="0"/>
              </a:rPr>
              <a:t>F</a:t>
            </a:r>
            <a:r>
              <a:rPr lang="en-US" sz="2400" b="1" i="1" baseline="-25000" dirty="0" err="1">
                <a:latin typeface="Cambria" panose="02040503050406030204" pitchFamily="18" charset="0"/>
              </a:rPr>
              <a:t>prob</a:t>
            </a:r>
            <a:r>
              <a:rPr lang="en-US" sz="2400" dirty="0">
                <a:latin typeface="Cambria" panose="02040503050406030204" pitchFamily="18" charset="0"/>
              </a:rPr>
              <a:t> many times over a long period and plot how </a:t>
            </a:r>
            <a:r>
              <a:rPr lang="en-US" sz="2400" b="1" i="1" dirty="0" err="1">
                <a:latin typeface="Cambria" panose="02040503050406030204" pitchFamily="18" charset="0"/>
              </a:rPr>
              <a:t>F</a:t>
            </a:r>
            <a:r>
              <a:rPr lang="en-US" sz="2400" b="1" i="1" baseline="-25000" dirty="0" err="1">
                <a:latin typeface="Cambria" panose="02040503050406030204" pitchFamily="18" charset="0"/>
              </a:rPr>
              <a:t>prob</a:t>
            </a:r>
            <a:r>
              <a:rPr lang="en-US" sz="2400" b="1" i="1" dirty="0">
                <a:latin typeface="Cambria" panose="02040503050406030204" pitchFamily="18" charset="0"/>
              </a:rPr>
              <a:t> </a:t>
            </a:r>
            <a:r>
              <a:rPr lang="en-US" sz="2400" dirty="0">
                <a:latin typeface="Cambria" panose="02040503050406030204" pitchFamily="18" charset="0"/>
              </a:rPr>
              <a:t>varies across all samples </a:t>
            </a:r>
            <a:endParaRPr lang="en-US" sz="2400" baseline="-25000" dirty="0">
              <a:latin typeface="Cambria" panose="02040503050406030204" pitchFamily="18" charset="0"/>
            </a:endParaRPr>
          </a:p>
        </p:txBody>
      </p:sp>
      <p:grpSp>
        <p:nvGrpSpPr>
          <p:cNvPr id="14" name="Group 13">
            <a:extLst>
              <a:ext uri="{FF2B5EF4-FFF2-40B4-BE49-F238E27FC236}">
                <a16:creationId xmlns:a16="http://schemas.microsoft.com/office/drawing/2014/main" id="{5486861E-47FA-2949-8D22-AAFA8A4D7346}"/>
              </a:ext>
            </a:extLst>
          </p:cNvPr>
          <p:cNvGrpSpPr/>
          <p:nvPr/>
        </p:nvGrpSpPr>
        <p:grpSpPr>
          <a:xfrm>
            <a:off x="5446841" y="2541139"/>
            <a:ext cx="2783134" cy="430887"/>
            <a:chOff x="5446841" y="2403979"/>
            <a:chExt cx="2783134" cy="430887"/>
          </a:xfrm>
        </p:grpSpPr>
        <p:sp>
          <p:nvSpPr>
            <p:cNvPr id="13" name="Rectangle 12">
              <a:extLst>
                <a:ext uri="{FF2B5EF4-FFF2-40B4-BE49-F238E27FC236}">
                  <a16:creationId xmlns:a16="http://schemas.microsoft.com/office/drawing/2014/main" id="{CBB2572E-3E38-D34A-B455-0CACED6296DF}"/>
                </a:ext>
              </a:extLst>
            </p:cNvPr>
            <p:cNvSpPr/>
            <p:nvPr/>
          </p:nvSpPr>
          <p:spPr>
            <a:xfrm>
              <a:off x="5570706" y="2496766"/>
              <a:ext cx="2568103" cy="285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4140F86-779F-2A45-B010-AD836449E2B6}"/>
                    </a:ext>
                  </a:extLst>
                </p:cNvPr>
                <p:cNvSpPr/>
                <p:nvPr/>
              </p:nvSpPr>
              <p:spPr>
                <a:xfrm>
                  <a:off x="5446841" y="2403979"/>
                  <a:ext cx="2783134"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b="1" i="1" smtClean="0">
                            <a:solidFill>
                              <a:srgbClr val="C00000"/>
                            </a:solidFill>
                            <a:latin typeface="Cambria Math" panose="02040503050406030204" pitchFamily="18" charset="0"/>
                          </a:rPr>
                          <m:t>𝒄𝒆𝒍𝒍𝒔</m:t>
                        </m:r>
                        <m:r>
                          <a:rPr lang="en-US" sz="2200" b="1" i="1" smtClean="0">
                            <a:solidFill>
                              <a:srgbClr val="C00000"/>
                            </a:solidFill>
                            <a:latin typeface="Cambria Math" panose="02040503050406030204" pitchFamily="18" charset="0"/>
                          </a:rPr>
                          <m:t>_</m:t>
                        </m:r>
                        <m:r>
                          <a:rPr lang="en-US" sz="2200" b="1" i="1" smtClean="0">
                            <a:solidFill>
                              <a:srgbClr val="C00000"/>
                            </a:solidFill>
                            <a:latin typeface="Cambria Math" panose="02040503050406030204" pitchFamily="18" charset="0"/>
                          </a:rPr>
                          <m:t>𝒊𝒏</m:t>
                        </m:r>
                        <m:r>
                          <a:rPr lang="en-US" sz="2200" b="1" i="1" smtClean="0">
                            <a:solidFill>
                              <a:srgbClr val="C00000"/>
                            </a:solidFill>
                            <a:latin typeface="Cambria Math" panose="02040503050406030204" pitchFamily="18" charset="0"/>
                          </a:rPr>
                          <m:t>_</m:t>
                        </m:r>
                        <m:r>
                          <a:rPr lang="en-US" sz="2200" b="1" i="1" smtClean="0">
                            <a:solidFill>
                              <a:srgbClr val="C00000"/>
                            </a:solidFill>
                            <a:latin typeface="Cambria Math" panose="02040503050406030204" pitchFamily="18" charset="0"/>
                          </a:rPr>
                          <m:t>𝑺𝑨</m:t>
                        </m:r>
                        <m:r>
                          <a:rPr lang="en-US" sz="2200" b="1" i="1" smtClean="0">
                            <a:solidFill>
                              <a:srgbClr val="C00000"/>
                            </a:solidFill>
                            <a:latin typeface="Cambria Math" panose="02040503050406030204" pitchFamily="18" charset="0"/>
                          </a:rPr>
                          <m:t>_</m:t>
                        </m:r>
                        <m:r>
                          <a:rPr lang="en-US" sz="2200" b="1" i="1" smtClean="0">
                            <a:solidFill>
                              <a:srgbClr val="C00000"/>
                            </a:solidFill>
                            <a:latin typeface="Cambria Math" panose="02040503050406030204" pitchFamily="18" charset="0"/>
                          </a:rPr>
                          <m:t>𝒃𝒊𝒕𝒍𝒊𝒏𝒆</m:t>
                        </m:r>
                      </m:oMath>
                    </m:oMathPara>
                  </a14:m>
                  <a:endParaRPr lang="en-US" sz="2200" b="1" dirty="0">
                    <a:solidFill>
                      <a:srgbClr val="C00000"/>
                    </a:solidFill>
                  </a:endParaRPr>
                </a:p>
              </p:txBody>
            </p:sp>
          </mc:Choice>
          <mc:Fallback xmlns="">
            <p:sp>
              <p:nvSpPr>
                <p:cNvPr id="7" name="Rectangle 6">
                  <a:extLst>
                    <a:ext uri="{FF2B5EF4-FFF2-40B4-BE49-F238E27FC236}">
                      <a16:creationId xmlns:a16="http://schemas.microsoft.com/office/drawing/2014/main" id="{14140F86-779F-2A45-B010-AD836449E2B6}"/>
                    </a:ext>
                  </a:extLst>
                </p:cNvPr>
                <p:cNvSpPr>
                  <a:spLocks noRot="1" noChangeAspect="1" noMove="1" noResize="1" noEditPoints="1" noAdjustHandles="1" noChangeArrowheads="1" noChangeShapeType="1" noTextEdit="1"/>
                </p:cNvSpPr>
                <p:nvPr/>
              </p:nvSpPr>
              <p:spPr>
                <a:xfrm>
                  <a:off x="5446841" y="2403979"/>
                  <a:ext cx="2783134" cy="430887"/>
                </a:xfrm>
                <a:prstGeom prst="rect">
                  <a:avLst/>
                </a:prstGeom>
                <a:blipFill>
                  <a:blip r:embed="rId5"/>
                  <a:stretch>
                    <a:fillRect/>
                  </a:stretch>
                </a:blipFill>
              </p:spPr>
              <p:txBody>
                <a:bodyPr/>
                <a:lstStyle/>
                <a:p>
                  <a:r>
                    <a:rPr lang="en-US">
                      <a:noFill/>
                    </a:rPr>
                    <a:t> </a:t>
                  </a:r>
                </a:p>
              </p:txBody>
            </p:sp>
          </mc:Fallback>
        </mc:AlternateContent>
      </p:grpSp>
      <p:grpSp>
        <p:nvGrpSpPr>
          <p:cNvPr id="18" name="Group 17">
            <a:extLst>
              <a:ext uri="{FF2B5EF4-FFF2-40B4-BE49-F238E27FC236}">
                <a16:creationId xmlns:a16="http://schemas.microsoft.com/office/drawing/2014/main" id="{064D37DA-1CE4-FF44-B2E6-D1D930AF6A11}"/>
              </a:ext>
            </a:extLst>
          </p:cNvPr>
          <p:cNvGrpSpPr/>
          <p:nvPr/>
        </p:nvGrpSpPr>
        <p:grpSpPr>
          <a:xfrm>
            <a:off x="4448931" y="2126991"/>
            <a:ext cx="3133615" cy="461280"/>
            <a:chOff x="4448931" y="1989831"/>
            <a:chExt cx="3133615" cy="461280"/>
          </a:xfrm>
        </p:grpSpPr>
        <p:sp>
          <p:nvSpPr>
            <p:cNvPr id="17" name="Rectangle 16">
              <a:extLst>
                <a:ext uri="{FF2B5EF4-FFF2-40B4-BE49-F238E27FC236}">
                  <a16:creationId xmlns:a16="http://schemas.microsoft.com/office/drawing/2014/main" id="{430C6079-C698-3544-890C-6423AB9DC461}"/>
                </a:ext>
              </a:extLst>
            </p:cNvPr>
            <p:cNvSpPr/>
            <p:nvPr/>
          </p:nvSpPr>
          <p:spPr>
            <a:xfrm>
              <a:off x="4539574" y="2068749"/>
              <a:ext cx="2937754" cy="335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C5034A3-E326-1E4B-8053-E91B9F519EF0}"/>
                    </a:ext>
                  </a:extLst>
                </p:cNvPr>
                <p:cNvSpPr/>
                <p:nvPr/>
              </p:nvSpPr>
              <p:spPr>
                <a:xfrm>
                  <a:off x="4448931" y="1989831"/>
                  <a:ext cx="3133615" cy="4612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200" b="1" i="1" smtClean="0">
                                <a:solidFill>
                                  <a:srgbClr val="7030A0"/>
                                </a:solidFill>
                                <a:latin typeface="Cambria Math" panose="02040503050406030204" pitchFamily="18" charset="0"/>
                              </a:rPr>
                            </m:ctrlPr>
                          </m:sSubPr>
                          <m:e>
                            <m:r>
                              <a:rPr lang="en-US" sz="2200" b="1" i="1" smtClean="0">
                                <a:solidFill>
                                  <a:srgbClr val="7030A0"/>
                                </a:solidFill>
                                <a:latin typeface="Cambria Math" panose="02040503050406030204" pitchFamily="18" charset="0"/>
                              </a:rPr>
                              <m:t>𝒏𝒖𝒎</m:t>
                            </m:r>
                            <m:r>
                              <a:rPr lang="en-US" sz="2200" b="1" i="1" smtClean="0">
                                <a:solidFill>
                                  <a:srgbClr val="7030A0"/>
                                </a:solidFill>
                                <a:latin typeface="Cambria Math" panose="02040503050406030204" pitchFamily="18" charset="0"/>
                              </a:rPr>
                              <m:t>_</m:t>
                            </m:r>
                            <m:r>
                              <a:rPr lang="en-US" sz="2200" b="1" i="1" smtClean="0">
                                <a:solidFill>
                                  <a:srgbClr val="7030A0"/>
                                </a:solidFill>
                                <a:latin typeface="Cambria Math" panose="02040503050406030204" pitchFamily="18" charset="0"/>
                              </a:rPr>
                              <m:t>𝒊𝒕𝒆𝒓𝒔</m:t>
                            </m:r>
                            <m:r>
                              <a:rPr lang="en-US" sz="2200" b="1" i="1" smtClean="0">
                                <a:solidFill>
                                  <a:srgbClr val="7030A0"/>
                                </a:solidFill>
                                <a:latin typeface="Cambria Math" panose="02040503050406030204" pitchFamily="18" charset="0"/>
                              </a:rPr>
                              <m:t>_</m:t>
                            </m:r>
                            <m:r>
                              <a:rPr lang="en-US" sz="2200" b="1" i="1" smtClean="0">
                                <a:solidFill>
                                  <a:srgbClr val="7030A0"/>
                                </a:solidFill>
                                <a:latin typeface="Cambria Math" panose="02040503050406030204" pitchFamily="18" charset="0"/>
                              </a:rPr>
                              <m:t>𝒇𝒂𝒊𝒍𝒆𝒅</m:t>
                            </m:r>
                          </m:e>
                          <m:sub>
                            <m:sSub>
                              <m:sSubPr>
                                <m:ctrlPr>
                                  <a:rPr lang="en-US" sz="2200" b="1" i="1" smtClean="0">
                                    <a:solidFill>
                                      <a:srgbClr val="7030A0"/>
                                    </a:solidFill>
                                    <a:latin typeface="Cambria Math" panose="02040503050406030204" pitchFamily="18" charset="0"/>
                                  </a:rPr>
                                </m:ctrlPr>
                              </m:sSubPr>
                              <m:e>
                                <m:r>
                                  <a:rPr lang="en-US" sz="2200" b="1" i="1" smtClean="0">
                                    <a:solidFill>
                                      <a:srgbClr val="7030A0"/>
                                    </a:solidFill>
                                    <a:latin typeface="Cambria Math" panose="02040503050406030204" pitchFamily="18" charset="0"/>
                                  </a:rPr>
                                  <m:t>𝒄𝒆𝒍𝒍</m:t>
                                </m:r>
                              </m:e>
                              <m:sub>
                                <m:r>
                                  <a:rPr lang="en-US" sz="2200" b="1" i="1" smtClean="0">
                                    <a:solidFill>
                                      <a:srgbClr val="7030A0"/>
                                    </a:solidFill>
                                    <a:latin typeface="Cambria Math" panose="02040503050406030204" pitchFamily="18" charset="0"/>
                                  </a:rPr>
                                  <m:t>𝒏</m:t>
                                </m:r>
                              </m:sub>
                            </m:sSub>
                          </m:sub>
                        </m:sSub>
                      </m:oMath>
                    </m:oMathPara>
                  </a14:m>
                  <a:endParaRPr lang="en-US" sz="2200" b="1" dirty="0">
                    <a:solidFill>
                      <a:srgbClr val="C00000"/>
                    </a:solidFill>
                  </a:endParaRPr>
                </a:p>
              </p:txBody>
            </p:sp>
          </mc:Choice>
          <mc:Fallback xmlns="">
            <p:sp>
              <p:nvSpPr>
                <p:cNvPr id="9" name="Rectangle 8">
                  <a:extLst>
                    <a:ext uri="{FF2B5EF4-FFF2-40B4-BE49-F238E27FC236}">
                      <a16:creationId xmlns:a16="http://schemas.microsoft.com/office/drawing/2014/main" id="{9C5034A3-E326-1E4B-8053-E91B9F519EF0}"/>
                    </a:ext>
                  </a:extLst>
                </p:cNvPr>
                <p:cNvSpPr>
                  <a:spLocks noRot="1" noChangeAspect="1" noMove="1" noResize="1" noEditPoints="1" noAdjustHandles="1" noChangeArrowheads="1" noChangeShapeType="1" noTextEdit="1"/>
                </p:cNvSpPr>
                <p:nvPr/>
              </p:nvSpPr>
              <p:spPr>
                <a:xfrm>
                  <a:off x="4448931" y="1989831"/>
                  <a:ext cx="3133615" cy="461280"/>
                </a:xfrm>
                <a:prstGeom prst="rect">
                  <a:avLst/>
                </a:prstGeom>
                <a:blipFill>
                  <a:blip r:embed="rId6"/>
                  <a:stretch>
                    <a:fillRect b="-8108"/>
                  </a:stretch>
                </a:blipFill>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9469D5E0-18C3-E24B-A784-43B6B4687A2E}"/>
              </a:ext>
            </a:extLst>
          </p:cNvPr>
          <p:cNvGrpSpPr/>
          <p:nvPr/>
        </p:nvGrpSpPr>
        <p:grpSpPr>
          <a:xfrm>
            <a:off x="3743690" y="2588271"/>
            <a:ext cx="1649811" cy="338554"/>
            <a:chOff x="3743690" y="2451111"/>
            <a:chExt cx="1649811" cy="338554"/>
          </a:xfrm>
        </p:grpSpPr>
        <p:sp>
          <p:nvSpPr>
            <p:cNvPr id="19" name="Rectangle 18">
              <a:extLst>
                <a:ext uri="{FF2B5EF4-FFF2-40B4-BE49-F238E27FC236}">
                  <a16:creationId xmlns:a16="http://schemas.microsoft.com/office/drawing/2014/main" id="{BDAE1B48-345D-3F4A-AC5B-CCBB6FAE581F}"/>
                </a:ext>
              </a:extLst>
            </p:cNvPr>
            <p:cNvSpPr/>
            <p:nvPr/>
          </p:nvSpPr>
          <p:spPr>
            <a:xfrm>
              <a:off x="3845668" y="2496766"/>
              <a:ext cx="1439694" cy="292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4E3D2D8C-7C34-A54F-B440-70499B7E153A}"/>
                    </a:ext>
                  </a:extLst>
                </p:cNvPr>
                <p:cNvSpPr/>
                <p:nvPr/>
              </p:nvSpPr>
              <p:spPr>
                <a:xfrm>
                  <a:off x="3743690" y="2451111"/>
                  <a:ext cx="1649811" cy="338554"/>
                </a:xfrm>
                <a:prstGeom prst="rect">
                  <a:avLst/>
                </a:prstGeom>
                <a:noFill/>
                <a:ln>
                  <a:noFill/>
                </a:ln>
              </p:spPr>
              <p:txBody>
                <a:bodyPr wrap="none" tIns="0" bIns="0">
                  <a:spAutoFit/>
                </a:bodyPr>
                <a:lstStyle/>
                <a:p>
                  <a:pPr/>
                  <a14:m>
                    <m:oMathPara xmlns:m="http://schemas.openxmlformats.org/officeDocument/2006/math">
                      <m:oMathParaPr>
                        <m:jc m:val="centerGroup"/>
                      </m:oMathParaPr>
                      <m:oMath xmlns:m="http://schemas.openxmlformats.org/officeDocument/2006/math">
                        <m:r>
                          <a:rPr lang="en-US" sz="2200" b="1" i="1" smtClean="0">
                            <a:solidFill>
                              <a:schemeClr val="accent6">
                                <a:lumMod val="75000"/>
                              </a:schemeClr>
                            </a:solidFill>
                            <a:latin typeface="Cambria Math" panose="02040503050406030204" pitchFamily="18" charset="0"/>
                          </a:rPr>
                          <m:t>𝒏𝒖𝒎</m:t>
                        </m:r>
                        <m:r>
                          <a:rPr lang="en-US" sz="2200" b="1" i="1" smtClean="0">
                            <a:solidFill>
                              <a:schemeClr val="accent6">
                                <a:lumMod val="75000"/>
                              </a:schemeClr>
                            </a:solidFill>
                            <a:latin typeface="Cambria Math" panose="02040503050406030204" pitchFamily="18" charset="0"/>
                          </a:rPr>
                          <m:t>_</m:t>
                        </m:r>
                        <m:r>
                          <a:rPr lang="en-US" sz="2200" b="1" i="1" smtClean="0">
                            <a:solidFill>
                              <a:schemeClr val="accent6">
                                <a:lumMod val="75000"/>
                              </a:schemeClr>
                            </a:solidFill>
                            <a:latin typeface="Cambria Math" panose="02040503050406030204" pitchFamily="18" charset="0"/>
                          </a:rPr>
                          <m:t>𝒊𝒕𝒆𝒓𝒔</m:t>
                        </m:r>
                      </m:oMath>
                    </m:oMathPara>
                  </a14:m>
                  <a:endParaRPr lang="en-US" sz="2200" b="1" dirty="0">
                    <a:solidFill>
                      <a:schemeClr val="accent6">
                        <a:lumMod val="75000"/>
                      </a:schemeClr>
                    </a:solidFill>
                  </a:endParaRPr>
                </a:p>
              </p:txBody>
            </p:sp>
          </mc:Choice>
          <mc:Fallback xmlns="">
            <p:sp>
              <p:nvSpPr>
                <p:cNvPr id="12" name="Rectangle 11">
                  <a:extLst>
                    <a:ext uri="{FF2B5EF4-FFF2-40B4-BE49-F238E27FC236}">
                      <a16:creationId xmlns:a16="http://schemas.microsoft.com/office/drawing/2014/main" id="{4E3D2D8C-7C34-A54F-B440-70499B7E153A}"/>
                    </a:ext>
                  </a:extLst>
                </p:cNvPr>
                <p:cNvSpPr>
                  <a:spLocks noRot="1" noChangeAspect="1" noMove="1" noResize="1" noEditPoints="1" noAdjustHandles="1" noChangeArrowheads="1" noChangeShapeType="1" noTextEdit="1"/>
                </p:cNvSpPr>
                <p:nvPr/>
              </p:nvSpPr>
              <p:spPr>
                <a:xfrm>
                  <a:off x="3743690" y="2451111"/>
                  <a:ext cx="1649811" cy="338554"/>
                </a:xfrm>
                <a:prstGeom prst="rect">
                  <a:avLst/>
                </a:prstGeom>
                <a:blipFill>
                  <a:blip r:embed="rId7"/>
                  <a:stretch>
                    <a:fillRect b="-3571"/>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5021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allAtOnce"/>
      <p:bldP spid="4"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B670A3-4D75-2E48-8D62-273F8E4EEC19}"/>
              </a:ext>
            </a:extLst>
          </p:cNvPr>
          <p:cNvSpPr/>
          <p:nvPr/>
        </p:nvSpPr>
        <p:spPr>
          <a:xfrm>
            <a:off x="0" y="5680364"/>
            <a:ext cx="9144000" cy="117763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A </a:t>
            </a:r>
            <a:r>
              <a:rPr lang="en-US" sz="2800" b="1" dirty="0">
                <a:solidFill>
                  <a:schemeClr val="tx1"/>
                </a:solidFill>
                <a:latin typeface="Cambria" panose="02040503050406030204" pitchFamily="18" charset="0"/>
              </a:rPr>
              <a:t>weak </a:t>
            </a:r>
            <a:r>
              <a:rPr lang="en-US" sz="2800" b="1" dirty="0" err="1">
                <a:solidFill>
                  <a:schemeClr val="tx1"/>
                </a:solidFill>
                <a:latin typeface="Cambria" panose="02040503050406030204" pitchFamily="18" charset="0"/>
              </a:rPr>
              <a:t>bitline</a:t>
            </a:r>
            <a:r>
              <a:rPr lang="en-US" sz="2800" dirty="0">
                <a:solidFill>
                  <a:schemeClr val="tx1"/>
                </a:solidFill>
                <a:latin typeface="Cambria" panose="02040503050406030204" pitchFamily="18" charset="0"/>
              </a:rPr>
              <a:t> is likely to remain </a:t>
            </a:r>
            <a:r>
              <a:rPr lang="en-US" sz="2800" b="1" dirty="0">
                <a:solidFill>
                  <a:schemeClr val="tx1"/>
                </a:solidFill>
                <a:latin typeface="Cambria" panose="02040503050406030204" pitchFamily="18" charset="0"/>
              </a:rPr>
              <a:t>weak</a:t>
            </a:r>
            <a:r>
              <a:rPr lang="en-US" sz="2800" dirty="0">
                <a:solidFill>
                  <a:schemeClr val="tx1"/>
                </a:solidFill>
                <a:latin typeface="Cambria" panose="02040503050406030204" pitchFamily="18" charset="0"/>
              </a:rPr>
              <a:t> and </a:t>
            </a:r>
          </a:p>
          <a:p>
            <a:pPr algn="ctr"/>
            <a:r>
              <a:rPr lang="en-US" sz="2800" dirty="0">
                <a:solidFill>
                  <a:schemeClr val="tx1"/>
                </a:solidFill>
                <a:latin typeface="Cambria" panose="02040503050406030204" pitchFamily="18" charset="0"/>
              </a:rPr>
              <a:t>a </a:t>
            </a:r>
            <a:r>
              <a:rPr lang="en-US" sz="2800" b="1" dirty="0">
                <a:solidFill>
                  <a:schemeClr val="tx1"/>
                </a:solidFill>
                <a:latin typeface="Cambria" panose="02040503050406030204" pitchFamily="18" charset="0"/>
              </a:rPr>
              <a:t>strong</a:t>
            </a:r>
            <a:r>
              <a:rPr lang="en-US" sz="2800" dirty="0">
                <a:solidFill>
                  <a:schemeClr val="tx1"/>
                </a:solidFill>
                <a:latin typeface="Cambria" panose="02040503050406030204" pitchFamily="18" charset="0"/>
              </a:rPr>
              <a:t> </a:t>
            </a:r>
            <a:r>
              <a:rPr lang="en-US" sz="2800" b="1" dirty="0" err="1">
                <a:solidFill>
                  <a:schemeClr val="tx1"/>
                </a:solidFill>
                <a:latin typeface="Cambria" panose="02040503050406030204" pitchFamily="18" charset="0"/>
              </a:rPr>
              <a:t>bitline</a:t>
            </a:r>
            <a:r>
              <a:rPr lang="en-US" sz="2800" dirty="0">
                <a:solidFill>
                  <a:schemeClr val="tx1"/>
                </a:solidFill>
                <a:latin typeface="Cambria" panose="02040503050406030204" pitchFamily="18" charset="0"/>
              </a:rPr>
              <a:t> is likely to remain </a:t>
            </a:r>
            <a:r>
              <a:rPr lang="en-US" sz="2800" b="1" dirty="0">
                <a:solidFill>
                  <a:schemeClr val="tx1"/>
                </a:solidFill>
                <a:latin typeface="Cambria" panose="02040503050406030204" pitchFamily="18" charset="0"/>
              </a:rPr>
              <a:t>strong</a:t>
            </a:r>
            <a:r>
              <a:rPr lang="en-US" sz="2800" dirty="0">
                <a:solidFill>
                  <a:schemeClr val="tx1"/>
                </a:solidFill>
                <a:latin typeface="Cambria" panose="02040503050406030204" pitchFamily="18" charset="0"/>
              </a:rPr>
              <a:t> over time</a:t>
            </a:r>
          </a:p>
        </p:txBody>
      </p:sp>
      <p:pic>
        <p:nvPicPr>
          <p:cNvPr id="11" name="Picture 10">
            <a:extLst>
              <a:ext uri="{FF2B5EF4-FFF2-40B4-BE49-F238E27FC236}">
                <a16:creationId xmlns:a16="http://schemas.microsoft.com/office/drawing/2014/main" id="{6734A667-D628-0B47-88ED-F818F7764D85}"/>
              </a:ext>
            </a:extLst>
          </p:cNvPr>
          <p:cNvPicPr>
            <a:picLocks noChangeAspect="1"/>
          </p:cNvPicPr>
          <p:nvPr/>
        </p:nvPicPr>
        <p:blipFill>
          <a:blip r:embed="rId3"/>
          <a:stretch>
            <a:fillRect/>
          </a:stretch>
        </p:blipFill>
        <p:spPr>
          <a:xfrm>
            <a:off x="2685649" y="1812221"/>
            <a:ext cx="3680384" cy="3818266"/>
          </a:xfrm>
          <a:prstGeom prst="rect">
            <a:avLst/>
          </a:prstGeom>
        </p:spPr>
      </p:pic>
      <p:sp>
        <p:nvSpPr>
          <p:cNvPr id="15" name="Title 1">
            <a:extLst>
              <a:ext uri="{FF2B5EF4-FFF2-40B4-BE49-F238E27FC236}">
                <a16:creationId xmlns:a16="http://schemas.microsoft.com/office/drawing/2014/main" id="{B5D02074-009D-8C42-BD90-0B5EE4363D62}"/>
              </a:ext>
            </a:extLst>
          </p:cNvPr>
          <p:cNvSpPr txBox="1">
            <a:spLocks/>
          </p:cNvSpPr>
          <p:nvPr/>
        </p:nvSpPr>
        <p:spPr>
          <a:xfrm>
            <a:off x="171451" y="140677"/>
            <a:ext cx="8708780" cy="741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Short-term Variation</a:t>
            </a:r>
          </a:p>
        </p:txBody>
      </p:sp>
      <p:sp>
        <p:nvSpPr>
          <p:cNvPr id="16" name="Slide Number Placeholder 15">
            <a:extLst>
              <a:ext uri="{FF2B5EF4-FFF2-40B4-BE49-F238E27FC236}">
                <a16:creationId xmlns:a16="http://schemas.microsoft.com/office/drawing/2014/main" id="{40631117-9BD5-A946-A358-AF813304C214}"/>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24</a:t>
            </a:fld>
            <a:endParaRPr lang="en-US"/>
          </a:p>
        </p:txBody>
      </p:sp>
      <p:sp>
        <p:nvSpPr>
          <p:cNvPr id="12" name="Content Placeholder 2">
            <a:extLst>
              <a:ext uri="{FF2B5EF4-FFF2-40B4-BE49-F238E27FC236}">
                <a16:creationId xmlns:a16="http://schemas.microsoft.com/office/drawing/2014/main" id="{BAC0E511-8943-3949-B9C3-86852E849DE5}"/>
              </a:ext>
            </a:extLst>
          </p:cNvPr>
          <p:cNvSpPr txBox="1">
            <a:spLocks/>
          </p:cNvSpPr>
          <p:nvPr/>
        </p:nvSpPr>
        <p:spPr>
          <a:xfrm>
            <a:off x="293298" y="891946"/>
            <a:ext cx="8222052" cy="8593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latin typeface="Cambria" panose="02040503050406030204" pitchFamily="18" charset="0"/>
              </a:rPr>
              <a:t>Does a </a:t>
            </a:r>
            <a:r>
              <a:rPr lang="en-US" sz="2600" dirty="0" err="1">
                <a:latin typeface="Cambria" panose="02040503050406030204" pitchFamily="18" charset="0"/>
              </a:rPr>
              <a:t>bitline’s</a:t>
            </a:r>
            <a:r>
              <a:rPr lang="en-US" sz="2600" dirty="0">
                <a:latin typeface="Cambria" panose="02040503050406030204" pitchFamily="18" charset="0"/>
              </a:rPr>
              <a:t> probability of failure (i.e., latency characteristics) change over time?</a:t>
            </a:r>
            <a:endParaRPr lang="en-US" sz="2600" b="1" baseline="-25000" dirty="0">
              <a:latin typeface="Cambria" panose="02040503050406030204" pitchFamily="18" charset="0"/>
            </a:endParaRPr>
          </a:p>
        </p:txBody>
      </p:sp>
    </p:spTree>
    <p:extLst>
      <p:ext uri="{BB962C8B-B14F-4D97-AF65-F5344CB8AC3E}">
        <p14:creationId xmlns:p14="http://schemas.microsoft.com/office/powerpoint/2010/main" val="136383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B670A3-4D75-2E48-8D62-273F8E4EEC19}"/>
              </a:ext>
            </a:extLst>
          </p:cNvPr>
          <p:cNvSpPr/>
          <p:nvPr/>
        </p:nvSpPr>
        <p:spPr>
          <a:xfrm>
            <a:off x="0" y="5680364"/>
            <a:ext cx="9144000" cy="117763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A </a:t>
            </a:r>
            <a:r>
              <a:rPr lang="en-US" sz="2800" b="1" dirty="0">
                <a:solidFill>
                  <a:schemeClr val="tx1"/>
                </a:solidFill>
                <a:latin typeface="Cambria" panose="02040503050406030204" pitchFamily="18" charset="0"/>
              </a:rPr>
              <a:t>weak </a:t>
            </a:r>
            <a:r>
              <a:rPr lang="en-US" sz="2800" b="1" dirty="0" err="1">
                <a:solidFill>
                  <a:schemeClr val="tx1"/>
                </a:solidFill>
                <a:latin typeface="Cambria" panose="02040503050406030204" pitchFamily="18" charset="0"/>
              </a:rPr>
              <a:t>bitline</a:t>
            </a:r>
            <a:r>
              <a:rPr lang="en-US" sz="2800" dirty="0">
                <a:solidFill>
                  <a:schemeClr val="tx1"/>
                </a:solidFill>
                <a:latin typeface="Cambria" panose="02040503050406030204" pitchFamily="18" charset="0"/>
              </a:rPr>
              <a:t> is likely to remain </a:t>
            </a:r>
            <a:r>
              <a:rPr lang="en-US" sz="2800" b="1" dirty="0">
                <a:solidFill>
                  <a:schemeClr val="tx1"/>
                </a:solidFill>
                <a:latin typeface="Cambria" panose="02040503050406030204" pitchFamily="18" charset="0"/>
              </a:rPr>
              <a:t>weak</a:t>
            </a:r>
            <a:r>
              <a:rPr lang="en-US" sz="2800" dirty="0">
                <a:solidFill>
                  <a:schemeClr val="tx1"/>
                </a:solidFill>
                <a:latin typeface="Cambria" panose="02040503050406030204" pitchFamily="18" charset="0"/>
              </a:rPr>
              <a:t> and </a:t>
            </a:r>
          </a:p>
          <a:p>
            <a:pPr algn="ctr"/>
            <a:r>
              <a:rPr lang="en-US" sz="2800" dirty="0">
                <a:solidFill>
                  <a:schemeClr val="tx1"/>
                </a:solidFill>
                <a:latin typeface="Cambria" panose="02040503050406030204" pitchFamily="18" charset="0"/>
              </a:rPr>
              <a:t>a </a:t>
            </a:r>
            <a:r>
              <a:rPr lang="en-US" sz="2800" b="1" dirty="0">
                <a:solidFill>
                  <a:schemeClr val="tx1"/>
                </a:solidFill>
                <a:latin typeface="Cambria" panose="02040503050406030204" pitchFamily="18" charset="0"/>
              </a:rPr>
              <a:t>strong</a:t>
            </a:r>
            <a:r>
              <a:rPr lang="en-US" sz="2800" dirty="0">
                <a:solidFill>
                  <a:schemeClr val="tx1"/>
                </a:solidFill>
                <a:latin typeface="Cambria" panose="02040503050406030204" pitchFamily="18" charset="0"/>
              </a:rPr>
              <a:t> </a:t>
            </a:r>
            <a:r>
              <a:rPr lang="en-US" sz="2800" b="1" dirty="0" err="1">
                <a:solidFill>
                  <a:schemeClr val="tx1"/>
                </a:solidFill>
                <a:latin typeface="Cambria" panose="02040503050406030204" pitchFamily="18" charset="0"/>
              </a:rPr>
              <a:t>bitline</a:t>
            </a:r>
            <a:r>
              <a:rPr lang="en-US" sz="2800" dirty="0">
                <a:solidFill>
                  <a:schemeClr val="tx1"/>
                </a:solidFill>
                <a:latin typeface="Cambria" panose="02040503050406030204" pitchFamily="18" charset="0"/>
              </a:rPr>
              <a:t> is likely to remain </a:t>
            </a:r>
            <a:r>
              <a:rPr lang="en-US" sz="2800" b="1" dirty="0">
                <a:solidFill>
                  <a:schemeClr val="tx1"/>
                </a:solidFill>
                <a:latin typeface="Cambria" panose="02040503050406030204" pitchFamily="18" charset="0"/>
              </a:rPr>
              <a:t>strong</a:t>
            </a:r>
            <a:r>
              <a:rPr lang="en-US" sz="2800" dirty="0">
                <a:solidFill>
                  <a:schemeClr val="tx1"/>
                </a:solidFill>
                <a:latin typeface="Cambria" panose="02040503050406030204" pitchFamily="18" charset="0"/>
              </a:rPr>
              <a:t> over time</a:t>
            </a:r>
          </a:p>
        </p:txBody>
      </p:sp>
      <p:pic>
        <p:nvPicPr>
          <p:cNvPr id="11" name="Picture 10">
            <a:extLst>
              <a:ext uri="{FF2B5EF4-FFF2-40B4-BE49-F238E27FC236}">
                <a16:creationId xmlns:a16="http://schemas.microsoft.com/office/drawing/2014/main" id="{6734A667-D628-0B47-88ED-F818F7764D85}"/>
              </a:ext>
            </a:extLst>
          </p:cNvPr>
          <p:cNvPicPr>
            <a:picLocks noChangeAspect="1"/>
          </p:cNvPicPr>
          <p:nvPr/>
        </p:nvPicPr>
        <p:blipFill>
          <a:blip r:embed="rId3"/>
          <a:stretch>
            <a:fillRect/>
          </a:stretch>
        </p:blipFill>
        <p:spPr>
          <a:xfrm>
            <a:off x="2685649" y="1812221"/>
            <a:ext cx="3680384" cy="3818266"/>
          </a:xfrm>
          <a:prstGeom prst="rect">
            <a:avLst/>
          </a:prstGeom>
        </p:spPr>
      </p:pic>
      <p:sp>
        <p:nvSpPr>
          <p:cNvPr id="15" name="Title 1">
            <a:extLst>
              <a:ext uri="{FF2B5EF4-FFF2-40B4-BE49-F238E27FC236}">
                <a16:creationId xmlns:a16="http://schemas.microsoft.com/office/drawing/2014/main" id="{B5D02074-009D-8C42-BD90-0B5EE4363D62}"/>
              </a:ext>
            </a:extLst>
          </p:cNvPr>
          <p:cNvSpPr txBox="1">
            <a:spLocks/>
          </p:cNvSpPr>
          <p:nvPr/>
        </p:nvSpPr>
        <p:spPr>
          <a:xfrm>
            <a:off x="171451" y="140677"/>
            <a:ext cx="8708780" cy="741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Short-term Variation</a:t>
            </a:r>
          </a:p>
        </p:txBody>
      </p:sp>
      <p:sp>
        <p:nvSpPr>
          <p:cNvPr id="16" name="Slide Number Placeholder 15">
            <a:extLst>
              <a:ext uri="{FF2B5EF4-FFF2-40B4-BE49-F238E27FC236}">
                <a16:creationId xmlns:a16="http://schemas.microsoft.com/office/drawing/2014/main" id="{40631117-9BD5-A946-A358-AF813304C214}"/>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25</a:t>
            </a:fld>
            <a:endParaRPr lang="en-US"/>
          </a:p>
        </p:txBody>
      </p:sp>
      <p:sp>
        <p:nvSpPr>
          <p:cNvPr id="12" name="Content Placeholder 2">
            <a:extLst>
              <a:ext uri="{FF2B5EF4-FFF2-40B4-BE49-F238E27FC236}">
                <a16:creationId xmlns:a16="http://schemas.microsoft.com/office/drawing/2014/main" id="{BAC0E511-8943-3949-B9C3-86852E849DE5}"/>
              </a:ext>
            </a:extLst>
          </p:cNvPr>
          <p:cNvSpPr txBox="1">
            <a:spLocks/>
          </p:cNvSpPr>
          <p:nvPr/>
        </p:nvSpPr>
        <p:spPr>
          <a:xfrm>
            <a:off x="293298" y="891946"/>
            <a:ext cx="8222052" cy="12631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latin typeface="Cambria" panose="02040503050406030204" pitchFamily="18" charset="0"/>
              </a:rPr>
              <a:t>Does a </a:t>
            </a:r>
            <a:r>
              <a:rPr lang="en-US" sz="2600" dirty="0" err="1">
                <a:latin typeface="Cambria" panose="02040503050406030204" pitchFamily="18" charset="0"/>
              </a:rPr>
              <a:t>bitline’s</a:t>
            </a:r>
            <a:r>
              <a:rPr lang="en-US" sz="2600" dirty="0">
                <a:latin typeface="Cambria" panose="02040503050406030204" pitchFamily="18" charset="0"/>
              </a:rPr>
              <a:t> probability of failure (i.e., latency characteristics) change over time?</a:t>
            </a:r>
            <a:endParaRPr lang="en-US" sz="2600" b="1" baseline="-25000" dirty="0">
              <a:latin typeface="Cambria" panose="02040503050406030204" pitchFamily="18" charset="0"/>
            </a:endParaRPr>
          </a:p>
        </p:txBody>
      </p:sp>
      <p:sp>
        <p:nvSpPr>
          <p:cNvPr id="13" name="Rectangle 12">
            <a:extLst>
              <a:ext uri="{FF2B5EF4-FFF2-40B4-BE49-F238E27FC236}">
                <a16:creationId xmlns:a16="http://schemas.microsoft.com/office/drawing/2014/main" id="{7BF169E6-3777-554F-8A4E-9B88450BC97E}"/>
              </a:ext>
            </a:extLst>
          </p:cNvPr>
          <p:cNvSpPr/>
          <p:nvPr/>
        </p:nvSpPr>
        <p:spPr>
          <a:xfrm>
            <a:off x="0" y="1737360"/>
            <a:ext cx="9144000" cy="3943003"/>
          </a:xfrm>
          <a:prstGeom prst="rect">
            <a:avLst/>
          </a:prstGeom>
          <a:solidFill>
            <a:schemeClr val="bg1">
              <a:alpha val="7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This shows that we can rely on a </a:t>
            </a:r>
            <a:r>
              <a:rPr lang="en-US" sz="2800" b="1" dirty="0">
                <a:solidFill>
                  <a:schemeClr val="tx1"/>
                </a:solidFill>
                <a:latin typeface="Cambria" panose="02040503050406030204" pitchFamily="18" charset="0"/>
              </a:rPr>
              <a:t>static profile</a:t>
            </a:r>
            <a:r>
              <a:rPr lang="en-US" sz="2800" dirty="0">
                <a:solidFill>
                  <a:schemeClr val="tx1"/>
                </a:solidFill>
                <a:latin typeface="Cambria" panose="02040503050406030204" pitchFamily="18" charset="0"/>
              </a:rPr>
              <a:t> of weak </a:t>
            </a:r>
            <a:r>
              <a:rPr lang="en-US" sz="2800" dirty="0" err="1">
                <a:solidFill>
                  <a:schemeClr val="tx1"/>
                </a:solidFill>
                <a:latin typeface="Cambria" panose="02040503050406030204" pitchFamily="18" charset="0"/>
              </a:rPr>
              <a:t>bitlines</a:t>
            </a:r>
            <a:r>
              <a:rPr lang="en-US" sz="2800" dirty="0">
                <a:solidFill>
                  <a:schemeClr val="tx1"/>
                </a:solidFill>
                <a:latin typeface="Cambria" panose="02040503050406030204" pitchFamily="18" charset="0"/>
              </a:rPr>
              <a:t> to determine whether an access will cause failures</a:t>
            </a:r>
          </a:p>
        </p:txBody>
      </p:sp>
      <p:sp>
        <p:nvSpPr>
          <p:cNvPr id="8" name="Rectangle 7">
            <a:extLst>
              <a:ext uri="{FF2B5EF4-FFF2-40B4-BE49-F238E27FC236}">
                <a16:creationId xmlns:a16="http://schemas.microsoft.com/office/drawing/2014/main" id="{40AD1255-8A7A-C741-A115-D06B8055B5C6}"/>
              </a:ext>
            </a:extLst>
          </p:cNvPr>
          <p:cNvSpPr/>
          <p:nvPr/>
        </p:nvSpPr>
        <p:spPr>
          <a:xfrm>
            <a:off x="0" y="2677886"/>
            <a:ext cx="9144000" cy="1730828"/>
          </a:xfrm>
          <a:prstGeom prst="rect">
            <a:avLst/>
          </a:prstGeom>
          <a:solidFill>
            <a:schemeClr val="accent2">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We can </a:t>
            </a:r>
            <a:r>
              <a:rPr lang="en-US" sz="2800" b="1" dirty="0">
                <a:solidFill>
                  <a:schemeClr val="tx1"/>
                </a:solidFill>
                <a:latin typeface="Cambria" panose="02040503050406030204" pitchFamily="18" charset="0"/>
              </a:rPr>
              <a:t>statically profile</a:t>
            </a:r>
            <a:r>
              <a:rPr lang="en-US" sz="2800" dirty="0">
                <a:solidFill>
                  <a:schemeClr val="tx1"/>
                </a:solidFill>
                <a:latin typeface="Cambria" panose="02040503050406030204" pitchFamily="18" charset="0"/>
              </a:rPr>
              <a:t> weak </a:t>
            </a:r>
            <a:r>
              <a:rPr lang="en-US" sz="2800" dirty="0" err="1">
                <a:solidFill>
                  <a:schemeClr val="tx1"/>
                </a:solidFill>
                <a:latin typeface="Cambria" panose="02040503050406030204" pitchFamily="18" charset="0"/>
              </a:rPr>
              <a:t>bitlines</a:t>
            </a:r>
            <a:r>
              <a:rPr lang="en-US" sz="2800" dirty="0">
                <a:solidFill>
                  <a:schemeClr val="tx1"/>
                </a:solidFill>
                <a:latin typeface="Cambria" panose="02040503050406030204" pitchFamily="18" charset="0"/>
              </a:rPr>
              <a:t> </a:t>
            </a:r>
          </a:p>
          <a:p>
            <a:pPr algn="ctr"/>
            <a:r>
              <a:rPr lang="en-US" sz="2800" dirty="0">
                <a:solidFill>
                  <a:schemeClr val="tx1"/>
                </a:solidFill>
                <a:latin typeface="Cambria" panose="02040503050406030204" pitchFamily="18" charset="0"/>
              </a:rPr>
              <a:t>and determine if an access in the future will cause failures</a:t>
            </a:r>
          </a:p>
        </p:txBody>
      </p:sp>
    </p:spTree>
    <p:extLst>
      <p:ext uri="{BB962C8B-B14F-4D97-AF65-F5344CB8AC3E}">
        <p14:creationId xmlns:p14="http://schemas.microsoft.com/office/powerpoint/2010/main" val="2772558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2FC15B0-2231-5846-8FDD-05A4D019C830}"/>
              </a:ext>
            </a:extLst>
          </p:cNvPr>
          <p:cNvSpPr/>
          <p:nvPr/>
        </p:nvSpPr>
        <p:spPr>
          <a:xfrm>
            <a:off x="0" y="5715000"/>
            <a:ext cx="9144000" cy="1142999"/>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We can reliably issue write operations </a:t>
            </a:r>
          </a:p>
          <a:p>
            <a:pPr algn="ctr"/>
            <a:r>
              <a:rPr lang="en-US" sz="2800" dirty="0">
                <a:solidFill>
                  <a:schemeClr val="tx1"/>
                </a:solidFill>
                <a:latin typeface="Cambria" panose="02040503050406030204" pitchFamily="18" charset="0"/>
              </a:rPr>
              <a:t>with significantly reduced </a:t>
            </a:r>
            <a:r>
              <a:rPr lang="en-US" sz="2800" b="1" dirty="0" err="1">
                <a:solidFill>
                  <a:schemeClr val="tx1"/>
                </a:solidFill>
                <a:latin typeface="Cambria" panose="02040503050406030204" pitchFamily="18" charset="0"/>
              </a:rPr>
              <a:t>t</a:t>
            </a:r>
            <a:r>
              <a:rPr lang="en-US" sz="2800" b="1" baseline="-25000" dirty="0" err="1">
                <a:solidFill>
                  <a:schemeClr val="tx1"/>
                </a:solidFill>
                <a:latin typeface="Cambria" panose="02040503050406030204" pitchFamily="18" charset="0"/>
              </a:rPr>
              <a:t>RCD</a:t>
            </a:r>
            <a:r>
              <a:rPr lang="en-US" sz="2800" dirty="0">
                <a:solidFill>
                  <a:schemeClr val="tx1"/>
                </a:solidFill>
                <a:latin typeface="Cambria" panose="02040503050406030204" pitchFamily="18" charset="0"/>
              </a:rPr>
              <a:t> (e.g., by 77%)</a:t>
            </a:r>
          </a:p>
        </p:txBody>
      </p:sp>
      <p:sp>
        <p:nvSpPr>
          <p:cNvPr id="3" name="Content Placeholder 2">
            <a:extLst>
              <a:ext uri="{FF2B5EF4-FFF2-40B4-BE49-F238E27FC236}">
                <a16:creationId xmlns:a16="http://schemas.microsoft.com/office/drawing/2014/main" id="{F0AF68D2-A46E-3749-B2DB-15794849EC2E}"/>
              </a:ext>
            </a:extLst>
          </p:cNvPr>
          <p:cNvSpPr>
            <a:spLocks noGrp="1"/>
          </p:cNvSpPr>
          <p:nvPr>
            <p:ph idx="1"/>
          </p:nvPr>
        </p:nvSpPr>
        <p:spPr>
          <a:xfrm>
            <a:off x="293298" y="912373"/>
            <a:ext cx="8222052" cy="756249"/>
          </a:xfrm>
        </p:spPr>
        <p:txBody>
          <a:bodyPr/>
          <a:lstStyle/>
          <a:p>
            <a:pPr marL="0" indent="0">
              <a:buNone/>
            </a:pPr>
            <a:r>
              <a:rPr lang="en-US" dirty="0">
                <a:latin typeface="Cambria" panose="02040503050406030204" pitchFamily="18" charset="0"/>
              </a:rPr>
              <a:t>How are write operations affected by reduced </a:t>
            </a:r>
            <a:r>
              <a:rPr lang="en-US" b="1" dirty="0" err="1">
                <a:latin typeface="Cambria" panose="02040503050406030204" pitchFamily="18" charset="0"/>
              </a:rPr>
              <a:t>t</a:t>
            </a:r>
            <a:r>
              <a:rPr lang="en-US" b="1" baseline="-25000" dirty="0" err="1">
                <a:latin typeface="Cambria" panose="02040503050406030204" pitchFamily="18" charset="0"/>
              </a:rPr>
              <a:t>RCD</a:t>
            </a:r>
            <a:r>
              <a:rPr lang="en-US" dirty="0">
                <a:latin typeface="Cambria" panose="02040503050406030204" pitchFamily="18" charset="0"/>
              </a:rPr>
              <a:t>?</a:t>
            </a:r>
            <a:r>
              <a:rPr lang="en-US" b="1" dirty="0">
                <a:latin typeface="Cambria" panose="02040503050406030204" pitchFamily="18" charset="0"/>
              </a:rPr>
              <a:t> </a:t>
            </a:r>
            <a:endParaRPr lang="en-US" b="1" baseline="-25000" dirty="0">
              <a:latin typeface="Cambria" panose="02040503050406030204" pitchFamily="18" charset="0"/>
            </a:endParaRPr>
          </a:p>
        </p:txBody>
      </p:sp>
      <p:sp>
        <p:nvSpPr>
          <p:cNvPr id="4" name="Slide Number Placeholder 3">
            <a:extLst>
              <a:ext uri="{FF2B5EF4-FFF2-40B4-BE49-F238E27FC236}">
                <a16:creationId xmlns:a16="http://schemas.microsoft.com/office/drawing/2014/main" id="{F08CA749-A6B5-7448-B23E-FC88B91AF4A2}"/>
              </a:ext>
            </a:extLst>
          </p:cNvPr>
          <p:cNvSpPr>
            <a:spLocks noGrp="1"/>
          </p:cNvSpPr>
          <p:nvPr>
            <p:ph type="sldNum" sz="quarter" idx="4"/>
          </p:nvPr>
        </p:nvSpPr>
        <p:spPr/>
        <p:txBody>
          <a:bodyPr/>
          <a:lstStyle/>
          <a:p>
            <a:fld id="{E75A338B-E4D4-8546-881C-31C2CA334C30}" type="slidenum">
              <a:rPr lang="en-US" smtClean="0"/>
              <a:pPr/>
              <a:t>26</a:t>
            </a:fld>
            <a:endParaRPr lang="en-US" dirty="0"/>
          </a:p>
        </p:txBody>
      </p:sp>
      <p:sp>
        <p:nvSpPr>
          <p:cNvPr id="5" name="Title 1">
            <a:extLst>
              <a:ext uri="{FF2B5EF4-FFF2-40B4-BE49-F238E27FC236}">
                <a16:creationId xmlns:a16="http://schemas.microsoft.com/office/drawing/2014/main" id="{FF9E98B6-70FC-AD4B-A25C-D0F85501D7F5}"/>
              </a:ext>
            </a:extLst>
          </p:cNvPr>
          <p:cNvSpPr txBox="1">
            <a:spLocks/>
          </p:cNvSpPr>
          <p:nvPr/>
        </p:nvSpPr>
        <p:spPr>
          <a:xfrm>
            <a:off x="171451" y="140677"/>
            <a:ext cx="8708780" cy="741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Write Operations</a:t>
            </a:r>
          </a:p>
        </p:txBody>
      </p:sp>
      <p:cxnSp>
        <p:nvCxnSpPr>
          <p:cNvPr id="27" name="Straight Connector 26">
            <a:extLst>
              <a:ext uri="{FF2B5EF4-FFF2-40B4-BE49-F238E27FC236}">
                <a16:creationId xmlns:a16="http://schemas.microsoft.com/office/drawing/2014/main" id="{A42B3CDC-7ED7-F741-9B58-93BB1265622C}"/>
              </a:ext>
            </a:extLst>
          </p:cNvPr>
          <p:cNvCxnSpPr>
            <a:cxnSpLocks/>
          </p:cNvCxnSpPr>
          <p:nvPr/>
        </p:nvCxnSpPr>
        <p:spPr>
          <a:xfrm>
            <a:off x="1841235" y="2878225"/>
            <a:ext cx="616412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434DE0D-5780-AF4D-B31A-71FED31F2C4B}"/>
              </a:ext>
            </a:extLst>
          </p:cNvPr>
          <p:cNvCxnSpPr>
            <a:cxnSpLocks/>
          </p:cNvCxnSpPr>
          <p:nvPr/>
        </p:nvCxnSpPr>
        <p:spPr>
          <a:xfrm>
            <a:off x="1841234" y="3722284"/>
            <a:ext cx="616412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EBC6863-5617-BF40-9837-6EAB3209C778}"/>
              </a:ext>
            </a:extLst>
          </p:cNvPr>
          <p:cNvCxnSpPr>
            <a:cxnSpLocks/>
          </p:cNvCxnSpPr>
          <p:nvPr/>
        </p:nvCxnSpPr>
        <p:spPr>
          <a:xfrm>
            <a:off x="2392219" y="24679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645A5C1-E0A3-3241-AB5B-F0E7221A0B22}"/>
              </a:ext>
            </a:extLst>
          </p:cNvPr>
          <p:cNvCxnSpPr>
            <a:cxnSpLocks/>
          </p:cNvCxnSpPr>
          <p:nvPr/>
        </p:nvCxnSpPr>
        <p:spPr>
          <a:xfrm>
            <a:off x="3587973" y="24679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121666F-7928-114D-AF7F-D53FCCA2C929}"/>
              </a:ext>
            </a:extLst>
          </p:cNvPr>
          <p:cNvCxnSpPr>
            <a:cxnSpLocks/>
          </p:cNvCxnSpPr>
          <p:nvPr/>
        </p:nvCxnSpPr>
        <p:spPr>
          <a:xfrm>
            <a:off x="4912681" y="24679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CB78417-0A2B-DC47-930C-D27DBB46AE30}"/>
              </a:ext>
            </a:extLst>
          </p:cNvPr>
          <p:cNvCxnSpPr>
            <a:cxnSpLocks/>
          </p:cNvCxnSpPr>
          <p:nvPr/>
        </p:nvCxnSpPr>
        <p:spPr>
          <a:xfrm>
            <a:off x="4326527" y="24679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9F1E739-8912-234E-9B5D-10B4246BC288}"/>
              </a:ext>
            </a:extLst>
          </p:cNvPr>
          <p:cNvCxnSpPr>
            <a:cxnSpLocks/>
          </p:cNvCxnSpPr>
          <p:nvPr/>
        </p:nvCxnSpPr>
        <p:spPr>
          <a:xfrm>
            <a:off x="5522281" y="24679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19035CD-5E3E-2043-B192-98D114BE79DF}"/>
              </a:ext>
            </a:extLst>
          </p:cNvPr>
          <p:cNvCxnSpPr>
            <a:cxnSpLocks/>
          </p:cNvCxnSpPr>
          <p:nvPr/>
        </p:nvCxnSpPr>
        <p:spPr>
          <a:xfrm>
            <a:off x="3001818" y="24679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669D433-3371-F846-A3A4-278437A0E79C}"/>
              </a:ext>
            </a:extLst>
          </p:cNvPr>
          <p:cNvSpPr txBox="1"/>
          <p:nvPr/>
        </p:nvSpPr>
        <p:spPr>
          <a:xfrm>
            <a:off x="8005362" y="3323506"/>
            <a:ext cx="476412" cy="584775"/>
          </a:xfrm>
          <a:prstGeom prst="rect">
            <a:avLst/>
          </a:prstGeom>
          <a:noFill/>
        </p:spPr>
        <p:txBody>
          <a:bodyPr wrap="none" rtlCol="0">
            <a:spAutoFit/>
          </a:bodyPr>
          <a:lstStyle/>
          <a:p>
            <a:r>
              <a:rPr lang="en-US" sz="3200" b="1" dirty="0"/>
              <a:t>…</a:t>
            </a:r>
          </a:p>
        </p:txBody>
      </p:sp>
      <p:sp>
        <p:nvSpPr>
          <p:cNvPr id="36" name="TextBox 35">
            <a:extLst>
              <a:ext uri="{FF2B5EF4-FFF2-40B4-BE49-F238E27FC236}">
                <a16:creationId xmlns:a16="http://schemas.microsoft.com/office/drawing/2014/main" id="{9DC7EE99-893B-E846-BEAA-CAB6A3E1F410}"/>
              </a:ext>
            </a:extLst>
          </p:cNvPr>
          <p:cNvSpPr txBox="1"/>
          <p:nvPr/>
        </p:nvSpPr>
        <p:spPr>
          <a:xfrm>
            <a:off x="8002487" y="2492496"/>
            <a:ext cx="476412" cy="584775"/>
          </a:xfrm>
          <a:prstGeom prst="rect">
            <a:avLst/>
          </a:prstGeom>
          <a:noFill/>
        </p:spPr>
        <p:txBody>
          <a:bodyPr wrap="none" rtlCol="0">
            <a:spAutoFit/>
          </a:bodyPr>
          <a:lstStyle/>
          <a:p>
            <a:r>
              <a:rPr lang="en-US" sz="3200" b="1" dirty="0"/>
              <a:t>…</a:t>
            </a:r>
          </a:p>
        </p:txBody>
      </p:sp>
      <p:sp>
        <p:nvSpPr>
          <p:cNvPr id="37" name="TextBox 36">
            <a:extLst>
              <a:ext uri="{FF2B5EF4-FFF2-40B4-BE49-F238E27FC236}">
                <a16:creationId xmlns:a16="http://schemas.microsoft.com/office/drawing/2014/main" id="{C6CFA533-34E0-0942-BB31-ACEE7CD53C3B}"/>
              </a:ext>
            </a:extLst>
          </p:cNvPr>
          <p:cNvSpPr txBox="1"/>
          <p:nvPr/>
        </p:nvSpPr>
        <p:spPr>
          <a:xfrm rot="5400000">
            <a:off x="3841679" y="4094135"/>
            <a:ext cx="476412" cy="584775"/>
          </a:xfrm>
          <a:prstGeom prst="rect">
            <a:avLst/>
          </a:prstGeom>
          <a:noFill/>
        </p:spPr>
        <p:txBody>
          <a:bodyPr wrap="none" rtlCol="0">
            <a:spAutoFit/>
          </a:bodyPr>
          <a:lstStyle/>
          <a:p>
            <a:r>
              <a:rPr lang="en-US" sz="3200" b="1" dirty="0"/>
              <a:t>…</a:t>
            </a:r>
          </a:p>
        </p:txBody>
      </p:sp>
      <p:sp>
        <p:nvSpPr>
          <p:cNvPr id="38" name="TextBox 37">
            <a:extLst>
              <a:ext uri="{FF2B5EF4-FFF2-40B4-BE49-F238E27FC236}">
                <a16:creationId xmlns:a16="http://schemas.microsoft.com/office/drawing/2014/main" id="{5CA27961-04CE-BD47-8E81-F5E4E7A3EAA4}"/>
              </a:ext>
            </a:extLst>
          </p:cNvPr>
          <p:cNvSpPr txBox="1"/>
          <p:nvPr/>
        </p:nvSpPr>
        <p:spPr>
          <a:xfrm rot="5400000">
            <a:off x="2559507" y="4109837"/>
            <a:ext cx="476412" cy="584775"/>
          </a:xfrm>
          <a:prstGeom prst="rect">
            <a:avLst/>
          </a:prstGeom>
          <a:noFill/>
        </p:spPr>
        <p:txBody>
          <a:bodyPr wrap="none" rtlCol="0">
            <a:spAutoFit/>
          </a:bodyPr>
          <a:lstStyle/>
          <a:p>
            <a:r>
              <a:rPr lang="en-US" sz="3200" b="1" dirty="0"/>
              <a:t>…</a:t>
            </a:r>
          </a:p>
        </p:txBody>
      </p:sp>
      <p:sp>
        <p:nvSpPr>
          <p:cNvPr id="39" name="TextBox 38">
            <a:extLst>
              <a:ext uri="{FF2B5EF4-FFF2-40B4-BE49-F238E27FC236}">
                <a16:creationId xmlns:a16="http://schemas.microsoft.com/office/drawing/2014/main" id="{F135E687-9B65-9146-9D7B-9DBD0A683133}"/>
              </a:ext>
            </a:extLst>
          </p:cNvPr>
          <p:cNvSpPr txBox="1"/>
          <p:nvPr/>
        </p:nvSpPr>
        <p:spPr>
          <a:xfrm rot="5400000">
            <a:off x="5751985" y="4089812"/>
            <a:ext cx="476412" cy="584775"/>
          </a:xfrm>
          <a:prstGeom prst="rect">
            <a:avLst/>
          </a:prstGeom>
          <a:noFill/>
        </p:spPr>
        <p:txBody>
          <a:bodyPr wrap="none" rtlCol="0">
            <a:spAutoFit/>
          </a:bodyPr>
          <a:lstStyle/>
          <a:p>
            <a:r>
              <a:rPr lang="en-US" sz="3200" b="1" dirty="0"/>
              <a:t>…</a:t>
            </a:r>
          </a:p>
        </p:txBody>
      </p:sp>
      <p:cxnSp>
        <p:nvCxnSpPr>
          <p:cNvPr id="40" name="Straight Connector 39">
            <a:extLst>
              <a:ext uri="{FF2B5EF4-FFF2-40B4-BE49-F238E27FC236}">
                <a16:creationId xmlns:a16="http://schemas.microsoft.com/office/drawing/2014/main" id="{DEE93A6F-CC85-B946-8DE5-4C1EA71033B5}"/>
              </a:ext>
            </a:extLst>
          </p:cNvPr>
          <p:cNvCxnSpPr>
            <a:cxnSpLocks/>
          </p:cNvCxnSpPr>
          <p:nvPr/>
        </p:nvCxnSpPr>
        <p:spPr>
          <a:xfrm>
            <a:off x="6807617" y="24679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C3FA402-174A-A948-A8AF-9526B112DC32}"/>
              </a:ext>
            </a:extLst>
          </p:cNvPr>
          <p:cNvCxnSpPr>
            <a:cxnSpLocks/>
          </p:cNvCxnSpPr>
          <p:nvPr/>
        </p:nvCxnSpPr>
        <p:spPr>
          <a:xfrm>
            <a:off x="6221463" y="24679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0434996-E8D1-2248-9B13-77D83BA406C5}"/>
              </a:ext>
            </a:extLst>
          </p:cNvPr>
          <p:cNvCxnSpPr>
            <a:cxnSpLocks/>
          </p:cNvCxnSpPr>
          <p:nvPr/>
        </p:nvCxnSpPr>
        <p:spPr>
          <a:xfrm>
            <a:off x="7417217" y="2467918"/>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12A7586-24D9-334D-96BB-254DBD39C6BD}"/>
              </a:ext>
            </a:extLst>
          </p:cNvPr>
          <p:cNvCxnSpPr>
            <a:cxnSpLocks/>
          </p:cNvCxnSpPr>
          <p:nvPr/>
        </p:nvCxnSpPr>
        <p:spPr>
          <a:xfrm>
            <a:off x="2409472" y="2467918"/>
            <a:ext cx="0" cy="2438400"/>
          </a:xfrm>
          <a:prstGeom prst="line">
            <a:avLst/>
          </a:prstGeom>
          <a:ln w="1079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409248C-C459-1A4E-B486-9F2F1EF19AAE}"/>
              </a:ext>
            </a:extLst>
          </p:cNvPr>
          <p:cNvCxnSpPr>
            <a:cxnSpLocks/>
          </p:cNvCxnSpPr>
          <p:nvPr/>
        </p:nvCxnSpPr>
        <p:spPr>
          <a:xfrm>
            <a:off x="7434470" y="2467918"/>
            <a:ext cx="0" cy="2438400"/>
          </a:xfrm>
          <a:prstGeom prst="line">
            <a:avLst/>
          </a:prstGeom>
          <a:ln w="1079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5BC41AB-5F95-5D46-930D-C3654147A40C}"/>
              </a:ext>
            </a:extLst>
          </p:cNvPr>
          <p:cNvCxnSpPr>
            <a:cxnSpLocks/>
          </p:cNvCxnSpPr>
          <p:nvPr/>
        </p:nvCxnSpPr>
        <p:spPr>
          <a:xfrm>
            <a:off x="6238716" y="2467918"/>
            <a:ext cx="0" cy="2438400"/>
          </a:xfrm>
          <a:prstGeom prst="line">
            <a:avLst/>
          </a:prstGeom>
          <a:ln w="107950">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Rounded Rectangle 45">
            <a:extLst>
              <a:ext uri="{FF2B5EF4-FFF2-40B4-BE49-F238E27FC236}">
                <a16:creationId xmlns:a16="http://schemas.microsoft.com/office/drawing/2014/main" id="{52023E3D-B4ED-1B47-A140-6BF712FBEF6C}"/>
              </a:ext>
            </a:extLst>
          </p:cNvPr>
          <p:cNvSpPr/>
          <p:nvPr/>
        </p:nvSpPr>
        <p:spPr>
          <a:xfrm>
            <a:off x="2099141" y="3452655"/>
            <a:ext cx="1828802" cy="679941"/>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Cambria" panose="02040503050406030204" pitchFamily="18" charset="0"/>
            </a:endParaRPr>
          </a:p>
        </p:txBody>
      </p:sp>
      <p:sp>
        <p:nvSpPr>
          <p:cNvPr id="47" name="Rounded Rectangle 46">
            <a:extLst>
              <a:ext uri="{FF2B5EF4-FFF2-40B4-BE49-F238E27FC236}">
                <a16:creationId xmlns:a16="http://schemas.microsoft.com/office/drawing/2014/main" id="{996FB4DC-21F2-E34F-B2CD-861956FBF0B9}"/>
              </a:ext>
            </a:extLst>
          </p:cNvPr>
          <p:cNvSpPr/>
          <p:nvPr/>
        </p:nvSpPr>
        <p:spPr>
          <a:xfrm>
            <a:off x="4010004" y="3452654"/>
            <a:ext cx="1828802" cy="679942"/>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ndParaRPr>
          </a:p>
        </p:txBody>
      </p:sp>
      <p:sp>
        <p:nvSpPr>
          <p:cNvPr id="48" name="Rounded Rectangle 47">
            <a:extLst>
              <a:ext uri="{FF2B5EF4-FFF2-40B4-BE49-F238E27FC236}">
                <a16:creationId xmlns:a16="http://schemas.microsoft.com/office/drawing/2014/main" id="{2417CEC4-3BC8-E049-A10E-98957E19CF0E}"/>
              </a:ext>
            </a:extLst>
          </p:cNvPr>
          <p:cNvSpPr/>
          <p:nvPr/>
        </p:nvSpPr>
        <p:spPr>
          <a:xfrm>
            <a:off x="2099141" y="4636688"/>
            <a:ext cx="5650527" cy="539261"/>
          </a:xfrm>
          <a:prstGeom prst="roundRect">
            <a:avLst>
              <a:gd name="adj" fmla="val 50000"/>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Local Row Buffer</a:t>
            </a:r>
          </a:p>
        </p:txBody>
      </p:sp>
      <p:sp>
        <p:nvSpPr>
          <p:cNvPr id="49" name="Rounded Rectangle 48">
            <a:extLst>
              <a:ext uri="{FF2B5EF4-FFF2-40B4-BE49-F238E27FC236}">
                <a16:creationId xmlns:a16="http://schemas.microsoft.com/office/drawing/2014/main" id="{2B90179E-9DE0-0F44-84FB-B379339A0383}"/>
              </a:ext>
            </a:extLst>
          </p:cNvPr>
          <p:cNvSpPr/>
          <p:nvPr/>
        </p:nvSpPr>
        <p:spPr>
          <a:xfrm>
            <a:off x="5920866" y="3452654"/>
            <a:ext cx="1828802" cy="679942"/>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ndParaRPr>
          </a:p>
        </p:txBody>
      </p:sp>
      <p:grpSp>
        <p:nvGrpSpPr>
          <p:cNvPr id="50" name="Group 49">
            <a:extLst>
              <a:ext uri="{FF2B5EF4-FFF2-40B4-BE49-F238E27FC236}">
                <a16:creationId xmlns:a16="http://schemas.microsoft.com/office/drawing/2014/main" id="{7931A4AD-DF88-8041-9B84-02A6485EA3D5}"/>
              </a:ext>
            </a:extLst>
          </p:cNvPr>
          <p:cNvGrpSpPr/>
          <p:nvPr/>
        </p:nvGrpSpPr>
        <p:grpSpPr>
          <a:xfrm>
            <a:off x="274094" y="1571720"/>
            <a:ext cx="2266774" cy="896198"/>
            <a:chOff x="274094" y="1806180"/>
            <a:chExt cx="2266774" cy="896198"/>
          </a:xfrm>
        </p:grpSpPr>
        <p:sp>
          <p:nvSpPr>
            <p:cNvPr id="51" name="Rectangle 50">
              <a:extLst>
                <a:ext uri="{FF2B5EF4-FFF2-40B4-BE49-F238E27FC236}">
                  <a16:creationId xmlns:a16="http://schemas.microsoft.com/office/drawing/2014/main" id="{C4D5CA3A-9FDE-F244-9B73-4197464E3BFF}"/>
                </a:ext>
              </a:extLst>
            </p:cNvPr>
            <p:cNvSpPr/>
            <p:nvPr/>
          </p:nvSpPr>
          <p:spPr>
            <a:xfrm>
              <a:off x="274094" y="1806180"/>
              <a:ext cx="2266774" cy="523220"/>
            </a:xfrm>
            <a:prstGeom prst="rect">
              <a:avLst/>
            </a:prstGeom>
          </p:spPr>
          <p:txBody>
            <a:bodyPr wrap="none">
              <a:spAutoFit/>
            </a:bodyPr>
            <a:lstStyle/>
            <a:p>
              <a:pPr algn="ctr"/>
              <a:r>
                <a:rPr lang="en-US" sz="2800" b="1" dirty="0">
                  <a:solidFill>
                    <a:srgbClr val="C00000"/>
                  </a:solidFill>
                  <a:latin typeface="Cambria" panose="02040503050406030204" pitchFamily="18" charset="0"/>
                </a:rPr>
                <a:t>Weak </a:t>
              </a:r>
              <a:r>
                <a:rPr lang="en-US" sz="2800" b="1" dirty="0" err="1">
                  <a:solidFill>
                    <a:srgbClr val="C00000"/>
                  </a:solidFill>
                  <a:latin typeface="Cambria" panose="02040503050406030204" pitchFamily="18" charset="0"/>
                </a:rPr>
                <a:t>bitline</a:t>
              </a:r>
              <a:endParaRPr lang="en-US" sz="2800" b="1" dirty="0">
                <a:solidFill>
                  <a:srgbClr val="C00000"/>
                </a:solidFill>
                <a:latin typeface="Cambria" panose="02040503050406030204" pitchFamily="18" charset="0"/>
              </a:endParaRPr>
            </a:p>
          </p:txBody>
        </p:sp>
        <p:cxnSp>
          <p:nvCxnSpPr>
            <p:cNvPr id="52" name="Straight Arrow Connector 51">
              <a:extLst>
                <a:ext uri="{FF2B5EF4-FFF2-40B4-BE49-F238E27FC236}">
                  <a16:creationId xmlns:a16="http://schemas.microsoft.com/office/drawing/2014/main" id="{D7A42DA4-CD53-2C46-A712-3E6269F761B8}"/>
                </a:ext>
              </a:extLst>
            </p:cNvPr>
            <p:cNvCxnSpPr>
              <a:cxnSpLocks/>
            </p:cNvCxnSpPr>
            <p:nvPr/>
          </p:nvCxnSpPr>
          <p:spPr>
            <a:xfrm>
              <a:off x="1670919" y="2366557"/>
              <a:ext cx="544210" cy="335821"/>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3" name="Straight Connector 52">
            <a:extLst>
              <a:ext uri="{FF2B5EF4-FFF2-40B4-BE49-F238E27FC236}">
                <a16:creationId xmlns:a16="http://schemas.microsoft.com/office/drawing/2014/main" id="{3D456601-2958-754D-905D-682255CC8840}"/>
              </a:ext>
            </a:extLst>
          </p:cNvPr>
          <p:cNvCxnSpPr>
            <a:cxnSpLocks/>
          </p:cNvCxnSpPr>
          <p:nvPr/>
        </p:nvCxnSpPr>
        <p:spPr>
          <a:xfrm>
            <a:off x="1670919" y="2965817"/>
            <a:ext cx="6353513" cy="0"/>
          </a:xfrm>
          <a:prstGeom prst="line">
            <a:avLst/>
          </a:prstGeom>
          <a:ln w="7620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4" name="Rounded Rectangle 53">
            <a:extLst>
              <a:ext uri="{FF2B5EF4-FFF2-40B4-BE49-F238E27FC236}">
                <a16:creationId xmlns:a16="http://schemas.microsoft.com/office/drawing/2014/main" id="{F4C7E574-D525-A144-AA60-679E6B4C818B}"/>
              </a:ext>
            </a:extLst>
          </p:cNvPr>
          <p:cNvSpPr/>
          <p:nvPr/>
        </p:nvSpPr>
        <p:spPr>
          <a:xfrm>
            <a:off x="2088455" y="4636126"/>
            <a:ext cx="5650527" cy="539261"/>
          </a:xfrm>
          <a:prstGeom prst="roundRect">
            <a:avLst>
              <a:gd name="adj" fmla="val 50000"/>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Local Row Buffer</a:t>
            </a:r>
          </a:p>
        </p:txBody>
      </p:sp>
      <p:grpSp>
        <p:nvGrpSpPr>
          <p:cNvPr id="55" name="Group 54">
            <a:extLst>
              <a:ext uri="{FF2B5EF4-FFF2-40B4-BE49-F238E27FC236}">
                <a16:creationId xmlns:a16="http://schemas.microsoft.com/office/drawing/2014/main" id="{07E85350-0371-014E-A3CE-B63F6A7F904F}"/>
              </a:ext>
            </a:extLst>
          </p:cNvPr>
          <p:cNvGrpSpPr/>
          <p:nvPr/>
        </p:nvGrpSpPr>
        <p:grpSpPr>
          <a:xfrm>
            <a:off x="2215130" y="3276569"/>
            <a:ext cx="5425328" cy="1445694"/>
            <a:chOff x="2215130" y="3511029"/>
            <a:chExt cx="5425328" cy="1445694"/>
          </a:xfrm>
        </p:grpSpPr>
        <p:sp>
          <p:nvSpPr>
            <p:cNvPr id="56" name="Down Arrow 55">
              <a:extLst>
                <a:ext uri="{FF2B5EF4-FFF2-40B4-BE49-F238E27FC236}">
                  <a16:creationId xmlns:a16="http://schemas.microsoft.com/office/drawing/2014/main" id="{5BE79119-2E87-7F4A-8640-B4DF715FB1FA}"/>
                </a:ext>
              </a:extLst>
            </p:cNvPr>
            <p:cNvSpPr/>
            <p:nvPr/>
          </p:nvSpPr>
          <p:spPr>
            <a:xfrm>
              <a:off x="2215130" y="3522994"/>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own Arrow 56">
              <a:extLst>
                <a:ext uri="{FF2B5EF4-FFF2-40B4-BE49-F238E27FC236}">
                  <a16:creationId xmlns:a16="http://schemas.microsoft.com/office/drawing/2014/main" id="{10C57B8B-A71E-624D-8730-811D6197F793}"/>
                </a:ext>
              </a:extLst>
            </p:cNvPr>
            <p:cNvSpPr/>
            <p:nvPr/>
          </p:nvSpPr>
          <p:spPr>
            <a:xfrm>
              <a:off x="2815421" y="3519785"/>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wn Arrow 57">
              <a:extLst>
                <a:ext uri="{FF2B5EF4-FFF2-40B4-BE49-F238E27FC236}">
                  <a16:creationId xmlns:a16="http://schemas.microsoft.com/office/drawing/2014/main" id="{D4AE68A7-9C40-1841-8906-639207CA020E}"/>
                </a:ext>
              </a:extLst>
            </p:cNvPr>
            <p:cNvSpPr/>
            <p:nvPr/>
          </p:nvSpPr>
          <p:spPr>
            <a:xfrm>
              <a:off x="3381207" y="3517699"/>
              <a:ext cx="417160" cy="1434437"/>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wn Arrow 58">
              <a:extLst>
                <a:ext uri="{FF2B5EF4-FFF2-40B4-BE49-F238E27FC236}">
                  <a16:creationId xmlns:a16="http://schemas.microsoft.com/office/drawing/2014/main" id="{562D9EF5-DDE7-2540-8DD9-DF850EA3653A}"/>
                </a:ext>
              </a:extLst>
            </p:cNvPr>
            <p:cNvSpPr/>
            <p:nvPr/>
          </p:nvSpPr>
          <p:spPr>
            <a:xfrm>
              <a:off x="4145119" y="3518408"/>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wn Arrow 59">
              <a:extLst>
                <a:ext uri="{FF2B5EF4-FFF2-40B4-BE49-F238E27FC236}">
                  <a16:creationId xmlns:a16="http://schemas.microsoft.com/office/drawing/2014/main" id="{E027BC7F-220F-134C-95A9-6C2653E2BE8C}"/>
                </a:ext>
              </a:extLst>
            </p:cNvPr>
            <p:cNvSpPr/>
            <p:nvPr/>
          </p:nvSpPr>
          <p:spPr>
            <a:xfrm>
              <a:off x="4745410" y="3515199"/>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own Arrow 60">
              <a:extLst>
                <a:ext uri="{FF2B5EF4-FFF2-40B4-BE49-F238E27FC236}">
                  <a16:creationId xmlns:a16="http://schemas.microsoft.com/office/drawing/2014/main" id="{E4F95C4D-5035-B742-843F-5C7C2F79CAF0}"/>
                </a:ext>
              </a:extLst>
            </p:cNvPr>
            <p:cNvSpPr/>
            <p:nvPr/>
          </p:nvSpPr>
          <p:spPr>
            <a:xfrm>
              <a:off x="5311196" y="3513114"/>
              <a:ext cx="417160" cy="143902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wn Arrow 61">
              <a:extLst>
                <a:ext uri="{FF2B5EF4-FFF2-40B4-BE49-F238E27FC236}">
                  <a16:creationId xmlns:a16="http://schemas.microsoft.com/office/drawing/2014/main" id="{A4D8914F-8543-9941-A2A8-AF04EEA73646}"/>
                </a:ext>
              </a:extLst>
            </p:cNvPr>
            <p:cNvSpPr/>
            <p:nvPr/>
          </p:nvSpPr>
          <p:spPr>
            <a:xfrm>
              <a:off x="6057221" y="3516323"/>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own Arrow 62">
              <a:extLst>
                <a:ext uri="{FF2B5EF4-FFF2-40B4-BE49-F238E27FC236}">
                  <a16:creationId xmlns:a16="http://schemas.microsoft.com/office/drawing/2014/main" id="{A2AB4651-24DA-4545-9139-6C383F525DCC}"/>
                </a:ext>
              </a:extLst>
            </p:cNvPr>
            <p:cNvSpPr/>
            <p:nvPr/>
          </p:nvSpPr>
          <p:spPr>
            <a:xfrm>
              <a:off x="6657512" y="3513114"/>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own Arrow 63">
              <a:extLst>
                <a:ext uri="{FF2B5EF4-FFF2-40B4-BE49-F238E27FC236}">
                  <a16:creationId xmlns:a16="http://schemas.microsoft.com/office/drawing/2014/main" id="{149280A6-9643-C946-8023-5BA6FF367B7B}"/>
                </a:ext>
              </a:extLst>
            </p:cNvPr>
            <p:cNvSpPr/>
            <p:nvPr/>
          </p:nvSpPr>
          <p:spPr>
            <a:xfrm>
              <a:off x="7223298" y="3511029"/>
              <a:ext cx="417160" cy="143902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ounded Rectangle 64">
            <a:extLst>
              <a:ext uri="{FF2B5EF4-FFF2-40B4-BE49-F238E27FC236}">
                <a16:creationId xmlns:a16="http://schemas.microsoft.com/office/drawing/2014/main" id="{B6858287-6E06-464D-8701-012942062CA7}"/>
              </a:ext>
            </a:extLst>
          </p:cNvPr>
          <p:cNvSpPr/>
          <p:nvPr/>
        </p:nvSpPr>
        <p:spPr>
          <a:xfrm>
            <a:off x="2099142" y="2608596"/>
            <a:ext cx="1828802" cy="679938"/>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Cambria" panose="02040503050406030204" pitchFamily="18" charset="0"/>
              </a:rPr>
              <a:t>Cache line</a:t>
            </a:r>
          </a:p>
        </p:txBody>
      </p:sp>
      <p:sp>
        <p:nvSpPr>
          <p:cNvPr id="66" name="Rounded Rectangle 65">
            <a:extLst>
              <a:ext uri="{FF2B5EF4-FFF2-40B4-BE49-F238E27FC236}">
                <a16:creationId xmlns:a16="http://schemas.microsoft.com/office/drawing/2014/main" id="{8CFD5A7F-866D-5E40-A2B6-FE15DF2E879E}"/>
              </a:ext>
            </a:extLst>
          </p:cNvPr>
          <p:cNvSpPr/>
          <p:nvPr/>
        </p:nvSpPr>
        <p:spPr>
          <a:xfrm>
            <a:off x="4010004" y="2608595"/>
            <a:ext cx="1828802" cy="679939"/>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ndParaRPr>
          </a:p>
        </p:txBody>
      </p:sp>
      <p:sp>
        <p:nvSpPr>
          <p:cNvPr id="67" name="Rounded Rectangle 66">
            <a:extLst>
              <a:ext uri="{FF2B5EF4-FFF2-40B4-BE49-F238E27FC236}">
                <a16:creationId xmlns:a16="http://schemas.microsoft.com/office/drawing/2014/main" id="{63EC562F-289F-7545-AD99-A1EC1F531D16}"/>
              </a:ext>
            </a:extLst>
          </p:cNvPr>
          <p:cNvSpPr/>
          <p:nvPr/>
        </p:nvSpPr>
        <p:spPr>
          <a:xfrm>
            <a:off x="5920866" y="2608595"/>
            <a:ext cx="1828802" cy="679939"/>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ndParaRPr>
          </a:p>
        </p:txBody>
      </p:sp>
      <p:sp>
        <p:nvSpPr>
          <p:cNvPr id="68" name="Rounded Rectangle 67">
            <a:extLst>
              <a:ext uri="{FF2B5EF4-FFF2-40B4-BE49-F238E27FC236}">
                <a16:creationId xmlns:a16="http://schemas.microsoft.com/office/drawing/2014/main" id="{EDADC55C-0A9C-A341-A669-EC2AE9607E8B}"/>
              </a:ext>
            </a:extLst>
          </p:cNvPr>
          <p:cNvSpPr/>
          <p:nvPr/>
        </p:nvSpPr>
        <p:spPr>
          <a:xfrm rot="16200000">
            <a:off x="188281" y="3253365"/>
            <a:ext cx="2438400" cy="867507"/>
          </a:xfrm>
          <a:prstGeom prst="round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Row Decoder</a:t>
            </a:r>
          </a:p>
        </p:txBody>
      </p:sp>
      <p:sp>
        <p:nvSpPr>
          <p:cNvPr id="69" name="Rounded Rectangle 68">
            <a:extLst>
              <a:ext uri="{FF2B5EF4-FFF2-40B4-BE49-F238E27FC236}">
                <a16:creationId xmlns:a16="http://schemas.microsoft.com/office/drawing/2014/main" id="{EE325321-E93D-2B44-AD69-D758F3FC159F}"/>
              </a:ext>
            </a:extLst>
          </p:cNvPr>
          <p:cNvSpPr/>
          <p:nvPr/>
        </p:nvSpPr>
        <p:spPr>
          <a:xfrm>
            <a:off x="5893216" y="4670791"/>
            <a:ext cx="1828802"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Cambria" panose="02040503050406030204" pitchFamily="18" charset="0"/>
              </a:rPr>
              <a:t>WRITE</a:t>
            </a:r>
          </a:p>
        </p:txBody>
      </p:sp>
      <p:sp>
        <p:nvSpPr>
          <p:cNvPr id="75" name="TextBox 74">
            <a:extLst>
              <a:ext uri="{FF2B5EF4-FFF2-40B4-BE49-F238E27FC236}">
                <a16:creationId xmlns:a16="http://schemas.microsoft.com/office/drawing/2014/main" id="{F64EF438-14AA-D146-A1BF-998798B7F0D1}"/>
              </a:ext>
            </a:extLst>
          </p:cNvPr>
          <p:cNvSpPr txBox="1"/>
          <p:nvPr/>
        </p:nvSpPr>
        <p:spPr>
          <a:xfrm rot="5400000">
            <a:off x="7023939" y="4079784"/>
            <a:ext cx="476412" cy="584775"/>
          </a:xfrm>
          <a:prstGeom prst="rect">
            <a:avLst/>
          </a:prstGeom>
          <a:noFill/>
        </p:spPr>
        <p:txBody>
          <a:bodyPr wrap="none" rtlCol="0">
            <a:spAutoFit/>
          </a:bodyPr>
          <a:lstStyle/>
          <a:p>
            <a:r>
              <a:rPr lang="en-US" sz="3200" b="1" dirty="0"/>
              <a:t>…</a:t>
            </a:r>
          </a:p>
        </p:txBody>
      </p:sp>
      <p:sp>
        <p:nvSpPr>
          <p:cNvPr id="79" name="Rounded Rectangle 78">
            <a:extLst>
              <a:ext uri="{FF2B5EF4-FFF2-40B4-BE49-F238E27FC236}">
                <a16:creationId xmlns:a16="http://schemas.microsoft.com/office/drawing/2014/main" id="{A1D65361-BDAF-8D42-AA97-33985D6E2CC9}"/>
              </a:ext>
            </a:extLst>
          </p:cNvPr>
          <p:cNvSpPr/>
          <p:nvPr/>
        </p:nvSpPr>
        <p:spPr>
          <a:xfrm>
            <a:off x="5922954" y="2610682"/>
            <a:ext cx="1828802" cy="679939"/>
          </a:xfrm>
          <a:prstGeom prst="roundRect">
            <a:avLst>
              <a:gd name="adj" fmla="val 30435"/>
            </a:avLst>
          </a:prstGeom>
          <a:solidFill>
            <a:srgbClr val="FFF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ndParaRPr>
          </a:p>
        </p:txBody>
      </p:sp>
      <p:sp>
        <p:nvSpPr>
          <p:cNvPr id="76" name="Down Arrow 75">
            <a:extLst>
              <a:ext uri="{FF2B5EF4-FFF2-40B4-BE49-F238E27FC236}">
                <a16:creationId xmlns:a16="http://schemas.microsoft.com/office/drawing/2014/main" id="{20A68F9D-5988-254B-BDF0-5EE84A9B4AC6}"/>
              </a:ext>
            </a:extLst>
          </p:cNvPr>
          <p:cNvSpPr/>
          <p:nvPr/>
        </p:nvSpPr>
        <p:spPr>
          <a:xfrm rot="10800000">
            <a:off x="6059813" y="3231364"/>
            <a:ext cx="399758" cy="1433729"/>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own Arrow 76">
            <a:extLst>
              <a:ext uri="{FF2B5EF4-FFF2-40B4-BE49-F238E27FC236}">
                <a16:creationId xmlns:a16="http://schemas.microsoft.com/office/drawing/2014/main" id="{DD739842-B967-1744-9DFD-B59AE200EEC9}"/>
              </a:ext>
            </a:extLst>
          </p:cNvPr>
          <p:cNvSpPr/>
          <p:nvPr/>
        </p:nvSpPr>
        <p:spPr>
          <a:xfrm rot="10800000">
            <a:off x="6660104" y="3228155"/>
            <a:ext cx="396793" cy="1436938"/>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own Arrow 77">
            <a:extLst>
              <a:ext uri="{FF2B5EF4-FFF2-40B4-BE49-F238E27FC236}">
                <a16:creationId xmlns:a16="http://schemas.microsoft.com/office/drawing/2014/main" id="{15159166-389F-8340-8C0D-4D1AEC9D339D}"/>
              </a:ext>
            </a:extLst>
          </p:cNvPr>
          <p:cNvSpPr/>
          <p:nvPr/>
        </p:nvSpPr>
        <p:spPr>
          <a:xfrm rot="10800000">
            <a:off x="7225890" y="3226070"/>
            <a:ext cx="417160" cy="1439022"/>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0A99C382-57F9-2248-85E7-EF80E90835F8}"/>
              </a:ext>
            </a:extLst>
          </p:cNvPr>
          <p:cNvGrpSpPr/>
          <p:nvPr/>
        </p:nvGrpSpPr>
        <p:grpSpPr>
          <a:xfrm>
            <a:off x="6014404" y="2685408"/>
            <a:ext cx="1718947" cy="2493353"/>
            <a:chOff x="6014404" y="2919868"/>
            <a:chExt cx="1718947" cy="2493353"/>
          </a:xfrm>
        </p:grpSpPr>
        <p:sp>
          <p:nvSpPr>
            <p:cNvPr id="81" name="Rectangle 80">
              <a:extLst>
                <a:ext uri="{FF2B5EF4-FFF2-40B4-BE49-F238E27FC236}">
                  <a16:creationId xmlns:a16="http://schemas.microsoft.com/office/drawing/2014/main" id="{5CF6406D-96C2-F54A-B8FC-70181EB512E1}"/>
                </a:ext>
              </a:extLst>
            </p:cNvPr>
            <p:cNvSpPr/>
            <p:nvPr/>
          </p:nvSpPr>
          <p:spPr>
            <a:xfrm>
              <a:off x="6014404" y="2919868"/>
              <a:ext cx="543739" cy="523220"/>
            </a:xfrm>
            <a:prstGeom prst="rect">
              <a:avLst/>
            </a:prstGeom>
          </p:spPr>
          <p:txBody>
            <a:bodyPr wrap="none">
              <a:spAutoFit/>
            </a:bodyPr>
            <a:lstStyle/>
            <a:p>
              <a:r>
                <a:rPr lang="en-US" sz="2800" dirty="0">
                  <a:solidFill>
                    <a:schemeClr val="accent6">
                      <a:lumMod val="60000"/>
                      <a:lumOff val="40000"/>
                    </a:schemeClr>
                  </a:solidFill>
                </a:rPr>
                <a:t>✔</a:t>
              </a:r>
              <a:endParaRPr lang="en-US" sz="2800" dirty="0">
                <a:solidFill>
                  <a:srgbClr val="FF0000"/>
                </a:solidFill>
              </a:endParaRPr>
            </a:p>
          </p:txBody>
        </p:sp>
        <p:sp>
          <p:nvSpPr>
            <p:cNvPr id="82" name="Rectangle 81">
              <a:extLst>
                <a:ext uri="{FF2B5EF4-FFF2-40B4-BE49-F238E27FC236}">
                  <a16:creationId xmlns:a16="http://schemas.microsoft.com/office/drawing/2014/main" id="{541EB719-2510-234B-B60E-7FAEBEC9C8A4}"/>
                </a:ext>
              </a:extLst>
            </p:cNvPr>
            <p:cNvSpPr/>
            <p:nvPr/>
          </p:nvSpPr>
          <p:spPr>
            <a:xfrm>
              <a:off x="7189612" y="2923458"/>
              <a:ext cx="543739" cy="523220"/>
            </a:xfrm>
            <a:prstGeom prst="rect">
              <a:avLst/>
            </a:prstGeom>
          </p:spPr>
          <p:txBody>
            <a:bodyPr wrap="none">
              <a:spAutoFit/>
            </a:bodyPr>
            <a:lstStyle/>
            <a:p>
              <a:r>
                <a:rPr lang="en-US" sz="2800" dirty="0">
                  <a:solidFill>
                    <a:schemeClr val="accent6">
                      <a:lumMod val="60000"/>
                      <a:lumOff val="40000"/>
                    </a:schemeClr>
                  </a:solidFill>
                </a:rPr>
                <a:t>✔</a:t>
              </a:r>
              <a:endParaRPr lang="en-US" sz="2800" dirty="0">
                <a:solidFill>
                  <a:srgbClr val="FF0000"/>
                </a:solidFill>
              </a:endParaRPr>
            </a:p>
          </p:txBody>
        </p:sp>
        <p:sp>
          <p:nvSpPr>
            <p:cNvPr id="83" name="Rectangle 82">
              <a:extLst>
                <a:ext uri="{FF2B5EF4-FFF2-40B4-BE49-F238E27FC236}">
                  <a16:creationId xmlns:a16="http://schemas.microsoft.com/office/drawing/2014/main" id="{FCEAB112-C4FC-5E4B-A867-8D7A9E3E3AE4}"/>
                </a:ext>
              </a:extLst>
            </p:cNvPr>
            <p:cNvSpPr/>
            <p:nvPr/>
          </p:nvSpPr>
          <p:spPr>
            <a:xfrm>
              <a:off x="6014404" y="4886411"/>
              <a:ext cx="543739" cy="523220"/>
            </a:xfrm>
            <a:prstGeom prst="rect">
              <a:avLst/>
            </a:prstGeom>
          </p:spPr>
          <p:txBody>
            <a:bodyPr wrap="none">
              <a:spAutoFit/>
            </a:bodyPr>
            <a:lstStyle/>
            <a:p>
              <a:r>
                <a:rPr lang="en-US" sz="2800" dirty="0">
                  <a:solidFill>
                    <a:schemeClr val="accent6">
                      <a:lumMod val="60000"/>
                      <a:lumOff val="40000"/>
                    </a:schemeClr>
                  </a:solidFill>
                </a:rPr>
                <a:t>✔</a:t>
              </a:r>
              <a:endParaRPr lang="en-US" sz="2800" dirty="0">
                <a:solidFill>
                  <a:srgbClr val="FF0000"/>
                </a:solidFill>
              </a:endParaRPr>
            </a:p>
          </p:txBody>
        </p:sp>
        <p:sp>
          <p:nvSpPr>
            <p:cNvPr id="84" name="Rectangle 83">
              <a:extLst>
                <a:ext uri="{FF2B5EF4-FFF2-40B4-BE49-F238E27FC236}">
                  <a16:creationId xmlns:a16="http://schemas.microsoft.com/office/drawing/2014/main" id="{1479E051-4632-0F4C-9E50-F20C8018B09B}"/>
                </a:ext>
              </a:extLst>
            </p:cNvPr>
            <p:cNvSpPr/>
            <p:nvPr/>
          </p:nvSpPr>
          <p:spPr>
            <a:xfrm>
              <a:off x="7189612" y="4890001"/>
              <a:ext cx="543739" cy="523220"/>
            </a:xfrm>
            <a:prstGeom prst="rect">
              <a:avLst/>
            </a:prstGeom>
          </p:spPr>
          <p:txBody>
            <a:bodyPr wrap="none">
              <a:spAutoFit/>
            </a:bodyPr>
            <a:lstStyle/>
            <a:p>
              <a:r>
                <a:rPr lang="en-US" sz="2800" dirty="0">
                  <a:solidFill>
                    <a:schemeClr val="accent6">
                      <a:lumMod val="60000"/>
                      <a:lumOff val="40000"/>
                    </a:schemeClr>
                  </a:solidFill>
                </a:rPr>
                <a:t>✔</a:t>
              </a:r>
              <a:endParaRPr lang="en-US" sz="2800" dirty="0">
                <a:solidFill>
                  <a:srgbClr val="FF0000"/>
                </a:solidFill>
              </a:endParaRPr>
            </a:p>
          </p:txBody>
        </p:sp>
      </p:grpSp>
    </p:spTree>
    <p:extLst>
      <p:ext uri="{BB962C8B-B14F-4D97-AF65-F5344CB8AC3E}">
        <p14:creationId xmlns:p14="http://schemas.microsoft.com/office/powerpoint/2010/main" val="303242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wipe(left)">
                                      <p:cBhvr>
                                        <p:cTn id="73" dur="1000"/>
                                        <p:tgtEl>
                                          <p:spTgt spid="5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up)">
                                      <p:cBhvr>
                                        <p:cTn id="78" dur="500"/>
                                        <p:tgtEl>
                                          <p:spTgt spid="55"/>
                                        </p:tgtEl>
                                      </p:cBhvr>
                                    </p:animEffect>
                                  </p:childTnLst>
                                </p:cTn>
                              </p:par>
                              <p:par>
                                <p:cTn id="79" presetID="22" presetClass="entr" presetSubtype="1" fill="hold" grpId="0" nodeType="withEffect">
                                  <p:stCondLst>
                                    <p:cond delay="300"/>
                                  </p:stCondLst>
                                  <p:childTnLst>
                                    <p:set>
                                      <p:cBhvr>
                                        <p:cTn id="80" dur="1" fill="hold">
                                          <p:stCondLst>
                                            <p:cond delay="0"/>
                                          </p:stCondLst>
                                        </p:cTn>
                                        <p:tgtEl>
                                          <p:spTgt spid="54"/>
                                        </p:tgtEl>
                                        <p:attrNameLst>
                                          <p:attrName>style.visibility</p:attrName>
                                        </p:attrNameLst>
                                      </p:cBhvr>
                                      <p:to>
                                        <p:strVal val="visible"/>
                                      </p:to>
                                    </p:set>
                                    <p:animEffect transition="in" filter="wipe(up)">
                                      <p:cBhvr>
                                        <p:cTn id="81" dur="500"/>
                                        <p:tgtEl>
                                          <p:spTgt spid="54"/>
                                        </p:tgtEl>
                                      </p:cBhvr>
                                    </p:animEffect>
                                  </p:childTnLst>
                                </p:cTn>
                              </p:par>
                              <p:par>
                                <p:cTn id="82" presetID="22" presetClass="exit" presetSubtype="1" fill="hold" nodeType="withEffect">
                                  <p:stCondLst>
                                    <p:cond delay="400"/>
                                  </p:stCondLst>
                                  <p:childTnLst>
                                    <p:animEffect transition="out" filter="wipe(up)">
                                      <p:cBhvr>
                                        <p:cTn id="83" dur="500"/>
                                        <p:tgtEl>
                                          <p:spTgt spid="55"/>
                                        </p:tgtEl>
                                      </p:cBhvr>
                                    </p:animEffect>
                                    <p:set>
                                      <p:cBhvr>
                                        <p:cTn id="84" dur="1" fill="hold">
                                          <p:stCondLst>
                                            <p:cond delay="499"/>
                                          </p:stCondLst>
                                        </p:cTn>
                                        <p:tgtEl>
                                          <p:spTgt spid="55"/>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down)">
                                      <p:cBhvr>
                                        <p:cTn id="93" dur="500"/>
                                        <p:tgtEl>
                                          <p:spTgt spid="76"/>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wipe(down)">
                                      <p:cBhvr>
                                        <p:cTn id="96" dur="500"/>
                                        <p:tgtEl>
                                          <p:spTgt spid="77"/>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78"/>
                                        </p:tgtEl>
                                        <p:attrNameLst>
                                          <p:attrName>style.visibility</p:attrName>
                                        </p:attrNameLst>
                                      </p:cBhvr>
                                      <p:to>
                                        <p:strVal val="visible"/>
                                      </p:to>
                                    </p:set>
                                    <p:animEffect transition="in" filter="wipe(down)">
                                      <p:cBhvr>
                                        <p:cTn id="99" dur="500"/>
                                        <p:tgtEl>
                                          <p:spTgt spid="78"/>
                                        </p:tgtEl>
                                      </p:cBhvr>
                                    </p:animEffect>
                                  </p:childTnLst>
                                </p:cTn>
                              </p:par>
                              <p:par>
                                <p:cTn id="100" presetID="22" presetClass="exit" presetSubtype="4" fill="hold" grpId="1" nodeType="withEffect">
                                  <p:stCondLst>
                                    <p:cond delay="400"/>
                                  </p:stCondLst>
                                  <p:childTnLst>
                                    <p:animEffect transition="out" filter="wipe(down)">
                                      <p:cBhvr>
                                        <p:cTn id="101" dur="500"/>
                                        <p:tgtEl>
                                          <p:spTgt spid="76"/>
                                        </p:tgtEl>
                                      </p:cBhvr>
                                    </p:animEffect>
                                    <p:set>
                                      <p:cBhvr>
                                        <p:cTn id="102" dur="1" fill="hold">
                                          <p:stCondLst>
                                            <p:cond delay="499"/>
                                          </p:stCondLst>
                                        </p:cTn>
                                        <p:tgtEl>
                                          <p:spTgt spid="76"/>
                                        </p:tgtEl>
                                        <p:attrNameLst>
                                          <p:attrName>style.visibility</p:attrName>
                                        </p:attrNameLst>
                                      </p:cBhvr>
                                      <p:to>
                                        <p:strVal val="hidden"/>
                                      </p:to>
                                    </p:set>
                                  </p:childTnLst>
                                </p:cTn>
                              </p:par>
                              <p:par>
                                <p:cTn id="103" presetID="22" presetClass="exit" presetSubtype="4" fill="hold" grpId="1" nodeType="withEffect">
                                  <p:stCondLst>
                                    <p:cond delay="400"/>
                                  </p:stCondLst>
                                  <p:childTnLst>
                                    <p:animEffect transition="out" filter="wipe(down)">
                                      <p:cBhvr>
                                        <p:cTn id="104" dur="500"/>
                                        <p:tgtEl>
                                          <p:spTgt spid="77"/>
                                        </p:tgtEl>
                                      </p:cBhvr>
                                    </p:animEffect>
                                    <p:set>
                                      <p:cBhvr>
                                        <p:cTn id="105" dur="1" fill="hold">
                                          <p:stCondLst>
                                            <p:cond delay="499"/>
                                          </p:stCondLst>
                                        </p:cTn>
                                        <p:tgtEl>
                                          <p:spTgt spid="77"/>
                                        </p:tgtEl>
                                        <p:attrNameLst>
                                          <p:attrName>style.visibility</p:attrName>
                                        </p:attrNameLst>
                                      </p:cBhvr>
                                      <p:to>
                                        <p:strVal val="hidden"/>
                                      </p:to>
                                    </p:set>
                                  </p:childTnLst>
                                </p:cTn>
                              </p:par>
                              <p:par>
                                <p:cTn id="106" presetID="22" presetClass="exit" presetSubtype="4" fill="hold" grpId="1" nodeType="withEffect">
                                  <p:stCondLst>
                                    <p:cond delay="400"/>
                                  </p:stCondLst>
                                  <p:childTnLst>
                                    <p:animEffect transition="out" filter="wipe(down)">
                                      <p:cBhvr>
                                        <p:cTn id="107" dur="500"/>
                                        <p:tgtEl>
                                          <p:spTgt spid="78"/>
                                        </p:tgtEl>
                                      </p:cBhvr>
                                    </p:animEffect>
                                    <p:set>
                                      <p:cBhvr>
                                        <p:cTn id="108" dur="1" fill="hold">
                                          <p:stCondLst>
                                            <p:cond delay="499"/>
                                          </p:stCondLst>
                                        </p:cTn>
                                        <p:tgtEl>
                                          <p:spTgt spid="78"/>
                                        </p:tgtEl>
                                        <p:attrNameLst>
                                          <p:attrName>style.visibility</p:attrName>
                                        </p:attrNameLst>
                                      </p:cBhvr>
                                      <p:to>
                                        <p:strVal val="hidden"/>
                                      </p:to>
                                    </p:set>
                                  </p:childTnLst>
                                </p:cTn>
                              </p:par>
                              <p:par>
                                <p:cTn id="109" presetID="22" presetClass="entr" presetSubtype="4" fill="hold" grpId="1" nodeType="withEffect">
                                  <p:stCondLst>
                                    <p:cond delay="300"/>
                                  </p:stCondLst>
                                  <p:childTnLst>
                                    <p:set>
                                      <p:cBhvr>
                                        <p:cTn id="110" dur="1" fill="hold">
                                          <p:stCondLst>
                                            <p:cond delay="0"/>
                                          </p:stCondLst>
                                        </p:cTn>
                                        <p:tgtEl>
                                          <p:spTgt spid="79"/>
                                        </p:tgtEl>
                                        <p:attrNameLst>
                                          <p:attrName>style.visibility</p:attrName>
                                        </p:attrNameLst>
                                      </p:cBhvr>
                                      <p:to>
                                        <p:strVal val="visible"/>
                                      </p:to>
                                    </p:set>
                                    <p:animEffect transition="in" filter="wipe(down)">
                                      <p:cBhvr>
                                        <p:cTn id="111" dur="500"/>
                                        <p:tgtEl>
                                          <p:spTgt spid="79"/>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80"/>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build="p"/>
      <p:bldP spid="35" grpId="0"/>
      <p:bldP spid="36" grpId="0"/>
      <p:bldP spid="37" grpId="0"/>
      <p:bldP spid="38" grpId="0"/>
      <p:bldP spid="39" grpId="0"/>
      <p:bldP spid="46" grpId="0" animBg="1"/>
      <p:bldP spid="47" grpId="0" animBg="1"/>
      <p:bldP spid="48" grpId="0" animBg="1"/>
      <p:bldP spid="49" grpId="0" animBg="1"/>
      <p:bldP spid="54" grpId="0" animBg="1"/>
      <p:bldP spid="65" grpId="0" animBg="1"/>
      <p:bldP spid="66" grpId="0" animBg="1"/>
      <p:bldP spid="67" grpId="0" animBg="1"/>
      <p:bldP spid="68" grpId="0" animBg="1"/>
      <p:bldP spid="69" grpId="0" animBg="1"/>
      <p:bldP spid="75" grpId="0"/>
      <p:bldP spid="79" grpId="1" animBg="1"/>
      <p:bldP spid="76" grpId="0" animBg="1"/>
      <p:bldP spid="76" grpId="1" animBg="1"/>
      <p:bldP spid="77" grpId="0" animBg="1"/>
      <p:bldP spid="77" grpId="1" animBg="1"/>
      <p:bldP spid="78" grpId="0" animBg="1"/>
      <p:bldP spid="7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F1EC7FD-07AD-5F47-BFE3-50055773A1BE}"/>
              </a:ext>
            </a:extLst>
          </p:cNvPr>
          <p:cNvSpPr/>
          <p:nvPr/>
        </p:nvSpPr>
        <p:spPr>
          <a:xfrm>
            <a:off x="164117" y="5138012"/>
            <a:ext cx="8805213" cy="64884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9688246-8159-9148-AB24-54DD2D43C874}"/>
              </a:ext>
            </a:extLst>
          </p:cNvPr>
          <p:cNvSpPr/>
          <p:nvPr/>
        </p:nvSpPr>
        <p:spPr>
          <a:xfrm>
            <a:off x="164118" y="812719"/>
            <a:ext cx="8805213" cy="648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7B8E2D5-DDA2-124D-A3A9-748636BBCF45}"/>
              </a:ext>
            </a:extLst>
          </p:cNvPr>
          <p:cNvSpPr/>
          <p:nvPr/>
        </p:nvSpPr>
        <p:spPr>
          <a:xfrm>
            <a:off x="164119" y="1531849"/>
            <a:ext cx="8805213" cy="648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5362A0-79E6-6042-84A3-06026FD68FE8}"/>
              </a:ext>
            </a:extLst>
          </p:cNvPr>
          <p:cNvSpPr/>
          <p:nvPr/>
        </p:nvSpPr>
        <p:spPr>
          <a:xfrm>
            <a:off x="164120" y="2250979"/>
            <a:ext cx="8805213" cy="648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388F314-9A19-194F-8E78-3D9E671248F9}"/>
              </a:ext>
            </a:extLst>
          </p:cNvPr>
          <p:cNvSpPr/>
          <p:nvPr/>
        </p:nvSpPr>
        <p:spPr>
          <a:xfrm>
            <a:off x="164121" y="4419338"/>
            <a:ext cx="8805213" cy="64884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EAA59BF-9027-4D48-862D-4E262145F67F}"/>
              </a:ext>
            </a:extLst>
          </p:cNvPr>
          <p:cNvSpPr/>
          <p:nvPr/>
        </p:nvSpPr>
        <p:spPr>
          <a:xfrm>
            <a:off x="164121" y="3687216"/>
            <a:ext cx="8805213" cy="648841"/>
          </a:xfrm>
          <a:prstGeom prst="rect">
            <a:avLst/>
          </a:prstGeom>
          <a:solidFill>
            <a:srgbClr val="558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E2006C-A3DA-A04F-B992-E75B436F5581}"/>
              </a:ext>
            </a:extLst>
          </p:cNvPr>
          <p:cNvSpPr/>
          <p:nvPr/>
        </p:nvSpPr>
        <p:spPr>
          <a:xfrm>
            <a:off x="164122" y="2968417"/>
            <a:ext cx="8805213" cy="648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F308482-5C48-3A4F-8FBD-12C5847026E7}"/>
              </a:ext>
            </a:extLst>
          </p:cNvPr>
          <p:cNvSpPr/>
          <p:nvPr/>
        </p:nvSpPr>
        <p:spPr>
          <a:xfrm>
            <a:off x="170268" y="3757835"/>
            <a:ext cx="8805213" cy="591670"/>
          </a:xfrm>
          <a:prstGeom prst="rect">
            <a:avLst/>
          </a:prstGeom>
          <a:solidFill>
            <a:srgbClr val="558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8999" y="828096"/>
            <a:ext cx="8122024" cy="5801304"/>
          </a:xfrm>
        </p:spPr>
        <p:txBody>
          <a:bodyPr>
            <a:normAutofit/>
          </a:bodyPr>
          <a:lstStyle/>
          <a:p>
            <a:pPr marL="0" indent="0">
              <a:buNone/>
            </a:pPr>
            <a:r>
              <a:rPr lang="en-US" sz="4400" dirty="0">
                <a:solidFill>
                  <a:schemeClr val="bg1"/>
                </a:solidFill>
                <a:latin typeface="Cambria" panose="02040503050406030204" pitchFamily="18" charset="0"/>
              </a:rPr>
              <a:t>Motivation and Goal</a:t>
            </a:r>
          </a:p>
          <a:p>
            <a:pPr marL="0" indent="0">
              <a:buNone/>
            </a:pPr>
            <a:r>
              <a:rPr lang="en-US" sz="4000" dirty="0">
                <a:solidFill>
                  <a:schemeClr val="bg1"/>
                </a:solidFill>
                <a:latin typeface="Cambria" panose="02040503050406030204" pitchFamily="18" charset="0"/>
              </a:rPr>
              <a:t>DRAM Background</a:t>
            </a:r>
          </a:p>
          <a:p>
            <a:pPr marL="0" indent="0">
              <a:buNone/>
            </a:pPr>
            <a:r>
              <a:rPr lang="en-US" sz="4400" dirty="0">
                <a:solidFill>
                  <a:schemeClr val="bg1"/>
                </a:solidFill>
                <a:latin typeface="Cambria" panose="02040503050406030204" pitchFamily="18" charset="0"/>
              </a:rPr>
              <a:t>Experimental Methodology</a:t>
            </a:r>
          </a:p>
          <a:p>
            <a:pPr marL="0" indent="0">
              <a:buNone/>
            </a:pPr>
            <a:r>
              <a:rPr lang="en-US" sz="4400" dirty="0">
                <a:solidFill>
                  <a:schemeClr val="bg1"/>
                </a:solidFill>
                <a:latin typeface="Cambria" panose="02040503050406030204" pitchFamily="18" charset="0"/>
              </a:rPr>
              <a:t>Characterization Results</a:t>
            </a:r>
          </a:p>
          <a:p>
            <a:pPr marL="0" indent="0">
              <a:buNone/>
            </a:pPr>
            <a:r>
              <a:rPr lang="en-US" sz="4400" dirty="0">
                <a:solidFill>
                  <a:schemeClr val="bg1"/>
                </a:solidFill>
                <a:latin typeface="Cambria" panose="02040503050406030204" pitchFamily="18" charset="0"/>
              </a:rPr>
              <a:t>Mechanism: Solar-DRAM</a:t>
            </a:r>
          </a:p>
          <a:p>
            <a:pPr marL="0" indent="0">
              <a:buNone/>
            </a:pPr>
            <a:r>
              <a:rPr lang="en-US" sz="4400" dirty="0">
                <a:solidFill>
                  <a:schemeClr val="bg1"/>
                </a:solidFill>
                <a:latin typeface="Cambria" panose="02040503050406030204" pitchFamily="18" charset="0"/>
              </a:rPr>
              <a:t>Evaluation</a:t>
            </a:r>
          </a:p>
          <a:p>
            <a:pPr marL="0" indent="0">
              <a:buNone/>
            </a:pPr>
            <a:r>
              <a:rPr lang="en-US" sz="4400" dirty="0">
                <a:solidFill>
                  <a:schemeClr val="bg1"/>
                </a:solidFill>
                <a:latin typeface="Cambria" panose="02040503050406030204" pitchFamily="18" charset="0"/>
              </a:rPr>
              <a:t>Conclusion</a:t>
            </a:r>
          </a:p>
        </p:txBody>
      </p:sp>
      <p:sp>
        <p:nvSpPr>
          <p:cNvPr id="4" name="Slide Number Placeholder 3">
            <a:extLst>
              <a:ext uri="{FF2B5EF4-FFF2-40B4-BE49-F238E27FC236}">
                <a16:creationId xmlns:a16="http://schemas.microsoft.com/office/drawing/2014/main" id="{3DEB989F-2225-4C40-BDED-CD19A4D81871}"/>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27</a:t>
            </a:fld>
            <a:endParaRPr lang="en-US"/>
          </a:p>
        </p:txBody>
      </p:sp>
      <p:sp>
        <p:nvSpPr>
          <p:cNvPr id="15" name="Title 1">
            <a:extLst>
              <a:ext uri="{FF2B5EF4-FFF2-40B4-BE49-F238E27FC236}">
                <a16:creationId xmlns:a16="http://schemas.microsoft.com/office/drawing/2014/main" id="{E077204C-A32A-A74A-AC82-635080BD251C}"/>
              </a:ext>
            </a:extLst>
          </p:cNvPr>
          <p:cNvSpPr txBox="1">
            <a:spLocks/>
          </p:cNvSpPr>
          <p:nvPr/>
        </p:nvSpPr>
        <p:spPr>
          <a:xfrm>
            <a:off x="171451" y="140677"/>
            <a:ext cx="8708780" cy="741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Solar-DRAM Outline</a:t>
            </a:r>
          </a:p>
        </p:txBody>
      </p:sp>
    </p:spTree>
    <p:extLst>
      <p:ext uri="{BB962C8B-B14F-4D97-AF65-F5344CB8AC3E}">
        <p14:creationId xmlns:p14="http://schemas.microsoft.com/office/powerpoint/2010/main" val="1797941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80548-BE00-6347-A6AE-719BC85B1D85}"/>
              </a:ext>
            </a:extLst>
          </p:cNvPr>
          <p:cNvSpPr>
            <a:spLocks noGrp="1"/>
          </p:cNvSpPr>
          <p:nvPr>
            <p:ph type="title"/>
          </p:nvPr>
        </p:nvSpPr>
        <p:spPr>
          <a:xfrm>
            <a:off x="171451" y="140677"/>
            <a:ext cx="8708780" cy="741120"/>
          </a:xfrm>
        </p:spPr>
        <p:txBody>
          <a:bodyPr/>
          <a:lstStyle/>
          <a:p>
            <a:r>
              <a:rPr lang="en-US" b="1" dirty="0">
                <a:latin typeface="Cambria" panose="02040503050406030204" pitchFamily="18" charset="0"/>
              </a:rPr>
              <a:t>Solar-DRAM</a:t>
            </a:r>
          </a:p>
        </p:txBody>
      </p:sp>
      <p:sp>
        <p:nvSpPr>
          <p:cNvPr id="3" name="Content Placeholder 2">
            <a:extLst>
              <a:ext uri="{FF2B5EF4-FFF2-40B4-BE49-F238E27FC236}">
                <a16:creationId xmlns:a16="http://schemas.microsoft.com/office/drawing/2014/main" id="{980033FD-ABB8-664B-9E4A-AF3AA8B49A0F}"/>
              </a:ext>
            </a:extLst>
          </p:cNvPr>
          <p:cNvSpPr>
            <a:spLocks noGrp="1"/>
          </p:cNvSpPr>
          <p:nvPr>
            <p:ph idx="1"/>
          </p:nvPr>
        </p:nvSpPr>
        <p:spPr>
          <a:xfrm>
            <a:off x="171451" y="881797"/>
            <a:ext cx="8362949" cy="5839679"/>
          </a:xfrm>
        </p:spPr>
        <p:txBody>
          <a:bodyPr>
            <a:normAutofit/>
          </a:bodyPr>
          <a:lstStyle/>
          <a:p>
            <a:pPr marL="0" indent="0">
              <a:buNone/>
            </a:pPr>
            <a:r>
              <a:rPr lang="en-US" sz="3200" dirty="0">
                <a:latin typeface="Cambria" panose="02040503050406030204" pitchFamily="18" charset="0"/>
              </a:rPr>
              <a:t>Identifies subarray columns as “</a:t>
            </a:r>
            <a:r>
              <a:rPr lang="en-US" sz="3200" b="1" dirty="0">
                <a:solidFill>
                  <a:srgbClr val="C00000"/>
                </a:solidFill>
                <a:latin typeface="Cambria" panose="02040503050406030204" pitchFamily="18" charset="0"/>
              </a:rPr>
              <a:t>weak (slow)</a:t>
            </a:r>
            <a:r>
              <a:rPr lang="en-US" sz="3200" dirty="0">
                <a:latin typeface="Cambria" panose="02040503050406030204" pitchFamily="18" charset="0"/>
              </a:rPr>
              <a:t>” or “</a:t>
            </a:r>
            <a:r>
              <a:rPr lang="en-US" sz="3200" b="1" dirty="0">
                <a:solidFill>
                  <a:schemeClr val="accent6">
                    <a:lumMod val="75000"/>
                  </a:schemeClr>
                </a:solidFill>
                <a:latin typeface="Cambria" panose="02040503050406030204" pitchFamily="18" charset="0"/>
              </a:rPr>
              <a:t>strong (fast)</a:t>
            </a:r>
            <a:r>
              <a:rPr lang="en-US" sz="3200" dirty="0">
                <a:latin typeface="Cambria" panose="02040503050406030204" pitchFamily="18" charset="0"/>
              </a:rPr>
              <a:t>” and accesses cache lines in strong subarray columns with reduced </a:t>
            </a:r>
            <a:r>
              <a:rPr lang="en-US" sz="3200" b="1" dirty="0" err="1">
                <a:latin typeface="Cambria" panose="02040503050406030204" pitchFamily="18" charset="0"/>
              </a:rPr>
              <a:t>t</a:t>
            </a:r>
            <a:r>
              <a:rPr lang="en-US" sz="3200" b="1" baseline="-25000" dirty="0" err="1">
                <a:latin typeface="Cambria" panose="02040503050406030204" pitchFamily="18" charset="0"/>
              </a:rPr>
              <a:t>RCD</a:t>
            </a:r>
            <a:endParaRPr lang="en-US" sz="3200" b="1" baseline="-25000" dirty="0">
              <a:latin typeface="Cambria" panose="02040503050406030204" pitchFamily="18" charset="0"/>
            </a:endParaRPr>
          </a:p>
          <a:p>
            <a:pPr marL="0" indent="0">
              <a:buNone/>
            </a:pPr>
            <a:endParaRPr lang="en-US" sz="100" dirty="0">
              <a:latin typeface="Cambria" panose="02040503050406030204" pitchFamily="18" charset="0"/>
            </a:endParaRPr>
          </a:p>
          <a:p>
            <a:pPr marL="0" indent="0">
              <a:buNone/>
            </a:pPr>
            <a:r>
              <a:rPr lang="en-US" sz="3200" dirty="0">
                <a:latin typeface="Cambria" panose="02040503050406030204" pitchFamily="18" charset="0"/>
              </a:rPr>
              <a:t>Uses a </a:t>
            </a:r>
            <a:r>
              <a:rPr lang="en-US" sz="3200" dirty="0">
                <a:solidFill>
                  <a:srgbClr val="0070C0"/>
                </a:solidFill>
                <a:latin typeface="Cambria" panose="02040503050406030204" pitchFamily="18" charset="0"/>
              </a:rPr>
              <a:t>static profile of weak subarray columns</a:t>
            </a:r>
          </a:p>
          <a:p>
            <a:pPr lvl="1"/>
            <a:r>
              <a:rPr lang="en-US" sz="2600" dirty="0">
                <a:latin typeface="Cambria" panose="02040503050406030204" pitchFamily="18" charset="0"/>
              </a:rPr>
              <a:t>Obtained in a one-time profiling step</a:t>
            </a:r>
          </a:p>
          <a:p>
            <a:pPr marL="0" indent="0">
              <a:buNone/>
            </a:pPr>
            <a:endParaRPr lang="en-US" sz="1200" b="1" dirty="0">
              <a:solidFill>
                <a:srgbClr val="0070C0"/>
              </a:solidFill>
              <a:latin typeface="Cambria" panose="02040503050406030204" pitchFamily="18" charset="0"/>
            </a:endParaRPr>
          </a:p>
          <a:p>
            <a:pPr marL="0" indent="0">
              <a:buNone/>
            </a:pPr>
            <a:r>
              <a:rPr lang="en-US" sz="3200" b="1" dirty="0">
                <a:solidFill>
                  <a:srgbClr val="0070C0"/>
                </a:solidFill>
                <a:latin typeface="Cambria" panose="02040503050406030204" pitchFamily="18" charset="0"/>
              </a:rPr>
              <a:t>Three Components</a:t>
            </a:r>
          </a:p>
          <a:p>
            <a:pPr marL="0" indent="0">
              <a:buNone/>
            </a:pPr>
            <a:endParaRPr lang="en-US" sz="400" b="1" dirty="0">
              <a:solidFill>
                <a:srgbClr val="0070C0"/>
              </a:solidFill>
              <a:latin typeface="Cambria" panose="02040503050406030204" pitchFamily="18" charset="0"/>
            </a:endParaRPr>
          </a:p>
          <a:p>
            <a:pPr marL="971550" lvl="1" indent="-514350">
              <a:buFont typeface="+mj-lt"/>
              <a:buAutoNum type="arabicPeriod"/>
            </a:pPr>
            <a:r>
              <a:rPr lang="en-US" sz="3200" dirty="0">
                <a:latin typeface="Cambria" panose="02040503050406030204" pitchFamily="18" charset="0"/>
              </a:rPr>
              <a:t>Variable-latency cache lines (VLC)</a:t>
            </a:r>
          </a:p>
          <a:p>
            <a:pPr marL="971550" lvl="1" indent="-514350">
              <a:buFont typeface="+mj-lt"/>
              <a:buAutoNum type="arabicPeriod"/>
            </a:pPr>
            <a:endParaRPr lang="en-US" sz="400" dirty="0">
              <a:latin typeface="Cambria" panose="02040503050406030204" pitchFamily="18" charset="0"/>
            </a:endParaRPr>
          </a:p>
          <a:p>
            <a:pPr marL="971550" lvl="1" indent="-514350">
              <a:buFont typeface="+mj-lt"/>
              <a:buAutoNum type="arabicPeriod"/>
            </a:pPr>
            <a:r>
              <a:rPr lang="en-US" sz="3200" dirty="0">
                <a:latin typeface="Cambria" panose="02040503050406030204" pitchFamily="18" charset="0"/>
              </a:rPr>
              <a:t>Reordered subarray columns (RSC)</a:t>
            </a:r>
          </a:p>
          <a:p>
            <a:pPr marL="971550" lvl="1" indent="-514350">
              <a:buFont typeface="+mj-lt"/>
              <a:buAutoNum type="arabicPeriod"/>
            </a:pPr>
            <a:endParaRPr lang="en-US" sz="400" dirty="0">
              <a:latin typeface="Cambria" panose="02040503050406030204" pitchFamily="18" charset="0"/>
            </a:endParaRPr>
          </a:p>
          <a:p>
            <a:pPr marL="971550" lvl="1" indent="-514350">
              <a:buFont typeface="+mj-lt"/>
              <a:buAutoNum type="arabicPeriod"/>
            </a:pPr>
            <a:r>
              <a:rPr lang="en-US" sz="3200" dirty="0">
                <a:latin typeface="Cambria" panose="02040503050406030204" pitchFamily="18" charset="0"/>
              </a:rPr>
              <a:t>Reduced latency for writes (RLW)</a:t>
            </a:r>
          </a:p>
          <a:p>
            <a:pPr marL="0" indent="0">
              <a:buNone/>
            </a:pPr>
            <a:endParaRPr lang="en-US" sz="3600" dirty="0">
              <a:latin typeface="Cambria" panose="02040503050406030204" pitchFamily="18" charset="0"/>
            </a:endParaRPr>
          </a:p>
          <a:p>
            <a:pPr lvl="1"/>
            <a:endParaRPr lang="en-US" sz="3200" dirty="0">
              <a:latin typeface="Cambria" panose="02040503050406030204" pitchFamily="18" charset="0"/>
            </a:endParaRPr>
          </a:p>
          <a:p>
            <a:pPr marL="457200" lvl="1" indent="0">
              <a:buNone/>
            </a:pPr>
            <a:endParaRPr lang="en-US" sz="3200" dirty="0">
              <a:latin typeface="Cambria" panose="02040503050406030204" pitchFamily="18" charset="0"/>
            </a:endParaRPr>
          </a:p>
          <a:p>
            <a:pPr marL="457200" lvl="1" indent="0">
              <a:buNone/>
            </a:pPr>
            <a:endParaRPr lang="en-US" sz="3200" dirty="0">
              <a:latin typeface="Cambria" panose="02040503050406030204" pitchFamily="18" charset="0"/>
            </a:endParaRPr>
          </a:p>
        </p:txBody>
      </p:sp>
      <p:sp>
        <p:nvSpPr>
          <p:cNvPr id="4" name="Slide Number Placeholder 3">
            <a:extLst>
              <a:ext uri="{FF2B5EF4-FFF2-40B4-BE49-F238E27FC236}">
                <a16:creationId xmlns:a16="http://schemas.microsoft.com/office/drawing/2014/main" id="{8C318532-08EC-9240-9F26-EF8F51664B9F}"/>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28</a:t>
            </a:fld>
            <a:endParaRPr lang="en-US"/>
          </a:p>
        </p:txBody>
      </p:sp>
    </p:spTree>
    <p:extLst>
      <p:ext uri="{BB962C8B-B14F-4D97-AF65-F5344CB8AC3E}">
        <p14:creationId xmlns:p14="http://schemas.microsoft.com/office/powerpoint/2010/main" val="82952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888070-81F2-3A46-9B4D-AB26C33DBA2F}"/>
              </a:ext>
            </a:extLst>
          </p:cNvPr>
          <p:cNvSpPr/>
          <p:nvPr/>
        </p:nvSpPr>
        <p:spPr>
          <a:xfrm>
            <a:off x="0" y="4339244"/>
            <a:ext cx="9144000" cy="678872"/>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80548-BE00-6347-A6AE-719BC85B1D85}"/>
              </a:ext>
            </a:extLst>
          </p:cNvPr>
          <p:cNvSpPr>
            <a:spLocks noGrp="1"/>
          </p:cNvSpPr>
          <p:nvPr>
            <p:ph type="title"/>
          </p:nvPr>
        </p:nvSpPr>
        <p:spPr>
          <a:xfrm>
            <a:off x="171451" y="140677"/>
            <a:ext cx="8708780" cy="741120"/>
          </a:xfrm>
        </p:spPr>
        <p:txBody>
          <a:bodyPr/>
          <a:lstStyle/>
          <a:p>
            <a:r>
              <a:rPr lang="en-US" b="1" dirty="0">
                <a:latin typeface="Cambria" panose="02040503050406030204" pitchFamily="18" charset="0"/>
              </a:rPr>
              <a:t>Solar-DRAM</a:t>
            </a:r>
          </a:p>
        </p:txBody>
      </p:sp>
      <p:sp>
        <p:nvSpPr>
          <p:cNvPr id="3" name="Content Placeholder 2">
            <a:extLst>
              <a:ext uri="{FF2B5EF4-FFF2-40B4-BE49-F238E27FC236}">
                <a16:creationId xmlns:a16="http://schemas.microsoft.com/office/drawing/2014/main" id="{980033FD-ABB8-664B-9E4A-AF3AA8B49A0F}"/>
              </a:ext>
            </a:extLst>
          </p:cNvPr>
          <p:cNvSpPr>
            <a:spLocks noGrp="1"/>
          </p:cNvSpPr>
          <p:nvPr>
            <p:ph idx="1"/>
          </p:nvPr>
        </p:nvSpPr>
        <p:spPr>
          <a:xfrm>
            <a:off x="171451" y="881797"/>
            <a:ext cx="8362949" cy="5839679"/>
          </a:xfrm>
        </p:spPr>
        <p:txBody>
          <a:bodyPr>
            <a:normAutofit/>
          </a:bodyPr>
          <a:lstStyle/>
          <a:p>
            <a:pPr marL="0" indent="0">
              <a:buNone/>
            </a:pPr>
            <a:r>
              <a:rPr lang="en-US" sz="3200" dirty="0">
                <a:latin typeface="Cambria" panose="02040503050406030204" pitchFamily="18" charset="0"/>
              </a:rPr>
              <a:t>Identifies subarray columns as “</a:t>
            </a:r>
            <a:r>
              <a:rPr lang="en-US" sz="3200" b="1" dirty="0">
                <a:solidFill>
                  <a:srgbClr val="C00000"/>
                </a:solidFill>
                <a:latin typeface="Cambria" panose="02040503050406030204" pitchFamily="18" charset="0"/>
              </a:rPr>
              <a:t>weak (slow)</a:t>
            </a:r>
            <a:r>
              <a:rPr lang="en-US" sz="3200" dirty="0">
                <a:latin typeface="Cambria" panose="02040503050406030204" pitchFamily="18" charset="0"/>
              </a:rPr>
              <a:t>” or “</a:t>
            </a:r>
            <a:r>
              <a:rPr lang="en-US" sz="3200" b="1" dirty="0">
                <a:solidFill>
                  <a:schemeClr val="accent6">
                    <a:lumMod val="75000"/>
                  </a:schemeClr>
                </a:solidFill>
                <a:latin typeface="Cambria" panose="02040503050406030204" pitchFamily="18" charset="0"/>
              </a:rPr>
              <a:t>strong (fast)</a:t>
            </a:r>
            <a:r>
              <a:rPr lang="en-US" sz="3200" dirty="0">
                <a:latin typeface="Cambria" panose="02040503050406030204" pitchFamily="18" charset="0"/>
              </a:rPr>
              <a:t>” and accesses cache lines in strong subarray columns with reduced </a:t>
            </a:r>
            <a:r>
              <a:rPr lang="en-US" sz="3200" b="1" dirty="0" err="1">
                <a:latin typeface="Cambria" panose="02040503050406030204" pitchFamily="18" charset="0"/>
              </a:rPr>
              <a:t>t</a:t>
            </a:r>
            <a:r>
              <a:rPr lang="en-US" sz="3200" b="1" baseline="-25000" dirty="0" err="1">
                <a:latin typeface="Cambria" panose="02040503050406030204" pitchFamily="18" charset="0"/>
              </a:rPr>
              <a:t>RCD</a:t>
            </a:r>
            <a:endParaRPr lang="en-US" sz="3200" b="1" baseline="-25000" dirty="0">
              <a:latin typeface="Cambria" panose="02040503050406030204" pitchFamily="18" charset="0"/>
            </a:endParaRPr>
          </a:p>
          <a:p>
            <a:pPr marL="0" indent="0">
              <a:buNone/>
            </a:pPr>
            <a:endParaRPr lang="en-US" sz="100" dirty="0">
              <a:latin typeface="Cambria" panose="02040503050406030204" pitchFamily="18" charset="0"/>
            </a:endParaRPr>
          </a:p>
          <a:p>
            <a:pPr marL="0" indent="0">
              <a:buNone/>
            </a:pPr>
            <a:r>
              <a:rPr lang="en-US" sz="3200" dirty="0">
                <a:latin typeface="Cambria" panose="02040503050406030204" pitchFamily="18" charset="0"/>
              </a:rPr>
              <a:t>Uses a </a:t>
            </a:r>
            <a:r>
              <a:rPr lang="en-US" sz="3200" dirty="0">
                <a:solidFill>
                  <a:srgbClr val="0070C0"/>
                </a:solidFill>
                <a:latin typeface="Cambria" panose="02040503050406030204" pitchFamily="18" charset="0"/>
              </a:rPr>
              <a:t>static profile of weak subarray columns</a:t>
            </a:r>
          </a:p>
          <a:p>
            <a:pPr lvl="1"/>
            <a:r>
              <a:rPr lang="en-US" sz="2600" dirty="0">
                <a:latin typeface="Cambria" panose="02040503050406030204" pitchFamily="18" charset="0"/>
              </a:rPr>
              <a:t>Obtained in a one-time profiling step</a:t>
            </a:r>
          </a:p>
          <a:p>
            <a:pPr marL="0" indent="0">
              <a:buNone/>
            </a:pPr>
            <a:endParaRPr lang="en-US" sz="1200" b="1" dirty="0">
              <a:solidFill>
                <a:srgbClr val="0070C0"/>
              </a:solidFill>
              <a:latin typeface="Cambria" panose="02040503050406030204" pitchFamily="18" charset="0"/>
            </a:endParaRPr>
          </a:p>
          <a:p>
            <a:pPr marL="0" indent="0">
              <a:buNone/>
            </a:pPr>
            <a:r>
              <a:rPr lang="en-US" sz="3200" b="1" dirty="0">
                <a:solidFill>
                  <a:srgbClr val="0070C0"/>
                </a:solidFill>
                <a:latin typeface="Cambria" panose="02040503050406030204" pitchFamily="18" charset="0"/>
              </a:rPr>
              <a:t>Three Components</a:t>
            </a:r>
          </a:p>
          <a:p>
            <a:pPr marL="0" indent="0">
              <a:buNone/>
            </a:pPr>
            <a:endParaRPr lang="en-US" sz="400" b="1" dirty="0">
              <a:solidFill>
                <a:srgbClr val="0070C0"/>
              </a:solidFill>
              <a:latin typeface="Cambria" panose="02040503050406030204" pitchFamily="18" charset="0"/>
            </a:endParaRPr>
          </a:p>
          <a:p>
            <a:pPr marL="971550" lvl="1" indent="-514350">
              <a:buFont typeface="+mj-lt"/>
              <a:buAutoNum type="arabicPeriod"/>
            </a:pPr>
            <a:r>
              <a:rPr lang="en-US" sz="3200" dirty="0">
                <a:latin typeface="Cambria" panose="02040503050406030204" pitchFamily="18" charset="0"/>
              </a:rPr>
              <a:t>Variable-latency cache lines (VLC)</a:t>
            </a:r>
          </a:p>
          <a:p>
            <a:pPr marL="971550" lvl="1" indent="-514350">
              <a:buFont typeface="+mj-lt"/>
              <a:buAutoNum type="arabicPeriod"/>
            </a:pPr>
            <a:endParaRPr lang="en-US" sz="400" dirty="0">
              <a:latin typeface="Cambria" panose="02040503050406030204" pitchFamily="18" charset="0"/>
            </a:endParaRPr>
          </a:p>
          <a:p>
            <a:pPr marL="971550" lvl="1" indent="-514350">
              <a:buFont typeface="+mj-lt"/>
              <a:buAutoNum type="arabicPeriod"/>
            </a:pPr>
            <a:r>
              <a:rPr lang="en-US" sz="3200" dirty="0">
                <a:latin typeface="Cambria" panose="02040503050406030204" pitchFamily="18" charset="0"/>
              </a:rPr>
              <a:t>Reordered subarray columns (RSC)</a:t>
            </a:r>
          </a:p>
          <a:p>
            <a:pPr marL="971550" lvl="1" indent="-514350">
              <a:buFont typeface="+mj-lt"/>
              <a:buAutoNum type="arabicPeriod"/>
            </a:pPr>
            <a:endParaRPr lang="en-US" sz="400" dirty="0">
              <a:latin typeface="Cambria" panose="02040503050406030204" pitchFamily="18" charset="0"/>
            </a:endParaRPr>
          </a:p>
          <a:p>
            <a:pPr marL="971550" lvl="1" indent="-514350">
              <a:buFont typeface="+mj-lt"/>
              <a:buAutoNum type="arabicPeriod"/>
            </a:pPr>
            <a:r>
              <a:rPr lang="en-US" sz="3200" dirty="0">
                <a:latin typeface="Cambria" panose="02040503050406030204" pitchFamily="18" charset="0"/>
              </a:rPr>
              <a:t>Reduced latency for writes (RLW)</a:t>
            </a:r>
          </a:p>
          <a:p>
            <a:pPr marL="0" indent="0">
              <a:buNone/>
            </a:pPr>
            <a:endParaRPr lang="en-US" sz="3600" dirty="0">
              <a:latin typeface="Cambria" panose="02040503050406030204" pitchFamily="18" charset="0"/>
            </a:endParaRPr>
          </a:p>
          <a:p>
            <a:pPr lvl="1"/>
            <a:endParaRPr lang="en-US" sz="3200" dirty="0">
              <a:latin typeface="Cambria" panose="02040503050406030204" pitchFamily="18" charset="0"/>
            </a:endParaRPr>
          </a:p>
          <a:p>
            <a:pPr marL="457200" lvl="1" indent="0">
              <a:buNone/>
            </a:pPr>
            <a:endParaRPr lang="en-US" sz="3200" dirty="0">
              <a:latin typeface="Cambria" panose="02040503050406030204" pitchFamily="18" charset="0"/>
            </a:endParaRPr>
          </a:p>
          <a:p>
            <a:pPr marL="457200" lvl="1" indent="0">
              <a:buNone/>
            </a:pPr>
            <a:endParaRPr lang="en-US" sz="3200" dirty="0">
              <a:latin typeface="Cambria" panose="02040503050406030204" pitchFamily="18" charset="0"/>
            </a:endParaRPr>
          </a:p>
        </p:txBody>
      </p:sp>
      <p:sp>
        <p:nvSpPr>
          <p:cNvPr id="4" name="Slide Number Placeholder 3">
            <a:extLst>
              <a:ext uri="{FF2B5EF4-FFF2-40B4-BE49-F238E27FC236}">
                <a16:creationId xmlns:a16="http://schemas.microsoft.com/office/drawing/2014/main" id="{8C318532-08EC-9240-9F26-EF8F51664B9F}"/>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29</a:t>
            </a:fld>
            <a:endParaRPr lang="en-US"/>
          </a:p>
        </p:txBody>
      </p:sp>
    </p:spTree>
    <p:extLst>
      <p:ext uri="{BB962C8B-B14F-4D97-AF65-F5344CB8AC3E}">
        <p14:creationId xmlns:p14="http://schemas.microsoft.com/office/powerpoint/2010/main" val="1776377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F1EC7FD-07AD-5F47-BFE3-50055773A1BE}"/>
              </a:ext>
            </a:extLst>
          </p:cNvPr>
          <p:cNvSpPr/>
          <p:nvPr/>
        </p:nvSpPr>
        <p:spPr>
          <a:xfrm>
            <a:off x="164117" y="5138012"/>
            <a:ext cx="8805213" cy="64884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9688246-8159-9148-AB24-54DD2D43C874}"/>
              </a:ext>
            </a:extLst>
          </p:cNvPr>
          <p:cNvSpPr/>
          <p:nvPr/>
        </p:nvSpPr>
        <p:spPr>
          <a:xfrm>
            <a:off x="164118" y="812719"/>
            <a:ext cx="8805213" cy="64884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7B8E2D5-DDA2-124D-A3A9-748636BBCF45}"/>
              </a:ext>
            </a:extLst>
          </p:cNvPr>
          <p:cNvSpPr/>
          <p:nvPr/>
        </p:nvSpPr>
        <p:spPr>
          <a:xfrm>
            <a:off x="164119" y="1531849"/>
            <a:ext cx="8805213" cy="64884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5362A0-79E6-6042-84A3-06026FD68FE8}"/>
              </a:ext>
            </a:extLst>
          </p:cNvPr>
          <p:cNvSpPr/>
          <p:nvPr/>
        </p:nvSpPr>
        <p:spPr>
          <a:xfrm>
            <a:off x="164120" y="2250979"/>
            <a:ext cx="8805213" cy="64884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388F314-9A19-194F-8E78-3D9E671248F9}"/>
              </a:ext>
            </a:extLst>
          </p:cNvPr>
          <p:cNvSpPr/>
          <p:nvPr/>
        </p:nvSpPr>
        <p:spPr>
          <a:xfrm>
            <a:off x="164121" y="4419338"/>
            <a:ext cx="8805213" cy="64884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EAA59BF-9027-4D48-862D-4E262145F67F}"/>
              </a:ext>
            </a:extLst>
          </p:cNvPr>
          <p:cNvSpPr/>
          <p:nvPr/>
        </p:nvSpPr>
        <p:spPr>
          <a:xfrm>
            <a:off x="164121" y="3687216"/>
            <a:ext cx="8805213" cy="64884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E2006C-A3DA-A04F-B992-E75B436F5581}"/>
              </a:ext>
            </a:extLst>
          </p:cNvPr>
          <p:cNvSpPr/>
          <p:nvPr/>
        </p:nvSpPr>
        <p:spPr>
          <a:xfrm>
            <a:off x="164122" y="2968417"/>
            <a:ext cx="8805213" cy="64884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F308482-5C48-3A4F-8FBD-12C5847026E7}"/>
              </a:ext>
            </a:extLst>
          </p:cNvPr>
          <p:cNvSpPr/>
          <p:nvPr/>
        </p:nvSpPr>
        <p:spPr>
          <a:xfrm>
            <a:off x="170268" y="3757835"/>
            <a:ext cx="8805213" cy="59167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8999" y="828096"/>
            <a:ext cx="8122024" cy="5801304"/>
          </a:xfrm>
        </p:spPr>
        <p:txBody>
          <a:bodyPr>
            <a:normAutofit/>
          </a:bodyPr>
          <a:lstStyle/>
          <a:p>
            <a:pPr marL="0" indent="0">
              <a:buNone/>
            </a:pPr>
            <a:r>
              <a:rPr lang="en-US" sz="4400" dirty="0">
                <a:solidFill>
                  <a:schemeClr val="bg1"/>
                </a:solidFill>
                <a:latin typeface="Cambria" panose="02040503050406030204" pitchFamily="18" charset="0"/>
              </a:rPr>
              <a:t>Motivation and Goal</a:t>
            </a:r>
          </a:p>
          <a:p>
            <a:pPr marL="0" indent="0">
              <a:buNone/>
            </a:pPr>
            <a:r>
              <a:rPr lang="en-US" sz="4000" dirty="0">
                <a:solidFill>
                  <a:schemeClr val="bg1"/>
                </a:solidFill>
                <a:latin typeface="Cambria" panose="02040503050406030204" pitchFamily="18" charset="0"/>
              </a:rPr>
              <a:t>DRAM Background</a:t>
            </a:r>
          </a:p>
          <a:p>
            <a:pPr marL="0" indent="0">
              <a:buNone/>
            </a:pPr>
            <a:r>
              <a:rPr lang="en-US" sz="4400" dirty="0">
                <a:solidFill>
                  <a:schemeClr val="bg1"/>
                </a:solidFill>
                <a:latin typeface="Cambria" panose="02040503050406030204" pitchFamily="18" charset="0"/>
              </a:rPr>
              <a:t>Experimental Methodology</a:t>
            </a:r>
          </a:p>
          <a:p>
            <a:pPr marL="0" indent="0">
              <a:buNone/>
            </a:pPr>
            <a:r>
              <a:rPr lang="en-US" sz="4400" dirty="0">
                <a:solidFill>
                  <a:schemeClr val="bg1"/>
                </a:solidFill>
                <a:latin typeface="Cambria" panose="02040503050406030204" pitchFamily="18" charset="0"/>
              </a:rPr>
              <a:t>Characterization Results</a:t>
            </a:r>
          </a:p>
          <a:p>
            <a:pPr marL="0" indent="0">
              <a:buNone/>
            </a:pPr>
            <a:r>
              <a:rPr lang="en-US" sz="4400" dirty="0">
                <a:solidFill>
                  <a:schemeClr val="bg1"/>
                </a:solidFill>
                <a:latin typeface="Cambria" panose="02040503050406030204" pitchFamily="18" charset="0"/>
              </a:rPr>
              <a:t>Mechanism: Solar-DRAM</a:t>
            </a:r>
          </a:p>
          <a:p>
            <a:pPr marL="0" indent="0">
              <a:buNone/>
            </a:pPr>
            <a:r>
              <a:rPr lang="en-US" sz="4400" dirty="0">
                <a:solidFill>
                  <a:schemeClr val="bg1"/>
                </a:solidFill>
                <a:latin typeface="Cambria" panose="02040503050406030204" pitchFamily="18" charset="0"/>
              </a:rPr>
              <a:t>Evaluation</a:t>
            </a:r>
          </a:p>
          <a:p>
            <a:pPr marL="0" indent="0">
              <a:buNone/>
            </a:pPr>
            <a:r>
              <a:rPr lang="en-US" sz="4400" dirty="0">
                <a:solidFill>
                  <a:schemeClr val="bg1"/>
                </a:solidFill>
                <a:latin typeface="Cambria" panose="02040503050406030204" pitchFamily="18" charset="0"/>
              </a:rPr>
              <a:t>Conclusion</a:t>
            </a:r>
          </a:p>
        </p:txBody>
      </p:sp>
      <p:sp>
        <p:nvSpPr>
          <p:cNvPr id="4" name="Slide Number Placeholder 3">
            <a:extLst>
              <a:ext uri="{FF2B5EF4-FFF2-40B4-BE49-F238E27FC236}">
                <a16:creationId xmlns:a16="http://schemas.microsoft.com/office/drawing/2014/main" id="{A1E6C6FF-60A0-AF4D-9B23-4D0C902CABF1}"/>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3</a:t>
            </a:fld>
            <a:endParaRPr lang="en-US"/>
          </a:p>
        </p:txBody>
      </p:sp>
      <p:sp>
        <p:nvSpPr>
          <p:cNvPr id="15" name="Title 1">
            <a:extLst>
              <a:ext uri="{FF2B5EF4-FFF2-40B4-BE49-F238E27FC236}">
                <a16:creationId xmlns:a16="http://schemas.microsoft.com/office/drawing/2014/main" id="{F218BA64-099C-0248-8A6D-174B9BF14B2F}"/>
              </a:ext>
            </a:extLst>
          </p:cNvPr>
          <p:cNvSpPr txBox="1">
            <a:spLocks/>
          </p:cNvSpPr>
          <p:nvPr/>
        </p:nvSpPr>
        <p:spPr>
          <a:xfrm>
            <a:off x="171451" y="140677"/>
            <a:ext cx="8708780" cy="741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Solar-DRAM Outline</a:t>
            </a:r>
          </a:p>
        </p:txBody>
      </p:sp>
    </p:spTree>
    <p:extLst>
      <p:ext uri="{BB962C8B-B14F-4D97-AF65-F5344CB8AC3E}">
        <p14:creationId xmlns:p14="http://schemas.microsoft.com/office/powerpoint/2010/main" val="2416714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3765ECB-BEB8-B24B-93DF-66A98F950F22}"/>
              </a:ext>
            </a:extLst>
          </p:cNvPr>
          <p:cNvSpPr/>
          <p:nvPr/>
        </p:nvSpPr>
        <p:spPr>
          <a:xfrm>
            <a:off x="4007135" y="1714242"/>
            <a:ext cx="1894114" cy="240781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E9A73F4-8EF7-FF40-8925-449891CB5597}"/>
              </a:ext>
            </a:extLst>
          </p:cNvPr>
          <p:cNvSpPr>
            <a:spLocks noGrp="1"/>
          </p:cNvSpPr>
          <p:nvPr>
            <p:ph type="sldNum" sz="quarter" idx="4"/>
          </p:nvPr>
        </p:nvSpPr>
        <p:spPr/>
        <p:txBody>
          <a:bodyPr/>
          <a:lstStyle/>
          <a:p>
            <a:fld id="{E75A338B-E4D4-8546-881C-31C2CA334C30}" type="slidenum">
              <a:rPr lang="en-US" smtClean="0"/>
              <a:pPr/>
              <a:t>30</a:t>
            </a:fld>
            <a:endParaRPr lang="en-US" dirty="0"/>
          </a:p>
        </p:txBody>
      </p:sp>
      <p:sp>
        <p:nvSpPr>
          <p:cNvPr id="5" name="Title 1">
            <a:extLst>
              <a:ext uri="{FF2B5EF4-FFF2-40B4-BE49-F238E27FC236}">
                <a16:creationId xmlns:a16="http://schemas.microsoft.com/office/drawing/2014/main" id="{1A00F7CA-232D-2E49-B9D8-7C2DBCEBB96C}"/>
              </a:ext>
            </a:extLst>
          </p:cNvPr>
          <p:cNvSpPr>
            <a:spLocks noGrp="1"/>
          </p:cNvSpPr>
          <p:nvPr>
            <p:ph type="title"/>
          </p:nvPr>
        </p:nvSpPr>
        <p:spPr>
          <a:xfrm>
            <a:off x="171451" y="140677"/>
            <a:ext cx="8708780" cy="741120"/>
          </a:xfrm>
        </p:spPr>
        <p:txBody>
          <a:bodyPr/>
          <a:lstStyle/>
          <a:p>
            <a:r>
              <a:rPr lang="en-US" b="1" dirty="0">
                <a:latin typeface="Cambria" panose="02040503050406030204" pitchFamily="18" charset="0"/>
              </a:rPr>
              <a:t>Solar-DRAM: VLC (I)</a:t>
            </a:r>
          </a:p>
        </p:txBody>
      </p:sp>
      <p:sp>
        <p:nvSpPr>
          <p:cNvPr id="30" name="Rounded Rectangle 29">
            <a:extLst>
              <a:ext uri="{FF2B5EF4-FFF2-40B4-BE49-F238E27FC236}">
                <a16:creationId xmlns:a16="http://schemas.microsoft.com/office/drawing/2014/main" id="{F859BBD1-BB27-AE49-8A65-ADDC3401D983}"/>
              </a:ext>
            </a:extLst>
          </p:cNvPr>
          <p:cNvSpPr/>
          <p:nvPr/>
        </p:nvSpPr>
        <p:spPr>
          <a:xfrm rot="16200000">
            <a:off x="222738" y="2731477"/>
            <a:ext cx="2438400" cy="867507"/>
          </a:xfrm>
          <a:prstGeom prst="round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Row Decoder</a:t>
            </a:r>
          </a:p>
        </p:txBody>
      </p:sp>
      <p:cxnSp>
        <p:nvCxnSpPr>
          <p:cNvPr id="32" name="Straight Connector 31">
            <a:extLst>
              <a:ext uri="{FF2B5EF4-FFF2-40B4-BE49-F238E27FC236}">
                <a16:creationId xmlns:a16="http://schemas.microsoft.com/office/drawing/2014/main" id="{DF98A331-CE38-2844-A132-E75AFC032237}"/>
              </a:ext>
            </a:extLst>
          </p:cNvPr>
          <p:cNvCxnSpPr/>
          <p:nvPr/>
        </p:nvCxnSpPr>
        <p:spPr>
          <a:xfrm>
            <a:off x="1875692" y="2356337"/>
            <a:ext cx="4278923"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64AF437-B9F7-CC42-BD82-04510A57E3D2}"/>
              </a:ext>
            </a:extLst>
          </p:cNvPr>
          <p:cNvCxnSpPr/>
          <p:nvPr/>
        </p:nvCxnSpPr>
        <p:spPr>
          <a:xfrm>
            <a:off x="1875691" y="3200396"/>
            <a:ext cx="4278923"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394F12E-6D96-A448-BFF4-48EAB2C41513}"/>
              </a:ext>
            </a:extLst>
          </p:cNvPr>
          <p:cNvCxnSpPr>
            <a:cxnSpLocks/>
          </p:cNvCxnSpPr>
          <p:nvPr/>
        </p:nvCxnSpPr>
        <p:spPr>
          <a:xfrm>
            <a:off x="2426676" y="1946030"/>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0050C9E-FBE0-454D-AF64-2D660A1BCFDF}"/>
              </a:ext>
            </a:extLst>
          </p:cNvPr>
          <p:cNvCxnSpPr>
            <a:cxnSpLocks/>
          </p:cNvCxnSpPr>
          <p:nvPr/>
        </p:nvCxnSpPr>
        <p:spPr>
          <a:xfrm>
            <a:off x="3622430" y="1928101"/>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D04B39C-7EED-8B4E-83FD-FEA7D4F0F4A7}"/>
              </a:ext>
            </a:extLst>
          </p:cNvPr>
          <p:cNvCxnSpPr>
            <a:cxnSpLocks/>
          </p:cNvCxnSpPr>
          <p:nvPr/>
        </p:nvCxnSpPr>
        <p:spPr>
          <a:xfrm>
            <a:off x="4947138" y="1946030"/>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3B40D02-3C5E-C840-999B-D87FF3FBA805}"/>
              </a:ext>
            </a:extLst>
          </p:cNvPr>
          <p:cNvCxnSpPr>
            <a:cxnSpLocks/>
          </p:cNvCxnSpPr>
          <p:nvPr/>
        </p:nvCxnSpPr>
        <p:spPr>
          <a:xfrm>
            <a:off x="4360984" y="1946030"/>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85B6EE-08D0-2443-810A-0C7289C9A1DD}"/>
              </a:ext>
            </a:extLst>
          </p:cNvPr>
          <p:cNvCxnSpPr>
            <a:cxnSpLocks/>
          </p:cNvCxnSpPr>
          <p:nvPr/>
        </p:nvCxnSpPr>
        <p:spPr>
          <a:xfrm>
            <a:off x="5556738" y="1946030"/>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66EB380-91E4-AA46-A64A-E157D7A12139}"/>
              </a:ext>
            </a:extLst>
          </p:cNvPr>
          <p:cNvCxnSpPr>
            <a:cxnSpLocks/>
          </p:cNvCxnSpPr>
          <p:nvPr/>
        </p:nvCxnSpPr>
        <p:spPr>
          <a:xfrm>
            <a:off x="3036275" y="1946030"/>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ounded Rectangle 47">
            <a:extLst>
              <a:ext uri="{FF2B5EF4-FFF2-40B4-BE49-F238E27FC236}">
                <a16:creationId xmlns:a16="http://schemas.microsoft.com/office/drawing/2014/main" id="{371E5481-FC64-C642-8513-D941039690C3}"/>
              </a:ext>
            </a:extLst>
          </p:cNvPr>
          <p:cNvSpPr/>
          <p:nvPr/>
        </p:nvSpPr>
        <p:spPr>
          <a:xfrm>
            <a:off x="4044461" y="2086707"/>
            <a:ext cx="1828802" cy="679939"/>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Cambria" panose="02040503050406030204" pitchFamily="18" charset="0"/>
              </a:rPr>
              <a:t>Cache line</a:t>
            </a:r>
          </a:p>
        </p:txBody>
      </p:sp>
      <p:sp>
        <p:nvSpPr>
          <p:cNvPr id="50" name="Rounded Rectangle 49">
            <a:extLst>
              <a:ext uri="{FF2B5EF4-FFF2-40B4-BE49-F238E27FC236}">
                <a16:creationId xmlns:a16="http://schemas.microsoft.com/office/drawing/2014/main" id="{9BB68463-7EAB-7E45-8B36-8C2E4A5757F9}"/>
              </a:ext>
            </a:extLst>
          </p:cNvPr>
          <p:cNvSpPr/>
          <p:nvPr/>
        </p:nvSpPr>
        <p:spPr>
          <a:xfrm>
            <a:off x="4044461" y="2930766"/>
            <a:ext cx="1828802" cy="679942"/>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ndParaRPr>
          </a:p>
        </p:txBody>
      </p:sp>
      <p:sp>
        <p:nvSpPr>
          <p:cNvPr id="52" name="TextBox 51">
            <a:extLst>
              <a:ext uri="{FF2B5EF4-FFF2-40B4-BE49-F238E27FC236}">
                <a16:creationId xmlns:a16="http://schemas.microsoft.com/office/drawing/2014/main" id="{5B0F0D24-02C9-AB40-9B39-F8F4C0623A59}"/>
              </a:ext>
            </a:extLst>
          </p:cNvPr>
          <p:cNvSpPr txBox="1"/>
          <p:nvPr/>
        </p:nvSpPr>
        <p:spPr>
          <a:xfrm rot="5400000">
            <a:off x="3876136" y="3572247"/>
            <a:ext cx="476412" cy="584775"/>
          </a:xfrm>
          <a:prstGeom prst="rect">
            <a:avLst/>
          </a:prstGeom>
          <a:noFill/>
        </p:spPr>
        <p:txBody>
          <a:bodyPr wrap="none" rtlCol="0">
            <a:spAutoFit/>
          </a:bodyPr>
          <a:lstStyle/>
          <a:p>
            <a:r>
              <a:rPr lang="en-US" sz="3200" b="1" dirty="0"/>
              <a:t>…</a:t>
            </a:r>
          </a:p>
        </p:txBody>
      </p:sp>
      <p:sp>
        <p:nvSpPr>
          <p:cNvPr id="53" name="TextBox 52">
            <a:extLst>
              <a:ext uri="{FF2B5EF4-FFF2-40B4-BE49-F238E27FC236}">
                <a16:creationId xmlns:a16="http://schemas.microsoft.com/office/drawing/2014/main" id="{28383026-DC13-4F48-A233-2F9ED08333FD}"/>
              </a:ext>
            </a:extLst>
          </p:cNvPr>
          <p:cNvSpPr txBox="1"/>
          <p:nvPr/>
        </p:nvSpPr>
        <p:spPr>
          <a:xfrm rot="5400000">
            <a:off x="2593964" y="3587949"/>
            <a:ext cx="476412" cy="584775"/>
          </a:xfrm>
          <a:prstGeom prst="rect">
            <a:avLst/>
          </a:prstGeom>
          <a:noFill/>
        </p:spPr>
        <p:txBody>
          <a:bodyPr wrap="none" rtlCol="0">
            <a:spAutoFit/>
          </a:bodyPr>
          <a:lstStyle/>
          <a:p>
            <a:r>
              <a:rPr lang="en-US" sz="3200" b="1" dirty="0"/>
              <a:t>…</a:t>
            </a:r>
          </a:p>
        </p:txBody>
      </p:sp>
      <p:sp>
        <p:nvSpPr>
          <p:cNvPr id="54" name="TextBox 53">
            <a:extLst>
              <a:ext uri="{FF2B5EF4-FFF2-40B4-BE49-F238E27FC236}">
                <a16:creationId xmlns:a16="http://schemas.microsoft.com/office/drawing/2014/main" id="{C34D1BF6-46F9-B240-8ABC-509BEF196C65}"/>
              </a:ext>
            </a:extLst>
          </p:cNvPr>
          <p:cNvSpPr txBox="1"/>
          <p:nvPr/>
        </p:nvSpPr>
        <p:spPr>
          <a:xfrm rot="5400000">
            <a:off x="5150043" y="3568486"/>
            <a:ext cx="476412" cy="584775"/>
          </a:xfrm>
          <a:prstGeom prst="rect">
            <a:avLst/>
          </a:prstGeom>
          <a:noFill/>
        </p:spPr>
        <p:txBody>
          <a:bodyPr wrap="none" rtlCol="0">
            <a:spAutoFit/>
          </a:bodyPr>
          <a:lstStyle/>
          <a:p>
            <a:r>
              <a:rPr lang="en-US" sz="3200" b="1" dirty="0"/>
              <a:t>…</a:t>
            </a:r>
          </a:p>
        </p:txBody>
      </p:sp>
      <p:sp>
        <p:nvSpPr>
          <p:cNvPr id="55" name="TextBox 54">
            <a:extLst>
              <a:ext uri="{FF2B5EF4-FFF2-40B4-BE49-F238E27FC236}">
                <a16:creationId xmlns:a16="http://schemas.microsoft.com/office/drawing/2014/main" id="{B7E0F464-B26E-F442-8BF3-73BD082DC156}"/>
              </a:ext>
            </a:extLst>
          </p:cNvPr>
          <p:cNvSpPr txBox="1"/>
          <p:nvPr/>
        </p:nvSpPr>
        <p:spPr>
          <a:xfrm>
            <a:off x="6142007" y="2800941"/>
            <a:ext cx="476412" cy="584775"/>
          </a:xfrm>
          <a:prstGeom prst="rect">
            <a:avLst/>
          </a:prstGeom>
          <a:noFill/>
        </p:spPr>
        <p:txBody>
          <a:bodyPr wrap="none" rtlCol="0">
            <a:spAutoFit/>
          </a:bodyPr>
          <a:lstStyle/>
          <a:p>
            <a:r>
              <a:rPr lang="en-US" sz="3200" b="1" dirty="0"/>
              <a:t>…</a:t>
            </a:r>
          </a:p>
        </p:txBody>
      </p:sp>
      <p:sp>
        <p:nvSpPr>
          <p:cNvPr id="56" name="TextBox 55">
            <a:extLst>
              <a:ext uri="{FF2B5EF4-FFF2-40B4-BE49-F238E27FC236}">
                <a16:creationId xmlns:a16="http://schemas.microsoft.com/office/drawing/2014/main" id="{BA07E67E-08D3-D649-AC54-14A36664678C}"/>
              </a:ext>
            </a:extLst>
          </p:cNvPr>
          <p:cNvSpPr txBox="1"/>
          <p:nvPr/>
        </p:nvSpPr>
        <p:spPr>
          <a:xfrm>
            <a:off x="6139132" y="1969931"/>
            <a:ext cx="476412" cy="584775"/>
          </a:xfrm>
          <a:prstGeom prst="rect">
            <a:avLst/>
          </a:prstGeom>
          <a:noFill/>
        </p:spPr>
        <p:txBody>
          <a:bodyPr wrap="none" rtlCol="0">
            <a:spAutoFit/>
          </a:bodyPr>
          <a:lstStyle/>
          <a:p>
            <a:r>
              <a:rPr lang="en-US" sz="3200" b="1" dirty="0"/>
              <a:t>…</a:t>
            </a:r>
          </a:p>
        </p:txBody>
      </p:sp>
      <p:sp>
        <p:nvSpPr>
          <p:cNvPr id="57" name="Content Placeholder 2">
            <a:extLst>
              <a:ext uri="{FF2B5EF4-FFF2-40B4-BE49-F238E27FC236}">
                <a16:creationId xmlns:a16="http://schemas.microsoft.com/office/drawing/2014/main" id="{1037BF9B-F2F7-6F47-A6C7-913AE14F3228}"/>
              </a:ext>
            </a:extLst>
          </p:cNvPr>
          <p:cNvSpPr>
            <a:spLocks noGrp="1"/>
          </p:cNvSpPr>
          <p:nvPr>
            <p:ph idx="1"/>
          </p:nvPr>
        </p:nvSpPr>
        <p:spPr>
          <a:xfrm>
            <a:off x="171450" y="5126730"/>
            <a:ext cx="8972549" cy="1731269"/>
          </a:xfrm>
        </p:spPr>
        <p:txBody>
          <a:bodyPr>
            <a:normAutofit/>
          </a:bodyPr>
          <a:lstStyle/>
          <a:p>
            <a:pPr marL="0" indent="0">
              <a:buNone/>
            </a:pPr>
            <a:r>
              <a:rPr lang="en-US" dirty="0">
                <a:latin typeface="Cambria" panose="02040503050406030204" pitchFamily="18" charset="0"/>
              </a:rPr>
              <a:t>Identifies subarray columns comprised of </a:t>
            </a:r>
            <a:r>
              <a:rPr lang="en-US" b="1" dirty="0">
                <a:solidFill>
                  <a:schemeClr val="accent6">
                    <a:lumMod val="75000"/>
                  </a:schemeClr>
                </a:solidFill>
                <a:latin typeface="Cambria" panose="02040503050406030204" pitchFamily="18" charset="0"/>
              </a:rPr>
              <a:t>strong </a:t>
            </a:r>
            <a:r>
              <a:rPr lang="en-US" b="1" dirty="0" err="1">
                <a:solidFill>
                  <a:schemeClr val="accent6">
                    <a:lumMod val="75000"/>
                  </a:schemeClr>
                </a:solidFill>
                <a:latin typeface="Cambria" panose="02040503050406030204" pitchFamily="18" charset="0"/>
              </a:rPr>
              <a:t>bitlines</a:t>
            </a:r>
            <a:endParaRPr lang="en-US" b="1" dirty="0">
              <a:latin typeface="Cambria" panose="02040503050406030204" pitchFamily="18" charset="0"/>
            </a:endParaRPr>
          </a:p>
          <a:p>
            <a:pPr marL="0" indent="0">
              <a:buNone/>
            </a:pPr>
            <a:r>
              <a:rPr lang="en-US" dirty="0">
                <a:latin typeface="Cambria" panose="02040503050406030204" pitchFamily="18" charset="0"/>
              </a:rPr>
              <a:t>Access cache lines in strong subarray columns with a </a:t>
            </a:r>
            <a:r>
              <a:rPr lang="en-US" b="1" dirty="0">
                <a:solidFill>
                  <a:srgbClr val="0070C0"/>
                </a:solidFill>
                <a:latin typeface="Cambria" panose="02040503050406030204" pitchFamily="18" charset="0"/>
              </a:rPr>
              <a:t>reduced </a:t>
            </a:r>
            <a:r>
              <a:rPr lang="en-US" b="1" dirty="0" err="1">
                <a:solidFill>
                  <a:srgbClr val="0070C0"/>
                </a:solidFill>
                <a:latin typeface="Cambria" panose="02040503050406030204" pitchFamily="18" charset="0"/>
              </a:rPr>
              <a:t>t</a:t>
            </a:r>
            <a:r>
              <a:rPr lang="en-US" b="1" baseline="-25000" dirty="0" err="1">
                <a:solidFill>
                  <a:srgbClr val="0070C0"/>
                </a:solidFill>
                <a:latin typeface="Cambria" panose="02040503050406030204" pitchFamily="18" charset="0"/>
              </a:rPr>
              <a:t>RCD</a:t>
            </a:r>
            <a:r>
              <a:rPr lang="en-US" b="1" dirty="0">
                <a:solidFill>
                  <a:srgbClr val="0070C0"/>
                </a:solidFill>
                <a:latin typeface="Cambria" panose="02040503050406030204" pitchFamily="18" charset="0"/>
              </a:rPr>
              <a:t> </a:t>
            </a:r>
            <a:endParaRPr lang="en-US" b="1" baseline="-25000" dirty="0">
              <a:solidFill>
                <a:srgbClr val="0070C0"/>
              </a:solidFill>
              <a:latin typeface="Cambria" panose="02040503050406030204" pitchFamily="18" charset="0"/>
            </a:endParaRPr>
          </a:p>
        </p:txBody>
      </p:sp>
      <p:cxnSp>
        <p:nvCxnSpPr>
          <p:cNvPr id="58" name="Straight Connector 57">
            <a:extLst>
              <a:ext uri="{FF2B5EF4-FFF2-40B4-BE49-F238E27FC236}">
                <a16:creationId xmlns:a16="http://schemas.microsoft.com/office/drawing/2014/main" id="{2F3AD8ED-8A36-3E44-92ED-80DD2DC67BE9}"/>
              </a:ext>
            </a:extLst>
          </p:cNvPr>
          <p:cNvCxnSpPr>
            <a:cxnSpLocks/>
          </p:cNvCxnSpPr>
          <p:nvPr/>
        </p:nvCxnSpPr>
        <p:spPr>
          <a:xfrm>
            <a:off x="2426676" y="1941696"/>
            <a:ext cx="0" cy="2438400"/>
          </a:xfrm>
          <a:prstGeom prst="line">
            <a:avLst/>
          </a:prstGeom>
          <a:ln w="1079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D8638F4-2799-2E48-A037-3E4F568A5740}"/>
              </a:ext>
            </a:extLst>
          </p:cNvPr>
          <p:cNvCxnSpPr>
            <a:cxnSpLocks/>
          </p:cNvCxnSpPr>
          <p:nvPr/>
        </p:nvCxnSpPr>
        <p:spPr>
          <a:xfrm>
            <a:off x="3619671" y="1929287"/>
            <a:ext cx="0" cy="2438400"/>
          </a:xfrm>
          <a:prstGeom prst="line">
            <a:avLst/>
          </a:prstGeom>
          <a:ln w="107950">
            <a:solidFill>
              <a:srgbClr val="C00000"/>
            </a:solidFill>
          </a:ln>
        </p:spPr>
        <p:style>
          <a:lnRef idx="1">
            <a:schemeClr val="accent1"/>
          </a:lnRef>
          <a:fillRef idx="0">
            <a:schemeClr val="accent1"/>
          </a:fillRef>
          <a:effectRef idx="0">
            <a:schemeClr val="accent1"/>
          </a:effectRef>
          <a:fontRef idx="minor">
            <a:schemeClr val="tx1"/>
          </a:fontRef>
        </p:style>
      </p:cxnSp>
      <p:sp>
        <p:nvSpPr>
          <p:cNvPr id="47" name="Rounded Rectangle 46">
            <a:extLst>
              <a:ext uri="{FF2B5EF4-FFF2-40B4-BE49-F238E27FC236}">
                <a16:creationId xmlns:a16="http://schemas.microsoft.com/office/drawing/2014/main" id="{76F3B088-9253-E149-AB75-B0156BB80096}"/>
              </a:ext>
            </a:extLst>
          </p:cNvPr>
          <p:cNvSpPr/>
          <p:nvPr/>
        </p:nvSpPr>
        <p:spPr>
          <a:xfrm>
            <a:off x="2133599" y="2086708"/>
            <a:ext cx="1828802" cy="679938"/>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85000"/>
                  <a:lumOff val="15000"/>
                </a:schemeClr>
              </a:solidFill>
              <a:latin typeface="Cambria" panose="02040503050406030204" pitchFamily="18" charset="0"/>
            </a:endParaRPr>
          </a:p>
        </p:txBody>
      </p:sp>
      <p:sp>
        <p:nvSpPr>
          <p:cNvPr id="49" name="Rounded Rectangle 48">
            <a:extLst>
              <a:ext uri="{FF2B5EF4-FFF2-40B4-BE49-F238E27FC236}">
                <a16:creationId xmlns:a16="http://schemas.microsoft.com/office/drawing/2014/main" id="{1396745B-9F0E-404E-9AA1-3E2267959EFE}"/>
              </a:ext>
            </a:extLst>
          </p:cNvPr>
          <p:cNvSpPr/>
          <p:nvPr/>
        </p:nvSpPr>
        <p:spPr>
          <a:xfrm>
            <a:off x="2133598" y="2930767"/>
            <a:ext cx="1828802" cy="679941"/>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Cambria" panose="02040503050406030204" pitchFamily="18" charset="0"/>
            </a:endParaRPr>
          </a:p>
        </p:txBody>
      </p:sp>
      <p:sp>
        <p:nvSpPr>
          <p:cNvPr id="51" name="Rounded Rectangle 50">
            <a:extLst>
              <a:ext uri="{FF2B5EF4-FFF2-40B4-BE49-F238E27FC236}">
                <a16:creationId xmlns:a16="http://schemas.microsoft.com/office/drawing/2014/main" id="{7291C610-1999-7E49-9704-4ACD50F76DD8}"/>
              </a:ext>
            </a:extLst>
          </p:cNvPr>
          <p:cNvSpPr/>
          <p:nvPr/>
        </p:nvSpPr>
        <p:spPr>
          <a:xfrm>
            <a:off x="2133598" y="4114800"/>
            <a:ext cx="3739665" cy="539261"/>
          </a:xfrm>
          <a:prstGeom prst="roundRect">
            <a:avLst>
              <a:gd name="adj" fmla="val 50000"/>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Local Row Buffer</a:t>
            </a:r>
          </a:p>
        </p:txBody>
      </p:sp>
      <p:grpSp>
        <p:nvGrpSpPr>
          <p:cNvPr id="60" name="Group 59">
            <a:extLst>
              <a:ext uri="{FF2B5EF4-FFF2-40B4-BE49-F238E27FC236}">
                <a16:creationId xmlns:a16="http://schemas.microsoft.com/office/drawing/2014/main" id="{79E5C009-7576-8A48-B7CB-729A406D5915}"/>
              </a:ext>
            </a:extLst>
          </p:cNvPr>
          <p:cNvGrpSpPr/>
          <p:nvPr/>
        </p:nvGrpSpPr>
        <p:grpSpPr>
          <a:xfrm>
            <a:off x="296631" y="1067761"/>
            <a:ext cx="2266774" cy="896198"/>
            <a:chOff x="274094" y="1806180"/>
            <a:chExt cx="2266774" cy="896198"/>
          </a:xfrm>
        </p:grpSpPr>
        <p:sp>
          <p:nvSpPr>
            <p:cNvPr id="61" name="Rectangle 60">
              <a:extLst>
                <a:ext uri="{FF2B5EF4-FFF2-40B4-BE49-F238E27FC236}">
                  <a16:creationId xmlns:a16="http://schemas.microsoft.com/office/drawing/2014/main" id="{FF83D636-9F5C-144A-BBF5-632CC17D13CD}"/>
                </a:ext>
              </a:extLst>
            </p:cNvPr>
            <p:cNvSpPr/>
            <p:nvPr/>
          </p:nvSpPr>
          <p:spPr>
            <a:xfrm>
              <a:off x="274094" y="1806180"/>
              <a:ext cx="2266774" cy="523220"/>
            </a:xfrm>
            <a:prstGeom prst="rect">
              <a:avLst/>
            </a:prstGeom>
          </p:spPr>
          <p:txBody>
            <a:bodyPr wrap="none">
              <a:spAutoFit/>
            </a:bodyPr>
            <a:lstStyle/>
            <a:p>
              <a:pPr algn="ctr"/>
              <a:r>
                <a:rPr lang="en-US" sz="2800" b="1" dirty="0">
                  <a:solidFill>
                    <a:srgbClr val="C00000"/>
                  </a:solidFill>
                  <a:latin typeface="Cambria" panose="02040503050406030204" pitchFamily="18" charset="0"/>
                </a:rPr>
                <a:t>Weak </a:t>
              </a:r>
              <a:r>
                <a:rPr lang="en-US" sz="2800" b="1" dirty="0" err="1">
                  <a:solidFill>
                    <a:srgbClr val="C00000"/>
                  </a:solidFill>
                  <a:latin typeface="Cambria" panose="02040503050406030204" pitchFamily="18" charset="0"/>
                </a:rPr>
                <a:t>bitline</a:t>
              </a:r>
              <a:endParaRPr lang="en-US" sz="2800" b="1" dirty="0">
                <a:solidFill>
                  <a:srgbClr val="C00000"/>
                </a:solidFill>
                <a:latin typeface="Cambria" panose="02040503050406030204" pitchFamily="18" charset="0"/>
              </a:endParaRPr>
            </a:p>
          </p:txBody>
        </p:sp>
        <p:cxnSp>
          <p:nvCxnSpPr>
            <p:cNvPr id="62" name="Straight Arrow Connector 61">
              <a:extLst>
                <a:ext uri="{FF2B5EF4-FFF2-40B4-BE49-F238E27FC236}">
                  <a16:creationId xmlns:a16="http://schemas.microsoft.com/office/drawing/2014/main" id="{9A67BCC6-2432-454F-BF77-C3DD98A30DBF}"/>
                </a:ext>
              </a:extLst>
            </p:cNvPr>
            <p:cNvCxnSpPr>
              <a:cxnSpLocks/>
            </p:cNvCxnSpPr>
            <p:nvPr/>
          </p:nvCxnSpPr>
          <p:spPr>
            <a:xfrm>
              <a:off x="1670919" y="2366557"/>
              <a:ext cx="544210" cy="335821"/>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6DADB736-3226-5C40-A2CD-7C21393472C5}"/>
              </a:ext>
            </a:extLst>
          </p:cNvPr>
          <p:cNvGrpSpPr/>
          <p:nvPr/>
        </p:nvGrpSpPr>
        <p:grpSpPr>
          <a:xfrm>
            <a:off x="5568558" y="1128032"/>
            <a:ext cx="2431628" cy="828018"/>
            <a:chOff x="191669" y="1806180"/>
            <a:chExt cx="2431628" cy="828018"/>
          </a:xfrm>
        </p:grpSpPr>
        <p:sp>
          <p:nvSpPr>
            <p:cNvPr id="67" name="Rectangle 66">
              <a:extLst>
                <a:ext uri="{FF2B5EF4-FFF2-40B4-BE49-F238E27FC236}">
                  <a16:creationId xmlns:a16="http://schemas.microsoft.com/office/drawing/2014/main" id="{C3D3BEE5-D33F-F843-96D1-6721AD2AD27E}"/>
                </a:ext>
              </a:extLst>
            </p:cNvPr>
            <p:cNvSpPr/>
            <p:nvPr/>
          </p:nvSpPr>
          <p:spPr>
            <a:xfrm>
              <a:off x="191669" y="1806180"/>
              <a:ext cx="2431628" cy="523220"/>
            </a:xfrm>
            <a:prstGeom prst="rect">
              <a:avLst/>
            </a:prstGeom>
          </p:spPr>
          <p:txBody>
            <a:bodyPr wrap="none">
              <a:spAutoFit/>
            </a:bodyPr>
            <a:lstStyle/>
            <a:p>
              <a:pPr algn="ctr"/>
              <a:r>
                <a:rPr lang="en-US" sz="2800" b="1" dirty="0">
                  <a:solidFill>
                    <a:schemeClr val="accent6">
                      <a:lumMod val="75000"/>
                    </a:schemeClr>
                  </a:solidFill>
                  <a:latin typeface="Cambria" panose="02040503050406030204" pitchFamily="18" charset="0"/>
                </a:rPr>
                <a:t>Strong </a:t>
              </a:r>
              <a:r>
                <a:rPr lang="en-US" sz="2800" b="1" dirty="0" err="1">
                  <a:solidFill>
                    <a:schemeClr val="accent6">
                      <a:lumMod val="75000"/>
                    </a:schemeClr>
                  </a:solidFill>
                  <a:latin typeface="Cambria" panose="02040503050406030204" pitchFamily="18" charset="0"/>
                </a:rPr>
                <a:t>bitline</a:t>
              </a:r>
              <a:endParaRPr lang="en-US" sz="2800" b="1" dirty="0">
                <a:solidFill>
                  <a:schemeClr val="accent6">
                    <a:lumMod val="75000"/>
                  </a:schemeClr>
                </a:solidFill>
                <a:latin typeface="Cambria" panose="02040503050406030204" pitchFamily="18" charset="0"/>
              </a:endParaRPr>
            </a:p>
          </p:txBody>
        </p:sp>
        <p:cxnSp>
          <p:nvCxnSpPr>
            <p:cNvPr id="68" name="Straight Arrow Connector 67">
              <a:extLst>
                <a:ext uri="{FF2B5EF4-FFF2-40B4-BE49-F238E27FC236}">
                  <a16:creationId xmlns:a16="http://schemas.microsoft.com/office/drawing/2014/main" id="{611DCF6A-A7B5-014C-A510-872C73101228}"/>
                </a:ext>
              </a:extLst>
            </p:cNvPr>
            <p:cNvCxnSpPr>
              <a:cxnSpLocks/>
            </p:cNvCxnSpPr>
            <p:nvPr/>
          </p:nvCxnSpPr>
          <p:spPr>
            <a:xfrm flipH="1">
              <a:off x="274095" y="2361860"/>
              <a:ext cx="515354" cy="272338"/>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008CF315-A5DC-5D41-B7AC-37DCB15F4767}"/>
              </a:ext>
            </a:extLst>
          </p:cNvPr>
          <p:cNvGrpSpPr/>
          <p:nvPr/>
        </p:nvGrpSpPr>
        <p:grpSpPr>
          <a:xfrm>
            <a:off x="5908661" y="3554374"/>
            <a:ext cx="3281869" cy="954107"/>
            <a:chOff x="-184481" y="1601103"/>
            <a:chExt cx="3281869" cy="954107"/>
          </a:xfrm>
        </p:grpSpPr>
        <p:sp>
          <p:nvSpPr>
            <p:cNvPr id="36" name="Rectangle 35">
              <a:extLst>
                <a:ext uri="{FF2B5EF4-FFF2-40B4-BE49-F238E27FC236}">
                  <a16:creationId xmlns:a16="http://schemas.microsoft.com/office/drawing/2014/main" id="{1134376A-0D05-6247-814C-79003C2AA0F6}"/>
                </a:ext>
              </a:extLst>
            </p:cNvPr>
            <p:cNvSpPr/>
            <p:nvPr/>
          </p:nvSpPr>
          <p:spPr>
            <a:xfrm>
              <a:off x="192811" y="1601103"/>
              <a:ext cx="2904577" cy="954107"/>
            </a:xfrm>
            <a:prstGeom prst="rect">
              <a:avLst/>
            </a:prstGeom>
          </p:spPr>
          <p:txBody>
            <a:bodyPr wrap="none">
              <a:spAutoFit/>
            </a:bodyPr>
            <a:lstStyle/>
            <a:p>
              <a:pPr algn="ctr"/>
              <a:r>
                <a:rPr lang="en-US" sz="2800" b="1" dirty="0">
                  <a:solidFill>
                    <a:schemeClr val="accent6">
                      <a:lumMod val="75000"/>
                    </a:schemeClr>
                  </a:solidFill>
                  <a:latin typeface="Cambria" panose="02040503050406030204" pitchFamily="18" charset="0"/>
                </a:rPr>
                <a:t>Strong subarray </a:t>
              </a:r>
            </a:p>
            <a:p>
              <a:pPr algn="ctr"/>
              <a:r>
                <a:rPr lang="en-US" sz="2800" b="1" dirty="0">
                  <a:solidFill>
                    <a:schemeClr val="accent6">
                      <a:lumMod val="75000"/>
                    </a:schemeClr>
                  </a:solidFill>
                  <a:latin typeface="Cambria" panose="02040503050406030204" pitchFamily="18" charset="0"/>
                </a:rPr>
                <a:t>column</a:t>
              </a:r>
            </a:p>
          </p:txBody>
        </p:sp>
        <p:cxnSp>
          <p:nvCxnSpPr>
            <p:cNvPr id="37" name="Straight Arrow Connector 36">
              <a:extLst>
                <a:ext uri="{FF2B5EF4-FFF2-40B4-BE49-F238E27FC236}">
                  <a16:creationId xmlns:a16="http://schemas.microsoft.com/office/drawing/2014/main" id="{5811BAA9-6701-3F4D-836F-D96D6B13097E}"/>
                </a:ext>
              </a:extLst>
            </p:cNvPr>
            <p:cNvCxnSpPr>
              <a:cxnSpLocks/>
            </p:cNvCxnSpPr>
            <p:nvPr/>
          </p:nvCxnSpPr>
          <p:spPr>
            <a:xfrm flipH="1" flipV="1">
              <a:off x="-184481" y="1871572"/>
              <a:ext cx="433619" cy="6539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5343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7">
                                            <p:txEl>
                                              <p:pRg st="0" end="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0" grpId="0" animBg="1"/>
      <p:bldP spid="48" grpId="0" animBg="1"/>
      <p:bldP spid="50" grpId="0" animBg="1"/>
      <p:bldP spid="52" grpId="0"/>
      <p:bldP spid="53" grpId="0"/>
      <p:bldP spid="54" grpId="0"/>
      <p:bldP spid="55" grpId="0"/>
      <p:bldP spid="56" grpId="0"/>
      <p:bldP spid="47" grpId="0" animBg="1"/>
      <p:bldP spid="49" grpId="0" animBg="1"/>
      <p:bldP spid="5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888070-81F2-3A46-9B4D-AB26C33DBA2F}"/>
              </a:ext>
            </a:extLst>
          </p:cNvPr>
          <p:cNvSpPr/>
          <p:nvPr/>
        </p:nvSpPr>
        <p:spPr>
          <a:xfrm>
            <a:off x="0" y="4979324"/>
            <a:ext cx="9144000" cy="678872"/>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80548-BE00-6347-A6AE-719BC85B1D85}"/>
              </a:ext>
            </a:extLst>
          </p:cNvPr>
          <p:cNvSpPr>
            <a:spLocks noGrp="1"/>
          </p:cNvSpPr>
          <p:nvPr>
            <p:ph type="title"/>
          </p:nvPr>
        </p:nvSpPr>
        <p:spPr>
          <a:xfrm>
            <a:off x="171451" y="140677"/>
            <a:ext cx="8708780" cy="741120"/>
          </a:xfrm>
        </p:spPr>
        <p:txBody>
          <a:bodyPr/>
          <a:lstStyle/>
          <a:p>
            <a:r>
              <a:rPr lang="en-US" b="1" dirty="0">
                <a:latin typeface="Cambria" panose="02040503050406030204" pitchFamily="18" charset="0"/>
              </a:rPr>
              <a:t>Solar-DRAM</a:t>
            </a:r>
          </a:p>
        </p:txBody>
      </p:sp>
      <p:sp>
        <p:nvSpPr>
          <p:cNvPr id="3" name="Content Placeholder 2">
            <a:extLst>
              <a:ext uri="{FF2B5EF4-FFF2-40B4-BE49-F238E27FC236}">
                <a16:creationId xmlns:a16="http://schemas.microsoft.com/office/drawing/2014/main" id="{980033FD-ABB8-664B-9E4A-AF3AA8B49A0F}"/>
              </a:ext>
            </a:extLst>
          </p:cNvPr>
          <p:cNvSpPr>
            <a:spLocks noGrp="1"/>
          </p:cNvSpPr>
          <p:nvPr>
            <p:ph idx="1"/>
          </p:nvPr>
        </p:nvSpPr>
        <p:spPr>
          <a:xfrm>
            <a:off x="171451" y="881797"/>
            <a:ext cx="8362949" cy="5839679"/>
          </a:xfrm>
        </p:spPr>
        <p:txBody>
          <a:bodyPr>
            <a:normAutofit/>
          </a:bodyPr>
          <a:lstStyle/>
          <a:p>
            <a:pPr marL="0" indent="0">
              <a:buNone/>
            </a:pPr>
            <a:r>
              <a:rPr lang="en-US" sz="3200" dirty="0">
                <a:latin typeface="Cambria" panose="02040503050406030204" pitchFamily="18" charset="0"/>
              </a:rPr>
              <a:t>Identifies subarray columns as “</a:t>
            </a:r>
            <a:r>
              <a:rPr lang="en-US" sz="3200" b="1" dirty="0">
                <a:solidFill>
                  <a:srgbClr val="C00000"/>
                </a:solidFill>
                <a:latin typeface="Cambria" panose="02040503050406030204" pitchFamily="18" charset="0"/>
              </a:rPr>
              <a:t>weak (slow)</a:t>
            </a:r>
            <a:r>
              <a:rPr lang="en-US" sz="3200" dirty="0">
                <a:latin typeface="Cambria" panose="02040503050406030204" pitchFamily="18" charset="0"/>
              </a:rPr>
              <a:t>” or “</a:t>
            </a:r>
            <a:r>
              <a:rPr lang="en-US" sz="3200" b="1" dirty="0">
                <a:solidFill>
                  <a:schemeClr val="accent6">
                    <a:lumMod val="75000"/>
                  </a:schemeClr>
                </a:solidFill>
                <a:latin typeface="Cambria" panose="02040503050406030204" pitchFamily="18" charset="0"/>
              </a:rPr>
              <a:t>strong (fast)</a:t>
            </a:r>
            <a:r>
              <a:rPr lang="en-US" sz="3200" dirty="0">
                <a:latin typeface="Cambria" panose="02040503050406030204" pitchFamily="18" charset="0"/>
              </a:rPr>
              <a:t>” and accesses cache lines in strong subarray columns with reduced </a:t>
            </a:r>
            <a:r>
              <a:rPr lang="en-US" sz="3200" b="1" dirty="0" err="1">
                <a:latin typeface="Cambria" panose="02040503050406030204" pitchFamily="18" charset="0"/>
              </a:rPr>
              <a:t>t</a:t>
            </a:r>
            <a:r>
              <a:rPr lang="en-US" sz="3200" b="1" baseline="-25000" dirty="0" err="1">
                <a:latin typeface="Cambria" panose="02040503050406030204" pitchFamily="18" charset="0"/>
              </a:rPr>
              <a:t>RCD</a:t>
            </a:r>
            <a:endParaRPr lang="en-US" sz="3200" b="1" baseline="-25000" dirty="0">
              <a:latin typeface="Cambria" panose="02040503050406030204" pitchFamily="18" charset="0"/>
            </a:endParaRPr>
          </a:p>
          <a:p>
            <a:pPr marL="0" indent="0">
              <a:buNone/>
            </a:pPr>
            <a:endParaRPr lang="en-US" sz="100" dirty="0">
              <a:latin typeface="Cambria" panose="02040503050406030204" pitchFamily="18" charset="0"/>
            </a:endParaRPr>
          </a:p>
          <a:p>
            <a:pPr marL="0" indent="0">
              <a:buNone/>
            </a:pPr>
            <a:r>
              <a:rPr lang="en-US" sz="3200" dirty="0">
                <a:latin typeface="Cambria" panose="02040503050406030204" pitchFamily="18" charset="0"/>
              </a:rPr>
              <a:t>Uses a </a:t>
            </a:r>
            <a:r>
              <a:rPr lang="en-US" sz="3200" dirty="0">
                <a:solidFill>
                  <a:srgbClr val="0070C0"/>
                </a:solidFill>
                <a:latin typeface="Cambria" panose="02040503050406030204" pitchFamily="18" charset="0"/>
              </a:rPr>
              <a:t>static profile of weak subarray columns</a:t>
            </a:r>
          </a:p>
          <a:p>
            <a:pPr lvl="1"/>
            <a:r>
              <a:rPr lang="en-US" sz="2600" dirty="0">
                <a:latin typeface="Cambria" panose="02040503050406030204" pitchFamily="18" charset="0"/>
              </a:rPr>
              <a:t>Obtained in a one-time profiling step</a:t>
            </a:r>
          </a:p>
          <a:p>
            <a:pPr marL="0" indent="0">
              <a:buNone/>
            </a:pPr>
            <a:endParaRPr lang="en-US" sz="1200" b="1" dirty="0">
              <a:solidFill>
                <a:srgbClr val="0070C0"/>
              </a:solidFill>
              <a:latin typeface="Cambria" panose="02040503050406030204" pitchFamily="18" charset="0"/>
            </a:endParaRPr>
          </a:p>
          <a:p>
            <a:pPr marL="0" indent="0">
              <a:buNone/>
            </a:pPr>
            <a:r>
              <a:rPr lang="en-US" sz="3200" b="1" dirty="0">
                <a:solidFill>
                  <a:srgbClr val="0070C0"/>
                </a:solidFill>
                <a:latin typeface="Cambria" panose="02040503050406030204" pitchFamily="18" charset="0"/>
              </a:rPr>
              <a:t>Three Components</a:t>
            </a:r>
          </a:p>
          <a:p>
            <a:pPr marL="0" indent="0">
              <a:buNone/>
            </a:pPr>
            <a:endParaRPr lang="en-US" sz="400" b="1" dirty="0">
              <a:solidFill>
                <a:srgbClr val="0070C0"/>
              </a:solidFill>
              <a:latin typeface="Cambria" panose="02040503050406030204" pitchFamily="18" charset="0"/>
            </a:endParaRPr>
          </a:p>
          <a:p>
            <a:pPr marL="971550" lvl="1" indent="-514350">
              <a:buFont typeface="+mj-lt"/>
              <a:buAutoNum type="arabicPeriod"/>
            </a:pPr>
            <a:r>
              <a:rPr lang="en-US" sz="3200" dirty="0">
                <a:latin typeface="Cambria" panose="02040503050406030204" pitchFamily="18" charset="0"/>
              </a:rPr>
              <a:t>Variable-latency cache lines (VLC)</a:t>
            </a:r>
          </a:p>
          <a:p>
            <a:pPr marL="971550" lvl="1" indent="-514350">
              <a:buFont typeface="+mj-lt"/>
              <a:buAutoNum type="arabicPeriod"/>
            </a:pPr>
            <a:endParaRPr lang="en-US" sz="400" dirty="0">
              <a:latin typeface="Cambria" panose="02040503050406030204" pitchFamily="18" charset="0"/>
            </a:endParaRPr>
          </a:p>
          <a:p>
            <a:pPr marL="971550" lvl="1" indent="-514350">
              <a:buFont typeface="+mj-lt"/>
              <a:buAutoNum type="arabicPeriod"/>
            </a:pPr>
            <a:r>
              <a:rPr lang="en-US" sz="3200" dirty="0">
                <a:latin typeface="Cambria" panose="02040503050406030204" pitchFamily="18" charset="0"/>
              </a:rPr>
              <a:t>Reordered subarray columns (RSC)</a:t>
            </a:r>
          </a:p>
          <a:p>
            <a:pPr marL="971550" lvl="1" indent="-514350">
              <a:buFont typeface="+mj-lt"/>
              <a:buAutoNum type="arabicPeriod"/>
            </a:pPr>
            <a:endParaRPr lang="en-US" sz="400" dirty="0">
              <a:latin typeface="Cambria" panose="02040503050406030204" pitchFamily="18" charset="0"/>
            </a:endParaRPr>
          </a:p>
          <a:p>
            <a:pPr marL="971550" lvl="1" indent="-514350">
              <a:buFont typeface="+mj-lt"/>
              <a:buAutoNum type="arabicPeriod"/>
            </a:pPr>
            <a:r>
              <a:rPr lang="en-US" sz="3200" dirty="0">
                <a:latin typeface="Cambria" panose="02040503050406030204" pitchFamily="18" charset="0"/>
              </a:rPr>
              <a:t>Reduced latency for writes (RLW)</a:t>
            </a:r>
          </a:p>
          <a:p>
            <a:pPr marL="0" indent="0">
              <a:buNone/>
            </a:pPr>
            <a:endParaRPr lang="en-US" sz="3600" dirty="0">
              <a:latin typeface="Cambria" panose="02040503050406030204" pitchFamily="18" charset="0"/>
            </a:endParaRPr>
          </a:p>
          <a:p>
            <a:pPr lvl="1"/>
            <a:endParaRPr lang="en-US" sz="3200" dirty="0">
              <a:latin typeface="Cambria" panose="02040503050406030204" pitchFamily="18" charset="0"/>
            </a:endParaRPr>
          </a:p>
          <a:p>
            <a:pPr marL="457200" lvl="1" indent="0">
              <a:buNone/>
            </a:pPr>
            <a:endParaRPr lang="en-US" sz="3200" dirty="0">
              <a:latin typeface="Cambria" panose="02040503050406030204" pitchFamily="18" charset="0"/>
            </a:endParaRPr>
          </a:p>
          <a:p>
            <a:pPr marL="457200" lvl="1" indent="0">
              <a:buNone/>
            </a:pPr>
            <a:endParaRPr lang="en-US" sz="3200" dirty="0">
              <a:latin typeface="Cambria" panose="02040503050406030204" pitchFamily="18" charset="0"/>
            </a:endParaRPr>
          </a:p>
        </p:txBody>
      </p:sp>
      <p:sp>
        <p:nvSpPr>
          <p:cNvPr id="4" name="Slide Number Placeholder 3">
            <a:extLst>
              <a:ext uri="{FF2B5EF4-FFF2-40B4-BE49-F238E27FC236}">
                <a16:creationId xmlns:a16="http://schemas.microsoft.com/office/drawing/2014/main" id="{8C318532-08EC-9240-9F26-EF8F51664B9F}"/>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31</a:t>
            </a:fld>
            <a:endParaRPr lang="en-US"/>
          </a:p>
        </p:txBody>
      </p:sp>
    </p:spTree>
    <p:extLst>
      <p:ext uri="{BB962C8B-B14F-4D97-AF65-F5344CB8AC3E}">
        <p14:creationId xmlns:p14="http://schemas.microsoft.com/office/powerpoint/2010/main" val="3248316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49B58C-3959-674C-8626-67CD26DFDFFA}"/>
              </a:ext>
            </a:extLst>
          </p:cNvPr>
          <p:cNvSpPr/>
          <p:nvPr/>
        </p:nvSpPr>
        <p:spPr>
          <a:xfrm>
            <a:off x="4007135" y="1714242"/>
            <a:ext cx="1894114" cy="240781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E9A73F4-8EF7-FF40-8925-449891CB5597}"/>
              </a:ext>
            </a:extLst>
          </p:cNvPr>
          <p:cNvSpPr>
            <a:spLocks noGrp="1"/>
          </p:cNvSpPr>
          <p:nvPr>
            <p:ph type="sldNum" sz="quarter" idx="4"/>
          </p:nvPr>
        </p:nvSpPr>
        <p:spPr/>
        <p:txBody>
          <a:bodyPr/>
          <a:lstStyle/>
          <a:p>
            <a:fld id="{E75A338B-E4D4-8546-881C-31C2CA334C30}" type="slidenum">
              <a:rPr lang="en-US" smtClean="0"/>
              <a:pPr/>
              <a:t>32</a:t>
            </a:fld>
            <a:endParaRPr lang="en-US" dirty="0"/>
          </a:p>
        </p:txBody>
      </p:sp>
      <p:sp>
        <p:nvSpPr>
          <p:cNvPr id="5" name="Title 1">
            <a:extLst>
              <a:ext uri="{FF2B5EF4-FFF2-40B4-BE49-F238E27FC236}">
                <a16:creationId xmlns:a16="http://schemas.microsoft.com/office/drawing/2014/main" id="{1A00F7CA-232D-2E49-B9D8-7C2DBCEBB96C}"/>
              </a:ext>
            </a:extLst>
          </p:cNvPr>
          <p:cNvSpPr>
            <a:spLocks noGrp="1"/>
          </p:cNvSpPr>
          <p:nvPr>
            <p:ph type="title"/>
          </p:nvPr>
        </p:nvSpPr>
        <p:spPr>
          <a:xfrm>
            <a:off x="171451" y="140677"/>
            <a:ext cx="8708780" cy="741120"/>
          </a:xfrm>
        </p:spPr>
        <p:txBody>
          <a:bodyPr/>
          <a:lstStyle/>
          <a:p>
            <a:r>
              <a:rPr lang="en-US" b="1" dirty="0">
                <a:latin typeface="Cambria" panose="02040503050406030204" pitchFamily="18" charset="0"/>
              </a:rPr>
              <a:t>Solar-DRAM: RSC (II)</a:t>
            </a:r>
          </a:p>
        </p:txBody>
      </p:sp>
      <p:grpSp>
        <p:nvGrpSpPr>
          <p:cNvPr id="2" name="Group 1">
            <a:extLst>
              <a:ext uri="{FF2B5EF4-FFF2-40B4-BE49-F238E27FC236}">
                <a16:creationId xmlns:a16="http://schemas.microsoft.com/office/drawing/2014/main" id="{D9482AF3-9F92-4046-804C-2DB498BBE654}"/>
              </a:ext>
            </a:extLst>
          </p:cNvPr>
          <p:cNvGrpSpPr/>
          <p:nvPr/>
        </p:nvGrpSpPr>
        <p:grpSpPr>
          <a:xfrm>
            <a:off x="1008184" y="1928101"/>
            <a:ext cx="5610235" cy="2725960"/>
            <a:chOff x="1008184" y="1928101"/>
            <a:chExt cx="5610235" cy="2725960"/>
          </a:xfrm>
        </p:grpSpPr>
        <p:sp>
          <p:nvSpPr>
            <p:cNvPr id="26" name="Rounded Rectangle 25">
              <a:extLst>
                <a:ext uri="{FF2B5EF4-FFF2-40B4-BE49-F238E27FC236}">
                  <a16:creationId xmlns:a16="http://schemas.microsoft.com/office/drawing/2014/main" id="{BBDE30FA-F35C-F940-854C-020C29585111}"/>
                </a:ext>
              </a:extLst>
            </p:cNvPr>
            <p:cNvSpPr/>
            <p:nvPr/>
          </p:nvSpPr>
          <p:spPr>
            <a:xfrm rot="16200000">
              <a:off x="222738" y="2731477"/>
              <a:ext cx="2438400" cy="867507"/>
            </a:xfrm>
            <a:prstGeom prst="round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Row Decoder</a:t>
              </a:r>
            </a:p>
          </p:txBody>
        </p:sp>
        <p:cxnSp>
          <p:nvCxnSpPr>
            <p:cNvPr id="27" name="Straight Connector 26">
              <a:extLst>
                <a:ext uri="{FF2B5EF4-FFF2-40B4-BE49-F238E27FC236}">
                  <a16:creationId xmlns:a16="http://schemas.microsoft.com/office/drawing/2014/main" id="{9F69922C-3732-E34E-AA1C-997B27F85710}"/>
                </a:ext>
              </a:extLst>
            </p:cNvPr>
            <p:cNvCxnSpPr/>
            <p:nvPr/>
          </p:nvCxnSpPr>
          <p:spPr>
            <a:xfrm>
              <a:off x="1875692" y="2356337"/>
              <a:ext cx="4278923"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11894FC-364D-A347-A98C-5D17A5690E3A}"/>
                </a:ext>
              </a:extLst>
            </p:cNvPr>
            <p:cNvCxnSpPr/>
            <p:nvPr/>
          </p:nvCxnSpPr>
          <p:spPr>
            <a:xfrm>
              <a:off x="1875691" y="3200396"/>
              <a:ext cx="4278923"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4003678-DBC3-3D47-A8C6-5A0ECA70753D}"/>
                </a:ext>
              </a:extLst>
            </p:cNvPr>
            <p:cNvCxnSpPr>
              <a:cxnSpLocks/>
            </p:cNvCxnSpPr>
            <p:nvPr/>
          </p:nvCxnSpPr>
          <p:spPr>
            <a:xfrm>
              <a:off x="2426676" y="1946030"/>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A749CD-22FD-0546-8299-2A9E848026FA}"/>
                </a:ext>
              </a:extLst>
            </p:cNvPr>
            <p:cNvCxnSpPr>
              <a:cxnSpLocks/>
            </p:cNvCxnSpPr>
            <p:nvPr/>
          </p:nvCxnSpPr>
          <p:spPr>
            <a:xfrm>
              <a:off x="3622430" y="1928101"/>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5F390A8-FCB9-2443-9DBB-08AEB825D9D0}"/>
                </a:ext>
              </a:extLst>
            </p:cNvPr>
            <p:cNvCxnSpPr>
              <a:cxnSpLocks/>
            </p:cNvCxnSpPr>
            <p:nvPr/>
          </p:nvCxnSpPr>
          <p:spPr>
            <a:xfrm>
              <a:off x="4947138" y="1946030"/>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01B8050-4F23-3F48-B12A-DD5D916B70BB}"/>
                </a:ext>
              </a:extLst>
            </p:cNvPr>
            <p:cNvCxnSpPr>
              <a:cxnSpLocks/>
            </p:cNvCxnSpPr>
            <p:nvPr/>
          </p:nvCxnSpPr>
          <p:spPr>
            <a:xfrm>
              <a:off x="4360984" y="1946030"/>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25DA3A7-B0C7-554F-9233-46F92C4BA922}"/>
                </a:ext>
              </a:extLst>
            </p:cNvPr>
            <p:cNvCxnSpPr>
              <a:cxnSpLocks/>
            </p:cNvCxnSpPr>
            <p:nvPr/>
          </p:nvCxnSpPr>
          <p:spPr>
            <a:xfrm>
              <a:off x="5556738" y="1946030"/>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6E66C02-9D8E-404A-AFCA-3C8DB0EA5FDF}"/>
                </a:ext>
              </a:extLst>
            </p:cNvPr>
            <p:cNvCxnSpPr>
              <a:cxnSpLocks/>
            </p:cNvCxnSpPr>
            <p:nvPr/>
          </p:nvCxnSpPr>
          <p:spPr>
            <a:xfrm>
              <a:off x="3036275" y="1946030"/>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66A09221-0D5F-7142-8EA4-98993D57B649}"/>
                </a:ext>
              </a:extLst>
            </p:cNvPr>
            <p:cNvSpPr/>
            <p:nvPr/>
          </p:nvSpPr>
          <p:spPr>
            <a:xfrm>
              <a:off x="4044461" y="2086707"/>
              <a:ext cx="1828802" cy="679939"/>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Cambria" panose="02040503050406030204" pitchFamily="18" charset="0"/>
                </a:rPr>
                <a:t>Cache line</a:t>
              </a:r>
            </a:p>
          </p:txBody>
        </p:sp>
        <p:sp>
          <p:nvSpPr>
            <p:cNvPr id="36" name="Rounded Rectangle 35">
              <a:extLst>
                <a:ext uri="{FF2B5EF4-FFF2-40B4-BE49-F238E27FC236}">
                  <a16:creationId xmlns:a16="http://schemas.microsoft.com/office/drawing/2014/main" id="{9975B349-D9D1-C24F-A163-3942B5EF485F}"/>
                </a:ext>
              </a:extLst>
            </p:cNvPr>
            <p:cNvSpPr/>
            <p:nvPr/>
          </p:nvSpPr>
          <p:spPr>
            <a:xfrm>
              <a:off x="4044461" y="2930766"/>
              <a:ext cx="1828802" cy="679942"/>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ndParaRPr>
            </a:p>
          </p:txBody>
        </p:sp>
        <p:sp>
          <p:nvSpPr>
            <p:cNvPr id="37" name="TextBox 36">
              <a:extLst>
                <a:ext uri="{FF2B5EF4-FFF2-40B4-BE49-F238E27FC236}">
                  <a16:creationId xmlns:a16="http://schemas.microsoft.com/office/drawing/2014/main" id="{FECDC96E-4509-1D46-93A1-0455EFB009CE}"/>
                </a:ext>
              </a:extLst>
            </p:cNvPr>
            <p:cNvSpPr txBox="1"/>
            <p:nvPr/>
          </p:nvSpPr>
          <p:spPr>
            <a:xfrm rot="5400000">
              <a:off x="3876136" y="3572247"/>
              <a:ext cx="476412" cy="584775"/>
            </a:xfrm>
            <a:prstGeom prst="rect">
              <a:avLst/>
            </a:prstGeom>
            <a:noFill/>
          </p:spPr>
          <p:txBody>
            <a:bodyPr wrap="none" rtlCol="0">
              <a:spAutoFit/>
            </a:bodyPr>
            <a:lstStyle/>
            <a:p>
              <a:r>
                <a:rPr lang="en-US" sz="3200" b="1" dirty="0"/>
                <a:t>…</a:t>
              </a:r>
            </a:p>
          </p:txBody>
        </p:sp>
        <p:sp>
          <p:nvSpPr>
            <p:cNvPr id="38" name="TextBox 37">
              <a:extLst>
                <a:ext uri="{FF2B5EF4-FFF2-40B4-BE49-F238E27FC236}">
                  <a16:creationId xmlns:a16="http://schemas.microsoft.com/office/drawing/2014/main" id="{AE03C703-03AE-4A46-A3E7-67B99066E7D6}"/>
                </a:ext>
              </a:extLst>
            </p:cNvPr>
            <p:cNvSpPr txBox="1"/>
            <p:nvPr/>
          </p:nvSpPr>
          <p:spPr>
            <a:xfrm rot="5400000">
              <a:off x="2593964" y="3587949"/>
              <a:ext cx="476412" cy="584775"/>
            </a:xfrm>
            <a:prstGeom prst="rect">
              <a:avLst/>
            </a:prstGeom>
            <a:noFill/>
          </p:spPr>
          <p:txBody>
            <a:bodyPr wrap="none" rtlCol="0">
              <a:spAutoFit/>
            </a:bodyPr>
            <a:lstStyle/>
            <a:p>
              <a:r>
                <a:rPr lang="en-US" sz="3200" b="1" dirty="0"/>
                <a:t>…</a:t>
              </a:r>
            </a:p>
          </p:txBody>
        </p:sp>
        <p:sp>
          <p:nvSpPr>
            <p:cNvPr id="39" name="TextBox 38">
              <a:extLst>
                <a:ext uri="{FF2B5EF4-FFF2-40B4-BE49-F238E27FC236}">
                  <a16:creationId xmlns:a16="http://schemas.microsoft.com/office/drawing/2014/main" id="{33778EBD-4C46-A249-89DF-310F03F221F4}"/>
                </a:ext>
              </a:extLst>
            </p:cNvPr>
            <p:cNvSpPr txBox="1"/>
            <p:nvPr/>
          </p:nvSpPr>
          <p:spPr>
            <a:xfrm rot="5400000">
              <a:off x="5150043" y="3568486"/>
              <a:ext cx="476412" cy="584775"/>
            </a:xfrm>
            <a:prstGeom prst="rect">
              <a:avLst/>
            </a:prstGeom>
            <a:noFill/>
          </p:spPr>
          <p:txBody>
            <a:bodyPr wrap="none" rtlCol="0">
              <a:spAutoFit/>
            </a:bodyPr>
            <a:lstStyle/>
            <a:p>
              <a:r>
                <a:rPr lang="en-US" sz="3200" b="1" dirty="0"/>
                <a:t>…</a:t>
              </a:r>
            </a:p>
          </p:txBody>
        </p:sp>
        <p:sp>
          <p:nvSpPr>
            <p:cNvPr id="40" name="TextBox 39">
              <a:extLst>
                <a:ext uri="{FF2B5EF4-FFF2-40B4-BE49-F238E27FC236}">
                  <a16:creationId xmlns:a16="http://schemas.microsoft.com/office/drawing/2014/main" id="{8CB3A583-CE88-9C43-816B-07718F5B5D81}"/>
                </a:ext>
              </a:extLst>
            </p:cNvPr>
            <p:cNvSpPr txBox="1"/>
            <p:nvPr/>
          </p:nvSpPr>
          <p:spPr>
            <a:xfrm>
              <a:off x="6142007" y="2800941"/>
              <a:ext cx="476412" cy="584775"/>
            </a:xfrm>
            <a:prstGeom prst="rect">
              <a:avLst/>
            </a:prstGeom>
            <a:noFill/>
          </p:spPr>
          <p:txBody>
            <a:bodyPr wrap="none" rtlCol="0">
              <a:spAutoFit/>
            </a:bodyPr>
            <a:lstStyle/>
            <a:p>
              <a:r>
                <a:rPr lang="en-US" sz="3200" b="1" dirty="0"/>
                <a:t>…</a:t>
              </a:r>
            </a:p>
          </p:txBody>
        </p:sp>
        <p:sp>
          <p:nvSpPr>
            <p:cNvPr id="41" name="TextBox 40">
              <a:extLst>
                <a:ext uri="{FF2B5EF4-FFF2-40B4-BE49-F238E27FC236}">
                  <a16:creationId xmlns:a16="http://schemas.microsoft.com/office/drawing/2014/main" id="{ADB46D31-187A-0948-BD16-2CB0652196E7}"/>
                </a:ext>
              </a:extLst>
            </p:cNvPr>
            <p:cNvSpPr txBox="1"/>
            <p:nvPr/>
          </p:nvSpPr>
          <p:spPr>
            <a:xfrm>
              <a:off x="6139132" y="1969931"/>
              <a:ext cx="476412" cy="584775"/>
            </a:xfrm>
            <a:prstGeom prst="rect">
              <a:avLst/>
            </a:prstGeom>
            <a:noFill/>
          </p:spPr>
          <p:txBody>
            <a:bodyPr wrap="none" rtlCol="0">
              <a:spAutoFit/>
            </a:bodyPr>
            <a:lstStyle/>
            <a:p>
              <a:r>
                <a:rPr lang="en-US" sz="3200" b="1" dirty="0"/>
                <a:t>…</a:t>
              </a:r>
            </a:p>
          </p:txBody>
        </p:sp>
        <p:cxnSp>
          <p:nvCxnSpPr>
            <p:cNvPr id="42" name="Straight Connector 41">
              <a:extLst>
                <a:ext uri="{FF2B5EF4-FFF2-40B4-BE49-F238E27FC236}">
                  <a16:creationId xmlns:a16="http://schemas.microsoft.com/office/drawing/2014/main" id="{1701BCB7-D105-E24D-8EF0-6C80CAB67419}"/>
                </a:ext>
              </a:extLst>
            </p:cNvPr>
            <p:cNvCxnSpPr>
              <a:cxnSpLocks/>
            </p:cNvCxnSpPr>
            <p:nvPr/>
          </p:nvCxnSpPr>
          <p:spPr>
            <a:xfrm>
              <a:off x="2426676" y="1941696"/>
              <a:ext cx="0" cy="2438400"/>
            </a:xfrm>
            <a:prstGeom prst="line">
              <a:avLst/>
            </a:prstGeom>
            <a:ln w="1079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9F68CE0-51C3-F24E-9EFC-EEA35CD23380}"/>
                </a:ext>
              </a:extLst>
            </p:cNvPr>
            <p:cNvCxnSpPr>
              <a:cxnSpLocks/>
            </p:cNvCxnSpPr>
            <p:nvPr/>
          </p:nvCxnSpPr>
          <p:spPr>
            <a:xfrm>
              <a:off x="3619671" y="1929287"/>
              <a:ext cx="0" cy="2438400"/>
            </a:xfrm>
            <a:prstGeom prst="line">
              <a:avLst/>
            </a:prstGeom>
            <a:ln w="107950">
              <a:solidFill>
                <a:srgbClr val="C00000"/>
              </a:solidFill>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08C8ABB5-F8FB-6D4E-BC31-27C8CC40BAEF}"/>
                </a:ext>
              </a:extLst>
            </p:cNvPr>
            <p:cNvSpPr/>
            <p:nvPr/>
          </p:nvSpPr>
          <p:spPr>
            <a:xfrm>
              <a:off x="2133599" y="2086708"/>
              <a:ext cx="1828802" cy="679938"/>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85000"/>
                    <a:lumOff val="15000"/>
                  </a:schemeClr>
                </a:solidFill>
                <a:latin typeface="Cambria" panose="02040503050406030204" pitchFamily="18" charset="0"/>
              </a:endParaRPr>
            </a:p>
          </p:txBody>
        </p:sp>
        <p:sp>
          <p:nvSpPr>
            <p:cNvPr id="45" name="Rounded Rectangle 44">
              <a:extLst>
                <a:ext uri="{FF2B5EF4-FFF2-40B4-BE49-F238E27FC236}">
                  <a16:creationId xmlns:a16="http://schemas.microsoft.com/office/drawing/2014/main" id="{7564AC6A-B4E7-674A-85C2-1FAA0A221A82}"/>
                </a:ext>
              </a:extLst>
            </p:cNvPr>
            <p:cNvSpPr/>
            <p:nvPr/>
          </p:nvSpPr>
          <p:spPr>
            <a:xfrm>
              <a:off x="2133598" y="2930767"/>
              <a:ext cx="1828802" cy="679941"/>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Cambria" panose="02040503050406030204" pitchFamily="18" charset="0"/>
              </a:endParaRPr>
            </a:p>
          </p:txBody>
        </p:sp>
        <p:sp>
          <p:nvSpPr>
            <p:cNvPr id="46" name="Rounded Rectangle 45">
              <a:extLst>
                <a:ext uri="{FF2B5EF4-FFF2-40B4-BE49-F238E27FC236}">
                  <a16:creationId xmlns:a16="http://schemas.microsoft.com/office/drawing/2014/main" id="{05721625-E703-F443-BF8A-A15C1C5F6196}"/>
                </a:ext>
              </a:extLst>
            </p:cNvPr>
            <p:cNvSpPr/>
            <p:nvPr/>
          </p:nvSpPr>
          <p:spPr>
            <a:xfrm>
              <a:off x="2133598" y="4114800"/>
              <a:ext cx="3739665" cy="539261"/>
            </a:xfrm>
            <a:prstGeom prst="roundRect">
              <a:avLst>
                <a:gd name="adj" fmla="val 50000"/>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Local Row Buffer</a:t>
              </a:r>
            </a:p>
          </p:txBody>
        </p:sp>
      </p:grpSp>
      <p:sp>
        <p:nvSpPr>
          <p:cNvPr id="49" name="Rectangle 48">
            <a:extLst>
              <a:ext uri="{FF2B5EF4-FFF2-40B4-BE49-F238E27FC236}">
                <a16:creationId xmlns:a16="http://schemas.microsoft.com/office/drawing/2014/main" id="{C1ABC8F5-2641-EC46-B010-E9BD8349D8B5}"/>
              </a:ext>
            </a:extLst>
          </p:cNvPr>
          <p:cNvSpPr/>
          <p:nvPr/>
        </p:nvSpPr>
        <p:spPr>
          <a:xfrm>
            <a:off x="1463310" y="910693"/>
            <a:ext cx="2156361" cy="523220"/>
          </a:xfrm>
          <a:prstGeom prst="rect">
            <a:avLst/>
          </a:prstGeom>
        </p:spPr>
        <p:txBody>
          <a:bodyPr wrap="none">
            <a:spAutoFit/>
          </a:bodyPr>
          <a:lstStyle/>
          <a:p>
            <a:pPr algn="ctr"/>
            <a:r>
              <a:rPr lang="en-US" sz="2800" b="1" dirty="0">
                <a:solidFill>
                  <a:srgbClr val="C00000"/>
                </a:solidFill>
                <a:latin typeface="Cambria" panose="02040503050406030204" pitchFamily="18" charset="0"/>
              </a:rPr>
              <a:t>Cache line 0</a:t>
            </a:r>
          </a:p>
        </p:txBody>
      </p:sp>
      <p:sp>
        <p:nvSpPr>
          <p:cNvPr id="50" name="Rectangle 49">
            <a:extLst>
              <a:ext uri="{FF2B5EF4-FFF2-40B4-BE49-F238E27FC236}">
                <a16:creationId xmlns:a16="http://schemas.microsoft.com/office/drawing/2014/main" id="{12D0AFE8-9979-EC44-A941-8B2A325293AC}"/>
              </a:ext>
            </a:extLst>
          </p:cNvPr>
          <p:cNvSpPr/>
          <p:nvPr/>
        </p:nvSpPr>
        <p:spPr>
          <a:xfrm>
            <a:off x="4360984" y="888608"/>
            <a:ext cx="2156361" cy="523220"/>
          </a:xfrm>
          <a:prstGeom prst="rect">
            <a:avLst/>
          </a:prstGeom>
        </p:spPr>
        <p:txBody>
          <a:bodyPr wrap="none">
            <a:spAutoFit/>
          </a:bodyPr>
          <a:lstStyle/>
          <a:p>
            <a:pPr algn="ctr"/>
            <a:r>
              <a:rPr lang="en-US" sz="2800" b="1" dirty="0">
                <a:solidFill>
                  <a:schemeClr val="accent6">
                    <a:lumMod val="75000"/>
                  </a:schemeClr>
                </a:solidFill>
                <a:latin typeface="Cambria" panose="02040503050406030204" pitchFamily="18" charset="0"/>
              </a:rPr>
              <a:t>Cache line 1</a:t>
            </a:r>
          </a:p>
        </p:txBody>
      </p:sp>
      <p:cxnSp>
        <p:nvCxnSpPr>
          <p:cNvPr id="51" name="Straight Arrow Connector 50">
            <a:extLst>
              <a:ext uri="{FF2B5EF4-FFF2-40B4-BE49-F238E27FC236}">
                <a16:creationId xmlns:a16="http://schemas.microsoft.com/office/drawing/2014/main" id="{D83B6A8C-F603-D04C-8638-59B387823656}"/>
              </a:ext>
            </a:extLst>
          </p:cNvPr>
          <p:cNvCxnSpPr>
            <a:cxnSpLocks/>
          </p:cNvCxnSpPr>
          <p:nvPr/>
        </p:nvCxnSpPr>
        <p:spPr>
          <a:xfrm>
            <a:off x="2979683" y="1433913"/>
            <a:ext cx="0" cy="379121"/>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CEAF2AD-AC3E-6C42-A626-69416FA5BC46}"/>
              </a:ext>
            </a:extLst>
          </p:cNvPr>
          <p:cNvCxnSpPr>
            <a:cxnSpLocks/>
          </p:cNvCxnSpPr>
          <p:nvPr/>
        </p:nvCxnSpPr>
        <p:spPr>
          <a:xfrm>
            <a:off x="4947138" y="1411828"/>
            <a:ext cx="0" cy="379121"/>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E2703D60-1F4D-EA4C-A250-073E153C52C8}"/>
              </a:ext>
            </a:extLst>
          </p:cNvPr>
          <p:cNvCxnSpPr>
            <a:cxnSpLocks/>
          </p:cNvCxnSpPr>
          <p:nvPr/>
        </p:nvCxnSpPr>
        <p:spPr>
          <a:xfrm>
            <a:off x="2979683" y="1433913"/>
            <a:ext cx="1813034" cy="507783"/>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691CB24-743F-0F4A-A9E7-E206E647C9D1}"/>
              </a:ext>
            </a:extLst>
          </p:cNvPr>
          <p:cNvCxnSpPr>
            <a:cxnSpLocks/>
          </p:cNvCxnSpPr>
          <p:nvPr/>
        </p:nvCxnSpPr>
        <p:spPr>
          <a:xfrm flipH="1">
            <a:off x="3124558" y="1433913"/>
            <a:ext cx="1822580" cy="494188"/>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C977D7F5-6831-2D4A-B652-33B555DFF6A3}"/>
              </a:ext>
            </a:extLst>
          </p:cNvPr>
          <p:cNvSpPr/>
          <p:nvPr/>
        </p:nvSpPr>
        <p:spPr>
          <a:xfrm>
            <a:off x="1463310" y="909485"/>
            <a:ext cx="2156361" cy="523220"/>
          </a:xfrm>
          <a:prstGeom prst="rect">
            <a:avLst/>
          </a:prstGeom>
        </p:spPr>
        <p:txBody>
          <a:bodyPr wrap="none">
            <a:spAutoFit/>
          </a:bodyPr>
          <a:lstStyle/>
          <a:p>
            <a:pPr algn="ctr"/>
            <a:r>
              <a:rPr lang="en-US" sz="2800" b="1" dirty="0">
                <a:solidFill>
                  <a:schemeClr val="accent6">
                    <a:lumMod val="75000"/>
                  </a:schemeClr>
                </a:solidFill>
                <a:latin typeface="Cambria" panose="02040503050406030204" pitchFamily="18" charset="0"/>
              </a:rPr>
              <a:t>Cache line 0</a:t>
            </a:r>
          </a:p>
        </p:txBody>
      </p:sp>
      <p:sp>
        <p:nvSpPr>
          <p:cNvPr id="63" name="Rectangle 62">
            <a:extLst>
              <a:ext uri="{FF2B5EF4-FFF2-40B4-BE49-F238E27FC236}">
                <a16:creationId xmlns:a16="http://schemas.microsoft.com/office/drawing/2014/main" id="{BAF94762-EC33-8842-AFAA-9C6A4CEE9B3B}"/>
              </a:ext>
            </a:extLst>
          </p:cNvPr>
          <p:cNvSpPr/>
          <p:nvPr/>
        </p:nvSpPr>
        <p:spPr>
          <a:xfrm>
            <a:off x="4363064" y="888608"/>
            <a:ext cx="2156361" cy="523220"/>
          </a:xfrm>
          <a:prstGeom prst="rect">
            <a:avLst/>
          </a:prstGeom>
        </p:spPr>
        <p:txBody>
          <a:bodyPr wrap="none">
            <a:spAutoFit/>
          </a:bodyPr>
          <a:lstStyle/>
          <a:p>
            <a:pPr algn="ctr"/>
            <a:r>
              <a:rPr lang="en-US" sz="2800" b="1" dirty="0">
                <a:solidFill>
                  <a:srgbClr val="C00000"/>
                </a:solidFill>
                <a:latin typeface="Cambria" panose="02040503050406030204" pitchFamily="18" charset="0"/>
              </a:rPr>
              <a:t>Cache line 1</a:t>
            </a:r>
          </a:p>
        </p:txBody>
      </p:sp>
      <p:sp>
        <p:nvSpPr>
          <p:cNvPr id="64" name="Content Placeholder 2">
            <a:extLst>
              <a:ext uri="{FF2B5EF4-FFF2-40B4-BE49-F238E27FC236}">
                <a16:creationId xmlns:a16="http://schemas.microsoft.com/office/drawing/2014/main" id="{2477501A-694B-BE44-B9C2-394818E0E649}"/>
              </a:ext>
            </a:extLst>
          </p:cNvPr>
          <p:cNvSpPr>
            <a:spLocks noGrp="1"/>
          </p:cNvSpPr>
          <p:nvPr>
            <p:ph idx="1"/>
          </p:nvPr>
        </p:nvSpPr>
        <p:spPr>
          <a:xfrm>
            <a:off x="171451" y="5288924"/>
            <a:ext cx="8708780" cy="1569075"/>
          </a:xfrm>
        </p:spPr>
        <p:txBody>
          <a:bodyPr>
            <a:normAutofit/>
          </a:bodyPr>
          <a:lstStyle/>
          <a:p>
            <a:pPr marL="0" indent="0">
              <a:buNone/>
            </a:pPr>
            <a:r>
              <a:rPr lang="en-US" sz="3200" b="1" dirty="0">
                <a:solidFill>
                  <a:schemeClr val="accent5">
                    <a:lumMod val="75000"/>
                  </a:schemeClr>
                </a:solidFill>
                <a:latin typeface="Cambria" panose="02040503050406030204" pitchFamily="18" charset="0"/>
              </a:rPr>
              <a:t>Remap cache lines </a:t>
            </a:r>
            <a:r>
              <a:rPr lang="en-US" sz="3200" dirty="0">
                <a:latin typeface="Cambria" panose="02040503050406030204" pitchFamily="18" charset="0"/>
              </a:rPr>
              <a:t>across DRAM at the memory controller level so cache line 0 will likely map to a </a:t>
            </a:r>
            <a:r>
              <a:rPr lang="en-US" sz="3200" b="1" dirty="0">
                <a:solidFill>
                  <a:schemeClr val="accent6">
                    <a:lumMod val="75000"/>
                  </a:schemeClr>
                </a:solidFill>
                <a:latin typeface="Cambria" panose="02040503050406030204" pitchFamily="18" charset="0"/>
              </a:rPr>
              <a:t>strong</a:t>
            </a:r>
            <a:r>
              <a:rPr lang="en-US" sz="3200" dirty="0">
                <a:latin typeface="Cambria" panose="02040503050406030204" pitchFamily="18" charset="0"/>
              </a:rPr>
              <a:t> cache line </a:t>
            </a:r>
            <a:endParaRPr lang="en-US" sz="3200" b="1" baseline="-25000" dirty="0">
              <a:solidFill>
                <a:srgbClr val="0070C0"/>
              </a:solidFill>
              <a:latin typeface="Cambria" panose="02040503050406030204" pitchFamily="18" charset="0"/>
            </a:endParaRPr>
          </a:p>
        </p:txBody>
      </p:sp>
      <p:grpSp>
        <p:nvGrpSpPr>
          <p:cNvPr id="53" name="Group 52">
            <a:extLst>
              <a:ext uri="{FF2B5EF4-FFF2-40B4-BE49-F238E27FC236}">
                <a16:creationId xmlns:a16="http://schemas.microsoft.com/office/drawing/2014/main" id="{1C53C7DC-097F-7C4C-A485-386A0A683CC0}"/>
              </a:ext>
            </a:extLst>
          </p:cNvPr>
          <p:cNvGrpSpPr/>
          <p:nvPr/>
        </p:nvGrpSpPr>
        <p:grpSpPr>
          <a:xfrm>
            <a:off x="5908661" y="3554374"/>
            <a:ext cx="3281869" cy="954107"/>
            <a:chOff x="-184481" y="1601103"/>
            <a:chExt cx="3281869" cy="954107"/>
          </a:xfrm>
        </p:grpSpPr>
        <p:sp>
          <p:nvSpPr>
            <p:cNvPr id="56" name="Rectangle 55">
              <a:extLst>
                <a:ext uri="{FF2B5EF4-FFF2-40B4-BE49-F238E27FC236}">
                  <a16:creationId xmlns:a16="http://schemas.microsoft.com/office/drawing/2014/main" id="{8C8D423C-BA54-EC4E-B906-EB049183C0BB}"/>
                </a:ext>
              </a:extLst>
            </p:cNvPr>
            <p:cNvSpPr/>
            <p:nvPr/>
          </p:nvSpPr>
          <p:spPr>
            <a:xfrm>
              <a:off x="192811" y="1601103"/>
              <a:ext cx="2904577" cy="954107"/>
            </a:xfrm>
            <a:prstGeom prst="rect">
              <a:avLst/>
            </a:prstGeom>
          </p:spPr>
          <p:txBody>
            <a:bodyPr wrap="none">
              <a:spAutoFit/>
            </a:bodyPr>
            <a:lstStyle/>
            <a:p>
              <a:pPr algn="ctr"/>
              <a:r>
                <a:rPr lang="en-US" sz="2800" b="1" dirty="0">
                  <a:solidFill>
                    <a:schemeClr val="accent6">
                      <a:lumMod val="75000"/>
                    </a:schemeClr>
                  </a:solidFill>
                  <a:latin typeface="Cambria" panose="02040503050406030204" pitchFamily="18" charset="0"/>
                </a:rPr>
                <a:t>Strong subarray </a:t>
              </a:r>
            </a:p>
            <a:p>
              <a:pPr algn="ctr"/>
              <a:r>
                <a:rPr lang="en-US" sz="2800" b="1" dirty="0">
                  <a:solidFill>
                    <a:schemeClr val="accent6">
                      <a:lumMod val="75000"/>
                    </a:schemeClr>
                  </a:solidFill>
                  <a:latin typeface="Cambria" panose="02040503050406030204" pitchFamily="18" charset="0"/>
                </a:rPr>
                <a:t>column</a:t>
              </a:r>
            </a:p>
          </p:txBody>
        </p:sp>
        <p:cxnSp>
          <p:nvCxnSpPr>
            <p:cNvPr id="57" name="Straight Arrow Connector 56">
              <a:extLst>
                <a:ext uri="{FF2B5EF4-FFF2-40B4-BE49-F238E27FC236}">
                  <a16:creationId xmlns:a16="http://schemas.microsoft.com/office/drawing/2014/main" id="{296E301F-C44F-7744-8D26-CEE3482CD705}"/>
                </a:ext>
              </a:extLst>
            </p:cNvPr>
            <p:cNvCxnSpPr>
              <a:cxnSpLocks/>
            </p:cNvCxnSpPr>
            <p:nvPr/>
          </p:nvCxnSpPr>
          <p:spPr>
            <a:xfrm flipH="1" flipV="1">
              <a:off x="-184481" y="1871572"/>
              <a:ext cx="433619" cy="6539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792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5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5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3">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1" animBg="1"/>
      <p:bldP spid="49" grpId="0"/>
      <p:bldP spid="50" grpId="0"/>
      <p:bldP spid="62" grpId="1"/>
      <p:bldP spid="6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888070-81F2-3A46-9B4D-AB26C33DBA2F}"/>
              </a:ext>
            </a:extLst>
          </p:cNvPr>
          <p:cNvSpPr/>
          <p:nvPr/>
        </p:nvSpPr>
        <p:spPr>
          <a:xfrm>
            <a:off x="0" y="5619404"/>
            <a:ext cx="9144000" cy="678872"/>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80548-BE00-6347-A6AE-719BC85B1D85}"/>
              </a:ext>
            </a:extLst>
          </p:cNvPr>
          <p:cNvSpPr>
            <a:spLocks noGrp="1"/>
          </p:cNvSpPr>
          <p:nvPr>
            <p:ph type="title"/>
          </p:nvPr>
        </p:nvSpPr>
        <p:spPr>
          <a:xfrm>
            <a:off x="171451" y="140677"/>
            <a:ext cx="8708780" cy="741120"/>
          </a:xfrm>
        </p:spPr>
        <p:txBody>
          <a:bodyPr/>
          <a:lstStyle/>
          <a:p>
            <a:r>
              <a:rPr lang="en-US" b="1" dirty="0">
                <a:latin typeface="Cambria" panose="02040503050406030204" pitchFamily="18" charset="0"/>
              </a:rPr>
              <a:t>Solar-DRAM</a:t>
            </a:r>
          </a:p>
        </p:txBody>
      </p:sp>
      <p:sp>
        <p:nvSpPr>
          <p:cNvPr id="3" name="Content Placeholder 2">
            <a:extLst>
              <a:ext uri="{FF2B5EF4-FFF2-40B4-BE49-F238E27FC236}">
                <a16:creationId xmlns:a16="http://schemas.microsoft.com/office/drawing/2014/main" id="{980033FD-ABB8-664B-9E4A-AF3AA8B49A0F}"/>
              </a:ext>
            </a:extLst>
          </p:cNvPr>
          <p:cNvSpPr>
            <a:spLocks noGrp="1"/>
          </p:cNvSpPr>
          <p:nvPr>
            <p:ph idx="1"/>
          </p:nvPr>
        </p:nvSpPr>
        <p:spPr>
          <a:xfrm>
            <a:off x="171451" y="881797"/>
            <a:ext cx="8362949" cy="5839679"/>
          </a:xfrm>
        </p:spPr>
        <p:txBody>
          <a:bodyPr>
            <a:normAutofit/>
          </a:bodyPr>
          <a:lstStyle/>
          <a:p>
            <a:pPr marL="0" indent="0">
              <a:buNone/>
            </a:pPr>
            <a:r>
              <a:rPr lang="en-US" sz="3200" dirty="0">
                <a:latin typeface="Cambria" panose="02040503050406030204" pitchFamily="18" charset="0"/>
              </a:rPr>
              <a:t>Identifies subarray columns as “</a:t>
            </a:r>
            <a:r>
              <a:rPr lang="en-US" sz="3200" b="1" dirty="0">
                <a:solidFill>
                  <a:srgbClr val="C00000"/>
                </a:solidFill>
                <a:latin typeface="Cambria" panose="02040503050406030204" pitchFamily="18" charset="0"/>
              </a:rPr>
              <a:t>weak (slow)</a:t>
            </a:r>
            <a:r>
              <a:rPr lang="en-US" sz="3200" dirty="0">
                <a:latin typeface="Cambria" panose="02040503050406030204" pitchFamily="18" charset="0"/>
              </a:rPr>
              <a:t>” or “</a:t>
            </a:r>
            <a:r>
              <a:rPr lang="en-US" sz="3200" b="1" dirty="0">
                <a:solidFill>
                  <a:schemeClr val="accent6">
                    <a:lumMod val="75000"/>
                  </a:schemeClr>
                </a:solidFill>
                <a:latin typeface="Cambria" panose="02040503050406030204" pitchFamily="18" charset="0"/>
              </a:rPr>
              <a:t>strong (fast)</a:t>
            </a:r>
            <a:r>
              <a:rPr lang="en-US" sz="3200" dirty="0">
                <a:latin typeface="Cambria" panose="02040503050406030204" pitchFamily="18" charset="0"/>
              </a:rPr>
              <a:t>” and accesses cache lines in strong subarray columns with reduced </a:t>
            </a:r>
            <a:r>
              <a:rPr lang="en-US" sz="3200" b="1" dirty="0" err="1">
                <a:latin typeface="Cambria" panose="02040503050406030204" pitchFamily="18" charset="0"/>
              </a:rPr>
              <a:t>t</a:t>
            </a:r>
            <a:r>
              <a:rPr lang="en-US" sz="3200" b="1" baseline="-25000" dirty="0" err="1">
                <a:latin typeface="Cambria" panose="02040503050406030204" pitchFamily="18" charset="0"/>
              </a:rPr>
              <a:t>RCD</a:t>
            </a:r>
            <a:endParaRPr lang="en-US" sz="3200" b="1" baseline="-25000" dirty="0">
              <a:latin typeface="Cambria" panose="02040503050406030204" pitchFamily="18" charset="0"/>
            </a:endParaRPr>
          </a:p>
          <a:p>
            <a:pPr marL="0" indent="0">
              <a:buNone/>
            </a:pPr>
            <a:endParaRPr lang="en-US" sz="100" dirty="0">
              <a:latin typeface="Cambria" panose="02040503050406030204" pitchFamily="18" charset="0"/>
            </a:endParaRPr>
          </a:p>
          <a:p>
            <a:pPr marL="0" indent="0">
              <a:buNone/>
            </a:pPr>
            <a:r>
              <a:rPr lang="en-US" sz="3200" dirty="0">
                <a:latin typeface="Cambria" panose="02040503050406030204" pitchFamily="18" charset="0"/>
              </a:rPr>
              <a:t>Uses a </a:t>
            </a:r>
            <a:r>
              <a:rPr lang="en-US" sz="3200" dirty="0">
                <a:solidFill>
                  <a:srgbClr val="0070C0"/>
                </a:solidFill>
                <a:latin typeface="Cambria" panose="02040503050406030204" pitchFamily="18" charset="0"/>
              </a:rPr>
              <a:t>static profile of weak subarray columns</a:t>
            </a:r>
          </a:p>
          <a:p>
            <a:pPr lvl="1"/>
            <a:r>
              <a:rPr lang="en-US" sz="2600" dirty="0">
                <a:latin typeface="Cambria" panose="02040503050406030204" pitchFamily="18" charset="0"/>
              </a:rPr>
              <a:t>Obtained in a one-time profiling step</a:t>
            </a:r>
          </a:p>
          <a:p>
            <a:pPr marL="0" indent="0">
              <a:buNone/>
            </a:pPr>
            <a:endParaRPr lang="en-US" sz="1200" b="1" dirty="0">
              <a:solidFill>
                <a:srgbClr val="0070C0"/>
              </a:solidFill>
              <a:latin typeface="Cambria" panose="02040503050406030204" pitchFamily="18" charset="0"/>
            </a:endParaRPr>
          </a:p>
          <a:p>
            <a:pPr marL="0" indent="0">
              <a:buNone/>
            </a:pPr>
            <a:r>
              <a:rPr lang="en-US" sz="3200" b="1" dirty="0">
                <a:solidFill>
                  <a:srgbClr val="0070C0"/>
                </a:solidFill>
                <a:latin typeface="Cambria" panose="02040503050406030204" pitchFamily="18" charset="0"/>
              </a:rPr>
              <a:t>Three Components</a:t>
            </a:r>
          </a:p>
          <a:p>
            <a:pPr marL="0" indent="0">
              <a:buNone/>
            </a:pPr>
            <a:endParaRPr lang="en-US" sz="400" b="1" dirty="0">
              <a:solidFill>
                <a:srgbClr val="0070C0"/>
              </a:solidFill>
              <a:latin typeface="Cambria" panose="02040503050406030204" pitchFamily="18" charset="0"/>
            </a:endParaRPr>
          </a:p>
          <a:p>
            <a:pPr marL="971550" lvl="1" indent="-514350">
              <a:buFont typeface="+mj-lt"/>
              <a:buAutoNum type="arabicPeriod"/>
            </a:pPr>
            <a:r>
              <a:rPr lang="en-US" sz="3200" dirty="0">
                <a:latin typeface="Cambria" panose="02040503050406030204" pitchFamily="18" charset="0"/>
              </a:rPr>
              <a:t>Variable-latency cache lines (VLC)</a:t>
            </a:r>
          </a:p>
          <a:p>
            <a:pPr marL="971550" lvl="1" indent="-514350">
              <a:buFont typeface="+mj-lt"/>
              <a:buAutoNum type="arabicPeriod"/>
            </a:pPr>
            <a:endParaRPr lang="en-US" sz="400" dirty="0">
              <a:latin typeface="Cambria" panose="02040503050406030204" pitchFamily="18" charset="0"/>
            </a:endParaRPr>
          </a:p>
          <a:p>
            <a:pPr marL="971550" lvl="1" indent="-514350">
              <a:buFont typeface="+mj-lt"/>
              <a:buAutoNum type="arabicPeriod"/>
            </a:pPr>
            <a:r>
              <a:rPr lang="en-US" sz="3200" dirty="0">
                <a:latin typeface="Cambria" panose="02040503050406030204" pitchFamily="18" charset="0"/>
              </a:rPr>
              <a:t>Reordered subarray columns (RSC)</a:t>
            </a:r>
          </a:p>
          <a:p>
            <a:pPr marL="971550" lvl="1" indent="-514350">
              <a:buFont typeface="+mj-lt"/>
              <a:buAutoNum type="arabicPeriod"/>
            </a:pPr>
            <a:endParaRPr lang="en-US" sz="400" dirty="0">
              <a:latin typeface="Cambria" panose="02040503050406030204" pitchFamily="18" charset="0"/>
            </a:endParaRPr>
          </a:p>
          <a:p>
            <a:pPr marL="971550" lvl="1" indent="-514350">
              <a:buFont typeface="+mj-lt"/>
              <a:buAutoNum type="arabicPeriod"/>
            </a:pPr>
            <a:r>
              <a:rPr lang="en-US" sz="3200" dirty="0">
                <a:latin typeface="Cambria" panose="02040503050406030204" pitchFamily="18" charset="0"/>
              </a:rPr>
              <a:t>Reduced latency for writes (RLW)</a:t>
            </a:r>
          </a:p>
          <a:p>
            <a:pPr marL="0" indent="0">
              <a:buNone/>
            </a:pPr>
            <a:endParaRPr lang="en-US" sz="3600" dirty="0">
              <a:latin typeface="Cambria" panose="02040503050406030204" pitchFamily="18" charset="0"/>
            </a:endParaRPr>
          </a:p>
          <a:p>
            <a:pPr lvl="1"/>
            <a:endParaRPr lang="en-US" sz="3200" dirty="0">
              <a:latin typeface="Cambria" panose="02040503050406030204" pitchFamily="18" charset="0"/>
            </a:endParaRPr>
          </a:p>
          <a:p>
            <a:pPr marL="457200" lvl="1" indent="0">
              <a:buNone/>
            </a:pPr>
            <a:endParaRPr lang="en-US" sz="3200" dirty="0">
              <a:latin typeface="Cambria" panose="02040503050406030204" pitchFamily="18" charset="0"/>
            </a:endParaRPr>
          </a:p>
          <a:p>
            <a:pPr marL="457200" lvl="1" indent="0">
              <a:buNone/>
            </a:pPr>
            <a:endParaRPr lang="en-US" sz="3200" dirty="0">
              <a:latin typeface="Cambria" panose="02040503050406030204" pitchFamily="18" charset="0"/>
            </a:endParaRPr>
          </a:p>
        </p:txBody>
      </p:sp>
      <p:sp>
        <p:nvSpPr>
          <p:cNvPr id="4" name="Slide Number Placeholder 3">
            <a:extLst>
              <a:ext uri="{FF2B5EF4-FFF2-40B4-BE49-F238E27FC236}">
                <a16:creationId xmlns:a16="http://schemas.microsoft.com/office/drawing/2014/main" id="{8C318532-08EC-9240-9F26-EF8F51664B9F}"/>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33</a:t>
            </a:fld>
            <a:endParaRPr lang="en-US"/>
          </a:p>
        </p:txBody>
      </p:sp>
    </p:spTree>
    <p:extLst>
      <p:ext uri="{BB962C8B-B14F-4D97-AF65-F5344CB8AC3E}">
        <p14:creationId xmlns:p14="http://schemas.microsoft.com/office/powerpoint/2010/main" val="2232116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4460CD3-A274-BB49-8AE9-8161D697D948}"/>
              </a:ext>
            </a:extLst>
          </p:cNvPr>
          <p:cNvSpPr/>
          <p:nvPr/>
        </p:nvSpPr>
        <p:spPr>
          <a:xfrm>
            <a:off x="2113021" y="1716709"/>
            <a:ext cx="1894114" cy="240781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062F92D-C1E4-BB45-976B-F9DC195B36CF}"/>
              </a:ext>
            </a:extLst>
          </p:cNvPr>
          <p:cNvSpPr/>
          <p:nvPr/>
        </p:nvSpPr>
        <p:spPr>
          <a:xfrm>
            <a:off x="4007135" y="1714242"/>
            <a:ext cx="1894114" cy="240781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EADB057C-BC2D-9C42-A624-BCE851F7DECD}"/>
              </a:ext>
            </a:extLst>
          </p:cNvPr>
          <p:cNvGrpSpPr/>
          <p:nvPr/>
        </p:nvGrpSpPr>
        <p:grpSpPr>
          <a:xfrm>
            <a:off x="5908661" y="3554374"/>
            <a:ext cx="3281869" cy="954107"/>
            <a:chOff x="-184481" y="1601103"/>
            <a:chExt cx="3281869" cy="954107"/>
          </a:xfrm>
        </p:grpSpPr>
        <p:sp>
          <p:nvSpPr>
            <p:cNvPr id="29" name="Rectangle 28">
              <a:extLst>
                <a:ext uri="{FF2B5EF4-FFF2-40B4-BE49-F238E27FC236}">
                  <a16:creationId xmlns:a16="http://schemas.microsoft.com/office/drawing/2014/main" id="{0F7BA560-3B75-EF49-85AD-08B638AD8F4D}"/>
                </a:ext>
              </a:extLst>
            </p:cNvPr>
            <p:cNvSpPr/>
            <p:nvPr/>
          </p:nvSpPr>
          <p:spPr>
            <a:xfrm>
              <a:off x="192811" y="1601103"/>
              <a:ext cx="2904577" cy="954107"/>
            </a:xfrm>
            <a:prstGeom prst="rect">
              <a:avLst/>
            </a:prstGeom>
          </p:spPr>
          <p:txBody>
            <a:bodyPr wrap="none">
              <a:spAutoFit/>
            </a:bodyPr>
            <a:lstStyle/>
            <a:p>
              <a:pPr algn="ctr"/>
              <a:r>
                <a:rPr lang="en-US" sz="2800" b="1" dirty="0">
                  <a:solidFill>
                    <a:schemeClr val="accent6">
                      <a:lumMod val="75000"/>
                    </a:schemeClr>
                  </a:solidFill>
                  <a:latin typeface="Cambria" panose="02040503050406030204" pitchFamily="18" charset="0"/>
                </a:rPr>
                <a:t>Strong subarray </a:t>
              </a:r>
            </a:p>
            <a:p>
              <a:pPr algn="ctr"/>
              <a:r>
                <a:rPr lang="en-US" sz="2800" b="1" dirty="0">
                  <a:solidFill>
                    <a:schemeClr val="accent6">
                      <a:lumMod val="75000"/>
                    </a:schemeClr>
                  </a:solidFill>
                  <a:latin typeface="Cambria" panose="02040503050406030204" pitchFamily="18" charset="0"/>
                </a:rPr>
                <a:t>column</a:t>
              </a:r>
            </a:p>
          </p:txBody>
        </p:sp>
        <p:cxnSp>
          <p:nvCxnSpPr>
            <p:cNvPr id="30" name="Straight Arrow Connector 29">
              <a:extLst>
                <a:ext uri="{FF2B5EF4-FFF2-40B4-BE49-F238E27FC236}">
                  <a16:creationId xmlns:a16="http://schemas.microsoft.com/office/drawing/2014/main" id="{E991176A-22D4-2840-B084-F42B228340BA}"/>
                </a:ext>
              </a:extLst>
            </p:cNvPr>
            <p:cNvCxnSpPr>
              <a:cxnSpLocks/>
            </p:cNvCxnSpPr>
            <p:nvPr/>
          </p:nvCxnSpPr>
          <p:spPr>
            <a:xfrm flipH="1" flipV="1">
              <a:off x="-184481" y="1871572"/>
              <a:ext cx="433619" cy="6539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8E9A73F4-8EF7-FF40-8925-449891CB5597}"/>
              </a:ext>
            </a:extLst>
          </p:cNvPr>
          <p:cNvSpPr>
            <a:spLocks noGrp="1"/>
          </p:cNvSpPr>
          <p:nvPr>
            <p:ph type="sldNum" sz="quarter" idx="4"/>
          </p:nvPr>
        </p:nvSpPr>
        <p:spPr/>
        <p:txBody>
          <a:bodyPr/>
          <a:lstStyle/>
          <a:p>
            <a:fld id="{E75A338B-E4D4-8546-881C-31C2CA334C30}" type="slidenum">
              <a:rPr lang="en-US" smtClean="0"/>
              <a:pPr/>
              <a:t>34</a:t>
            </a:fld>
            <a:endParaRPr lang="en-US" dirty="0"/>
          </a:p>
        </p:txBody>
      </p:sp>
      <p:sp>
        <p:nvSpPr>
          <p:cNvPr id="5" name="Title 1">
            <a:extLst>
              <a:ext uri="{FF2B5EF4-FFF2-40B4-BE49-F238E27FC236}">
                <a16:creationId xmlns:a16="http://schemas.microsoft.com/office/drawing/2014/main" id="{1A00F7CA-232D-2E49-B9D8-7C2DBCEBB96C}"/>
              </a:ext>
            </a:extLst>
          </p:cNvPr>
          <p:cNvSpPr>
            <a:spLocks noGrp="1"/>
          </p:cNvSpPr>
          <p:nvPr>
            <p:ph type="title"/>
          </p:nvPr>
        </p:nvSpPr>
        <p:spPr>
          <a:xfrm>
            <a:off x="171450" y="140677"/>
            <a:ext cx="9231342" cy="741120"/>
          </a:xfrm>
        </p:spPr>
        <p:txBody>
          <a:bodyPr>
            <a:noAutofit/>
          </a:bodyPr>
          <a:lstStyle/>
          <a:p>
            <a:r>
              <a:rPr lang="en-US" b="1" dirty="0">
                <a:latin typeface="Cambria" panose="02040503050406030204" pitchFamily="18" charset="0"/>
              </a:rPr>
              <a:t>Solar-DRAM: RLW (III)</a:t>
            </a:r>
          </a:p>
        </p:txBody>
      </p:sp>
      <p:grpSp>
        <p:nvGrpSpPr>
          <p:cNvPr id="2" name="Group 1">
            <a:extLst>
              <a:ext uri="{FF2B5EF4-FFF2-40B4-BE49-F238E27FC236}">
                <a16:creationId xmlns:a16="http://schemas.microsoft.com/office/drawing/2014/main" id="{9770EEA0-68E9-2B46-883B-4559FC20F062}"/>
              </a:ext>
            </a:extLst>
          </p:cNvPr>
          <p:cNvGrpSpPr/>
          <p:nvPr/>
        </p:nvGrpSpPr>
        <p:grpSpPr>
          <a:xfrm>
            <a:off x="1008184" y="1946030"/>
            <a:ext cx="5610235" cy="2708031"/>
            <a:chOff x="1008184" y="1946030"/>
            <a:chExt cx="5610235" cy="2708031"/>
          </a:xfrm>
        </p:grpSpPr>
        <p:sp>
          <p:nvSpPr>
            <p:cNvPr id="7" name="Rounded Rectangle 6">
              <a:extLst>
                <a:ext uri="{FF2B5EF4-FFF2-40B4-BE49-F238E27FC236}">
                  <a16:creationId xmlns:a16="http://schemas.microsoft.com/office/drawing/2014/main" id="{88BE6EA3-85A4-9C4D-B04A-BB9ED6CE3358}"/>
                </a:ext>
              </a:extLst>
            </p:cNvPr>
            <p:cNvSpPr/>
            <p:nvPr/>
          </p:nvSpPr>
          <p:spPr>
            <a:xfrm rot="16200000">
              <a:off x="222738" y="2731477"/>
              <a:ext cx="2438400" cy="867507"/>
            </a:xfrm>
            <a:prstGeom prst="round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Row Decoder</a:t>
              </a:r>
            </a:p>
          </p:txBody>
        </p:sp>
        <p:cxnSp>
          <p:nvCxnSpPr>
            <p:cNvPr id="8" name="Straight Connector 7">
              <a:extLst>
                <a:ext uri="{FF2B5EF4-FFF2-40B4-BE49-F238E27FC236}">
                  <a16:creationId xmlns:a16="http://schemas.microsoft.com/office/drawing/2014/main" id="{F3386D26-EA0A-AC40-9F1C-C726E4FB2430}"/>
                </a:ext>
              </a:extLst>
            </p:cNvPr>
            <p:cNvCxnSpPr/>
            <p:nvPr/>
          </p:nvCxnSpPr>
          <p:spPr>
            <a:xfrm>
              <a:off x="1875692" y="2356337"/>
              <a:ext cx="4278923"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CAA9062-0A5B-CB46-A6D4-9EF2BAF3D86E}"/>
                </a:ext>
              </a:extLst>
            </p:cNvPr>
            <p:cNvCxnSpPr/>
            <p:nvPr/>
          </p:nvCxnSpPr>
          <p:spPr>
            <a:xfrm>
              <a:off x="1875691" y="3200396"/>
              <a:ext cx="4278923"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30B7610-1D15-6543-AA2D-3138428CC1EE}"/>
                </a:ext>
              </a:extLst>
            </p:cNvPr>
            <p:cNvCxnSpPr>
              <a:cxnSpLocks/>
            </p:cNvCxnSpPr>
            <p:nvPr/>
          </p:nvCxnSpPr>
          <p:spPr>
            <a:xfrm>
              <a:off x="2426676" y="1946030"/>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F2989A-7BE2-DE40-B636-223C85029FA7}"/>
                </a:ext>
              </a:extLst>
            </p:cNvPr>
            <p:cNvCxnSpPr>
              <a:cxnSpLocks/>
            </p:cNvCxnSpPr>
            <p:nvPr/>
          </p:nvCxnSpPr>
          <p:spPr>
            <a:xfrm>
              <a:off x="3622430" y="1946030"/>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023C07C-0DF6-3B43-9717-F134DEE15BE1}"/>
                </a:ext>
              </a:extLst>
            </p:cNvPr>
            <p:cNvCxnSpPr>
              <a:cxnSpLocks/>
            </p:cNvCxnSpPr>
            <p:nvPr/>
          </p:nvCxnSpPr>
          <p:spPr>
            <a:xfrm>
              <a:off x="4947138" y="1946030"/>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5A6C09B-B7BE-CC4A-817D-8D02498B2447}"/>
                </a:ext>
              </a:extLst>
            </p:cNvPr>
            <p:cNvCxnSpPr>
              <a:cxnSpLocks/>
            </p:cNvCxnSpPr>
            <p:nvPr/>
          </p:nvCxnSpPr>
          <p:spPr>
            <a:xfrm>
              <a:off x="4360984" y="1946030"/>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5E7D65C-B379-0A42-9057-84E47AE3A699}"/>
                </a:ext>
              </a:extLst>
            </p:cNvPr>
            <p:cNvCxnSpPr>
              <a:cxnSpLocks/>
            </p:cNvCxnSpPr>
            <p:nvPr/>
          </p:nvCxnSpPr>
          <p:spPr>
            <a:xfrm>
              <a:off x="5556738" y="1946030"/>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EB2765D-42B5-1940-A4BE-883131A7CD38}"/>
                </a:ext>
              </a:extLst>
            </p:cNvPr>
            <p:cNvCxnSpPr>
              <a:cxnSpLocks/>
            </p:cNvCxnSpPr>
            <p:nvPr/>
          </p:nvCxnSpPr>
          <p:spPr>
            <a:xfrm>
              <a:off x="3036275" y="1946030"/>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8BCBC931-AF71-3347-9F54-8AB5A7A137AF}"/>
                </a:ext>
              </a:extLst>
            </p:cNvPr>
            <p:cNvSpPr/>
            <p:nvPr/>
          </p:nvSpPr>
          <p:spPr>
            <a:xfrm>
              <a:off x="2133599" y="2086708"/>
              <a:ext cx="1828802" cy="679938"/>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85000"/>
                    <a:lumOff val="15000"/>
                  </a:schemeClr>
                </a:solidFill>
                <a:latin typeface="Cambria" panose="02040503050406030204" pitchFamily="18" charset="0"/>
              </a:endParaRPr>
            </a:p>
          </p:txBody>
        </p:sp>
        <p:sp>
          <p:nvSpPr>
            <p:cNvPr id="17" name="Rounded Rectangle 16">
              <a:extLst>
                <a:ext uri="{FF2B5EF4-FFF2-40B4-BE49-F238E27FC236}">
                  <a16:creationId xmlns:a16="http://schemas.microsoft.com/office/drawing/2014/main" id="{A79055F1-98A6-3F4A-9452-4A7A275E3D9C}"/>
                </a:ext>
              </a:extLst>
            </p:cNvPr>
            <p:cNvSpPr/>
            <p:nvPr/>
          </p:nvSpPr>
          <p:spPr>
            <a:xfrm>
              <a:off x="4044461" y="2086707"/>
              <a:ext cx="1828802" cy="679939"/>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Cambria" panose="02040503050406030204" pitchFamily="18" charset="0"/>
                </a:rPr>
                <a:t>Cache line</a:t>
              </a:r>
            </a:p>
          </p:txBody>
        </p:sp>
        <p:sp>
          <p:nvSpPr>
            <p:cNvPr id="18" name="Rounded Rectangle 17">
              <a:extLst>
                <a:ext uri="{FF2B5EF4-FFF2-40B4-BE49-F238E27FC236}">
                  <a16:creationId xmlns:a16="http://schemas.microsoft.com/office/drawing/2014/main" id="{190FFC38-5C18-674F-B173-10CB38C24B62}"/>
                </a:ext>
              </a:extLst>
            </p:cNvPr>
            <p:cNvSpPr/>
            <p:nvPr/>
          </p:nvSpPr>
          <p:spPr>
            <a:xfrm>
              <a:off x="2133598" y="2930767"/>
              <a:ext cx="1828802" cy="679941"/>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Cambria" panose="02040503050406030204" pitchFamily="18" charset="0"/>
              </a:endParaRPr>
            </a:p>
          </p:txBody>
        </p:sp>
        <p:sp>
          <p:nvSpPr>
            <p:cNvPr id="19" name="Rounded Rectangle 18">
              <a:extLst>
                <a:ext uri="{FF2B5EF4-FFF2-40B4-BE49-F238E27FC236}">
                  <a16:creationId xmlns:a16="http://schemas.microsoft.com/office/drawing/2014/main" id="{C0677BF6-C69F-DF48-A890-8A1BF71304C6}"/>
                </a:ext>
              </a:extLst>
            </p:cNvPr>
            <p:cNvSpPr/>
            <p:nvPr/>
          </p:nvSpPr>
          <p:spPr>
            <a:xfrm>
              <a:off x="4044461" y="2930766"/>
              <a:ext cx="1828802" cy="679942"/>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ndParaRPr>
            </a:p>
          </p:txBody>
        </p:sp>
        <p:sp>
          <p:nvSpPr>
            <p:cNvPr id="20" name="Rounded Rectangle 19">
              <a:extLst>
                <a:ext uri="{FF2B5EF4-FFF2-40B4-BE49-F238E27FC236}">
                  <a16:creationId xmlns:a16="http://schemas.microsoft.com/office/drawing/2014/main" id="{4CC401BB-B627-EE42-8F79-CC4602981347}"/>
                </a:ext>
              </a:extLst>
            </p:cNvPr>
            <p:cNvSpPr/>
            <p:nvPr/>
          </p:nvSpPr>
          <p:spPr>
            <a:xfrm>
              <a:off x="2133598" y="4114800"/>
              <a:ext cx="3739665" cy="539261"/>
            </a:xfrm>
            <a:prstGeom prst="roundRect">
              <a:avLst>
                <a:gd name="adj" fmla="val 50000"/>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Local Row Buffer</a:t>
              </a:r>
            </a:p>
          </p:txBody>
        </p:sp>
        <p:sp>
          <p:nvSpPr>
            <p:cNvPr id="21" name="TextBox 20">
              <a:extLst>
                <a:ext uri="{FF2B5EF4-FFF2-40B4-BE49-F238E27FC236}">
                  <a16:creationId xmlns:a16="http://schemas.microsoft.com/office/drawing/2014/main" id="{9679B57E-42F0-AE49-AEE7-399310E0E277}"/>
                </a:ext>
              </a:extLst>
            </p:cNvPr>
            <p:cNvSpPr txBox="1"/>
            <p:nvPr/>
          </p:nvSpPr>
          <p:spPr>
            <a:xfrm rot="5400000">
              <a:off x="3876136" y="3572247"/>
              <a:ext cx="476412" cy="584775"/>
            </a:xfrm>
            <a:prstGeom prst="rect">
              <a:avLst/>
            </a:prstGeom>
            <a:noFill/>
          </p:spPr>
          <p:txBody>
            <a:bodyPr wrap="none" rtlCol="0">
              <a:spAutoFit/>
            </a:bodyPr>
            <a:lstStyle/>
            <a:p>
              <a:r>
                <a:rPr lang="en-US" sz="3200" b="1" dirty="0"/>
                <a:t>…</a:t>
              </a:r>
            </a:p>
          </p:txBody>
        </p:sp>
        <p:sp>
          <p:nvSpPr>
            <p:cNvPr id="22" name="TextBox 21">
              <a:extLst>
                <a:ext uri="{FF2B5EF4-FFF2-40B4-BE49-F238E27FC236}">
                  <a16:creationId xmlns:a16="http://schemas.microsoft.com/office/drawing/2014/main" id="{2E945A81-D12A-8A4D-AB8B-F8332AB5549C}"/>
                </a:ext>
              </a:extLst>
            </p:cNvPr>
            <p:cNvSpPr txBox="1"/>
            <p:nvPr/>
          </p:nvSpPr>
          <p:spPr>
            <a:xfrm rot="5400000">
              <a:off x="2593964" y="3587949"/>
              <a:ext cx="476412" cy="584775"/>
            </a:xfrm>
            <a:prstGeom prst="rect">
              <a:avLst/>
            </a:prstGeom>
            <a:noFill/>
          </p:spPr>
          <p:txBody>
            <a:bodyPr wrap="none" rtlCol="0">
              <a:spAutoFit/>
            </a:bodyPr>
            <a:lstStyle/>
            <a:p>
              <a:r>
                <a:rPr lang="en-US" sz="3200" b="1" dirty="0"/>
                <a:t>…</a:t>
              </a:r>
            </a:p>
          </p:txBody>
        </p:sp>
        <p:sp>
          <p:nvSpPr>
            <p:cNvPr id="23" name="TextBox 22">
              <a:extLst>
                <a:ext uri="{FF2B5EF4-FFF2-40B4-BE49-F238E27FC236}">
                  <a16:creationId xmlns:a16="http://schemas.microsoft.com/office/drawing/2014/main" id="{E4302058-1B2C-144C-A452-168C0EC500DC}"/>
                </a:ext>
              </a:extLst>
            </p:cNvPr>
            <p:cNvSpPr txBox="1"/>
            <p:nvPr/>
          </p:nvSpPr>
          <p:spPr>
            <a:xfrm rot="5400000">
              <a:off x="5150043" y="3568486"/>
              <a:ext cx="476412" cy="584775"/>
            </a:xfrm>
            <a:prstGeom prst="rect">
              <a:avLst/>
            </a:prstGeom>
            <a:noFill/>
          </p:spPr>
          <p:txBody>
            <a:bodyPr wrap="none" rtlCol="0">
              <a:spAutoFit/>
            </a:bodyPr>
            <a:lstStyle/>
            <a:p>
              <a:r>
                <a:rPr lang="en-US" sz="3200" b="1" dirty="0"/>
                <a:t>…</a:t>
              </a:r>
            </a:p>
          </p:txBody>
        </p:sp>
        <p:sp>
          <p:nvSpPr>
            <p:cNvPr id="24" name="TextBox 23">
              <a:extLst>
                <a:ext uri="{FF2B5EF4-FFF2-40B4-BE49-F238E27FC236}">
                  <a16:creationId xmlns:a16="http://schemas.microsoft.com/office/drawing/2014/main" id="{1894B774-5485-7540-ABC5-34928E2BDF64}"/>
                </a:ext>
              </a:extLst>
            </p:cNvPr>
            <p:cNvSpPr txBox="1"/>
            <p:nvPr/>
          </p:nvSpPr>
          <p:spPr>
            <a:xfrm>
              <a:off x="6142007" y="2800941"/>
              <a:ext cx="476412" cy="584775"/>
            </a:xfrm>
            <a:prstGeom prst="rect">
              <a:avLst/>
            </a:prstGeom>
            <a:noFill/>
          </p:spPr>
          <p:txBody>
            <a:bodyPr wrap="none" rtlCol="0">
              <a:spAutoFit/>
            </a:bodyPr>
            <a:lstStyle/>
            <a:p>
              <a:r>
                <a:rPr lang="en-US" sz="3200" b="1" dirty="0"/>
                <a:t>…</a:t>
              </a:r>
            </a:p>
          </p:txBody>
        </p:sp>
        <p:sp>
          <p:nvSpPr>
            <p:cNvPr id="25" name="TextBox 24">
              <a:extLst>
                <a:ext uri="{FF2B5EF4-FFF2-40B4-BE49-F238E27FC236}">
                  <a16:creationId xmlns:a16="http://schemas.microsoft.com/office/drawing/2014/main" id="{BD259AE2-E693-C540-AF55-539E45D35F84}"/>
                </a:ext>
              </a:extLst>
            </p:cNvPr>
            <p:cNvSpPr txBox="1"/>
            <p:nvPr/>
          </p:nvSpPr>
          <p:spPr>
            <a:xfrm>
              <a:off x="6139132" y="1969931"/>
              <a:ext cx="476412" cy="584775"/>
            </a:xfrm>
            <a:prstGeom prst="rect">
              <a:avLst/>
            </a:prstGeom>
            <a:noFill/>
          </p:spPr>
          <p:txBody>
            <a:bodyPr wrap="none" rtlCol="0">
              <a:spAutoFit/>
            </a:bodyPr>
            <a:lstStyle/>
            <a:p>
              <a:r>
                <a:rPr lang="en-US" sz="3200" b="1" dirty="0"/>
                <a:t>…</a:t>
              </a:r>
            </a:p>
          </p:txBody>
        </p:sp>
      </p:grpSp>
      <p:sp>
        <p:nvSpPr>
          <p:cNvPr id="26" name="Content Placeholder 2">
            <a:extLst>
              <a:ext uri="{FF2B5EF4-FFF2-40B4-BE49-F238E27FC236}">
                <a16:creationId xmlns:a16="http://schemas.microsoft.com/office/drawing/2014/main" id="{D79AEDDE-03BF-E340-8A59-5100FC449B2A}"/>
              </a:ext>
            </a:extLst>
          </p:cNvPr>
          <p:cNvSpPr>
            <a:spLocks noGrp="1"/>
          </p:cNvSpPr>
          <p:nvPr>
            <p:ph idx="1"/>
          </p:nvPr>
        </p:nvSpPr>
        <p:spPr>
          <a:xfrm>
            <a:off x="171450" y="5288924"/>
            <a:ext cx="8972549" cy="1569075"/>
          </a:xfrm>
        </p:spPr>
        <p:txBody>
          <a:bodyPr>
            <a:normAutofit/>
          </a:bodyPr>
          <a:lstStyle/>
          <a:p>
            <a:pPr marL="0" indent="0">
              <a:buNone/>
            </a:pPr>
            <a:r>
              <a:rPr lang="en-US" sz="3200" dirty="0">
                <a:latin typeface="Cambria" panose="02040503050406030204" pitchFamily="18" charset="0"/>
              </a:rPr>
              <a:t>Write to all locations in DRAM with a significantly reduced </a:t>
            </a:r>
            <a:r>
              <a:rPr lang="en-US" sz="3200" b="1" dirty="0" err="1">
                <a:latin typeface="Cambria" panose="02040503050406030204" pitchFamily="18" charset="0"/>
              </a:rPr>
              <a:t>t</a:t>
            </a:r>
            <a:r>
              <a:rPr lang="en-US" sz="3200" b="1" baseline="-25000" dirty="0" err="1">
                <a:latin typeface="Cambria" panose="02040503050406030204" pitchFamily="18" charset="0"/>
              </a:rPr>
              <a:t>RCD</a:t>
            </a:r>
            <a:r>
              <a:rPr lang="en-US" sz="3200" dirty="0">
                <a:latin typeface="Cambria" panose="02040503050406030204" pitchFamily="18" charset="0"/>
              </a:rPr>
              <a:t> (e.g., by 77%)</a:t>
            </a:r>
            <a:endParaRPr lang="en-US" sz="3200" b="1" baseline="-25000" dirty="0">
              <a:solidFill>
                <a:srgbClr val="0070C0"/>
              </a:solidFill>
              <a:latin typeface="Cambria" panose="02040503050406030204" pitchFamily="18" charset="0"/>
            </a:endParaRPr>
          </a:p>
        </p:txBody>
      </p:sp>
      <p:sp>
        <p:nvSpPr>
          <p:cNvPr id="3" name="TextBox 2">
            <a:extLst>
              <a:ext uri="{FF2B5EF4-FFF2-40B4-BE49-F238E27FC236}">
                <a16:creationId xmlns:a16="http://schemas.microsoft.com/office/drawing/2014/main" id="{3E7529C2-441F-CC46-B085-1FD4EE47FEA4}"/>
              </a:ext>
            </a:extLst>
          </p:cNvPr>
          <p:cNvSpPr txBox="1"/>
          <p:nvPr/>
        </p:nvSpPr>
        <p:spPr>
          <a:xfrm>
            <a:off x="766117" y="1125873"/>
            <a:ext cx="6922472" cy="523220"/>
          </a:xfrm>
          <a:prstGeom prst="rect">
            <a:avLst/>
          </a:prstGeom>
          <a:noFill/>
        </p:spPr>
        <p:txBody>
          <a:bodyPr wrap="none" rtlCol="0">
            <a:spAutoFit/>
          </a:bodyPr>
          <a:lstStyle/>
          <a:p>
            <a:r>
              <a:rPr lang="en-US" sz="2800" b="1" dirty="0">
                <a:solidFill>
                  <a:schemeClr val="accent1"/>
                </a:solidFill>
                <a:latin typeface="Cambria" panose="02040503050406030204" pitchFamily="18" charset="0"/>
              </a:rPr>
              <a:t>Cache lines do not fail with reduced </a:t>
            </a:r>
            <a:r>
              <a:rPr lang="en-US" sz="2800" b="1" dirty="0" err="1">
                <a:solidFill>
                  <a:schemeClr val="accent1"/>
                </a:solidFill>
                <a:latin typeface="Cambria" panose="02040503050406030204" pitchFamily="18" charset="0"/>
              </a:rPr>
              <a:t>t</a:t>
            </a:r>
            <a:r>
              <a:rPr lang="en-US" sz="2800" b="1" baseline="-25000" dirty="0" err="1">
                <a:solidFill>
                  <a:schemeClr val="accent1"/>
                </a:solidFill>
                <a:latin typeface="Cambria" panose="02040503050406030204" pitchFamily="18" charset="0"/>
              </a:rPr>
              <a:t>RCD</a:t>
            </a:r>
            <a:endParaRPr lang="en-US" sz="2800" b="1" baseline="-25000" dirty="0">
              <a:solidFill>
                <a:schemeClr val="accent1"/>
              </a:solidFill>
              <a:latin typeface="Cambria" panose="02040503050406030204" pitchFamily="18" charset="0"/>
            </a:endParaRPr>
          </a:p>
        </p:txBody>
      </p:sp>
    </p:spTree>
    <p:extLst>
      <p:ext uri="{BB962C8B-B14F-4D97-AF65-F5344CB8AC3E}">
        <p14:creationId xmlns:p14="http://schemas.microsoft.com/office/powerpoint/2010/main" val="63083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7" grpId="0" animBg="1"/>
      <p:bldP spid="26" grpId="0" build="p"/>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9FA70C-AEF6-8E4D-A296-E85E4BCF8D47}"/>
              </a:ext>
            </a:extLst>
          </p:cNvPr>
          <p:cNvSpPr>
            <a:spLocks noGrp="1"/>
          </p:cNvSpPr>
          <p:nvPr>
            <p:ph type="sldNum" sz="quarter" idx="4"/>
          </p:nvPr>
        </p:nvSpPr>
        <p:spPr/>
        <p:txBody>
          <a:bodyPr/>
          <a:lstStyle/>
          <a:p>
            <a:fld id="{E75A338B-E4D4-8546-881C-31C2CA334C30}" type="slidenum">
              <a:rPr lang="en-US" smtClean="0"/>
              <a:pPr/>
              <a:t>35</a:t>
            </a:fld>
            <a:endParaRPr lang="en-US" dirty="0"/>
          </a:p>
        </p:txBody>
      </p:sp>
      <p:sp>
        <p:nvSpPr>
          <p:cNvPr id="5" name="Title 1">
            <a:extLst>
              <a:ext uri="{FF2B5EF4-FFF2-40B4-BE49-F238E27FC236}">
                <a16:creationId xmlns:a16="http://schemas.microsoft.com/office/drawing/2014/main" id="{BBB43E5F-B056-9649-80D9-E10BBE86ABE9}"/>
              </a:ext>
            </a:extLst>
          </p:cNvPr>
          <p:cNvSpPr>
            <a:spLocks noGrp="1"/>
          </p:cNvSpPr>
          <p:nvPr>
            <p:ph type="title"/>
          </p:nvPr>
        </p:nvSpPr>
        <p:spPr>
          <a:xfrm>
            <a:off x="171451" y="140677"/>
            <a:ext cx="8708780" cy="741120"/>
          </a:xfrm>
        </p:spPr>
        <p:txBody>
          <a:bodyPr>
            <a:normAutofit fontScale="90000"/>
          </a:bodyPr>
          <a:lstStyle/>
          <a:p>
            <a:r>
              <a:rPr lang="en-US" b="1" dirty="0">
                <a:latin typeface="Cambria" panose="02040503050406030204" pitchFamily="18" charset="0"/>
              </a:rPr>
              <a:t>Solar-DRAM: Putting it all Together</a:t>
            </a:r>
          </a:p>
        </p:txBody>
      </p:sp>
      <p:sp>
        <p:nvSpPr>
          <p:cNvPr id="6" name="Content Placeholder 2">
            <a:extLst>
              <a:ext uri="{FF2B5EF4-FFF2-40B4-BE49-F238E27FC236}">
                <a16:creationId xmlns:a16="http://schemas.microsoft.com/office/drawing/2014/main" id="{A7AD905A-2B8D-C148-AA73-75C10F3855DC}"/>
              </a:ext>
            </a:extLst>
          </p:cNvPr>
          <p:cNvSpPr>
            <a:spLocks noGrp="1"/>
          </p:cNvSpPr>
          <p:nvPr>
            <p:ph idx="1"/>
          </p:nvPr>
        </p:nvSpPr>
        <p:spPr>
          <a:xfrm>
            <a:off x="413639" y="1205344"/>
            <a:ext cx="8224404" cy="5818909"/>
          </a:xfrm>
        </p:spPr>
        <p:txBody>
          <a:bodyPr>
            <a:normAutofit/>
          </a:bodyPr>
          <a:lstStyle/>
          <a:p>
            <a:pPr marL="0" indent="0">
              <a:buNone/>
            </a:pPr>
            <a:r>
              <a:rPr lang="en-US" dirty="0">
                <a:latin typeface="Cambria" panose="02040503050406030204" pitchFamily="18" charset="0"/>
              </a:rPr>
              <a:t>Each component increases the number of accesses that can be issued with a </a:t>
            </a:r>
            <a:r>
              <a:rPr lang="en-US" b="1" dirty="0">
                <a:solidFill>
                  <a:schemeClr val="accent1"/>
                </a:solidFill>
                <a:latin typeface="Cambria" panose="02040503050406030204" pitchFamily="18" charset="0"/>
              </a:rPr>
              <a:t>reduced </a:t>
            </a:r>
            <a:r>
              <a:rPr lang="en-US" b="1" dirty="0" err="1">
                <a:solidFill>
                  <a:schemeClr val="accent1"/>
                </a:solidFill>
                <a:latin typeface="Cambria" panose="02040503050406030204" pitchFamily="18" charset="0"/>
              </a:rPr>
              <a:t>t</a:t>
            </a:r>
            <a:r>
              <a:rPr lang="en-US" b="1" baseline="-25000" dirty="0" err="1">
                <a:solidFill>
                  <a:schemeClr val="accent1"/>
                </a:solidFill>
                <a:latin typeface="Cambria" panose="02040503050406030204" pitchFamily="18" charset="0"/>
              </a:rPr>
              <a:t>RCD</a:t>
            </a:r>
            <a:endParaRPr lang="en-US" b="1" dirty="0">
              <a:solidFill>
                <a:schemeClr val="accent1"/>
              </a:solidFill>
              <a:latin typeface="Cambria" panose="02040503050406030204" pitchFamily="18" charset="0"/>
            </a:endParaRPr>
          </a:p>
          <a:p>
            <a:pPr marL="0" indent="0">
              <a:buNone/>
            </a:pPr>
            <a:endParaRPr lang="en-US" dirty="0">
              <a:latin typeface="Cambria" panose="02040503050406030204" pitchFamily="18" charset="0"/>
            </a:endParaRPr>
          </a:p>
          <a:p>
            <a:pPr marL="0" indent="0">
              <a:buNone/>
            </a:pPr>
            <a:r>
              <a:rPr lang="en-US" dirty="0">
                <a:latin typeface="Cambria" panose="02040503050406030204" pitchFamily="18" charset="0"/>
              </a:rPr>
              <a:t>They </a:t>
            </a:r>
            <a:r>
              <a:rPr lang="en-US" b="1" dirty="0">
                <a:solidFill>
                  <a:schemeClr val="accent1"/>
                </a:solidFill>
                <a:latin typeface="Cambria" panose="02040503050406030204" pitchFamily="18" charset="0"/>
              </a:rPr>
              <a:t>combine </a:t>
            </a:r>
            <a:r>
              <a:rPr lang="en-US" dirty="0">
                <a:latin typeface="Cambria" panose="02040503050406030204" pitchFamily="18" charset="0"/>
              </a:rPr>
              <a:t>to further increase the number of cases where </a:t>
            </a:r>
            <a:r>
              <a:rPr lang="en-US" b="1" dirty="0" err="1">
                <a:solidFill>
                  <a:schemeClr val="accent1"/>
                </a:solidFill>
                <a:latin typeface="Cambria" panose="02040503050406030204" pitchFamily="18" charset="0"/>
              </a:rPr>
              <a:t>t</a:t>
            </a:r>
            <a:r>
              <a:rPr lang="en-US" b="1" baseline="-25000" dirty="0" err="1">
                <a:solidFill>
                  <a:schemeClr val="accent1"/>
                </a:solidFill>
                <a:latin typeface="Cambria" panose="02040503050406030204" pitchFamily="18" charset="0"/>
              </a:rPr>
              <a:t>RCD</a:t>
            </a:r>
            <a:r>
              <a:rPr lang="en-US" b="1" dirty="0">
                <a:solidFill>
                  <a:schemeClr val="accent1"/>
                </a:solidFill>
                <a:latin typeface="Cambria" panose="02040503050406030204" pitchFamily="18" charset="0"/>
              </a:rPr>
              <a:t> can be reduced</a:t>
            </a:r>
          </a:p>
          <a:p>
            <a:pPr marL="0" indent="0">
              <a:buNone/>
            </a:pPr>
            <a:endParaRPr lang="en-US" dirty="0">
              <a:latin typeface="Cambria" panose="02040503050406030204" pitchFamily="18" charset="0"/>
            </a:endParaRPr>
          </a:p>
          <a:p>
            <a:pPr marL="0" indent="0">
              <a:buNone/>
            </a:pPr>
            <a:r>
              <a:rPr lang="en-US" b="1" dirty="0">
                <a:solidFill>
                  <a:schemeClr val="accent6">
                    <a:lumMod val="75000"/>
                  </a:schemeClr>
                </a:solidFill>
                <a:latin typeface="Cambria" panose="02040503050406030204" pitchFamily="18" charset="0"/>
              </a:rPr>
              <a:t>Solar-DRAM</a:t>
            </a:r>
            <a:r>
              <a:rPr lang="en-US" b="1" dirty="0">
                <a:latin typeface="Cambria" panose="02040503050406030204" pitchFamily="18" charset="0"/>
              </a:rPr>
              <a:t> </a:t>
            </a:r>
            <a:r>
              <a:rPr lang="en-US" dirty="0">
                <a:latin typeface="Cambria" panose="02040503050406030204" pitchFamily="18" charset="0"/>
              </a:rPr>
              <a:t>utilizes each component (</a:t>
            </a:r>
            <a:r>
              <a:rPr lang="en-US" b="1" dirty="0">
                <a:latin typeface="Cambria" panose="02040503050406030204" pitchFamily="18" charset="0"/>
              </a:rPr>
              <a:t>VLC</a:t>
            </a:r>
            <a:r>
              <a:rPr lang="en-US" dirty="0">
                <a:latin typeface="Cambria" panose="02040503050406030204" pitchFamily="18" charset="0"/>
              </a:rPr>
              <a:t>, </a:t>
            </a:r>
            <a:r>
              <a:rPr lang="en-US" b="1" dirty="0">
                <a:latin typeface="Cambria" panose="02040503050406030204" pitchFamily="18" charset="0"/>
              </a:rPr>
              <a:t>RSC</a:t>
            </a:r>
            <a:r>
              <a:rPr lang="en-US" dirty="0">
                <a:latin typeface="Cambria" panose="02040503050406030204" pitchFamily="18" charset="0"/>
              </a:rPr>
              <a:t>, and </a:t>
            </a:r>
            <a:r>
              <a:rPr lang="en-US" b="1" dirty="0">
                <a:latin typeface="Cambria" panose="02040503050406030204" pitchFamily="18" charset="0"/>
              </a:rPr>
              <a:t>RLW</a:t>
            </a:r>
            <a:r>
              <a:rPr lang="en-US" dirty="0">
                <a:latin typeface="Cambria" panose="02040503050406030204" pitchFamily="18" charset="0"/>
              </a:rPr>
              <a:t>) in concert to reduce DRAM latency and </a:t>
            </a:r>
            <a:r>
              <a:rPr lang="en-US" b="1" dirty="0">
                <a:solidFill>
                  <a:schemeClr val="accent5">
                    <a:lumMod val="75000"/>
                  </a:schemeClr>
                </a:solidFill>
                <a:latin typeface="Cambria" panose="02040503050406030204" pitchFamily="18" charset="0"/>
              </a:rPr>
              <a:t>significantly improve system performance</a:t>
            </a:r>
          </a:p>
          <a:p>
            <a:pPr marL="0" indent="0">
              <a:buNone/>
            </a:pPr>
            <a:endParaRPr lang="en-US" b="1" dirty="0">
              <a:latin typeface="Cambria" panose="02040503050406030204" pitchFamily="18" charset="0"/>
            </a:endParaRPr>
          </a:p>
        </p:txBody>
      </p:sp>
    </p:spTree>
    <p:extLst>
      <p:ext uri="{BB962C8B-B14F-4D97-AF65-F5344CB8AC3E}">
        <p14:creationId xmlns:p14="http://schemas.microsoft.com/office/powerpoint/2010/main" val="85266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F1EC7FD-07AD-5F47-BFE3-50055773A1BE}"/>
              </a:ext>
            </a:extLst>
          </p:cNvPr>
          <p:cNvSpPr/>
          <p:nvPr/>
        </p:nvSpPr>
        <p:spPr>
          <a:xfrm>
            <a:off x="164117" y="5138012"/>
            <a:ext cx="8805213" cy="64884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9688246-8159-9148-AB24-54DD2D43C874}"/>
              </a:ext>
            </a:extLst>
          </p:cNvPr>
          <p:cNvSpPr/>
          <p:nvPr/>
        </p:nvSpPr>
        <p:spPr>
          <a:xfrm>
            <a:off x="164118" y="812719"/>
            <a:ext cx="8805213" cy="648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7B8E2D5-DDA2-124D-A3A9-748636BBCF45}"/>
              </a:ext>
            </a:extLst>
          </p:cNvPr>
          <p:cNvSpPr/>
          <p:nvPr/>
        </p:nvSpPr>
        <p:spPr>
          <a:xfrm>
            <a:off x="164119" y="1531849"/>
            <a:ext cx="8805213" cy="648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5362A0-79E6-6042-84A3-06026FD68FE8}"/>
              </a:ext>
            </a:extLst>
          </p:cNvPr>
          <p:cNvSpPr/>
          <p:nvPr/>
        </p:nvSpPr>
        <p:spPr>
          <a:xfrm>
            <a:off x="164120" y="2250979"/>
            <a:ext cx="8805213" cy="648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388F314-9A19-194F-8E78-3D9E671248F9}"/>
              </a:ext>
            </a:extLst>
          </p:cNvPr>
          <p:cNvSpPr/>
          <p:nvPr/>
        </p:nvSpPr>
        <p:spPr>
          <a:xfrm>
            <a:off x="164121" y="4419338"/>
            <a:ext cx="8805213" cy="648841"/>
          </a:xfrm>
          <a:prstGeom prst="rect">
            <a:avLst/>
          </a:prstGeom>
          <a:solidFill>
            <a:srgbClr val="558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EAA59BF-9027-4D48-862D-4E262145F67F}"/>
              </a:ext>
            </a:extLst>
          </p:cNvPr>
          <p:cNvSpPr/>
          <p:nvPr/>
        </p:nvSpPr>
        <p:spPr>
          <a:xfrm>
            <a:off x="164121" y="3687216"/>
            <a:ext cx="8805213" cy="648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E2006C-A3DA-A04F-B992-E75B436F5581}"/>
              </a:ext>
            </a:extLst>
          </p:cNvPr>
          <p:cNvSpPr/>
          <p:nvPr/>
        </p:nvSpPr>
        <p:spPr>
          <a:xfrm>
            <a:off x="164122" y="2968417"/>
            <a:ext cx="8805213" cy="648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F308482-5C48-3A4F-8FBD-12C5847026E7}"/>
              </a:ext>
            </a:extLst>
          </p:cNvPr>
          <p:cNvSpPr/>
          <p:nvPr/>
        </p:nvSpPr>
        <p:spPr>
          <a:xfrm>
            <a:off x="170268" y="3757835"/>
            <a:ext cx="8805213" cy="59167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8999" y="828096"/>
            <a:ext cx="8122024" cy="5801304"/>
          </a:xfrm>
        </p:spPr>
        <p:txBody>
          <a:bodyPr>
            <a:normAutofit/>
          </a:bodyPr>
          <a:lstStyle/>
          <a:p>
            <a:pPr marL="0" indent="0">
              <a:buNone/>
            </a:pPr>
            <a:r>
              <a:rPr lang="en-US" sz="4400" dirty="0">
                <a:solidFill>
                  <a:schemeClr val="bg1"/>
                </a:solidFill>
                <a:latin typeface="Cambria" panose="02040503050406030204" pitchFamily="18" charset="0"/>
              </a:rPr>
              <a:t>Motivation and Goal</a:t>
            </a:r>
          </a:p>
          <a:p>
            <a:pPr marL="0" indent="0">
              <a:buNone/>
            </a:pPr>
            <a:r>
              <a:rPr lang="en-US" sz="4000" dirty="0">
                <a:solidFill>
                  <a:schemeClr val="bg1"/>
                </a:solidFill>
                <a:latin typeface="Cambria" panose="02040503050406030204" pitchFamily="18" charset="0"/>
              </a:rPr>
              <a:t>DRAM Background</a:t>
            </a:r>
          </a:p>
          <a:p>
            <a:pPr marL="0" indent="0">
              <a:buNone/>
            </a:pPr>
            <a:r>
              <a:rPr lang="en-US" sz="4400" dirty="0">
                <a:solidFill>
                  <a:schemeClr val="bg1"/>
                </a:solidFill>
                <a:latin typeface="Cambria" panose="02040503050406030204" pitchFamily="18" charset="0"/>
              </a:rPr>
              <a:t>Experimental Methodology</a:t>
            </a:r>
          </a:p>
          <a:p>
            <a:pPr marL="0" indent="0">
              <a:buNone/>
            </a:pPr>
            <a:r>
              <a:rPr lang="en-US" sz="4400" dirty="0">
                <a:solidFill>
                  <a:schemeClr val="bg1"/>
                </a:solidFill>
                <a:latin typeface="Cambria" panose="02040503050406030204" pitchFamily="18" charset="0"/>
              </a:rPr>
              <a:t>Characterization Results</a:t>
            </a:r>
          </a:p>
          <a:p>
            <a:pPr marL="0" indent="0">
              <a:buNone/>
            </a:pPr>
            <a:r>
              <a:rPr lang="en-US" sz="4400" dirty="0">
                <a:solidFill>
                  <a:schemeClr val="bg1"/>
                </a:solidFill>
                <a:latin typeface="Cambria" panose="02040503050406030204" pitchFamily="18" charset="0"/>
              </a:rPr>
              <a:t>Mechanism: Solar-DRAM</a:t>
            </a:r>
          </a:p>
          <a:p>
            <a:pPr marL="0" indent="0">
              <a:buNone/>
            </a:pPr>
            <a:r>
              <a:rPr lang="en-US" sz="4400" dirty="0">
                <a:solidFill>
                  <a:schemeClr val="bg1"/>
                </a:solidFill>
                <a:latin typeface="Cambria" panose="02040503050406030204" pitchFamily="18" charset="0"/>
              </a:rPr>
              <a:t>Evaluation</a:t>
            </a:r>
          </a:p>
          <a:p>
            <a:pPr marL="0" indent="0">
              <a:buNone/>
            </a:pPr>
            <a:r>
              <a:rPr lang="en-US" sz="4400" dirty="0">
                <a:solidFill>
                  <a:schemeClr val="bg1"/>
                </a:solidFill>
                <a:latin typeface="Cambria" panose="02040503050406030204" pitchFamily="18" charset="0"/>
              </a:rPr>
              <a:t>Conclusion</a:t>
            </a:r>
          </a:p>
        </p:txBody>
      </p:sp>
      <p:sp>
        <p:nvSpPr>
          <p:cNvPr id="4" name="Slide Number Placeholder 3">
            <a:extLst>
              <a:ext uri="{FF2B5EF4-FFF2-40B4-BE49-F238E27FC236}">
                <a16:creationId xmlns:a16="http://schemas.microsoft.com/office/drawing/2014/main" id="{E3EA20FD-7547-D946-8C16-F6EE478DEA48}"/>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36</a:t>
            </a:fld>
            <a:endParaRPr lang="en-US"/>
          </a:p>
        </p:txBody>
      </p:sp>
      <p:sp>
        <p:nvSpPr>
          <p:cNvPr id="17" name="Title 1">
            <a:extLst>
              <a:ext uri="{FF2B5EF4-FFF2-40B4-BE49-F238E27FC236}">
                <a16:creationId xmlns:a16="http://schemas.microsoft.com/office/drawing/2014/main" id="{2F98879D-ECAE-4045-AFBC-9699D5ED5945}"/>
              </a:ext>
            </a:extLst>
          </p:cNvPr>
          <p:cNvSpPr txBox="1">
            <a:spLocks/>
          </p:cNvSpPr>
          <p:nvPr/>
        </p:nvSpPr>
        <p:spPr>
          <a:xfrm>
            <a:off x="171451" y="140677"/>
            <a:ext cx="8708780" cy="741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Solar-DRAM Outline</a:t>
            </a:r>
          </a:p>
        </p:txBody>
      </p:sp>
    </p:spTree>
    <p:extLst>
      <p:ext uri="{BB962C8B-B14F-4D97-AF65-F5344CB8AC3E}">
        <p14:creationId xmlns:p14="http://schemas.microsoft.com/office/powerpoint/2010/main" val="742269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503D26-9FAD-E84A-95FD-503AE3D58D65}"/>
              </a:ext>
            </a:extLst>
          </p:cNvPr>
          <p:cNvSpPr>
            <a:spLocks noGrp="1"/>
          </p:cNvSpPr>
          <p:nvPr>
            <p:ph idx="1"/>
          </p:nvPr>
        </p:nvSpPr>
        <p:spPr>
          <a:xfrm>
            <a:off x="171451" y="1131376"/>
            <a:ext cx="8848563" cy="5224975"/>
          </a:xfrm>
        </p:spPr>
        <p:txBody>
          <a:bodyPr>
            <a:normAutofit/>
          </a:bodyPr>
          <a:lstStyle/>
          <a:p>
            <a:pPr>
              <a:lnSpc>
                <a:spcPct val="150000"/>
              </a:lnSpc>
            </a:pPr>
            <a:r>
              <a:rPr lang="en-US" sz="3200" b="1" dirty="0">
                <a:solidFill>
                  <a:schemeClr val="accent5">
                    <a:lumMod val="75000"/>
                  </a:schemeClr>
                </a:solidFill>
                <a:latin typeface="Cambria" panose="02040503050406030204" pitchFamily="18" charset="0"/>
              </a:rPr>
              <a:t>Cycle-level simulator</a:t>
            </a:r>
            <a:r>
              <a:rPr lang="en-US" sz="3200" dirty="0">
                <a:solidFill>
                  <a:schemeClr val="accent5">
                    <a:lumMod val="75000"/>
                  </a:schemeClr>
                </a:solidFill>
                <a:latin typeface="Cambria" panose="02040503050406030204" pitchFamily="18" charset="0"/>
              </a:rPr>
              <a:t>: </a:t>
            </a:r>
            <a:r>
              <a:rPr lang="en-US" sz="3200" dirty="0" err="1">
                <a:solidFill>
                  <a:srgbClr val="4674C1"/>
                </a:solidFill>
                <a:latin typeface="Cambria" panose="02040503050406030204" pitchFamily="18" charset="0"/>
              </a:rPr>
              <a:t>Ramulator</a:t>
            </a:r>
            <a:r>
              <a:rPr lang="en-US" sz="3200" dirty="0">
                <a:solidFill>
                  <a:srgbClr val="4674C1"/>
                </a:solidFill>
                <a:latin typeface="Cambria" panose="02040503050406030204" pitchFamily="18" charset="0"/>
              </a:rPr>
              <a:t> </a:t>
            </a:r>
            <a:r>
              <a:rPr lang="en-US" sz="2400" dirty="0">
                <a:solidFill>
                  <a:srgbClr val="4674C1"/>
                </a:solidFill>
                <a:latin typeface="Cambria" panose="02040503050406030204" pitchFamily="18" charset="0"/>
              </a:rPr>
              <a:t>[Kim+, CAL’15]</a:t>
            </a:r>
            <a:br>
              <a:rPr lang="en-US" sz="2400" dirty="0">
                <a:solidFill>
                  <a:srgbClr val="4674C1"/>
                </a:solidFill>
                <a:latin typeface="Cambria" panose="02040503050406030204" pitchFamily="18" charset="0"/>
              </a:rPr>
            </a:br>
            <a:r>
              <a:rPr lang="en-US" sz="2400" dirty="0">
                <a:latin typeface="Cambria" panose="02040503050406030204" pitchFamily="18" charset="0"/>
                <a:hlinkClick r:id="rId3"/>
              </a:rPr>
              <a:t>https://github.com/CMU-SAFARI/ramulator</a:t>
            </a:r>
            <a:endParaRPr lang="en-US" sz="2400" dirty="0">
              <a:latin typeface="Cambria" panose="02040503050406030204" pitchFamily="18" charset="0"/>
            </a:endParaRPr>
          </a:p>
          <a:p>
            <a:pPr>
              <a:lnSpc>
                <a:spcPct val="150000"/>
              </a:lnSpc>
            </a:pPr>
            <a:r>
              <a:rPr lang="en-US" sz="3200" b="1" dirty="0">
                <a:solidFill>
                  <a:schemeClr val="accent6">
                    <a:lumMod val="75000"/>
                  </a:schemeClr>
                </a:solidFill>
                <a:latin typeface="Cambria" panose="02040503050406030204" pitchFamily="18" charset="0"/>
              </a:rPr>
              <a:t>4-core</a:t>
            </a:r>
            <a:r>
              <a:rPr lang="en-US" sz="3200" dirty="0">
                <a:solidFill>
                  <a:schemeClr val="accent6">
                    <a:lumMod val="75000"/>
                  </a:schemeClr>
                </a:solidFill>
                <a:latin typeface="Cambria" panose="02040503050406030204" pitchFamily="18" charset="0"/>
              </a:rPr>
              <a:t> system with LPDDR4-3200 memory</a:t>
            </a:r>
          </a:p>
          <a:p>
            <a:pPr>
              <a:lnSpc>
                <a:spcPct val="150000"/>
              </a:lnSpc>
            </a:pPr>
            <a:r>
              <a:rPr lang="en-US" sz="3200" b="1" dirty="0">
                <a:solidFill>
                  <a:srgbClr val="C00000"/>
                </a:solidFill>
                <a:latin typeface="Cambria" panose="02040503050406030204" pitchFamily="18" charset="0"/>
              </a:rPr>
              <a:t>Benchmarks</a:t>
            </a:r>
            <a:r>
              <a:rPr lang="en-US" sz="3200" dirty="0">
                <a:solidFill>
                  <a:srgbClr val="C00000"/>
                </a:solidFill>
                <a:latin typeface="Cambria" panose="02040503050406030204" pitchFamily="18" charset="0"/>
              </a:rPr>
              <a:t>: SPEC2006</a:t>
            </a:r>
          </a:p>
          <a:p>
            <a:pPr lvl="1">
              <a:lnSpc>
                <a:spcPct val="150000"/>
              </a:lnSpc>
            </a:pPr>
            <a:r>
              <a:rPr lang="en-US" sz="2800" dirty="0">
                <a:solidFill>
                  <a:srgbClr val="C00000"/>
                </a:solidFill>
                <a:latin typeface="Cambria" panose="02040503050406030204" pitchFamily="18" charset="0"/>
              </a:rPr>
              <a:t>40   8-core workloads</a:t>
            </a:r>
          </a:p>
          <a:p>
            <a:pPr>
              <a:lnSpc>
                <a:spcPct val="150000"/>
              </a:lnSpc>
            </a:pPr>
            <a:r>
              <a:rPr lang="en-US" sz="3200" b="1" dirty="0">
                <a:solidFill>
                  <a:srgbClr val="7030A0"/>
                </a:solidFill>
                <a:latin typeface="Cambria" panose="02040503050406030204" pitchFamily="18" charset="0"/>
              </a:rPr>
              <a:t>Performance metric</a:t>
            </a:r>
            <a:r>
              <a:rPr lang="en-US" sz="3200" dirty="0">
                <a:solidFill>
                  <a:srgbClr val="7030A0"/>
                </a:solidFill>
                <a:latin typeface="Cambria" panose="02040503050406030204" pitchFamily="18" charset="0"/>
              </a:rPr>
              <a:t>: Weighted Speedup (WS)</a:t>
            </a:r>
          </a:p>
          <a:p>
            <a:pPr>
              <a:lnSpc>
                <a:spcPct val="150000"/>
              </a:lnSpc>
            </a:pPr>
            <a:endParaRPr lang="en-US" sz="3600" dirty="0">
              <a:latin typeface="Cambria" panose="02040503050406030204" pitchFamily="18" charset="0"/>
            </a:endParaRPr>
          </a:p>
          <a:p>
            <a:endParaRPr lang="en-US" sz="3200" dirty="0">
              <a:latin typeface="Cambria" panose="02040503050406030204" pitchFamily="18" charset="0"/>
            </a:endParaRPr>
          </a:p>
        </p:txBody>
      </p:sp>
      <p:sp>
        <p:nvSpPr>
          <p:cNvPr id="4" name="Slide Number Placeholder 3">
            <a:extLst>
              <a:ext uri="{FF2B5EF4-FFF2-40B4-BE49-F238E27FC236}">
                <a16:creationId xmlns:a16="http://schemas.microsoft.com/office/drawing/2014/main" id="{E83CDBDC-3D94-1E4A-A3B0-51EFC517FA6D}"/>
              </a:ext>
            </a:extLst>
          </p:cNvPr>
          <p:cNvSpPr>
            <a:spLocks noGrp="1"/>
          </p:cNvSpPr>
          <p:nvPr>
            <p:ph type="sldNum" sz="quarter" idx="4"/>
          </p:nvPr>
        </p:nvSpPr>
        <p:spPr/>
        <p:txBody>
          <a:bodyPr/>
          <a:lstStyle/>
          <a:p>
            <a:fld id="{E75A338B-E4D4-8546-881C-31C2CA334C30}" type="slidenum">
              <a:rPr lang="en-US" smtClean="0"/>
              <a:pPr/>
              <a:t>37</a:t>
            </a:fld>
            <a:endParaRPr lang="en-US" dirty="0"/>
          </a:p>
        </p:txBody>
      </p:sp>
      <p:sp>
        <p:nvSpPr>
          <p:cNvPr id="5" name="Title 1">
            <a:extLst>
              <a:ext uri="{FF2B5EF4-FFF2-40B4-BE49-F238E27FC236}">
                <a16:creationId xmlns:a16="http://schemas.microsoft.com/office/drawing/2014/main" id="{E393DBCA-5E7F-D242-B83D-21FFB05A5375}"/>
              </a:ext>
            </a:extLst>
          </p:cNvPr>
          <p:cNvSpPr txBox="1">
            <a:spLocks/>
          </p:cNvSpPr>
          <p:nvPr/>
        </p:nvSpPr>
        <p:spPr>
          <a:xfrm>
            <a:off x="171451" y="140677"/>
            <a:ext cx="8708780" cy="741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Evaluation Methodology</a:t>
            </a:r>
          </a:p>
        </p:txBody>
      </p:sp>
    </p:spTree>
    <p:extLst>
      <p:ext uri="{BB962C8B-B14F-4D97-AF65-F5344CB8AC3E}">
        <p14:creationId xmlns:p14="http://schemas.microsoft.com/office/powerpoint/2010/main" val="521632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4D37DAF-28C6-2A4E-B0D7-1788B60EBBBE}"/>
              </a:ext>
            </a:extLst>
          </p:cNvPr>
          <p:cNvPicPr>
            <a:picLocks noChangeAspect="1"/>
          </p:cNvPicPr>
          <p:nvPr/>
        </p:nvPicPr>
        <p:blipFill rotWithShape="1">
          <a:blip r:embed="rId3"/>
          <a:srcRect l="8907" t="9257" r="9427" b="11598"/>
          <a:stretch/>
        </p:blipFill>
        <p:spPr>
          <a:xfrm>
            <a:off x="493484" y="2452913"/>
            <a:ext cx="8215086" cy="2598057"/>
          </a:xfrm>
          <a:prstGeom prst="rect">
            <a:avLst/>
          </a:prstGeom>
        </p:spPr>
      </p:pic>
      <p:sp>
        <p:nvSpPr>
          <p:cNvPr id="6" name="Title 1">
            <a:extLst>
              <a:ext uri="{FF2B5EF4-FFF2-40B4-BE49-F238E27FC236}">
                <a16:creationId xmlns:a16="http://schemas.microsoft.com/office/drawing/2014/main" id="{4D463581-E896-1F47-BE6E-C9C88317BA00}"/>
              </a:ext>
            </a:extLst>
          </p:cNvPr>
          <p:cNvSpPr txBox="1">
            <a:spLocks/>
          </p:cNvSpPr>
          <p:nvPr/>
        </p:nvSpPr>
        <p:spPr>
          <a:xfrm>
            <a:off x="171450" y="140677"/>
            <a:ext cx="8972549" cy="74112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Evaluation: Homogeneous workloads</a:t>
            </a:r>
          </a:p>
        </p:txBody>
      </p:sp>
      <p:sp>
        <p:nvSpPr>
          <p:cNvPr id="16" name="Rectangle 15">
            <a:extLst>
              <a:ext uri="{FF2B5EF4-FFF2-40B4-BE49-F238E27FC236}">
                <a16:creationId xmlns:a16="http://schemas.microsoft.com/office/drawing/2014/main" id="{2AE705D1-4F97-5E45-B42C-BFBA6532326E}"/>
              </a:ext>
            </a:extLst>
          </p:cNvPr>
          <p:cNvSpPr/>
          <p:nvPr/>
        </p:nvSpPr>
        <p:spPr>
          <a:xfrm>
            <a:off x="164338" y="1326940"/>
            <a:ext cx="642304" cy="348588"/>
          </a:xfrm>
          <a:prstGeom prst="rect">
            <a:avLst/>
          </a:prstGeom>
          <a:solidFill>
            <a:srgbClr val="813C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5531573-2760-2944-A5D3-FA7F72ABBCF9}"/>
              </a:ext>
            </a:extLst>
          </p:cNvPr>
          <p:cNvSpPr txBox="1"/>
          <p:nvPr/>
        </p:nvSpPr>
        <p:spPr>
          <a:xfrm>
            <a:off x="806642" y="1323440"/>
            <a:ext cx="1056508" cy="338554"/>
          </a:xfrm>
          <a:prstGeom prst="rect">
            <a:avLst/>
          </a:prstGeom>
          <a:noFill/>
        </p:spPr>
        <p:txBody>
          <a:bodyPr wrap="none" rtlCol="0">
            <a:spAutoFit/>
          </a:bodyPr>
          <a:lstStyle/>
          <a:p>
            <a:r>
              <a:rPr lang="en-US" sz="1600" b="1" dirty="0"/>
              <a:t>FLY-DRAM</a:t>
            </a:r>
          </a:p>
        </p:txBody>
      </p:sp>
      <p:sp>
        <p:nvSpPr>
          <p:cNvPr id="27" name="TextBox 26">
            <a:extLst>
              <a:ext uri="{FF2B5EF4-FFF2-40B4-BE49-F238E27FC236}">
                <a16:creationId xmlns:a16="http://schemas.microsoft.com/office/drawing/2014/main" id="{631CBBDB-C4E8-9A41-8E97-B1671DF3DEAA}"/>
              </a:ext>
            </a:extLst>
          </p:cNvPr>
          <p:cNvSpPr txBox="1"/>
          <p:nvPr/>
        </p:nvSpPr>
        <p:spPr>
          <a:xfrm>
            <a:off x="2868499" y="2153003"/>
            <a:ext cx="3821944" cy="369332"/>
          </a:xfrm>
          <a:prstGeom prst="rect">
            <a:avLst/>
          </a:prstGeom>
          <a:noFill/>
        </p:spPr>
        <p:txBody>
          <a:bodyPr wrap="none" rtlCol="0">
            <a:spAutoFit/>
          </a:bodyPr>
          <a:lstStyle/>
          <a:p>
            <a:r>
              <a:rPr lang="en-US" b="1" dirty="0"/>
              <a:t>4-core Homogeneous Workload Mixes</a:t>
            </a:r>
          </a:p>
        </p:txBody>
      </p:sp>
      <p:sp>
        <p:nvSpPr>
          <p:cNvPr id="31" name="Triangle 30">
            <a:extLst>
              <a:ext uri="{FF2B5EF4-FFF2-40B4-BE49-F238E27FC236}">
                <a16:creationId xmlns:a16="http://schemas.microsoft.com/office/drawing/2014/main" id="{E6AF370C-A6EA-2F4E-80D2-F41C37838A47}"/>
              </a:ext>
            </a:extLst>
          </p:cNvPr>
          <p:cNvSpPr/>
          <p:nvPr/>
        </p:nvSpPr>
        <p:spPr>
          <a:xfrm rot="16200000">
            <a:off x="102433" y="4283318"/>
            <a:ext cx="127505" cy="121847"/>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 name="TextBox 31">
            <a:extLst>
              <a:ext uri="{FF2B5EF4-FFF2-40B4-BE49-F238E27FC236}">
                <a16:creationId xmlns:a16="http://schemas.microsoft.com/office/drawing/2014/main" id="{C65E028F-B530-7E4C-9EF2-32218F8F886F}"/>
              </a:ext>
            </a:extLst>
          </p:cNvPr>
          <p:cNvSpPr txBox="1"/>
          <p:nvPr/>
        </p:nvSpPr>
        <p:spPr>
          <a:xfrm rot="16200000">
            <a:off x="-871841" y="3141958"/>
            <a:ext cx="2082237" cy="338554"/>
          </a:xfrm>
          <a:prstGeom prst="rect">
            <a:avLst/>
          </a:prstGeom>
          <a:noFill/>
        </p:spPr>
        <p:txBody>
          <a:bodyPr wrap="none" rtlCol="0">
            <a:spAutoFit/>
          </a:bodyPr>
          <a:lstStyle/>
          <a:p>
            <a:r>
              <a:rPr lang="en-US" sz="1600" dirty="0"/>
              <a:t>Weighted Speedup (%)</a:t>
            </a:r>
          </a:p>
        </p:txBody>
      </p:sp>
      <p:sp>
        <p:nvSpPr>
          <p:cNvPr id="33" name="Slide Number Placeholder 32">
            <a:extLst>
              <a:ext uri="{FF2B5EF4-FFF2-40B4-BE49-F238E27FC236}">
                <a16:creationId xmlns:a16="http://schemas.microsoft.com/office/drawing/2014/main" id="{CB4EC90F-4787-1F4E-A4CB-6CC19A2186C8}"/>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38</a:t>
            </a:fld>
            <a:endParaRPr lang="en-US"/>
          </a:p>
        </p:txBody>
      </p:sp>
    </p:spTree>
    <p:extLst>
      <p:ext uri="{BB962C8B-B14F-4D97-AF65-F5344CB8AC3E}">
        <p14:creationId xmlns:p14="http://schemas.microsoft.com/office/powerpoint/2010/main" val="882282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D463581-E896-1F47-BE6E-C9C88317BA00}"/>
              </a:ext>
            </a:extLst>
          </p:cNvPr>
          <p:cNvSpPr txBox="1">
            <a:spLocks/>
          </p:cNvSpPr>
          <p:nvPr/>
        </p:nvSpPr>
        <p:spPr>
          <a:xfrm>
            <a:off x="171451" y="140677"/>
            <a:ext cx="8708780" cy="74112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Evaluation: Homogeneous workloads</a:t>
            </a:r>
          </a:p>
        </p:txBody>
      </p:sp>
      <p:sp>
        <p:nvSpPr>
          <p:cNvPr id="16" name="Rectangle 15">
            <a:extLst>
              <a:ext uri="{FF2B5EF4-FFF2-40B4-BE49-F238E27FC236}">
                <a16:creationId xmlns:a16="http://schemas.microsoft.com/office/drawing/2014/main" id="{2AE705D1-4F97-5E45-B42C-BFBA6532326E}"/>
              </a:ext>
            </a:extLst>
          </p:cNvPr>
          <p:cNvSpPr/>
          <p:nvPr/>
        </p:nvSpPr>
        <p:spPr>
          <a:xfrm>
            <a:off x="164338" y="1326940"/>
            <a:ext cx="642304" cy="348588"/>
          </a:xfrm>
          <a:prstGeom prst="rect">
            <a:avLst/>
          </a:prstGeom>
          <a:solidFill>
            <a:srgbClr val="813C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5531573-2760-2944-A5D3-FA7F72ABBCF9}"/>
              </a:ext>
            </a:extLst>
          </p:cNvPr>
          <p:cNvSpPr txBox="1"/>
          <p:nvPr/>
        </p:nvSpPr>
        <p:spPr>
          <a:xfrm>
            <a:off x="806642" y="1323440"/>
            <a:ext cx="1056508" cy="338554"/>
          </a:xfrm>
          <a:prstGeom prst="rect">
            <a:avLst/>
          </a:prstGeom>
          <a:noFill/>
        </p:spPr>
        <p:txBody>
          <a:bodyPr wrap="none" rtlCol="0">
            <a:spAutoFit/>
          </a:bodyPr>
          <a:lstStyle/>
          <a:p>
            <a:r>
              <a:rPr lang="en-US" sz="1600" b="1" dirty="0"/>
              <a:t>FLY-DRAM</a:t>
            </a:r>
          </a:p>
        </p:txBody>
      </p:sp>
      <p:sp>
        <p:nvSpPr>
          <p:cNvPr id="22" name="TextBox 21">
            <a:extLst>
              <a:ext uri="{FF2B5EF4-FFF2-40B4-BE49-F238E27FC236}">
                <a16:creationId xmlns:a16="http://schemas.microsoft.com/office/drawing/2014/main" id="{7CC6591D-51EB-2D4D-98A4-9544788EA0D1}"/>
              </a:ext>
            </a:extLst>
          </p:cNvPr>
          <p:cNvSpPr txBox="1"/>
          <p:nvPr/>
        </p:nvSpPr>
        <p:spPr>
          <a:xfrm>
            <a:off x="2573594" y="1329584"/>
            <a:ext cx="499560" cy="338554"/>
          </a:xfrm>
          <a:prstGeom prst="rect">
            <a:avLst/>
          </a:prstGeom>
          <a:noFill/>
        </p:spPr>
        <p:txBody>
          <a:bodyPr wrap="none" rtlCol="0">
            <a:spAutoFit/>
          </a:bodyPr>
          <a:lstStyle/>
          <a:p>
            <a:r>
              <a:rPr lang="en-US" sz="1600" b="1" dirty="0"/>
              <a:t>VLC</a:t>
            </a:r>
          </a:p>
        </p:txBody>
      </p:sp>
      <p:sp>
        <p:nvSpPr>
          <p:cNvPr id="27" name="TextBox 26">
            <a:extLst>
              <a:ext uri="{FF2B5EF4-FFF2-40B4-BE49-F238E27FC236}">
                <a16:creationId xmlns:a16="http://schemas.microsoft.com/office/drawing/2014/main" id="{631CBBDB-C4E8-9A41-8E97-B1671DF3DEAA}"/>
              </a:ext>
            </a:extLst>
          </p:cNvPr>
          <p:cNvSpPr txBox="1"/>
          <p:nvPr/>
        </p:nvSpPr>
        <p:spPr>
          <a:xfrm>
            <a:off x="2868499" y="2153003"/>
            <a:ext cx="3821944" cy="369332"/>
          </a:xfrm>
          <a:prstGeom prst="rect">
            <a:avLst/>
          </a:prstGeom>
          <a:noFill/>
        </p:spPr>
        <p:txBody>
          <a:bodyPr wrap="none" rtlCol="0">
            <a:spAutoFit/>
          </a:bodyPr>
          <a:lstStyle/>
          <a:p>
            <a:r>
              <a:rPr lang="en-US" b="1" dirty="0"/>
              <a:t>4-core Homogeneous Workload Mixes</a:t>
            </a:r>
          </a:p>
        </p:txBody>
      </p:sp>
      <p:sp>
        <p:nvSpPr>
          <p:cNvPr id="31" name="Triangle 30">
            <a:extLst>
              <a:ext uri="{FF2B5EF4-FFF2-40B4-BE49-F238E27FC236}">
                <a16:creationId xmlns:a16="http://schemas.microsoft.com/office/drawing/2014/main" id="{E6AF370C-A6EA-2F4E-80D2-F41C37838A47}"/>
              </a:ext>
            </a:extLst>
          </p:cNvPr>
          <p:cNvSpPr/>
          <p:nvPr/>
        </p:nvSpPr>
        <p:spPr>
          <a:xfrm rot="16200000">
            <a:off x="102433" y="4283318"/>
            <a:ext cx="127505" cy="121847"/>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 name="TextBox 31">
            <a:extLst>
              <a:ext uri="{FF2B5EF4-FFF2-40B4-BE49-F238E27FC236}">
                <a16:creationId xmlns:a16="http://schemas.microsoft.com/office/drawing/2014/main" id="{C65E028F-B530-7E4C-9EF2-32218F8F886F}"/>
              </a:ext>
            </a:extLst>
          </p:cNvPr>
          <p:cNvSpPr txBox="1"/>
          <p:nvPr/>
        </p:nvSpPr>
        <p:spPr>
          <a:xfrm rot="16200000">
            <a:off x="-871841" y="3141958"/>
            <a:ext cx="2082237" cy="338554"/>
          </a:xfrm>
          <a:prstGeom prst="rect">
            <a:avLst/>
          </a:prstGeom>
          <a:noFill/>
        </p:spPr>
        <p:txBody>
          <a:bodyPr wrap="none" rtlCol="0">
            <a:spAutoFit/>
          </a:bodyPr>
          <a:lstStyle/>
          <a:p>
            <a:r>
              <a:rPr lang="en-US" sz="1600" dirty="0"/>
              <a:t>Weighted Speedup (%)</a:t>
            </a:r>
          </a:p>
        </p:txBody>
      </p:sp>
      <p:sp>
        <p:nvSpPr>
          <p:cNvPr id="33" name="Slide Number Placeholder 32">
            <a:extLst>
              <a:ext uri="{FF2B5EF4-FFF2-40B4-BE49-F238E27FC236}">
                <a16:creationId xmlns:a16="http://schemas.microsoft.com/office/drawing/2014/main" id="{CB4EC90F-4787-1F4E-A4CB-6CC19A2186C8}"/>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39</a:t>
            </a:fld>
            <a:endParaRPr lang="en-US"/>
          </a:p>
        </p:txBody>
      </p:sp>
      <p:sp>
        <p:nvSpPr>
          <p:cNvPr id="34" name="Rectangle 33">
            <a:extLst>
              <a:ext uri="{FF2B5EF4-FFF2-40B4-BE49-F238E27FC236}">
                <a16:creationId xmlns:a16="http://schemas.microsoft.com/office/drawing/2014/main" id="{F4DB6C66-F315-B34D-8471-0D5901534BB7}"/>
              </a:ext>
            </a:extLst>
          </p:cNvPr>
          <p:cNvSpPr/>
          <p:nvPr/>
        </p:nvSpPr>
        <p:spPr>
          <a:xfrm>
            <a:off x="1931290" y="1318278"/>
            <a:ext cx="642304" cy="348588"/>
          </a:xfrm>
          <a:prstGeom prst="rect">
            <a:avLst/>
          </a:prstGeom>
          <a:solidFill>
            <a:srgbClr val="E2EF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E16B01B4-18E9-2A42-9735-CC230F98880F}"/>
              </a:ext>
            </a:extLst>
          </p:cNvPr>
          <p:cNvPicPr>
            <a:picLocks noChangeAspect="1"/>
          </p:cNvPicPr>
          <p:nvPr/>
        </p:nvPicPr>
        <p:blipFill rotWithShape="1">
          <a:blip r:embed="rId3"/>
          <a:srcRect l="8907" t="107" r="9282" b="-1890"/>
          <a:stretch/>
        </p:blipFill>
        <p:spPr>
          <a:xfrm>
            <a:off x="493483" y="2148790"/>
            <a:ext cx="8229601" cy="3341066"/>
          </a:xfrm>
          <a:prstGeom prst="rect">
            <a:avLst/>
          </a:prstGeom>
        </p:spPr>
      </p:pic>
      <p:sp>
        <p:nvSpPr>
          <p:cNvPr id="30" name="TextBox 29">
            <a:extLst>
              <a:ext uri="{FF2B5EF4-FFF2-40B4-BE49-F238E27FC236}">
                <a16:creationId xmlns:a16="http://schemas.microsoft.com/office/drawing/2014/main" id="{137D4B97-2A1F-AF47-86B5-681772F72FDE}"/>
              </a:ext>
            </a:extLst>
          </p:cNvPr>
          <p:cNvSpPr txBox="1"/>
          <p:nvPr/>
        </p:nvSpPr>
        <p:spPr>
          <a:xfrm>
            <a:off x="2868499" y="2148789"/>
            <a:ext cx="3821944" cy="369332"/>
          </a:xfrm>
          <a:prstGeom prst="rect">
            <a:avLst/>
          </a:prstGeom>
          <a:noFill/>
        </p:spPr>
        <p:txBody>
          <a:bodyPr wrap="none" rtlCol="0">
            <a:spAutoFit/>
          </a:bodyPr>
          <a:lstStyle/>
          <a:p>
            <a:r>
              <a:rPr lang="en-US" b="1" dirty="0"/>
              <a:t>4-core Homogeneous Workload Mixes</a:t>
            </a:r>
          </a:p>
        </p:txBody>
      </p:sp>
    </p:spTree>
    <p:extLst>
      <p:ext uri="{BB962C8B-B14F-4D97-AF65-F5344CB8AC3E}">
        <p14:creationId xmlns:p14="http://schemas.microsoft.com/office/powerpoint/2010/main" val="2496112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F1EC7FD-07AD-5F47-BFE3-50055773A1BE}"/>
              </a:ext>
            </a:extLst>
          </p:cNvPr>
          <p:cNvSpPr/>
          <p:nvPr/>
        </p:nvSpPr>
        <p:spPr>
          <a:xfrm>
            <a:off x="164117" y="5138012"/>
            <a:ext cx="8805213" cy="64884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9688246-8159-9148-AB24-54DD2D43C874}"/>
              </a:ext>
            </a:extLst>
          </p:cNvPr>
          <p:cNvSpPr/>
          <p:nvPr/>
        </p:nvSpPr>
        <p:spPr>
          <a:xfrm>
            <a:off x="164118" y="812719"/>
            <a:ext cx="8805213" cy="648841"/>
          </a:xfrm>
          <a:prstGeom prst="rect">
            <a:avLst/>
          </a:prstGeom>
          <a:solidFill>
            <a:srgbClr val="558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7B8E2D5-DDA2-124D-A3A9-748636BBCF45}"/>
              </a:ext>
            </a:extLst>
          </p:cNvPr>
          <p:cNvSpPr/>
          <p:nvPr/>
        </p:nvSpPr>
        <p:spPr>
          <a:xfrm>
            <a:off x="164119" y="1531849"/>
            <a:ext cx="8805213" cy="64884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5362A0-79E6-6042-84A3-06026FD68FE8}"/>
              </a:ext>
            </a:extLst>
          </p:cNvPr>
          <p:cNvSpPr/>
          <p:nvPr/>
        </p:nvSpPr>
        <p:spPr>
          <a:xfrm>
            <a:off x="164120" y="2250979"/>
            <a:ext cx="8805213" cy="64884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388F314-9A19-194F-8E78-3D9E671248F9}"/>
              </a:ext>
            </a:extLst>
          </p:cNvPr>
          <p:cNvSpPr/>
          <p:nvPr/>
        </p:nvSpPr>
        <p:spPr>
          <a:xfrm>
            <a:off x="164121" y="4419338"/>
            <a:ext cx="8805213" cy="64884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EAA59BF-9027-4D48-862D-4E262145F67F}"/>
              </a:ext>
            </a:extLst>
          </p:cNvPr>
          <p:cNvSpPr/>
          <p:nvPr/>
        </p:nvSpPr>
        <p:spPr>
          <a:xfrm>
            <a:off x="164121" y="3687216"/>
            <a:ext cx="8805213" cy="64884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E2006C-A3DA-A04F-B992-E75B436F5581}"/>
              </a:ext>
            </a:extLst>
          </p:cNvPr>
          <p:cNvSpPr/>
          <p:nvPr/>
        </p:nvSpPr>
        <p:spPr>
          <a:xfrm>
            <a:off x="164122" y="2968417"/>
            <a:ext cx="8805213" cy="64884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F308482-5C48-3A4F-8FBD-12C5847026E7}"/>
              </a:ext>
            </a:extLst>
          </p:cNvPr>
          <p:cNvSpPr/>
          <p:nvPr/>
        </p:nvSpPr>
        <p:spPr>
          <a:xfrm>
            <a:off x="170268" y="3757835"/>
            <a:ext cx="8805213" cy="59167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8999" y="828096"/>
            <a:ext cx="8122024" cy="5801304"/>
          </a:xfrm>
        </p:spPr>
        <p:txBody>
          <a:bodyPr>
            <a:normAutofit/>
          </a:bodyPr>
          <a:lstStyle/>
          <a:p>
            <a:pPr marL="0" indent="0">
              <a:buNone/>
            </a:pPr>
            <a:r>
              <a:rPr lang="en-US" sz="4400" dirty="0">
                <a:solidFill>
                  <a:schemeClr val="bg1"/>
                </a:solidFill>
                <a:latin typeface="Cambria" panose="02040503050406030204" pitchFamily="18" charset="0"/>
              </a:rPr>
              <a:t>Motivation and Goal</a:t>
            </a:r>
          </a:p>
          <a:p>
            <a:pPr marL="0" indent="0">
              <a:buNone/>
            </a:pPr>
            <a:r>
              <a:rPr lang="en-US" sz="4000" dirty="0">
                <a:solidFill>
                  <a:schemeClr val="bg1"/>
                </a:solidFill>
                <a:latin typeface="Cambria" panose="02040503050406030204" pitchFamily="18" charset="0"/>
              </a:rPr>
              <a:t>DRAM Background</a:t>
            </a:r>
          </a:p>
          <a:p>
            <a:pPr marL="0" indent="0">
              <a:buNone/>
            </a:pPr>
            <a:r>
              <a:rPr lang="en-US" sz="4400" dirty="0">
                <a:solidFill>
                  <a:schemeClr val="bg1"/>
                </a:solidFill>
                <a:latin typeface="Cambria" panose="02040503050406030204" pitchFamily="18" charset="0"/>
              </a:rPr>
              <a:t>Experimental Methodology</a:t>
            </a:r>
          </a:p>
          <a:p>
            <a:pPr marL="0" indent="0">
              <a:buNone/>
            </a:pPr>
            <a:r>
              <a:rPr lang="en-US" sz="4400" dirty="0">
                <a:solidFill>
                  <a:schemeClr val="bg1"/>
                </a:solidFill>
                <a:latin typeface="Cambria" panose="02040503050406030204" pitchFamily="18" charset="0"/>
              </a:rPr>
              <a:t>Characterization Results</a:t>
            </a:r>
          </a:p>
          <a:p>
            <a:pPr marL="0" indent="0">
              <a:buNone/>
            </a:pPr>
            <a:r>
              <a:rPr lang="en-US" sz="4400" dirty="0">
                <a:solidFill>
                  <a:schemeClr val="bg1"/>
                </a:solidFill>
                <a:latin typeface="Cambria" panose="02040503050406030204" pitchFamily="18" charset="0"/>
              </a:rPr>
              <a:t>Mechanism: Solar-DRAM</a:t>
            </a:r>
          </a:p>
          <a:p>
            <a:pPr marL="0" indent="0">
              <a:buNone/>
            </a:pPr>
            <a:r>
              <a:rPr lang="en-US" sz="4400" dirty="0">
                <a:solidFill>
                  <a:schemeClr val="bg1"/>
                </a:solidFill>
                <a:latin typeface="Cambria" panose="02040503050406030204" pitchFamily="18" charset="0"/>
              </a:rPr>
              <a:t>Evaluation</a:t>
            </a:r>
          </a:p>
          <a:p>
            <a:pPr marL="0" indent="0">
              <a:buNone/>
            </a:pPr>
            <a:r>
              <a:rPr lang="en-US" sz="4400" dirty="0">
                <a:solidFill>
                  <a:schemeClr val="bg1"/>
                </a:solidFill>
                <a:latin typeface="Cambria" panose="02040503050406030204" pitchFamily="18" charset="0"/>
              </a:rPr>
              <a:t>Conclusion</a:t>
            </a:r>
          </a:p>
        </p:txBody>
      </p:sp>
      <p:sp>
        <p:nvSpPr>
          <p:cNvPr id="4" name="Slide Number Placeholder 3">
            <a:extLst>
              <a:ext uri="{FF2B5EF4-FFF2-40B4-BE49-F238E27FC236}">
                <a16:creationId xmlns:a16="http://schemas.microsoft.com/office/drawing/2014/main" id="{BE367678-282B-414A-8B1A-FE53E0020810}"/>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4</a:t>
            </a:fld>
            <a:endParaRPr lang="en-US"/>
          </a:p>
        </p:txBody>
      </p:sp>
      <p:sp>
        <p:nvSpPr>
          <p:cNvPr id="15" name="Title 1">
            <a:extLst>
              <a:ext uri="{FF2B5EF4-FFF2-40B4-BE49-F238E27FC236}">
                <a16:creationId xmlns:a16="http://schemas.microsoft.com/office/drawing/2014/main" id="{CC10A2D4-67C1-0F47-A93A-70C34F70A28C}"/>
              </a:ext>
            </a:extLst>
          </p:cNvPr>
          <p:cNvSpPr txBox="1">
            <a:spLocks/>
          </p:cNvSpPr>
          <p:nvPr/>
        </p:nvSpPr>
        <p:spPr>
          <a:xfrm>
            <a:off x="171451" y="140677"/>
            <a:ext cx="8708780" cy="741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Solar-DRAM Outline</a:t>
            </a:r>
          </a:p>
        </p:txBody>
      </p:sp>
    </p:spTree>
    <p:extLst>
      <p:ext uri="{BB962C8B-B14F-4D97-AF65-F5344CB8AC3E}">
        <p14:creationId xmlns:p14="http://schemas.microsoft.com/office/powerpoint/2010/main" val="1455595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9ADE44-F3E6-7B4F-BCF6-130DAC75BA20}"/>
              </a:ext>
            </a:extLst>
          </p:cNvPr>
          <p:cNvPicPr>
            <a:picLocks noChangeAspect="1"/>
          </p:cNvPicPr>
          <p:nvPr/>
        </p:nvPicPr>
        <p:blipFill rotWithShape="1">
          <a:blip r:embed="rId3"/>
          <a:srcRect l="8619" r="9282"/>
          <a:stretch/>
        </p:blipFill>
        <p:spPr>
          <a:xfrm>
            <a:off x="464456" y="2145844"/>
            <a:ext cx="8258628" cy="3282658"/>
          </a:xfrm>
          <a:prstGeom prst="rect">
            <a:avLst/>
          </a:prstGeom>
        </p:spPr>
      </p:pic>
      <p:sp>
        <p:nvSpPr>
          <p:cNvPr id="6" name="Title 1">
            <a:extLst>
              <a:ext uri="{FF2B5EF4-FFF2-40B4-BE49-F238E27FC236}">
                <a16:creationId xmlns:a16="http://schemas.microsoft.com/office/drawing/2014/main" id="{4D463581-E896-1F47-BE6E-C9C88317BA00}"/>
              </a:ext>
            </a:extLst>
          </p:cNvPr>
          <p:cNvSpPr txBox="1">
            <a:spLocks/>
          </p:cNvSpPr>
          <p:nvPr/>
        </p:nvSpPr>
        <p:spPr>
          <a:xfrm>
            <a:off x="171451" y="140677"/>
            <a:ext cx="8708780" cy="74112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Evaluation: Homogeneous workloads</a:t>
            </a:r>
          </a:p>
        </p:txBody>
      </p:sp>
      <p:sp>
        <p:nvSpPr>
          <p:cNvPr id="16" name="Rectangle 15">
            <a:extLst>
              <a:ext uri="{FF2B5EF4-FFF2-40B4-BE49-F238E27FC236}">
                <a16:creationId xmlns:a16="http://schemas.microsoft.com/office/drawing/2014/main" id="{2AE705D1-4F97-5E45-B42C-BFBA6532326E}"/>
              </a:ext>
            </a:extLst>
          </p:cNvPr>
          <p:cNvSpPr/>
          <p:nvPr/>
        </p:nvSpPr>
        <p:spPr>
          <a:xfrm>
            <a:off x="164338" y="1326940"/>
            <a:ext cx="642304" cy="348588"/>
          </a:xfrm>
          <a:prstGeom prst="rect">
            <a:avLst/>
          </a:prstGeom>
          <a:solidFill>
            <a:srgbClr val="813C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5531573-2760-2944-A5D3-FA7F72ABBCF9}"/>
              </a:ext>
            </a:extLst>
          </p:cNvPr>
          <p:cNvSpPr txBox="1"/>
          <p:nvPr/>
        </p:nvSpPr>
        <p:spPr>
          <a:xfrm>
            <a:off x="806642" y="1323440"/>
            <a:ext cx="1056508" cy="338554"/>
          </a:xfrm>
          <a:prstGeom prst="rect">
            <a:avLst/>
          </a:prstGeom>
          <a:noFill/>
        </p:spPr>
        <p:txBody>
          <a:bodyPr wrap="none" rtlCol="0">
            <a:spAutoFit/>
          </a:bodyPr>
          <a:lstStyle/>
          <a:p>
            <a:r>
              <a:rPr lang="en-US" sz="1600" b="1" dirty="0"/>
              <a:t>FLY-DRAM</a:t>
            </a:r>
          </a:p>
        </p:txBody>
      </p:sp>
      <p:sp>
        <p:nvSpPr>
          <p:cNvPr id="22" name="TextBox 21">
            <a:extLst>
              <a:ext uri="{FF2B5EF4-FFF2-40B4-BE49-F238E27FC236}">
                <a16:creationId xmlns:a16="http://schemas.microsoft.com/office/drawing/2014/main" id="{7CC6591D-51EB-2D4D-98A4-9544788EA0D1}"/>
              </a:ext>
            </a:extLst>
          </p:cNvPr>
          <p:cNvSpPr txBox="1"/>
          <p:nvPr/>
        </p:nvSpPr>
        <p:spPr>
          <a:xfrm>
            <a:off x="2573594" y="1329584"/>
            <a:ext cx="499560" cy="338554"/>
          </a:xfrm>
          <a:prstGeom prst="rect">
            <a:avLst/>
          </a:prstGeom>
          <a:noFill/>
        </p:spPr>
        <p:txBody>
          <a:bodyPr wrap="none" rtlCol="0">
            <a:spAutoFit/>
          </a:bodyPr>
          <a:lstStyle/>
          <a:p>
            <a:r>
              <a:rPr lang="en-US" sz="1600" b="1" dirty="0"/>
              <a:t>VLC</a:t>
            </a:r>
          </a:p>
        </p:txBody>
      </p:sp>
      <p:sp>
        <p:nvSpPr>
          <p:cNvPr id="23" name="TextBox 22">
            <a:extLst>
              <a:ext uri="{FF2B5EF4-FFF2-40B4-BE49-F238E27FC236}">
                <a16:creationId xmlns:a16="http://schemas.microsoft.com/office/drawing/2014/main" id="{01A24A22-98F8-EA49-8335-1E404F2F50A0}"/>
              </a:ext>
            </a:extLst>
          </p:cNvPr>
          <p:cNvSpPr txBox="1"/>
          <p:nvPr/>
        </p:nvSpPr>
        <p:spPr>
          <a:xfrm>
            <a:off x="4336182" y="1348123"/>
            <a:ext cx="504882" cy="338554"/>
          </a:xfrm>
          <a:prstGeom prst="rect">
            <a:avLst/>
          </a:prstGeom>
          <a:noFill/>
        </p:spPr>
        <p:txBody>
          <a:bodyPr wrap="none" rtlCol="0">
            <a:spAutoFit/>
          </a:bodyPr>
          <a:lstStyle/>
          <a:p>
            <a:r>
              <a:rPr lang="en-US" sz="1600" b="1" dirty="0"/>
              <a:t>RSC</a:t>
            </a:r>
          </a:p>
        </p:txBody>
      </p:sp>
      <p:sp>
        <p:nvSpPr>
          <p:cNvPr id="27" name="TextBox 26">
            <a:extLst>
              <a:ext uri="{FF2B5EF4-FFF2-40B4-BE49-F238E27FC236}">
                <a16:creationId xmlns:a16="http://schemas.microsoft.com/office/drawing/2014/main" id="{631CBBDB-C4E8-9A41-8E97-B1671DF3DEAA}"/>
              </a:ext>
            </a:extLst>
          </p:cNvPr>
          <p:cNvSpPr txBox="1"/>
          <p:nvPr/>
        </p:nvSpPr>
        <p:spPr>
          <a:xfrm>
            <a:off x="2868499" y="2153003"/>
            <a:ext cx="3821944" cy="369332"/>
          </a:xfrm>
          <a:prstGeom prst="rect">
            <a:avLst/>
          </a:prstGeom>
          <a:noFill/>
        </p:spPr>
        <p:txBody>
          <a:bodyPr wrap="none" rtlCol="0">
            <a:spAutoFit/>
          </a:bodyPr>
          <a:lstStyle/>
          <a:p>
            <a:r>
              <a:rPr lang="en-US" b="1" dirty="0"/>
              <a:t>4-core Homogeneous Workload Mixes</a:t>
            </a:r>
          </a:p>
        </p:txBody>
      </p:sp>
      <p:sp>
        <p:nvSpPr>
          <p:cNvPr id="31" name="Triangle 30">
            <a:extLst>
              <a:ext uri="{FF2B5EF4-FFF2-40B4-BE49-F238E27FC236}">
                <a16:creationId xmlns:a16="http://schemas.microsoft.com/office/drawing/2014/main" id="{E6AF370C-A6EA-2F4E-80D2-F41C37838A47}"/>
              </a:ext>
            </a:extLst>
          </p:cNvPr>
          <p:cNvSpPr/>
          <p:nvPr/>
        </p:nvSpPr>
        <p:spPr>
          <a:xfrm rot="16200000">
            <a:off x="102433" y="4283318"/>
            <a:ext cx="127505" cy="121847"/>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 name="TextBox 31">
            <a:extLst>
              <a:ext uri="{FF2B5EF4-FFF2-40B4-BE49-F238E27FC236}">
                <a16:creationId xmlns:a16="http://schemas.microsoft.com/office/drawing/2014/main" id="{C65E028F-B530-7E4C-9EF2-32218F8F886F}"/>
              </a:ext>
            </a:extLst>
          </p:cNvPr>
          <p:cNvSpPr txBox="1"/>
          <p:nvPr/>
        </p:nvSpPr>
        <p:spPr>
          <a:xfrm rot="16200000">
            <a:off x="-871841" y="3141958"/>
            <a:ext cx="2082237" cy="338554"/>
          </a:xfrm>
          <a:prstGeom prst="rect">
            <a:avLst/>
          </a:prstGeom>
          <a:noFill/>
        </p:spPr>
        <p:txBody>
          <a:bodyPr wrap="none" rtlCol="0">
            <a:spAutoFit/>
          </a:bodyPr>
          <a:lstStyle/>
          <a:p>
            <a:r>
              <a:rPr lang="en-US" sz="1600" dirty="0"/>
              <a:t>Weighted Speedup (%)</a:t>
            </a:r>
          </a:p>
        </p:txBody>
      </p:sp>
      <p:sp>
        <p:nvSpPr>
          <p:cNvPr id="33" name="Slide Number Placeholder 32">
            <a:extLst>
              <a:ext uri="{FF2B5EF4-FFF2-40B4-BE49-F238E27FC236}">
                <a16:creationId xmlns:a16="http://schemas.microsoft.com/office/drawing/2014/main" id="{CB4EC90F-4787-1F4E-A4CB-6CC19A2186C8}"/>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40</a:t>
            </a:fld>
            <a:endParaRPr lang="en-US"/>
          </a:p>
        </p:txBody>
      </p:sp>
      <p:sp>
        <p:nvSpPr>
          <p:cNvPr id="34" name="Rectangle 33">
            <a:extLst>
              <a:ext uri="{FF2B5EF4-FFF2-40B4-BE49-F238E27FC236}">
                <a16:creationId xmlns:a16="http://schemas.microsoft.com/office/drawing/2014/main" id="{F4DB6C66-F315-B34D-8471-0D5901534BB7}"/>
              </a:ext>
            </a:extLst>
          </p:cNvPr>
          <p:cNvSpPr/>
          <p:nvPr/>
        </p:nvSpPr>
        <p:spPr>
          <a:xfrm>
            <a:off x="1931290" y="1318278"/>
            <a:ext cx="642304" cy="348588"/>
          </a:xfrm>
          <a:prstGeom prst="rect">
            <a:avLst/>
          </a:prstGeom>
          <a:solidFill>
            <a:srgbClr val="E2EF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7892ABA-41BD-3A4D-981A-C4114F412CCE}"/>
              </a:ext>
            </a:extLst>
          </p:cNvPr>
          <p:cNvSpPr/>
          <p:nvPr/>
        </p:nvSpPr>
        <p:spPr>
          <a:xfrm>
            <a:off x="3693878" y="1330989"/>
            <a:ext cx="642304" cy="348588"/>
          </a:xfrm>
          <a:prstGeom prst="rect">
            <a:avLst/>
          </a:prstGeom>
          <a:solidFill>
            <a:srgbClr val="F8E5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5088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33B2F45-9191-2F4D-B283-2A04E5C9C300}"/>
              </a:ext>
            </a:extLst>
          </p:cNvPr>
          <p:cNvPicPr>
            <a:picLocks noChangeAspect="1"/>
          </p:cNvPicPr>
          <p:nvPr/>
        </p:nvPicPr>
        <p:blipFill rotWithShape="1">
          <a:blip r:embed="rId3"/>
          <a:srcRect l="8907" r="8994"/>
          <a:stretch/>
        </p:blipFill>
        <p:spPr>
          <a:xfrm>
            <a:off x="493484" y="2145219"/>
            <a:ext cx="8258629" cy="3282658"/>
          </a:xfrm>
          <a:prstGeom prst="rect">
            <a:avLst/>
          </a:prstGeom>
        </p:spPr>
      </p:pic>
      <p:sp>
        <p:nvSpPr>
          <p:cNvPr id="6" name="Title 1">
            <a:extLst>
              <a:ext uri="{FF2B5EF4-FFF2-40B4-BE49-F238E27FC236}">
                <a16:creationId xmlns:a16="http://schemas.microsoft.com/office/drawing/2014/main" id="{4D463581-E896-1F47-BE6E-C9C88317BA00}"/>
              </a:ext>
            </a:extLst>
          </p:cNvPr>
          <p:cNvSpPr txBox="1">
            <a:spLocks/>
          </p:cNvSpPr>
          <p:nvPr/>
        </p:nvSpPr>
        <p:spPr>
          <a:xfrm>
            <a:off x="171451" y="140677"/>
            <a:ext cx="8708780" cy="74112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Evaluation: Homogeneous workloads</a:t>
            </a:r>
          </a:p>
        </p:txBody>
      </p:sp>
      <p:sp>
        <p:nvSpPr>
          <p:cNvPr id="16" name="Rectangle 15">
            <a:extLst>
              <a:ext uri="{FF2B5EF4-FFF2-40B4-BE49-F238E27FC236}">
                <a16:creationId xmlns:a16="http://schemas.microsoft.com/office/drawing/2014/main" id="{2AE705D1-4F97-5E45-B42C-BFBA6532326E}"/>
              </a:ext>
            </a:extLst>
          </p:cNvPr>
          <p:cNvSpPr/>
          <p:nvPr/>
        </p:nvSpPr>
        <p:spPr>
          <a:xfrm>
            <a:off x="164338" y="1326940"/>
            <a:ext cx="642304" cy="348588"/>
          </a:xfrm>
          <a:prstGeom prst="rect">
            <a:avLst/>
          </a:prstGeom>
          <a:solidFill>
            <a:srgbClr val="813C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5531573-2760-2944-A5D3-FA7F72ABBCF9}"/>
              </a:ext>
            </a:extLst>
          </p:cNvPr>
          <p:cNvSpPr txBox="1"/>
          <p:nvPr/>
        </p:nvSpPr>
        <p:spPr>
          <a:xfrm>
            <a:off x="806642" y="1323440"/>
            <a:ext cx="1056508" cy="338554"/>
          </a:xfrm>
          <a:prstGeom prst="rect">
            <a:avLst/>
          </a:prstGeom>
          <a:noFill/>
        </p:spPr>
        <p:txBody>
          <a:bodyPr wrap="none" rtlCol="0">
            <a:spAutoFit/>
          </a:bodyPr>
          <a:lstStyle/>
          <a:p>
            <a:r>
              <a:rPr lang="en-US" sz="1600" b="1" dirty="0"/>
              <a:t>FLY-DRAM</a:t>
            </a:r>
          </a:p>
        </p:txBody>
      </p:sp>
      <p:sp>
        <p:nvSpPr>
          <p:cNvPr id="22" name="TextBox 21">
            <a:extLst>
              <a:ext uri="{FF2B5EF4-FFF2-40B4-BE49-F238E27FC236}">
                <a16:creationId xmlns:a16="http://schemas.microsoft.com/office/drawing/2014/main" id="{7CC6591D-51EB-2D4D-98A4-9544788EA0D1}"/>
              </a:ext>
            </a:extLst>
          </p:cNvPr>
          <p:cNvSpPr txBox="1"/>
          <p:nvPr/>
        </p:nvSpPr>
        <p:spPr>
          <a:xfrm>
            <a:off x="2573594" y="1329584"/>
            <a:ext cx="499560" cy="338554"/>
          </a:xfrm>
          <a:prstGeom prst="rect">
            <a:avLst/>
          </a:prstGeom>
          <a:noFill/>
        </p:spPr>
        <p:txBody>
          <a:bodyPr wrap="none" rtlCol="0">
            <a:spAutoFit/>
          </a:bodyPr>
          <a:lstStyle/>
          <a:p>
            <a:r>
              <a:rPr lang="en-US" sz="1600" b="1" dirty="0"/>
              <a:t>VLC</a:t>
            </a:r>
          </a:p>
        </p:txBody>
      </p:sp>
      <p:sp>
        <p:nvSpPr>
          <p:cNvPr id="23" name="TextBox 22">
            <a:extLst>
              <a:ext uri="{FF2B5EF4-FFF2-40B4-BE49-F238E27FC236}">
                <a16:creationId xmlns:a16="http://schemas.microsoft.com/office/drawing/2014/main" id="{01A24A22-98F8-EA49-8335-1E404F2F50A0}"/>
              </a:ext>
            </a:extLst>
          </p:cNvPr>
          <p:cNvSpPr txBox="1"/>
          <p:nvPr/>
        </p:nvSpPr>
        <p:spPr>
          <a:xfrm>
            <a:off x="4336182" y="1348123"/>
            <a:ext cx="504882" cy="338554"/>
          </a:xfrm>
          <a:prstGeom prst="rect">
            <a:avLst/>
          </a:prstGeom>
          <a:noFill/>
        </p:spPr>
        <p:txBody>
          <a:bodyPr wrap="none" rtlCol="0">
            <a:spAutoFit/>
          </a:bodyPr>
          <a:lstStyle/>
          <a:p>
            <a:r>
              <a:rPr lang="en-US" sz="1600" b="1" dirty="0"/>
              <a:t>RSC</a:t>
            </a:r>
          </a:p>
        </p:txBody>
      </p:sp>
      <p:sp>
        <p:nvSpPr>
          <p:cNvPr id="24" name="TextBox 23">
            <a:extLst>
              <a:ext uri="{FF2B5EF4-FFF2-40B4-BE49-F238E27FC236}">
                <a16:creationId xmlns:a16="http://schemas.microsoft.com/office/drawing/2014/main" id="{3D21C539-EEBB-1548-A4F1-A54A5887D521}"/>
              </a:ext>
            </a:extLst>
          </p:cNvPr>
          <p:cNvSpPr txBox="1"/>
          <p:nvPr/>
        </p:nvSpPr>
        <p:spPr>
          <a:xfrm>
            <a:off x="6098770" y="1322295"/>
            <a:ext cx="561179" cy="338554"/>
          </a:xfrm>
          <a:prstGeom prst="rect">
            <a:avLst/>
          </a:prstGeom>
          <a:noFill/>
        </p:spPr>
        <p:txBody>
          <a:bodyPr wrap="none" rtlCol="0">
            <a:spAutoFit/>
          </a:bodyPr>
          <a:lstStyle/>
          <a:p>
            <a:r>
              <a:rPr lang="en-US" sz="1600" b="1" dirty="0"/>
              <a:t>RLW</a:t>
            </a:r>
          </a:p>
        </p:txBody>
      </p:sp>
      <p:sp>
        <p:nvSpPr>
          <p:cNvPr id="27" name="TextBox 26">
            <a:extLst>
              <a:ext uri="{FF2B5EF4-FFF2-40B4-BE49-F238E27FC236}">
                <a16:creationId xmlns:a16="http://schemas.microsoft.com/office/drawing/2014/main" id="{631CBBDB-C4E8-9A41-8E97-B1671DF3DEAA}"/>
              </a:ext>
            </a:extLst>
          </p:cNvPr>
          <p:cNvSpPr txBox="1"/>
          <p:nvPr/>
        </p:nvSpPr>
        <p:spPr>
          <a:xfrm>
            <a:off x="2868499" y="2153003"/>
            <a:ext cx="3821944" cy="369332"/>
          </a:xfrm>
          <a:prstGeom prst="rect">
            <a:avLst/>
          </a:prstGeom>
          <a:noFill/>
        </p:spPr>
        <p:txBody>
          <a:bodyPr wrap="none" rtlCol="0">
            <a:spAutoFit/>
          </a:bodyPr>
          <a:lstStyle/>
          <a:p>
            <a:r>
              <a:rPr lang="en-US" b="1" dirty="0"/>
              <a:t>4-core Homogeneous Workload Mixes</a:t>
            </a:r>
          </a:p>
        </p:txBody>
      </p:sp>
      <p:sp>
        <p:nvSpPr>
          <p:cNvPr id="31" name="Triangle 30">
            <a:extLst>
              <a:ext uri="{FF2B5EF4-FFF2-40B4-BE49-F238E27FC236}">
                <a16:creationId xmlns:a16="http://schemas.microsoft.com/office/drawing/2014/main" id="{E6AF370C-A6EA-2F4E-80D2-F41C37838A47}"/>
              </a:ext>
            </a:extLst>
          </p:cNvPr>
          <p:cNvSpPr/>
          <p:nvPr/>
        </p:nvSpPr>
        <p:spPr>
          <a:xfrm rot="16200000">
            <a:off x="102433" y="4283318"/>
            <a:ext cx="127505" cy="121847"/>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 name="TextBox 31">
            <a:extLst>
              <a:ext uri="{FF2B5EF4-FFF2-40B4-BE49-F238E27FC236}">
                <a16:creationId xmlns:a16="http://schemas.microsoft.com/office/drawing/2014/main" id="{C65E028F-B530-7E4C-9EF2-32218F8F886F}"/>
              </a:ext>
            </a:extLst>
          </p:cNvPr>
          <p:cNvSpPr txBox="1"/>
          <p:nvPr/>
        </p:nvSpPr>
        <p:spPr>
          <a:xfrm rot="16200000">
            <a:off x="-871841" y="3141958"/>
            <a:ext cx="2082237" cy="338554"/>
          </a:xfrm>
          <a:prstGeom prst="rect">
            <a:avLst/>
          </a:prstGeom>
          <a:noFill/>
        </p:spPr>
        <p:txBody>
          <a:bodyPr wrap="none" rtlCol="0">
            <a:spAutoFit/>
          </a:bodyPr>
          <a:lstStyle/>
          <a:p>
            <a:r>
              <a:rPr lang="en-US" sz="1600" dirty="0"/>
              <a:t>Weighted Speedup (%)</a:t>
            </a:r>
          </a:p>
        </p:txBody>
      </p:sp>
      <p:sp>
        <p:nvSpPr>
          <p:cNvPr id="33" name="Slide Number Placeholder 32">
            <a:extLst>
              <a:ext uri="{FF2B5EF4-FFF2-40B4-BE49-F238E27FC236}">
                <a16:creationId xmlns:a16="http://schemas.microsoft.com/office/drawing/2014/main" id="{CB4EC90F-4787-1F4E-A4CB-6CC19A2186C8}"/>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41</a:t>
            </a:fld>
            <a:endParaRPr lang="en-US"/>
          </a:p>
        </p:txBody>
      </p:sp>
      <p:sp>
        <p:nvSpPr>
          <p:cNvPr id="34" name="Rectangle 33">
            <a:extLst>
              <a:ext uri="{FF2B5EF4-FFF2-40B4-BE49-F238E27FC236}">
                <a16:creationId xmlns:a16="http://schemas.microsoft.com/office/drawing/2014/main" id="{F4DB6C66-F315-B34D-8471-0D5901534BB7}"/>
              </a:ext>
            </a:extLst>
          </p:cNvPr>
          <p:cNvSpPr/>
          <p:nvPr/>
        </p:nvSpPr>
        <p:spPr>
          <a:xfrm>
            <a:off x="1931290" y="1318278"/>
            <a:ext cx="642304" cy="348588"/>
          </a:xfrm>
          <a:prstGeom prst="rect">
            <a:avLst/>
          </a:prstGeom>
          <a:solidFill>
            <a:srgbClr val="E2EF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7892ABA-41BD-3A4D-981A-C4114F412CCE}"/>
              </a:ext>
            </a:extLst>
          </p:cNvPr>
          <p:cNvSpPr/>
          <p:nvPr/>
        </p:nvSpPr>
        <p:spPr>
          <a:xfrm>
            <a:off x="3693878" y="1330989"/>
            <a:ext cx="642304" cy="348588"/>
          </a:xfrm>
          <a:prstGeom prst="rect">
            <a:avLst/>
          </a:prstGeom>
          <a:solidFill>
            <a:srgbClr val="F8E5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78813BA-6747-2E43-B096-3A79E067EA0D}"/>
              </a:ext>
            </a:extLst>
          </p:cNvPr>
          <p:cNvSpPr/>
          <p:nvPr/>
        </p:nvSpPr>
        <p:spPr>
          <a:xfrm>
            <a:off x="5456466" y="1312261"/>
            <a:ext cx="642304" cy="348588"/>
          </a:xfrm>
          <a:prstGeom prst="rect">
            <a:avLst/>
          </a:prstGeom>
          <a:solidFill>
            <a:srgbClr val="74AB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859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C69C9D58-5327-A74B-A83C-85755212F972}"/>
              </a:ext>
            </a:extLst>
          </p:cNvPr>
          <p:cNvPicPr>
            <a:picLocks noChangeAspect="1"/>
          </p:cNvPicPr>
          <p:nvPr/>
        </p:nvPicPr>
        <p:blipFill rotWithShape="1">
          <a:blip r:embed="rId3"/>
          <a:srcRect l="8997" r="9326"/>
          <a:stretch/>
        </p:blipFill>
        <p:spPr>
          <a:xfrm>
            <a:off x="507999" y="2149974"/>
            <a:ext cx="8215086" cy="3273148"/>
          </a:xfrm>
          <a:prstGeom prst="rect">
            <a:avLst/>
          </a:prstGeom>
        </p:spPr>
      </p:pic>
      <p:sp>
        <p:nvSpPr>
          <p:cNvPr id="6" name="Title 1">
            <a:extLst>
              <a:ext uri="{FF2B5EF4-FFF2-40B4-BE49-F238E27FC236}">
                <a16:creationId xmlns:a16="http://schemas.microsoft.com/office/drawing/2014/main" id="{4D463581-E896-1F47-BE6E-C9C88317BA00}"/>
              </a:ext>
            </a:extLst>
          </p:cNvPr>
          <p:cNvSpPr txBox="1">
            <a:spLocks/>
          </p:cNvSpPr>
          <p:nvPr/>
        </p:nvSpPr>
        <p:spPr>
          <a:xfrm>
            <a:off x="171451" y="140677"/>
            <a:ext cx="8708780" cy="74112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Evaluation: Homogeneous workloads</a:t>
            </a:r>
          </a:p>
        </p:txBody>
      </p:sp>
      <p:sp>
        <p:nvSpPr>
          <p:cNvPr id="16" name="Rectangle 15">
            <a:extLst>
              <a:ext uri="{FF2B5EF4-FFF2-40B4-BE49-F238E27FC236}">
                <a16:creationId xmlns:a16="http://schemas.microsoft.com/office/drawing/2014/main" id="{2AE705D1-4F97-5E45-B42C-BFBA6532326E}"/>
              </a:ext>
            </a:extLst>
          </p:cNvPr>
          <p:cNvSpPr/>
          <p:nvPr/>
        </p:nvSpPr>
        <p:spPr>
          <a:xfrm>
            <a:off x="164338" y="1326940"/>
            <a:ext cx="642304" cy="348588"/>
          </a:xfrm>
          <a:prstGeom prst="rect">
            <a:avLst/>
          </a:prstGeom>
          <a:solidFill>
            <a:srgbClr val="813C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5531573-2760-2944-A5D3-FA7F72ABBCF9}"/>
              </a:ext>
            </a:extLst>
          </p:cNvPr>
          <p:cNvSpPr txBox="1"/>
          <p:nvPr/>
        </p:nvSpPr>
        <p:spPr>
          <a:xfrm>
            <a:off x="806642" y="1323440"/>
            <a:ext cx="1056508" cy="338554"/>
          </a:xfrm>
          <a:prstGeom prst="rect">
            <a:avLst/>
          </a:prstGeom>
          <a:noFill/>
        </p:spPr>
        <p:txBody>
          <a:bodyPr wrap="none" rtlCol="0">
            <a:spAutoFit/>
          </a:bodyPr>
          <a:lstStyle/>
          <a:p>
            <a:r>
              <a:rPr lang="en-US" sz="1600" b="1" dirty="0"/>
              <a:t>FLY-DRAM</a:t>
            </a:r>
          </a:p>
        </p:txBody>
      </p:sp>
      <p:sp>
        <p:nvSpPr>
          <p:cNvPr id="22" name="TextBox 21">
            <a:extLst>
              <a:ext uri="{FF2B5EF4-FFF2-40B4-BE49-F238E27FC236}">
                <a16:creationId xmlns:a16="http://schemas.microsoft.com/office/drawing/2014/main" id="{7CC6591D-51EB-2D4D-98A4-9544788EA0D1}"/>
              </a:ext>
            </a:extLst>
          </p:cNvPr>
          <p:cNvSpPr txBox="1"/>
          <p:nvPr/>
        </p:nvSpPr>
        <p:spPr>
          <a:xfrm>
            <a:off x="2573594" y="1329584"/>
            <a:ext cx="499560" cy="338554"/>
          </a:xfrm>
          <a:prstGeom prst="rect">
            <a:avLst/>
          </a:prstGeom>
          <a:noFill/>
        </p:spPr>
        <p:txBody>
          <a:bodyPr wrap="none" rtlCol="0">
            <a:spAutoFit/>
          </a:bodyPr>
          <a:lstStyle/>
          <a:p>
            <a:r>
              <a:rPr lang="en-US" sz="1600" b="1" dirty="0"/>
              <a:t>VLC</a:t>
            </a:r>
          </a:p>
        </p:txBody>
      </p:sp>
      <p:sp>
        <p:nvSpPr>
          <p:cNvPr id="23" name="TextBox 22">
            <a:extLst>
              <a:ext uri="{FF2B5EF4-FFF2-40B4-BE49-F238E27FC236}">
                <a16:creationId xmlns:a16="http://schemas.microsoft.com/office/drawing/2014/main" id="{01A24A22-98F8-EA49-8335-1E404F2F50A0}"/>
              </a:ext>
            </a:extLst>
          </p:cNvPr>
          <p:cNvSpPr txBox="1"/>
          <p:nvPr/>
        </p:nvSpPr>
        <p:spPr>
          <a:xfrm>
            <a:off x="4336182" y="1348123"/>
            <a:ext cx="504882" cy="338554"/>
          </a:xfrm>
          <a:prstGeom prst="rect">
            <a:avLst/>
          </a:prstGeom>
          <a:noFill/>
        </p:spPr>
        <p:txBody>
          <a:bodyPr wrap="none" rtlCol="0">
            <a:spAutoFit/>
          </a:bodyPr>
          <a:lstStyle/>
          <a:p>
            <a:r>
              <a:rPr lang="en-US" sz="1600" b="1" dirty="0"/>
              <a:t>RSC</a:t>
            </a:r>
          </a:p>
        </p:txBody>
      </p:sp>
      <p:sp>
        <p:nvSpPr>
          <p:cNvPr id="24" name="TextBox 23">
            <a:extLst>
              <a:ext uri="{FF2B5EF4-FFF2-40B4-BE49-F238E27FC236}">
                <a16:creationId xmlns:a16="http://schemas.microsoft.com/office/drawing/2014/main" id="{3D21C539-EEBB-1548-A4F1-A54A5887D521}"/>
              </a:ext>
            </a:extLst>
          </p:cNvPr>
          <p:cNvSpPr txBox="1"/>
          <p:nvPr/>
        </p:nvSpPr>
        <p:spPr>
          <a:xfrm>
            <a:off x="6098770" y="1322295"/>
            <a:ext cx="561179" cy="338554"/>
          </a:xfrm>
          <a:prstGeom prst="rect">
            <a:avLst/>
          </a:prstGeom>
          <a:noFill/>
        </p:spPr>
        <p:txBody>
          <a:bodyPr wrap="none" rtlCol="0">
            <a:spAutoFit/>
          </a:bodyPr>
          <a:lstStyle/>
          <a:p>
            <a:r>
              <a:rPr lang="en-US" sz="1600" b="1" dirty="0"/>
              <a:t>RLW</a:t>
            </a:r>
          </a:p>
        </p:txBody>
      </p:sp>
      <p:sp>
        <p:nvSpPr>
          <p:cNvPr id="25" name="TextBox 24">
            <a:extLst>
              <a:ext uri="{FF2B5EF4-FFF2-40B4-BE49-F238E27FC236}">
                <a16:creationId xmlns:a16="http://schemas.microsoft.com/office/drawing/2014/main" id="{FEDED30E-B5E2-BD4D-AECC-C00E82A9BF85}"/>
              </a:ext>
            </a:extLst>
          </p:cNvPr>
          <p:cNvSpPr txBox="1"/>
          <p:nvPr/>
        </p:nvSpPr>
        <p:spPr>
          <a:xfrm>
            <a:off x="7855444" y="1318278"/>
            <a:ext cx="1225785" cy="338554"/>
          </a:xfrm>
          <a:prstGeom prst="rect">
            <a:avLst/>
          </a:prstGeom>
          <a:noFill/>
        </p:spPr>
        <p:txBody>
          <a:bodyPr wrap="none" rtlCol="0">
            <a:spAutoFit/>
          </a:bodyPr>
          <a:lstStyle/>
          <a:p>
            <a:r>
              <a:rPr lang="en-US" sz="1600" b="1" dirty="0"/>
              <a:t>Solar-DRAM</a:t>
            </a:r>
          </a:p>
        </p:txBody>
      </p:sp>
      <p:sp>
        <p:nvSpPr>
          <p:cNvPr id="27" name="TextBox 26">
            <a:extLst>
              <a:ext uri="{FF2B5EF4-FFF2-40B4-BE49-F238E27FC236}">
                <a16:creationId xmlns:a16="http://schemas.microsoft.com/office/drawing/2014/main" id="{631CBBDB-C4E8-9A41-8E97-B1671DF3DEAA}"/>
              </a:ext>
            </a:extLst>
          </p:cNvPr>
          <p:cNvSpPr txBox="1"/>
          <p:nvPr/>
        </p:nvSpPr>
        <p:spPr>
          <a:xfrm>
            <a:off x="2868499" y="2153003"/>
            <a:ext cx="3821944" cy="369332"/>
          </a:xfrm>
          <a:prstGeom prst="rect">
            <a:avLst/>
          </a:prstGeom>
          <a:noFill/>
        </p:spPr>
        <p:txBody>
          <a:bodyPr wrap="none" rtlCol="0">
            <a:spAutoFit/>
          </a:bodyPr>
          <a:lstStyle/>
          <a:p>
            <a:r>
              <a:rPr lang="en-US" b="1" dirty="0"/>
              <a:t>4-core Homogeneous Workload Mixes</a:t>
            </a:r>
          </a:p>
        </p:txBody>
      </p:sp>
      <p:sp>
        <p:nvSpPr>
          <p:cNvPr id="31" name="Triangle 30">
            <a:extLst>
              <a:ext uri="{FF2B5EF4-FFF2-40B4-BE49-F238E27FC236}">
                <a16:creationId xmlns:a16="http://schemas.microsoft.com/office/drawing/2014/main" id="{E6AF370C-A6EA-2F4E-80D2-F41C37838A47}"/>
              </a:ext>
            </a:extLst>
          </p:cNvPr>
          <p:cNvSpPr/>
          <p:nvPr/>
        </p:nvSpPr>
        <p:spPr>
          <a:xfrm rot="16200000">
            <a:off x="102433" y="4283318"/>
            <a:ext cx="127505" cy="121847"/>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 name="TextBox 31">
            <a:extLst>
              <a:ext uri="{FF2B5EF4-FFF2-40B4-BE49-F238E27FC236}">
                <a16:creationId xmlns:a16="http://schemas.microsoft.com/office/drawing/2014/main" id="{C65E028F-B530-7E4C-9EF2-32218F8F886F}"/>
              </a:ext>
            </a:extLst>
          </p:cNvPr>
          <p:cNvSpPr txBox="1"/>
          <p:nvPr/>
        </p:nvSpPr>
        <p:spPr>
          <a:xfrm rot="16200000">
            <a:off x="-871841" y="3141958"/>
            <a:ext cx="2082237" cy="338554"/>
          </a:xfrm>
          <a:prstGeom prst="rect">
            <a:avLst/>
          </a:prstGeom>
          <a:noFill/>
        </p:spPr>
        <p:txBody>
          <a:bodyPr wrap="none" rtlCol="0">
            <a:spAutoFit/>
          </a:bodyPr>
          <a:lstStyle/>
          <a:p>
            <a:r>
              <a:rPr lang="en-US" sz="1600" dirty="0"/>
              <a:t>Weighted Speedup (%)</a:t>
            </a:r>
          </a:p>
        </p:txBody>
      </p:sp>
      <p:sp>
        <p:nvSpPr>
          <p:cNvPr id="34" name="Rectangle 33">
            <a:extLst>
              <a:ext uri="{FF2B5EF4-FFF2-40B4-BE49-F238E27FC236}">
                <a16:creationId xmlns:a16="http://schemas.microsoft.com/office/drawing/2014/main" id="{F4DB6C66-F315-B34D-8471-0D5901534BB7}"/>
              </a:ext>
            </a:extLst>
          </p:cNvPr>
          <p:cNvSpPr/>
          <p:nvPr/>
        </p:nvSpPr>
        <p:spPr>
          <a:xfrm>
            <a:off x="1931290" y="1318278"/>
            <a:ext cx="642304" cy="348588"/>
          </a:xfrm>
          <a:prstGeom prst="rect">
            <a:avLst/>
          </a:prstGeom>
          <a:solidFill>
            <a:srgbClr val="E2EF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7892ABA-41BD-3A4D-981A-C4114F412CCE}"/>
              </a:ext>
            </a:extLst>
          </p:cNvPr>
          <p:cNvSpPr/>
          <p:nvPr/>
        </p:nvSpPr>
        <p:spPr>
          <a:xfrm>
            <a:off x="3693878" y="1330989"/>
            <a:ext cx="642304" cy="348588"/>
          </a:xfrm>
          <a:prstGeom prst="rect">
            <a:avLst/>
          </a:prstGeom>
          <a:solidFill>
            <a:srgbClr val="F8E5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78813BA-6747-2E43-B096-3A79E067EA0D}"/>
              </a:ext>
            </a:extLst>
          </p:cNvPr>
          <p:cNvSpPr/>
          <p:nvPr/>
        </p:nvSpPr>
        <p:spPr>
          <a:xfrm>
            <a:off x="5456466" y="1312261"/>
            <a:ext cx="642304" cy="348588"/>
          </a:xfrm>
          <a:prstGeom prst="rect">
            <a:avLst/>
          </a:prstGeom>
          <a:solidFill>
            <a:srgbClr val="74AB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F99E7C6-6446-9740-A8D3-2E14DA1C7C97}"/>
              </a:ext>
            </a:extLst>
          </p:cNvPr>
          <p:cNvSpPr/>
          <p:nvPr/>
        </p:nvSpPr>
        <p:spPr>
          <a:xfrm>
            <a:off x="7219054" y="1307252"/>
            <a:ext cx="642304" cy="348588"/>
          </a:xfrm>
          <a:prstGeom prst="rect">
            <a:avLst/>
          </a:prstGeom>
          <a:solidFill>
            <a:srgbClr val="4674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07D31E1-5391-CC4F-B0D8-8A16F0DE89F7}"/>
              </a:ext>
            </a:extLst>
          </p:cNvPr>
          <p:cNvSpPr/>
          <p:nvPr/>
        </p:nvSpPr>
        <p:spPr>
          <a:xfrm>
            <a:off x="4397829" y="2522334"/>
            <a:ext cx="2168072" cy="2240165"/>
          </a:xfrm>
          <a:prstGeom prst="rect">
            <a:avLst/>
          </a:prstGeom>
          <a:noFill/>
          <a:ln w="1143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D3AFA73-8174-B346-9A41-670EB53A8CAD}"/>
              </a:ext>
            </a:extLst>
          </p:cNvPr>
          <p:cNvSpPr/>
          <p:nvPr/>
        </p:nvSpPr>
        <p:spPr>
          <a:xfrm>
            <a:off x="0" y="5109030"/>
            <a:ext cx="9144000" cy="1748970"/>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Solar-DRAM reduces </a:t>
            </a:r>
            <a:r>
              <a:rPr lang="en-US" sz="2800" b="1" dirty="0" err="1">
                <a:solidFill>
                  <a:schemeClr val="tx1"/>
                </a:solidFill>
                <a:latin typeface="Cambria" panose="02040503050406030204" pitchFamily="18" charset="0"/>
              </a:rPr>
              <a:t>t</a:t>
            </a:r>
            <a:r>
              <a:rPr lang="en-US" sz="2800" b="1" baseline="-25000" dirty="0" err="1">
                <a:solidFill>
                  <a:schemeClr val="tx1"/>
                </a:solidFill>
                <a:latin typeface="Cambria" panose="02040503050406030204" pitchFamily="18" charset="0"/>
              </a:rPr>
              <a:t>RCD</a:t>
            </a:r>
            <a:r>
              <a:rPr lang="en-US" sz="2800" dirty="0">
                <a:solidFill>
                  <a:schemeClr val="tx1"/>
                </a:solidFill>
                <a:latin typeface="Cambria" panose="02040503050406030204" pitchFamily="18" charset="0"/>
              </a:rPr>
              <a:t> for more DRAM accesses </a:t>
            </a:r>
          </a:p>
          <a:p>
            <a:pPr algn="ctr"/>
            <a:r>
              <a:rPr lang="en-US" sz="2800" dirty="0">
                <a:solidFill>
                  <a:schemeClr val="tx1"/>
                </a:solidFill>
                <a:latin typeface="Cambria" panose="02040503050406030204" pitchFamily="18" charset="0"/>
              </a:rPr>
              <a:t>and provides </a:t>
            </a:r>
            <a:r>
              <a:rPr lang="en-US" sz="2800" b="1" dirty="0">
                <a:solidFill>
                  <a:schemeClr val="tx1"/>
                </a:solidFill>
                <a:latin typeface="Cambria" panose="02040503050406030204" pitchFamily="18" charset="0"/>
              </a:rPr>
              <a:t>10.87%</a:t>
            </a:r>
            <a:r>
              <a:rPr lang="en-US" sz="2800" dirty="0">
                <a:solidFill>
                  <a:schemeClr val="tx1"/>
                </a:solidFill>
                <a:latin typeface="Cambria" panose="02040503050406030204" pitchFamily="18" charset="0"/>
              </a:rPr>
              <a:t> performance benefit</a:t>
            </a:r>
          </a:p>
        </p:txBody>
      </p:sp>
      <p:sp>
        <p:nvSpPr>
          <p:cNvPr id="33" name="Slide Number Placeholder 32">
            <a:extLst>
              <a:ext uri="{FF2B5EF4-FFF2-40B4-BE49-F238E27FC236}">
                <a16:creationId xmlns:a16="http://schemas.microsoft.com/office/drawing/2014/main" id="{CB4EC90F-4787-1F4E-A4CB-6CC19A2186C8}"/>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42</a:t>
            </a:fld>
            <a:endParaRPr lang="en-US"/>
          </a:p>
        </p:txBody>
      </p:sp>
    </p:spTree>
    <p:extLst>
      <p:ext uri="{BB962C8B-B14F-4D97-AF65-F5344CB8AC3E}">
        <p14:creationId xmlns:p14="http://schemas.microsoft.com/office/powerpoint/2010/main" val="395723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4" y="881798"/>
            <a:ext cx="9068009" cy="6102098"/>
          </a:xfrm>
        </p:spPr>
        <p:txBody>
          <a:bodyPr>
            <a:normAutofit/>
          </a:bodyPr>
          <a:lstStyle/>
          <a:p>
            <a:r>
              <a:rPr lang="en-US" sz="3200" b="1" dirty="0"/>
              <a:t>A detailed analysis on:</a:t>
            </a:r>
          </a:p>
          <a:p>
            <a:pPr lvl="1">
              <a:buFont typeface=".AppleSystemUIFont"/>
              <a:buChar char="-"/>
            </a:pPr>
            <a:r>
              <a:rPr lang="en-US" sz="2800" dirty="0"/>
              <a:t>Devices of </a:t>
            </a:r>
            <a:r>
              <a:rPr lang="en-US" sz="2800" b="1" dirty="0">
                <a:solidFill>
                  <a:srgbClr val="0070C0"/>
                </a:solidFill>
              </a:rPr>
              <a:t>the three major DRAM manufacturers</a:t>
            </a:r>
          </a:p>
          <a:p>
            <a:pPr lvl="1">
              <a:buFont typeface=".AppleSystemUIFont"/>
              <a:buChar char="-"/>
            </a:pPr>
            <a:r>
              <a:rPr lang="en-US" sz="2800" b="1" dirty="0">
                <a:solidFill>
                  <a:srgbClr val="0070C0"/>
                </a:solidFill>
              </a:rPr>
              <a:t>Data Pattern Dependence </a:t>
            </a:r>
            <a:r>
              <a:rPr lang="en-US" sz="2800" dirty="0"/>
              <a:t>of activation failures</a:t>
            </a:r>
          </a:p>
          <a:p>
            <a:pPr lvl="2">
              <a:buFont typeface=".AppleSystemUIFont"/>
              <a:buChar char="-"/>
            </a:pPr>
            <a:r>
              <a:rPr lang="en-US" dirty="0"/>
              <a:t>Random data pattern finds the highest coverage of weak </a:t>
            </a:r>
            <a:r>
              <a:rPr lang="en-US" dirty="0" err="1"/>
              <a:t>bitlines</a:t>
            </a:r>
            <a:endParaRPr lang="en-US" dirty="0"/>
          </a:p>
          <a:p>
            <a:pPr lvl="1">
              <a:buFont typeface=".AppleSystemUIFont"/>
              <a:buChar char="-"/>
            </a:pPr>
            <a:r>
              <a:rPr lang="en-US" sz="2800" b="1" dirty="0">
                <a:solidFill>
                  <a:srgbClr val="0070C0"/>
                </a:solidFill>
              </a:rPr>
              <a:t>Temperature effects </a:t>
            </a:r>
            <a:r>
              <a:rPr lang="en-US" sz="2800" dirty="0"/>
              <a:t>on activation failure probability</a:t>
            </a:r>
          </a:p>
          <a:p>
            <a:pPr lvl="2">
              <a:buFont typeface=".AppleSystemUIFont"/>
              <a:buChar char="-"/>
            </a:pPr>
            <a:r>
              <a:rPr lang="en-US" dirty="0" err="1"/>
              <a:t>F</a:t>
            </a:r>
            <a:r>
              <a:rPr lang="en-US" baseline="-25000" dirty="0" err="1"/>
              <a:t>prob</a:t>
            </a:r>
            <a:r>
              <a:rPr lang="en-US" dirty="0"/>
              <a:t> generally increases with higher temperatures</a:t>
            </a:r>
            <a:endParaRPr lang="en-US" baseline="-25000" dirty="0"/>
          </a:p>
          <a:p>
            <a:pPr lvl="1">
              <a:buFont typeface=".AppleSystemUIFont"/>
              <a:buChar char="-"/>
            </a:pPr>
            <a:r>
              <a:rPr lang="en-US" sz="2800" dirty="0"/>
              <a:t>Evaluation with Heterogeneous workloads</a:t>
            </a:r>
          </a:p>
          <a:p>
            <a:pPr lvl="2">
              <a:buFont typeface=".AppleSystemUIFont"/>
              <a:buChar char="-"/>
            </a:pPr>
            <a:r>
              <a:rPr lang="en-US" dirty="0"/>
              <a:t>Solar-DRAM provides </a:t>
            </a:r>
            <a:r>
              <a:rPr lang="en-US" b="1" dirty="0">
                <a:latin typeface="Cambria" panose="02040503050406030204" pitchFamily="18" charset="0"/>
              </a:rPr>
              <a:t>8.79% </a:t>
            </a:r>
            <a:r>
              <a:rPr lang="en-US" dirty="0">
                <a:latin typeface="Cambria" panose="02040503050406030204" pitchFamily="18" charset="0"/>
              </a:rPr>
              <a:t>performance benefit</a:t>
            </a:r>
            <a:endParaRPr lang="en-US" dirty="0"/>
          </a:p>
          <a:p>
            <a:pPr lvl="1">
              <a:buFont typeface=".AppleSystemUIFont"/>
              <a:buChar char="-"/>
            </a:pPr>
            <a:endParaRPr lang="en-US" sz="2800" b="1" dirty="0">
              <a:solidFill>
                <a:srgbClr val="0070C0"/>
              </a:solidFill>
            </a:endParaRPr>
          </a:p>
          <a:p>
            <a:r>
              <a:rPr lang="en-US" sz="3200" b="1" dirty="0"/>
              <a:t>Further discussion on:</a:t>
            </a:r>
          </a:p>
          <a:p>
            <a:pPr lvl="1">
              <a:buFont typeface=".AppleSystemUIFont"/>
              <a:buChar char="-"/>
            </a:pPr>
            <a:r>
              <a:rPr lang="en-US" sz="2800" dirty="0"/>
              <a:t>Implementation details</a:t>
            </a:r>
          </a:p>
          <a:p>
            <a:pPr lvl="1">
              <a:buFont typeface=".AppleSystemUIFont"/>
              <a:buChar char="-"/>
            </a:pPr>
            <a:r>
              <a:rPr lang="en-US" sz="2800" dirty="0"/>
              <a:t>Finding a </a:t>
            </a:r>
            <a:r>
              <a:rPr lang="en-US" sz="2800" b="1" dirty="0">
                <a:solidFill>
                  <a:srgbClr val="0070C0"/>
                </a:solidFill>
              </a:rPr>
              <a:t>comprehensive profile </a:t>
            </a:r>
            <a:r>
              <a:rPr lang="en-US" sz="2800" dirty="0"/>
              <a:t>of weak subarray columns</a:t>
            </a:r>
          </a:p>
          <a:p>
            <a:pPr lvl="1">
              <a:buFont typeface=".AppleSystemUIFont"/>
              <a:buChar char="-"/>
            </a:pPr>
            <a:endParaRPr lang="en-US" sz="2000" dirty="0"/>
          </a:p>
        </p:txBody>
      </p:sp>
      <p:sp>
        <p:nvSpPr>
          <p:cNvPr id="6" name="Title 1">
            <a:extLst>
              <a:ext uri="{FF2B5EF4-FFF2-40B4-BE49-F238E27FC236}">
                <a16:creationId xmlns:a16="http://schemas.microsoft.com/office/drawing/2014/main" id="{CB495DE0-FADA-004E-948B-C5EE528B5049}"/>
              </a:ext>
            </a:extLst>
          </p:cNvPr>
          <p:cNvSpPr txBox="1">
            <a:spLocks/>
          </p:cNvSpPr>
          <p:nvPr/>
        </p:nvSpPr>
        <p:spPr>
          <a:xfrm>
            <a:off x="171451" y="140677"/>
            <a:ext cx="8708780" cy="741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Other Results in the Paper</a:t>
            </a:r>
          </a:p>
        </p:txBody>
      </p:sp>
      <p:sp>
        <p:nvSpPr>
          <p:cNvPr id="7" name="Slide Number Placeholder 6">
            <a:extLst>
              <a:ext uri="{FF2B5EF4-FFF2-40B4-BE49-F238E27FC236}">
                <a16:creationId xmlns:a16="http://schemas.microsoft.com/office/drawing/2014/main" id="{5333BE45-3BC0-6B4D-827D-873651785F8D}"/>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43</a:t>
            </a:fld>
            <a:endParaRPr lang="en-US"/>
          </a:p>
        </p:txBody>
      </p:sp>
    </p:spTree>
    <p:extLst>
      <p:ext uri="{BB962C8B-B14F-4D97-AF65-F5344CB8AC3E}">
        <p14:creationId xmlns:p14="http://schemas.microsoft.com/office/powerpoint/2010/main" val="158894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F1EC7FD-07AD-5F47-BFE3-50055773A1BE}"/>
              </a:ext>
            </a:extLst>
          </p:cNvPr>
          <p:cNvSpPr/>
          <p:nvPr/>
        </p:nvSpPr>
        <p:spPr>
          <a:xfrm>
            <a:off x="164117" y="5138012"/>
            <a:ext cx="8805213" cy="648841"/>
          </a:xfrm>
          <a:prstGeom prst="rect">
            <a:avLst/>
          </a:prstGeom>
          <a:solidFill>
            <a:srgbClr val="558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9688246-8159-9148-AB24-54DD2D43C874}"/>
              </a:ext>
            </a:extLst>
          </p:cNvPr>
          <p:cNvSpPr/>
          <p:nvPr/>
        </p:nvSpPr>
        <p:spPr>
          <a:xfrm>
            <a:off x="164118" y="812719"/>
            <a:ext cx="8805213" cy="648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7B8E2D5-DDA2-124D-A3A9-748636BBCF45}"/>
              </a:ext>
            </a:extLst>
          </p:cNvPr>
          <p:cNvSpPr/>
          <p:nvPr/>
        </p:nvSpPr>
        <p:spPr>
          <a:xfrm>
            <a:off x="164119" y="1531849"/>
            <a:ext cx="8805213" cy="648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5362A0-79E6-6042-84A3-06026FD68FE8}"/>
              </a:ext>
            </a:extLst>
          </p:cNvPr>
          <p:cNvSpPr/>
          <p:nvPr/>
        </p:nvSpPr>
        <p:spPr>
          <a:xfrm>
            <a:off x="164120" y="2250979"/>
            <a:ext cx="8805213" cy="648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388F314-9A19-194F-8E78-3D9E671248F9}"/>
              </a:ext>
            </a:extLst>
          </p:cNvPr>
          <p:cNvSpPr/>
          <p:nvPr/>
        </p:nvSpPr>
        <p:spPr>
          <a:xfrm>
            <a:off x="164121" y="4419338"/>
            <a:ext cx="8805213" cy="64884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EAA59BF-9027-4D48-862D-4E262145F67F}"/>
              </a:ext>
            </a:extLst>
          </p:cNvPr>
          <p:cNvSpPr/>
          <p:nvPr/>
        </p:nvSpPr>
        <p:spPr>
          <a:xfrm>
            <a:off x="164121" y="3687216"/>
            <a:ext cx="8805213" cy="648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E2006C-A3DA-A04F-B992-E75B436F5581}"/>
              </a:ext>
            </a:extLst>
          </p:cNvPr>
          <p:cNvSpPr/>
          <p:nvPr/>
        </p:nvSpPr>
        <p:spPr>
          <a:xfrm>
            <a:off x="164122" y="2968417"/>
            <a:ext cx="8805213" cy="648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F308482-5C48-3A4F-8FBD-12C5847026E7}"/>
              </a:ext>
            </a:extLst>
          </p:cNvPr>
          <p:cNvSpPr/>
          <p:nvPr/>
        </p:nvSpPr>
        <p:spPr>
          <a:xfrm>
            <a:off x="170268" y="3757835"/>
            <a:ext cx="8805213" cy="59167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8999" y="828096"/>
            <a:ext cx="8122024" cy="5801304"/>
          </a:xfrm>
        </p:spPr>
        <p:txBody>
          <a:bodyPr>
            <a:normAutofit/>
          </a:bodyPr>
          <a:lstStyle/>
          <a:p>
            <a:pPr marL="0" indent="0">
              <a:buNone/>
            </a:pPr>
            <a:r>
              <a:rPr lang="en-US" sz="4400" dirty="0">
                <a:solidFill>
                  <a:schemeClr val="bg1"/>
                </a:solidFill>
                <a:latin typeface="Cambria" panose="02040503050406030204" pitchFamily="18" charset="0"/>
              </a:rPr>
              <a:t>Motivation and Goal</a:t>
            </a:r>
          </a:p>
          <a:p>
            <a:pPr marL="0" indent="0">
              <a:buNone/>
            </a:pPr>
            <a:r>
              <a:rPr lang="en-US" sz="4000" dirty="0">
                <a:solidFill>
                  <a:schemeClr val="bg1"/>
                </a:solidFill>
                <a:latin typeface="Cambria" panose="02040503050406030204" pitchFamily="18" charset="0"/>
              </a:rPr>
              <a:t>DRAM Background</a:t>
            </a:r>
          </a:p>
          <a:p>
            <a:pPr marL="0" indent="0">
              <a:buNone/>
            </a:pPr>
            <a:r>
              <a:rPr lang="en-US" sz="4400" dirty="0">
                <a:solidFill>
                  <a:schemeClr val="bg1"/>
                </a:solidFill>
                <a:latin typeface="Cambria" panose="02040503050406030204" pitchFamily="18" charset="0"/>
              </a:rPr>
              <a:t>Experimental Methodology</a:t>
            </a:r>
          </a:p>
          <a:p>
            <a:pPr marL="0" indent="0">
              <a:buNone/>
            </a:pPr>
            <a:r>
              <a:rPr lang="en-US" sz="4400" dirty="0">
                <a:solidFill>
                  <a:schemeClr val="bg1"/>
                </a:solidFill>
                <a:latin typeface="Cambria" panose="02040503050406030204" pitchFamily="18" charset="0"/>
              </a:rPr>
              <a:t>Characterization Results</a:t>
            </a:r>
          </a:p>
          <a:p>
            <a:pPr marL="0" indent="0">
              <a:buNone/>
            </a:pPr>
            <a:r>
              <a:rPr lang="en-US" sz="4400" dirty="0">
                <a:solidFill>
                  <a:schemeClr val="bg1"/>
                </a:solidFill>
                <a:latin typeface="Cambria" panose="02040503050406030204" pitchFamily="18" charset="0"/>
              </a:rPr>
              <a:t>Mechanism: Solar-DRAM</a:t>
            </a:r>
          </a:p>
          <a:p>
            <a:pPr marL="0" indent="0">
              <a:buNone/>
            </a:pPr>
            <a:r>
              <a:rPr lang="en-US" sz="4400" dirty="0">
                <a:solidFill>
                  <a:schemeClr val="bg1"/>
                </a:solidFill>
                <a:latin typeface="Cambria" panose="02040503050406030204" pitchFamily="18" charset="0"/>
              </a:rPr>
              <a:t>Evaluation</a:t>
            </a:r>
          </a:p>
          <a:p>
            <a:pPr marL="0" indent="0">
              <a:buNone/>
            </a:pPr>
            <a:r>
              <a:rPr lang="en-US" sz="4400" dirty="0">
                <a:solidFill>
                  <a:schemeClr val="bg1"/>
                </a:solidFill>
                <a:latin typeface="Cambria" panose="02040503050406030204" pitchFamily="18" charset="0"/>
              </a:rPr>
              <a:t>Conclusion</a:t>
            </a:r>
          </a:p>
        </p:txBody>
      </p:sp>
      <p:sp>
        <p:nvSpPr>
          <p:cNvPr id="4" name="Slide Number Placeholder 3">
            <a:extLst>
              <a:ext uri="{FF2B5EF4-FFF2-40B4-BE49-F238E27FC236}">
                <a16:creationId xmlns:a16="http://schemas.microsoft.com/office/drawing/2014/main" id="{C91A83E9-B0DB-2940-BC81-49441ACE9532}"/>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44</a:t>
            </a:fld>
            <a:endParaRPr lang="en-US"/>
          </a:p>
        </p:txBody>
      </p:sp>
      <p:sp>
        <p:nvSpPr>
          <p:cNvPr id="15" name="Title 1">
            <a:extLst>
              <a:ext uri="{FF2B5EF4-FFF2-40B4-BE49-F238E27FC236}">
                <a16:creationId xmlns:a16="http://schemas.microsoft.com/office/drawing/2014/main" id="{B7833D90-2081-BD4F-BE28-3F3CF77E3DF9}"/>
              </a:ext>
            </a:extLst>
          </p:cNvPr>
          <p:cNvSpPr txBox="1">
            <a:spLocks/>
          </p:cNvSpPr>
          <p:nvPr/>
        </p:nvSpPr>
        <p:spPr>
          <a:xfrm>
            <a:off x="171451" y="140677"/>
            <a:ext cx="8708780" cy="741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Solar-DRAM Outline</a:t>
            </a:r>
          </a:p>
        </p:txBody>
      </p:sp>
    </p:spTree>
    <p:extLst>
      <p:ext uri="{BB962C8B-B14F-4D97-AF65-F5344CB8AC3E}">
        <p14:creationId xmlns:p14="http://schemas.microsoft.com/office/powerpoint/2010/main" val="2672620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65" y="992637"/>
            <a:ext cx="9144000" cy="5976203"/>
          </a:xfrm>
        </p:spPr>
        <p:txBody>
          <a:bodyPr>
            <a:noAutofit/>
          </a:bodyPr>
          <a:lstStyle/>
          <a:p>
            <a:pPr marL="0" lvl="1" indent="0">
              <a:spcBef>
                <a:spcPts val="400"/>
              </a:spcBef>
              <a:buNone/>
            </a:pPr>
            <a:r>
              <a:rPr lang="en-US" sz="2550" b="1" u="sng" dirty="0">
                <a:latin typeface="Cambria" panose="02040503050406030204" pitchFamily="18" charset="0"/>
              </a:rPr>
              <a:t>Motivation</a:t>
            </a:r>
            <a:r>
              <a:rPr lang="en-US" sz="2550" dirty="0">
                <a:latin typeface="Cambria" panose="02040503050406030204" pitchFamily="18" charset="0"/>
              </a:rPr>
              <a:t>: DRAM latency is a </a:t>
            </a:r>
            <a:r>
              <a:rPr lang="en-US" sz="2550" b="1" dirty="0">
                <a:latin typeface="Cambria" panose="02040503050406030204" pitchFamily="18" charset="0"/>
              </a:rPr>
              <a:t>major performance bottleneck</a:t>
            </a:r>
          </a:p>
          <a:p>
            <a:pPr marL="0" lvl="1" indent="0">
              <a:spcBef>
                <a:spcPts val="400"/>
              </a:spcBef>
              <a:buNone/>
            </a:pPr>
            <a:r>
              <a:rPr lang="en-US" sz="2550" b="1" u="sng" dirty="0">
                <a:solidFill>
                  <a:srgbClr val="C00000"/>
                </a:solidFill>
                <a:latin typeface="Cambria" panose="02040503050406030204" pitchFamily="18" charset="0"/>
              </a:rPr>
              <a:t>Problem</a:t>
            </a:r>
            <a:r>
              <a:rPr lang="en-US" sz="2550" dirty="0">
                <a:solidFill>
                  <a:srgbClr val="C00000"/>
                </a:solidFill>
                <a:latin typeface="Cambria" panose="02040503050406030204" pitchFamily="18" charset="0"/>
              </a:rPr>
              <a:t>: Many important workloads exhibit </a:t>
            </a:r>
            <a:r>
              <a:rPr lang="en-US" sz="2550" b="1" dirty="0">
                <a:solidFill>
                  <a:srgbClr val="C00000"/>
                </a:solidFill>
                <a:latin typeface="Cambria" panose="02040503050406030204" pitchFamily="18" charset="0"/>
              </a:rPr>
              <a:t>bank conflicts</a:t>
            </a:r>
            <a:r>
              <a:rPr lang="en-US" sz="2550" dirty="0">
                <a:solidFill>
                  <a:srgbClr val="C00000"/>
                </a:solidFill>
                <a:latin typeface="Cambria" panose="02040503050406030204" pitchFamily="18" charset="0"/>
              </a:rPr>
              <a:t> in DRAM, which result in even longer latencies </a:t>
            </a:r>
            <a:endParaRPr lang="en-US" sz="2550" b="1" u="sng" dirty="0">
              <a:solidFill>
                <a:srgbClr val="C00000"/>
              </a:solidFill>
              <a:latin typeface="Cambria" panose="02040503050406030204" pitchFamily="18" charset="0"/>
            </a:endParaRPr>
          </a:p>
          <a:p>
            <a:pPr marL="0" lvl="1" indent="0">
              <a:spcBef>
                <a:spcPts val="400"/>
              </a:spcBef>
              <a:buNone/>
            </a:pPr>
            <a:r>
              <a:rPr lang="en-US" sz="2550" b="1" u="sng" dirty="0">
                <a:solidFill>
                  <a:schemeClr val="accent1">
                    <a:lumMod val="75000"/>
                  </a:schemeClr>
                </a:solidFill>
                <a:latin typeface="Cambria" panose="02040503050406030204" pitchFamily="18" charset="0"/>
              </a:rPr>
              <a:t>Goal</a:t>
            </a:r>
            <a:r>
              <a:rPr lang="en-US" sz="2550" dirty="0">
                <a:solidFill>
                  <a:schemeClr val="accent1">
                    <a:lumMod val="75000"/>
                  </a:schemeClr>
                </a:solidFill>
                <a:latin typeface="Cambria" panose="02040503050406030204" pitchFamily="18" charset="0"/>
              </a:rPr>
              <a:t>:</a:t>
            </a:r>
          </a:p>
          <a:p>
            <a:pPr marL="514350" lvl="1" indent="-514350">
              <a:spcBef>
                <a:spcPts val="400"/>
              </a:spcBef>
              <a:buFont typeface="+mj-lt"/>
              <a:buAutoNum type="arabicPeriod"/>
            </a:pPr>
            <a:r>
              <a:rPr lang="en-US" sz="2550" dirty="0">
                <a:solidFill>
                  <a:schemeClr val="accent1">
                    <a:lumMod val="75000"/>
                  </a:schemeClr>
                </a:solidFill>
                <a:latin typeface="Cambria" panose="02040503050406030204" pitchFamily="18" charset="0"/>
              </a:rPr>
              <a:t>Rigorously</a:t>
            </a:r>
            <a:r>
              <a:rPr lang="en-US" sz="2550" b="1" dirty="0">
                <a:solidFill>
                  <a:schemeClr val="accent1">
                    <a:lumMod val="75000"/>
                  </a:schemeClr>
                </a:solidFill>
                <a:latin typeface="Cambria" panose="02040503050406030204" pitchFamily="18" charset="0"/>
              </a:rPr>
              <a:t> characterize access latency</a:t>
            </a:r>
            <a:r>
              <a:rPr lang="en-US" sz="2550" dirty="0">
                <a:solidFill>
                  <a:schemeClr val="accent1">
                    <a:lumMod val="75000"/>
                  </a:schemeClr>
                </a:solidFill>
                <a:latin typeface="Cambria" panose="02040503050406030204" pitchFamily="18" charset="0"/>
              </a:rPr>
              <a:t> on LPDDR4 DRAM </a:t>
            </a:r>
          </a:p>
          <a:p>
            <a:pPr marL="514350" lvl="1" indent="-514350">
              <a:spcBef>
                <a:spcPts val="400"/>
              </a:spcBef>
              <a:buFont typeface="+mj-lt"/>
              <a:buAutoNum type="arabicPeriod"/>
            </a:pPr>
            <a:r>
              <a:rPr lang="en-US" sz="2550" dirty="0">
                <a:solidFill>
                  <a:schemeClr val="accent1">
                    <a:lumMod val="75000"/>
                  </a:schemeClr>
                </a:solidFill>
                <a:latin typeface="Cambria" panose="02040503050406030204" pitchFamily="18" charset="0"/>
              </a:rPr>
              <a:t>Exploit findings to </a:t>
            </a:r>
            <a:r>
              <a:rPr lang="en-US" sz="2550" b="1" dirty="0">
                <a:solidFill>
                  <a:schemeClr val="accent1">
                    <a:lumMod val="75000"/>
                  </a:schemeClr>
                </a:solidFill>
                <a:latin typeface="Cambria" panose="02040503050406030204" pitchFamily="18" charset="0"/>
              </a:rPr>
              <a:t>robustly reduce DRAM access latency</a:t>
            </a:r>
            <a:endParaRPr lang="en-US" sz="2550" b="1" u="sng" dirty="0">
              <a:solidFill>
                <a:schemeClr val="accent1">
                  <a:lumMod val="75000"/>
                </a:schemeClr>
              </a:solidFill>
              <a:latin typeface="Cambria" panose="02040503050406030204" pitchFamily="18" charset="0"/>
            </a:endParaRPr>
          </a:p>
          <a:p>
            <a:pPr marL="0" lvl="1" indent="0">
              <a:spcBef>
                <a:spcPts val="400"/>
              </a:spcBef>
              <a:buNone/>
            </a:pPr>
            <a:r>
              <a:rPr lang="en-US" sz="2550" b="1" u="sng" dirty="0">
                <a:solidFill>
                  <a:schemeClr val="accent6">
                    <a:lumMod val="75000"/>
                  </a:schemeClr>
                </a:solidFill>
                <a:latin typeface="Cambria" panose="02040503050406030204" pitchFamily="18" charset="0"/>
              </a:rPr>
              <a:t>Solar-DRAM:</a:t>
            </a:r>
            <a:r>
              <a:rPr lang="en-US" sz="2550" dirty="0">
                <a:solidFill>
                  <a:schemeClr val="accent6">
                    <a:lumMod val="75000"/>
                  </a:schemeClr>
                </a:solidFill>
                <a:latin typeface="Cambria" panose="02040503050406030204" pitchFamily="18" charset="0"/>
              </a:rPr>
              <a:t> </a:t>
            </a:r>
          </a:p>
          <a:p>
            <a:pPr marL="342900" lvl="1" indent="-342900">
              <a:spcBef>
                <a:spcPts val="400"/>
              </a:spcBef>
            </a:pPr>
            <a:r>
              <a:rPr lang="en-US" sz="2550" dirty="0">
                <a:solidFill>
                  <a:schemeClr val="accent6">
                    <a:lumMod val="75000"/>
                  </a:schemeClr>
                </a:solidFill>
                <a:latin typeface="Cambria" panose="02040503050406030204" pitchFamily="18" charset="0"/>
              </a:rPr>
              <a:t>Categorizes local </a:t>
            </a:r>
            <a:r>
              <a:rPr lang="en-US" sz="2550" dirty="0" err="1">
                <a:solidFill>
                  <a:schemeClr val="accent6">
                    <a:lumMod val="75000"/>
                  </a:schemeClr>
                </a:solidFill>
                <a:latin typeface="Cambria" panose="02040503050406030204" pitchFamily="18" charset="0"/>
              </a:rPr>
              <a:t>bitlines</a:t>
            </a:r>
            <a:r>
              <a:rPr lang="en-US" sz="2550" dirty="0">
                <a:solidFill>
                  <a:schemeClr val="accent6">
                    <a:lumMod val="75000"/>
                  </a:schemeClr>
                </a:solidFill>
                <a:latin typeface="Cambria" panose="02040503050406030204" pitchFamily="18" charset="0"/>
              </a:rPr>
              <a:t> as “</a:t>
            </a:r>
            <a:r>
              <a:rPr lang="en-US" sz="2550" i="1" dirty="0">
                <a:solidFill>
                  <a:schemeClr val="accent6">
                    <a:lumMod val="75000"/>
                  </a:schemeClr>
                </a:solidFill>
                <a:latin typeface="Cambria" panose="02040503050406030204" pitchFamily="18" charset="0"/>
              </a:rPr>
              <a:t>weak (slow)</a:t>
            </a:r>
            <a:r>
              <a:rPr lang="en-US" sz="2550" dirty="0">
                <a:solidFill>
                  <a:schemeClr val="accent6">
                    <a:lumMod val="75000"/>
                  </a:schemeClr>
                </a:solidFill>
                <a:latin typeface="Cambria" panose="02040503050406030204" pitchFamily="18" charset="0"/>
              </a:rPr>
              <a:t>” or “</a:t>
            </a:r>
            <a:r>
              <a:rPr lang="en-US" sz="2550" i="1" dirty="0">
                <a:solidFill>
                  <a:schemeClr val="accent6">
                    <a:lumMod val="75000"/>
                  </a:schemeClr>
                </a:solidFill>
                <a:latin typeface="Cambria" panose="02040503050406030204" pitchFamily="18" charset="0"/>
              </a:rPr>
              <a:t>strong (fast)</a:t>
            </a:r>
            <a:r>
              <a:rPr lang="en-US" sz="2550" dirty="0">
                <a:solidFill>
                  <a:schemeClr val="accent6">
                    <a:lumMod val="75000"/>
                  </a:schemeClr>
                </a:solidFill>
                <a:latin typeface="Cambria" panose="02040503050406030204" pitchFamily="18" charset="0"/>
              </a:rPr>
              <a:t>”</a:t>
            </a:r>
          </a:p>
          <a:p>
            <a:pPr marL="342900" lvl="1" indent="-342900">
              <a:spcBef>
                <a:spcPts val="400"/>
              </a:spcBef>
            </a:pPr>
            <a:r>
              <a:rPr lang="en-US" sz="2550" dirty="0">
                <a:solidFill>
                  <a:schemeClr val="accent6">
                    <a:lumMod val="75000"/>
                  </a:schemeClr>
                </a:solidFill>
                <a:latin typeface="Cambria" panose="02040503050406030204" pitchFamily="18" charset="0"/>
              </a:rPr>
              <a:t>Robustly </a:t>
            </a:r>
            <a:r>
              <a:rPr lang="en-US" sz="2550" b="1" dirty="0">
                <a:solidFill>
                  <a:schemeClr val="accent6">
                    <a:lumMod val="75000"/>
                  </a:schemeClr>
                </a:solidFill>
                <a:latin typeface="Cambria" panose="02040503050406030204" pitchFamily="18" charset="0"/>
              </a:rPr>
              <a:t>reduces DRAM access latency for reads </a:t>
            </a:r>
            <a:r>
              <a:rPr lang="en-US" sz="2550" b="1" i="1" dirty="0">
                <a:solidFill>
                  <a:schemeClr val="accent6">
                    <a:lumMod val="75000"/>
                  </a:schemeClr>
                </a:solidFill>
                <a:latin typeface="Cambria" panose="02040503050406030204" pitchFamily="18" charset="0"/>
              </a:rPr>
              <a:t>and</a:t>
            </a:r>
            <a:r>
              <a:rPr lang="en-US" sz="2550" b="1" dirty="0">
                <a:solidFill>
                  <a:schemeClr val="accent6">
                    <a:lumMod val="75000"/>
                  </a:schemeClr>
                </a:solidFill>
                <a:latin typeface="Cambria" panose="02040503050406030204" pitchFamily="18" charset="0"/>
              </a:rPr>
              <a:t> writes </a:t>
            </a:r>
            <a:r>
              <a:rPr lang="en-US" sz="2550" dirty="0">
                <a:solidFill>
                  <a:schemeClr val="accent6">
                    <a:lumMod val="75000"/>
                  </a:schemeClr>
                </a:solidFill>
                <a:latin typeface="Cambria" panose="02040503050406030204" pitchFamily="18" charset="0"/>
              </a:rPr>
              <a:t>to data contained in “</a:t>
            </a:r>
            <a:r>
              <a:rPr lang="en-US" sz="2550" i="1" dirty="0">
                <a:solidFill>
                  <a:schemeClr val="accent6">
                    <a:lumMod val="75000"/>
                  </a:schemeClr>
                </a:solidFill>
                <a:latin typeface="Cambria" panose="02040503050406030204" pitchFamily="18" charset="0"/>
              </a:rPr>
              <a:t>strong</a:t>
            </a:r>
            <a:r>
              <a:rPr lang="en-US" sz="2550" dirty="0">
                <a:solidFill>
                  <a:schemeClr val="accent6">
                    <a:lumMod val="75000"/>
                  </a:schemeClr>
                </a:solidFill>
                <a:latin typeface="Cambria" panose="02040503050406030204" pitchFamily="18" charset="0"/>
              </a:rPr>
              <a:t>” local </a:t>
            </a:r>
            <a:r>
              <a:rPr lang="en-US" sz="2550" dirty="0" err="1">
                <a:solidFill>
                  <a:schemeClr val="accent6">
                    <a:lumMod val="75000"/>
                  </a:schemeClr>
                </a:solidFill>
                <a:latin typeface="Cambria" panose="02040503050406030204" pitchFamily="18" charset="0"/>
              </a:rPr>
              <a:t>bitlines</a:t>
            </a:r>
            <a:r>
              <a:rPr lang="en-US" sz="2550" dirty="0">
                <a:solidFill>
                  <a:schemeClr val="accent6">
                    <a:lumMod val="75000"/>
                  </a:schemeClr>
                </a:solidFill>
                <a:latin typeface="Cambria" panose="02040503050406030204" pitchFamily="18" charset="0"/>
              </a:rPr>
              <a:t>.</a:t>
            </a:r>
            <a:endParaRPr lang="en-US" sz="2550" b="1" u="sng" dirty="0">
              <a:solidFill>
                <a:schemeClr val="accent6">
                  <a:lumMod val="75000"/>
                </a:schemeClr>
              </a:solidFill>
              <a:latin typeface="Cambria" panose="02040503050406030204" pitchFamily="18" charset="0"/>
            </a:endParaRPr>
          </a:p>
          <a:p>
            <a:pPr marL="0" indent="0">
              <a:spcBef>
                <a:spcPts val="400"/>
              </a:spcBef>
              <a:buNone/>
            </a:pPr>
            <a:r>
              <a:rPr lang="en-US" sz="2550" b="1" u="sng" dirty="0">
                <a:solidFill>
                  <a:srgbClr val="7030A0"/>
                </a:solidFill>
                <a:latin typeface="Cambria" panose="02040503050406030204" pitchFamily="18" charset="0"/>
              </a:rPr>
              <a:t>Evaluation:</a:t>
            </a:r>
            <a:r>
              <a:rPr lang="en-US" sz="2550" dirty="0">
                <a:solidFill>
                  <a:srgbClr val="7030A0"/>
                </a:solidFill>
                <a:latin typeface="Cambria" panose="02040503050406030204" pitchFamily="18" charset="0"/>
              </a:rPr>
              <a:t> </a:t>
            </a:r>
          </a:p>
          <a:p>
            <a:pPr marL="457200" indent="-457200">
              <a:spcBef>
                <a:spcPts val="400"/>
              </a:spcBef>
              <a:buFont typeface="+mj-lt"/>
              <a:buAutoNum type="arabicPeriod"/>
            </a:pPr>
            <a:r>
              <a:rPr lang="en-US" sz="2550" dirty="0">
                <a:solidFill>
                  <a:srgbClr val="7030A0"/>
                </a:solidFill>
                <a:latin typeface="Cambria" panose="02040503050406030204" pitchFamily="18" charset="0"/>
              </a:rPr>
              <a:t>Experimentally characterize </a:t>
            </a:r>
            <a:r>
              <a:rPr lang="en-US" sz="2550" b="1" dirty="0">
                <a:solidFill>
                  <a:srgbClr val="7030A0"/>
                </a:solidFill>
                <a:latin typeface="Cambria" panose="02040503050406030204" pitchFamily="18" charset="0"/>
              </a:rPr>
              <a:t>282</a:t>
            </a:r>
            <a:r>
              <a:rPr lang="en-US" sz="2550" dirty="0">
                <a:solidFill>
                  <a:srgbClr val="7030A0"/>
                </a:solidFill>
                <a:latin typeface="Cambria" panose="02040503050406030204" pitchFamily="18" charset="0"/>
              </a:rPr>
              <a:t> real LPDDR4 DRAM chips</a:t>
            </a:r>
          </a:p>
          <a:p>
            <a:pPr marL="457200" indent="-457200">
              <a:spcBef>
                <a:spcPts val="400"/>
              </a:spcBef>
              <a:buFont typeface="+mj-lt"/>
              <a:buAutoNum type="arabicPeriod"/>
            </a:pPr>
            <a:r>
              <a:rPr lang="en-US" sz="2550" dirty="0">
                <a:solidFill>
                  <a:srgbClr val="7030A0"/>
                </a:solidFill>
                <a:latin typeface="Cambria" panose="02040503050406030204" pitchFamily="18" charset="0"/>
              </a:rPr>
              <a:t>In simulation, </a:t>
            </a:r>
            <a:r>
              <a:rPr lang="en-US" sz="2550" b="1" dirty="0">
                <a:solidFill>
                  <a:srgbClr val="7030A0"/>
                </a:solidFill>
                <a:latin typeface="Cambria" panose="02040503050406030204" pitchFamily="18" charset="0"/>
              </a:rPr>
              <a:t>Solar-DRAM</a:t>
            </a:r>
            <a:r>
              <a:rPr lang="en-US" sz="2550" dirty="0">
                <a:solidFill>
                  <a:srgbClr val="7030A0"/>
                </a:solidFill>
                <a:latin typeface="Cambria" panose="02040503050406030204" pitchFamily="18" charset="0"/>
              </a:rPr>
              <a:t> provides </a:t>
            </a:r>
            <a:r>
              <a:rPr lang="en-US" sz="2550" b="1" dirty="0">
                <a:solidFill>
                  <a:srgbClr val="7030A0"/>
                </a:solidFill>
                <a:latin typeface="Cambria" panose="02040503050406030204" pitchFamily="18" charset="0"/>
              </a:rPr>
              <a:t>10.87%</a:t>
            </a:r>
            <a:r>
              <a:rPr lang="en-US" sz="2550" dirty="0">
                <a:solidFill>
                  <a:srgbClr val="7030A0"/>
                </a:solidFill>
                <a:latin typeface="Cambria" panose="02040503050406030204" pitchFamily="18" charset="0"/>
              </a:rPr>
              <a:t> system performance improvement over LPDDR4 DRAM </a:t>
            </a:r>
            <a:endParaRPr lang="en-US" sz="2550" b="1" dirty="0">
              <a:solidFill>
                <a:srgbClr val="7030A0"/>
              </a:solidFill>
              <a:latin typeface="Cambria" panose="02040503050406030204" pitchFamily="18" charset="0"/>
            </a:endParaRPr>
          </a:p>
        </p:txBody>
      </p:sp>
      <p:sp>
        <p:nvSpPr>
          <p:cNvPr id="6" name="Title 1">
            <a:extLst>
              <a:ext uri="{FF2B5EF4-FFF2-40B4-BE49-F238E27FC236}">
                <a16:creationId xmlns:a16="http://schemas.microsoft.com/office/drawing/2014/main" id="{EE9EA6EA-68DF-AE4B-A1A6-7B016AA8F4C2}"/>
              </a:ext>
            </a:extLst>
          </p:cNvPr>
          <p:cNvSpPr txBox="1">
            <a:spLocks/>
          </p:cNvSpPr>
          <p:nvPr/>
        </p:nvSpPr>
        <p:spPr>
          <a:xfrm>
            <a:off x="171451" y="140677"/>
            <a:ext cx="8708780" cy="741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Executive Summary</a:t>
            </a:r>
          </a:p>
        </p:txBody>
      </p:sp>
      <p:sp>
        <p:nvSpPr>
          <p:cNvPr id="7" name="Slide Number Placeholder 6">
            <a:extLst>
              <a:ext uri="{FF2B5EF4-FFF2-40B4-BE49-F238E27FC236}">
                <a16:creationId xmlns:a16="http://schemas.microsoft.com/office/drawing/2014/main" id="{865092D6-6DF1-C941-AADF-2D99BE61C90C}"/>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45</a:t>
            </a:fld>
            <a:endParaRPr lang="en-US"/>
          </a:p>
        </p:txBody>
      </p:sp>
    </p:spTree>
    <p:extLst>
      <p:ext uri="{BB962C8B-B14F-4D97-AF65-F5344CB8AC3E}">
        <p14:creationId xmlns:p14="http://schemas.microsoft.com/office/powerpoint/2010/main" val="172166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7303B5-07D6-CA4E-8660-8FFF7ED0F5ED}"/>
              </a:ext>
            </a:extLst>
          </p:cNvPr>
          <p:cNvSpPr txBox="1">
            <a:spLocks/>
          </p:cNvSpPr>
          <p:nvPr/>
        </p:nvSpPr>
        <p:spPr>
          <a:xfrm>
            <a:off x="0" y="3717"/>
            <a:ext cx="9144000" cy="2962508"/>
          </a:xfrm>
          <a:prstGeom prst="rect">
            <a:avLst/>
          </a:prstGeom>
          <a:solidFill>
            <a:schemeClr val="accent6">
              <a:lumMod val="7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6600" b="1" dirty="0">
              <a:solidFill>
                <a:srgbClr val="70AD47"/>
              </a:solidFill>
            </a:endParaRPr>
          </a:p>
        </p:txBody>
      </p:sp>
      <p:sp>
        <p:nvSpPr>
          <p:cNvPr id="2" name="Title 1">
            <a:extLst>
              <a:ext uri="{FF2B5EF4-FFF2-40B4-BE49-F238E27FC236}">
                <a16:creationId xmlns:a16="http://schemas.microsoft.com/office/drawing/2014/main" id="{6DE1FFD4-DCA2-1A40-883B-8253347FCDD4}"/>
              </a:ext>
            </a:extLst>
          </p:cNvPr>
          <p:cNvSpPr>
            <a:spLocks noGrp="1"/>
          </p:cNvSpPr>
          <p:nvPr>
            <p:ph type="ctrTitle"/>
          </p:nvPr>
        </p:nvSpPr>
        <p:spPr>
          <a:xfrm>
            <a:off x="228600" y="-149018"/>
            <a:ext cx="8618220" cy="2520259"/>
          </a:xfrm>
        </p:spPr>
        <p:txBody>
          <a:bodyPr>
            <a:noAutofit/>
          </a:bodyPr>
          <a:lstStyle/>
          <a:p>
            <a:r>
              <a:rPr lang="en-US" sz="5000" b="1" i="1" dirty="0">
                <a:solidFill>
                  <a:srgbClr val="FFC000"/>
                </a:solidFill>
                <a:latin typeface="Cambria" panose="02040503050406030204" pitchFamily="18" charset="0"/>
              </a:rPr>
              <a:t>Solar-DRAM:</a:t>
            </a:r>
            <a:r>
              <a:rPr lang="en-US" sz="5000" b="1" i="1" dirty="0">
                <a:solidFill>
                  <a:schemeClr val="bg1"/>
                </a:solidFill>
                <a:latin typeface="Cambria" panose="02040503050406030204" pitchFamily="18" charset="0"/>
              </a:rPr>
              <a:t> </a:t>
            </a:r>
            <a:br>
              <a:rPr lang="en-US" sz="4400" b="1" i="1" dirty="0">
                <a:solidFill>
                  <a:schemeClr val="bg1"/>
                </a:solidFill>
                <a:latin typeface="Cambria" panose="02040503050406030204" pitchFamily="18" charset="0"/>
              </a:rPr>
            </a:br>
            <a:r>
              <a:rPr lang="en-US" sz="1050" b="1" i="1" dirty="0">
                <a:solidFill>
                  <a:schemeClr val="bg1"/>
                </a:solidFill>
                <a:latin typeface="Cambria" panose="02040503050406030204" pitchFamily="18" charset="0"/>
              </a:rPr>
              <a:t> </a:t>
            </a:r>
            <a:br>
              <a:rPr lang="en-US" sz="3200" dirty="0">
                <a:solidFill>
                  <a:schemeClr val="bg1"/>
                </a:solidFill>
                <a:latin typeface="Cambria" panose="02040503050406030204" pitchFamily="18" charset="0"/>
              </a:rPr>
            </a:br>
            <a:r>
              <a:rPr lang="en-US" sz="3200" dirty="0">
                <a:solidFill>
                  <a:schemeClr val="bg1"/>
                </a:solidFill>
                <a:latin typeface="Cambria" panose="02040503050406030204" pitchFamily="18" charset="0"/>
              </a:rPr>
              <a:t>Reducing DRAM Access Latency </a:t>
            </a:r>
            <a:br>
              <a:rPr lang="en-US" sz="3200" dirty="0">
                <a:solidFill>
                  <a:schemeClr val="bg1"/>
                </a:solidFill>
                <a:latin typeface="Cambria" panose="02040503050406030204" pitchFamily="18" charset="0"/>
              </a:rPr>
            </a:br>
            <a:r>
              <a:rPr lang="en-US" sz="3200" dirty="0">
                <a:solidFill>
                  <a:schemeClr val="bg1"/>
                </a:solidFill>
                <a:latin typeface="Cambria" panose="02040503050406030204" pitchFamily="18" charset="0"/>
              </a:rPr>
              <a:t>by Exploiting the Variation in Local </a:t>
            </a:r>
            <a:r>
              <a:rPr lang="en-US" sz="3200" dirty="0" err="1">
                <a:solidFill>
                  <a:schemeClr val="bg1"/>
                </a:solidFill>
                <a:latin typeface="Cambria" panose="02040503050406030204" pitchFamily="18" charset="0"/>
              </a:rPr>
              <a:t>Bitlines</a:t>
            </a:r>
            <a:r>
              <a:rPr lang="en-US" sz="3200" dirty="0">
                <a:solidFill>
                  <a:schemeClr val="bg1"/>
                </a:solidFill>
                <a:latin typeface="Cambria" panose="02040503050406030204" pitchFamily="18" charset="0"/>
              </a:rPr>
              <a:t> </a:t>
            </a:r>
          </a:p>
        </p:txBody>
      </p:sp>
      <p:pic>
        <p:nvPicPr>
          <p:cNvPr id="6" name="Picture 2" descr="http://www.euroc-project.eu/fileadmin/imgEuroc/eurocConsortiumLogos/ethLogo.png">
            <a:extLst>
              <a:ext uri="{FF2B5EF4-FFF2-40B4-BE49-F238E27FC236}">
                <a16:creationId xmlns:a16="http://schemas.microsoft.com/office/drawing/2014/main" id="{7BB01D4C-F2A3-CD46-854E-047BAE8242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410" y="5893016"/>
            <a:ext cx="2397512" cy="4924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aphages.org/media/institutions/Burgundy_CMU_JPG_Logo.jpg">
            <a:extLst>
              <a:ext uri="{FF2B5EF4-FFF2-40B4-BE49-F238E27FC236}">
                <a16:creationId xmlns:a16="http://schemas.microsoft.com/office/drawing/2014/main" id="{24F849E9-AD87-4E4F-B52E-5D88837448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653" b="26959"/>
          <a:stretch/>
        </p:blipFill>
        <p:spPr bwMode="auto">
          <a:xfrm>
            <a:off x="4716968" y="5909981"/>
            <a:ext cx="4085528" cy="6696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a:extLst>
              <a:ext uri="{FF2B5EF4-FFF2-40B4-BE49-F238E27FC236}">
                <a16:creationId xmlns:a16="http://schemas.microsoft.com/office/drawing/2014/main" id="{D1FAC23A-00B4-5B44-9FBF-F4C399483E0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18133" y="4627207"/>
            <a:ext cx="2710200" cy="78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61C56F0-4D14-3A43-BF97-9A9459BB75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9942" y="4552981"/>
            <a:ext cx="1323444" cy="1123439"/>
          </a:xfrm>
          <a:prstGeom prst="rect">
            <a:avLst/>
          </a:prstGeom>
        </p:spPr>
      </p:pic>
      <p:sp>
        <p:nvSpPr>
          <p:cNvPr id="13" name="Subtitle 2">
            <a:extLst>
              <a:ext uri="{FF2B5EF4-FFF2-40B4-BE49-F238E27FC236}">
                <a16:creationId xmlns:a16="http://schemas.microsoft.com/office/drawing/2014/main" id="{075CA5F8-88AF-9244-B645-7FFC22B94D2C}"/>
              </a:ext>
            </a:extLst>
          </p:cNvPr>
          <p:cNvSpPr txBox="1">
            <a:spLocks/>
          </p:cNvSpPr>
          <p:nvPr/>
        </p:nvSpPr>
        <p:spPr>
          <a:xfrm>
            <a:off x="228600" y="3381681"/>
            <a:ext cx="8686800" cy="72482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u="sng" dirty="0">
                <a:latin typeface="Cambria"/>
                <a:cs typeface="Cambria"/>
              </a:rPr>
              <a:t>Jeremie S. Kim</a:t>
            </a:r>
            <a:r>
              <a:rPr lang="en-US" b="1" dirty="0">
                <a:latin typeface="Cambria"/>
                <a:cs typeface="Cambria"/>
              </a:rPr>
              <a:t>    </a:t>
            </a:r>
            <a:r>
              <a:rPr lang="en-US" b="1" dirty="0" err="1">
                <a:latin typeface="Cambria"/>
                <a:cs typeface="Cambria"/>
              </a:rPr>
              <a:t>Minesh</a:t>
            </a:r>
            <a:r>
              <a:rPr lang="en-US" b="1" dirty="0">
                <a:latin typeface="Cambria"/>
                <a:cs typeface="Cambria"/>
              </a:rPr>
              <a:t> Patel  </a:t>
            </a:r>
          </a:p>
          <a:p>
            <a:pPr marL="0" indent="0" algn="ctr">
              <a:buFont typeface="Arial" panose="020B0604020202020204" pitchFamily="34" charset="0"/>
              <a:buNone/>
            </a:pPr>
            <a:r>
              <a:rPr lang="en-US" b="1" dirty="0">
                <a:latin typeface="Cambria"/>
                <a:cs typeface="Cambria"/>
              </a:rPr>
              <a:t>Hasan Hassan   </a:t>
            </a:r>
            <a:r>
              <a:rPr lang="en-US" b="1" dirty="0" err="1">
                <a:latin typeface="Cambria"/>
                <a:cs typeface="Cambria"/>
              </a:rPr>
              <a:t>Onur</a:t>
            </a:r>
            <a:r>
              <a:rPr lang="en-US" b="1" dirty="0">
                <a:latin typeface="Cambria"/>
                <a:cs typeface="Cambria"/>
              </a:rPr>
              <a:t> </a:t>
            </a:r>
            <a:r>
              <a:rPr lang="en-US" b="1" dirty="0" err="1">
                <a:latin typeface="Cambria"/>
                <a:cs typeface="Cambria"/>
              </a:rPr>
              <a:t>Mutlu</a:t>
            </a:r>
            <a:r>
              <a:rPr lang="en-US" b="1" dirty="0">
                <a:latin typeface="Cambria"/>
                <a:cs typeface="Cambria"/>
              </a:rPr>
              <a:t>  </a:t>
            </a:r>
            <a:endParaRPr lang="en-US" dirty="0">
              <a:latin typeface="Cambria"/>
              <a:cs typeface="Cambria"/>
            </a:endParaRPr>
          </a:p>
        </p:txBody>
      </p:sp>
    </p:spTree>
    <p:extLst>
      <p:ext uri="{BB962C8B-B14F-4D97-AF65-F5344CB8AC3E}">
        <p14:creationId xmlns:p14="http://schemas.microsoft.com/office/powerpoint/2010/main" val="30517670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C03679E-7F05-564E-82B6-BF74896DC127}"/>
              </a:ext>
            </a:extLst>
          </p:cNvPr>
          <p:cNvPicPr>
            <a:picLocks noChangeAspect="1"/>
          </p:cNvPicPr>
          <p:nvPr/>
        </p:nvPicPr>
        <p:blipFill rotWithShape="1">
          <a:blip r:embed="rId3"/>
          <a:srcRect l="6743" r="9427"/>
          <a:stretch/>
        </p:blipFill>
        <p:spPr>
          <a:xfrm>
            <a:off x="275770" y="2146491"/>
            <a:ext cx="8432800" cy="3282658"/>
          </a:xfrm>
          <a:prstGeom prst="rect">
            <a:avLst/>
          </a:prstGeom>
        </p:spPr>
      </p:pic>
      <p:sp>
        <p:nvSpPr>
          <p:cNvPr id="5" name="TextBox 4">
            <a:extLst>
              <a:ext uri="{FF2B5EF4-FFF2-40B4-BE49-F238E27FC236}">
                <a16:creationId xmlns:a16="http://schemas.microsoft.com/office/drawing/2014/main" id="{0CBFB763-A5E4-584D-BADC-87E582D5C03F}"/>
              </a:ext>
            </a:extLst>
          </p:cNvPr>
          <p:cNvSpPr txBox="1"/>
          <p:nvPr/>
        </p:nvSpPr>
        <p:spPr>
          <a:xfrm>
            <a:off x="2830785" y="2156554"/>
            <a:ext cx="3896451" cy="369332"/>
          </a:xfrm>
          <a:prstGeom prst="rect">
            <a:avLst/>
          </a:prstGeom>
          <a:noFill/>
        </p:spPr>
        <p:txBody>
          <a:bodyPr wrap="none" rtlCol="0">
            <a:spAutoFit/>
          </a:bodyPr>
          <a:lstStyle/>
          <a:p>
            <a:r>
              <a:rPr lang="en-US" b="1" dirty="0"/>
              <a:t>4-core Heterogeneous Workload Mixes</a:t>
            </a:r>
          </a:p>
        </p:txBody>
      </p:sp>
      <p:sp>
        <p:nvSpPr>
          <p:cNvPr id="6" name="Triangle 5">
            <a:extLst>
              <a:ext uri="{FF2B5EF4-FFF2-40B4-BE49-F238E27FC236}">
                <a16:creationId xmlns:a16="http://schemas.microsoft.com/office/drawing/2014/main" id="{88A8EB61-FBB3-294E-B26A-87C3FFF54BE7}"/>
              </a:ext>
            </a:extLst>
          </p:cNvPr>
          <p:cNvSpPr/>
          <p:nvPr/>
        </p:nvSpPr>
        <p:spPr>
          <a:xfrm rot="16200000">
            <a:off x="1690449" y="4020909"/>
            <a:ext cx="81419" cy="77522"/>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Triangle 6">
            <a:extLst>
              <a:ext uri="{FF2B5EF4-FFF2-40B4-BE49-F238E27FC236}">
                <a16:creationId xmlns:a16="http://schemas.microsoft.com/office/drawing/2014/main" id="{17C3772A-8C2E-704D-9DD5-D0391EDAAE38}"/>
              </a:ext>
            </a:extLst>
          </p:cNvPr>
          <p:cNvSpPr/>
          <p:nvPr/>
        </p:nvSpPr>
        <p:spPr>
          <a:xfrm rot="16200000">
            <a:off x="101973" y="4291647"/>
            <a:ext cx="127505" cy="121847"/>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TextBox 7">
            <a:extLst>
              <a:ext uri="{FF2B5EF4-FFF2-40B4-BE49-F238E27FC236}">
                <a16:creationId xmlns:a16="http://schemas.microsoft.com/office/drawing/2014/main" id="{4BAB6BC6-C979-554A-AE44-68468B5ECFF5}"/>
              </a:ext>
            </a:extLst>
          </p:cNvPr>
          <p:cNvSpPr txBox="1"/>
          <p:nvPr/>
        </p:nvSpPr>
        <p:spPr>
          <a:xfrm rot="16200000">
            <a:off x="-872301" y="3150287"/>
            <a:ext cx="2082237" cy="338554"/>
          </a:xfrm>
          <a:prstGeom prst="rect">
            <a:avLst/>
          </a:prstGeom>
          <a:noFill/>
        </p:spPr>
        <p:txBody>
          <a:bodyPr wrap="none" rtlCol="0">
            <a:spAutoFit/>
          </a:bodyPr>
          <a:lstStyle/>
          <a:p>
            <a:r>
              <a:rPr lang="en-US" sz="1600" dirty="0"/>
              <a:t>Weighted Speedup (%)</a:t>
            </a:r>
          </a:p>
        </p:txBody>
      </p:sp>
      <p:sp>
        <p:nvSpPr>
          <p:cNvPr id="9" name="Title 1">
            <a:extLst>
              <a:ext uri="{FF2B5EF4-FFF2-40B4-BE49-F238E27FC236}">
                <a16:creationId xmlns:a16="http://schemas.microsoft.com/office/drawing/2014/main" id="{A9BD9AC8-8219-434D-BBE7-BDDB8E9520D4}"/>
              </a:ext>
            </a:extLst>
          </p:cNvPr>
          <p:cNvSpPr txBox="1">
            <a:spLocks/>
          </p:cNvSpPr>
          <p:nvPr/>
        </p:nvSpPr>
        <p:spPr>
          <a:xfrm>
            <a:off x="171451" y="140677"/>
            <a:ext cx="8708780" cy="74112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Evaluation: Heterogeneous workloads</a:t>
            </a:r>
          </a:p>
        </p:txBody>
      </p:sp>
      <p:sp>
        <p:nvSpPr>
          <p:cNvPr id="22" name="Rectangle 21">
            <a:extLst>
              <a:ext uri="{FF2B5EF4-FFF2-40B4-BE49-F238E27FC236}">
                <a16:creationId xmlns:a16="http://schemas.microsoft.com/office/drawing/2014/main" id="{AE9765B2-4913-3A4F-B648-DE55401EEBA9}"/>
              </a:ext>
            </a:extLst>
          </p:cNvPr>
          <p:cNvSpPr/>
          <p:nvPr/>
        </p:nvSpPr>
        <p:spPr>
          <a:xfrm>
            <a:off x="164338" y="1326940"/>
            <a:ext cx="642304" cy="348588"/>
          </a:xfrm>
          <a:prstGeom prst="rect">
            <a:avLst/>
          </a:prstGeom>
          <a:solidFill>
            <a:srgbClr val="813C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CA58147-8CAB-DA4B-AAB4-EDBBF7DD5D97}"/>
              </a:ext>
            </a:extLst>
          </p:cNvPr>
          <p:cNvSpPr txBox="1"/>
          <p:nvPr/>
        </p:nvSpPr>
        <p:spPr>
          <a:xfrm>
            <a:off x="806642" y="1323440"/>
            <a:ext cx="1056508" cy="338554"/>
          </a:xfrm>
          <a:prstGeom prst="rect">
            <a:avLst/>
          </a:prstGeom>
          <a:noFill/>
        </p:spPr>
        <p:txBody>
          <a:bodyPr wrap="none" rtlCol="0">
            <a:spAutoFit/>
          </a:bodyPr>
          <a:lstStyle/>
          <a:p>
            <a:r>
              <a:rPr lang="en-US" sz="1600" b="1" dirty="0"/>
              <a:t>FLY-DRAM</a:t>
            </a:r>
          </a:p>
        </p:txBody>
      </p:sp>
      <p:sp>
        <p:nvSpPr>
          <p:cNvPr id="24" name="TextBox 23">
            <a:extLst>
              <a:ext uri="{FF2B5EF4-FFF2-40B4-BE49-F238E27FC236}">
                <a16:creationId xmlns:a16="http://schemas.microsoft.com/office/drawing/2014/main" id="{1AB96E40-064C-F244-B2B3-3255D89AAE38}"/>
              </a:ext>
            </a:extLst>
          </p:cNvPr>
          <p:cNvSpPr txBox="1"/>
          <p:nvPr/>
        </p:nvSpPr>
        <p:spPr>
          <a:xfrm>
            <a:off x="2573594" y="1329584"/>
            <a:ext cx="499560" cy="338554"/>
          </a:xfrm>
          <a:prstGeom prst="rect">
            <a:avLst/>
          </a:prstGeom>
          <a:noFill/>
        </p:spPr>
        <p:txBody>
          <a:bodyPr wrap="none" rtlCol="0">
            <a:spAutoFit/>
          </a:bodyPr>
          <a:lstStyle/>
          <a:p>
            <a:r>
              <a:rPr lang="en-US" sz="1600" b="1" dirty="0"/>
              <a:t>VLC</a:t>
            </a:r>
          </a:p>
        </p:txBody>
      </p:sp>
      <p:sp>
        <p:nvSpPr>
          <p:cNvPr id="25" name="TextBox 24">
            <a:extLst>
              <a:ext uri="{FF2B5EF4-FFF2-40B4-BE49-F238E27FC236}">
                <a16:creationId xmlns:a16="http://schemas.microsoft.com/office/drawing/2014/main" id="{8756F411-1B16-F240-8FC5-EC83EAEAB2CF}"/>
              </a:ext>
            </a:extLst>
          </p:cNvPr>
          <p:cNvSpPr txBox="1"/>
          <p:nvPr/>
        </p:nvSpPr>
        <p:spPr>
          <a:xfrm>
            <a:off x="4336182" y="1348123"/>
            <a:ext cx="504882" cy="338554"/>
          </a:xfrm>
          <a:prstGeom prst="rect">
            <a:avLst/>
          </a:prstGeom>
          <a:noFill/>
        </p:spPr>
        <p:txBody>
          <a:bodyPr wrap="none" rtlCol="0">
            <a:spAutoFit/>
          </a:bodyPr>
          <a:lstStyle/>
          <a:p>
            <a:r>
              <a:rPr lang="en-US" sz="1600" b="1" dirty="0"/>
              <a:t>RSC</a:t>
            </a:r>
          </a:p>
        </p:txBody>
      </p:sp>
      <p:sp>
        <p:nvSpPr>
          <p:cNvPr id="26" name="TextBox 25">
            <a:extLst>
              <a:ext uri="{FF2B5EF4-FFF2-40B4-BE49-F238E27FC236}">
                <a16:creationId xmlns:a16="http://schemas.microsoft.com/office/drawing/2014/main" id="{AA7FAD69-EFC1-6043-B20E-2FC65BC11B6E}"/>
              </a:ext>
            </a:extLst>
          </p:cNvPr>
          <p:cNvSpPr txBox="1"/>
          <p:nvPr/>
        </p:nvSpPr>
        <p:spPr>
          <a:xfrm>
            <a:off x="6098770" y="1322295"/>
            <a:ext cx="561179" cy="338554"/>
          </a:xfrm>
          <a:prstGeom prst="rect">
            <a:avLst/>
          </a:prstGeom>
          <a:noFill/>
        </p:spPr>
        <p:txBody>
          <a:bodyPr wrap="none" rtlCol="0">
            <a:spAutoFit/>
          </a:bodyPr>
          <a:lstStyle/>
          <a:p>
            <a:r>
              <a:rPr lang="en-US" sz="1600" b="1" dirty="0"/>
              <a:t>RLW</a:t>
            </a:r>
          </a:p>
        </p:txBody>
      </p:sp>
      <p:sp>
        <p:nvSpPr>
          <p:cNvPr id="27" name="TextBox 26">
            <a:extLst>
              <a:ext uri="{FF2B5EF4-FFF2-40B4-BE49-F238E27FC236}">
                <a16:creationId xmlns:a16="http://schemas.microsoft.com/office/drawing/2014/main" id="{57B8BF90-4F80-8348-BECE-A45BB2550A82}"/>
              </a:ext>
            </a:extLst>
          </p:cNvPr>
          <p:cNvSpPr txBox="1"/>
          <p:nvPr/>
        </p:nvSpPr>
        <p:spPr>
          <a:xfrm>
            <a:off x="7855444" y="1318278"/>
            <a:ext cx="1225785" cy="338554"/>
          </a:xfrm>
          <a:prstGeom prst="rect">
            <a:avLst/>
          </a:prstGeom>
          <a:noFill/>
        </p:spPr>
        <p:txBody>
          <a:bodyPr wrap="none" rtlCol="0">
            <a:spAutoFit/>
          </a:bodyPr>
          <a:lstStyle/>
          <a:p>
            <a:r>
              <a:rPr lang="en-US" sz="1600" b="1" dirty="0"/>
              <a:t>Solar-DRAM</a:t>
            </a:r>
          </a:p>
        </p:txBody>
      </p:sp>
      <p:sp>
        <p:nvSpPr>
          <p:cNvPr id="28" name="Rectangle 27">
            <a:extLst>
              <a:ext uri="{FF2B5EF4-FFF2-40B4-BE49-F238E27FC236}">
                <a16:creationId xmlns:a16="http://schemas.microsoft.com/office/drawing/2014/main" id="{9009FA15-915D-1C4C-BF90-A3EE108FD9AF}"/>
              </a:ext>
            </a:extLst>
          </p:cNvPr>
          <p:cNvSpPr/>
          <p:nvPr/>
        </p:nvSpPr>
        <p:spPr>
          <a:xfrm>
            <a:off x="1931290" y="1318278"/>
            <a:ext cx="642304" cy="348588"/>
          </a:xfrm>
          <a:prstGeom prst="rect">
            <a:avLst/>
          </a:prstGeom>
          <a:solidFill>
            <a:srgbClr val="E2EF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0DDD39B-8C74-B943-A12B-515101CD127B}"/>
              </a:ext>
            </a:extLst>
          </p:cNvPr>
          <p:cNvSpPr/>
          <p:nvPr/>
        </p:nvSpPr>
        <p:spPr>
          <a:xfrm>
            <a:off x="3693878" y="1330989"/>
            <a:ext cx="642304" cy="348588"/>
          </a:xfrm>
          <a:prstGeom prst="rect">
            <a:avLst/>
          </a:prstGeom>
          <a:solidFill>
            <a:srgbClr val="F8E5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9281A3D-09B2-904A-B2BB-D32FC282512F}"/>
              </a:ext>
            </a:extLst>
          </p:cNvPr>
          <p:cNvSpPr/>
          <p:nvPr/>
        </p:nvSpPr>
        <p:spPr>
          <a:xfrm>
            <a:off x="5456466" y="1312261"/>
            <a:ext cx="642304" cy="348588"/>
          </a:xfrm>
          <a:prstGeom prst="rect">
            <a:avLst/>
          </a:prstGeom>
          <a:solidFill>
            <a:srgbClr val="74AB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27D734F-AA94-8847-BE6A-F4B3EEF30841}"/>
              </a:ext>
            </a:extLst>
          </p:cNvPr>
          <p:cNvSpPr/>
          <p:nvPr/>
        </p:nvSpPr>
        <p:spPr>
          <a:xfrm>
            <a:off x="7219054" y="1307252"/>
            <a:ext cx="642304" cy="348588"/>
          </a:xfrm>
          <a:prstGeom prst="rect">
            <a:avLst/>
          </a:prstGeom>
          <a:solidFill>
            <a:srgbClr val="4674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0EEB7E1-9FA2-8241-9186-14380FA080D0}"/>
              </a:ext>
            </a:extLst>
          </p:cNvPr>
          <p:cNvSpPr/>
          <p:nvPr/>
        </p:nvSpPr>
        <p:spPr>
          <a:xfrm>
            <a:off x="4380576" y="2522334"/>
            <a:ext cx="2168072" cy="2240165"/>
          </a:xfrm>
          <a:prstGeom prst="rect">
            <a:avLst/>
          </a:prstGeom>
          <a:noFill/>
          <a:ln w="1143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0108FCA-F6F2-B147-B85C-54757BE793A2}"/>
              </a:ext>
            </a:extLst>
          </p:cNvPr>
          <p:cNvSpPr/>
          <p:nvPr/>
        </p:nvSpPr>
        <p:spPr>
          <a:xfrm>
            <a:off x="0" y="5109030"/>
            <a:ext cx="9144000" cy="1748970"/>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Solar-DRAM reduces </a:t>
            </a:r>
            <a:r>
              <a:rPr lang="en-US" sz="2800" b="1" dirty="0" err="1">
                <a:solidFill>
                  <a:schemeClr val="tx1"/>
                </a:solidFill>
                <a:latin typeface="Cambria" panose="02040503050406030204" pitchFamily="18" charset="0"/>
              </a:rPr>
              <a:t>t</a:t>
            </a:r>
            <a:r>
              <a:rPr lang="en-US" sz="2800" b="1" baseline="-25000" dirty="0" err="1">
                <a:solidFill>
                  <a:schemeClr val="tx1"/>
                </a:solidFill>
                <a:latin typeface="Cambria" panose="02040503050406030204" pitchFamily="18" charset="0"/>
              </a:rPr>
              <a:t>RCD</a:t>
            </a:r>
            <a:r>
              <a:rPr lang="en-US" sz="2800" dirty="0">
                <a:solidFill>
                  <a:schemeClr val="tx1"/>
                </a:solidFill>
                <a:latin typeface="Cambria" panose="02040503050406030204" pitchFamily="18" charset="0"/>
              </a:rPr>
              <a:t> for more DRAM accesses </a:t>
            </a:r>
          </a:p>
          <a:p>
            <a:pPr algn="ctr"/>
            <a:r>
              <a:rPr lang="en-US" sz="2800" dirty="0">
                <a:solidFill>
                  <a:schemeClr val="tx1"/>
                </a:solidFill>
                <a:latin typeface="Cambria" panose="02040503050406030204" pitchFamily="18" charset="0"/>
              </a:rPr>
              <a:t>and provides </a:t>
            </a:r>
            <a:r>
              <a:rPr lang="en-US" sz="2800" b="1" dirty="0">
                <a:solidFill>
                  <a:schemeClr val="tx1"/>
                </a:solidFill>
                <a:latin typeface="Cambria" panose="02040503050406030204" pitchFamily="18" charset="0"/>
              </a:rPr>
              <a:t>8.79%</a:t>
            </a:r>
            <a:r>
              <a:rPr lang="en-US" sz="2800" dirty="0">
                <a:solidFill>
                  <a:schemeClr val="tx1"/>
                </a:solidFill>
                <a:latin typeface="Cambria" panose="02040503050406030204" pitchFamily="18" charset="0"/>
              </a:rPr>
              <a:t> performance benefit</a:t>
            </a:r>
          </a:p>
        </p:txBody>
      </p:sp>
      <p:sp>
        <p:nvSpPr>
          <p:cNvPr id="20" name="Slide Number Placeholder 19">
            <a:extLst>
              <a:ext uri="{FF2B5EF4-FFF2-40B4-BE49-F238E27FC236}">
                <a16:creationId xmlns:a16="http://schemas.microsoft.com/office/drawing/2014/main" id="{A7EA25AE-4E97-0C43-A4A6-03754B082A85}"/>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47</a:t>
            </a:fld>
            <a:endParaRPr lang="en-US"/>
          </a:p>
        </p:txBody>
      </p:sp>
    </p:spTree>
    <p:extLst>
      <p:ext uri="{BB962C8B-B14F-4D97-AF65-F5344CB8AC3E}">
        <p14:creationId xmlns:p14="http://schemas.microsoft.com/office/powerpoint/2010/main" val="236375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6CDE69-3FCD-734C-A629-62CCB58FD575}"/>
              </a:ext>
            </a:extLst>
          </p:cNvPr>
          <p:cNvPicPr>
            <a:picLocks noChangeAspect="1"/>
          </p:cNvPicPr>
          <p:nvPr/>
        </p:nvPicPr>
        <p:blipFill>
          <a:blip r:embed="rId2"/>
          <a:stretch>
            <a:fillRect/>
          </a:stretch>
        </p:blipFill>
        <p:spPr>
          <a:xfrm>
            <a:off x="250095" y="2483660"/>
            <a:ext cx="8758159" cy="3277424"/>
          </a:xfrm>
          <a:prstGeom prst="rect">
            <a:avLst/>
          </a:prstGeom>
        </p:spPr>
      </p:pic>
      <p:sp>
        <p:nvSpPr>
          <p:cNvPr id="5" name="Title 1">
            <a:extLst>
              <a:ext uri="{FF2B5EF4-FFF2-40B4-BE49-F238E27FC236}">
                <a16:creationId xmlns:a16="http://schemas.microsoft.com/office/drawing/2014/main" id="{495BF6D1-FA25-6144-A815-4EF8EDFE458D}"/>
              </a:ext>
            </a:extLst>
          </p:cNvPr>
          <p:cNvSpPr>
            <a:spLocks noGrp="1"/>
          </p:cNvSpPr>
          <p:nvPr>
            <p:ph type="title"/>
          </p:nvPr>
        </p:nvSpPr>
        <p:spPr>
          <a:xfrm>
            <a:off x="171451" y="140677"/>
            <a:ext cx="8708780" cy="741120"/>
          </a:xfrm>
        </p:spPr>
        <p:txBody>
          <a:bodyPr>
            <a:normAutofit/>
          </a:bodyPr>
          <a:lstStyle/>
          <a:p>
            <a:r>
              <a:rPr lang="en-US" sz="3600" b="1" dirty="0">
                <a:latin typeface="Cambria" panose="02040503050406030204" pitchFamily="18" charset="0"/>
              </a:rPr>
              <a:t>Temperature</a:t>
            </a:r>
          </a:p>
        </p:txBody>
      </p:sp>
      <p:sp>
        <p:nvSpPr>
          <p:cNvPr id="6" name="Slide Number Placeholder 5">
            <a:extLst>
              <a:ext uri="{FF2B5EF4-FFF2-40B4-BE49-F238E27FC236}">
                <a16:creationId xmlns:a16="http://schemas.microsoft.com/office/drawing/2014/main" id="{8B80F7F5-12FE-4147-8C06-8DA610AA04AC}"/>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48</a:t>
            </a:fld>
            <a:endParaRPr lang="en-US"/>
          </a:p>
        </p:txBody>
      </p:sp>
      <p:sp>
        <p:nvSpPr>
          <p:cNvPr id="2" name="TextBox 1">
            <a:extLst>
              <a:ext uri="{FF2B5EF4-FFF2-40B4-BE49-F238E27FC236}">
                <a16:creationId xmlns:a16="http://schemas.microsoft.com/office/drawing/2014/main" id="{CD5207AA-ECC8-1D49-AD67-B5D90F8E459F}"/>
              </a:ext>
            </a:extLst>
          </p:cNvPr>
          <p:cNvSpPr txBox="1"/>
          <p:nvPr/>
        </p:nvSpPr>
        <p:spPr>
          <a:xfrm>
            <a:off x="250095" y="780397"/>
            <a:ext cx="8769919" cy="1569660"/>
          </a:xfrm>
          <a:prstGeom prst="rect">
            <a:avLst/>
          </a:prstGeom>
          <a:noFill/>
        </p:spPr>
        <p:txBody>
          <a:bodyPr wrap="square" rtlCol="0">
            <a:spAutoFit/>
          </a:bodyPr>
          <a:lstStyle/>
          <a:p>
            <a:r>
              <a:rPr lang="en-US" sz="2400" dirty="0">
                <a:latin typeface="Cambria" panose="02040503050406030204" pitchFamily="18" charset="0"/>
              </a:rPr>
              <a:t>We study the effects of changing temperature on </a:t>
            </a:r>
            <a:r>
              <a:rPr lang="en-US" sz="2400" dirty="0" err="1">
                <a:latin typeface="Cambria" panose="02040503050406030204" pitchFamily="18" charset="0"/>
              </a:rPr>
              <a:t>Fprob</a:t>
            </a:r>
            <a:r>
              <a:rPr lang="en-US" sz="2400" dirty="0">
                <a:latin typeface="Cambria" panose="02040503050406030204" pitchFamily="18" charset="0"/>
              </a:rPr>
              <a:t>. The x-axis shows the </a:t>
            </a:r>
            <a:r>
              <a:rPr lang="en-US" sz="2400" dirty="0" err="1">
                <a:latin typeface="Cambria" panose="02040503050406030204" pitchFamily="18" charset="0"/>
              </a:rPr>
              <a:t>Fprob</a:t>
            </a:r>
            <a:r>
              <a:rPr lang="en-US" sz="2400" dirty="0">
                <a:latin typeface="Cambria" panose="02040503050406030204" pitchFamily="18" charset="0"/>
              </a:rPr>
              <a:t> at a given temperature T, and the y-axis plots the distribution (box and whiskers plot) of </a:t>
            </a:r>
            <a:r>
              <a:rPr lang="en-US" sz="2400" dirty="0" err="1">
                <a:latin typeface="Cambria" panose="02040503050406030204" pitchFamily="18" charset="0"/>
              </a:rPr>
              <a:t>Fprob</a:t>
            </a:r>
            <a:r>
              <a:rPr lang="en-US" sz="2400" dirty="0">
                <a:latin typeface="Cambria" panose="02040503050406030204" pitchFamily="18" charset="0"/>
              </a:rPr>
              <a:t> at a higher temperature for the same </a:t>
            </a:r>
            <a:r>
              <a:rPr lang="en-US" sz="2400" dirty="0" err="1">
                <a:latin typeface="Cambria" panose="02040503050406030204" pitchFamily="18" charset="0"/>
              </a:rPr>
              <a:t>bitline</a:t>
            </a:r>
            <a:endParaRPr lang="en-US" sz="2400" dirty="0">
              <a:latin typeface="Cambria" panose="02040503050406030204" pitchFamily="18" charset="0"/>
            </a:endParaRPr>
          </a:p>
        </p:txBody>
      </p:sp>
      <p:sp>
        <p:nvSpPr>
          <p:cNvPr id="7" name="TextBox 6">
            <a:extLst>
              <a:ext uri="{FF2B5EF4-FFF2-40B4-BE49-F238E27FC236}">
                <a16:creationId xmlns:a16="http://schemas.microsoft.com/office/drawing/2014/main" id="{D9C34D91-B418-0D42-8319-BE8A5B88EF19}"/>
              </a:ext>
            </a:extLst>
          </p:cNvPr>
          <p:cNvSpPr txBox="1"/>
          <p:nvPr/>
        </p:nvSpPr>
        <p:spPr>
          <a:xfrm>
            <a:off x="374081" y="5849157"/>
            <a:ext cx="8769919" cy="830997"/>
          </a:xfrm>
          <a:prstGeom prst="rect">
            <a:avLst/>
          </a:prstGeom>
          <a:noFill/>
        </p:spPr>
        <p:txBody>
          <a:bodyPr wrap="square" rtlCol="0">
            <a:spAutoFit/>
          </a:bodyPr>
          <a:lstStyle/>
          <a:p>
            <a:r>
              <a:rPr lang="en-US" sz="2400" dirty="0">
                <a:latin typeface="Cambria" panose="02040503050406030204" pitchFamily="18" charset="0"/>
              </a:rPr>
              <a:t>Since a majority of the data points are above the x=y line, </a:t>
            </a:r>
            <a:r>
              <a:rPr lang="en-US" sz="2400" dirty="0" err="1">
                <a:latin typeface="Cambria" panose="02040503050406030204" pitchFamily="18" charset="0"/>
              </a:rPr>
              <a:t>Fprob</a:t>
            </a:r>
            <a:endParaRPr lang="en-US" sz="2400" dirty="0">
              <a:latin typeface="Cambria" panose="02040503050406030204" pitchFamily="18" charset="0"/>
            </a:endParaRPr>
          </a:p>
          <a:p>
            <a:r>
              <a:rPr lang="en-US" sz="2400" dirty="0">
                <a:latin typeface="Cambria" panose="02040503050406030204" pitchFamily="18" charset="0"/>
              </a:rPr>
              <a:t>generally increases with higher temperatures</a:t>
            </a:r>
          </a:p>
        </p:txBody>
      </p:sp>
    </p:spTree>
    <p:extLst>
      <p:ext uri="{BB962C8B-B14F-4D97-AF65-F5344CB8AC3E}">
        <p14:creationId xmlns:p14="http://schemas.microsoft.com/office/powerpoint/2010/main" val="26139921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E26091-1CC6-2944-A071-4A30BF32D843}"/>
              </a:ext>
            </a:extLst>
          </p:cNvPr>
          <p:cNvPicPr>
            <a:picLocks noChangeAspect="1"/>
          </p:cNvPicPr>
          <p:nvPr/>
        </p:nvPicPr>
        <p:blipFill>
          <a:blip r:embed="rId2"/>
          <a:stretch>
            <a:fillRect/>
          </a:stretch>
        </p:blipFill>
        <p:spPr>
          <a:xfrm>
            <a:off x="0" y="2113617"/>
            <a:ext cx="9144000" cy="3310575"/>
          </a:xfrm>
          <a:prstGeom prst="rect">
            <a:avLst/>
          </a:prstGeom>
        </p:spPr>
      </p:pic>
      <p:sp>
        <p:nvSpPr>
          <p:cNvPr id="5" name="Title 1">
            <a:extLst>
              <a:ext uri="{FF2B5EF4-FFF2-40B4-BE49-F238E27FC236}">
                <a16:creationId xmlns:a16="http://schemas.microsoft.com/office/drawing/2014/main" id="{57738120-BAFA-7144-A5BA-278CE0A58D0E}"/>
              </a:ext>
            </a:extLst>
          </p:cNvPr>
          <p:cNvSpPr>
            <a:spLocks noGrp="1"/>
          </p:cNvSpPr>
          <p:nvPr>
            <p:ph type="title"/>
          </p:nvPr>
        </p:nvSpPr>
        <p:spPr>
          <a:xfrm>
            <a:off x="171451" y="140677"/>
            <a:ext cx="8708780" cy="741120"/>
          </a:xfrm>
        </p:spPr>
        <p:txBody>
          <a:bodyPr>
            <a:normAutofit/>
          </a:bodyPr>
          <a:lstStyle/>
          <a:p>
            <a:r>
              <a:rPr lang="en-US" sz="3600" b="1" dirty="0">
                <a:latin typeface="Cambria" panose="02040503050406030204" pitchFamily="18" charset="0"/>
              </a:rPr>
              <a:t>Data Pattern Dependence</a:t>
            </a:r>
          </a:p>
        </p:txBody>
      </p:sp>
      <p:sp>
        <p:nvSpPr>
          <p:cNvPr id="6" name="Slide Number Placeholder 5">
            <a:extLst>
              <a:ext uri="{FF2B5EF4-FFF2-40B4-BE49-F238E27FC236}">
                <a16:creationId xmlns:a16="http://schemas.microsoft.com/office/drawing/2014/main" id="{415A3CB1-1557-3249-9908-8B6D9CF31FC8}"/>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49</a:t>
            </a:fld>
            <a:endParaRPr lang="en-US"/>
          </a:p>
        </p:txBody>
      </p:sp>
      <p:sp>
        <p:nvSpPr>
          <p:cNvPr id="7" name="TextBox 6">
            <a:extLst>
              <a:ext uri="{FF2B5EF4-FFF2-40B4-BE49-F238E27FC236}">
                <a16:creationId xmlns:a16="http://schemas.microsoft.com/office/drawing/2014/main" id="{A73006AF-7F46-9E48-A2BC-4556637AFD92}"/>
              </a:ext>
            </a:extLst>
          </p:cNvPr>
          <p:cNvSpPr txBox="1"/>
          <p:nvPr/>
        </p:nvSpPr>
        <p:spPr>
          <a:xfrm>
            <a:off x="250095" y="982959"/>
            <a:ext cx="8769919" cy="830997"/>
          </a:xfrm>
          <a:prstGeom prst="rect">
            <a:avLst/>
          </a:prstGeom>
          <a:noFill/>
        </p:spPr>
        <p:txBody>
          <a:bodyPr wrap="square" rtlCol="0">
            <a:spAutoFit/>
          </a:bodyPr>
          <a:lstStyle/>
          <a:p>
            <a:r>
              <a:rPr lang="en-US" sz="2400" dirty="0">
                <a:latin typeface="Cambria" panose="02040503050406030204" pitchFamily="18" charset="0"/>
              </a:rPr>
              <a:t>We study how using different data patterns affects the number of </a:t>
            </a:r>
          </a:p>
          <a:p>
            <a:r>
              <a:rPr lang="en-US" sz="2400" dirty="0">
                <a:latin typeface="Cambria" panose="02040503050406030204" pitchFamily="18" charset="0"/>
              </a:rPr>
              <a:t>weak </a:t>
            </a:r>
            <a:r>
              <a:rPr lang="en-US" sz="2400" dirty="0" err="1">
                <a:latin typeface="Cambria" panose="02040503050406030204" pitchFamily="18" charset="0"/>
              </a:rPr>
              <a:t>bitlines</a:t>
            </a:r>
            <a:r>
              <a:rPr lang="en-US" sz="2400" dirty="0">
                <a:latin typeface="Cambria" panose="02040503050406030204" pitchFamily="18" charset="0"/>
              </a:rPr>
              <a:t> found over multiple iterations</a:t>
            </a:r>
          </a:p>
        </p:txBody>
      </p:sp>
    </p:spTree>
    <p:extLst>
      <p:ext uri="{BB962C8B-B14F-4D97-AF65-F5344CB8AC3E}">
        <p14:creationId xmlns:p14="http://schemas.microsoft.com/office/powerpoint/2010/main" val="234728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C353F0-F1C2-964A-8265-2AF73D182020}"/>
              </a:ext>
            </a:extLst>
          </p:cNvPr>
          <p:cNvSpPr>
            <a:spLocks noGrp="1"/>
          </p:cNvSpPr>
          <p:nvPr>
            <p:ph idx="1"/>
          </p:nvPr>
        </p:nvSpPr>
        <p:spPr>
          <a:xfrm>
            <a:off x="88321" y="881797"/>
            <a:ext cx="8848563" cy="5976203"/>
          </a:xfrm>
        </p:spPr>
        <p:txBody>
          <a:bodyPr>
            <a:normAutofit/>
          </a:bodyPr>
          <a:lstStyle/>
          <a:p>
            <a:r>
              <a:rPr lang="en-US" sz="2700" dirty="0">
                <a:latin typeface="Cambria" panose="02040503050406030204" pitchFamily="18" charset="0"/>
              </a:rPr>
              <a:t>Many important workloads exhibit many bank conflicts</a:t>
            </a:r>
          </a:p>
          <a:p>
            <a:pPr lvl="1"/>
            <a:r>
              <a:rPr lang="en-US" sz="2300" b="1" dirty="0">
                <a:solidFill>
                  <a:srgbClr val="C00000"/>
                </a:solidFill>
                <a:latin typeface="Cambria" panose="02040503050406030204" pitchFamily="18" charset="0"/>
              </a:rPr>
              <a:t>Bank conflicts </a:t>
            </a:r>
            <a:r>
              <a:rPr lang="en-US" sz="2300" dirty="0">
                <a:latin typeface="Cambria" panose="02040503050406030204" pitchFamily="18" charset="0"/>
              </a:rPr>
              <a:t>result in an additional delay of </a:t>
            </a:r>
            <a:r>
              <a:rPr lang="en-US" sz="2300" b="1" dirty="0" err="1">
                <a:latin typeface="Cambria" panose="02040503050406030204" pitchFamily="18" charset="0"/>
              </a:rPr>
              <a:t>t</a:t>
            </a:r>
            <a:r>
              <a:rPr lang="en-US" sz="2300" b="1" baseline="-25000" dirty="0" err="1">
                <a:latin typeface="Cambria" panose="02040503050406030204" pitchFamily="18" charset="0"/>
              </a:rPr>
              <a:t>RCD</a:t>
            </a:r>
            <a:endParaRPr lang="en-US" sz="2300" b="1" baseline="-25000" dirty="0">
              <a:latin typeface="Cambria" panose="02040503050406030204" pitchFamily="18" charset="0"/>
            </a:endParaRPr>
          </a:p>
          <a:p>
            <a:pPr lvl="1"/>
            <a:endParaRPr lang="en-US" sz="100" b="1" baseline="-25000" dirty="0">
              <a:latin typeface="Cambria" panose="02040503050406030204" pitchFamily="18" charset="0"/>
            </a:endParaRPr>
          </a:p>
          <a:p>
            <a:pPr lvl="1"/>
            <a:r>
              <a:rPr lang="en-US" sz="2300" dirty="0">
                <a:solidFill>
                  <a:srgbClr val="C00000"/>
                </a:solidFill>
                <a:latin typeface="Cambria" panose="02040503050406030204" pitchFamily="18" charset="0"/>
              </a:rPr>
              <a:t>This negatively impacts overall system performance</a:t>
            </a:r>
          </a:p>
          <a:p>
            <a:pPr lvl="1"/>
            <a:endParaRPr lang="en-US" sz="700" b="1" baseline="-25000" dirty="0">
              <a:latin typeface="Cambria" panose="02040503050406030204" pitchFamily="18" charset="0"/>
            </a:endParaRPr>
          </a:p>
          <a:p>
            <a:r>
              <a:rPr lang="en-US" sz="2700" dirty="0">
                <a:latin typeface="Cambria" panose="02040503050406030204" pitchFamily="18" charset="0"/>
              </a:rPr>
              <a:t>A prior work (FLY-DRAM) finds </a:t>
            </a:r>
            <a:r>
              <a:rPr lang="en-US" sz="2700" b="1" dirty="0">
                <a:solidFill>
                  <a:schemeClr val="accent1"/>
                </a:solidFill>
                <a:latin typeface="Cambria" panose="02040503050406030204" pitchFamily="18" charset="0"/>
              </a:rPr>
              <a:t>weak (slow) cells</a:t>
            </a:r>
            <a:r>
              <a:rPr lang="en-US" sz="2700" b="1" dirty="0">
                <a:latin typeface="Cambria" panose="02040503050406030204" pitchFamily="18" charset="0"/>
              </a:rPr>
              <a:t> </a:t>
            </a:r>
            <a:r>
              <a:rPr lang="en-US" sz="2700" dirty="0">
                <a:latin typeface="Cambria" panose="02040503050406030204" pitchFamily="18" charset="0"/>
              </a:rPr>
              <a:t>and uses variable </a:t>
            </a:r>
            <a:r>
              <a:rPr lang="en-US" sz="2700" b="1" dirty="0" err="1">
                <a:latin typeface="Cambria" panose="02040503050406030204" pitchFamily="18" charset="0"/>
              </a:rPr>
              <a:t>t</a:t>
            </a:r>
            <a:r>
              <a:rPr lang="en-US" sz="2700" b="1" baseline="-25000" dirty="0" err="1">
                <a:latin typeface="Cambria" panose="02040503050406030204" pitchFamily="18" charset="0"/>
              </a:rPr>
              <a:t>RCD</a:t>
            </a:r>
            <a:r>
              <a:rPr lang="en-US" sz="2700" b="1" dirty="0">
                <a:latin typeface="Cambria" panose="02040503050406030204" pitchFamily="18" charset="0"/>
              </a:rPr>
              <a:t> </a:t>
            </a:r>
            <a:r>
              <a:rPr lang="en-US" sz="2700" dirty="0">
                <a:latin typeface="Cambria" panose="02040503050406030204" pitchFamily="18" charset="0"/>
              </a:rPr>
              <a:t>depending on cell strength, </a:t>
            </a:r>
            <a:r>
              <a:rPr lang="en-US" sz="2700" b="1" dirty="0">
                <a:latin typeface="Cambria" panose="02040503050406030204" pitchFamily="18" charset="0"/>
              </a:rPr>
              <a:t>however</a:t>
            </a:r>
          </a:p>
          <a:p>
            <a:pPr lvl="1"/>
            <a:r>
              <a:rPr lang="en-US" sz="2300" dirty="0">
                <a:latin typeface="Cambria" panose="02040503050406030204" pitchFamily="18" charset="0"/>
              </a:rPr>
              <a:t>They do </a:t>
            </a:r>
            <a:r>
              <a:rPr lang="en-US" sz="2300" b="1" i="1" dirty="0">
                <a:latin typeface="Cambria" panose="02040503050406030204" pitchFamily="18" charset="0"/>
              </a:rPr>
              <a:t>not</a:t>
            </a:r>
            <a:r>
              <a:rPr lang="en-US" sz="2300" dirty="0">
                <a:latin typeface="Cambria" panose="02040503050406030204" pitchFamily="18" charset="0"/>
              </a:rPr>
              <a:t> show the </a:t>
            </a:r>
            <a:r>
              <a:rPr lang="en-US" sz="2300" b="1" dirty="0">
                <a:solidFill>
                  <a:srgbClr val="4674C1"/>
                </a:solidFill>
                <a:latin typeface="Cambria" panose="02040503050406030204" pitchFamily="18" charset="0"/>
              </a:rPr>
              <a:t>viability of static profile </a:t>
            </a:r>
            <a:r>
              <a:rPr lang="en-US" sz="2300" dirty="0">
                <a:latin typeface="Cambria" panose="02040503050406030204" pitchFamily="18" charset="0"/>
              </a:rPr>
              <a:t>of cell strength</a:t>
            </a:r>
          </a:p>
          <a:p>
            <a:pPr lvl="1"/>
            <a:endParaRPr lang="en-US" sz="100" dirty="0">
              <a:latin typeface="Cambria" panose="02040503050406030204" pitchFamily="18" charset="0"/>
            </a:endParaRPr>
          </a:p>
          <a:p>
            <a:pPr lvl="1"/>
            <a:r>
              <a:rPr lang="en-US" sz="2300" dirty="0">
                <a:latin typeface="Cambria" panose="02040503050406030204" pitchFamily="18" charset="0"/>
              </a:rPr>
              <a:t>They characterize an </a:t>
            </a:r>
            <a:r>
              <a:rPr lang="en-US" sz="2300" b="1" dirty="0">
                <a:latin typeface="Cambria" panose="02040503050406030204" pitchFamily="18" charset="0"/>
              </a:rPr>
              <a:t>older</a:t>
            </a:r>
            <a:r>
              <a:rPr lang="en-US" sz="2300" dirty="0">
                <a:latin typeface="Cambria" panose="02040503050406030204" pitchFamily="18" charset="0"/>
              </a:rPr>
              <a:t> generation (DDR3) of DRAM</a:t>
            </a:r>
          </a:p>
          <a:p>
            <a:pPr lvl="1"/>
            <a:endParaRPr lang="en-US" sz="700" dirty="0">
              <a:latin typeface="Cambria" panose="02040503050406030204" pitchFamily="18" charset="0"/>
            </a:endParaRPr>
          </a:p>
          <a:p>
            <a:r>
              <a:rPr lang="en-US" sz="2700" b="1" dirty="0">
                <a:solidFill>
                  <a:schemeClr val="accent6">
                    <a:lumMod val="75000"/>
                  </a:schemeClr>
                </a:solidFill>
                <a:latin typeface="Cambria" panose="02040503050406030204" pitchFamily="18" charset="0"/>
              </a:rPr>
              <a:t>Our goal </a:t>
            </a:r>
            <a:r>
              <a:rPr lang="en-US" sz="2700" dirty="0">
                <a:latin typeface="Cambria" panose="02040503050406030204" pitchFamily="18" charset="0"/>
              </a:rPr>
              <a:t>is to </a:t>
            </a:r>
          </a:p>
          <a:p>
            <a:pPr lvl="1"/>
            <a:r>
              <a:rPr lang="en-US" sz="2300" b="1" dirty="0">
                <a:latin typeface="Cambria" panose="02040503050406030204" pitchFamily="18" charset="0"/>
              </a:rPr>
              <a:t>Rigorously characterize </a:t>
            </a:r>
            <a:r>
              <a:rPr lang="en-US" sz="2300" i="1" dirty="0">
                <a:latin typeface="Cambria" panose="02040503050406030204" pitchFamily="18" charset="0"/>
              </a:rPr>
              <a:t>state-of-the-art </a:t>
            </a:r>
            <a:r>
              <a:rPr lang="en-US" sz="2300" dirty="0">
                <a:latin typeface="Cambria" panose="02040503050406030204" pitchFamily="18" charset="0"/>
              </a:rPr>
              <a:t>LPDDR4 DRAM</a:t>
            </a:r>
          </a:p>
          <a:p>
            <a:pPr lvl="1"/>
            <a:endParaRPr lang="en-US" sz="100" dirty="0">
              <a:latin typeface="Cambria" panose="02040503050406030204" pitchFamily="18" charset="0"/>
            </a:endParaRPr>
          </a:p>
          <a:p>
            <a:pPr lvl="1"/>
            <a:r>
              <a:rPr lang="en-US" sz="2300" b="1" dirty="0">
                <a:latin typeface="Cambria" panose="02040503050406030204" pitchFamily="18" charset="0"/>
              </a:rPr>
              <a:t>Demonstrate</a:t>
            </a:r>
            <a:r>
              <a:rPr lang="en-US" sz="2300" dirty="0">
                <a:latin typeface="Cambria" panose="02040503050406030204" pitchFamily="18" charset="0"/>
              </a:rPr>
              <a:t> </a:t>
            </a:r>
            <a:r>
              <a:rPr lang="en-US" sz="2300" b="1" dirty="0">
                <a:solidFill>
                  <a:srgbClr val="4674C1"/>
                </a:solidFill>
                <a:latin typeface="Cambria" panose="02040503050406030204" pitchFamily="18" charset="0"/>
              </a:rPr>
              <a:t>viability of using static profile </a:t>
            </a:r>
            <a:r>
              <a:rPr lang="en-US" sz="2300" dirty="0">
                <a:latin typeface="Cambria" panose="02040503050406030204" pitchFamily="18" charset="0"/>
              </a:rPr>
              <a:t>of cell strength</a:t>
            </a:r>
          </a:p>
          <a:p>
            <a:pPr lvl="1"/>
            <a:endParaRPr lang="en-US" sz="100" dirty="0">
              <a:latin typeface="Cambria" panose="02040503050406030204" pitchFamily="18" charset="0"/>
            </a:endParaRPr>
          </a:p>
          <a:p>
            <a:pPr lvl="1"/>
            <a:r>
              <a:rPr lang="en-US" sz="2300" b="1" dirty="0">
                <a:latin typeface="Cambria" panose="02040503050406030204" pitchFamily="18" charset="0"/>
              </a:rPr>
              <a:t>Devise</a:t>
            </a:r>
            <a:r>
              <a:rPr lang="en-US" sz="2300" dirty="0">
                <a:latin typeface="Cambria" panose="02040503050406030204" pitchFamily="18" charset="0"/>
              </a:rPr>
              <a:t> a mechanism to </a:t>
            </a:r>
            <a:r>
              <a:rPr lang="en-US" sz="2300" b="1" dirty="0">
                <a:solidFill>
                  <a:schemeClr val="accent6">
                    <a:lumMod val="75000"/>
                  </a:schemeClr>
                </a:solidFill>
                <a:latin typeface="Cambria" panose="02040503050406030204" pitchFamily="18" charset="0"/>
              </a:rPr>
              <a:t>exploit more activation failure (</a:t>
            </a:r>
            <a:r>
              <a:rPr lang="en-US" sz="2300" b="1" dirty="0" err="1">
                <a:solidFill>
                  <a:schemeClr val="accent6">
                    <a:lumMod val="75000"/>
                  </a:schemeClr>
                </a:solidFill>
                <a:latin typeface="Cambria" panose="02040503050406030204" pitchFamily="18" charset="0"/>
              </a:rPr>
              <a:t>t</a:t>
            </a:r>
            <a:r>
              <a:rPr lang="en-US" sz="2300" b="1" baseline="-25000" dirty="0" err="1">
                <a:solidFill>
                  <a:schemeClr val="accent6">
                    <a:lumMod val="75000"/>
                  </a:schemeClr>
                </a:solidFill>
                <a:latin typeface="Cambria" panose="02040503050406030204" pitchFamily="18" charset="0"/>
              </a:rPr>
              <a:t>RCD</a:t>
            </a:r>
            <a:r>
              <a:rPr lang="en-US" sz="2300" b="1" dirty="0">
                <a:solidFill>
                  <a:schemeClr val="accent6">
                    <a:lumMod val="75000"/>
                  </a:schemeClr>
                </a:solidFill>
                <a:latin typeface="Cambria" panose="02040503050406030204" pitchFamily="18" charset="0"/>
              </a:rPr>
              <a:t>) characteristics</a:t>
            </a:r>
            <a:r>
              <a:rPr lang="en-US" sz="2300" dirty="0">
                <a:solidFill>
                  <a:schemeClr val="accent6">
                    <a:lumMod val="75000"/>
                  </a:schemeClr>
                </a:solidFill>
                <a:latin typeface="Cambria" panose="02040503050406030204" pitchFamily="18" charset="0"/>
              </a:rPr>
              <a:t> </a:t>
            </a:r>
            <a:r>
              <a:rPr lang="en-US" sz="2300" dirty="0">
                <a:latin typeface="Cambria" panose="02040503050406030204" pitchFamily="18" charset="0"/>
              </a:rPr>
              <a:t>and </a:t>
            </a:r>
            <a:r>
              <a:rPr lang="en-US" sz="2300" b="1" dirty="0">
                <a:solidFill>
                  <a:schemeClr val="accent6">
                    <a:lumMod val="75000"/>
                  </a:schemeClr>
                </a:solidFill>
                <a:latin typeface="Cambria" panose="02040503050406030204" pitchFamily="18" charset="0"/>
              </a:rPr>
              <a:t>further reduce DRAM latency</a:t>
            </a:r>
          </a:p>
        </p:txBody>
      </p:sp>
      <p:sp>
        <p:nvSpPr>
          <p:cNvPr id="4" name="Title 1">
            <a:extLst>
              <a:ext uri="{FF2B5EF4-FFF2-40B4-BE49-F238E27FC236}">
                <a16:creationId xmlns:a16="http://schemas.microsoft.com/office/drawing/2014/main" id="{CC951EED-3C5E-B146-AB8D-11584A4B6217}"/>
              </a:ext>
            </a:extLst>
          </p:cNvPr>
          <p:cNvSpPr>
            <a:spLocks noGrp="1"/>
          </p:cNvSpPr>
          <p:nvPr>
            <p:ph type="title"/>
          </p:nvPr>
        </p:nvSpPr>
        <p:spPr>
          <a:xfrm>
            <a:off x="171451" y="140677"/>
            <a:ext cx="8708780" cy="741120"/>
          </a:xfrm>
        </p:spPr>
        <p:txBody>
          <a:bodyPr/>
          <a:lstStyle/>
          <a:p>
            <a:r>
              <a:rPr lang="en-US" b="1" dirty="0">
                <a:latin typeface="Cambria" panose="02040503050406030204" pitchFamily="18" charset="0"/>
              </a:rPr>
              <a:t>Motivation and Goal</a:t>
            </a:r>
          </a:p>
        </p:txBody>
      </p:sp>
      <p:sp>
        <p:nvSpPr>
          <p:cNvPr id="5" name="Slide Number Placeholder 4">
            <a:extLst>
              <a:ext uri="{FF2B5EF4-FFF2-40B4-BE49-F238E27FC236}">
                <a16:creationId xmlns:a16="http://schemas.microsoft.com/office/drawing/2014/main" id="{17A96DFC-2704-5645-90EB-5C39A04D8696}"/>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5</a:t>
            </a:fld>
            <a:endParaRPr lang="en-US"/>
          </a:p>
        </p:txBody>
      </p:sp>
    </p:spTree>
    <p:extLst>
      <p:ext uri="{BB962C8B-B14F-4D97-AF65-F5344CB8AC3E}">
        <p14:creationId xmlns:p14="http://schemas.microsoft.com/office/powerpoint/2010/main" val="258930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2C32A3F-1EF6-1A48-BD2C-8FDE31037584}"/>
              </a:ext>
            </a:extLst>
          </p:cNvPr>
          <p:cNvSpPr txBox="1">
            <a:spLocks/>
          </p:cNvSpPr>
          <p:nvPr/>
        </p:nvSpPr>
        <p:spPr>
          <a:xfrm>
            <a:off x="171451" y="140677"/>
            <a:ext cx="8708780" cy="741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Cambria" panose="02040503050406030204" pitchFamily="18" charset="0"/>
              </a:rPr>
              <a:t>DRAM Background</a:t>
            </a:r>
          </a:p>
        </p:txBody>
      </p:sp>
      <p:pic>
        <p:nvPicPr>
          <p:cNvPr id="9" name="Picture 8">
            <a:extLst>
              <a:ext uri="{FF2B5EF4-FFF2-40B4-BE49-F238E27FC236}">
                <a16:creationId xmlns:a16="http://schemas.microsoft.com/office/drawing/2014/main" id="{8F65ED87-E530-8E46-AFCC-A00C2AB5D6AB}"/>
              </a:ext>
            </a:extLst>
          </p:cNvPr>
          <p:cNvPicPr>
            <a:picLocks noChangeAspect="1"/>
          </p:cNvPicPr>
          <p:nvPr/>
        </p:nvPicPr>
        <p:blipFill>
          <a:blip r:embed="rId2"/>
          <a:stretch>
            <a:fillRect/>
          </a:stretch>
        </p:blipFill>
        <p:spPr>
          <a:xfrm>
            <a:off x="1617541" y="3646557"/>
            <a:ext cx="5816600" cy="2082800"/>
          </a:xfrm>
          <a:prstGeom prst="rect">
            <a:avLst/>
          </a:prstGeom>
        </p:spPr>
      </p:pic>
      <p:sp>
        <p:nvSpPr>
          <p:cNvPr id="10" name="Slide Number Placeholder 9">
            <a:extLst>
              <a:ext uri="{FF2B5EF4-FFF2-40B4-BE49-F238E27FC236}">
                <a16:creationId xmlns:a16="http://schemas.microsoft.com/office/drawing/2014/main" id="{129CFF5E-740E-F344-B2F2-88B56E1EC754}"/>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50</a:t>
            </a:fld>
            <a:endParaRPr lang="en-US"/>
          </a:p>
        </p:txBody>
      </p:sp>
      <p:sp>
        <p:nvSpPr>
          <p:cNvPr id="5" name="TextBox 4">
            <a:extLst>
              <a:ext uri="{FF2B5EF4-FFF2-40B4-BE49-F238E27FC236}">
                <a16:creationId xmlns:a16="http://schemas.microsoft.com/office/drawing/2014/main" id="{756381A9-C50C-AF44-A2F8-8313F97FE29A}"/>
              </a:ext>
            </a:extLst>
          </p:cNvPr>
          <p:cNvSpPr txBox="1"/>
          <p:nvPr/>
        </p:nvSpPr>
        <p:spPr>
          <a:xfrm>
            <a:off x="250095" y="982959"/>
            <a:ext cx="8769919" cy="1569660"/>
          </a:xfrm>
          <a:prstGeom prst="rect">
            <a:avLst/>
          </a:prstGeom>
          <a:noFill/>
        </p:spPr>
        <p:txBody>
          <a:bodyPr wrap="square" rtlCol="0">
            <a:spAutoFit/>
          </a:bodyPr>
          <a:lstStyle/>
          <a:p>
            <a:r>
              <a:rPr lang="en-US" sz="2400" dirty="0">
                <a:latin typeface="Cambria" panose="02040503050406030204" pitchFamily="18" charset="0"/>
              </a:rPr>
              <a:t>DRAM chips are organized into DRAM ranks and modules. </a:t>
            </a:r>
          </a:p>
          <a:p>
            <a:endParaRPr lang="en-US" sz="2400" dirty="0">
              <a:latin typeface="Cambria" panose="02040503050406030204" pitchFamily="18" charset="0"/>
            </a:endParaRPr>
          </a:p>
          <a:p>
            <a:r>
              <a:rPr lang="en-US" sz="2400" dirty="0">
                <a:latin typeface="Cambria" panose="02040503050406030204" pitchFamily="18" charset="0"/>
              </a:rPr>
              <a:t>The CPU interfaces with DRAM at the granularity of a module with a memory controller that has a 64-bit channel connection</a:t>
            </a:r>
          </a:p>
        </p:txBody>
      </p:sp>
    </p:spTree>
    <p:extLst>
      <p:ext uri="{BB962C8B-B14F-4D97-AF65-F5344CB8AC3E}">
        <p14:creationId xmlns:p14="http://schemas.microsoft.com/office/powerpoint/2010/main" val="26027619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549BA4-FEDA-894A-A00F-DE490279B82A}"/>
              </a:ext>
            </a:extLst>
          </p:cNvPr>
          <p:cNvSpPr>
            <a:spLocks noGrp="1"/>
          </p:cNvSpPr>
          <p:nvPr>
            <p:ph type="sldNum" sz="quarter" idx="4"/>
          </p:nvPr>
        </p:nvSpPr>
        <p:spPr/>
        <p:txBody>
          <a:bodyPr/>
          <a:lstStyle/>
          <a:p>
            <a:fld id="{E75A338B-E4D4-8546-881C-31C2CA334C30}" type="slidenum">
              <a:rPr lang="en-US" smtClean="0"/>
              <a:pPr/>
              <a:t>51</a:t>
            </a:fld>
            <a:endParaRPr lang="en-US" dirty="0"/>
          </a:p>
        </p:txBody>
      </p:sp>
      <p:pic>
        <p:nvPicPr>
          <p:cNvPr id="5" name="Picture 4">
            <a:extLst>
              <a:ext uri="{FF2B5EF4-FFF2-40B4-BE49-F238E27FC236}">
                <a16:creationId xmlns:a16="http://schemas.microsoft.com/office/drawing/2014/main" id="{BF64888D-CB29-0141-BCE1-C2F635CD174D}"/>
              </a:ext>
            </a:extLst>
          </p:cNvPr>
          <p:cNvPicPr>
            <a:picLocks noChangeAspect="1"/>
          </p:cNvPicPr>
          <p:nvPr/>
        </p:nvPicPr>
        <p:blipFill>
          <a:blip r:embed="rId2"/>
          <a:stretch>
            <a:fillRect/>
          </a:stretch>
        </p:blipFill>
        <p:spPr>
          <a:xfrm>
            <a:off x="675861" y="1856727"/>
            <a:ext cx="7738982" cy="3471395"/>
          </a:xfrm>
          <a:prstGeom prst="rect">
            <a:avLst/>
          </a:prstGeom>
        </p:spPr>
      </p:pic>
      <p:sp>
        <p:nvSpPr>
          <p:cNvPr id="6" name="Title 1">
            <a:extLst>
              <a:ext uri="{FF2B5EF4-FFF2-40B4-BE49-F238E27FC236}">
                <a16:creationId xmlns:a16="http://schemas.microsoft.com/office/drawing/2014/main" id="{DD533776-3A09-8349-B5F5-95BF28DAD073}"/>
              </a:ext>
            </a:extLst>
          </p:cNvPr>
          <p:cNvSpPr txBox="1">
            <a:spLocks/>
          </p:cNvSpPr>
          <p:nvPr/>
        </p:nvSpPr>
        <p:spPr>
          <a:xfrm>
            <a:off x="171451" y="140677"/>
            <a:ext cx="8708780" cy="741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Cambria" panose="02040503050406030204" pitchFamily="18" charset="0"/>
              </a:rPr>
              <a:t>Evaluation Methodology</a:t>
            </a:r>
          </a:p>
        </p:txBody>
      </p:sp>
    </p:spTree>
    <p:extLst>
      <p:ext uri="{BB962C8B-B14F-4D97-AF65-F5344CB8AC3E}">
        <p14:creationId xmlns:p14="http://schemas.microsoft.com/office/powerpoint/2010/main" val="30271372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807454-B83B-7040-B120-FF2BC0156C91}"/>
              </a:ext>
            </a:extLst>
          </p:cNvPr>
          <p:cNvSpPr>
            <a:spLocks noGrp="1"/>
          </p:cNvSpPr>
          <p:nvPr>
            <p:ph type="sldNum" sz="quarter" idx="4"/>
          </p:nvPr>
        </p:nvSpPr>
        <p:spPr/>
        <p:txBody>
          <a:bodyPr/>
          <a:lstStyle/>
          <a:p>
            <a:fld id="{E75A338B-E4D4-8546-881C-31C2CA334C30}" type="slidenum">
              <a:rPr lang="en-US" smtClean="0"/>
              <a:pPr/>
              <a:t>52</a:t>
            </a:fld>
            <a:endParaRPr lang="en-US" dirty="0"/>
          </a:p>
        </p:txBody>
      </p:sp>
      <p:pic>
        <p:nvPicPr>
          <p:cNvPr id="5" name="Picture 4">
            <a:extLst>
              <a:ext uri="{FF2B5EF4-FFF2-40B4-BE49-F238E27FC236}">
                <a16:creationId xmlns:a16="http://schemas.microsoft.com/office/drawing/2014/main" id="{56D6667C-CAD0-A348-AAD1-C57BCE2B7045}"/>
              </a:ext>
            </a:extLst>
          </p:cNvPr>
          <p:cNvPicPr>
            <a:picLocks noChangeAspect="1"/>
          </p:cNvPicPr>
          <p:nvPr/>
        </p:nvPicPr>
        <p:blipFill>
          <a:blip r:embed="rId2"/>
          <a:stretch>
            <a:fillRect/>
          </a:stretch>
        </p:blipFill>
        <p:spPr>
          <a:xfrm>
            <a:off x="337427" y="1736035"/>
            <a:ext cx="8375807" cy="3391015"/>
          </a:xfrm>
          <a:prstGeom prst="rect">
            <a:avLst/>
          </a:prstGeom>
        </p:spPr>
      </p:pic>
      <p:sp>
        <p:nvSpPr>
          <p:cNvPr id="6" name="Title 1">
            <a:extLst>
              <a:ext uri="{FF2B5EF4-FFF2-40B4-BE49-F238E27FC236}">
                <a16:creationId xmlns:a16="http://schemas.microsoft.com/office/drawing/2014/main" id="{B469077E-BA5F-CD48-A68A-C87CF0438F6B}"/>
              </a:ext>
            </a:extLst>
          </p:cNvPr>
          <p:cNvSpPr txBox="1">
            <a:spLocks/>
          </p:cNvSpPr>
          <p:nvPr/>
        </p:nvSpPr>
        <p:spPr>
          <a:xfrm>
            <a:off x="171451" y="140677"/>
            <a:ext cx="8708780" cy="741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Testing Methodology</a:t>
            </a:r>
          </a:p>
        </p:txBody>
      </p:sp>
    </p:spTree>
    <p:extLst>
      <p:ext uri="{BB962C8B-B14F-4D97-AF65-F5344CB8AC3E}">
        <p14:creationId xmlns:p14="http://schemas.microsoft.com/office/powerpoint/2010/main" val="15428708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9118C3-0770-6D45-BE51-565728785B43}"/>
              </a:ext>
            </a:extLst>
          </p:cNvPr>
          <p:cNvSpPr>
            <a:spLocks noGrp="1"/>
          </p:cNvSpPr>
          <p:nvPr>
            <p:ph type="sldNum" sz="quarter" idx="4"/>
          </p:nvPr>
        </p:nvSpPr>
        <p:spPr/>
        <p:txBody>
          <a:bodyPr/>
          <a:lstStyle/>
          <a:p>
            <a:fld id="{E75A338B-E4D4-8546-881C-31C2CA334C30}" type="slidenum">
              <a:rPr lang="en-US" smtClean="0"/>
              <a:pPr/>
              <a:t>53</a:t>
            </a:fld>
            <a:endParaRPr lang="en-US" dirty="0"/>
          </a:p>
        </p:txBody>
      </p:sp>
      <p:pic>
        <p:nvPicPr>
          <p:cNvPr id="5" name="Picture 4">
            <a:extLst>
              <a:ext uri="{FF2B5EF4-FFF2-40B4-BE49-F238E27FC236}">
                <a16:creationId xmlns:a16="http://schemas.microsoft.com/office/drawing/2014/main" id="{DF72B362-A530-6C44-A4CC-347EF21149DD}"/>
              </a:ext>
            </a:extLst>
          </p:cNvPr>
          <p:cNvPicPr>
            <a:picLocks noChangeAspect="1"/>
          </p:cNvPicPr>
          <p:nvPr/>
        </p:nvPicPr>
        <p:blipFill rotWithShape="1">
          <a:blip r:embed="rId2"/>
          <a:srcRect t="9164"/>
          <a:stretch/>
        </p:blipFill>
        <p:spPr>
          <a:xfrm>
            <a:off x="357910" y="1245704"/>
            <a:ext cx="8335862" cy="1983134"/>
          </a:xfrm>
          <a:prstGeom prst="rect">
            <a:avLst/>
          </a:prstGeom>
        </p:spPr>
      </p:pic>
      <p:sp>
        <p:nvSpPr>
          <p:cNvPr id="6" name="Title 1">
            <a:extLst>
              <a:ext uri="{FF2B5EF4-FFF2-40B4-BE49-F238E27FC236}">
                <a16:creationId xmlns:a16="http://schemas.microsoft.com/office/drawing/2014/main" id="{FA8DB0B5-3152-7044-9946-E9040C3739AE}"/>
              </a:ext>
            </a:extLst>
          </p:cNvPr>
          <p:cNvSpPr txBox="1">
            <a:spLocks/>
          </p:cNvSpPr>
          <p:nvPr/>
        </p:nvSpPr>
        <p:spPr>
          <a:xfrm>
            <a:off x="171451" y="140677"/>
            <a:ext cx="8708780" cy="741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Implementation Overhead</a:t>
            </a:r>
          </a:p>
        </p:txBody>
      </p:sp>
      <p:sp>
        <p:nvSpPr>
          <p:cNvPr id="2" name="TextBox 1">
            <a:extLst>
              <a:ext uri="{FF2B5EF4-FFF2-40B4-BE49-F238E27FC236}">
                <a16:creationId xmlns:a16="http://schemas.microsoft.com/office/drawing/2014/main" id="{8B9B3980-277E-F544-8B7C-CAC0877543CE}"/>
              </a:ext>
            </a:extLst>
          </p:cNvPr>
          <p:cNvSpPr txBox="1"/>
          <p:nvPr/>
        </p:nvSpPr>
        <p:spPr>
          <a:xfrm>
            <a:off x="357910" y="4423262"/>
            <a:ext cx="8465010" cy="369332"/>
          </a:xfrm>
          <a:prstGeom prst="rect">
            <a:avLst/>
          </a:prstGeom>
          <a:noFill/>
        </p:spPr>
        <p:txBody>
          <a:bodyPr wrap="none" rtlCol="0">
            <a:spAutoFit/>
          </a:bodyPr>
          <a:lstStyle/>
          <a:p>
            <a:r>
              <a:rPr lang="en-US" dirty="0">
                <a:latin typeface="Cambria" panose="02040503050406030204" pitchFamily="18" charset="0"/>
              </a:rPr>
              <a:t>The table is stored in the memory controller that interfaces with the DRAM channel </a:t>
            </a:r>
          </a:p>
        </p:txBody>
      </p:sp>
    </p:spTree>
    <p:extLst>
      <p:ext uri="{BB962C8B-B14F-4D97-AF65-F5344CB8AC3E}">
        <p14:creationId xmlns:p14="http://schemas.microsoft.com/office/powerpoint/2010/main" val="1165925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F1EC7FD-07AD-5F47-BFE3-50055773A1BE}"/>
              </a:ext>
            </a:extLst>
          </p:cNvPr>
          <p:cNvSpPr/>
          <p:nvPr/>
        </p:nvSpPr>
        <p:spPr>
          <a:xfrm>
            <a:off x="164117" y="5138012"/>
            <a:ext cx="8805213" cy="64884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9688246-8159-9148-AB24-54DD2D43C874}"/>
              </a:ext>
            </a:extLst>
          </p:cNvPr>
          <p:cNvSpPr/>
          <p:nvPr/>
        </p:nvSpPr>
        <p:spPr>
          <a:xfrm>
            <a:off x="164118" y="812719"/>
            <a:ext cx="8805213" cy="648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7B8E2D5-DDA2-124D-A3A9-748636BBCF45}"/>
              </a:ext>
            </a:extLst>
          </p:cNvPr>
          <p:cNvSpPr/>
          <p:nvPr/>
        </p:nvSpPr>
        <p:spPr>
          <a:xfrm>
            <a:off x="164119" y="1531849"/>
            <a:ext cx="8805213" cy="648841"/>
          </a:xfrm>
          <a:prstGeom prst="rect">
            <a:avLst/>
          </a:prstGeom>
          <a:solidFill>
            <a:srgbClr val="558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5362A0-79E6-6042-84A3-06026FD68FE8}"/>
              </a:ext>
            </a:extLst>
          </p:cNvPr>
          <p:cNvSpPr/>
          <p:nvPr/>
        </p:nvSpPr>
        <p:spPr>
          <a:xfrm>
            <a:off x="164120" y="2250979"/>
            <a:ext cx="8805213" cy="64884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388F314-9A19-194F-8E78-3D9E671248F9}"/>
              </a:ext>
            </a:extLst>
          </p:cNvPr>
          <p:cNvSpPr/>
          <p:nvPr/>
        </p:nvSpPr>
        <p:spPr>
          <a:xfrm>
            <a:off x="164121" y="4419338"/>
            <a:ext cx="8805213" cy="64884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EAA59BF-9027-4D48-862D-4E262145F67F}"/>
              </a:ext>
            </a:extLst>
          </p:cNvPr>
          <p:cNvSpPr/>
          <p:nvPr/>
        </p:nvSpPr>
        <p:spPr>
          <a:xfrm>
            <a:off x="164121" y="3687216"/>
            <a:ext cx="8805213" cy="64884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E2006C-A3DA-A04F-B992-E75B436F5581}"/>
              </a:ext>
            </a:extLst>
          </p:cNvPr>
          <p:cNvSpPr/>
          <p:nvPr/>
        </p:nvSpPr>
        <p:spPr>
          <a:xfrm>
            <a:off x="164122" y="2968417"/>
            <a:ext cx="8805213" cy="64884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F308482-5C48-3A4F-8FBD-12C5847026E7}"/>
              </a:ext>
            </a:extLst>
          </p:cNvPr>
          <p:cNvSpPr/>
          <p:nvPr/>
        </p:nvSpPr>
        <p:spPr>
          <a:xfrm>
            <a:off x="170268" y="3757835"/>
            <a:ext cx="8805213" cy="59167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8999" y="828096"/>
            <a:ext cx="8122024" cy="5801304"/>
          </a:xfrm>
        </p:spPr>
        <p:txBody>
          <a:bodyPr>
            <a:normAutofit/>
          </a:bodyPr>
          <a:lstStyle/>
          <a:p>
            <a:pPr marL="0" indent="0">
              <a:buNone/>
            </a:pPr>
            <a:r>
              <a:rPr lang="en-US" sz="4400" dirty="0">
                <a:solidFill>
                  <a:schemeClr val="bg1"/>
                </a:solidFill>
                <a:latin typeface="Cambria" panose="02040503050406030204" pitchFamily="18" charset="0"/>
              </a:rPr>
              <a:t>Motivation and Goal</a:t>
            </a:r>
          </a:p>
          <a:p>
            <a:pPr marL="0" indent="0">
              <a:buNone/>
            </a:pPr>
            <a:r>
              <a:rPr lang="en-US" sz="4000" dirty="0">
                <a:solidFill>
                  <a:schemeClr val="bg1"/>
                </a:solidFill>
                <a:latin typeface="Cambria" panose="02040503050406030204" pitchFamily="18" charset="0"/>
              </a:rPr>
              <a:t>DRAM Background</a:t>
            </a:r>
          </a:p>
          <a:p>
            <a:pPr marL="0" indent="0">
              <a:buNone/>
            </a:pPr>
            <a:r>
              <a:rPr lang="en-US" sz="4400" dirty="0">
                <a:solidFill>
                  <a:schemeClr val="bg1"/>
                </a:solidFill>
                <a:latin typeface="Cambria" panose="02040503050406030204" pitchFamily="18" charset="0"/>
              </a:rPr>
              <a:t>Experimental Methodology</a:t>
            </a:r>
          </a:p>
          <a:p>
            <a:pPr marL="0" indent="0">
              <a:buNone/>
            </a:pPr>
            <a:r>
              <a:rPr lang="en-US" sz="4400" dirty="0">
                <a:solidFill>
                  <a:schemeClr val="bg1"/>
                </a:solidFill>
                <a:latin typeface="Cambria" panose="02040503050406030204" pitchFamily="18" charset="0"/>
              </a:rPr>
              <a:t>Characterization Results</a:t>
            </a:r>
          </a:p>
          <a:p>
            <a:pPr marL="0" indent="0">
              <a:buNone/>
            </a:pPr>
            <a:r>
              <a:rPr lang="en-US" sz="4400" dirty="0">
                <a:solidFill>
                  <a:schemeClr val="bg1"/>
                </a:solidFill>
                <a:latin typeface="Cambria" panose="02040503050406030204" pitchFamily="18" charset="0"/>
              </a:rPr>
              <a:t>Mechanism: Solar-DRAM</a:t>
            </a:r>
          </a:p>
          <a:p>
            <a:pPr marL="0" indent="0">
              <a:buNone/>
            </a:pPr>
            <a:r>
              <a:rPr lang="en-US" sz="4400" dirty="0">
                <a:solidFill>
                  <a:schemeClr val="bg1"/>
                </a:solidFill>
                <a:latin typeface="Cambria" panose="02040503050406030204" pitchFamily="18" charset="0"/>
              </a:rPr>
              <a:t>Evaluation</a:t>
            </a:r>
          </a:p>
          <a:p>
            <a:pPr marL="0" indent="0">
              <a:buNone/>
            </a:pPr>
            <a:r>
              <a:rPr lang="en-US" sz="4400" dirty="0">
                <a:solidFill>
                  <a:schemeClr val="bg1"/>
                </a:solidFill>
                <a:latin typeface="Cambria" panose="02040503050406030204" pitchFamily="18" charset="0"/>
              </a:rPr>
              <a:t>Conclusion</a:t>
            </a:r>
          </a:p>
        </p:txBody>
      </p:sp>
      <p:sp>
        <p:nvSpPr>
          <p:cNvPr id="4" name="Slide Number Placeholder 3">
            <a:extLst>
              <a:ext uri="{FF2B5EF4-FFF2-40B4-BE49-F238E27FC236}">
                <a16:creationId xmlns:a16="http://schemas.microsoft.com/office/drawing/2014/main" id="{1624561A-DFF2-3B4D-A7BC-68D619F61C68}"/>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6</a:t>
            </a:fld>
            <a:endParaRPr lang="en-US"/>
          </a:p>
        </p:txBody>
      </p:sp>
      <p:sp>
        <p:nvSpPr>
          <p:cNvPr id="15" name="Title 1">
            <a:extLst>
              <a:ext uri="{FF2B5EF4-FFF2-40B4-BE49-F238E27FC236}">
                <a16:creationId xmlns:a16="http://schemas.microsoft.com/office/drawing/2014/main" id="{BD9C02BE-4870-FE40-A704-19A29FB10FD0}"/>
              </a:ext>
            </a:extLst>
          </p:cNvPr>
          <p:cNvSpPr txBox="1">
            <a:spLocks/>
          </p:cNvSpPr>
          <p:nvPr/>
        </p:nvSpPr>
        <p:spPr>
          <a:xfrm>
            <a:off x="171451" y="140677"/>
            <a:ext cx="8708780" cy="741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Solar-DRAM Outline</a:t>
            </a:r>
          </a:p>
        </p:txBody>
      </p:sp>
    </p:spTree>
    <p:extLst>
      <p:ext uri="{BB962C8B-B14F-4D97-AF65-F5344CB8AC3E}">
        <p14:creationId xmlns:p14="http://schemas.microsoft.com/office/powerpoint/2010/main" val="1296230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FCD9AE4-F460-044F-BC94-74DA67B2BF03}"/>
              </a:ext>
            </a:extLst>
          </p:cNvPr>
          <p:cNvPicPr>
            <a:picLocks noGrp="1" noChangeAspect="1"/>
          </p:cNvPicPr>
          <p:nvPr>
            <p:ph idx="1"/>
          </p:nvPr>
        </p:nvPicPr>
        <p:blipFill>
          <a:blip r:embed="rId3"/>
          <a:stretch>
            <a:fillRect/>
          </a:stretch>
        </p:blipFill>
        <p:spPr>
          <a:xfrm>
            <a:off x="3179641" y="2015592"/>
            <a:ext cx="2692400" cy="2451100"/>
          </a:xfrm>
        </p:spPr>
      </p:pic>
      <p:sp>
        <p:nvSpPr>
          <p:cNvPr id="12" name="Title 1">
            <a:extLst>
              <a:ext uri="{FF2B5EF4-FFF2-40B4-BE49-F238E27FC236}">
                <a16:creationId xmlns:a16="http://schemas.microsoft.com/office/drawing/2014/main" id="{20B36874-D005-9C4E-8F5E-0C6075509689}"/>
              </a:ext>
            </a:extLst>
          </p:cNvPr>
          <p:cNvSpPr txBox="1">
            <a:spLocks/>
          </p:cNvSpPr>
          <p:nvPr/>
        </p:nvSpPr>
        <p:spPr>
          <a:xfrm>
            <a:off x="171451" y="140677"/>
            <a:ext cx="8708780" cy="741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DRAM Background</a:t>
            </a:r>
          </a:p>
        </p:txBody>
      </p:sp>
      <p:sp>
        <p:nvSpPr>
          <p:cNvPr id="13" name="Slide Number Placeholder 12">
            <a:extLst>
              <a:ext uri="{FF2B5EF4-FFF2-40B4-BE49-F238E27FC236}">
                <a16:creationId xmlns:a16="http://schemas.microsoft.com/office/drawing/2014/main" id="{2F7EBCF2-BC50-2141-813E-B0E82C4FB6FC}"/>
              </a:ext>
            </a:extLst>
          </p:cNvPr>
          <p:cNvSpPr>
            <a:spLocks noGrp="1"/>
          </p:cNvSpPr>
          <p:nvPr>
            <p:ph type="sldNum" sz="quarter" idx="4"/>
          </p:nvPr>
        </p:nvSpPr>
        <p:spPr>
          <a:xfrm>
            <a:off x="6457950" y="6356351"/>
            <a:ext cx="2562064" cy="365125"/>
          </a:xfrm>
        </p:spPr>
        <p:txBody>
          <a:bodyPr/>
          <a:lstStyle/>
          <a:p>
            <a:fld id="{E75A338B-E4D4-8546-881C-31C2CA334C30}" type="slidenum">
              <a:rPr lang="en-US" smtClean="0"/>
              <a:t>7</a:t>
            </a:fld>
            <a:endParaRPr lang="en-US" dirty="0"/>
          </a:p>
        </p:txBody>
      </p:sp>
      <p:sp>
        <p:nvSpPr>
          <p:cNvPr id="2" name="TextBox 1">
            <a:extLst>
              <a:ext uri="{FF2B5EF4-FFF2-40B4-BE49-F238E27FC236}">
                <a16:creationId xmlns:a16="http://schemas.microsoft.com/office/drawing/2014/main" id="{5D31BBF1-97D6-8E42-B6DC-9727B097DCBF}"/>
              </a:ext>
            </a:extLst>
          </p:cNvPr>
          <p:cNvSpPr txBox="1"/>
          <p:nvPr/>
        </p:nvSpPr>
        <p:spPr>
          <a:xfrm>
            <a:off x="284223" y="1114440"/>
            <a:ext cx="8596008" cy="523220"/>
          </a:xfrm>
          <a:prstGeom prst="rect">
            <a:avLst/>
          </a:prstGeom>
          <a:noFill/>
        </p:spPr>
        <p:txBody>
          <a:bodyPr wrap="none" rtlCol="0">
            <a:spAutoFit/>
          </a:bodyPr>
          <a:lstStyle/>
          <a:p>
            <a:r>
              <a:rPr lang="en-US" sz="2800" dirty="0">
                <a:latin typeface="Cambria" panose="02040503050406030204" pitchFamily="18" charset="0"/>
              </a:rPr>
              <a:t>Each DRAM cell is made of 1 capacitor and 1 transistor </a:t>
            </a:r>
          </a:p>
        </p:txBody>
      </p:sp>
      <p:sp>
        <p:nvSpPr>
          <p:cNvPr id="6" name="TextBox 5">
            <a:extLst>
              <a:ext uri="{FF2B5EF4-FFF2-40B4-BE49-F238E27FC236}">
                <a16:creationId xmlns:a16="http://schemas.microsoft.com/office/drawing/2014/main" id="{770C9DCE-DAF3-1044-9E55-07DDCE8D0434}"/>
              </a:ext>
            </a:extLst>
          </p:cNvPr>
          <p:cNvSpPr txBox="1"/>
          <p:nvPr/>
        </p:nvSpPr>
        <p:spPr>
          <a:xfrm>
            <a:off x="284223" y="4844624"/>
            <a:ext cx="8067530" cy="954107"/>
          </a:xfrm>
          <a:prstGeom prst="rect">
            <a:avLst/>
          </a:prstGeom>
          <a:noFill/>
        </p:spPr>
        <p:txBody>
          <a:bodyPr wrap="none" rtlCol="0">
            <a:spAutoFit/>
          </a:bodyPr>
          <a:lstStyle/>
          <a:p>
            <a:r>
              <a:rPr lang="en-US" sz="2800" b="1" dirty="0" err="1">
                <a:solidFill>
                  <a:srgbClr val="C00000"/>
                </a:solidFill>
                <a:latin typeface="Cambria" panose="02040503050406030204" pitchFamily="18" charset="0"/>
              </a:rPr>
              <a:t>Wordline</a:t>
            </a:r>
            <a:r>
              <a:rPr lang="en-US" sz="2800" dirty="0">
                <a:latin typeface="Cambria" panose="02040503050406030204" pitchFamily="18" charset="0"/>
              </a:rPr>
              <a:t> enables reading/writing data in the cell</a:t>
            </a:r>
          </a:p>
          <a:p>
            <a:r>
              <a:rPr lang="en-US" sz="2800" b="1" dirty="0" err="1">
                <a:solidFill>
                  <a:schemeClr val="accent1"/>
                </a:solidFill>
                <a:latin typeface="Cambria" panose="02040503050406030204" pitchFamily="18" charset="0"/>
              </a:rPr>
              <a:t>Bitline</a:t>
            </a:r>
            <a:r>
              <a:rPr lang="en-US" sz="2800" b="1" dirty="0">
                <a:solidFill>
                  <a:schemeClr val="accent1"/>
                </a:solidFill>
                <a:latin typeface="Cambria" panose="02040503050406030204" pitchFamily="18" charset="0"/>
              </a:rPr>
              <a:t> </a:t>
            </a:r>
            <a:r>
              <a:rPr lang="en-US" sz="2800" dirty="0">
                <a:latin typeface="Cambria" panose="02040503050406030204" pitchFamily="18" charset="0"/>
              </a:rPr>
              <a:t>moves data from cells to/from I/O circuitry </a:t>
            </a:r>
            <a:endParaRPr lang="en-US" sz="2800" b="1" dirty="0">
              <a:solidFill>
                <a:schemeClr val="accent1"/>
              </a:solidFill>
              <a:latin typeface="Cambria" panose="02040503050406030204" pitchFamily="18" charset="0"/>
            </a:endParaRPr>
          </a:p>
        </p:txBody>
      </p:sp>
    </p:spTree>
    <p:extLst>
      <p:ext uri="{BB962C8B-B14F-4D97-AF65-F5344CB8AC3E}">
        <p14:creationId xmlns:p14="http://schemas.microsoft.com/office/powerpoint/2010/main" val="116940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18B5402-AD3D-C543-9CA5-52F2AA233B3A}"/>
              </a:ext>
            </a:extLst>
          </p:cNvPr>
          <p:cNvGrpSpPr/>
          <p:nvPr/>
        </p:nvGrpSpPr>
        <p:grpSpPr>
          <a:xfrm>
            <a:off x="284223" y="1491199"/>
            <a:ext cx="8596008" cy="3971302"/>
            <a:chOff x="284223" y="1491199"/>
            <a:chExt cx="8596008" cy="3971302"/>
          </a:xfrm>
        </p:grpSpPr>
        <p:sp>
          <p:nvSpPr>
            <p:cNvPr id="3" name="Rounded Rectangle 2">
              <a:extLst>
                <a:ext uri="{FF2B5EF4-FFF2-40B4-BE49-F238E27FC236}">
                  <a16:creationId xmlns:a16="http://schemas.microsoft.com/office/drawing/2014/main" id="{3A15883B-C8FD-1142-9A7E-A33BC1068EAD}"/>
                </a:ext>
              </a:extLst>
            </p:cNvPr>
            <p:cNvSpPr/>
            <p:nvPr/>
          </p:nvSpPr>
          <p:spPr>
            <a:xfrm>
              <a:off x="284223" y="1491199"/>
              <a:ext cx="8596008" cy="39713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16459A-A9C6-4F4A-91EA-703BF695DAA6}"/>
                </a:ext>
              </a:extLst>
            </p:cNvPr>
            <p:cNvSpPr txBox="1"/>
            <p:nvPr/>
          </p:nvSpPr>
          <p:spPr>
            <a:xfrm rot="16200000">
              <a:off x="-459645" y="3153685"/>
              <a:ext cx="2709396" cy="646331"/>
            </a:xfrm>
            <a:prstGeom prst="rect">
              <a:avLst/>
            </a:prstGeom>
            <a:noFill/>
          </p:spPr>
          <p:txBody>
            <a:bodyPr wrap="none" rtlCol="0">
              <a:spAutoFit/>
            </a:bodyPr>
            <a:lstStyle/>
            <a:p>
              <a:r>
                <a:rPr lang="en-US" sz="3600" b="1" dirty="0">
                  <a:solidFill>
                    <a:schemeClr val="bg1"/>
                  </a:solidFill>
                  <a:latin typeface="Cambria" panose="02040503050406030204" pitchFamily="18" charset="0"/>
                </a:rPr>
                <a:t>DRAM Bank</a:t>
              </a:r>
            </a:p>
          </p:txBody>
        </p:sp>
      </p:grpSp>
      <p:grpSp>
        <p:nvGrpSpPr>
          <p:cNvPr id="27" name="Group 26">
            <a:extLst>
              <a:ext uri="{FF2B5EF4-FFF2-40B4-BE49-F238E27FC236}">
                <a16:creationId xmlns:a16="http://schemas.microsoft.com/office/drawing/2014/main" id="{B6DD2C0A-9E42-2541-9B0A-A6C746166FCB}"/>
              </a:ext>
            </a:extLst>
          </p:cNvPr>
          <p:cNvGrpSpPr/>
          <p:nvPr/>
        </p:nvGrpSpPr>
        <p:grpSpPr>
          <a:xfrm>
            <a:off x="1433494" y="1618066"/>
            <a:ext cx="7097077" cy="3717568"/>
            <a:chOff x="-1897305" y="3904724"/>
            <a:chExt cx="6942834" cy="3639868"/>
          </a:xfrm>
        </p:grpSpPr>
        <p:pic>
          <p:nvPicPr>
            <p:cNvPr id="6" name="Picture 5">
              <a:extLst>
                <a:ext uri="{FF2B5EF4-FFF2-40B4-BE49-F238E27FC236}">
                  <a16:creationId xmlns:a16="http://schemas.microsoft.com/office/drawing/2014/main" id="{E365DDBC-8500-9842-A287-D07D0D3FE43B}"/>
                </a:ext>
              </a:extLst>
            </p:cNvPr>
            <p:cNvPicPr>
              <a:picLocks noChangeAspect="1"/>
            </p:cNvPicPr>
            <p:nvPr/>
          </p:nvPicPr>
          <p:blipFill>
            <a:blip r:embed="rId3"/>
            <a:stretch>
              <a:fillRect/>
            </a:stretch>
          </p:blipFill>
          <p:spPr>
            <a:xfrm>
              <a:off x="-1897305" y="3904724"/>
              <a:ext cx="6871179" cy="3639868"/>
            </a:xfrm>
            <a:prstGeom prst="rect">
              <a:avLst/>
            </a:prstGeom>
          </p:spPr>
        </p:pic>
        <p:sp>
          <p:nvSpPr>
            <p:cNvPr id="26" name="Rectangle 25">
              <a:extLst>
                <a:ext uri="{FF2B5EF4-FFF2-40B4-BE49-F238E27FC236}">
                  <a16:creationId xmlns:a16="http://schemas.microsoft.com/office/drawing/2014/main" id="{9819C880-CB3E-2A4B-B894-8FDB71E01169}"/>
                </a:ext>
              </a:extLst>
            </p:cNvPr>
            <p:cNvSpPr/>
            <p:nvPr/>
          </p:nvSpPr>
          <p:spPr>
            <a:xfrm>
              <a:off x="-783771" y="3904724"/>
              <a:ext cx="5829300" cy="3018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D4D4913E-C363-254E-82B4-F8C648A5B86A}"/>
              </a:ext>
            </a:extLst>
          </p:cNvPr>
          <p:cNvSpPr>
            <a:spLocks noGrp="1"/>
          </p:cNvSpPr>
          <p:nvPr>
            <p:ph type="sldNum" sz="quarter" idx="4"/>
          </p:nvPr>
        </p:nvSpPr>
        <p:spPr/>
        <p:txBody>
          <a:bodyPr/>
          <a:lstStyle/>
          <a:p>
            <a:fld id="{E75A338B-E4D4-8546-881C-31C2CA334C30}" type="slidenum">
              <a:rPr lang="en-US" smtClean="0"/>
              <a:pPr/>
              <a:t>8</a:t>
            </a:fld>
            <a:endParaRPr lang="en-US" dirty="0"/>
          </a:p>
        </p:txBody>
      </p:sp>
      <p:pic>
        <p:nvPicPr>
          <p:cNvPr id="8" name="Picture 7">
            <a:extLst>
              <a:ext uri="{FF2B5EF4-FFF2-40B4-BE49-F238E27FC236}">
                <a16:creationId xmlns:a16="http://schemas.microsoft.com/office/drawing/2014/main" id="{FD4465F2-C3BD-274F-B55B-5A8A76911EAB}"/>
              </a:ext>
            </a:extLst>
          </p:cNvPr>
          <p:cNvPicPr>
            <a:picLocks noChangeAspect="1"/>
          </p:cNvPicPr>
          <p:nvPr/>
        </p:nvPicPr>
        <p:blipFill>
          <a:blip r:embed="rId4"/>
          <a:stretch>
            <a:fillRect/>
          </a:stretch>
        </p:blipFill>
        <p:spPr>
          <a:xfrm>
            <a:off x="2659213" y="1775717"/>
            <a:ext cx="5871359" cy="2935680"/>
          </a:xfrm>
          <a:prstGeom prst="rect">
            <a:avLst/>
          </a:prstGeom>
        </p:spPr>
      </p:pic>
      <p:pic>
        <p:nvPicPr>
          <p:cNvPr id="15" name="Picture 14">
            <a:extLst>
              <a:ext uri="{FF2B5EF4-FFF2-40B4-BE49-F238E27FC236}">
                <a16:creationId xmlns:a16="http://schemas.microsoft.com/office/drawing/2014/main" id="{C8F36EB8-527F-5F40-9324-02DAEB039E31}"/>
              </a:ext>
            </a:extLst>
          </p:cNvPr>
          <p:cNvPicPr>
            <a:picLocks noChangeAspect="1"/>
          </p:cNvPicPr>
          <p:nvPr/>
        </p:nvPicPr>
        <p:blipFill>
          <a:blip r:embed="rId5"/>
          <a:stretch>
            <a:fillRect/>
          </a:stretch>
        </p:blipFill>
        <p:spPr>
          <a:xfrm>
            <a:off x="2611638" y="1754871"/>
            <a:ext cx="5702379" cy="2745590"/>
          </a:xfrm>
          <a:prstGeom prst="rect">
            <a:avLst/>
          </a:prstGeom>
        </p:spPr>
      </p:pic>
      <p:pic>
        <p:nvPicPr>
          <p:cNvPr id="14" name="Picture 13">
            <a:extLst>
              <a:ext uri="{FF2B5EF4-FFF2-40B4-BE49-F238E27FC236}">
                <a16:creationId xmlns:a16="http://schemas.microsoft.com/office/drawing/2014/main" id="{0848C1F6-6D5F-5845-8FE6-BE9371AC0A2F}"/>
              </a:ext>
            </a:extLst>
          </p:cNvPr>
          <p:cNvPicPr>
            <a:picLocks noChangeAspect="1"/>
          </p:cNvPicPr>
          <p:nvPr/>
        </p:nvPicPr>
        <p:blipFill rotWithShape="1">
          <a:blip r:embed="rId6"/>
          <a:srcRect l="14265" t="28435" r="15789" b="18559"/>
          <a:stretch/>
        </p:blipFill>
        <p:spPr>
          <a:xfrm>
            <a:off x="3416155" y="2537574"/>
            <a:ext cx="4002375" cy="1454047"/>
          </a:xfrm>
          <a:prstGeom prst="rect">
            <a:avLst/>
          </a:prstGeom>
        </p:spPr>
      </p:pic>
      <p:sp>
        <p:nvSpPr>
          <p:cNvPr id="16" name="TextBox 15">
            <a:extLst>
              <a:ext uri="{FF2B5EF4-FFF2-40B4-BE49-F238E27FC236}">
                <a16:creationId xmlns:a16="http://schemas.microsoft.com/office/drawing/2014/main" id="{7EE208A8-3B04-5E47-BEDB-9443751977E4}"/>
              </a:ext>
            </a:extLst>
          </p:cNvPr>
          <p:cNvSpPr txBox="1"/>
          <p:nvPr/>
        </p:nvSpPr>
        <p:spPr>
          <a:xfrm>
            <a:off x="3513823" y="1898445"/>
            <a:ext cx="960519" cy="707886"/>
          </a:xfrm>
          <a:prstGeom prst="rect">
            <a:avLst/>
          </a:prstGeom>
          <a:noFill/>
        </p:spPr>
        <p:txBody>
          <a:bodyPr wrap="none" rtlCol="0">
            <a:spAutoFit/>
          </a:bodyPr>
          <a:lstStyle/>
          <a:p>
            <a:r>
              <a:rPr lang="en-US" sz="2000" b="1" dirty="0">
                <a:solidFill>
                  <a:srgbClr val="4674C1"/>
                </a:solidFill>
                <a:latin typeface="Cambria" panose="02040503050406030204" pitchFamily="18" charset="0"/>
              </a:rPr>
              <a:t>local</a:t>
            </a:r>
          </a:p>
          <a:p>
            <a:r>
              <a:rPr lang="en-US" sz="2000" b="1" dirty="0" err="1">
                <a:solidFill>
                  <a:srgbClr val="4674C1"/>
                </a:solidFill>
                <a:latin typeface="Cambria" panose="02040503050406030204" pitchFamily="18" charset="0"/>
              </a:rPr>
              <a:t>bitline</a:t>
            </a:r>
            <a:endParaRPr lang="en-US" sz="2400" b="1" dirty="0">
              <a:solidFill>
                <a:srgbClr val="4674C1"/>
              </a:solidFill>
              <a:latin typeface="Cambria" panose="02040503050406030204" pitchFamily="18" charset="0"/>
            </a:endParaRPr>
          </a:p>
        </p:txBody>
      </p:sp>
      <p:sp>
        <p:nvSpPr>
          <p:cNvPr id="17" name="TextBox 16">
            <a:extLst>
              <a:ext uri="{FF2B5EF4-FFF2-40B4-BE49-F238E27FC236}">
                <a16:creationId xmlns:a16="http://schemas.microsoft.com/office/drawing/2014/main" id="{81F1E77D-1D10-2C41-837A-E499DF34B570}"/>
              </a:ext>
            </a:extLst>
          </p:cNvPr>
          <p:cNvSpPr txBox="1"/>
          <p:nvPr/>
        </p:nvSpPr>
        <p:spPr>
          <a:xfrm>
            <a:off x="6981938" y="2390511"/>
            <a:ext cx="1248612" cy="400110"/>
          </a:xfrm>
          <a:prstGeom prst="rect">
            <a:avLst/>
          </a:prstGeom>
          <a:noFill/>
        </p:spPr>
        <p:txBody>
          <a:bodyPr wrap="none" rtlCol="0">
            <a:spAutoFit/>
          </a:bodyPr>
          <a:lstStyle/>
          <a:p>
            <a:r>
              <a:rPr lang="en-US" sz="2000" b="1" dirty="0" err="1">
                <a:solidFill>
                  <a:srgbClr val="C00000"/>
                </a:solidFill>
                <a:latin typeface="Cambria" panose="02040503050406030204" pitchFamily="18" charset="0"/>
              </a:rPr>
              <a:t>wordline</a:t>
            </a:r>
            <a:endParaRPr lang="en-US" sz="2000" b="1" dirty="0">
              <a:solidFill>
                <a:srgbClr val="C00000"/>
              </a:solidFill>
              <a:latin typeface="Cambria" panose="02040503050406030204" pitchFamily="18" charset="0"/>
            </a:endParaRPr>
          </a:p>
        </p:txBody>
      </p:sp>
      <p:grpSp>
        <p:nvGrpSpPr>
          <p:cNvPr id="18" name="Group 17">
            <a:extLst>
              <a:ext uri="{FF2B5EF4-FFF2-40B4-BE49-F238E27FC236}">
                <a16:creationId xmlns:a16="http://schemas.microsoft.com/office/drawing/2014/main" id="{D93E3379-1FBB-F54E-A588-1009913E41EA}"/>
              </a:ext>
            </a:extLst>
          </p:cNvPr>
          <p:cNvGrpSpPr/>
          <p:nvPr/>
        </p:nvGrpSpPr>
        <p:grpSpPr>
          <a:xfrm>
            <a:off x="6710000" y="1852278"/>
            <a:ext cx="1564529" cy="862050"/>
            <a:chOff x="6153150" y="1824000"/>
            <a:chExt cx="1564529" cy="862050"/>
          </a:xfrm>
        </p:grpSpPr>
        <p:sp>
          <p:nvSpPr>
            <p:cNvPr id="19" name="TextBox 18">
              <a:extLst>
                <a:ext uri="{FF2B5EF4-FFF2-40B4-BE49-F238E27FC236}">
                  <a16:creationId xmlns:a16="http://schemas.microsoft.com/office/drawing/2014/main" id="{C09F58C5-ADB0-A449-8A0C-3F646C4963EC}"/>
                </a:ext>
              </a:extLst>
            </p:cNvPr>
            <p:cNvSpPr txBox="1"/>
            <p:nvPr/>
          </p:nvSpPr>
          <p:spPr>
            <a:xfrm>
              <a:off x="6330761" y="1824000"/>
              <a:ext cx="1386918" cy="400110"/>
            </a:xfrm>
            <a:prstGeom prst="rect">
              <a:avLst/>
            </a:prstGeom>
            <a:noFill/>
          </p:spPr>
          <p:txBody>
            <a:bodyPr wrap="none" rtlCol="0">
              <a:spAutoFit/>
            </a:bodyPr>
            <a:lstStyle/>
            <a:p>
              <a:r>
                <a:rPr lang="en-US" sz="2000" b="1" dirty="0">
                  <a:latin typeface="Cambria" panose="02040503050406030204" pitchFamily="18" charset="0"/>
                </a:rPr>
                <a:t>DRAM cell</a:t>
              </a:r>
            </a:p>
          </p:txBody>
        </p:sp>
        <p:cxnSp>
          <p:nvCxnSpPr>
            <p:cNvPr id="20" name="Straight Arrow Connector 19">
              <a:extLst>
                <a:ext uri="{FF2B5EF4-FFF2-40B4-BE49-F238E27FC236}">
                  <a16:creationId xmlns:a16="http://schemas.microsoft.com/office/drawing/2014/main" id="{1F74F261-0F3F-6540-8C4E-3F5DA9DA4C62}"/>
                </a:ext>
              </a:extLst>
            </p:cNvPr>
            <p:cNvCxnSpPr>
              <a:cxnSpLocks/>
            </p:cNvCxnSpPr>
            <p:nvPr/>
          </p:nvCxnSpPr>
          <p:spPr>
            <a:xfrm flipV="1">
              <a:off x="6153150" y="2190750"/>
              <a:ext cx="342900" cy="495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39909A89-AFC9-C947-AEF6-EA0DCA9C0FC2}"/>
              </a:ext>
            </a:extLst>
          </p:cNvPr>
          <p:cNvGrpSpPr/>
          <p:nvPr/>
        </p:nvGrpSpPr>
        <p:grpSpPr>
          <a:xfrm>
            <a:off x="2659214" y="2223128"/>
            <a:ext cx="4897862" cy="2113005"/>
            <a:chOff x="2038196" y="2226934"/>
            <a:chExt cx="4897862" cy="2113005"/>
          </a:xfrm>
        </p:grpSpPr>
        <p:pic>
          <p:nvPicPr>
            <p:cNvPr id="24" name="Picture 23">
              <a:extLst>
                <a:ext uri="{FF2B5EF4-FFF2-40B4-BE49-F238E27FC236}">
                  <a16:creationId xmlns:a16="http://schemas.microsoft.com/office/drawing/2014/main" id="{D2C4B04D-9163-914B-8E6F-1D7E2F707B6E}"/>
                </a:ext>
              </a:extLst>
            </p:cNvPr>
            <p:cNvPicPr>
              <a:picLocks noChangeAspect="1"/>
            </p:cNvPicPr>
            <p:nvPr/>
          </p:nvPicPr>
          <p:blipFill rotWithShape="1">
            <a:blip r:embed="rId7"/>
            <a:srcRect l="17254" t="74933" r="13235" b="5853"/>
            <a:stretch/>
          </p:blipFill>
          <p:spPr>
            <a:xfrm>
              <a:off x="2966224" y="3812400"/>
              <a:ext cx="3969834" cy="527539"/>
            </a:xfrm>
            <a:prstGeom prst="rect">
              <a:avLst/>
            </a:prstGeom>
          </p:spPr>
        </p:pic>
        <p:pic>
          <p:nvPicPr>
            <p:cNvPr id="10" name="Picture 9">
              <a:extLst>
                <a:ext uri="{FF2B5EF4-FFF2-40B4-BE49-F238E27FC236}">
                  <a16:creationId xmlns:a16="http://schemas.microsoft.com/office/drawing/2014/main" id="{A7E0F63D-2C24-984B-B085-0CECEBBC108F}"/>
                </a:ext>
              </a:extLst>
            </p:cNvPr>
            <p:cNvPicPr>
              <a:picLocks noChangeAspect="1"/>
            </p:cNvPicPr>
            <p:nvPr/>
          </p:nvPicPr>
          <p:blipFill rotWithShape="1">
            <a:blip r:embed="rId7"/>
            <a:srcRect l="1299" t="16891" r="82526" b="14684"/>
            <a:stretch/>
          </p:blipFill>
          <p:spPr>
            <a:xfrm>
              <a:off x="2038196" y="2226934"/>
              <a:ext cx="928858" cy="1872766"/>
            </a:xfrm>
            <a:prstGeom prst="rect">
              <a:avLst/>
            </a:prstGeom>
          </p:spPr>
        </p:pic>
      </p:grpSp>
      <p:grpSp>
        <p:nvGrpSpPr>
          <p:cNvPr id="21" name="Group 20">
            <a:extLst>
              <a:ext uri="{FF2B5EF4-FFF2-40B4-BE49-F238E27FC236}">
                <a16:creationId xmlns:a16="http://schemas.microsoft.com/office/drawing/2014/main" id="{953DC345-2A54-EC46-9182-409CC2ACE801}"/>
              </a:ext>
            </a:extLst>
          </p:cNvPr>
          <p:cNvGrpSpPr/>
          <p:nvPr/>
        </p:nvGrpSpPr>
        <p:grpSpPr>
          <a:xfrm>
            <a:off x="6870875" y="3463294"/>
            <a:ext cx="1773381" cy="489119"/>
            <a:chOff x="6287608" y="3467100"/>
            <a:chExt cx="1544875" cy="2679507"/>
          </a:xfrm>
        </p:grpSpPr>
        <p:sp>
          <p:nvSpPr>
            <p:cNvPr id="22" name="TextBox 21">
              <a:extLst>
                <a:ext uri="{FF2B5EF4-FFF2-40B4-BE49-F238E27FC236}">
                  <a16:creationId xmlns:a16="http://schemas.microsoft.com/office/drawing/2014/main" id="{AA152C3D-4DC0-C048-AC54-A19FD0DB1DF0}"/>
                </a:ext>
              </a:extLst>
            </p:cNvPr>
            <p:cNvSpPr txBox="1"/>
            <p:nvPr/>
          </p:nvSpPr>
          <p:spPr>
            <a:xfrm>
              <a:off x="6287608" y="3954712"/>
              <a:ext cx="1544875" cy="2191895"/>
            </a:xfrm>
            <a:prstGeom prst="rect">
              <a:avLst/>
            </a:prstGeom>
            <a:noFill/>
          </p:spPr>
          <p:txBody>
            <a:bodyPr wrap="square" rtlCol="0">
              <a:spAutoFit/>
            </a:bodyPr>
            <a:lstStyle/>
            <a:p>
              <a:r>
                <a:rPr lang="en-US" sz="2000" b="1" dirty="0">
                  <a:latin typeface="Cambria" panose="02040503050406030204" pitchFamily="18" charset="0"/>
                </a:rPr>
                <a:t>DRAM row</a:t>
              </a:r>
            </a:p>
          </p:txBody>
        </p:sp>
        <p:cxnSp>
          <p:nvCxnSpPr>
            <p:cNvPr id="23" name="Straight Arrow Connector 22">
              <a:extLst>
                <a:ext uri="{FF2B5EF4-FFF2-40B4-BE49-F238E27FC236}">
                  <a16:creationId xmlns:a16="http://schemas.microsoft.com/office/drawing/2014/main" id="{83EF8AAD-EE04-2140-ACB1-675D31361361}"/>
                </a:ext>
              </a:extLst>
            </p:cNvPr>
            <p:cNvCxnSpPr>
              <a:cxnSpLocks/>
            </p:cNvCxnSpPr>
            <p:nvPr/>
          </p:nvCxnSpPr>
          <p:spPr>
            <a:xfrm>
              <a:off x="6477000" y="3467100"/>
              <a:ext cx="132459" cy="8918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B478B9CA-7C0C-BC4E-9C42-EFFA74BC7A72}"/>
              </a:ext>
            </a:extLst>
          </p:cNvPr>
          <p:cNvSpPr txBox="1"/>
          <p:nvPr/>
        </p:nvSpPr>
        <p:spPr>
          <a:xfrm>
            <a:off x="284223" y="918136"/>
            <a:ext cx="8854603" cy="523220"/>
          </a:xfrm>
          <a:prstGeom prst="rect">
            <a:avLst/>
          </a:prstGeom>
          <a:noFill/>
        </p:spPr>
        <p:txBody>
          <a:bodyPr wrap="none" rtlCol="0">
            <a:spAutoFit/>
          </a:bodyPr>
          <a:lstStyle/>
          <a:p>
            <a:r>
              <a:rPr lang="en-US" sz="2800" dirty="0">
                <a:latin typeface="Cambria" panose="02040503050406030204" pitchFamily="18" charset="0"/>
              </a:rPr>
              <a:t>A DRAM bank is organized hierarchically with </a:t>
            </a:r>
            <a:r>
              <a:rPr lang="en-US" sz="2800" b="1" dirty="0">
                <a:solidFill>
                  <a:schemeClr val="accent1"/>
                </a:solidFill>
                <a:latin typeface="Cambria" panose="02040503050406030204" pitchFamily="18" charset="0"/>
              </a:rPr>
              <a:t>subarrays</a:t>
            </a:r>
          </a:p>
        </p:txBody>
      </p:sp>
      <p:sp>
        <p:nvSpPr>
          <p:cNvPr id="29" name="TextBox 28">
            <a:extLst>
              <a:ext uri="{FF2B5EF4-FFF2-40B4-BE49-F238E27FC236}">
                <a16:creationId xmlns:a16="http://schemas.microsoft.com/office/drawing/2014/main" id="{C9BDB401-3D3A-1847-BBE4-D6FA9DBDEADF}"/>
              </a:ext>
            </a:extLst>
          </p:cNvPr>
          <p:cNvSpPr txBox="1"/>
          <p:nvPr/>
        </p:nvSpPr>
        <p:spPr>
          <a:xfrm>
            <a:off x="284223" y="5512344"/>
            <a:ext cx="7778283" cy="954107"/>
          </a:xfrm>
          <a:prstGeom prst="rect">
            <a:avLst/>
          </a:prstGeom>
          <a:noFill/>
        </p:spPr>
        <p:txBody>
          <a:bodyPr wrap="none" rtlCol="0">
            <a:spAutoFit/>
          </a:bodyPr>
          <a:lstStyle/>
          <a:p>
            <a:r>
              <a:rPr lang="en-US" sz="2800" dirty="0">
                <a:latin typeface="Cambria" panose="02040503050406030204" pitchFamily="18" charset="0"/>
              </a:rPr>
              <a:t>Columns of cells in subarrays share a</a:t>
            </a:r>
            <a:r>
              <a:rPr lang="en-US" sz="2800" b="1" dirty="0">
                <a:solidFill>
                  <a:schemeClr val="accent1"/>
                </a:solidFill>
                <a:latin typeface="Cambria" panose="02040503050406030204" pitchFamily="18" charset="0"/>
              </a:rPr>
              <a:t> local </a:t>
            </a:r>
            <a:r>
              <a:rPr lang="en-US" sz="2800" b="1" dirty="0" err="1">
                <a:solidFill>
                  <a:schemeClr val="accent1"/>
                </a:solidFill>
                <a:latin typeface="Cambria" panose="02040503050406030204" pitchFamily="18" charset="0"/>
              </a:rPr>
              <a:t>bitline</a:t>
            </a:r>
            <a:endParaRPr lang="en-US" sz="2800" b="1" dirty="0">
              <a:solidFill>
                <a:schemeClr val="accent1"/>
              </a:solidFill>
              <a:latin typeface="Cambria" panose="02040503050406030204" pitchFamily="18" charset="0"/>
            </a:endParaRPr>
          </a:p>
          <a:p>
            <a:r>
              <a:rPr lang="en-US" sz="2800" dirty="0">
                <a:latin typeface="Cambria" panose="02040503050406030204" pitchFamily="18" charset="0"/>
              </a:rPr>
              <a:t>Rows of cells in a subarray share a </a:t>
            </a:r>
            <a:r>
              <a:rPr lang="en-US" sz="2800" b="1" dirty="0" err="1">
                <a:solidFill>
                  <a:srgbClr val="C00000"/>
                </a:solidFill>
                <a:latin typeface="Cambria" panose="02040503050406030204" pitchFamily="18" charset="0"/>
              </a:rPr>
              <a:t>wordline</a:t>
            </a:r>
            <a:endParaRPr lang="en-US" sz="2800" b="1" dirty="0">
              <a:solidFill>
                <a:srgbClr val="C00000"/>
              </a:solidFill>
              <a:latin typeface="Cambria" panose="02040503050406030204" pitchFamily="18" charset="0"/>
            </a:endParaRPr>
          </a:p>
        </p:txBody>
      </p:sp>
      <p:sp>
        <p:nvSpPr>
          <p:cNvPr id="30" name="Title 1">
            <a:extLst>
              <a:ext uri="{FF2B5EF4-FFF2-40B4-BE49-F238E27FC236}">
                <a16:creationId xmlns:a16="http://schemas.microsoft.com/office/drawing/2014/main" id="{372EDF60-1521-FC44-A4A7-152409958096}"/>
              </a:ext>
            </a:extLst>
          </p:cNvPr>
          <p:cNvSpPr txBox="1">
            <a:spLocks/>
          </p:cNvSpPr>
          <p:nvPr/>
        </p:nvSpPr>
        <p:spPr>
          <a:xfrm>
            <a:off x="171451" y="140677"/>
            <a:ext cx="8708780" cy="741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DRAM Background</a:t>
            </a:r>
          </a:p>
        </p:txBody>
      </p:sp>
    </p:spTree>
    <p:extLst>
      <p:ext uri="{BB962C8B-B14F-4D97-AF65-F5344CB8AC3E}">
        <p14:creationId xmlns:p14="http://schemas.microsoft.com/office/powerpoint/2010/main" val="382342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7CF83C-76D4-724E-8209-26E3F3BB9A28}"/>
              </a:ext>
            </a:extLst>
          </p:cNvPr>
          <p:cNvSpPr>
            <a:spLocks noGrp="1"/>
          </p:cNvSpPr>
          <p:nvPr>
            <p:ph type="sldNum" sz="quarter" idx="4"/>
          </p:nvPr>
        </p:nvSpPr>
        <p:spPr/>
        <p:txBody>
          <a:bodyPr/>
          <a:lstStyle/>
          <a:p>
            <a:fld id="{E75A338B-E4D4-8546-881C-31C2CA334C30}" type="slidenum">
              <a:rPr lang="en-US" smtClean="0"/>
              <a:pPr/>
              <a:t>9</a:t>
            </a:fld>
            <a:endParaRPr lang="en-US" dirty="0"/>
          </a:p>
        </p:txBody>
      </p:sp>
      <p:sp>
        <p:nvSpPr>
          <p:cNvPr id="20" name="Title 1">
            <a:extLst>
              <a:ext uri="{FF2B5EF4-FFF2-40B4-BE49-F238E27FC236}">
                <a16:creationId xmlns:a16="http://schemas.microsoft.com/office/drawing/2014/main" id="{5DC9BEB3-BE5B-1043-B36C-CA9168FA5321}"/>
              </a:ext>
            </a:extLst>
          </p:cNvPr>
          <p:cNvSpPr txBox="1">
            <a:spLocks/>
          </p:cNvSpPr>
          <p:nvPr/>
        </p:nvSpPr>
        <p:spPr>
          <a:xfrm>
            <a:off x="171451" y="140677"/>
            <a:ext cx="8708780" cy="741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rPr>
              <a:t>DRAM Operation</a:t>
            </a:r>
          </a:p>
        </p:txBody>
      </p:sp>
      <p:cxnSp>
        <p:nvCxnSpPr>
          <p:cNvPr id="26" name="Straight Connector 25">
            <a:extLst>
              <a:ext uri="{FF2B5EF4-FFF2-40B4-BE49-F238E27FC236}">
                <a16:creationId xmlns:a16="http://schemas.microsoft.com/office/drawing/2014/main" id="{9B70E0E7-6C84-FB4C-9330-221680F849FD}"/>
              </a:ext>
            </a:extLst>
          </p:cNvPr>
          <p:cNvCxnSpPr>
            <a:cxnSpLocks/>
          </p:cNvCxnSpPr>
          <p:nvPr/>
        </p:nvCxnSpPr>
        <p:spPr>
          <a:xfrm>
            <a:off x="1849829" y="1819638"/>
            <a:ext cx="616412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A1D7BC7-79FD-0243-B37D-DDCB833407C6}"/>
              </a:ext>
            </a:extLst>
          </p:cNvPr>
          <p:cNvCxnSpPr>
            <a:cxnSpLocks/>
          </p:cNvCxnSpPr>
          <p:nvPr/>
        </p:nvCxnSpPr>
        <p:spPr>
          <a:xfrm>
            <a:off x="1849828" y="2663697"/>
            <a:ext cx="616412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3E40EB8-15C9-894D-B7AE-5CAD0E9F6756}"/>
              </a:ext>
            </a:extLst>
          </p:cNvPr>
          <p:cNvCxnSpPr>
            <a:cxnSpLocks/>
          </p:cNvCxnSpPr>
          <p:nvPr/>
        </p:nvCxnSpPr>
        <p:spPr>
          <a:xfrm>
            <a:off x="2400813" y="1409331"/>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B13C52-B41E-354B-84DC-493BA72AE506}"/>
              </a:ext>
            </a:extLst>
          </p:cNvPr>
          <p:cNvCxnSpPr>
            <a:cxnSpLocks/>
          </p:cNvCxnSpPr>
          <p:nvPr/>
        </p:nvCxnSpPr>
        <p:spPr>
          <a:xfrm>
            <a:off x="3596567" y="1409331"/>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CBC824-ABBD-E04E-A5EE-D8BEE1518F0F}"/>
              </a:ext>
            </a:extLst>
          </p:cNvPr>
          <p:cNvCxnSpPr>
            <a:cxnSpLocks/>
          </p:cNvCxnSpPr>
          <p:nvPr/>
        </p:nvCxnSpPr>
        <p:spPr>
          <a:xfrm>
            <a:off x="4921275" y="1409331"/>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34DA913-2E69-FB4C-9943-C30247319383}"/>
              </a:ext>
            </a:extLst>
          </p:cNvPr>
          <p:cNvCxnSpPr>
            <a:cxnSpLocks/>
          </p:cNvCxnSpPr>
          <p:nvPr/>
        </p:nvCxnSpPr>
        <p:spPr>
          <a:xfrm>
            <a:off x="4335121" y="1409331"/>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22FD591-DEB7-1E40-8CB7-42C8FA54E7B5}"/>
              </a:ext>
            </a:extLst>
          </p:cNvPr>
          <p:cNvCxnSpPr>
            <a:cxnSpLocks/>
          </p:cNvCxnSpPr>
          <p:nvPr/>
        </p:nvCxnSpPr>
        <p:spPr>
          <a:xfrm>
            <a:off x="5530875" y="1409331"/>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869BCA0-8D54-0B4F-85C0-1054B0F89148}"/>
              </a:ext>
            </a:extLst>
          </p:cNvPr>
          <p:cNvCxnSpPr>
            <a:cxnSpLocks/>
          </p:cNvCxnSpPr>
          <p:nvPr/>
        </p:nvCxnSpPr>
        <p:spPr>
          <a:xfrm>
            <a:off x="3010412" y="1409331"/>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5C87994-1EF0-A546-92CE-9CBEA9F4BE0F}"/>
              </a:ext>
            </a:extLst>
          </p:cNvPr>
          <p:cNvSpPr txBox="1"/>
          <p:nvPr/>
        </p:nvSpPr>
        <p:spPr>
          <a:xfrm>
            <a:off x="8013956" y="2264919"/>
            <a:ext cx="476412" cy="584775"/>
          </a:xfrm>
          <a:prstGeom prst="rect">
            <a:avLst/>
          </a:prstGeom>
          <a:noFill/>
        </p:spPr>
        <p:txBody>
          <a:bodyPr wrap="none" rtlCol="0">
            <a:spAutoFit/>
          </a:bodyPr>
          <a:lstStyle/>
          <a:p>
            <a:r>
              <a:rPr lang="en-US" sz="3200" b="1" dirty="0"/>
              <a:t>…</a:t>
            </a:r>
          </a:p>
        </p:txBody>
      </p:sp>
      <p:sp>
        <p:nvSpPr>
          <p:cNvPr id="35" name="TextBox 34">
            <a:extLst>
              <a:ext uri="{FF2B5EF4-FFF2-40B4-BE49-F238E27FC236}">
                <a16:creationId xmlns:a16="http://schemas.microsoft.com/office/drawing/2014/main" id="{D7545019-E112-D542-A85E-5D575A8DF349}"/>
              </a:ext>
            </a:extLst>
          </p:cNvPr>
          <p:cNvSpPr txBox="1"/>
          <p:nvPr/>
        </p:nvSpPr>
        <p:spPr>
          <a:xfrm>
            <a:off x="8011081" y="1433909"/>
            <a:ext cx="476412" cy="584775"/>
          </a:xfrm>
          <a:prstGeom prst="rect">
            <a:avLst/>
          </a:prstGeom>
          <a:noFill/>
        </p:spPr>
        <p:txBody>
          <a:bodyPr wrap="none" rtlCol="0">
            <a:spAutoFit/>
          </a:bodyPr>
          <a:lstStyle/>
          <a:p>
            <a:r>
              <a:rPr lang="en-US" sz="3200" b="1" dirty="0"/>
              <a:t>…</a:t>
            </a:r>
          </a:p>
        </p:txBody>
      </p:sp>
      <p:sp>
        <p:nvSpPr>
          <p:cNvPr id="36" name="TextBox 35">
            <a:extLst>
              <a:ext uri="{FF2B5EF4-FFF2-40B4-BE49-F238E27FC236}">
                <a16:creationId xmlns:a16="http://schemas.microsoft.com/office/drawing/2014/main" id="{BF4EE280-17AA-594E-83E0-6610E705FD78}"/>
              </a:ext>
            </a:extLst>
          </p:cNvPr>
          <p:cNvSpPr txBox="1"/>
          <p:nvPr/>
        </p:nvSpPr>
        <p:spPr>
          <a:xfrm rot="5400000">
            <a:off x="3850273" y="3035548"/>
            <a:ext cx="476412" cy="584775"/>
          </a:xfrm>
          <a:prstGeom prst="rect">
            <a:avLst/>
          </a:prstGeom>
          <a:noFill/>
        </p:spPr>
        <p:txBody>
          <a:bodyPr wrap="none" rtlCol="0">
            <a:spAutoFit/>
          </a:bodyPr>
          <a:lstStyle/>
          <a:p>
            <a:r>
              <a:rPr lang="en-US" sz="3200" b="1" dirty="0"/>
              <a:t>…</a:t>
            </a:r>
          </a:p>
        </p:txBody>
      </p:sp>
      <p:sp>
        <p:nvSpPr>
          <p:cNvPr id="37" name="TextBox 36">
            <a:extLst>
              <a:ext uri="{FF2B5EF4-FFF2-40B4-BE49-F238E27FC236}">
                <a16:creationId xmlns:a16="http://schemas.microsoft.com/office/drawing/2014/main" id="{5E1C3CB2-8F93-9A46-9A91-A8E533449738}"/>
              </a:ext>
            </a:extLst>
          </p:cNvPr>
          <p:cNvSpPr txBox="1"/>
          <p:nvPr/>
        </p:nvSpPr>
        <p:spPr>
          <a:xfrm rot="5400000">
            <a:off x="2568101" y="3051250"/>
            <a:ext cx="476412" cy="584775"/>
          </a:xfrm>
          <a:prstGeom prst="rect">
            <a:avLst/>
          </a:prstGeom>
          <a:noFill/>
        </p:spPr>
        <p:txBody>
          <a:bodyPr wrap="none" rtlCol="0">
            <a:spAutoFit/>
          </a:bodyPr>
          <a:lstStyle/>
          <a:p>
            <a:r>
              <a:rPr lang="en-US" sz="3200" b="1" dirty="0"/>
              <a:t>…</a:t>
            </a:r>
          </a:p>
        </p:txBody>
      </p:sp>
      <p:sp>
        <p:nvSpPr>
          <p:cNvPr id="38" name="TextBox 37">
            <a:extLst>
              <a:ext uri="{FF2B5EF4-FFF2-40B4-BE49-F238E27FC236}">
                <a16:creationId xmlns:a16="http://schemas.microsoft.com/office/drawing/2014/main" id="{58148967-2E2B-EB45-97A8-70B5675185F8}"/>
              </a:ext>
            </a:extLst>
          </p:cNvPr>
          <p:cNvSpPr txBox="1"/>
          <p:nvPr/>
        </p:nvSpPr>
        <p:spPr>
          <a:xfrm rot="5400000">
            <a:off x="5760579" y="3031225"/>
            <a:ext cx="476412" cy="584775"/>
          </a:xfrm>
          <a:prstGeom prst="rect">
            <a:avLst/>
          </a:prstGeom>
          <a:noFill/>
        </p:spPr>
        <p:txBody>
          <a:bodyPr wrap="none" rtlCol="0">
            <a:spAutoFit/>
          </a:bodyPr>
          <a:lstStyle/>
          <a:p>
            <a:r>
              <a:rPr lang="en-US" sz="3200" b="1" dirty="0"/>
              <a:t>…</a:t>
            </a:r>
          </a:p>
        </p:txBody>
      </p:sp>
      <p:cxnSp>
        <p:nvCxnSpPr>
          <p:cNvPr id="39" name="Straight Connector 38">
            <a:extLst>
              <a:ext uri="{FF2B5EF4-FFF2-40B4-BE49-F238E27FC236}">
                <a16:creationId xmlns:a16="http://schemas.microsoft.com/office/drawing/2014/main" id="{4CE9EC84-D6DF-CE46-A1D7-C8231883A456}"/>
              </a:ext>
            </a:extLst>
          </p:cNvPr>
          <p:cNvCxnSpPr>
            <a:cxnSpLocks/>
          </p:cNvCxnSpPr>
          <p:nvPr/>
        </p:nvCxnSpPr>
        <p:spPr>
          <a:xfrm>
            <a:off x="6816211" y="1409331"/>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62FDCAF-A7FA-CC41-966B-790A945C37F2}"/>
              </a:ext>
            </a:extLst>
          </p:cNvPr>
          <p:cNvCxnSpPr>
            <a:cxnSpLocks/>
          </p:cNvCxnSpPr>
          <p:nvPr/>
        </p:nvCxnSpPr>
        <p:spPr>
          <a:xfrm>
            <a:off x="6230057" y="1409331"/>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617EAB3-F9D5-3244-A386-81ABA4C3F6C9}"/>
              </a:ext>
            </a:extLst>
          </p:cNvPr>
          <p:cNvCxnSpPr>
            <a:cxnSpLocks/>
          </p:cNvCxnSpPr>
          <p:nvPr/>
        </p:nvCxnSpPr>
        <p:spPr>
          <a:xfrm>
            <a:off x="7425811" y="1409331"/>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ounded Rectangle 46">
            <a:extLst>
              <a:ext uri="{FF2B5EF4-FFF2-40B4-BE49-F238E27FC236}">
                <a16:creationId xmlns:a16="http://schemas.microsoft.com/office/drawing/2014/main" id="{13A6A90D-7822-7F4A-A7B2-99659708FF5A}"/>
              </a:ext>
            </a:extLst>
          </p:cNvPr>
          <p:cNvSpPr/>
          <p:nvPr/>
        </p:nvSpPr>
        <p:spPr>
          <a:xfrm>
            <a:off x="2107735" y="3578101"/>
            <a:ext cx="5650527" cy="539261"/>
          </a:xfrm>
          <a:prstGeom prst="roundRect">
            <a:avLst>
              <a:gd name="adj" fmla="val 50000"/>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Local Row Buffer</a:t>
            </a:r>
          </a:p>
        </p:txBody>
      </p:sp>
      <p:cxnSp>
        <p:nvCxnSpPr>
          <p:cNvPr id="49" name="Straight Connector 48">
            <a:extLst>
              <a:ext uri="{FF2B5EF4-FFF2-40B4-BE49-F238E27FC236}">
                <a16:creationId xmlns:a16="http://schemas.microsoft.com/office/drawing/2014/main" id="{03E8C19B-AF1D-9441-B410-4AC117467E8A}"/>
              </a:ext>
            </a:extLst>
          </p:cNvPr>
          <p:cNvCxnSpPr>
            <a:cxnSpLocks/>
          </p:cNvCxnSpPr>
          <p:nvPr/>
        </p:nvCxnSpPr>
        <p:spPr>
          <a:xfrm>
            <a:off x="1679513" y="1907230"/>
            <a:ext cx="6353513" cy="0"/>
          </a:xfrm>
          <a:prstGeom prst="line">
            <a:avLst/>
          </a:prstGeom>
          <a:ln w="7620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0" name="Rounded Rectangle 49">
            <a:extLst>
              <a:ext uri="{FF2B5EF4-FFF2-40B4-BE49-F238E27FC236}">
                <a16:creationId xmlns:a16="http://schemas.microsoft.com/office/drawing/2014/main" id="{8A2C7358-EA5D-1B48-869C-4435B2192829}"/>
              </a:ext>
            </a:extLst>
          </p:cNvPr>
          <p:cNvSpPr/>
          <p:nvPr/>
        </p:nvSpPr>
        <p:spPr>
          <a:xfrm>
            <a:off x="2097049" y="3577539"/>
            <a:ext cx="5650527" cy="539261"/>
          </a:xfrm>
          <a:prstGeom prst="roundRect">
            <a:avLst>
              <a:gd name="adj" fmla="val 50000"/>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Local Row Buffer</a:t>
            </a:r>
          </a:p>
        </p:txBody>
      </p:sp>
      <p:sp>
        <p:nvSpPr>
          <p:cNvPr id="61" name="Rounded Rectangle 60">
            <a:extLst>
              <a:ext uri="{FF2B5EF4-FFF2-40B4-BE49-F238E27FC236}">
                <a16:creationId xmlns:a16="http://schemas.microsoft.com/office/drawing/2014/main" id="{87840D1C-B8A4-944C-95F3-060CF8D79F0B}"/>
              </a:ext>
            </a:extLst>
          </p:cNvPr>
          <p:cNvSpPr/>
          <p:nvPr/>
        </p:nvSpPr>
        <p:spPr>
          <a:xfrm>
            <a:off x="2107736" y="1550009"/>
            <a:ext cx="1828802" cy="679938"/>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Cambria" panose="02040503050406030204" pitchFamily="18" charset="0"/>
              </a:rPr>
              <a:t>Cache line</a:t>
            </a:r>
          </a:p>
        </p:txBody>
      </p:sp>
      <p:sp>
        <p:nvSpPr>
          <p:cNvPr id="62" name="Rounded Rectangle 61">
            <a:extLst>
              <a:ext uri="{FF2B5EF4-FFF2-40B4-BE49-F238E27FC236}">
                <a16:creationId xmlns:a16="http://schemas.microsoft.com/office/drawing/2014/main" id="{B85600ED-B185-DA41-8A75-6B0187040DE6}"/>
              </a:ext>
            </a:extLst>
          </p:cNvPr>
          <p:cNvSpPr/>
          <p:nvPr/>
        </p:nvSpPr>
        <p:spPr>
          <a:xfrm>
            <a:off x="4018598" y="1550008"/>
            <a:ext cx="1828802" cy="679939"/>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ndParaRPr>
          </a:p>
        </p:txBody>
      </p:sp>
      <p:sp>
        <p:nvSpPr>
          <p:cNvPr id="63" name="Rounded Rectangle 62">
            <a:extLst>
              <a:ext uri="{FF2B5EF4-FFF2-40B4-BE49-F238E27FC236}">
                <a16:creationId xmlns:a16="http://schemas.microsoft.com/office/drawing/2014/main" id="{008226AC-3D90-814E-841D-4D6E9AEB9F0F}"/>
              </a:ext>
            </a:extLst>
          </p:cNvPr>
          <p:cNvSpPr/>
          <p:nvPr/>
        </p:nvSpPr>
        <p:spPr>
          <a:xfrm>
            <a:off x="5929460" y="1550008"/>
            <a:ext cx="1828802" cy="679939"/>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ndParaRPr>
          </a:p>
        </p:txBody>
      </p:sp>
      <p:sp>
        <p:nvSpPr>
          <p:cNvPr id="65" name="Rounded Rectangle 64">
            <a:extLst>
              <a:ext uri="{FF2B5EF4-FFF2-40B4-BE49-F238E27FC236}">
                <a16:creationId xmlns:a16="http://schemas.microsoft.com/office/drawing/2014/main" id="{B2866AD4-F277-294F-B130-B09BEFDED699}"/>
              </a:ext>
            </a:extLst>
          </p:cNvPr>
          <p:cNvSpPr/>
          <p:nvPr/>
        </p:nvSpPr>
        <p:spPr>
          <a:xfrm>
            <a:off x="2138171" y="3598026"/>
            <a:ext cx="1828802"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Cambria" panose="02040503050406030204" pitchFamily="18" charset="0"/>
              </a:rPr>
              <a:t>READ</a:t>
            </a:r>
          </a:p>
        </p:txBody>
      </p:sp>
      <p:sp>
        <p:nvSpPr>
          <p:cNvPr id="71" name="TextBox 70">
            <a:extLst>
              <a:ext uri="{FF2B5EF4-FFF2-40B4-BE49-F238E27FC236}">
                <a16:creationId xmlns:a16="http://schemas.microsoft.com/office/drawing/2014/main" id="{259912AE-BB48-5A4C-A4F2-0573FA3DAE02}"/>
              </a:ext>
            </a:extLst>
          </p:cNvPr>
          <p:cNvSpPr txBox="1"/>
          <p:nvPr/>
        </p:nvSpPr>
        <p:spPr>
          <a:xfrm rot="5400000">
            <a:off x="7032533" y="3021197"/>
            <a:ext cx="476412" cy="584775"/>
          </a:xfrm>
          <a:prstGeom prst="rect">
            <a:avLst/>
          </a:prstGeom>
          <a:noFill/>
        </p:spPr>
        <p:txBody>
          <a:bodyPr wrap="none" rtlCol="0">
            <a:spAutoFit/>
          </a:bodyPr>
          <a:lstStyle/>
          <a:p>
            <a:r>
              <a:rPr lang="en-US" sz="3200" b="1" dirty="0"/>
              <a:t>…</a:t>
            </a:r>
          </a:p>
        </p:txBody>
      </p:sp>
      <p:sp>
        <p:nvSpPr>
          <p:cNvPr id="72" name="Rounded Rectangle 71">
            <a:extLst>
              <a:ext uri="{FF2B5EF4-FFF2-40B4-BE49-F238E27FC236}">
                <a16:creationId xmlns:a16="http://schemas.microsoft.com/office/drawing/2014/main" id="{1FA1DFE8-F51E-6B4C-A221-C5BA666A05EC}"/>
              </a:ext>
            </a:extLst>
          </p:cNvPr>
          <p:cNvSpPr/>
          <p:nvPr/>
        </p:nvSpPr>
        <p:spPr>
          <a:xfrm>
            <a:off x="4014322" y="3601996"/>
            <a:ext cx="1833077"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Cambria" panose="02040503050406030204" pitchFamily="18" charset="0"/>
              </a:rPr>
              <a:t>READ</a:t>
            </a:r>
          </a:p>
        </p:txBody>
      </p:sp>
      <p:sp>
        <p:nvSpPr>
          <p:cNvPr id="73" name="Rounded Rectangle 72">
            <a:extLst>
              <a:ext uri="{FF2B5EF4-FFF2-40B4-BE49-F238E27FC236}">
                <a16:creationId xmlns:a16="http://schemas.microsoft.com/office/drawing/2014/main" id="{BF8B5715-BA0F-F04B-9858-93D908809CC3}"/>
              </a:ext>
            </a:extLst>
          </p:cNvPr>
          <p:cNvSpPr/>
          <p:nvPr/>
        </p:nvSpPr>
        <p:spPr>
          <a:xfrm>
            <a:off x="5880949" y="3604699"/>
            <a:ext cx="1833077"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Cambria" panose="02040503050406030204" pitchFamily="18" charset="0"/>
              </a:rPr>
              <a:t>READ</a:t>
            </a:r>
          </a:p>
        </p:txBody>
      </p:sp>
      <p:cxnSp>
        <p:nvCxnSpPr>
          <p:cNvPr id="74" name="Straight Connector 73">
            <a:extLst>
              <a:ext uri="{FF2B5EF4-FFF2-40B4-BE49-F238E27FC236}">
                <a16:creationId xmlns:a16="http://schemas.microsoft.com/office/drawing/2014/main" id="{DE1ED3B7-F0CF-8044-A1B5-DBB49BB2B166}"/>
              </a:ext>
            </a:extLst>
          </p:cNvPr>
          <p:cNvCxnSpPr>
            <a:cxnSpLocks/>
          </p:cNvCxnSpPr>
          <p:nvPr/>
        </p:nvCxnSpPr>
        <p:spPr>
          <a:xfrm>
            <a:off x="1679512" y="2744086"/>
            <a:ext cx="6353513" cy="0"/>
          </a:xfrm>
          <a:prstGeom prst="line">
            <a:avLst/>
          </a:prstGeom>
          <a:ln w="7620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5" name="Rounded Rectangle 44">
            <a:extLst>
              <a:ext uri="{FF2B5EF4-FFF2-40B4-BE49-F238E27FC236}">
                <a16:creationId xmlns:a16="http://schemas.microsoft.com/office/drawing/2014/main" id="{3CE6D9FA-AE25-D34D-BBED-47A09740AB53}"/>
              </a:ext>
            </a:extLst>
          </p:cNvPr>
          <p:cNvSpPr/>
          <p:nvPr/>
        </p:nvSpPr>
        <p:spPr>
          <a:xfrm>
            <a:off x="2107735" y="2394068"/>
            <a:ext cx="1828802" cy="679941"/>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Cambria" panose="02040503050406030204" pitchFamily="18" charset="0"/>
            </a:endParaRPr>
          </a:p>
        </p:txBody>
      </p:sp>
      <p:sp>
        <p:nvSpPr>
          <p:cNvPr id="46" name="Rounded Rectangle 45">
            <a:extLst>
              <a:ext uri="{FF2B5EF4-FFF2-40B4-BE49-F238E27FC236}">
                <a16:creationId xmlns:a16="http://schemas.microsoft.com/office/drawing/2014/main" id="{25A26FB7-DC88-DA42-A522-BBCD634F7E4B}"/>
              </a:ext>
            </a:extLst>
          </p:cNvPr>
          <p:cNvSpPr/>
          <p:nvPr/>
        </p:nvSpPr>
        <p:spPr>
          <a:xfrm>
            <a:off x="4018598" y="2394067"/>
            <a:ext cx="1828802" cy="679942"/>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ndParaRPr>
          </a:p>
        </p:txBody>
      </p:sp>
      <p:sp>
        <p:nvSpPr>
          <p:cNvPr id="48" name="Rounded Rectangle 47">
            <a:extLst>
              <a:ext uri="{FF2B5EF4-FFF2-40B4-BE49-F238E27FC236}">
                <a16:creationId xmlns:a16="http://schemas.microsoft.com/office/drawing/2014/main" id="{50F35488-E6A2-A04A-9B0D-2FAD428F8474}"/>
              </a:ext>
            </a:extLst>
          </p:cNvPr>
          <p:cNvSpPr/>
          <p:nvPr/>
        </p:nvSpPr>
        <p:spPr>
          <a:xfrm>
            <a:off x="5929460" y="2394067"/>
            <a:ext cx="1828802" cy="679942"/>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ndParaRPr>
          </a:p>
        </p:txBody>
      </p:sp>
      <p:grpSp>
        <p:nvGrpSpPr>
          <p:cNvPr id="51" name="Group 50">
            <a:extLst>
              <a:ext uri="{FF2B5EF4-FFF2-40B4-BE49-F238E27FC236}">
                <a16:creationId xmlns:a16="http://schemas.microsoft.com/office/drawing/2014/main" id="{B6DF2231-DB85-B241-9993-8AE1DB16EE7F}"/>
              </a:ext>
            </a:extLst>
          </p:cNvPr>
          <p:cNvGrpSpPr/>
          <p:nvPr/>
        </p:nvGrpSpPr>
        <p:grpSpPr>
          <a:xfrm>
            <a:off x="2223724" y="2217982"/>
            <a:ext cx="5425328" cy="1445694"/>
            <a:chOff x="2215130" y="3511029"/>
            <a:chExt cx="5425328" cy="1445694"/>
          </a:xfrm>
        </p:grpSpPr>
        <p:sp>
          <p:nvSpPr>
            <p:cNvPr id="52" name="Down Arrow 51">
              <a:extLst>
                <a:ext uri="{FF2B5EF4-FFF2-40B4-BE49-F238E27FC236}">
                  <a16:creationId xmlns:a16="http://schemas.microsoft.com/office/drawing/2014/main" id="{F8A55AE1-BC0C-764F-AB49-7D43A5C49DEB}"/>
                </a:ext>
              </a:extLst>
            </p:cNvPr>
            <p:cNvSpPr/>
            <p:nvPr/>
          </p:nvSpPr>
          <p:spPr>
            <a:xfrm>
              <a:off x="2215130" y="3522994"/>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wn Arrow 52">
              <a:extLst>
                <a:ext uri="{FF2B5EF4-FFF2-40B4-BE49-F238E27FC236}">
                  <a16:creationId xmlns:a16="http://schemas.microsoft.com/office/drawing/2014/main" id="{F029D9EA-22AF-6142-A5CD-807D56CC0CE2}"/>
                </a:ext>
              </a:extLst>
            </p:cNvPr>
            <p:cNvSpPr/>
            <p:nvPr/>
          </p:nvSpPr>
          <p:spPr>
            <a:xfrm>
              <a:off x="2815421" y="3519785"/>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wn Arrow 53">
              <a:extLst>
                <a:ext uri="{FF2B5EF4-FFF2-40B4-BE49-F238E27FC236}">
                  <a16:creationId xmlns:a16="http://schemas.microsoft.com/office/drawing/2014/main" id="{2C949FA9-465A-EE4C-A6A8-198071917687}"/>
                </a:ext>
              </a:extLst>
            </p:cNvPr>
            <p:cNvSpPr/>
            <p:nvPr/>
          </p:nvSpPr>
          <p:spPr>
            <a:xfrm>
              <a:off x="3381207" y="3517699"/>
              <a:ext cx="417160" cy="1434437"/>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wn Arrow 54">
              <a:extLst>
                <a:ext uri="{FF2B5EF4-FFF2-40B4-BE49-F238E27FC236}">
                  <a16:creationId xmlns:a16="http://schemas.microsoft.com/office/drawing/2014/main" id="{F8956FBA-648F-5D47-820D-E0372C2A9818}"/>
                </a:ext>
              </a:extLst>
            </p:cNvPr>
            <p:cNvSpPr/>
            <p:nvPr/>
          </p:nvSpPr>
          <p:spPr>
            <a:xfrm>
              <a:off x="4145119" y="3518408"/>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wn Arrow 55">
              <a:extLst>
                <a:ext uri="{FF2B5EF4-FFF2-40B4-BE49-F238E27FC236}">
                  <a16:creationId xmlns:a16="http://schemas.microsoft.com/office/drawing/2014/main" id="{51736CD9-D762-F14A-8EF4-4F72B39971DD}"/>
                </a:ext>
              </a:extLst>
            </p:cNvPr>
            <p:cNvSpPr/>
            <p:nvPr/>
          </p:nvSpPr>
          <p:spPr>
            <a:xfrm>
              <a:off x="4745410" y="3515199"/>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own Arrow 56">
              <a:extLst>
                <a:ext uri="{FF2B5EF4-FFF2-40B4-BE49-F238E27FC236}">
                  <a16:creationId xmlns:a16="http://schemas.microsoft.com/office/drawing/2014/main" id="{D672F57B-DCF2-DE45-814E-C5A69EB2B9B2}"/>
                </a:ext>
              </a:extLst>
            </p:cNvPr>
            <p:cNvSpPr/>
            <p:nvPr/>
          </p:nvSpPr>
          <p:spPr>
            <a:xfrm>
              <a:off x="5311196" y="3513114"/>
              <a:ext cx="417160" cy="143902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wn Arrow 57">
              <a:extLst>
                <a:ext uri="{FF2B5EF4-FFF2-40B4-BE49-F238E27FC236}">
                  <a16:creationId xmlns:a16="http://schemas.microsoft.com/office/drawing/2014/main" id="{09F6F610-BCEB-E54A-AFF8-B8DAEE688C8C}"/>
                </a:ext>
              </a:extLst>
            </p:cNvPr>
            <p:cNvSpPr/>
            <p:nvPr/>
          </p:nvSpPr>
          <p:spPr>
            <a:xfrm>
              <a:off x="6057221" y="3516323"/>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wn Arrow 58">
              <a:extLst>
                <a:ext uri="{FF2B5EF4-FFF2-40B4-BE49-F238E27FC236}">
                  <a16:creationId xmlns:a16="http://schemas.microsoft.com/office/drawing/2014/main" id="{6446C428-5BFA-C04F-AA33-DF76AEA64A86}"/>
                </a:ext>
              </a:extLst>
            </p:cNvPr>
            <p:cNvSpPr/>
            <p:nvPr/>
          </p:nvSpPr>
          <p:spPr>
            <a:xfrm>
              <a:off x="6657512" y="3513114"/>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wn Arrow 59">
              <a:extLst>
                <a:ext uri="{FF2B5EF4-FFF2-40B4-BE49-F238E27FC236}">
                  <a16:creationId xmlns:a16="http://schemas.microsoft.com/office/drawing/2014/main" id="{08277E65-FB07-F141-88D1-98F02F64A7F0}"/>
                </a:ext>
              </a:extLst>
            </p:cNvPr>
            <p:cNvSpPr/>
            <p:nvPr/>
          </p:nvSpPr>
          <p:spPr>
            <a:xfrm>
              <a:off x="7223298" y="3511029"/>
              <a:ext cx="417160" cy="143902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Rounded Rectangle 63">
            <a:extLst>
              <a:ext uri="{FF2B5EF4-FFF2-40B4-BE49-F238E27FC236}">
                <a16:creationId xmlns:a16="http://schemas.microsoft.com/office/drawing/2014/main" id="{5F875A74-3FA0-6A43-A54C-A5CECB7AD656}"/>
              </a:ext>
            </a:extLst>
          </p:cNvPr>
          <p:cNvSpPr/>
          <p:nvPr/>
        </p:nvSpPr>
        <p:spPr>
          <a:xfrm rot="16200000">
            <a:off x="196875" y="2194778"/>
            <a:ext cx="2438400" cy="867507"/>
          </a:xfrm>
          <a:prstGeom prst="round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Row Decoder</a:t>
            </a:r>
          </a:p>
        </p:txBody>
      </p:sp>
      <p:sp>
        <p:nvSpPr>
          <p:cNvPr id="85" name="Rounded Rectangle 84">
            <a:extLst>
              <a:ext uri="{FF2B5EF4-FFF2-40B4-BE49-F238E27FC236}">
                <a16:creationId xmlns:a16="http://schemas.microsoft.com/office/drawing/2014/main" id="{B0E2F4EC-3988-8041-8DC0-4C91D1B9D002}"/>
              </a:ext>
            </a:extLst>
          </p:cNvPr>
          <p:cNvSpPr/>
          <p:nvPr/>
        </p:nvSpPr>
        <p:spPr>
          <a:xfrm>
            <a:off x="2097049" y="3580242"/>
            <a:ext cx="5650527" cy="539261"/>
          </a:xfrm>
          <a:prstGeom prst="roundRect">
            <a:avLst>
              <a:gd name="adj" fmla="val 50000"/>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Local Row Buffer</a:t>
            </a:r>
          </a:p>
        </p:txBody>
      </p:sp>
      <p:grpSp>
        <p:nvGrpSpPr>
          <p:cNvPr id="75" name="Group 74">
            <a:extLst>
              <a:ext uri="{FF2B5EF4-FFF2-40B4-BE49-F238E27FC236}">
                <a16:creationId xmlns:a16="http://schemas.microsoft.com/office/drawing/2014/main" id="{C7931A7D-3E87-B24F-A6C2-EA7C20BDA50B}"/>
              </a:ext>
            </a:extLst>
          </p:cNvPr>
          <p:cNvGrpSpPr/>
          <p:nvPr/>
        </p:nvGrpSpPr>
        <p:grpSpPr>
          <a:xfrm>
            <a:off x="2225401" y="3061507"/>
            <a:ext cx="5425328" cy="593799"/>
            <a:chOff x="2215130" y="3511029"/>
            <a:chExt cx="5425328" cy="1445694"/>
          </a:xfrm>
        </p:grpSpPr>
        <p:sp>
          <p:nvSpPr>
            <p:cNvPr id="76" name="Down Arrow 75">
              <a:extLst>
                <a:ext uri="{FF2B5EF4-FFF2-40B4-BE49-F238E27FC236}">
                  <a16:creationId xmlns:a16="http://schemas.microsoft.com/office/drawing/2014/main" id="{2D046AFB-8E70-DE46-A213-BABB07377FA5}"/>
                </a:ext>
              </a:extLst>
            </p:cNvPr>
            <p:cNvSpPr/>
            <p:nvPr/>
          </p:nvSpPr>
          <p:spPr>
            <a:xfrm>
              <a:off x="2215130" y="3522994"/>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own Arrow 76">
              <a:extLst>
                <a:ext uri="{FF2B5EF4-FFF2-40B4-BE49-F238E27FC236}">
                  <a16:creationId xmlns:a16="http://schemas.microsoft.com/office/drawing/2014/main" id="{61C35E40-8973-A64C-9A74-0EA64A899425}"/>
                </a:ext>
              </a:extLst>
            </p:cNvPr>
            <p:cNvSpPr/>
            <p:nvPr/>
          </p:nvSpPr>
          <p:spPr>
            <a:xfrm>
              <a:off x="2815421" y="3519785"/>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own Arrow 77">
              <a:extLst>
                <a:ext uri="{FF2B5EF4-FFF2-40B4-BE49-F238E27FC236}">
                  <a16:creationId xmlns:a16="http://schemas.microsoft.com/office/drawing/2014/main" id="{255C93AA-D729-9B4D-8340-CD9CC10D53E5}"/>
                </a:ext>
              </a:extLst>
            </p:cNvPr>
            <p:cNvSpPr/>
            <p:nvPr/>
          </p:nvSpPr>
          <p:spPr>
            <a:xfrm>
              <a:off x="3381207" y="3517699"/>
              <a:ext cx="417160" cy="1434437"/>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own Arrow 78">
              <a:extLst>
                <a:ext uri="{FF2B5EF4-FFF2-40B4-BE49-F238E27FC236}">
                  <a16:creationId xmlns:a16="http://schemas.microsoft.com/office/drawing/2014/main" id="{7323D263-3357-7346-9F17-054D9900B65F}"/>
                </a:ext>
              </a:extLst>
            </p:cNvPr>
            <p:cNvSpPr/>
            <p:nvPr/>
          </p:nvSpPr>
          <p:spPr>
            <a:xfrm>
              <a:off x="4145119" y="3518408"/>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own Arrow 79">
              <a:extLst>
                <a:ext uri="{FF2B5EF4-FFF2-40B4-BE49-F238E27FC236}">
                  <a16:creationId xmlns:a16="http://schemas.microsoft.com/office/drawing/2014/main" id="{FD98BB0A-8985-EF41-8EE7-2DFA25690F6B}"/>
                </a:ext>
              </a:extLst>
            </p:cNvPr>
            <p:cNvSpPr/>
            <p:nvPr/>
          </p:nvSpPr>
          <p:spPr>
            <a:xfrm>
              <a:off x="4745410" y="3515199"/>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own Arrow 80">
              <a:extLst>
                <a:ext uri="{FF2B5EF4-FFF2-40B4-BE49-F238E27FC236}">
                  <a16:creationId xmlns:a16="http://schemas.microsoft.com/office/drawing/2014/main" id="{CA7B0E8A-4AF9-B64F-9AAC-8F2040BE079E}"/>
                </a:ext>
              </a:extLst>
            </p:cNvPr>
            <p:cNvSpPr/>
            <p:nvPr/>
          </p:nvSpPr>
          <p:spPr>
            <a:xfrm>
              <a:off x="5311196" y="3513114"/>
              <a:ext cx="417160" cy="143902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own Arrow 81">
              <a:extLst>
                <a:ext uri="{FF2B5EF4-FFF2-40B4-BE49-F238E27FC236}">
                  <a16:creationId xmlns:a16="http://schemas.microsoft.com/office/drawing/2014/main" id="{B1FFFE46-5689-E848-AEAB-EE0ADEF3EF24}"/>
                </a:ext>
              </a:extLst>
            </p:cNvPr>
            <p:cNvSpPr/>
            <p:nvPr/>
          </p:nvSpPr>
          <p:spPr>
            <a:xfrm>
              <a:off x="6057221" y="3516323"/>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own Arrow 82">
              <a:extLst>
                <a:ext uri="{FF2B5EF4-FFF2-40B4-BE49-F238E27FC236}">
                  <a16:creationId xmlns:a16="http://schemas.microsoft.com/office/drawing/2014/main" id="{2B3CD94E-BAAD-1643-8E9A-A251763AFF87}"/>
                </a:ext>
              </a:extLst>
            </p:cNvPr>
            <p:cNvSpPr/>
            <p:nvPr/>
          </p:nvSpPr>
          <p:spPr>
            <a:xfrm>
              <a:off x="6657512" y="3513114"/>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own Arrow 83">
              <a:extLst>
                <a:ext uri="{FF2B5EF4-FFF2-40B4-BE49-F238E27FC236}">
                  <a16:creationId xmlns:a16="http://schemas.microsoft.com/office/drawing/2014/main" id="{DEF390EC-37F9-8B49-A703-B69F2A640B5A}"/>
                </a:ext>
              </a:extLst>
            </p:cNvPr>
            <p:cNvSpPr/>
            <p:nvPr/>
          </p:nvSpPr>
          <p:spPr>
            <a:xfrm>
              <a:off x="7223298" y="3511029"/>
              <a:ext cx="417160" cy="143902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Rounded Rectangle 85">
            <a:extLst>
              <a:ext uri="{FF2B5EF4-FFF2-40B4-BE49-F238E27FC236}">
                <a16:creationId xmlns:a16="http://schemas.microsoft.com/office/drawing/2014/main" id="{19F29BC6-0AF5-0F4C-B4A5-934C80D0B34D}"/>
              </a:ext>
            </a:extLst>
          </p:cNvPr>
          <p:cNvSpPr/>
          <p:nvPr/>
        </p:nvSpPr>
        <p:spPr>
          <a:xfrm>
            <a:off x="2123016" y="3604698"/>
            <a:ext cx="1828802"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Cambria" panose="02040503050406030204" pitchFamily="18" charset="0"/>
              </a:rPr>
              <a:t>READ</a:t>
            </a:r>
          </a:p>
        </p:txBody>
      </p:sp>
      <p:sp>
        <p:nvSpPr>
          <p:cNvPr id="87" name="Rounded Rectangle 86">
            <a:extLst>
              <a:ext uri="{FF2B5EF4-FFF2-40B4-BE49-F238E27FC236}">
                <a16:creationId xmlns:a16="http://schemas.microsoft.com/office/drawing/2014/main" id="{F9A6104E-DE4E-D847-98DC-A146729432F7}"/>
              </a:ext>
            </a:extLst>
          </p:cNvPr>
          <p:cNvSpPr/>
          <p:nvPr/>
        </p:nvSpPr>
        <p:spPr>
          <a:xfrm>
            <a:off x="4014322" y="3604699"/>
            <a:ext cx="1833077"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Cambria" panose="02040503050406030204" pitchFamily="18" charset="0"/>
              </a:rPr>
              <a:t>READ</a:t>
            </a:r>
          </a:p>
        </p:txBody>
      </p:sp>
      <p:sp>
        <p:nvSpPr>
          <p:cNvPr id="88" name="Rounded Rectangle 87">
            <a:extLst>
              <a:ext uri="{FF2B5EF4-FFF2-40B4-BE49-F238E27FC236}">
                <a16:creationId xmlns:a16="http://schemas.microsoft.com/office/drawing/2014/main" id="{5AA5AC22-4071-DD48-84DE-446B88A1D361}"/>
              </a:ext>
            </a:extLst>
          </p:cNvPr>
          <p:cNvSpPr/>
          <p:nvPr/>
        </p:nvSpPr>
        <p:spPr>
          <a:xfrm>
            <a:off x="5912497" y="3599667"/>
            <a:ext cx="1801152"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Cambria" panose="02040503050406030204" pitchFamily="18" charset="0"/>
              </a:rPr>
              <a:t>READ</a:t>
            </a:r>
          </a:p>
        </p:txBody>
      </p:sp>
      <p:sp>
        <p:nvSpPr>
          <p:cNvPr id="89" name="Rounded Rectangle 88">
            <a:extLst>
              <a:ext uri="{FF2B5EF4-FFF2-40B4-BE49-F238E27FC236}">
                <a16:creationId xmlns:a16="http://schemas.microsoft.com/office/drawing/2014/main" id="{A66FEADF-FBA5-D942-A5BF-2E48971EAA44}"/>
              </a:ext>
            </a:extLst>
          </p:cNvPr>
          <p:cNvSpPr/>
          <p:nvPr/>
        </p:nvSpPr>
        <p:spPr>
          <a:xfrm>
            <a:off x="899227" y="5400958"/>
            <a:ext cx="1110088" cy="476247"/>
          </a:xfrm>
          <a:prstGeom prst="roundRect">
            <a:avLst>
              <a:gd name="adj" fmla="val 30435"/>
            </a:avLst>
          </a:prstGeom>
          <a:solidFill>
            <a:srgbClr val="5E9C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mbria" panose="02040503050406030204" pitchFamily="18" charset="0"/>
              </a:rPr>
              <a:t>ACT R0</a:t>
            </a:r>
          </a:p>
        </p:txBody>
      </p:sp>
      <p:sp>
        <p:nvSpPr>
          <p:cNvPr id="90" name="Rounded Rectangle 89">
            <a:extLst>
              <a:ext uri="{FF2B5EF4-FFF2-40B4-BE49-F238E27FC236}">
                <a16:creationId xmlns:a16="http://schemas.microsoft.com/office/drawing/2014/main" id="{A5733E0B-DCDB-5B49-B417-6746129102D8}"/>
              </a:ext>
            </a:extLst>
          </p:cNvPr>
          <p:cNvSpPr/>
          <p:nvPr/>
        </p:nvSpPr>
        <p:spPr>
          <a:xfrm>
            <a:off x="2059909" y="5400957"/>
            <a:ext cx="642870" cy="476247"/>
          </a:xfrm>
          <a:prstGeom prst="roundRect">
            <a:avLst>
              <a:gd name="adj" fmla="val 30435"/>
            </a:avLst>
          </a:prstGeom>
          <a:solidFill>
            <a:srgbClr val="FFF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rPr>
              <a:t>RD</a:t>
            </a:r>
          </a:p>
        </p:txBody>
      </p:sp>
      <p:sp>
        <p:nvSpPr>
          <p:cNvPr id="92" name="Rounded Rectangle 91">
            <a:extLst>
              <a:ext uri="{FF2B5EF4-FFF2-40B4-BE49-F238E27FC236}">
                <a16:creationId xmlns:a16="http://schemas.microsoft.com/office/drawing/2014/main" id="{3D272EA8-6DE6-354C-8561-9164D1E57058}"/>
              </a:ext>
            </a:extLst>
          </p:cNvPr>
          <p:cNvSpPr/>
          <p:nvPr/>
        </p:nvSpPr>
        <p:spPr>
          <a:xfrm>
            <a:off x="4087995" y="5397862"/>
            <a:ext cx="1200882" cy="476247"/>
          </a:xfrm>
          <a:prstGeom prst="roundRect">
            <a:avLst>
              <a:gd name="adj" fmla="val 30435"/>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mbria" panose="02040503050406030204" pitchFamily="18" charset="0"/>
              </a:rPr>
              <a:t>PRE R0</a:t>
            </a:r>
          </a:p>
        </p:txBody>
      </p:sp>
      <p:sp>
        <p:nvSpPr>
          <p:cNvPr id="93" name="Rounded Rectangle 92">
            <a:extLst>
              <a:ext uri="{FF2B5EF4-FFF2-40B4-BE49-F238E27FC236}">
                <a16:creationId xmlns:a16="http://schemas.microsoft.com/office/drawing/2014/main" id="{C4DAEE76-D520-B74D-BD4A-49EA8E5D4A80}"/>
              </a:ext>
            </a:extLst>
          </p:cNvPr>
          <p:cNvSpPr/>
          <p:nvPr/>
        </p:nvSpPr>
        <p:spPr>
          <a:xfrm>
            <a:off x="2750390" y="5393907"/>
            <a:ext cx="598179" cy="476247"/>
          </a:xfrm>
          <a:prstGeom prst="roundRect">
            <a:avLst>
              <a:gd name="adj" fmla="val 30435"/>
            </a:avLst>
          </a:prstGeom>
          <a:solidFill>
            <a:srgbClr val="FFF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rPr>
              <a:t>RD</a:t>
            </a:r>
          </a:p>
        </p:txBody>
      </p:sp>
      <p:sp>
        <p:nvSpPr>
          <p:cNvPr id="94" name="Rounded Rectangle 93">
            <a:extLst>
              <a:ext uri="{FF2B5EF4-FFF2-40B4-BE49-F238E27FC236}">
                <a16:creationId xmlns:a16="http://schemas.microsoft.com/office/drawing/2014/main" id="{19CC8096-46E9-D746-B451-CD8DCA6C2948}"/>
              </a:ext>
            </a:extLst>
          </p:cNvPr>
          <p:cNvSpPr/>
          <p:nvPr/>
        </p:nvSpPr>
        <p:spPr>
          <a:xfrm>
            <a:off x="3396180" y="5395822"/>
            <a:ext cx="644204" cy="476247"/>
          </a:xfrm>
          <a:prstGeom prst="roundRect">
            <a:avLst>
              <a:gd name="adj" fmla="val 30435"/>
            </a:avLst>
          </a:prstGeom>
          <a:solidFill>
            <a:srgbClr val="FFF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rPr>
              <a:t>RD</a:t>
            </a:r>
          </a:p>
        </p:txBody>
      </p:sp>
      <p:sp>
        <p:nvSpPr>
          <p:cNvPr id="95" name="Rounded Rectangle 94">
            <a:extLst>
              <a:ext uri="{FF2B5EF4-FFF2-40B4-BE49-F238E27FC236}">
                <a16:creationId xmlns:a16="http://schemas.microsoft.com/office/drawing/2014/main" id="{818CB4BD-0B9C-C449-BF62-D753D6F767C8}"/>
              </a:ext>
            </a:extLst>
          </p:cNvPr>
          <p:cNvSpPr/>
          <p:nvPr/>
        </p:nvSpPr>
        <p:spPr>
          <a:xfrm>
            <a:off x="5344881" y="5398918"/>
            <a:ext cx="1110088" cy="476247"/>
          </a:xfrm>
          <a:prstGeom prst="roundRect">
            <a:avLst>
              <a:gd name="adj" fmla="val 30435"/>
            </a:avLst>
          </a:prstGeom>
          <a:solidFill>
            <a:srgbClr val="5E9C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mbria" panose="02040503050406030204" pitchFamily="18" charset="0"/>
              </a:rPr>
              <a:t>ACT R1</a:t>
            </a:r>
          </a:p>
        </p:txBody>
      </p:sp>
      <p:sp>
        <p:nvSpPr>
          <p:cNvPr id="96" name="Rounded Rectangle 95">
            <a:extLst>
              <a:ext uri="{FF2B5EF4-FFF2-40B4-BE49-F238E27FC236}">
                <a16:creationId xmlns:a16="http://schemas.microsoft.com/office/drawing/2014/main" id="{F869F965-0D30-8B4B-8976-B19A2BCDAE6B}"/>
              </a:ext>
            </a:extLst>
          </p:cNvPr>
          <p:cNvSpPr/>
          <p:nvPr/>
        </p:nvSpPr>
        <p:spPr>
          <a:xfrm>
            <a:off x="6505563" y="5398917"/>
            <a:ext cx="642870" cy="476247"/>
          </a:xfrm>
          <a:prstGeom prst="roundRect">
            <a:avLst>
              <a:gd name="adj" fmla="val 30435"/>
            </a:avLst>
          </a:prstGeom>
          <a:solidFill>
            <a:srgbClr val="FFF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rPr>
              <a:t>RD</a:t>
            </a:r>
          </a:p>
        </p:txBody>
      </p:sp>
      <p:sp>
        <p:nvSpPr>
          <p:cNvPr id="98" name="Rounded Rectangle 97">
            <a:extLst>
              <a:ext uri="{FF2B5EF4-FFF2-40B4-BE49-F238E27FC236}">
                <a16:creationId xmlns:a16="http://schemas.microsoft.com/office/drawing/2014/main" id="{106BF458-D3AD-3C4B-ADC4-3A79CB232325}"/>
              </a:ext>
            </a:extLst>
          </p:cNvPr>
          <p:cNvSpPr/>
          <p:nvPr/>
        </p:nvSpPr>
        <p:spPr>
          <a:xfrm>
            <a:off x="7196044" y="5391867"/>
            <a:ext cx="598179" cy="476247"/>
          </a:xfrm>
          <a:prstGeom prst="roundRect">
            <a:avLst>
              <a:gd name="adj" fmla="val 30435"/>
            </a:avLst>
          </a:prstGeom>
          <a:solidFill>
            <a:srgbClr val="FFF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rPr>
              <a:t>RD</a:t>
            </a:r>
          </a:p>
        </p:txBody>
      </p:sp>
      <p:sp>
        <p:nvSpPr>
          <p:cNvPr id="99" name="Rounded Rectangle 98">
            <a:extLst>
              <a:ext uri="{FF2B5EF4-FFF2-40B4-BE49-F238E27FC236}">
                <a16:creationId xmlns:a16="http://schemas.microsoft.com/office/drawing/2014/main" id="{F49F66E1-36E0-E14F-AF86-95ED86EC6972}"/>
              </a:ext>
            </a:extLst>
          </p:cNvPr>
          <p:cNvSpPr/>
          <p:nvPr/>
        </p:nvSpPr>
        <p:spPr>
          <a:xfrm>
            <a:off x="7841834" y="5393782"/>
            <a:ext cx="644204" cy="476247"/>
          </a:xfrm>
          <a:prstGeom prst="roundRect">
            <a:avLst>
              <a:gd name="adj" fmla="val 30435"/>
            </a:avLst>
          </a:prstGeom>
          <a:solidFill>
            <a:srgbClr val="FFF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rPr>
              <a:t>RD</a:t>
            </a:r>
          </a:p>
        </p:txBody>
      </p:sp>
    </p:spTree>
    <p:extLst>
      <p:ext uri="{BB962C8B-B14F-4D97-AF65-F5344CB8AC3E}">
        <p14:creationId xmlns:p14="http://schemas.microsoft.com/office/powerpoint/2010/main" val="167956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1000"/>
                                        <p:tgtEl>
                                          <p:spTgt spid="49"/>
                                        </p:tgtEl>
                                      </p:cBhvr>
                                    </p:animEffect>
                                  </p:childTnLst>
                                </p:cTn>
                              </p:par>
                              <p:par>
                                <p:cTn id="60" presetID="1" presetClass="entr" presetSubtype="0" fill="hold" grpId="0" nodeType="withEffect">
                                  <p:stCondLst>
                                    <p:cond delay="0"/>
                                  </p:stCondLst>
                                  <p:childTnLst>
                                    <p:set>
                                      <p:cBhvr>
                                        <p:cTn id="61" dur="1" fill="hold">
                                          <p:stCondLst>
                                            <p:cond delay="0"/>
                                          </p:stCondLst>
                                        </p:cTn>
                                        <p:tgtEl>
                                          <p:spTgt spid="8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up)">
                                      <p:cBhvr>
                                        <p:cTn id="66" dur="500"/>
                                        <p:tgtEl>
                                          <p:spTgt spid="51"/>
                                        </p:tgtEl>
                                      </p:cBhvr>
                                    </p:animEffect>
                                  </p:childTnLst>
                                </p:cTn>
                              </p:par>
                              <p:par>
                                <p:cTn id="67" presetID="22" presetClass="entr" presetSubtype="1" fill="hold" grpId="0" nodeType="withEffect">
                                  <p:stCondLst>
                                    <p:cond delay="30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1000"/>
                                        <p:tgtEl>
                                          <p:spTgt spid="50"/>
                                        </p:tgtEl>
                                      </p:cBhvr>
                                    </p:animEffect>
                                  </p:childTnLst>
                                </p:cTn>
                              </p:par>
                              <p:par>
                                <p:cTn id="70" presetID="22" presetClass="exit" presetSubtype="1" fill="hold" nodeType="withEffect">
                                  <p:stCondLst>
                                    <p:cond delay="400"/>
                                  </p:stCondLst>
                                  <p:childTnLst>
                                    <p:animEffect transition="out" filter="wipe(up)">
                                      <p:cBhvr>
                                        <p:cTn id="71" dur="500"/>
                                        <p:tgtEl>
                                          <p:spTgt spid="51"/>
                                        </p:tgtEl>
                                      </p:cBhvr>
                                    </p:animEffect>
                                    <p:set>
                                      <p:cBhvr>
                                        <p:cTn id="72" dur="1" fill="hold">
                                          <p:stCondLst>
                                            <p:cond delay="499"/>
                                          </p:stCondLst>
                                        </p:cTn>
                                        <p:tgtEl>
                                          <p:spTgt spid="5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xit" presetSubtype="0" fill="hold" grpId="1" nodeType="withEffect">
                                  <p:stCondLst>
                                    <p:cond delay="0"/>
                                  </p:stCondLst>
                                  <p:childTnLst>
                                    <p:set>
                                      <p:cBhvr>
                                        <p:cTn id="86" dur="1" fill="hold">
                                          <p:stCondLst>
                                            <p:cond delay="0"/>
                                          </p:stCondLst>
                                        </p:cTn>
                                        <p:tgtEl>
                                          <p:spTgt spid="6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4"/>
                                        </p:tgtEl>
                                        <p:attrNameLst>
                                          <p:attrName>style.visibility</p:attrName>
                                        </p:attrNameLst>
                                      </p:cBhvr>
                                      <p:to>
                                        <p:strVal val="visible"/>
                                      </p:to>
                                    </p:set>
                                  </p:childTnLst>
                                </p:cTn>
                              </p:par>
                              <p:par>
                                <p:cTn id="93" presetID="1" presetClass="exit" presetSubtype="0" fill="hold" grpId="1" nodeType="withEffect">
                                  <p:stCondLst>
                                    <p:cond delay="0"/>
                                  </p:stCondLst>
                                  <p:childTnLst>
                                    <p:set>
                                      <p:cBhvr>
                                        <p:cTn id="94" dur="1" fill="hold">
                                          <p:stCondLst>
                                            <p:cond delay="0"/>
                                          </p:stCondLst>
                                        </p:cTn>
                                        <p:tgtEl>
                                          <p:spTgt spid="72"/>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2" presetClass="exit" presetSubtype="2" fill="hold" nodeType="clickEffect">
                                  <p:stCondLst>
                                    <p:cond delay="0"/>
                                  </p:stCondLst>
                                  <p:childTnLst>
                                    <p:animEffect transition="out" filter="wipe(right)">
                                      <p:cBhvr>
                                        <p:cTn id="98" dur="1000"/>
                                        <p:tgtEl>
                                          <p:spTgt spid="49"/>
                                        </p:tgtEl>
                                      </p:cBhvr>
                                    </p:animEffect>
                                    <p:set>
                                      <p:cBhvr>
                                        <p:cTn id="99" dur="1" fill="hold">
                                          <p:stCondLst>
                                            <p:cond delay="999"/>
                                          </p:stCondLst>
                                        </p:cTn>
                                        <p:tgtEl>
                                          <p:spTgt spid="49"/>
                                        </p:tgtEl>
                                        <p:attrNameLst>
                                          <p:attrName>style.visibility</p:attrName>
                                        </p:attrNameLst>
                                      </p:cBhvr>
                                      <p:to>
                                        <p:strVal val="hidden"/>
                                      </p:to>
                                    </p:set>
                                  </p:childTnLst>
                                </p:cTn>
                              </p:par>
                              <p:par>
                                <p:cTn id="100" presetID="1" presetClass="entr" presetSubtype="0" fill="hold" grpId="0" nodeType="withEffect">
                                  <p:stCondLst>
                                    <p:cond delay="0"/>
                                  </p:stCondLst>
                                  <p:childTnLst>
                                    <p:set>
                                      <p:cBhvr>
                                        <p:cTn id="101" dur="1" fill="hold">
                                          <p:stCondLst>
                                            <p:cond delay="0"/>
                                          </p:stCondLst>
                                        </p:cTn>
                                        <p:tgtEl>
                                          <p:spTgt spid="92"/>
                                        </p:tgtEl>
                                        <p:attrNameLst>
                                          <p:attrName>style.visibility</p:attrName>
                                        </p:attrNameLst>
                                      </p:cBhvr>
                                      <p:to>
                                        <p:strVal val="visible"/>
                                      </p:to>
                                    </p:set>
                                  </p:childTnLst>
                                </p:cTn>
                              </p:par>
                              <p:par>
                                <p:cTn id="102" presetID="1" presetClass="exit" presetSubtype="0" fill="hold" grpId="1" nodeType="withEffect">
                                  <p:stCondLst>
                                    <p:cond delay="0"/>
                                  </p:stCondLst>
                                  <p:childTnLst>
                                    <p:set>
                                      <p:cBhvr>
                                        <p:cTn id="103" dur="1" fill="hold">
                                          <p:stCondLst>
                                            <p:cond delay="0"/>
                                          </p:stCondLst>
                                        </p:cTn>
                                        <p:tgtEl>
                                          <p:spTgt spid="50"/>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73"/>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wipe(left)">
                                      <p:cBhvr>
                                        <p:cTn id="110" dur="1000"/>
                                        <p:tgtEl>
                                          <p:spTgt spid="74"/>
                                        </p:tgtEl>
                                      </p:cBhvr>
                                    </p:animEffect>
                                  </p:childTnLst>
                                </p:cTn>
                              </p:par>
                              <p:par>
                                <p:cTn id="111" presetID="1" presetClass="entr" presetSubtype="0" fill="hold" grpId="0" nodeType="withEffect">
                                  <p:stCondLst>
                                    <p:cond delay="0"/>
                                  </p:stCondLst>
                                  <p:childTnLst>
                                    <p:set>
                                      <p:cBhvr>
                                        <p:cTn id="112" dur="1" fill="hold">
                                          <p:stCondLst>
                                            <p:cond delay="0"/>
                                          </p:stCondLst>
                                        </p:cTn>
                                        <p:tgtEl>
                                          <p:spTgt spid="95"/>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nodeType="clickEffect">
                                  <p:stCondLst>
                                    <p:cond delay="0"/>
                                  </p:stCondLst>
                                  <p:childTnLst>
                                    <p:set>
                                      <p:cBhvr>
                                        <p:cTn id="116" dur="1" fill="hold">
                                          <p:stCondLst>
                                            <p:cond delay="0"/>
                                          </p:stCondLst>
                                        </p:cTn>
                                        <p:tgtEl>
                                          <p:spTgt spid="75"/>
                                        </p:tgtEl>
                                        <p:attrNameLst>
                                          <p:attrName>style.visibility</p:attrName>
                                        </p:attrNameLst>
                                      </p:cBhvr>
                                      <p:to>
                                        <p:strVal val="visible"/>
                                      </p:to>
                                    </p:set>
                                    <p:animEffect transition="in" filter="wipe(up)">
                                      <p:cBhvr>
                                        <p:cTn id="117" dur="500"/>
                                        <p:tgtEl>
                                          <p:spTgt spid="75"/>
                                        </p:tgtEl>
                                      </p:cBhvr>
                                    </p:animEffect>
                                  </p:childTnLst>
                                </p:cTn>
                              </p:par>
                              <p:par>
                                <p:cTn id="118" presetID="22" presetClass="exit" presetSubtype="1" fill="hold" nodeType="withEffect">
                                  <p:stCondLst>
                                    <p:cond delay="400"/>
                                  </p:stCondLst>
                                  <p:childTnLst>
                                    <p:animEffect transition="out" filter="wipe(up)">
                                      <p:cBhvr>
                                        <p:cTn id="119" dur="500"/>
                                        <p:tgtEl>
                                          <p:spTgt spid="75"/>
                                        </p:tgtEl>
                                      </p:cBhvr>
                                    </p:animEffect>
                                    <p:set>
                                      <p:cBhvr>
                                        <p:cTn id="120" dur="1" fill="hold">
                                          <p:stCondLst>
                                            <p:cond delay="499"/>
                                          </p:stCondLst>
                                        </p:cTn>
                                        <p:tgtEl>
                                          <p:spTgt spid="75"/>
                                        </p:tgtEl>
                                        <p:attrNameLst>
                                          <p:attrName>style.visibility</p:attrName>
                                        </p:attrNameLst>
                                      </p:cBhvr>
                                      <p:to>
                                        <p:strVal val="hidden"/>
                                      </p:to>
                                    </p:set>
                                  </p:childTnLst>
                                </p:cTn>
                              </p:par>
                              <p:par>
                                <p:cTn id="121" presetID="22" presetClass="entr" presetSubtype="1" fill="hold" grpId="0" nodeType="withEffect">
                                  <p:stCondLst>
                                    <p:cond delay="300"/>
                                  </p:stCondLst>
                                  <p:childTnLst>
                                    <p:set>
                                      <p:cBhvr>
                                        <p:cTn id="122" dur="1" fill="hold">
                                          <p:stCondLst>
                                            <p:cond delay="0"/>
                                          </p:stCondLst>
                                        </p:cTn>
                                        <p:tgtEl>
                                          <p:spTgt spid="85"/>
                                        </p:tgtEl>
                                        <p:attrNameLst>
                                          <p:attrName>style.visibility</p:attrName>
                                        </p:attrNameLst>
                                      </p:cBhvr>
                                      <p:to>
                                        <p:strVal val="visible"/>
                                      </p:to>
                                    </p:set>
                                    <p:animEffect transition="in" filter="wipe(up)">
                                      <p:cBhvr>
                                        <p:cTn id="123" dur="500"/>
                                        <p:tgtEl>
                                          <p:spTgt spid="85"/>
                                        </p:tgtEl>
                                      </p:cBhvr>
                                    </p:animEffec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86"/>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9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87"/>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98"/>
                                        </p:tgtEl>
                                        <p:attrNameLst>
                                          <p:attrName>style.visibility</p:attrName>
                                        </p:attrNameLst>
                                      </p:cBhvr>
                                      <p:to>
                                        <p:strVal val="visible"/>
                                      </p:to>
                                    </p:set>
                                  </p:childTnLst>
                                </p:cTn>
                              </p:par>
                              <p:par>
                                <p:cTn id="136" presetID="1" presetClass="exit" presetSubtype="0" fill="hold" grpId="1" nodeType="withEffect">
                                  <p:stCondLst>
                                    <p:cond delay="0"/>
                                  </p:stCondLst>
                                  <p:childTnLst>
                                    <p:set>
                                      <p:cBhvr>
                                        <p:cTn id="137" dur="1" fill="hold">
                                          <p:stCondLst>
                                            <p:cond delay="0"/>
                                          </p:stCondLst>
                                        </p:cTn>
                                        <p:tgtEl>
                                          <p:spTgt spid="86"/>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88"/>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99"/>
                                        </p:tgtEl>
                                        <p:attrNameLst>
                                          <p:attrName>style.visibility</p:attrName>
                                        </p:attrNameLst>
                                      </p:cBhvr>
                                      <p:to>
                                        <p:strVal val="visible"/>
                                      </p:to>
                                    </p:set>
                                  </p:childTnLst>
                                </p:cTn>
                              </p:par>
                              <p:par>
                                <p:cTn id="144" presetID="1" presetClass="exit" presetSubtype="0" fill="hold" grpId="1" nodeType="withEffect">
                                  <p:stCondLst>
                                    <p:cond delay="0"/>
                                  </p:stCondLst>
                                  <p:childTnLst>
                                    <p:set>
                                      <p:cBhvr>
                                        <p:cTn id="145" dur="1" fill="hold">
                                          <p:stCondLst>
                                            <p:cond delay="0"/>
                                          </p:stCondLst>
                                        </p:cTn>
                                        <p:tgtEl>
                                          <p:spTgt spid="87"/>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 presetClass="exit" presetSubtype="0" fill="hold" grpId="1" nodeType="clickEffect">
                                  <p:stCondLst>
                                    <p:cond delay="0"/>
                                  </p:stCondLst>
                                  <p:childTnLst>
                                    <p:set>
                                      <p:cBhvr>
                                        <p:cTn id="149" dur="1" fill="hold">
                                          <p:stCondLst>
                                            <p:cond delay="0"/>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47" grpId="0" animBg="1"/>
      <p:bldP spid="50" grpId="0" animBg="1"/>
      <p:bldP spid="50" grpId="1" animBg="1"/>
      <p:bldP spid="61" grpId="0" animBg="1"/>
      <p:bldP spid="62" grpId="0" animBg="1"/>
      <p:bldP spid="63" grpId="0" animBg="1"/>
      <p:bldP spid="65" grpId="0" animBg="1"/>
      <p:bldP spid="65" grpId="1" animBg="1"/>
      <p:bldP spid="71" grpId="0"/>
      <p:bldP spid="72" grpId="0" animBg="1"/>
      <p:bldP spid="72" grpId="1" animBg="1"/>
      <p:bldP spid="73" grpId="0" animBg="1"/>
      <p:bldP spid="73" grpId="1" animBg="1"/>
      <p:bldP spid="45" grpId="0" animBg="1"/>
      <p:bldP spid="46" grpId="0" animBg="1"/>
      <p:bldP spid="48" grpId="0" animBg="1"/>
      <p:bldP spid="64" grpId="0" animBg="1"/>
      <p:bldP spid="85" grpId="0" animBg="1"/>
      <p:bldP spid="86" grpId="0" animBg="1"/>
      <p:bldP spid="86" grpId="1" animBg="1"/>
      <p:bldP spid="87" grpId="0" animBg="1"/>
      <p:bldP spid="87" grpId="1" animBg="1"/>
      <p:bldP spid="88" grpId="0" animBg="1"/>
      <p:bldP spid="88" grpId="1" animBg="1"/>
      <p:bldP spid="89" grpId="0" animBg="1"/>
      <p:bldP spid="90" grpId="0" animBg="1"/>
      <p:bldP spid="92" grpId="0" animBg="1"/>
      <p:bldP spid="93" grpId="0" animBg="1"/>
      <p:bldP spid="94" grpId="0" animBg="1"/>
      <p:bldP spid="95" grpId="0" animBg="1"/>
      <p:bldP spid="96" grpId="0" animBg="1"/>
      <p:bldP spid="98" grpId="0" animBg="1"/>
      <p:bldP spid="9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27476</TotalTime>
  <Words>6009</Words>
  <Application>Microsoft Macintosh PowerPoint</Application>
  <PresentationFormat>On-screen Show (4:3)</PresentationFormat>
  <Paragraphs>707</Paragraphs>
  <Slides>53</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.AppleSystemUIFont</vt:lpstr>
      <vt:lpstr>Arial</vt:lpstr>
      <vt:lpstr>Calibri</vt:lpstr>
      <vt:lpstr>Calibri Light</vt:lpstr>
      <vt:lpstr>Cambria</vt:lpstr>
      <vt:lpstr>Cambria Math</vt:lpstr>
      <vt:lpstr>Office Theme</vt:lpstr>
      <vt:lpstr>Solar-DRAM:    Reducing DRAM Access Latency  by Exploiting the Variation in Local Bitlines </vt:lpstr>
      <vt:lpstr>PowerPoint Presentation</vt:lpstr>
      <vt:lpstr>PowerPoint Presentation</vt:lpstr>
      <vt:lpstr>PowerPoint Presentation</vt:lpstr>
      <vt:lpstr>Motivation and Goal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Spatial Distribution of Failures</vt:lpstr>
      <vt:lpstr>Spatial Locality of Failures</vt:lpstr>
      <vt:lpstr>Spatial Locality of Failures</vt:lpstr>
      <vt:lpstr>Distribution of Cache Accesses</vt:lpstr>
      <vt:lpstr>Distribution of Cache Accesses</vt:lpstr>
      <vt:lpstr>Distribution of Cache Accesses</vt:lpstr>
      <vt:lpstr>PowerPoint Presentation</vt:lpstr>
      <vt:lpstr>PowerPoint Presentation</vt:lpstr>
      <vt:lpstr>PowerPoint Presentation</vt:lpstr>
      <vt:lpstr>PowerPoint Presentation</vt:lpstr>
      <vt:lpstr>PowerPoint Presentation</vt:lpstr>
      <vt:lpstr>Solar-DRAM</vt:lpstr>
      <vt:lpstr>Solar-DRAM</vt:lpstr>
      <vt:lpstr>Solar-DRAM: VLC (I)</vt:lpstr>
      <vt:lpstr>Solar-DRAM</vt:lpstr>
      <vt:lpstr>Solar-DRAM: RSC (II)</vt:lpstr>
      <vt:lpstr>Solar-DRAM</vt:lpstr>
      <vt:lpstr>Solar-DRAM: RLW (III)</vt:lpstr>
      <vt:lpstr>Solar-DRAM: Putting it all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Solar-DRAM:    Reducing DRAM Access Latency  by Exploiting the Variation in Local Bitlines </vt:lpstr>
      <vt:lpstr>PowerPoint Presentation</vt:lpstr>
      <vt:lpstr>Temperature</vt:lpstr>
      <vt:lpstr>Data Pattern Dependence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Solar-DRAM: Reducing DRAM Access Latency by Exploiting the Variation in Local Bitlines </dc:title>
  <dc:creator>Jeremie Kim</dc:creator>
  <cp:lastModifiedBy>Jeremie Kim</cp:lastModifiedBy>
  <cp:revision>552</cp:revision>
  <cp:lastPrinted>2018-10-08T19:25:20Z</cp:lastPrinted>
  <dcterms:created xsi:type="dcterms:W3CDTF">2018-09-15T18:09:54Z</dcterms:created>
  <dcterms:modified xsi:type="dcterms:W3CDTF">2018-10-09T15:39:21Z</dcterms:modified>
</cp:coreProperties>
</file>