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58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65"/>
    <p:restoredTop sz="84806"/>
  </p:normalViewPr>
  <p:slideViewPr>
    <p:cSldViewPr snapToGrid="0" snapToObjects="1">
      <p:cViewPr>
        <p:scale>
          <a:sx n="118" d="100"/>
          <a:sy n="118" d="100"/>
        </p:scale>
        <p:origin x="-592" y="-1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C1A7B-E8D7-6B4A-85B7-832C5883B7AB}" type="datetimeFigureOut">
              <a:rPr lang="en-US" smtClean="0"/>
              <a:t>3/18/19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88249-07E2-EC43-8B8E-DDF0AAD04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99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wand.com/en/Time_complexity" TargetMode="External"/><Relationship Id="rId4" Type="http://schemas.openxmlformats.org/officeDocument/2006/relationships/hyperlink" Target="https://www.wikiwand.com/en/Shortest_path_problem#CITEREFDijkstra1959" TargetMode="External"/><Relationship Id="rId5" Type="http://schemas.openxmlformats.org/officeDocument/2006/relationships/hyperlink" Target="https://www.wikiwand.com/en/Shortest_path_problem#CITEREFJohnson1977" TargetMode="External"/><Relationship Id="rId6" Type="http://schemas.openxmlformats.org/officeDocument/2006/relationships/hyperlink" Target="https://www.wikiwand.com/en/Binary_heap" TargetMode="External"/><Relationship Id="rId7" Type="http://schemas.openxmlformats.org/officeDocument/2006/relationships/hyperlink" Target="https://www.wikiwand.com/en/Shortest_path_problem#CITEREFFredmanTarjan1984" TargetMode="External"/><Relationship Id="rId8" Type="http://schemas.openxmlformats.org/officeDocument/2006/relationships/hyperlink" Target="https://www.wikiwand.com/en/Fibonacci_heap" TargetMode="External"/><Relationship Id="rId9" Type="http://schemas.openxmlformats.org/officeDocument/2006/relationships/hyperlink" Target="https://www.wikiwand.com/en/Shortest_path_problem#CITEREFThorup1999" TargetMode="External"/><Relationship Id="rId10" Type="http://schemas.openxmlformats.org/officeDocument/2006/relationships/hyperlink" Target="https://www.wikiwand.com/en/Breadth-first_search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Undirected graphs</a:t>
            </a:r>
          </a:p>
          <a:p>
            <a:r>
              <a:rPr lang="en-US" dirty="0" err="1" smtClean="0"/>
              <a:t>Weights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Time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complexity</a:t>
            </a:r>
            <a:r>
              <a:rPr lang="en-US" dirty="0" err="1" smtClean="0"/>
              <a:t>Author</a:t>
            </a:r>
            <a:r>
              <a:rPr lang="en-US" dirty="0" err="1" smtClean="0">
                <a:effectLst/>
              </a:rPr>
              <a:t>ℝ</a:t>
            </a:r>
            <a:r>
              <a:rPr lang="en-US" baseline="-25000" dirty="0" err="1" smtClean="0">
                <a:effectLst/>
              </a:rPr>
              <a:t>+</a:t>
            </a:r>
            <a:r>
              <a:rPr lang="en-US" i="1" dirty="0" err="1" smtClean="0">
                <a:effectLst/>
              </a:rPr>
              <a:t>O</a:t>
            </a:r>
            <a:r>
              <a:rPr lang="en-US" dirty="0" smtClean="0">
                <a:effectLst/>
              </a:rPr>
              <a:t>(</a:t>
            </a:r>
            <a:r>
              <a:rPr lang="en-US" i="1" dirty="0" smtClean="0">
                <a:effectLst/>
              </a:rPr>
              <a:t>V</a:t>
            </a:r>
            <a:r>
              <a:rPr lang="en-US" i="0" baseline="30000" dirty="0" smtClean="0">
                <a:effectLst/>
              </a:rPr>
              <a:t>2</a:t>
            </a:r>
            <a:r>
              <a:rPr lang="en-US" dirty="0" smtClean="0">
                <a:effectLst/>
              </a:rPr>
              <a:t>)</a:t>
            </a:r>
          </a:p>
          <a:p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Dijkstra 1959</a:t>
            </a:r>
            <a:r>
              <a:rPr lang="en-US" dirty="0" smtClean="0">
                <a:effectLst/>
              </a:rPr>
              <a:t>ℝ</a:t>
            </a:r>
            <a:r>
              <a:rPr lang="en-US" baseline="-25000" dirty="0" smtClean="0">
                <a:effectLst/>
              </a:rPr>
              <a:t>+</a:t>
            </a:r>
            <a:r>
              <a:rPr lang="en-US" i="1" dirty="0" smtClean="0">
                <a:effectLst/>
              </a:rPr>
              <a:t>O</a:t>
            </a:r>
            <a:r>
              <a:rPr lang="en-US" dirty="0" smtClean="0">
                <a:effectLst/>
              </a:rPr>
              <a:t>((</a:t>
            </a:r>
            <a:r>
              <a:rPr lang="en-US" i="1" dirty="0" smtClean="0">
                <a:effectLst/>
              </a:rPr>
              <a:t>E</a:t>
            </a:r>
            <a:r>
              <a:rPr lang="en-US" dirty="0" smtClean="0">
                <a:effectLst/>
              </a:rPr>
              <a:t> + </a:t>
            </a:r>
            <a:r>
              <a:rPr lang="en-US" i="1" dirty="0" smtClean="0">
                <a:effectLst/>
              </a:rPr>
              <a:t>V</a:t>
            </a:r>
            <a:r>
              <a:rPr lang="en-US" dirty="0" smtClean="0">
                <a:effectLst/>
              </a:rPr>
              <a:t>) log </a:t>
            </a:r>
            <a:r>
              <a:rPr lang="en-US" i="1" dirty="0" smtClean="0">
                <a:effectLst/>
              </a:rPr>
              <a:t>V</a:t>
            </a:r>
            <a:r>
              <a:rPr lang="en-US" dirty="0" smtClean="0">
                <a:effectLst/>
              </a:rPr>
              <a:t>)</a:t>
            </a:r>
          </a:p>
          <a:p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Johnson 1977</a:t>
            </a:r>
            <a:r>
              <a:rPr lang="en-US" dirty="0" smtClean="0">
                <a:effectLst/>
              </a:rPr>
              <a:t> (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Binary heap"/>
              </a:rPr>
              <a:t>binary heap</a:t>
            </a:r>
            <a:r>
              <a:rPr lang="en-US" dirty="0" smtClean="0">
                <a:effectLst/>
              </a:rPr>
              <a:t>)ℝ</a:t>
            </a:r>
            <a:r>
              <a:rPr lang="en-US" baseline="-25000" dirty="0" smtClean="0">
                <a:effectLst/>
              </a:rPr>
              <a:t>+</a:t>
            </a:r>
            <a:r>
              <a:rPr lang="en-US" i="1" dirty="0" smtClean="0">
                <a:effectLst/>
              </a:rPr>
              <a:t>O</a:t>
            </a:r>
            <a:r>
              <a:rPr lang="en-US" dirty="0" smtClean="0">
                <a:effectLst/>
              </a:rPr>
              <a:t>(</a:t>
            </a:r>
            <a:r>
              <a:rPr lang="en-US" i="1" dirty="0" smtClean="0">
                <a:effectLst/>
              </a:rPr>
              <a:t>E</a:t>
            </a:r>
            <a:r>
              <a:rPr lang="en-US" dirty="0" smtClean="0">
                <a:effectLst/>
              </a:rPr>
              <a:t> + </a:t>
            </a:r>
            <a:r>
              <a:rPr lang="en-US" i="1" dirty="0" smtClean="0">
                <a:effectLst/>
              </a:rPr>
              <a:t>V</a:t>
            </a:r>
            <a:r>
              <a:rPr lang="en-US" dirty="0" smtClean="0">
                <a:effectLst/>
              </a:rPr>
              <a:t> log </a:t>
            </a:r>
            <a:r>
              <a:rPr lang="en-US" i="1" dirty="0" smtClean="0">
                <a:effectLst/>
              </a:rPr>
              <a:t>V</a:t>
            </a:r>
            <a:r>
              <a:rPr lang="en-US" dirty="0" smtClean="0">
                <a:effectLst/>
              </a:rPr>
              <a:t>)</a:t>
            </a:r>
          </a:p>
          <a:p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Fredman &amp; Tarjan 1984</a:t>
            </a:r>
            <a:r>
              <a:rPr lang="en-US" dirty="0" smtClean="0">
                <a:effectLst/>
              </a:rPr>
              <a:t> (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Fibonacci heap"/>
              </a:rPr>
              <a:t>Fibonacci heap</a:t>
            </a:r>
            <a:r>
              <a:rPr lang="en-US" dirty="0" smtClean="0">
                <a:effectLst/>
              </a:rPr>
              <a:t>)ℕ</a:t>
            </a:r>
            <a:r>
              <a:rPr lang="en-US" i="1" dirty="0" smtClean="0">
                <a:effectLst/>
              </a:rPr>
              <a:t>O</a:t>
            </a:r>
            <a:r>
              <a:rPr lang="en-US" dirty="0" smtClean="0">
                <a:effectLst/>
              </a:rPr>
              <a:t>(</a:t>
            </a:r>
            <a:r>
              <a:rPr lang="en-US" i="1" dirty="0" smtClean="0">
                <a:effectLst/>
              </a:rPr>
              <a:t>E</a:t>
            </a:r>
            <a:r>
              <a:rPr lang="en-US" dirty="0" smtClean="0">
                <a:effectLst/>
              </a:rPr>
              <a:t>)</a:t>
            </a:r>
          </a:p>
          <a:p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/>
              </a:rPr>
              <a:t>Thorup 1999</a:t>
            </a:r>
            <a:r>
              <a:rPr lang="en-US" dirty="0" smtClean="0">
                <a:effectLst/>
              </a:rPr>
              <a:t> (requires constant-time multiplication).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Unweighted graphs</a:t>
            </a:r>
          </a:p>
          <a:p>
            <a:r>
              <a:rPr lang="en-US" dirty="0" err="1" smtClean="0"/>
              <a:t>AlgorithmTime</a:t>
            </a:r>
            <a:r>
              <a:rPr lang="en-US" dirty="0" smtClean="0"/>
              <a:t> </a:t>
            </a:r>
            <a:r>
              <a:rPr lang="en-US" dirty="0" err="1" smtClean="0"/>
              <a:t>complexityAuthor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Breadth-first search"/>
              </a:rPr>
              <a:t>Breadth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Breadth-first search"/>
              </a:rPr>
              <a:t>-first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Breadth-first search"/>
              </a:rPr>
              <a:t>search</a:t>
            </a:r>
            <a:r>
              <a:rPr lang="en-US" i="1" dirty="0" err="1" smtClean="0">
                <a:effectLst/>
              </a:rPr>
              <a:t>O</a:t>
            </a:r>
            <a:r>
              <a:rPr lang="en-US" dirty="0" smtClean="0">
                <a:effectLst/>
              </a:rPr>
              <a:t>(</a:t>
            </a:r>
            <a:r>
              <a:rPr lang="en-US" i="1" dirty="0" smtClean="0">
                <a:effectLst/>
              </a:rPr>
              <a:t>E</a:t>
            </a:r>
            <a:r>
              <a:rPr lang="en-US" dirty="0" smtClean="0">
                <a:effectLst/>
              </a:rPr>
              <a:t> + </a:t>
            </a:r>
            <a:r>
              <a:rPr lang="en-US" i="1" dirty="0" smtClean="0">
                <a:effectLst/>
              </a:rPr>
              <a:t>V</a:t>
            </a:r>
            <a:r>
              <a:rPr lang="en-US" dirty="0" smtClean="0">
                <a:effectLst/>
              </a:rPr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Directed acyclic graphs (DAGs)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8249-07E2-EC43-8B8E-DDF0AAD041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25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8249-07E2-EC43-8B8E-DDF0AAD041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95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8249-07E2-EC43-8B8E-DDF0AAD041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9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8249-07E2-EC43-8B8E-DDF0AAD041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40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8249-07E2-EC43-8B8E-DDF0AAD0415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51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8249-07E2-EC43-8B8E-DDF0AAD041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61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8249-07E2-EC43-8B8E-DDF0AAD0415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83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8249-07E2-EC43-8B8E-DDF0AAD0415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17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Requirements Elicitation</a:t>
            </a:r>
            <a:r>
              <a:rPr lang="zh-CN" altLang="en-US" dirty="0" smtClean="0"/>
              <a:t> </a:t>
            </a:r>
            <a:r>
              <a:rPr lang="zh-CN" altLang="en-US" dirty="0" smtClean="0">
                <a:sym typeface="Wingdings"/>
              </a:rPr>
              <a:t> </a:t>
            </a:r>
            <a:r>
              <a:rPr lang="en-US" altLang="zh-CN" dirty="0" smtClean="0">
                <a:sym typeface="Wingdings"/>
              </a:rPr>
              <a:t>gathering</a:t>
            </a:r>
            <a:r>
              <a:rPr lang="zh-CN" altLang="en-US" dirty="0" smtClean="0">
                <a:sym typeface="Wingdings"/>
              </a:rPr>
              <a:t> </a:t>
            </a:r>
            <a:r>
              <a:rPr lang="en-US" altLang="zh-CN" dirty="0" smtClean="0">
                <a:sym typeface="Wingdings"/>
              </a:rPr>
              <a:t>results</a:t>
            </a:r>
            <a:r>
              <a:rPr lang="zh-CN" altLang="en-US" dirty="0" smtClean="0">
                <a:sym typeface="Wingding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88249-07E2-EC43-8B8E-DDF0AAD0415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18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1C1E-A79C-C743-8054-4F96E0E8B367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82ED-CFD5-E541-8C3D-BB16101F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80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1C1E-A79C-C743-8054-4F96E0E8B367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82ED-CFD5-E541-8C3D-BB16101F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6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1C1E-A79C-C743-8054-4F96E0E8B367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82ED-CFD5-E541-8C3D-BB16101F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67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1C1E-A79C-C743-8054-4F96E0E8B367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82ED-CFD5-E541-8C3D-BB16101F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0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1C1E-A79C-C743-8054-4F96E0E8B367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82ED-CFD5-E541-8C3D-BB16101F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8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1C1E-A79C-C743-8054-4F96E0E8B367}" type="datetimeFigureOut">
              <a:rPr lang="en-US" smtClean="0"/>
              <a:t>3/18/19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82ED-CFD5-E541-8C3D-BB16101F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1C1E-A79C-C743-8054-4F96E0E8B367}" type="datetimeFigureOut">
              <a:rPr lang="en-US" smtClean="0"/>
              <a:t>3/18/19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82ED-CFD5-E541-8C3D-BB16101F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8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1C1E-A79C-C743-8054-4F96E0E8B367}" type="datetimeFigureOut">
              <a:rPr lang="en-US" smtClean="0"/>
              <a:t>3/18/19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82ED-CFD5-E541-8C3D-BB16101F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2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1C1E-A79C-C743-8054-4F96E0E8B367}" type="datetimeFigureOut">
              <a:rPr lang="en-US" smtClean="0"/>
              <a:t>3/18/19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82ED-CFD5-E541-8C3D-BB16101F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04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1C1E-A79C-C743-8054-4F96E0E8B367}" type="datetimeFigureOut">
              <a:rPr lang="en-US" smtClean="0"/>
              <a:t>3/18/19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82ED-CFD5-E541-8C3D-BB16101F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86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1C1E-A79C-C743-8054-4F96E0E8B367}" type="datetimeFigureOut">
              <a:rPr lang="en-US" smtClean="0"/>
              <a:t>3/18/19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82ED-CFD5-E541-8C3D-BB16101F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5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81C1E-A79C-C743-8054-4F96E0E8B367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C82ED-CFD5-E541-8C3D-BB16101F0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7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shuai.wang@inf.ethz.ch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Assignment 1 - Requirements Elicitation and</a:t>
            </a:r>
            <a:r>
              <a:rPr lang="zh-CN" altLang="en-US" b="1" dirty="0" smtClean="0"/>
              <a:t> </a:t>
            </a:r>
            <a:r>
              <a:rPr lang="en-US" b="1" dirty="0" smtClean="0"/>
              <a:t>Documentation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Shuai</a:t>
            </a:r>
            <a:r>
              <a:rPr lang="zh-CN" altLang="en-US" dirty="0" smtClean="0"/>
              <a:t> </a:t>
            </a:r>
            <a:r>
              <a:rPr lang="en-US" altLang="zh-CN" dirty="0" smtClean="0"/>
              <a:t>Wang</a:t>
            </a:r>
          </a:p>
          <a:p>
            <a:r>
              <a:rPr lang="en-US" altLang="zh-CN" dirty="0" smtClean="0">
                <a:hlinkClick r:id="rId2"/>
              </a:rPr>
              <a:t>shuai.wang@inf.ethz.ch</a:t>
            </a:r>
            <a:endParaRPr lang="en-US" altLang="zh-CN" dirty="0" smtClean="0"/>
          </a:p>
          <a:p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17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Exercise 2 </a:t>
            </a:r>
            <a:r>
              <a:rPr lang="mr-IN" sz="4000" b="1" dirty="0" smtClean="0"/>
              <a:t>–</a:t>
            </a:r>
            <a:r>
              <a:rPr lang="en-US" sz="4000" b="1" dirty="0" smtClean="0"/>
              <a:t> Design</a:t>
            </a:r>
            <a:r>
              <a:rPr lang="en-US" altLang="zh-CN" sz="4000" b="1" dirty="0" smtClean="0"/>
              <a:t>: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A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Simple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Implementation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of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Modern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C++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Smart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Pointers</a:t>
            </a:r>
            <a:endParaRPr lang="en-US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1284513" y="6306235"/>
            <a:ext cx="101781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https://</a:t>
            </a:r>
            <a:r>
              <a:rPr lang="en-US" sz="1200" dirty="0" err="1" smtClean="0"/>
              <a:t>codereview.stackexchange.com</a:t>
            </a:r>
            <a:r>
              <a:rPr lang="en-US" sz="1200" dirty="0" smtClean="0"/>
              <a:t>/questions/159804/c-smart-pointer-implementation</a:t>
            </a:r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278" y="2072595"/>
            <a:ext cx="3546929" cy="3546929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623064" y="3450771"/>
            <a:ext cx="1479365" cy="634937"/>
          </a:xfrm>
          <a:prstGeom prst="rect">
            <a:avLst/>
          </a:prstGeom>
          <a:solidFill>
            <a:srgbClr val="FFC000">
              <a:alpha val="40000"/>
            </a:srgb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954" y="1395956"/>
            <a:ext cx="3649699" cy="479135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7686406" y="3982294"/>
            <a:ext cx="1577336" cy="206828"/>
          </a:xfrm>
          <a:prstGeom prst="rect">
            <a:avLst/>
          </a:prstGeom>
          <a:solidFill>
            <a:srgbClr val="FFC000">
              <a:alpha val="40000"/>
            </a:srgb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04467" y="1969181"/>
            <a:ext cx="1577336" cy="206828"/>
          </a:xfrm>
          <a:prstGeom prst="rect">
            <a:avLst/>
          </a:prstGeom>
          <a:solidFill>
            <a:srgbClr val="FFC000">
              <a:alpha val="40000"/>
            </a:srgb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686406" y="4981388"/>
            <a:ext cx="1577336" cy="206828"/>
          </a:xfrm>
          <a:prstGeom prst="rect">
            <a:avLst/>
          </a:prstGeom>
          <a:solidFill>
            <a:srgbClr val="FFC000">
              <a:alpha val="40000"/>
            </a:srgb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427327" y="2553146"/>
            <a:ext cx="2903216" cy="179259"/>
          </a:xfrm>
          <a:prstGeom prst="rect">
            <a:avLst/>
          </a:prstGeom>
          <a:solidFill>
            <a:srgbClr val="FFC000">
              <a:alpha val="40000"/>
            </a:srgb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623063" y="4772419"/>
            <a:ext cx="2067194" cy="768410"/>
          </a:xfrm>
          <a:prstGeom prst="rect">
            <a:avLst/>
          </a:prstGeom>
          <a:solidFill>
            <a:srgbClr val="FFC000">
              <a:alpha val="40000"/>
            </a:srgb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3737797" y="4085708"/>
            <a:ext cx="3784232" cy="928963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190650" y="3763236"/>
            <a:ext cx="4331379" cy="1316425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03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1" animBg="1"/>
      <p:bldP spid="23" grpId="0" animBg="1"/>
      <p:bldP spid="2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Exercise 3 - Requirements Elicitation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838200" y="1690688"/>
            <a:ext cx="10276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o </a:t>
            </a:r>
            <a:r>
              <a:rPr lang="en-US" b="1" dirty="0" smtClean="0"/>
              <a:t>authoritative solution to this exercis</a:t>
            </a:r>
            <a:r>
              <a:rPr lang="en-US" altLang="zh-CN" b="1" dirty="0" smtClean="0"/>
              <a:t>e,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but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hope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it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helps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for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you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to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get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some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senses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and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think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further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on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how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to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effectively</a:t>
            </a:r>
            <a:r>
              <a:rPr lang="zh-CN" altLang="en-US" b="1" dirty="0" smtClean="0"/>
              <a:t> </a:t>
            </a:r>
            <a:r>
              <a:rPr lang="en-US" altLang="zh-CN" b="1" dirty="0" smtClean="0">
                <a:solidFill>
                  <a:srgbClr val="FF0000"/>
                </a:solidFill>
              </a:rPr>
              <a:t>gather</a:t>
            </a:r>
            <a:r>
              <a:rPr lang="zh-CN" altLang="en-US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</a:rPr>
              <a:t>requirements</a:t>
            </a:r>
            <a:r>
              <a:rPr lang="en-US" altLang="zh-CN" b="1" dirty="0" smtClean="0"/>
              <a:t>.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772" y="3509329"/>
            <a:ext cx="2969925" cy="155484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41545" y="2799319"/>
            <a:ext cx="15458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0" dirty="0" smtClean="0">
                <a:solidFill>
                  <a:srgbClr val="000000"/>
                </a:solidFill>
                <a:effectLst/>
                <a:latin typeface="Lora" charset="0"/>
              </a:rPr>
              <a:t> role playing</a:t>
            </a:r>
            <a:endParaRPr lang="en-US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5648774" y="2800227"/>
            <a:ext cx="12378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i="0" dirty="0" smtClean="0">
                <a:solidFill>
                  <a:srgbClr val="000000"/>
                </a:solidFill>
                <a:effectLst/>
                <a:latin typeface="Lora" charset="0"/>
              </a:rPr>
              <a:t>Scenarios</a:t>
            </a:r>
            <a:endParaRPr lang="en-US" sz="20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774" y="3509329"/>
            <a:ext cx="5257800" cy="200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0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b="1" dirty="0" smtClean="0"/>
              <a:t>Exercise 3 - Requirements Elicitation: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Corner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Cases</a:t>
            </a:r>
            <a:endParaRPr lang="en-US" sz="4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838200" y="1656747"/>
            <a:ext cx="10481999" cy="4188381"/>
          </a:xfrm>
          <a:prstGeom prst="roundRect">
            <a:avLst/>
          </a:prstGeom>
          <a:solidFill>
            <a:schemeClr val="accent5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Q: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is an online customer logged out from the system automatically when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inactive? If so, after what time?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altLang="zh-CN" sz="2000" b="1" dirty="0" smtClean="0">
                <a:latin typeface="Calibri" charset="0"/>
                <a:ea typeface="Calibri" charset="0"/>
                <a:cs typeface="Calibri" charset="0"/>
              </a:rPr>
              <a:t>A:</a:t>
            </a:r>
            <a:r>
              <a:rPr lang="zh-CN" altLang="en-US" sz="2000" b="1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b="1" dirty="0" smtClean="0">
                <a:latin typeface="Calibri" charset="0"/>
                <a:ea typeface="Calibri" charset="0"/>
                <a:cs typeface="Calibri" charset="0"/>
              </a:rPr>
              <a:t>Yes. When the customer is inactive for 5 minutes, he/she is logged out</a:t>
            </a:r>
            <a:r>
              <a:rPr lang="zh-CN" altLang="en-US" sz="2000" b="1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b="1" dirty="0" smtClean="0">
                <a:latin typeface="Calibri" charset="0"/>
                <a:ea typeface="Calibri" charset="0"/>
                <a:cs typeface="Calibri" charset="0"/>
              </a:rPr>
              <a:t>automatically.</a:t>
            </a:r>
          </a:p>
          <a:p>
            <a:pPr marL="285750" indent="-285750">
              <a:buFont typeface="Arial" charset="0"/>
              <a:buChar char="•"/>
            </a:pP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Q: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When a new customer creates an online account, can he place his first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order to a different address than to which the credit card he is paying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with is registered?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altLang="zh-CN" sz="2000" b="1" dirty="0" smtClean="0">
                <a:latin typeface="Calibri" charset="0"/>
                <a:ea typeface="Calibri" charset="0"/>
                <a:cs typeface="Calibri" charset="0"/>
              </a:rPr>
              <a:t>A:</a:t>
            </a:r>
            <a:r>
              <a:rPr lang="zh-CN" altLang="en-US" sz="2000" b="1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b="1" dirty="0" smtClean="0">
                <a:latin typeface="Calibri" charset="0"/>
                <a:ea typeface="Calibri" charset="0"/>
                <a:cs typeface="Calibri" charset="0"/>
              </a:rPr>
              <a:t>No. This is a security measure placed in order to prevent frauds.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altLang="zh-CN" sz="2000" b="1" dirty="0" smtClean="0">
                <a:latin typeface="Calibri" charset="0"/>
                <a:ea typeface="Calibri" charset="0"/>
                <a:cs typeface="Calibri" charset="0"/>
              </a:rPr>
              <a:t>A:</a:t>
            </a:r>
            <a:r>
              <a:rPr lang="zh-CN" altLang="en-US" sz="2000" b="1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b="1" dirty="0" smtClean="0">
                <a:latin typeface="Calibri" charset="0"/>
                <a:ea typeface="Calibri" charset="0"/>
                <a:cs typeface="Calibri" charset="0"/>
              </a:rPr>
              <a:t>However,</a:t>
            </a:r>
            <a:r>
              <a:rPr lang="zh-CN" altLang="en-US" sz="2000" b="1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b="1" dirty="0" smtClean="0">
                <a:latin typeface="Calibri" charset="0"/>
                <a:ea typeface="Calibri" charset="0"/>
                <a:cs typeface="Calibri" charset="0"/>
              </a:rPr>
              <a:t>after the first order was placed and the flowers were delivered, the customer</a:t>
            </a:r>
            <a:r>
              <a:rPr lang="zh-CN" altLang="en-US" sz="2000" b="1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b="1" dirty="0" smtClean="0">
                <a:latin typeface="Calibri" charset="0"/>
                <a:ea typeface="Calibri" charset="0"/>
                <a:cs typeface="Calibri" charset="0"/>
              </a:rPr>
              <a:t>can change the delivery address in subsequent orders.</a:t>
            </a:r>
          </a:p>
          <a:p>
            <a:pPr marL="285750" indent="-285750">
              <a:buFont typeface="Arial" charset="0"/>
              <a:buChar char="•"/>
            </a:pP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Q: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Is there any limit on the number of orders that can be taken per day?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altLang="zh-CN" sz="2000" b="1" dirty="0" smtClean="0">
                <a:latin typeface="Calibri" charset="0"/>
                <a:ea typeface="Calibri" charset="0"/>
                <a:cs typeface="Calibri" charset="0"/>
              </a:rPr>
              <a:t>A:</a:t>
            </a:r>
            <a:r>
              <a:rPr lang="zh-CN" altLang="en-US" sz="2000" b="1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b="1" dirty="0" smtClean="0">
                <a:latin typeface="Calibri" charset="0"/>
                <a:ea typeface="Calibri" charset="0"/>
                <a:cs typeface="Calibri" charset="0"/>
              </a:rPr>
              <a:t>Yes. This number depends on the number of messengers the owner currently has.</a:t>
            </a:r>
          </a:p>
          <a:p>
            <a:pPr marL="285750" indent="-285750">
              <a:buFont typeface="Arial" charset="0"/>
              <a:buChar char="•"/>
            </a:pP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Q: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Is it possible to cancel an order once it has been placed?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altLang="zh-CN" sz="2000" i="1" dirty="0" smtClean="0">
                <a:latin typeface="Calibri" charset="0"/>
                <a:ea typeface="Calibri" charset="0"/>
                <a:cs typeface="Calibri" charset="0"/>
              </a:rPr>
              <a:t>What’s</a:t>
            </a:r>
            <a:r>
              <a:rPr lang="zh-CN" altLang="en-US" sz="2000" i="1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i="1" dirty="0" smtClean="0">
                <a:latin typeface="Calibri" charset="0"/>
                <a:ea typeface="Calibri" charset="0"/>
                <a:cs typeface="Calibri" charset="0"/>
              </a:rPr>
              <a:t>your</a:t>
            </a:r>
            <a:r>
              <a:rPr lang="zh-CN" altLang="en-US" sz="2000" i="1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i="1" dirty="0" smtClean="0">
                <a:latin typeface="Calibri" charset="0"/>
                <a:ea typeface="Calibri" charset="0"/>
                <a:cs typeface="Calibri" charset="0"/>
              </a:rPr>
              <a:t>idea?</a:t>
            </a:r>
          </a:p>
        </p:txBody>
      </p:sp>
    </p:spTree>
    <p:extLst>
      <p:ext uri="{BB962C8B-B14F-4D97-AF65-F5344CB8AC3E}">
        <p14:creationId xmlns:p14="http://schemas.microsoft.com/office/powerpoint/2010/main" val="147182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b="1" dirty="0" smtClean="0"/>
              <a:t>Let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us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know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if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you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have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any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questions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or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would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like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to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discuss</a:t>
            </a:r>
            <a:endParaRPr lang="en-US" sz="40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598714" y="2696013"/>
            <a:ext cx="10537371" cy="2962513"/>
          </a:xfrm>
          <a:prstGeom prst="roundRect">
            <a:avLst/>
          </a:prstGeom>
          <a:solidFill>
            <a:schemeClr val="accent1">
              <a:alpha val="82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altLang="zh-CN" sz="2800" dirty="0"/>
              <a:t>Contact</a:t>
            </a:r>
            <a:r>
              <a:rPr lang="zh-CN" altLang="en-US" sz="2800" dirty="0"/>
              <a:t> </a:t>
            </a:r>
            <a:r>
              <a:rPr lang="en-US" altLang="zh-CN" sz="2800" dirty="0"/>
              <a:t>TAs</a:t>
            </a:r>
            <a:r>
              <a:rPr lang="zh-CN" altLang="en-US" sz="2800" dirty="0"/>
              <a:t> </a:t>
            </a:r>
            <a:r>
              <a:rPr lang="en-US" altLang="zh-CN" sz="2800" dirty="0"/>
              <a:t>in</a:t>
            </a:r>
            <a:r>
              <a:rPr lang="zh-CN" altLang="en-US" sz="2800" dirty="0"/>
              <a:t> </a:t>
            </a:r>
            <a:r>
              <a:rPr lang="en-US" altLang="zh-CN" sz="2800" dirty="0"/>
              <a:t>case</a:t>
            </a:r>
            <a:r>
              <a:rPr lang="zh-CN" altLang="en-US" sz="2800" dirty="0"/>
              <a:t> </a:t>
            </a:r>
            <a:r>
              <a:rPr lang="en-US" altLang="zh-CN" sz="2800" dirty="0"/>
              <a:t>you</a:t>
            </a:r>
            <a:r>
              <a:rPr lang="zh-CN" altLang="en-US" sz="2800" dirty="0"/>
              <a:t> </a:t>
            </a:r>
            <a:r>
              <a:rPr lang="en-US" altLang="zh-CN" sz="2800" dirty="0"/>
              <a:t>have</a:t>
            </a:r>
            <a:r>
              <a:rPr lang="zh-CN" altLang="en-US" sz="2800" dirty="0"/>
              <a:t> </a:t>
            </a:r>
            <a:r>
              <a:rPr lang="en-US" altLang="zh-CN" sz="2800" dirty="0"/>
              <a:t>any</a:t>
            </a:r>
            <a:r>
              <a:rPr lang="zh-CN" altLang="en-US" sz="2800" dirty="0"/>
              <a:t> </a:t>
            </a:r>
            <a:r>
              <a:rPr lang="en-US" altLang="zh-CN" sz="2800" dirty="0"/>
              <a:t>questions</a:t>
            </a:r>
            <a:r>
              <a:rPr lang="zh-CN" altLang="en-US" sz="2800" dirty="0"/>
              <a:t> </a:t>
            </a:r>
            <a:r>
              <a:rPr lang="en-US" altLang="zh-CN" sz="2800" dirty="0"/>
              <a:t>or</a:t>
            </a:r>
            <a:r>
              <a:rPr lang="zh-CN" altLang="en-US" sz="2800" dirty="0"/>
              <a:t> </a:t>
            </a:r>
            <a:r>
              <a:rPr lang="en-US" altLang="zh-CN" sz="2800" dirty="0"/>
              <a:t>want</a:t>
            </a:r>
            <a:r>
              <a:rPr lang="zh-CN" altLang="en-US" sz="2800" dirty="0"/>
              <a:t> </a:t>
            </a:r>
            <a:r>
              <a:rPr lang="en-US" altLang="zh-CN" sz="2800" dirty="0"/>
              <a:t>to</a:t>
            </a:r>
            <a:r>
              <a:rPr lang="zh-CN" altLang="en-US" sz="2800" dirty="0"/>
              <a:t> </a:t>
            </a:r>
            <a:r>
              <a:rPr lang="en-US" altLang="zh-CN" sz="2800" dirty="0"/>
              <a:t>make</a:t>
            </a:r>
            <a:r>
              <a:rPr lang="zh-CN" altLang="en-US" sz="2800" dirty="0"/>
              <a:t> </a:t>
            </a:r>
            <a:r>
              <a:rPr lang="en-US" altLang="zh-CN" sz="2800" dirty="0"/>
              <a:t>any</a:t>
            </a:r>
            <a:r>
              <a:rPr lang="zh-CN" altLang="en-US" sz="2800" dirty="0"/>
              <a:t> </a:t>
            </a:r>
            <a:r>
              <a:rPr lang="en-US" altLang="zh-CN" sz="2800" dirty="0"/>
              <a:t>changes</a:t>
            </a:r>
            <a:r>
              <a:rPr lang="zh-CN" altLang="en-US" sz="2800" dirty="0"/>
              <a:t> </a:t>
            </a:r>
            <a:r>
              <a:rPr lang="en-US" altLang="zh-CN" sz="2800" dirty="0"/>
              <a:t>to</a:t>
            </a:r>
            <a:r>
              <a:rPr lang="zh-CN" altLang="en-US" sz="2800" dirty="0"/>
              <a:t> </a:t>
            </a:r>
            <a:r>
              <a:rPr lang="en-US" altLang="zh-CN" sz="2800" dirty="0"/>
              <a:t>the</a:t>
            </a:r>
            <a:r>
              <a:rPr lang="zh-CN" altLang="en-US" sz="2800" dirty="0"/>
              <a:t> </a:t>
            </a:r>
            <a:r>
              <a:rPr lang="en-US" altLang="zh-CN" sz="2800" dirty="0"/>
              <a:t>grouping</a:t>
            </a:r>
            <a:r>
              <a:rPr lang="zh-CN" altLang="en-US" sz="2800" dirty="0"/>
              <a:t> </a:t>
            </a:r>
            <a:r>
              <a:rPr lang="en-US" altLang="zh-CN" sz="2800" dirty="0"/>
              <a:t>and</a:t>
            </a:r>
            <a:r>
              <a:rPr lang="zh-CN" altLang="en-US" sz="2800" dirty="0"/>
              <a:t> </a:t>
            </a:r>
            <a:r>
              <a:rPr lang="en-US" altLang="zh-CN" sz="2800" dirty="0"/>
              <a:t>exercise</a:t>
            </a:r>
            <a:r>
              <a:rPr lang="zh-CN" altLang="en-US" sz="2800" dirty="0"/>
              <a:t> </a:t>
            </a:r>
            <a:r>
              <a:rPr lang="en-US" altLang="zh-CN" sz="2800" dirty="0"/>
              <a:t>session</a:t>
            </a:r>
            <a:r>
              <a:rPr lang="zh-CN" altLang="en-US" sz="2800" dirty="0"/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ASAP.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altLang="zh-CN" sz="2800" dirty="0">
                <a:latin typeface="Calibri" charset="0"/>
                <a:ea typeface="Calibri" charset="0"/>
                <a:cs typeface="Calibri" charset="0"/>
              </a:rPr>
              <a:t>We</a:t>
            </a:r>
            <a:r>
              <a:rPr lang="zh-CN" alt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800" dirty="0">
                <a:latin typeface="Calibri" charset="0"/>
                <a:ea typeface="Calibri" charset="0"/>
                <a:cs typeface="Calibri" charset="0"/>
              </a:rPr>
              <a:t>are</a:t>
            </a:r>
            <a:r>
              <a:rPr lang="zh-CN" alt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800" dirty="0">
                <a:latin typeface="Calibri" charset="0"/>
                <a:ea typeface="Calibri" charset="0"/>
                <a:cs typeface="Calibri" charset="0"/>
              </a:rPr>
              <a:t>collecting</a:t>
            </a:r>
            <a:r>
              <a:rPr lang="zh-CN" alt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800" dirty="0">
                <a:latin typeface="Calibri" charset="0"/>
                <a:ea typeface="Calibri" charset="0"/>
                <a:cs typeface="Calibri" charset="0"/>
              </a:rPr>
              <a:t>and</a:t>
            </a:r>
            <a:r>
              <a:rPr lang="zh-CN" alt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800" dirty="0">
                <a:latin typeface="Calibri" charset="0"/>
                <a:ea typeface="Calibri" charset="0"/>
                <a:cs typeface="Calibri" charset="0"/>
              </a:rPr>
              <a:t>maintaining</a:t>
            </a:r>
            <a:r>
              <a:rPr lang="zh-CN" alt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800" dirty="0">
                <a:latin typeface="Calibri" charset="0"/>
                <a:ea typeface="Calibri" charset="0"/>
                <a:cs typeface="Calibri" charset="0"/>
              </a:rPr>
              <a:t>an</a:t>
            </a:r>
            <a:r>
              <a:rPr lang="zh-CN" alt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800" dirty="0">
                <a:latin typeface="Calibri" charset="0"/>
                <a:ea typeface="Calibri" charset="0"/>
                <a:cs typeface="Calibri" charset="0"/>
              </a:rPr>
              <a:t>internal</a:t>
            </a:r>
            <a:r>
              <a:rPr lang="zh-CN" alt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800" dirty="0">
                <a:latin typeface="Calibri" charset="0"/>
                <a:ea typeface="Calibri" charset="0"/>
                <a:cs typeface="Calibri" charset="0"/>
              </a:rPr>
              <a:t>list</a:t>
            </a:r>
            <a:r>
              <a:rPr lang="zh-CN" alt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800" dirty="0">
                <a:latin typeface="Calibri" charset="0"/>
                <a:ea typeface="Calibri" charset="0"/>
                <a:cs typeface="Calibri" charset="0"/>
              </a:rPr>
              <a:t>of</a:t>
            </a:r>
            <a:r>
              <a:rPr lang="zh-CN" alt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800" dirty="0">
                <a:latin typeface="Calibri" charset="0"/>
                <a:ea typeface="Calibri" charset="0"/>
                <a:cs typeface="Calibri" charset="0"/>
              </a:rPr>
              <a:t>all</a:t>
            </a:r>
            <a:r>
              <a:rPr lang="zh-CN" alt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800" dirty="0">
                <a:latin typeface="Calibri" charset="0"/>
                <a:ea typeface="Calibri" charset="0"/>
                <a:cs typeface="Calibri" charset="0"/>
              </a:rPr>
              <a:t>the</a:t>
            </a:r>
            <a:r>
              <a:rPr lang="zh-CN" alt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800" dirty="0">
                <a:latin typeface="Calibri" charset="0"/>
                <a:ea typeface="Calibri" charset="0"/>
                <a:cs typeface="Calibri" charset="0"/>
              </a:rPr>
              <a:t>grouping</a:t>
            </a:r>
            <a:r>
              <a:rPr lang="zh-CN" alt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800" dirty="0">
                <a:latin typeface="Calibri" charset="0"/>
                <a:ea typeface="Calibri" charset="0"/>
                <a:cs typeface="Calibri" charset="0"/>
              </a:rPr>
              <a:t>info.</a:t>
            </a:r>
            <a:r>
              <a:rPr lang="zh-CN" alt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800" dirty="0">
                <a:latin typeface="Calibri" charset="0"/>
                <a:ea typeface="Calibri" charset="0"/>
                <a:cs typeface="Calibri" charset="0"/>
              </a:rPr>
              <a:t>And</a:t>
            </a:r>
            <a:r>
              <a:rPr lang="zh-CN" alt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800" dirty="0">
                <a:latin typeface="Calibri" charset="0"/>
                <a:ea typeface="Calibri" charset="0"/>
                <a:cs typeface="Calibri" charset="0"/>
              </a:rPr>
              <a:t>will</a:t>
            </a:r>
            <a:r>
              <a:rPr lang="zh-CN" alt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800" dirty="0">
                <a:latin typeface="Calibri" charset="0"/>
                <a:ea typeface="Calibri" charset="0"/>
                <a:cs typeface="Calibri" charset="0"/>
              </a:rPr>
              <a:t>update</a:t>
            </a:r>
            <a:r>
              <a:rPr lang="zh-CN" alt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800" dirty="0">
                <a:latin typeface="Calibri" charset="0"/>
                <a:ea typeface="Calibri" charset="0"/>
                <a:cs typeface="Calibri" charset="0"/>
              </a:rPr>
              <a:t>online</a:t>
            </a:r>
            <a:r>
              <a:rPr lang="zh-CN" alt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late</a:t>
            </a:r>
            <a:r>
              <a:rPr lang="zh-CN" altLang="en-US" sz="28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this</a:t>
            </a:r>
            <a:r>
              <a:rPr lang="zh-CN" altLang="en-US" sz="28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week</a:t>
            </a:r>
            <a:r>
              <a:rPr lang="en-US" altLang="zh-CN" sz="2800" dirty="0">
                <a:latin typeface="Calibri" charset="0"/>
                <a:ea typeface="Calibri" charset="0"/>
                <a:cs typeface="Calibri" charset="0"/>
              </a:rPr>
              <a:t>,</a:t>
            </a:r>
            <a:r>
              <a:rPr lang="zh-CN" alt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800" dirty="0">
                <a:latin typeface="Calibri" charset="0"/>
                <a:ea typeface="Calibri" charset="0"/>
                <a:cs typeface="Calibri" charset="0"/>
              </a:rPr>
              <a:t>after</a:t>
            </a:r>
            <a:r>
              <a:rPr lang="zh-CN" alt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800" dirty="0">
                <a:latin typeface="Calibri" charset="0"/>
                <a:ea typeface="Calibri" charset="0"/>
                <a:cs typeface="Calibri" charset="0"/>
              </a:rPr>
              <a:t>finishing</a:t>
            </a:r>
            <a:r>
              <a:rPr lang="zh-CN" alt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800" dirty="0">
                <a:latin typeface="Calibri" charset="0"/>
                <a:ea typeface="Calibri" charset="0"/>
                <a:cs typeface="Calibri" charset="0"/>
              </a:rPr>
              <a:t>all</a:t>
            </a:r>
            <a:r>
              <a:rPr lang="zh-CN" alt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800" dirty="0">
                <a:latin typeface="Calibri" charset="0"/>
                <a:ea typeface="Calibri" charset="0"/>
                <a:cs typeface="Calibri" charset="0"/>
              </a:rPr>
              <a:t>the</a:t>
            </a:r>
            <a:r>
              <a:rPr lang="zh-CN" alt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800" dirty="0">
                <a:latin typeface="Calibri" charset="0"/>
                <a:ea typeface="Calibri" charset="0"/>
                <a:cs typeface="Calibri" charset="0"/>
              </a:rPr>
              <a:t>exercise</a:t>
            </a:r>
            <a:r>
              <a:rPr lang="zh-CN" altLang="en-US" sz="2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800" dirty="0">
                <a:latin typeface="Calibri" charset="0"/>
                <a:ea typeface="Calibri" charset="0"/>
                <a:cs typeface="Calibri" charset="0"/>
              </a:rPr>
              <a:t>sessions.</a:t>
            </a:r>
          </a:p>
          <a:p>
            <a:pPr marL="285750" indent="-285750">
              <a:buFont typeface="Arial" charset="0"/>
              <a:buChar char="•"/>
            </a:pPr>
            <a:endParaRPr lang="en-US" altLang="zh-CN" sz="28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92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b="1" dirty="0" smtClean="0"/>
              <a:t>Schedule</a:t>
            </a:r>
            <a:endParaRPr lang="en-US" sz="4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838200" y="1656747"/>
            <a:ext cx="10481999" cy="5550456"/>
          </a:xfrm>
          <a:prstGeom prst="roundRect">
            <a:avLst/>
          </a:prstGeom>
          <a:solidFill>
            <a:schemeClr val="accent5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Three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hours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session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(tentatively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decide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in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this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way):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Some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tutorial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and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Q&amp;A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on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the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first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assignment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Q&amp;A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(if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needed)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for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the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second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assignment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Q&amp;A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(if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needed)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for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the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group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project.</a:t>
            </a:r>
            <a:endParaRPr lang="en-US" altLang="zh-CN" sz="2000" dirty="0">
              <a:latin typeface="Calibri" charset="0"/>
              <a:ea typeface="Calibri" charset="0"/>
              <a:cs typeface="Calibri" charset="0"/>
            </a:endParaRPr>
          </a:p>
          <a:p>
            <a:pPr marL="742950" lvl="1" indent="-285750">
              <a:buFont typeface="Arial" charset="0"/>
              <a:buChar char="•"/>
            </a:pPr>
            <a:endParaRPr lang="en-US" altLang="zh-CN" sz="2000" dirty="0" smtClean="0">
              <a:latin typeface="Calibri" charset="0"/>
              <a:ea typeface="Calibri" charset="0"/>
              <a:cs typeface="Calibri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Can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we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put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all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the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team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members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into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one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exercise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session?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endParaRPr lang="en-US" altLang="zh-CN" sz="2000" dirty="0" smtClean="0">
              <a:latin typeface="Calibri" charset="0"/>
              <a:ea typeface="Calibri" charset="0"/>
              <a:cs typeface="Calibri" charset="0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Not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possible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for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the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whole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class,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sorry.</a:t>
            </a:r>
          </a:p>
          <a:p>
            <a:pPr marL="742950" lvl="1" indent="-285750">
              <a:buFont typeface="Arial" charset="0"/>
              <a:buChar char="•"/>
            </a:pPr>
            <a:endParaRPr lang="en-US" altLang="zh-CN" sz="2000" dirty="0">
              <a:latin typeface="Calibri" charset="0"/>
              <a:ea typeface="Calibri" charset="0"/>
              <a:cs typeface="Calibri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altLang="zh-CN" sz="2000" dirty="0"/>
              <a:t>Contact</a:t>
            </a:r>
            <a:r>
              <a:rPr lang="zh-CN" altLang="en-US" sz="2000" dirty="0"/>
              <a:t> </a:t>
            </a:r>
            <a:r>
              <a:rPr lang="en-US" altLang="zh-CN" sz="2000" dirty="0"/>
              <a:t>TAs</a:t>
            </a:r>
            <a:r>
              <a:rPr lang="zh-CN" altLang="en-US" sz="2000" dirty="0"/>
              <a:t> </a:t>
            </a:r>
            <a:r>
              <a:rPr lang="en-US" altLang="zh-CN" sz="2000" dirty="0"/>
              <a:t>in</a:t>
            </a:r>
            <a:r>
              <a:rPr lang="zh-CN" altLang="en-US" sz="2000" dirty="0"/>
              <a:t> </a:t>
            </a:r>
            <a:r>
              <a:rPr lang="en-US" altLang="zh-CN" sz="2000" dirty="0"/>
              <a:t>case</a:t>
            </a:r>
            <a:r>
              <a:rPr lang="zh-CN" altLang="en-US" sz="2000" dirty="0"/>
              <a:t> </a:t>
            </a:r>
            <a:r>
              <a:rPr lang="en-US" altLang="zh-CN" sz="2000" dirty="0"/>
              <a:t>you</a:t>
            </a:r>
            <a:r>
              <a:rPr lang="zh-CN" altLang="en-US" sz="2000" dirty="0"/>
              <a:t> </a:t>
            </a:r>
            <a:r>
              <a:rPr lang="en-US" altLang="zh-CN" sz="2000" dirty="0"/>
              <a:t>have</a:t>
            </a:r>
            <a:r>
              <a:rPr lang="zh-CN" altLang="en-US" sz="2000" dirty="0"/>
              <a:t> </a:t>
            </a:r>
            <a:r>
              <a:rPr lang="en-US" altLang="zh-CN" sz="2000" dirty="0"/>
              <a:t>any</a:t>
            </a:r>
            <a:r>
              <a:rPr lang="zh-CN" altLang="en-US" sz="2000" dirty="0"/>
              <a:t> </a:t>
            </a:r>
            <a:r>
              <a:rPr lang="en-US" altLang="zh-CN" sz="2000" dirty="0"/>
              <a:t>questions</a:t>
            </a:r>
            <a:r>
              <a:rPr lang="zh-CN" altLang="en-US" sz="2000" dirty="0"/>
              <a:t> </a:t>
            </a:r>
            <a:r>
              <a:rPr lang="en-US" altLang="zh-CN" sz="2000" dirty="0"/>
              <a:t>or</a:t>
            </a:r>
            <a:r>
              <a:rPr lang="zh-CN" altLang="en-US" sz="2000" dirty="0"/>
              <a:t> </a:t>
            </a:r>
            <a:r>
              <a:rPr lang="en-US" altLang="zh-CN" sz="2000" dirty="0"/>
              <a:t>want</a:t>
            </a:r>
            <a:r>
              <a:rPr lang="zh-CN" altLang="en-US" sz="2000" dirty="0"/>
              <a:t> </a:t>
            </a:r>
            <a:r>
              <a:rPr lang="en-US" altLang="zh-CN" sz="2000" dirty="0"/>
              <a:t>to</a:t>
            </a:r>
            <a:r>
              <a:rPr lang="zh-CN" altLang="en-US" sz="2000" dirty="0"/>
              <a:t> </a:t>
            </a:r>
            <a:r>
              <a:rPr lang="en-US" altLang="zh-CN" sz="2000" dirty="0"/>
              <a:t>make</a:t>
            </a:r>
            <a:r>
              <a:rPr lang="zh-CN" altLang="en-US" sz="2000" dirty="0"/>
              <a:t> </a:t>
            </a:r>
            <a:r>
              <a:rPr lang="en-US" altLang="zh-CN" sz="2000" dirty="0"/>
              <a:t>any</a:t>
            </a:r>
            <a:r>
              <a:rPr lang="zh-CN" altLang="en-US" sz="2000" dirty="0"/>
              <a:t> </a:t>
            </a:r>
            <a:r>
              <a:rPr lang="en-US" altLang="zh-CN" sz="2000" dirty="0"/>
              <a:t>changes</a:t>
            </a:r>
            <a:r>
              <a:rPr lang="zh-CN" altLang="en-US" sz="2000" dirty="0"/>
              <a:t> </a:t>
            </a:r>
            <a:r>
              <a:rPr lang="en-US" altLang="zh-CN" sz="2000" dirty="0"/>
              <a:t>to</a:t>
            </a:r>
            <a:r>
              <a:rPr lang="zh-CN" altLang="en-US" sz="2000" dirty="0"/>
              <a:t> </a:t>
            </a:r>
            <a:r>
              <a:rPr lang="en-US" altLang="zh-CN" sz="2000" dirty="0"/>
              <a:t>the</a:t>
            </a:r>
            <a:r>
              <a:rPr lang="zh-CN" altLang="en-US" sz="2000" dirty="0"/>
              <a:t> </a:t>
            </a:r>
            <a:r>
              <a:rPr lang="en-US" altLang="zh-CN" sz="2000" dirty="0"/>
              <a:t>grouping</a:t>
            </a:r>
            <a:r>
              <a:rPr lang="zh-CN" altLang="en-US" sz="2000" dirty="0"/>
              <a:t> </a:t>
            </a:r>
            <a:r>
              <a:rPr lang="en-US" altLang="zh-CN" sz="2000" dirty="0"/>
              <a:t>and</a:t>
            </a:r>
            <a:r>
              <a:rPr lang="zh-CN" altLang="en-US" sz="2000" dirty="0"/>
              <a:t> </a:t>
            </a:r>
            <a:r>
              <a:rPr lang="en-US" altLang="zh-CN" sz="2000" dirty="0"/>
              <a:t>exercise</a:t>
            </a:r>
            <a:r>
              <a:rPr lang="zh-CN" altLang="en-US" sz="2000" dirty="0"/>
              <a:t> </a:t>
            </a:r>
            <a:r>
              <a:rPr lang="en-US" altLang="zh-CN" sz="2000" dirty="0"/>
              <a:t>session</a:t>
            </a:r>
            <a:r>
              <a:rPr lang="zh-CN" altLang="en-US" sz="2000" dirty="0"/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ASAP.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We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are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collecting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and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maintaining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an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internal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list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of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all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the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grouping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info.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And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will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update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online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late</a:t>
            </a:r>
            <a:r>
              <a:rPr lang="zh-CN" altLang="en-US" sz="20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this</a:t>
            </a:r>
            <a:r>
              <a:rPr lang="zh-CN" altLang="en-US" sz="20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week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,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after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finishing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all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the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exercise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sessions.</a:t>
            </a:r>
          </a:p>
          <a:p>
            <a:pPr marL="285750" indent="-285750">
              <a:buFont typeface="Arial" charset="0"/>
              <a:buChar char="•"/>
            </a:pPr>
            <a:endParaRPr lang="en-US" altLang="zh-CN" sz="2000" dirty="0" smtClean="0">
              <a:latin typeface="Calibri" charset="0"/>
              <a:ea typeface="Calibri" charset="0"/>
              <a:cs typeface="Calibri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Anyone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knows</a:t>
            </a:r>
            <a:r>
              <a:rPr lang="zh-CN" alt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the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following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students?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altLang="zh-CN" sz="2000" dirty="0">
                <a:latin typeface="Calibri" charset="0"/>
                <a:ea typeface="Calibri" charset="0"/>
                <a:cs typeface="Calibri" charset="0"/>
              </a:rPr>
              <a:t>Manuela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Fischer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altLang="zh-CN" sz="2000" dirty="0" err="1" smtClean="0">
                <a:latin typeface="Calibri" charset="0"/>
                <a:ea typeface="Calibri" charset="0"/>
                <a:cs typeface="Calibri" charset="0"/>
              </a:rPr>
              <a:t>Hao</a:t>
            </a:r>
            <a:r>
              <a:rPr lang="zh-CN" altLang="en-US" sz="20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2000" dirty="0" smtClean="0">
                <a:latin typeface="Calibri" charset="0"/>
                <a:ea typeface="Calibri" charset="0"/>
                <a:cs typeface="Calibri" charset="0"/>
              </a:rPr>
              <a:t>Wu</a:t>
            </a:r>
            <a:endParaRPr lang="en-US" altLang="zh-CN" sz="20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90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4306020" y="2345465"/>
            <a:ext cx="2628180" cy="408623"/>
          </a:xfrm>
          <a:prstGeom prst="roundRect">
            <a:avLst/>
          </a:prstGeom>
          <a:solidFill>
            <a:schemeClr val="bg1">
              <a:lumMod val="75000"/>
              <a:alpha val="59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Exercise 1 - Design and Documentation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296095" y="1396774"/>
            <a:ext cx="4794487" cy="5286065"/>
          </a:xfrm>
          <a:prstGeom prst="rect">
            <a:avLst/>
          </a:prstGeom>
          <a:noFill/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96095" y="1405086"/>
            <a:ext cx="4794488" cy="5277754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37305" y="1396777"/>
            <a:ext cx="4561277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public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class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 Node{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public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 Node () {...}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...</a:t>
            </a:r>
          </a:p>
          <a:p>
            <a:pPr>
              <a:lnSpc>
                <a:spcPct val="150000"/>
              </a:lnSpc>
            </a:pP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}</a:t>
            </a:r>
          </a:p>
          <a:p>
            <a:pPr>
              <a:lnSpc>
                <a:spcPct val="150000"/>
              </a:lnSpc>
            </a:pPr>
            <a:r>
              <a:rPr lang="en-US" sz="900" b="1" dirty="0" smtClean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public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sz="900" b="1" dirty="0" smtClean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class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Edge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{</a:t>
            </a:r>
          </a:p>
          <a:p>
            <a:pPr>
              <a:lnSpc>
                <a:spcPct val="150000"/>
              </a:lnSpc>
            </a:pP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 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...</a:t>
            </a:r>
            <a:endParaRPr lang="en-US" sz="900" dirty="0" smtClean="0">
              <a:latin typeface="Monaco" charset="0"/>
              <a:ea typeface="宋体" charset="0"/>
              <a:cs typeface="Monaco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}</a:t>
            </a:r>
            <a:endParaRPr lang="en-US" sz="900" dirty="0">
              <a:latin typeface="Monaco" charset="0"/>
              <a:ea typeface="宋体" charset="0"/>
              <a:cs typeface="Monaco" charset="0"/>
            </a:endParaRPr>
          </a:p>
          <a:p>
            <a:pPr>
              <a:lnSpc>
                <a:spcPct val="150000"/>
              </a:lnSpc>
            </a:pP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public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class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sz="900" dirty="0" err="1" smtClean="0">
                <a:latin typeface="Monaco" charset="0"/>
                <a:ea typeface="宋体" charset="0"/>
                <a:cs typeface="Monaco" charset="0"/>
              </a:rPr>
              <a:t>STGraph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{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List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&lt;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Edge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&gt; edges;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Node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source;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Node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target;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public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dirty="0" err="1">
                <a:latin typeface="Monaco" charset="0"/>
                <a:ea typeface="宋体" charset="0"/>
                <a:cs typeface="Monaco" charset="0"/>
              </a:rPr>
              <a:t>STGraph</a:t>
            </a:r>
            <a:r>
              <a:rPr lang="en-US" altLang="zh-CN" sz="900" dirty="0">
                <a:latin typeface="Monaco" charset="0"/>
                <a:ea typeface="宋体" charset="0"/>
                <a:cs typeface="Monaco" charset="0"/>
              </a:rPr>
              <a:t>(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Node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source, 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Node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target){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    </a:t>
            </a:r>
            <a:r>
              <a:rPr lang="en-US" altLang="zh-CN" sz="900" dirty="0" err="1" smtClean="0">
                <a:latin typeface="Monaco" charset="0"/>
                <a:ea typeface="宋体" charset="0"/>
                <a:cs typeface="Monaco" charset="0"/>
              </a:rPr>
              <a:t>this.source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= source;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    </a:t>
            </a:r>
            <a:r>
              <a:rPr lang="en-US" altLang="zh-CN" sz="900" dirty="0" err="1" smtClean="0">
                <a:latin typeface="Monaco" charset="0"/>
                <a:ea typeface="宋体" charset="0"/>
                <a:cs typeface="Monaco" charset="0"/>
              </a:rPr>
              <a:t>this.target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= target;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    </a:t>
            </a:r>
            <a:r>
              <a:rPr lang="en-US" altLang="zh-CN" sz="900" dirty="0" err="1" smtClean="0">
                <a:latin typeface="Monaco" charset="0"/>
                <a:ea typeface="宋体" charset="0"/>
                <a:cs typeface="Monaco" charset="0"/>
              </a:rPr>
              <a:t>this.edges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= </a:t>
            </a:r>
            <a:r>
              <a:rPr lang="en-US" altLang="zh-CN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new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b="1" dirty="0" err="1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ArrayList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&lt;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Edge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&gt;();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}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public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void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dirty="0" err="1">
                <a:latin typeface="Monaco" charset="0"/>
                <a:ea typeface="宋体" charset="0"/>
                <a:cs typeface="Monaco" charset="0"/>
              </a:rPr>
              <a:t>setST</a:t>
            </a:r>
            <a:r>
              <a:rPr lang="en-US" altLang="zh-CN" sz="900" dirty="0">
                <a:latin typeface="Monaco" charset="0"/>
                <a:ea typeface="宋体" charset="0"/>
                <a:cs typeface="Monaco" charset="0"/>
              </a:rPr>
              <a:t>(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Node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source , 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Node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target){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    </a:t>
            </a:r>
            <a:r>
              <a:rPr lang="en-US" altLang="zh-CN" sz="900" dirty="0" err="1" smtClean="0">
                <a:latin typeface="Monaco" charset="0"/>
                <a:ea typeface="宋体" charset="0"/>
                <a:cs typeface="Monaco" charset="0"/>
              </a:rPr>
              <a:t>this.source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= source;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    </a:t>
            </a:r>
            <a:r>
              <a:rPr lang="en-US" altLang="zh-CN" sz="900" dirty="0" err="1" smtClean="0">
                <a:latin typeface="Monaco" charset="0"/>
                <a:ea typeface="宋体" charset="0"/>
                <a:cs typeface="Monaco" charset="0"/>
              </a:rPr>
              <a:t>this.target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= target;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}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public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void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dirty="0" err="1">
                <a:latin typeface="Monaco" charset="0"/>
                <a:ea typeface="宋体" charset="0"/>
                <a:cs typeface="Monaco" charset="0"/>
              </a:rPr>
              <a:t>addEdge</a:t>
            </a:r>
            <a:r>
              <a:rPr lang="en-US" altLang="zh-CN" sz="900" dirty="0">
                <a:latin typeface="Monaco" charset="0"/>
                <a:ea typeface="宋体" charset="0"/>
                <a:cs typeface="Monaco" charset="0"/>
              </a:rPr>
              <a:t>(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Edge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e){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    </a:t>
            </a:r>
            <a:r>
              <a:rPr lang="en-US" altLang="zh-CN" sz="900" dirty="0" err="1" smtClean="0">
                <a:latin typeface="Monaco" charset="0"/>
                <a:ea typeface="宋体" charset="0"/>
                <a:cs typeface="Monaco" charset="0"/>
              </a:rPr>
              <a:t>edges.add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(e);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}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public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List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&lt;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Node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&gt; </a:t>
            </a:r>
            <a:r>
              <a:rPr lang="en-US" altLang="zh-CN" sz="900" dirty="0" err="1" smtClean="0">
                <a:latin typeface="Monaco" charset="0"/>
                <a:ea typeface="宋体" charset="0"/>
                <a:cs typeface="Monaco" charset="0"/>
              </a:rPr>
              <a:t>shortestPath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() 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 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{...}</a:t>
            </a:r>
          </a:p>
          <a:p>
            <a:pPr>
              <a:lnSpc>
                <a:spcPct val="150000"/>
              </a:lnSpc>
            </a:pPr>
            <a:r>
              <a:rPr lang="en-US" altLang="zh-CN" sz="900" dirty="0">
                <a:latin typeface="Monaco" charset="0"/>
                <a:ea typeface="宋体" charset="0"/>
                <a:cs typeface="Monaco" charset="0"/>
              </a:rPr>
              <a:t>}</a:t>
            </a:r>
            <a:endParaRPr lang="en-US" sz="900" dirty="0">
              <a:latin typeface="Monaco" charset="0"/>
              <a:ea typeface="宋体" charset="0"/>
              <a:cs typeface="Monaco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408714" y="2781116"/>
            <a:ext cx="1095306" cy="756742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408714" y="2345466"/>
            <a:ext cx="25273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latin typeface="Monaco" charset="0"/>
                <a:ea typeface="Monaco" charset="0"/>
                <a:cs typeface="Monaco" charset="0"/>
              </a:rPr>
              <a:t>P</a:t>
            </a:r>
            <a:r>
              <a:rPr lang="en-US" altLang="zh-CN" sz="1200" dirty="0" smtClean="0">
                <a:latin typeface="Monaco" charset="0"/>
                <a:ea typeface="Monaco" charset="0"/>
                <a:cs typeface="Monaco" charset="0"/>
              </a:rPr>
              <a:t>assing the source</a:t>
            </a:r>
            <a:r>
              <a:rPr lang="zh-CN" altLang="en-US" sz="1200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dirty="0" smtClean="0">
                <a:latin typeface="Monaco" charset="0"/>
                <a:ea typeface="Monaco" charset="0"/>
                <a:cs typeface="Monaco" charset="0"/>
              </a:rPr>
              <a:t>and the target as arguments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5620110" y="3590484"/>
            <a:ext cx="2628180" cy="408623"/>
          </a:xfrm>
          <a:prstGeom prst="roundRect">
            <a:avLst/>
          </a:prstGeom>
          <a:solidFill>
            <a:schemeClr val="bg1">
              <a:lumMod val="75000"/>
              <a:alpha val="59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620110" y="3561173"/>
            <a:ext cx="25273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latin typeface="Monaco" charset="0"/>
                <a:ea typeface="Monaco" charset="0"/>
                <a:cs typeface="Monaco" charset="0"/>
              </a:rPr>
              <a:t>U</a:t>
            </a:r>
            <a:r>
              <a:rPr lang="en-US" altLang="zh-CN" sz="1200" dirty="0" smtClean="0">
                <a:latin typeface="Monaco" charset="0"/>
                <a:ea typeface="Monaco" charset="0"/>
                <a:cs typeface="Monaco" charset="0"/>
              </a:rPr>
              <a:t>sing a setter</a:t>
            </a:r>
            <a:r>
              <a:rPr lang="zh-CN" altLang="en-US" sz="1200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dirty="0" smtClean="0">
                <a:latin typeface="Monaco" charset="0"/>
                <a:ea typeface="Monaco" charset="0"/>
                <a:cs typeface="Monaco" charset="0"/>
              </a:rPr>
              <a:t>method for modifying them afterwards</a:t>
            </a:r>
          </a:p>
        </p:txBody>
      </p:sp>
      <p:cxnSp>
        <p:nvCxnSpPr>
          <p:cNvPr id="22" name="Straight Arrow Connector 21"/>
          <p:cNvCxnSpPr>
            <a:endCxn id="21" idx="1"/>
          </p:cNvCxnSpPr>
          <p:nvPr/>
        </p:nvCxnSpPr>
        <p:spPr>
          <a:xfrm flipV="1">
            <a:off x="4528457" y="3794796"/>
            <a:ext cx="1091653" cy="761648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5901895" y="5824501"/>
            <a:ext cx="3067609" cy="408623"/>
          </a:xfrm>
          <a:prstGeom prst="roundRect">
            <a:avLst/>
          </a:prstGeom>
          <a:solidFill>
            <a:schemeClr val="bg1">
              <a:lumMod val="75000"/>
              <a:alpha val="59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888091" y="5810715"/>
            <a:ext cx="3067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Answer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: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>
                <a:latin typeface="Monaco" charset="0"/>
                <a:ea typeface="Monaco" charset="0"/>
                <a:cs typeface="Monaco" charset="0"/>
              </a:rPr>
              <a:t>o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nly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if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we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would rarely modify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source and the target</a:t>
            </a:r>
          </a:p>
          <a:p>
            <a:endParaRPr lang="en-US" altLang="zh-CN" sz="1200" b="1" dirty="0" smtClean="0">
              <a:latin typeface="Monaco" charset="0"/>
              <a:ea typeface="Monaco" charset="0"/>
              <a:cs typeface="Monaco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306020" y="6028812"/>
            <a:ext cx="1568266" cy="67188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973742" y="2808842"/>
            <a:ext cx="25273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Question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: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why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this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design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decision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makes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sense?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7687152" y="4268895"/>
            <a:ext cx="3067609" cy="731520"/>
          </a:xfrm>
          <a:prstGeom prst="roundRect">
            <a:avLst/>
          </a:prstGeom>
          <a:solidFill>
            <a:schemeClr val="bg1">
              <a:lumMod val="75000"/>
              <a:alpha val="59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7687153" y="4394778"/>
            <a:ext cx="30676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But</a:t>
            </a:r>
            <a:r>
              <a:rPr lang="zh-CN" altLang="en-US" sz="1200" b="1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no</a:t>
            </a:r>
            <a:r>
              <a:rPr lang="zh-CN" altLang="en-US" sz="1200" b="1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free</a:t>
            </a:r>
            <a:r>
              <a:rPr lang="zh-CN" altLang="en-US" sz="1200" b="1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lunch!</a:t>
            </a:r>
          </a:p>
          <a:p>
            <a:pPr marL="171450" indent="-171450">
              <a:buFont typeface="Arial" charset="0"/>
              <a:buChar char="•"/>
            </a:pPr>
            <a:r>
              <a:rPr lang="en-US" altLang="zh-CN" sz="1200" b="1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Is</a:t>
            </a:r>
            <a:r>
              <a:rPr lang="zh-CN" altLang="en-US" sz="1200" b="1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t</a:t>
            </a:r>
            <a:r>
              <a:rPr lang="en-US" altLang="zh-CN" sz="1200" b="1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his</a:t>
            </a:r>
            <a:r>
              <a:rPr lang="zh-CN" altLang="en-US" sz="1200" b="1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thread-safe?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903779" y="4717943"/>
            <a:ext cx="2895600" cy="447021"/>
          </a:xfrm>
          <a:prstGeom prst="rect">
            <a:avLst/>
          </a:prstGeom>
          <a:solidFill>
            <a:srgbClr val="FFC000">
              <a:alpha val="40000"/>
            </a:srgb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1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40" grpId="0" animBg="1"/>
      <p:bldP spid="41" grpId="0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8817591" y="1890654"/>
            <a:ext cx="2917209" cy="646332"/>
          </a:xfrm>
          <a:prstGeom prst="roundRect">
            <a:avLst/>
          </a:prstGeom>
          <a:solidFill>
            <a:schemeClr val="bg1">
              <a:lumMod val="7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Exercise 1 - Design and Documentation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296095" y="1396774"/>
            <a:ext cx="4794487" cy="5286065"/>
          </a:xfrm>
          <a:prstGeom prst="rect">
            <a:avLst/>
          </a:prstGeom>
          <a:noFill/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96095" y="1405085"/>
            <a:ext cx="4794488" cy="5277753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37305" y="1396777"/>
            <a:ext cx="4561277" cy="5286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public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class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 Node{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public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 Node () {...}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...</a:t>
            </a:r>
          </a:p>
          <a:p>
            <a:pPr>
              <a:lnSpc>
                <a:spcPct val="150000"/>
              </a:lnSpc>
            </a:pP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}</a:t>
            </a:r>
          </a:p>
          <a:p>
            <a:pPr>
              <a:lnSpc>
                <a:spcPct val="150000"/>
              </a:lnSpc>
            </a:pPr>
            <a:r>
              <a:rPr lang="en-US" sz="900" b="1" dirty="0" smtClean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public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sz="900" b="1" dirty="0" smtClean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class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Edge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{</a:t>
            </a:r>
          </a:p>
          <a:p>
            <a:pPr>
              <a:lnSpc>
                <a:spcPct val="150000"/>
              </a:lnSpc>
            </a:pP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 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...</a:t>
            </a:r>
            <a:endParaRPr lang="en-US" sz="900" dirty="0" smtClean="0">
              <a:latin typeface="Monaco" charset="0"/>
              <a:ea typeface="宋体" charset="0"/>
              <a:cs typeface="Monaco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}</a:t>
            </a:r>
            <a:endParaRPr lang="en-US" sz="900" dirty="0">
              <a:latin typeface="Monaco" charset="0"/>
              <a:ea typeface="宋体" charset="0"/>
              <a:cs typeface="Monaco" charset="0"/>
            </a:endParaRPr>
          </a:p>
          <a:p>
            <a:pPr>
              <a:lnSpc>
                <a:spcPct val="150000"/>
              </a:lnSpc>
            </a:pP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public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class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sz="900" dirty="0" err="1" smtClean="0">
                <a:latin typeface="Monaco" charset="0"/>
                <a:ea typeface="宋体" charset="0"/>
                <a:cs typeface="Monaco" charset="0"/>
              </a:rPr>
              <a:t>STGraph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{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List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&lt;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Edge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&gt; edges;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Node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source;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Node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target;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public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dirty="0" err="1">
                <a:latin typeface="Monaco" charset="0"/>
                <a:ea typeface="宋体" charset="0"/>
                <a:cs typeface="Monaco" charset="0"/>
              </a:rPr>
              <a:t>STGraph</a:t>
            </a:r>
            <a:r>
              <a:rPr lang="en-US" altLang="zh-CN" sz="900" dirty="0">
                <a:latin typeface="Monaco" charset="0"/>
                <a:ea typeface="宋体" charset="0"/>
                <a:cs typeface="Monaco" charset="0"/>
              </a:rPr>
              <a:t>(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Node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source, 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Node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target){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    </a:t>
            </a:r>
            <a:r>
              <a:rPr lang="en-US" altLang="zh-CN" sz="900" dirty="0" err="1" smtClean="0">
                <a:latin typeface="Monaco" charset="0"/>
                <a:ea typeface="宋体" charset="0"/>
                <a:cs typeface="Monaco" charset="0"/>
              </a:rPr>
              <a:t>this.source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= source;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    </a:t>
            </a:r>
            <a:r>
              <a:rPr lang="en-US" altLang="zh-CN" sz="900" dirty="0" err="1" smtClean="0">
                <a:latin typeface="Monaco" charset="0"/>
                <a:ea typeface="宋体" charset="0"/>
                <a:cs typeface="Monaco" charset="0"/>
              </a:rPr>
              <a:t>this.target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= target;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    </a:t>
            </a:r>
            <a:r>
              <a:rPr lang="en-US" altLang="zh-CN" sz="900" dirty="0" err="1" smtClean="0">
                <a:latin typeface="Monaco" charset="0"/>
                <a:ea typeface="宋体" charset="0"/>
                <a:cs typeface="Monaco" charset="0"/>
              </a:rPr>
              <a:t>this.edges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= </a:t>
            </a:r>
            <a:r>
              <a:rPr lang="en-US" altLang="zh-CN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new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b="1" dirty="0" err="1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ArrayList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&lt;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Edge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&gt;();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}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public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void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dirty="0" err="1">
                <a:latin typeface="Monaco" charset="0"/>
                <a:ea typeface="宋体" charset="0"/>
                <a:cs typeface="Monaco" charset="0"/>
              </a:rPr>
              <a:t>setST</a:t>
            </a:r>
            <a:r>
              <a:rPr lang="en-US" altLang="zh-CN" sz="900" dirty="0">
                <a:latin typeface="Monaco" charset="0"/>
                <a:ea typeface="宋体" charset="0"/>
                <a:cs typeface="Monaco" charset="0"/>
              </a:rPr>
              <a:t>(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Node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source , 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Node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target){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    </a:t>
            </a:r>
            <a:r>
              <a:rPr lang="en-US" altLang="zh-CN" sz="900" dirty="0" err="1" smtClean="0">
                <a:latin typeface="Monaco" charset="0"/>
                <a:ea typeface="宋体" charset="0"/>
                <a:cs typeface="Monaco" charset="0"/>
              </a:rPr>
              <a:t>this.source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= source;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    </a:t>
            </a:r>
            <a:r>
              <a:rPr lang="en-US" altLang="zh-CN" sz="900" dirty="0" err="1" smtClean="0">
                <a:latin typeface="Monaco" charset="0"/>
                <a:ea typeface="宋体" charset="0"/>
                <a:cs typeface="Monaco" charset="0"/>
              </a:rPr>
              <a:t>this.target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= target;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}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public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void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dirty="0" err="1">
                <a:latin typeface="Monaco" charset="0"/>
                <a:ea typeface="宋体" charset="0"/>
                <a:cs typeface="Monaco" charset="0"/>
              </a:rPr>
              <a:t>addEdge</a:t>
            </a:r>
            <a:r>
              <a:rPr lang="en-US" altLang="zh-CN" sz="900" dirty="0">
                <a:latin typeface="Monaco" charset="0"/>
                <a:ea typeface="宋体" charset="0"/>
                <a:cs typeface="Monaco" charset="0"/>
              </a:rPr>
              <a:t>(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Edge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e){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    </a:t>
            </a:r>
            <a:r>
              <a:rPr lang="en-US" altLang="zh-CN" sz="900" dirty="0" err="1" smtClean="0">
                <a:latin typeface="Monaco" charset="0"/>
                <a:ea typeface="宋体" charset="0"/>
                <a:cs typeface="Monaco" charset="0"/>
              </a:rPr>
              <a:t>edges.add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(e);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}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public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List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&lt;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Node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&gt; </a:t>
            </a:r>
            <a:r>
              <a:rPr lang="en-US" altLang="zh-CN" sz="900" dirty="0" err="1" smtClean="0">
                <a:latin typeface="Monaco" charset="0"/>
                <a:ea typeface="宋体" charset="0"/>
                <a:cs typeface="Monaco" charset="0"/>
              </a:rPr>
              <a:t>shortestPath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() 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{...}</a:t>
            </a:r>
          </a:p>
          <a:p>
            <a:pPr>
              <a:lnSpc>
                <a:spcPct val="150000"/>
              </a:lnSpc>
            </a:pPr>
            <a:r>
              <a:rPr lang="en-US" altLang="zh-CN" sz="900" dirty="0">
                <a:latin typeface="Monaco" charset="0"/>
                <a:ea typeface="宋体" charset="0"/>
                <a:cs typeface="Monaco" charset="0"/>
              </a:rPr>
              <a:t>}</a:t>
            </a:r>
            <a:endParaRPr lang="en-US" sz="900" dirty="0">
              <a:latin typeface="Monaco" charset="0"/>
              <a:ea typeface="宋体" charset="0"/>
              <a:cs typeface="Monaco" charset="0"/>
            </a:endParaRPr>
          </a:p>
        </p:txBody>
      </p:sp>
      <p:cxnSp>
        <p:nvCxnSpPr>
          <p:cNvPr id="15" name="Straight Arrow Connector 14"/>
          <p:cNvCxnSpPr>
            <a:endCxn id="16" idx="1"/>
          </p:cNvCxnSpPr>
          <p:nvPr/>
        </p:nvCxnSpPr>
        <p:spPr>
          <a:xfrm flipV="1">
            <a:off x="4256314" y="2213821"/>
            <a:ext cx="2385020" cy="3740665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641334" y="1890655"/>
            <a:ext cx="25273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Question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: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does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the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shortest path always exist?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817591" y="1890654"/>
            <a:ext cx="2819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Answer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: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of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course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no;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only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if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the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source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and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target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are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connected.</a:t>
            </a:r>
          </a:p>
          <a:p>
            <a:endParaRPr lang="en-US" altLang="zh-CN" sz="1200" b="1" dirty="0" smtClean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8817591" y="2921617"/>
            <a:ext cx="2917209" cy="1877525"/>
          </a:xfrm>
          <a:prstGeom prst="roundRect">
            <a:avLst/>
          </a:prstGeom>
          <a:solidFill>
            <a:schemeClr val="bg1">
              <a:lumMod val="7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641334" y="3044817"/>
            <a:ext cx="25273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Question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: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what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information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should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be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documented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for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this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function?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817591" y="3044816"/>
            <a:ext cx="30676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Answer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: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specify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return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values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regarding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different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cases.</a:t>
            </a:r>
          </a:p>
          <a:p>
            <a:pPr marL="171450" indent="-171450">
              <a:buFont typeface="Arial" charset="0"/>
              <a:buChar char="•"/>
            </a:pP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What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if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they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are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not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connected?</a:t>
            </a:r>
          </a:p>
          <a:p>
            <a:pPr marL="171450" indent="-171450">
              <a:buFont typeface="Arial" charset="0"/>
              <a:buChar char="•"/>
            </a:pP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What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if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source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is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identical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to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target?</a:t>
            </a:r>
          </a:p>
          <a:p>
            <a:pPr marL="171450" indent="-171450">
              <a:buFont typeface="Arial" charset="0"/>
              <a:buChar char="•"/>
            </a:pP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Exception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or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null?</a:t>
            </a:r>
            <a:endParaRPr lang="en-US" altLang="zh-CN" sz="1200" b="1" dirty="0">
              <a:latin typeface="Monaco" charset="0"/>
              <a:ea typeface="Monaco" charset="0"/>
              <a:cs typeface="Monaco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Algorithm?</a:t>
            </a:r>
          </a:p>
          <a:p>
            <a:pPr marL="171450" indent="-171450">
              <a:buFont typeface="Arial" charset="0"/>
              <a:buChar char="•"/>
            </a:pP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95387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7039141" y="2736953"/>
            <a:ext cx="3400259" cy="1332572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8817591" y="1890654"/>
            <a:ext cx="2917209" cy="369332"/>
          </a:xfrm>
          <a:prstGeom prst="roundRect">
            <a:avLst/>
          </a:prstGeom>
          <a:solidFill>
            <a:schemeClr val="bg1">
              <a:lumMod val="7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Exercise 1 - Design and Documentation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296095" y="1396774"/>
            <a:ext cx="4794487" cy="5286065"/>
          </a:xfrm>
          <a:prstGeom prst="rect">
            <a:avLst/>
          </a:prstGeom>
          <a:noFill/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96095" y="1405085"/>
            <a:ext cx="4794488" cy="5277753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37305" y="1396777"/>
            <a:ext cx="4561277" cy="5286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public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class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 Node{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public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 Node () {...}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...</a:t>
            </a:r>
          </a:p>
          <a:p>
            <a:pPr>
              <a:lnSpc>
                <a:spcPct val="150000"/>
              </a:lnSpc>
            </a:pP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}</a:t>
            </a:r>
          </a:p>
          <a:p>
            <a:pPr>
              <a:lnSpc>
                <a:spcPct val="150000"/>
              </a:lnSpc>
            </a:pPr>
            <a:r>
              <a:rPr lang="en-US" sz="900" b="1" dirty="0" smtClean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public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sz="900" b="1" dirty="0" smtClean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class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Edge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{</a:t>
            </a:r>
          </a:p>
          <a:p>
            <a:pPr>
              <a:lnSpc>
                <a:spcPct val="150000"/>
              </a:lnSpc>
            </a:pP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 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...</a:t>
            </a:r>
            <a:endParaRPr lang="en-US" sz="900" dirty="0" smtClean="0">
              <a:latin typeface="Monaco" charset="0"/>
              <a:ea typeface="宋体" charset="0"/>
              <a:cs typeface="Monaco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}</a:t>
            </a:r>
            <a:endParaRPr lang="en-US" sz="900" dirty="0">
              <a:latin typeface="Monaco" charset="0"/>
              <a:ea typeface="宋体" charset="0"/>
              <a:cs typeface="Monaco" charset="0"/>
            </a:endParaRPr>
          </a:p>
          <a:p>
            <a:pPr>
              <a:lnSpc>
                <a:spcPct val="150000"/>
              </a:lnSpc>
            </a:pP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public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class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sz="900" dirty="0" err="1" smtClean="0">
                <a:latin typeface="Monaco" charset="0"/>
                <a:ea typeface="宋体" charset="0"/>
                <a:cs typeface="Monaco" charset="0"/>
              </a:rPr>
              <a:t>STGraph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{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List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&lt;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Edge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&gt; edges;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Node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source;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Node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target;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public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dirty="0" err="1">
                <a:latin typeface="Monaco" charset="0"/>
                <a:ea typeface="宋体" charset="0"/>
                <a:cs typeface="Monaco" charset="0"/>
              </a:rPr>
              <a:t>STGraph</a:t>
            </a:r>
            <a:r>
              <a:rPr lang="en-US" altLang="zh-CN" sz="900" dirty="0">
                <a:latin typeface="Monaco" charset="0"/>
                <a:ea typeface="宋体" charset="0"/>
                <a:cs typeface="Monaco" charset="0"/>
              </a:rPr>
              <a:t>(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Node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source, 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Node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target){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    </a:t>
            </a:r>
            <a:r>
              <a:rPr lang="en-US" altLang="zh-CN" sz="900" dirty="0" err="1" smtClean="0">
                <a:latin typeface="Monaco" charset="0"/>
                <a:ea typeface="宋体" charset="0"/>
                <a:cs typeface="Monaco" charset="0"/>
              </a:rPr>
              <a:t>this.source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= source;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    </a:t>
            </a:r>
            <a:r>
              <a:rPr lang="en-US" altLang="zh-CN" sz="900" dirty="0" err="1" smtClean="0">
                <a:latin typeface="Monaco" charset="0"/>
                <a:ea typeface="宋体" charset="0"/>
                <a:cs typeface="Monaco" charset="0"/>
              </a:rPr>
              <a:t>this.target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= target;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    </a:t>
            </a:r>
            <a:r>
              <a:rPr lang="en-US" altLang="zh-CN" sz="900" dirty="0" err="1" smtClean="0">
                <a:latin typeface="Monaco" charset="0"/>
                <a:ea typeface="宋体" charset="0"/>
                <a:cs typeface="Monaco" charset="0"/>
              </a:rPr>
              <a:t>this.edges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= </a:t>
            </a:r>
            <a:r>
              <a:rPr lang="en-US" altLang="zh-CN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new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b="1" dirty="0" err="1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ArrayList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&lt;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Edge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&gt;();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}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public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void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dirty="0" err="1">
                <a:latin typeface="Monaco" charset="0"/>
                <a:ea typeface="宋体" charset="0"/>
                <a:cs typeface="Monaco" charset="0"/>
              </a:rPr>
              <a:t>setST</a:t>
            </a:r>
            <a:r>
              <a:rPr lang="en-US" altLang="zh-CN" sz="900" dirty="0">
                <a:latin typeface="Monaco" charset="0"/>
                <a:ea typeface="宋体" charset="0"/>
                <a:cs typeface="Monaco" charset="0"/>
              </a:rPr>
              <a:t>(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Node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source , 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Node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target){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    </a:t>
            </a:r>
            <a:r>
              <a:rPr lang="en-US" altLang="zh-CN" sz="900" dirty="0" err="1" smtClean="0">
                <a:latin typeface="Monaco" charset="0"/>
                <a:ea typeface="宋体" charset="0"/>
                <a:cs typeface="Monaco" charset="0"/>
              </a:rPr>
              <a:t>this.source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= source;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    </a:t>
            </a:r>
            <a:r>
              <a:rPr lang="en-US" altLang="zh-CN" sz="900" dirty="0" err="1" smtClean="0">
                <a:latin typeface="Monaco" charset="0"/>
                <a:ea typeface="宋体" charset="0"/>
                <a:cs typeface="Monaco" charset="0"/>
              </a:rPr>
              <a:t>this.target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= target;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}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public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void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dirty="0" err="1">
                <a:latin typeface="Monaco" charset="0"/>
                <a:ea typeface="宋体" charset="0"/>
                <a:cs typeface="Monaco" charset="0"/>
              </a:rPr>
              <a:t>addEdge</a:t>
            </a:r>
            <a:r>
              <a:rPr lang="en-US" altLang="zh-CN" sz="900" dirty="0">
                <a:latin typeface="Monaco" charset="0"/>
                <a:ea typeface="宋体" charset="0"/>
                <a:cs typeface="Monaco" charset="0"/>
              </a:rPr>
              <a:t>(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Edge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e){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    </a:t>
            </a:r>
            <a:r>
              <a:rPr lang="en-US" altLang="zh-CN" sz="900" dirty="0" err="1" smtClean="0">
                <a:latin typeface="Monaco" charset="0"/>
                <a:ea typeface="宋体" charset="0"/>
                <a:cs typeface="Monaco" charset="0"/>
              </a:rPr>
              <a:t>edges.add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(e);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}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public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List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&lt;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Node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&gt; </a:t>
            </a:r>
            <a:r>
              <a:rPr lang="en-US" altLang="zh-CN" sz="900" dirty="0" err="1" smtClean="0">
                <a:latin typeface="Monaco" charset="0"/>
                <a:ea typeface="宋体" charset="0"/>
                <a:cs typeface="Monaco" charset="0"/>
              </a:rPr>
              <a:t>shortestPath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() 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{...}</a:t>
            </a:r>
          </a:p>
          <a:p>
            <a:pPr>
              <a:lnSpc>
                <a:spcPct val="150000"/>
              </a:lnSpc>
            </a:pPr>
            <a:r>
              <a:rPr lang="en-US" altLang="zh-CN" sz="900" dirty="0">
                <a:latin typeface="Monaco" charset="0"/>
                <a:ea typeface="宋体" charset="0"/>
                <a:cs typeface="Monaco" charset="0"/>
              </a:rPr>
              <a:t>}</a:t>
            </a:r>
            <a:endParaRPr lang="en-US" sz="900" dirty="0">
              <a:latin typeface="Monaco" charset="0"/>
              <a:ea typeface="宋体" charset="0"/>
              <a:cs typeface="Monaco" charset="0"/>
            </a:endParaRPr>
          </a:p>
        </p:txBody>
      </p:sp>
      <p:cxnSp>
        <p:nvCxnSpPr>
          <p:cNvPr id="15" name="Straight Arrow Connector 14"/>
          <p:cNvCxnSpPr>
            <a:endCxn id="16" idx="1"/>
          </p:cNvCxnSpPr>
          <p:nvPr/>
        </p:nvCxnSpPr>
        <p:spPr>
          <a:xfrm flipV="1">
            <a:off x="4163457" y="2213821"/>
            <a:ext cx="2385020" cy="3740667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548477" y="1890655"/>
            <a:ext cx="25273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Question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: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how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to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make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this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function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more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efficient?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817591" y="1945675"/>
            <a:ext cx="30676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Answer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: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cache</a:t>
            </a:r>
            <a:r>
              <a:rPr lang="zh-CN" altLang="en-US" sz="1200" b="1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the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results.</a:t>
            </a:r>
          </a:p>
          <a:p>
            <a:endParaRPr lang="en-US" altLang="zh-CN" sz="1200" b="1" dirty="0" smtClean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39141" y="2730697"/>
            <a:ext cx="4140488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List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 &lt;</a:t>
            </a:r>
            <a:r>
              <a:rPr lang="en-US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Node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&gt; </a:t>
            </a:r>
            <a:r>
              <a:rPr lang="en-US" sz="900" b="1" dirty="0" err="1" smtClean="0">
                <a:latin typeface="Monaco" charset="0"/>
                <a:ea typeface="宋体" charset="0"/>
                <a:cs typeface="Monaco" charset="0"/>
              </a:rPr>
              <a:t>shortestPath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 (){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if(</a:t>
            </a:r>
            <a:r>
              <a:rPr lang="en-US" sz="900" b="1" dirty="0" err="1" smtClean="0">
                <a:latin typeface="Monaco" charset="0"/>
                <a:ea typeface="宋体" charset="0"/>
                <a:cs typeface="Monaco" charset="0"/>
              </a:rPr>
              <a:t>sp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 == null &amp;&amp; </a:t>
            </a:r>
            <a:r>
              <a:rPr lang="en-US" sz="900" b="1" dirty="0" err="1" smtClean="0">
                <a:latin typeface="Monaco" charset="0"/>
                <a:ea typeface="宋体" charset="0"/>
                <a:cs typeface="Monaco" charset="0"/>
              </a:rPr>
              <a:t>areConnectedST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()){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  </a:t>
            </a:r>
            <a:r>
              <a:rPr lang="en-US" sz="900" b="1" dirty="0" err="1" smtClean="0">
                <a:latin typeface="Monaco" charset="0"/>
                <a:ea typeface="宋体" charset="0"/>
                <a:cs typeface="Monaco" charset="0"/>
              </a:rPr>
              <a:t>sp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 = </a:t>
            </a:r>
            <a:r>
              <a:rPr lang="en-US" sz="900" b="1" dirty="0" err="1" smtClean="0">
                <a:latin typeface="Monaco" charset="0"/>
                <a:ea typeface="宋体" charset="0"/>
                <a:cs typeface="Monaco" charset="0"/>
              </a:rPr>
              <a:t>computeShortestPath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}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return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b="1" dirty="0" err="1" smtClean="0">
                <a:latin typeface="Monaco" charset="0"/>
                <a:ea typeface="宋体" charset="0"/>
                <a:cs typeface="Monaco" charset="0"/>
              </a:rPr>
              <a:t>sp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;</a:t>
            </a:r>
            <a:endParaRPr lang="en-US" sz="900" b="1" dirty="0" smtClean="0">
              <a:latin typeface="Monaco" charset="0"/>
              <a:ea typeface="宋体" charset="0"/>
              <a:cs typeface="Monaco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}</a:t>
            </a:r>
          </a:p>
          <a:p>
            <a:pPr>
              <a:lnSpc>
                <a:spcPct val="150000"/>
              </a:lnSpc>
            </a:pPr>
            <a:endParaRPr lang="en-US" sz="900" dirty="0">
              <a:latin typeface="Monaco" charset="0"/>
              <a:ea typeface="宋体" charset="0"/>
              <a:cs typeface="Monaco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699667" y="4214354"/>
            <a:ext cx="51863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err="1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areConnectedST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: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BFS</a:t>
            </a:r>
          </a:p>
          <a:p>
            <a:r>
              <a:rPr lang="en-US" altLang="zh-CN" sz="1200" b="1" dirty="0" err="1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shortestPath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: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much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more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complicated?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Dijkstra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err="1" smtClean="0">
                <a:latin typeface="Monaco" charset="0"/>
                <a:ea typeface="Monaco" charset="0"/>
                <a:cs typeface="Monaco" charset="0"/>
              </a:rPr>
              <a:t>algo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.?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740" y="4676019"/>
            <a:ext cx="4157777" cy="207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Exercise 1 - Design and Documentation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296095" y="1396774"/>
            <a:ext cx="4794487" cy="5286065"/>
          </a:xfrm>
          <a:prstGeom prst="rect">
            <a:avLst/>
          </a:prstGeom>
          <a:noFill/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96095" y="1405085"/>
            <a:ext cx="4794488" cy="5277753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37305" y="1396777"/>
            <a:ext cx="4561277" cy="5286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public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class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 Node{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public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 Node () {...}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...</a:t>
            </a:r>
          </a:p>
          <a:p>
            <a:pPr>
              <a:lnSpc>
                <a:spcPct val="150000"/>
              </a:lnSpc>
            </a:pP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}</a:t>
            </a:r>
          </a:p>
          <a:p>
            <a:pPr>
              <a:lnSpc>
                <a:spcPct val="150000"/>
              </a:lnSpc>
            </a:pPr>
            <a:r>
              <a:rPr lang="en-US" sz="900" b="1" dirty="0" smtClean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public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sz="900" b="1" dirty="0" smtClean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class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Edge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{</a:t>
            </a:r>
          </a:p>
          <a:p>
            <a:pPr>
              <a:lnSpc>
                <a:spcPct val="150000"/>
              </a:lnSpc>
            </a:pP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 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...</a:t>
            </a:r>
            <a:endParaRPr lang="en-US" sz="900" dirty="0" smtClean="0">
              <a:latin typeface="Monaco" charset="0"/>
              <a:ea typeface="宋体" charset="0"/>
              <a:cs typeface="Monaco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}</a:t>
            </a:r>
            <a:endParaRPr lang="en-US" sz="900" dirty="0">
              <a:latin typeface="Monaco" charset="0"/>
              <a:ea typeface="宋体" charset="0"/>
              <a:cs typeface="Monaco" charset="0"/>
            </a:endParaRPr>
          </a:p>
          <a:p>
            <a:pPr>
              <a:lnSpc>
                <a:spcPct val="150000"/>
              </a:lnSpc>
            </a:pP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public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class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sz="900" dirty="0" err="1" smtClean="0">
                <a:latin typeface="Monaco" charset="0"/>
                <a:ea typeface="宋体" charset="0"/>
                <a:cs typeface="Monaco" charset="0"/>
              </a:rPr>
              <a:t>STGraph</a:t>
            </a:r>
            <a:r>
              <a:rPr lang="en-US" sz="900" dirty="0" smtClean="0">
                <a:latin typeface="Monaco" charset="0"/>
                <a:ea typeface="宋体" charset="0"/>
                <a:cs typeface="Monaco" charset="0"/>
              </a:rPr>
              <a:t>{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List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&lt;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Edge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&gt; edges;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Node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source;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Node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target;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public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dirty="0" err="1">
                <a:latin typeface="Monaco" charset="0"/>
                <a:ea typeface="宋体" charset="0"/>
                <a:cs typeface="Monaco" charset="0"/>
              </a:rPr>
              <a:t>STGraph</a:t>
            </a:r>
            <a:r>
              <a:rPr lang="en-US" altLang="zh-CN" sz="900" dirty="0">
                <a:latin typeface="Monaco" charset="0"/>
                <a:ea typeface="宋体" charset="0"/>
                <a:cs typeface="Monaco" charset="0"/>
              </a:rPr>
              <a:t>(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Node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source, 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Node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target){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    </a:t>
            </a:r>
            <a:r>
              <a:rPr lang="en-US" altLang="zh-CN" sz="900" dirty="0" err="1" smtClean="0">
                <a:latin typeface="Monaco" charset="0"/>
                <a:ea typeface="宋体" charset="0"/>
                <a:cs typeface="Monaco" charset="0"/>
              </a:rPr>
              <a:t>this.source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= source;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    </a:t>
            </a:r>
            <a:r>
              <a:rPr lang="en-US" altLang="zh-CN" sz="900" dirty="0" err="1" smtClean="0">
                <a:latin typeface="Monaco" charset="0"/>
                <a:ea typeface="宋体" charset="0"/>
                <a:cs typeface="Monaco" charset="0"/>
              </a:rPr>
              <a:t>this.target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= target;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    </a:t>
            </a:r>
            <a:r>
              <a:rPr lang="en-US" altLang="zh-CN" sz="900" dirty="0" err="1" smtClean="0">
                <a:latin typeface="Monaco" charset="0"/>
                <a:ea typeface="宋体" charset="0"/>
                <a:cs typeface="Monaco" charset="0"/>
              </a:rPr>
              <a:t>this.edges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= </a:t>
            </a:r>
            <a:r>
              <a:rPr lang="en-US" altLang="zh-CN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new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b="1" dirty="0" err="1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ArrayList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&lt;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Edge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&gt;();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}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public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void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dirty="0" err="1">
                <a:latin typeface="Monaco" charset="0"/>
                <a:ea typeface="宋体" charset="0"/>
                <a:cs typeface="Monaco" charset="0"/>
              </a:rPr>
              <a:t>setST</a:t>
            </a:r>
            <a:r>
              <a:rPr lang="en-US" altLang="zh-CN" sz="900" dirty="0">
                <a:latin typeface="Monaco" charset="0"/>
                <a:ea typeface="宋体" charset="0"/>
                <a:cs typeface="Monaco" charset="0"/>
              </a:rPr>
              <a:t>(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Node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source , 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Node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target){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    </a:t>
            </a:r>
            <a:r>
              <a:rPr lang="en-US" altLang="zh-CN" sz="900" dirty="0" err="1" smtClean="0">
                <a:latin typeface="Monaco" charset="0"/>
                <a:ea typeface="宋体" charset="0"/>
                <a:cs typeface="Monaco" charset="0"/>
              </a:rPr>
              <a:t>this.source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= source;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    </a:t>
            </a:r>
            <a:r>
              <a:rPr lang="en-US" altLang="zh-CN" sz="900" dirty="0" err="1" smtClean="0">
                <a:latin typeface="Monaco" charset="0"/>
                <a:ea typeface="宋体" charset="0"/>
                <a:cs typeface="Monaco" charset="0"/>
              </a:rPr>
              <a:t>this.target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= target;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}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public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void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dirty="0" err="1">
                <a:latin typeface="Monaco" charset="0"/>
                <a:ea typeface="宋体" charset="0"/>
                <a:cs typeface="Monaco" charset="0"/>
              </a:rPr>
              <a:t>addEdge</a:t>
            </a:r>
            <a:r>
              <a:rPr lang="en-US" altLang="zh-CN" sz="900" dirty="0">
                <a:latin typeface="Monaco" charset="0"/>
                <a:ea typeface="宋体" charset="0"/>
                <a:cs typeface="Monaco" charset="0"/>
              </a:rPr>
              <a:t>(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Edge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e){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    </a:t>
            </a:r>
            <a:r>
              <a:rPr lang="en-US" altLang="zh-CN" sz="900" dirty="0" err="1" smtClean="0">
                <a:latin typeface="Monaco" charset="0"/>
                <a:ea typeface="宋体" charset="0"/>
                <a:cs typeface="Monaco" charset="0"/>
              </a:rPr>
              <a:t>edges.add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(e);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}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public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List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&lt;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Node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&gt; </a:t>
            </a:r>
            <a:r>
              <a:rPr lang="en-US" altLang="zh-CN" sz="900" dirty="0" err="1" smtClean="0">
                <a:latin typeface="Monaco" charset="0"/>
                <a:ea typeface="宋体" charset="0"/>
                <a:cs typeface="Monaco" charset="0"/>
              </a:rPr>
              <a:t>shortestPath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 () </a:t>
            </a: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dirty="0" smtClean="0">
                <a:latin typeface="Monaco" charset="0"/>
                <a:ea typeface="宋体" charset="0"/>
                <a:cs typeface="Monaco" charset="0"/>
              </a:rPr>
              <a:t>  </a:t>
            </a:r>
            <a:r>
              <a:rPr lang="en-US" altLang="zh-CN" sz="900" dirty="0" smtClean="0">
                <a:latin typeface="Monaco" charset="0"/>
                <a:ea typeface="宋体" charset="0"/>
                <a:cs typeface="Monaco" charset="0"/>
              </a:rPr>
              <a:t>{...}</a:t>
            </a:r>
          </a:p>
          <a:p>
            <a:pPr>
              <a:lnSpc>
                <a:spcPct val="150000"/>
              </a:lnSpc>
            </a:pPr>
            <a:r>
              <a:rPr lang="en-US" altLang="zh-CN" sz="900" dirty="0">
                <a:latin typeface="Monaco" charset="0"/>
                <a:ea typeface="宋体" charset="0"/>
                <a:cs typeface="Monaco" charset="0"/>
              </a:rPr>
              <a:t>}</a:t>
            </a:r>
            <a:endParaRPr lang="en-US" sz="900" dirty="0">
              <a:latin typeface="Monaco" charset="0"/>
              <a:ea typeface="宋体" charset="0"/>
              <a:cs typeface="Monaco" charset="0"/>
            </a:endParaRPr>
          </a:p>
        </p:txBody>
      </p:sp>
      <p:cxnSp>
        <p:nvCxnSpPr>
          <p:cNvPr id="15" name="Straight Arrow Connector 14"/>
          <p:cNvCxnSpPr>
            <a:endCxn id="20" idx="1"/>
          </p:cNvCxnSpPr>
          <p:nvPr/>
        </p:nvCxnSpPr>
        <p:spPr>
          <a:xfrm flipV="1">
            <a:off x="4163457" y="2339191"/>
            <a:ext cx="2168335" cy="3615298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9124392" y="2085500"/>
            <a:ext cx="2917209" cy="507383"/>
          </a:xfrm>
          <a:prstGeom prst="roundRect">
            <a:avLst/>
          </a:prstGeom>
          <a:solidFill>
            <a:schemeClr val="bg1">
              <a:lumMod val="7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331792" y="2016025"/>
            <a:ext cx="28348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Question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: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How does this design influence the client-visible documentation?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124392" y="2114994"/>
            <a:ext cx="3067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Answer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: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no,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OO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design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usually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treats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methods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as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black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err="1" smtClean="0">
                <a:latin typeface="Monaco" charset="0"/>
                <a:ea typeface="Monaco" charset="0"/>
                <a:cs typeface="Monaco" charset="0"/>
              </a:rPr>
              <a:t>boxs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.</a:t>
            </a:r>
          </a:p>
          <a:p>
            <a:endParaRPr lang="en-US" altLang="zh-CN" sz="1200" b="1" dirty="0" smtClean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647305" y="3355765"/>
            <a:ext cx="25273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Question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: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Are there alternative designs that achieve comparable results?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835685" y="4999509"/>
            <a:ext cx="2917209" cy="726378"/>
          </a:xfrm>
          <a:prstGeom prst="roundRect">
            <a:avLst/>
          </a:prstGeom>
          <a:solidFill>
            <a:schemeClr val="bg1">
              <a:lumMod val="7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835685" y="5029002"/>
            <a:ext cx="3067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Extension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: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cache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the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intermediate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computation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results?</a:t>
            </a:r>
          </a:p>
          <a:p>
            <a:endParaRPr lang="en-US" altLang="zh-CN" sz="1200" b="1" dirty="0" smtClean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124392" y="3266983"/>
            <a:ext cx="2917209" cy="726378"/>
          </a:xfrm>
          <a:prstGeom prst="roundRect">
            <a:avLst/>
          </a:prstGeom>
          <a:solidFill>
            <a:schemeClr val="bg1">
              <a:lumMod val="7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124392" y="3296476"/>
            <a:ext cx="3067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Answer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: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a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more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“eager”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way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of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doing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so.</a:t>
            </a:r>
          </a:p>
          <a:p>
            <a:pPr marL="171450" indent="-171450">
              <a:buFont typeface="Arial" charset="0"/>
              <a:buChar char="•"/>
            </a:pP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Any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fundamental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difference?</a:t>
            </a:r>
          </a:p>
        </p:txBody>
      </p:sp>
    </p:spTree>
    <p:extLst>
      <p:ext uri="{BB962C8B-B14F-4D97-AF65-F5344CB8AC3E}">
        <p14:creationId xmlns:p14="http://schemas.microsoft.com/office/powerpoint/2010/main" val="162420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1" grpId="0" animBg="1"/>
      <p:bldP spid="12" grpId="0"/>
      <p:bldP spid="13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8815264" y="4242747"/>
            <a:ext cx="3039278" cy="408623"/>
          </a:xfrm>
          <a:prstGeom prst="roundRect">
            <a:avLst/>
          </a:prstGeom>
          <a:solidFill>
            <a:schemeClr val="accent6">
              <a:lumMod val="40000"/>
              <a:lumOff val="60000"/>
              <a:alpha val="59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Exercise 2 - Design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296095" y="1396774"/>
            <a:ext cx="4794487" cy="5461226"/>
          </a:xfrm>
          <a:prstGeom prst="rect">
            <a:avLst/>
          </a:prstGeom>
          <a:noFill/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96095" y="1405085"/>
            <a:ext cx="4794488" cy="5452915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37305" y="1396777"/>
            <a:ext cx="4561277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class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List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 &lt;E&gt;{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 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E[] </a:t>
            </a:r>
            <a:r>
              <a:rPr lang="en-US" sz="900" b="1" dirty="0" err="1" smtClean="0">
                <a:latin typeface="Monaco" charset="0"/>
                <a:ea typeface="宋体" charset="0"/>
                <a:cs typeface="Monaco" charset="0"/>
              </a:rPr>
              <a:t>elems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sz="900" dirty="0" err="1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int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sz="900" b="1" dirty="0" err="1" smtClean="0">
                <a:latin typeface="Monaco" charset="0"/>
                <a:ea typeface="宋体" charset="0"/>
                <a:cs typeface="Monaco" charset="0"/>
              </a:rPr>
              <a:t>len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sz="900" dirty="0" err="1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boolean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 shared;</a:t>
            </a:r>
          </a:p>
          <a:p>
            <a:pPr>
              <a:lnSpc>
                <a:spcPct val="150000"/>
              </a:lnSpc>
            </a:pPr>
            <a:endParaRPr lang="en-US" sz="900" b="1" dirty="0">
              <a:latin typeface="Monaco" charset="0"/>
              <a:ea typeface="宋体" charset="0"/>
              <a:cs typeface="Monaco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 </a:t>
            </a:r>
            <a:r>
              <a:rPr lang="en-US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List</a:t>
            </a:r>
            <a:r>
              <a:rPr lang="en-US" sz="900" dirty="0">
                <a:latin typeface="Monaco" charset="0"/>
                <a:ea typeface="宋体" charset="0"/>
                <a:cs typeface="Monaco" charset="0"/>
              </a:rPr>
              <a:t>(</a:t>
            </a:r>
            <a:r>
              <a:rPr lang="en-US" sz="900" dirty="0" err="1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int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 l){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    </a:t>
            </a:r>
            <a:r>
              <a:rPr lang="en-US" sz="900" b="1" dirty="0" err="1" smtClean="0">
                <a:latin typeface="Monaco" charset="0"/>
                <a:ea typeface="宋体" charset="0"/>
                <a:cs typeface="Monaco" charset="0"/>
              </a:rPr>
              <a:t>elems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 = (E[]) </a:t>
            </a: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new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 Object[l];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    </a:t>
            </a:r>
            <a:r>
              <a:rPr lang="en-US" sz="900" b="1" dirty="0" err="1" smtClean="0">
                <a:latin typeface="Monaco" charset="0"/>
                <a:ea typeface="宋体" charset="0"/>
                <a:cs typeface="Monaco" charset="0"/>
              </a:rPr>
              <a:t>len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 = l;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    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shared = </a:t>
            </a: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false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}</a:t>
            </a:r>
          </a:p>
          <a:p>
            <a:pPr>
              <a:lnSpc>
                <a:spcPct val="150000"/>
              </a:lnSpc>
            </a:pPr>
            <a:endParaRPr lang="en-US" sz="900" b="1" dirty="0">
              <a:latin typeface="Monaco" charset="0"/>
              <a:ea typeface="宋体" charset="0"/>
              <a:cs typeface="Monaco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void 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set</a:t>
            </a:r>
            <a:r>
              <a:rPr lang="en-US" altLang="zh-CN" sz="900" dirty="0">
                <a:latin typeface="Monaco" charset="0"/>
                <a:ea typeface="宋体" charset="0"/>
                <a:cs typeface="Monaco" charset="0"/>
              </a:rPr>
              <a:t>(</a:t>
            </a:r>
            <a:r>
              <a:rPr lang="en-US" altLang="zh-CN" sz="900" dirty="0" err="1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int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 index , 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E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 e){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  </a:t>
            </a:r>
            <a:r>
              <a:rPr lang="en-US" altLang="zh-CN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if</a:t>
            </a:r>
            <a:r>
              <a:rPr lang="en-US" altLang="zh-CN" sz="900" b="1" dirty="0">
                <a:latin typeface="Monaco" charset="0"/>
                <a:ea typeface="宋体" charset="0"/>
                <a:cs typeface="Monaco" charset="0"/>
              </a:rPr>
              <a:t>(shared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){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      </a:t>
            </a:r>
            <a:r>
              <a:rPr lang="en-US" altLang="zh-CN" sz="900" b="1" dirty="0" err="1" smtClean="0">
                <a:latin typeface="Monaco" charset="0"/>
                <a:ea typeface="宋体" charset="0"/>
                <a:cs typeface="Monaco" charset="0"/>
              </a:rPr>
              <a:t>elems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 = </a:t>
            </a:r>
            <a:r>
              <a:rPr lang="en-US" altLang="zh-CN" sz="900" b="1" dirty="0" err="1" smtClean="0">
                <a:latin typeface="Monaco" charset="0"/>
                <a:ea typeface="宋体" charset="0"/>
                <a:cs typeface="Monaco" charset="0"/>
              </a:rPr>
              <a:t>elems.clone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      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shared = </a:t>
            </a:r>
            <a:r>
              <a:rPr lang="en-US" altLang="zh-CN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false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  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}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  </a:t>
            </a:r>
            <a:r>
              <a:rPr lang="en-US" altLang="zh-CN" sz="900" b="1" dirty="0" err="1" smtClean="0">
                <a:latin typeface="Monaco" charset="0"/>
                <a:ea typeface="宋体" charset="0"/>
                <a:cs typeface="Monaco" charset="0"/>
              </a:rPr>
              <a:t>elems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[index] = e;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}</a:t>
            </a:r>
          </a:p>
          <a:p>
            <a:pPr>
              <a:lnSpc>
                <a:spcPct val="150000"/>
              </a:lnSpc>
            </a:pPr>
            <a:endParaRPr lang="en-US" altLang="zh-CN" sz="900" b="1" dirty="0" smtClean="0">
              <a:latin typeface="Monaco" charset="0"/>
              <a:ea typeface="宋体" charset="0"/>
              <a:cs typeface="Monaco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List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 &lt;</a:t>
            </a:r>
            <a:r>
              <a:rPr lang="en-US" altLang="zh-CN" sz="900" dirty="0" smtClean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E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&gt; take (){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   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shared = </a:t>
            </a: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true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   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List&lt;E&gt;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t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=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sz="900" b="1" dirty="0" smtClean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new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List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 &lt;</a:t>
            </a:r>
            <a:r>
              <a:rPr lang="en-US" altLang="zh-CN" sz="900" dirty="0" smtClean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E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&gt;(</a:t>
            </a:r>
            <a:r>
              <a:rPr lang="en-US" sz="900" b="1" dirty="0" err="1" smtClean="0">
                <a:latin typeface="Monaco" charset="0"/>
                <a:ea typeface="宋体" charset="0"/>
                <a:cs typeface="Monaco" charset="0"/>
              </a:rPr>
              <a:t>elems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, len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-1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   </a:t>
            </a:r>
            <a:r>
              <a:rPr lang="en-US" altLang="zh-CN" sz="900" b="1" dirty="0" err="1" smtClean="0">
                <a:latin typeface="Monaco" charset="0"/>
                <a:ea typeface="宋体" charset="0"/>
                <a:cs typeface="Monaco" charset="0"/>
              </a:rPr>
              <a:t>t.shared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=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true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   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return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t;</a:t>
            </a:r>
            <a:endParaRPr lang="en-US" sz="900" b="1" dirty="0" smtClean="0">
              <a:latin typeface="Monaco" charset="0"/>
              <a:ea typeface="宋体" charset="0"/>
              <a:cs typeface="Monaco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}</a:t>
            </a:r>
          </a:p>
          <a:p>
            <a:pPr>
              <a:lnSpc>
                <a:spcPct val="150000"/>
              </a:lnSpc>
            </a:pPr>
            <a:r>
              <a:rPr lang="en-US" altLang="zh-CN" sz="900" b="1" dirty="0">
                <a:latin typeface="Monaco" charset="0"/>
                <a:ea typeface="宋体" charset="0"/>
                <a:cs typeface="Monaco" charset="0"/>
              </a:rPr>
              <a:t>}</a:t>
            </a:r>
            <a:endParaRPr lang="en-US" sz="900" b="1" dirty="0">
              <a:latin typeface="Monaco" charset="0"/>
              <a:ea typeface="宋体" charset="0"/>
              <a:cs typeface="Monaco" charset="0"/>
            </a:endParaRPr>
          </a:p>
        </p:txBody>
      </p:sp>
      <p:cxnSp>
        <p:nvCxnSpPr>
          <p:cNvPr id="15" name="Straight Arrow Connector 14"/>
          <p:cNvCxnSpPr>
            <a:endCxn id="20" idx="1"/>
          </p:cNvCxnSpPr>
          <p:nvPr/>
        </p:nvCxnSpPr>
        <p:spPr>
          <a:xfrm flipV="1">
            <a:off x="3744686" y="2345828"/>
            <a:ext cx="2902620" cy="1734814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6845941" y="2855180"/>
            <a:ext cx="4235715" cy="1276398"/>
          </a:xfrm>
          <a:prstGeom prst="roundRect">
            <a:avLst/>
          </a:prstGeom>
          <a:solidFill>
            <a:schemeClr val="bg1">
              <a:lumMod val="7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647306" y="1930329"/>
            <a:ext cx="42492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Question</a:t>
            </a:r>
            <a:r>
              <a:rPr lang="en-US" altLang="zh-CN" sz="1600" b="1" dirty="0" smtClean="0">
                <a:latin typeface="Calibri" charset="0"/>
                <a:ea typeface="Calibri" charset="0"/>
                <a:cs typeface="Calibri" charset="0"/>
              </a:rPr>
              <a:t>:</a:t>
            </a:r>
            <a:r>
              <a:rPr lang="zh-CN" altLang="en-US" sz="1600" b="1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1600" b="1" dirty="0" smtClean="0">
                <a:latin typeface="Calibri" charset="0"/>
                <a:ea typeface="Calibri" charset="0"/>
                <a:cs typeface="Calibri" charset="0"/>
              </a:rPr>
              <a:t>a scenario in which this implementation performs </a:t>
            </a:r>
            <a:r>
              <a:rPr lang="en-US" altLang="zh-CN" sz="1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unnecessary cloning operations</a:t>
            </a:r>
            <a:r>
              <a:rPr lang="en-US" altLang="zh-CN" sz="1600" b="1" dirty="0" smtClean="0">
                <a:latin typeface="Calibri" charset="0"/>
                <a:ea typeface="Calibri" charset="0"/>
                <a:cs typeface="Calibri" charset="0"/>
              </a:rPr>
              <a:t>, when the </a:t>
            </a:r>
            <a:r>
              <a:rPr lang="en-US" altLang="zh-CN" sz="1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set</a:t>
            </a:r>
            <a:r>
              <a:rPr lang="en-US" altLang="zh-CN" sz="1600" b="1" dirty="0" smtClean="0">
                <a:latin typeface="Calibri" charset="0"/>
                <a:ea typeface="Calibri" charset="0"/>
                <a:cs typeface="Calibri" charset="0"/>
              </a:rPr>
              <a:t> method is called.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933028" y="2931249"/>
            <a:ext cx="49215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Answer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: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endParaRPr lang="en-US" altLang="zh-CN" sz="1200" b="1" dirty="0" smtClean="0">
              <a:latin typeface="Monaco" charset="0"/>
              <a:ea typeface="Monaco" charset="0"/>
              <a:cs typeface="Monaco" charset="0"/>
            </a:endParaRPr>
          </a:p>
          <a:p>
            <a:r>
              <a:rPr lang="zh-CN" altLang="en-US" sz="1100" b="1" dirty="0" smtClean="0">
                <a:latin typeface="Monaco" charset="0"/>
                <a:ea typeface="Monaco" charset="0"/>
                <a:cs typeface="Monaco" charset="0"/>
              </a:rPr>
              <a:t>    </a:t>
            </a:r>
            <a:r>
              <a:rPr lang="en-US" altLang="zh-CN" sz="1100" b="1" dirty="0" smtClean="0">
                <a:latin typeface="Monaco" charset="0"/>
                <a:ea typeface="Monaco" charset="0"/>
                <a:cs typeface="Monaco" charset="0"/>
              </a:rPr>
              <a:t>List &lt;Integer &gt; A = new List &lt;Integer&gt;(3);</a:t>
            </a:r>
          </a:p>
          <a:p>
            <a:r>
              <a:rPr lang="zh-CN" altLang="en-US" sz="1100" b="1" dirty="0" smtClean="0">
                <a:latin typeface="Monaco" charset="0"/>
                <a:ea typeface="Monaco" charset="0"/>
                <a:cs typeface="Monaco" charset="0"/>
              </a:rPr>
              <a:t>    </a:t>
            </a:r>
            <a:r>
              <a:rPr lang="en-US" altLang="zh-CN" sz="1100" b="1" dirty="0" smtClean="0">
                <a:latin typeface="Monaco" charset="0"/>
                <a:ea typeface="Monaco" charset="0"/>
                <a:cs typeface="Monaco" charset="0"/>
              </a:rPr>
              <a:t>List &lt;Integer &gt; B = </a:t>
            </a:r>
            <a:r>
              <a:rPr lang="en-US" altLang="zh-CN" sz="1100" b="1" dirty="0" err="1" smtClean="0">
                <a:latin typeface="Monaco" charset="0"/>
                <a:ea typeface="Monaco" charset="0"/>
                <a:cs typeface="Monaco" charset="0"/>
              </a:rPr>
              <a:t>A.take</a:t>
            </a:r>
            <a:r>
              <a:rPr lang="en-US" altLang="zh-CN" sz="1100" b="1" dirty="0" smtClean="0">
                <a:latin typeface="Monaco" charset="0"/>
                <a:ea typeface="Monaco" charset="0"/>
                <a:cs typeface="Monaco" charset="0"/>
              </a:rPr>
              <a:t>();</a:t>
            </a:r>
          </a:p>
          <a:p>
            <a:r>
              <a:rPr lang="zh-CN" altLang="en-US" sz="1100" b="1" dirty="0" smtClean="0">
                <a:latin typeface="Monaco" charset="0"/>
                <a:ea typeface="Monaco" charset="0"/>
                <a:cs typeface="Monaco" charset="0"/>
              </a:rPr>
              <a:t>    </a:t>
            </a:r>
            <a:r>
              <a:rPr lang="en-US" altLang="zh-CN" sz="1100" b="1" dirty="0" err="1" smtClean="0">
                <a:latin typeface="Monaco" charset="0"/>
                <a:ea typeface="Monaco" charset="0"/>
                <a:cs typeface="Monaco" charset="0"/>
              </a:rPr>
              <a:t>b.set</a:t>
            </a:r>
            <a:r>
              <a:rPr lang="en-US" altLang="zh-CN" sz="1100" b="1" dirty="0" smtClean="0">
                <a:latin typeface="Monaco" charset="0"/>
                <a:ea typeface="Monaco" charset="0"/>
                <a:cs typeface="Monaco" charset="0"/>
              </a:rPr>
              <a:t>(0,</a:t>
            </a:r>
            <a:r>
              <a:rPr lang="zh-CN" altLang="en-US" sz="11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100" b="1" dirty="0" smtClean="0">
                <a:latin typeface="Monaco" charset="0"/>
                <a:ea typeface="Monaco" charset="0"/>
                <a:cs typeface="Monaco" charset="0"/>
              </a:rPr>
              <a:t>-5);</a:t>
            </a:r>
          </a:p>
          <a:p>
            <a:r>
              <a:rPr lang="zh-CN" altLang="en-US" sz="1100" b="1" dirty="0" smtClean="0">
                <a:latin typeface="Monaco" charset="0"/>
                <a:ea typeface="Monaco" charset="0"/>
                <a:cs typeface="Monaco" charset="0"/>
              </a:rPr>
              <a:t>    </a:t>
            </a:r>
            <a:r>
              <a:rPr lang="en-US" altLang="zh-CN" sz="1100" b="1" dirty="0" err="1" smtClean="0">
                <a:latin typeface="Monaco" charset="0"/>
                <a:ea typeface="Monaco" charset="0"/>
                <a:cs typeface="Monaco" charset="0"/>
              </a:rPr>
              <a:t>a.set</a:t>
            </a:r>
            <a:r>
              <a:rPr lang="en-US" altLang="zh-CN" sz="1100" b="1" dirty="0" smtClean="0">
                <a:latin typeface="Monaco" charset="0"/>
                <a:ea typeface="Monaco" charset="0"/>
                <a:cs typeface="Monaco" charset="0"/>
              </a:rPr>
              <a:t>(1, 40);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8483481" y="3869695"/>
            <a:ext cx="555171" cy="372857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771952" y="4264324"/>
            <a:ext cx="3154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B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not</a:t>
            </a:r>
            <a:r>
              <a:rPr lang="zh-CN" altLang="en-US" dirty="0" smtClean="0"/>
              <a:t> </a:t>
            </a:r>
            <a:r>
              <a:rPr lang="en-US" altLang="zh-CN" dirty="0" smtClean="0"/>
              <a:t>“synchronized”.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255201" y="4080642"/>
            <a:ext cx="1652769" cy="280275"/>
          </a:xfrm>
          <a:prstGeom prst="rect">
            <a:avLst/>
          </a:prstGeom>
          <a:solidFill>
            <a:srgbClr val="FFC000">
              <a:alpha val="40000"/>
            </a:srgb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0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Exercise 2 - Design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296095" y="1396774"/>
            <a:ext cx="4794487" cy="5461226"/>
          </a:xfrm>
          <a:prstGeom prst="rect">
            <a:avLst/>
          </a:prstGeom>
          <a:noFill/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96095" y="1405085"/>
            <a:ext cx="4794488" cy="5452915"/>
          </a:xfrm>
          <a:prstGeom prst="rect">
            <a:avLst/>
          </a:prstGeom>
          <a:solidFill>
            <a:schemeClr val="accent1">
              <a:lumMod val="40000"/>
              <a:lumOff val="60000"/>
              <a:alpha val="80000"/>
            </a:scheme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37305" y="1396777"/>
            <a:ext cx="4561277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class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List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 &lt;E&gt;{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 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E[] </a:t>
            </a:r>
            <a:r>
              <a:rPr lang="en-US" sz="900" b="1" dirty="0" err="1" smtClean="0">
                <a:latin typeface="Monaco" charset="0"/>
                <a:ea typeface="宋体" charset="0"/>
                <a:cs typeface="Monaco" charset="0"/>
              </a:rPr>
              <a:t>elems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sz="900" dirty="0" err="1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int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sz="900" b="1" dirty="0" err="1" smtClean="0">
                <a:latin typeface="Monaco" charset="0"/>
                <a:ea typeface="宋体" charset="0"/>
                <a:cs typeface="Monaco" charset="0"/>
              </a:rPr>
              <a:t>len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sz="900" dirty="0" err="1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boolean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 shared;</a:t>
            </a:r>
          </a:p>
          <a:p>
            <a:pPr>
              <a:lnSpc>
                <a:spcPct val="150000"/>
              </a:lnSpc>
            </a:pPr>
            <a:endParaRPr lang="en-US" sz="900" b="1" dirty="0">
              <a:latin typeface="Monaco" charset="0"/>
              <a:ea typeface="宋体" charset="0"/>
              <a:cs typeface="Monaco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 </a:t>
            </a:r>
            <a:r>
              <a:rPr lang="en-US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List</a:t>
            </a:r>
            <a:r>
              <a:rPr lang="en-US" sz="900" dirty="0">
                <a:latin typeface="Monaco" charset="0"/>
                <a:ea typeface="宋体" charset="0"/>
                <a:cs typeface="Monaco" charset="0"/>
              </a:rPr>
              <a:t>(</a:t>
            </a:r>
            <a:r>
              <a:rPr lang="en-US" sz="900" dirty="0" err="1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int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 l){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    </a:t>
            </a:r>
            <a:r>
              <a:rPr lang="en-US" sz="900" b="1" dirty="0" err="1" smtClean="0">
                <a:latin typeface="Monaco" charset="0"/>
                <a:ea typeface="宋体" charset="0"/>
                <a:cs typeface="Monaco" charset="0"/>
              </a:rPr>
              <a:t>elems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 = (E[]) </a:t>
            </a: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new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 Object[l];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    </a:t>
            </a:r>
            <a:r>
              <a:rPr lang="en-US" sz="900" b="1" dirty="0" err="1" smtClean="0">
                <a:latin typeface="Monaco" charset="0"/>
                <a:ea typeface="宋体" charset="0"/>
                <a:cs typeface="Monaco" charset="0"/>
              </a:rPr>
              <a:t>len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 = l;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    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shared = </a:t>
            </a: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false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}</a:t>
            </a:r>
          </a:p>
          <a:p>
            <a:pPr>
              <a:lnSpc>
                <a:spcPct val="150000"/>
              </a:lnSpc>
            </a:pPr>
            <a:endParaRPr lang="en-US" sz="900" b="1" dirty="0">
              <a:latin typeface="Monaco" charset="0"/>
              <a:ea typeface="宋体" charset="0"/>
              <a:cs typeface="Monaco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void 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set</a:t>
            </a:r>
            <a:r>
              <a:rPr lang="en-US" altLang="zh-CN" sz="900" dirty="0">
                <a:latin typeface="Monaco" charset="0"/>
                <a:ea typeface="宋体" charset="0"/>
                <a:cs typeface="Monaco" charset="0"/>
              </a:rPr>
              <a:t>(</a:t>
            </a:r>
            <a:r>
              <a:rPr lang="en-US" altLang="zh-CN" sz="900" dirty="0" err="1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int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 index , </a:t>
            </a:r>
            <a:r>
              <a:rPr lang="en-US" altLang="zh-CN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E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 e){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  </a:t>
            </a:r>
            <a:r>
              <a:rPr lang="en-US" altLang="zh-CN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if</a:t>
            </a:r>
            <a:r>
              <a:rPr lang="en-US" altLang="zh-CN" sz="900" b="1" dirty="0">
                <a:latin typeface="Monaco" charset="0"/>
                <a:ea typeface="宋体" charset="0"/>
                <a:cs typeface="Monaco" charset="0"/>
              </a:rPr>
              <a:t>(shared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){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      </a:t>
            </a:r>
            <a:r>
              <a:rPr lang="en-US" altLang="zh-CN" sz="900" b="1" dirty="0" err="1" smtClean="0">
                <a:latin typeface="Monaco" charset="0"/>
                <a:ea typeface="宋体" charset="0"/>
                <a:cs typeface="Monaco" charset="0"/>
              </a:rPr>
              <a:t>elems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 = </a:t>
            </a:r>
            <a:r>
              <a:rPr lang="en-US" altLang="zh-CN" sz="900" b="1" dirty="0" err="1" smtClean="0">
                <a:latin typeface="Monaco" charset="0"/>
                <a:ea typeface="宋体" charset="0"/>
                <a:cs typeface="Monaco" charset="0"/>
              </a:rPr>
              <a:t>elems.clone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      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shared = </a:t>
            </a:r>
            <a:r>
              <a:rPr lang="en-US" altLang="zh-CN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false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  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}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  </a:t>
            </a:r>
            <a:r>
              <a:rPr lang="en-US" altLang="zh-CN" sz="900" b="1" dirty="0" err="1" smtClean="0">
                <a:latin typeface="Monaco" charset="0"/>
                <a:ea typeface="宋体" charset="0"/>
                <a:cs typeface="Monaco" charset="0"/>
              </a:rPr>
              <a:t>elems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[index] = e;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}</a:t>
            </a:r>
          </a:p>
          <a:p>
            <a:pPr>
              <a:lnSpc>
                <a:spcPct val="150000"/>
              </a:lnSpc>
            </a:pPr>
            <a:endParaRPr lang="en-US" altLang="zh-CN" sz="900" b="1" dirty="0" smtClean="0">
              <a:latin typeface="Monaco" charset="0"/>
              <a:ea typeface="宋体" charset="0"/>
              <a:cs typeface="Monaco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</a:t>
            </a:r>
            <a:r>
              <a:rPr lang="en-US" sz="900" dirty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List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 &lt;</a:t>
            </a:r>
            <a:r>
              <a:rPr lang="en-US" altLang="zh-CN" sz="900" dirty="0" smtClean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E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&gt; take (){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   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shared = </a:t>
            </a: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true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   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List&lt;E&gt;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t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=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sz="900" b="1" dirty="0" smtClean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new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List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 &lt;</a:t>
            </a:r>
            <a:r>
              <a:rPr lang="en-US" altLang="zh-CN" sz="900" dirty="0" smtClean="0">
                <a:solidFill>
                  <a:srgbClr val="005032"/>
                </a:solidFill>
                <a:latin typeface="Monaco" charset="0"/>
                <a:ea typeface="宋体" charset="0"/>
                <a:cs typeface="Monaco" charset="0"/>
              </a:rPr>
              <a:t>E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&gt;(</a:t>
            </a:r>
            <a:r>
              <a:rPr lang="en-US" sz="900" b="1" dirty="0" err="1" smtClean="0">
                <a:latin typeface="Monaco" charset="0"/>
                <a:ea typeface="宋体" charset="0"/>
                <a:cs typeface="Monaco" charset="0"/>
              </a:rPr>
              <a:t>elems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, len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-1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   </a:t>
            </a:r>
            <a:r>
              <a:rPr lang="en-US" altLang="zh-CN" sz="900" b="1" dirty="0" err="1" smtClean="0">
                <a:latin typeface="Monaco" charset="0"/>
                <a:ea typeface="宋体" charset="0"/>
                <a:cs typeface="Monaco" charset="0"/>
              </a:rPr>
              <a:t>t.shared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=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b="1" dirty="0">
                <a:solidFill>
                  <a:srgbClr val="7F0055"/>
                </a:solidFill>
                <a:latin typeface="Monaco" charset="0"/>
                <a:ea typeface="宋体" charset="0"/>
                <a:cs typeface="Monaco" charset="0"/>
              </a:rPr>
              <a:t>true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    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return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en-US" altLang="zh-CN" sz="900" b="1" dirty="0" smtClean="0">
                <a:latin typeface="Monaco" charset="0"/>
                <a:ea typeface="宋体" charset="0"/>
                <a:cs typeface="Monaco" charset="0"/>
              </a:rPr>
              <a:t>t;</a:t>
            </a:r>
            <a:endParaRPr lang="en-US" sz="900" b="1" dirty="0" smtClean="0">
              <a:latin typeface="Monaco" charset="0"/>
              <a:ea typeface="宋体" charset="0"/>
              <a:cs typeface="Monaco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900" b="1" dirty="0">
                <a:latin typeface="Monaco" charset="0"/>
                <a:ea typeface="宋体" charset="0"/>
                <a:cs typeface="Monaco" charset="0"/>
              </a:rPr>
              <a:t> </a:t>
            </a:r>
            <a:r>
              <a:rPr lang="zh-CN" altLang="en-US" sz="900" b="1" dirty="0" smtClean="0">
                <a:latin typeface="Monaco" charset="0"/>
                <a:ea typeface="宋体" charset="0"/>
                <a:cs typeface="Monaco" charset="0"/>
              </a:rPr>
              <a:t>  </a:t>
            </a:r>
            <a:r>
              <a:rPr lang="en-US" sz="900" b="1" dirty="0" smtClean="0">
                <a:latin typeface="Monaco" charset="0"/>
                <a:ea typeface="宋体" charset="0"/>
                <a:cs typeface="Monaco" charset="0"/>
              </a:rPr>
              <a:t>}</a:t>
            </a:r>
          </a:p>
          <a:p>
            <a:pPr>
              <a:lnSpc>
                <a:spcPct val="150000"/>
              </a:lnSpc>
            </a:pPr>
            <a:r>
              <a:rPr lang="en-US" altLang="zh-CN" sz="900" b="1" dirty="0">
                <a:latin typeface="Monaco" charset="0"/>
                <a:ea typeface="宋体" charset="0"/>
                <a:cs typeface="Monaco" charset="0"/>
              </a:rPr>
              <a:t>}</a:t>
            </a:r>
            <a:endParaRPr lang="en-US" sz="900" b="1" dirty="0">
              <a:latin typeface="Monaco" charset="0"/>
              <a:ea typeface="宋体" charset="0"/>
              <a:cs typeface="Monaco" charset="0"/>
            </a:endParaRPr>
          </a:p>
        </p:txBody>
      </p:sp>
      <p:cxnSp>
        <p:nvCxnSpPr>
          <p:cNvPr id="15" name="Straight Arrow Connector 14"/>
          <p:cNvCxnSpPr>
            <a:endCxn id="20" idx="1"/>
          </p:cNvCxnSpPr>
          <p:nvPr/>
        </p:nvCxnSpPr>
        <p:spPr>
          <a:xfrm flipV="1">
            <a:off x="3693338" y="2222717"/>
            <a:ext cx="2953968" cy="1857925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6824170" y="2658626"/>
            <a:ext cx="4682030" cy="454077"/>
          </a:xfrm>
          <a:prstGeom prst="roundRect">
            <a:avLst/>
          </a:prstGeom>
          <a:solidFill>
            <a:schemeClr val="bg1">
              <a:lumMod val="7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647306" y="1930329"/>
            <a:ext cx="42492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Question</a:t>
            </a:r>
            <a:r>
              <a:rPr lang="en-US" altLang="zh-CN" sz="1600" b="1" dirty="0" smtClean="0">
                <a:latin typeface="Calibri" charset="0"/>
                <a:ea typeface="Calibri" charset="0"/>
                <a:cs typeface="Calibri" charset="0"/>
              </a:rPr>
              <a:t>:</a:t>
            </a:r>
            <a:r>
              <a:rPr lang="zh-CN" altLang="en-US" sz="1600" b="1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1600" b="1" dirty="0" smtClean="0">
                <a:latin typeface="Calibri" charset="0"/>
                <a:ea typeface="Calibri" charset="0"/>
                <a:cs typeface="Calibri" charset="0"/>
              </a:rPr>
              <a:t>How could you modify the implementation to eliminate this inefficiency?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933028" y="2730667"/>
            <a:ext cx="492151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Answer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: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sync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A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and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B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with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an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object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on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heap.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endParaRPr lang="en-US" altLang="zh-CN" sz="1200" b="1" dirty="0" smtClean="0">
              <a:latin typeface="Monaco" charset="0"/>
              <a:ea typeface="Monaco" charset="0"/>
              <a:cs typeface="Monaco" charset="0"/>
            </a:endParaRPr>
          </a:p>
          <a:p>
            <a:r>
              <a:rPr lang="zh-CN" altLang="en-US" sz="1100" b="1" dirty="0" smtClean="0">
                <a:latin typeface="Monaco" charset="0"/>
                <a:ea typeface="Monaco" charset="0"/>
                <a:cs typeface="Monaco" charset="0"/>
              </a:rPr>
              <a:t>    </a:t>
            </a:r>
            <a:endParaRPr lang="en-US" altLang="zh-CN" sz="1100" b="1" dirty="0" smtClean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55201" y="4080642"/>
            <a:ext cx="1652769" cy="280275"/>
          </a:xfrm>
          <a:prstGeom prst="rect">
            <a:avLst/>
          </a:prstGeom>
          <a:solidFill>
            <a:srgbClr val="FFC000">
              <a:alpha val="40000"/>
            </a:srgb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894" y="3184744"/>
            <a:ext cx="3431969" cy="2880133"/>
          </a:xfrm>
          <a:prstGeom prst="rect">
            <a:avLst/>
          </a:prstGeom>
        </p:spPr>
      </p:pic>
      <p:sp>
        <p:nvSpPr>
          <p:cNvPr id="16" name="Rounded Rectangle 15"/>
          <p:cNvSpPr/>
          <p:nvPr/>
        </p:nvSpPr>
        <p:spPr>
          <a:xfrm>
            <a:off x="6824170" y="6064877"/>
            <a:ext cx="4682030" cy="520003"/>
          </a:xfrm>
          <a:prstGeom prst="roundRect">
            <a:avLst/>
          </a:prstGeom>
          <a:solidFill>
            <a:schemeClr val="bg1">
              <a:lumMod val="7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824170" y="6064877"/>
            <a:ext cx="4921514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Extension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: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learn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how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“smart-pointer”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works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in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C++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11g.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endParaRPr lang="en-US" altLang="zh-CN" sz="1200" b="1" dirty="0" smtClean="0">
              <a:latin typeface="Monaco" charset="0"/>
              <a:ea typeface="Monaco" charset="0"/>
              <a:cs typeface="Monaco" charset="0"/>
            </a:endParaRPr>
          </a:p>
          <a:p>
            <a:r>
              <a:rPr lang="zh-CN" altLang="en-US" sz="1100" b="1" dirty="0" smtClean="0">
                <a:latin typeface="Monaco" charset="0"/>
                <a:ea typeface="Monaco" charset="0"/>
                <a:cs typeface="Monaco" charset="0"/>
              </a:rPr>
              <a:t>    </a:t>
            </a:r>
            <a:endParaRPr lang="en-US" altLang="zh-CN" sz="1100" b="1" dirty="0" smtClean="0"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26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10910"/>
            <a:ext cx="5151503" cy="169543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291548"/>
            <a:ext cx="3701143" cy="31060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Exercise 2 - Design</a:t>
            </a:r>
            <a:endParaRPr lang="en-US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178629" y="2730667"/>
            <a:ext cx="3468676" cy="26161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6824170" y="2658626"/>
            <a:ext cx="4399001" cy="683288"/>
          </a:xfrm>
          <a:prstGeom prst="roundRect">
            <a:avLst/>
          </a:prstGeom>
          <a:solidFill>
            <a:schemeClr val="bg1">
              <a:lumMod val="7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647305" y="1930329"/>
            <a:ext cx="52072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Question</a:t>
            </a:r>
            <a:r>
              <a:rPr lang="en-US" altLang="zh-CN" sz="1600" b="1" dirty="0" smtClean="0">
                <a:latin typeface="Calibri" charset="0"/>
                <a:ea typeface="Calibri" charset="0"/>
                <a:cs typeface="Calibri" charset="0"/>
              </a:rPr>
              <a:t>:</a:t>
            </a:r>
            <a:r>
              <a:rPr lang="zh-CN" altLang="en-US" sz="1600" b="1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1600" b="1" dirty="0" smtClean="0">
                <a:latin typeface="Calibri" charset="0"/>
                <a:ea typeface="Calibri" charset="0"/>
                <a:cs typeface="Calibri" charset="0"/>
              </a:rPr>
              <a:t>Is your proposed solution efficient in the case in which unused objects</a:t>
            </a:r>
            <a:r>
              <a:rPr lang="zh-CN" altLang="en-US" sz="1600" b="1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1600" b="1" dirty="0" smtClean="0">
                <a:latin typeface="Calibri" charset="0"/>
                <a:ea typeface="Calibri" charset="0"/>
                <a:cs typeface="Calibri" charset="0"/>
              </a:rPr>
              <a:t>are</a:t>
            </a:r>
            <a:r>
              <a:rPr lang="zh-CN" altLang="en-US" sz="1600" b="1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zh-CN" sz="1600" b="1" dirty="0" smtClean="0">
                <a:latin typeface="Calibri" charset="0"/>
                <a:ea typeface="Calibri" charset="0"/>
                <a:cs typeface="Calibri" charset="0"/>
              </a:rPr>
              <a:t>removed by the garbage collector?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933028" y="2730667"/>
            <a:ext cx="49215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Answer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: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the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previous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implementation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cannot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“decrease”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the</a:t>
            </a:r>
            <a:r>
              <a:rPr lang="zh-CN" altLang="en-US" sz="1200" b="1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1200" b="1" dirty="0" smtClean="0">
                <a:latin typeface="Monaco" charset="0"/>
                <a:ea typeface="Monaco" charset="0"/>
                <a:cs typeface="Monaco" charset="0"/>
              </a:rPr>
              <a:t>counter.</a:t>
            </a:r>
            <a:endParaRPr lang="en-US" altLang="zh-CN" sz="1100" b="1" dirty="0" smtClean="0">
              <a:latin typeface="Monaco" charset="0"/>
              <a:ea typeface="Monaco" charset="0"/>
              <a:cs typeface="Monaco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514" y="3469450"/>
            <a:ext cx="2764971" cy="1637587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8034749" y="4227410"/>
            <a:ext cx="2491736" cy="682047"/>
          </a:xfrm>
          <a:prstGeom prst="rect">
            <a:avLst/>
          </a:prstGeom>
          <a:solidFill>
            <a:srgbClr val="FFC000">
              <a:alpha val="40000"/>
            </a:srgb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182030" y="2658626"/>
            <a:ext cx="1819734" cy="212178"/>
          </a:xfrm>
          <a:prstGeom prst="rect">
            <a:avLst/>
          </a:prstGeom>
          <a:solidFill>
            <a:srgbClr val="FFC000">
              <a:alpha val="40000"/>
            </a:srgbClr>
          </a:solidFill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1497</Words>
  <Application>Microsoft Macintosh PowerPoint</Application>
  <PresentationFormat>Widescreen</PresentationFormat>
  <Paragraphs>266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Calibri</vt:lpstr>
      <vt:lpstr>Calibri Light</vt:lpstr>
      <vt:lpstr>DengXian</vt:lpstr>
      <vt:lpstr>DengXian Light</vt:lpstr>
      <vt:lpstr>Lora</vt:lpstr>
      <vt:lpstr>Mangal</vt:lpstr>
      <vt:lpstr>Monaco</vt:lpstr>
      <vt:lpstr>Wingdings</vt:lpstr>
      <vt:lpstr>宋体</vt:lpstr>
      <vt:lpstr>Arial</vt:lpstr>
      <vt:lpstr>Office Theme</vt:lpstr>
      <vt:lpstr>Assignment 1 - Requirements Elicitation and Documentation</vt:lpstr>
      <vt:lpstr>Schedule</vt:lpstr>
      <vt:lpstr>Exercise 1 - Design and Documentation</vt:lpstr>
      <vt:lpstr>Exercise 1 - Design and Documentation</vt:lpstr>
      <vt:lpstr>Exercise 1 - Design and Documentation</vt:lpstr>
      <vt:lpstr>Exercise 1 - Design and Documentation</vt:lpstr>
      <vt:lpstr>Exercise 2 - Design</vt:lpstr>
      <vt:lpstr>Exercise 2 - Design</vt:lpstr>
      <vt:lpstr>Exercise 2 - Design</vt:lpstr>
      <vt:lpstr>Exercise 2 – Design: A Simple Implementation of Modern C++ Smart Pointers</vt:lpstr>
      <vt:lpstr>Exercise 3 - Requirements Elicitation</vt:lpstr>
      <vt:lpstr>Exercise 3 - Requirements Elicitation: Corner Cases</vt:lpstr>
      <vt:lpstr>Let us know if you have any questions or would like to discuss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1 - Requirements Elicitation and Documentation</dc:title>
  <dc:creator>Shuai Wang</dc:creator>
  <cp:lastModifiedBy>Shuai Wang</cp:lastModifiedBy>
  <cp:revision>206</cp:revision>
  <dcterms:created xsi:type="dcterms:W3CDTF">2019-03-02T09:36:23Z</dcterms:created>
  <dcterms:modified xsi:type="dcterms:W3CDTF">2019-03-18T17:11:40Z</dcterms:modified>
</cp:coreProperties>
</file>