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21"/>
    <p:restoredTop sz="94375"/>
  </p:normalViewPr>
  <p:slideViewPr>
    <p:cSldViewPr snapToGrid="0" snapToObjects="1">
      <p:cViewPr varScale="1">
        <p:scale>
          <a:sx n="107" d="100"/>
          <a:sy n="107" d="100"/>
        </p:scale>
        <p:origin x="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4BBC2A-5973-354F-8317-16576838309F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CA03B-DD90-A84C-9564-8929A49CC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wand.com/en/Time_complexity" TargetMode="External"/><Relationship Id="rId4" Type="http://schemas.openxmlformats.org/officeDocument/2006/relationships/hyperlink" Target="https://www.wikiwand.com/en/Shortest_path_problem#CITEREFDijkstra1959" TargetMode="External"/><Relationship Id="rId5" Type="http://schemas.openxmlformats.org/officeDocument/2006/relationships/hyperlink" Target="https://www.wikiwand.com/en/Shortest_path_problem#CITEREFJohnson1977" TargetMode="External"/><Relationship Id="rId6" Type="http://schemas.openxmlformats.org/officeDocument/2006/relationships/hyperlink" Target="https://www.wikiwand.com/en/Binary_heap" TargetMode="External"/><Relationship Id="rId7" Type="http://schemas.openxmlformats.org/officeDocument/2006/relationships/hyperlink" Target="https://www.wikiwand.com/en/Shortest_path_problem#CITEREFFredmanTarjan1984" TargetMode="External"/><Relationship Id="rId8" Type="http://schemas.openxmlformats.org/officeDocument/2006/relationships/hyperlink" Target="https://www.wikiwand.com/en/Fibonacci_heap" TargetMode="External"/><Relationship Id="rId9" Type="http://schemas.openxmlformats.org/officeDocument/2006/relationships/hyperlink" Target="https://www.wikiwand.com/en/Shortest_path_problem#CITEREFThorup1999" TargetMode="External"/><Relationship Id="rId10" Type="http://schemas.openxmlformats.org/officeDocument/2006/relationships/hyperlink" Target="https://www.wikiwand.com/en/Breadth-first_search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001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61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481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9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028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40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64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363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14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07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Undirected graphs</a:t>
            </a:r>
          </a:p>
          <a:p>
            <a:r>
              <a:rPr lang="en-US" dirty="0" err="1" smtClean="0"/>
              <a:t>Weights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Time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complexity</a:t>
            </a:r>
            <a:r>
              <a:rPr lang="en-US" dirty="0" err="1" smtClean="0"/>
              <a:t>Author</a:t>
            </a:r>
            <a:r>
              <a:rPr lang="en-US" dirty="0" err="1" smtClean="0">
                <a:effectLst/>
              </a:rPr>
              <a:t>ℝ</a:t>
            </a:r>
            <a:r>
              <a:rPr lang="en-US" baseline="-25000" dirty="0" err="1" smtClean="0">
                <a:effectLst/>
              </a:rPr>
              <a:t>+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V</a:t>
            </a:r>
            <a:r>
              <a:rPr lang="en-US" i="0" baseline="30000" dirty="0" smtClean="0">
                <a:effectLst/>
              </a:rPr>
              <a:t>2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Dijkstra 1959</a:t>
            </a:r>
            <a:r>
              <a:rPr lang="en-US" dirty="0" smtClean="0">
                <a:effectLst/>
              </a:rPr>
              <a:t>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Johnson 1977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Binary heap"/>
              </a:rPr>
              <a:t>binary heap</a:t>
            </a:r>
            <a:r>
              <a:rPr lang="en-US" dirty="0" smtClean="0">
                <a:effectLst/>
              </a:rPr>
              <a:t>)ℝ</a:t>
            </a:r>
            <a:r>
              <a:rPr lang="en-US" baseline="-25000" dirty="0" smtClean="0">
                <a:effectLst/>
              </a:rPr>
              <a:t>+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 log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Fredman &amp; Tarjan 1984</a:t>
            </a:r>
            <a:r>
              <a:rPr lang="en-US" dirty="0" smtClean="0">
                <a:effectLst/>
              </a:rPr>
              <a:t> (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Fibonacci heap"/>
              </a:rPr>
              <a:t>Fibonacci heap</a:t>
            </a:r>
            <a:r>
              <a:rPr lang="en-US" dirty="0" smtClean="0">
                <a:effectLst/>
              </a:rPr>
              <a:t>)ℕ</a:t>
            </a:r>
            <a:r>
              <a:rPr lang="en-US" i="1" dirty="0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)</a:t>
            </a:r>
          </a:p>
          <a:p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Thorup 1999</a:t>
            </a:r>
            <a:r>
              <a:rPr lang="en-US" dirty="0" smtClean="0">
                <a:effectLst/>
              </a:rPr>
              <a:t> (requires constant-time multiplication).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Unweighted graphs</a:t>
            </a:r>
          </a:p>
          <a:p>
            <a:r>
              <a:rPr lang="en-US" dirty="0" err="1" smtClean="0"/>
              <a:t>AlgorithmTime</a:t>
            </a:r>
            <a:r>
              <a:rPr lang="en-US" dirty="0" smtClean="0"/>
              <a:t> </a:t>
            </a:r>
            <a:r>
              <a:rPr lang="en-US" dirty="0" err="1" smtClean="0"/>
              <a:t>complexityAuthor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Breadth</a:t>
            </a:r>
            <a:r>
              <a:rPr lang="en-US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-first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Breadth-first search"/>
              </a:rPr>
              <a:t>search</a:t>
            </a:r>
            <a:r>
              <a:rPr lang="en-US" i="1" dirty="0" err="1" smtClean="0">
                <a:effectLst/>
              </a:rPr>
              <a:t>O</a:t>
            </a:r>
            <a:r>
              <a:rPr lang="en-US" dirty="0" smtClean="0">
                <a:effectLst/>
              </a:rPr>
              <a:t>(</a:t>
            </a:r>
            <a:r>
              <a:rPr lang="en-US" i="1" dirty="0" smtClean="0">
                <a:effectLst/>
              </a:rPr>
              <a:t>E</a:t>
            </a:r>
            <a:r>
              <a:rPr lang="en-US" dirty="0" smtClean="0">
                <a:effectLst/>
              </a:rPr>
              <a:t> + </a:t>
            </a:r>
            <a:r>
              <a:rPr lang="en-US" i="1" dirty="0" smtClean="0">
                <a:effectLst/>
              </a:rPr>
              <a:t>V</a:t>
            </a:r>
            <a:r>
              <a:rPr lang="en-US" dirty="0" smtClean="0">
                <a:effectLst/>
              </a:rPr>
              <a:t>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Directed acyclic graphs (DAGs)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C88249-07E2-EC43-8B8E-DDF0AAD0415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17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3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14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60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178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36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8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868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16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46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86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BBFD7-CFC6-6F45-8D14-F87CD7A9D58E}" type="datetimeFigureOut">
              <a:rPr lang="en-US" smtClean="0"/>
              <a:t>3/26/19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8390-507D-0D47-898A-DB184E0EAE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7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shuai.wang@inf.ethz.ch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Assignment </a:t>
            </a:r>
            <a:r>
              <a:rPr lang="en-US" altLang="zh-CN" b="1" dirty="0"/>
              <a:t>4</a:t>
            </a:r>
            <a:r>
              <a:rPr lang="en-US" b="1" dirty="0" smtClean="0"/>
              <a:t> - </a:t>
            </a:r>
            <a:r>
              <a:rPr lang="en-US" altLang="zh-CN" b="1" dirty="0" smtClean="0"/>
              <a:t>Alloy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Shuai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Wang</a:t>
            </a:r>
          </a:p>
          <a:p>
            <a:r>
              <a:rPr lang="en-US" altLang="zh-CN" dirty="0" smtClean="0">
                <a:hlinkClick r:id="rId2"/>
              </a:rPr>
              <a:t>shuai.wang@inf.ethz.ch</a:t>
            </a:r>
            <a:endParaRPr lang="en-US" altLang="zh-CN" dirty="0" smtClean="0"/>
          </a:p>
          <a:p>
            <a:endParaRPr lang="en-US" altLang="zh-C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8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 </a:t>
            </a:r>
            <a:r>
              <a:rPr lang="mr-IN" altLang="zh-CN" b="1" dirty="0" smtClean="0"/>
              <a:t>–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Add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“</a:t>
            </a:r>
            <a:r>
              <a:rPr lang="en-US" altLang="zh-CN" sz="3600" b="1" dirty="0" err="1" smtClean="0">
                <a:latin typeface="Monaco" charset="0"/>
                <a:ea typeface="Monaco" charset="0"/>
                <a:cs typeface="Monaco" charset="0"/>
              </a:rPr>
              <a:t>prev</a:t>
            </a:r>
            <a:r>
              <a:rPr lang="en-US" altLang="zh-CN" b="1" dirty="0" smtClean="0"/>
              <a:t>”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edge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95696" y="1690688"/>
            <a:ext cx="6999514" cy="466027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5696" y="1754424"/>
            <a:ext cx="6880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Define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constraint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assertions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for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352" y="2362955"/>
            <a:ext cx="5936838" cy="3781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87565" y="3016251"/>
            <a:ext cx="2944456" cy="961983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7398328" y="2727782"/>
            <a:ext cx="1520042" cy="576938"/>
          </a:xfrm>
          <a:prstGeom prst="wedgeRectCallout">
            <a:avLst>
              <a:gd name="adj1" fmla="val -147141"/>
              <a:gd name="adj2" fmla="val 807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smtClean="0"/>
              <a:t>Constraint.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682469" y="4266384"/>
            <a:ext cx="2649552" cy="530928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7121038" y="3875787"/>
            <a:ext cx="1498269" cy="534709"/>
          </a:xfrm>
          <a:prstGeom prst="wedgeRectCallout">
            <a:avLst>
              <a:gd name="adj1" fmla="val -147141"/>
              <a:gd name="adj2" fmla="val 807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Assertion.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535017" y="5085462"/>
            <a:ext cx="2903882" cy="530928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7132913" y="4816217"/>
            <a:ext cx="2533601" cy="1228323"/>
          </a:xfrm>
          <a:prstGeom prst="wedgeRectCallout">
            <a:avLst>
              <a:gd name="adj1" fmla="val -109644"/>
              <a:gd name="adj2" fmla="val -9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Given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constraint,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violate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assertion?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382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657" y="2463140"/>
            <a:ext cx="6654800" cy="3581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 </a:t>
            </a:r>
            <a:r>
              <a:rPr lang="mr-IN" altLang="zh-CN" b="1" dirty="0" smtClean="0"/>
              <a:t>–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Add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“</a:t>
            </a:r>
            <a:r>
              <a:rPr lang="en-US" altLang="zh-CN" sz="3600" b="1" dirty="0" err="1" smtClean="0">
                <a:latin typeface="Monaco" charset="0"/>
                <a:ea typeface="Monaco" charset="0"/>
                <a:cs typeface="Monaco" charset="0"/>
              </a:rPr>
              <a:t>prev</a:t>
            </a:r>
            <a:r>
              <a:rPr lang="en-US" altLang="zh-CN" b="1" dirty="0" smtClean="0"/>
              <a:t>”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edge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695696" y="1690688"/>
            <a:ext cx="6999514" cy="466027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95696" y="1754424"/>
            <a:ext cx="688076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Definition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constraint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assertions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for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two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954131" y="3181158"/>
            <a:ext cx="6622325" cy="1089163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ular Callout 9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8387838" y="3373680"/>
            <a:ext cx="1520042" cy="576938"/>
          </a:xfrm>
          <a:prstGeom prst="wedgeRectCallout">
            <a:avLst>
              <a:gd name="adj1" fmla="val -102610"/>
              <a:gd name="adj2" fmla="val 169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smtClean="0"/>
              <a:t>Constraint.</a:t>
            </a:r>
            <a:endParaRPr 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2573812" y="4657311"/>
            <a:ext cx="3217188" cy="469311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7121038" y="4614832"/>
            <a:ext cx="1498269" cy="534709"/>
          </a:xfrm>
          <a:prstGeom prst="wedgeRectCallout">
            <a:avLst>
              <a:gd name="adj1" fmla="val -133667"/>
              <a:gd name="adj2" fmla="val 1854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Assertion.</a:t>
            </a:r>
            <a:endParaRPr 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2684135" y="5513612"/>
            <a:ext cx="2903882" cy="530928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7121038" y="5387284"/>
            <a:ext cx="2533601" cy="1228323"/>
          </a:xfrm>
          <a:prstGeom prst="wedgeRectCallout">
            <a:avLst>
              <a:gd name="adj1" fmla="val -109644"/>
              <a:gd name="adj2" fmla="val -91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Given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constraint,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violate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assertion?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75888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 </a:t>
            </a:r>
            <a:r>
              <a:rPr lang="mr-IN" altLang="zh-CN" b="1" dirty="0" smtClean="0"/>
              <a:t>–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larger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scope?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50" y="2163782"/>
            <a:ext cx="9994900" cy="12954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1098550" y="4034720"/>
            <a:ext cx="3997425" cy="1403384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098550" y="4114665"/>
            <a:ext cx="3997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must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point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to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Then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whether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for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node,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it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is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pointed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by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642347" y="3749711"/>
            <a:ext cx="3997425" cy="1895827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642347" y="3829657"/>
            <a:ext cx="3997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must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point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to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is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pointed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by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more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than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Then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whether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for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node,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it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is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pointed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by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node?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Sure.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296395" y="4607626"/>
            <a:ext cx="1033153" cy="451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758556" y="6247994"/>
            <a:ext cx="4674837" cy="338554"/>
          </a:xfrm>
          <a:prstGeom prst="rect">
            <a:avLst/>
          </a:prstGeom>
          <a:solidFill>
            <a:srgbClr val="FFC000">
              <a:alpha val="57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Q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solve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this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with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>
                <a:latin typeface="Monaco" charset="0"/>
                <a:ea typeface="Monaco" charset="0"/>
                <a:cs typeface="Monaco" charset="0"/>
              </a:rPr>
              <a:t>m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ath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induction?</a:t>
            </a:r>
          </a:p>
        </p:txBody>
      </p:sp>
    </p:spTree>
    <p:extLst>
      <p:ext uri="{BB962C8B-B14F-4D97-AF65-F5344CB8AC3E}">
        <p14:creationId xmlns:p14="http://schemas.microsoft.com/office/powerpoint/2010/main" val="202621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1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altLang="zh-CN" b="1" dirty="0" smtClean="0"/>
              <a:t>Counter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Model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49" y="1344169"/>
            <a:ext cx="3570167" cy="54188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ounded Rectangle 22"/>
          <p:cNvSpPr/>
          <p:nvPr/>
        </p:nvSpPr>
        <p:spPr>
          <a:xfrm>
            <a:off x="6939824" y="1755265"/>
            <a:ext cx="2917209" cy="646332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3099460" y="2268187"/>
            <a:ext cx="3562597" cy="1045029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7037795" y="1863462"/>
            <a:ext cx="281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latin typeface="Monaco" charset="0"/>
                <a:ea typeface="Monaco" charset="0"/>
                <a:cs typeface="Monaco" charset="0"/>
              </a:rPr>
              <a:t>D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efine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the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err="1" smtClean="0">
                <a:latin typeface="Monaco" charset="0"/>
                <a:ea typeface="Monaco" charset="0"/>
                <a:cs typeface="Monaco" charset="0"/>
              </a:rPr>
              <a:t>init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function</a:t>
            </a:r>
            <a:r>
              <a:rPr lang="zh-CN" altLang="en-US" sz="1200" b="1" dirty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set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n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as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0.</a:t>
            </a:r>
          </a:p>
          <a:p>
            <a:endParaRPr lang="en-US" altLang="zh-CN" sz="1200" b="1" dirty="0" smtClean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6939824" y="3244383"/>
            <a:ext cx="2917209" cy="646332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311308" y="3757306"/>
            <a:ext cx="2350749" cy="33968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045397" y="3352579"/>
            <a:ext cx="2819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Increment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counter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other than last</a:t>
            </a:r>
          </a:p>
          <a:p>
            <a:endParaRPr lang="en-US" altLang="zh-CN" sz="1200" b="1" dirty="0" smtClean="0">
              <a:latin typeface="Monaco" charset="0"/>
              <a:ea typeface="Monaco" charset="0"/>
              <a:cs typeface="Monaco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6201575" y="4518530"/>
            <a:ext cx="2917209" cy="646332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745251" y="4868266"/>
            <a:ext cx="2350749" cy="33968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6307148" y="4626726"/>
            <a:ext cx="2819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Always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greater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than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or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equal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to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zero.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7150972" y="5355782"/>
            <a:ext cx="2917209" cy="646332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678878" y="5705519"/>
            <a:ext cx="2366519" cy="154151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256545" y="5463978"/>
            <a:ext cx="28192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Counter’s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value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never</a:t>
            </a:r>
            <a:r>
              <a:rPr lang="zh-CN" altLang="en-US" sz="12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decreases.</a:t>
            </a:r>
          </a:p>
        </p:txBody>
      </p:sp>
    </p:spTree>
    <p:extLst>
      <p:ext uri="{BB962C8B-B14F-4D97-AF65-F5344CB8AC3E}">
        <p14:creationId xmlns:p14="http://schemas.microsoft.com/office/powerpoint/2010/main" val="152168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7" y="1690688"/>
            <a:ext cx="5343350" cy="4673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2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altLang="zh-CN" b="1" dirty="0" err="1" smtClean="0"/>
              <a:t>ImageFile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(eager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initialization)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284" y="1690688"/>
            <a:ext cx="5906268" cy="9724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7563985" y="2668178"/>
            <a:ext cx="2007527" cy="932053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Except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File/</a:t>
            </a:r>
            <a:r>
              <a:rPr lang="en-US" altLang="zh-CN" sz="1600" dirty="0" err="1" smtClean="0"/>
              <a:t>ImageFile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already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stored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5781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3" y="3555114"/>
            <a:ext cx="6206290" cy="18682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7" y="1690688"/>
            <a:ext cx="5343350" cy="4673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2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altLang="zh-CN" b="1" dirty="0" err="1" smtClean="0"/>
              <a:t>ImageFile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(eager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initialization)</a:t>
            </a:r>
            <a:endParaRPr lang="en-US" b="1" dirty="0"/>
          </a:p>
        </p:txBody>
      </p:sp>
      <p:sp>
        <p:nvSpPr>
          <p:cNvPr id="19" name="Rectangular Callout 18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8395259" y="4414650"/>
            <a:ext cx="2007527" cy="932053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Always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return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non-null.</a:t>
            </a:r>
            <a:endParaRPr lang="en-US" sz="1600" dirty="0"/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9164902" y="5187868"/>
            <a:ext cx="2007527" cy="932053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Always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return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same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value,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particular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image.</a:t>
            </a:r>
            <a:endParaRPr lang="en-US" sz="1600" dirty="0"/>
          </a:p>
        </p:txBody>
      </p:sp>
      <p:sp>
        <p:nvSpPr>
          <p:cNvPr id="10" name="Rounded Rectangle 9"/>
          <p:cNvSpPr/>
          <p:nvPr/>
        </p:nvSpPr>
        <p:spPr>
          <a:xfrm>
            <a:off x="5735783" y="1690688"/>
            <a:ext cx="5925786" cy="859536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841355" y="1798884"/>
            <a:ext cx="582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Inv1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err="1" smtClean="0">
                <a:latin typeface="Monaco" charset="0"/>
                <a:ea typeface="Monaco" charset="0"/>
                <a:cs typeface="Monaco" charset="0"/>
              </a:rPr>
              <a:t>getImage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always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non-null.</a:t>
            </a:r>
          </a:p>
          <a:p>
            <a:endParaRPr lang="en-US" altLang="zh-CN" sz="1200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Inv2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err="1" smtClean="0">
                <a:latin typeface="Monaco" charset="0"/>
                <a:ea typeface="Monaco" charset="0"/>
                <a:cs typeface="Monaco" charset="0"/>
              </a:rPr>
              <a:t>getImage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always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returns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the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same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value.</a:t>
            </a:r>
          </a:p>
          <a:p>
            <a:endParaRPr lang="en-US" altLang="zh-CN" sz="1200" dirty="0" smtClean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9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2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altLang="zh-CN" b="1" dirty="0" err="1" smtClean="0"/>
              <a:t>ImageFile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(lazy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initialization)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5" y="1465628"/>
            <a:ext cx="4964242" cy="419723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232" y="1465628"/>
            <a:ext cx="6285163" cy="2979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740727" y="1951808"/>
            <a:ext cx="5966667" cy="582846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334" y="4931441"/>
            <a:ext cx="4939304" cy="538917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81479" y="3385352"/>
            <a:ext cx="5966667" cy="582846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1899318" y="5925948"/>
            <a:ext cx="2030998" cy="651316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Lazy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initialization</a:t>
            </a:r>
            <a:endParaRPr lang="en-US" sz="1600" dirty="0"/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6716533" y="4439067"/>
            <a:ext cx="2007527" cy="932053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Two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cases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to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proceed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state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from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-&gt;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s’</a:t>
            </a:r>
            <a:endParaRPr lang="en-US" sz="1600" dirty="0"/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8564813" y="3036145"/>
            <a:ext cx="2007527" cy="932053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Check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if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already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loaded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9682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4" grpId="1" animBg="1"/>
      <p:bldP spid="9" grpId="0" animBg="1"/>
      <p:bldP spid="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2</a:t>
            </a:r>
            <a:r>
              <a:rPr lang="en-US" b="1" dirty="0" smtClean="0"/>
              <a:t> </a:t>
            </a:r>
            <a:r>
              <a:rPr lang="mr-IN" b="1" dirty="0" smtClean="0"/>
              <a:t>–</a:t>
            </a:r>
            <a:r>
              <a:rPr lang="en-US" b="1" dirty="0" smtClean="0"/>
              <a:t> </a:t>
            </a:r>
            <a:r>
              <a:rPr lang="en-US" altLang="zh-CN" b="1" dirty="0" err="1" smtClean="0"/>
              <a:t>ImageFile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(lazy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initialization)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95" y="1465628"/>
            <a:ext cx="4964242" cy="41972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129334" y="4931441"/>
            <a:ext cx="4939304" cy="538917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8" y="2391897"/>
            <a:ext cx="6400800" cy="6156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359" y="4554682"/>
            <a:ext cx="6400800" cy="103170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10025478" y="3204965"/>
            <a:ext cx="2007527" cy="932053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Shouldn’t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be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null.</a:t>
            </a:r>
            <a:endParaRPr lang="en-US" sz="1600" dirty="0"/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8555302" y="5857710"/>
            <a:ext cx="2007527" cy="932053"/>
          </a:xfrm>
          <a:prstGeom prst="wedgeRectCallout">
            <a:avLst>
              <a:gd name="adj1" fmla="val 15763"/>
              <a:gd name="adj2" fmla="val -9747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/>
              <a:t>Always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return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the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same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value,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for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a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particular</a:t>
            </a:r>
            <a:r>
              <a:rPr lang="zh-CN" altLang="en-US" sz="1600" dirty="0" smtClean="0"/>
              <a:t> </a:t>
            </a:r>
            <a:r>
              <a:rPr lang="en-US" altLang="zh-CN" sz="1600" dirty="0" smtClean="0"/>
              <a:t>image.</a:t>
            </a:r>
            <a:endParaRPr lang="en-US" sz="1600" dirty="0"/>
          </a:p>
        </p:txBody>
      </p:sp>
      <p:sp>
        <p:nvSpPr>
          <p:cNvPr id="21" name="Rounded Rectangle 20"/>
          <p:cNvSpPr/>
          <p:nvPr/>
        </p:nvSpPr>
        <p:spPr>
          <a:xfrm>
            <a:off x="5592409" y="1446269"/>
            <a:ext cx="5925786" cy="859536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97981" y="1554465"/>
            <a:ext cx="5820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Inv1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err="1" smtClean="0">
                <a:latin typeface="Monaco" charset="0"/>
                <a:ea typeface="Monaco" charset="0"/>
                <a:cs typeface="Monaco" charset="0"/>
              </a:rPr>
              <a:t>getImage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always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return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non-null.</a:t>
            </a:r>
          </a:p>
          <a:p>
            <a:endParaRPr lang="en-US" altLang="zh-CN" sz="1200" dirty="0">
              <a:latin typeface="Monaco" charset="0"/>
              <a:ea typeface="Monaco" charset="0"/>
              <a:cs typeface="Monaco" charset="0"/>
            </a:endParaRPr>
          </a:p>
          <a:p>
            <a:r>
              <a:rPr lang="en-US" altLang="zh-CN" sz="1200" b="1" dirty="0" smtClean="0">
                <a:latin typeface="Monaco" charset="0"/>
                <a:ea typeface="Monaco" charset="0"/>
                <a:cs typeface="Monaco" charset="0"/>
              </a:rPr>
              <a:t>Inv2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: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err="1" smtClean="0">
                <a:latin typeface="Monaco" charset="0"/>
                <a:ea typeface="Monaco" charset="0"/>
                <a:cs typeface="Monaco" charset="0"/>
              </a:rPr>
              <a:t>getImage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always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returns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the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same</a:t>
            </a:r>
            <a:r>
              <a:rPr lang="zh-CN" altLang="en-US" sz="1200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200" dirty="0" smtClean="0">
                <a:latin typeface="Monaco" charset="0"/>
                <a:ea typeface="Monaco" charset="0"/>
                <a:cs typeface="Monaco" charset="0"/>
              </a:rPr>
              <a:t>value.</a:t>
            </a:r>
          </a:p>
          <a:p>
            <a:endParaRPr lang="en-US" altLang="zh-CN" sz="1200" dirty="0" smtClean="0"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4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 </a:t>
            </a:r>
            <a:r>
              <a:rPr lang="mr-IN" altLang="zh-CN" b="1" dirty="0" smtClean="0"/>
              <a:t>–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Assertion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Counterexamples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2" y="1950118"/>
            <a:ext cx="3924300" cy="1612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550" y="2339905"/>
            <a:ext cx="6827826" cy="198019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Rectangular Callout 11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4779710" y="4704306"/>
            <a:ext cx="2007527" cy="932053"/>
          </a:xfrm>
          <a:prstGeom prst="wedgeRectCallout">
            <a:avLst>
              <a:gd name="adj1" fmla="val 104463"/>
              <a:gd name="adj2" fmla="val -19558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X</a:t>
            </a:r>
            <a:r>
              <a:rPr lang="en-US" altLang="zh-CN" sz="2000" baseline="-25000" dirty="0" smtClean="0"/>
              <a:t>0,0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is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</a:t>
            </a:r>
            <a:r>
              <a:rPr lang="zh-CN" altLang="en-US" sz="2000" dirty="0" smtClean="0"/>
              <a:t> </a:t>
            </a:r>
            <a:r>
              <a:rPr lang="en-US" altLang="zh-CN" sz="2000" dirty="0"/>
              <a:t>B</a:t>
            </a:r>
            <a:r>
              <a:rPr lang="en-US" altLang="zh-CN" sz="2000" dirty="0" smtClean="0"/>
              <a:t>oolean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variable.</a:t>
            </a:r>
            <a:endParaRPr lang="en-US" sz="2000" dirty="0"/>
          </a:p>
        </p:txBody>
      </p:sp>
      <p:sp>
        <p:nvSpPr>
          <p:cNvPr id="13" name="Rounded Rectangle 12"/>
          <p:cNvSpPr/>
          <p:nvPr/>
        </p:nvSpPr>
        <p:spPr>
          <a:xfrm>
            <a:off x="4958550" y="1690688"/>
            <a:ext cx="6827826" cy="466027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8550" y="1770633"/>
            <a:ext cx="68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Define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constraint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assertions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for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277726" y="3498320"/>
            <a:ext cx="1331495" cy="255534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8605457" y="4912269"/>
            <a:ext cx="2007527" cy="932053"/>
          </a:xfrm>
          <a:prstGeom prst="wedgeRectCallout">
            <a:avLst>
              <a:gd name="adj1" fmla="val -30585"/>
              <a:gd name="adj2" fmla="val -1611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Given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constraint,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can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we</a:t>
            </a:r>
            <a:r>
              <a:rPr lang="zh-CN" altLang="en-US" sz="2000" dirty="0" smtClean="0"/>
              <a:t> 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violate</a:t>
            </a:r>
            <a:r>
              <a:rPr lang="zh-CN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assertion?</a:t>
            </a:r>
            <a:endParaRPr lang="en-US" sz="2000" dirty="0"/>
          </a:p>
        </p:txBody>
      </p:sp>
      <p:sp>
        <p:nvSpPr>
          <p:cNvPr id="20" name="Rounded Rectangle 19"/>
          <p:cNvSpPr/>
          <p:nvPr/>
        </p:nvSpPr>
        <p:spPr>
          <a:xfrm>
            <a:off x="164432" y="4010969"/>
            <a:ext cx="3997425" cy="1403384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64432" y="4090914"/>
            <a:ext cx="39974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must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point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to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node.</a:t>
            </a:r>
          </a:p>
          <a:p>
            <a:pPr marL="285750" indent="-285750">
              <a:buFont typeface="Arial" charset="0"/>
              <a:buChar char="•"/>
            </a:pP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Then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whether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for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node,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it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is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pointed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by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only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sz="1600" b="1" dirty="0" smtClean="0"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latin typeface="Monaco" charset="0"/>
                <a:ea typeface="Monaco" charset="0"/>
                <a:cs typeface="Monaco" charset="0"/>
              </a:rPr>
              <a:t>node?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7397" y="59965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Solving Boolean constraints </a:t>
            </a:r>
            <a:r>
              <a:rPr lang="en-US" altLang="zh-CN" b="1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are usually super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efficient.</a:t>
            </a:r>
            <a:endParaRPr lang="en-US" altLang="zh-CN" b="1" dirty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 </a:t>
            </a:r>
            <a:r>
              <a:rPr lang="mr-IN" altLang="zh-CN" b="1" dirty="0" smtClean="0"/>
              <a:t>–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Assertion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and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Counterexamples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32" y="1950118"/>
            <a:ext cx="3924300" cy="1612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4958550" y="1690688"/>
            <a:ext cx="6827826" cy="466027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958550" y="1770633"/>
            <a:ext cx="682782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Definition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constraint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and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assertions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for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two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13" y="2248568"/>
            <a:ext cx="64643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2951023" y="3657769"/>
            <a:ext cx="2007527" cy="932053"/>
          </a:xfrm>
          <a:prstGeom prst="wedgeRectCallout">
            <a:avLst>
              <a:gd name="adj1" fmla="val 54182"/>
              <a:gd name="adj2" fmla="val -8473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All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the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possibilities.</a:t>
            </a:r>
            <a:r>
              <a:rPr lang="zh-CN" altLang="en-US" sz="2000" dirty="0" smtClean="0"/>
              <a:t>  </a:t>
            </a:r>
            <a:endParaRPr lang="en-US" sz="2000" dirty="0"/>
          </a:p>
        </p:txBody>
      </p:sp>
      <p:sp>
        <p:nvSpPr>
          <p:cNvPr id="16" name="Rectangle 15"/>
          <p:cNvSpPr/>
          <p:nvPr/>
        </p:nvSpPr>
        <p:spPr>
          <a:xfrm>
            <a:off x="5140313" y="3077266"/>
            <a:ext cx="6464300" cy="405012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9094220" y="4985494"/>
            <a:ext cx="2007527" cy="932053"/>
          </a:xfrm>
          <a:prstGeom prst="wedgeRectCallout">
            <a:avLst>
              <a:gd name="adj1" fmla="val -31000"/>
              <a:gd name="adj2" fmla="val -14079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Assertion.</a:t>
            </a:r>
            <a:endParaRPr lang="en-US" sz="2000" dirty="0"/>
          </a:p>
        </p:txBody>
      </p:sp>
      <p:sp>
        <p:nvSpPr>
          <p:cNvPr id="19" name="Rectangle 18"/>
          <p:cNvSpPr/>
          <p:nvPr/>
        </p:nvSpPr>
        <p:spPr>
          <a:xfrm>
            <a:off x="7683335" y="3614463"/>
            <a:ext cx="3111336" cy="405012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09" y="5064072"/>
            <a:ext cx="4285343" cy="17069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0" name="Rectangular Callout 19">
            <a:extLst>
              <a:ext uri="{FF2B5EF4-FFF2-40B4-BE49-F238E27FC236}">
                <a16:creationId xmlns:a16="http://schemas.microsoft.com/office/drawing/2014/main" xmlns="" id="{0187E455-2034-5D46-8559-4408F4CA4053}"/>
              </a:ext>
            </a:extLst>
          </p:cNvPr>
          <p:cNvSpPr/>
          <p:nvPr/>
        </p:nvSpPr>
        <p:spPr>
          <a:xfrm>
            <a:off x="4958550" y="5606794"/>
            <a:ext cx="2007527" cy="932053"/>
          </a:xfrm>
          <a:prstGeom prst="wedgeRectCallout">
            <a:avLst>
              <a:gd name="adj1" fmla="val -90154"/>
              <a:gd name="adj2" fmla="val -2230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/>
              <a:t>Counter</a:t>
            </a:r>
            <a:r>
              <a:rPr lang="zh-CN" altLang="en-US" sz="2000" dirty="0" smtClean="0"/>
              <a:t> </a:t>
            </a:r>
            <a:r>
              <a:rPr lang="en-US" altLang="zh-CN" sz="2000" dirty="0" smtClean="0"/>
              <a:t>example!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143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029" y="4220677"/>
            <a:ext cx="7710224" cy="14063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Exercise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 </a:t>
            </a:r>
            <a:r>
              <a:rPr lang="mr-IN" altLang="zh-CN" b="1" dirty="0" smtClean="0"/>
              <a:t>–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Add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a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“</a:t>
            </a:r>
            <a:r>
              <a:rPr lang="en-US" altLang="zh-CN" sz="3600" b="1" dirty="0" err="1" smtClean="0">
                <a:latin typeface="Monaco" charset="0"/>
                <a:ea typeface="Monaco" charset="0"/>
                <a:cs typeface="Monaco" charset="0"/>
              </a:rPr>
              <a:t>prev</a:t>
            </a:r>
            <a:r>
              <a:rPr lang="en-US" altLang="zh-CN" b="1" dirty="0" smtClean="0"/>
              <a:t>”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edge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980704" y="3498207"/>
            <a:ext cx="1964377" cy="466027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97594" y="3541160"/>
            <a:ext cx="3426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Enhancement: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646495" y="4559048"/>
            <a:ext cx="2982409" cy="331473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639571" y="4890521"/>
            <a:ext cx="2982409" cy="329982"/>
          </a:xfrm>
          <a:prstGeom prst="rect">
            <a:avLst/>
          </a:prstGeom>
          <a:solidFill>
            <a:srgbClr val="FFC000">
              <a:alpha val="40000"/>
            </a:srgbClr>
          </a:solidFill>
          <a:ln w="1905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980704" y="1690688"/>
            <a:ext cx="1665791" cy="466027"/>
          </a:xfrm>
          <a:prstGeom prst="round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97594" y="1733641"/>
            <a:ext cx="34269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A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new</a:t>
            </a:r>
            <a:r>
              <a:rPr lang="zh-CN" altLang="en-US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sz="1600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fact</a:t>
            </a:r>
            <a:r>
              <a:rPr lang="en-US" altLang="zh-CN" sz="1600" b="1" dirty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:</a:t>
            </a:r>
            <a:endParaRPr lang="en-US" altLang="zh-CN" sz="1600" b="1" dirty="0" smtClean="0">
              <a:solidFill>
                <a:srgbClr val="FF0000"/>
              </a:solidFill>
              <a:latin typeface="Monaco" charset="0"/>
              <a:ea typeface="Monaco" charset="0"/>
              <a:cs typeface="Monaco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58" y="2403668"/>
            <a:ext cx="4566722" cy="461063"/>
          </a:xfrm>
          <a:prstGeom prst="rect">
            <a:avLst/>
          </a:prstGeom>
        </p:spPr>
      </p:pic>
      <p:sp>
        <p:nvSpPr>
          <p:cNvPr id="24" name="Rounded Rectangle 23"/>
          <p:cNvSpPr/>
          <p:nvPr/>
        </p:nvSpPr>
        <p:spPr>
          <a:xfrm>
            <a:off x="4303815" y="1997165"/>
            <a:ext cx="1665791" cy="46602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945851" y="6008513"/>
            <a:ext cx="7541107" cy="369332"/>
          </a:xfrm>
          <a:prstGeom prst="rect">
            <a:avLst/>
          </a:prstGeom>
          <a:solidFill>
            <a:srgbClr val="FFC000">
              <a:alpha val="55000"/>
            </a:srgbClr>
          </a:solidFill>
        </p:spPr>
        <p:txBody>
          <a:bodyPr wrap="square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Every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is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pointed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by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more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than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one</a:t>
            </a:r>
            <a:r>
              <a:rPr lang="zh-CN" altLang="en-US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Monaco" charset="0"/>
                <a:ea typeface="Monaco" charset="0"/>
                <a:cs typeface="Monaco" charset="0"/>
              </a:rPr>
              <a:t>node.</a:t>
            </a:r>
          </a:p>
        </p:txBody>
      </p:sp>
    </p:spTree>
    <p:extLst>
      <p:ext uri="{BB962C8B-B14F-4D97-AF65-F5344CB8AC3E}">
        <p14:creationId xmlns:p14="http://schemas.microsoft.com/office/powerpoint/2010/main" val="19205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426</Words>
  <Application>Microsoft Macintosh PowerPoint</Application>
  <PresentationFormat>Widescreen</PresentationFormat>
  <Paragraphs>169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Calibri</vt:lpstr>
      <vt:lpstr>Calibri Light</vt:lpstr>
      <vt:lpstr>DengXian</vt:lpstr>
      <vt:lpstr>DengXian Light</vt:lpstr>
      <vt:lpstr>Mangal</vt:lpstr>
      <vt:lpstr>Monaco</vt:lpstr>
      <vt:lpstr>Arial</vt:lpstr>
      <vt:lpstr>Office Theme</vt:lpstr>
      <vt:lpstr>Assignment 4 - Alloy</vt:lpstr>
      <vt:lpstr>Exercise 1 – Counter Model</vt:lpstr>
      <vt:lpstr>Exercise 2 – ImageFile (eager initialization)</vt:lpstr>
      <vt:lpstr>Exercise 2 – ImageFile (eager initialization)</vt:lpstr>
      <vt:lpstr>Exercise 2 – ImageFile (lazy initialization)</vt:lpstr>
      <vt:lpstr>Exercise 2 – ImageFile (lazy initialization)</vt:lpstr>
      <vt:lpstr>Exercise 3 – Assertion and Counterexamples</vt:lpstr>
      <vt:lpstr>Exercise 3 – Assertion and Counterexamples</vt:lpstr>
      <vt:lpstr>Exercise 3 – Add a “prev” edge</vt:lpstr>
      <vt:lpstr>Exercise 3 – Add a “prev” edge</vt:lpstr>
      <vt:lpstr>Exercise 3 – Add a “prev” edge</vt:lpstr>
      <vt:lpstr>Exercise 3 – a larger scope?</vt:lpstr>
    </vt:vector>
  </TitlesOfParts>
  <Company/>
  <LinksUpToDate>false</LinksUpToDate>
  <SharedDoc>false</SharedDoc>
  <HyperlinksChanged>false</HyperlinksChanged>
  <AppVersion>15.0025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Assignment 1 - Requirements Elicitation and Documentation</dc:title>
  <dc:creator>Shuai Wang</dc:creator>
  <cp:lastModifiedBy>Shuai Wang</cp:lastModifiedBy>
  <cp:revision>144</cp:revision>
  <dcterms:created xsi:type="dcterms:W3CDTF">2019-03-24T09:17:04Z</dcterms:created>
  <dcterms:modified xsi:type="dcterms:W3CDTF">2019-03-26T16:17:16Z</dcterms:modified>
</cp:coreProperties>
</file>