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64" r:id="rId3"/>
    <p:sldId id="302" r:id="rId4"/>
    <p:sldId id="373" r:id="rId5"/>
    <p:sldId id="374" r:id="rId6"/>
    <p:sldId id="375" r:id="rId7"/>
    <p:sldId id="376" r:id="rId8"/>
    <p:sldId id="377" r:id="rId9"/>
    <p:sldId id="378" r:id="rId10"/>
    <p:sldId id="379" r:id="rId11"/>
    <p:sldId id="380" r:id="rId12"/>
    <p:sldId id="392" r:id="rId13"/>
    <p:sldId id="393" r:id="rId14"/>
    <p:sldId id="394" r:id="rId15"/>
    <p:sldId id="381" r:id="rId16"/>
    <p:sldId id="382" r:id="rId17"/>
    <p:sldId id="383" r:id="rId18"/>
    <p:sldId id="384" r:id="rId19"/>
    <p:sldId id="385" r:id="rId20"/>
    <p:sldId id="386" r:id="rId21"/>
    <p:sldId id="387" r:id="rId22"/>
    <p:sldId id="388" r:id="rId23"/>
    <p:sldId id="389" r:id="rId24"/>
    <p:sldId id="390" r:id="rId25"/>
    <p:sldId id="391" r:id="rId26"/>
    <p:sldId id="395" r:id="rId27"/>
    <p:sldId id="396" r:id="rId28"/>
    <p:sldId id="397" r:id="rId29"/>
    <p:sldId id="398" r:id="rId30"/>
    <p:sldId id="401" r:id="rId31"/>
    <p:sldId id="399" r:id="rId32"/>
    <p:sldId id="400" r:id="rId33"/>
    <p:sldId id="402" r:id="rId34"/>
    <p:sldId id="404" r:id="rId35"/>
    <p:sldId id="405" r:id="rId36"/>
    <p:sldId id="410" r:id="rId37"/>
    <p:sldId id="406" r:id="rId38"/>
    <p:sldId id="407" r:id="rId39"/>
    <p:sldId id="408" r:id="rId40"/>
    <p:sldId id="409" r:id="rId41"/>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CFF"/>
    <a:srgbClr val="FFFF00"/>
    <a:srgbClr val="99FF33"/>
    <a:srgbClr val="008000"/>
    <a:srgbClr val="00006A"/>
    <a:srgbClr val="00007A"/>
    <a:srgbClr val="000086"/>
    <a:srgbClr val="99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86" autoAdjust="0"/>
  </p:normalViewPr>
  <p:slideViewPr>
    <p:cSldViewPr>
      <p:cViewPr varScale="1">
        <p:scale>
          <a:sx n="81" d="100"/>
          <a:sy n="81" d="100"/>
        </p:scale>
        <p:origin x="1013" y="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8" Type="http://schemas.openxmlformats.org/officeDocument/2006/relationships/slide" Target="slides/slide9.xml"/><Relationship Id="rId3"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lvl1pPr>
          </a:lstStyle>
          <a:p>
            <a:pPr>
              <a:defRPr/>
            </a:pPr>
            <a:endParaRPr lang="en-US"/>
          </a:p>
        </p:txBody>
      </p:sp>
      <p:sp>
        <p:nvSpPr>
          <p:cNvPr id="563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lvl1pPr>
          </a:lstStyle>
          <a:p>
            <a:pPr>
              <a:defRPr/>
            </a:pPr>
            <a:endParaRPr lang="en-US"/>
          </a:p>
        </p:txBody>
      </p:sp>
      <p:sp>
        <p:nvSpPr>
          <p:cNvPr id="563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pPr>
              <a:defRPr/>
            </a:pPr>
            <a:endParaRPr lang="en-US"/>
          </a:p>
        </p:txBody>
      </p:sp>
      <p:sp>
        <p:nvSpPr>
          <p:cNvPr id="563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pPr>
              <a:defRPr/>
            </a:pPr>
            <a:fld id="{629C2D1A-FDC9-4A26-A25D-D4D0B9117340}" type="slidenum">
              <a:rPr lang="en-US"/>
              <a:pPr>
                <a:defRPr/>
              </a:pPr>
              <a:t>‹#›</a:t>
            </a:fld>
            <a:endParaRPr lang="en-US"/>
          </a:p>
        </p:txBody>
      </p:sp>
    </p:spTree>
    <p:extLst>
      <p:ext uri="{BB962C8B-B14F-4D97-AF65-F5344CB8AC3E}">
        <p14:creationId xmlns:p14="http://schemas.microsoft.com/office/powerpoint/2010/main" val="742177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2B8CB2-DF71-4E1F-9AD2-D5ED0EAC2A8C}" type="slidenum">
              <a:rPr lang="en-US"/>
              <a:pPr>
                <a:defRPr/>
              </a:pPr>
              <a:t>‹#›</a:t>
            </a:fld>
            <a:endParaRPr lang="en-US"/>
          </a:p>
        </p:txBody>
      </p:sp>
    </p:spTree>
    <p:extLst>
      <p:ext uri="{BB962C8B-B14F-4D97-AF65-F5344CB8AC3E}">
        <p14:creationId xmlns:p14="http://schemas.microsoft.com/office/powerpoint/2010/main" val="2344736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0575FEC-9249-4F87-91DE-16DB26C60B25}" type="slidenum">
              <a:rPr lang="en-US" smtClean="0"/>
              <a:pPr/>
              <a:t>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398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3C99609-66A6-4EAC-9031-3A2B2238794F}"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504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71FC600-445D-4BC5-B3D6-4FDED8687CEC}" type="slidenum">
              <a:rPr lang="en-US" smtClean="0"/>
              <a:pPr/>
              <a:t>11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3590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3DBAF35-62B7-435C-A406-EDA8F510BE29}" type="slidenum">
              <a:rPr lang="en-US" smtClean="0"/>
              <a:pPr/>
              <a:t>12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4469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FCC6776-E01E-4276-B1EF-1980DB6BA753}" type="slidenum">
              <a:rPr lang="en-US" smtClean="0"/>
              <a:pPr/>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281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4CDE835-CE68-42B3-A130-CF6F557A36BF}" type="slidenum">
              <a:rPr lang="en-US" smtClean="0"/>
              <a:pPr/>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168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D45EFBF-61A0-41B5-9B73-EE733419032D}" type="slidenum">
              <a:rPr lang="en-US" smtClean="0"/>
              <a:pPr/>
              <a:t>15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9834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089D143-801D-4254-BE48-790475C4341D}" type="slidenum">
              <a:rPr lang="en-US" smtClean="0"/>
              <a:pPr/>
              <a:t>16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117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4FA383F-CF87-4F33-927D-FB20ACCFAC03}" type="slidenum">
              <a:rPr lang="en-US" smtClean="0"/>
              <a:pPr/>
              <a:t>17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456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F50CE68-18A4-400A-B604-7665BFBF5A20}" type="slidenum">
              <a:rPr lang="en-US" smtClean="0"/>
              <a:pPr/>
              <a:t>18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198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95BB33E-5E9C-44D4-B616-31F2DC749DF6}" type="slidenum">
              <a:rPr lang="en-US" smtClean="0"/>
              <a:pPr/>
              <a:t>19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9480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D2B6D66-0901-495D-B0F8-50F2ADB99FEA}" type="slidenum">
              <a:rPr lang="en-US" smtClean="0"/>
              <a:pPr/>
              <a:t>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071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CD8F61B-E09E-4CCE-8BB3-FE30DBF8A3C5}" type="slidenum">
              <a:rPr lang="en-US" smtClean="0"/>
              <a:pPr/>
              <a:t>20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269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82BCB00-11A4-49BB-97D4-495A174AA609}" type="slidenum">
              <a:rPr lang="en-US" smtClean="0"/>
              <a:pPr/>
              <a:t>21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51365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6A7EDC1-CBD4-4E4D-8E43-2285B210220C}" type="slidenum">
              <a:rPr lang="en-US" smtClean="0"/>
              <a:pPr/>
              <a:t>22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1759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8FBB45B-98FC-4B12-B056-F3D0AA1B1E5C}" type="slidenum">
              <a:rPr lang="en-US" smtClean="0"/>
              <a:pPr/>
              <a:t>23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91849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BCA07E6-1E0A-4696-8102-EF2AF351C8DD}" type="slidenum">
              <a:rPr lang="en-US" smtClean="0"/>
              <a:pPr/>
              <a:t>24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2043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3F9369A-9970-4560-B526-18CF51C7F4B5}" type="slidenum">
              <a:rPr lang="en-US" smtClean="0"/>
              <a:pPr/>
              <a:t>25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1005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183FAC7-8BEB-4FA3-AEAE-A605AC8C5857}" type="slidenum">
              <a:rPr lang="en-US" smtClean="0"/>
              <a:pPr/>
              <a:t>26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3911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8E8F93D-54BE-44B2-8A98-E49E1FA6E072}" type="slidenum">
              <a:rPr lang="en-US" smtClean="0"/>
              <a:pPr/>
              <a:t>27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3971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BBB352C-8369-4660-9E95-29E2FDA7A743}" type="slidenum">
              <a:rPr lang="en-US" smtClean="0"/>
              <a:pPr/>
              <a:t>28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5069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EF34BBC-30CB-465E-8075-8B3F6803A975}" type="slidenum">
              <a:rPr lang="en-US" smtClean="0"/>
              <a:pPr/>
              <a:t>29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70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BBB9E01-B214-4398-A809-49891C09B117}" type="slidenum">
              <a:rPr lang="en-US" smtClean="0"/>
              <a:pPr/>
              <a:t>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02313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64467AE-7B04-4484-ACE8-8465849E8C6F}" type="slidenum">
              <a:rPr lang="en-US" smtClean="0"/>
              <a:pPr/>
              <a:t>30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20897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16BD442-09A5-4B28-A1F4-8B8A2A971DF3}" type="slidenum">
              <a:rPr lang="en-US" smtClean="0"/>
              <a:pPr/>
              <a:t>31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91329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C6A8DC9-61BE-466F-9678-3391B98EBE8A}" type="slidenum">
              <a:rPr lang="en-US" smtClean="0"/>
              <a:pPr/>
              <a:t>32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9813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B22BC60-4167-40AB-86A1-3327B4AA89E2}" type="slidenum">
              <a:rPr lang="en-US" smtClean="0"/>
              <a:pPr/>
              <a:t>33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2154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3AFC230-4AD9-4D4F-BAD5-1A524EEAB0B8}" type="slidenum">
              <a:rPr lang="en-US" smtClean="0"/>
              <a:pPr/>
              <a:t>34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4924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0177D45-69E3-4908-ABEB-F257C84A567B}" type="slidenum">
              <a:rPr lang="en-US" smtClean="0"/>
              <a:pPr/>
              <a:t>35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278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0177D45-69E3-4908-ABEB-F257C84A567B}" type="slidenum">
              <a:rPr lang="en-US" smtClean="0"/>
              <a:pPr/>
              <a:t>36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30177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956D285-2D44-49DB-BD75-E5D8FA6AA8EE}" type="slidenum">
              <a:rPr lang="en-US" smtClean="0"/>
              <a:pPr/>
              <a:t>37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6888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0440B1A-3251-4EED-89C6-882EA8DE338B}" type="slidenum">
              <a:rPr lang="en-US" smtClean="0"/>
              <a:pPr/>
              <a:t>38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3933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BAC29D7-05DA-4009-B9F3-FE225E880F1F}" type="slidenum">
              <a:rPr lang="en-US" smtClean="0"/>
              <a:pPr/>
              <a:t>39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4450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0B26B15-2627-46F3-BBE5-EAA21DEC1237}" type="slidenum">
              <a:rPr lang="en-US" smtClean="0"/>
              <a:pPr/>
              <a:t>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027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124B6E7-859B-4523-8626-8DCC110EC4B0}" type="slidenum">
              <a:rPr lang="en-US" smtClean="0"/>
              <a:pPr/>
              <a:t>40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72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F8E910E-E38F-46A6-BAB9-584B3EC19A58}" type="slidenum">
              <a:rPr lang="en-US" smtClean="0"/>
              <a:pPr/>
              <a:t>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059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51AC25-786A-4E25-983E-7E42F55B68F5}" type="slidenum">
              <a:rPr lang="en-US" smtClean="0"/>
              <a:pPr/>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479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D191BEC-E21A-4A42-BE96-D3E1D399655F}"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4800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07F42A0-FE83-41EB-8845-D7E28817A87C}" type="slidenum">
              <a:rPr lang="en-US" smtClean="0"/>
              <a:pPr/>
              <a:t>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9191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F4D13B-B10C-4FE3-820C-C2A86F5F5BB9}" type="slidenum">
              <a:rPr lang="en-US" smtClean="0"/>
              <a:pPr/>
              <a:t>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850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endParaRPr lang="en-US"/>
          </a:p>
          <a:p>
            <a:pPr>
              <a:defRPr/>
            </a:pPr>
            <a:fld id="{1C3C6741-19DE-4B95-95A3-B57D1376ADD0}"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endParaRPr lang="en-US"/>
          </a:p>
          <a:p>
            <a:pPr>
              <a:defRPr/>
            </a:pPr>
            <a:fld id="{6A33EE13-3DDB-4242-B2DD-B51FE7853522}"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endParaRPr lang="en-US"/>
          </a:p>
          <a:p>
            <a:pPr>
              <a:defRPr/>
            </a:pPr>
            <a:fld id="{3AE67FF5-BFBA-4901-AE3F-E24814F1EB30}"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ETH.png"/>
          <p:cNvPicPr>
            <a:picLocks noChangeAspect="1"/>
          </p:cNvPicPr>
          <p:nvPr userDrawn="1"/>
        </p:nvPicPr>
        <p:blipFill>
          <a:blip r:embed="rId2" cstate="print"/>
          <a:srcRect/>
          <a:stretch>
            <a:fillRect/>
          </a:stretch>
        </p:blipFill>
        <p:spPr bwMode="auto">
          <a:xfrm>
            <a:off x="-536575" y="-30163"/>
            <a:ext cx="2743200" cy="838201"/>
          </a:xfrm>
          <a:prstGeom prst="rect">
            <a:avLst/>
          </a:prstGeom>
          <a:noFill/>
          <a:ln w="9525">
            <a:noFill/>
            <a:miter lim="800000"/>
            <a:headEnd/>
            <a:tailEnd/>
          </a:ln>
        </p:spPr>
      </p:pic>
      <p:pic>
        <p:nvPicPr>
          <p:cNvPr id="5" name="Picture 14" descr="Copyright.emf"/>
          <p:cNvPicPr>
            <a:picLocks noChangeAspect="1"/>
          </p:cNvPicPr>
          <p:nvPr userDrawn="1"/>
        </p:nvPicPr>
        <p:blipFill>
          <a:blip r:embed="rId3" cstate="print"/>
          <a:srcRect/>
          <a:stretch>
            <a:fillRect/>
          </a:stretch>
        </p:blipFill>
        <p:spPr bwMode="auto">
          <a:xfrm>
            <a:off x="2813050" y="6459538"/>
            <a:ext cx="3517900" cy="398462"/>
          </a:xfrm>
          <a:prstGeom prst="rect">
            <a:avLst/>
          </a:prstGeom>
          <a:noFill/>
          <a:ln w="9525">
            <a:noFill/>
            <a:miter lim="800000"/>
            <a:headEnd/>
            <a:tailEnd/>
          </a:ln>
        </p:spPr>
      </p:pic>
      <p:sp>
        <p:nvSpPr>
          <p:cNvPr id="6" name="TextBox 5"/>
          <p:cNvSpPr txBox="1"/>
          <p:nvPr userDrawn="1"/>
        </p:nvSpPr>
        <p:spPr>
          <a:xfrm>
            <a:off x="152400" y="6438900"/>
            <a:ext cx="1752600" cy="276225"/>
          </a:xfrm>
          <a:prstGeom prst="rect">
            <a:avLst/>
          </a:prstGeom>
          <a:noFill/>
        </p:spPr>
        <p:txBody>
          <a:bodyPr>
            <a:spAutoFit/>
          </a:bodyPr>
          <a:lstStyle/>
          <a:p>
            <a:pPr>
              <a:defRPr/>
            </a:pPr>
            <a:r>
              <a:rPr lang="en-US" sz="1200" dirty="0" smtClean="0">
                <a:solidFill>
                  <a:srgbClr val="009900"/>
                </a:solidFill>
                <a:latin typeface="Arial" pitchFamily="34" charset="0"/>
                <a:cs typeface="Arial" pitchFamily="34" charset="0"/>
              </a:rPr>
              <a:t>20. </a:t>
            </a:r>
            <a:r>
              <a:rPr lang="de-CH" sz="1200" noProof="0" dirty="0" smtClean="0">
                <a:solidFill>
                  <a:srgbClr val="009900"/>
                </a:solidFill>
                <a:latin typeface="Arial" pitchFamily="34" charset="0"/>
                <a:cs typeface="Arial" pitchFamily="34" charset="0"/>
              </a:rPr>
              <a:t>November</a:t>
            </a:r>
            <a:r>
              <a:rPr lang="en-US" sz="1200" dirty="0" smtClean="0">
                <a:solidFill>
                  <a:srgbClr val="009900"/>
                </a:solidFill>
                <a:latin typeface="Arial" pitchFamily="34" charset="0"/>
                <a:cs typeface="Arial" pitchFamily="34" charset="0"/>
              </a:rPr>
              <a:t> 2013</a:t>
            </a:r>
            <a:endParaRPr lang="en-US" sz="1200" dirty="0">
              <a:solidFill>
                <a:srgbClr val="009900"/>
              </a:solidFill>
              <a:latin typeface="Arial" pitchFamily="34" charset="0"/>
              <a:cs typeface="Arial" pitchFamily="34" charset="0"/>
            </a:endParaRPr>
          </a:p>
        </p:txBody>
      </p:sp>
      <p:pic>
        <p:nvPicPr>
          <p:cNvPr id="8" name="Picture 16" descr="SATW.png"/>
          <p:cNvPicPr>
            <a:picLocks noChangeAspect="1"/>
          </p:cNvPicPr>
          <p:nvPr userDrawn="1"/>
        </p:nvPicPr>
        <p:blipFill>
          <a:blip r:embed="rId4" cstate="print"/>
          <a:srcRect/>
          <a:stretch>
            <a:fillRect/>
          </a:stretch>
        </p:blipFill>
        <p:spPr bwMode="auto">
          <a:xfrm>
            <a:off x="6119813" y="76200"/>
            <a:ext cx="2947987" cy="8223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p:txBody>
          <a:bodyPr/>
          <a:lstStyle>
            <a:lvl1pPr>
              <a:defRPr/>
            </a:lvl1pPr>
          </a:lstStyle>
          <a:p>
            <a:pPr>
              <a:defRPr/>
            </a:pPr>
            <a:endParaRPr lang="en-US"/>
          </a:p>
          <a:p>
            <a:pPr>
              <a:defRPr/>
            </a:pPr>
            <a:fld id="{2E1E6B51-13B4-4894-BD52-1C3C9D1B33D5}" type="slidenum">
              <a:rPr lang="de-DE"/>
              <a:pPr>
                <a:defRPr/>
              </a:pPr>
              <a:t>‹#›</a:t>
            </a:fld>
            <a:endParaRPr lang="de-DE"/>
          </a:p>
        </p:txBody>
      </p:sp>
      <p:sp>
        <p:nvSpPr>
          <p:cNvPr id="10" name="TextBox 9"/>
          <p:cNvSpPr txBox="1"/>
          <p:nvPr userDrawn="1"/>
        </p:nvSpPr>
        <p:spPr>
          <a:xfrm>
            <a:off x="2599592" y="134816"/>
            <a:ext cx="3115408" cy="707886"/>
          </a:xfrm>
          <a:prstGeom prst="rect">
            <a:avLst/>
          </a:prstGeom>
          <a:solidFill>
            <a:srgbClr val="79DCFF"/>
          </a:solidFill>
          <a:ln w="12700">
            <a:solidFill>
              <a:srgbClr val="0070C0"/>
            </a:solidFill>
          </a:ln>
        </p:spPr>
        <p:txBody>
          <a:bodyPr wrap="square" rtlCol="0">
            <a:spAutoFit/>
          </a:bodyPr>
          <a:lstStyle/>
          <a:p>
            <a:r>
              <a:rPr lang="de-CH" sz="2000" b="1" noProof="0" dirty="0" err="1" smtClean="0">
                <a:latin typeface="Forte" panose="03060902040502070203" pitchFamily="66" charset="0"/>
              </a:rPr>
              <a:t>TecDay</a:t>
            </a:r>
            <a:r>
              <a:rPr lang="de-CH" sz="2000" b="1" noProof="0" dirty="0" smtClean="0">
                <a:latin typeface="Forte" panose="03060902040502070203" pitchFamily="66" charset="0"/>
              </a:rPr>
              <a:t>  </a:t>
            </a:r>
            <a:r>
              <a:rPr lang="de-CH" sz="2000" b="1" noProof="0" dirty="0" err="1" smtClean="0">
                <a:latin typeface="Forte" panose="03060902040502070203" pitchFamily="66" charset="0"/>
              </a:rPr>
              <a:t>Collège</a:t>
            </a:r>
            <a:r>
              <a:rPr lang="de-CH" sz="2000" b="1" noProof="0" dirty="0" smtClean="0">
                <a:latin typeface="Forte" panose="03060902040502070203" pitchFamily="66" charset="0"/>
              </a:rPr>
              <a:t> St-Michel</a:t>
            </a:r>
          </a:p>
          <a:p>
            <a:r>
              <a:rPr lang="de-CH" sz="2000" b="1" baseline="0" noProof="0" dirty="0" smtClean="0">
                <a:latin typeface="Forte" panose="03060902040502070203" pitchFamily="66" charset="0"/>
              </a:rPr>
              <a:t>Fribourg, </a:t>
            </a:r>
            <a:r>
              <a:rPr lang="de-CH" sz="2000" b="1" baseline="0" dirty="0" smtClean="0">
                <a:latin typeface="Forte" panose="03060902040502070203" pitchFamily="66" charset="0"/>
              </a:rPr>
              <a:t>20. November 2013</a:t>
            </a:r>
            <a:endParaRPr lang="en-US" sz="2000" b="1" dirty="0">
              <a:latin typeface="Forte" panose="03060902040502070203"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endParaRPr lang="en-US"/>
          </a:p>
          <a:p>
            <a:pPr>
              <a:defRPr/>
            </a:pPr>
            <a:fld id="{5E92C3E1-1049-4DA3-9823-1337894B191F}"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endParaRPr lang="en-US"/>
          </a:p>
          <a:p>
            <a:pPr>
              <a:defRPr/>
            </a:pPr>
            <a:fld id="{8A205E6C-F001-4B66-8137-257029BF8A3B}"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pPr>
              <a:defRPr/>
            </a:pPr>
            <a:endParaRPr lang="en-US"/>
          </a:p>
          <a:p>
            <a:pPr>
              <a:defRPr/>
            </a:pPr>
            <a:fld id="{92767D89-3E51-4E9C-BD04-798DB2FAB65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ln/>
        </p:spPr>
        <p:txBody>
          <a:bodyPr/>
          <a:lstStyle>
            <a:lvl1pPr>
              <a:defRPr/>
            </a:lvl1pPr>
          </a:lstStyle>
          <a:p>
            <a:pPr>
              <a:defRPr/>
            </a:pPr>
            <a:endParaRPr lang="en-US"/>
          </a:p>
          <a:p>
            <a:pPr>
              <a:defRPr/>
            </a:pPr>
            <a:fld id="{2F65E859-14E4-4579-BE6A-501B89144A96}"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endParaRPr lang="en-US"/>
          </a:p>
          <a:p>
            <a:pPr>
              <a:defRPr/>
            </a:pPr>
            <a:fld id="{5AD1E19B-73D4-4B37-B739-54329EB35F24}"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endParaRPr lang="en-US"/>
          </a:p>
          <a:p>
            <a:pPr>
              <a:defRPr/>
            </a:pPr>
            <a:fld id="{3F4BE462-8A5E-4D69-A0DA-7B9158DED56F}"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endParaRPr lang="en-US"/>
          </a:p>
          <a:p>
            <a:pPr>
              <a:defRPr/>
            </a:pPr>
            <a:fld id="{8E874F33-D6FF-414A-9857-AC6BD18CF10B}"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6858000"/>
          </a:xfrm>
          <a:prstGeom prst="rect">
            <a:avLst/>
          </a:prstGeom>
          <a:gradFill rotWithShape="0">
            <a:gsLst>
              <a:gs pos="0">
                <a:srgbClr val="FF9DA2"/>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6324600"/>
            <a:ext cx="9144000" cy="609600"/>
          </a:xfrm>
          <a:prstGeom prst="rect">
            <a:avLst/>
          </a:prstGeom>
          <a:gradFill rotWithShape="0">
            <a:gsLst>
              <a:gs pos="0">
                <a:schemeClr val="bg1"/>
              </a:gs>
              <a:gs pos="100000">
                <a:srgbClr val="FF9DA2"/>
              </a:gs>
            </a:gsLst>
            <a:lin ang="5400000" scaled="1"/>
          </a:gradFill>
          <a:ln w="9525">
            <a:noFill/>
            <a:miter lim="800000"/>
            <a:headEnd/>
            <a:tailEnd/>
          </a:ln>
          <a:effectLst/>
        </p:spPr>
        <p:txBody>
          <a:bodyPr wrap="none" anchor="ctr"/>
          <a:lstStyle/>
          <a:p>
            <a:pPr>
              <a:defRPr/>
            </a:pPr>
            <a:endParaRPr lang="en-US"/>
          </a:p>
        </p:txBody>
      </p:sp>
      <p:sp>
        <p:nvSpPr>
          <p:cNvPr id="1033" name="Rectangle 9"/>
          <p:cNvSpPr>
            <a:spLocks noChangeArrowheads="1"/>
          </p:cNvSpPr>
          <p:nvPr userDrawn="1"/>
        </p:nvSpPr>
        <p:spPr bwMode="auto">
          <a:xfrm>
            <a:off x="0" y="0"/>
            <a:ext cx="9144000" cy="990600"/>
          </a:xfrm>
          <a:prstGeom prst="rect">
            <a:avLst/>
          </a:prstGeom>
          <a:gradFill rotWithShape="0">
            <a:gsLst>
              <a:gs pos="0">
                <a:srgbClr val="FF9DA2"/>
              </a:gs>
              <a:gs pos="100000">
                <a:srgbClr val="FDFFFF"/>
              </a:gs>
            </a:gsLst>
            <a:lin ang="5400000" scaled="1"/>
          </a:gradFill>
          <a:ln w="9525">
            <a:noFill/>
            <a:miter lim="800000"/>
            <a:headEnd/>
            <a:tailEnd/>
          </a:ln>
          <a:effectLst/>
        </p:spPr>
        <p:txBody>
          <a:bodyPr wrap="none" anchor="ctr"/>
          <a:lstStyle/>
          <a:p>
            <a:pPr>
              <a:defRPr/>
            </a:pPr>
            <a:endParaRPr lang="en-US"/>
          </a:p>
        </p:txBody>
      </p:sp>
      <p:sp>
        <p:nvSpPr>
          <p:cNvPr id="1029" name="Rectangle 10"/>
          <p:cNvSpPr>
            <a:spLocks noGrp="1" noChangeArrowheads="1"/>
          </p:cNvSpPr>
          <p:nvPr>
            <p:ph type="title"/>
          </p:nvPr>
        </p:nvSpPr>
        <p:spPr bwMode="auto">
          <a:xfrm>
            <a:off x="685800" y="11430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
            </a:r>
            <a:br>
              <a:rPr lang="de-DE" smtClean="0"/>
            </a:br>
            <a:r>
              <a:rPr lang="de-DE" smtClean="0"/>
              <a:t/>
            </a:r>
            <a:br>
              <a:rPr lang="de-DE" smtClean="0"/>
            </a:br>
            <a:r>
              <a:rPr lang="de-DE" smtClean="0"/>
              <a:t/>
            </a:r>
            <a:br>
              <a:rPr lang="de-DE" smtClean="0"/>
            </a:br>
            <a:r>
              <a:rPr lang="de-DE" smtClean="0"/>
              <a:t/>
            </a:r>
            <a:br>
              <a:rPr lang="de-DE" smtClean="0"/>
            </a:br>
            <a:endParaRPr lang="de-DE" smtClean="0"/>
          </a:p>
        </p:txBody>
      </p:sp>
      <p:sp>
        <p:nvSpPr>
          <p:cNvPr id="1038" name="Line 14"/>
          <p:cNvSpPr>
            <a:spLocks noChangeShapeType="1"/>
          </p:cNvSpPr>
          <p:nvPr userDrawn="1"/>
        </p:nvSpPr>
        <p:spPr bwMode="auto">
          <a:xfrm>
            <a:off x="0" y="990600"/>
            <a:ext cx="9144000" cy="0"/>
          </a:xfrm>
          <a:prstGeom prst="line">
            <a:avLst/>
          </a:prstGeom>
          <a:noFill/>
          <a:ln w="9525">
            <a:solidFill>
              <a:schemeClr val="tx1"/>
            </a:solidFill>
            <a:round/>
            <a:headEnd/>
            <a:tailEnd/>
          </a:ln>
          <a:effectLst/>
        </p:spPr>
        <p:txBody>
          <a:bodyPr/>
          <a:lstStyle/>
          <a:p>
            <a:pPr>
              <a:defRPr/>
            </a:pPr>
            <a:endParaRPr lang="en-US"/>
          </a:p>
        </p:txBody>
      </p:sp>
      <p:sp>
        <p:nvSpPr>
          <p:cNvPr id="1043" name="Line 19"/>
          <p:cNvSpPr>
            <a:spLocks noChangeShapeType="1"/>
          </p:cNvSpPr>
          <p:nvPr userDrawn="1"/>
        </p:nvSpPr>
        <p:spPr bwMode="auto">
          <a:xfrm>
            <a:off x="0" y="6324600"/>
            <a:ext cx="9144000" cy="0"/>
          </a:xfrm>
          <a:prstGeom prst="line">
            <a:avLst/>
          </a:prstGeom>
          <a:noFill/>
          <a:ln w="9525">
            <a:solidFill>
              <a:schemeClr val="tx1"/>
            </a:solidFill>
            <a:round/>
            <a:headEnd/>
            <a:tailEnd/>
          </a:ln>
          <a:effectLst/>
        </p:spPr>
        <p:txBody>
          <a:bodyPr/>
          <a:lstStyle/>
          <a:p>
            <a:pPr>
              <a:defRPr/>
            </a:pPr>
            <a:endParaRPr lang="en-US"/>
          </a:p>
        </p:txBody>
      </p:sp>
      <p:sp>
        <p:nvSpPr>
          <p:cNvPr id="1054" name="Line 30"/>
          <p:cNvSpPr>
            <a:spLocks noChangeShapeType="1"/>
          </p:cNvSpPr>
          <p:nvPr userDrawn="1"/>
        </p:nvSpPr>
        <p:spPr bwMode="auto">
          <a:xfrm>
            <a:off x="685800" y="6324600"/>
            <a:ext cx="7772400" cy="0"/>
          </a:xfrm>
          <a:prstGeom prst="line">
            <a:avLst/>
          </a:prstGeom>
          <a:noFill/>
          <a:ln w="9525">
            <a:solidFill>
              <a:schemeClr val="tx1"/>
            </a:solidFill>
            <a:round/>
            <a:headEnd/>
            <a:tailEnd/>
          </a:ln>
          <a:effectLst/>
        </p:spPr>
        <p:txBody>
          <a:bodyPr/>
          <a:lstStyle/>
          <a:p>
            <a:pPr>
              <a:defRPr/>
            </a:pPr>
            <a:endParaRPr lang="en-US"/>
          </a:p>
        </p:txBody>
      </p:sp>
      <p:sp>
        <p:nvSpPr>
          <p:cNvPr id="1053" name="Rectangle 29"/>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endParaRPr lang="en-US"/>
          </a:p>
          <a:p>
            <a:pPr>
              <a:defRPr/>
            </a:pPr>
            <a:fld id="{7C016FE9-1477-4C0C-AA4D-E0607D3731AD}" type="slidenum">
              <a:rPr lang="de-DE"/>
              <a:pPr>
                <a:defRPr/>
              </a:pPr>
              <a:t>‹#›</a:t>
            </a:fld>
            <a:endParaRPr lang="de-DE"/>
          </a:p>
        </p:txBody>
      </p:sp>
      <p:sp>
        <p:nvSpPr>
          <p:cNvPr id="1059" name="Rectangle 35">
            <a:hlinkClick r:id="" action="ppaction://hlinkshowjump?jump=firstslide"/>
          </p:cNvPr>
          <p:cNvSpPr>
            <a:spLocks noChangeArrowheads="1"/>
          </p:cNvSpPr>
          <p:nvPr userDrawn="1"/>
        </p:nvSpPr>
        <p:spPr bwMode="auto">
          <a:xfrm>
            <a:off x="6858000" y="6438900"/>
            <a:ext cx="1600200" cy="419100"/>
          </a:xfrm>
          <a:prstGeom prst="rect">
            <a:avLst/>
          </a:prstGeom>
          <a:noFill/>
          <a:ln w="9525">
            <a:noFill/>
            <a:miter lim="800000"/>
            <a:headEnd/>
            <a:tailEnd/>
          </a:ln>
          <a:effectLst/>
        </p:spPr>
        <p:txBody>
          <a:bodyPr lIns="92075" tIns="46038" rIns="92075" bIns="46038"/>
          <a:lstStyle/>
          <a:p>
            <a:pPr eaLnBrk="0" hangingPunct="0">
              <a:spcBef>
                <a:spcPct val="20000"/>
              </a:spcBef>
              <a:defRPr/>
            </a:pPr>
            <a:r>
              <a:rPr kumimoji="1" lang="de-CH" sz="1200">
                <a:solidFill>
                  <a:schemeClr val="folHlink"/>
                </a:solidFill>
                <a:latin typeface="Arial" charset="0"/>
              </a:rPr>
              <a:t>Anfang Präsentation</a:t>
            </a:r>
            <a:endParaRPr kumimoji="1" lang="de-CH" sz="1200">
              <a:solidFill>
                <a:schemeClr val="folHlink"/>
              </a:solidFill>
              <a:latin typeface="Arial" charset="0"/>
              <a:hlinkClick r:id="" action="ppaction://hlinkshowjump?jump=firstslide"/>
            </a:endParaRPr>
          </a:p>
        </p:txBody>
      </p:sp>
      <p:sp>
        <p:nvSpPr>
          <p:cNvPr id="1060" name="AutoShape 36">
            <a:hlinkClick r:id="" action="ppaction://hlinkshowjump?jump=previousslide"/>
          </p:cNvPr>
          <p:cNvSpPr>
            <a:spLocks noChangeArrowheads="1"/>
          </p:cNvSpPr>
          <p:nvPr userDrawn="1"/>
        </p:nvSpPr>
        <p:spPr bwMode="auto">
          <a:xfrm>
            <a:off x="8502650" y="6494463"/>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a:defRPr/>
            </a:pPr>
            <a:endParaRPr lang="en-US"/>
          </a:p>
        </p:txBody>
      </p:sp>
      <p:sp>
        <p:nvSpPr>
          <p:cNvPr id="1061" name="AutoShape 37">
            <a:hlinkClick r:id="" action="ppaction://hlinkshowjump?jump=nextslide"/>
          </p:cNvPr>
          <p:cNvSpPr>
            <a:spLocks noChangeArrowheads="1"/>
          </p:cNvSpPr>
          <p:nvPr userDrawn="1"/>
        </p:nvSpPr>
        <p:spPr bwMode="auto">
          <a:xfrm>
            <a:off x="8731250" y="6496050"/>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600" u="sng">
          <a:solidFill>
            <a:schemeClr val="tx2"/>
          </a:solidFill>
          <a:latin typeface="+mj-lt"/>
          <a:ea typeface="+mj-ea"/>
          <a:cs typeface="+mj-cs"/>
        </a:defRPr>
      </a:lvl1pPr>
      <a:lvl2pPr algn="ctr" rtl="0" eaLnBrk="0" fontAlgn="base" hangingPunct="0">
        <a:spcBef>
          <a:spcPct val="0"/>
        </a:spcBef>
        <a:spcAft>
          <a:spcPct val="0"/>
        </a:spcAft>
        <a:defRPr sz="3600" u="sng">
          <a:solidFill>
            <a:schemeClr val="tx2"/>
          </a:solidFill>
          <a:latin typeface="Times New Roman" pitchFamily="18" charset="0"/>
        </a:defRPr>
      </a:lvl2pPr>
      <a:lvl3pPr algn="ctr" rtl="0" eaLnBrk="0" fontAlgn="base" hangingPunct="0">
        <a:spcBef>
          <a:spcPct val="0"/>
        </a:spcBef>
        <a:spcAft>
          <a:spcPct val="0"/>
        </a:spcAft>
        <a:defRPr sz="3600" u="sng">
          <a:solidFill>
            <a:schemeClr val="tx2"/>
          </a:solidFill>
          <a:latin typeface="Times New Roman" pitchFamily="18" charset="0"/>
        </a:defRPr>
      </a:lvl3pPr>
      <a:lvl4pPr algn="ctr" rtl="0" eaLnBrk="0" fontAlgn="base" hangingPunct="0">
        <a:spcBef>
          <a:spcPct val="0"/>
        </a:spcBef>
        <a:spcAft>
          <a:spcPct val="0"/>
        </a:spcAft>
        <a:defRPr sz="3600" u="sng">
          <a:solidFill>
            <a:schemeClr val="tx2"/>
          </a:solidFill>
          <a:latin typeface="Times New Roman" pitchFamily="18" charset="0"/>
        </a:defRPr>
      </a:lvl4pPr>
      <a:lvl5pPr algn="ctr" rtl="0" eaLnBrk="0" fontAlgn="base" hangingPunct="0">
        <a:spcBef>
          <a:spcPct val="0"/>
        </a:spcBef>
        <a:spcAft>
          <a:spcPct val="0"/>
        </a:spcAft>
        <a:defRPr sz="3600" u="sng">
          <a:solidFill>
            <a:schemeClr val="tx2"/>
          </a:solidFill>
          <a:latin typeface="Times New Roman" pitchFamily="18" charset="0"/>
        </a:defRPr>
      </a:lvl5pPr>
      <a:lvl6pPr marL="457200" algn="ctr" rtl="0" fontAlgn="base">
        <a:spcBef>
          <a:spcPct val="0"/>
        </a:spcBef>
        <a:spcAft>
          <a:spcPct val="0"/>
        </a:spcAft>
        <a:defRPr sz="3600" u="sng">
          <a:solidFill>
            <a:schemeClr val="tx2"/>
          </a:solidFill>
          <a:latin typeface="Times New Roman" pitchFamily="18" charset="0"/>
        </a:defRPr>
      </a:lvl6pPr>
      <a:lvl7pPr marL="914400" algn="ctr" rtl="0" fontAlgn="base">
        <a:spcBef>
          <a:spcPct val="0"/>
        </a:spcBef>
        <a:spcAft>
          <a:spcPct val="0"/>
        </a:spcAft>
        <a:defRPr sz="3600" u="sng">
          <a:solidFill>
            <a:schemeClr val="tx2"/>
          </a:solidFill>
          <a:latin typeface="Times New Roman" pitchFamily="18" charset="0"/>
        </a:defRPr>
      </a:lvl7pPr>
      <a:lvl8pPr marL="1371600" algn="ctr" rtl="0" fontAlgn="base">
        <a:spcBef>
          <a:spcPct val="0"/>
        </a:spcBef>
        <a:spcAft>
          <a:spcPct val="0"/>
        </a:spcAft>
        <a:defRPr sz="3600" u="sng">
          <a:solidFill>
            <a:schemeClr val="tx2"/>
          </a:solidFill>
          <a:latin typeface="Times New Roman" pitchFamily="18" charset="0"/>
        </a:defRPr>
      </a:lvl8pPr>
      <a:lvl9pPr marL="1828800" algn="ctr" rtl="0" fontAlgn="base">
        <a:spcBef>
          <a:spcPct val="0"/>
        </a:spcBef>
        <a:spcAft>
          <a:spcPct val="0"/>
        </a:spcAft>
        <a:defRPr sz="3600" u="sng">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0"/>
            <a:ext cx="7772400" cy="609600"/>
          </a:xfrm>
        </p:spPr>
        <p:txBody>
          <a:bodyPr/>
          <a:lstStyle/>
          <a:p>
            <a:pPr eaLnBrk="1" hangingPunct="1"/>
            <a:r>
              <a:rPr lang="de-CH" b="1" u="none" smtClean="0">
                <a:solidFill>
                  <a:schemeClr val="tx1"/>
                </a:solidFill>
              </a:rPr>
              <a:t>Die Energieversorgung in der Schweiz</a:t>
            </a:r>
          </a:p>
        </p:txBody>
      </p:sp>
      <p:sp>
        <p:nvSpPr>
          <p:cNvPr id="3075" name="Rectangle 12"/>
          <p:cNvSpPr>
            <a:spLocks noChangeArrowheads="1"/>
          </p:cNvSpPr>
          <p:nvPr/>
        </p:nvSpPr>
        <p:spPr bwMode="auto">
          <a:xfrm>
            <a:off x="685800" y="1981200"/>
            <a:ext cx="7772400" cy="609600"/>
          </a:xfrm>
          <a:prstGeom prst="rect">
            <a:avLst/>
          </a:prstGeom>
          <a:noFill/>
          <a:ln w="9525">
            <a:noFill/>
            <a:miter lim="800000"/>
            <a:headEnd/>
            <a:tailEnd/>
          </a:ln>
        </p:spPr>
        <p:txBody>
          <a:bodyPr anchor="ctr"/>
          <a:lstStyle/>
          <a:p>
            <a:pPr algn="ctr"/>
            <a:r>
              <a:rPr lang="de-CH" sz="3200" b="1"/>
              <a:t>gestern, heute und morgen</a:t>
            </a:r>
          </a:p>
        </p:txBody>
      </p:sp>
      <p:sp>
        <p:nvSpPr>
          <p:cNvPr id="3076" name="Text Box 13"/>
          <p:cNvSpPr txBox="1">
            <a:spLocks noChangeArrowheads="1"/>
          </p:cNvSpPr>
          <p:nvPr/>
        </p:nvSpPr>
        <p:spPr bwMode="auto">
          <a:xfrm>
            <a:off x="2209800" y="3276600"/>
            <a:ext cx="4800600" cy="1549463"/>
          </a:xfrm>
          <a:prstGeom prst="rect">
            <a:avLst/>
          </a:prstGeom>
          <a:noFill/>
          <a:ln w="9525">
            <a:noFill/>
            <a:miter lim="800000"/>
            <a:headEnd/>
            <a:tailEnd/>
          </a:ln>
        </p:spPr>
        <p:txBody>
          <a:bodyPr>
            <a:spAutoFit/>
          </a:bodyPr>
          <a:lstStyle/>
          <a:p>
            <a:pPr algn="ctr">
              <a:lnSpc>
                <a:spcPct val="60000"/>
              </a:lnSpc>
              <a:spcBef>
                <a:spcPct val="50000"/>
              </a:spcBef>
            </a:pPr>
            <a:r>
              <a:rPr lang="de-CH" dirty="0"/>
              <a:t>Prof. Dr. François E. </a:t>
            </a:r>
            <a:r>
              <a:rPr lang="de-CH" dirty="0" err="1"/>
              <a:t>Cellier</a:t>
            </a:r>
            <a:endParaRPr lang="de-CH" dirty="0"/>
          </a:p>
          <a:p>
            <a:pPr algn="ctr">
              <a:lnSpc>
                <a:spcPct val="60000"/>
              </a:lnSpc>
              <a:spcBef>
                <a:spcPct val="50000"/>
              </a:spcBef>
            </a:pPr>
            <a:r>
              <a:rPr lang="de-CH" smtClean="0"/>
              <a:t>Departement Informatik</a:t>
            </a:r>
            <a:endParaRPr lang="de-CH" dirty="0"/>
          </a:p>
          <a:p>
            <a:pPr algn="ctr">
              <a:lnSpc>
                <a:spcPct val="60000"/>
              </a:lnSpc>
              <a:spcBef>
                <a:spcPct val="50000"/>
              </a:spcBef>
            </a:pPr>
            <a:r>
              <a:rPr lang="de-CH" dirty="0"/>
              <a:t>ETH Zürich</a:t>
            </a:r>
          </a:p>
          <a:p>
            <a:pPr algn="ctr">
              <a:lnSpc>
                <a:spcPct val="60000"/>
              </a:lnSpc>
              <a:spcBef>
                <a:spcPct val="50000"/>
              </a:spcBef>
            </a:pPr>
            <a:r>
              <a:rPr lang="de-CH" dirty="0"/>
              <a:t>http://www.inf.ethz.ch/~fcellier/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066800"/>
            <a:ext cx="9144000" cy="609600"/>
          </a:xfrm>
        </p:spPr>
        <p:txBody>
          <a:bodyPr/>
          <a:lstStyle/>
          <a:p>
            <a:pPr eaLnBrk="1" hangingPunct="1"/>
            <a:r>
              <a:rPr lang="de-CH" sz="3200" b="1" u="none" smtClean="0"/>
              <a:t>Die Grenzen des Wachstums</a:t>
            </a:r>
          </a:p>
        </p:txBody>
      </p:sp>
      <p:sp>
        <p:nvSpPr>
          <p:cNvPr id="323588" name="Rectangle 4"/>
          <p:cNvSpPr>
            <a:spLocks noChangeArrowheads="1"/>
          </p:cNvSpPr>
          <p:nvPr/>
        </p:nvSpPr>
        <p:spPr bwMode="auto">
          <a:xfrm>
            <a:off x="381000" y="1905000"/>
            <a:ext cx="8382000" cy="4267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Das Wachstum erreicht seine Grenzen, wenn es entweder nicht mehr genug Nahrungsmittel oder aber nicht mehr genügend Lebensraum gibt, damit sich die Bevölkerung noch weiter vermehren könnte.</a:t>
            </a:r>
          </a:p>
          <a:p>
            <a:pPr marL="342900" indent="-342900" algn="just">
              <a:lnSpc>
                <a:spcPct val="80000"/>
              </a:lnSpc>
              <a:spcBef>
                <a:spcPct val="20000"/>
              </a:spcBef>
              <a:buFontTx/>
              <a:buChar char="•"/>
            </a:pPr>
            <a:r>
              <a:rPr lang="de-CH"/>
              <a:t>Dabei kann sich die Bevölkerung entweder asymptotisch einem maximalen Wert annähern, oder aber sie kann überschwingen und dann zumindest temporär wieder auf einen Wert absinken, der kleiner ist als der maximal zulässige.</a:t>
            </a:r>
          </a:p>
          <a:p>
            <a:pPr marL="342900" indent="-342900" algn="just">
              <a:lnSpc>
                <a:spcPct val="80000"/>
              </a:lnSpc>
              <a:spcBef>
                <a:spcPct val="20000"/>
              </a:spcBef>
              <a:buFontTx/>
              <a:buChar char="•"/>
            </a:pPr>
            <a:r>
              <a:rPr lang="de-CH"/>
              <a:t>Der Maximalwert ist nicht unbedingt fest.  Es können mehr Tiere (oder Leute) bei schlechterer Ernährung überleben, oder aber weniger Tiere (Leute) bei einer reichhaltigeren Diät.</a:t>
            </a:r>
          </a:p>
          <a:p>
            <a:pPr marL="342900" indent="-342900" algn="just">
              <a:lnSpc>
                <a:spcPct val="80000"/>
              </a:lnSpc>
              <a:spcBef>
                <a:spcPct val="20000"/>
              </a:spcBef>
              <a:buFontTx/>
              <a:buChar char="•"/>
            </a:pPr>
            <a:r>
              <a:rPr lang="de-CH"/>
              <a:t>Die Natur „wählt“ im Allgemeinen, die Bevölkerungszahl auf Kosten der Lebensqualität zu maximieren.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3588">
                                            <p:txEl>
                                              <p:pRg st="0" end="0"/>
                                            </p:txEl>
                                          </p:spTgt>
                                        </p:tgtEl>
                                        <p:attrNameLst>
                                          <p:attrName>style.visibility</p:attrName>
                                        </p:attrNameLst>
                                      </p:cBhvr>
                                      <p:to>
                                        <p:strVal val="visible"/>
                                      </p:to>
                                    </p:set>
                                    <p:animEffect transition="in" filter="dissolve">
                                      <p:cBhvr>
                                        <p:cTn id="7" dur="500"/>
                                        <p:tgtEl>
                                          <p:spTgt spid="323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3588">
                                            <p:txEl>
                                              <p:pRg st="1" end="1"/>
                                            </p:txEl>
                                          </p:spTgt>
                                        </p:tgtEl>
                                        <p:attrNameLst>
                                          <p:attrName>style.visibility</p:attrName>
                                        </p:attrNameLst>
                                      </p:cBhvr>
                                      <p:to>
                                        <p:strVal val="visible"/>
                                      </p:to>
                                    </p:set>
                                    <p:animEffect transition="in" filter="dissolve">
                                      <p:cBhvr>
                                        <p:cTn id="12" dur="500"/>
                                        <p:tgtEl>
                                          <p:spTgt spid="3235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3588">
                                            <p:txEl>
                                              <p:pRg st="2" end="2"/>
                                            </p:txEl>
                                          </p:spTgt>
                                        </p:tgtEl>
                                        <p:attrNameLst>
                                          <p:attrName>style.visibility</p:attrName>
                                        </p:attrNameLst>
                                      </p:cBhvr>
                                      <p:to>
                                        <p:strVal val="visible"/>
                                      </p:to>
                                    </p:set>
                                    <p:animEffect transition="in" filter="dissolve">
                                      <p:cBhvr>
                                        <p:cTn id="17" dur="500"/>
                                        <p:tgtEl>
                                          <p:spTgt spid="3235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3588">
                                            <p:txEl>
                                              <p:pRg st="3" end="3"/>
                                            </p:txEl>
                                          </p:spTgt>
                                        </p:tgtEl>
                                        <p:attrNameLst>
                                          <p:attrName>style.visibility</p:attrName>
                                        </p:attrNameLst>
                                      </p:cBhvr>
                                      <p:to>
                                        <p:strVal val="visible"/>
                                      </p:to>
                                    </p:set>
                                    <p:animEffect transition="in" filter="dissolve">
                                      <p:cBhvr>
                                        <p:cTn id="22" dur="500"/>
                                        <p:tgtEl>
                                          <p:spTgt spid="3235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066800"/>
            <a:ext cx="9144000" cy="609600"/>
          </a:xfrm>
        </p:spPr>
        <p:txBody>
          <a:bodyPr/>
          <a:lstStyle/>
          <a:p>
            <a:pPr eaLnBrk="1" hangingPunct="1"/>
            <a:r>
              <a:rPr lang="de-CH" sz="3200" b="1" u="none" smtClean="0"/>
              <a:t>Die Grenzen des Wachstums II</a:t>
            </a:r>
          </a:p>
        </p:txBody>
      </p:sp>
      <p:sp>
        <p:nvSpPr>
          <p:cNvPr id="325635" name="Rectangle 3"/>
          <p:cNvSpPr>
            <a:spLocks noChangeArrowheads="1"/>
          </p:cNvSpPr>
          <p:nvPr/>
        </p:nvSpPr>
        <p:spPr bwMode="auto">
          <a:xfrm>
            <a:off x="381000" y="17526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Die Prinzipien der dynamischen Modellierung wurden auf das Problem der Weltbevölkerung angewandt.</a:t>
            </a:r>
          </a:p>
        </p:txBody>
      </p:sp>
      <p:pic>
        <p:nvPicPr>
          <p:cNvPr id="325636" name="Picture 4" descr="GrenzenDesWachstums"/>
          <p:cNvPicPr>
            <a:picLocks noGrp="1" noChangeAspect="1" noChangeArrowheads="1"/>
          </p:cNvPicPr>
          <p:nvPr/>
        </p:nvPicPr>
        <p:blipFill>
          <a:blip r:embed="rId3" cstate="print"/>
          <a:srcRect/>
          <a:stretch>
            <a:fillRect/>
          </a:stretch>
        </p:blipFill>
        <p:spPr bwMode="auto">
          <a:xfrm>
            <a:off x="457200" y="2667000"/>
            <a:ext cx="2300288" cy="3425825"/>
          </a:xfrm>
          <a:prstGeom prst="rect">
            <a:avLst/>
          </a:prstGeom>
          <a:noFill/>
          <a:ln w="28575">
            <a:solidFill>
              <a:srgbClr val="990000"/>
            </a:solidFill>
            <a:miter lim="800000"/>
            <a:headEnd/>
            <a:tailEnd/>
          </a:ln>
        </p:spPr>
      </p:pic>
      <p:pic>
        <p:nvPicPr>
          <p:cNvPr id="325638" name="Picture 6" descr="LimitsToGrowth"/>
          <p:cNvPicPr>
            <a:picLocks noGrp="1" noChangeAspect="1" noChangeArrowheads="1"/>
          </p:cNvPicPr>
          <p:nvPr/>
        </p:nvPicPr>
        <p:blipFill>
          <a:blip r:embed="rId4" cstate="print"/>
          <a:srcRect/>
          <a:stretch>
            <a:fillRect/>
          </a:stretch>
        </p:blipFill>
        <p:spPr bwMode="auto">
          <a:xfrm>
            <a:off x="6410325" y="2667000"/>
            <a:ext cx="2276475" cy="3424238"/>
          </a:xfrm>
          <a:prstGeom prst="rect">
            <a:avLst/>
          </a:prstGeom>
          <a:noFill/>
          <a:ln w="28575">
            <a:solidFill>
              <a:srgbClr val="990000"/>
            </a:solidFill>
            <a:miter lim="800000"/>
            <a:headEnd/>
            <a:tailEnd/>
          </a:ln>
        </p:spPr>
      </p:pic>
      <p:pic>
        <p:nvPicPr>
          <p:cNvPr id="325640" name="Picture 8" descr="GDW_Preis"/>
          <p:cNvPicPr>
            <a:picLocks noGrp="1" noChangeAspect="1" noChangeArrowheads="1"/>
          </p:cNvPicPr>
          <p:nvPr/>
        </p:nvPicPr>
        <p:blipFill>
          <a:blip r:embed="rId5" cstate="print"/>
          <a:srcRect/>
          <a:stretch>
            <a:fillRect/>
          </a:stretch>
        </p:blipFill>
        <p:spPr bwMode="auto">
          <a:xfrm>
            <a:off x="2971800" y="2654300"/>
            <a:ext cx="3200400" cy="1027113"/>
          </a:xfrm>
          <a:prstGeom prst="rect">
            <a:avLst/>
          </a:prstGeom>
          <a:noFill/>
          <a:ln w="28575">
            <a:solidFill>
              <a:schemeClr val="hlink"/>
            </a:solidFill>
            <a:miter lim="800000"/>
            <a:headEnd/>
            <a:tailEnd/>
          </a:ln>
        </p:spPr>
      </p:pic>
      <p:pic>
        <p:nvPicPr>
          <p:cNvPr id="325642" name="Picture 10" descr="LTG_Price"/>
          <p:cNvPicPr>
            <a:picLocks noGrp="1" noChangeAspect="1" noChangeArrowheads="1"/>
          </p:cNvPicPr>
          <p:nvPr/>
        </p:nvPicPr>
        <p:blipFill>
          <a:blip r:embed="rId6" cstate="print"/>
          <a:srcRect/>
          <a:stretch>
            <a:fillRect/>
          </a:stretch>
        </p:blipFill>
        <p:spPr bwMode="auto">
          <a:xfrm>
            <a:off x="2971800" y="3881438"/>
            <a:ext cx="3200400" cy="1452562"/>
          </a:xfrm>
          <a:prstGeom prst="rect">
            <a:avLst/>
          </a:prstGeom>
          <a:noFill/>
          <a:ln w="28575">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dissolve">
                                      <p:cBhvr>
                                        <p:cTn id="7" dur="500"/>
                                        <p:tgtEl>
                                          <p:spTgt spid="325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5636"/>
                                        </p:tgtEl>
                                        <p:attrNameLst>
                                          <p:attrName>style.visibility</p:attrName>
                                        </p:attrNameLst>
                                      </p:cBhvr>
                                      <p:to>
                                        <p:strVal val="visible"/>
                                      </p:to>
                                    </p:set>
                                    <p:animEffect transition="in" filter="dissolve">
                                      <p:cBhvr>
                                        <p:cTn id="12" dur="500"/>
                                        <p:tgtEl>
                                          <p:spTgt spid="3256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5638"/>
                                        </p:tgtEl>
                                        <p:attrNameLst>
                                          <p:attrName>style.visibility</p:attrName>
                                        </p:attrNameLst>
                                      </p:cBhvr>
                                      <p:to>
                                        <p:strVal val="visible"/>
                                      </p:to>
                                    </p:set>
                                    <p:animEffect transition="in" filter="dissolve">
                                      <p:cBhvr>
                                        <p:cTn id="17" dur="500"/>
                                        <p:tgtEl>
                                          <p:spTgt spid="3256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5640"/>
                                        </p:tgtEl>
                                        <p:attrNameLst>
                                          <p:attrName>style.visibility</p:attrName>
                                        </p:attrNameLst>
                                      </p:cBhvr>
                                      <p:to>
                                        <p:strVal val="visible"/>
                                      </p:to>
                                    </p:set>
                                    <p:anim calcmode="lin" valueType="num">
                                      <p:cBhvr additive="base">
                                        <p:cTn id="22" dur="500" fill="hold"/>
                                        <p:tgtEl>
                                          <p:spTgt spid="325640"/>
                                        </p:tgtEl>
                                        <p:attrNameLst>
                                          <p:attrName>ppt_x</p:attrName>
                                        </p:attrNameLst>
                                      </p:cBhvr>
                                      <p:tavLst>
                                        <p:tav tm="0">
                                          <p:val>
                                            <p:strVal val="#ppt_x"/>
                                          </p:val>
                                        </p:tav>
                                        <p:tav tm="100000">
                                          <p:val>
                                            <p:strVal val="#ppt_x"/>
                                          </p:val>
                                        </p:tav>
                                      </p:tavLst>
                                    </p:anim>
                                    <p:anim calcmode="lin" valueType="num">
                                      <p:cBhvr additive="base">
                                        <p:cTn id="23" dur="500" fill="hold"/>
                                        <p:tgtEl>
                                          <p:spTgt spid="32564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25642"/>
                                        </p:tgtEl>
                                        <p:attrNameLst>
                                          <p:attrName>style.visibility</p:attrName>
                                        </p:attrNameLst>
                                      </p:cBhvr>
                                      <p:to>
                                        <p:strVal val="visible"/>
                                      </p:to>
                                    </p:set>
                                    <p:anim calcmode="lin" valueType="num">
                                      <p:cBhvr additive="base">
                                        <p:cTn id="28" dur="500" fill="hold"/>
                                        <p:tgtEl>
                                          <p:spTgt spid="325642"/>
                                        </p:tgtEl>
                                        <p:attrNameLst>
                                          <p:attrName>ppt_x</p:attrName>
                                        </p:attrNameLst>
                                      </p:cBhvr>
                                      <p:tavLst>
                                        <p:tav tm="0">
                                          <p:val>
                                            <p:strVal val="#ppt_x"/>
                                          </p:val>
                                        </p:tav>
                                        <p:tav tm="100000">
                                          <p:val>
                                            <p:strVal val="#ppt_x"/>
                                          </p:val>
                                        </p:tav>
                                      </p:tavLst>
                                    </p:anim>
                                    <p:anim calcmode="lin" valueType="num">
                                      <p:cBhvr additive="base">
                                        <p:cTn id="29" dur="500" fill="hold"/>
                                        <p:tgtEl>
                                          <p:spTgt spid="325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066800"/>
            <a:ext cx="7772400" cy="609600"/>
          </a:xfrm>
        </p:spPr>
        <p:txBody>
          <a:bodyPr/>
          <a:lstStyle/>
          <a:p>
            <a:pPr eaLnBrk="1" hangingPunct="1"/>
            <a:r>
              <a:rPr lang="de-CH" sz="3200" b="1" u="none" smtClean="0"/>
              <a:t>Weltmodell: Populationsdynamik</a:t>
            </a:r>
          </a:p>
        </p:txBody>
      </p:sp>
      <p:pic>
        <p:nvPicPr>
          <p:cNvPr id="370696" name="Picture 8" descr="Population"/>
          <p:cNvPicPr>
            <a:picLocks noGrp="1" noChangeAspect="1" noChangeArrowheads="1"/>
          </p:cNvPicPr>
          <p:nvPr>
            <p:ph idx="1"/>
          </p:nvPr>
        </p:nvPicPr>
        <p:blipFill>
          <a:blip r:embed="rId3" cstate="print"/>
          <a:srcRect/>
          <a:stretch>
            <a:fillRect/>
          </a:stretch>
        </p:blipFill>
        <p:spPr bwMode="auto">
          <a:xfrm>
            <a:off x="1252538" y="1828800"/>
            <a:ext cx="6637337" cy="4297363"/>
          </a:xfrm>
          <a:noFill/>
          <a:ln w="28575">
            <a:solidFill>
              <a:srgbClr val="00008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0696"/>
                                        </p:tgtEl>
                                        <p:attrNameLst>
                                          <p:attrName>style.visibility</p:attrName>
                                        </p:attrNameLst>
                                      </p:cBhvr>
                                      <p:to>
                                        <p:strVal val="visible"/>
                                      </p:to>
                                    </p:set>
                                    <p:animEffect transition="in" filter="dissolve">
                                      <p:cBhvr>
                                        <p:cTn id="7" dur="500"/>
                                        <p:tgtEl>
                                          <p:spTgt spid="370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066800"/>
            <a:ext cx="7772400" cy="609600"/>
          </a:xfrm>
        </p:spPr>
        <p:txBody>
          <a:bodyPr/>
          <a:lstStyle/>
          <a:p>
            <a:pPr eaLnBrk="1" hangingPunct="1"/>
            <a:r>
              <a:rPr lang="de-CH" sz="3200" b="1" u="none" smtClean="0"/>
              <a:t>Weltmodell: Anbaufläche</a:t>
            </a:r>
          </a:p>
        </p:txBody>
      </p:sp>
      <p:pic>
        <p:nvPicPr>
          <p:cNvPr id="373765" name="Picture 5" descr="ArableLand"/>
          <p:cNvPicPr>
            <a:picLocks noGrp="1" noChangeAspect="1" noChangeArrowheads="1"/>
          </p:cNvPicPr>
          <p:nvPr>
            <p:ph idx="1"/>
          </p:nvPr>
        </p:nvPicPr>
        <p:blipFill>
          <a:blip r:embed="rId3" cstate="print"/>
          <a:srcRect/>
          <a:stretch>
            <a:fillRect/>
          </a:stretch>
        </p:blipFill>
        <p:spPr bwMode="auto">
          <a:xfrm>
            <a:off x="752475" y="1752600"/>
            <a:ext cx="7637463" cy="4373563"/>
          </a:xfrm>
          <a:noFill/>
          <a:ln w="28575">
            <a:solidFill>
              <a:srgbClr val="00008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Effect transition="in" filter="dissolve">
                                      <p:cBhvr>
                                        <p:cTn id="7" dur="500"/>
                                        <p:tgtEl>
                                          <p:spTgt spid="373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066800"/>
            <a:ext cx="7772400" cy="609600"/>
          </a:xfrm>
        </p:spPr>
        <p:txBody>
          <a:bodyPr/>
          <a:lstStyle/>
          <a:p>
            <a:pPr eaLnBrk="1" hangingPunct="1"/>
            <a:r>
              <a:rPr lang="de-CH" sz="3200" b="1" u="none" smtClean="0"/>
              <a:t>Weltmodell: Gesamtmodell</a:t>
            </a:r>
          </a:p>
        </p:txBody>
      </p:sp>
      <p:pic>
        <p:nvPicPr>
          <p:cNvPr id="16387" name="Picture 5" descr="World3"/>
          <p:cNvPicPr>
            <a:picLocks noGrp="1" noChangeAspect="1" noChangeArrowheads="1"/>
          </p:cNvPicPr>
          <p:nvPr>
            <p:ph idx="1"/>
          </p:nvPr>
        </p:nvPicPr>
        <p:blipFill>
          <a:blip r:embed="rId3" cstate="print"/>
          <a:srcRect/>
          <a:stretch>
            <a:fillRect/>
          </a:stretch>
        </p:blipFill>
        <p:spPr bwMode="auto">
          <a:xfrm>
            <a:off x="1476375" y="1752600"/>
            <a:ext cx="6191250" cy="4373563"/>
          </a:xfrm>
          <a:noFill/>
          <a:ln w="28575">
            <a:solidFill>
              <a:srgbClr val="000086"/>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066800"/>
            <a:ext cx="9144000" cy="609600"/>
          </a:xfrm>
        </p:spPr>
        <p:txBody>
          <a:bodyPr/>
          <a:lstStyle/>
          <a:p>
            <a:pPr eaLnBrk="1" hangingPunct="1"/>
            <a:r>
              <a:rPr lang="de-CH" sz="3200" b="1" u="none" smtClean="0"/>
              <a:t>Die Grenzen des Wachstums III</a:t>
            </a:r>
          </a:p>
        </p:txBody>
      </p:sp>
      <p:sp>
        <p:nvSpPr>
          <p:cNvPr id="331779" name="Rectangle 3"/>
          <p:cNvSpPr>
            <a:spLocks noChangeArrowheads="1"/>
          </p:cNvSpPr>
          <p:nvPr/>
        </p:nvSpPr>
        <p:spPr bwMode="auto">
          <a:xfrm>
            <a:off x="381000" y="17526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Die zu Anfang der Präsentation gemachten Vorhersagen wurden unter Verwendung des Weltmodells simuliert.</a:t>
            </a:r>
          </a:p>
        </p:txBody>
      </p:sp>
      <p:pic>
        <p:nvPicPr>
          <p:cNvPr id="331784" name="Picture 8" descr="Bevölkerung"/>
          <p:cNvPicPr>
            <a:picLocks noGrp="1" noChangeAspect="1" noChangeArrowheads="1"/>
          </p:cNvPicPr>
          <p:nvPr/>
        </p:nvPicPr>
        <p:blipFill>
          <a:blip r:embed="rId3" cstate="print"/>
          <a:srcRect/>
          <a:stretch>
            <a:fillRect/>
          </a:stretch>
        </p:blipFill>
        <p:spPr bwMode="auto">
          <a:xfrm>
            <a:off x="1600200" y="2667000"/>
            <a:ext cx="5970588" cy="2667000"/>
          </a:xfrm>
          <a:prstGeom prst="rect">
            <a:avLst/>
          </a:prstGeom>
          <a:noFill/>
          <a:ln w="28575">
            <a:solidFill>
              <a:schemeClr val="accent1"/>
            </a:solidFill>
            <a:miter lim="800000"/>
            <a:headEnd/>
            <a:tailEnd/>
          </a:ln>
        </p:spPr>
      </p:pic>
      <p:sp>
        <p:nvSpPr>
          <p:cNvPr id="331786" name="Rectangle 10"/>
          <p:cNvSpPr>
            <a:spLocks noChangeArrowheads="1"/>
          </p:cNvSpPr>
          <p:nvPr/>
        </p:nvSpPr>
        <p:spPr bwMode="auto">
          <a:xfrm>
            <a:off x="381000" y="55626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dirty="0"/>
              <a:t>Es handelt sich dabei um die Szenarien 1, 2, 3 und 6 </a:t>
            </a:r>
            <a:r>
              <a:rPr lang="de-CH"/>
              <a:t>der </a:t>
            </a:r>
            <a:r>
              <a:rPr lang="de-CH" smtClean="0"/>
              <a:t>neun </a:t>
            </a:r>
            <a:r>
              <a:rPr lang="de-CH" dirty="0"/>
              <a:t>im Buch vorgestellten möglichen Szenarien.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dissolve">
                                      <p:cBhvr>
                                        <p:cTn id="7" dur="500"/>
                                        <p:tgtEl>
                                          <p:spTgt spid="331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1784"/>
                                        </p:tgtEl>
                                        <p:attrNameLst>
                                          <p:attrName>style.visibility</p:attrName>
                                        </p:attrNameLst>
                                      </p:cBhvr>
                                      <p:to>
                                        <p:strVal val="visible"/>
                                      </p:to>
                                    </p:set>
                                    <p:animEffect transition="in" filter="dissolve">
                                      <p:cBhvr>
                                        <p:cTn id="12" dur="500"/>
                                        <p:tgtEl>
                                          <p:spTgt spid="3317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1786">
                                            <p:txEl>
                                              <p:pRg st="0" end="0"/>
                                            </p:txEl>
                                          </p:spTgt>
                                        </p:tgtEl>
                                        <p:attrNameLst>
                                          <p:attrName>style.visibility</p:attrName>
                                        </p:attrNameLst>
                                      </p:cBhvr>
                                      <p:to>
                                        <p:strVal val="visible"/>
                                      </p:to>
                                    </p:set>
                                    <p:animEffect transition="in" filter="dissolve">
                                      <p:cBhvr>
                                        <p:cTn id="17" dur="500"/>
                                        <p:tgtEl>
                                          <p:spTgt spid="3317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P spid="33178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066800"/>
            <a:ext cx="9144000" cy="609600"/>
          </a:xfrm>
        </p:spPr>
        <p:txBody>
          <a:bodyPr/>
          <a:lstStyle/>
          <a:p>
            <a:pPr eaLnBrk="1" hangingPunct="1"/>
            <a:r>
              <a:rPr lang="de-CH" sz="3200" b="1" u="none" smtClean="0"/>
              <a:t>Die Grenzen des Wachstums IV</a:t>
            </a:r>
          </a:p>
        </p:txBody>
      </p:sp>
      <p:sp>
        <p:nvSpPr>
          <p:cNvPr id="334851" name="Rectangle 3"/>
          <p:cNvSpPr>
            <a:spLocks noChangeArrowheads="1"/>
          </p:cNvSpPr>
          <p:nvPr/>
        </p:nvSpPr>
        <p:spPr bwMode="auto">
          <a:xfrm>
            <a:off x="381000" y="1752600"/>
            <a:ext cx="8382000" cy="4343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Das </a:t>
            </a:r>
            <a:r>
              <a:rPr lang="de-CH" b="1" i="1">
                <a:solidFill>
                  <a:schemeClr val="accent2"/>
                </a:solidFill>
              </a:rPr>
              <a:t>Szenarium 1</a:t>
            </a:r>
            <a:r>
              <a:rPr lang="de-CH"/>
              <a:t> beschreibt eine Zukunft, die eintreten mag, wenn nichts unternommen wird, d.h., wenn wir weiterwursteln wie bis anhin, wenn also die Politiker viel debattieren, ohne aber wirklich etwas zu unternehmen.  Die Grenzen des Wachstums werden erreicht, wenn die verbleibenden Resourcen (insbesondere die fossilen Brennstoffe) erschöpft sind.</a:t>
            </a:r>
          </a:p>
          <a:p>
            <a:pPr marL="342900" indent="-342900" algn="just">
              <a:lnSpc>
                <a:spcPct val="80000"/>
              </a:lnSpc>
              <a:spcBef>
                <a:spcPct val="20000"/>
              </a:spcBef>
              <a:buFontTx/>
              <a:buChar char="•"/>
            </a:pPr>
            <a:r>
              <a:rPr lang="de-CH"/>
              <a:t>Beim </a:t>
            </a:r>
            <a:r>
              <a:rPr lang="de-CH" b="1" i="1">
                <a:solidFill>
                  <a:schemeClr val="accent2"/>
                </a:solidFill>
              </a:rPr>
              <a:t>Szenarium 2</a:t>
            </a:r>
            <a:r>
              <a:rPr lang="de-CH"/>
              <a:t> wurde angenommen, dass es in Wirklichkeit zweimal so viel Resourcen gibt, wie dies beim Szenarium 1 angesetzt worden war.  Somit erschöpfen sich die restlichen Resourcen später, und die Bevölkerung kann noch einige Jahre weiter anwachsen. Die Grenzen des Wachstums werden hier dadurch erreicht, dass die erhöhte Industrieproduktion zu einem Grad an Verschmutzung führt, der von unserem Erdball nicht mehr kompensiert werden kann.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dissolve">
                                      <p:cBhvr>
                                        <p:cTn id="7" dur="5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dissolve">
                                      <p:cBhvr>
                                        <p:cTn id="12" dur="500"/>
                                        <p:tgtEl>
                                          <p:spTgt spid="334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066800"/>
            <a:ext cx="9144000" cy="609600"/>
          </a:xfrm>
        </p:spPr>
        <p:txBody>
          <a:bodyPr/>
          <a:lstStyle/>
          <a:p>
            <a:pPr eaLnBrk="1" hangingPunct="1"/>
            <a:r>
              <a:rPr lang="de-CH" sz="3200" b="1" u="none" smtClean="0"/>
              <a:t>Die Grenzen des Wachstums V</a:t>
            </a:r>
          </a:p>
        </p:txBody>
      </p:sp>
      <p:sp>
        <p:nvSpPr>
          <p:cNvPr id="336899" name="Rectangle 3"/>
          <p:cNvSpPr>
            <a:spLocks noChangeArrowheads="1"/>
          </p:cNvSpPr>
          <p:nvPr/>
        </p:nvSpPr>
        <p:spPr bwMode="auto">
          <a:xfrm>
            <a:off x="381000" y="1752600"/>
            <a:ext cx="8382000" cy="4343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Beim </a:t>
            </a:r>
            <a:r>
              <a:rPr lang="de-CH" b="1" i="1">
                <a:solidFill>
                  <a:schemeClr val="accent2"/>
                </a:solidFill>
              </a:rPr>
              <a:t>Szenarium 3</a:t>
            </a:r>
            <a:r>
              <a:rPr lang="de-CH"/>
              <a:t> wurde angenommen, dass zusätzlich zu den grösseren Reserven an Resourcen Umweltschutznassnahmen ergriffen werden, die ab 2002 zu einer 4%-igen Reduktion der Verschmutzung führen.  Jetzt kann das Plateau noch etwas länger aufrecht erhalten werden, aber die erheblich grössere Bevölkerung kann nicht mehr ernährt werden.  Es gibt massiven Hunger in der Welt.</a:t>
            </a:r>
          </a:p>
          <a:p>
            <a:pPr marL="342900" indent="-342900" algn="just">
              <a:lnSpc>
                <a:spcPct val="80000"/>
              </a:lnSpc>
              <a:spcBef>
                <a:spcPct val="20000"/>
              </a:spcBef>
              <a:buFontTx/>
              <a:buChar char="•"/>
            </a:pPr>
            <a:r>
              <a:rPr lang="de-CH"/>
              <a:t>Beim </a:t>
            </a:r>
            <a:r>
              <a:rPr lang="de-CH" b="1" i="1">
                <a:solidFill>
                  <a:schemeClr val="accent2"/>
                </a:solidFill>
              </a:rPr>
              <a:t>Szenarium 6</a:t>
            </a:r>
            <a:r>
              <a:rPr lang="de-CH"/>
              <a:t> wurde eine ganze Reihe zusätzlicher Massnahmen ergriffen.  Erstens wurde Geld investiert, um die Erträge der Landwirtschaft pro bebauter Fläche zu vergrössern.  Zweitens wurden Massnahmen ergriffen, um die Bodenauslaugung wegen zu starker Bewirtschaftung zu verhindern.  Drittens wurden Massnahmen ergriffen, um die verbleibenden Resourcen effizienter einzusetzen.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dissolve">
                                      <p:cBhvr>
                                        <p:cTn id="7" dur="500"/>
                                        <p:tgtEl>
                                          <p:spTgt spid="336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6899">
                                            <p:txEl>
                                              <p:pRg st="1" end="1"/>
                                            </p:txEl>
                                          </p:spTgt>
                                        </p:tgtEl>
                                        <p:attrNameLst>
                                          <p:attrName>style.visibility</p:attrName>
                                        </p:attrNameLst>
                                      </p:cBhvr>
                                      <p:to>
                                        <p:strVal val="visible"/>
                                      </p:to>
                                    </p:set>
                                    <p:animEffect transition="in" filter="dissolve">
                                      <p:cBhvr>
                                        <p:cTn id="12" dur="500"/>
                                        <p:tgtEl>
                                          <p:spTgt spid="336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066800"/>
            <a:ext cx="9144000" cy="609600"/>
          </a:xfrm>
        </p:spPr>
        <p:txBody>
          <a:bodyPr/>
          <a:lstStyle/>
          <a:p>
            <a:pPr eaLnBrk="1" hangingPunct="1"/>
            <a:r>
              <a:rPr lang="de-CH" sz="3200" b="1" u="none" smtClean="0"/>
              <a:t>Die Grenzen des Wachstums VI</a:t>
            </a:r>
          </a:p>
        </p:txBody>
      </p:sp>
      <p:sp>
        <p:nvSpPr>
          <p:cNvPr id="338947" name="Rectangle 3"/>
          <p:cNvSpPr>
            <a:spLocks noChangeArrowheads="1"/>
          </p:cNvSpPr>
          <p:nvPr/>
        </p:nvSpPr>
        <p:spPr bwMode="auto">
          <a:xfrm>
            <a:off x="381000" y="17526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Haben diese Massnahmen unsere Probleme gelöst?  Sehen wir uns noch einige Kurven an.</a:t>
            </a:r>
          </a:p>
        </p:txBody>
      </p:sp>
      <p:pic>
        <p:nvPicPr>
          <p:cNvPr id="338950" name="Picture 6" descr="Lebenserwartung"/>
          <p:cNvPicPr>
            <a:picLocks noGrp="1" noChangeAspect="1" noChangeArrowheads="1"/>
          </p:cNvPicPr>
          <p:nvPr/>
        </p:nvPicPr>
        <p:blipFill>
          <a:blip r:embed="rId3" cstate="print"/>
          <a:srcRect/>
          <a:stretch>
            <a:fillRect/>
          </a:stretch>
        </p:blipFill>
        <p:spPr bwMode="auto">
          <a:xfrm>
            <a:off x="152400" y="2514600"/>
            <a:ext cx="4343400" cy="3505200"/>
          </a:xfrm>
          <a:prstGeom prst="rect">
            <a:avLst/>
          </a:prstGeom>
          <a:noFill/>
          <a:ln w="28575">
            <a:solidFill>
              <a:schemeClr val="accent1"/>
            </a:solidFill>
            <a:miter lim="800000"/>
            <a:headEnd/>
            <a:tailEnd/>
          </a:ln>
        </p:spPr>
      </p:pic>
      <p:pic>
        <p:nvPicPr>
          <p:cNvPr id="338952" name="Picture 8" descr="Wohlstandsindex"/>
          <p:cNvPicPr>
            <a:picLocks noGrp="1" noChangeAspect="1" noChangeArrowheads="1"/>
          </p:cNvPicPr>
          <p:nvPr/>
        </p:nvPicPr>
        <p:blipFill>
          <a:blip r:embed="rId4" cstate="print"/>
          <a:srcRect/>
          <a:stretch>
            <a:fillRect/>
          </a:stretch>
        </p:blipFill>
        <p:spPr bwMode="auto">
          <a:xfrm>
            <a:off x="4648200" y="2514600"/>
            <a:ext cx="4318000" cy="3527425"/>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Effect transition="in" filter="dissolve">
                                      <p:cBhvr>
                                        <p:cTn id="7" dur="500"/>
                                        <p:tgtEl>
                                          <p:spTgt spid="338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8950"/>
                                        </p:tgtEl>
                                        <p:attrNameLst>
                                          <p:attrName>style.visibility</p:attrName>
                                        </p:attrNameLst>
                                      </p:cBhvr>
                                      <p:to>
                                        <p:strVal val="visible"/>
                                      </p:to>
                                    </p:set>
                                    <p:animEffect transition="in" filter="dissolve">
                                      <p:cBhvr>
                                        <p:cTn id="12" dur="500"/>
                                        <p:tgtEl>
                                          <p:spTgt spid="3389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8952"/>
                                        </p:tgtEl>
                                        <p:attrNameLst>
                                          <p:attrName>style.visibility</p:attrName>
                                        </p:attrNameLst>
                                      </p:cBhvr>
                                      <p:to>
                                        <p:strVal val="visible"/>
                                      </p:to>
                                    </p:set>
                                    <p:animEffect transition="in" filter="dissolve">
                                      <p:cBhvr>
                                        <p:cTn id="17" dur="500"/>
                                        <p:tgtEl>
                                          <p:spTgt spid="33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de-CH" sz="3200" b="1" u="none" smtClean="0"/>
              <a:t>Simulieren wir weiter (Szenarium 6) …</a:t>
            </a:r>
          </a:p>
        </p:txBody>
      </p:sp>
      <p:pic>
        <p:nvPicPr>
          <p:cNvPr id="343046" name="Picture 6" descr="Szenario_VI"/>
          <p:cNvPicPr>
            <a:picLocks noGrp="1" noChangeAspect="1" noChangeArrowheads="1"/>
          </p:cNvPicPr>
          <p:nvPr>
            <p:ph idx="1"/>
          </p:nvPr>
        </p:nvPicPr>
        <p:blipFill>
          <a:blip r:embed="rId3" cstate="print"/>
          <a:srcRect/>
          <a:stretch>
            <a:fillRect/>
          </a:stretch>
        </p:blipFill>
        <p:spPr bwMode="auto">
          <a:xfrm>
            <a:off x="792163" y="1905000"/>
            <a:ext cx="7559675" cy="4221163"/>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3046"/>
                                        </p:tgtEl>
                                        <p:attrNameLst>
                                          <p:attrName>style.visibility</p:attrName>
                                        </p:attrNameLst>
                                      </p:cBhvr>
                                      <p:to>
                                        <p:strVal val="visible"/>
                                      </p:to>
                                    </p:set>
                                    <p:animEffect transition="in" filter="diamond(in)">
                                      <p:cBhvr>
                                        <p:cTn id="7" dur="2000"/>
                                        <p:tgtEl>
                                          <p:spTgt spid="343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219200"/>
            <a:ext cx="9144000" cy="609600"/>
          </a:xfrm>
        </p:spPr>
        <p:txBody>
          <a:bodyPr/>
          <a:lstStyle/>
          <a:p>
            <a:pPr eaLnBrk="1" hangingPunct="1">
              <a:lnSpc>
                <a:spcPct val="80000"/>
              </a:lnSpc>
            </a:pPr>
            <a:r>
              <a:rPr lang="de-CH" b="1" u="none" smtClean="0"/>
              <a:t>Vorhersagen des Weltbevölkerungswachstums</a:t>
            </a:r>
          </a:p>
        </p:txBody>
      </p:sp>
      <p:pic>
        <p:nvPicPr>
          <p:cNvPr id="4099" name="Picture 6" descr="Bevölkerung"/>
          <p:cNvPicPr>
            <a:picLocks noGrp="1" noChangeAspect="1" noChangeArrowheads="1"/>
          </p:cNvPicPr>
          <p:nvPr/>
        </p:nvPicPr>
        <p:blipFill>
          <a:blip r:embed="rId3" cstate="print"/>
          <a:srcRect/>
          <a:stretch>
            <a:fillRect/>
          </a:stretch>
        </p:blipFill>
        <p:spPr bwMode="auto">
          <a:xfrm>
            <a:off x="1143000" y="2133600"/>
            <a:ext cx="6808788" cy="2971800"/>
          </a:xfrm>
          <a:prstGeom prst="rect">
            <a:avLst/>
          </a:prstGeom>
          <a:noFill/>
          <a:ln w="28575">
            <a:solidFill>
              <a:schemeClr val="accent1"/>
            </a:solidFill>
            <a:miter lim="800000"/>
            <a:headEnd/>
            <a:tailEnd/>
          </a:ln>
        </p:spPr>
      </p:pic>
      <p:sp>
        <p:nvSpPr>
          <p:cNvPr id="285704" name="Text Box 8"/>
          <p:cNvSpPr txBox="1">
            <a:spLocks noChangeArrowheads="1"/>
          </p:cNvSpPr>
          <p:nvPr/>
        </p:nvSpPr>
        <p:spPr bwMode="auto">
          <a:xfrm>
            <a:off x="990600" y="5257800"/>
            <a:ext cx="5867400" cy="457200"/>
          </a:xfrm>
          <a:prstGeom prst="rect">
            <a:avLst/>
          </a:prstGeom>
          <a:noFill/>
          <a:ln w="9525">
            <a:noFill/>
            <a:miter lim="800000"/>
            <a:headEnd/>
            <a:tailEnd/>
          </a:ln>
        </p:spPr>
        <p:txBody>
          <a:bodyPr>
            <a:spAutoFit/>
          </a:bodyPr>
          <a:lstStyle/>
          <a:p>
            <a:pPr>
              <a:spcBef>
                <a:spcPct val="50000"/>
              </a:spcBef>
            </a:pPr>
            <a:r>
              <a:rPr lang="de-CH"/>
              <a:t>Vorhersagen ist schwierig …</a:t>
            </a:r>
            <a:endParaRPr lang="en-US"/>
          </a:p>
        </p:txBody>
      </p:sp>
      <p:sp>
        <p:nvSpPr>
          <p:cNvPr id="285705" name="Text Box 9"/>
          <p:cNvSpPr txBox="1">
            <a:spLocks noChangeArrowheads="1"/>
          </p:cNvSpPr>
          <p:nvPr/>
        </p:nvSpPr>
        <p:spPr bwMode="auto">
          <a:xfrm>
            <a:off x="2476500" y="5638800"/>
            <a:ext cx="5715000" cy="457200"/>
          </a:xfrm>
          <a:prstGeom prst="rect">
            <a:avLst/>
          </a:prstGeom>
          <a:noFill/>
          <a:ln w="9525">
            <a:noFill/>
            <a:miter lim="800000"/>
            <a:headEnd/>
            <a:tailEnd/>
          </a:ln>
        </p:spPr>
        <p:txBody>
          <a:bodyPr>
            <a:spAutoFit/>
          </a:bodyPr>
          <a:lstStyle/>
          <a:p>
            <a:pPr>
              <a:spcBef>
                <a:spcPct val="50000"/>
              </a:spcBef>
            </a:pPr>
            <a:r>
              <a:rPr lang="de-CH"/>
              <a:t>… besonders wenn es die Zukunft betrifft</a:t>
            </a:r>
            <a:endParaRPr lang="en-US"/>
          </a:p>
        </p:txBody>
      </p:sp>
      <p:sp>
        <p:nvSpPr>
          <p:cNvPr id="4102" name="Line 10"/>
          <p:cNvSpPr>
            <a:spLocks noChangeShapeType="1"/>
          </p:cNvSpPr>
          <p:nvPr/>
        </p:nvSpPr>
        <p:spPr bwMode="auto">
          <a:xfrm flipV="1">
            <a:off x="5029200" y="3060700"/>
            <a:ext cx="0" cy="1828800"/>
          </a:xfrm>
          <a:prstGeom prst="line">
            <a:avLst/>
          </a:prstGeom>
          <a:noFill/>
          <a:ln w="19050">
            <a:solidFill>
              <a:schemeClr val="accent1"/>
            </a:solidFill>
            <a:round/>
            <a:headEnd/>
            <a:tailEnd/>
          </a:ln>
        </p:spPr>
        <p:txBody>
          <a:bodyPr/>
          <a:lstStyle/>
          <a:p>
            <a:endParaRPr lang="en-US"/>
          </a:p>
        </p:txBody>
      </p:sp>
      <p:sp>
        <p:nvSpPr>
          <p:cNvPr id="4103" name="Line 12"/>
          <p:cNvSpPr>
            <a:spLocks noChangeShapeType="1"/>
          </p:cNvSpPr>
          <p:nvPr/>
        </p:nvSpPr>
        <p:spPr bwMode="auto">
          <a:xfrm flipH="1">
            <a:off x="3530600" y="4572000"/>
            <a:ext cx="2717800" cy="0"/>
          </a:xfrm>
          <a:prstGeom prst="line">
            <a:avLst/>
          </a:prstGeom>
          <a:noFill/>
          <a:ln w="19050">
            <a:solidFill>
              <a:schemeClr val="accent1"/>
            </a:solidFill>
            <a:round/>
            <a:headEnd type="triangle" w="med" len="med"/>
            <a:tailEnd type="triangle" w="med" len="med"/>
          </a:ln>
        </p:spPr>
        <p:txBody>
          <a:bodyPr/>
          <a:lstStyle/>
          <a:p>
            <a:endParaRPr lang="en-US"/>
          </a:p>
        </p:txBody>
      </p:sp>
      <p:sp>
        <p:nvSpPr>
          <p:cNvPr id="4104" name="Text Box 13"/>
          <p:cNvSpPr txBox="1">
            <a:spLocks noChangeArrowheads="1"/>
          </p:cNvSpPr>
          <p:nvPr/>
        </p:nvSpPr>
        <p:spPr bwMode="auto">
          <a:xfrm>
            <a:off x="3606800" y="4279900"/>
            <a:ext cx="1447800" cy="304800"/>
          </a:xfrm>
          <a:prstGeom prst="rect">
            <a:avLst/>
          </a:prstGeom>
          <a:noFill/>
          <a:ln w="9525">
            <a:noFill/>
            <a:miter lim="800000"/>
            <a:headEnd/>
            <a:tailEnd/>
          </a:ln>
        </p:spPr>
        <p:txBody>
          <a:bodyPr>
            <a:spAutoFit/>
          </a:bodyPr>
          <a:lstStyle/>
          <a:p>
            <a:pPr>
              <a:spcBef>
                <a:spcPct val="50000"/>
              </a:spcBef>
            </a:pPr>
            <a:r>
              <a:rPr lang="de-CH" sz="1400" b="1">
                <a:solidFill>
                  <a:schemeClr val="accent1"/>
                </a:solidFill>
              </a:rPr>
              <a:t>Vergangenheit</a:t>
            </a:r>
          </a:p>
        </p:txBody>
      </p:sp>
      <p:sp>
        <p:nvSpPr>
          <p:cNvPr id="4105" name="Text Box 14"/>
          <p:cNvSpPr txBox="1">
            <a:spLocks noChangeArrowheads="1"/>
          </p:cNvSpPr>
          <p:nvPr/>
        </p:nvSpPr>
        <p:spPr bwMode="auto">
          <a:xfrm>
            <a:off x="5118100" y="4279900"/>
            <a:ext cx="838200" cy="304800"/>
          </a:xfrm>
          <a:prstGeom prst="rect">
            <a:avLst/>
          </a:prstGeom>
          <a:noFill/>
          <a:ln w="9525">
            <a:noFill/>
            <a:miter lim="800000"/>
            <a:headEnd/>
            <a:tailEnd/>
          </a:ln>
        </p:spPr>
        <p:txBody>
          <a:bodyPr>
            <a:spAutoFit/>
          </a:bodyPr>
          <a:lstStyle/>
          <a:p>
            <a:pPr>
              <a:spcBef>
                <a:spcPct val="50000"/>
              </a:spcBef>
            </a:pPr>
            <a:r>
              <a:rPr lang="de-CH" sz="1400" b="1">
                <a:solidFill>
                  <a:schemeClr val="accent1"/>
                </a:solidFill>
              </a:rPr>
              <a:t>Zukunft</a:t>
            </a:r>
          </a:p>
        </p:txBody>
      </p:sp>
      <p:sp>
        <p:nvSpPr>
          <p:cNvPr id="4106" name="Text Box 15"/>
          <p:cNvSpPr txBox="1">
            <a:spLocks noChangeArrowheads="1"/>
          </p:cNvSpPr>
          <p:nvPr/>
        </p:nvSpPr>
        <p:spPr bwMode="auto">
          <a:xfrm>
            <a:off x="5943600" y="3429000"/>
            <a:ext cx="457200" cy="304800"/>
          </a:xfrm>
          <a:prstGeom prst="rect">
            <a:avLst/>
          </a:prstGeom>
          <a:noFill/>
          <a:ln w="9525">
            <a:noFill/>
            <a:miter lim="800000"/>
            <a:headEnd/>
            <a:tailEnd/>
          </a:ln>
        </p:spPr>
        <p:txBody>
          <a:bodyPr>
            <a:spAutoFit/>
          </a:bodyPr>
          <a:lstStyle/>
          <a:p>
            <a:pPr>
              <a:spcBef>
                <a:spcPct val="50000"/>
              </a:spcBef>
            </a:pPr>
            <a:r>
              <a:rPr lang="en-US" sz="1400" b="1">
                <a:solidFill>
                  <a:schemeClr val="accent2"/>
                </a:solidFill>
              </a:rPr>
              <a:t>(1)</a:t>
            </a:r>
          </a:p>
        </p:txBody>
      </p:sp>
      <p:sp>
        <p:nvSpPr>
          <p:cNvPr id="4107" name="Text Box 16"/>
          <p:cNvSpPr txBox="1">
            <a:spLocks noChangeArrowheads="1"/>
          </p:cNvSpPr>
          <p:nvPr/>
        </p:nvSpPr>
        <p:spPr bwMode="auto">
          <a:xfrm>
            <a:off x="6451600" y="3276600"/>
            <a:ext cx="457200" cy="304800"/>
          </a:xfrm>
          <a:prstGeom prst="rect">
            <a:avLst/>
          </a:prstGeom>
          <a:noFill/>
          <a:ln w="9525">
            <a:noFill/>
            <a:miter lim="800000"/>
            <a:headEnd/>
            <a:tailEnd/>
          </a:ln>
        </p:spPr>
        <p:txBody>
          <a:bodyPr>
            <a:spAutoFit/>
          </a:bodyPr>
          <a:lstStyle/>
          <a:p>
            <a:pPr>
              <a:spcBef>
                <a:spcPct val="50000"/>
              </a:spcBef>
            </a:pPr>
            <a:r>
              <a:rPr lang="en-US" sz="1400" b="1">
                <a:solidFill>
                  <a:schemeClr val="accent1"/>
                </a:solidFill>
              </a:rPr>
              <a:t>(2)</a:t>
            </a:r>
          </a:p>
        </p:txBody>
      </p:sp>
      <p:sp>
        <p:nvSpPr>
          <p:cNvPr id="4108" name="Text Box 17"/>
          <p:cNvSpPr txBox="1">
            <a:spLocks noChangeArrowheads="1"/>
          </p:cNvSpPr>
          <p:nvPr/>
        </p:nvSpPr>
        <p:spPr bwMode="auto">
          <a:xfrm>
            <a:off x="7010400" y="32004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8000"/>
                </a:solidFill>
              </a:rPr>
              <a:t>(3)</a:t>
            </a:r>
          </a:p>
        </p:txBody>
      </p:sp>
      <p:sp>
        <p:nvSpPr>
          <p:cNvPr id="4109" name="Text Box 18"/>
          <p:cNvSpPr txBox="1">
            <a:spLocks noChangeArrowheads="1"/>
          </p:cNvSpPr>
          <p:nvPr/>
        </p:nvSpPr>
        <p:spPr bwMode="auto">
          <a:xfrm>
            <a:off x="7315200" y="2819400"/>
            <a:ext cx="457200" cy="304800"/>
          </a:xfrm>
          <a:prstGeom prst="rect">
            <a:avLst/>
          </a:prstGeom>
          <a:noFill/>
          <a:ln w="9525">
            <a:noFill/>
            <a:miter lim="800000"/>
            <a:headEnd/>
            <a:tailEnd/>
          </a:ln>
        </p:spPr>
        <p:txBody>
          <a:bodyPr>
            <a:spAutoFit/>
          </a:bodyPr>
          <a:lstStyle/>
          <a:p>
            <a:pPr>
              <a:spcBef>
                <a:spcPct val="50000"/>
              </a:spcBef>
            </a:pPr>
            <a:r>
              <a:rPr lang="en-US" sz="1400" b="1">
                <a:solidFill>
                  <a:schemeClr val="hlink"/>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5704"/>
                                        </p:tgtEl>
                                        <p:attrNameLst>
                                          <p:attrName>style.visibility</p:attrName>
                                        </p:attrNameLst>
                                      </p:cBhvr>
                                      <p:to>
                                        <p:strVal val="visible"/>
                                      </p:to>
                                    </p:set>
                                    <p:anim calcmode="lin" valueType="num">
                                      <p:cBhvr additive="base">
                                        <p:cTn id="7" dur="500" fill="hold"/>
                                        <p:tgtEl>
                                          <p:spTgt spid="285704"/>
                                        </p:tgtEl>
                                        <p:attrNameLst>
                                          <p:attrName>ppt_x</p:attrName>
                                        </p:attrNameLst>
                                      </p:cBhvr>
                                      <p:tavLst>
                                        <p:tav tm="0">
                                          <p:val>
                                            <p:strVal val="0-#ppt_w/2"/>
                                          </p:val>
                                        </p:tav>
                                        <p:tav tm="100000">
                                          <p:val>
                                            <p:strVal val="#ppt_x"/>
                                          </p:val>
                                        </p:tav>
                                      </p:tavLst>
                                    </p:anim>
                                    <p:anim calcmode="lin" valueType="num">
                                      <p:cBhvr additive="base">
                                        <p:cTn id="8" dur="500" fill="hold"/>
                                        <p:tgtEl>
                                          <p:spTgt spid="2857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5705"/>
                                        </p:tgtEl>
                                        <p:attrNameLst>
                                          <p:attrName>style.visibility</p:attrName>
                                        </p:attrNameLst>
                                      </p:cBhvr>
                                      <p:to>
                                        <p:strVal val="visible"/>
                                      </p:to>
                                    </p:set>
                                    <p:anim calcmode="lin" valueType="num">
                                      <p:cBhvr additive="base">
                                        <p:cTn id="13" dur="500" fill="hold"/>
                                        <p:tgtEl>
                                          <p:spTgt spid="285705"/>
                                        </p:tgtEl>
                                        <p:attrNameLst>
                                          <p:attrName>ppt_x</p:attrName>
                                        </p:attrNameLst>
                                      </p:cBhvr>
                                      <p:tavLst>
                                        <p:tav tm="0">
                                          <p:val>
                                            <p:strVal val="1+#ppt_w/2"/>
                                          </p:val>
                                        </p:tav>
                                        <p:tav tm="100000">
                                          <p:val>
                                            <p:strVal val="#ppt_x"/>
                                          </p:val>
                                        </p:tav>
                                      </p:tavLst>
                                    </p:anim>
                                    <p:anim calcmode="lin" valueType="num">
                                      <p:cBhvr additive="base">
                                        <p:cTn id="14" dur="500" fill="hold"/>
                                        <p:tgtEl>
                                          <p:spTgt spid="285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p:bldP spid="2857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066800"/>
            <a:ext cx="9144000" cy="609600"/>
          </a:xfrm>
        </p:spPr>
        <p:txBody>
          <a:bodyPr/>
          <a:lstStyle/>
          <a:p>
            <a:pPr eaLnBrk="1" hangingPunct="1"/>
            <a:r>
              <a:rPr lang="de-CH" sz="3200" b="1" u="none" smtClean="0"/>
              <a:t>Interpretation der Simulationsresultate</a:t>
            </a:r>
          </a:p>
        </p:txBody>
      </p:sp>
      <p:sp>
        <p:nvSpPr>
          <p:cNvPr id="346115" name="Rectangle 3"/>
          <p:cNvSpPr>
            <a:spLocks noChangeArrowheads="1"/>
          </p:cNvSpPr>
          <p:nvPr/>
        </p:nvSpPr>
        <p:spPr bwMode="auto">
          <a:xfrm>
            <a:off x="381000" y="1828800"/>
            <a:ext cx="8382000" cy="4114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Im Jahr 2500 ist die Welt zurückgekehrt zur Subsistenz-wirtschaft.</a:t>
            </a:r>
          </a:p>
          <a:p>
            <a:pPr marL="342900" indent="-342900" algn="just">
              <a:lnSpc>
                <a:spcPct val="80000"/>
              </a:lnSpc>
              <a:spcBef>
                <a:spcPct val="20000"/>
              </a:spcBef>
              <a:buFontTx/>
              <a:buChar char="•"/>
            </a:pPr>
            <a:r>
              <a:rPr lang="de-CH"/>
              <a:t>Es gibt keine Dienstleistungen mehr und es wird auch nichts mehr produziert.</a:t>
            </a:r>
          </a:p>
          <a:p>
            <a:pPr marL="342900" indent="-342900" algn="just">
              <a:lnSpc>
                <a:spcPct val="80000"/>
              </a:lnSpc>
              <a:spcBef>
                <a:spcPct val="20000"/>
              </a:spcBef>
              <a:buFontTx/>
              <a:buChar char="•"/>
            </a:pPr>
            <a:r>
              <a:rPr lang="de-CH"/>
              <a:t>Die Welt konzentriert sich darauf, eine grosse Bevölkerung von 10 Milliarden Menschen mehr schlecht als recht aufrecht zu erhalten.</a:t>
            </a:r>
          </a:p>
          <a:p>
            <a:pPr marL="342900" indent="-342900" algn="just">
              <a:lnSpc>
                <a:spcPct val="80000"/>
              </a:lnSpc>
              <a:spcBef>
                <a:spcPct val="20000"/>
              </a:spcBef>
              <a:buFontTx/>
              <a:buChar char="•"/>
            </a:pPr>
            <a:r>
              <a:rPr lang="de-CH"/>
              <a:t>Die Lebenserwartung ist wieder bei vorindustriellen Werten.</a:t>
            </a:r>
          </a:p>
          <a:p>
            <a:pPr marL="342900" indent="-342900" algn="just">
              <a:lnSpc>
                <a:spcPct val="80000"/>
              </a:lnSpc>
              <a:spcBef>
                <a:spcPct val="20000"/>
              </a:spcBef>
              <a:buFontTx/>
              <a:buChar char="•"/>
            </a:pPr>
            <a:r>
              <a:rPr lang="de-CH"/>
              <a:t>Es gibt eine enorme Kindersterblichkeit, die dadurch kompensiert wird, dass die Menschen wieder 10 Kinder pro Familie zeugen.</a:t>
            </a:r>
          </a:p>
          <a:p>
            <a:pPr marL="342900" indent="-342900" algn="just">
              <a:lnSpc>
                <a:spcPct val="80000"/>
              </a:lnSpc>
              <a:spcBef>
                <a:spcPct val="20000"/>
              </a:spcBef>
              <a:buFontTx/>
              <a:buChar char="•"/>
            </a:pPr>
            <a:r>
              <a:rPr lang="de-CH"/>
              <a:t>Ob dies eine so wünschenswerte und glorreiche Zukunft ist, darüber kann man geteilter Meinung sein.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dissolve">
                                      <p:cBhvr>
                                        <p:cTn id="7" dur="500"/>
                                        <p:tgtEl>
                                          <p:spTgt spid="346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6115">
                                            <p:txEl>
                                              <p:pRg st="1" end="1"/>
                                            </p:txEl>
                                          </p:spTgt>
                                        </p:tgtEl>
                                        <p:attrNameLst>
                                          <p:attrName>style.visibility</p:attrName>
                                        </p:attrNameLst>
                                      </p:cBhvr>
                                      <p:to>
                                        <p:strVal val="visible"/>
                                      </p:to>
                                    </p:set>
                                    <p:animEffect transition="in" filter="dissolve">
                                      <p:cBhvr>
                                        <p:cTn id="12" dur="500"/>
                                        <p:tgtEl>
                                          <p:spTgt spid="346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6115">
                                            <p:txEl>
                                              <p:pRg st="2" end="2"/>
                                            </p:txEl>
                                          </p:spTgt>
                                        </p:tgtEl>
                                        <p:attrNameLst>
                                          <p:attrName>style.visibility</p:attrName>
                                        </p:attrNameLst>
                                      </p:cBhvr>
                                      <p:to>
                                        <p:strVal val="visible"/>
                                      </p:to>
                                    </p:set>
                                    <p:animEffect transition="in" filter="dissolve">
                                      <p:cBhvr>
                                        <p:cTn id="17" dur="500"/>
                                        <p:tgtEl>
                                          <p:spTgt spid="346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6115">
                                            <p:txEl>
                                              <p:pRg st="3" end="3"/>
                                            </p:txEl>
                                          </p:spTgt>
                                        </p:tgtEl>
                                        <p:attrNameLst>
                                          <p:attrName>style.visibility</p:attrName>
                                        </p:attrNameLst>
                                      </p:cBhvr>
                                      <p:to>
                                        <p:strVal val="visible"/>
                                      </p:to>
                                    </p:set>
                                    <p:animEffect transition="in" filter="dissolve">
                                      <p:cBhvr>
                                        <p:cTn id="22" dur="500"/>
                                        <p:tgtEl>
                                          <p:spTgt spid="346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6115">
                                            <p:txEl>
                                              <p:pRg st="4" end="4"/>
                                            </p:txEl>
                                          </p:spTgt>
                                        </p:tgtEl>
                                        <p:attrNameLst>
                                          <p:attrName>style.visibility</p:attrName>
                                        </p:attrNameLst>
                                      </p:cBhvr>
                                      <p:to>
                                        <p:strVal val="visible"/>
                                      </p:to>
                                    </p:set>
                                    <p:animEffect transition="in" filter="dissolve">
                                      <p:cBhvr>
                                        <p:cTn id="27" dur="500"/>
                                        <p:tgtEl>
                                          <p:spTgt spid="346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6115">
                                            <p:txEl>
                                              <p:pRg st="5" end="5"/>
                                            </p:txEl>
                                          </p:spTgt>
                                        </p:tgtEl>
                                        <p:attrNameLst>
                                          <p:attrName>style.visibility</p:attrName>
                                        </p:attrNameLst>
                                      </p:cBhvr>
                                      <p:to>
                                        <p:strVal val="visible"/>
                                      </p:to>
                                    </p:set>
                                    <p:animEffect transition="in" filter="dissolve">
                                      <p:cBhvr>
                                        <p:cTn id="32" dur="500"/>
                                        <p:tgtEl>
                                          <p:spTgt spid="346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066800"/>
            <a:ext cx="9144000" cy="609600"/>
          </a:xfrm>
        </p:spPr>
        <p:txBody>
          <a:bodyPr/>
          <a:lstStyle/>
          <a:p>
            <a:pPr eaLnBrk="1" hangingPunct="1"/>
            <a:r>
              <a:rPr lang="de-CH" sz="3200" b="1" u="none" smtClean="0"/>
              <a:t>Interpretation der Simulationsresultate II</a:t>
            </a:r>
          </a:p>
        </p:txBody>
      </p:sp>
      <p:sp>
        <p:nvSpPr>
          <p:cNvPr id="348163" name="Rectangle 3"/>
          <p:cNvSpPr>
            <a:spLocks noChangeArrowheads="1"/>
          </p:cNvSpPr>
          <p:nvPr/>
        </p:nvSpPr>
        <p:spPr bwMode="auto">
          <a:xfrm>
            <a:off x="381000" y="1828800"/>
            <a:ext cx="8382000" cy="4114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Grenzen des Wachstums gibt es immer.  Wenn es nicht eine Variable ist, die zur Begrenzung führt, so ist es eine andere.</a:t>
            </a:r>
          </a:p>
          <a:p>
            <a:pPr marL="342900" indent="-342900" algn="just">
              <a:lnSpc>
                <a:spcPct val="80000"/>
              </a:lnSpc>
              <a:spcBef>
                <a:spcPct val="20000"/>
              </a:spcBef>
              <a:buFontTx/>
              <a:buChar char="•"/>
            </a:pPr>
            <a:r>
              <a:rPr lang="de-CH"/>
              <a:t>Es bleibt uns darum gar nichts Anderes übrig, als zu lernen, </a:t>
            </a:r>
            <a:r>
              <a:rPr lang="de-CH" b="1" i="1">
                <a:solidFill>
                  <a:schemeClr val="accent2"/>
                </a:solidFill>
              </a:rPr>
              <a:t>nachhaltig</a:t>
            </a:r>
            <a:r>
              <a:rPr lang="de-CH"/>
              <a:t> zu leben.</a:t>
            </a:r>
          </a:p>
          <a:p>
            <a:pPr marL="342900" indent="-342900" algn="just">
              <a:lnSpc>
                <a:spcPct val="80000"/>
              </a:lnSpc>
              <a:spcBef>
                <a:spcPct val="20000"/>
              </a:spcBef>
              <a:buFontTx/>
              <a:buChar char="•"/>
            </a:pPr>
            <a:r>
              <a:rPr lang="de-CH"/>
              <a:t>Je mehr Resourcen wir nachhaltig erzeugen können, um so besser werden wir nachhaltig leben können (oder alternativ, um so mehr Menschen werden nachhaltig leben können).</a:t>
            </a:r>
          </a:p>
          <a:p>
            <a:pPr marL="342900" indent="-342900" algn="just">
              <a:lnSpc>
                <a:spcPct val="80000"/>
              </a:lnSpc>
              <a:spcBef>
                <a:spcPct val="20000"/>
              </a:spcBef>
              <a:buFontTx/>
              <a:buChar char="•"/>
            </a:pPr>
            <a:r>
              <a:rPr lang="de-CH"/>
              <a:t>Die schnelle Erschöpfung der fossilen Brennstoffe führt zu Szenarien mit Massensterben.</a:t>
            </a:r>
          </a:p>
          <a:p>
            <a:pPr marL="342900" indent="-342900" algn="just">
              <a:lnSpc>
                <a:spcPct val="80000"/>
              </a:lnSpc>
              <a:spcBef>
                <a:spcPct val="20000"/>
              </a:spcBef>
              <a:buFontTx/>
              <a:buChar char="•"/>
            </a:pPr>
            <a:r>
              <a:rPr lang="de-CH"/>
              <a:t>Um diese Szenarien zu vermeiden, ist es unumgänglich, möglichst schnell möglichst viele nachhaltige Energiequellen zu erschliessen.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Effect transition="in" filter="dissolve">
                                      <p:cBhvr>
                                        <p:cTn id="7" dur="500"/>
                                        <p:tgtEl>
                                          <p:spTgt spid="348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63">
                                            <p:txEl>
                                              <p:pRg st="1" end="1"/>
                                            </p:txEl>
                                          </p:spTgt>
                                        </p:tgtEl>
                                        <p:attrNameLst>
                                          <p:attrName>style.visibility</p:attrName>
                                        </p:attrNameLst>
                                      </p:cBhvr>
                                      <p:to>
                                        <p:strVal val="visible"/>
                                      </p:to>
                                    </p:set>
                                    <p:animEffect transition="in" filter="dissolve">
                                      <p:cBhvr>
                                        <p:cTn id="12" dur="500"/>
                                        <p:tgtEl>
                                          <p:spTgt spid="348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63">
                                            <p:txEl>
                                              <p:pRg st="2" end="2"/>
                                            </p:txEl>
                                          </p:spTgt>
                                        </p:tgtEl>
                                        <p:attrNameLst>
                                          <p:attrName>style.visibility</p:attrName>
                                        </p:attrNameLst>
                                      </p:cBhvr>
                                      <p:to>
                                        <p:strVal val="visible"/>
                                      </p:to>
                                    </p:set>
                                    <p:animEffect transition="in" filter="dissolve">
                                      <p:cBhvr>
                                        <p:cTn id="17" dur="500"/>
                                        <p:tgtEl>
                                          <p:spTgt spid="348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63">
                                            <p:txEl>
                                              <p:pRg st="3" end="3"/>
                                            </p:txEl>
                                          </p:spTgt>
                                        </p:tgtEl>
                                        <p:attrNameLst>
                                          <p:attrName>style.visibility</p:attrName>
                                        </p:attrNameLst>
                                      </p:cBhvr>
                                      <p:to>
                                        <p:strVal val="visible"/>
                                      </p:to>
                                    </p:set>
                                    <p:animEffect transition="in" filter="dissolve">
                                      <p:cBhvr>
                                        <p:cTn id="22" dur="500"/>
                                        <p:tgtEl>
                                          <p:spTgt spid="348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163">
                                            <p:txEl>
                                              <p:pRg st="4" end="4"/>
                                            </p:txEl>
                                          </p:spTgt>
                                        </p:tgtEl>
                                        <p:attrNameLst>
                                          <p:attrName>style.visibility</p:attrName>
                                        </p:attrNameLst>
                                      </p:cBhvr>
                                      <p:to>
                                        <p:strVal val="visible"/>
                                      </p:to>
                                    </p:set>
                                    <p:animEffect transition="in" filter="dissolve">
                                      <p:cBhvr>
                                        <p:cTn id="27" dur="500"/>
                                        <p:tgtEl>
                                          <p:spTgt spid="348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066800"/>
            <a:ext cx="9144000" cy="609600"/>
          </a:xfrm>
        </p:spPr>
        <p:txBody>
          <a:bodyPr/>
          <a:lstStyle/>
          <a:p>
            <a:pPr eaLnBrk="1" hangingPunct="1"/>
            <a:r>
              <a:rPr lang="de-CH" sz="3200" b="1" u="none" smtClean="0"/>
              <a:t>Die Erschöpfung der Resourcen</a:t>
            </a:r>
          </a:p>
        </p:txBody>
      </p:sp>
      <p:sp>
        <p:nvSpPr>
          <p:cNvPr id="350211" name="Rectangle 3"/>
          <p:cNvSpPr>
            <a:spLocks noChangeArrowheads="1"/>
          </p:cNvSpPr>
          <p:nvPr/>
        </p:nvSpPr>
        <p:spPr bwMode="auto">
          <a:xfrm>
            <a:off x="381000" y="1828800"/>
            <a:ext cx="8382000" cy="457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Zu diesem Thema gibt es ebenfalls lesenswerte Bücher:</a:t>
            </a:r>
          </a:p>
        </p:txBody>
      </p:sp>
      <p:pic>
        <p:nvPicPr>
          <p:cNvPr id="350212" name="Picture 4" descr="Heinberg"/>
          <p:cNvPicPr>
            <a:picLocks noGrp="1" noChangeAspect="1" noChangeArrowheads="1"/>
          </p:cNvPicPr>
          <p:nvPr/>
        </p:nvPicPr>
        <p:blipFill>
          <a:blip r:embed="rId3" cstate="print"/>
          <a:srcRect/>
          <a:stretch>
            <a:fillRect/>
          </a:stretch>
        </p:blipFill>
        <p:spPr bwMode="auto">
          <a:xfrm>
            <a:off x="304800" y="2362200"/>
            <a:ext cx="2278063" cy="3581400"/>
          </a:xfrm>
          <a:prstGeom prst="rect">
            <a:avLst/>
          </a:prstGeom>
          <a:noFill/>
          <a:ln w="28575">
            <a:solidFill>
              <a:srgbClr val="990000"/>
            </a:solidFill>
            <a:miter lim="800000"/>
            <a:headEnd/>
            <a:tailEnd/>
          </a:ln>
        </p:spPr>
      </p:pic>
      <p:pic>
        <p:nvPicPr>
          <p:cNvPr id="350214" name="Picture 6" descr="Heinberg_2"/>
          <p:cNvPicPr>
            <a:picLocks noGrp="1" noChangeAspect="1" noChangeArrowheads="1"/>
          </p:cNvPicPr>
          <p:nvPr/>
        </p:nvPicPr>
        <p:blipFill>
          <a:blip r:embed="rId4" cstate="print"/>
          <a:srcRect/>
          <a:stretch>
            <a:fillRect/>
          </a:stretch>
        </p:blipFill>
        <p:spPr bwMode="auto">
          <a:xfrm>
            <a:off x="6434138" y="2362200"/>
            <a:ext cx="2405062" cy="3581400"/>
          </a:xfrm>
          <a:prstGeom prst="rect">
            <a:avLst/>
          </a:prstGeom>
          <a:noFill/>
          <a:ln w="28575">
            <a:solidFill>
              <a:srgbClr val="990000"/>
            </a:solidFill>
            <a:miter lim="800000"/>
            <a:headEnd/>
            <a:tailEnd/>
          </a:ln>
        </p:spPr>
      </p:pic>
      <p:pic>
        <p:nvPicPr>
          <p:cNvPr id="350216" name="Picture 8" descr="Heinberg_a"/>
          <p:cNvPicPr>
            <a:picLocks noGrp="1" noChangeAspect="1" noChangeArrowheads="1"/>
          </p:cNvPicPr>
          <p:nvPr/>
        </p:nvPicPr>
        <p:blipFill>
          <a:blip r:embed="rId5" cstate="print"/>
          <a:srcRect/>
          <a:stretch>
            <a:fillRect/>
          </a:stretch>
        </p:blipFill>
        <p:spPr bwMode="auto">
          <a:xfrm>
            <a:off x="2743200" y="2362200"/>
            <a:ext cx="3505200" cy="1447800"/>
          </a:xfrm>
          <a:prstGeom prst="rect">
            <a:avLst/>
          </a:prstGeom>
          <a:noFill/>
          <a:ln w="28575">
            <a:solidFill>
              <a:schemeClr val="hlink"/>
            </a:solidFill>
            <a:miter lim="800000"/>
            <a:headEnd/>
            <a:tailEnd/>
          </a:ln>
        </p:spPr>
      </p:pic>
      <p:pic>
        <p:nvPicPr>
          <p:cNvPr id="350218" name="Picture 10" descr="Heinberg_2a"/>
          <p:cNvPicPr>
            <a:picLocks noGrp="1" noChangeAspect="1" noChangeArrowheads="1"/>
          </p:cNvPicPr>
          <p:nvPr/>
        </p:nvPicPr>
        <p:blipFill>
          <a:blip r:embed="rId6" cstate="print"/>
          <a:srcRect/>
          <a:stretch>
            <a:fillRect/>
          </a:stretch>
        </p:blipFill>
        <p:spPr bwMode="auto">
          <a:xfrm>
            <a:off x="2743200" y="3962400"/>
            <a:ext cx="3505200" cy="1600200"/>
          </a:xfrm>
          <a:prstGeom prst="rect">
            <a:avLst/>
          </a:prstGeom>
          <a:noFill/>
          <a:ln w="28575">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dissolve">
                                      <p:cBhvr>
                                        <p:cTn id="7" dur="500"/>
                                        <p:tgtEl>
                                          <p:spTgt spid="350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0212"/>
                                        </p:tgtEl>
                                        <p:attrNameLst>
                                          <p:attrName>style.visibility</p:attrName>
                                        </p:attrNameLst>
                                      </p:cBhvr>
                                      <p:to>
                                        <p:strVal val="visible"/>
                                      </p:to>
                                    </p:set>
                                    <p:animEffect transition="in" filter="dissolve">
                                      <p:cBhvr>
                                        <p:cTn id="12" dur="500"/>
                                        <p:tgtEl>
                                          <p:spTgt spid="3502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0214"/>
                                        </p:tgtEl>
                                        <p:attrNameLst>
                                          <p:attrName>style.visibility</p:attrName>
                                        </p:attrNameLst>
                                      </p:cBhvr>
                                      <p:to>
                                        <p:strVal val="visible"/>
                                      </p:to>
                                    </p:set>
                                    <p:animEffect transition="in" filter="dissolve">
                                      <p:cBhvr>
                                        <p:cTn id="17" dur="500"/>
                                        <p:tgtEl>
                                          <p:spTgt spid="3502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0216"/>
                                        </p:tgtEl>
                                        <p:attrNameLst>
                                          <p:attrName>style.visibility</p:attrName>
                                        </p:attrNameLst>
                                      </p:cBhvr>
                                      <p:to>
                                        <p:strVal val="visible"/>
                                      </p:to>
                                    </p:set>
                                    <p:anim calcmode="lin" valueType="num">
                                      <p:cBhvr additive="base">
                                        <p:cTn id="22" dur="500" fill="hold"/>
                                        <p:tgtEl>
                                          <p:spTgt spid="350216"/>
                                        </p:tgtEl>
                                        <p:attrNameLst>
                                          <p:attrName>ppt_x</p:attrName>
                                        </p:attrNameLst>
                                      </p:cBhvr>
                                      <p:tavLst>
                                        <p:tav tm="0">
                                          <p:val>
                                            <p:strVal val="#ppt_x"/>
                                          </p:val>
                                        </p:tav>
                                        <p:tav tm="100000">
                                          <p:val>
                                            <p:strVal val="#ppt_x"/>
                                          </p:val>
                                        </p:tav>
                                      </p:tavLst>
                                    </p:anim>
                                    <p:anim calcmode="lin" valueType="num">
                                      <p:cBhvr additive="base">
                                        <p:cTn id="23" dur="500" fill="hold"/>
                                        <p:tgtEl>
                                          <p:spTgt spid="3502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50218"/>
                                        </p:tgtEl>
                                        <p:attrNameLst>
                                          <p:attrName>style.visibility</p:attrName>
                                        </p:attrNameLst>
                                      </p:cBhvr>
                                      <p:to>
                                        <p:strVal val="visible"/>
                                      </p:to>
                                    </p:set>
                                    <p:anim calcmode="lin" valueType="num">
                                      <p:cBhvr additive="base">
                                        <p:cTn id="28" dur="500" fill="hold"/>
                                        <p:tgtEl>
                                          <p:spTgt spid="350218"/>
                                        </p:tgtEl>
                                        <p:attrNameLst>
                                          <p:attrName>ppt_x</p:attrName>
                                        </p:attrNameLst>
                                      </p:cBhvr>
                                      <p:tavLst>
                                        <p:tav tm="0">
                                          <p:val>
                                            <p:strVal val="#ppt_x"/>
                                          </p:val>
                                        </p:tav>
                                        <p:tav tm="100000">
                                          <p:val>
                                            <p:strVal val="#ppt_x"/>
                                          </p:val>
                                        </p:tav>
                                      </p:tavLst>
                                    </p:anim>
                                    <p:anim calcmode="lin" valueType="num">
                                      <p:cBhvr additive="base">
                                        <p:cTn id="29" dur="500" fill="hold"/>
                                        <p:tgtEl>
                                          <p:spTgt spid="350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990600"/>
            <a:ext cx="9144000" cy="609600"/>
          </a:xfrm>
        </p:spPr>
        <p:txBody>
          <a:bodyPr/>
          <a:lstStyle/>
          <a:p>
            <a:pPr eaLnBrk="1" hangingPunct="1"/>
            <a:r>
              <a:rPr lang="de-CH" sz="3200" b="1" u="none" smtClean="0"/>
              <a:t>Die Erschöpfung der Resourcen II</a:t>
            </a:r>
          </a:p>
        </p:txBody>
      </p:sp>
      <p:sp>
        <p:nvSpPr>
          <p:cNvPr id="356355" name="Rectangle 3"/>
          <p:cNvSpPr>
            <a:spLocks noChangeArrowheads="1"/>
          </p:cNvSpPr>
          <p:nvPr/>
        </p:nvSpPr>
        <p:spPr bwMode="auto">
          <a:xfrm>
            <a:off x="304800" y="5638800"/>
            <a:ext cx="8382000" cy="685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Lernen Sie schnell gut englisch, sonst können Sie viele der interessantesten Bücher nicht lesen.</a:t>
            </a:r>
          </a:p>
        </p:txBody>
      </p:sp>
      <p:pic>
        <p:nvPicPr>
          <p:cNvPr id="356357" name="Picture 5" descr="Heinberg_2"/>
          <p:cNvPicPr>
            <a:picLocks noGrp="1" noChangeAspect="1" noChangeArrowheads="1"/>
          </p:cNvPicPr>
          <p:nvPr/>
        </p:nvPicPr>
        <p:blipFill>
          <a:blip r:embed="rId3" cstate="print"/>
          <a:srcRect/>
          <a:stretch>
            <a:fillRect/>
          </a:stretch>
        </p:blipFill>
        <p:spPr bwMode="auto">
          <a:xfrm>
            <a:off x="685800" y="1676400"/>
            <a:ext cx="1828800" cy="2590800"/>
          </a:xfrm>
          <a:prstGeom prst="rect">
            <a:avLst/>
          </a:prstGeom>
          <a:noFill/>
          <a:ln w="28575">
            <a:solidFill>
              <a:srgbClr val="990000"/>
            </a:solidFill>
            <a:miter lim="800000"/>
            <a:headEnd/>
            <a:tailEnd/>
          </a:ln>
        </p:spPr>
      </p:pic>
      <p:pic>
        <p:nvPicPr>
          <p:cNvPr id="356359" name="Picture 7" descr="Heinberg_2a"/>
          <p:cNvPicPr>
            <a:picLocks noGrp="1" noChangeAspect="1" noChangeArrowheads="1"/>
          </p:cNvPicPr>
          <p:nvPr/>
        </p:nvPicPr>
        <p:blipFill>
          <a:blip r:embed="rId4" cstate="print"/>
          <a:srcRect/>
          <a:stretch>
            <a:fillRect/>
          </a:stretch>
        </p:blipFill>
        <p:spPr bwMode="auto">
          <a:xfrm>
            <a:off x="685800" y="4470400"/>
            <a:ext cx="1828800" cy="990600"/>
          </a:xfrm>
          <a:prstGeom prst="rect">
            <a:avLst/>
          </a:prstGeom>
          <a:noFill/>
          <a:ln w="28575">
            <a:solidFill>
              <a:schemeClr val="hlink"/>
            </a:solidFill>
            <a:miter lim="800000"/>
            <a:headEnd/>
            <a:tailEnd/>
          </a:ln>
        </p:spPr>
      </p:pic>
      <p:pic>
        <p:nvPicPr>
          <p:cNvPr id="356360" name="Picture 8" descr="Heinberg_3"/>
          <p:cNvPicPr>
            <a:picLocks noGrp="1" noChangeAspect="1" noChangeArrowheads="1"/>
          </p:cNvPicPr>
          <p:nvPr/>
        </p:nvPicPr>
        <p:blipFill>
          <a:blip r:embed="rId5" cstate="print"/>
          <a:srcRect/>
          <a:stretch>
            <a:fillRect/>
          </a:stretch>
        </p:blipFill>
        <p:spPr bwMode="auto">
          <a:xfrm>
            <a:off x="2743200" y="1676400"/>
            <a:ext cx="1771650" cy="2590800"/>
          </a:xfrm>
          <a:prstGeom prst="rect">
            <a:avLst/>
          </a:prstGeom>
          <a:noFill/>
          <a:ln w="28575">
            <a:solidFill>
              <a:srgbClr val="990000"/>
            </a:solidFill>
            <a:miter lim="800000"/>
            <a:headEnd/>
            <a:tailEnd/>
          </a:ln>
        </p:spPr>
      </p:pic>
      <p:pic>
        <p:nvPicPr>
          <p:cNvPr id="356362" name="Picture 10" descr="Heinberg_4"/>
          <p:cNvPicPr>
            <a:picLocks noGrp="1" noChangeAspect="1" noChangeArrowheads="1"/>
          </p:cNvPicPr>
          <p:nvPr/>
        </p:nvPicPr>
        <p:blipFill>
          <a:blip r:embed="rId6" cstate="print"/>
          <a:srcRect/>
          <a:stretch>
            <a:fillRect/>
          </a:stretch>
        </p:blipFill>
        <p:spPr bwMode="auto">
          <a:xfrm>
            <a:off x="4724400" y="1676400"/>
            <a:ext cx="1755775" cy="2590800"/>
          </a:xfrm>
          <a:prstGeom prst="rect">
            <a:avLst/>
          </a:prstGeom>
          <a:noFill/>
          <a:ln w="28575">
            <a:solidFill>
              <a:srgbClr val="990000"/>
            </a:solidFill>
            <a:miter lim="800000"/>
            <a:headEnd/>
            <a:tailEnd/>
          </a:ln>
        </p:spPr>
      </p:pic>
      <p:pic>
        <p:nvPicPr>
          <p:cNvPr id="356364" name="Picture 12" descr="Heinberg_5"/>
          <p:cNvPicPr>
            <a:picLocks noGrp="1" noChangeAspect="1" noChangeArrowheads="1"/>
          </p:cNvPicPr>
          <p:nvPr/>
        </p:nvPicPr>
        <p:blipFill>
          <a:blip r:embed="rId7" cstate="print"/>
          <a:srcRect/>
          <a:stretch>
            <a:fillRect/>
          </a:stretch>
        </p:blipFill>
        <p:spPr bwMode="auto">
          <a:xfrm>
            <a:off x="6692900" y="1676400"/>
            <a:ext cx="1731963" cy="2590800"/>
          </a:xfrm>
          <a:prstGeom prst="rect">
            <a:avLst/>
          </a:prstGeom>
          <a:noFill/>
          <a:ln w="28575">
            <a:solidFill>
              <a:srgbClr val="990000"/>
            </a:solidFill>
            <a:miter lim="800000"/>
            <a:headEnd/>
            <a:tailEnd/>
          </a:ln>
        </p:spPr>
      </p:pic>
      <p:pic>
        <p:nvPicPr>
          <p:cNvPr id="356366" name="Picture 14" descr="Heinberg_3a"/>
          <p:cNvPicPr>
            <a:picLocks noGrp="1" noChangeAspect="1" noChangeArrowheads="1"/>
          </p:cNvPicPr>
          <p:nvPr/>
        </p:nvPicPr>
        <p:blipFill>
          <a:blip r:embed="rId8" cstate="print"/>
          <a:srcRect/>
          <a:stretch>
            <a:fillRect/>
          </a:stretch>
        </p:blipFill>
        <p:spPr bwMode="auto">
          <a:xfrm>
            <a:off x="2730500" y="4470400"/>
            <a:ext cx="1828800" cy="996950"/>
          </a:xfrm>
          <a:prstGeom prst="rect">
            <a:avLst/>
          </a:prstGeom>
          <a:noFill/>
          <a:ln w="28575">
            <a:solidFill>
              <a:schemeClr val="hlink"/>
            </a:solidFill>
            <a:miter lim="800000"/>
            <a:headEnd/>
            <a:tailEnd/>
          </a:ln>
        </p:spPr>
      </p:pic>
      <p:pic>
        <p:nvPicPr>
          <p:cNvPr id="356368" name="Picture 16" descr="Heinberg_4a"/>
          <p:cNvPicPr>
            <a:picLocks noGrp="1" noChangeAspect="1" noChangeArrowheads="1"/>
          </p:cNvPicPr>
          <p:nvPr/>
        </p:nvPicPr>
        <p:blipFill>
          <a:blip r:embed="rId9" cstate="print"/>
          <a:srcRect/>
          <a:stretch>
            <a:fillRect/>
          </a:stretch>
        </p:blipFill>
        <p:spPr bwMode="auto">
          <a:xfrm>
            <a:off x="4737100" y="4457700"/>
            <a:ext cx="1752600" cy="995363"/>
          </a:xfrm>
          <a:prstGeom prst="rect">
            <a:avLst/>
          </a:prstGeom>
          <a:noFill/>
          <a:ln w="28575">
            <a:solidFill>
              <a:schemeClr val="hlink"/>
            </a:solidFill>
            <a:miter lim="800000"/>
            <a:headEnd/>
            <a:tailEnd/>
          </a:ln>
        </p:spPr>
      </p:pic>
      <p:pic>
        <p:nvPicPr>
          <p:cNvPr id="356370" name="Picture 18" descr="Heinberg_5a"/>
          <p:cNvPicPr>
            <a:picLocks noGrp="1" noChangeAspect="1" noChangeArrowheads="1"/>
          </p:cNvPicPr>
          <p:nvPr/>
        </p:nvPicPr>
        <p:blipFill>
          <a:blip r:embed="rId10" cstate="print"/>
          <a:srcRect/>
          <a:stretch>
            <a:fillRect/>
          </a:stretch>
        </p:blipFill>
        <p:spPr bwMode="auto">
          <a:xfrm>
            <a:off x="6692900" y="4465638"/>
            <a:ext cx="1765300" cy="1020762"/>
          </a:xfrm>
          <a:prstGeom prst="rect">
            <a:avLst/>
          </a:prstGeom>
          <a:noFill/>
          <a:ln w="28575">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dissolve">
                                      <p:cBhvr>
                                        <p:cTn id="7" dur="500"/>
                                        <p:tgtEl>
                                          <p:spTgt spid="356357"/>
                                        </p:tgtEl>
                                      </p:cBhvr>
                                    </p:animEffect>
                                  </p:childTnLst>
                                </p:cTn>
                              </p:par>
                              <p:par>
                                <p:cTn id="8" presetID="9" presetClass="entr" presetSubtype="0" fill="hold" nodeType="withEffect">
                                  <p:stCondLst>
                                    <p:cond delay="0"/>
                                  </p:stCondLst>
                                  <p:childTnLst>
                                    <p:set>
                                      <p:cBhvr>
                                        <p:cTn id="9" dur="1" fill="hold">
                                          <p:stCondLst>
                                            <p:cond delay="0"/>
                                          </p:stCondLst>
                                        </p:cTn>
                                        <p:tgtEl>
                                          <p:spTgt spid="356359"/>
                                        </p:tgtEl>
                                        <p:attrNameLst>
                                          <p:attrName>style.visibility</p:attrName>
                                        </p:attrNameLst>
                                      </p:cBhvr>
                                      <p:to>
                                        <p:strVal val="visible"/>
                                      </p:to>
                                    </p:set>
                                    <p:animEffect transition="in" filter="dissolve">
                                      <p:cBhvr>
                                        <p:cTn id="10" dur="500"/>
                                        <p:tgtEl>
                                          <p:spTgt spid="35635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56360"/>
                                        </p:tgtEl>
                                        <p:attrNameLst>
                                          <p:attrName>style.visibility</p:attrName>
                                        </p:attrNameLst>
                                      </p:cBhvr>
                                      <p:to>
                                        <p:strVal val="visible"/>
                                      </p:to>
                                    </p:set>
                                    <p:animEffect transition="in" filter="dissolve">
                                      <p:cBhvr>
                                        <p:cTn id="15" dur="500"/>
                                        <p:tgtEl>
                                          <p:spTgt spid="356360"/>
                                        </p:tgtEl>
                                      </p:cBhvr>
                                    </p:animEffect>
                                  </p:childTnLst>
                                </p:cTn>
                              </p:par>
                              <p:par>
                                <p:cTn id="16" presetID="9" presetClass="entr" presetSubtype="0" fill="hold" nodeType="withEffect">
                                  <p:stCondLst>
                                    <p:cond delay="0"/>
                                  </p:stCondLst>
                                  <p:childTnLst>
                                    <p:set>
                                      <p:cBhvr>
                                        <p:cTn id="17" dur="1" fill="hold">
                                          <p:stCondLst>
                                            <p:cond delay="0"/>
                                          </p:stCondLst>
                                        </p:cTn>
                                        <p:tgtEl>
                                          <p:spTgt spid="356366"/>
                                        </p:tgtEl>
                                        <p:attrNameLst>
                                          <p:attrName>style.visibility</p:attrName>
                                        </p:attrNameLst>
                                      </p:cBhvr>
                                      <p:to>
                                        <p:strVal val="visible"/>
                                      </p:to>
                                    </p:set>
                                    <p:animEffect transition="in" filter="dissolve">
                                      <p:cBhvr>
                                        <p:cTn id="18" dur="500"/>
                                        <p:tgtEl>
                                          <p:spTgt spid="35636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56362"/>
                                        </p:tgtEl>
                                        <p:attrNameLst>
                                          <p:attrName>style.visibility</p:attrName>
                                        </p:attrNameLst>
                                      </p:cBhvr>
                                      <p:to>
                                        <p:strVal val="visible"/>
                                      </p:to>
                                    </p:set>
                                    <p:animEffect transition="in" filter="dissolve">
                                      <p:cBhvr>
                                        <p:cTn id="23" dur="500"/>
                                        <p:tgtEl>
                                          <p:spTgt spid="356362"/>
                                        </p:tgtEl>
                                      </p:cBhvr>
                                    </p:animEffect>
                                  </p:childTnLst>
                                </p:cTn>
                              </p:par>
                              <p:par>
                                <p:cTn id="24" presetID="9" presetClass="entr" presetSubtype="0" fill="hold" nodeType="withEffect">
                                  <p:stCondLst>
                                    <p:cond delay="0"/>
                                  </p:stCondLst>
                                  <p:childTnLst>
                                    <p:set>
                                      <p:cBhvr>
                                        <p:cTn id="25" dur="1" fill="hold">
                                          <p:stCondLst>
                                            <p:cond delay="0"/>
                                          </p:stCondLst>
                                        </p:cTn>
                                        <p:tgtEl>
                                          <p:spTgt spid="356368"/>
                                        </p:tgtEl>
                                        <p:attrNameLst>
                                          <p:attrName>style.visibility</p:attrName>
                                        </p:attrNameLst>
                                      </p:cBhvr>
                                      <p:to>
                                        <p:strVal val="visible"/>
                                      </p:to>
                                    </p:set>
                                    <p:animEffect transition="in" filter="dissolve">
                                      <p:cBhvr>
                                        <p:cTn id="26" dur="500"/>
                                        <p:tgtEl>
                                          <p:spTgt spid="35636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56364"/>
                                        </p:tgtEl>
                                        <p:attrNameLst>
                                          <p:attrName>style.visibility</p:attrName>
                                        </p:attrNameLst>
                                      </p:cBhvr>
                                      <p:to>
                                        <p:strVal val="visible"/>
                                      </p:to>
                                    </p:set>
                                    <p:animEffect transition="in" filter="dissolve">
                                      <p:cBhvr>
                                        <p:cTn id="31" dur="500"/>
                                        <p:tgtEl>
                                          <p:spTgt spid="356364"/>
                                        </p:tgtEl>
                                      </p:cBhvr>
                                    </p:animEffect>
                                  </p:childTnLst>
                                </p:cTn>
                              </p:par>
                              <p:par>
                                <p:cTn id="32" presetID="9" presetClass="entr" presetSubtype="0" fill="hold" nodeType="withEffect">
                                  <p:stCondLst>
                                    <p:cond delay="0"/>
                                  </p:stCondLst>
                                  <p:childTnLst>
                                    <p:set>
                                      <p:cBhvr>
                                        <p:cTn id="33" dur="1" fill="hold">
                                          <p:stCondLst>
                                            <p:cond delay="0"/>
                                          </p:stCondLst>
                                        </p:cTn>
                                        <p:tgtEl>
                                          <p:spTgt spid="356370"/>
                                        </p:tgtEl>
                                        <p:attrNameLst>
                                          <p:attrName>style.visibility</p:attrName>
                                        </p:attrNameLst>
                                      </p:cBhvr>
                                      <p:to>
                                        <p:strVal val="visible"/>
                                      </p:to>
                                    </p:set>
                                    <p:animEffect transition="in" filter="dissolve">
                                      <p:cBhvr>
                                        <p:cTn id="34" dur="500"/>
                                        <p:tgtEl>
                                          <p:spTgt spid="35637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56355"/>
                                        </p:tgtEl>
                                        <p:attrNameLst>
                                          <p:attrName>style.visibility</p:attrName>
                                        </p:attrNameLst>
                                      </p:cBhvr>
                                      <p:to>
                                        <p:strVal val="visible"/>
                                      </p:to>
                                    </p:set>
                                    <p:anim calcmode="lin" valueType="num">
                                      <p:cBhvr additive="base">
                                        <p:cTn id="39" dur="500" fill="hold"/>
                                        <p:tgtEl>
                                          <p:spTgt spid="356355"/>
                                        </p:tgtEl>
                                        <p:attrNameLst>
                                          <p:attrName>ppt_x</p:attrName>
                                        </p:attrNameLst>
                                      </p:cBhvr>
                                      <p:tavLst>
                                        <p:tav tm="0">
                                          <p:val>
                                            <p:strVal val="1+#ppt_w/2"/>
                                          </p:val>
                                        </p:tav>
                                        <p:tav tm="100000">
                                          <p:val>
                                            <p:strVal val="#ppt_x"/>
                                          </p:val>
                                        </p:tav>
                                      </p:tavLst>
                                    </p:anim>
                                    <p:anim calcmode="lin" valueType="num">
                                      <p:cBhvr additive="base">
                                        <p:cTn id="40" dur="500" fill="hold"/>
                                        <p:tgtEl>
                                          <p:spTgt spid="356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066800"/>
            <a:ext cx="9144000" cy="609600"/>
          </a:xfrm>
        </p:spPr>
        <p:txBody>
          <a:bodyPr/>
          <a:lstStyle/>
          <a:p>
            <a:pPr eaLnBrk="1" hangingPunct="1"/>
            <a:r>
              <a:rPr lang="de-CH" sz="3200" b="1" u="none" smtClean="0"/>
              <a:t>Wie ermittelt man den Zeitpunkt von „Peak Oil“?</a:t>
            </a:r>
          </a:p>
        </p:txBody>
      </p:sp>
      <p:sp>
        <p:nvSpPr>
          <p:cNvPr id="364547" name="Rectangle 3"/>
          <p:cNvSpPr>
            <a:spLocks noChangeArrowheads="1"/>
          </p:cNvSpPr>
          <p:nvPr/>
        </p:nvSpPr>
        <p:spPr bwMode="auto">
          <a:xfrm>
            <a:off x="381000" y="17780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Diese Frage wurde bereits vor 50 Jahren von einem amerikanischen Geologen, </a:t>
            </a:r>
            <a:r>
              <a:rPr lang="de-CH" b="1" i="1">
                <a:solidFill>
                  <a:schemeClr val="accent2"/>
                </a:solidFill>
              </a:rPr>
              <a:t>M. King Hubbert</a:t>
            </a:r>
            <a:r>
              <a:rPr lang="de-CH"/>
              <a:t>, beantwortet.</a:t>
            </a:r>
          </a:p>
        </p:txBody>
      </p:sp>
      <p:pic>
        <p:nvPicPr>
          <p:cNvPr id="364548" name="Picture 4" descr="Hubbert_2"/>
          <p:cNvPicPr>
            <a:picLocks noGrp="1" noChangeAspect="1" noChangeArrowheads="1"/>
          </p:cNvPicPr>
          <p:nvPr/>
        </p:nvPicPr>
        <p:blipFill>
          <a:blip r:embed="rId3" cstate="print"/>
          <a:srcRect/>
          <a:stretch>
            <a:fillRect/>
          </a:stretch>
        </p:blipFill>
        <p:spPr bwMode="auto">
          <a:xfrm>
            <a:off x="1219200" y="2590800"/>
            <a:ext cx="2857500" cy="3581400"/>
          </a:xfrm>
          <a:prstGeom prst="rect">
            <a:avLst/>
          </a:prstGeom>
          <a:noFill/>
          <a:ln w="28575">
            <a:solidFill>
              <a:srgbClr val="990000"/>
            </a:solidFill>
            <a:miter lim="800000"/>
            <a:headEnd/>
            <a:tailEnd/>
          </a:ln>
        </p:spPr>
      </p:pic>
      <p:pic>
        <p:nvPicPr>
          <p:cNvPr id="364550" name="Picture 6" descr="Hubbert"/>
          <p:cNvPicPr>
            <a:picLocks noGrp="1" noChangeAspect="1" noChangeArrowheads="1"/>
          </p:cNvPicPr>
          <p:nvPr/>
        </p:nvPicPr>
        <p:blipFill>
          <a:blip r:embed="rId4" cstate="print"/>
          <a:srcRect/>
          <a:stretch>
            <a:fillRect/>
          </a:stretch>
        </p:blipFill>
        <p:spPr bwMode="auto">
          <a:xfrm>
            <a:off x="4648200" y="2590800"/>
            <a:ext cx="3232150" cy="3581400"/>
          </a:xfrm>
          <a:prstGeom prst="rect">
            <a:avLst/>
          </a:prstGeom>
          <a:noFill/>
          <a:ln w="28575">
            <a:solidFill>
              <a:srgbClr val="99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Effect transition="in" filter="dissolve">
                                      <p:cBhvr>
                                        <p:cTn id="7" dur="500"/>
                                        <p:tgtEl>
                                          <p:spTgt spid="364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64548"/>
                                        </p:tgtEl>
                                        <p:attrNameLst>
                                          <p:attrName>style.visibility</p:attrName>
                                        </p:attrNameLst>
                                      </p:cBhvr>
                                      <p:to>
                                        <p:strVal val="visible"/>
                                      </p:to>
                                    </p:set>
                                    <p:animEffect transition="in" filter="diamond(in)">
                                      <p:cBhvr>
                                        <p:cTn id="12" dur="2000"/>
                                        <p:tgtEl>
                                          <p:spTgt spid="36454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64550"/>
                                        </p:tgtEl>
                                        <p:attrNameLst>
                                          <p:attrName>style.visibility</p:attrName>
                                        </p:attrNameLst>
                                      </p:cBhvr>
                                      <p:to>
                                        <p:strVal val="visible"/>
                                      </p:to>
                                    </p:set>
                                    <p:animEffect transition="in" filter="checkerboard(across)">
                                      <p:cBhvr>
                                        <p:cTn id="17" dur="500"/>
                                        <p:tgtEl>
                                          <p:spTgt spid="364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CH" sz="3200" b="1" u="none" smtClean="0"/>
              <a:t>Hubbert‘s „Peak“</a:t>
            </a:r>
          </a:p>
        </p:txBody>
      </p:sp>
      <p:sp>
        <p:nvSpPr>
          <p:cNvPr id="368643" name="Rectangle 3"/>
          <p:cNvSpPr>
            <a:spLocks noChangeArrowheads="1"/>
          </p:cNvSpPr>
          <p:nvPr/>
        </p:nvSpPr>
        <p:spPr bwMode="auto">
          <a:xfrm>
            <a:off x="381000" y="1778000"/>
            <a:ext cx="8382000" cy="1955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sz="2000"/>
              <a:t>Hubbert sagte 1956 voraus, dass die Erdölausbeute in USA im Jahr 1971 ihr Maximum erreichen werde.</a:t>
            </a:r>
          </a:p>
          <a:p>
            <a:pPr marL="342900" indent="-342900" algn="just">
              <a:lnSpc>
                <a:spcPct val="80000"/>
              </a:lnSpc>
              <a:spcBef>
                <a:spcPct val="20000"/>
              </a:spcBef>
              <a:buFontTx/>
              <a:buChar char="•"/>
            </a:pPr>
            <a:r>
              <a:rPr lang="de-CH" sz="2000"/>
              <a:t>Er sagte ebenfalls voraus, dass die Erdölausbeute weltweit in den ersten Jahren des neuen Jahrtausends ihr Maximum erreichen werde.</a:t>
            </a:r>
          </a:p>
          <a:p>
            <a:pPr marL="342900" indent="-342900" algn="just">
              <a:lnSpc>
                <a:spcPct val="80000"/>
              </a:lnSpc>
              <a:spcBef>
                <a:spcPct val="20000"/>
              </a:spcBef>
              <a:buFontTx/>
              <a:buChar char="•"/>
            </a:pPr>
            <a:r>
              <a:rPr lang="de-CH" sz="2000"/>
              <a:t>Seine Vorhersage betreffend die USA erwies sich als richtig.  Darum schenkte man auch seiner Vorhersage bezüglich der Weltausbeute viel Beachtung.</a:t>
            </a:r>
          </a:p>
        </p:txBody>
      </p:sp>
      <p:pic>
        <p:nvPicPr>
          <p:cNvPr id="368646" name="Picture 6" descr="Hubberts_Peak"/>
          <p:cNvPicPr>
            <a:picLocks noGrp="1" noChangeAspect="1" noChangeArrowheads="1"/>
          </p:cNvPicPr>
          <p:nvPr>
            <p:ph idx="1"/>
          </p:nvPr>
        </p:nvPicPr>
        <p:blipFill>
          <a:blip r:embed="rId3" cstate="print"/>
          <a:srcRect/>
          <a:stretch>
            <a:fillRect/>
          </a:stretch>
        </p:blipFill>
        <p:spPr bwMode="auto">
          <a:xfrm>
            <a:off x="1282700" y="3886200"/>
            <a:ext cx="6577013" cy="2286000"/>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dissolve">
                                      <p:cBhvr>
                                        <p:cTn id="7" dur="500"/>
                                        <p:tgtEl>
                                          <p:spTgt spid="36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dissolve">
                                      <p:cBhvr>
                                        <p:cTn id="12" dur="500"/>
                                        <p:tgtEl>
                                          <p:spTgt spid="368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43">
                                            <p:txEl>
                                              <p:pRg st="2" end="2"/>
                                            </p:txEl>
                                          </p:spTgt>
                                        </p:tgtEl>
                                        <p:attrNameLst>
                                          <p:attrName>style.visibility</p:attrName>
                                        </p:attrNameLst>
                                      </p:cBhvr>
                                      <p:to>
                                        <p:strVal val="visible"/>
                                      </p:to>
                                    </p:set>
                                    <p:animEffect transition="in" filter="dissolve">
                                      <p:cBhvr>
                                        <p:cTn id="17" dur="500"/>
                                        <p:tgtEl>
                                          <p:spTgt spid="368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68646"/>
                                        </p:tgtEl>
                                        <p:attrNameLst>
                                          <p:attrName>style.visibility</p:attrName>
                                        </p:attrNameLst>
                                      </p:cBhvr>
                                      <p:to>
                                        <p:strVal val="visible"/>
                                      </p:to>
                                    </p:set>
                                    <p:animEffect transition="in" filter="dissolve">
                                      <p:cBhvr>
                                        <p:cTn id="22" dur="500"/>
                                        <p:tgtEl>
                                          <p:spTgt spid="36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990600"/>
            <a:ext cx="7772400" cy="609600"/>
          </a:xfrm>
        </p:spPr>
        <p:txBody>
          <a:bodyPr/>
          <a:lstStyle/>
          <a:p>
            <a:pPr eaLnBrk="1" hangingPunct="1"/>
            <a:r>
              <a:rPr lang="de-CH" sz="3200" b="1" u="none" smtClean="0"/>
              <a:t>Hubbert‘s „Peak“ II</a:t>
            </a:r>
          </a:p>
        </p:txBody>
      </p:sp>
      <p:sp>
        <p:nvSpPr>
          <p:cNvPr id="378883" name="Rectangle 3"/>
          <p:cNvSpPr>
            <a:spLocks noChangeArrowheads="1"/>
          </p:cNvSpPr>
          <p:nvPr/>
        </p:nvSpPr>
        <p:spPr bwMode="auto">
          <a:xfrm>
            <a:off x="381000" y="1600200"/>
            <a:ext cx="8382000" cy="1346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sz="2000"/>
              <a:t>Eine solche Glockenkurve lässt sich direkt erst exakt vorhersagen, wenn das Maximum bereits vorbei ist.</a:t>
            </a:r>
          </a:p>
          <a:p>
            <a:pPr marL="342900" indent="-342900" algn="just">
              <a:lnSpc>
                <a:spcPct val="80000"/>
              </a:lnSpc>
              <a:spcBef>
                <a:spcPct val="20000"/>
              </a:spcBef>
              <a:buFontTx/>
              <a:buChar char="•"/>
            </a:pPr>
            <a:r>
              <a:rPr lang="de-CH" sz="2000"/>
              <a:t>Wie kam Hubbert zu seiner Aussage?</a:t>
            </a:r>
          </a:p>
          <a:p>
            <a:pPr marL="342900" indent="-342900" algn="just">
              <a:lnSpc>
                <a:spcPct val="80000"/>
              </a:lnSpc>
              <a:spcBef>
                <a:spcPct val="20000"/>
              </a:spcBef>
              <a:buFontTx/>
              <a:buChar char="•"/>
            </a:pPr>
            <a:r>
              <a:rPr lang="de-CH" sz="2000"/>
              <a:t>Er errechnete die Produktionskurve indirekt.</a:t>
            </a:r>
          </a:p>
        </p:txBody>
      </p:sp>
      <p:pic>
        <p:nvPicPr>
          <p:cNvPr id="378886" name="Picture 6" descr="USGS_2"/>
          <p:cNvPicPr>
            <a:picLocks noGrp="1" noChangeAspect="1" noChangeArrowheads="1"/>
          </p:cNvPicPr>
          <p:nvPr>
            <p:ph idx="1"/>
          </p:nvPr>
        </p:nvPicPr>
        <p:blipFill>
          <a:blip r:embed="rId3" cstate="print"/>
          <a:srcRect/>
          <a:stretch>
            <a:fillRect/>
          </a:stretch>
        </p:blipFill>
        <p:spPr bwMode="auto">
          <a:xfrm>
            <a:off x="1376363" y="2895600"/>
            <a:ext cx="6389687" cy="2590800"/>
          </a:xfrm>
          <a:noFill/>
          <a:ln w="28575">
            <a:solidFill>
              <a:schemeClr val="accent1"/>
            </a:solidFill>
            <a:miter lim="800000"/>
            <a:headEnd/>
            <a:tailEnd/>
          </a:ln>
        </p:spPr>
      </p:pic>
      <p:sp>
        <p:nvSpPr>
          <p:cNvPr id="378888" name="Rectangle 8"/>
          <p:cNvSpPr>
            <a:spLocks noChangeArrowheads="1"/>
          </p:cNvSpPr>
          <p:nvPr/>
        </p:nvSpPr>
        <p:spPr bwMode="auto">
          <a:xfrm>
            <a:off x="381000" y="5638800"/>
            <a:ext cx="8382000" cy="660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sz="2000"/>
              <a:t>Die Kurve der Neuentdeckung von Vorkommen folgt einer abfallenden Exponentialkurve.  Diese lässt sich viel früher vorhersagen.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dissolve">
                                      <p:cBhvr>
                                        <p:cTn id="7" dur="500"/>
                                        <p:tgtEl>
                                          <p:spTgt spid="378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883">
                                            <p:txEl>
                                              <p:pRg st="1" end="1"/>
                                            </p:txEl>
                                          </p:spTgt>
                                        </p:tgtEl>
                                        <p:attrNameLst>
                                          <p:attrName>style.visibility</p:attrName>
                                        </p:attrNameLst>
                                      </p:cBhvr>
                                      <p:to>
                                        <p:strVal val="visible"/>
                                      </p:to>
                                    </p:set>
                                    <p:animEffect transition="in" filter="dissolve">
                                      <p:cBhvr>
                                        <p:cTn id="12" dur="500"/>
                                        <p:tgtEl>
                                          <p:spTgt spid="378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883">
                                            <p:txEl>
                                              <p:pRg st="2" end="2"/>
                                            </p:txEl>
                                          </p:spTgt>
                                        </p:tgtEl>
                                        <p:attrNameLst>
                                          <p:attrName>style.visibility</p:attrName>
                                        </p:attrNameLst>
                                      </p:cBhvr>
                                      <p:to>
                                        <p:strVal val="visible"/>
                                      </p:to>
                                    </p:set>
                                    <p:animEffect transition="in" filter="dissolve">
                                      <p:cBhvr>
                                        <p:cTn id="17" dur="500"/>
                                        <p:tgtEl>
                                          <p:spTgt spid="378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8886"/>
                                        </p:tgtEl>
                                        <p:attrNameLst>
                                          <p:attrName>style.visibility</p:attrName>
                                        </p:attrNameLst>
                                      </p:cBhvr>
                                      <p:to>
                                        <p:strVal val="visible"/>
                                      </p:to>
                                    </p:set>
                                    <p:animEffect transition="in" filter="dissolve">
                                      <p:cBhvr>
                                        <p:cTn id="22" dur="500"/>
                                        <p:tgtEl>
                                          <p:spTgt spid="3788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888">
                                            <p:txEl>
                                              <p:pRg st="0" end="0"/>
                                            </p:txEl>
                                          </p:spTgt>
                                        </p:tgtEl>
                                        <p:attrNameLst>
                                          <p:attrName>style.visibility</p:attrName>
                                        </p:attrNameLst>
                                      </p:cBhvr>
                                      <p:to>
                                        <p:strVal val="visible"/>
                                      </p:to>
                                    </p:set>
                                    <p:animEffect transition="in" filter="dissolve">
                                      <p:cBhvr>
                                        <p:cTn id="27" dur="500"/>
                                        <p:tgtEl>
                                          <p:spTgt spid="3788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P spid="37888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990600"/>
            <a:ext cx="7772400" cy="609600"/>
          </a:xfrm>
        </p:spPr>
        <p:txBody>
          <a:bodyPr/>
          <a:lstStyle/>
          <a:p>
            <a:pPr eaLnBrk="1" hangingPunct="1"/>
            <a:r>
              <a:rPr lang="de-CH" sz="3200" b="1" u="none" smtClean="0"/>
              <a:t>Hubbert‘s „Peak“ III</a:t>
            </a:r>
          </a:p>
        </p:txBody>
      </p:sp>
      <p:sp>
        <p:nvSpPr>
          <p:cNvPr id="380931" name="Rectangle 3"/>
          <p:cNvSpPr>
            <a:spLocks noChangeArrowheads="1"/>
          </p:cNvSpPr>
          <p:nvPr/>
        </p:nvSpPr>
        <p:spPr bwMode="auto">
          <a:xfrm>
            <a:off x="381000" y="4902200"/>
            <a:ext cx="8382000" cy="1346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sz="2000"/>
              <a:t>Die Fläche unter der Neuentdeckungskurve (das „Integral“ dieser Kurve) ermittelt die gesamte bisher entdeckte Erdölmenge.</a:t>
            </a:r>
          </a:p>
          <a:p>
            <a:pPr marL="342900" indent="-342900" algn="just">
              <a:lnSpc>
                <a:spcPct val="80000"/>
              </a:lnSpc>
              <a:spcBef>
                <a:spcPct val="20000"/>
              </a:spcBef>
              <a:buFontTx/>
              <a:buChar char="•"/>
            </a:pPr>
            <a:r>
              <a:rPr lang="de-CH" sz="2000"/>
              <a:t>Nun muss man nur noch den Verbrauch abschätzen, und schon hat man die Glockenkurve ermittelt.</a:t>
            </a:r>
          </a:p>
        </p:txBody>
      </p:sp>
      <p:pic>
        <p:nvPicPr>
          <p:cNvPr id="29700" name="Picture 7" descr="USGS_2"/>
          <p:cNvPicPr>
            <a:picLocks noGrp="1" noChangeAspect="1" noChangeArrowheads="1"/>
          </p:cNvPicPr>
          <p:nvPr>
            <p:ph idx="1"/>
          </p:nvPr>
        </p:nvPicPr>
        <p:blipFill>
          <a:blip r:embed="rId3" cstate="print"/>
          <a:srcRect/>
          <a:stretch>
            <a:fillRect/>
          </a:stretch>
        </p:blipFill>
        <p:spPr bwMode="auto">
          <a:xfrm>
            <a:off x="1376363" y="1752600"/>
            <a:ext cx="6389687" cy="2895600"/>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dissolve">
                                      <p:cBhvr>
                                        <p:cTn id="7" dur="500"/>
                                        <p:tgtEl>
                                          <p:spTgt spid="380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0931">
                                            <p:txEl>
                                              <p:pRg st="1" end="1"/>
                                            </p:txEl>
                                          </p:spTgt>
                                        </p:tgtEl>
                                        <p:attrNameLst>
                                          <p:attrName>style.visibility</p:attrName>
                                        </p:attrNameLst>
                                      </p:cBhvr>
                                      <p:to>
                                        <p:strVal val="visible"/>
                                      </p:to>
                                    </p:set>
                                    <p:animEffect transition="in" filter="dissolve">
                                      <p:cBhvr>
                                        <p:cTn id="12" dur="500"/>
                                        <p:tgtEl>
                                          <p:spTgt spid="380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990600"/>
            <a:ext cx="7772400" cy="609600"/>
          </a:xfrm>
        </p:spPr>
        <p:txBody>
          <a:bodyPr/>
          <a:lstStyle/>
          <a:p>
            <a:pPr eaLnBrk="1" hangingPunct="1"/>
            <a:r>
              <a:rPr lang="de-CH" sz="3200" b="1" u="none" smtClean="0"/>
              <a:t>Die Realität</a:t>
            </a:r>
          </a:p>
        </p:txBody>
      </p:sp>
      <p:pic>
        <p:nvPicPr>
          <p:cNvPr id="382982" name="Picture 6" descr="NonOPEC"/>
          <p:cNvPicPr>
            <a:picLocks noGrp="1" noChangeAspect="1" noChangeArrowheads="1"/>
          </p:cNvPicPr>
          <p:nvPr>
            <p:ph idx="1"/>
          </p:nvPr>
        </p:nvPicPr>
        <p:blipFill>
          <a:blip r:embed="rId3" cstate="print"/>
          <a:srcRect/>
          <a:stretch>
            <a:fillRect/>
          </a:stretch>
        </p:blipFill>
        <p:spPr bwMode="auto">
          <a:xfrm>
            <a:off x="1116013" y="1752600"/>
            <a:ext cx="6911975" cy="4038600"/>
          </a:xfrm>
          <a:noFill/>
          <a:ln w="28575">
            <a:solidFill>
              <a:schemeClr val="accent1"/>
            </a:solidFill>
            <a:miter lim="800000"/>
            <a:headEnd/>
            <a:tailEnd/>
          </a:ln>
        </p:spPr>
      </p:pic>
      <p:sp>
        <p:nvSpPr>
          <p:cNvPr id="382984" name="Text Box 8"/>
          <p:cNvSpPr txBox="1">
            <a:spLocks noChangeArrowheads="1"/>
          </p:cNvSpPr>
          <p:nvPr/>
        </p:nvSpPr>
        <p:spPr bwMode="auto">
          <a:xfrm>
            <a:off x="1257300" y="5791200"/>
            <a:ext cx="6858000" cy="366713"/>
          </a:xfrm>
          <a:prstGeom prst="rect">
            <a:avLst/>
          </a:prstGeom>
          <a:noFill/>
          <a:ln w="9525">
            <a:noFill/>
            <a:miter lim="800000"/>
            <a:headEnd/>
            <a:tailEnd/>
          </a:ln>
        </p:spPr>
        <p:txBody>
          <a:bodyPr>
            <a:spAutoFit/>
          </a:bodyPr>
          <a:lstStyle/>
          <a:p>
            <a:pPr>
              <a:spcBef>
                <a:spcPct val="50000"/>
              </a:spcBef>
            </a:pPr>
            <a:r>
              <a:rPr lang="de-CH" sz="1800" b="1">
                <a:solidFill>
                  <a:schemeClr val="accent1"/>
                </a:solidFill>
              </a:rPr>
              <a:t>Welterdölproduktion ohne OPEC und ohne die frühere Sovietunion</a:t>
            </a:r>
            <a:endParaRPr lang="en-US" sz="1800" b="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2982"/>
                                        </p:tgtEl>
                                        <p:attrNameLst>
                                          <p:attrName>style.visibility</p:attrName>
                                        </p:attrNameLst>
                                      </p:cBhvr>
                                      <p:to>
                                        <p:strVal val="visible"/>
                                      </p:to>
                                    </p:set>
                                    <p:animEffect transition="in" filter="dissolve">
                                      <p:cBhvr>
                                        <p:cTn id="7" dur="500"/>
                                        <p:tgtEl>
                                          <p:spTgt spid="38298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2984"/>
                                        </p:tgtEl>
                                        <p:attrNameLst>
                                          <p:attrName>style.visibility</p:attrName>
                                        </p:attrNameLst>
                                      </p:cBhvr>
                                      <p:to>
                                        <p:strVal val="visible"/>
                                      </p:to>
                                    </p:set>
                                    <p:animEffect transition="in" filter="dissolve">
                                      <p:cBhvr>
                                        <p:cTn id="10" dur="500"/>
                                        <p:tgtEl>
                                          <p:spTgt spid="382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990600"/>
            <a:ext cx="7772400" cy="609600"/>
          </a:xfrm>
        </p:spPr>
        <p:txBody>
          <a:bodyPr/>
          <a:lstStyle/>
          <a:p>
            <a:pPr eaLnBrk="1" hangingPunct="1"/>
            <a:r>
              <a:rPr lang="de-CH" sz="3200" b="1" u="none" smtClean="0"/>
              <a:t>Die Realität II</a:t>
            </a:r>
          </a:p>
        </p:txBody>
      </p:sp>
      <p:sp>
        <p:nvSpPr>
          <p:cNvPr id="385028" name="Text Box 4"/>
          <p:cNvSpPr txBox="1">
            <a:spLocks noChangeArrowheads="1"/>
          </p:cNvSpPr>
          <p:nvPr/>
        </p:nvSpPr>
        <p:spPr bwMode="auto">
          <a:xfrm>
            <a:off x="2019300" y="5791200"/>
            <a:ext cx="5067300" cy="366713"/>
          </a:xfrm>
          <a:prstGeom prst="rect">
            <a:avLst/>
          </a:prstGeom>
          <a:noFill/>
          <a:ln w="9525">
            <a:noFill/>
            <a:miter lim="800000"/>
            <a:headEnd/>
            <a:tailEnd/>
          </a:ln>
        </p:spPr>
        <p:txBody>
          <a:bodyPr>
            <a:spAutoFit/>
          </a:bodyPr>
          <a:lstStyle/>
          <a:p>
            <a:pPr>
              <a:spcBef>
                <a:spcPct val="50000"/>
              </a:spcBef>
            </a:pPr>
            <a:r>
              <a:rPr lang="de-CH" sz="1800" b="1">
                <a:solidFill>
                  <a:schemeClr val="accent1"/>
                </a:solidFill>
              </a:rPr>
              <a:t>Welterdölproduktion mit OPEC und Sovietunion</a:t>
            </a:r>
            <a:endParaRPr lang="en-US" sz="1800" b="1">
              <a:solidFill>
                <a:schemeClr val="accent1"/>
              </a:solidFill>
            </a:endParaRPr>
          </a:p>
        </p:txBody>
      </p:sp>
      <p:pic>
        <p:nvPicPr>
          <p:cNvPr id="385030" name="Picture 6" descr="WorldProduction"/>
          <p:cNvPicPr>
            <a:picLocks noGrp="1" noChangeAspect="1" noChangeArrowheads="1"/>
          </p:cNvPicPr>
          <p:nvPr>
            <p:ph idx="1"/>
          </p:nvPr>
        </p:nvPicPr>
        <p:blipFill>
          <a:blip r:embed="rId3" cstate="print"/>
          <a:srcRect/>
          <a:stretch>
            <a:fillRect/>
          </a:stretch>
        </p:blipFill>
        <p:spPr bwMode="auto">
          <a:xfrm>
            <a:off x="914400" y="1752600"/>
            <a:ext cx="7315200" cy="3962400"/>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5030"/>
                                        </p:tgtEl>
                                        <p:attrNameLst>
                                          <p:attrName>style.visibility</p:attrName>
                                        </p:attrNameLst>
                                      </p:cBhvr>
                                      <p:to>
                                        <p:strVal val="visible"/>
                                      </p:to>
                                    </p:set>
                                    <p:animEffect transition="in" filter="dissolve">
                                      <p:cBhvr>
                                        <p:cTn id="7" dur="500"/>
                                        <p:tgtEl>
                                          <p:spTgt spid="3850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5028"/>
                                        </p:tgtEl>
                                        <p:attrNameLst>
                                          <p:attrName>style.visibility</p:attrName>
                                        </p:attrNameLst>
                                      </p:cBhvr>
                                      <p:to>
                                        <p:strVal val="visible"/>
                                      </p:to>
                                    </p:set>
                                    <p:animEffect transition="in" filter="dissolve">
                                      <p:cBhvr>
                                        <p:cTn id="10" dur="5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990600"/>
            <a:ext cx="9144000" cy="609600"/>
          </a:xfrm>
        </p:spPr>
        <p:txBody>
          <a:bodyPr/>
          <a:lstStyle/>
          <a:p>
            <a:pPr eaLnBrk="1" hangingPunct="1"/>
            <a:r>
              <a:rPr lang="de-CH" b="1" u="none" smtClean="0"/>
              <a:t>Interpretation der Simulationsresultate</a:t>
            </a:r>
          </a:p>
        </p:txBody>
      </p:sp>
      <p:sp>
        <p:nvSpPr>
          <p:cNvPr id="92163" name="Rectangle 3"/>
          <p:cNvSpPr>
            <a:spLocks noGrp="1" noChangeArrowheads="1"/>
          </p:cNvSpPr>
          <p:nvPr>
            <p:ph type="body" idx="1"/>
          </p:nvPr>
        </p:nvSpPr>
        <p:spPr bwMode="auto">
          <a:xfrm>
            <a:off x="685800" y="1828800"/>
            <a:ext cx="7772400" cy="45720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de-CH" sz="2400" smtClean="0"/>
              <a:t>Insbesondere die beiden Szenarien I und II wären absolut fürchterlich, wenn sie sich bewahrheiten sollten.</a:t>
            </a:r>
          </a:p>
          <a:p>
            <a:pPr algn="just" eaLnBrk="1" hangingPunct="1">
              <a:lnSpc>
                <a:spcPct val="80000"/>
              </a:lnSpc>
            </a:pPr>
            <a:r>
              <a:rPr lang="de-CH" sz="2400" smtClean="0"/>
              <a:t>Betrachten wir die historischen Daten, so sehen wir, dass selbst die beiden Weltkriege zu keinem wahrnehmbaren Einbruch des Bevölkerungswachstums geführt haben.  Die Weltbevölkerung ist einfach weiter gewachsen.</a:t>
            </a:r>
          </a:p>
          <a:p>
            <a:pPr algn="just" eaLnBrk="1" hangingPunct="1">
              <a:lnSpc>
                <a:spcPct val="80000"/>
              </a:lnSpc>
            </a:pPr>
            <a:r>
              <a:rPr lang="de-CH" sz="2400" smtClean="0"/>
              <a:t>Auch die spanische Grippe vom Winter 1918, bei der ca. 50 Millionen Menschen umkamen, führte nicht zu einem Einbruch des Bevölkerungswachstums.</a:t>
            </a:r>
          </a:p>
          <a:p>
            <a:pPr algn="just" eaLnBrk="1" hangingPunct="1">
              <a:lnSpc>
                <a:spcPct val="80000"/>
              </a:lnSpc>
            </a:pPr>
            <a:r>
              <a:rPr lang="de-CH" sz="2400" smtClean="0"/>
              <a:t>Um ein Absinken der Bevölkerung so wie in Szenario II vorhergesagt zu bewirken, müssten auf dem ganzen Planeten während 30-50 Jahren Bedingungen herrschen, die die Situation im Irak in der ersten Periode nach dem Krieg um einen Faktor 6 übertrumpfen.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dissolve">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dissolve">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dissolve">
                                      <p:cBhvr>
                                        <p:cTn id="22" dur="5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990600"/>
            <a:ext cx="7772400" cy="609600"/>
          </a:xfrm>
        </p:spPr>
        <p:txBody>
          <a:bodyPr/>
          <a:lstStyle/>
          <a:p>
            <a:pPr eaLnBrk="1" hangingPunct="1"/>
            <a:r>
              <a:rPr lang="de-CH" sz="3200" b="1" u="none" smtClean="0"/>
              <a:t>Die Realität III</a:t>
            </a:r>
          </a:p>
        </p:txBody>
      </p:sp>
      <p:sp>
        <p:nvSpPr>
          <p:cNvPr id="391171" name="Text Box 3"/>
          <p:cNvSpPr txBox="1">
            <a:spLocks noChangeArrowheads="1"/>
          </p:cNvSpPr>
          <p:nvPr/>
        </p:nvSpPr>
        <p:spPr bwMode="auto">
          <a:xfrm>
            <a:off x="2019300" y="5791200"/>
            <a:ext cx="5067300" cy="366713"/>
          </a:xfrm>
          <a:prstGeom prst="rect">
            <a:avLst/>
          </a:prstGeom>
          <a:noFill/>
          <a:ln w="9525">
            <a:noFill/>
            <a:miter lim="800000"/>
            <a:headEnd/>
            <a:tailEnd/>
          </a:ln>
        </p:spPr>
        <p:txBody>
          <a:bodyPr>
            <a:spAutoFit/>
          </a:bodyPr>
          <a:lstStyle/>
          <a:p>
            <a:pPr>
              <a:spcBef>
                <a:spcPct val="50000"/>
              </a:spcBef>
            </a:pPr>
            <a:r>
              <a:rPr lang="de-CH" sz="1800" b="1">
                <a:solidFill>
                  <a:schemeClr val="accent1"/>
                </a:solidFill>
              </a:rPr>
              <a:t>Welterdölproduktion mit OPEC und Sovietunion</a:t>
            </a:r>
            <a:endParaRPr lang="en-US" sz="1800" b="1">
              <a:solidFill>
                <a:schemeClr val="accent1"/>
              </a:solidFill>
            </a:endParaRPr>
          </a:p>
        </p:txBody>
      </p:sp>
      <p:pic>
        <p:nvPicPr>
          <p:cNvPr id="391174" name="Picture 6" descr="WorldProduction_2"/>
          <p:cNvPicPr>
            <a:picLocks noGrp="1" noChangeAspect="1" noChangeArrowheads="1"/>
          </p:cNvPicPr>
          <p:nvPr>
            <p:ph idx="1"/>
          </p:nvPr>
        </p:nvPicPr>
        <p:blipFill>
          <a:blip r:embed="rId3" cstate="print"/>
          <a:srcRect/>
          <a:stretch>
            <a:fillRect/>
          </a:stretch>
        </p:blipFill>
        <p:spPr bwMode="auto">
          <a:xfrm>
            <a:off x="871538" y="1752600"/>
            <a:ext cx="7400925" cy="3962400"/>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1174"/>
                                        </p:tgtEl>
                                        <p:attrNameLst>
                                          <p:attrName>style.visibility</p:attrName>
                                        </p:attrNameLst>
                                      </p:cBhvr>
                                      <p:to>
                                        <p:strVal val="visible"/>
                                      </p:to>
                                    </p:set>
                                    <p:animEffect transition="in" filter="dissolve">
                                      <p:cBhvr>
                                        <p:cTn id="7" dur="500"/>
                                        <p:tgtEl>
                                          <p:spTgt spid="3911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1171"/>
                                        </p:tgtEl>
                                        <p:attrNameLst>
                                          <p:attrName>style.visibility</p:attrName>
                                        </p:attrNameLst>
                                      </p:cBhvr>
                                      <p:to>
                                        <p:strVal val="visible"/>
                                      </p:to>
                                    </p:set>
                                    <p:animEffect transition="in" filter="dissolve">
                                      <p:cBhvr>
                                        <p:cTn id="10" dur="500"/>
                                        <p:tgtEl>
                                          <p:spTgt spid="39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990600"/>
            <a:ext cx="7772400" cy="609600"/>
          </a:xfrm>
        </p:spPr>
        <p:txBody>
          <a:bodyPr/>
          <a:lstStyle/>
          <a:p>
            <a:pPr eaLnBrk="1" hangingPunct="1"/>
            <a:r>
              <a:rPr lang="de-CH" sz="3200" b="1" u="none" smtClean="0"/>
              <a:t>Warum ist „Peak Oil“ wichtig?</a:t>
            </a:r>
          </a:p>
        </p:txBody>
      </p:sp>
      <p:pic>
        <p:nvPicPr>
          <p:cNvPr id="387078" name="Picture 6" descr="USGS_1"/>
          <p:cNvPicPr>
            <a:picLocks noGrp="1" noChangeAspect="1" noChangeArrowheads="1"/>
          </p:cNvPicPr>
          <p:nvPr>
            <p:ph idx="1"/>
          </p:nvPr>
        </p:nvPicPr>
        <p:blipFill>
          <a:blip r:embed="rId3" cstate="print"/>
          <a:srcRect/>
          <a:stretch>
            <a:fillRect/>
          </a:stretch>
        </p:blipFill>
        <p:spPr bwMode="auto">
          <a:xfrm>
            <a:off x="1116013" y="1752600"/>
            <a:ext cx="6910387" cy="4373563"/>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7078"/>
                                        </p:tgtEl>
                                        <p:attrNameLst>
                                          <p:attrName>style.visibility</p:attrName>
                                        </p:attrNameLst>
                                      </p:cBhvr>
                                      <p:to>
                                        <p:strVal val="visible"/>
                                      </p:to>
                                    </p:set>
                                    <p:animEffect transition="in" filter="dissolve">
                                      <p:cBhvr>
                                        <p:cTn id="7" dur="500"/>
                                        <p:tgtEl>
                                          <p:spTgt spid="387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990600"/>
            <a:ext cx="7772400" cy="609600"/>
          </a:xfrm>
        </p:spPr>
        <p:txBody>
          <a:bodyPr/>
          <a:lstStyle/>
          <a:p>
            <a:pPr eaLnBrk="1" hangingPunct="1"/>
            <a:r>
              <a:rPr lang="de-CH" b="1" u="none" smtClean="0"/>
              <a:t>Die Situation in der Schweiz</a:t>
            </a:r>
          </a:p>
        </p:txBody>
      </p:sp>
      <p:pic>
        <p:nvPicPr>
          <p:cNvPr id="389125" name="Picture 5" descr="Energieverteilung"/>
          <p:cNvPicPr>
            <a:picLocks noGrp="1" noChangeAspect="1" noChangeArrowheads="1"/>
          </p:cNvPicPr>
          <p:nvPr>
            <p:ph idx="1"/>
          </p:nvPr>
        </p:nvPicPr>
        <p:blipFill>
          <a:blip r:embed="rId3" cstate="print"/>
          <a:srcRect/>
          <a:stretch>
            <a:fillRect/>
          </a:stretch>
        </p:blipFill>
        <p:spPr bwMode="auto">
          <a:xfrm>
            <a:off x="1381125" y="1600200"/>
            <a:ext cx="6381750" cy="4525963"/>
          </a:xfrm>
          <a:noFill/>
          <a:ln w="28575">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89125"/>
                                        </p:tgtEl>
                                        <p:attrNameLst>
                                          <p:attrName>style.visibility</p:attrName>
                                        </p:attrNameLst>
                                      </p:cBhvr>
                                      <p:to>
                                        <p:strVal val="visible"/>
                                      </p:to>
                                    </p:set>
                                    <p:animEffect transition="in" filter="checkerboard(across)">
                                      <p:cBhvr>
                                        <p:cTn id="7" dur="500"/>
                                        <p:tgtEl>
                                          <p:spTgt spid="389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990600"/>
            <a:ext cx="7772400" cy="609600"/>
          </a:xfrm>
        </p:spPr>
        <p:txBody>
          <a:bodyPr/>
          <a:lstStyle/>
          <a:p>
            <a:pPr eaLnBrk="1" hangingPunct="1"/>
            <a:r>
              <a:rPr lang="de-CH" b="1" u="none" smtClean="0"/>
              <a:t>Die Situation in der Schweiz II</a:t>
            </a:r>
          </a:p>
        </p:txBody>
      </p:sp>
      <p:pic>
        <p:nvPicPr>
          <p:cNvPr id="393221" name="Picture 5" descr="Energieverbrauch"/>
          <p:cNvPicPr>
            <a:picLocks noGrp="1" noChangeAspect="1" noChangeArrowheads="1"/>
          </p:cNvPicPr>
          <p:nvPr>
            <p:ph idx="1"/>
          </p:nvPr>
        </p:nvPicPr>
        <p:blipFill>
          <a:blip r:embed="rId3" cstate="print"/>
          <a:srcRect/>
          <a:stretch>
            <a:fillRect/>
          </a:stretch>
        </p:blipFill>
        <p:spPr bwMode="auto">
          <a:xfrm>
            <a:off x="1219200" y="1752600"/>
            <a:ext cx="6705600" cy="4373563"/>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3221"/>
                                        </p:tgtEl>
                                        <p:attrNameLst>
                                          <p:attrName>style.visibility</p:attrName>
                                        </p:attrNameLst>
                                      </p:cBhvr>
                                      <p:to>
                                        <p:strVal val="visible"/>
                                      </p:to>
                                    </p:set>
                                    <p:animEffect transition="in" filter="dissolve">
                                      <p:cBhvr>
                                        <p:cTn id="7" dur="500"/>
                                        <p:tgtEl>
                                          <p:spTgt spid="393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990600"/>
            <a:ext cx="7772400" cy="609600"/>
          </a:xfrm>
        </p:spPr>
        <p:txBody>
          <a:bodyPr/>
          <a:lstStyle/>
          <a:p>
            <a:pPr eaLnBrk="1" hangingPunct="1"/>
            <a:r>
              <a:rPr lang="de-CH" b="1" u="none" smtClean="0"/>
              <a:t>Die 2000 Watt Gesellschaft</a:t>
            </a:r>
          </a:p>
        </p:txBody>
      </p:sp>
      <p:pic>
        <p:nvPicPr>
          <p:cNvPr id="36867" name="Picture 3" descr="Energieverbrauch"/>
          <p:cNvPicPr>
            <a:picLocks noGrp="1" noChangeAspect="1" noChangeArrowheads="1"/>
          </p:cNvPicPr>
          <p:nvPr>
            <p:ph idx="1"/>
          </p:nvPr>
        </p:nvPicPr>
        <p:blipFill>
          <a:blip r:embed="rId3" cstate="print"/>
          <a:srcRect/>
          <a:stretch>
            <a:fillRect/>
          </a:stretch>
        </p:blipFill>
        <p:spPr bwMode="auto">
          <a:xfrm>
            <a:off x="1219200" y="1752600"/>
            <a:ext cx="6705600" cy="4373563"/>
          </a:xfrm>
          <a:noFill/>
          <a:ln>
            <a:miter lim="800000"/>
            <a:headEnd/>
            <a:tailEnd/>
          </a:ln>
        </p:spPr>
      </p:pic>
      <p:sp>
        <p:nvSpPr>
          <p:cNvPr id="397316" name="Line 4"/>
          <p:cNvSpPr>
            <a:spLocks noChangeShapeType="1"/>
          </p:cNvSpPr>
          <p:nvPr/>
        </p:nvSpPr>
        <p:spPr bwMode="auto">
          <a:xfrm flipV="1">
            <a:off x="1981200" y="3962400"/>
            <a:ext cx="2438400" cy="76200"/>
          </a:xfrm>
          <a:prstGeom prst="line">
            <a:avLst/>
          </a:prstGeom>
          <a:noFill/>
          <a:ln w="28575">
            <a:solidFill>
              <a:srgbClr val="990099"/>
            </a:solidFill>
            <a:round/>
            <a:headEnd/>
            <a:tailEnd/>
          </a:ln>
        </p:spPr>
        <p:txBody>
          <a:bodyPr/>
          <a:lstStyle/>
          <a:p>
            <a:endParaRPr lang="en-US"/>
          </a:p>
        </p:txBody>
      </p:sp>
      <p:sp>
        <p:nvSpPr>
          <p:cNvPr id="397317" name="Line 5"/>
          <p:cNvSpPr>
            <a:spLocks noChangeShapeType="1"/>
          </p:cNvSpPr>
          <p:nvPr/>
        </p:nvSpPr>
        <p:spPr bwMode="auto">
          <a:xfrm flipV="1">
            <a:off x="4419600" y="3657600"/>
            <a:ext cx="1752600" cy="304800"/>
          </a:xfrm>
          <a:prstGeom prst="line">
            <a:avLst/>
          </a:prstGeom>
          <a:noFill/>
          <a:ln w="28575">
            <a:solidFill>
              <a:srgbClr val="990099"/>
            </a:solidFill>
            <a:round/>
            <a:headEnd/>
            <a:tailEnd/>
          </a:ln>
        </p:spPr>
        <p:txBody>
          <a:bodyPr/>
          <a:lstStyle/>
          <a:p>
            <a:endParaRPr lang="en-US"/>
          </a:p>
        </p:txBody>
      </p:sp>
      <p:sp>
        <p:nvSpPr>
          <p:cNvPr id="397318" name="Line 6"/>
          <p:cNvSpPr>
            <a:spLocks noChangeShapeType="1"/>
          </p:cNvSpPr>
          <p:nvPr/>
        </p:nvSpPr>
        <p:spPr bwMode="auto">
          <a:xfrm flipV="1">
            <a:off x="6172200" y="3581400"/>
            <a:ext cx="1447800" cy="76200"/>
          </a:xfrm>
          <a:prstGeom prst="line">
            <a:avLst/>
          </a:prstGeom>
          <a:noFill/>
          <a:ln w="28575">
            <a:solidFill>
              <a:srgbClr val="990099"/>
            </a:solidFill>
            <a:round/>
            <a:headEnd/>
            <a:tailEnd/>
          </a:ln>
        </p:spPr>
        <p:txBody>
          <a:bodyPr/>
          <a:lstStyle/>
          <a:p>
            <a:endParaRPr lang="en-US"/>
          </a:p>
        </p:txBody>
      </p:sp>
      <p:sp>
        <p:nvSpPr>
          <p:cNvPr id="397319" name="Text Box 7"/>
          <p:cNvSpPr txBox="1">
            <a:spLocks noChangeArrowheads="1"/>
          </p:cNvSpPr>
          <p:nvPr/>
        </p:nvSpPr>
        <p:spPr bwMode="auto">
          <a:xfrm>
            <a:off x="2057400" y="3616325"/>
            <a:ext cx="2133600" cy="396875"/>
          </a:xfrm>
          <a:prstGeom prst="rect">
            <a:avLst/>
          </a:prstGeom>
          <a:noFill/>
          <a:ln w="9525">
            <a:noFill/>
            <a:miter lim="800000"/>
            <a:headEnd/>
            <a:tailEnd/>
          </a:ln>
        </p:spPr>
        <p:txBody>
          <a:bodyPr>
            <a:spAutoFit/>
          </a:bodyPr>
          <a:lstStyle/>
          <a:p>
            <a:pPr>
              <a:spcBef>
                <a:spcPct val="50000"/>
              </a:spcBef>
            </a:pPr>
            <a:r>
              <a:rPr lang="de-CH" sz="2000" b="1">
                <a:solidFill>
                  <a:srgbClr val="990099"/>
                </a:solidFill>
              </a:rPr>
              <a:t>2000 Watt/Person</a:t>
            </a:r>
            <a:endParaRPr lang="en-US" sz="2000" b="1">
              <a:solidFill>
                <a:srgbClr val="99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7316"/>
                                        </p:tgtEl>
                                        <p:attrNameLst>
                                          <p:attrName>style.visibility</p:attrName>
                                        </p:attrNameLst>
                                      </p:cBhvr>
                                      <p:to>
                                        <p:strVal val="visible"/>
                                      </p:to>
                                    </p:set>
                                    <p:animEffect transition="in" filter="dissolve">
                                      <p:cBhvr>
                                        <p:cTn id="7" dur="500"/>
                                        <p:tgtEl>
                                          <p:spTgt spid="3973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7317"/>
                                        </p:tgtEl>
                                        <p:attrNameLst>
                                          <p:attrName>style.visibility</p:attrName>
                                        </p:attrNameLst>
                                      </p:cBhvr>
                                      <p:to>
                                        <p:strVal val="visible"/>
                                      </p:to>
                                    </p:set>
                                    <p:animEffect transition="in" filter="dissolve">
                                      <p:cBhvr>
                                        <p:cTn id="10" dur="500"/>
                                        <p:tgtEl>
                                          <p:spTgt spid="3973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7318"/>
                                        </p:tgtEl>
                                        <p:attrNameLst>
                                          <p:attrName>style.visibility</p:attrName>
                                        </p:attrNameLst>
                                      </p:cBhvr>
                                      <p:to>
                                        <p:strVal val="visible"/>
                                      </p:to>
                                    </p:set>
                                    <p:animEffect transition="in" filter="dissolve">
                                      <p:cBhvr>
                                        <p:cTn id="13" dur="500"/>
                                        <p:tgtEl>
                                          <p:spTgt spid="3973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97319"/>
                                        </p:tgtEl>
                                        <p:attrNameLst>
                                          <p:attrName>style.visibility</p:attrName>
                                        </p:attrNameLst>
                                      </p:cBhvr>
                                      <p:to>
                                        <p:strVal val="visible"/>
                                      </p:to>
                                    </p:set>
                                    <p:animEffect transition="in" filter="dissolve">
                                      <p:cBhvr>
                                        <p:cTn id="16"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animBg="1"/>
      <p:bldP spid="397317" grpId="0" animBg="1"/>
      <p:bldP spid="397318" grpId="0" animBg="1"/>
      <p:bldP spid="3973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CH" sz="3200" b="1" u="none" smtClean="0"/>
              <a:t>Die 2000 Watt Gesellschaft II</a:t>
            </a:r>
          </a:p>
        </p:txBody>
      </p:sp>
      <p:sp>
        <p:nvSpPr>
          <p:cNvPr id="399363" name="Rectangle 3"/>
          <p:cNvSpPr>
            <a:spLocks noChangeArrowheads="1"/>
          </p:cNvSpPr>
          <p:nvPr/>
        </p:nvSpPr>
        <p:spPr bwMode="auto">
          <a:xfrm>
            <a:off x="381000" y="2057400"/>
            <a:ext cx="8382000" cy="36576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dirty="0" smtClean="0"/>
              <a:t>Es ist heute absehbar, dass </a:t>
            </a:r>
            <a:r>
              <a:rPr lang="de-CH" dirty="0"/>
              <a:t>bis im Jahr 2050 die fossilen Brennstoffe </a:t>
            </a:r>
            <a:r>
              <a:rPr lang="de-CH" dirty="0" smtClean="0"/>
              <a:t>nur noch zu einem sehr kleinen Masse verfügbar </a:t>
            </a:r>
            <a:r>
              <a:rPr lang="de-CH" dirty="0"/>
              <a:t>sein </a:t>
            </a:r>
            <a:r>
              <a:rPr lang="de-CH" dirty="0" smtClean="0"/>
              <a:t>werden (vielleicht noch 30% der heutigen Menge).</a:t>
            </a:r>
          </a:p>
          <a:p>
            <a:pPr marL="342900" indent="-342900" algn="just">
              <a:lnSpc>
                <a:spcPct val="80000"/>
              </a:lnSpc>
              <a:spcBef>
                <a:spcPct val="20000"/>
              </a:spcBef>
              <a:buFontTx/>
              <a:buChar char="•"/>
            </a:pPr>
            <a:r>
              <a:rPr lang="de-CH" dirty="0" smtClean="0"/>
              <a:t>Seit Fukushima ist es klar, dass die Kernkraft bald nicht mehr zur Verfügung stehen wird.  Das Ausmass der Nuklear-</a:t>
            </a:r>
            <a:r>
              <a:rPr lang="de-CH" dirty="0" err="1" smtClean="0"/>
              <a:t>katastrophe</a:t>
            </a:r>
            <a:r>
              <a:rPr lang="de-CH" dirty="0" smtClean="0"/>
              <a:t> in Japan wird von den Medien herunter gespielt.</a:t>
            </a:r>
          </a:p>
          <a:p>
            <a:pPr marL="342900" indent="-342900" algn="just">
              <a:lnSpc>
                <a:spcPct val="80000"/>
              </a:lnSpc>
              <a:spcBef>
                <a:spcPct val="20000"/>
              </a:spcBef>
              <a:buFontTx/>
              <a:buChar char="•"/>
            </a:pPr>
            <a:r>
              <a:rPr lang="de-CH" dirty="0" smtClean="0"/>
              <a:t>Ohne einen massiven Ausbau von Alternativenergieanlagen werden wir im </a:t>
            </a:r>
            <a:r>
              <a:rPr lang="de-CH" dirty="0"/>
              <a:t>Jahr 2050 keine 2000 Watt Gesellschaft, sondern eine </a:t>
            </a:r>
            <a:r>
              <a:rPr lang="de-CH" b="1" i="1" dirty="0">
                <a:solidFill>
                  <a:schemeClr val="accent2"/>
                </a:solidFill>
              </a:rPr>
              <a:t>1000 Watt </a:t>
            </a:r>
            <a:r>
              <a:rPr lang="de-CH" b="1" i="1" dirty="0" smtClean="0">
                <a:solidFill>
                  <a:schemeClr val="accent2"/>
                </a:solidFill>
              </a:rPr>
              <a:t>Gesellschaft </a:t>
            </a:r>
            <a:r>
              <a:rPr lang="de-CH" dirty="0" smtClean="0">
                <a:solidFill>
                  <a:schemeClr val="accent2"/>
                </a:solidFill>
              </a:rPr>
              <a:t> </a:t>
            </a:r>
            <a:r>
              <a:rPr lang="de-CH" dirty="0" smtClean="0"/>
              <a:t>haben</a:t>
            </a:r>
            <a:r>
              <a:rPr lang="de-CH" dirty="0" smtClean="0">
                <a:solidFill>
                  <a:schemeClr val="accent2"/>
                </a:solidFill>
              </a:rPr>
              <a:t> </a:t>
            </a:r>
            <a:r>
              <a:rPr lang="de-CH" dirty="0" smtClean="0"/>
              <a:t>…</a:t>
            </a:r>
            <a:endParaRPr lang="de-CH" dirty="0"/>
          </a:p>
          <a:p>
            <a:pPr marL="342900" indent="-342900" algn="just">
              <a:lnSpc>
                <a:spcPct val="80000"/>
              </a:lnSpc>
              <a:spcBef>
                <a:spcPct val="20000"/>
              </a:spcBef>
              <a:buFontTx/>
              <a:buChar char="•"/>
            </a:pPr>
            <a:r>
              <a:rPr lang="de-CH" dirty="0" smtClean="0"/>
              <a:t>… nicht </a:t>
            </a:r>
            <a:r>
              <a:rPr lang="de-CH" dirty="0"/>
              <a:t>weil wir dies so planen, sondern weil </a:t>
            </a:r>
            <a:r>
              <a:rPr lang="de-CH" dirty="0" smtClean="0"/>
              <a:t>nicht mehr Energie zur Verfügung steht.</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Effect transition="in" filter="dissolve">
                                      <p:cBhvr>
                                        <p:cTn id="7" dur="500"/>
                                        <p:tgtEl>
                                          <p:spTgt spid="399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63">
                                            <p:txEl>
                                              <p:pRg st="1" end="1"/>
                                            </p:txEl>
                                          </p:spTgt>
                                        </p:tgtEl>
                                        <p:attrNameLst>
                                          <p:attrName>style.visibility</p:attrName>
                                        </p:attrNameLst>
                                      </p:cBhvr>
                                      <p:to>
                                        <p:strVal val="visible"/>
                                      </p:to>
                                    </p:set>
                                    <p:animEffect transition="in" filter="dissolve">
                                      <p:cBhvr>
                                        <p:cTn id="12" dur="500"/>
                                        <p:tgtEl>
                                          <p:spTgt spid="399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63">
                                            <p:txEl>
                                              <p:pRg st="2" end="2"/>
                                            </p:txEl>
                                          </p:spTgt>
                                        </p:tgtEl>
                                        <p:attrNameLst>
                                          <p:attrName>style.visibility</p:attrName>
                                        </p:attrNameLst>
                                      </p:cBhvr>
                                      <p:to>
                                        <p:strVal val="visible"/>
                                      </p:to>
                                    </p:set>
                                    <p:animEffect transition="in" filter="dissolve">
                                      <p:cBhvr>
                                        <p:cTn id="17" dur="500"/>
                                        <p:tgtEl>
                                          <p:spTgt spid="399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63">
                                            <p:txEl>
                                              <p:pRg st="3" end="3"/>
                                            </p:txEl>
                                          </p:spTgt>
                                        </p:tgtEl>
                                        <p:attrNameLst>
                                          <p:attrName>style.visibility</p:attrName>
                                        </p:attrNameLst>
                                      </p:cBhvr>
                                      <p:to>
                                        <p:strVal val="visible"/>
                                      </p:to>
                                    </p:set>
                                    <p:animEffect transition="in" filter="dissolve">
                                      <p:cBhvr>
                                        <p:cTn id="22" dur="500"/>
                                        <p:tgtEl>
                                          <p:spTgt spid="399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CH" sz="3200" b="1" u="none" dirty="0" smtClean="0"/>
              <a:t>Peak Energie = Peak Food</a:t>
            </a:r>
          </a:p>
        </p:txBody>
      </p:sp>
      <p:sp>
        <p:nvSpPr>
          <p:cNvPr id="399363" name="Rectangle 3"/>
          <p:cNvSpPr>
            <a:spLocks noChangeArrowheads="1"/>
          </p:cNvSpPr>
          <p:nvPr/>
        </p:nvSpPr>
        <p:spPr bwMode="auto">
          <a:xfrm>
            <a:off x="381000" y="2057400"/>
            <a:ext cx="8382000" cy="28956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dirty="0" smtClean="0"/>
              <a:t>Die Produktion von Düngemitteln ist mit einem enormen Energieaufwand verbunden.</a:t>
            </a:r>
          </a:p>
          <a:p>
            <a:pPr marL="342900" indent="-342900" algn="just">
              <a:lnSpc>
                <a:spcPct val="80000"/>
              </a:lnSpc>
              <a:spcBef>
                <a:spcPct val="20000"/>
              </a:spcBef>
              <a:buFontTx/>
              <a:buChar char="•"/>
            </a:pPr>
            <a:r>
              <a:rPr lang="de-CH" dirty="0" smtClean="0"/>
              <a:t>Ohne ausreichende Mengen an Energie wird die Welt Hungersnöte biblischen Ausmasses erleben.</a:t>
            </a:r>
            <a:endParaRPr lang="de-CH" dirty="0"/>
          </a:p>
          <a:p>
            <a:pPr marL="342900" indent="-342900" algn="just">
              <a:lnSpc>
                <a:spcPct val="80000"/>
              </a:lnSpc>
              <a:spcBef>
                <a:spcPct val="20000"/>
              </a:spcBef>
              <a:buFontTx/>
              <a:buChar char="•"/>
            </a:pPr>
            <a:r>
              <a:rPr lang="de-CH" dirty="0" smtClean="0"/>
              <a:t>Die Schweiz kann ihre Bevölkerung ohne massive Lebensmittelimporte ohnehin nicht ernähren.</a:t>
            </a:r>
          </a:p>
          <a:p>
            <a:pPr marL="342900" indent="-342900" algn="just">
              <a:lnSpc>
                <a:spcPct val="80000"/>
              </a:lnSpc>
              <a:spcBef>
                <a:spcPct val="20000"/>
              </a:spcBef>
              <a:buFontTx/>
              <a:buChar char="•"/>
            </a:pPr>
            <a:r>
              <a:rPr lang="de-CH" dirty="0" smtClean="0"/>
              <a:t>Die Schweiz importiert momentan ca. 60% aller im Land konsumierten Lebensmittel.</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Effect transition="in" filter="dissolve">
                                      <p:cBhvr>
                                        <p:cTn id="7" dur="500"/>
                                        <p:tgtEl>
                                          <p:spTgt spid="399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63">
                                            <p:txEl>
                                              <p:pRg st="1" end="1"/>
                                            </p:txEl>
                                          </p:spTgt>
                                        </p:tgtEl>
                                        <p:attrNameLst>
                                          <p:attrName>style.visibility</p:attrName>
                                        </p:attrNameLst>
                                      </p:cBhvr>
                                      <p:to>
                                        <p:strVal val="visible"/>
                                      </p:to>
                                    </p:set>
                                    <p:animEffect transition="in" filter="dissolve">
                                      <p:cBhvr>
                                        <p:cTn id="12" dur="500"/>
                                        <p:tgtEl>
                                          <p:spTgt spid="399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63">
                                            <p:txEl>
                                              <p:pRg st="2" end="2"/>
                                            </p:txEl>
                                          </p:spTgt>
                                        </p:tgtEl>
                                        <p:attrNameLst>
                                          <p:attrName>style.visibility</p:attrName>
                                        </p:attrNameLst>
                                      </p:cBhvr>
                                      <p:to>
                                        <p:strVal val="visible"/>
                                      </p:to>
                                    </p:set>
                                    <p:animEffect transition="in" filter="dissolve">
                                      <p:cBhvr>
                                        <p:cTn id="17" dur="500"/>
                                        <p:tgtEl>
                                          <p:spTgt spid="399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63">
                                            <p:txEl>
                                              <p:pRg st="3" end="3"/>
                                            </p:txEl>
                                          </p:spTgt>
                                        </p:tgtEl>
                                        <p:attrNameLst>
                                          <p:attrName>style.visibility</p:attrName>
                                        </p:attrNameLst>
                                      </p:cBhvr>
                                      <p:to>
                                        <p:strVal val="visible"/>
                                      </p:to>
                                    </p:set>
                                    <p:animEffect transition="in" filter="dissolve">
                                      <p:cBhvr>
                                        <p:cTn id="22" dur="500"/>
                                        <p:tgtEl>
                                          <p:spTgt spid="399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CH" b="1" u="none" smtClean="0"/>
              <a:t>Was kann die Schweiz tun?</a:t>
            </a:r>
          </a:p>
        </p:txBody>
      </p:sp>
      <p:sp>
        <p:nvSpPr>
          <p:cNvPr id="401411" name="Rectangle 3"/>
          <p:cNvSpPr>
            <a:spLocks noChangeArrowheads="1"/>
          </p:cNvSpPr>
          <p:nvPr/>
        </p:nvSpPr>
        <p:spPr bwMode="auto">
          <a:xfrm>
            <a:off x="381000" y="2057400"/>
            <a:ext cx="8382000" cy="3962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dirty="0" smtClean="0"/>
              <a:t>Wenn </a:t>
            </a:r>
            <a:r>
              <a:rPr lang="de-CH" dirty="0"/>
              <a:t>die fossilen Brennstoffe </a:t>
            </a:r>
            <a:r>
              <a:rPr lang="de-CH" dirty="0" smtClean="0"/>
              <a:t>knapper (rationiert) werden</a:t>
            </a:r>
            <a:r>
              <a:rPr lang="de-CH" dirty="0"/>
              <a:t>, werden viele Schweizer auf andere Energieträger </a:t>
            </a:r>
            <a:r>
              <a:rPr lang="de-CH" dirty="0" smtClean="0"/>
              <a:t>(Wärmepumpe, Elektroauto) umsteigen.  </a:t>
            </a:r>
            <a:r>
              <a:rPr lang="de-CH" dirty="0"/>
              <a:t>Dadurch wird der </a:t>
            </a:r>
            <a:r>
              <a:rPr lang="de-CH" dirty="0" smtClean="0"/>
              <a:t>Elektrizitätsbedarf ansteigen.</a:t>
            </a:r>
            <a:endParaRPr lang="de-CH" dirty="0"/>
          </a:p>
          <a:p>
            <a:pPr marL="342900" indent="-342900" algn="just">
              <a:lnSpc>
                <a:spcPct val="80000"/>
              </a:lnSpc>
              <a:spcBef>
                <a:spcPct val="20000"/>
              </a:spcBef>
              <a:buFontTx/>
              <a:buChar char="•"/>
            </a:pPr>
            <a:r>
              <a:rPr lang="de-CH" dirty="0" smtClean="0"/>
              <a:t>Um Unterbrüche in der Elektrizitätsversorgung zu vermeiden müssen massive Anstrengungen zum Ausbau von Sonnen- und Windenergieanalagen unternommen werden.</a:t>
            </a:r>
            <a:endParaRPr lang="de-CH" dirty="0"/>
          </a:p>
          <a:p>
            <a:pPr marL="342900" indent="-342900" algn="just">
              <a:lnSpc>
                <a:spcPct val="80000"/>
              </a:lnSpc>
              <a:spcBef>
                <a:spcPct val="20000"/>
              </a:spcBef>
              <a:buFontTx/>
              <a:buChar char="•"/>
            </a:pPr>
            <a:r>
              <a:rPr lang="de-CH" dirty="0" smtClean="0"/>
              <a:t>Deutschland und </a:t>
            </a:r>
            <a:r>
              <a:rPr lang="de-DE" dirty="0" smtClean="0"/>
              <a:t>Österreich</a:t>
            </a:r>
            <a:r>
              <a:rPr lang="de-CH" dirty="0" smtClean="0"/>
              <a:t> haben über eine gezielte Subventionspolitik in den letzten 10 Jahren das Erstellen solcher Anlagen viel stärker gefördert als die Schweiz.</a:t>
            </a:r>
          </a:p>
          <a:p>
            <a:pPr marL="342900" indent="-342900" algn="just">
              <a:lnSpc>
                <a:spcPct val="80000"/>
              </a:lnSpc>
              <a:spcBef>
                <a:spcPct val="20000"/>
              </a:spcBef>
              <a:buFontTx/>
              <a:buChar char="•"/>
            </a:pPr>
            <a:r>
              <a:rPr lang="de-CH" dirty="0" smtClean="0"/>
              <a:t>Die Schweizer Politik muss endlich aus ihrem Dornröschen-schlaf aufwachen.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Effect transition="in" filter="dissolve">
                                      <p:cBhvr>
                                        <p:cTn id="7" dur="500"/>
                                        <p:tgtEl>
                                          <p:spTgt spid="401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1411">
                                            <p:txEl>
                                              <p:pRg st="1" end="1"/>
                                            </p:txEl>
                                          </p:spTgt>
                                        </p:tgtEl>
                                        <p:attrNameLst>
                                          <p:attrName>style.visibility</p:attrName>
                                        </p:attrNameLst>
                                      </p:cBhvr>
                                      <p:to>
                                        <p:strVal val="visible"/>
                                      </p:to>
                                    </p:set>
                                    <p:animEffect transition="in" filter="dissolve">
                                      <p:cBhvr>
                                        <p:cTn id="12" dur="500"/>
                                        <p:tgtEl>
                                          <p:spTgt spid="401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1411">
                                            <p:txEl>
                                              <p:pRg st="2" end="2"/>
                                            </p:txEl>
                                          </p:spTgt>
                                        </p:tgtEl>
                                        <p:attrNameLst>
                                          <p:attrName>style.visibility</p:attrName>
                                        </p:attrNameLst>
                                      </p:cBhvr>
                                      <p:to>
                                        <p:strVal val="visible"/>
                                      </p:to>
                                    </p:set>
                                    <p:animEffect transition="in" filter="dissolve">
                                      <p:cBhvr>
                                        <p:cTn id="17" dur="500"/>
                                        <p:tgtEl>
                                          <p:spTgt spid="401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1411">
                                            <p:txEl>
                                              <p:pRg st="3" end="3"/>
                                            </p:txEl>
                                          </p:spTgt>
                                        </p:tgtEl>
                                        <p:attrNameLst>
                                          <p:attrName>style.visibility</p:attrName>
                                        </p:attrNameLst>
                                      </p:cBhvr>
                                      <p:to>
                                        <p:strVal val="visible"/>
                                      </p:to>
                                    </p:set>
                                    <p:animEffect transition="in" filter="dissolve">
                                      <p:cBhvr>
                                        <p:cTn id="22" dur="500"/>
                                        <p:tgtEl>
                                          <p:spTgt spid="401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990600"/>
            <a:ext cx="7772400" cy="609600"/>
          </a:xfrm>
        </p:spPr>
        <p:txBody>
          <a:bodyPr/>
          <a:lstStyle/>
          <a:p>
            <a:pPr eaLnBrk="1" hangingPunct="1"/>
            <a:r>
              <a:rPr lang="de-CH" b="1" u="none" smtClean="0"/>
              <a:t>Was kann die Schweiz tun? (II)</a:t>
            </a:r>
          </a:p>
        </p:txBody>
      </p:sp>
      <p:sp>
        <p:nvSpPr>
          <p:cNvPr id="403459" name="Rectangle 3"/>
          <p:cNvSpPr>
            <a:spLocks noChangeArrowheads="1"/>
          </p:cNvSpPr>
          <p:nvPr/>
        </p:nvSpPr>
        <p:spPr bwMode="auto">
          <a:xfrm>
            <a:off x="381000" y="1828800"/>
            <a:ext cx="8382000" cy="4114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dirty="0" smtClean="0"/>
              <a:t>Es </a:t>
            </a:r>
            <a:r>
              <a:rPr lang="de-CH" dirty="0"/>
              <a:t>sollten Gesetze erlassen werden, welche die Erteilung von Baubewilligungen davon abhängig machen, dass nachgewiesen wird, dass 25% der verbrauchten Energie lokal erzeugt wird (Sonne, Erdwärme) oder aber, dass zumindest 10% des Baubudgets in lokale Energieerzeugungsanlagen investiert werden.  Dies ist volkswirtschaftlich vertretbar.</a:t>
            </a:r>
          </a:p>
          <a:p>
            <a:pPr marL="342900" indent="-342900" algn="just">
              <a:lnSpc>
                <a:spcPct val="80000"/>
              </a:lnSpc>
              <a:spcBef>
                <a:spcPct val="20000"/>
              </a:spcBef>
              <a:buFontTx/>
              <a:buChar char="•"/>
            </a:pPr>
            <a:r>
              <a:rPr lang="de-CH" dirty="0"/>
              <a:t>Die Bevölkerung sollte ermutigt werden, solche Vorhaben anzupacken, indem nicht nur Steuervergünstigungen, sondern sogar zinsfreie Steueranleihen angeboten werden.  Solche Anleihen würden es dem Bauherrn ermöglichen, Steuerzahlungen in die Zukunft zu verschieben, falls mit dem geschuldeten Steuergeld jetzt Energieanlagen oder Energieeinsparungsmassnahmen realisiert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Effect transition="in" filter="dissolve">
                                      <p:cBhvr>
                                        <p:cTn id="7" dur="500"/>
                                        <p:tgtEl>
                                          <p:spTgt spid="403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3459">
                                            <p:txEl>
                                              <p:pRg st="1" end="1"/>
                                            </p:txEl>
                                          </p:spTgt>
                                        </p:tgtEl>
                                        <p:attrNameLst>
                                          <p:attrName>style.visibility</p:attrName>
                                        </p:attrNameLst>
                                      </p:cBhvr>
                                      <p:to>
                                        <p:strVal val="visible"/>
                                      </p:to>
                                    </p:set>
                                    <p:animEffect transition="in" filter="dissolve">
                                      <p:cBhvr>
                                        <p:cTn id="12" dur="500"/>
                                        <p:tgtEl>
                                          <p:spTgt spid="403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990600"/>
            <a:ext cx="7772400" cy="609600"/>
          </a:xfrm>
        </p:spPr>
        <p:txBody>
          <a:bodyPr/>
          <a:lstStyle/>
          <a:p>
            <a:pPr eaLnBrk="1" hangingPunct="1"/>
            <a:r>
              <a:rPr lang="de-CH" b="1" u="none" smtClean="0"/>
              <a:t>Was kann die Schweiz tun? (III)</a:t>
            </a:r>
          </a:p>
        </p:txBody>
      </p:sp>
      <p:sp>
        <p:nvSpPr>
          <p:cNvPr id="405507" name="Rectangle 3"/>
          <p:cNvSpPr>
            <a:spLocks noChangeArrowheads="1"/>
          </p:cNvSpPr>
          <p:nvPr/>
        </p:nvSpPr>
        <p:spPr bwMode="auto">
          <a:xfrm>
            <a:off x="381000" y="1600200"/>
            <a:ext cx="8382000" cy="4724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Es gibt genügend Sonnenenergie.  Diese wird heute nicht optimal genutzt.</a:t>
            </a:r>
          </a:p>
          <a:p>
            <a:pPr marL="342900" indent="-342900" algn="just">
              <a:lnSpc>
                <a:spcPct val="80000"/>
              </a:lnSpc>
              <a:spcBef>
                <a:spcPct val="20000"/>
              </a:spcBef>
              <a:buFontTx/>
              <a:buChar char="•"/>
            </a:pPr>
            <a:r>
              <a:rPr lang="de-CH"/>
              <a:t>Die Schweiz sollte sich mit Staaten in Nordafrika (Sahara) zusammentun, um dort grosse Sonnenenergieanlagen für diese Länder zu finanzieren und zu bauen.</a:t>
            </a:r>
          </a:p>
          <a:p>
            <a:pPr marL="342900" indent="-342900" algn="just">
              <a:lnSpc>
                <a:spcPct val="80000"/>
              </a:lnSpc>
              <a:spcBef>
                <a:spcPct val="20000"/>
              </a:spcBef>
              <a:buFontTx/>
              <a:buChar char="•"/>
            </a:pPr>
            <a:r>
              <a:rPr lang="de-CH"/>
              <a:t>Dies wäre gezielte Entwicklungshilfe, die den lokalen Ländern, aber auch dem Planeten als Ganzes, und in der Zukunft auch der Schweiz selbst zu Gute käme.</a:t>
            </a:r>
          </a:p>
          <a:p>
            <a:pPr marL="342900" indent="-342900" algn="just">
              <a:lnSpc>
                <a:spcPct val="80000"/>
              </a:lnSpc>
              <a:spcBef>
                <a:spcPct val="20000"/>
              </a:spcBef>
              <a:buFontTx/>
              <a:buChar char="•"/>
            </a:pPr>
            <a:r>
              <a:rPr lang="de-CH"/>
              <a:t>Langfristig können nur solche Grossprojekte dazu führen, dass der Planet genügend Energie in nachhaltiger Weise erzeugen kann, um unsere Wirtschaft und schlussendlich unseren Lebensstandard aufrecht erhalten zu können.</a:t>
            </a:r>
          </a:p>
          <a:p>
            <a:pPr marL="342900" indent="-342900" algn="just">
              <a:lnSpc>
                <a:spcPct val="80000"/>
              </a:lnSpc>
              <a:spcBef>
                <a:spcPct val="20000"/>
              </a:spcBef>
              <a:buFontTx/>
              <a:buChar char="•"/>
            </a:pPr>
            <a:r>
              <a:rPr lang="de-CH"/>
              <a:t>Wir haben nicht mehr viel Zeit.  Wenn das Erdöl zur Neige geht, werden wir nicht mehr ausreichend Energie haben, um solche Projekte verwirklichen zu können.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dissolve">
                                      <p:cBhvr>
                                        <p:cTn id="12" dur="500"/>
                                        <p:tgtEl>
                                          <p:spTgt spid="405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5507">
                                            <p:txEl>
                                              <p:pRg st="2" end="2"/>
                                            </p:txEl>
                                          </p:spTgt>
                                        </p:tgtEl>
                                        <p:attrNameLst>
                                          <p:attrName>style.visibility</p:attrName>
                                        </p:attrNameLst>
                                      </p:cBhvr>
                                      <p:to>
                                        <p:strVal val="visible"/>
                                      </p:to>
                                    </p:set>
                                    <p:animEffect transition="in" filter="dissolve">
                                      <p:cBhvr>
                                        <p:cTn id="17" dur="500"/>
                                        <p:tgtEl>
                                          <p:spTgt spid="405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5507">
                                            <p:txEl>
                                              <p:pRg st="3" end="3"/>
                                            </p:txEl>
                                          </p:spTgt>
                                        </p:tgtEl>
                                        <p:attrNameLst>
                                          <p:attrName>style.visibility</p:attrName>
                                        </p:attrNameLst>
                                      </p:cBhvr>
                                      <p:to>
                                        <p:strVal val="visible"/>
                                      </p:to>
                                    </p:set>
                                    <p:animEffect transition="in" filter="dissolve">
                                      <p:cBhvr>
                                        <p:cTn id="22" dur="500"/>
                                        <p:tgtEl>
                                          <p:spTgt spid="405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5507">
                                            <p:txEl>
                                              <p:pRg st="4" end="4"/>
                                            </p:txEl>
                                          </p:spTgt>
                                        </p:tgtEl>
                                        <p:attrNameLst>
                                          <p:attrName>style.visibility</p:attrName>
                                        </p:attrNameLst>
                                      </p:cBhvr>
                                      <p:to>
                                        <p:strVal val="visible"/>
                                      </p:to>
                                    </p:set>
                                    <p:animEffect transition="in" filter="dissolve">
                                      <p:cBhvr>
                                        <p:cTn id="27" dur="500"/>
                                        <p:tgtEl>
                                          <p:spTgt spid="405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990600"/>
            <a:ext cx="9144000" cy="609600"/>
          </a:xfrm>
        </p:spPr>
        <p:txBody>
          <a:bodyPr/>
          <a:lstStyle/>
          <a:p>
            <a:pPr eaLnBrk="1" hangingPunct="1"/>
            <a:r>
              <a:rPr lang="de-CH" b="1" u="none" smtClean="0"/>
              <a:t>Wie kommt man zu solchen Vorhersagen?</a:t>
            </a:r>
          </a:p>
        </p:txBody>
      </p:sp>
      <p:sp>
        <p:nvSpPr>
          <p:cNvPr id="306179" name="Rectangle 3"/>
          <p:cNvSpPr>
            <a:spLocks noGrp="1" noChangeArrowheads="1"/>
          </p:cNvSpPr>
          <p:nvPr>
            <p:ph type="body" idx="1"/>
          </p:nvPr>
        </p:nvSpPr>
        <p:spPr bwMode="auto">
          <a:xfrm>
            <a:off x="685800" y="1828800"/>
            <a:ext cx="7772400" cy="43434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pPr>
            <a:r>
              <a:rPr lang="de-CH" sz="2800" smtClean="0"/>
              <a:t>Wie kommt man dazu, solche Vorhersagen zu machen?</a:t>
            </a:r>
          </a:p>
          <a:p>
            <a:pPr algn="just" eaLnBrk="1" hangingPunct="1">
              <a:lnSpc>
                <a:spcPct val="90000"/>
              </a:lnSpc>
            </a:pPr>
            <a:r>
              <a:rPr lang="de-CH" sz="2800" smtClean="0"/>
              <a:t>Warum kann die Weltbevölkerung nicht einfach weiter so anwachsen wie bisher?</a:t>
            </a:r>
          </a:p>
          <a:p>
            <a:pPr algn="just" eaLnBrk="1" hangingPunct="1">
              <a:lnSpc>
                <a:spcPct val="90000"/>
              </a:lnSpc>
            </a:pPr>
            <a:r>
              <a:rPr lang="de-CH" sz="2800" smtClean="0"/>
              <a:t>Welches sind die Ursachen, die zu einem Einbruch des Bevölkerungswachstums führen können?</a:t>
            </a:r>
          </a:p>
          <a:p>
            <a:pPr algn="just" eaLnBrk="1" hangingPunct="1">
              <a:lnSpc>
                <a:spcPct val="90000"/>
              </a:lnSpc>
            </a:pPr>
            <a:r>
              <a:rPr lang="de-CH" sz="2800" smtClean="0"/>
              <a:t>Warum wächst die Weltbevölkerung überhaupt an?</a:t>
            </a:r>
          </a:p>
          <a:p>
            <a:pPr algn="just" eaLnBrk="1" hangingPunct="1">
              <a:lnSpc>
                <a:spcPct val="90000"/>
              </a:lnSpc>
            </a:pPr>
            <a:r>
              <a:rPr lang="de-CH" sz="2800" smtClean="0"/>
              <a:t>Dies sind Fragen, die wir erörtern wollen.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dissolve">
                                      <p:cBhvr>
                                        <p:cTn id="7" dur="500"/>
                                        <p:tgtEl>
                                          <p:spTgt spid="306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6179">
                                            <p:txEl>
                                              <p:pRg st="1" end="1"/>
                                            </p:txEl>
                                          </p:spTgt>
                                        </p:tgtEl>
                                        <p:attrNameLst>
                                          <p:attrName>style.visibility</p:attrName>
                                        </p:attrNameLst>
                                      </p:cBhvr>
                                      <p:to>
                                        <p:strVal val="visible"/>
                                      </p:to>
                                    </p:set>
                                    <p:animEffect transition="in" filter="dissolve">
                                      <p:cBhvr>
                                        <p:cTn id="12" dur="500"/>
                                        <p:tgtEl>
                                          <p:spTgt spid="306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6179">
                                            <p:txEl>
                                              <p:pRg st="2" end="2"/>
                                            </p:txEl>
                                          </p:spTgt>
                                        </p:tgtEl>
                                        <p:attrNameLst>
                                          <p:attrName>style.visibility</p:attrName>
                                        </p:attrNameLst>
                                      </p:cBhvr>
                                      <p:to>
                                        <p:strVal val="visible"/>
                                      </p:to>
                                    </p:set>
                                    <p:animEffect transition="in" filter="dissolve">
                                      <p:cBhvr>
                                        <p:cTn id="17" dur="500"/>
                                        <p:tgtEl>
                                          <p:spTgt spid="306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6179">
                                            <p:txEl>
                                              <p:pRg st="3" end="3"/>
                                            </p:txEl>
                                          </p:spTgt>
                                        </p:tgtEl>
                                        <p:attrNameLst>
                                          <p:attrName>style.visibility</p:attrName>
                                        </p:attrNameLst>
                                      </p:cBhvr>
                                      <p:to>
                                        <p:strVal val="visible"/>
                                      </p:to>
                                    </p:set>
                                    <p:animEffect transition="in" filter="dissolve">
                                      <p:cBhvr>
                                        <p:cTn id="22" dur="500"/>
                                        <p:tgtEl>
                                          <p:spTgt spid="306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6179">
                                            <p:txEl>
                                              <p:pRg st="4" end="4"/>
                                            </p:txEl>
                                          </p:spTgt>
                                        </p:tgtEl>
                                        <p:attrNameLst>
                                          <p:attrName>style.visibility</p:attrName>
                                        </p:attrNameLst>
                                      </p:cBhvr>
                                      <p:to>
                                        <p:strVal val="visible"/>
                                      </p:to>
                                    </p:set>
                                    <p:animEffect transition="in" filter="dissolve">
                                      <p:cBhvr>
                                        <p:cTn id="27" dur="500"/>
                                        <p:tgtEl>
                                          <p:spTgt spid="306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990600"/>
            <a:ext cx="7772400" cy="609600"/>
          </a:xfrm>
        </p:spPr>
        <p:txBody>
          <a:bodyPr/>
          <a:lstStyle/>
          <a:p>
            <a:pPr eaLnBrk="1" hangingPunct="1"/>
            <a:r>
              <a:rPr lang="de-CH" b="1" u="none" smtClean="0"/>
              <a:t>Abschliessende Bemerkungen</a:t>
            </a:r>
          </a:p>
        </p:txBody>
      </p:sp>
      <p:sp>
        <p:nvSpPr>
          <p:cNvPr id="407555" name="Rectangle 3"/>
          <p:cNvSpPr>
            <a:spLocks noChangeArrowheads="1"/>
          </p:cNvSpPr>
          <p:nvPr/>
        </p:nvSpPr>
        <p:spPr bwMode="auto">
          <a:xfrm>
            <a:off x="381000" y="1828800"/>
            <a:ext cx="8382000" cy="3352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a:t>Die auf uns zukommende (und leider bereits nicht mehr völlig abwendbare) Energiekrise ist das tiefgreifendste und weitreichendste Problem, welches Ihre Generation wird bewältigen müssen.</a:t>
            </a:r>
          </a:p>
          <a:p>
            <a:pPr marL="342900" indent="-342900" algn="just">
              <a:lnSpc>
                <a:spcPct val="80000"/>
              </a:lnSpc>
              <a:spcBef>
                <a:spcPct val="20000"/>
              </a:spcBef>
              <a:buFontTx/>
              <a:buChar char="•"/>
            </a:pPr>
            <a:r>
              <a:rPr lang="de-CH"/>
              <a:t>Dazu werden viele und gute Ingenieure mit breit gefächertem Wissen benötigt.</a:t>
            </a:r>
          </a:p>
          <a:p>
            <a:pPr marL="342900" indent="-342900" algn="just">
              <a:lnSpc>
                <a:spcPct val="80000"/>
              </a:lnSpc>
              <a:spcBef>
                <a:spcPct val="20000"/>
              </a:spcBef>
              <a:buFontTx/>
              <a:buChar char="•"/>
            </a:pPr>
            <a:r>
              <a:rPr lang="de-CH"/>
              <a:t>In keiner Generation vor der Ihren hatten die Ingenieure so wichtige Aufgaben anzupacken und zu lösen wie in Ihrer.</a:t>
            </a:r>
          </a:p>
          <a:p>
            <a:pPr marL="342900" indent="-342900" algn="just">
              <a:lnSpc>
                <a:spcPct val="80000"/>
              </a:lnSpc>
              <a:spcBef>
                <a:spcPct val="20000"/>
              </a:spcBef>
              <a:buFontTx/>
              <a:buChar char="•"/>
            </a:pPr>
            <a:r>
              <a:rPr lang="de-CH"/>
              <a:t>Ich hoffe darum, dass sich einige von Ihnen diesen Aufgaben stellen und einen Ingenieurberuf ergreifen werden.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7555">
                                            <p:txEl>
                                              <p:pRg st="3" end="3"/>
                                            </p:txEl>
                                          </p:spTgt>
                                        </p:tgtEl>
                                        <p:attrNameLst>
                                          <p:attrName>style.visibility</p:attrName>
                                        </p:attrNameLst>
                                      </p:cBhvr>
                                      <p:to>
                                        <p:strVal val="visible"/>
                                      </p:to>
                                    </p:set>
                                    <p:animEffect transition="in" filter="dissolve">
                                      <p:cBhvr>
                                        <p:cTn id="22" dur="500"/>
                                        <p:tgtEl>
                                          <p:spTgt spid="407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066800"/>
            <a:ext cx="9144000" cy="609600"/>
          </a:xfrm>
        </p:spPr>
        <p:txBody>
          <a:bodyPr/>
          <a:lstStyle/>
          <a:p>
            <a:pPr eaLnBrk="1" hangingPunct="1"/>
            <a:r>
              <a:rPr lang="de-CH" b="1" u="none" smtClean="0"/>
              <a:t>Mathematische Modellierung des Wachstums</a:t>
            </a:r>
          </a:p>
        </p:txBody>
      </p:sp>
      <p:sp>
        <p:nvSpPr>
          <p:cNvPr id="308227" name="Rectangle 3"/>
          <p:cNvSpPr>
            <a:spLocks noGrp="1" noChangeArrowheads="1"/>
          </p:cNvSpPr>
          <p:nvPr>
            <p:ph type="body" idx="1"/>
          </p:nvPr>
        </p:nvSpPr>
        <p:spPr bwMode="auto">
          <a:xfrm>
            <a:off x="685800" y="4267200"/>
            <a:ext cx="7772400" cy="19050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pPr>
            <a:r>
              <a:rPr lang="de-CH" sz="2400" smtClean="0"/>
              <a:t>Es soll am Anfang 100 Liter Wasser in der Wanne haben.  Somit hat das Wasser einen gewissen vorgegebenen Wasserspiegel.</a:t>
            </a:r>
          </a:p>
          <a:p>
            <a:pPr algn="just" eaLnBrk="1" hangingPunct="1">
              <a:lnSpc>
                <a:spcPct val="90000"/>
              </a:lnSpc>
            </a:pPr>
            <a:r>
              <a:rPr lang="de-CH" sz="2400" smtClean="0"/>
              <a:t>Der Wasserspiegel verändert sich nicht, es sei denn, es werde Wasser entweder hinzugefügt oder aber abgelassen.</a:t>
            </a:r>
          </a:p>
        </p:txBody>
      </p:sp>
      <p:pic>
        <p:nvPicPr>
          <p:cNvPr id="308228" name="Picture 4" descr="Badewanne"/>
          <p:cNvPicPr>
            <a:picLocks noGrp="1" noChangeAspect="1" noChangeArrowheads="1"/>
          </p:cNvPicPr>
          <p:nvPr/>
        </p:nvPicPr>
        <p:blipFill>
          <a:blip r:embed="rId3" cstate="print"/>
          <a:srcRect/>
          <a:stretch>
            <a:fillRect/>
          </a:stretch>
        </p:blipFill>
        <p:spPr bwMode="auto">
          <a:xfrm>
            <a:off x="3505200" y="2492375"/>
            <a:ext cx="2079625" cy="1622425"/>
          </a:xfrm>
          <a:prstGeom prst="rect">
            <a:avLst/>
          </a:prstGeom>
          <a:noFill/>
          <a:ln w="28575">
            <a:solidFill>
              <a:srgbClr val="00007A"/>
            </a:solidFill>
            <a:miter lim="800000"/>
            <a:headEnd/>
            <a:tailEnd/>
          </a:ln>
        </p:spPr>
      </p:pic>
      <p:sp>
        <p:nvSpPr>
          <p:cNvPr id="308230" name="Rectangle 6"/>
          <p:cNvSpPr>
            <a:spLocks noChangeArrowheads="1"/>
          </p:cNvSpPr>
          <p:nvPr/>
        </p:nvSpPr>
        <p:spPr bwMode="auto">
          <a:xfrm>
            <a:off x="685800" y="1905000"/>
            <a:ext cx="7772400" cy="533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de-CH"/>
              <a:t>Betrachten wir einmal eine Badewanne.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230">
                                            <p:txEl>
                                              <p:pRg st="0" end="0"/>
                                            </p:txEl>
                                          </p:spTgt>
                                        </p:tgtEl>
                                        <p:attrNameLst>
                                          <p:attrName>style.visibility</p:attrName>
                                        </p:attrNameLst>
                                      </p:cBhvr>
                                      <p:to>
                                        <p:strVal val="visible"/>
                                      </p:to>
                                    </p:set>
                                    <p:animEffect transition="in" filter="dissolve">
                                      <p:cBhvr>
                                        <p:cTn id="7" dur="500"/>
                                        <p:tgtEl>
                                          <p:spTgt spid="308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dissolve">
                                      <p:cBhvr>
                                        <p:cTn id="12" dur="500"/>
                                        <p:tgtEl>
                                          <p:spTgt spid="3082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8227">
                                            <p:txEl>
                                              <p:pRg st="0" end="0"/>
                                            </p:txEl>
                                          </p:spTgt>
                                        </p:tgtEl>
                                        <p:attrNameLst>
                                          <p:attrName>style.visibility</p:attrName>
                                        </p:attrNameLst>
                                      </p:cBhvr>
                                      <p:to>
                                        <p:strVal val="visible"/>
                                      </p:to>
                                    </p:set>
                                    <p:animEffect transition="in" filter="dissolve">
                                      <p:cBhvr>
                                        <p:cTn id="17" dur="500"/>
                                        <p:tgtEl>
                                          <p:spTgt spid="3082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8227">
                                            <p:txEl>
                                              <p:pRg st="1" end="1"/>
                                            </p:txEl>
                                          </p:spTgt>
                                        </p:tgtEl>
                                        <p:attrNameLst>
                                          <p:attrName>style.visibility</p:attrName>
                                        </p:attrNameLst>
                                      </p:cBhvr>
                                      <p:to>
                                        <p:strVal val="visible"/>
                                      </p:to>
                                    </p:set>
                                    <p:animEffect transition="in" filter="dissolve">
                                      <p:cBhvr>
                                        <p:cTn id="22" dur="500"/>
                                        <p:tgtEl>
                                          <p:spTgt spid="308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30823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066800"/>
            <a:ext cx="9144000" cy="609600"/>
          </a:xfrm>
        </p:spPr>
        <p:txBody>
          <a:bodyPr/>
          <a:lstStyle/>
          <a:p>
            <a:pPr eaLnBrk="1" hangingPunct="1"/>
            <a:r>
              <a:rPr lang="de-CH" sz="3200" b="1" u="none" smtClean="0"/>
              <a:t>Mathematische Modellierung des Wachstums II</a:t>
            </a:r>
          </a:p>
        </p:txBody>
      </p:sp>
      <p:sp>
        <p:nvSpPr>
          <p:cNvPr id="311299" name="Rectangle 3"/>
          <p:cNvSpPr>
            <a:spLocks noGrp="1" noChangeArrowheads="1"/>
          </p:cNvSpPr>
          <p:nvPr>
            <p:ph type="body" idx="1"/>
          </p:nvPr>
        </p:nvSpPr>
        <p:spPr bwMode="auto">
          <a:xfrm>
            <a:off x="4419600" y="1981200"/>
            <a:ext cx="4343400" cy="39624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de-CH" sz="2400" smtClean="0"/>
              <a:t>Ich lasse jetzt Wasser in die Wanne einlaufen.</a:t>
            </a:r>
          </a:p>
          <a:p>
            <a:pPr algn="just" eaLnBrk="1" hangingPunct="1">
              <a:lnSpc>
                <a:spcPct val="80000"/>
              </a:lnSpc>
            </a:pPr>
            <a:r>
              <a:rPr lang="de-CH" sz="2400" smtClean="0"/>
              <a:t>Somit wird der Wasserspiegel in der Wanne ansteigen.</a:t>
            </a:r>
          </a:p>
          <a:p>
            <a:pPr algn="just" eaLnBrk="1" hangingPunct="1">
              <a:lnSpc>
                <a:spcPct val="80000"/>
              </a:lnSpc>
            </a:pPr>
            <a:r>
              <a:rPr lang="de-CH" sz="2400" smtClean="0"/>
              <a:t>Der Wasserhahn regelt die Menge des zufliessenden Wassers.</a:t>
            </a:r>
          </a:p>
          <a:p>
            <a:pPr algn="just" eaLnBrk="1" hangingPunct="1">
              <a:lnSpc>
                <a:spcPct val="80000"/>
              </a:lnSpc>
            </a:pPr>
            <a:r>
              <a:rPr lang="de-CH" sz="2400" smtClean="0"/>
              <a:t>Die Geschwindigkeit des Wasserspiegelanstiegs ist proportional zur Menge des in die Wanne einfliessenden Wassers.</a:t>
            </a:r>
          </a:p>
        </p:txBody>
      </p:sp>
      <p:pic>
        <p:nvPicPr>
          <p:cNvPr id="311302" name="Picture 6" descr="Badewanne_2"/>
          <p:cNvPicPr>
            <a:picLocks noGrp="1" noChangeAspect="1" noChangeArrowheads="1"/>
          </p:cNvPicPr>
          <p:nvPr/>
        </p:nvPicPr>
        <p:blipFill>
          <a:blip r:embed="rId3" cstate="print"/>
          <a:srcRect/>
          <a:stretch>
            <a:fillRect/>
          </a:stretch>
        </p:blipFill>
        <p:spPr bwMode="auto">
          <a:xfrm>
            <a:off x="228600" y="1984375"/>
            <a:ext cx="4419600" cy="3578225"/>
          </a:xfrm>
          <a:prstGeom prst="rect">
            <a:avLst/>
          </a:prstGeom>
          <a:noFill/>
          <a:ln w="28575">
            <a:solidFill>
              <a:srgbClr val="00007A"/>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dissolve">
                                      <p:cBhvr>
                                        <p:cTn id="7" dur="500"/>
                                        <p:tgtEl>
                                          <p:spTgt spid="311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1302"/>
                                        </p:tgtEl>
                                        <p:attrNameLst>
                                          <p:attrName>style.visibility</p:attrName>
                                        </p:attrNameLst>
                                      </p:cBhvr>
                                      <p:to>
                                        <p:strVal val="visible"/>
                                      </p:to>
                                    </p:set>
                                    <p:animEffect transition="in" filter="dissolve">
                                      <p:cBhvr>
                                        <p:cTn id="12" dur="500"/>
                                        <p:tgtEl>
                                          <p:spTgt spid="3113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1299">
                                            <p:txEl>
                                              <p:pRg st="1" end="1"/>
                                            </p:txEl>
                                          </p:spTgt>
                                        </p:tgtEl>
                                        <p:attrNameLst>
                                          <p:attrName>style.visibility</p:attrName>
                                        </p:attrNameLst>
                                      </p:cBhvr>
                                      <p:to>
                                        <p:strVal val="visible"/>
                                      </p:to>
                                    </p:set>
                                    <p:animEffect transition="in" filter="dissolve">
                                      <p:cBhvr>
                                        <p:cTn id="17" dur="500"/>
                                        <p:tgtEl>
                                          <p:spTgt spid="3112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1299">
                                            <p:txEl>
                                              <p:pRg st="2" end="2"/>
                                            </p:txEl>
                                          </p:spTgt>
                                        </p:tgtEl>
                                        <p:attrNameLst>
                                          <p:attrName>style.visibility</p:attrName>
                                        </p:attrNameLst>
                                      </p:cBhvr>
                                      <p:to>
                                        <p:strVal val="visible"/>
                                      </p:to>
                                    </p:set>
                                    <p:animEffect transition="in" filter="dissolve">
                                      <p:cBhvr>
                                        <p:cTn id="22" dur="500"/>
                                        <p:tgtEl>
                                          <p:spTgt spid="3112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1299">
                                            <p:txEl>
                                              <p:pRg st="3" end="3"/>
                                            </p:txEl>
                                          </p:spTgt>
                                        </p:tgtEl>
                                        <p:attrNameLst>
                                          <p:attrName>style.visibility</p:attrName>
                                        </p:attrNameLst>
                                      </p:cBhvr>
                                      <p:to>
                                        <p:strVal val="visible"/>
                                      </p:to>
                                    </p:set>
                                    <p:animEffect transition="in" filter="dissolve">
                                      <p:cBhvr>
                                        <p:cTn id="27" dur="500"/>
                                        <p:tgtEl>
                                          <p:spTgt spid="311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066800"/>
            <a:ext cx="9144000" cy="609600"/>
          </a:xfrm>
        </p:spPr>
        <p:txBody>
          <a:bodyPr/>
          <a:lstStyle/>
          <a:p>
            <a:pPr eaLnBrk="1" hangingPunct="1"/>
            <a:r>
              <a:rPr lang="de-CH" sz="3200" b="1" u="none" smtClean="0"/>
              <a:t>Mathematische Modellierung des Wachstums III</a:t>
            </a:r>
          </a:p>
        </p:txBody>
      </p:sp>
      <p:sp>
        <p:nvSpPr>
          <p:cNvPr id="314371" name="Rectangle 3"/>
          <p:cNvSpPr>
            <a:spLocks noGrp="1" noChangeArrowheads="1"/>
          </p:cNvSpPr>
          <p:nvPr>
            <p:ph type="body" idx="1"/>
          </p:nvPr>
        </p:nvSpPr>
        <p:spPr bwMode="auto">
          <a:xfrm>
            <a:off x="381000" y="4800600"/>
            <a:ext cx="8382000" cy="13716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de-CH" sz="2000" smtClean="0"/>
              <a:t>Ich kann zusätzlich Wasser abfliessen lassen.</a:t>
            </a:r>
          </a:p>
          <a:p>
            <a:pPr algn="just" eaLnBrk="1" hangingPunct="1">
              <a:lnSpc>
                <a:spcPct val="80000"/>
              </a:lnSpc>
            </a:pPr>
            <a:r>
              <a:rPr lang="de-CH" sz="2000" smtClean="0"/>
              <a:t>Ich ziehe den Stöpsel heraus und regle die Abflussmenge mit der Ferse.</a:t>
            </a:r>
          </a:p>
          <a:p>
            <a:pPr algn="just" eaLnBrk="1" hangingPunct="1">
              <a:lnSpc>
                <a:spcPct val="80000"/>
              </a:lnSpc>
            </a:pPr>
            <a:r>
              <a:rPr lang="de-CH" sz="2000" smtClean="0"/>
              <a:t>Falls mehr Wasser abfliesst als zufliesst, sinkt der Pegel.</a:t>
            </a:r>
          </a:p>
          <a:p>
            <a:pPr algn="just" eaLnBrk="1" hangingPunct="1">
              <a:lnSpc>
                <a:spcPct val="80000"/>
              </a:lnSpc>
            </a:pPr>
            <a:r>
              <a:rPr lang="de-CH" sz="2000" smtClean="0"/>
              <a:t>Falls mehr Wasser zufliesst, steigt der Pegel an.</a:t>
            </a:r>
          </a:p>
        </p:txBody>
      </p:sp>
      <p:pic>
        <p:nvPicPr>
          <p:cNvPr id="314373" name="Picture 5" descr="Badewanne_3"/>
          <p:cNvPicPr>
            <a:picLocks noGrp="1" noChangeAspect="1" noChangeArrowheads="1"/>
          </p:cNvPicPr>
          <p:nvPr/>
        </p:nvPicPr>
        <p:blipFill>
          <a:blip r:embed="rId3" cstate="print"/>
          <a:srcRect/>
          <a:stretch>
            <a:fillRect/>
          </a:stretch>
        </p:blipFill>
        <p:spPr bwMode="auto">
          <a:xfrm>
            <a:off x="2041525" y="1865313"/>
            <a:ext cx="5273675" cy="2782887"/>
          </a:xfrm>
          <a:prstGeom prst="rect">
            <a:avLst/>
          </a:prstGeom>
          <a:noFill/>
          <a:ln w="28575">
            <a:solidFill>
              <a:srgbClr val="00007A"/>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Effect transition="in" filter="dissolve">
                                      <p:cBhvr>
                                        <p:cTn id="7" dur="500"/>
                                        <p:tgtEl>
                                          <p:spTgt spid="314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4373"/>
                                        </p:tgtEl>
                                        <p:attrNameLst>
                                          <p:attrName>style.visibility</p:attrName>
                                        </p:attrNameLst>
                                      </p:cBhvr>
                                      <p:to>
                                        <p:strVal val="visible"/>
                                      </p:to>
                                    </p:set>
                                    <p:animEffect transition="in" filter="dissolve">
                                      <p:cBhvr>
                                        <p:cTn id="12" dur="500"/>
                                        <p:tgtEl>
                                          <p:spTgt spid="3143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4371">
                                            <p:txEl>
                                              <p:pRg st="1" end="1"/>
                                            </p:txEl>
                                          </p:spTgt>
                                        </p:tgtEl>
                                        <p:attrNameLst>
                                          <p:attrName>style.visibility</p:attrName>
                                        </p:attrNameLst>
                                      </p:cBhvr>
                                      <p:to>
                                        <p:strVal val="visible"/>
                                      </p:to>
                                    </p:set>
                                    <p:animEffect transition="in" filter="dissolve">
                                      <p:cBhvr>
                                        <p:cTn id="17" dur="500"/>
                                        <p:tgtEl>
                                          <p:spTgt spid="3143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4371">
                                            <p:txEl>
                                              <p:pRg st="2" end="2"/>
                                            </p:txEl>
                                          </p:spTgt>
                                        </p:tgtEl>
                                        <p:attrNameLst>
                                          <p:attrName>style.visibility</p:attrName>
                                        </p:attrNameLst>
                                      </p:cBhvr>
                                      <p:to>
                                        <p:strVal val="visible"/>
                                      </p:to>
                                    </p:set>
                                    <p:animEffect transition="in" filter="dissolve">
                                      <p:cBhvr>
                                        <p:cTn id="22" dur="500"/>
                                        <p:tgtEl>
                                          <p:spTgt spid="3143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4371">
                                            <p:txEl>
                                              <p:pRg st="3" end="3"/>
                                            </p:txEl>
                                          </p:spTgt>
                                        </p:tgtEl>
                                        <p:attrNameLst>
                                          <p:attrName>style.visibility</p:attrName>
                                        </p:attrNameLst>
                                      </p:cBhvr>
                                      <p:to>
                                        <p:strVal val="visible"/>
                                      </p:to>
                                    </p:set>
                                    <p:animEffect transition="in" filter="dissolve">
                                      <p:cBhvr>
                                        <p:cTn id="27" dur="500"/>
                                        <p:tgtEl>
                                          <p:spTgt spid="314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066800"/>
            <a:ext cx="9144000" cy="609600"/>
          </a:xfrm>
        </p:spPr>
        <p:txBody>
          <a:bodyPr/>
          <a:lstStyle/>
          <a:p>
            <a:pPr eaLnBrk="1" hangingPunct="1"/>
            <a:r>
              <a:rPr lang="de-CH" sz="3200" b="1" u="none" smtClean="0"/>
              <a:t>Mathematische Modellierung des Wachstums IV</a:t>
            </a:r>
          </a:p>
        </p:txBody>
      </p:sp>
      <p:sp>
        <p:nvSpPr>
          <p:cNvPr id="317443" name="Rectangle 3"/>
          <p:cNvSpPr>
            <a:spLocks noGrp="1" noChangeArrowheads="1"/>
          </p:cNvSpPr>
          <p:nvPr>
            <p:ph type="body" idx="1"/>
          </p:nvPr>
        </p:nvSpPr>
        <p:spPr bwMode="auto">
          <a:xfrm>
            <a:off x="381000" y="4724400"/>
            <a:ext cx="8382000" cy="15240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de-CH" sz="2000" smtClean="0"/>
              <a:t>Die Bevölkerung verändert sich auf Grund der Geburtenrate und der Sterberate.</a:t>
            </a:r>
          </a:p>
          <a:p>
            <a:pPr algn="just" eaLnBrk="1" hangingPunct="1">
              <a:lnSpc>
                <a:spcPct val="80000"/>
              </a:lnSpc>
            </a:pPr>
            <a:r>
              <a:rPr lang="de-CH" sz="2000" smtClean="0"/>
              <a:t>Sowohl Geburten wie Todesfälle wachsen proportional mit der Bevölkerung.</a:t>
            </a:r>
          </a:p>
          <a:p>
            <a:pPr algn="just" eaLnBrk="1" hangingPunct="1">
              <a:lnSpc>
                <a:spcPct val="80000"/>
              </a:lnSpc>
            </a:pPr>
            <a:r>
              <a:rPr lang="de-CH" sz="2000" smtClean="0"/>
              <a:t>Bei einem </a:t>
            </a:r>
            <a:r>
              <a:rPr lang="de-DE" sz="2000" smtClean="0"/>
              <a:t>Überschuss an Geburten wächst die Bevölkerung an.</a:t>
            </a:r>
          </a:p>
          <a:p>
            <a:pPr algn="just" eaLnBrk="1" hangingPunct="1">
              <a:lnSpc>
                <a:spcPct val="80000"/>
              </a:lnSpc>
            </a:pPr>
            <a:r>
              <a:rPr lang="de-CH" sz="2000" smtClean="0"/>
              <a:t>Bei einem Geburtendefizit reduziert sich die Bevölkerung.</a:t>
            </a:r>
          </a:p>
        </p:txBody>
      </p:sp>
      <p:sp>
        <p:nvSpPr>
          <p:cNvPr id="317445" name="Rectangle 5"/>
          <p:cNvSpPr>
            <a:spLocks noChangeArrowheads="1"/>
          </p:cNvSpPr>
          <p:nvPr/>
        </p:nvSpPr>
        <p:spPr bwMode="auto">
          <a:xfrm>
            <a:off x="381000" y="1752600"/>
            <a:ext cx="8382000" cy="685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sz="2000"/>
              <a:t>Die Methode funktioniert nicht nur für Wasser.  Es darf abstrahiert werden.</a:t>
            </a:r>
          </a:p>
          <a:p>
            <a:pPr marL="342900" indent="-342900" algn="just">
              <a:lnSpc>
                <a:spcPct val="80000"/>
              </a:lnSpc>
              <a:spcBef>
                <a:spcPct val="20000"/>
              </a:spcBef>
              <a:buFontTx/>
              <a:buChar char="•"/>
            </a:pPr>
            <a:r>
              <a:rPr lang="de-CH" sz="2000"/>
              <a:t>Wir wollen jetzt die Weltbevölkerung betrachten.</a:t>
            </a:r>
          </a:p>
        </p:txBody>
      </p:sp>
      <p:pic>
        <p:nvPicPr>
          <p:cNvPr id="317446" name="Picture 6" descr="Wachstumsmodell"/>
          <p:cNvPicPr>
            <a:picLocks noGrp="1" noChangeAspect="1" noChangeArrowheads="1"/>
          </p:cNvPicPr>
          <p:nvPr/>
        </p:nvPicPr>
        <p:blipFill>
          <a:blip r:embed="rId3" cstate="print"/>
          <a:srcRect/>
          <a:stretch>
            <a:fillRect/>
          </a:stretch>
        </p:blipFill>
        <p:spPr bwMode="auto">
          <a:xfrm>
            <a:off x="1828800" y="2454275"/>
            <a:ext cx="4940300" cy="2193925"/>
          </a:xfrm>
          <a:prstGeom prst="rect">
            <a:avLst/>
          </a:prstGeom>
          <a:noFill/>
          <a:ln w="28575">
            <a:solidFill>
              <a:srgbClr val="00007A"/>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45">
                                            <p:txEl>
                                              <p:pRg st="0" end="0"/>
                                            </p:txEl>
                                          </p:spTgt>
                                        </p:tgtEl>
                                        <p:attrNameLst>
                                          <p:attrName>style.visibility</p:attrName>
                                        </p:attrNameLst>
                                      </p:cBhvr>
                                      <p:to>
                                        <p:strVal val="visible"/>
                                      </p:to>
                                    </p:set>
                                    <p:animEffect transition="in" filter="dissolve">
                                      <p:cBhvr>
                                        <p:cTn id="7" dur="500"/>
                                        <p:tgtEl>
                                          <p:spTgt spid="317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45">
                                            <p:txEl>
                                              <p:pRg st="1" end="1"/>
                                            </p:txEl>
                                          </p:spTgt>
                                        </p:tgtEl>
                                        <p:attrNameLst>
                                          <p:attrName>style.visibility</p:attrName>
                                        </p:attrNameLst>
                                      </p:cBhvr>
                                      <p:to>
                                        <p:strVal val="visible"/>
                                      </p:to>
                                    </p:set>
                                    <p:animEffect transition="in" filter="dissolve">
                                      <p:cBhvr>
                                        <p:cTn id="12" dur="500"/>
                                        <p:tgtEl>
                                          <p:spTgt spid="3174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7446"/>
                                        </p:tgtEl>
                                        <p:attrNameLst>
                                          <p:attrName>style.visibility</p:attrName>
                                        </p:attrNameLst>
                                      </p:cBhvr>
                                      <p:to>
                                        <p:strVal val="visible"/>
                                      </p:to>
                                    </p:set>
                                    <p:animEffect transition="in" filter="dissolve">
                                      <p:cBhvr>
                                        <p:cTn id="17" dur="500"/>
                                        <p:tgtEl>
                                          <p:spTgt spid="3174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43">
                                            <p:txEl>
                                              <p:pRg st="0" end="0"/>
                                            </p:txEl>
                                          </p:spTgt>
                                        </p:tgtEl>
                                        <p:attrNameLst>
                                          <p:attrName>style.visibility</p:attrName>
                                        </p:attrNameLst>
                                      </p:cBhvr>
                                      <p:to>
                                        <p:strVal val="visible"/>
                                      </p:to>
                                    </p:set>
                                    <p:animEffect transition="in" filter="dissolve">
                                      <p:cBhvr>
                                        <p:cTn id="22" dur="500"/>
                                        <p:tgtEl>
                                          <p:spTgt spid="3174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443">
                                            <p:txEl>
                                              <p:pRg st="1" end="1"/>
                                            </p:txEl>
                                          </p:spTgt>
                                        </p:tgtEl>
                                        <p:attrNameLst>
                                          <p:attrName>style.visibility</p:attrName>
                                        </p:attrNameLst>
                                      </p:cBhvr>
                                      <p:to>
                                        <p:strVal val="visible"/>
                                      </p:to>
                                    </p:set>
                                    <p:animEffect transition="in" filter="dissolve">
                                      <p:cBhvr>
                                        <p:cTn id="27" dur="500"/>
                                        <p:tgtEl>
                                          <p:spTgt spid="3174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443">
                                            <p:txEl>
                                              <p:pRg st="2" end="2"/>
                                            </p:txEl>
                                          </p:spTgt>
                                        </p:tgtEl>
                                        <p:attrNameLst>
                                          <p:attrName>style.visibility</p:attrName>
                                        </p:attrNameLst>
                                      </p:cBhvr>
                                      <p:to>
                                        <p:strVal val="visible"/>
                                      </p:to>
                                    </p:set>
                                    <p:animEffect transition="in" filter="dissolve">
                                      <p:cBhvr>
                                        <p:cTn id="32" dur="500"/>
                                        <p:tgtEl>
                                          <p:spTgt spid="31744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7443">
                                            <p:txEl>
                                              <p:pRg st="3" end="3"/>
                                            </p:txEl>
                                          </p:spTgt>
                                        </p:tgtEl>
                                        <p:attrNameLst>
                                          <p:attrName>style.visibility</p:attrName>
                                        </p:attrNameLst>
                                      </p:cBhvr>
                                      <p:to>
                                        <p:strVal val="visible"/>
                                      </p:to>
                                    </p:set>
                                    <p:animEffect transition="in" filter="dissolve">
                                      <p:cBhvr>
                                        <p:cTn id="37" dur="500"/>
                                        <p:tgtEl>
                                          <p:spTgt spid="317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p:bldP spid="31744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066800"/>
            <a:ext cx="9144000" cy="609600"/>
          </a:xfrm>
        </p:spPr>
        <p:txBody>
          <a:bodyPr/>
          <a:lstStyle/>
          <a:p>
            <a:pPr eaLnBrk="1" hangingPunct="1"/>
            <a:r>
              <a:rPr lang="de-CH" sz="3200" b="1" u="none" smtClean="0"/>
              <a:t>Simulation des Wachstums</a:t>
            </a:r>
          </a:p>
        </p:txBody>
      </p:sp>
      <p:sp>
        <p:nvSpPr>
          <p:cNvPr id="320515" name="Rectangle 3"/>
          <p:cNvSpPr>
            <a:spLocks noGrp="1" noChangeArrowheads="1"/>
          </p:cNvSpPr>
          <p:nvPr>
            <p:ph type="body" idx="1"/>
          </p:nvPr>
        </p:nvSpPr>
        <p:spPr bwMode="auto">
          <a:xfrm>
            <a:off x="381000" y="4787900"/>
            <a:ext cx="8382000" cy="15240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de-CH" sz="2000" smtClean="0"/>
              <a:t>Die Bevölkerung wächst exponentiell an.</a:t>
            </a:r>
          </a:p>
          <a:p>
            <a:pPr algn="just" eaLnBrk="1" hangingPunct="1">
              <a:lnSpc>
                <a:spcPct val="80000"/>
              </a:lnSpc>
            </a:pPr>
            <a:r>
              <a:rPr lang="de-CH" sz="2000" smtClean="0"/>
              <a:t>Bei diesem Modell wächst die Bevölkerung ins Uferlose.</a:t>
            </a:r>
          </a:p>
          <a:p>
            <a:pPr algn="just" eaLnBrk="1" hangingPunct="1">
              <a:lnSpc>
                <a:spcPct val="80000"/>
              </a:lnSpc>
            </a:pPr>
            <a:r>
              <a:rPr lang="de-CH" sz="2000" smtClean="0"/>
              <a:t>Biologische Systeme zeichnen sich in der Tat durch exponentielles Wachstum aus.</a:t>
            </a:r>
          </a:p>
          <a:p>
            <a:pPr algn="just" eaLnBrk="1" hangingPunct="1">
              <a:lnSpc>
                <a:spcPct val="80000"/>
              </a:lnSpc>
            </a:pPr>
            <a:r>
              <a:rPr lang="de-CH" sz="2000" smtClean="0"/>
              <a:t>Jedes biologische System wächst bis an seine Grenzen.</a:t>
            </a:r>
          </a:p>
        </p:txBody>
      </p:sp>
      <p:sp>
        <p:nvSpPr>
          <p:cNvPr id="320516" name="Rectangle 4"/>
          <p:cNvSpPr>
            <a:spLocks noChangeArrowheads="1"/>
          </p:cNvSpPr>
          <p:nvPr/>
        </p:nvSpPr>
        <p:spPr bwMode="auto">
          <a:xfrm>
            <a:off x="381000" y="1714500"/>
            <a:ext cx="8382000" cy="457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de-CH" sz="2000"/>
              <a:t>Wir können das Modell nun simulieren.</a:t>
            </a:r>
          </a:p>
        </p:txBody>
      </p:sp>
      <p:pic>
        <p:nvPicPr>
          <p:cNvPr id="320518" name="Picture 6" descr="ExpWachstum"/>
          <p:cNvPicPr>
            <a:picLocks noGrp="1" noChangeAspect="1" noChangeArrowheads="1"/>
          </p:cNvPicPr>
          <p:nvPr/>
        </p:nvPicPr>
        <p:blipFill>
          <a:blip r:embed="rId3" cstate="print"/>
          <a:srcRect/>
          <a:stretch>
            <a:fillRect/>
          </a:stretch>
        </p:blipFill>
        <p:spPr bwMode="auto">
          <a:xfrm>
            <a:off x="1828800" y="2136775"/>
            <a:ext cx="5300663" cy="2524125"/>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Effect transition="in" filter="dissolve">
                                      <p:cBhvr>
                                        <p:cTn id="7" dur="500"/>
                                        <p:tgtEl>
                                          <p:spTgt spid="320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0518"/>
                                        </p:tgtEl>
                                        <p:attrNameLst>
                                          <p:attrName>style.visibility</p:attrName>
                                        </p:attrNameLst>
                                      </p:cBhvr>
                                      <p:to>
                                        <p:strVal val="visible"/>
                                      </p:to>
                                    </p:set>
                                    <p:animEffect transition="in" filter="dissolve">
                                      <p:cBhvr>
                                        <p:cTn id="12" dur="500"/>
                                        <p:tgtEl>
                                          <p:spTgt spid="3205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0515">
                                            <p:txEl>
                                              <p:pRg st="0" end="0"/>
                                            </p:txEl>
                                          </p:spTgt>
                                        </p:tgtEl>
                                        <p:attrNameLst>
                                          <p:attrName>style.visibility</p:attrName>
                                        </p:attrNameLst>
                                      </p:cBhvr>
                                      <p:to>
                                        <p:strVal val="visible"/>
                                      </p:to>
                                    </p:set>
                                    <p:animEffect transition="in" filter="dissolve">
                                      <p:cBhvr>
                                        <p:cTn id="17" dur="500"/>
                                        <p:tgtEl>
                                          <p:spTgt spid="3205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0515">
                                            <p:txEl>
                                              <p:pRg st="1" end="1"/>
                                            </p:txEl>
                                          </p:spTgt>
                                        </p:tgtEl>
                                        <p:attrNameLst>
                                          <p:attrName>style.visibility</p:attrName>
                                        </p:attrNameLst>
                                      </p:cBhvr>
                                      <p:to>
                                        <p:strVal val="visible"/>
                                      </p:to>
                                    </p:set>
                                    <p:animEffect transition="in" filter="dissolve">
                                      <p:cBhvr>
                                        <p:cTn id="22" dur="500"/>
                                        <p:tgtEl>
                                          <p:spTgt spid="3205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0515">
                                            <p:txEl>
                                              <p:pRg st="2" end="2"/>
                                            </p:txEl>
                                          </p:spTgt>
                                        </p:tgtEl>
                                        <p:attrNameLst>
                                          <p:attrName>style.visibility</p:attrName>
                                        </p:attrNameLst>
                                      </p:cBhvr>
                                      <p:to>
                                        <p:strVal val="visible"/>
                                      </p:to>
                                    </p:set>
                                    <p:animEffect transition="in" filter="dissolve">
                                      <p:cBhvr>
                                        <p:cTn id="27" dur="500"/>
                                        <p:tgtEl>
                                          <p:spTgt spid="3205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0515">
                                            <p:txEl>
                                              <p:pRg st="3" end="3"/>
                                            </p:txEl>
                                          </p:spTgt>
                                        </p:tgtEl>
                                        <p:attrNameLst>
                                          <p:attrName>style.visibility</p:attrName>
                                        </p:attrNameLst>
                                      </p:cBhvr>
                                      <p:to>
                                        <p:strVal val="visible"/>
                                      </p:to>
                                    </p:set>
                                    <p:animEffect transition="in" filter="dissolve">
                                      <p:cBhvr>
                                        <p:cTn id="32" dur="500"/>
                                        <p:tgtEl>
                                          <p:spTgt spid="320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P spid="320516" grpId="0" build="p"/>
    </p:bldLst>
  </p:timing>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0099"/>
      </a:hlink>
      <a:folHlink>
        <a:srgbClr val="009900"/>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2049</Words>
  <Application>Microsoft Office PowerPoint</Application>
  <PresentationFormat>On-screen Show (4:3)</PresentationFormat>
  <Paragraphs>186</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Forte</vt:lpstr>
      <vt:lpstr>Times New Roman</vt:lpstr>
      <vt:lpstr>Standarddesign</vt:lpstr>
      <vt:lpstr>Die Energieversorgung in der Schweiz</vt:lpstr>
      <vt:lpstr>Vorhersagen des Weltbevölkerungswachstums</vt:lpstr>
      <vt:lpstr>Interpretation der Simulationsresultate</vt:lpstr>
      <vt:lpstr>Wie kommt man zu solchen Vorhersagen?</vt:lpstr>
      <vt:lpstr>Mathematische Modellierung des Wachstums</vt:lpstr>
      <vt:lpstr>Mathematische Modellierung des Wachstums II</vt:lpstr>
      <vt:lpstr>Mathematische Modellierung des Wachstums III</vt:lpstr>
      <vt:lpstr>Mathematische Modellierung des Wachstums IV</vt:lpstr>
      <vt:lpstr>Simulation des Wachstums</vt:lpstr>
      <vt:lpstr>Die Grenzen des Wachstums</vt:lpstr>
      <vt:lpstr>Die Grenzen des Wachstums II</vt:lpstr>
      <vt:lpstr>Weltmodell: Populationsdynamik</vt:lpstr>
      <vt:lpstr>Weltmodell: Anbaufläche</vt:lpstr>
      <vt:lpstr>Weltmodell: Gesamtmodell</vt:lpstr>
      <vt:lpstr>Die Grenzen des Wachstums III</vt:lpstr>
      <vt:lpstr>Die Grenzen des Wachstums IV</vt:lpstr>
      <vt:lpstr>Die Grenzen des Wachstums V</vt:lpstr>
      <vt:lpstr>Die Grenzen des Wachstums VI</vt:lpstr>
      <vt:lpstr>Simulieren wir weiter (Szenarium 6) …</vt:lpstr>
      <vt:lpstr>Interpretation der Simulationsresultate</vt:lpstr>
      <vt:lpstr>Interpretation der Simulationsresultate II</vt:lpstr>
      <vt:lpstr>Die Erschöpfung der Resourcen</vt:lpstr>
      <vt:lpstr>Die Erschöpfung der Resourcen II</vt:lpstr>
      <vt:lpstr>Wie ermittelt man den Zeitpunkt von „Peak Oil“?</vt:lpstr>
      <vt:lpstr>Hubbert‘s „Peak“</vt:lpstr>
      <vt:lpstr>Hubbert‘s „Peak“ II</vt:lpstr>
      <vt:lpstr>Hubbert‘s „Peak“ III</vt:lpstr>
      <vt:lpstr>Die Realität</vt:lpstr>
      <vt:lpstr>Die Realität II</vt:lpstr>
      <vt:lpstr>Die Realität III</vt:lpstr>
      <vt:lpstr>Warum ist „Peak Oil“ wichtig?</vt:lpstr>
      <vt:lpstr>Die Situation in der Schweiz</vt:lpstr>
      <vt:lpstr>Die Situation in der Schweiz II</vt:lpstr>
      <vt:lpstr>Die 2000 Watt Gesellschaft</vt:lpstr>
      <vt:lpstr>Die 2000 Watt Gesellschaft II</vt:lpstr>
      <vt:lpstr>Peak Energie = Peak Food</vt:lpstr>
      <vt:lpstr>Was kann die Schweiz tun?</vt:lpstr>
      <vt:lpstr>Was kann die Schweiz tun? (II)</vt:lpstr>
      <vt:lpstr>Was kann die Schweiz tun? (III)</vt:lpstr>
      <vt:lpstr>Abschliessende Bemerkungen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System Modeling</dc:title>
  <dc:subject>World Dynamics</dc:subject>
  <dc:creator>Dr. François E. Cellier</dc:creator>
  <cp:lastModifiedBy>Cellier</cp:lastModifiedBy>
  <cp:revision>272</cp:revision>
  <dcterms:created xsi:type="dcterms:W3CDTF">2001-10-10T22:13:04Z</dcterms:created>
  <dcterms:modified xsi:type="dcterms:W3CDTF">2013-11-21T01:55:51Z</dcterms:modified>
  <cp:category>Powerpoint Presentation</cp:category>
</cp:coreProperties>
</file>