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624" r:id="rId2"/>
    <p:sldId id="625" r:id="rId3"/>
    <p:sldId id="577" r:id="rId4"/>
    <p:sldId id="590" r:id="rId5"/>
    <p:sldId id="602" r:id="rId6"/>
    <p:sldId id="604" r:id="rId7"/>
    <p:sldId id="594" r:id="rId8"/>
    <p:sldId id="579" r:id="rId9"/>
    <p:sldId id="591" r:id="rId10"/>
    <p:sldId id="605" r:id="rId11"/>
    <p:sldId id="606" r:id="rId12"/>
    <p:sldId id="609" r:id="rId13"/>
    <p:sldId id="612" r:id="rId14"/>
    <p:sldId id="613" r:id="rId15"/>
    <p:sldId id="614" r:id="rId16"/>
    <p:sldId id="615" r:id="rId17"/>
    <p:sldId id="581" r:id="rId18"/>
    <p:sldId id="616" r:id="rId19"/>
    <p:sldId id="582" r:id="rId20"/>
    <p:sldId id="583" r:id="rId21"/>
    <p:sldId id="617" r:id="rId22"/>
    <p:sldId id="585" r:id="rId23"/>
    <p:sldId id="618" r:id="rId24"/>
    <p:sldId id="619" r:id="rId25"/>
    <p:sldId id="620" r:id="rId26"/>
    <p:sldId id="621" r:id="rId27"/>
    <p:sldId id="622" r:id="rId28"/>
    <p:sldId id="623" r:id="rId29"/>
    <p:sldId id="567" r:id="rId3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0000"/>
    <a:srgbClr val="0000FF"/>
    <a:srgbClr val="ECFEA8"/>
    <a:srgbClr val="FFFF00"/>
    <a:srgbClr val="00FF00"/>
    <a:srgbClr val="E2E2E2"/>
    <a:srgbClr val="E4E4E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59" autoAdjust="0"/>
    <p:restoredTop sz="81695" autoAdjust="0"/>
  </p:normalViewPr>
  <p:slideViewPr>
    <p:cSldViewPr>
      <p:cViewPr varScale="1">
        <p:scale>
          <a:sx n="78" d="100"/>
          <a:sy n="78" d="100"/>
        </p:scale>
        <p:origin x="-1320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870" y="-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10" Type="http://schemas.openxmlformats.org/officeDocument/2006/relationships/image" Target="../media/image44.wmf"/><Relationship Id="rId4" Type="http://schemas.openxmlformats.org/officeDocument/2006/relationships/image" Target="../media/image38.wmf"/><Relationship Id="rId9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532AB-72BD-4F3E-8CE0-74BE7D3C78E4}" type="datetimeFigureOut">
              <a:rPr lang="es-AR" smtClean="0"/>
              <a:pPr/>
              <a:t>14/10/2013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8D8E2-C53F-47E3-927C-DB206A3209C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5B7070-56BD-4168-8CA5-8E205698F737}" type="datetimeFigureOut">
              <a:rPr lang="es-AR" smtClean="0"/>
              <a:pPr/>
              <a:t>14/10/2013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0D090-A2D8-43CD-82CB-0145D95ABE2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0D090-A2D8-43CD-82CB-0145D95ABE23}" type="slidenum">
              <a:rPr lang="es-AR" smtClean="0"/>
              <a:pPr/>
              <a:t>1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KM: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0D090-A2D8-43CD-82CB-0145D95ABE23}" type="slidenum">
              <a:rPr lang="es-AR" smtClean="0"/>
              <a:pPr/>
              <a:t>4</a:t>
            </a:fld>
            <a:endParaRPr lang="es-A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0D090-A2D8-43CD-82CB-0145D95ABE23}" type="slidenum">
              <a:rPr lang="es-AR" smtClean="0"/>
              <a:pPr/>
              <a:t>9</a:t>
            </a:fld>
            <a:endParaRPr lang="es-A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4114D3-681D-47EC-99CF-16C9F7D5FCBF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64172-F526-4C1A-8011-EA7F5FF34D48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FA6EB-9BC0-4585-8EB5-DBACBB6CE69D}" type="slidenum">
              <a:rPr lang="en-US"/>
              <a:pPr/>
              <a:t>14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FA6EB-9BC0-4585-8EB5-DBACBB6CE69D}" type="slidenum">
              <a:rPr lang="en-US"/>
              <a:pPr/>
              <a:t>15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Ks_irr</a:t>
            </a:r>
            <a:r>
              <a:rPr lang="en-US" baseline="0" dirty="0" smtClean="0"/>
              <a:t> does not play a role here</a:t>
            </a: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0D090-A2D8-43CD-82CB-0145D95ABE23}" type="slidenum">
              <a:rPr lang="es-AR" smtClean="0"/>
              <a:pPr/>
              <a:t>25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572000" y="0"/>
            <a:ext cx="4572000" cy="86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AR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4572000" cy="86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AR"/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0" y="71414"/>
            <a:ext cx="4572000" cy="7143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s-AR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title</a:t>
            </a:r>
            <a:endParaRPr lang="es-AR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"/>
            <a:ext cx="4572000" cy="857232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text Click to edit Master text</a:t>
            </a:r>
            <a:endParaRPr lang="es-AR" dirty="0"/>
          </a:p>
        </p:txBody>
      </p:sp>
    </p:spTree>
  </p:cSld>
  <p:clrMapOvr>
    <a:masterClrMapping/>
  </p:clrMapOvr>
  <p:transition advTm="6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86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B64F-4D5C-47C6-B534-4C37EE03716A}" type="datetimeFigureOut">
              <a:rPr lang="es-AR" smtClean="0"/>
              <a:pPr/>
              <a:t>14/10/2013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9CF9-16BF-4C05-B83A-E40BA892C1F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advTm="6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B64F-4D5C-47C6-B534-4C37EE03716A}" type="datetimeFigureOut">
              <a:rPr lang="es-AR" smtClean="0"/>
              <a:pPr/>
              <a:t>14/10/2013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9CF9-16BF-4C05-B83A-E40BA892C1F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advTm="6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8D82-0134-405F-9AB6-717E9A12D66B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4A517-66D2-4488-96FC-333E6D35E0D1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C824-6B13-434A-89CF-5892D7515409}" type="datetimeFigureOut">
              <a:rPr lang="en-US" smtClean="0"/>
              <a:pPr/>
              <a:t>10/14/2013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C1E-1733-47EF-A2DE-2679580472C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86454"/>
          </a:xfrm>
        </p:spPr>
        <p:txBody>
          <a:bodyPr/>
          <a:lstStyle>
            <a:lvl1pPr>
              <a:spcBef>
                <a:spcPts val="1200"/>
              </a:spcBef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s-A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72000" y="0"/>
            <a:ext cx="4572000" cy="719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AR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4572000" cy="719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AR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71435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s-AR" sz="3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 title</a:t>
            </a:r>
            <a:endParaRPr lang="es-A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643710"/>
            <a:ext cx="9144000" cy="2142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Dr.</a:t>
            </a:r>
            <a:r>
              <a:rPr lang="es-AR" sz="1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A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Rodrigo Castro                                     I3M–SESDE</a:t>
            </a:r>
            <a:r>
              <a:rPr lang="es-AR" sz="1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2013. Athens, </a:t>
            </a:r>
            <a:r>
              <a:rPr lang="es-AR" sz="1400" b="1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Greece</a:t>
            </a:r>
            <a:r>
              <a:rPr lang="es-AR" sz="1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. </a:t>
            </a:r>
            <a:r>
              <a:rPr lang="es-AR" sz="1400" b="1" kern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September</a:t>
            </a:r>
            <a:r>
              <a:rPr lang="es-AR" sz="14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27</a:t>
            </a:r>
            <a:r>
              <a:rPr lang="es-AR" sz="14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2013.                                           </a:t>
            </a:r>
            <a:fld id="{24DFAC02-7D90-4105-B169-721E24E30AE8}" type="slidenum">
              <a:rPr lang="es-AR" sz="1400" b="1" baseline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ctr"/>
              <a:t>‹Nº›</a:t>
            </a:fld>
            <a:endParaRPr lang="es-AR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1"/>
            <a:ext cx="4572000" cy="714356"/>
          </a:xfrm>
        </p:spPr>
        <p:txBody>
          <a:bodyPr anchor="ctr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text Click to edit Master text</a:t>
            </a:r>
            <a:endParaRPr lang="es-AR" dirty="0"/>
          </a:p>
        </p:txBody>
      </p:sp>
    </p:spTree>
  </p:cSld>
  <p:clrMapOvr>
    <a:masterClrMapping/>
  </p:clrMapOvr>
  <p:transition advTm="6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B64F-4D5C-47C6-B534-4C37EE03716A}" type="datetimeFigureOut">
              <a:rPr lang="es-AR" smtClean="0"/>
              <a:pPr/>
              <a:t>14/10/2013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9CF9-16BF-4C05-B83A-E40BA892C1F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advTm="6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86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B64F-4D5C-47C6-B534-4C37EE03716A}" type="datetimeFigureOut">
              <a:rPr lang="es-AR" smtClean="0"/>
              <a:pPr/>
              <a:t>14/10/2013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9CF9-16BF-4C05-B83A-E40BA892C1F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advTm="6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86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B64F-4D5C-47C6-B534-4C37EE03716A}" type="datetimeFigureOut">
              <a:rPr lang="es-AR" smtClean="0"/>
              <a:pPr/>
              <a:t>14/10/2013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9CF9-16BF-4C05-B83A-E40BA892C1F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advTm="6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864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B64F-4D5C-47C6-B534-4C37EE03716A}" type="datetimeFigureOut">
              <a:rPr lang="es-AR" smtClean="0"/>
              <a:pPr/>
              <a:t>14/10/2013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9CF9-16BF-4C05-B83A-E40BA892C1F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advTm="6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B64F-4D5C-47C6-B534-4C37EE03716A}" type="datetimeFigureOut">
              <a:rPr lang="es-AR" smtClean="0"/>
              <a:pPr/>
              <a:t>14/10/2013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9CF9-16BF-4C05-B83A-E40BA892C1F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advTm="6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B64F-4D5C-47C6-B534-4C37EE03716A}" type="datetimeFigureOut">
              <a:rPr lang="es-AR" smtClean="0"/>
              <a:pPr/>
              <a:t>14/10/2013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9CF9-16BF-4C05-B83A-E40BA892C1F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advTm="6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8B64F-4D5C-47C6-B534-4C37EE03716A}" type="datetimeFigureOut">
              <a:rPr lang="es-AR" smtClean="0"/>
              <a:pPr/>
              <a:t>14/10/2013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99CF9-16BF-4C05-B83A-E40BA892C1F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  <p:transition advTm="6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8B64F-4D5C-47C6-B534-4C37EE03716A}" type="datetimeFigureOut">
              <a:rPr lang="es-AR" smtClean="0"/>
              <a:pPr/>
              <a:t>14/10/2013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99CF9-16BF-4C05-B83A-E40BA892C1FF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advTm="6000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oleObject" Target="../embeddings/oleObject14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8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34.png"/><Relationship Id="rId9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rodrigo.castro@usys.ethz.ch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mailto:rcastro@dc.uba.a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5417" name="Picture 9"/>
          <p:cNvPicPr>
            <a:picLocks noChangeAspect="1" noChangeArrowheads="1"/>
          </p:cNvPicPr>
          <p:nvPr/>
        </p:nvPicPr>
        <p:blipFill>
          <a:blip r:embed="rId3" cstate="print"/>
          <a:srcRect r="1120"/>
          <a:stretch>
            <a:fillRect/>
          </a:stretch>
        </p:blipFill>
        <p:spPr bwMode="auto">
          <a:xfrm>
            <a:off x="6901656" y="5652740"/>
            <a:ext cx="2242344" cy="6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2314352" y="5542632"/>
            <a:ext cx="4104456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b="1" spc="1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Sept. 27, 2013</a:t>
            </a:r>
            <a:r>
              <a:rPr lang="en-US" b="1" spc="15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</a:t>
            </a:r>
            <a:r>
              <a:rPr lang="en-US" b="1" spc="15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Athens</a:t>
            </a:r>
            <a:r>
              <a:rPr lang="en-US" b="1" spc="1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Greece</a:t>
            </a:r>
            <a:endParaRPr lang="en-US" b="1" spc="15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154194" y="1958975"/>
            <a:ext cx="9478722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ECO-BOND GRAPHS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100" b="1" dirty="0" smtClean="0">
                <a:latin typeface="+mj-lt"/>
                <a:ea typeface="+mj-ea"/>
                <a:cs typeface="+mj-cs"/>
              </a:rPr>
              <a:t>An Energy-Based Modeling and Simulation Framework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3100" b="1" dirty="0" smtClean="0">
                <a:latin typeface="+mj-lt"/>
                <a:ea typeface="+mj-ea"/>
                <a:cs typeface="+mj-cs"/>
              </a:rPr>
              <a:t>for Complex Dynamic Systems 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2800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with a focus on </a:t>
            </a:r>
            <a:r>
              <a:rPr lang="en-US" sz="28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Sustainability</a:t>
            </a:r>
            <a:r>
              <a:rPr lang="en-US" sz="2800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en-US" sz="2800" b="1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Embodied Energy </a:t>
            </a:r>
            <a:r>
              <a:rPr lang="en-US" sz="2800" i="1" dirty="0" smtClean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Flows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82567" y="3950076"/>
            <a:ext cx="8064500" cy="4870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kumimoji="0" lang="en-US" sz="2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Rodrigo Castro</a:t>
            </a: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2000" dirty="0" smtClean="0"/>
              <a:t> ETH Zürich, Switzerland.</a:t>
            </a:r>
            <a:br>
              <a:rPr lang="en-US" sz="2000" dirty="0" smtClean="0"/>
            </a:br>
            <a:r>
              <a:rPr lang="en-US" sz="2000" dirty="0" smtClean="0"/>
              <a:t>University of Buenos Aires &amp; CONICET, Argentina.</a:t>
            </a:r>
            <a:br>
              <a:rPr lang="en-US" sz="2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 algn="ctr">
              <a:lnSpc>
                <a:spcPct val="80000"/>
              </a:lnSpc>
              <a:spcBef>
                <a:spcPct val="20000"/>
              </a:spcBef>
              <a:defRPr/>
            </a:pPr>
            <a:endParaRPr kumimoji="0" lang="en-US" sz="280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/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/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6199" y="64920"/>
            <a:ext cx="2727993" cy="818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18 Grupo"/>
          <p:cNvGrpSpPr/>
          <p:nvPr/>
        </p:nvGrpSpPr>
        <p:grpSpPr>
          <a:xfrm>
            <a:off x="4063752" y="696888"/>
            <a:ext cx="2150952" cy="856701"/>
            <a:chOff x="2572514" y="1015762"/>
            <a:chExt cx="2473754" cy="985270"/>
          </a:xfrm>
        </p:grpSpPr>
        <p:pic>
          <p:nvPicPr>
            <p:cNvPr id="634893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r="66395"/>
            <a:stretch>
              <a:fillRect/>
            </a:stretch>
          </p:blipFill>
          <p:spPr bwMode="auto">
            <a:xfrm>
              <a:off x="2572514" y="1016160"/>
              <a:ext cx="755668" cy="888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 l="34778"/>
            <a:stretch>
              <a:fillRect/>
            </a:stretch>
          </p:blipFill>
          <p:spPr bwMode="auto">
            <a:xfrm>
              <a:off x="3419872" y="1015762"/>
              <a:ext cx="1626396" cy="985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19 Grupo"/>
          <p:cNvGrpSpPr/>
          <p:nvPr/>
        </p:nvGrpSpPr>
        <p:grpSpPr>
          <a:xfrm>
            <a:off x="3479180" y="31924"/>
            <a:ext cx="2796740" cy="813847"/>
            <a:chOff x="3011726" y="44624"/>
            <a:chExt cx="3216458" cy="935984"/>
          </a:xfrm>
        </p:grpSpPr>
        <p:pic>
          <p:nvPicPr>
            <p:cNvPr id="634888" name="Picture 8" descr="http://www.uba.ar/imagenes-web/logo-uba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grayscl/>
            </a:blip>
            <a:srcRect l="27237" t="30802" b="15859"/>
            <a:stretch>
              <a:fillRect/>
            </a:stretch>
          </p:blipFill>
          <p:spPr bwMode="auto">
            <a:xfrm>
              <a:off x="3949243" y="249600"/>
              <a:ext cx="2278941" cy="576064"/>
            </a:xfrm>
            <a:prstGeom prst="rect">
              <a:avLst/>
            </a:prstGeom>
            <a:noFill/>
          </p:spPr>
        </p:pic>
        <p:pic>
          <p:nvPicPr>
            <p:cNvPr id="634892" name="Picture 12" descr="https://encrypted-tbn2.gstatic.com/images?q=tbn:ANd9GcTrdVw4A5zi3dAU-AhYJ1OgF8slXksgJ0N2ILHo0qS4uAJDzTASD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11726" y="44624"/>
              <a:ext cx="935984" cy="935984"/>
            </a:xfrm>
            <a:prstGeom prst="rect">
              <a:avLst/>
            </a:prstGeom>
            <a:noFill/>
          </p:spPr>
        </p:pic>
      </p:grpSp>
      <p:pic>
        <p:nvPicPr>
          <p:cNvPr id="634882" name="Picture 2" descr="https://encrypted-tbn1.gstatic.com/images?q=tbn:ANd9GcSd5x3SaYQHx8lG-v-8EXiSfqMgYxyWUWEHhOtoMSlf4_OpFJ3fW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25060" y="38100"/>
            <a:ext cx="1260652" cy="1116000"/>
          </a:xfrm>
          <a:prstGeom prst="rect">
            <a:avLst/>
          </a:prstGeom>
          <a:noFill/>
        </p:spPr>
      </p:pic>
      <p:pic>
        <p:nvPicPr>
          <p:cNvPr id="785414" name="Picture 6" descr="http://www.msc-les.org/conf/i3m2013/index_file/image5875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400" y="5805264"/>
            <a:ext cx="869685" cy="1014634"/>
          </a:xfrm>
          <a:prstGeom prst="rect">
            <a:avLst/>
          </a:prstGeom>
          <a:noFill/>
        </p:spPr>
      </p:pic>
      <p:sp>
        <p:nvSpPr>
          <p:cNvPr id="16" name="15 Rectángulo"/>
          <p:cNvSpPr/>
          <p:nvPr/>
        </p:nvSpPr>
        <p:spPr>
          <a:xfrm>
            <a:off x="840284" y="5750148"/>
            <a:ext cx="1944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The 10th </a:t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International </a:t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Multidisciplinary </a:t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Modelling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 &amp; Simulation </a:t>
            </a:r>
          </a:p>
          <a:p>
            <a:r>
              <a:rPr lang="en-US" sz="1400" b="1" dirty="0" err="1" smtClean="0">
                <a:solidFill>
                  <a:schemeClr val="bg1">
                    <a:lumMod val="50000"/>
                  </a:schemeClr>
                </a:solidFill>
              </a:rPr>
              <a:t>Multiconference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482308" y="6208236"/>
            <a:ext cx="2699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The 1st Int’l. Workshop on </a:t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Simulation for Energy, Sustainable </a:t>
            </a:r>
          </a:p>
          <a:p>
            <a:pPr algn="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</a:rPr>
              <a:t>Development &amp; Environment</a:t>
            </a:r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85416" name="Picture 8" descr="http://www.msc-les.org/conf/sesde2013/index_file/image3221.jpg"/>
          <p:cNvPicPr>
            <a:picLocks noChangeAspect="1" noChangeArrowheads="1"/>
          </p:cNvPicPr>
          <p:nvPr/>
        </p:nvPicPr>
        <p:blipFill>
          <a:blip r:embed="rId10" cstate="print"/>
          <a:srcRect t="12432"/>
          <a:stretch>
            <a:fillRect/>
          </a:stretch>
        </p:blipFill>
        <p:spPr bwMode="auto">
          <a:xfrm>
            <a:off x="3693388" y="5889972"/>
            <a:ext cx="1454676" cy="9087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188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contenido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812128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 smtClean="0"/>
              <a:t>Bondgraph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a </a:t>
            </a:r>
            <a:r>
              <a:rPr lang="es-ES" dirty="0" err="1" smtClean="0"/>
              <a:t>graphical</a:t>
            </a:r>
            <a:r>
              <a:rPr lang="es-ES" dirty="0" smtClean="0"/>
              <a:t> </a:t>
            </a:r>
            <a:r>
              <a:rPr lang="es-ES" dirty="0" err="1" smtClean="0"/>
              <a:t>modeling</a:t>
            </a:r>
            <a:r>
              <a:rPr lang="es-ES" dirty="0" smtClean="0"/>
              <a:t> </a:t>
            </a:r>
            <a:r>
              <a:rPr lang="es-ES" dirty="0" err="1" smtClean="0"/>
              <a:t>technique</a:t>
            </a:r>
            <a:r>
              <a:rPr lang="es-ES" dirty="0" smtClean="0"/>
              <a:t> </a:t>
            </a:r>
          </a:p>
          <a:p>
            <a:pPr lvl="1"/>
            <a:r>
              <a:rPr lang="es-ES" dirty="0" err="1" smtClean="0"/>
              <a:t>Rooted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tracking of </a:t>
            </a:r>
            <a:r>
              <a:rPr lang="es-ES" dirty="0" err="1" smtClean="0"/>
              <a:t>power</a:t>
            </a:r>
            <a:r>
              <a:rPr lang="es-ES" dirty="0" smtClean="0"/>
              <a:t> [</a:t>
            </a:r>
            <a:r>
              <a:rPr lang="es-ES" dirty="0" err="1" smtClean="0"/>
              <a:t>Joules</a:t>
            </a:r>
            <a:r>
              <a:rPr lang="es-ES" dirty="0" smtClean="0"/>
              <a:t>/</a:t>
            </a:r>
            <a:r>
              <a:rPr lang="es-ES" dirty="0" err="1" smtClean="0"/>
              <a:t>sec</a:t>
            </a:r>
            <a:r>
              <a:rPr lang="es-ES" dirty="0" smtClean="0"/>
              <a:t>=Watt]</a:t>
            </a:r>
          </a:p>
          <a:p>
            <a:pPr lvl="1"/>
            <a:r>
              <a:rPr lang="es-ES" dirty="0" err="1" smtClean="0"/>
              <a:t>Represented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effort</a:t>
            </a:r>
            <a:r>
              <a:rPr lang="es-ES" dirty="0" smtClean="0">
                <a:solidFill>
                  <a:srgbClr val="FF0000"/>
                </a:solidFill>
              </a:rPr>
              <a:t> variables (e) </a:t>
            </a:r>
            <a:r>
              <a:rPr lang="es-ES" dirty="0" smtClean="0"/>
              <a:t>and </a:t>
            </a:r>
            <a:r>
              <a:rPr lang="es-ES" dirty="0" err="1" smtClean="0">
                <a:solidFill>
                  <a:srgbClr val="FF0000"/>
                </a:solidFill>
              </a:rPr>
              <a:t>flow</a:t>
            </a:r>
            <a:r>
              <a:rPr lang="es-ES" dirty="0" smtClean="0">
                <a:solidFill>
                  <a:srgbClr val="FF0000"/>
                </a:solidFill>
              </a:rPr>
              <a:t> variables (f)</a:t>
            </a:r>
          </a:p>
          <a:p>
            <a:pPr lvl="1"/>
            <a:endParaRPr lang="es-ES" dirty="0" smtClean="0">
              <a:solidFill>
                <a:srgbClr val="FF0000"/>
              </a:solidFill>
            </a:endParaRPr>
          </a:p>
          <a:p>
            <a:pPr lvl="1"/>
            <a:endParaRPr lang="es-ES" dirty="0" smtClean="0">
              <a:solidFill>
                <a:srgbClr val="FF0000"/>
              </a:solidFill>
            </a:endParaRPr>
          </a:p>
          <a:p>
            <a:pPr lvl="1"/>
            <a:endParaRPr lang="es-ES" dirty="0" smtClean="0">
              <a:solidFill>
                <a:srgbClr val="FF0000"/>
              </a:solidFill>
            </a:endParaRPr>
          </a:p>
          <a:p>
            <a:r>
              <a:rPr lang="es-ES" b="1" dirty="0" err="1" smtClean="0"/>
              <a:t>Goal</a:t>
            </a:r>
            <a:r>
              <a:rPr lang="es-ES" b="1" dirty="0" smtClean="0"/>
              <a:t>:</a:t>
            </a:r>
          </a:p>
          <a:p>
            <a:pPr lvl="1"/>
            <a:r>
              <a:rPr lang="es-ES" dirty="0" err="1" smtClean="0">
                <a:solidFill>
                  <a:srgbClr val="FF0000"/>
                </a:solidFill>
              </a:rPr>
              <a:t>Sound</a:t>
            </a:r>
            <a:r>
              <a:rPr lang="es-ES" dirty="0" smtClean="0"/>
              <a:t> </a:t>
            </a:r>
            <a:r>
              <a:rPr lang="es-ES" dirty="0" err="1" smtClean="0"/>
              <a:t>physical</a:t>
            </a:r>
            <a:r>
              <a:rPr lang="es-ES" dirty="0" smtClean="0"/>
              <a:t> </a:t>
            </a:r>
            <a:r>
              <a:rPr lang="es-ES" dirty="0" err="1" smtClean="0"/>
              <a:t>modeling</a:t>
            </a:r>
            <a:r>
              <a:rPr lang="es-ES" dirty="0" smtClean="0"/>
              <a:t> of </a:t>
            </a:r>
            <a:r>
              <a:rPr lang="es-ES" dirty="0" err="1" smtClean="0"/>
              <a:t>generalized</a:t>
            </a:r>
            <a:r>
              <a:rPr lang="es-ES" dirty="0" smtClean="0"/>
              <a:t> </a:t>
            </a:r>
            <a:r>
              <a:rPr lang="es-ES" dirty="0" err="1" smtClean="0"/>
              <a:t>flows</a:t>
            </a:r>
            <a:r>
              <a:rPr lang="es-ES" dirty="0" smtClean="0"/>
              <a:t> of </a:t>
            </a:r>
            <a:r>
              <a:rPr lang="es-ES" dirty="0" err="1" smtClean="0"/>
              <a:t>energy</a:t>
            </a:r>
            <a:endParaRPr lang="es-ES" dirty="0" smtClean="0"/>
          </a:p>
          <a:p>
            <a:pPr lvl="1"/>
            <a:r>
              <a:rPr lang="es-ES" dirty="0" err="1" smtClean="0">
                <a:solidFill>
                  <a:srgbClr val="FF0000"/>
                </a:solidFill>
              </a:rPr>
              <a:t>Self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>
                <a:solidFill>
                  <a:srgbClr val="FF0000"/>
                </a:solidFill>
              </a:rPr>
              <a:t>checking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capabilities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thermodynamic</a:t>
            </a:r>
            <a:r>
              <a:rPr lang="es-ES" dirty="0" smtClean="0"/>
              <a:t> </a:t>
            </a:r>
            <a:r>
              <a:rPr lang="es-ES" dirty="0" err="1" smtClean="0">
                <a:solidFill>
                  <a:srgbClr val="FF0000"/>
                </a:solidFill>
              </a:rPr>
              <a:t>feasibility</a:t>
            </a:r>
            <a:endParaRPr lang="es-ES" dirty="0" smtClean="0">
              <a:solidFill>
                <a:srgbClr val="FF0000"/>
              </a:solidFill>
            </a:endParaRPr>
          </a:p>
          <a:p>
            <a:r>
              <a:rPr lang="es-ES" b="1" dirty="0" err="1" smtClean="0"/>
              <a:t>Strategy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Bondgraphic</a:t>
            </a:r>
            <a:r>
              <a:rPr lang="es-ES" dirty="0" smtClean="0"/>
              <a:t> </a:t>
            </a:r>
            <a:r>
              <a:rPr lang="es-ES" dirty="0" err="1" smtClean="0"/>
              <a:t>modeling</a:t>
            </a:r>
            <a:r>
              <a:rPr lang="es-ES" dirty="0" smtClean="0"/>
              <a:t> of </a:t>
            </a:r>
            <a:r>
              <a:rPr lang="es-ES" dirty="0" err="1" smtClean="0"/>
              <a:t>phenomenological</a:t>
            </a:r>
            <a:r>
              <a:rPr lang="es-ES" dirty="0" smtClean="0"/>
              <a:t> </a:t>
            </a:r>
            <a:r>
              <a:rPr lang="es-ES" dirty="0" err="1" smtClean="0"/>
              <a:t>processes</a:t>
            </a:r>
            <a:r>
              <a:rPr lang="es-ES" dirty="0" smtClean="0"/>
              <a:t> </a:t>
            </a:r>
          </a:p>
          <a:p>
            <a:pPr lvl="1"/>
            <a:r>
              <a:rPr lang="es-ES" dirty="0" err="1" smtClean="0"/>
              <a:t>Including</a:t>
            </a:r>
            <a:r>
              <a:rPr lang="es-ES" dirty="0" smtClean="0"/>
              <a:t> </a:t>
            </a:r>
            <a:r>
              <a:rPr lang="es-ES" dirty="0" err="1" smtClean="0"/>
              <a:t>emergy</a:t>
            </a:r>
            <a:r>
              <a:rPr lang="es-ES" dirty="0" smtClean="0"/>
              <a:t> tracking </a:t>
            </a:r>
            <a:r>
              <a:rPr lang="es-ES" dirty="0" err="1" smtClean="0"/>
              <a:t>capabilities</a:t>
            </a:r>
            <a:endParaRPr lang="es-E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Bondgraphic approach</a:t>
            </a:r>
            <a:endParaRPr lang="en-US" dirty="0"/>
          </a:p>
        </p:txBody>
      </p:sp>
      <p:sp>
        <p:nvSpPr>
          <p:cNvPr id="25" name="24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Bond Graph Formalism</a:t>
            </a:r>
            <a:endParaRPr lang="en-US" dirty="0"/>
          </a:p>
        </p:txBody>
      </p:sp>
      <p:grpSp>
        <p:nvGrpSpPr>
          <p:cNvPr id="34" name="Group 8"/>
          <p:cNvGrpSpPr>
            <a:grpSpLocks/>
          </p:cNvGrpSpPr>
          <p:nvPr/>
        </p:nvGrpSpPr>
        <p:grpSpPr bwMode="auto">
          <a:xfrm>
            <a:off x="1344216" y="2323005"/>
            <a:ext cx="1981200" cy="873127"/>
            <a:chOff x="1968" y="1687"/>
            <a:chExt cx="1248" cy="550"/>
          </a:xfrm>
          <a:noFill/>
        </p:grpSpPr>
        <p:sp>
          <p:nvSpPr>
            <p:cNvPr id="35" name="Line 4"/>
            <p:cNvSpPr>
              <a:spLocks noChangeShapeType="1"/>
            </p:cNvSpPr>
            <p:nvPr/>
          </p:nvSpPr>
          <p:spPr bwMode="auto">
            <a:xfrm>
              <a:off x="1968" y="1968"/>
              <a:ext cx="1248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5"/>
            <p:cNvSpPr>
              <a:spLocks noChangeShapeType="1"/>
            </p:cNvSpPr>
            <p:nvPr/>
          </p:nvSpPr>
          <p:spPr bwMode="auto">
            <a:xfrm flipH="1" flipV="1">
              <a:off x="2832" y="1824"/>
              <a:ext cx="384" cy="144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2376" y="1687"/>
              <a:ext cx="288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2400" b="1" i="1" dirty="0">
                  <a:solidFill>
                    <a:schemeClr val="accent2"/>
                  </a:solidFill>
                </a:rPr>
                <a:t>e</a:t>
              </a:r>
              <a:endParaRPr lang="en-US" sz="2400" b="1" i="1" dirty="0">
                <a:solidFill>
                  <a:schemeClr val="accent2"/>
                </a:solidFill>
              </a:endParaRPr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376" y="1946"/>
              <a:ext cx="288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2400" b="1" i="1" dirty="0">
                  <a:solidFill>
                    <a:schemeClr val="accent2"/>
                  </a:solidFill>
                </a:rPr>
                <a:t>f</a:t>
              </a:r>
              <a:endParaRPr lang="en-US" sz="2400" b="1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909616" y="2515086"/>
            <a:ext cx="13716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067944" y="2489686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800" b="1" i="1" dirty="0" smtClean="0">
                <a:solidFill>
                  <a:schemeClr val="accent2"/>
                </a:solidFill>
              </a:rPr>
              <a:t>Power </a:t>
            </a:r>
            <a:r>
              <a:rPr lang="de-CH" sz="2800" b="1" i="1" dirty="0">
                <a:solidFill>
                  <a:schemeClr val="accent2"/>
                </a:solidFill>
              </a:rPr>
              <a:t>= e</a:t>
            </a:r>
            <a:r>
              <a:rPr lang="ca-ES" sz="2800" b="1" i="1" dirty="0">
                <a:solidFill>
                  <a:schemeClr val="accent2"/>
                </a:solidFill>
              </a:rPr>
              <a:t> · </a:t>
            </a:r>
            <a:r>
              <a:rPr lang="de-CH" sz="2800" b="1" i="1" dirty="0">
                <a:solidFill>
                  <a:schemeClr val="accent2"/>
                </a:solidFill>
              </a:rPr>
              <a:t>f</a:t>
            </a:r>
            <a:endParaRPr lang="en-US" sz="2800" b="1" i="1" dirty="0">
              <a:solidFill>
                <a:schemeClr val="accent2"/>
              </a:solidFill>
            </a:endParaRP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5687616" y="2388086"/>
            <a:ext cx="2362200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6591082" y="2357998"/>
            <a:ext cx="2229390" cy="85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 i="1" dirty="0">
                <a:solidFill>
                  <a:schemeClr val="accent2"/>
                </a:solidFill>
              </a:rPr>
              <a:t>e:</a:t>
            </a:r>
            <a:r>
              <a:rPr lang="en-US" sz="2800" b="1" i="1" dirty="0">
                <a:solidFill>
                  <a:srgbClr val="008000"/>
                </a:solidFill>
              </a:rPr>
              <a:t> Effort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 i="1" dirty="0">
                <a:solidFill>
                  <a:schemeClr val="accent2"/>
                </a:solidFill>
              </a:rPr>
              <a:t>f:</a:t>
            </a:r>
            <a:r>
              <a:rPr lang="en-US" sz="2800" b="1" i="1" dirty="0">
                <a:solidFill>
                  <a:srgbClr val="008000"/>
                </a:solidFill>
              </a:rPr>
              <a:t> Flow</a:t>
            </a: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34 Tabla"/>
          <p:cNvGraphicFramePr>
            <a:graphicFrameLocks noGrp="1"/>
          </p:cNvGraphicFramePr>
          <p:nvPr/>
        </p:nvGraphicFramePr>
        <p:xfrm>
          <a:off x="251520" y="2024748"/>
          <a:ext cx="8604447" cy="4428588"/>
        </p:xfrm>
        <a:graphic>
          <a:graphicData uri="http://schemas.openxmlformats.org/drawingml/2006/table">
            <a:tbl>
              <a:tblPr/>
              <a:tblGrid>
                <a:gridCol w="2868149"/>
                <a:gridCol w="2868149"/>
                <a:gridCol w="2868149"/>
              </a:tblGrid>
              <a:tr h="852310">
                <a:tc>
                  <a:txBody>
                    <a:bodyPr/>
                    <a:lstStyle/>
                    <a:p>
                      <a:pPr algn="ctr"/>
                      <a:endParaRPr lang="en-US" sz="3200" b="1" dirty="0" smtClean="0"/>
                    </a:p>
                    <a:p>
                      <a:pPr algn="ctr"/>
                      <a:r>
                        <a:rPr lang="en-US" sz="3200" b="1" i="1" dirty="0" smtClean="0">
                          <a:solidFill>
                            <a:srgbClr val="FF0000"/>
                          </a:solidFill>
                        </a:rPr>
                        <a:t>Energy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/>
                        <a:t>Domain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rgbClr val="FF0000"/>
                          </a:solidFill>
                        </a:rPr>
                        <a:t>e</a:t>
                      </a:r>
                    </a:p>
                    <a:p>
                      <a:pPr algn="ctr"/>
                      <a:r>
                        <a:rPr lang="en-US" sz="3200" b="1" i="1" dirty="0" smtClean="0">
                          <a:solidFill>
                            <a:srgbClr val="FF0000"/>
                          </a:solidFill>
                        </a:rPr>
                        <a:t>Effort</a:t>
                      </a:r>
                      <a:r>
                        <a:rPr lang="en-US" sz="3200" b="1" i="1" dirty="0" smtClean="0"/>
                        <a:t> variable</a:t>
                      </a:r>
                      <a:endParaRPr lang="en-US" sz="3200" b="1" i="1" dirty="0"/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</a:p>
                    <a:p>
                      <a:pPr algn="ctr"/>
                      <a:r>
                        <a:rPr lang="en-US" sz="3200" b="1" i="1" dirty="0" smtClean="0">
                          <a:solidFill>
                            <a:srgbClr val="FF0000"/>
                          </a:solidFill>
                        </a:rPr>
                        <a:t>Flow</a:t>
                      </a:r>
                      <a:r>
                        <a:rPr lang="en-US" sz="3200" b="1" i="1" dirty="0" smtClean="0"/>
                        <a:t> variable</a:t>
                      </a:r>
                      <a:endParaRPr lang="en-US" sz="3200" b="1" i="1" dirty="0"/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91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Mechanical, translation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Force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Linear velocity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8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Mechanical, rotation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Torque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Angular velocity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Electrical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Electromotive force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Current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8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Magnetic</a:t>
                      </a:r>
                      <a:endParaRPr lang="en-US" sz="24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Magnetomotive</a:t>
                      </a:r>
                      <a:r>
                        <a:rPr lang="en-US" sz="2400" dirty="0"/>
                        <a:t> force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Flux rate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8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Hydraulic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Pressure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Volumetric flow rate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466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Thermal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temperature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entropy flow rate</a:t>
                      </a:r>
                    </a:p>
                  </a:txBody>
                  <a:tcPr marL="38340" marR="38340" marT="19170" marB="191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7" name="36 CuadroTexto"/>
          <p:cNvSpPr txBox="1"/>
          <p:nvPr/>
        </p:nvSpPr>
        <p:spPr>
          <a:xfrm>
            <a:off x="0" y="0"/>
            <a:ext cx="8892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b="1" dirty="0" smtClean="0">
              <a:solidFill>
                <a:srgbClr val="FF0000"/>
              </a:solidFill>
            </a:endParaRPr>
          </a:p>
          <a:p>
            <a:endParaRPr lang="es-ES" sz="2400" b="1" u="sng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</p:txBody>
      </p:sp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domains</a:t>
            </a:r>
            <a:endParaRPr lang="en-U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</a:rPr>
              <a:t>Bondgraph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err="1" smtClean="0"/>
              <a:t>multi-energy</a:t>
            </a:r>
            <a:r>
              <a:rPr lang="es-ES" dirty="0" smtClean="0"/>
              <a:t> </a:t>
            </a:r>
            <a:r>
              <a:rPr lang="es-ES" dirty="0" err="1" smtClean="0"/>
              <a:t>domain</a:t>
            </a:r>
            <a:endParaRPr lang="en-US" dirty="0"/>
          </a:p>
        </p:txBody>
      </p:sp>
      <p:sp>
        <p:nvSpPr>
          <p:cNvPr id="11" name="10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Bond Graph Formalism</a:t>
            </a: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5039072" y="765891"/>
            <a:ext cx="1981200" cy="1150941"/>
            <a:chOff x="1968" y="1642"/>
            <a:chExt cx="1248" cy="725"/>
          </a:xfrm>
          <a:noFill/>
        </p:grpSpPr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1968" y="2005"/>
              <a:ext cx="1248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H="1" flipV="1">
              <a:off x="2832" y="1861"/>
              <a:ext cx="384" cy="144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2376" y="1642"/>
              <a:ext cx="28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3200" b="1" i="1" dirty="0">
                  <a:solidFill>
                    <a:srgbClr val="FF0000"/>
                  </a:solidFill>
                </a:rPr>
                <a:t>e</a:t>
              </a:r>
              <a:endParaRPr lang="en-US" sz="3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2376" y="1999"/>
              <a:ext cx="28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3200" b="1" i="1" dirty="0">
                  <a:solidFill>
                    <a:srgbClr val="FF0000"/>
                  </a:solidFill>
                </a:rPr>
                <a:t>f</a:t>
              </a:r>
              <a:endParaRPr lang="en-US" sz="3200" b="1" i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Marcador de contenido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3363856"/>
          </a:xfrm>
        </p:spPr>
        <p:txBody>
          <a:bodyPr>
            <a:normAutofit fontScale="92500" lnSpcReduction="20000"/>
          </a:bodyPr>
          <a:lstStyle/>
          <a:p>
            <a:pPr lvl="0" algn="just">
              <a:defRPr/>
            </a:pPr>
            <a:r>
              <a:rPr lang="en-US" dirty="0" smtClean="0">
                <a:effectLst/>
              </a:rPr>
              <a:t>As every bond defines two </a:t>
            </a:r>
            <a:r>
              <a:rPr lang="en-US" b="1" dirty="0" smtClean="0">
                <a:effectLst/>
              </a:rPr>
              <a:t>separate variables</a:t>
            </a:r>
            <a:endParaRPr lang="en-US" dirty="0" smtClean="0">
              <a:effectLst/>
            </a:endParaRPr>
          </a:p>
          <a:p>
            <a:pPr lvl="1" algn="just">
              <a:defRPr/>
            </a:pPr>
            <a:r>
              <a:rPr lang="en-US" dirty="0" smtClean="0"/>
              <a:t>T</a:t>
            </a:r>
            <a:r>
              <a:rPr lang="en-US" dirty="0" smtClean="0">
                <a:effectLst/>
              </a:rPr>
              <a:t>he </a:t>
            </a:r>
            <a:r>
              <a:rPr lang="en-US" b="1" i="1" dirty="0" smtClean="0">
                <a:effectLst/>
              </a:rPr>
              <a:t>effort </a:t>
            </a:r>
            <a:r>
              <a:rPr lang="en-US" b="1" i="1" dirty="0" smtClean="0">
                <a:solidFill>
                  <a:srgbClr val="FF0000"/>
                </a:solidFill>
                <a:effectLst/>
              </a:rPr>
              <a:t>e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and the </a:t>
            </a:r>
            <a:r>
              <a:rPr lang="en-US" b="1" i="1" dirty="0" smtClean="0">
                <a:effectLst/>
              </a:rPr>
              <a:t>flow </a:t>
            </a:r>
            <a:r>
              <a:rPr lang="en-US" b="1" i="1" dirty="0" smtClean="0">
                <a:solidFill>
                  <a:srgbClr val="FF0000"/>
                </a:solidFill>
                <a:effectLst/>
              </a:rPr>
              <a:t>f</a:t>
            </a:r>
          </a:p>
          <a:p>
            <a:pPr lvl="1" algn="just">
              <a:defRPr/>
            </a:pPr>
            <a:r>
              <a:rPr lang="en-US" dirty="0" smtClean="0">
                <a:solidFill>
                  <a:srgbClr val="FF0000"/>
                </a:solidFill>
                <a:effectLst/>
              </a:rPr>
              <a:t>We need two equations </a:t>
            </a:r>
            <a:r>
              <a:rPr lang="en-US" dirty="0" smtClean="0">
                <a:effectLst/>
              </a:rPr>
              <a:t>to compute values for these two variables</a:t>
            </a:r>
          </a:p>
          <a:p>
            <a:pPr lvl="0" algn="just">
              <a:defRPr/>
            </a:pPr>
            <a:r>
              <a:rPr lang="en-US" dirty="0" smtClean="0">
                <a:effectLst/>
              </a:rPr>
              <a:t>It is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always possible </a:t>
            </a:r>
            <a:r>
              <a:rPr lang="en-US" dirty="0" smtClean="0">
                <a:effectLst/>
              </a:rPr>
              <a:t>to compute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one of the two </a:t>
            </a:r>
            <a:r>
              <a:rPr lang="en-US" dirty="0" smtClean="0">
                <a:effectLst/>
              </a:rPr>
              <a:t>variables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at each side of the bond</a:t>
            </a:r>
            <a:r>
              <a:rPr lang="en-US" dirty="0" smtClean="0">
                <a:effectLst/>
              </a:rPr>
              <a:t>.</a:t>
            </a:r>
          </a:p>
          <a:p>
            <a:pPr lvl="0" algn="just">
              <a:defRPr/>
            </a:pPr>
            <a:r>
              <a:rPr lang="en-US" dirty="0" smtClean="0">
                <a:effectLst/>
              </a:rPr>
              <a:t>A </a:t>
            </a:r>
            <a:r>
              <a:rPr lang="en-US" b="1" i="1" dirty="0" smtClean="0">
                <a:solidFill>
                  <a:srgbClr val="FF0000"/>
                </a:solidFill>
                <a:effectLst/>
              </a:rPr>
              <a:t>vertical bar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dirty="0" smtClean="0">
                <a:effectLst/>
              </a:rPr>
              <a:t>symbolizes the side where the </a:t>
            </a:r>
            <a:r>
              <a:rPr lang="en-US" b="1" i="1" dirty="0" smtClean="0">
                <a:solidFill>
                  <a:srgbClr val="FF0000"/>
                </a:solidFill>
                <a:effectLst/>
              </a:rPr>
              <a:t>flow</a:t>
            </a:r>
            <a:r>
              <a:rPr lang="en-US" dirty="0" smtClean="0">
                <a:effectLst/>
              </a:rPr>
              <a:t> is being computed.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none" dirty="0" smtClean="0"/>
              <a:t>Causal Bonds</a:t>
            </a:r>
            <a:endParaRPr lang="de-CH" u="none" dirty="0" smtClean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Bond Graph Formalism</a:t>
            </a:r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3275856" y="4941168"/>
            <a:ext cx="1981200" cy="1150941"/>
            <a:chOff x="1968" y="1642"/>
            <a:chExt cx="1248" cy="725"/>
          </a:xfrm>
          <a:noFill/>
        </p:grpSpPr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1968" y="2005"/>
              <a:ext cx="1248" cy="0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 flipV="1">
              <a:off x="2832" y="1861"/>
              <a:ext cx="384" cy="144"/>
            </a:xfrm>
            <a:prstGeom prst="line">
              <a:avLst/>
            </a:prstGeom>
            <a:grp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376" y="1642"/>
              <a:ext cx="28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3200" b="1" i="1" dirty="0">
                  <a:solidFill>
                    <a:srgbClr val="FF0000"/>
                  </a:solidFill>
                </a:rPr>
                <a:t>e</a:t>
              </a:r>
              <a:endParaRPr lang="en-US" sz="32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376" y="1999"/>
              <a:ext cx="28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3200" b="1" i="1" dirty="0">
                  <a:solidFill>
                    <a:srgbClr val="FF0000"/>
                  </a:solidFill>
                </a:rPr>
                <a:t>f</a:t>
              </a:r>
              <a:endParaRPr lang="en-US" sz="3200" b="1" i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24" name="23 Conector recto"/>
          <p:cNvCxnSpPr/>
          <p:nvPr/>
        </p:nvCxnSpPr>
        <p:spPr>
          <a:xfrm>
            <a:off x="3275856" y="5116248"/>
            <a:ext cx="0" cy="792088"/>
          </a:xfrm>
          <a:prstGeom prst="line">
            <a:avLst/>
          </a:prstGeom>
          <a:grpFill/>
          <a:ln w="76200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balances of energy</a:t>
            </a: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none" dirty="0" smtClean="0"/>
              <a:t>Junctions</a:t>
            </a:r>
            <a:endParaRPr lang="en-US" dirty="0" smtClean="0"/>
          </a:p>
        </p:txBody>
      </p:sp>
      <p:sp>
        <p:nvSpPr>
          <p:cNvPr id="45" name="44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Bond Graph Formalism</a:t>
            </a: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073224" y="1707480"/>
            <a:ext cx="6523038" cy="1412875"/>
            <a:chOff x="864" y="1440"/>
            <a:chExt cx="4109" cy="89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864" y="1440"/>
              <a:ext cx="1632" cy="890"/>
              <a:chOff x="864" y="1440"/>
              <a:chExt cx="1632" cy="890"/>
            </a:xfrm>
          </p:grpSpPr>
          <p:sp>
            <p:nvSpPr>
              <p:cNvPr id="19487" name="Line 4"/>
              <p:cNvSpPr>
                <a:spLocks noChangeShapeType="1"/>
              </p:cNvSpPr>
              <p:nvPr/>
            </p:nvSpPr>
            <p:spPr bwMode="auto">
              <a:xfrm>
                <a:off x="864" y="1968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Line 5"/>
              <p:cNvSpPr>
                <a:spLocks noChangeShapeType="1"/>
              </p:cNvSpPr>
              <p:nvPr/>
            </p:nvSpPr>
            <p:spPr bwMode="auto">
              <a:xfrm flipH="1" flipV="1">
                <a:off x="1344" y="1872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Text Box 6"/>
              <p:cNvSpPr txBox="1">
                <a:spLocks noChangeArrowheads="1"/>
              </p:cNvSpPr>
              <p:nvPr/>
            </p:nvSpPr>
            <p:spPr bwMode="auto">
              <a:xfrm>
                <a:off x="1583" y="1745"/>
                <a:ext cx="240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3600" b="1" dirty="0"/>
                  <a:t>0</a:t>
                </a:r>
                <a:endParaRPr lang="en-US" sz="3600" b="1" dirty="0"/>
              </a:p>
            </p:txBody>
          </p:sp>
          <p:sp>
            <p:nvSpPr>
              <p:cNvPr id="19490" name="Line 7"/>
              <p:cNvSpPr>
                <a:spLocks noChangeShapeType="1"/>
              </p:cNvSpPr>
              <p:nvPr/>
            </p:nvSpPr>
            <p:spPr bwMode="auto">
              <a:xfrm flipV="1">
                <a:off x="1872" y="1488"/>
                <a:ext cx="624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1" name="Line 8"/>
              <p:cNvSpPr>
                <a:spLocks noChangeShapeType="1"/>
              </p:cNvSpPr>
              <p:nvPr/>
            </p:nvSpPr>
            <p:spPr bwMode="auto">
              <a:xfrm flipH="1">
                <a:off x="2304" y="148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2" name="Line 9"/>
              <p:cNvSpPr>
                <a:spLocks noChangeShapeType="1"/>
              </p:cNvSpPr>
              <p:nvPr/>
            </p:nvSpPr>
            <p:spPr bwMode="auto">
              <a:xfrm>
                <a:off x="1872" y="2016"/>
                <a:ext cx="62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3" name="Line 10"/>
              <p:cNvSpPr>
                <a:spLocks noChangeShapeType="1"/>
              </p:cNvSpPr>
              <p:nvPr/>
            </p:nvSpPr>
            <p:spPr bwMode="auto">
              <a:xfrm flipH="1" flipV="1">
                <a:off x="2400" y="2160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4" name="Text Box 11"/>
              <p:cNvSpPr txBox="1">
                <a:spLocks noChangeArrowheads="1"/>
              </p:cNvSpPr>
              <p:nvPr/>
            </p:nvSpPr>
            <p:spPr bwMode="auto">
              <a:xfrm>
                <a:off x="1008" y="1680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2000" b="1" i="1">
                    <a:solidFill>
                      <a:schemeClr val="accent2"/>
                    </a:solidFill>
                  </a:rPr>
                  <a:t>e</a:t>
                </a:r>
                <a:r>
                  <a:rPr lang="de-CH" sz="2000" b="1" i="1" baseline="-25000">
                    <a:solidFill>
                      <a:schemeClr val="accent2"/>
                    </a:solidFill>
                  </a:rPr>
                  <a:t>1</a:t>
                </a:r>
                <a:endParaRPr lang="en-US" sz="2000" b="1" i="1" baseline="-25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495" name="Text Box 12"/>
              <p:cNvSpPr txBox="1">
                <a:spLocks noChangeArrowheads="1"/>
              </p:cNvSpPr>
              <p:nvPr/>
            </p:nvSpPr>
            <p:spPr bwMode="auto">
              <a:xfrm>
                <a:off x="1920" y="1440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2000" b="1" i="1">
                    <a:solidFill>
                      <a:schemeClr val="accent2"/>
                    </a:solidFill>
                  </a:rPr>
                  <a:t>e</a:t>
                </a:r>
                <a:r>
                  <a:rPr lang="de-CH" sz="2000" b="1" i="1" baseline="-25000">
                    <a:solidFill>
                      <a:schemeClr val="accent2"/>
                    </a:solidFill>
                  </a:rPr>
                  <a:t>2</a:t>
                </a:r>
                <a:endParaRPr lang="en-US" sz="2000" b="1" i="1" baseline="-25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496" name="Text Box 13"/>
              <p:cNvSpPr txBox="1">
                <a:spLocks noChangeArrowheads="1"/>
              </p:cNvSpPr>
              <p:nvPr/>
            </p:nvSpPr>
            <p:spPr bwMode="auto">
              <a:xfrm>
                <a:off x="2096" y="1904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2000" b="1" i="1">
                    <a:solidFill>
                      <a:schemeClr val="accent2"/>
                    </a:solidFill>
                  </a:rPr>
                  <a:t>e</a:t>
                </a:r>
                <a:r>
                  <a:rPr lang="de-CH" sz="2000" b="1" i="1" baseline="-25000">
                    <a:solidFill>
                      <a:schemeClr val="accent2"/>
                    </a:solidFill>
                  </a:rPr>
                  <a:t>3</a:t>
                </a:r>
                <a:endParaRPr lang="en-US" sz="2000" b="1" i="1" baseline="-25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497" name="Text Box 14"/>
              <p:cNvSpPr txBox="1">
                <a:spLocks noChangeArrowheads="1"/>
              </p:cNvSpPr>
              <p:nvPr/>
            </p:nvSpPr>
            <p:spPr bwMode="auto">
              <a:xfrm>
                <a:off x="1016" y="1944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2000" b="1" i="1">
                    <a:solidFill>
                      <a:schemeClr val="accent1"/>
                    </a:solidFill>
                  </a:rPr>
                  <a:t>f</a:t>
                </a:r>
                <a:r>
                  <a:rPr lang="de-CH" sz="2000" b="1" i="1" baseline="-25000">
                    <a:solidFill>
                      <a:schemeClr val="accent1"/>
                    </a:solidFill>
                  </a:rPr>
                  <a:t>1</a:t>
                </a:r>
                <a:endParaRPr lang="en-US" sz="2000" b="1" i="1" baseline="-25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498" name="Text Box 15"/>
              <p:cNvSpPr txBox="1">
                <a:spLocks noChangeArrowheads="1"/>
              </p:cNvSpPr>
              <p:nvPr/>
            </p:nvSpPr>
            <p:spPr bwMode="auto">
              <a:xfrm>
                <a:off x="2112" y="1632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2000" b="1" i="1">
                    <a:solidFill>
                      <a:schemeClr val="accent1"/>
                    </a:solidFill>
                  </a:rPr>
                  <a:t>f</a:t>
                </a:r>
                <a:r>
                  <a:rPr lang="de-CH" sz="2000" b="1" i="1" baseline="-25000">
                    <a:solidFill>
                      <a:schemeClr val="accent1"/>
                    </a:solidFill>
                  </a:rPr>
                  <a:t>2</a:t>
                </a:r>
                <a:endParaRPr lang="en-US" sz="2000" b="1" i="1" baseline="-25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499" name="Text Box 16"/>
              <p:cNvSpPr txBox="1">
                <a:spLocks noChangeArrowheads="1"/>
              </p:cNvSpPr>
              <p:nvPr/>
            </p:nvSpPr>
            <p:spPr bwMode="auto">
              <a:xfrm>
                <a:off x="1928" y="2080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2000" b="1" i="1">
                    <a:solidFill>
                      <a:schemeClr val="accent1"/>
                    </a:solidFill>
                  </a:rPr>
                  <a:t>f</a:t>
                </a:r>
                <a:r>
                  <a:rPr lang="de-CH" sz="2000" b="1" i="1" baseline="-25000">
                    <a:solidFill>
                      <a:schemeClr val="accent1"/>
                    </a:solidFill>
                  </a:rPr>
                  <a:t>3</a:t>
                </a:r>
                <a:endParaRPr lang="en-US" sz="2000" b="1" i="1" baseline="-250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9483" name="Rectangle 32"/>
            <p:cNvSpPr>
              <a:spLocks noChangeArrowheads="1"/>
            </p:cNvSpPr>
            <p:nvPr/>
          </p:nvSpPr>
          <p:spPr bwMode="auto">
            <a:xfrm>
              <a:off x="3648" y="1440"/>
              <a:ext cx="960" cy="72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Text Box 33"/>
            <p:cNvSpPr txBox="1">
              <a:spLocks noChangeArrowheads="1"/>
            </p:cNvSpPr>
            <p:nvPr/>
          </p:nvSpPr>
          <p:spPr bwMode="auto">
            <a:xfrm>
              <a:off x="3696" y="1527"/>
              <a:ext cx="127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de-CH" sz="2800" b="1" i="1" dirty="0">
                  <a:solidFill>
                    <a:schemeClr val="accent2"/>
                  </a:solidFill>
                </a:rPr>
                <a:t>e</a:t>
              </a:r>
              <a:r>
                <a:rPr lang="de-CH" sz="2800" b="1" i="1" baseline="-25000" dirty="0">
                  <a:solidFill>
                    <a:schemeClr val="accent2"/>
                  </a:solidFill>
                </a:rPr>
                <a:t>2</a:t>
              </a:r>
              <a:r>
                <a:rPr lang="de-CH" sz="2800" b="1" i="1" dirty="0"/>
                <a:t> = </a:t>
              </a:r>
              <a:r>
                <a:rPr lang="de-CH" sz="2800" b="1" i="1" dirty="0">
                  <a:solidFill>
                    <a:schemeClr val="accent2"/>
                  </a:solidFill>
                </a:rPr>
                <a:t>e</a:t>
              </a:r>
              <a:r>
                <a:rPr lang="de-CH" sz="2800" b="1" i="1" baseline="-25000" dirty="0">
                  <a:solidFill>
                    <a:schemeClr val="accent2"/>
                  </a:solidFill>
                </a:rPr>
                <a:t>1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de-CH" sz="2800" b="1" i="1" dirty="0">
                  <a:solidFill>
                    <a:schemeClr val="accent2"/>
                  </a:solidFill>
                </a:rPr>
                <a:t>e</a:t>
              </a:r>
              <a:r>
                <a:rPr lang="de-CH" sz="2800" b="1" i="1" baseline="-25000" dirty="0">
                  <a:solidFill>
                    <a:schemeClr val="accent2"/>
                  </a:solidFill>
                </a:rPr>
                <a:t>3</a:t>
              </a:r>
              <a:r>
                <a:rPr lang="de-CH" sz="2800" b="1" i="1" dirty="0"/>
                <a:t> = </a:t>
              </a:r>
              <a:r>
                <a:rPr lang="de-CH" sz="2800" b="1" i="1" dirty="0">
                  <a:solidFill>
                    <a:schemeClr val="accent2"/>
                  </a:solidFill>
                </a:rPr>
                <a:t>e</a:t>
              </a:r>
              <a:r>
                <a:rPr lang="de-CH" sz="2800" b="1" i="1" baseline="-25000" dirty="0">
                  <a:solidFill>
                    <a:schemeClr val="accent2"/>
                  </a:solidFill>
                </a:rPr>
                <a:t>1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de-CH" sz="2800" b="1" i="1" dirty="0">
                  <a:solidFill>
                    <a:schemeClr val="accent1"/>
                  </a:solidFill>
                </a:rPr>
                <a:t>f</a:t>
              </a:r>
              <a:r>
                <a:rPr lang="de-CH" sz="2800" b="1" i="1" baseline="-25000" dirty="0">
                  <a:solidFill>
                    <a:schemeClr val="accent1"/>
                  </a:solidFill>
                </a:rPr>
                <a:t>1</a:t>
              </a:r>
              <a:r>
                <a:rPr lang="de-CH" sz="2800" b="1" i="1" dirty="0"/>
                <a:t> = </a:t>
              </a:r>
              <a:r>
                <a:rPr lang="de-CH" sz="2800" b="1" i="1" dirty="0">
                  <a:solidFill>
                    <a:schemeClr val="accent1"/>
                  </a:solidFill>
                </a:rPr>
                <a:t>f</a:t>
              </a:r>
              <a:r>
                <a:rPr lang="de-CH" sz="2800" b="1" i="1" baseline="-25000" dirty="0">
                  <a:solidFill>
                    <a:schemeClr val="accent1"/>
                  </a:solidFill>
                </a:rPr>
                <a:t>2</a:t>
              </a:r>
              <a:r>
                <a:rPr lang="de-CH" sz="2800" b="1" i="1" baseline="-25000" dirty="0"/>
                <a:t> </a:t>
              </a:r>
              <a:r>
                <a:rPr lang="de-CH" sz="2800" b="1" i="1" dirty="0"/>
                <a:t>+ </a:t>
              </a:r>
              <a:r>
                <a:rPr lang="de-CH" sz="2800" b="1" i="1" dirty="0">
                  <a:solidFill>
                    <a:schemeClr val="accent1"/>
                  </a:solidFill>
                </a:rPr>
                <a:t>f</a:t>
              </a:r>
              <a:r>
                <a:rPr lang="de-CH" sz="2800" b="1" i="1" baseline="-25000" dirty="0">
                  <a:solidFill>
                    <a:schemeClr val="accent1"/>
                  </a:solidFill>
                </a:rPr>
                <a:t>3</a:t>
              </a:r>
              <a:endParaRPr lang="en-US" sz="2800" b="1" i="1" dirty="0"/>
            </a:p>
          </p:txBody>
        </p:sp>
        <p:sp>
          <p:nvSpPr>
            <p:cNvPr id="19485" name="Text Box 37"/>
            <p:cNvSpPr txBox="1">
              <a:spLocks noChangeArrowheads="1"/>
            </p:cNvSpPr>
            <p:nvPr/>
          </p:nvSpPr>
          <p:spPr bwMode="auto">
            <a:xfrm>
              <a:off x="2864" y="1651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800000"/>
                  </a:solidFill>
                  <a:latin typeface="Symbol" pitchFamily="18" charset="2"/>
                  <a:sym typeface="Symbol" pitchFamily="18" charset="2"/>
                </a:rPr>
                <a:t></a:t>
              </a:r>
              <a:endParaRPr lang="en-US" sz="3200" b="1">
                <a:solidFill>
                  <a:srgbClr val="800000"/>
                </a:solidFill>
                <a:latin typeface="Symbol" pitchFamily="18" charset="2"/>
              </a:endParaRPr>
            </a:p>
          </p:txBody>
        </p:sp>
        <p:sp>
          <p:nvSpPr>
            <p:cNvPr id="19486" name="Line 39"/>
            <p:cNvSpPr>
              <a:spLocks noChangeShapeType="1"/>
            </p:cNvSpPr>
            <p:nvPr/>
          </p:nvSpPr>
          <p:spPr bwMode="auto">
            <a:xfrm>
              <a:off x="1536" y="1824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073224" y="4221089"/>
            <a:ext cx="6451600" cy="1512888"/>
            <a:chOff x="864" y="2688"/>
            <a:chExt cx="4064" cy="953"/>
          </a:xfrm>
        </p:grpSpPr>
        <p:sp>
          <p:nvSpPr>
            <p:cNvPr id="19464" name="Rectangle 35"/>
            <p:cNvSpPr>
              <a:spLocks noChangeArrowheads="1"/>
            </p:cNvSpPr>
            <p:nvPr/>
          </p:nvSpPr>
          <p:spPr bwMode="auto">
            <a:xfrm>
              <a:off x="3648" y="2734"/>
              <a:ext cx="960" cy="72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864" y="2688"/>
              <a:ext cx="1632" cy="953"/>
              <a:chOff x="864" y="1440"/>
              <a:chExt cx="1632" cy="953"/>
            </a:xfrm>
          </p:grpSpPr>
          <p:sp>
            <p:nvSpPr>
              <p:cNvPr id="19469" name="Line 18"/>
              <p:cNvSpPr>
                <a:spLocks noChangeShapeType="1"/>
              </p:cNvSpPr>
              <p:nvPr/>
            </p:nvSpPr>
            <p:spPr bwMode="auto">
              <a:xfrm>
                <a:off x="864" y="1968"/>
                <a:ext cx="67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0" name="Line 19"/>
              <p:cNvSpPr>
                <a:spLocks noChangeShapeType="1"/>
              </p:cNvSpPr>
              <p:nvPr/>
            </p:nvSpPr>
            <p:spPr bwMode="auto">
              <a:xfrm flipH="1" flipV="1">
                <a:off x="1344" y="1872"/>
                <a:ext cx="19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1" name="Text Box 20"/>
              <p:cNvSpPr txBox="1">
                <a:spLocks noChangeArrowheads="1"/>
              </p:cNvSpPr>
              <p:nvPr/>
            </p:nvSpPr>
            <p:spPr bwMode="auto">
              <a:xfrm>
                <a:off x="1574" y="1747"/>
                <a:ext cx="240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3600" b="1" dirty="0"/>
                  <a:t>1</a:t>
                </a:r>
                <a:endParaRPr lang="en-US" sz="3600" b="1" dirty="0"/>
              </a:p>
            </p:txBody>
          </p:sp>
          <p:sp>
            <p:nvSpPr>
              <p:cNvPr id="19472" name="Line 21"/>
              <p:cNvSpPr>
                <a:spLocks noChangeShapeType="1"/>
              </p:cNvSpPr>
              <p:nvPr/>
            </p:nvSpPr>
            <p:spPr bwMode="auto">
              <a:xfrm flipV="1">
                <a:off x="1872" y="1488"/>
                <a:ext cx="624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3" name="Line 22"/>
              <p:cNvSpPr>
                <a:spLocks noChangeShapeType="1"/>
              </p:cNvSpPr>
              <p:nvPr/>
            </p:nvSpPr>
            <p:spPr bwMode="auto">
              <a:xfrm flipH="1">
                <a:off x="2304" y="1488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4" name="Line 23"/>
              <p:cNvSpPr>
                <a:spLocks noChangeShapeType="1"/>
              </p:cNvSpPr>
              <p:nvPr/>
            </p:nvSpPr>
            <p:spPr bwMode="auto">
              <a:xfrm>
                <a:off x="1872" y="2079"/>
                <a:ext cx="62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5" name="Line 24"/>
              <p:cNvSpPr>
                <a:spLocks noChangeShapeType="1"/>
              </p:cNvSpPr>
              <p:nvPr/>
            </p:nvSpPr>
            <p:spPr bwMode="auto">
              <a:xfrm flipH="1" flipV="1">
                <a:off x="2400" y="2220"/>
                <a:ext cx="96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Text Box 25"/>
              <p:cNvSpPr txBox="1">
                <a:spLocks noChangeArrowheads="1"/>
              </p:cNvSpPr>
              <p:nvPr/>
            </p:nvSpPr>
            <p:spPr bwMode="auto">
              <a:xfrm>
                <a:off x="1008" y="1680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2000" b="1" i="1">
                    <a:solidFill>
                      <a:schemeClr val="accent2"/>
                    </a:solidFill>
                  </a:rPr>
                  <a:t>e</a:t>
                </a:r>
                <a:r>
                  <a:rPr lang="de-CH" sz="2000" b="1" i="1" baseline="-25000">
                    <a:solidFill>
                      <a:schemeClr val="accent2"/>
                    </a:solidFill>
                  </a:rPr>
                  <a:t>1</a:t>
                </a:r>
                <a:endParaRPr lang="en-US" sz="2000" b="1" i="1" baseline="-25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477" name="Text Box 26"/>
              <p:cNvSpPr txBox="1">
                <a:spLocks noChangeArrowheads="1"/>
              </p:cNvSpPr>
              <p:nvPr/>
            </p:nvSpPr>
            <p:spPr bwMode="auto">
              <a:xfrm>
                <a:off x="1920" y="1440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2000" b="1" i="1">
                    <a:solidFill>
                      <a:schemeClr val="accent2"/>
                    </a:solidFill>
                  </a:rPr>
                  <a:t>e</a:t>
                </a:r>
                <a:r>
                  <a:rPr lang="de-CH" sz="2000" b="1" i="1" baseline="-25000">
                    <a:solidFill>
                      <a:schemeClr val="accent2"/>
                    </a:solidFill>
                  </a:rPr>
                  <a:t>2</a:t>
                </a:r>
                <a:endParaRPr lang="en-US" sz="2000" b="1" i="1" baseline="-25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478" name="Text Box 27"/>
              <p:cNvSpPr txBox="1">
                <a:spLocks noChangeArrowheads="1"/>
              </p:cNvSpPr>
              <p:nvPr/>
            </p:nvSpPr>
            <p:spPr bwMode="auto">
              <a:xfrm>
                <a:off x="2096" y="1967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2000" b="1" i="1">
                    <a:solidFill>
                      <a:schemeClr val="accent2"/>
                    </a:solidFill>
                  </a:rPr>
                  <a:t>e</a:t>
                </a:r>
                <a:r>
                  <a:rPr lang="de-CH" sz="2000" b="1" i="1" baseline="-25000">
                    <a:solidFill>
                      <a:schemeClr val="accent2"/>
                    </a:solidFill>
                  </a:rPr>
                  <a:t>3</a:t>
                </a:r>
                <a:endParaRPr lang="en-US" sz="2000" b="1" i="1" baseline="-2500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9479" name="Text Box 28"/>
              <p:cNvSpPr txBox="1">
                <a:spLocks noChangeArrowheads="1"/>
              </p:cNvSpPr>
              <p:nvPr/>
            </p:nvSpPr>
            <p:spPr bwMode="auto">
              <a:xfrm>
                <a:off x="1016" y="1944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2000" b="1" i="1">
                    <a:solidFill>
                      <a:schemeClr val="accent1"/>
                    </a:solidFill>
                  </a:rPr>
                  <a:t>f</a:t>
                </a:r>
                <a:r>
                  <a:rPr lang="de-CH" sz="2000" b="1" i="1" baseline="-25000">
                    <a:solidFill>
                      <a:schemeClr val="accent1"/>
                    </a:solidFill>
                  </a:rPr>
                  <a:t>1</a:t>
                </a:r>
                <a:endParaRPr lang="en-US" sz="2000" b="1" i="1" baseline="-25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480" name="Text Box 29"/>
              <p:cNvSpPr txBox="1">
                <a:spLocks noChangeArrowheads="1"/>
              </p:cNvSpPr>
              <p:nvPr/>
            </p:nvSpPr>
            <p:spPr bwMode="auto">
              <a:xfrm>
                <a:off x="2112" y="1632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2000" b="1" i="1">
                    <a:solidFill>
                      <a:schemeClr val="accent1"/>
                    </a:solidFill>
                  </a:rPr>
                  <a:t>f</a:t>
                </a:r>
                <a:r>
                  <a:rPr lang="de-CH" sz="2000" b="1" i="1" baseline="-25000">
                    <a:solidFill>
                      <a:schemeClr val="accent1"/>
                    </a:solidFill>
                  </a:rPr>
                  <a:t>2</a:t>
                </a:r>
                <a:endParaRPr lang="en-US" sz="2000" b="1" i="1" baseline="-250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9481" name="Text Box 30"/>
              <p:cNvSpPr txBox="1">
                <a:spLocks noChangeArrowheads="1"/>
              </p:cNvSpPr>
              <p:nvPr/>
            </p:nvSpPr>
            <p:spPr bwMode="auto">
              <a:xfrm>
                <a:off x="1928" y="2143"/>
                <a:ext cx="33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de-CH" sz="2000" b="1" i="1">
                    <a:solidFill>
                      <a:schemeClr val="accent1"/>
                    </a:solidFill>
                  </a:rPr>
                  <a:t>f</a:t>
                </a:r>
                <a:r>
                  <a:rPr lang="de-CH" sz="2000" b="1" i="1" baseline="-25000">
                    <a:solidFill>
                      <a:schemeClr val="accent1"/>
                    </a:solidFill>
                  </a:rPr>
                  <a:t>3</a:t>
                </a:r>
                <a:endParaRPr lang="en-US" sz="2000" b="1" i="1" baseline="-2500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9465" name="Text Box 36"/>
            <p:cNvSpPr txBox="1">
              <a:spLocks noChangeArrowheads="1"/>
            </p:cNvSpPr>
            <p:nvPr/>
          </p:nvSpPr>
          <p:spPr bwMode="auto">
            <a:xfrm>
              <a:off x="3696" y="2823"/>
              <a:ext cx="1232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de-CH" sz="2800" b="1" i="1" dirty="0">
                  <a:solidFill>
                    <a:schemeClr val="accent1"/>
                  </a:solidFill>
                </a:rPr>
                <a:t>f</a:t>
              </a:r>
              <a:r>
                <a:rPr lang="de-CH" sz="2800" b="1" i="1" baseline="-25000" dirty="0">
                  <a:solidFill>
                    <a:schemeClr val="accent1"/>
                  </a:solidFill>
                </a:rPr>
                <a:t>2</a:t>
              </a:r>
              <a:r>
                <a:rPr lang="de-CH" sz="2800" b="1" i="1" dirty="0">
                  <a:solidFill>
                    <a:schemeClr val="accent1"/>
                  </a:solidFill>
                </a:rPr>
                <a:t> </a:t>
              </a:r>
              <a:r>
                <a:rPr lang="de-CH" sz="2800" b="1" i="1" dirty="0"/>
                <a:t>= </a:t>
              </a:r>
              <a:r>
                <a:rPr lang="de-CH" sz="2800" b="1" i="1" dirty="0">
                  <a:solidFill>
                    <a:schemeClr val="accent1"/>
                  </a:solidFill>
                </a:rPr>
                <a:t>f</a:t>
              </a:r>
              <a:r>
                <a:rPr lang="de-CH" sz="2800" b="1" i="1" baseline="-25000" dirty="0">
                  <a:solidFill>
                    <a:schemeClr val="accent1"/>
                  </a:solidFill>
                </a:rPr>
                <a:t>1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de-CH" sz="2800" b="1" i="1" dirty="0">
                  <a:solidFill>
                    <a:schemeClr val="accent1"/>
                  </a:solidFill>
                </a:rPr>
                <a:t>f</a:t>
              </a:r>
              <a:r>
                <a:rPr lang="de-CH" sz="2800" b="1" i="1" baseline="-25000" dirty="0">
                  <a:solidFill>
                    <a:schemeClr val="accent1"/>
                  </a:solidFill>
                </a:rPr>
                <a:t>3</a:t>
              </a:r>
              <a:r>
                <a:rPr lang="de-CH" sz="2800" b="1" i="1" dirty="0"/>
                <a:t> = </a:t>
              </a:r>
              <a:r>
                <a:rPr lang="de-CH" sz="2800" b="1" i="1" dirty="0">
                  <a:solidFill>
                    <a:schemeClr val="accent1"/>
                  </a:solidFill>
                </a:rPr>
                <a:t>f</a:t>
              </a:r>
              <a:r>
                <a:rPr lang="de-CH" sz="2800" b="1" i="1" baseline="-25000" dirty="0">
                  <a:solidFill>
                    <a:schemeClr val="accent1"/>
                  </a:solidFill>
                </a:rPr>
                <a:t>1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de-CH" sz="2800" b="1" i="1" dirty="0">
                  <a:solidFill>
                    <a:schemeClr val="accent2"/>
                  </a:solidFill>
                </a:rPr>
                <a:t>e</a:t>
              </a:r>
              <a:r>
                <a:rPr lang="de-CH" sz="2800" b="1" i="1" baseline="-25000" dirty="0">
                  <a:solidFill>
                    <a:schemeClr val="accent2"/>
                  </a:solidFill>
                </a:rPr>
                <a:t>1</a:t>
              </a:r>
              <a:r>
                <a:rPr lang="de-CH" sz="2800" b="1" i="1" dirty="0"/>
                <a:t> = </a:t>
              </a:r>
              <a:r>
                <a:rPr lang="de-CH" sz="2800" b="1" i="1" dirty="0">
                  <a:solidFill>
                    <a:schemeClr val="accent2"/>
                  </a:solidFill>
                </a:rPr>
                <a:t>e</a:t>
              </a:r>
              <a:r>
                <a:rPr lang="de-CH" sz="2800" b="1" i="1" baseline="-25000" dirty="0">
                  <a:solidFill>
                    <a:schemeClr val="accent2"/>
                  </a:solidFill>
                </a:rPr>
                <a:t>2</a:t>
              </a:r>
              <a:r>
                <a:rPr lang="de-CH" sz="2800" b="1" i="1" dirty="0"/>
                <a:t>+ </a:t>
              </a:r>
              <a:r>
                <a:rPr lang="de-CH" sz="2800" b="1" i="1" dirty="0">
                  <a:solidFill>
                    <a:schemeClr val="accent2"/>
                  </a:solidFill>
                </a:rPr>
                <a:t>e</a:t>
              </a:r>
              <a:r>
                <a:rPr lang="de-CH" sz="2800" b="1" i="1" baseline="-25000" dirty="0">
                  <a:solidFill>
                    <a:schemeClr val="accent2"/>
                  </a:solidFill>
                </a:rPr>
                <a:t>3</a:t>
              </a:r>
              <a:endParaRPr lang="en-US" sz="2800" b="1" i="1" dirty="0"/>
            </a:p>
          </p:txBody>
        </p:sp>
        <p:sp>
          <p:nvSpPr>
            <p:cNvPr id="19466" name="Text Box 38"/>
            <p:cNvSpPr txBox="1">
              <a:spLocks noChangeArrowheads="1"/>
            </p:cNvSpPr>
            <p:nvPr/>
          </p:nvSpPr>
          <p:spPr bwMode="auto">
            <a:xfrm>
              <a:off x="2872" y="2931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rgbClr val="800000"/>
                  </a:solidFill>
                  <a:latin typeface="Symbol" pitchFamily="18" charset="2"/>
                  <a:sym typeface="Symbol" pitchFamily="18" charset="2"/>
                </a:rPr>
                <a:t></a:t>
              </a:r>
              <a:endParaRPr lang="en-US" sz="3200" b="1">
                <a:solidFill>
                  <a:srgbClr val="800000"/>
                </a:solidFill>
                <a:latin typeface="Symbol" pitchFamily="18" charset="2"/>
              </a:endParaRPr>
            </a:p>
          </p:txBody>
        </p:sp>
        <p:sp>
          <p:nvSpPr>
            <p:cNvPr id="19467" name="Line 41"/>
            <p:cNvSpPr>
              <a:spLocks noChangeShapeType="1"/>
            </p:cNvSpPr>
            <p:nvPr/>
          </p:nvSpPr>
          <p:spPr bwMode="auto">
            <a:xfrm>
              <a:off x="1800" y="2968"/>
              <a:ext cx="144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42"/>
            <p:cNvSpPr>
              <a:spLocks noChangeShapeType="1"/>
            </p:cNvSpPr>
            <p:nvPr/>
          </p:nvSpPr>
          <p:spPr bwMode="auto">
            <a:xfrm flipV="1">
              <a:off x="1800" y="3231"/>
              <a:ext cx="144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92" name="Text Box 44"/>
          <p:cNvSpPr txBox="1">
            <a:spLocks noChangeArrowheads="1"/>
          </p:cNvSpPr>
          <p:nvPr/>
        </p:nvSpPr>
        <p:spPr bwMode="auto">
          <a:xfrm>
            <a:off x="1073224" y="3180680"/>
            <a:ext cx="7315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8000"/>
                </a:solidFill>
              </a:rPr>
              <a:t>Junctions of type </a:t>
            </a:r>
            <a:r>
              <a:rPr lang="en-US" sz="2800" b="1" i="1" dirty="0">
                <a:solidFill>
                  <a:srgbClr val="800000"/>
                </a:solidFill>
              </a:rPr>
              <a:t>0</a:t>
            </a:r>
            <a:r>
              <a:rPr lang="en-US" sz="2000" b="1" i="1" dirty="0">
                <a:solidFill>
                  <a:srgbClr val="008000"/>
                </a:solidFill>
              </a:rPr>
              <a:t> have </a:t>
            </a:r>
            <a:r>
              <a:rPr lang="en-US" sz="2000" b="1" i="1" dirty="0">
                <a:solidFill>
                  <a:srgbClr val="C00000"/>
                </a:solidFill>
              </a:rPr>
              <a:t>only one flow equation</a:t>
            </a:r>
            <a:r>
              <a:rPr lang="en-US" sz="2000" b="1" i="1" dirty="0">
                <a:solidFill>
                  <a:srgbClr val="008000"/>
                </a:solidFill>
              </a:rPr>
              <a:t>, and therefore, they must have exactly </a:t>
            </a:r>
            <a:r>
              <a:rPr lang="en-US" sz="2400" b="1" i="1" dirty="0">
                <a:solidFill>
                  <a:schemeClr val="accent1"/>
                </a:solidFill>
              </a:rPr>
              <a:t>one</a:t>
            </a:r>
            <a:r>
              <a:rPr lang="en-US" sz="2400" b="1" i="1" dirty="0">
                <a:solidFill>
                  <a:srgbClr val="008000"/>
                </a:solidFill>
              </a:rPr>
              <a:t> </a:t>
            </a:r>
            <a:r>
              <a:rPr lang="en-US" sz="2000" b="1" i="1" dirty="0">
                <a:solidFill>
                  <a:srgbClr val="008000"/>
                </a:solidFill>
              </a:rPr>
              <a:t>causality bar.</a:t>
            </a:r>
          </a:p>
        </p:txBody>
      </p:sp>
      <p:sp>
        <p:nvSpPr>
          <p:cNvPr id="53293" name="Text Box 45"/>
          <p:cNvSpPr txBox="1">
            <a:spLocks noChangeArrowheads="1"/>
          </p:cNvSpPr>
          <p:nvPr/>
        </p:nvSpPr>
        <p:spPr bwMode="auto">
          <a:xfrm>
            <a:off x="1073224" y="5602213"/>
            <a:ext cx="73152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solidFill>
                  <a:srgbClr val="008000"/>
                </a:solidFill>
              </a:rPr>
              <a:t>Junctions of type </a:t>
            </a:r>
            <a:r>
              <a:rPr lang="en-US" sz="2800" b="1" i="1" dirty="0">
                <a:solidFill>
                  <a:srgbClr val="800000"/>
                </a:solidFill>
              </a:rPr>
              <a:t>1</a:t>
            </a:r>
            <a:r>
              <a:rPr lang="en-US" sz="2800" b="1" i="1" dirty="0">
                <a:solidFill>
                  <a:srgbClr val="008000"/>
                </a:solidFill>
              </a:rPr>
              <a:t> </a:t>
            </a:r>
            <a:r>
              <a:rPr lang="en-US" sz="2000" b="1" i="1" dirty="0">
                <a:solidFill>
                  <a:srgbClr val="008000"/>
                </a:solidFill>
              </a:rPr>
              <a:t>have </a:t>
            </a:r>
            <a:r>
              <a:rPr lang="en-US" sz="2000" b="1" i="1" dirty="0">
                <a:solidFill>
                  <a:srgbClr val="C00000"/>
                </a:solidFill>
              </a:rPr>
              <a:t>only one effort equation</a:t>
            </a:r>
            <a:r>
              <a:rPr lang="en-US" sz="2000" b="1" i="1" dirty="0">
                <a:solidFill>
                  <a:srgbClr val="008000"/>
                </a:solidFill>
              </a:rPr>
              <a:t>, and therefore, they must have exactly </a:t>
            </a:r>
            <a:r>
              <a:rPr lang="en-US" sz="2400" b="1" i="1" dirty="0">
                <a:solidFill>
                  <a:schemeClr val="accent1"/>
                </a:solidFill>
              </a:rPr>
              <a:t>(n-1)</a:t>
            </a:r>
            <a:r>
              <a:rPr lang="en-US" sz="2400" b="1" i="1" dirty="0">
                <a:solidFill>
                  <a:srgbClr val="008000"/>
                </a:solidFill>
              </a:rPr>
              <a:t> </a:t>
            </a:r>
            <a:r>
              <a:rPr lang="en-US" sz="2000" b="1" i="1" dirty="0">
                <a:solidFill>
                  <a:srgbClr val="008000"/>
                </a:solidFill>
              </a:rPr>
              <a:t>causality bars.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2" grpId="0" autoUpdateAnimBg="0"/>
      <p:bldP spid="5329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8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 smtClean="0"/>
              <a:t>An</a:t>
            </a:r>
            <a:r>
              <a:rPr lang="es-AR" dirty="0" smtClean="0"/>
              <a:t> </a:t>
            </a:r>
            <a:r>
              <a:rPr lang="es-AR" dirty="0" err="1" smtClean="0"/>
              <a:t>electrical</a:t>
            </a:r>
            <a:r>
              <a:rPr lang="es-AR" dirty="0" smtClean="0"/>
              <a:t> </a:t>
            </a:r>
            <a:r>
              <a:rPr lang="es-AR" dirty="0" err="1" smtClean="0"/>
              <a:t>energy</a:t>
            </a:r>
            <a:r>
              <a:rPr lang="es-AR" dirty="0" smtClean="0"/>
              <a:t> </a:t>
            </a:r>
            <a:r>
              <a:rPr lang="es-AR" dirty="0" err="1" smtClean="0"/>
              <a:t>domain</a:t>
            </a:r>
            <a:r>
              <a:rPr lang="es-AR" dirty="0" smtClean="0"/>
              <a:t> </a:t>
            </a:r>
            <a:r>
              <a:rPr lang="es-AR" dirty="0" err="1" smtClean="0"/>
              <a:t>model</a:t>
            </a:r>
            <a:endParaRPr lang="en-US" dirty="0"/>
          </a:p>
        </p:txBody>
      </p:sp>
      <p:sp>
        <p:nvSpPr>
          <p:cNvPr id="83" name="8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</a:t>
            </a:r>
            <a:endParaRPr lang="en-US" dirty="0"/>
          </a:p>
        </p:txBody>
      </p:sp>
      <p:sp>
        <p:nvSpPr>
          <p:cNvPr id="85" name="84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Bond Graph Formalism</a:t>
            </a:r>
          </a:p>
        </p:txBody>
      </p:sp>
      <p:pic>
        <p:nvPicPr>
          <p:cNvPr id="159" name="Picture 9" descr="Fig_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9056" y="2060848"/>
            <a:ext cx="3191663" cy="3888432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257" name="256 Grupo"/>
          <p:cNvGrpSpPr/>
          <p:nvPr/>
        </p:nvGrpSpPr>
        <p:grpSpPr>
          <a:xfrm>
            <a:off x="179512" y="1556792"/>
            <a:ext cx="5658928" cy="4392488"/>
            <a:chOff x="179512" y="1556792"/>
            <a:chExt cx="5658928" cy="4392488"/>
          </a:xfrm>
        </p:grpSpPr>
        <p:pic>
          <p:nvPicPr>
            <p:cNvPr id="25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2" y="2005930"/>
              <a:ext cx="5553075" cy="394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0" name="159 Flecha izquierda"/>
            <p:cNvSpPr/>
            <p:nvPr/>
          </p:nvSpPr>
          <p:spPr>
            <a:xfrm>
              <a:off x="4860032" y="1603512"/>
              <a:ext cx="978408" cy="48463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160 CuadroTexto"/>
            <p:cNvSpPr txBox="1"/>
            <p:nvPr/>
          </p:nvSpPr>
          <p:spPr>
            <a:xfrm>
              <a:off x="755576" y="1556792"/>
              <a:ext cx="37172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FF0000"/>
                  </a:solidFill>
                </a:rPr>
                <a:t>Bondgraphic</a:t>
              </a:r>
              <a:r>
                <a:rPr lang="en-US" sz="2800" b="1" dirty="0" smtClean="0">
                  <a:solidFill>
                    <a:srgbClr val="FF0000"/>
                  </a:solidFill>
                </a:rPr>
                <a:t> equivalent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62" name="161 CuadroTexto"/>
          <p:cNvSpPr txBox="1"/>
          <p:nvPr/>
        </p:nvSpPr>
        <p:spPr>
          <a:xfrm>
            <a:off x="6028871" y="1556792"/>
            <a:ext cx="2575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Electrical Circuit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63" name="262 Grupo"/>
          <p:cNvGrpSpPr/>
          <p:nvPr/>
        </p:nvGrpSpPr>
        <p:grpSpPr>
          <a:xfrm>
            <a:off x="5724128" y="2306588"/>
            <a:ext cx="3363168" cy="2973412"/>
            <a:chOff x="5724128" y="2306588"/>
            <a:chExt cx="3363168" cy="2973412"/>
          </a:xfrm>
        </p:grpSpPr>
        <p:sp>
          <p:nvSpPr>
            <p:cNvPr id="258" name="257 CuadroTexto"/>
            <p:cNvSpPr txBox="1"/>
            <p:nvPr/>
          </p:nvSpPr>
          <p:spPr>
            <a:xfrm>
              <a:off x="5724128" y="4149080"/>
              <a:ext cx="90338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 err="1" smtClean="0"/>
                <a:t>Voltage</a:t>
              </a:r>
              <a:r>
                <a:rPr lang="es-AR" b="1" dirty="0" smtClean="0"/>
                <a:t/>
              </a:r>
              <a:br>
                <a:rPr lang="es-AR" b="1" dirty="0" smtClean="0"/>
              </a:br>
              <a:r>
                <a:rPr lang="es-AR" b="1" dirty="0" err="1" smtClean="0"/>
                <a:t>Source</a:t>
              </a:r>
              <a:endParaRPr lang="en-US" b="1" dirty="0"/>
            </a:p>
          </p:txBody>
        </p:sp>
        <p:sp>
          <p:nvSpPr>
            <p:cNvPr id="259" name="258 CuadroTexto"/>
            <p:cNvSpPr txBox="1"/>
            <p:nvPr/>
          </p:nvSpPr>
          <p:spPr>
            <a:xfrm>
              <a:off x="6647532" y="4910668"/>
              <a:ext cx="10929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 smtClean="0"/>
                <a:t>Capacitor</a:t>
              </a:r>
              <a:endParaRPr lang="en-US" b="1" dirty="0"/>
            </a:p>
          </p:txBody>
        </p:sp>
        <p:sp>
          <p:nvSpPr>
            <p:cNvPr id="260" name="259 CuadroTexto"/>
            <p:cNvSpPr txBox="1"/>
            <p:nvPr/>
          </p:nvSpPr>
          <p:spPr>
            <a:xfrm>
              <a:off x="6695647" y="2306588"/>
              <a:ext cx="945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 smtClean="0"/>
                <a:t>Resistor</a:t>
              </a:r>
              <a:endParaRPr lang="en-US" b="1" dirty="0"/>
            </a:p>
          </p:txBody>
        </p:sp>
        <p:sp>
          <p:nvSpPr>
            <p:cNvPr id="261" name="260 CuadroTexto"/>
            <p:cNvSpPr txBox="1"/>
            <p:nvPr/>
          </p:nvSpPr>
          <p:spPr>
            <a:xfrm>
              <a:off x="8092152" y="3234184"/>
              <a:ext cx="995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 smtClean="0"/>
                <a:t>Inductor</a:t>
              </a:r>
              <a:endParaRPr lang="en-US" b="1" dirty="0"/>
            </a:p>
          </p:txBody>
        </p:sp>
        <p:sp>
          <p:nvSpPr>
            <p:cNvPr id="262" name="261 CuadroTexto"/>
            <p:cNvSpPr txBox="1"/>
            <p:nvPr/>
          </p:nvSpPr>
          <p:spPr>
            <a:xfrm>
              <a:off x="7380312" y="3772272"/>
              <a:ext cx="945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 smtClean="0"/>
                <a:t>Resistor</a:t>
              </a:r>
              <a:endParaRPr lang="en-US" b="1" dirty="0"/>
            </a:p>
          </p:txBody>
        </p:sp>
      </p:grp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8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</a:t>
            </a:r>
            <a:endParaRPr lang="en-US" dirty="0"/>
          </a:p>
        </p:txBody>
      </p:sp>
      <p:sp>
        <p:nvSpPr>
          <p:cNvPr id="84" name="8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5" name="84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Bond Graph Formalism</a:t>
            </a:r>
          </a:p>
        </p:txBody>
      </p:sp>
      <p:pic>
        <p:nvPicPr>
          <p:cNvPr id="86" name="Picture 3" descr="Fig_9_5"/>
          <p:cNvPicPr>
            <a:picLocks noGrp="1"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057400"/>
            <a:ext cx="5486400" cy="3886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87" name="86 Elipse"/>
          <p:cNvSpPr/>
          <p:nvPr/>
        </p:nvSpPr>
        <p:spPr>
          <a:xfrm>
            <a:off x="3347864" y="5085184"/>
            <a:ext cx="1080120" cy="936104"/>
          </a:xfrm>
          <a:prstGeom prst="ellipse">
            <a:avLst/>
          </a:prstGeom>
          <a:solidFill>
            <a:srgbClr val="FFFF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94"/>
          <p:cNvSpPr>
            <a:spLocks noChangeArrowheads="1"/>
          </p:cNvSpPr>
          <p:nvPr/>
        </p:nvSpPr>
        <p:spPr bwMode="auto">
          <a:xfrm>
            <a:off x="5972496" y="1895925"/>
            <a:ext cx="2895600" cy="2895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89" name="Line 20"/>
          <p:cNvSpPr>
            <a:spLocks noChangeShapeType="1"/>
          </p:cNvSpPr>
          <p:nvPr/>
        </p:nvSpPr>
        <p:spPr bwMode="auto">
          <a:xfrm>
            <a:off x="533400" y="44577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0" name="Group 27"/>
          <p:cNvGrpSpPr>
            <a:grpSpLocks/>
          </p:cNvGrpSpPr>
          <p:nvPr/>
        </p:nvGrpSpPr>
        <p:grpSpPr bwMode="auto">
          <a:xfrm>
            <a:off x="533400" y="2857500"/>
            <a:ext cx="1257300" cy="1257300"/>
            <a:chOff x="336" y="1800"/>
            <a:chExt cx="792" cy="792"/>
          </a:xfrm>
        </p:grpSpPr>
        <p:sp>
          <p:nvSpPr>
            <p:cNvPr id="91" name="Line 21"/>
            <p:cNvSpPr>
              <a:spLocks noChangeShapeType="1"/>
            </p:cNvSpPr>
            <p:nvPr/>
          </p:nvSpPr>
          <p:spPr bwMode="auto">
            <a:xfrm>
              <a:off x="336" y="1800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22"/>
            <p:cNvSpPr>
              <a:spLocks noChangeShapeType="1"/>
            </p:cNvSpPr>
            <p:nvPr/>
          </p:nvSpPr>
          <p:spPr bwMode="auto">
            <a:xfrm rot="5400000">
              <a:off x="1032" y="249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" name="Line 23"/>
          <p:cNvSpPr>
            <a:spLocks noChangeShapeType="1"/>
          </p:cNvSpPr>
          <p:nvPr/>
        </p:nvSpPr>
        <p:spPr bwMode="auto">
          <a:xfrm>
            <a:off x="3695700" y="44577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4" name="Group 28"/>
          <p:cNvGrpSpPr>
            <a:grpSpLocks/>
          </p:cNvGrpSpPr>
          <p:nvPr/>
        </p:nvGrpSpPr>
        <p:grpSpPr bwMode="auto">
          <a:xfrm>
            <a:off x="2755900" y="3822700"/>
            <a:ext cx="2197100" cy="304800"/>
            <a:chOff x="1736" y="2408"/>
            <a:chExt cx="1384" cy="192"/>
          </a:xfrm>
        </p:grpSpPr>
        <p:sp>
          <p:nvSpPr>
            <p:cNvPr id="95" name="Line 24"/>
            <p:cNvSpPr>
              <a:spLocks noChangeShapeType="1"/>
            </p:cNvSpPr>
            <p:nvPr/>
          </p:nvSpPr>
          <p:spPr bwMode="auto">
            <a:xfrm rot="5400000">
              <a:off x="1640" y="250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25"/>
            <p:cNvSpPr>
              <a:spLocks noChangeShapeType="1"/>
            </p:cNvSpPr>
            <p:nvPr/>
          </p:nvSpPr>
          <p:spPr bwMode="auto">
            <a:xfrm rot="5400000">
              <a:off x="3024" y="2504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" name="Line 26"/>
          <p:cNvSpPr>
            <a:spLocks noChangeShapeType="1"/>
          </p:cNvSpPr>
          <p:nvPr/>
        </p:nvSpPr>
        <p:spPr bwMode="auto">
          <a:xfrm>
            <a:off x="2120900" y="28575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8" name="Text Box 29"/>
          <p:cNvSpPr txBox="1">
            <a:spLocks noChangeArrowheads="1"/>
          </p:cNvSpPr>
          <p:nvPr/>
        </p:nvSpPr>
        <p:spPr bwMode="auto">
          <a:xfrm>
            <a:off x="1104900" y="367665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U0.e</a:t>
            </a:r>
          </a:p>
        </p:txBody>
      </p:sp>
      <p:sp>
        <p:nvSpPr>
          <p:cNvPr id="99" name="Text Box 30"/>
          <p:cNvSpPr txBox="1">
            <a:spLocks noChangeArrowheads="1"/>
          </p:cNvSpPr>
          <p:nvPr/>
        </p:nvSpPr>
        <p:spPr bwMode="auto">
          <a:xfrm rot="16200000">
            <a:off x="257175" y="3095625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U0.e</a:t>
            </a:r>
          </a:p>
        </p:txBody>
      </p:sp>
      <p:sp>
        <p:nvSpPr>
          <p:cNvPr id="100" name="Text Box 31"/>
          <p:cNvSpPr txBox="1">
            <a:spLocks noChangeArrowheads="1"/>
          </p:cNvSpPr>
          <p:nvPr/>
        </p:nvSpPr>
        <p:spPr bwMode="auto">
          <a:xfrm rot="16200000">
            <a:off x="257175" y="4695825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U0.e</a:t>
            </a:r>
          </a:p>
        </p:txBody>
      </p:sp>
      <p:sp>
        <p:nvSpPr>
          <p:cNvPr id="101" name="Text Box 32"/>
          <p:cNvSpPr txBox="1">
            <a:spLocks noChangeArrowheads="1"/>
          </p:cNvSpPr>
          <p:nvPr/>
        </p:nvSpPr>
        <p:spPr bwMode="auto">
          <a:xfrm>
            <a:off x="2705100" y="36703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C1.e</a:t>
            </a:r>
          </a:p>
        </p:txBody>
      </p:sp>
      <p:sp>
        <p:nvSpPr>
          <p:cNvPr id="102" name="Text Box 33"/>
          <p:cNvSpPr txBox="1">
            <a:spLocks noChangeArrowheads="1"/>
          </p:cNvSpPr>
          <p:nvPr/>
        </p:nvSpPr>
        <p:spPr bwMode="auto">
          <a:xfrm>
            <a:off x="4279900" y="3670300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C1.e</a:t>
            </a:r>
          </a:p>
        </p:txBody>
      </p:sp>
      <p:sp>
        <p:nvSpPr>
          <p:cNvPr id="103" name="Text Box 34"/>
          <p:cNvSpPr txBox="1">
            <a:spLocks noChangeArrowheads="1"/>
          </p:cNvSpPr>
          <p:nvPr/>
        </p:nvSpPr>
        <p:spPr bwMode="auto">
          <a:xfrm rot="5400000">
            <a:off x="3686175" y="4556125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C1.e</a:t>
            </a:r>
          </a:p>
        </p:txBody>
      </p:sp>
      <p:sp>
        <p:nvSpPr>
          <p:cNvPr id="128" name="Text Box 35"/>
          <p:cNvSpPr txBox="1">
            <a:spLocks noChangeArrowheads="1"/>
          </p:cNvSpPr>
          <p:nvPr/>
        </p:nvSpPr>
        <p:spPr bwMode="auto">
          <a:xfrm rot="16200000">
            <a:off x="1838325" y="3108325"/>
            <a:ext cx="60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R1.e</a:t>
            </a:r>
          </a:p>
        </p:txBody>
      </p:sp>
      <p:grpSp>
        <p:nvGrpSpPr>
          <p:cNvPr id="129" name="Group 38"/>
          <p:cNvGrpSpPr>
            <a:grpSpLocks/>
          </p:cNvGrpSpPr>
          <p:nvPr/>
        </p:nvGrpSpPr>
        <p:grpSpPr bwMode="auto">
          <a:xfrm>
            <a:off x="673100" y="4559300"/>
            <a:ext cx="336550" cy="609600"/>
            <a:chOff x="878" y="2678"/>
            <a:chExt cx="212" cy="384"/>
          </a:xfrm>
        </p:grpSpPr>
        <p:sp>
          <p:nvSpPr>
            <p:cNvPr id="130" name="Rectangle 37"/>
            <p:cNvSpPr>
              <a:spLocks noChangeArrowheads="1"/>
            </p:cNvSpPr>
            <p:nvPr/>
          </p:nvSpPr>
          <p:spPr bwMode="auto">
            <a:xfrm>
              <a:off x="912" y="2736"/>
              <a:ext cx="14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Text Box 36"/>
            <p:cNvSpPr txBox="1">
              <a:spLocks noChangeArrowheads="1"/>
            </p:cNvSpPr>
            <p:nvPr/>
          </p:nvSpPr>
          <p:spPr bwMode="auto">
            <a:xfrm rot="-5400000">
              <a:off x="792" y="276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U0.f</a:t>
              </a:r>
            </a:p>
          </p:txBody>
        </p:sp>
      </p:grpSp>
      <p:grpSp>
        <p:nvGrpSpPr>
          <p:cNvPr id="132" name="Group 39"/>
          <p:cNvGrpSpPr>
            <a:grpSpLocks/>
          </p:cNvGrpSpPr>
          <p:nvPr/>
        </p:nvGrpSpPr>
        <p:grpSpPr bwMode="auto">
          <a:xfrm>
            <a:off x="660400" y="2933700"/>
            <a:ext cx="336550" cy="609600"/>
            <a:chOff x="878" y="2678"/>
            <a:chExt cx="212" cy="384"/>
          </a:xfrm>
        </p:grpSpPr>
        <p:sp>
          <p:nvSpPr>
            <p:cNvPr id="133" name="Rectangle 40"/>
            <p:cNvSpPr>
              <a:spLocks noChangeArrowheads="1"/>
            </p:cNvSpPr>
            <p:nvPr/>
          </p:nvSpPr>
          <p:spPr bwMode="auto">
            <a:xfrm>
              <a:off x="912" y="2736"/>
              <a:ext cx="14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Text Box 41"/>
            <p:cNvSpPr txBox="1">
              <a:spLocks noChangeArrowheads="1"/>
            </p:cNvSpPr>
            <p:nvPr/>
          </p:nvSpPr>
          <p:spPr bwMode="auto">
            <a:xfrm rot="-5400000">
              <a:off x="792" y="276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L1.f</a:t>
              </a:r>
            </a:p>
          </p:txBody>
        </p:sp>
      </p:grpSp>
      <p:grpSp>
        <p:nvGrpSpPr>
          <p:cNvPr id="135" name="Group 42"/>
          <p:cNvGrpSpPr>
            <a:grpSpLocks/>
          </p:cNvGrpSpPr>
          <p:nvPr/>
        </p:nvGrpSpPr>
        <p:grpSpPr bwMode="auto">
          <a:xfrm>
            <a:off x="2241550" y="2959100"/>
            <a:ext cx="336550" cy="609600"/>
            <a:chOff x="878" y="2678"/>
            <a:chExt cx="212" cy="384"/>
          </a:xfrm>
        </p:grpSpPr>
        <p:sp>
          <p:nvSpPr>
            <p:cNvPr id="136" name="Rectangle 43"/>
            <p:cNvSpPr>
              <a:spLocks noChangeArrowheads="1"/>
            </p:cNvSpPr>
            <p:nvPr/>
          </p:nvSpPr>
          <p:spPr bwMode="auto">
            <a:xfrm>
              <a:off x="912" y="2736"/>
              <a:ext cx="14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Text Box 44"/>
            <p:cNvSpPr txBox="1">
              <a:spLocks noChangeArrowheads="1"/>
            </p:cNvSpPr>
            <p:nvPr/>
          </p:nvSpPr>
          <p:spPr bwMode="auto">
            <a:xfrm rot="-5400000">
              <a:off x="792" y="276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R1.f</a:t>
              </a:r>
            </a:p>
          </p:txBody>
        </p:sp>
      </p:grpSp>
      <p:grpSp>
        <p:nvGrpSpPr>
          <p:cNvPr id="138" name="Group 45"/>
          <p:cNvGrpSpPr>
            <a:grpSpLocks/>
          </p:cNvGrpSpPr>
          <p:nvPr/>
        </p:nvGrpSpPr>
        <p:grpSpPr bwMode="auto">
          <a:xfrm rot="5400000">
            <a:off x="1266825" y="3819525"/>
            <a:ext cx="336550" cy="609600"/>
            <a:chOff x="878" y="2678"/>
            <a:chExt cx="212" cy="384"/>
          </a:xfrm>
        </p:grpSpPr>
        <p:sp>
          <p:nvSpPr>
            <p:cNvPr id="139" name="Rectangle 46"/>
            <p:cNvSpPr>
              <a:spLocks noChangeArrowheads="1"/>
            </p:cNvSpPr>
            <p:nvPr/>
          </p:nvSpPr>
          <p:spPr bwMode="auto">
            <a:xfrm>
              <a:off x="912" y="2736"/>
              <a:ext cx="14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Text Box 47"/>
            <p:cNvSpPr txBox="1">
              <a:spLocks noChangeArrowheads="1"/>
            </p:cNvSpPr>
            <p:nvPr/>
          </p:nvSpPr>
          <p:spPr bwMode="auto">
            <a:xfrm rot="-5400000">
              <a:off x="792" y="276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/>
                <a:t>R1.f</a:t>
              </a:r>
            </a:p>
          </p:txBody>
        </p:sp>
      </p:grpSp>
      <p:grpSp>
        <p:nvGrpSpPr>
          <p:cNvPr id="141" name="Group 48"/>
          <p:cNvGrpSpPr>
            <a:grpSpLocks/>
          </p:cNvGrpSpPr>
          <p:nvPr/>
        </p:nvGrpSpPr>
        <p:grpSpPr bwMode="auto">
          <a:xfrm rot="5400000">
            <a:off x="2854325" y="3806825"/>
            <a:ext cx="336550" cy="609600"/>
            <a:chOff x="878" y="2678"/>
            <a:chExt cx="212" cy="384"/>
          </a:xfrm>
        </p:grpSpPr>
        <p:sp>
          <p:nvSpPr>
            <p:cNvPr id="142" name="Rectangle 49"/>
            <p:cNvSpPr>
              <a:spLocks noChangeArrowheads="1"/>
            </p:cNvSpPr>
            <p:nvPr/>
          </p:nvSpPr>
          <p:spPr bwMode="auto">
            <a:xfrm>
              <a:off x="912" y="2736"/>
              <a:ext cx="14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Text Box 50"/>
            <p:cNvSpPr txBox="1">
              <a:spLocks noChangeArrowheads="1"/>
            </p:cNvSpPr>
            <p:nvPr/>
          </p:nvSpPr>
          <p:spPr bwMode="auto">
            <a:xfrm rot="-5400000">
              <a:off x="792" y="276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 dirty="0" smtClean="0"/>
                <a:t>R1.f</a:t>
              </a:r>
              <a:endParaRPr lang="en-US" sz="1600" b="1" dirty="0"/>
            </a:p>
          </p:txBody>
        </p:sp>
      </p:grpSp>
      <p:grpSp>
        <p:nvGrpSpPr>
          <p:cNvPr id="144" name="Group 51"/>
          <p:cNvGrpSpPr>
            <a:grpSpLocks/>
          </p:cNvGrpSpPr>
          <p:nvPr/>
        </p:nvGrpSpPr>
        <p:grpSpPr bwMode="auto">
          <a:xfrm rot="5400000">
            <a:off x="4416425" y="3813175"/>
            <a:ext cx="336550" cy="609600"/>
            <a:chOff x="878" y="2678"/>
            <a:chExt cx="212" cy="384"/>
          </a:xfrm>
        </p:grpSpPr>
        <p:sp>
          <p:nvSpPr>
            <p:cNvPr id="145" name="Rectangle 52"/>
            <p:cNvSpPr>
              <a:spLocks noChangeArrowheads="1"/>
            </p:cNvSpPr>
            <p:nvPr/>
          </p:nvSpPr>
          <p:spPr bwMode="auto">
            <a:xfrm>
              <a:off x="912" y="2736"/>
              <a:ext cx="14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Text Box 53"/>
            <p:cNvSpPr txBox="1">
              <a:spLocks noChangeArrowheads="1"/>
            </p:cNvSpPr>
            <p:nvPr/>
          </p:nvSpPr>
          <p:spPr bwMode="auto">
            <a:xfrm rot="-5400000">
              <a:off x="792" y="276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R2.f</a:t>
              </a:r>
            </a:p>
          </p:txBody>
        </p:sp>
      </p:grpSp>
      <p:grpSp>
        <p:nvGrpSpPr>
          <p:cNvPr id="147" name="Group 57"/>
          <p:cNvGrpSpPr>
            <a:grpSpLocks/>
          </p:cNvGrpSpPr>
          <p:nvPr/>
        </p:nvGrpSpPr>
        <p:grpSpPr bwMode="auto">
          <a:xfrm rot="10800000">
            <a:off x="3549650" y="4419600"/>
            <a:ext cx="336550" cy="609600"/>
            <a:chOff x="878" y="2678"/>
            <a:chExt cx="212" cy="384"/>
          </a:xfrm>
        </p:grpSpPr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912" y="2736"/>
              <a:ext cx="14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Text Box 59"/>
            <p:cNvSpPr txBox="1">
              <a:spLocks noChangeArrowheads="1"/>
            </p:cNvSpPr>
            <p:nvPr/>
          </p:nvSpPr>
          <p:spPr bwMode="auto">
            <a:xfrm rot="-5400000">
              <a:off x="792" y="2764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C1.f</a:t>
              </a:r>
            </a:p>
          </p:txBody>
        </p:sp>
      </p:grpSp>
      <p:grpSp>
        <p:nvGrpSpPr>
          <p:cNvPr id="150" name="Group 71"/>
          <p:cNvGrpSpPr>
            <a:grpSpLocks/>
          </p:cNvGrpSpPr>
          <p:nvPr/>
        </p:nvGrpSpPr>
        <p:grpSpPr bwMode="auto">
          <a:xfrm>
            <a:off x="647700" y="3543300"/>
            <a:ext cx="469900" cy="482600"/>
            <a:chOff x="408" y="2232"/>
            <a:chExt cx="296" cy="304"/>
          </a:xfrm>
        </p:grpSpPr>
        <p:sp>
          <p:nvSpPr>
            <p:cNvPr id="151" name="Oval 69"/>
            <p:cNvSpPr>
              <a:spLocks noChangeArrowheads="1"/>
            </p:cNvSpPr>
            <p:nvPr/>
          </p:nvSpPr>
          <p:spPr bwMode="auto">
            <a:xfrm>
              <a:off x="656" y="248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Oval 70"/>
            <p:cNvSpPr>
              <a:spLocks noChangeArrowheads="1"/>
            </p:cNvSpPr>
            <p:nvPr/>
          </p:nvSpPr>
          <p:spPr bwMode="auto">
            <a:xfrm>
              <a:off x="408" y="22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" name="Group 77"/>
          <p:cNvGrpSpPr>
            <a:grpSpLocks/>
          </p:cNvGrpSpPr>
          <p:nvPr/>
        </p:nvGrpSpPr>
        <p:grpSpPr bwMode="auto">
          <a:xfrm>
            <a:off x="1841500" y="3937000"/>
            <a:ext cx="863600" cy="76200"/>
            <a:chOff x="1160" y="2480"/>
            <a:chExt cx="544" cy="48"/>
          </a:xfrm>
        </p:grpSpPr>
        <p:sp>
          <p:nvSpPr>
            <p:cNvPr id="154" name="Oval 75"/>
            <p:cNvSpPr>
              <a:spLocks noChangeArrowheads="1"/>
            </p:cNvSpPr>
            <p:nvPr/>
          </p:nvSpPr>
          <p:spPr bwMode="auto">
            <a:xfrm>
              <a:off x="1160" y="24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Oval 76"/>
            <p:cNvSpPr>
              <a:spLocks noChangeArrowheads="1"/>
            </p:cNvSpPr>
            <p:nvPr/>
          </p:nvSpPr>
          <p:spPr bwMode="auto">
            <a:xfrm>
              <a:off x="1656" y="24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6" name="Group 86"/>
          <p:cNvGrpSpPr>
            <a:grpSpLocks/>
          </p:cNvGrpSpPr>
          <p:nvPr/>
        </p:nvGrpSpPr>
        <p:grpSpPr bwMode="auto">
          <a:xfrm>
            <a:off x="3429000" y="3937000"/>
            <a:ext cx="850900" cy="88900"/>
            <a:chOff x="2160" y="2480"/>
            <a:chExt cx="536" cy="56"/>
          </a:xfrm>
        </p:grpSpPr>
        <p:sp>
          <p:nvSpPr>
            <p:cNvPr id="157" name="Oval 84"/>
            <p:cNvSpPr>
              <a:spLocks noChangeArrowheads="1"/>
            </p:cNvSpPr>
            <p:nvPr/>
          </p:nvSpPr>
          <p:spPr bwMode="auto">
            <a:xfrm>
              <a:off x="2160" y="248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Oval 85"/>
            <p:cNvSpPr>
              <a:spLocks noChangeArrowheads="1"/>
            </p:cNvSpPr>
            <p:nvPr/>
          </p:nvSpPr>
          <p:spPr bwMode="auto">
            <a:xfrm>
              <a:off x="2648" y="24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9" name="158 Flecha curvada hacia arriba"/>
          <p:cNvSpPr/>
          <p:nvPr/>
        </p:nvSpPr>
        <p:spPr>
          <a:xfrm rot="20364237">
            <a:off x="4926869" y="5094140"/>
            <a:ext cx="2664296" cy="86409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0" name="159 CuadroTexto"/>
          <p:cNvSpPr txBox="1"/>
          <p:nvPr/>
        </p:nvSpPr>
        <p:spPr>
          <a:xfrm>
            <a:off x="5940153" y="1052736"/>
            <a:ext cx="2937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Systematic</a:t>
            </a:r>
            <a:r>
              <a:rPr lang="en-US" sz="2400" b="1" dirty="0" smtClean="0">
                <a:solidFill>
                  <a:srgbClr val="FF0000"/>
                </a:solidFill>
              </a:rPr>
              <a:t> derivation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of equations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1" name="160 Elipse"/>
          <p:cNvSpPr/>
          <p:nvPr/>
        </p:nvSpPr>
        <p:spPr>
          <a:xfrm>
            <a:off x="196100" y="1944542"/>
            <a:ext cx="1080120" cy="936104"/>
          </a:xfrm>
          <a:prstGeom prst="ellipse">
            <a:avLst/>
          </a:prstGeom>
          <a:solidFill>
            <a:srgbClr val="FFFF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Group 64"/>
          <p:cNvGrpSpPr>
            <a:grpSpLocks/>
          </p:cNvGrpSpPr>
          <p:nvPr/>
        </p:nvGrpSpPr>
        <p:grpSpPr bwMode="auto">
          <a:xfrm>
            <a:off x="660400" y="1954213"/>
            <a:ext cx="7262813" cy="3265487"/>
            <a:chOff x="416" y="1231"/>
            <a:chExt cx="4575" cy="2057"/>
          </a:xfrm>
        </p:grpSpPr>
        <p:sp>
          <p:nvSpPr>
            <p:cNvPr id="163" name="Oval 62"/>
            <p:cNvSpPr>
              <a:spLocks noChangeArrowheads="1"/>
            </p:cNvSpPr>
            <p:nvPr/>
          </p:nvSpPr>
          <p:spPr bwMode="auto">
            <a:xfrm>
              <a:off x="416" y="32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Rectangle 63"/>
            <p:cNvSpPr>
              <a:spLocks noChangeArrowheads="1"/>
            </p:cNvSpPr>
            <p:nvPr/>
          </p:nvSpPr>
          <p:spPr bwMode="auto">
            <a:xfrm>
              <a:off x="4154" y="1231"/>
              <a:ext cx="8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2000" b="1" i="1" dirty="0">
                  <a:solidFill>
                    <a:schemeClr val="accent1"/>
                  </a:solidFill>
                </a:rPr>
                <a:t>U0 .e</a:t>
              </a:r>
              <a:r>
                <a:rPr lang="de-CH" sz="2000" b="1" i="1" dirty="0"/>
                <a:t> = </a:t>
              </a:r>
              <a:r>
                <a:rPr lang="de-CH" sz="2000" b="1" i="1" dirty="0">
                  <a:solidFill>
                    <a:schemeClr val="accent2"/>
                  </a:solidFill>
                </a:rPr>
                <a:t>f(t)</a:t>
              </a:r>
              <a:endParaRPr lang="en-US" sz="2000" b="1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65" name="Group 68"/>
          <p:cNvGrpSpPr>
            <a:grpSpLocks/>
          </p:cNvGrpSpPr>
          <p:nvPr/>
        </p:nvGrpSpPr>
        <p:grpSpPr bwMode="auto">
          <a:xfrm>
            <a:off x="647700" y="2222500"/>
            <a:ext cx="8280400" cy="2197100"/>
            <a:chOff x="408" y="1400"/>
            <a:chExt cx="5216" cy="1384"/>
          </a:xfrm>
        </p:grpSpPr>
        <p:sp>
          <p:nvSpPr>
            <p:cNvPr id="166" name="Oval 65"/>
            <p:cNvSpPr>
              <a:spLocks noChangeArrowheads="1"/>
            </p:cNvSpPr>
            <p:nvPr/>
          </p:nvSpPr>
          <p:spPr bwMode="auto">
            <a:xfrm>
              <a:off x="40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Rectangle 66"/>
            <p:cNvSpPr>
              <a:spLocks noChangeArrowheads="1"/>
            </p:cNvSpPr>
            <p:nvPr/>
          </p:nvSpPr>
          <p:spPr bwMode="auto">
            <a:xfrm>
              <a:off x="4158" y="1400"/>
              <a:ext cx="146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CH" sz="2000" b="1" i="1" dirty="0">
                  <a:solidFill>
                    <a:schemeClr val="accent1"/>
                  </a:solidFill>
                </a:rPr>
                <a:t>U0 .f</a:t>
              </a:r>
              <a:r>
                <a:rPr lang="de-CH" sz="2000" b="1" i="1" dirty="0"/>
                <a:t> = </a:t>
              </a:r>
              <a:r>
                <a:rPr lang="de-CH" sz="2000" b="1" i="1" dirty="0">
                  <a:solidFill>
                    <a:schemeClr val="accent2"/>
                  </a:solidFill>
                </a:rPr>
                <a:t>L1 .f </a:t>
              </a:r>
              <a:r>
                <a:rPr lang="en-US" sz="2000" b="1" i="1" dirty="0">
                  <a:solidFill>
                    <a:schemeClr val="accent2"/>
                  </a:solidFill>
                </a:rPr>
                <a:t>+ </a:t>
              </a:r>
              <a:r>
                <a:rPr lang="de-CH" sz="2000" b="1" i="1" dirty="0">
                  <a:solidFill>
                    <a:schemeClr val="accent2"/>
                  </a:solidFill>
                </a:rPr>
                <a:t>R1 .f</a:t>
              </a:r>
              <a:r>
                <a:rPr lang="de-CH" dirty="0"/>
                <a:t> </a:t>
              </a:r>
              <a:endParaRPr lang="en-US" dirty="0"/>
            </a:p>
          </p:txBody>
        </p:sp>
      </p:grpSp>
      <p:grpSp>
        <p:nvGrpSpPr>
          <p:cNvPr id="168" name="Group 73"/>
          <p:cNvGrpSpPr>
            <a:grpSpLocks/>
          </p:cNvGrpSpPr>
          <p:nvPr/>
        </p:nvGrpSpPr>
        <p:grpSpPr bwMode="auto">
          <a:xfrm>
            <a:off x="660400" y="2603500"/>
            <a:ext cx="7870825" cy="400050"/>
            <a:chOff x="416" y="1640"/>
            <a:chExt cx="4958" cy="252"/>
          </a:xfrm>
        </p:grpSpPr>
        <p:sp>
          <p:nvSpPr>
            <p:cNvPr id="169" name="Rectangle 67"/>
            <p:cNvSpPr>
              <a:spLocks noChangeArrowheads="1"/>
            </p:cNvSpPr>
            <p:nvPr/>
          </p:nvSpPr>
          <p:spPr bwMode="auto">
            <a:xfrm>
              <a:off x="3888" y="1640"/>
              <a:ext cx="1486" cy="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2000" b="1" i="1" dirty="0" smtClean="0">
                  <a:solidFill>
                    <a:srgbClr val="FF0000"/>
                  </a:solidFill>
                </a:rPr>
                <a:t>d/dt</a:t>
              </a:r>
              <a:r>
                <a:rPr lang="de-CH" sz="2000" b="1" i="1" dirty="0" smtClean="0">
                  <a:solidFill>
                    <a:schemeClr val="accent1"/>
                  </a:solidFill>
                </a:rPr>
                <a:t> </a:t>
              </a:r>
              <a:r>
                <a:rPr lang="de-CH" sz="2000" b="1" i="1" dirty="0" smtClean="0">
                  <a:solidFill>
                    <a:srgbClr val="FF0000"/>
                  </a:solidFill>
                </a:rPr>
                <a:t>L1.f </a:t>
              </a:r>
              <a:r>
                <a:rPr lang="de-CH" sz="2000" b="1" i="1" dirty="0" smtClean="0"/>
                <a:t>= </a:t>
              </a:r>
              <a:r>
                <a:rPr lang="de-CH" sz="2000" b="1" i="1" dirty="0">
                  <a:solidFill>
                    <a:schemeClr val="accent2"/>
                  </a:solidFill>
                </a:rPr>
                <a:t>U0 .e</a:t>
              </a:r>
              <a:r>
                <a:rPr lang="de-CH" sz="2000" b="1" i="1" dirty="0"/>
                <a:t> / L1</a:t>
              </a:r>
              <a:endParaRPr lang="en-US" sz="2000" b="1" i="1" dirty="0"/>
            </a:p>
          </p:txBody>
        </p:sp>
        <p:sp>
          <p:nvSpPr>
            <p:cNvPr id="170" name="Oval 72"/>
            <p:cNvSpPr>
              <a:spLocks noChangeArrowheads="1"/>
            </p:cNvSpPr>
            <p:nvPr/>
          </p:nvSpPr>
          <p:spPr bwMode="auto">
            <a:xfrm>
              <a:off x="416" y="17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1" name="Group 80"/>
          <p:cNvGrpSpPr>
            <a:grpSpLocks/>
          </p:cNvGrpSpPr>
          <p:nvPr/>
        </p:nvGrpSpPr>
        <p:grpSpPr bwMode="auto">
          <a:xfrm>
            <a:off x="2235200" y="2959100"/>
            <a:ext cx="6692900" cy="660400"/>
            <a:chOff x="1408" y="1864"/>
            <a:chExt cx="4216" cy="416"/>
          </a:xfrm>
        </p:grpSpPr>
        <p:sp>
          <p:nvSpPr>
            <p:cNvPr id="172" name="Oval 78"/>
            <p:cNvSpPr>
              <a:spLocks noChangeArrowheads="1"/>
            </p:cNvSpPr>
            <p:nvPr/>
          </p:nvSpPr>
          <p:spPr bwMode="auto">
            <a:xfrm>
              <a:off x="1408" y="22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Rectangle 79"/>
            <p:cNvSpPr>
              <a:spLocks noChangeArrowheads="1"/>
            </p:cNvSpPr>
            <p:nvPr/>
          </p:nvSpPr>
          <p:spPr bwMode="auto">
            <a:xfrm>
              <a:off x="4154" y="1864"/>
              <a:ext cx="14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2000" b="1" i="1" dirty="0">
                  <a:solidFill>
                    <a:schemeClr val="accent1"/>
                  </a:solidFill>
                </a:rPr>
                <a:t>R1 .e</a:t>
              </a:r>
              <a:r>
                <a:rPr lang="de-CH" sz="2000" b="1" i="1" dirty="0"/>
                <a:t> = </a:t>
              </a:r>
              <a:r>
                <a:rPr lang="de-CH" sz="2000" b="1" i="1" dirty="0">
                  <a:solidFill>
                    <a:schemeClr val="accent2"/>
                  </a:solidFill>
                </a:rPr>
                <a:t>U0 .e –</a:t>
              </a:r>
              <a:r>
                <a:rPr lang="en-US" sz="2000" b="1" i="1" dirty="0">
                  <a:solidFill>
                    <a:schemeClr val="accent2"/>
                  </a:solidFill>
                </a:rPr>
                <a:t> </a:t>
              </a:r>
              <a:r>
                <a:rPr lang="de-CH" sz="2000" b="1" i="1" dirty="0">
                  <a:solidFill>
                    <a:schemeClr val="accent2"/>
                  </a:solidFill>
                </a:rPr>
                <a:t>C1 .e</a:t>
              </a:r>
              <a:endParaRPr lang="en-US" sz="2000" b="1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74" name="Group 83"/>
          <p:cNvGrpSpPr>
            <a:grpSpLocks/>
          </p:cNvGrpSpPr>
          <p:nvPr/>
        </p:nvGrpSpPr>
        <p:grpSpPr bwMode="auto">
          <a:xfrm>
            <a:off x="2222500" y="2743200"/>
            <a:ext cx="6388100" cy="954088"/>
            <a:chOff x="1400" y="1728"/>
            <a:chExt cx="4024" cy="601"/>
          </a:xfrm>
        </p:grpSpPr>
        <p:sp>
          <p:nvSpPr>
            <p:cNvPr id="175" name="Oval 81"/>
            <p:cNvSpPr>
              <a:spLocks noChangeArrowheads="1"/>
            </p:cNvSpPr>
            <p:nvPr/>
          </p:nvSpPr>
          <p:spPr bwMode="auto">
            <a:xfrm>
              <a:off x="1400" y="17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Rectangle 82"/>
            <p:cNvSpPr>
              <a:spLocks noChangeArrowheads="1"/>
            </p:cNvSpPr>
            <p:nvPr/>
          </p:nvSpPr>
          <p:spPr bwMode="auto">
            <a:xfrm>
              <a:off x="4128" y="2079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2000" b="1" i="1">
                  <a:solidFill>
                    <a:schemeClr val="accent1"/>
                  </a:solidFill>
                </a:rPr>
                <a:t>R1 .f  </a:t>
              </a:r>
              <a:r>
                <a:rPr lang="de-CH" sz="2000" b="1" i="1"/>
                <a:t>= </a:t>
              </a:r>
              <a:r>
                <a:rPr lang="de-CH" sz="2000" b="1" i="1">
                  <a:solidFill>
                    <a:schemeClr val="accent2"/>
                  </a:solidFill>
                </a:rPr>
                <a:t>R1 .e</a:t>
              </a:r>
              <a:r>
                <a:rPr lang="de-CH" sz="2000" b="1" i="1"/>
                <a:t> / R1</a:t>
              </a:r>
              <a:endParaRPr lang="en-US" sz="2000" b="1" i="1"/>
            </a:p>
          </p:txBody>
        </p:sp>
      </p:grpSp>
      <p:grpSp>
        <p:nvGrpSpPr>
          <p:cNvPr id="177" name="Group 89"/>
          <p:cNvGrpSpPr>
            <a:grpSpLocks/>
          </p:cNvGrpSpPr>
          <p:nvPr/>
        </p:nvGrpSpPr>
        <p:grpSpPr bwMode="auto">
          <a:xfrm>
            <a:off x="3822700" y="3629025"/>
            <a:ext cx="5029200" cy="790575"/>
            <a:chOff x="2408" y="2286"/>
            <a:chExt cx="3168" cy="498"/>
          </a:xfrm>
        </p:grpSpPr>
        <p:sp>
          <p:nvSpPr>
            <p:cNvPr id="178" name="Oval 87"/>
            <p:cNvSpPr>
              <a:spLocks noChangeArrowheads="1"/>
            </p:cNvSpPr>
            <p:nvPr/>
          </p:nvSpPr>
          <p:spPr bwMode="auto">
            <a:xfrm>
              <a:off x="2408" y="27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Rectangle 88"/>
            <p:cNvSpPr>
              <a:spLocks noChangeArrowheads="1"/>
            </p:cNvSpPr>
            <p:nvPr/>
          </p:nvSpPr>
          <p:spPr bwMode="auto">
            <a:xfrm>
              <a:off x="4169" y="2286"/>
              <a:ext cx="14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2000" b="1" i="1" dirty="0">
                  <a:solidFill>
                    <a:schemeClr val="accent1"/>
                  </a:solidFill>
                </a:rPr>
                <a:t>C1 .f</a:t>
              </a:r>
              <a:r>
                <a:rPr lang="de-CH" sz="2000" b="1" i="1" dirty="0"/>
                <a:t> = </a:t>
              </a:r>
              <a:r>
                <a:rPr lang="de-CH" sz="2000" b="1" i="1" dirty="0">
                  <a:solidFill>
                    <a:schemeClr val="accent2"/>
                  </a:solidFill>
                </a:rPr>
                <a:t>R1 .f –</a:t>
              </a:r>
              <a:r>
                <a:rPr lang="en-US" sz="2000" b="1" i="1" dirty="0">
                  <a:solidFill>
                    <a:schemeClr val="accent2"/>
                  </a:solidFill>
                </a:rPr>
                <a:t> </a:t>
              </a:r>
              <a:r>
                <a:rPr lang="de-CH" sz="2000" b="1" i="1" dirty="0">
                  <a:solidFill>
                    <a:schemeClr val="accent2"/>
                  </a:solidFill>
                </a:rPr>
                <a:t>R2 .f</a:t>
              </a:r>
              <a:endParaRPr lang="en-US" sz="2000" b="1" i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80" name="Group 91"/>
          <p:cNvGrpSpPr>
            <a:grpSpLocks/>
          </p:cNvGrpSpPr>
          <p:nvPr/>
        </p:nvGrpSpPr>
        <p:grpSpPr bwMode="auto">
          <a:xfrm>
            <a:off x="3822700" y="3975100"/>
            <a:ext cx="4741863" cy="1244600"/>
            <a:chOff x="2408" y="2504"/>
            <a:chExt cx="2987" cy="784"/>
          </a:xfrm>
        </p:grpSpPr>
        <p:sp>
          <p:nvSpPr>
            <p:cNvPr id="181" name="Rectangle 74"/>
            <p:cNvSpPr>
              <a:spLocks noChangeArrowheads="1"/>
            </p:cNvSpPr>
            <p:nvPr/>
          </p:nvSpPr>
          <p:spPr bwMode="auto">
            <a:xfrm>
              <a:off x="3864" y="2504"/>
              <a:ext cx="1531" cy="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2000" b="1" i="1" dirty="0" smtClean="0">
                  <a:solidFill>
                    <a:srgbClr val="FF0000"/>
                  </a:solidFill>
                </a:rPr>
                <a:t>d/dt C1.e</a:t>
              </a:r>
              <a:r>
                <a:rPr lang="de-CH" sz="2000" b="1" i="1" dirty="0" smtClean="0">
                  <a:solidFill>
                    <a:schemeClr val="accent1"/>
                  </a:solidFill>
                </a:rPr>
                <a:t> </a:t>
              </a:r>
              <a:r>
                <a:rPr lang="de-CH" sz="2000" b="1" i="1" dirty="0" smtClean="0"/>
                <a:t> </a:t>
              </a:r>
              <a:r>
                <a:rPr lang="de-CH" sz="2000" b="1" i="1" dirty="0"/>
                <a:t>= </a:t>
              </a:r>
              <a:r>
                <a:rPr lang="de-CH" sz="2000" b="1" i="1" dirty="0">
                  <a:solidFill>
                    <a:schemeClr val="accent2"/>
                  </a:solidFill>
                </a:rPr>
                <a:t>C1 .f</a:t>
              </a:r>
              <a:r>
                <a:rPr lang="de-CH" sz="2000" b="1" i="1" dirty="0"/>
                <a:t> / C1</a:t>
              </a:r>
              <a:endParaRPr lang="en-US" sz="2000" b="1" i="1" dirty="0"/>
            </a:p>
          </p:txBody>
        </p:sp>
        <p:sp>
          <p:nvSpPr>
            <p:cNvPr id="182" name="Oval 90"/>
            <p:cNvSpPr>
              <a:spLocks noChangeArrowheads="1"/>
            </p:cNvSpPr>
            <p:nvPr/>
          </p:nvSpPr>
          <p:spPr bwMode="auto">
            <a:xfrm>
              <a:off x="2408" y="32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3" name="Group 93"/>
          <p:cNvGrpSpPr>
            <a:grpSpLocks/>
          </p:cNvGrpSpPr>
          <p:nvPr/>
        </p:nvGrpSpPr>
        <p:grpSpPr bwMode="auto">
          <a:xfrm>
            <a:off x="5003800" y="3949700"/>
            <a:ext cx="3606800" cy="752475"/>
            <a:chOff x="3152" y="2488"/>
            <a:chExt cx="2272" cy="474"/>
          </a:xfrm>
        </p:grpSpPr>
        <p:sp>
          <p:nvSpPr>
            <p:cNvPr id="184" name="Oval 61"/>
            <p:cNvSpPr>
              <a:spLocks noChangeArrowheads="1"/>
            </p:cNvSpPr>
            <p:nvPr/>
          </p:nvSpPr>
          <p:spPr bwMode="auto">
            <a:xfrm>
              <a:off x="3152" y="248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Rectangle 92"/>
            <p:cNvSpPr>
              <a:spLocks noChangeArrowheads="1"/>
            </p:cNvSpPr>
            <p:nvPr/>
          </p:nvSpPr>
          <p:spPr bwMode="auto">
            <a:xfrm>
              <a:off x="4128" y="2712"/>
              <a:ext cx="1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CH" sz="2000" b="1" i="1" dirty="0">
                  <a:solidFill>
                    <a:schemeClr val="accent1"/>
                  </a:solidFill>
                </a:rPr>
                <a:t>R2 .f  </a:t>
              </a:r>
              <a:r>
                <a:rPr lang="de-CH" sz="2000" b="1" i="1" dirty="0"/>
                <a:t>= </a:t>
              </a:r>
              <a:r>
                <a:rPr lang="de-CH" sz="2000" b="1" i="1" dirty="0">
                  <a:solidFill>
                    <a:schemeClr val="accent2"/>
                  </a:solidFill>
                </a:rPr>
                <a:t>C1 .e</a:t>
              </a:r>
              <a:r>
                <a:rPr lang="de-CH" sz="2000" b="1" i="1" dirty="0"/>
                <a:t> / R2</a:t>
              </a:r>
              <a:endParaRPr lang="en-US" sz="2000" b="1" i="1" dirty="0"/>
            </a:p>
          </p:txBody>
        </p:sp>
      </p:grpSp>
      <p:sp>
        <p:nvSpPr>
          <p:cNvPr id="186" name="185 Flecha izquierda"/>
          <p:cNvSpPr/>
          <p:nvPr/>
        </p:nvSpPr>
        <p:spPr>
          <a:xfrm rot="10800000">
            <a:off x="4860032" y="170080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104 CuadroTexto"/>
          <p:cNvSpPr txBox="1"/>
          <p:nvPr/>
        </p:nvSpPr>
        <p:spPr>
          <a:xfrm>
            <a:off x="755576" y="1556792"/>
            <a:ext cx="3083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Bondgraphic</a:t>
            </a:r>
            <a:r>
              <a:rPr lang="en-US" sz="2800" b="1" dirty="0" smtClean="0">
                <a:solidFill>
                  <a:srgbClr val="FF0000"/>
                </a:solidFill>
              </a:rPr>
              <a:t> model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159" grpId="0" animBg="1"/>
      <p:bldP spid="160" grpId="0"/>
      <p:bldP spid="1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211960" y="1583432"/>
            <a:ext cx="4824536" cy="2133600"/>
            <a:chOff x="192" y="1296"/>
            <a:chExt cx="3276" cy="159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40" y="1296"/>
              <a:ext cx="3228" cy="1584"/>
              <a:chOff x="1380" y="1056"/>
              <a:chExt cx="3804" cy="1837"/>
            </a:xfrm>
          </p:grpSpPr>
          <p:pic>
            <p:nvPicPr>
              <p:cNvPr id="11" name="Picture 4" descr="rotational_system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56" y="1056"/>
                <a:ext cx="2928" cy="1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5" descr="dc_mot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80" y="1188"/>
                <a:ext cx="965" cy="1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88" y="1314"/>
              <a:ext cx="76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88" y="1296"/>
              <a:ext cx="768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88" y="2316"/>
              <a:ext cx="768" cy="57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92" y="1296"/>
              <a:ext cx="3264" cy="158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" name="Straight Connector 91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sp>
        <p:nvSpPr>
          <p:cNvPr id="95" name="9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multi-energy domain model</a:t>
            </a:r>
          </a:p>
          <a:p>
            <a:pPr lvl="1"/>
            <a:r>
              <a:rPr lang="en-US" b="1" dirty="0" smtClean="0">
                <a:effectLst/>
              </a:rPr>
              <a:t>Electricity</a:t>
            </a:r>
          </a:p>
          <a:p>
            <a:pPr lvl="1"/>
            <a:r>
              <a:rPr lang="en-US" b="1" dirty="0" smtClean="0">
                <a:effectLst/>
              </a:rPr>
              <a:t>Mechanical rotational</a:t>
            </a:r>
          </a:p>
          <a:p>
            <a:pPr lvl="1"/>
            <a:r>
              <a:rPr lang="en-US" b="1" dirty="0" smtClean="0">
                <a:effectLst/>
              </a:rPr>
              <a:t>Mechanical translational</a:t>
            </a:r>
            <a:br>
              <a:rPr lang="en-US" b="1" dirty="0" smtClean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II</a:t>
            </a:r>
            <a:endParaRPr lang="en-US" b="1" u="none" dirty="0" smtClean="0"/>
          </a:p>
        </p:txBody>
      </p:sp>
      <p:sp>
        <p:nvSpPr>
          <p:cNvPr id="96" name="95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The Bond Graph Formalism</a:t>
            </a:r>
          </a:p>
        </p:txBody>
      </p:sp>
      <p:pic>
        <p:nvPicPr>
          <p:cNvPr id="13" name="Picture 17" descr="Fig_11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93567" y="4220864"/>
            <a:ext cx="7010400" cy="23764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6" name="Group 98"/>
          <p:cNvGrpSpPr>
            <a:grpSpLocks/>
          </p:cNvGrpSpPr>
          <p:nvPr/>
        </p:nvGrpSpPr>
        <p:grpSpPr bwMode="auto">
          <a:xfrm>
            <a:off x="2209800" y="4693018"/>
            <a:ext cx="6438900" cy="1435100"/>
            <a:chOff x="1392" y="2648"/>
            <a:chExt cx="4056" cy="904"/>
          </a:xfrm>
        </p:grpSpPr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1392" y="284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u</a:t>
              </a:r>
              <a:r>
                <a:rPr lang="en-US" sz="1600" baseline="-25000"/>
                <a:t>a</a:t>
              </a:r>
            </a:p>
          </p:txBody>
        </p:sp>
        <p:grpSp>
          <p:nvGrpSpPr>
            <p:cNvPr id="14" name="Group 27"/>
            <p:cNvGrpSpPr>
              <a:grpSpLocks/>
            </p:cNvGrpSpPr>
            <p:nvPr/>
          </p:nvGrpSpPr>
          <p:grpSpPr bwMode="auto">
            <a:xfrm>
              <a:off x="1416" y="3004"/>
              <a:ext cx="240" cy="212"/>
              <a:chOff x="576" y="2936"/>
              <a:chExt cx="240" cy="212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584" y="29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Text Box 25"/>
              <p:cNvSpPr txBox="1">
                <a:spLocks noChangeArrowheads="1"/>
              </p:cNvSpPr>
              <p:nvPr/>
            </p:nvSpPr>
            <p:spPr bwMode="auto">
              <a:xfrm>
                <a:off x="576" y="293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i</a:t>
                </a:r>
                <a:r>
                  <a:rPr lang="en-US" sz="1600" baseline="-25000"/>
                  <a:t>a</a:t>
                </a:r>
              </a:p>
            </p:txBody>
          </p:sp>
        </p:grpSp>
        <p:grpSp>
          <p:nvGrpSpPr>
            <p:cNvPr id="16" name="Group 28"/>
            <p:cNvGrpSpPr>
              <a:grpSpLocks/>
            </p:cNvGrpSpPr>
            <p:nvPr/>
          </p:nvGrpSpPr>
          <p:grpSpPr bwMode="auto">
            <a:xfrm>
              <a:off x="1632" y="3164"/>
              <a:ext cx="240" cy="212"/>
              <a:chOff x="576" y="2936"/>
              <a:chExt cx="240" cy="212"/>
            </a:xfrm>
          </p:grpSpPr>
          <p:sp>
            <p:nvSpPr>
              <p:cNvPr id="82" name="Rectangle 29"/>
              <p:cNvSpPr>
                <a:spLocks noChangeArrowheads="1"/>
              </p:cNvSpPr>
              <p:nvPr/>
            </p:nvSpPr>
            <p:spPr bwMode="auto">
              <a:xfrm>
                <a:off x="584" y="29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Text Box 30"/>
              <p:cNvSpPr txBox="1">
                <a:spLocks noChangeArrowheads="1"/>
              </p:cNvSpPr>
              <p:nvPr/>
            </p:nvSpPr>
            <p:spPr bwMode="auto">
              <a:xfrm>
                <a:off x="576" y="293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i</a:t>
                </a:r>
                <a:r>
                  <a:rPr lang="en-US" sz="1600" baseline="-25000"/>
                  <a:t>a</a:t>
                </a:r>
              </a:p>
            </p:txBody>
          </p:sp>
        </p:grpSp>
        <p:grpSp>
          <p:nvGrpSpPr>
            <p:cNvPr id="17" name="Group 31"/>
            <p:cNvGrpSpPr>
              <a:grpSpLocks/>
            </p:cNvGrpSpPr>
            <p:nvPr/>
          </p:nvGrpSpPr>
          <p:grpSpPr bwMode="auto">
            <a:xfrm>
              <a:off x="1792" y="2656"/>
              <a:ext cx="240" cy="212"/>
              <a:chOff x="576" y="2936"/>
              <a:chExt cx="240" cy="212"/>
            </a:xfrm>
          </p:grpSpPr>
          <p:sp>
            <p:nvSpPr>
              <p:cNvPr id="80" name="Rectangle 32"/>
              <p:cNvSpPr>
                <a:spLocks noChangeArrowheads="1"/>
              </p:cNvSpPr>
              <p:nvPr/>
            </p:nvSpPr>
            <p:spPr bwMode="auto">
              <a:xfrm>
                <a:off x="584" y="29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Text Box 33"/>
              <p:cNvSpPr txBox="1">
                <a:spLocks noChangeArrowheads="1"/>
              </p:cNvSpPr>
              <p:nvPr/>
            </p:nvSpPr>
            <p:spPr bwMode="auto">
              <a:xfrm>
                <a:off x="576" y="293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i</a:t>
                </a:r>
                <a:r>
                  <a:rPr lang="en-US" sz="1600" baseline="-25000"/>
                  <a:t>a</a:t>
                </a:r>
              </a:p>
            </p:txBody>
          </p:sp>
        </p:grpSp>
        <p:grpSp>
          <p:nvGrpSpPr>
            <p:cNvPr id="18" name="Group 34"/>
            <p:cNvGrpSpPr>
              <a:grpSpLocks/>
            </p:cNvGrpSpPr>
            <p:nvPr/>
          </p:nvGrpSpPr>
          <p:grpSpPr bwMode="auto">
            <a:xfrm>
              <a:off x="1960" y="2996"/>
              <a:ext cx="240" cy="212"/>
              <a:chOff x="576" y="2936"/>
              <a:chExt cx="240" cy="212"/>
            </a:xfrm>
          </p:grpSpPr>
          <p:sp>
            <p:nvSpPr>
              <p:cNvPr id="78" name="Rectangle 35"/>
              <p:cNvSpPr>
                <a:spLocks noChangeArrowheads="1"/>
              </p:cNvSpPr>
              <p:nvPr/>
            </p:nvSpPr>
            <p:spPr bwMode="auto">
              <a:xfrm>
                <a:off x="584" y="29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Text Box 36"/>
              <p:cNvSpPr txBox="1">
                <a:spLocks noChangeArrowheads="1"/>
              </p:cNvSpPr>
              <p:nvPr/>
            </p:nvSpPr>
            <p:spPr bwMode="auto">
              <a:xfrm>
                <a:off x="576" y="293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i</a:t>
                </a:r>
                <a:r>
                  <a:rPr lang="en-US" sz="1600" baseline="-25000"/>
                  <a:t>a</a:t>
                </a:r>
              </a:p>
            </p:txBody>
          </p:sp>
        </p:grpSp>
        <p:sp>
          <p:nvSpPr>
            <p:cNvPr id="20" name="Text Box 37"/>
            <p:cNvSpPr txBox="1">
              <a:spLocks noChangeArrowheads="1"/>
            </p:cNvSpPr>
            <p:nvPr/>
          </p:nvSpPr>
          <p:spPr bwMode="auto">
            <a:xfrm>
              <a:off x="1536" y="2652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u</a:t>
              </a:r>
              <a:r>
                <a:rPr lang="en-US" sz="1600" baseline="-25000"/>
                <a:t>Ra</a:t>
              </a:r>
            </a:p>
          </p:txBody>
        </p:sp>
        <p:sp>
          <p:nvSpPr>
            <p:cNvPr id="21" name="Text Box 38"/>
            <p:cNvSpPr txBox="1">
              <a:spLocks noChangeArrowheads="1"/>
            </p:cNvSpPr>
            <p:nvPr/>
          </p:nvSpPr>
          <p:spPr bwMode="auto">
            <a:xfrm>
              <a:off x="1776" y="3152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u</a:t>
              </a:r>
              <a:r>
                <a:rPr lang="en-US" sz="1600" baseline="-25000"/>
                <a:t>La</a:t>
              </a:r>
            </a:p>
          </p:txBody>
        </p:sp>
        <p:sp>
          <p:nvSpPr>
            <p:cNvPr id="22" name="Text Box 39"/>
            <p:cNvSpPr txBox="1">
              <a:spLocks noChangeArrowheads="1"/>
            </p:cNvSpPr>
            <p:nvPr/>
          </p:nvSpPr>
          <p:spPr bwMode="auto">
            <a:xfrm>
              <a:off x="1920" y="2836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u</a:t>
              </a:r>
              <a:r>
                <a:rPr lang="en-US" sz="1600" baseline="-25000"/>
                <a:t>i</a:t>
              </a:r>
            </a:p>
          </p:txBody>
        </p:sp>
        <p:sp>
          <p:nvSpPr>
            <p:cNvPr id="23" name="Text Box 40"/>
            <p:cNvSpPr txBox="1">
              <a:spLocks noChangeArrowheads="1"/>
            </p:cNvSpPr>
            <p:nvPr/>
          </p:nvSpPr>
          <p:spPr bwMode="auto">
            <a:xfrm>
              <a:off x="2496" y="2860"/>
              <a:ext cx="2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>
                  <a:cs typeface="Times New Roman" pitchFamily="18" charset="0"/>
                </a:rPr>
                <a:t>τ</a:t>
              </a:r>
              <a:endParaRPr lang="el-GR" sz="1600" baseline="-25000">
                <a:cs typeface="Times New Roman" pitchFamily="18" charset="0"/>
              </a:endParaRPr>
            </a:p>
          </p:txBody>
        </p:sp>
        <p:grpSp>
          <p:nvGrpSpPr>
            <p:cNvPr id="19" name="Group 46"/>
            <p:cNvGrpSpPr>
              <a:grpSpLocks/>
            </p:cNvGrpSpPr>
            <p:nvPr/>
          </p:nvGrpSpPr>
          <p:grpSpPr bwMode="auto">
            <a:xfrm>
              <a:off x="2451" y="2996"/>
              <a:ext cx="253" cy="212"/>
              <a:chOff x="672" y="2852"/>
              <a:chExt cx="253" cy="212"/>
            </a:xfrm>
          </p:grpSpPr>
          <p:sp>
            <p:nvSpPr>
              <p:cNvPr id="76" name="Rectangle 45"/>
              <p:cNvSpPr>
                <a:spLocks noChangeArrowheads="1"/>
              </p:cNvSpPr>
              <p:nvPr/>
            </p:nvSpPr>
            <p:spPr bwMode="auto">
              <a:xfrm>
                <a:off x="704" y="2912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44"/>
              <p:cNvSpPr>
                <a:spLocks noChangeArrowheads="1"/>
              </p:cNvSpPr>
              <p:nvPr/>
            </p:nvSpPr>
            <p:spPr bwMode="auto">
              <a:xfrm>
                <a:off x="672" y="2852"/>
                <a:ext cx="2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600"/>
                  <a:t>ω</a:t>
                </a:r>
                <a:r>
                  <a:rPr lang="en-US" sz="1600" baseline="-25000"/>
                  <a:t>1</a:t>
                </a:r>
              </a:p>
            </p:txBody>
          </p:sp>
        </p:grpSp>
        <p:grpSp>
          <p:nvGrpSpPr>
            <p:cNvPr id="24" name="Group 47"/>
            <p:cNvGrpSpPr>
              <a:grpSpLocks/>
            </p:cNvGrpSpPr>
            <p:nvPr/>
          </p:nvGrpSpPr>
          <p:grpSpPr bwMode="auto">
            <a:xfrm>
              <a:off x="2819" y="2664"/>
              <a:ext cx="253" cy="212"/>
              <a:chOff x="672" y="2852"/>
              <a:chExt cx="253" cy="212"/>
            </a:xfrm>
          </p:grpSpPr>
          <p:sp>
            <p:nvSpPr>
              <p:cNvPr id="74" name="Rectangle 48"/>
              <p:cNvSpPr>
                <a:spLocks noChangeArrowheads="1"/>
              </p:cNvSpPr>
              <p:nvPr/>
            </p:nvSpPr>
            <p:spPr bwMode="auto">
              <a:xfrm>
                <a:off x="704" y="2912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49"/>
              <p:cNvSpPr>
                <a:spLocks noChangeArrowheads="1"/>
              </p:cNvSpPr>
              <p:nvPr/>
            </p:nvSpPr>
            <p:spPr bwMode="auto">
              <a:xfrm>
                <a:off x="672" y="2852"/>
                <a:ext cx="2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600"/>
                  <a:t>ω</a:t>
                </a:r>
                <a:r>
                  <a:rPr lang="en-US" sz="1600" baseline="-25000"/>
                  <a:t>1</a:t>
                </a:r>
              </a:p>
            </p:txBody>
          </p:sp>
        </p:grpSp>
        <p:grpSp>
          <p:nvGrpSpPr>
            <p:cNvPr id="25" name="Group 50"/>
            <p:cNvGrpSpPr>
              <a:grpSpLocks/>
            </p:cNvGrpSpPr>
            <p:nvPr/>
          </p:nvGrpSpPr>
          <p:grpSpPr bwMode="auto">
            <a:xfrm>
              <a:off x="2616" y="3152"/>
              <a:ext cx="253" cy="212"/>
              <a:chOff x="672" y="2852"/>
              <a:chExt cx="253" cy="212"/>
            </a:xfrm>
          </p:grpSpPr>
          <p:sp>
            <p:nvSpPr>
              <p:cNvPr id="72" name="Rectangle 51"/>
              <p:cNvSpPr>
                <a:spLocks noChangeArrowheads="1"/>
              </p:cNvSpPr>
              <p:nvPr/>
            </p:nvSpPr>
            <p:spPr bwMode="auto">
              <a:xfrm>
                <a:off x="704" y="2912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52"/>
              <p:cNvSpPr>
                <a:spLocks noChangeArrowheads="1"/>
              </p:cNvSpPr>
              <p:nvPr/>
            </p:nvSpPr>
            <p:spPr bwMode="auto">
              <a:xfrm>
                <a:off x="672" y="2852"/>
                <a:ext cx="2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600"/>
                  <a:t>ω</a:t>
                </a:r>
                <a:r>
                  <a:rPr lang="en-US" sz="1600" baseline="-25000"/>
                  <a:t>1</a:t>
                </a:r>
              </a:p>
            </p:txBody>
          </p:sp>
        </p:grpSp>
        <p:grpSp>
          <p:nvGrpSpPr>
            <p:cNvPr id="26" name="Group 53"/>
            <p:cNvGrpSpPr>
              <a:grpSpLocks/>
            </p:cNvGrpSpPr>
            <p:nvPr/>
          </p:nvGrpSpPr>
          <p:grpSpPr bwMode="auto">
            <a:xfrm>
              <a:off x="2995" y="2992"/>
              <a:ext cx="253" cy="212"/>
              <a:chOff x="672" y="2852"/>
              <a:chExt cx="253" cy="212"/>
            </a:xfrm>
          </p:grpSpPr>
          <p:sp>
            <p:nvSpPr>
              <p:cNvPr id="70" name="Rectangle 54"/>
              <p:cNvSpPr>
                <a:spLocks noChangeArrowheads="1"/>
              </p:cNvSpPr>
              <p:nvPr/>
            </p:nvSpPr>
            <p:spPr bwMode="auto">
              <a:xfrm>
                <a:off x="704" y="2912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55"/>
              <p:cNvSpPr>
                <a:spLocks noChangeArrowheads="1"/>
              </p:cNvSpPr>
              <p:nvPr/>
            </p:nvSpPr>
            <p:spPr bwMode="auto">
              <a:xfrm>
                <a:off x="672" y="2852"/>
                <a:ext cx="2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600"/>
                  <a:t>ω</a:t>
                </a:r>
                <a:r>
                  <a:rPr lang="en-US" sz="1600" baseline="-25000"/>
                  <a:t>1</a:t>
                </a:r>
              </a:p>
            </p:txBody>
          </p:sp>
        </p:grpSp>
        <p:sp>
          <p:nvSpPr>
            <p:cNvPr id="28" name="Text Box 56"/>
            <p:cNvSpPr txBox="1">
              <a:spLocks noChangeArrowheads="1"/>
            </p:cNvSpPr>
            <p:nvPr/>
          </p:nvSpPr>
          <p:spPr bwMode="auto">
            <a:xfrm>
              <a:off x="2608" y="2648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>
                  <a:cs typeface="Times New Roman" pitchFamily="18" charset="0"/>
                </a:rPr>
                <a:t>τ</a:t>
              </a:r>
              <a:r>
                <a:rPr lang="en-US" sz="1600" baseline="-25000"/>
                <a:t>B3</a:t>
              </a:r>
            </a:p>
          </p:txBody>
        </p:sp>
        <p:sp>
          <p:nvSpPr>
            <p:cNvPr id="29" name="Text Box 57"/>
            <p:cNvSpPr txBox="1">
              <a:spLocks noChangeArrowheads="1"/>
            </p:cNvSpPr>
            <p:nvPr/>
          </p:nvSpPr>
          <p:spPr bwMode="auto">
            <a:xfrm>
              <a:off x="2944" y="2824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>
                  <a:cs typeface="Times New Roman" pitchFamily="18" charset="0"/>
                </a:rPr>
                <a:t>τ</a:t>
              </a:r>
              <a:r>
                <a:rPr lang="en-US" sz="1600" baseline="-25000"/>
                <a:t>B1</a:t>
              </a:r>
            </a:p>
          </p:txBody>
        </p:sp>
        <p:sp>
          <p:nvSpPr>
            <p:cNvPr id="30" name="Text Box 58"/>
            <p:cNvSpPr txBox="1">
              <a:spLocks noChangeArrowheads="1"/>
            </p:cNvSpPr>
            <p:nvPr/>
          </p:nvSpPr>
          <p:spPr bwMode="auto">
            <a:xfrm>
              <a:off x="3128" y="2648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>
                  <a:cs typeface="Times New Roman" pitchFamily="18" charset="0"/>
                </a:rPr>
                <a:t>τ</a:t>
              </a:r>
              <a:r>
                <a:rPr lang="en-US" sz="1600" baseline="-25000"/>
                <a:t>B1</a:t>
              </a:r>
            </a:p>
          </p:txBody>
        </p:sp>
        <p:sp>
          <p:nvSpPr>
            <p:cNvPr id="31" name="Text Box 59"/>
            <p:cNvSpPr txBox="1">
              <a:spLocks noChangeArrowheads="1"/>
            </p:cNvSpPr>
            <p:nvPr/>
          </p:nvSpPr>
          <p:spPr bwMode="auto">
            <a:xfrm>
              <a:off x="3456" y="2828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>
                  <a:cs typeface="Times New Roman" pitchFamily="18" charset="0"/>
                </a:rPr>
                <a:t>τ</a:t>
              </a:r>
              <a:r>
                <a:rPr lang="en-US" sz="1600" baseline="-25000"/>
                <a:t>B1</a:t>
              </a:r>
            </a:p>
          </p:txBody>
        </p:sp>
        <p:sp>
          <p:nvSpPr>
            <p:cNvPr id="32" name="Text Box 60"/>
            <p:cNvSpPr txBox="1">
              <a:spLocks noChangeArrowheads="1"/>
            </p:cNvSpPr>
            <p:nvPr/>
          </p:nvSpPr>
          <p:spPr bwMode="auto">
            <a:xfrm>
              <a:off x="2816" y="3164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>
                  <a:cs typeface="Times New Roman" pitchFamily="18" charset="0"/>
                </a:rPr>
                <a:t>τ</a:t>
              </a:r>
              <a:r>
                <a:rPr lang="en-US" sz="1600" baseline="-25000"/>
                <a:t>J1</a:t>
              </a:r>
            </a:p>
          </p:txBody>
        </p:sp>
        <p:grpSp>
          <p:nvGrpSpPr>
            <p:cNvPr id="27" name="Group 61"/>
            <p:cNvGrpSpPr>
              <a:grpSpLocks/>
            </p:cNvGrpSpPr>
            <p:nvPr/>
          </p:nvGrpSpPr>
          <p:grpSpPr bwMode="auto">
            <a:xfrm>
              <a:off x="3491" y="2992"/>
              <a:ext cx="253" cy="212"/>
              <a:chOff x="672" y="2852"/>
              <a:chExt cx="253" cy="212"/>
            </a:xfrm>
          </p:grpSpPr>
          <p:sp>
            <p:nvSpPr>
              <p:cNvPr id="68" name="Rectangle 62"/>
              <p:cNvSpPr>
                <a:spLocks noChangeArrowheads="1"/>
              </p:cNvSpPr>
              <p:nvPr/>
            </p:nvSpPr>
            <p:spPr bwMode="auto">
              <a:xfrm>
                <a:off x="704" y="2912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63"/>
              <p:cNvSpPr>
                <a:spLocks noChangeArrowheads="1"/>
              </p:cNvSpPr>
              <p:nvPr/>
            </p:nvSpPr>
            <p:spPr bwMode="auto">
              <a:xfrm>
                <a:off x="672" y="2852"/>
                <a:ext cx="2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600"/>
                  <a:t>ω</a:t>
                </a:r>
                <a:r>
                  <a:rPr lang="en-US" sz="1600" baseline="-25000"/>
                  <a:t>2</a:t>
                </a:r>
              </a:p>
            </p:txBody>
          </p:sp>
        </p:grpSp>
        <p:grpSp>
          <p:nvGrpSpPr>
            <p:cNvPr id="33" name="Group 66"/>
            <p:cNvGrpSpPr>
              <a:grpSpLocks/>
            </p:cNvGrpSpPr>
            <p:nvPr/>
          </p:nvGrpSpPr>
          <p:grpSpPr bwMode="auto">
            <a:xfrm>
              <a:off x="3352" y="2656"/>
              <a:ext cx="336" cy="220"/>
              <a:chOff x="624" y="2748"/>
              <a:chExt cx="336" cy="220"/>
            </a:xfrm>
          </p:grpSpPr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656" y="2824"/>
                <a:ext cx="240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64"/>
              <p:cNvSpPr txBox="1">
                <a:spLocks noChangeArrowheads="1"/>
              </p:cNvSpPr>
              <p:nvPr/>
            </p:nvSpPr>
            <p:spPr bwMode="auto">
              <a:xfrm>
                <a:off x="624" y="2748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600">
                    <a:cs typeface="Times New Roman" pitchFamily="18" charset="0"/>
                  </a:rPr>
                  <a:t>ω</a:t>
                </a:r>
                <a:r>
                  <a:rPr lang="en-US" sz="1600" baseline="-25000"/>
                  <a:t>12</a:t>
                </a:r>
              </a:p>
            </p:txBody>
          </p:sp>
        </p:grpSp>
        <p:grpSp>
          <p:nvGrpSpPr>
            <p:cNvPr id="34" name="Group 67"/>
            <p:cNvGrpSpPr>
              <a:grpSpLocks/>
            </p:cNvGrpSpPr>
            <p:nvPr/>
          </p:nvGrpSpPr>
          <p:grpSpPr bwMode="auto">
            <a:xfrm>
              <a:off x="3667" y="3156"/>
              <a:ext cx="253" cy="212"/>
              <a:chOff x="672" y="2852"/>
              <a:chExt cx="253" cy="212"/>
            </a:xfrm>
          </p:grpSpPr>
          <p:sp>
            <p:nvSpPr>
              <p:cNvPr id="64" name="Rectangle 68"/>
              <p:cNvSpPr>
                <a:spLocks noChangeArrowheads="1"/>
              </p:cNvSpPr>
              <p:nvPr/>
            </p:nvSpPr>
            <p:spPr bwMode="auto">
              <a:xfrm>
                <a:off x="704" y="2912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69"/>
              <p:cNvSpPr>
                <a:spLocks noChangeArrowheads="1"/>
              </p:cNvSpPr>
              <p:nvPr/>
            </p:nvSpPr>
            <p:spPr bwMode="auto">
              <a:xfrm>
                <a:off x="672" y="2852"/>
                <a:ext cx="2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600"/>
                  <a:t>ω</a:t>
                </a:r>
                <a:r>
                  <a:rPr lang="en-US" sz="1600" baseline="-25000"/>
                  <a:t>2</a:t>
                </a:r>
              </a:p>
            </p:txBody>
          </p:sp>
        </p:grpSp>
        <p:grpSp>
          <p:nvGrpSpPr>
            <p:cNvPr id="35" name="Group 70"/>
            <p:cNvGrpSpPr>
              <a:grpSpLocks/>
            </p:cNvGrpSpPr>
            <p:nvPr/>
          </p:nvGrpSpPr>
          <p:grpSpPr bwMode="auto">
            <a:xfrm>
              <a:off x="3875" y="2656"/>
              <a:ext cx="253" cy="212"/>
              <a:chOff x="672" y="2852"/>
              <a:chExt cx="253" cy="212"/>
            </a:xfrm>
          </p:grpSpPr>
          <p:sp>
            <p:nvSpPr>
              <p:cNvPr id="62" name="Rectangle 71"/>
              <p:cNvSpPr>
                <a:spLocks noChangeArrowheads="1"/>
              </p:cNvSpPr>
              <p:nvPr/>
            </p:nvSpPr>
            <p:spPr bwMode="auto">
              <a:xfrm>
                <a:off x="704" y="2912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Rectangle 72"/>
              <p:cNvSpPr>
                <a:spLocks noChangeArrowheads="1"/>
              </p:cNvSpPr>
              <p:nvPr/>
            </p:nvSpPr>
            <p:spPr bwMode="auto">
              <a:xfrm>
                <a:off x="672" y="2852"/>
                <a:ext cx="2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600"/>
                  <a:t>ω</a:t>
                </a:r>
                <a:r>
                  <a:rPr lang="en-US" sz="1600" baseline="-25000"/>
                  <a:t>2</a:t>
                </a:r>
              </a:p>
            </p:txBody>
          </p:sp>
        </p:grpSp>
        <p:grpSp>
          <p:nvGrpSpPr>
            <p:cNvPr id="36" name="Group 73"/>
            <p:cNvGrpSpPr>
              <a:grpSpLocks/>
            </p:cNvGrpSpPr>
            <p:nvPr/>
          </p:nvGrpSpPr>
          <p:grpSpPr bwMode="auto">
            <a:xfrm>
              <a:off x="4035" y="2996"/>
              <a:ext cx="253" cy="212"/>
              <a:chOff x="672" y="2852"/>
              <a:chExt cx="253" cy="212"/>
            </a:xfrm>
          </p:grpSpPr>
          <p:sp>
            <p:nvSpPr>
              <p:cNvPr id="60" name="Rectangle 74"/>
              <p:cNvSpPr>
                <a:spLocks noChangeArrowheads="1"/>
              </p:cNvSpPr>
              <p:nvPr/>
            </p:nvSpPr>
            <p:spPr bwMode="auto">
              <a:xfrm>
                <a:off x="704" y="2912"/>
                <a:ext cx="192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75"/>
              <p:cNvSpPr>
                <a:spLocks noChangeArrowheads="1"/>
              </p:cNvSpPr>
              <p:nvPr/>
            </p:nvSpPr>
            <p:spPr bwMode="auto">
              <a:xfrm>
                <a:off x="672" y="2852"/>
                <a:ext cx="25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l-GR" sz="1600"/>
                  <a:t>ω</a:t>
                </a:r>
                <a:r>
                  <a:rPr lang="en-US" sz="1600" baseline="-25000"/>
                  <a:t>2</a:t>
                </a:r>
              </a:p>
            </p:txBody>
          </p:sp>
        </p:grpSp>
        <p:sp>
          <p:nvSpPr>
            <p:cNvPr id="38" name="Text Box 76"/>
            <p:cNvSpPr txBox="1">
              <a:spLocks noChangeArrowheads="1"/>
            </p:cNvSpPr>
            <p:nvPr/>
          </p:nvSpPr>
          <p:spPr bwMode="auto">
            <a:xfrm>
              <a:off x="3664" y="2648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>
                  <a:cs typeface="Times New Roman" pitchFamily="18" charset="0"/>
                </a:rPr>
                <a:t>τ</a:t>
              </a:r>
              <a:r>
                <a:rPr lang="en-US" sz="1600" baseline="-25000"/>
                <a:t>k1</a:t>
              </a:r>
            </a:p>
          </p:txBody>
        </p:sp>
        <p:sp>
          <p:nvSpPr>
            <p:cNvPr id="39" name="Text Box 77"/>
            <p:cNvSpPr txBox="1">
              <a:spLocks noChangeArrowheads="1"/>
            </p:cNvSpPr>
            <p:nvPr/>
          </p:nvSpPr>
          <p:spPr bwMode="auto">
            <a:xfrm>
              <a:off x="4016" y="2828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>
                  <a:cs typeface="Times New Roman" pitchFamily="18" charset="0"/>
                </a:rPr>
                <a:t>τ</a:t>
              </a:r>
              <a:r>
                <a:rPr lang="en-US" sz="1600" baseline="-25000"/>
                <a:t>G</a:t>
              </a:r>
            </a:p>
          </p:txBody>
        </p:sp>
        <p:sp>
          <p:nvSpPr>
            <p:cNvPr id="40" name="Text Box 78"/>
            <p:cNvSpPr txBox="1">
              <a:spLocks noChangeArrowheads="1"/>
            </p:cNvSpPr>
            <p:nvPr/>
          </p:nvSpPr>
          <p:spPr bwMode="auto">
            <a:xfrm>
              <a:off x="4512" y="2828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cs typeface="Times New Roman" pitchFamily="18" charset="0"/>
                </a:rPr>
                <a:t>F</a:t>
              </a:r>
              <a:r>
                <a:rPr lang="en-US" sz="1600" baseline="-25000"/>
                <a:t>G</a:t>
              </a:r>
            </a:p>
          </p:txBody>
        </p:sp>
        <p:grpSp>
          <p:nvGrpSpPr>
            <p:cNvPr id="37" name="Group 79"/>
            <p:cNvGrpSpPr>
              <a:grpSpLocks/>
            </p:cNvGrpSpPr>
            <p:nvPr/>
          </p:nvGrpSpPr>
          <p:grpSpPr bwMode="auto">
            <a:xfrm>
              <a:off x="4616" y="3000"/>
              <a:ext cx="240" cy="212"/>
              <a:chOff x="576" y="2936"/>
              <a:chExt cx="240" cy="212"/>
            </a:xfrm>
          </p:grpSpPr>
          <p:sp>
            <p:nvSpPr>
              <p:cNvPr id="58" name="Rectangle 80"/>
              <p:cNvSpPr>
                <a:spLocks noChangeArrowheads="1"/>
              </p:cNvSpPr>
              <p:nvPr/>
            </p:nvSpPr>
            <p:spPr bwMode="auto">
              <a:xfrm>
                <a:off x="584" y="29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Text Box 81"/>
              <p:cNvSpPr txBox="1">
                <a:spLocks noChangeArrowheads="1"/>
              </p:cNvSpPr>
              <p:nvPr/>
            </p:nvSpPr>
            <p:spPr bwMode="auto">
              <a:xfrm>
                <a:off x="576" y="293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v</a:t>
                </a:r>
                <a:endParaRPr lang="en-US" sz="1600" baseline="-25000"/>
              </a:p>
            </p:txBody>
          </p:sp>
        </p:grpSp>
        <p:grpSp>
          <p:nvGrpSpPr>
            <p:cNvPr id="41" name="Group 82"/>
            <p:cNvGrpSpPr>
              <a:grpSpLocks/>
            </p:cNvGrpSpPr>
            <p:nvPr/>
          </p:nvGrpSpPr>
          <p:grpSpPr bwMode="auto">
            <a:xfrm>
              <a:off x="4944" y="2664"/>
              <a:ext cx="240" cy="212"/>
              <a:chOff x="576" y="2936"/>
              <a:chExt cx="240" cy="212"/>
            </a:xfrm>
          </p:grpSpPr>
          <p:sp>
            <p:nvSpPr>
              <p:cNvPr id="56" name="Rectangle 83"/>
              <p:cNvSpPr>
                <a:spLocks noChangeArrowheads="1"/>
              </p:cNvSpPr>
              <p:nvPr/>
            </p:nvSpPr>
            <p:spPr bwMode="auto">
              <a:xfrm>
                <a:off x="584" y="29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Text Box 84"/>
              <p:cNvSpPr txBox="1">
                <a:spLocks noChangeArrowheads="1"/>
              </p:cNvSpPr>
              <p:nvPr/>
            </p:nvSpPr>
            <p:spPr bwMode="auto">
              <a:xfrm>
                <a:off x="576" y="293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v</a:t>
                </a:r>
                <a:endParaRPr lang="en-US" sz="1600" baseline="-25000"/>
              </a:p>
            </p:txBody>
          </p:sp>
        </p:grpSp>
        <p:grpSp>
          <p:nvGrpSpPr>
            <p:cNvPr id="42" name="Group 85"/>
            <p:cNvGrpSpPr>
              <a:grpSpLocks/>
            </p:cNvGrpSpPr>
            <p:nvPr/>
          </p:nvGrpSpPr>
          <p:grpSpPr bwMode="auto">
            <a:xfrm>
              <a:off x="5208" y="3324"/>
              <a:ext cx="240" cy="212"/>
              <a:chOff x="576" y="2936"/>
              <a:chExt cx="240" cy="212"/>
            </a:xfrm>
          </p:grpSpPr>
          <p:sp>
            <p:nvSpPr>
              <p:cNvPr id="54" name="Rectangle 86"/>
              <p:cNvSpPr>
                <a:spLocks noChangeArrowheads="1"/>
              </p:cNvSpPr>
              <p:nvPr/>
            </p:nvSpPr>
            <p:spPr bwMode="auto">
              <a:xfrm>
                <a:off x="584" y="29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Text Box 87"/>
              <p:cNvSpPr txBox="1">
                <a:spLocks noChangeArrowheads="1"/>
              </p:cNvSpPr>
              <p:nvPr/>
            </p:nvSpPr>
            <p:spPr bwMode="auto">
              <a:xfrm>
                <a:off x="576" y="293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v</a:t>
                </a:r>
                <a:endParaRPr lang="en-US" sz="1600" baseline="-25000"/>
              </a:p>
            </p:txBody>
          </p:sp>
        </p:grpSp>
        <p:grpSp>
          <p:nvGrpSpPr>
            <p:cNvPr id="43" name="Group 88"/>
            <p:cNvGrpSpPr>
              <a:grpSpLocks/>
            </p:cNvGrpSpPr>
            <p:nvPr/>
          </p:nvGrpSpPr>
          <p:grpSpPr bwMode="auto">
            <a:xfrm>
              <a:off x="4520" y="3312"/>
              <a:ext cx="240" cy="212"/>
              <a:chOff x="576" y="2936"/>
              <a:chExt cx="240" cy="212"/>
            </a:xfrm>
          </p:grpSpPr>
          <p:sp>
            <p:nvSpPr>
              <p:cNvPr id="52" name="Rectangle 89"/>
              <p:cNvSpPr>
                <a:spLocks noChangeArrowheads="1"/>
              </p:cNvSpPr>
              <p:nvPr/>
            </p:nvSpPr>
            <p:spPr bwMode="auto">
              <a:xfrm>
                <a:off x="584" y="29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Text Box 90"/>
              <p:cNvSpPr txBox="1">
                <a:spLocks noChangeArrowheads="1"/>
              </p:cNvSpPr>
              <p:nvPr/>
            </p:nvSpPr>
            <p:spPr bwMode="auto">
              <a:xfrm>
                <a:off x="576" y="293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v</a:t>
                </a:r>
                <a:endParaRPr lang="en-US" sz="1600" baseline="-25000"/>
              </a:p>
            </p:txBody>
          </p:sp>
        </p:grpSp>
        <p:grpSp>
          <p:nvGrpSpPr>
            <p:cNvPr id="44" name="Group 93"/>
            <p:cNvGrpSpPr>
              <a:grpSpLocks/>
            </p:cNvGrpSpPr>
            <p:nvPr/>
          </p:nvGrpSpPr>
          <p:grpSpPr bwMode="auto">
            <a:xfrm>
              <a:off x="5104" y="2960"/>
              <a:ext cx="192" cy="212"/>
              <a:chOff x="336" y="3168"/>
              <a:chExt cx="192" cy="212"/>
            </a:xfrm>
          </p:grpSpPr>
          <p:sp>
            <p:nvSpPr>
              <p:cNvPr id="50" name="Rectangle 92"/>
              <p:cNvSpPr>
                <a:spLocks noChangeArrowheads="1"/>
              </p:cNvSpPr>
              <p:nvPr/>
            </p:nvSpPr>
            <p:spPr bwMode="auto">
              <a:xfrm>
                <a:off x="376" y="3272"/>
                <a:ext cx="96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Text Box 91"/>
              <p:cNvSpPr txBox="1">
                <a:spLocks noChangeArrowheads="1"/>
              </p:cNvSpPr>
              <p:nvPr/>
            </p:nvSpPr>
            <p:spPr bwMode="auto">
              <a:xfrm>
                <a:off x="336" y="3168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/>
                  <a:t>v</a:t>
                </a:r>
              </a:p>
            </p:txBody>
          </p:sp>
        </p:grpSp>
        <p:sp>
          <p:nvSpPr>
            <p:cNvPr id="46" name="Text Box 94"/>
            <p:cNvSpPr txBox="1">
              <a:spLocks noChangeArrowheads="1"/>
            </p:cNvSpPr>
            <p:nvPr/>
          </p:nvSpPr>
          <p:spPr bwMode="auto">
            <a:xfrm>
              <a:off x="4672" y="2668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cs typeface="Times New Roman" pitchFamily="18" charset="0"/>
                </a:rPr>
                <a:t>F</a:t>
              </a:r>
              <a:r>
                <a:rPr lang="en-US" sz="1600" baseline="-25000"/>
                <a:t>B2</a:t>
              </a:r>
            </a:p>
          </p:txBody>
        </p:sp>
        <p:sp>
          <p:nvSpPr>
            <p:cNvPr id="47" name="Text Box 95"/>
            <p:cNvSpPr txBox="1">
              <a:spLocks noChangeArrowheads="1"/>
            </p:cNvSpPr>
            <p:nvPr/>
          </p:nvSpPr>
          <p:spPr bwMode="auto">
            <a:xfrm>
              <a:off x="5016" y="2820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cs typeface="Times New Roman" pitchFamily="18" charset="0"/>
                </a:rPr>
                <a:t>F</a:t>
              </a:r>
              <a:r>
                <a:rPr lang="en-US" sz="1600" baseline="-25000"/>
                <a:t>k2</a:t>
              </a:r>
            </a:p>
          </p:txBody>
        </p:sp>
        <p:sp>
          <p:nvSpPr>
            <p:cNvPr id="48" name="Text Box 96"/>
            <p:cNvSpPr txBox="1">
              <a:spLocks noChangeArrowheads="1"/>
            </p:cNvSpPr>
            <p:nvPr/>
          </p:nvSpPr>
          <p:spPr bwMode="auto">
            <a:xfrm>
              <a:off x="4648" y="3316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cs typeface="Times New Roman" pitchFamily="18" charset="0"/>
                </a:rPr>
                <a:t>F</a:t>
              </a:r>
              <a:r>
                <a:rPr lang="en-US" sz="1600" baseline="-25000"/>
                <a:t>m</a:t>
              </a:r>
            </a:p>
          </p:txBody>
        </p:sp>
        <p:sp>
          <p:nvSpPr>
            <p:cNvPr id="49" name="Text Box 97"/>
            <p:cNvSpPr txBox="1">
              <a:spLocks noChangeArrowheads="1"/>
            </p:cNvSpPr>
            <p:nvPr/>
          </p:nvSpPr>
          <p:spPr bwMode="auto">
            <a:xfrm>
              <a:off x="4888" y="3340"/>
              <a:ext cx="38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-m·g</a:t>
              </a:r>
            </a:p>
          </p:txBody>
        </p:sp>
      </p:grpSp>
      <p:grpSp>
        <p:nvGrpSpPr>
          <p:cNvPr id="45" name="Group 99"/>
          <p:cNvGrpSpPr>
            <a:grpSpLocks/>
          </p:cNvGrpSpPr>
          <p:nvPr/>
        </p:nvGrpSpPr>
        <p:grpSpPr bwMode="auto">
          <a:xfrm>
            <a:off x="6172200" y="5512168"/>
            <a:ext cx="533400" cy="336550"/>
            <a:chOff x="480" y="3100"/>
            <a:chExt cx="336" cy="212"/>
          </a:xfrm>
        </p:grpSpPr>
        <p:sp>
          <p:nvSpPr>
            <p:cNvPr id="92" name="Rectangle 100"/>
            <p:cNvSpPr>
              <a:spLocks noChangeArrowheads="1"/>
            </p:cNvSpPr>
            <p:nvPr/>
          </p:nvSpPr>
          <p:spPr bwMode="auto">
            <a:xfrm>
              <a:off x="504" y="3168"/>
              <a:ext cx="240" cy="1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Text Box 101"/>
            <p:cNvSpPr txBox="1">
              <a:spLocks noChangeArrowheads="1"/>
            </p:cNvSpPr>
            <p:nvPr/>
          </p:nvSpPr>
          <p:spPr bwMode="auto">
            <a:xfrm>
              <a:off x="480" y="3100"/>
              <a:ext cx="3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600">
                  <a:cs typeface="Times New Roman" pitchFamily="18" charset="0"/>
                </a:rPr>
                <a:t>τ</a:t>
              </a:r>
              <a:r>
                <a:rPr lang="en-US" sz="1600" baseline="-25000"/>
                <a:t>J2</a:t>
              </a:r>
            </a:p>
          </p:txBody>
        </p:sp>
      </p:grpSp>
      <p:sp>
        <p:nvSpPr>
          <p:cNvPr id="94" name="93 CuadroTexto"/>
          <p:cNvSpPr txBox="1"/>
          <p:nvPr/>
        </p:nvSpPr>
        <p:spPr>
          <a:xfrm>
            <a:off x="35496" y="308554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Special elements such as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Gyrator</a:t>
            </a:r>
            <a:r>
              <a:rPr lang="en-US" sz="2400" b="1" dirty="0" smtClean="0"/>
              <a:t> 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Transformer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convert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energy flows </a:t>
            </a:r>
            <a:r>
              <a:rPr lang="en-US" sz="2400" dirty="0" smtClean="0"/>
              <a:t>across </a:t>
            </a:r>
            <a:r>
              <a:rPr lang="en-US" sz="2400" dirty="0" smtClean="0">
                <a:solidFill>
                  <a:srgbClr val="FF0000"/>
                </a:solidFill>
              </a:rPr>
              <a:t>diff. physical domains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8" name="97 Rectángulo"/>
          <p:cNvSpPr/>
          <p:nvPr/>
        </p:nvSpPr>
        <p:spPr>
          <a:xfrm>
            <a:off x="3623704" y="5013176"/>
            <a:ext cx="504056" cy="64807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noFill/>
            </a:endParaRPr>
          </a:p>
          <a:p>
            <a:pPr algn="ctr"/>
            <a:endParaRPr lang="en-US" dirty="0">
              <a:noFill/>
            </a:endParaRPr>
          </a:p>
        </p:txBody>
      </p:sp>
      <p:sp>
        <p:nvSpPr>
          <p:cNvPr id="99" name="98 Rectángulo"/>
          <p:cNvSpPr/>
          <p:nvPr/>
        </p:nvSpPr>
        <p:spPr>
          <a:xfrm>
            <a:off x="6936072" y="5013176"/>
            <a:ext cx="504056" cy="648072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noFill/>
            </a:endParaRPr>
          </a:p>
          <a:p>
            <a:pPr algn="ctr"/>
            <a:endParaRPr lang="en-US" dirty="0">
              <a:noFill/>
            </a:endParaRPr>
          </a:p>
        </p:txBody>
      </p:sp>
      <p:sp>
        <p:nvSpPr>
          <p:cNvPr id="97" name="96 Flecha izquierda"/>
          <p:cNvSpPr/>
          <p:nvPr/>
        </p:nvSpPr>
        <p:spPr>
          <a:xfrm rot="16200000">
            <a:off x="6619088" y="3717032"/>
            <a:ext cx="62864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Facets and Bonds </a:t>
            </a:r>
            <a:endParaRPr lang="en-U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786454"/>
          </a:xfrm>
        </p:spPr>
        <p:txBody>
          <a:bodyPr>
            <a:normAutofit/>
          </a:bodyPr>
          <a:lstStyle/>
          <a:p>
            <a:r>
              <a:rPr lang="en-US" dirty="0" smtClean="0"/>
              <a:t>Bond Graph variables for Complex Systems</a:t>
            </a:r>
          </a:p>
          <a:p>
            <a:pPr lvl="1"/>
            <a:r>
              <a:rPr lang="en-US" b="1" dirty="0" smtClean="0"/>
              <a:t>Facets 1 and 2</a:t>
            </a:r>
          </a:p>
          <a:p>
            <a:pPr lvl="2"/>
            <a:r>
              <a:rPr lang="en-US" dirty="0" smtClean="0"/>
              <a:t>Power variables: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Specific Enthalpy </a:t>
            </a:r>
            <a:r>
              <a:rPr lang="en-US" dirty="0" smtClean="0">
                <a:solidFill>
                  <a:srgbClr val="FF0000"/>
                </a:solidFill>
              </a:rPr>
              <a:t>[J/kg] </a:t>
            </a:r>
            <a:r>
              <a:rPr lang="en-US" dirty="0" smtClean="0"/>
              <a:t>(an </a:t>
            </a:r>
            <a:r>
              <a:rPr lang="en-US" i="1" dirty="0" smtClean="0"/>
              <a:t>effort variable</a:t>
            </a:r>
            <a:r>
              <a:rPr lang="en-US" dirty="0" smtClean="0"/>
              <a:t>) </a:t>
            </a:r>
          </a:p>
          <a:p>
            <a:pPr lvl="3"/>
            <a:r>
              <a:rPr lang="en-US" b="1" dirty="0" smtClean="0">
                <a:solidFill>
                  <a:srgbClr val="FF0000"/>
                </a:solidFill>
              </a:rPr>
              <a:t>Mass Flow </a:t>
            </a:r>
            <a:r>
              <a:rPr lang="en-US" dirty="0" smtClean="0">
                <a:solidFill>
                  <a:srgbClr val="FF0000"/>
                </a:solidFill>
              </a:rPr>
              <a:t>[kg/sec] </a:t>
            </a:r>
            <a:r>
              <a:rPr lang="en-US" dirty="0" smtClean="0"/>
              <a:t>(a </a:t>
            </a:r>
            <a:r>
              <a:rPr lang="en-US" i="1" dirty="0" smtClean="0"/>
              <a:t>flow variable</a:t>
            </a:r>
            <a:r>
              <a:rPr lang="en-US" dirty="0" smtClean="0"/>
              <a:t>). </a:t>
            </a:r>
          </a:p>
          <a:p>
            <a:pPr lvl="3">
              <a:buNone/>
            </a:pPr>
            <a:r>
              <a:rPr lang="en-US" dirty="0" smtClean="0"/>
              <a:t>[J/sec] =  [J/kg] ·  [kg/sec] represents </a:t>
            </a:r>
            <a:r>
              <a:rPr lang="en-US" dirty="0" smtClean="0">
                <a:solidFill>
                  <a:srgbClr val="FF0000"/>
                </a:solidFill>
              </a:rPr>
              <a:t>power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Information variable</a:t>
            </a:r>
          </a:p>
          <a:p>
            <a:pPr lvl="3"/>
            <a:r>
              <a:rPr lang="en-US" b="1" dirty="0" smtClean="0">
                <a:solidFill>
                  <a:srgbClr val="92D050"/>
                </a:solidFill>
              </a:rPr>
              <a:t>Mass</a:t>
            </a:r>
            <a:r>
              <a:rPr lang="en-US" dirty="0" smtClean="0"/>
              <a:t> [Kg] (a </a:t>
            </a:r>
            <a:r>
              <a:rPr lang="en-US" i="1" dirty="0" smtClean="0"/>
              <a:t>state</a:t>
            </a:r>
            <a:r>
              <a:rPr lang="en-US" dirty="0" smtClean="0"/>
              <a:t> variable)</a:t>
            </a:r>
          </a:p>
          <a:p>
            <a:pPr lvl="1"/>
            <a:r>
              <a:rPr lang="en-US" b="1" dirty="0" smtClean="0"/>
              <a:t>Facet 3 </a:t>
            </a:r>
            <a:r>
              <a:rPr lang="en-US" dirty="0" smtClean="0"/>
              <a:t>(the e</a:t>
            </a:r>
            <a:r>
              <a:rPr lang="en-US" i="1" dirty="0" smtClean="0"/>
              <a:t>m</a:t>
            </a:r>
            <a:r>
              <a:rPr lang="en-US" dirty="0" smtClean="0"/>
              <a:t>ergy facet)</a:t>
            </a:r>
          </a:p>
          <a:p>
            <a:pPr lvl="2"/>
            <a:r>
              <a:rPr lang="en-US" dirty="0" smtClean="0"/>
              <a:t>Information variable</a:t>
            </a:r>
          </a:p>
          <a:p>
            <a:pPr lvl="3"/>
            <a:r>
              <a:rPr lang="en-US" b="1" dirty="0" smtClean="0">
                <a:solidFill>
                  <a:srgbClr val="92D050"/>
                </a:solidFill>
              </a:rPr>
              <a:t>Specific E</a:t>
            </a:r>
            <a:r>
              <a:rPr lang="en-US" b="1" i="1" dirty="0" smtClean="0">
                <a:solidFill>
                  <a:srgbClr val="92D050"/>
                </a:solidFill>
              </a:rPr>
              <a:t>m</a:t>
            </a:r>
            <a:r>
              <a:rPr lang="en-US" b="1" dirty="0" smtClean="0">
                <a:solidFill>
                  <a:srgbClr val="92D050"/>
                </a:solidFill>
              </a:rPr>
              <a:t>ergy </a:t>
            </a:r>
            <a:r>
              <a:rPr lang="en-US" dirty="0" smtClean="0"/>
              <a:t>[J/kg] (a </a:t>
            </a:r>
            <a:r>
              <a:rPr lang="en-US" i="1" dirty="0" smtClean="0"/>
              <a:t>structural </a:t>
            </a:r>
            <a:r>
              <a:rPr lang="en-US" dirty="0" smtClean="0"/>
              <a:t>variable)</a:t>
            </a:r>
            <a:endParaRPr lang="en-US" b="1" i="1" dirty="0" smtClean="0">
              <a:solidFill>
                <a:srgbClr val="92D050"/>
              </a:solidFill>
            </a:endParaRPr>
          </a:p>
          <a:p>
            <a:pPr lvl="3"/>
            <a:r>
              <a:rPr lang="en-US" dirty="0" smtClean="0"/>
              <a:t>[J/sec] =  [J/kg] ·  [kg/sec] also denotes </a:t>
            </a:r>
            <a:r>
              <a:rPr lang="en-US" dirty="0" smtClean="0">
                <a:solidFill>
                  <a:srgbClr val="FF0000"/>
                </a:solidFill>
              </a:rPr>
              <a:t>power</a:t>
            </a:r>
          </a:p>
          <a:p>
            <a:pPr lvl="3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Eco Bond Graphs</a:t>
            </a:r>
            <a:endParaRPr lang="en-US" dirty="0"/>
          </a:p>
        </p:txBody>
      </p:sp>
      <p:pic>
        <p:nvPicPr>
          <p:cNvPr id="11" name="10 Imagen"/>
          <p:cNvPicPr/>
          <p:nvPr/>
        </p:nvPicPr>
        <p:blipFill>
          <a:blip r:embed="rId2" cstate="print"/>
          <a:srcRect l="1683" t="3659" r="55411" b="8942"/>
          <a:stretch>
            <a:fillRect/>
          </a:stretch>
        </p:blipFill>
        <p:spPr bwMode="auto">
          <a:xfrm>
            <a:off x="6829830" y="3212976"/>
            <a:ext cx="2206666" cy="1104655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7164288" y="2589439"/>
            <a:ext cx="992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EcoBG</a:t>
            </a:r>
            <a:endParaRPr lang="en-US" sz="2400" dirty="0"/>
          </a:p>
        </p:txBody>
      </p:sp>
      <p:grpSp>
        <p:nvGrpSpPr>
          <p:cNvPr id="18" name="17 Grupo"/>
          <p:cNvGrpSpPr/>
          <p:nvPr/>
        </p:nvGrpSpPr>
        <p:grpSpPr>
          <a:xfrm>
            <a:off x="395536" y="2420888"/>
            <a:ext cx="6984776" cy="1188704"/>
            <a:chOff x="395536" y="2420888"/>
            <a:chExt cx="6984776" cy="1188704"/>
          </a:xfrm>
          <a:noFill/>
        </p:grpSpPr>
        <p:sp>
          <p:nvSpPr>
            <p:cNvPr id="10" name="9 Elipse"/>
            <p:cNvSpPr/>
            <p:nvPr/>
          </p:nvSpPr>
          <p:spPr>
            <a:xfrm>
              <a:off x="6876256" y="3105536"/>
              <a:ext cx="504056" cy="504056"/>
            </a:xfrm>
            <a:prstGeom prst="ellipse">
              <a:avLst/>
            </a:prstGeom>
            <a:grp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" name="16 Flecha derecha"/>
            <p:cNvSpPr/>
            <p:nvPr/>
          </p:nvSpPr>
          <p:spPr>
            <a:xfrm>
              <a:off x="395536" y="2420888"/>
              <a:ext cx="504056" cy="216024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395536" y="2852936"/>
            <a:ext cx="6984776" cy="1512168"/>
            <a:chOff x="395536" y="2852936"/>
            <a:chExt cx="6984776" cy="1512168"/>
          </a:xfrm>
          <a:noFill/>
        </p:grpSpPr>
        <p:sp>
          <p:nvSpPr>
            <p:cNvPr id="14" name="13 Elipse"/>
            <p:cNvSpPr/>
            <p:nvPr/>
          </p:nvSpPr>
          <p:spPr>
            <a:xfrm>
              <a:off x="6876256" y="3861048"/>
              <a:ext cx="504056" cy="504056"/>
            </a:xfrm>
            <a:prstGeom prst="ellipse">
              <a:avLst/>
            </a:prstGeom>
            <a:grp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18 Flecha derecha"/>
            <p:cNvSpPr/>
            <p:nvPr/>
          </p:nvSpPr>
          <p:spPr>
            <a:xfrm>
              <a:off x="395536" y="2852936"/>
              <a:ext cx="504056" cy="216024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395536" y="3861048"/>
            <a:ext cx="7776864" cy="648072"/>
            <a:chOff x="395536" y="3861048"/>
            <a:chExt cx="7776864" cy="648072"/>
          </a:xfrm>
          <a:noFill/>
        </p:grpSpPr>
        <p:sp>
          <p:nvSpPr>
            <p:cNvPr id="15" name="14 Elipse"/>
            <p:cNvSpPr/>
            <p:nvPr/>
          </p:nvSpPr>
          <p:spPr>
            <a:xfrm>
              <a:off x="7668344" y="3861048"/>
              <a:ext cx="504056" cy="504056"/>
            </a:xfrm>
            <a:prstGeom prst="ellipse">
              <a:avLst/>
            </a:prstGeom>
            <a:grp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20 Flecha derecha"/>
            <p:cNvSpPr/>
            <p:nvPr/>
          </p:nvSpPr>
          <p:spPr>
            <a:xfrm>
              <a:off x="395536" y="4293096"/>
              <a:ext cx="504056" cy="216024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395536" y="3140968"/>
            <a:ext cx="7776864" cy="2664296"/>
            <a:chOff x="395536" y="3140968"/>
            <a:chExt cx="7776864" cy="2664296"/>
          </a:xfrm>
          <a:noFill/>
        </p:grpSpPr>
        <p:sp>
          <p:nvSpPr>
            <p:cNvPr id="16" name="15 Elipse"/>
            <p:cNvSpPr/>
            <p:nvPr/>
          </p:nvSpPr>
          <p:spPr>
            <a:xfrm>
              <a:off x="7668344" y="3140968"/>
              <a:ext cx="504056" cy="504056"/>
            </a:xfrm>
            <a:prstGeom prst="ellipse">
              <a:avLst/>
            </a:prstGeom>
            <a:grpFill/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" name="22 Flecha derecha"/>
            <p:cNvSpPr/>
            <p:nvPr/>
          </p:nvSpPr>
          <p:spPr>
            <a:xfrm>
              <a:off x="395536" y="5589240"/>
              <a:ext cx="504056" cy="216024"/>
            </a:xfrm>
            <a:prstGeom prst="rightArrow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 t="33586" r="15638"/>
          <a:stretch>
            <a:fillRect/>
          </a:stretch>
        </p:blipFill>
        <p:spPr bwMode="auto">
          <a:xfrm>
            <a:off x="1547664" y="4078813"/>
            <a:ext cx="5826954" cy="1296144"/>
          </a:xfrm>
          <a:prstGeom prst="rect">
            <a:avLst/>
          </a:prstGeom>
          <a:noFill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Accumulators</a:t>
            </a:r>
            <a:endParaRPr lang="en-US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EcoBG Storage element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C</a:t>
            </a:r>
            <a:r>
              <a:rPr lang="en-US" dirty="0" smtClean="0"/>
              <a:t>apacitive </a:t>
            </a:r>
            <a:r>
              <a:rPr lang="en-US" b="1" u="sng" dirty="0" smtClean="0"/>
              <a:t>Field</a:t>
            </a:r>
            <a:r>
              <a:rPr lang="en-US" dirty="0" smtClean="0"/>
              <a:t> (</a:t>
            </a:r>
            <a:r>
              <a:rPr lang="en-US" b="1" dirty="0" smtClean="0"/>
              <a:t>CF</a:t>
            </a:r>
            <a:r>
              <a:rPr lang="en-US" dirty="0" smtClean="0"/>
              <a:t>) accumulates more than one quantity: Enthalpy, Mass and Emergy</a:t>
            </a:r>
            <a:endParaRPr lang="en-U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Eco Bond Graphs</a:t>
            </a:r>
            <a:endParaRPr lang="en-US" dirty="0"/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 l="1683" t="3659" r="55411" b="8942"/>
          <a:stretch>
            <a:fillRect/>
          </a:stretch>
        </p:blipFill>
        <p:spPr bwMode="auto">
          <a:xfrm>
            <a:off x="495254" y="4270302"/>
            <a:ext cx="2206666" cy="1104655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2" cstate="print"/>
          <a:srcRect l="40576" r="15638" b="66793"/>
          <a:stretch>
            <a:fillRect/>
          </a:stretch>
        </p:blipFill>
        <p:spPr bwMode="auto">
          <a:xfrm>
            <a:off x="4355976" y="2852936"/>
            <a:ext cx="3024336" cy="648072"/>
          </a:xfrm>
          <a:prstGeom prst="rect">
            <a:avLst/>
          </a:prstGeom>
          <a:noFill/>
        </p:spPr>
      </p:pic>
      <p:sp>
        <p:nvSpPr>
          <p:cNvPr id="11" name="10 Elipse"/>
          <p:cNvSpPr/>
          <p:nvPr/>
        </p:nvSpPr>
        <p:spPr>
          <a:xfrm>
            <a:off x="2829953" y="4973352"/>
            <a:ext cx="360040" cy="36004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15 Conector recto de flecha"/>
          <p:cNvCxnSpPr/>
          <p:nvPr/>
        </p:nvCxnSpPr>
        <p:spPr>
          <a:xfrm flipV="1">
            <a:off x="3001679" y="5330659"/>
            <a:ext cx="0" cy="25858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1153760" y="5590981"/>
            <a:ext cx="3733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specific enthalpy </a:t>
            </a:r>
            <a:r>
              <a:rPr lang="en-US" dirty="0" smtClean="0">
                <a:solidFill>
                  <a:srgbClr val="FF0000"/>
                </a:solidFill>
              </a:rPr>
              <a:t>is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a property of the accumulated mass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Known in advance -&gt; A parameter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8" name="17 Imagen"/>
          <p:cNvPicPr/>
          <p:nvPr/>
        </p:nvPicPr>
        <p:blipFill>
          <a:blip r:embed="rId2" cstate="print"/>
          <a:srcRect r="75062" b="66793"/>
          <a:stretch>
            <a:fillRect/>
          </a:stretch>
        </p:blipFill>
        <p:spPr bwMode="auto">
          <a:xfrm>
            <a:off x="1475656" y="2842143"/>
            <a:ext cx="2016224" cy="686575"/>
          </a:xfrm>
          <a:prstGeom prst="rect">
            <a:avLst/>
          </a:prstGeom>
          <a:noFill/>
        </p:spPr>
      </p:pic>
      <p:sp>
        <p:nvSpPr>
          <p:cNvPr id="22" name="21 Elipse"/>
          <p:cNvSpPr/>
          <p:nvPr/>
        </p:nvSpPr>
        <p:spPr>
          <a:xfrm>
            <a:off x="2829953" y="3246481"/>
            <a:ext cx="360040" cy="36004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Elipse"/>
          <p:cNvSpPr/>
          <p:nvPr/>
        </p:nvSpPr>
        <p:spPr>
          <a:xfrm>
            <a:off x="5264370" y="2930739"/>
            <a:ext cx="396000" cy="396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Elipse"/>
          <p:cNvSpPr/>
          <p:nvPr/>
        </p:nvSpPr>
        <p:spPr>
          <a:xfrm>
            <a:off x="5652120" y="4221088"/>
            <a:ext cx="396000" cy="39600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18 Imagen"/>
          <p:cNvPicPr/>
          <p:nvPr/>
        </p:nvPicPr>
        <p:blipFill>
          <a:blip r:embed="rId4" cstate="print"/>
          <a:srcRect l="79863" t="29378" b="44917"/>
          <a:stretch>
            <a:fillRect/>
          </a:stretch>
        </p:blipFill>
        <p:spPr bwMode="auto">
          <a:xfrm>
            <a:off x="7668344" y="4293096"/>
            <a:ext cx="1475656" cy="1008112"/>
          </a:xfrm>
          <a:prstGeom prst="rect">
            <a:avLst/>
          </a:prstGeom>
          <a:noFill/>
        </p:spPr>
      </p:pic>
      <p:pic>
        <p:nvPicPr>
          <p:cNvPr id="25" name="24 Imagen"/>
          <p:cNvPicPr/>
          <p:nvPr/>
        </p:nvPicPr>
        <p:blipFill>
          <a:blip r:embed="rId4" cstate="print"/>
          <a:srcRect l="79863" b="77967"/>
          <a:stretch>
            <a:fillRect/>
          </a:stretch>
        </p:blipFill>
        <p:spPr bwMode="auto">
          <a:xfrm>
            <a:off x="7668344" y="2708920"/>
            <a:ext cx="1475656" cy="864096"/>
          </a:xfrm>
          <a:prstGeom prst="rect">
            <a:avLst/>
          </a:prstGeom>
          <a:noFill/>
        </p:spPr>
      </p:pic>
      <p:sp>
        <p:nvSpPr>
          <p:cNvPr id="26" name="25 CuadroTexto"/>
          <p:cNvSpPr txBox="1"/>
          <p:nvPr/>
        </p:nvSpPr>
        <p:spPr>
          <a:xfrm>
            <a:off x="3371104" y="281636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Disco magnético"/>
          <p:cNvSpPr/>
          <p:nvPr/>
        </p:nvSpPr>
        <p:spPr>
          <a:xfrm>
            <a:off x="3335672" y="2722256"/>
            <a:ext cx="432048" cy="696078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Disco magnético"/>
          <p:cNvSpPr/>
          <p:nvPr/>
        </p:nvSpPr>
        <p:spPr>
          <a:xfrm>
            <a:off x="3396632" y="4051544"/>
            <a:ext cx="432048" cy="1152128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 b="44917"/>
          <a:stretch>
            <a:fillRect/>
          </a:stretch>
        </p:blipFill>
        <p:spPr bwMode="auto">
          <a:xfrm>
            <a:off x="1815845" y="1628800"/>
            <a:ext cx="7328155" cy="2160240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Junctions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EcoBG 0-Junction</a:t>
            </a: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Eco Bond Graphs </a:t>
            </a:r>
            <a:endParaRPr lang="en-US" dirty="0"/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 t="73586" b="-2981"/>
          <a:stretch>
            <a:fillRect/>
          </a:stretch>
        </p:blipFill>
        <p:spPr bwMode="auto">
          <a:xfrm>
            <a:off x="683568" y="5157192"/>
            <a:ext cx="7449234" cy="1171840"/>
          </a:xfrm>
          <a:prstGeom prst="rect">
            <a:avLst/>
          </a:prstGeom>
          <a:noFill/>
        </p:spPr>
      </p:pic>
      <p:pic>
        <p:nvPicPr>
          <p:cNvPr id="8" name="7 Imagen"/>
          <p:cNvPicPr/>
          <p:nvPr/>
        </p:nvPicPr>
        <p:blipFill>
          <a:blip r:embed="rId2" cstate="print"/>
          <a:srcRect l="26184" t="64662" r="54578" b="27660"/>
          <a:stretch>
            <a:fillRect/>
          </a:stretch>
        </p:blipFill>
        <p:spPr bwMode="auto">
          <a:xfrm>
            <a:off x="1187624" y="4161120"/>
            <a:ext cx="1771956" cy="378443"/>
          </a:xfrm>
          <a:prstGeom prst="rect">
            <a:avLst/>
          </a:prstGeom>
          <a:noFill/>
        </p:spPr>
      </p:pic>
      <p:pic>
        <p:nvPicPr>
          <p:cNvPr id="9" name="8 Imagen"/>
          <p:cNvPicPr/>
          <p:nvPr/>
        </p:nvPicPr>
        <p:blipFill>
          <a:blip r:embed="rId2" cstate="print"/>
          <a:srcRect l="47422" t="59872" r="17236" b="25146"/>
          <a:stretch>
            <a:fillRect/>
          </a:stretch>
        </p:blipFill>
        <p:spPr bwMode="auto">
          <a:xfrm>
            <a:off x="3693006" y="3914654"/>
            <a:ext cx="3255258" cy="738482"/>
          </a:xfrm>
          <a:prstGeom prst="rect">
            <a:avLst/>
          </a:prstGeom>
          <a:noFill/>
        </p:spPr>
      </p:pic>
      <p:sp>
        <p:nvSpPr>
          <p:cNvPr id="10" name="9 Elipse"/>
          <p:cNvSpPr/>
          <p:nvPr/>
        </p:nvSpPr>
        <p:spPr>
          <a:xfrm>
            <a:off x="4499992" y="5121144"/>
            <a:ext cx="2088232" cy="61211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Elipse"/>
          <p:cNvSpPr/>
          <p:nvPr/>
        </p:nvSpPr>
        <p:spPr>
          <a:xfrm>
            <a:off x="4499992" y="5702813"/>
            <a:ext cx="2088232" cy="612112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CuadroTexto"/>
          <p:cNvSpPr txBox="1"/>
          <p:nvPr/>
        </p:nvSpPr>
        <p:spPr>
          <a:xfrm>
            <a:off x="2267744" y="269672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="1" i="1" baseline="-25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 rot="19423298">
            <a:off x="4080136" y="2036464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="1" i="1" baseline="-25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 rot="2344002">
            <a:off x="3898027" y="3312745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i="1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="1" i="1" baseline="-25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Problem formulation</a:t>
            </a:r>
          </a:p>
          <a:p>
            <a:pPr lvl="1"/>
            <a:r>
              <a:rPr lang="en-US" dirty="0" smtClean="0"/>
              <a:t>Emergy tracking &amp; Complex Dynamics Systems</a:t>
            </a:r>
          </a:p>
          <a:p>
            <a:r>
              <a:rPr lang="en-US" dirty="0" smtClean="0"/>
              <a:t>Possible approaches</a:t>
            </a:r>
          </a:p>
          <a:p>
            <a:r>
              <a:rPr lang="en-US" dirty="0" smtClean="0"/>
              <a:t>Our approach</a:t>
            </a:r>
          </a:p>
          <a:p>
            <a:pPr lvl="1"/>
            <a:r>
              <a:rPr lang="en-US" dirty="0" smtClean="0"/>
              <a:t>Networked Complex Processes</a:t>
            </a:r>
          </a:p>
          <a:p>
            <a:pPr lvl="1"/>
            <a:r>
              <a:rPr lang="en-US" dirty="0" smtClean="0"/>
              <a:t>3-faceted representation of energy flows</a:t>
            </a:r>
          </a:p>
          <a:p>
            <a:r>
              <a:rPr lang="en-US" dirty="0" smtClean="0"/>
              <a:t>The Bond Graph formalism</a:t>
            </a:r>
          </a:p>
          <a:p>
            <a:r>
              <a:rPr lang="en-US" dirty="0" smtClean="0"/>
              <a:t>The new Eco Bond Graphs</a:t>
            </a:r>
          </a:p>
          <a:p>
            <a:pPr lvl="1"/>
            <a:r>
              <a:rPr lang="en-US" dirty="0" smtClean="0"/>
              <a:t>Definition</a:t>
            </a:r>
          </a:p>
          <a:p>
            <a:pPr lvl="1"/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Simulation results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/>
          <a:srcRect t="10929" b="-3999"/>
          <a:stretch>
            <a:fillRect/>
          </a:stretch>
        </p:blipFill>
        <p:spPr bwMode="auto">
          <a:xfrm>
            <a:off x="2915816" y="2996952"/>
            <a:ext cx="5609119" cy="3709817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Reusable structures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unit based on EcoBG elements</a:t>
            </a:r>
          </a:p>
          <a:p>
            <a:pPr lvl="1"/>
            <a:r>
              <a:rPr lang="en-US" dirty="0" smtClean="0"/>
              <a:t>An important “building block”</a:t>
            </a:r>
          </a:p>
          <a:p>
            <a:r>
              <a:rPr lang="en-US" dirty="0" smtClean="0">
                <a:effectLst/>
              </a:rPr>
              <a:t>Storage of mass and energy adhering to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the proposed </a:t>
            </a:r>
            <a:br>
              <a:rPr lang="en-US" dirty="0" smtClean="0">
                <a:effectLst/>
              </a:rPr>
            </a:br>
            <a:r>
              <a:rPr lang="en-US" b="1" dirty="0" smtClean="0">
                <a:effectLst/>
              </a:rPr>
              <a:t>3-Faceted approach:</a:t>
            </a:r>
            <a:endParaRPr lang="en-US" b="1" dirty="0">
              <a:effectLst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Eco Bond Graphs</a:t>
            </a:r>
            <a:endParaRPr 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4209227" y="501317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i="1" baseline="-25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940152" y="501317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i="1" baseline="-25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Disco magnético"/>
          <p:cNvSpPr/>
          <p:nvPr/>
        </p:nvSpPr>
        <p:spPr>
          <a:xfrm>
            <a:off x="4860032" y="2721112"/>
            <a:ext cx="792088" cy="480054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5305728" y="4234736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i="1" baseline="-25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/>
          <p:nvPr/>
        </p:nvPicPr>
        <p:blipFill>
          <a:blip r:embed="rId2" cstate="print"/>
          <a:srcRect l="57472"/>
          <a:stretch>
            <a:fillRect/>
          </a:stretch>
        </p:blipFill>
        <p:spPr bwMode="auto">
          <a:xfrm>
            <a:off x="5742432" y="1988840"/>
            <a:ext cx="2759565" cy="2736304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2" cstate="print"/>
          <a:srcRect l="57542" r="5299"/>
          <a:stretch>
            <a:fillRect/>
          </a:stretch>
        </p:blipFill>
        <p:spPr bwMode="auto">
          <a:xfrm>
            <a:off x="990359" y="1988840"/>
            <a:ext cx="2411209" cy="2736304"/>
          </a:xfrm>
          <a:prstGeom prst="rect">
            <a:avLst/>
          </a:prstGeom>
          <a:noFill/>
        </p:spPr>
      </p:pic>
      <p:pic>
        <p:nvPicPr>
          <p:cNvPr id="11" name="10 Imagen"/>
          <p:cNvPicPr/>
          <p:nvPr/>
        </p:nvPicPr>
        <p:blipFill>
          <a:blip r:embed="rId2" cstate="print"/>
          <a:srcRect l="94746"/>
          <a:stretch>
            <a:fillRect/>
          </a:stretch>
        </p:blipFill>
        <p:spPr bwMode="auto">
          <a:xfrm>
            <a:off x="499872" y="1988840"/>
            <a:ext cx="475806" cy="2736304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processes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EcoBG </a:t>
            </a:r>
            <a:r>
              <a:rPr lang="en-US" b="1" dirty="0" smtClean="0"/>
              <a:t>Process</a:t>
            </a:r>
            <a:r>
              <a:rPr lang="en-US" dirty="0" smtClean="0"/>
              <a:t> elements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Eco Bond Graphs</a:t>
            </a:r>
          </a:p>
        </p:txBody>
      </p:sp>
      <p:pic>
        <p:nvPicPr>
          <p:cNvPr id="14" name="13 Imagen"/>
          <p:cNvPicPr/>
          <p:nvPr/>
        </p:nvPicPr>
        <p:blipFill>
          <a:blip r:embed="rId3" cstate="print"/>
          <a:srcRect t="80883" r="49710"/>
          <a:stretch>
            <a:fillRect/>
          </a:stretch>
        </p:blipFill>
        <p:spPr bwMode="auto">
          <a:xfrm>
            <a:off x="3433725" y="3562119"/>
            <a:ext cx="2268000" cy="828000"/>
          </a:xfrm>
          <a:prstGeom prst="rect">
            <a:avLst/>
          </a:prstGeom>
          <a:noFill/>
        </p:spPr>
      </p:pic>
      <p:sp>
        <p:nvSpPr>
          <p:cNvPr id="17" name="16 CuadroTexto"/>
          <p:cNvSpPr txBox="1"/>
          <p:nvPr/>
        </p:nvSpPr>
        <p:spPr>
          <a:xfrm>
            <a:off x="3995936" y="3049796"/>
            <a:ext cx="116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PR(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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419872" y="3573016"/>
            <a:ext cx="2304256" cy="8640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21 Imagen"/>
          <p:cNvPicPr/>
          <p:nvPr/>
        </p:nvPicPr>
        <p:blipFill>
          <a:blip r:embed="rId2" cstate="print"/>
          <a:srcRect l="94389"/>
          <a:stretch>
            <a:fillRect/>
          </a:stretch>
        </p:blipFill>
        <p:spPr bwMode="auto">
          <a:xfrm>
            <a:off x="8135824" y="1988840"/>
            <a:ext cx="508134" cy="2736304"/>
          </a:xfrm>
          <a:prstGeom prst="rect">
            <a:avLst/>
          </a:prstGeom>
          <a:noFill/>
        </p:spPr>
      </p:pic>
      <p:sp>
        <p:nvSpPr>
          <p:cNvPr id="23" name="22 Disco magnético"/>
          <p:cNvSpPr/>
          <p:nvPr/>
        </p:nvSpPr>
        <p:spPr>
          <a:xfrm>
            <a:off x="1763688" y="1748432"/>
            <a:ext cx="1008112" cy="480054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Disco magnético"/>
          <p:cNvSpPr/>
          <p:nvPr/>
        </p:nvSpPr>
        <p:spPr>
          <a:xfrm>
            <a:off x="6516216" y="1748432"/>
            <a:ext cx="1008112" cy="480054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30 Grupo"/>
          <p:cNvGrpSpPr/>
          <p:nvPr/>
        </p:nvGrpSpPr>
        <p:grpSpPr>
          <a:xfrm>
            <a:off x="2844952" y="1628800"/>
            <a:ext cx="3599256" cy="3218264"/>
            <a:chOff x="2844952" y="1628800"/>
            <a:chExt cx="3599256" cy="3218264"/>
          </a:xfrm>
        </p:grpSpPr>
        <p:sp>
          <p:nvSpPr>
            <p:cNvPr id="26" name="25 Rectángulo"/>
            <p:cNvSpPr/>
            <p:nvPr/>
          </p:nvSpPr>
          <p:spPr>
            <a:xfrm>
              <a:off x="2987824" y="1628800"/>
              <a:ext cx="3312368" cy="302433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baseline="-25000" dirty="0" smtClean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9" name="18 Disco magnético"/>
            <p:cNvSpPr/>
            <p:nvPr/>
          </p:nvSpPr>
          <p:spPr>
            <a:xfrm>
              <a:off x="2844952" y="1833776"/>
              <a:ext cx="216024" cy="288032"/>
            </a:xfrm>
            <a:prstGeom prst="flowChartMagneticDisk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19 Disco magnético"/>
            <p:cNvSpPr/>
            <p:nvPr/>
          </p:nvSpPr>
          <p:spPr>
            <a:xfrm>
              <a:off x="6228184" y="1869208"/>
              <a:ext cx="216024" cy="288032"/>
            </a:xfrm>
            <a:prstGeom prst="flowChartMagneticDisk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24 Disco magnético"/>
            <p:cNvSpPr/>
            <p:nvPr/>
          </p:nvSpPr>
          <p:spPr>
            <a:xfrm>
              <a:off x="4644008" y="4559032"/>
              <a:ext cx="216024" cy="288032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29 Grupo"/>
          <p:cNvGrpSpPr/>
          <p:nvPr/>
        </p:nvGrpSpPr>
        <p:grpSpPr>
          <a:xfrm>
            <a:off x="2699792" y="5157192"/>
            <a:ext cx="3599256" cy="1392536"/>
            <a:chOff x="2699792" y="5157192"/>
            <a:chExt cx="3599256" cy="1392536"/>
          </a:xfrm>
        </p:grpSpPr>
        <p:pic>
          <p:nvPicPr>
            <p:cNvPr id="27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 t="16316" r="34692" b="12980"/>
            <a:stretch>
              <a:fillRect/>
            </a:stretch>
          </p:blipFill>
          <p:spPr bwMode="auto">
            <a:xfrm>
              <a:off x="2914672" y="5157192"/>
              <a:ext cx="3240360" cy="1224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20 Disco magnético"/>
            <p:cNvSpPr/>
            <p:nvPr/>
          </p:nvSpPr>
          <p:spPr>
            <a:xfrm>
              <a:off x="4716016" y="6261696"/>
              <a:ext cx="216024" cy="288032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27 Disco magnético"/>
            <p:cNvSpPr/>
            <p:nvPr/>
          </p:nvSpPr>
          <p:spPr>
            <a:xfrm>
              <a:off x="2699792" y="5624672"/>
              <a:ext cx="216024" cy="288032"/>
            </a:xfrm>
            <a:prstGeom prst="flowChartMagneticDisk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28 Disco magnético"/>
            <p:cNvSpPr/>
            <p:nvPr/>
          </p:nvSpPr>
          <p:spPr>
            <a:xfrm>
              <a:off x="6083024" y="5660104"/>
              <a:ext cx="216024" cy="288032"/>
            </a:xfrm>
            <a:prstGeom prst="flowChartMagneticDisk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Example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Extraction of renewable resources for consumption</a:t>
            </a: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Eco Bond Graphs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08920"/>
            <a:ext cx="7056786" cy="3136372"/>
          </a:xfrm>
          <a:prstGeom prst="rect">
            <a:avLst/>
          </a:prstGeom>
          <a:noFill/>
        </p:spPr>
      </p:pic>
      <p:sp>
        <p:nvSpPr>
          <p:cNvPr id="9" name="8 Pentágono"/>
          <p:cNvSpPr/>
          <p:nvPr/>
        </p:nvSpPr>
        <p:spPr>
          <a:xfrm>
            <a:off x="300288" y="2611966"/>
            <a:ext cx="2135856" cy="923330"/>
          </a:xfrm>
          <a:prstGeom prst="homePlate">
            <a:avLst>
              <a:gd name="adj" fmla="val 28670"/>
            </a:avLst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es-AR" dirty="0" err="1" smtClean="0">
                <a:latin typeface="Times New Roman" pitchFamily="18" charset="0"/>
                <a:cs typeface="Times New Roman" pitchFamily="18" charset="0"/>
              </a:rPr>
              <a:t>Renewable</a:t>
            </a:r>
            <a:endParaRPr lang="es-A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endParaRPr lang="es-A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Reservoir</a:t>
            </a:r>
            <a:endParaRPr lang="en-US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6707856" y="2685118"/>
            <a:ext cx="2085494" cy="934940"/>
            <a:chOff x="6707856" y="2685118"/>
            <a:chExt cx="2085494" cy="934940"/>
          </a:xfrm>
        </p:grpSpPr>
        <p:sp>
          <p:nvSpPr>
            <p:cNvPr id="11" name="10 Pentágono"/>
            <p:cNvSpPr/>
            <p:nvPr/>
          </p:nvSpPr>
          <p:spPr>
            <a:xfrm rot="10800000">
              <a:off x="6707856" y="2685118"/>
              <a:ext cx="2085494" cy="923330"/>
            </a:xfrm>
            <a:prstGeom prst="homePlate">
              <a:avLst>
                <a:gd name="adj" fmla="val 28670"/>
              </a:avLst>
            </a:prstGeo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s-AR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96292" y="2696728"/>
              <a:ext cx="18521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 err="1" smtClean="0">
                  <a:latin typeface="Times New Roman" pitchFamily="18" charset="0"/>
                  <a:cs typeface="Times New Roman" pitchFamily="18" charset="0"/>
                </a:rPr>
                <a:t>Consumption</a:t>
              </a:r>
              <a:endParaRPr lang="es-AR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s-AR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Secondary</a:t>
              </a:r>
              <a:endParaRPr lang="es-A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s-AR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Reservoir</a:t>
              </a:r>
              <a:endPara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3923928" y="3645024"/>
            <a:ext cx="12241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19 Grupo"/>
          <p:cNvGrpSpPr/>
          <p:nvPr/>
        </p:nvGrpSpPr>
        <p:grpSpPr>
          <a:xfrm>
            <a:off x="3908373" y="3200237"/>
            <a:ext cx="1200329" cy="829228"/>
            <a:chOff x="3908373" y="3200237"/>
            <a:chExt cx="1200329" cy="829228"/>
          </a:xfrm>
        </p:grpSpPr>
        <p:sp>
          <p:nvSpPr>
            <p:cNvPr id="13" name="12 Pentágono"/>
            <p:cNvSpPr/>
            <p:nvPr/>
          </p:nvSpPr>
          <p:spPr>
            <a:xfrm rot="5400000">
              <a:off x="4135725" y="3056488"/>
              <a:ext cx="745625" cy="1200329"/>
            </a:xfrm>
            <a:prstGeom prst="homePlate">
              <a:avLst>
                <a:gd name="adj" fmla="val 28670"/>
              </a:avLst>
            </a:prstGeo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s-AR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A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AR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067944" y="3200237"/>
              <a:ext cx="8899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 err="1" smtClean="0">
                  <a:latin typeface="Times New Roman" pitchFamily="18" charset="0"/>
                  <a:cs typeface="Times New Roman" pitchFamily="18" charset="0"/>
                </a:rPr>
                <a:t>Supply</a:t>
              </a:r>
              <a:endParaRPr lang="es-AR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s-AR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Process</a:t>
              </a:r>
              <a:endPara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7080088" y="4568936"/>
            <a:ext cx="1608560" cy="658523"/>
            <a:chOff x="7080088" y="4568936"/>
            <a:chExt cx="1608560" cy="658523"/>
          </a:xfrm>
        </p:grpSpPr>
        <p:sp>
          <p:nvSpPr>
            <p:cNvPr id="16" name="15 Pentágono"/>
            <p:cNvSpPr/>
            <p:nvPr/>
          </p:nvSpPr>
          <p:spPr>
            <a:xfrm rot="10800000">
              <a:off x="7080088" y="4581128"/>
              <a:ext cx="1608560" cy="646331"/>
            </a:xfrm>
            <a:prstGeom prst="homePlate">
              <a:avLst>
                <a:gd name="adj" fmla="val 28670"/>
              </a:avLst>
            </a:prstGeo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s-A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7376175" y="4568936"/>
              <a:ext cx="10182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 err="1" smtClean="0">
                  <a:latin typeface="Times New Roman" pitchFamily="18" charset="0"/>
                  <a:cs typeface="Times New Roman" pitchFamily="18" charset="0"/>
                </a:rPr>
                <a:t>Demand</a:t>
              </a:r>
              <a:endParaRPr lang="es-AR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s-AR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Process</a:t>
              </a:r>
              <a:endPara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tools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EcoBG library implemented in the </a:t>
            </a:r>
            <a:r>
              <a:rPr lang="en-US" dirty="0" err="1" smtClean="0"/>
              <a:t>Dymola</a:t>
            </a:r>
            <a:r>
              <a:rPr lang="en-US" dirty="0" smtClean="0"/>
              <a:t>® tool.</a:t>
            </a: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Eco Bond Graphs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 l="-410" t="6023" r="1230" b="35263"/>
          <a:stretch>
            <a:fillRect/>
          </a:stretch>
        </p:blipFill>
        <p:spPr bwMode="auto">
          <a:xfrm>
            <a:off x="-36512" y="1628800"/>
            <a:ext cx="9144991" cy="4572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Pentágono"/>
          <p:cNvSpPr/>
          <p:nvPr/>
        </p:nvSpPr>
        <p:spPr>
          <a:xfrm>
            <a:off x="707952" y="3609592"/>
            <a:ext cx="2135856" cy="923330"/>
          </a:xfrm>
          <a:prstGeom prst="homePlate">
            <a:avLst>
              <a:gd name="adj" fmla="val 28670"/>
            </a:avLst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Times New Roman" pitchFamily="18" charset="0"/>
                <a:cs typeface="Times New Roman" pitchFamily="18" charset="0"/>
              </a:rPr>
              <a:t>Natural </a:t>
            </a:r>
            <a:r>
              <a:rPr lang="es-AR" dirty="0" err="1" smtClean="0">
                <a:latin typeface="Times New Roman" pitchFamily="18" charset="0"/>
                <a:cs typeface="Times New Roman" pitchFamily="18" charset="0"/>
              </a:rPr>
              <a:t>Renewable</a:t>
            </a:r>
            <a:endParaRPr lang="es-AR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endParaRPr lang="es-A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Reservoir</a:t>
            </a:r>
            <a:endParaRPr lang="en-US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6588224" y="3573016"/>
            <a:ext cx="2085494" cy="934940"/>
            <a:chOff x="6588224" y="3573016"/>
            <a:chExt cx="2085494" cy="934940"/>
          </a:xfrm>
        </p:grpSpPr>
        <p:sp>
          <p:nvSpPr>
            <p:cNvPr id="8" name="7 Pentágono"/>
            <p:cNvSpPr/>
            <p:nvPr/>
          </p:nvSpPr>
          <p:spPr>
            <a:xfrm rot="10800000">
              <a:off x="6588224" y="3573016"/>
              <a:ext cx="2085494" cy="923330"/>
            </a:xfrm>
            <a:prstGeom prst="homePlate">
              <a:avLst>
                <a:gd name="adj" fmla="val 28670"/>
              </a:avLst>
            </a:prstGeo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s-AR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776660" y="3584626"/>
              <a:ext cx="18521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dirty="0" err="1" smtClean="0">
                  <a:latin typeface="Times New Roman" pitchFamily="18" charset="0"/>
                  <a:cs typeface="Times New Roman" pitchFamily="18" charset="0"/>
                </a:rPr>
                <a:t>Consumption</a:t>
              </a:r>
              <a:endParaRPr lang="es-AR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s-AR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Secondary</a:t>
              </a:r>
              <a:endParaRPr lang="es-A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s-AR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Reservoir</a:t>
              </a:r>
              <a:endPara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9 Rectángulo"/>
          <p:cNvSpPr/>
          <p:nvPr/>
        </p:nvSpPr>
        <p:spPr>
          <a:xfrm>
            <a:off x="3960504" y="5051276"/>
            <a:ext cx="122413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16 Grupo"/>
          <p:cNvGrpSpPr/>
          <p:nvPr/>
        </p:nvGrpSpPr>
        <p:grpSpPr>
          <a:xfrm>
            <a:off x="3944949" y="4653136"/>
            <a:ext cx="1200329" cy="829228"/>
            <a:chOff x="3944949" y="4653136"/>
            <a:chExt cx="1200329" cy="829228"/>
          </a:xfrm>
        </p:grpSpPr>
        <p:sp>
          <p:nvSpPr>
            <p:cNvPr id="11" name="10 Pentágono"/>
            <p:cNvSpPr/>
            <p:nvPr/>
          </p:nvSpPr>
          <p:spPr>
            <a:xfrm rot="5400000">
              <a:off x="4172301" y="4509387"/>
              <a:ext cx="745625" cy="1200329"/>
            </a:xfrm>
            <a:prstGeom prst="homePlate">
              <a:avLst>
                <a:gd name="adj" fmla="val 28670"/>
              </a:avLst>
            </a:prstGeo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s-AR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A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AR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4104520" y="4653136"/>
              <a:ext cx="8899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 err="1" smtClean="0">
                  <a:latin typeface="Times New Roman" pitchFamily="18" charset="0"/>
                  <a:cs typeface="Times New Roman" pitchFamily="18" charset="0"/>
                </a:rPr>
                <a:t>Supply</a:t>
              </a:r>
              <a:endParaRPr lang="es-AR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s-AR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Process</a:t>
              </a:r>
              <a:endPara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7739272" y="5543140"/>
            <a:ext cx="1357040" cy="658522"/>
            <a:chOff x="7739272" y="5543140"/>
            <a:chExt cx="1357040" cy="658522"/>
          </a:xfrm>
        </p:grpSpPr>
        <p:sp>
          <p:nvSpPr>
            <p:cNvPr id="13" name="12 Pentágono"/>
            <p:cNvSpPr/>
            <p:nvPr/>
          </p:nvSpPr>
          <p:spPr>
            <a:xfrm rot="10800000">
              <a:off x="7739272" y="5555331"/>
              <a:ext cx="1357040" cy="646331"/>
            </a:xfrm>
            <a:prstGeom prst="homePlate">
              <a:avLst>
                <a:gd name="adj" fmla="val 28670"/>
              </a:avLst>
            </a:prstGeom>
            <a:solidFill>
              <a:schemeClr val="bg2">
                <a:lumMod val="7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endParaRPr lang="es-A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8035359" y="5543140"/>
              <a:ext cx="10182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b="1" dirty="0" err="1" smtClean="0">
                  <a:latin typeface="Times New Roman" pitchFamily="18" charset="0"/>
                  <a:cs typeface="Times New Roman" pitchFamily="18" charset="0"/>
                </a:rPr>
                <a:t>Demand</a:t>
              </a:r>
              <a:endParaRPr lang="es-AR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s-AR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Process</a:t>
              </a:r>
              <a:endPara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49 Grupo"/>
          <p:cNvGrpSpPr/>
          <p:nvPr/>
        </p:nvGrpSpPr>
        <p:grpSpPr>
          <a:xfrm>
            <a:off x="2902480" y="836712"/>
            <a:ext cx="3037672" cy="792088"/>
            <a:chOff x="2902480" y="836712"/>
            <a:chExt cx="3037672" cy="792088"/>
          </a:xfrm>
        </p:grpSpPr>
        <p:sp>
          <p:nvSpPr>
            <p:cNvPr id="36" name="35 Rectángulo"/>
            <p:cNvSpPr/>
            <p:nvPr/>
          </p:nvSpPr>
          <p:spPr>
            <a:xfrm>
              <a:off x="2902480" y="836712"/>
              <a:ext cx="28803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3419872" y="836712"/>
              <a:ext cx="28803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3419872" y="1196752"/>
              <a:ext cx="28803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4716016" y="1196752"/>
              <a:ext cx="28803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5652120" y="1196752"/>
              <a:ext cx="28803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Mass</a:t>
            </a:r>
            <a:r>
              <a:rPr lang="en-US" dirty="0" smtClean="0"/>
              <a:t> Layer</a:t>
            </a: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Eco Bond Graphs</a:t>
            </a:r>
          </a:p>
        </p:txBody>
      </p:sp>
      <p:pic>
        <p:nvPicPr>
          <p:cNvPr id="15" name="14 Imagen"/>
          <p:cNvPicPr/>
          <p:nvPr/>
        </p:nvPicPr>
        <p:blipFill>
          <a:blip r:embed="rId3" cstate="print"/>
          <a:srcRect l="16088" t="27260" r="-1347" b="31139"/>
          <a:stretch>
            <a:fillRect/>
          </a:stretch>
        </p:blipFill>
        <p:spPr bwMode="auto">
          <a:xfrm>
            <a:off x="1097280" y="2340864"/>
            <a:ext cx="7147128" cy="274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4" name="23 Rectángulo"/>
          <p:cNvSpPr/>
          <p:nvPr/>
        </p:nvSpPr>
        <p:spPr>
          <a:xfrm>
            <a:off x="374157" y="4324166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Rain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2083273" y="1898547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Accumulated</a:t>
            </a:r>
            <a:endParaRPr lang="es-A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Deposit</a:t>
            </a:r>
            <a:r>
              <a:rPr lang="es-A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AR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A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527410" y="1898547"/>
            <a:ext cx="1568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Consumption</a:t>
            </a:r>
            <a:endParaRPr lang="es-A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s-A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(M</a:t>
            </a:r>
            <a:r>
              <a:rPr lang="es-AR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A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8069564" y="4138629"/>
            <a:ext cx="966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endParaRPr lang="es-A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Demand</a:t>
            </a:r>
            <a:endParaRPr lang="es-A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2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27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31 Marcador de contenido"/>
          <p:cNvGraphicFramePr>
            <a:graphicFrameLocks noChangeAspect="1"/>
          </p:cNvGraphicFramePr>
          <p:nvPr/>
        </p:nvGraphicFramePr>
        <p:xfrm>
          <a:off x="2268538" y="852488"/>
          <a:ext cx="3719512" cy="776287"/>
        </p:xfrm>
        <a:graphic>
          <a:graphicData uri="http://schemas.openxmlformats.org/presentationml/2006/ole">
            <p:oleObj spid="_x0000_s842762" name="Equation" r:id="rId4" imgW="2311200" imgH="482400" progId="Equation.3">
              <p:embed/>
            </p:oleObj>
          </a:graphicData>
        </a:graphic>
      </p:graphicFrame>
      <p:grpSp>
        <p:nvGrpSpPr>
          <p:cNvPr id="53" name="52 Grupo"/>
          <p:cNvGrpSpPr/>
          <p:nvPr/>
        </p:nvGrpSpPr>
        <p:grpSpPr>
          <a:xfrm>
            <a:off x="168400" y="2060848"/>
            <a:ext cx="8914640" cy="4583792"/>
            <a:chOff x="168400" y="2060848"/>
            <a:chExt cx="8914640" cy="4583792"/>
          </a:xfrm>
        </p:grpSpPr>
        <p:sp>
          <p:nvSpPr>
            <p:cNvPr id="59" name="58 Rectángulo"/>
            <p:cNvSpPr/>
            <p:nvPr/>
          </p:nvSpPr>
          <p:spPr>
            <a:xfrm>
              <a:off x="7714888" y="4844776"/>
              <a:ext cx="1368152" cy="504056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6444208" y="2060848"/>
              <a:ext cx="1296144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5868144" y="5492848"/>
              <a:ext cx="136815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3203848" y="5877272"/>
              <a:ext cx="1368152" cy="76736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168400" y="4797152"/>
              <a:ext cx="1368152" cy="720080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172557" y="2060848"/>
              <a:ext cx="136815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2" name="31 Marcador de contenido"/>
            <p:cNvGraphicFramePr>
              <a:graphicFrameLocks noChangeAspect="1"/>
            </p:cNvGraphicFramePr>
            <p:nvPr>
              <p:ph idx="1"/>
            </p:nvPr>
          </p:nvGraphicFramePr>
          <p:xfrm>
            <a:off x="347663" y="4869160"/>
            <a:ext cx="1046162" cy="568325"/>
          </p:xfrm>
          <a:graphic>
            <a:graphicData uri="http://schemas.openxmlformats.org/presentationml/2006/ole">
              <p:oleObj spid="_x0000_s842756" name="Equation" r:id="rId5" imgW="723600" imgH="393480" progId="Equation.3">
                <p:embed/>
              </p:oleObj>
            </a:graphicData>
          </a:graphic>
        </p:graphicFrame>
        <p:graphicFrame>
          <p:nvGraphicFramePr>
            <p:cNvPr id="33" name="31 Marcador de contenido"/>
            <p:cNvGraphicFramePr>
              <a:graphicFrameLocks noChangeAspect="1"/>
            </p:cNvGraphicFramePr>
            <p:nvPr/>
          </p:nvGraphicFramePr>
          <p:xfrm>
            <a:off x="244475" y="2127771"/>
            <a:ext cx="1303338" cy="349250"/>
          </p:xfrm>
          <a:graphic>
            <a:graphicData uri="http://schemas.openxmlformats.org/presentationml/2006/ole">
              <p:oleObj spid="_x0000_s842757" name="Equation" r:id="rId6" imgW="901440" imgH="241200" progId="Equation.3">
                <p:embed/>
              </p:oleObj>
            </a:graphicData>
          </a:graphic>
        </p:graphicFrame>
        <p:graphicFrame>
          <p:nvGraphicFramePr>
            <p:cNvPr id="34" name="31 Marcador de contenido"/>
            <p:cNvGraphicFramePr>
              <a:graphicFrameLocks noChangeAspect="1"/>
            </p:cNvGraphicFramePr>
            <p:nvPr/>
          </p:nvGraphicFramePr>
          <p:xfrm>
            <a:off x="6588125" y="2145233"/>
            <a:ext cx="1047750" cy="347663"/>
          </p:xfrm>
          <a:graphic>
            <a:graphicData uri="http://schemas.openxmlformats.org/presentationml/2006/ole">
              <p:oleObj spid="_x0000_s842758" name="Equation" r:id="rId7" imgW="723600" imgH="241200" progId="Equation.3">
                <p:embed/>
              </p:oleObj>
            </a:graphicData>
          </a:graphic>
        </p:graphicFrame>
        <p:graphicFrame>
          <p:nvGraphicFramePr>
            <p:cNvPr id="35" name="31 Marcador de contenido"/>
            <p:cNvGraphicFramePr>
              <a:graphicFrameLocks noChangeAspect="1"/>
            </p:cNvGraphicFramePr>
            <p:nvPr/>
          </p:nvGraphicFramePr>
          <p:xfrm>
            <a:off x="3418334" y="5900440"/>
            <a:ext cx="1009650" cy="696912"/>
          </p:xfrm>
          <a:graphic>
            <a:graphicData uri="http://schemas.openxmlformats.org/presentationml/2006/ole">
              <p:oleObj spid="_x0000_s842759" name="Equation" r:id="rId8" imgW="698400" imgH="482400" progId="Equation.3">
                <p:embed/>
              </p:oleObj>
            </a:graphicData>
          </a:graphic>
        </p:graphicFrame>
        <p:graphicFrame>
          <p:nvGraphicFramePr>
            <p:cNvPr id="39" name="31 Marcador de contenido"/>
            <p:cNvGraphicFramePr>
              <a:graphicFrameLocks noChangeAspect="1"/>
            </p:cNvGraphicFramePr>
            <p:nvPr/>
          </p:nvGraphicFramePr>
          <p:xfrm>
            <a:off x="7740650" y="4802160"/>
            <a:ext cx="1320800" cy="569912"/>
          </p:xfrm>
          <a:graphic>
            <a:graphicData uri="http://schemas.openxmlformats.org/presentationml/2006/ole">
              <p:oleObj spid="_x0000_s842763" name="Equation" r:id="rId9" imgW="914400" imgH="393480" progId="Equation.3">
                <p:embed/>
              </p:oleObj>
            </a:graphicData>
          </a:graphic>
        </p:graphicFrame>
        <p:graphicFrame>
          <p:nvGraphicFramePr>
            <p:cNvPr id="40" name="31 Marcador de contenido"/>
            <p:cNvGraphicFramePr>
              <a:graphicFrameLocks noChangeAspect="1"/>
            </p:cNvGraphicFramePr>
            <p:nvPr/>
          </p:nvGraphicFramePr>
          <p:xfrm>
            <a:off x="6131792" y="5529424"/>
            <a:ext cx="733425" cy="349250"/>
          </p:xfrm>
          <a:graphic>
            <a:graphicData uri="http://schemas.openxmlformats.org/presentationml/2006/ole">
              <p:oleObj spid="_x0000_s842764" name="Equation" r:id="rId10" imgW="507960" imgH="241200" progId="Equation.3">
                <p:embed/>
              </p:oleObj>
            </a:graphicData>
          </a:graphic>
        </p:graphicFrame>
      </p:grpSp>
      <p:cxnSp>
        <p:nvCxnSpPr>
          <p:cNvPr id="44" name="43 Conector recto de flecha"/>
          <p:cNvCxnSpPr/>
          <p:nvPr/>
        </p:nvCxnSpPr>
        <p:spPr>
          <a:xfrm>
            <a:off x="2699792" y="2564904"/>
            <a:ext cx="0" cy="3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5364088" y="2564904"/>
            <a:ext cx="0" cy="3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59 Grupo"/>
          <p:cNvGrpSpPr/>
          <p:nvPr/>
        </p:nvGrpSpPr>
        <p:grpSpPr>
          <a:xfrm>
            <a:off x="1227994" y="3861048"/>
            <a:ext cx="6377719" cy="1944216"/>
            <a:chOff x="1227994" y="3861048"/>
            <a:chExt cx="6377719" cy="1944216"/>
          </a:xfrm>
        </p:grpSpPr>
        <p:graphicFrame>
          <p:nvGraphicFramePr>
            <p:cNvPr id="46" name="31 Marcador de contenido"/>
            <p:cNvGraphicFramePr>
              <a:graphicFrameLocks noChangeAspect="1"/>
            </p:cNvGraphicFramePr>
            <p:nvPr/>
          </p:nvGraphicFramePr>
          <p:xfrm>
            <a:off x="1227994" y="3861048"/>
            <a:ext cx="1123950" cy="387350"/>
          </p:xfrm>
          <a:graphic>
            <a:graphicData uri="http://schemas.openxmlformats.org/presentationml/2006/ole">
              <p:oleObj spid="_x0000_s842765" name="Equation" r:id="rId11" imgW="698400" imgH="241200" progId="Equation.3">
                <p:embed/>
              </p:oleObj>
            </a:graphicData>
          </a:graphic>
        </p:graphicFrame>
        <p:graphicFrame>
          <p:nvGraphicFramePr>
            <p:cNvPr id="47" name="31 Marcador de contenido"/>
            <p:cNvGraphicFramePr>
              <a:graphicFrameLocks noChangeAspect="1"/>
            </p:cNvGraphicFramePr>
            <p:nvPr/>
          </p:nvGraphicFramePr>
          <p:xfrm>
            <a:off x="5561013" y="5029200"/>
            <a:ext cx="2044700" cy="387350"/>
          </p:xfrm>
          <a:graphic>
            <a:graphicData uri="http://schemas.openxmlformats.org/presentationml/2006/ole">
              <p:oleObj spid="_x0000_s842766" name="Equation" r:id="rId12" imgW="1269720" imgH="241200" progId="Equation.3">
                <p:embed/>
              </p:oleObj>
            </a:graphicData>
          </a:graphic>
        </p:graphicFrame>
        <p:graphicFrame>
          <p:nvGraphicFramePr>
            <p:cNvPr id="48" name="31 Marcador de contenido"/>
            <p:cNvGraphicFramePr>
              <a:graphicFrameLocks noChangeAspect="1"/>
            </p:cNvGraphicFramePr>
            <p:nvPr/>
          </p:nvGraphicFramePr>
          <p:xfrm>
            <a:off x="2664197" y="5028977"/>
            <a:ext cx="2555875" cy="776287"/>
          </p:xfrm>
          <a:graphic>
            <a:graphicData uri="http://schemas.openxmlformats.org/presentationml/2006/ole">
              <p:oleObj spid="_x0000_s842767" name="Equation" r:id="rId13" imgW="1587240" imgH="482400" progId="Equation.3">
                <p:embed/>
              </p:oleObj>
            </a:graphicData>
          </a:graphic>
        </p:graphicFrame>
        <p:cxnSp>
          <p:nvCxnSpPr>
            <p:cNvPr id="49" name="48 Conector recto de flecha"/>
            <p:cNvCxnSpPr/>
            <p:nvPr/>
          </p:nvCxnSpPr>
          <p:spPr>
            <a:xfrm flipV="1">
              <a:off x="3923928" y="4815799"/>
              <a:ext cx="0" cy="216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>
            <a:xfrm flipV="1">
              <a:off x="6516216" y="4815799"/>
              <a:ext cx="0" cy="216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 de flecha"/>
            <p:cNvCxnSpPr/>
            <p:nvPr/>
          </p:nvCxnSpPr>
          <p:spPr>
            <a:xfrm>
              <a:off x="1836840" y="4249664"/>
              <a:ext cx="0" cy="180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74 Grupo"/>
          <p:cNvGrpSpPr/>
          <p:nvPr/>
        </p:nvGrpSpPr>
        <p:grpSpPr>
          <a:xfrm>
            <a:off x="3059832" y="843062"/>
            <a:ext cx="3672408" cy="785738"/>
            <a:chOff x="3059832" y="843062"/>
            <a:chExt cx="3672408" cy="785738"/>
          </a:xfrm>
        </p:grpSpPr>
        <p:sp>
          <p:nvSpPr>
            <p:cNvPr id="66" name="65 Rectángulo"/>
            <p:cNvSpPr/>
            <p:nvPr/>
          </p:nvSpPr>
          <p:spPr>
            <a:xfrm>
              <a:off x="4355976" y="879212"/>
              <a:ext cx="1080120" cy="4320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67 Rectángulo"/>
            <p:cNvSpPr/>
            <p:nvPr/>
          </p:nvSpPr>
          <p:spPr>
            <a:xfrm>
              <a:off x="6372200" y="1196752"/>
              <a:ext cx="360040" cy="4320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69 Rectángulo"/>
            <p:cNvSpPr/>
            <p:nvPr/>
          </p:nvSpPr>
          <p:spPr>
            <a:xfrm>
              <a:off x="3059832" y="843062"/>
              <a:ext cx="288032" cy="4320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71 Rectángulo"/>
            <p:cNvSpPr/>
            <p:nvPr/>
          </p:nvSpPr>
          <p:spPr>
            <a:xfrm>
              <a:off x="4355976" y="1196752"/>
              <a:ext cx="1080120" cy="43204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61 Grupo"/>
          <p:cNvGrpSpPr/>
          <p:nvPr/>
        </p:nvGrpSpPr>
        <p:grpSpPr>
          <a:xfrm>
            <a:off x="2339752" y="836712"/>
            <a:ext cx="4266693" cy="792088"/>
            <a:chOff x="2339752" y="836712"/>
            <a:chExt cx="4266693" cy="792088"/>
          </a:xfrm>
        </p:grpSpPr>
        <p:sp>
          <p:nvSpPr>
            <p:cNvPr id="61" name="60 Rectángulo"/>
            <p:cNvSpPr/>
            <p:nvPr/>
          </p:nvSpPr>
          <p:spPr>
            <a:xfrm>
              <a:off x="4355976" y="872862"/>
              <a:ext cx="28803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59 Rectángulo"/>
            <p:cNvSpPr/>
            <p:nvPr/>
          </p:nvSpPr>
          <p:spPr>
            <a:xfrm>
              <a:off x="3078053" y="836712"/>
              <a:ext cx="28803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6318413" y="1196752"/>
              <a:ext cx="28803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2699792" y="836712"/>
              <a:ext cx="28803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2339752" y="836712"/>
              <a:ext cx="28803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36 Rectángulo"/>
            <p:cNvSpPr/>
            <p:nvPr/>
          </p:nvSpPr>
          <p:spPr>
            <a:xfrm>
              <a:off x="3995936" y="836712"/>
              <a:ext cx="28803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40 Rectángulo"/>
            <p:cNvSpPr/>
            <p:nvPr/>
          </p:nvSpPr>
          <p:spPr>
            <a:xfrm>
              <a:off x="3995936" y="1196752"/>
              <a:ext cx="28803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41 Rectángulo"/>
            <p:cNvSpPr/>
            <p:nvPr/>
          </p:nvSpPr>
          <p:spPr>
            <a:xfrm>
              <a:off x="4356268" y="1196752"/>
              <a:ext cx="28803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5976302" y="1196752"/>
              <a:ext cx="28803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Energy </a:t>
            </a:r>
            <a:r>
              <a:rPr lang="en-US" dirty="0" smtClean="0"/>
              <a:t>and</a:t>
            </a:r>
            <a:r>
              <a:rPr lang="en-US" b="1" dirty="0" smtClean="0"/>
              <a:t> Emergy </a:t>
            </a:r>
            <a:r>
              <a:rPr lang="en-US" dirty="0" smtClean="0"/>
              <a:t>Layers</a:t>
            </a:r>
            <a:endParaRPr lang="en-US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Eco Bond Graphs</a:t>
            </a:r>
          </a:p>
        </p:txBody>
      </p:sp>
      <p:pic>
        <p:nvPicPr>
          <p:cNvPr id="15" name="14 Imagen"/>
          <p:cNvPicPr/>
          <p:nvPr/>
        </p:nvPicPr>
        <p:blipFill>
          <a:blip r:embed="rId4" cstate="print"/>
          <a:srcRect l="16088" t="27260" r="-3924" b="31139"/>
          <a:stretch>
            <a:fillRect/>
          </a:stretch>
        </p:blipFill>
        <p:spPr bwMode="auto">
          <a:xfrm>
            <a:off x="1097280" y="2340864"/>
            <a:ext cx="7363152" cy="274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4" name="23 Rectángulo"/>
          <p:cNvSpPr/>
          <p:nvPr/>
        </p:nvSpPr>
        <p:spPr>
          <a:xfrm>
            <a:off x="374157" y="4324166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Rain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2083273" y="1898547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Accumulated</a:t>
            </a:r>
            <a:endParaRPr lang="es-A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Deposit</a:t>
            </a:r>
            <a:r>
              <a:rPr lang="es-A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AR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s-A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6" name="25 Rectángulo"/>
          <p:cNvSpPr/>
          <p:nvPr/>
        </p:nvSpPr>
        <p:spPr>
          <a:xfrm>
            <a:off x="4527410" y="1898547"/>
            <a:ext cx="1568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Consumption</a:t>
            </a:r>
            <a:endParaRPr lang="es-A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Reservoir</a:t>
            </a:r>
            <a:r>
              <a:rPr lang="es-A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(M</a:t>
            </a:r>
            <a:r>
              <a:rPr lang="es-AR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AR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" name="26 Rectángulo"/>
          <p:cNvSpPr/>
          <p:nvPr/>
        </p:nvSpPr>
        <p:spPr>
          <a:xfrm>
            <a:off x="8069564" y="4138629"/>
            <a:ext cx="9669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Human</a:t>
            </a:r>
            <a:endParaRPr lang="es-A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AR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Demand</a:t>
            </a:r>
            <a:endParaRPr lang="es-A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2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3" name="62 Grupo"/>
          <p:cNvGrpSpPr/>
          <p:nvPr/>
        </p:nvGrpSpPr>
        <p:grpSpPr>
          <a:xfrm>
            <a:off x="168400" y="1844824"/>
            <a:ext cx="7571952" cy="4848875"/>
            <a:chOff x="168400" y="1844824"/>
            <a:chExt cx="7571952" cy="4848875"/>
          </a:xfrm>
        </p:grpSpPr>
        <p:sp>
          <p:nvSpPr>
            <p:cNvPr id="58" name="57 Rectángulo"/>
            <p:cNvSpPr/>
            <p:nvPr/>
          </p:nvSpPr>
          <p:spPr>
            <a:xfrm>
              <a:off x="6444208" y="1844824"/>
              <a:ext cx="1296144" cy="648072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3203848" y="5877272"/>
              <a:ext cx="1368152" cy="43204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168400" y="4797152"/>
              <a:ext cx="1368152" cy="1847488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172557" y="1844824"/>
              <a:ext cx="1368152" cy="648072"/>
            </a:xfrm>
            <a:prstGeom prst="rect">
              <a:avLst/>
            </a:prstGeom>
            <a:solidFill>
              <a:srgbClr val="ECFE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2" name="31 Marcador de contenido"/>
            <p:cNvGraphicFramePr>
              <a:graphicFrameLocks noChangeAspect="1"/>
            </p:cNvGraphicFramePr>
            <p:nvPr>
              <p:ph idx="1"/>
            </p:nvPr>
          </p:nvGraphicFramePr>
          <p:xfrm>
            <a:off x="264244" y="4785515"/>
            <a:ext cx="1211412" cy="1908184"/>
          </p:xfrm>
          <a:graphic>
            <a:graphicData uri="http://schemas.openxmlformats.org/presentationml/2006/ole">
              <p:oleObj spid="_x0000_s868354" name="Equation" r:id="rId5" imgW="838080" imgH="1320480" progId="Equation.3">
                <p:embed/>
              </p:oleObj>
            </a:graphicData>
          </a:graphic>
        </p:graphicFrame>
        <p:graphicFrame>
          <p:nvGraphicFramePr>
            <p:cNvPr id="33" name="31 Marcador de contenido"/>
            <p:cNvGraphicFramePr>
              <a:graphicFrameLocks noChangeAspect="1"/>
            </p:cNvGraphicFramePr>
            <p:nvPr/>
          </p:nvGraphicFramePr>
          <p:xfrm>
            <a:off x="473075" y="1844824"/>
            <a:ext cx="844550" cy="606425"/>
          </p:xfrm>
          <a:graphic>
            <a:graphicData uri="http://schemas.openxmlformats.org/presentationml/2006/ole">
              <p:oleObj spid="_x0000_s868355" name="Equation" r:id="rId6" imgW="583920" imgH="419040" progId="Equation.3">
                <p:embed/>
              </p:oleObj>
            </a:graphicData>
          </a:graphic>
        </p:graphicFrame>
        <p:graphicFrame>
          <p:nvGraphicFramePr>
            <p:cNvPr id="34" name="31 Marcador de contenido"/>
            <p:cNvGraphicFramePr>
              <a:graphicFrameLocks noChangeAspect="1"/>
            </p:cNvGraphicFramePr>
            <p:nvPr/>
          </p:nvGraphicFramePr>
          <p:xfrm>
            <a:off x="6697663" y="1862287"/>
            <a:ext cx="827087" cy="604837"/>
          </p:xfrm>
          <a:graphic>
            <a:graphicData uri="http://schemas.openxmlformats.org/presentationml/2006/ole">
              <p:oleObj spid="_x0000_s868356" name="Equation" r:id="rId7" imgW="571320" imgH="419040" progId="Equation.3">
                <p:embed/>
              </p:oleObj>
            </a:graphicData>
          </a:graphic>
        </p:graphicFrame>
        <p:graphicFrame>
          <p:nvGraphicFramePr>
            <p:cNvPr id="35" name="31 Marcador de contenido"/>
            <p:cNvGraphicFramePr>
              <a:graphicFrameLocks noChangeAspect="1"/>
            </p:cNvGraphicFramePr>
            <p:nvPr/>
          </p:nvGraphicFramePr>
          <p:xfrm>
            <a:off x="3417888" y="5949280"/>
            <a:ext cx="1009650" cy="330200"/>
          </p:xfrm>
          <a:graphic>
            <a:graphicData uri="http://schemas.openxmlformats.org/presentationml/2006/ole">
              <p:oleObj spid="_x0000_s868357" name="Equation" r:id="rId8" imgW="698400" imgH="228600" progId="Equation.3">
                <p:embed/>
              </p:oleObj>
            </a:graphicData>
          </a:graphic>
        </p:graphicFrame>
      </p:grpSp>
      <p:sp>
        <p:nvSpPr>
          <p:cNvPr id="8427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8" name="31 Marcador de contenido"/>
          <p:cNvGraphicFramePr>
            <a:graphicFrameLocks noChangeAspect="1"/>
          </p:cNvGraphicFramePr>
          <p:nvPr/>
        </p:nvGraphicFramePr>
        <p:xfrm>
          <a:off x="1599406" y="852488"/>
          <a:ext cx="5251450" cy="776287"/>
        </p:xfrm>
        <a:graphic>
          <a:graphicData uri="http://schemas.openxmlformats.org/presentationml/2006/ole">
            <p:oleObj spid="_x0000_s868358" name="Equation" r:id="rId9" imgW="3263760" imgH="482400" progId="Equation.3">
              <p:embed/>
            </p:oleObj>
          </a:graphicData>
        </a:graphic>
      </p:graphicFrame>
      <p:cxnSp>
        <p:nvCxnSpPr>
          <p:cNvPr id="44" name="43 Conector recto de flecha"/>
          <p:cNvCxnSpPr/>
          <p:nvPr/>
        </p:nvCxnSpPr>
        <p:spPr>
          <a:xfrm>
            <a:off x="2699792" y="2564904"/>
            <a:ext cx="0" cy="3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5364088" y="2564904"/>
            <a:ext cx="0" cy="324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63 Grupo"/>
          <p:cNvGrpSpPr/>
          <p:nvPr/>
        </p:nvGrpSpPr>
        <p:grpSpPr>
          <a:xfrm>
            <a:off x="179512" y="3860800"/>
            <a:ext cx="7437313" cy="1944688"/>
            <a:chOff x="179512" y="3860800"/>
            <a:chExt cx="7437313" cy="1944688"/>
          </a:xfrm>
        </p:grpSpPr>
        <p:graphicFrame>
          <p:nvGraphicFramePr>
            <p:cNvPr id="46" name="31 Marcador de contenido"/>
            <p:cNvGraphicFramePr>
              <a:graphicFrameLocks noChangeAspect="1"/>
            </p:cNvGraphicFramePr>
            <p:nvPr/>
          </p:nvGraphicFramePr>
          <p:xfrm>
            <a:off x="179512" y="3860800"/>
            <a:ext cx="2063750" cy="387350"/>
          </p:xfrm>
          <a:graphic>
            <a:graphicData uri="http://schemas.openxmlformats.org/presentationml/2006/ole">
              <p:oleObj spid="_x0000_s868361" name="Equation" r:id="rId10" imgW="1282680" imgH="241200" progId="Equation.3">
                <p:embed/>
              </p:oleObj>
            </a:graphicData>
          </a:graphic>
        </p:graphicFrame>
        <p:graphicFrame>
          <p:nvGraphicFramePr>
            <p:cNvPr id="47" name="31 Marcador de contenido"/>
            <p:cNvGraphicFramePr>
              <a:graphicFrameLocks noChangeAspect="1"/>
            </p:cNvGraphicFramePr>
            <p:nvPr/>
          </p:nvGraphicFramePr>
          <p:xfrm>
            <a:off x="5551488" y="5029200"/>
            <a:ext cx="2065337" cy="387350"/>
          </p:xfrm>
          <a:graphic>
            <a:graphicData uri="http://schemas.openxmlformats.org/presentationml/2006/ole">
              <p:oleObj spid="_x0000_s868362" name="Equation" r:id="rId11" imgW="1282680" imgH="241200" progId="Equation.3">
                <p:embed/>
              </p:oleObj>
            </a:graphicData>
          </a:graphic>
        </p:graphicFrame>
        <p:graphicFrame>
          <p:nvGraphicFramePr>
            <p:cNvPr id="48" name="31 Marcador de contenido"/>
            <p:cNvGraphicFramePr>
              <a:graphicFrameLocks noChangeAspect="1"/>
            </p:cNvGraphicFramePr>
            <p:nvPr/>
          </p:nvGraphicFramePr>
          <p:xfrm>
            <a:off x="2552700" y="5029200"/>
            <a:ext cx="2779713" cy="776288"/>
          </p:xfrm>
          <a:graphic>
            <a:graphicData uri="http://schemas.openxmlformats.org/presentationml/2006/ole">
              <p:oleObj spid="_x0000_s868363" name="Equation" r:id="rId12" imgW="1726920" imgH="482400" progId="Equation.3">
                <p:embed/>
              </p:oleObj>
            </a:graphicData>
          </a:graphic>
        </p:graphicFrame>
        <p:cxnSp>
          <p:nvCxnSpPr>
            <p:cNvPr id="49" name="48 Conector recto de flecha"/>
            <p:cNvCxnSpPr/>
            <p:nvPr/>
          </p:nvCxnSpPr>
          <p:spPr>
            <a:xfrm flipV="1">
              <a:off x="3923928" y="4815799"/>
              <a:ext cx="0" cy="216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>
            <a:xfrm flipV="1">
              <a:off x="6516216" y="4815799"/>
              <a:ext cx="0" cy="216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51 Conector recto de flecha"/>
            <p:cNvCxnSpPr/>
            <p:nvPr/>
          </p:nvCxnSpPr>
          <p:spPr>
            <a:xfrm>
              <a:off x="1836840" y="4234424"/>
              <a:ext cx="0" cy="1800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Accumulated quantities (</a:t>
            </a:r>
            <a:r>
              <a:rPr lang="en-US" dirty="0" smtClean="0">
                <a:solidFill>
                  <a:srgbClr val="0000FF"/>
                </a:solidFill>
              </a:rPr>
              <a:t>Deposit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Reservoir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Eco Bond Graphs</a:t>
            </a: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6400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8657984" y="5102200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eq.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2865" y="3429000"/>
            <a:ext cx="105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Energy</a:t>
            </a:r>
            <a:endParaRPr lang="en-US" sz="24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7650928" y="3429000"/>
            <a:ext cx="1138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</a:t>
            </a:r>
            <a:r>
              <a:rPr lang="en-US" sz="2400" b="1" i="1" dirty="0" smtClean="0"/>
              <a:t>m</a:t>
            </a:r>
            <a:r>
              <a:rPr lang="en-US" sz="2400" b="1" dirty="0" smtClean="0"/>
              <a:t>ergy</a:t>
            </a:r>
            <a:endParaRPr lang="en-U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81888" y="5188256"/>
            <a:ext cx="1807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Transformity</a:t>
            </a:r>
            <a:endParaRPr lang="en-US" sz="2400" b="1" dirty="0"/>
          </a:p>
        </p:txBody>
      </p:sp>
      <p:cxnSp>
        <p:nvCxnSpPr>
          <p:cNvPr id="12" name="11 Conector recto"/>
          <p:cNvCxnSpPr/>
          <p:nvPr/>
        </p:nvCxnSpPr>
        <p:spPr>
          <a:xfrm>
            <a:off x="8388424" y="5394424"/>
            <a:ext cx="7555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8657984" y="3272284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eq.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8388424" y="3564508"/>
            <a:ext cx="7555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8657984" y="1904132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eq.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8388424" y="2196356"/>
            <a:ext cx="7555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Experiment: Rain flow reduced 4x. Results for Reservoir</a:t>
            </a:r>
            <a:r>
              <a:rPr lang="en-US" smtClean="0"/>
              <a:t>. </a:t>
            </a:r>
            <a:endParaRPr lang="en-U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Simulation results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Eco Bond Graphs</a:t>
            </a:r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438176"/>
            <a:ext cx="8557964" cy="518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884368" y="1671191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Mass</a:t>
            </a:r>
            <a:endParaRPr lang="en-US" sz="2400" b="1"/>
          </a:p>
        </p:txBody>
      </p:sp>
      <p:sp>
        <p:nvSpPr>
          <p:cNvPr id="7" name="6 CuadroTexto"/>
          <p:cNvSpPr txBox="1"/>
          <p:nvPr/>
        </p:nvSpPr>
        <p:spPr>
          <a:xfrm>
            <a:off x="392865" y="3429000"/>
            <a:ext cx="1053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Energy</a:t>
            </a:r>
            <a:endParaRPr lang="en-US" sz="2400" b="1"/>
          </a:p>
        </p:txBody>
      </p:sp>
      <p:sp>
        <p:nvSpPr>
          <p:cNvPr id="8" name="7 CuadroTexto"/>
          <p:cNvSpPr txBox="1"/>
          <p:nvPr/>
        </p:nvSpPr>
        <p:spPr>
          <a:xfrm>
            <a:off x="7650928" y="3429000"/>
            <a:ext cx="1138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E</a:t>
            </a:r>
            <a:r>
              <a:rPr lang="en-US" sz="2400" b="1" i="1" smtClean="0"/>
              <a:t>m</a:t>
            </a:r>
            <a:r>
              <a:rPr lang="en-US" sz="2400" b="1" smtClean="0"/>
              <a:t>ergy</a:t>
            </a:r>
            <a:endParaRPr lang="en-US" sz="2400" b="1"/>
          </a:p>
        </p:txBody>
      </p:sp>
      <p:pic>
        <p:nvPicPr>
          <p:cNvPr id="8704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648" y="5937518"/>
            <a:ext cx="4139952" cy="37180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14 Rectángulo"/>
          <p:cNvSpPr/>
          <p:nvPr/>
        </p:nvSpPr>
        <p:spPr>
          <a:xfrm>
            <a:off x="154112" y="4725144"/>
            <a:ext cx="8784976" cy="19061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0" y="857232"/>
            <a:ext cx="9324528" cy="578645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effectLst/>
              </a:rPr>
              <a:t>Eco Bond Graphs</a:t>
            </a:r>
          </a:p>
          <a:p>
            <a:pPr lvl="1"/>
            <a:r>
              <a:rPr lang="en-US" dirty="0" smtClean="0"/>
              <a:t>A new “Plumbing Technology” for modeling Complex Dynamics Systems</a:t>
            </a:r>
          </a:p>
          <a:p>
            <a:pPr lvl="1"/>
            <a:r>
              <a:rPr lang="en-US" dirty="0" smtClean="0">
                <a:effectLst/>
              </a:rPr>
              <a:t>A low-level tool to equip other higher-level modeling formalisms </a:t>
            </a:r>
          </a:p>
          <a:p>
            <a:pPr lvl="2"/>
            <a:r>
              <a:rPr lang="en-US" dirty="0" smtClean="0">
                <a:effectLst/>
              </a:rPr>
              <a:t>with the ability to track e</a:t>
            </a:r>
            <a:r>
              <a:rPr lang="en-US" i="1" dirty="0" smtClean="0">
                <a:effectLst/>
              </a:rPr>
              <a:t>m</a:t>
            </a:r>
            <a:r>
              <a:rPr lang="en-US" dirty="0" smtClean="0">
                <a:effectLst/>
              </a:rPr>
              <a:t>ergy flows</a:t>
            </a:r>
          </a:p>
          <a:p>
            <a:r>
              <a:rPr lang="en-US" dirty="0" smtClean="0">
                <a:effectLst/>
              </a:rPr>
              <a:t>Hierarchical interconnection of EcoBG subsystems</a:t>
            </a:r>
          </a:p>
          <a:p>
            <a:pPr lvl="1"/>
            <a:r>
              <a:rPr lang="en-US" dirty="0" smtClean="0">
                <a:effectLst/>
              </a:rPr>
              <a:t>Automatic and systematic evaluation of </a:t>
            </a:r>
            <a:r>
              <a:rPr lang="en-US" dirty="0" smtClean="0"/>
              <a:t>sustainability: </a:t>
            </a:r>
          </a:p>
          <a:p>
            <a:pPr lvl="2"/>
            <a:r>
              <a:rPr lang="en-US" dirty="0" smtClean="0"/>
              <a:t>global tracking of </a:t>
            </a:r>
            <a:r>
              <a:rPr lang="en-US" dirty="0" smtClean="0">
                <a:effectLst/>
              </a:rPr>
              <a:t>e</a:t>
            </a:r>
            <a:r>
              <a:rPr lang="en-US" i="1" dirty="0" smtClean="0">
                <a:effectLst/>
              </a:rPr>
              <a:t>m</a:t>
            </a:r>
            <a:r>
              <a:rPr lang="en-US" dirty="0" smtClean="0">
                <a:effectLst/>
              </a:rPr>
              <a:t>ergy and </a:t>
            </a:r>
          </a:p>
          <a:p>
            <a:pPr lvl="2"/>
            <a:r>
              <a:rPr lang="en-US" dirty="0" smtClean="0">
                <a:effectLst/>
              </a:rPr>
              <a:t>local checking of energy balances</a:t>
            </a:r>
          </a:p>
          <a:p>
            <a:r>
              <a:rPr lang="en-US" dirty="0" smtClean="0">
                <a:effectLst/>
              </a:rPr>
              <a:t>M&amp;S practice</a:t>
            </a:r>
          </a:p>
          <a:p>
            <a:pPr lvl="1"/>
            <a:r>
              <a:rPr lang="en-US" dirty="0" smtClean="0"/>
              <a:t>The laws of thermodynamics are </a:t>
            </a:r>
            <a:r>
              <a:rPr lang="en-US" dirty="0" smtClean="0">
                <a:solidFill>
                  <a:srgbClr val="FF0000"/>
                </a:solidFill>
              </a:rPr>
              <a:t>not an </a:t>
            </a:r>
            <a:r>
              <a:rPr lang="en-US" dirty="0" err="1" smtClean="0">
                <a:solidFill>
                  <a:srgbClr val="FF0000"/>
                </a:solidFill>
              </a:rPr>
              <a:t>opinable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subject</a:t>
            </a:r>
          </a:p>
          <a:p>
            <a:pPr lvl="2"/>
            <a:r>
              <a:rPr lang="en-US" dirty="0" smtClean="0"/>
              <a:t>Every sustainability-oriented effort should -at some point- consider e</a:t>
            </a:r>
            <a:r>
              <a:rPr lang="en-US" i="1" dirty="0" smtClean="0"/>
              <a:t>m</a:t>
            </a:r>
            <a:r>
              <a:rPr lang="en-US" dirty="0" smtClean="0"/>
              <a:t>ergy</a:t>
            </a:r>
          </a:p>
          <a:p>
            <a:r>
              <a:rPr lang="en-US" dirty="0" smtClean="0">
                <a:effectLst/>
              </a:rPr>
              <a:t>We should become able to </a:t>
            </a:r>
            <a:r>
              <a:rPr lang="en-US" b="1" dirty="0" smtClean="0">
                <a:effectLst/>
              </a:rPr>
              <a:t>inform</a:t>
            </a:r>
            <a:r>
              <a:rPr lang="en-US" dirty="0" smtClean="0">
                <a:effectLst/>
              </a:rPr>
              <a:t> both: 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effectLst/>
              </a:rPr>
              <a:t>decision makers </a:t>
            </a:r>
            <a:r>
              <a:rPr lang="en-US" dirty="0" smtClean="0">
                <a:effectLst/>
              </a:rPr>
              <a:t>(experts, politicians, corporations) and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effectLst/>
              </a:rPr>
              <a:t>people</a:t>
            </a:r>
            <a:r>
              <a:rPr lang="en-US" dirty="0" smtClean="0">
                <a:effectLst/>
              </a:rPr>
              <a:t> who express their wishes (democratic societies)</a:t>
            </a:r>
          </a:p>
          <a:p>
            <a:pPr lvl="1"/>
            <a:r>
              <a:rPr lang="en-US" dirty="0" smtClean="0"/>
              <a:t>about </a:t>
            </a:r>
            <a:r>
              <a:rPr lang="en-US" dirty="0" smtClean="0">
                <a:effectLst/>
              </a:rPr>
              <a:t>which are the </a:t>
            </a:r>
            <a:r>
              <a:rPr lang="en-US" b="1" dirty="0" smtClean="0">
                <a:effectLst/>
              </a:rPr>
              <a:t>feasible</a:t>
            </a:r>
            <a:r>
              <a:rPr lang="en-US" dirty="0" smtClean="0">
                <a:effectLst/>
              </a:rPr>
              <a:t> physical boundaries </a:t>
            </a:r>
          </a:p>
          <a:p>
            <a:pPr lvl="2"/>
            <a:r>
              <a:rPr lang="en-US" dirty="0" smtClean="0">
                <a:effectLst/>
              </a:rPr>
              <a:t>within which their 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-largely </a:t>
            </a:r>
            <a:r>
              <a:rPr lang="en-US" dirty="0" err="1" smtClean="0">
                <a:solidFill>
                  <a:srgbClr val="FF0000"/>
                </a:solidFill>
                <a:effectLst/>
              </a:rPr>
              <a:t>opinable</a:t>
            </a:r>
            <a:r>
              <a:rPr lang="en-US" dirty="0" smtClean="0">
                <a:solidFill>
                  <a:srgbClr val="FF0000"/>
                </a:solidFill>
                <a:effectLst/>
              </a:rPr>
              <a:t>- </a:t>
            </a:r>
            <a:r>
              <a:rPr lang="en-US" dirty="0" smtClean="0">
                <a:effectLst/>
              </a:rPr>
              <a:t>desires and/or plans can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be </a:t>
            </a:r>
            <a:r>
              <a:rPr lang="en-US" b="1" dirty="0" smtClean="0">
                <a:effectLst/>
              </a:rPr>
              <a:t>possibly implemented in a sustainable </a:t>
            </a:r>
            <a:r>
              <a:rPr lang="en-US" b="1" dirty="0" smtClean="0"/>
              <a:t>fashion</a:t>
            </a:r>
            <a:r>
              <a:rPr lang="en-US" dirty="0" smtClean="0"/>
              <a:t>.</a:t>
            </a:r>
            <a:endParaRPr lang="en-US" dirty="0" smtClean="0">
              <a:effectLst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714356"/>
          </a:xfrm>
        </p:spPr>
        <p:txBody>
          <a:bodyPr/>
          <a:lstStyle/>
          <a:p>
            <a:pPr algn="r"/>
            <a:r>
              <a:rPr b="1" dirty="0" smtClean="0"/>
              <a:t>Q&amp;A</a:t>
            </a:r>
            <a:endParaRPr lang="es-AR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84784"/>
            <a:ext cx="3384376" cy="4894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971600" y="2348880"/>
            <a:ext cx="2815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rodrigo.castro@usys.ethz.ch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rcastro@dc.uba.ar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-36512" y="1412776"/>
            <a:ext cx="4824536" cy="714356"/>
          </a:xfrm>
        </p:spPr>
        <p:txBody>
          <a:bodyPr>
            <a:noAutofit/>
          </a:bodyPr>
          <a:lstStyle/>
          <a:p>
            <a:r>
              <a:rPr lang="en-US" sz="3200" dirty="0" smtClean="0"/>
              <a:t>Thanks for your attention !</a:t>
            </a:r>
            <a:endParaRPr lang="en-US" sz="3200" dirty="0"/>
          </a:p>
        </p:txBody>
      </p:sp>
      <p:pic>
        <p:nvPicPr>
          <p:cNvPr id="766984" name="Picture 8"/>
          <p:cNvPicPr>
            <a:picLocks noChangeAspect="1" noChangeArrowheads="1"/>
          </p:cNvPicPr>
          <p:nvPr/>
        </p:nvPicPr>
        <p:blipFill>
          <a:blip r:embed="rId5" cstate="print"/>
          <a:srcRect l="49507" t="34020" r="3835" b="14951"/>
          <a:stretch>
            <a:fillRect/>
          </a:stretch>
        </p:blipFill>
        <p:spPr bwMode="auto">
          <a:xfrm>
            <a:off x="1043608" y="4293096"/>
            <a:ext cx="2804254" cy="1916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:\DATA\# Investigación\# Trabajo Realizado\# SESDE13\Fig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06375"/>
            <a:ext cx="5748497" cy="364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System Theoretic Approach</a:t>
            </a:r>
            <a:endParaRPr lang="en-U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Dynamics Systems</a:t>
            </a:r>
            <a:endParaRPr lang="en-US" dirty="0"/>
          </a:p>
          <a:p>
            <a:pPr lvl="1"/>
            <a:r>
              <a:rPr lang="en-US" dirty="0" smtClean="0"/>
              <a:t>Global scale socio-natural processes</a:t>
            </a:r>
          </a:p>
          <a:p>
            <a:pPr lvl="2"/>
            <a:r>
              <a:rPr lang="en-US" dirty="0" smtClean="0"/>
              <a:t>We live in a </a:t>
            </a:r>
            <a:r>
              <a:rPr lang="en-US" dirty="0" smtClean="0">
                <a:solidFill>
                  <a:srgbClr val="FF0000"/>
                </a:solidFill>
              </a:rPr>
              <a:t>nonlinear world</a:t>
            </a:r>
            <a:r>
              <a:rPr lang="en-US" dirty="0" smtClean="0"/>
              <a:t>, mostly away from equilibrium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2051720" y="4885417"/>
            <a:ext cx="11560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sym typeface="Symbol"/>
              </a:rPr>
              <a:t></a:t>
            </a:r>
            <a:endParaRPr lang="en-US" sz="13800" b="1" dirty="0">
              <a:solidFill>
                <a:srgbClr val="FF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779912" y="5805264"/>
            <a:ext cx="1872208" cy="713578"/>
          </a:xfrm>
          <a:prstGeom prst="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baseline="-25000" dirty="0">
              <a:solidFill>
                <a:srgbClr val="000000"/>
              </a:solidFill>
              <a:effectLst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99592" y="1844824"/>
            <a:ext cx="7776864" cy="713578"/>
          </a:xfrm>
          <a:prstGeom prst="rect">
            <a:avLst/>
          </a:prstGeom>
          <a:solidFill>
            <a:schemeClr val="bg1"/>
          </a:solidFill>
          <a:ln w="19050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baseline="-25000" dirty="0">
              <a:solidFill>
                <a:srgbClr val="000000"/>
              </a:solidFill>
              <a:effectLst/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1" name="Picture 1"/>
          <p:cNvPicPr>
            <a:picLocks noChangeAspect="1" noChangeArrowheads="1"/>
          </p:cNvPicPr>
          <p:nvPr/>
        </p:nvPicPr>
        <p:blipFill>
          <a:blip r:embed="rId3" cstate="print"/>
          <a:srcRect r="37595"/>
          <a:stretch>
            <a:fillRect/>
          </a:stretch>
        </p:blipFill>
        <p:spPr bwMode="auto">
          <a:xfrm>
            <a:off x="971600" y="1700808"/>
            <a:ext cx="252028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3" cstate="print"/>
          <a:srcRect r="37595"/>
          <a:stretch>
            <a:fillRect/>
          </a:stretch>
        </p:blipFill>
        <p:spPr bwMode="auto">
          <a:xfrm>
            <a:off x="3347864" y="1700808"/>
            <a:ext cx="252028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3" cstate="print"/>
          <a:srcRect r="37595"/>
          <a:stretch>
            <a:fillRect/>
          </a:stretch>
        </p:blipFill>
        <p:spPr bwMode="auto">
          <a:xfrm>
            <a:off x="5724128" y="1700808"/>
            <a:ext cx="252028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3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Storages and Processes</a:t>
            </a:r>
            <a:endParaRPr lang="en-US" dirty="0"/>
          </a:p>
        </p:txBody>
      </p:sp>
      <p:sp>
        <p:nvSpPr>
          <p:cNvPr id="34" name="33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p:pic>
        <p:nvPicPr>
          <p:cNvPr id="856070" name="Picture 6" descr="http://i.stack.imgur.com/fRErH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1192" y="2550616"/>
            <a:ext cx="2808312" cy="2880320"/>
          </a:xfrm>
          <a:prstGeom prst="rect">
            <a:avLst/>
          </a:prstGeom>
          <a:noFill/>
        </p:spPr>
      </p:pic>
      <p:pic>
        <p:nvPicPr>
          <p:cNvPr id="8" name="Picture 6" descr="http://i.stack.imgur.com/fRErH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4127376" y="2742379"/>
            <a:ext cx="1609330" cy="2592289"/>
          </a:xfrm>
          <a:prstGeom prst="rect">
            <a:avLst/>
          </a:prstGeom>
          <a:noFill/>
        </p:spPr>
      </p:pic>
      <p:pic>
        <p:nvPicPr>
          <p:cNvPr id="11" name="Picture 6" descr="http://i.stack.imgur.com/fRErH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6715488" y="3289115"/>
            <a:ext cx="792088" cy="2195410"/>
          </a:xfrm>
          <a:prstGeom prst="rect">
            <a:avLst/>
          </a:prstGeom>
          <a:noFill/>
        </p:spPr>
      </p:pic>
      <p:sp>
        <p:nvSpPr>
          <p:cNvPr id="35" name="34 Rectángulo"/>
          <p:cNvSpPr/>
          <p:nvPr/>
        </p:nvSpPr>
        <p:spPr>
          <a:xfrm>
            <a:off x="2051721" y="3198688"/>
            <a:ext cx="504056" cy="504056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2051721" y="3760897"/>
            <a:ext cx="504056" cy="360040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51" name="50 Grupo"/>
          <p:cNvGrpSpPr/>
          <p:nvPr/>
        </p:nvGrpSpPr>
        <p:grpSpPr>
          <a:xfrm>
            <a:off x="971600" y="2982664"/>
            <a:ext cx="6926623" cy="1656184"/>
            <a:chOff x="971600" y="2982664"/>
            <a:chExt cx="6926623" cy="1656184"/>
          </a:xfrm>
        </p:grpSpPr>
        <p:sp>
          <p:nvSpPr>
            <p:cNvPr id="12" name="11 Rectángulo"/>
            <p:cNvSpPr/>
            <p:nvPr/>
          </p:nvSpPr>
          <p:spPr>
            <a:xfrm>
              <a:off x="971600" y="3126680"/>
              <a:ext cx="2376264" cy="1373413"/>
            </a:xfrm>
            <a:prstGeom prst="rect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4067943" y="3144265"/>
              <a:ext cx="1800199" cy="1350567"/>
            </a:xfrm>
            <a:prstGeom prst="rect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000" b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13 Rectángulo"/>
            <p:cNvSpPr/>
            <p:nvPr/>
          </p:nvSpPr>
          <p:spPr>
            <a:xfrm>
              <a:off x="6372200" y="3144265"/>
              <a:ext cx="1368150" cy="1350567"/>
            </a:xfrm>
            <a:prstGeom prst="rect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000000"/>
                </a:solidFill>
              </a:endParaRPr>
            </a:p>
          </p:txBody>
        </p:sp>
        <p:sp>
          <p:nvSpPr>
            <p:cNvPr id="49" name="48 Rectángulo"/>
            <p:cNvSpPr/>
            <p:nvPr/>
          </p:nvSpPr>
          <p:spPr>
            <a:xfrm>
              <a:off x="971600" y="2982664"/>
              <a:ext cx="936104" cy="720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0" name="49 Rectángulo"/>
            <p:cNvSpPr/>
            <p:nvPr/>
          </p:nvSpPr>
          <p:spPr>
            <a:xfrm>
              <a:off x="3419872" y="3126680"/>
              <a:ext cx="72008" cy="64807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2" name="51 Rectángulo"/>
            <p:cNvSpPr/>
            <p:nvPr/>
          </p:nvSpPr>
          <p:spPr>
            <a:xfrm>
              <a:off x="3923928" y="3126680"/>
              <a:ext cx="72008" cy="648072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52 Rectángulo"/>
            <p:cNvSpPr/>
            <p:nvPr/>
          </p:nvSpPr>
          <p:spPr>
            <a:xfrm>
              <a:off x="5921102" y="3918768"/>
              <a:ext cx="72008" cy="60775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4" name="53 Rectángulo"/>
            <p:cNvSpPr/>
            <p:nvPr/>
          </p:nvSpPr>
          <p:spPr>
            <a:xfrm>
              <a:off x="6228184" y="3918768"/>
              <a:ext cx="72008" cy="60775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5" name="54 Rectángulo"/>
            <p:cNvSpPr/>
            <p:nvPr/>
          </p:nvSpPr>
          <p:spPr>
            <a:xfrm>
              <a:off x="7826215" y="3918768"/>
              <a:ext cx="72008" cy="60775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2268646" y="4566840"/>
              <a:ext cx="612000" cy="720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4160107" y="4566840"/>
              <a:ext cx="612000" cy="720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6411608" y="4566840"/>
              <a:ext cx="612000" cy="720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60" name="59 Disco magnético"/>
          <p:cNvSpPr/>
          <p:nvPr/>
        </p:nvSpPr>
        <p:spPr>
          <a:xfrm>
            <a:off x="3863042" y="3314994"/>
            <a:ext cx="216024" cy="288032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60 Disco magnético"/>
          <p:cNvSpPr/>
          <p:nvPr/>
        </p:nvSpPr>
        <p:spPr>
          <a:xfrm>
            <a:off x="1375938" y="2824793"/>
            <a:ext cx="216024" cy="288032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1 Disco magnético"/>
          <p:cNvSpPr/>
          <p:nvPr/>
        </p:nvSpPr>
        <p:spPr>
          <a:xfrm>
            <a:off x="2483768" y="4522542"/>
            <a:ext cx="216024" cy="288032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62 Disco magnético"/>
          <p:cNvSpPr/>
          <p:nvPr/>
        </p:nvSpPr>
        <p:spPr>
          <a:xfrm>
            <a:off x="6186619" y="4076639"/>
            <a:ext cx="216024" cy="288032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63 Disco magnético"/>
          <p:cNvSpPr/>
          <p:nvPr/>
        </p:nvSpPr>
        <p:spPr>
          <a:xfrm>
            <a:off x="5837701" y="4076639"/>
            <a:ext cx="216024" cy="288032"/>
          </a:xfrm>
          <a:prstGeom prst="flowChartMagneticDisk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64 Disco magnético"/>
          <p:cNvSpPr/>
          <p:nvPr/>
        </p:nvSpPr>
        <p:spPr>
          <a:xfrm>
            <a:off x="7820559" y="4098693"/>
            <a:ext cx="216024" cy="288032"/>
          </a:xfrm>
          <a:prstGeom prst="flowChartMagneticDisk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65 Disco magnético"/>
          <p:cNvSpPr/>
          <p:nvPr/>
        </p:nvSpPr>
        <p:spPr>
          <a:xfrm>
            <a:off x="4355976" y="4522542"/>
            <a:ext cx="216024" cy="288032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66 Disco magnético"/>
          <p:cNvSpPr/>
          <p:nvPr/>
        </p:nvSpPr>
        <p:spPr>
          <a:xfrm>
            <a:off x="6602079" y="4522542"/>
            <a:ext cx="216024" cy="288032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67 Disco magnético"/>
          <p:cNvSpPr/>
          <p:nvPr/>
        </p:nvSpPr>
        <p:spPr>
          <a:xfrm>
            <a:off x="3361719" y="3314994"/>
            <a:ext cx="216024" cy="288032"/>
          </a:xfrm>
          <a:prstGeom prst="flowChartMagneticDisk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42 Grupo"/>
          <p:cNvGrpSpPr/>
          <p:nvPr/>
        </p:nvGrpSpPr>
        <p:grpSpPr>
          <a:xfrm>
            <a:off x="2771800" y="4522542"/>
            <a:ext cx="4355871" cy="922682"/>
            <a:chOff x="2771800" y="5760966"/>
            <a:chExt cx="4355871" cy="922682"/>
          </a:xfrm>
          <a:solidFill>
            <a:schemeClr val="bg1">
              <a:lumMod val="85000"/>
            </a:schemeClr>
          </a:solidFill>
        </p:grpSpPr>
        <p:sp>
          <p:nvSpPr>
            <p:cNvPr id="37" name="36 Disco magnético"/>
            <p:cNvSpPr/>
            <p:nvPr/>
          </p:nvSpPr>
          <p:spPr>
            <a:xfrm>
              <a:off x="4716016" y="5760966"/>
              <a:ext cx="216024" cy="288032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37 Disco magnético"/>
            <p:cNvSpPr/>
            <p:nvPr/>
          </p:nvSpPr>
          <p:spPr>
            <a:xfrm>
              <a:off x="4716016" y="6079441"/>
              <a:ext cx="216024" cy="288032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38 Disco magnético"/>
            <p:cNvSpPr/>
            <p:nvPr/>
          </p:nvSpPr>
          <p:spPr>
            <a:xfrm>
              <a:off x="2771800" y="5760966"/>
              <a:ext cx="216024" cy="288032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39 Disco magnético"/>
            <p:cNvSpPr/>
            <p:nvPr/>
          </p:nvSpPr>
          <p:spPr>
            <a:xfrm>
              <a:off x="6911647" y="5775254"/>
              <a:ext cx="216024" cy="288032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40 Disco magnético"/>
            <p:cNvSpPr/>
            <p:nvPr/>
          </p:nvSpPr>
          <p:spPr>
            <a:xfrm>
              <a:off x="6911647" y="6079441"/>
              <a:ext cx="216024" cy="288032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41 Disco magnético"/>
            <p:cNvSpPr/>
            <p:nvPr/>
          </p:nvSpPr>
          <p:spPr>
            <a:xfrm>
              <a:off x="6911647" y="6395616"/>
              <a:ext cx="216024" cy="288032"/>
            </a:xfrm>
            <a:prstGeom prst="flowChartMagneticDisk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43 Rectángulo"/>
          <p:cNvSpPr/>
          <p:nvPr/>
        </p:nvSpPr>
        <p:spPr>
          <a:xfrm>
            <a:off x="6876256" y="3846760"/>
            <a:ext cx="504056" cy="504056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4211960" y="3760897"/>
            <a:ext cx="504056" cy="360040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9" name="58 Conector recto"/>
          <p:cNvCxnSpPr/>
          <p:nvPr/>
        </p:nvCxnSpPr>
        <p:spPr>
          <a:xfrm>
            <a:off x="5743505" y="1867974"/>
            <a:ext cx="3220983" cy="0"/>
          </a:xfrm>
          <a:prstGeom prst="line">
            <a:avLst/>
          </a:prstGeom>
          <a:ln w="285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/>
          <p:nvPr/>
        </p:nvCxnSpPr>
        <p:spPr>
          <a:xfrm>
            <a:off x="1656955" y="1864522"/>
            <a:ext cx="1008112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46 Grupo"/>
          <p:cNvGrpSpPr/>
          <p:nvPr/>
        </p:nvGrpSpPr>
        <p:grpSpPr>
          <a:xfrm>
            <a:off x="7308304" y="4566840"/>
            <a:ext cx="1711626" cy="864096"/>
            <a:chOff x="7308304" y="4566840"/>
            <a:chExt cx="1711626" cy="864096"/>
          </a:xfrm>
        </p:grpSpPr>
        <p:sp>
          <p:nvSpPr>
            <p:cNvPr id="71" name="70 Rectángulo"/>
            <p:cNvSpPr/>
            <p:nvPr/>
          </p:nvSpPr>
          <p:spPr>
            <a:xfrm>
              <a:off x="7479380" y="4787860"/>
              <a:ext cx="15405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“Grey Energy”</a:t>
              </a:r>
              <a:endParaRPr lang="en-US" b="1" dirty="0"/>
            </a:p>
          </p:txBody>
        </p:sp>
        <p:sp>
          <p:nvSpPr>
            <p:cNvPr id="72" name="71 Cerrar llave"/>
            <p:cNvSpPr/>
            <p:nvPr/>
          </p:nvSpPr>
          <p:spPr>
            <a:xfrm>
              <a:off x="7308304" y="4566840"/>
              <a:ext cx="216024" cy="86409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32 Marcador de contenido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812128"/>
          </a:xfrm>
        </p:spPr>
        <p:txBody>
          <a:bodyPr>
            <a:normAutofit/>
          </a:bodyPr>
          <a:lstStyle/>
          <a:p>
            <a:r>
              <a:rPr lang="en-US" dirty="0" smtClean="0"/>
              <a:t>Flows of Mass and Energy</a:t>
            </a:r>
          </a:p>
          <a:p>
            <a:pPr lvl="1"/>
            <a:r>
              <a:rPr lang="en-US" dirty="0" smtClean="0"/>
              <a:t>Each </a:t>
            </a:r>
            <a:r>
              <a:rPr lang="en-US" dirty="0" smtClean="0">
                <a:solidFill>
                  <a:srgbClr val="FF0000"/>
                </a:solidFill>
              </a:rPr>
              <a:t>process</a:t>
            </a:r>
            <a:r>
              <a:rPr lang="en-US" dirty="0" smtClean="0"/>
              <a:t> can abstract several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internal sub processes</a:t>
            </a:r>
          </a:p>
          <a:p>
            <a:pPr lvl="1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/>
              <a:t>We want to model </a:t>
            </a:r>
            <a:r>
              <a:rPr lang="en-US" b="1" u="sng" dirty="0" smtClean="0"/>
              <a:t>systematically</a:t>
            </a:r>
            <a:r>
              <a:rPr lang="en-US" dirty="0" smtClean="0"/>
              <a:t> this type of systems</a:t>
            </a:r>
          </a:p>
          <a:p>
            <a:pPr lvl="1"/>
            <a:r>
              <a:rPr lang="en-US" dirty="0" smtClean="0"/>
              <a:t>Structural approach </a:t>
            </a:r>
            <a:r>
              <a:rPr lang="en-US" dirty="0" smtClean="0">
                <a:sym typeface="Mathematica1"/>
              </a:rPr>
              <a:t> </a:t>
            </a:r>
            <a:r>
              <a:rPr lang="en-US" dirty="0" smtClean="0"/>
              <a:t>Sustainability properties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8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Sankey</a:t>
            </a:r>
            <a:r>
              <a:rPr lang="en-US" dirty="0" smtClean="0"/>
              <a:t> Diagrams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Static</a:t>
            </a:r>
            <a:r>
              <a:rPr lang="en-US" dirty="0" smtClean="0"/>
              <a:t> (snapshot-like) World Energy Flow.</a:t>
            </a:r>
          </a:p>
          <a:p>
            <a:pPr lvl="3"/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Considering energy losses</a:t>
            </a:r>
            <a:endParaRPr lang="en-US" dirty="0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Possible approaches</a:t>
            </a:r>
            <a:endParaRPr lang="en-US" dirty="0"/>
          </a:p>
        </p:txBody>
      </p:sp>
      <p:grpSp>
        <p:nvGrpSpPr>
          <p:cNvPr id="14" name="13 Grupo"/>
          <p:cNvGrpSpPr/>
          <p:nvPr/>
        </p:nvGrpSpPr>
        <p:grpSpPr>
          <a:xfrm>
            <a:off x="50800" y="2204864"/>
            <a:ext cx="8985696" cy="4464496"/>
            <a:chOff x="50800" y="2204864"/>
            <a:chExt cx="8985696" cy="4464496"/>
          </a:xfrm>
        </p:grpSpPr>
        <p:pic>
          <p:nvPicPr>
            <p:cNvPr id="7987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8823"/>
            <a:stretch>
              <a:fillRect/>
            </a:stretch>
          </p:blipFill>
          <p:spPr bwMode="auto">
            <a:xfrm>
              <a:off x="111571" y="2204864"/>
              <a:ext cx="8705850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3 Disco magnético"/>
            <p:cNvSpPr/>
            <p:nvPr/>
          </p:nvSpPr>
          <p:spPr>
            <a:xfrm>
              <a:off x="8820472" y="4437112"/>
              <a:ext cx="216024" cy="288032"/>
            </a:xfrm>
            <a:prstGeom prst="flowChartMagneticDisk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 Disco magnético"/>
            <p:cNvSpPr/>
            <p:nvPr/>
          </p:nvSpPr>
          <p:spPr>
            <a:xfrm>
              <a:off x="8820472" y="2852936"/>
              <a:ext cx="216024" cy="288032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360040" y="2204864"/>
              <a:ext cx="864096" cy="4292770"/>
            </a:xfrm>
            <a:prstGeom prst="rect">
              <a:avLst/>
            </a:prstGeom>
            <a:noFill/>
            <a:ln w="19050">
              <a:solidFill>
                <a:srgbClr val="92D050"/>
              </a:solidFill>
              <a:prstDash val="solid"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baseline="-25000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5" name="4 Disco magnético"/>
            <p:cNvSpPr/>
            <p:nvPr/>
          </p:nvSpPr>
          <p:spPr>
            <a:xfrm>
              <a:off x="50800" y="3645024"/>
              <a:ext cx="216024" cy="288032"/>
            </a:xfrm>
            <a:prstGeom prst="flowChartMagneticDisk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Flecha a la derecha con muesca"/>
            <p:cNvSpPr/>
            <p:nvPr/>
          </p:nvSpPr>
          <p:spPr>
            <a:xfrm rot="8100000">
              <a:off x="6174111" y="2252392"/>
              <a:ext cx="864096" cy="720080"/>
            </a:xfrm>
            <a:prstGeom prst="notchedRightArrow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9960" y="833114"/>
            <a:ext cx="2195736" cy="158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 b="34696"/>
          <a:stretch>
            <a:fillRect/>
          </a:stretch>
        </p:blipFill>
        <p:spPr bwMode="auto">
          <a:xfrm>
            <a:off x="0" y="2132856"/>
            <a:ext cx="9144000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20 Grupo"/>
          <p:cNvGrpSpPr/>
          <p:nvPr/>
        </p:nvGrpSpPr>
        <p:grpSpPr>
          <a:xfrm>
            <a:off x="251520" y="2204864"/>
            <a:ext cx="8568952" cy="4625426"/>
            <a:chOff x="251520" y="2204864"/>
            <a:chExt cx="8568952" cy="4625426"/>
          </a:xfrm>
        </p:grpSpPr>
        <p:sp>
          <p:nvSpPr>
            <p:cNvPr id="5" name="4 Disco magnético"/>
            <p:cNvSpPr/>
            <p:nvPr/>
          </p:nvSpPr>
          <p:spPr>
            <a:xfrm>
              <a:off x="4558145" y="6542258"/>
              <a:ext cx="216024" cy="288032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 Disco magnético"/>
            <p:cNvSpPr/>
            <p:nvPr/>
          </p:nvSpPr>
          <p:spPr>
            <a:xfrm>
              <a:off x="251520" y="3789040"/>
              <a:ext cx="216024" cy="288032"/>
            </a:xfrm>
            <a:prstGeom prst="flowChartMagneticDisk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6 Disco magnético"/>
            <p:cNvSpPr/>
            <p:nvPr/>
          </p:nvSpPr>
          <p:spPr>
            <a:xfrm>
              <a:off x="1187624" y="2204864"/>
              <a:ext cx="216024" cy="288032"/>
            </a:xfrm>
            <a:prstGeom prst="flowChartMagneticDisk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7 Disco magnético"/>
            <p:cNvSpPr/>
            <p:nvPr/>
          </p:nvSpPr>
          <p:spPr>
            <a:xfrm>
              <a:off x="2843808" y="2204864"/>
              <a:ext cx="216024" cy="288032"/>
            </a:xfrm>
            <a:prstGeom prst="flowChartMagneticDisk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10 Disco magnético"/>
            <p:cNvSpPr/>
            <p:nvPr/>
          </p:nvSpPr>
          <p:spPr>
            <a:xfrm>
              <a:off x="8477020" y="4581128"/>
              <a:ext cx="216024" cy="288032"/>
            </a:xfrm>
            <a:prstGeom prst="flowChartMagneticDisk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11 Disco magnético"/>
            <p:cNvSpPr/>
            <p:nvPr/>
          </p:nvSpPr>
          <p:spPr>
            <a:xfrm>
              <a:off x="8172400" y="2708920"/>
              <a:ext cx="216024" cy="288032"/>
            </a:xfrm>
            <a:prstGeom prst="flowChartMagneticDisk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12 Disco magnético"/>
            <p:cNvSpPr/>
            <p:nvPr/>
          </p:nvSpPr>
          <p:spPr>
            <a:xfrm>
              <a:off x="8604448" y="3501008"/>
              <a:ext cx="216024" cy="288032"/>
            </a:xfrm>
            <a:prstGeom prst="flowChartMagneticDisk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1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Considering energy losses</a:t>
            </a:r>
            <a:endParaRPr lang="en-US" dirty="0"/>
          </a:p>
        </p:txBody>
      </p:sp>
      <p:sp>
        <p:nvSpPr>
          <p:cNvPr id="15" name="1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System Language (H.T. </a:t>
            </a:r>
            <a:r>
              <a:rPr lang="en-US" dirty="0" err="1" smtClean="0"/>
              <a:t>Odum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Account for </a:t>
            </a:r>
            <a:r>
              <a:rPr lang="en-US" dirty="0" err="1" smtClean="0">
                <a:solidFill>
                  <a:srgbClr val="FF0000"/>
                </a:solidFill>
              </a:rPr>
              <a:t>dynamics</a:t>
            </a:r>
            <a:r>
              <a:rPr lang="en-US" dirty="0" err="1" smtClean="0">
                <a:sym typeface="Mathematica1"/>
              </a:rPr>
              <a:t></a:t>
            </a:r>
            <a:r>
              <a:rPr lang="en-US" dirty="0" err="1" smtClean="0"/>
              <a:t>Differential</a:t>
            </a:r>
            <a:r>
              <a:rPr lang="en-US" dirty="0" smtClean="0"/>
              <a:t> Eqns.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Possible approaches</a:t>
            </a:r>
            <a:endParaRPr lang="en-US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833114"/>
            <a:ext cx="2195736" cy="158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 l="15714" t="65126" r="17143" b="614"/>
          <a:stretch>
            <a:fillRect/>
          </a:stretch>
        </p:blipFill>
        <p:spPr bwMode="auto">
          <a:xfrm>
            <a:off x="1115616" y="3227264"/>
            <a:ext cx="6552728" cy="292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19 Flecha a la derecha con muesca"/>
          <p:cNvSpPr/>
          <p:nvPr/>
        </p:nvSpPr>
        <p:spPr>
          <a:xfrm rot="8100000">
            <a:off x="6186811" y="2214292"/>
            <a:ext cx="864096" cy="720080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833114"/>
            <a:ext cx="2195736" cy="158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8" name="8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Networked processes</a:t>
            </a:r>
            <a:endParaRPr lang="en-US" dirty="0"/>
          </a:p>
        </p:txBody>
      </p:sp>
      <p:sp>
        <p:nvSpPr>
          <p:cNvPr id="89" name="8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 Input/Multi Output Processes</a:t>
            </a:r>
          </a:p>
          <a:p>
            <a:pPr lvl="1"/>
            <a:r>
              <a:rPr lang="en-US" dirty="0" smtClean="0"/>
              <a:t>Including recycling paths </a:t>
            </a:r>
            <a:endParaRPr lang="en-US" dirty="0"/>
          </a:p>
        </p:txBody>
      </p:sp>
      <p:sp>
        <p:nvSpPr>
          <p:cNvPr id="90" name="89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pic>
        <p:nvPicPr>
          <p:cNvPr id="7802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717990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Flecha a la derecha con muesca"/>
          <p:cNvSpPr/>
          <p:nvPr/>
        </p:nvSpPr>
        <p:spPr>
          <a:xfrm rot="8100000">
            <a:off x="6186811" y="2214292"/>
            <a:ext cx="864096" cy="720080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4561" y="1484784"/>
            <a:ext cx="5069927" cy="4896544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mass flows</a:t>
            </a:r>
            <a:endParaRPr lang="en-U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3-Faceted representation</a:t>
            </a:r>
          </a:p>
          <a:p>
            <a:pPr lvl="1"/>
            <a:endParaRPr lang="en-US" dirty="0" smtClean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4037501" y="2755983"/>
            <a:ext cx="792088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7925933" y="2755983"/>
            <a:ext cx="792088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4386419" y="5204255"/>
            <a:ext cx="1985781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6762683" y="5204255"/>
            <a:ext cx="1985781" cy="28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50 Grupo"/>
          <p:cNvGrpSpPr/>
          <p:nvPr/>
        </p:nvGrpSpPr>
        <p:grpSpPr>
          <a:xfrm>
            <a:off x="467544" y="2060848"/>
            <a:ext cx="3519490" cy="1977392"/>
            <a:chOff x="467544" y="2060848"/>
            <a:chExt cx="3519490" cy="1977392"/>
          </a:xfrm>
        </p:grpSpPr>
        <p:pic>
          <p:nvPicPr>
            <p:cNvPr id="55" name="54 Imagen"/>
            <p:cNvPicPr/>
            <p:nvPr/>
          </p:nvPicPr>
          <p:blipFill>
            <a:blip r:embed="rId3" cstate="print"/>
            <a:srcRect l="52965" t="80711" b="4583"/>
            <a:stretch>
              <a:fillRect/>
            </a:stretch>
          </p:blipFill>
          <p:spPr bwMode="auto">
            <a:xfrm>
              <a:off x="819200" y="2420888"/>
              <a:ext cx="2384648" cy="720080"/>
            </a:xfrm>
            <a:prstGeom prst="rect">
              <a:avLst/>
            </a:prstGeom>
            <a:noFill/>
          </p:spPr>
        </p:pic>
        <p:grpSp>
          <p:nvGrpSpPr>
            <p:cNvPr id="29" name="28 Grupo"/>
            <p:cNvGrpSpPr/>
            <p:nvPr/>
          </p:nvGrpSpPr>
          <p:grpSpPr>
            <a:xfrm rot="1437183">
              <a:off x="1912852" y="3063395"/>
              <a:ext cx="893924" cy="869664"/>
              <a:chOff x="1259632" y="2492897"/>
              <a:chExt cx="1554349" cy="1512167"/>
            </a:xfrm>
          </p:grpSpPr>
          <p:sp>
            <p:nvSpPr>
              <p:cNvPr id="11" name="10 Elipse"/>
              <p:cNvSpPr/>
              <p:nvPr/>
            </p:nvSpPr>
            <p:spPr>
              <a:xfrm>
                <a:off x="1763688" y="3140968"/>
                <a:ext cx="288032" cy="288032"/>
              </a:xfrm>
              <a:prstGeom prst="ellips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13" name="12 Forma"/>
              <p:cNvCxnSpPr>
                <a:endCxn id="11" idx="1"/>
              </p:cNvCxnSpPr>
              <p:nvPr/>
            </p:nvCxnSpPr>
            <p:spPr>
              <a:xfrm>
                <a:off x="1259632" y="2924944"/>
                <a:ext cx="546237" cy="258205"/>
              </a:xfrm>
              <a:prstGeom prst="curvedConnector2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13 Forma"/>
              <p:cNvCxnSpPr>
                <a:endCxn id="11" idx="2"/>
              </p:cNvCxnSpPr>
              <p:nvPr/>
            </p:nvCxnSpPr>
            <p:spPr>
              <a:xfrm flipV="1">
                <a:off x="1259632" y="3284984"/>
                <a:ext cx="504056" cy="288032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13 Forma"/>
              <p:cNvCxnSpPr>
                <a:endCxn id="11" idx="4"/>
              </p:cNvCxnSpPr>
              <p:nvPr/>
            </p:nvCxnSpPr>
            <p:spPr>
              <a:xfrm flipV="1">
                <a:off x="1259632" y="3429000"/>
                <a:ext cx="648072" cy="576064"/>
              </a:xfrm>
              <a:prstGeom prst="curvedConnector2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13 Forma"/>
              <p:cNvCxnSpPr>
                <a:stCxn id="11" idx="7"/>
              </p:cNvCxnSpPr>
              <p:nvPr/>
            </p:nvCxnSpPr>
            <p:spPr>
              <a:xfrm rot="5400000" flipH="1" flipV="1">
                <a:off x="1937531" y="2564905"/>
                <a:ext cx="690253" cy="546237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13 Forma"/>
              <p:cNvCxnSpPr>
                <a:stCxn id="11" idx="6"/>
              </p:cNvCxnSpPr>
              <p:nvPr/>
            </p:nvCxnSpPr>
            <p:spPr>
              <a:xfrm flipV="1">
                <a:off x="2051720" y="3068960"/>
                <a:ext cx="648072" cy="216024"/>
              </a:xfrm>
              <a:prstGeom prst="curvedConnector3">
                <a:avLst>
                  <a:gd name="adj1" fmla="val 50000"/>
                </a:avLst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13 Forma"/>
              <p:cNvCxnSpPr>
                <a:stCxn id="11" idx="5"/>
              </p:cNvCxnSpPr>
              <p:nvPr/>
            </p:nvCxnSpPr>
            <p:spPr>
              <a:xfrm rot="16200000" flipH="1">
                <a:off x="2282657" y="3113701"/>
                <a:ext cx="258206" cy="804442"/>
              </a:xfrm>
              <a:prstGeom prst="curvedConnector2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57 Disco magnético"/>
            <p:cNvSpPr/>
            <p:nvPr/>
          </p:nvSpPr>
          <p:spPr>
            <a:xfrm>
              <a:off x="2204480" y="3750208"/>
              <a:ext cx="216024" cy="288032"/>
            </a:xfrm>
            <a:prstGeom prst="flowChartMagneticDisk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71 Flecha izquierda"/>
            <p:cNvSpPr/>
            <p:nvPr/>
          </p:nvSpPr>
          <p:spPr>
            <a:xfrm>
              <a:off x="3131840" y="3445588"/>
              <a:ext cx="576064" cy="2160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47 CuadroTexto"/>
            <p:cNvSpPr txBox="1"/>
            <p:nvPr/>
          </p:nvSpPr>
          <p:spPr>
            <a:xfrm>
              <a:off x="467544" y="2060848"/>
              <a:ext cx="35194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Balance</a:t>
              </a:r>
              <a:r>
                <a:rPr lang="en-US" sz="2400" dirty="0" smtClean="0">
                  <a:solidFill>
                    <a:srgbClr val="FF0000"/>
                  </a:solidFill>
                </a:rPr>
                <a:t>: Mass and Energy 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52 Grupo"/>
          <p:cNvGrpSpPr/>
          <p:nvPr/>
        </p:nvGrpSpPr>
        <p:grpSpPr>
          <a:xfrm>
            <a:off x="-11113" y="4210050"/>
            <a:ext cx="3719017" cy="2343150"/>
            <a:chOff x="-11113" y="4210050"/>
            <a:chExt cx="3719017" cy="2343150"/>
          </a:xfrm>
        </p:grpSpPr>
        <p:grpSp>
          <p:nvGrpSpPr>
            <p:cNvPr id="78" name="77 Grupo"/>
            <p:cNvGrpSpPr/>
            <p:nvPr/>
          </p:nvGrpSpPr>
          <p:grpSpPr>
            <a:xfrm rot="1154708">
              <a:off x="258796" y="4615238"/>
              <a:ext cx="1940035" cy="1721571"/>
              <a:chOff x="276234" y="719617"/>
              <a:chExt cx="3373329" cy="2993465"/>
            </a:xfrm>
          </p:grpSpPr>
          <p:sp>
            <p:nvSpPr>
              <p:cNvPr id="79" name="78 Elipse"/>
              <p:cNvSpPr/>
              <p:nvPr/>
            </p:nvSpPr>
            <p:spPr>
              <a:xfrm>
                <a:off x="471304" y="3425050"/>
                <a:ext cx="288032" cy="288032"/>
              </a:xfrm>
              <a:prstGeom prst="ellipse">
                <a:avLst/>
              </a:prstGeom>
              <a:ln w="28575">
                <a:noFill/>
                <a:prstDash val="sysDash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cxnSp>
            <p:nvCxnSpPr>
              <p:cNvPr id="80" name="13 Forma"/>
              <p:cNvCxnSpPr>
                <a:stCxn id="79" idx="6"/>
              </p:cNvCxnSpPr>
              <p:nvPr/>
            </p:nvCxnSpPr>
            <p:spPr>
              <a:xfrm rot="20445292" flipV="1">
                <a:off x="276234" y="719617"/>
                <a:ext cx="3373329" cy="2359431"/>
              </a:xfrm>
              <a:prstGeom prst="curvedConnector3">
                <a:avLst>
                  <a:gd name="adj1" fmla="val 64997"/>
                </a:avLst>
              </a:prstGeom>
              <a:ln w="285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51 Grupo"/>
            <p:cNvGrpSpPr/>
            <p:nvPr/>
          </p:nvGrpSpPr>
          <p:grpSpPr>
            <a:xfrm>
              <a:off x="-11113" y="4210050"/>
              <a:ext cx="3719017" cy="2343150"/>
              <a:chOff x="-11113" y="4210050"/>
              <a:chExt cx="3719017" cy="2343150"/>
            </a:xfrm>
          </p:grpSpPr>
          <p:sp>
            <p:nvSpPr>
              <p:cNvPr id="31" name="30 Elipse"/>
              <p:cNvSpPr/>
              <p:nvPr/>
            </p:nvSpPr>
            <p:spPr>
              <a:xfrm rot="1154708">
                <a:off x="1468175" y="4480157"/>
                <a:ext cx="165651" cy="165651"/>
              </a:xfrm>
              <a:prstGeom prst="ellipse">
                <a:avLst/>
              </a:prstGeom>
              <a:ln w="28575">
                <a:noFill/>
                <a:prstDash val="sysDash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 w="28575">
                    <a:solidFill>
                      <a:schemeClr val="tx1"/>
                    </a:solidFill>
                  </a:ln>
                </a:endParaRPr>
              </a:p>
            </p:txBody>
          </p:sp>
          <p:grpSp>
            <p:nvGrpSpPr>
              <p:cNvPr id="38" name="37 Grupo"/>
              <p:cNvGrpSpPr/>
              <p:nvPr/>
            </p:nvGrpSpPr>
            <p:grpSpPr>
              <a:xfrm rot="1154708">
                <a:off x="614401" y="4555954"/>
                <a:ext cx="833701" cy="212107"/>
                <a:chOff x="1763688" y="3060191"/>
                <a:chExt cx="1449634" cy="368809"/>
              </a:xfrm>
            </p:grpSpPr>
            <p:sp>
              <p:nvSpPr>
                <p:cNvPr id="39" name="38 Elipse"/>
                <p:cNvSpPr/>
                <p:nvPr/>
              </p:nvSpPr>
              <p:spPr>
                <a:xfrm>
                  <a:off x="1763688" y="3140968"/>
                  <a:ext cx="288032" cy="288032"/>
                </a:xfrm>
                <a:prstGeom prst="ellipse">
                  <a:avLst/>
                </a:prstGeom>
                <a:ln w="28575">
                  <a:noFill/>
                  <a:prstDash val="sysDash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28575">
                      <a:solidFill>
                        <a:schemeClr val="tx1"/>
                      </a:solidFill>
                    </a:ln>
                  </a:endParaRPr>
                </a:p>
              </p:txBody>
            </p:sp>
            <p:cxnSp>
              <p:nvCxnSpPr>
                <p:cNvPr id="44" name="13 Forma"/>
                <p:cNvCxnSpPr>
                  <a:stCxn id="39" idx="6"/>
                  <a:endCxn id="31" idx="3"/>
                </p:cNvCxnSpPr>
                <p:nvPr/>
              </p:nvCxnSpPr>
              <p:spPr>
                <a:xfrm rot="20445292" flipV="1">
                  <a:off x="2013606" y="3060191"/>
                  <a:ext cx="1199716" cy="27854"/>
                </a:xfrm>
                <a:prstGeom prst="curvedConnector4">
                  <a:avLst>
                    <a:gd name="adj1" fmla="val 49068"/>
                    <a:gd name="adj2" fmla="val -1327055"/>
                  </a:avLst>
                </a:prstGeom>
                <a:ln w="28575"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45 Grupo"/>
              <p:cNvGrpSpPr/>
              <p:nvPr/>
            </p:nvGrpSpPr>
            <p:grpSpPr>
              <a:xfrm rot="1154708">
                <a:off x="1643407" y="4408087"/>
                <a:ext cx="745484" cy="181132"/>
                <a:chOff x="609039" y="3256160"/>
                <a:chExt cx="1296241" cy="314952"/>
              </a:xfrm>
            </p:grpSpPr>
            <p:sp>
              <p:nvSpPr>
                <p:cNvPr id="47" name="46 Elipse"/>
                <p:cNvSpPr/>
                <p:nvPr/>
              </p:nvSpPr>
              <p:spPr>
                <a:xfrm>
                  <a:off x="1617247" y="3256160"/>
                  <a:ext cx="288033" cy="288033"/>
                </a:xfrm>
                <a:prstGeom prst="ellipse">
                  <a:avLst/>
                </a:prstGeom>
                <a:ln w="28575">
                  <a:noFill/>
                  <a:prstDash val="sysDash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28575">
                      <a:solidFill>
                        <a:schemeClr val="tx1"/>
                      </a:solidFill>
                    </a:ln>
                  </a:endParaRPr>
                </a:p>
              </p:txBody>
            </p:sp>
            <p:cxnSp>
              <p:nvCxnSpPr>
                <p:cNvPr id="49" name="13 Forma"/>
                <p:cNvCxnSpPr>
                  <a:stCxn id="31" idx="7"/>
                  <a:endCxn id="47" idx="2"/>
                </p:cNvCxnSpPr>
                <p:nvPr/>
              </p:nvCxnSpPr>
              <p:spPr>
                <a:xfrm rot="15045292" flipH="1">
                  <a:off x="1080391" y="3018972"/>
                  <a:ext cx="80788" cy="1023492"/>
                </a:xfrm>
                <a:prstGeom prst="curvedConnector4">
                  <a:avLst>
                    <a:gd name="adj1" fmla="val -492015"/>
                    <a:gd name="adj2" fmla="val 50306"/>
                  </a:avLst>
                </a:prstGeom>
                <a:ln w="28575"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55 Disco magnético"/>
              <p:cNvSpPr/>
              <p:nvPr/>
            </p:nvSpPr>
            <p:spPr>
              <a:xfrm>
                <a:off x="606376" y="4682456"/>
                <a:ext cx="216024" cy="288032"/>
              </a:xfrm>
              <a:prstGeom prst="flowChartMagneticDisk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56 Disco magnético"/>
              <p:cNvSpPr/>
              <p:nvPr/>
            </p:nvSpPr>
            <p:spPr>
              <a:xfrm>
                <a:off x="2204480" y="4710166"/>
                <a:ext cx="216024" cy="288032"/>
              </a:xfrm>
              <a:prstGeom prst="flowChartMagneticDisk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60 Grupo"/>
              <p:cNvGrpSpPr/>
              <p:nvPr/>
            </p:nvGrpSpPr>
            <p:grpSpPr>
              <a:xfrm rot="1154708">
                <a:off x="144576" y="5189698"/>
                <a:ext cx="835982" cy="198634"/>
                <a:chOff x="1763690" y="3083614"/>
                <a:chExt cx="1453601" cy="345392"/>
              </a:xfrm>
            </p:grpSpPr>
            <p:sp>
              <p:nvSpPr>
                <p:cNvPr id="62" name="61 Elipse"/>
                <p:cNvSpPr/>
                <p:nvPr/>
              </p:nvSpPr>
              <p:spPr>
                <a:xfrm>
                  <a:off x="1763690" y="3140973"/>
                  <a:ext cx="288031" cy="288033"/>
                </a:xfrm>
                <a:prstGeom prst="ellipse">
                  <a:avLst/>
                </a:prstGeom>
                <a:ln w="28575">
                  <a:noFill/>
                  <a:prstDash val="sysDash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28575">
                      <a:solidFill>
                        <a:schemeClr val="tx1"/>
                      </a:solidFill>
                    </a:ln>
                  </a:endParaRPr>
                </a:p>
              </p:txBody>
            </p:sp>
            <p:cxnSp>
              <p:nvCxnSpPr>
                <p:cNvPr id="63" name="13 Forma"/>
                <p:cNvCxnSpPr>
                  <a:stCxn id="62" idx="6"/>
                </p:cNvCxnSpPr>
                <p:nvPr/>
              </p:nvCxnSpPr>
              <p:spPr>
                <a:xfrm rot="20445292" flipV="1">
                  <a:off x="2017577" y="3083616"/>
                  <a:ext cx="1199712" cy="3754"/>
                </a:xfrm>
                <a:prstGeom prst="curvedConnector4">
                  <a:avLst>
                    <a:gd name="adj1" fmla="val 49068"/>
                    <a:gd name="adj2" fmla="val -10488235"/>
                  </a:avLst>
                </a:prstGeom>
                <a:ln w="28575"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63 Grupo"/>
              <p:cNvGrpSpPr/>
              <p:nvPr/>
            </p:nvGrpSpPr>
            <p:grpSpPr>
              <a:xfrm rot="1154708">
                <a:off x="1077036" y="4611954"/>
                <a:ext cx="488624" cy="776135"/>
                <a:chOff x="2336887" y="1821992"/>
                <a:chExt cx="849619" cy="1349542"/>
              </a:xfrm>
            </p:grpSpPr>
            <p:sp>
              <p:nvSpPr>
                <p:cNvPr id="65" name="64 Elipse"/>
                <p:cNvSpPr/>
                <p:nvPr/>
              </p:nvSpPr>
              <p:spPr>
                <a:xfrm>
                  <a:off x="2336887" y="2883502"/>
                  <a:ext cx="288032" cy="288032"/>
                </a:xfrm>
                <a:prstGeom prst="ellipse">
                  <a:avLst/>
                </a:prstGeom>
                <a:ln w="28575">
                  <a:noFill/>
                  <a:prstDash val="sysDash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n w="28575">
                      <a:solidFill>
                        <a:schemeClr val="tx1"/>
                      </a:solidFill>
                    </a:ln>
                  </a:endParaRPr>
                </a:p>
              </p:txBody>
            </p:sp>
            <p:cxnSp>
              <p:nvCxnSpPr>
                <p:cNvPr id="66" name="13 Forma"/>
                <p:cNvCxnSpPr>
                  <a:stCxn id="65" idx="6"/>
                  <a:endCxn id="31" idx="5"/>
                </p:cNvCxnSpPr>
                <p:nvPr/>
              </p:nvCxnSpPr>
              <p:spPr>
                <a:xfrm rot="20445292" flipV="1">
                  <a:off x="2420530" y="1821992"/>
                  <a:ext cx="765976" cy="1110314"/>
                </a:xfrm>
                <a:prstGeom prst="curvedConnector2">
                  <a:avLst/>
                </a:prstGeom>
                <a:ln w="28575">
                  <a:solidFill>
                    <a:schemeClr val="tx1"/>
                  </a:solidFill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69 Disco magnético"/>
              <p:cNvSpPr/>
              <p:nvPr/>
            </p:nvSpPr>
            <p:spPr>
              <a:xfrm>
                <a:off x="135198" y="5303941"/>
                <a:ext cx="216024" cy="288032"/>
              </a:xfrm>
              <a:prstGeom prst="flowChartMagneticDisk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70 Flecha izquierda"/>
              <p:cNvSpPr/>
              <p:nvPr/>
            </p:nvSpPr>
            <p:spPr>
              <a:xfrm>
                <a:off x="3131840" y="4423257"/>
                <a:ext cx="576064" cy="216024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85 Disco magnético"/>
              <p:cNvSpPr/>
              <p:nvPr/>
            </p:nvSpPr>
            <p:spPr>
              <a:xfrm>
                <a:off x="135198" y="6068319"/>
                <a:ext cx="216024" cy="288032"/>
              </a:xfrm>
              <a:prstGeom prst="flowChartMagneticDisk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7" name="86 Objeto"/>
              <p:cNvGraphicFramePr>
                <a:graphicFrameLocks noChangeAspect="1"/>
              </p:cNvGraphicFramePr>
              <p:nvPr/>
            </p:nvGraphicFramePr>
            <p:xfrm>
              <a:off x="1726045" y="4988358"/>
              <a:ext cx="1968500" cy="406400"/>
            </p:xfrm>
            <a:graphic>
              <a:graphicData uri="http://schemas.openxmlformats.org/presentationml/2006/ole">
                <p:oleObj spid="_x0000_s776193" name="Equation" r:id="rId4" imgW="1168200" imgH="241200" progId="Equation.3">
                  <p:embed/>
                </p:oleObj>
              </a:graphicData>
            </a:graphic>
          </p:graphicFrame>
          <p:graphicFrame>
            <p:nvGraphicFramePr>
              <p:cNvPr id="88" name="87 Objeto"/>
              <p:cNvGraphicFramePr>
                <a:graphicFrameLocks noChangeAspect="1"/>
              </p:cNvGraphicFramePr>
              <p:nvPr/>
            </p:nvGraphicFramePr>
            <p:xfrm>
              <a:off x="323850" y="4210050"/>
              <a:ext cx="300038" cy="387350"/>
            </p:xfrm>
            <a:graphic>
              <a:graphicData uri="http://schemas.openxmlformats.org/presentationml/2006/ole">
                <p:oleObj spid="_x0000_s776194" name="Equation" r:id="rId5" imgW="177480" imgH="228600" progId="Equation.3">
                  <p:embed/>
                </p:oleObj>
              </a:graphicData>
            </a:graphic>
          </p:graphicFrame>
          <p:graphicFrame>
            <p:nvGraphicFramePr>
              <p:cNvPr id="91" name="90 Objeto"/>
              <p:cNvGraphicFramePr>
                <a:graphicFrameLocks noChangeAspect="1"/>
              </p:cNvGraphicFramePr>
              <p:nvPr/>
            </p:nvGraphicFramePr>
            <p:xfrm>
              <a:off x="-11113" y="4713288"/>
              <a:ext cx="322263" cy="387350"/>
            </p:xfrm>
            <a:graphic>
              <a:graphicData uri="http://schemas.openxmlformats.org/presentationml/2006/ole">
                <p:oleObj spid="_x0000_s776197" name="Equation" r:id="rId6" imgW="190440" imgH="228600" progId="Equation.3">
                  <p:embed/>
                </p:oleObj>
              </a:graphicData>
            </a:graphic>
          </p:graphicFrame>
          <p:graphicFrame>
            <p:nvGraphicFramePr>
              <p:cNvPr id="92" name="91 Objeto"/>
              <p:cNvGraphicFramePr>
                <a:graphicFrameLocks noChangeAspect="1"/>
              </p:cNvGraphicFramePr>
              <p:nvPr/>
            </p:nvGraphicFramePr>
            <p:xfrm>
              <a:off x="385763" y="6143625"/>
              <a:ext cx="320675" cy="409575"/>
            </p:xfrm>
            <a:graphic>
              <a:graphicData uri="http://schemas.openxmlformats.org/presentationml/2006/ole">
                <p:oleObj spid="_x0000_s776198" name="Equation" r:id="rId7" imgW="190440" imgH="241200" progId="Equation.3">
                  <p:embed/>
                </p:oleObj>
              </a:graphicData>
            </a:graphic>
          </p:graphicFrame>
          <p:sp>
            <p:nvSpPr>
              <p:cNvPr id="50" name="49 CuadroTexto"/>
              <p:cNvSpPr txBox="1"/>
              <p:nvPr/>
            </p:nvSpPr>
            <p:spPr>
              <a:xfrm>
                <a:off x="950668" y="6021288"/>
                <a:ext cx="23251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Tracking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: Emergy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54" name="53 Rectángulo"/>
          <p:cNvSpPr/>
          <p:nvPr/>
        </p:nvSpPr>
        <p:spPr>
          <a:xfrm>
            <a:off x="3779912" y="5013176"/>
            <a:ext cx="529208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Minimum required formulation </a:t>
            </a:r>
          </a:p>
          <a:p>
            <a:pPr lvl="1"/>
            <a:r>
              <a:rPr lang="en-US" dirty="0" smtClean="0"/>
              <a:t>To achieve the modeling </a:t>
            </a:r>
            <a:br>
              <a:rPr lang="en-US" dirty="0" smtClean="0"/>
            </a:br>
            <a:r>
              <a:rPr lang="en-US" dirty="0" smtClean="0"/>
              <a:t>goal </a:t>
            </a:r>
            <a:r>
              <a:rPr lang="en-US" u="sng" dirty="0" smtClean="0"/>
              <a:t>systematically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</a:t>
            </a:r>
            <a:r>
              <a:rPr lang="en-US" dirty="0" smtClean="0">
                <a:solidFill>
                  <a:srgbClr val="FF0000"/>
                </a:solidFill>
              </a:rPr>
              <a:t>formalize and generalize </a:t>
            </a:r>
            <a:r>
              <a:rPr lang="en-US" dirty="0" smtClean="0"/>
              <a:t>this structure ? </a:t>
            </a:r>
          </a:p>
        </p:txBody>
      </p:sp>
      <p:pic>
        <p:nvPicPr>
          <p:cNvPr id="3" name="2 Imagen"/>
          <p:cNvPicPr/>
          <p:nvPr/>
        </p:nvPicPr>
        <p:blipFill>
          <a:blip r:embed="rId3" cstate="print"/>
          <a:srcRect t="42246"/>
          <a:stretch>
            <a:fillRect/>
          </a:stretch>
        </p:blipFill>
        <p:spPr bwMode="auto">
          <a:xfrm>
            <a:off x="1851315" y="3501008"/>
            <a:ext cx="5384981" cy="1968820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formulation </a:t>
            </a:r>
            <a:endParaRPr lang="en-US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7" name="6 Disco magnético"/>
          <p:cNvSpPr/>
          <p:nvPr/>
        </p:nvSpPr>
        <p:spPr>
          <a:xfrm>
            <a:off x="1635291" y="3991209"/>
            <a:ext cx="216024" cy="288032"/>
          </a:xfrm>
          <a:prstGeom prst="flowChartMagneticDis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Disco magnético"/>
          <p:cNvSpPr/>
          <p:nvPr/>
        </p:nvSpPr>
        <p:spPr>
          <a:xfrm>
            <a:off x="5681594" y="3991209"/>
            <a:ext cx="216024" cy="288032"/>
          </a:xfrm>
          <a:prstGeom prst="flowChartMagneticDisk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Disco magnético"/>
          <p:cNvSpPr/>
          <p:nvPr/>
        </p:nvSpPr>
        <p:spPr>
          <a:xfrm>
            <a:off x="4069708" y="4783297"/>
            <a:ext cx="216024" cy="288032"/>
          </a:xfrm>
          <a:prstGeom prst="flowChartMagneticDisk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10 Imagen"/>
          <p:cNvPicPr/>
          <p:nvPr/>
        </p:nvPicPr>
        <p:blipFill>
          <a:blip r:embed="rId3" cstate="print"/>
          <a:srcRect b="64091"/>
          <a:stretch>
            <a:fillRect/>
          </a:stretch>
        </p:blipFill>
        <p:spPr bwMode="auto">
          <a:xfrm>
            <a:off x="4047051" y="1838293"/>
            <a:ext cx="5096949" cy="1158659"/>
          </a:xfrm>
          <a:prstGeom prst="rect">
            <a:avLst/>
          </a:prstGeom>
          <a:noFill/>
        </p:spPr>
      </p:pic>
      <p:cxnSp>
        <p:nvCxnSpPr>
          <p:cNvPr id="14" name="13 Conector recto"/>
          <p:cNvCxnSpPr/>
          <p:nvPr/>
        </p:nvCxnSpPr>
        <p:spPr>
          <a:xfrm>
            <a:off x="3579555" y="4591444"/>
            <a:ext cx="43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574523" y="5019748"/>
            <a:ext cx="79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38630</TotalTime>
  <Words>1097</Words>
  <Application>Microsoft Office PowerPoint</Application>
  <PresentationFormat>Presentación en pantalla (4:3)</PresentationFormat>
  <Paragraphs>384</Paragraphs>
  <Slides>29</Slides>
  <Notes>8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Diapositiva 1</vt:lpstr>
      <vt:lpstr>  </vt:lpstr>
      <vt:lpstr>System Theoretic Approach</vt:lpstr>
      <vt:lpstr>Storages and Processes</vt:lpstr>
      <vt:lpstr>Considering energy losses</vt:lpstr>
      <vt:lpstr>Considering energy losses</vt:lpstr>
      <vt:lpstr>Networked processes</vt:lpstr>
      <vt:lpstr>Focus on mass flows</vt:lpstr>
      <vt:lpstr>Basic formulation </vt:lpstr>
      <vt:lpstr>Bondgraphic approach</vt:lpstr>
      <vt:lpstr>Energy domains</vt:lpstr>
      <vt:lpstr>Causal Bonds</vt:lpstr>
      <vt:lpstr>Junctions</vt:lpstr>
      <vt:lpstr>Example I</vt:lpstr>
      <vt:lpstr>Example I</vt:lpstr>
      <vt:lpstr>Example II</vt:lpstr>
      <vt:lpstr>Facets and Bonds </vt:lpstr>
      <vt:lpstr>Accumulators</vt:lpstr>
      <vt:lpstr>Junctions</vt:lpstr>
      <vt:lpstr>Reusable structures</vt:lpstr>
      <vt:lpstr>Modeling processes</vt:lpstr>
      <vt:lpstr>Example</vt:lpstr>
      <vt:lpstr>Software tools</vt:lpstr>
      <vt:lpstr>The Mass Layer</vt:lpstr>
      <vt:lpstr>Energy and Emergy Layers</vt:lpstr>
      <vt:lpstr>Simulation results</vt:lpstr>
      <vt:lpstr>Simulation results</vt:lpstr>
      <vt:lpstr> </vt:lpstr>
      <vt:lpstr>Q&amp;A</vt:lpstr>
    </vt:vector>
  </TitlesOfParts>
  <Company>Middleworld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Gunslinger</dc:creator>
  <cp:lastModifiedBy>Rodrigo</cp:lastModifiedBy>
  <cp:revision>207</cp:revision>
  <dcterms:created xsi:type="dcterms:W3CDTF">2010-11-13T20:31:31Z</dcterms:created>
  <dcterms:modified xsi:type="dcterms:W3CDTF">2013-10-14T19:03:08Z</dcterms:modified>
</cp:coreProperties>
</file>