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400" r:id="rId3"/>
    <p:sldId id="401" r:id="rId4"/>
    <p:sldId id="402" r:id="rId5"/>
    <p:sldId id="403" r:id="rId6"/>
    <p:sldId id="404" r:id="rId7"/>
    <p:sldId id="405" r:id="rId8"/>
    <p:sldId id="406" r:id="rId9"/>
    <p:sldId id="342" r:id="rId10"/>
    <p:sldId id="348" r:id="rId11"/>
    <p:sldId id="349" r:id="rId12"/>
    <p:sldId id="350" r:id="rId13"/>
    <p:sldId id="382" r:id="rId14"/>
    <p:sldId id="351" r:id="rId15"/>
    <p:sldId id="383" r:id="rId16"/>
    <p:sldId id="384" r:id="rId17"/>
    <p:sldId id="385" r:id="rId18"/>
    <p:sldId id="386" r:id="rId19"/>
    <p:sldId id="387" r:id="rId20"/>
    <p:sldId id="388" r:id="rId21"/>
    <p:sldId id="389" r:id="rId22"/>
    <p:sldId id="390" r:id="rId23"/>
    <p:sldId id="391" r:id="rId24"/>
    <p:sldId id="353" r:id="rId25"/>
    <p:sldId id="354" r:id="rId26"/>
    <p:sldId id="392" r:id="rId27"/>
    <p:sldId id="393" r:id="rId28"/>
    <p:sldId id="394" r:id="rId29"/>
    <p:sldId id="395" r:id="rId30"/>
    <p:sldId id="396" r:id="rId31"/>
    <p:sldId id="397" r:id="rId32"/>
    <p:sldId id="376" r:id="rId33"/>
    <p:sldId id="377" r:id="rId34"/>
    <p:sldId id="380" r:id="rId35"/>
    <p:sldId id="398" r:id="rId36"/>
    <p:sldId id="399"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31" r:id="rId59"/>
    <p:sldId id="432" r:id="rId60"/>
    <p:sldId id="433" r:id="rId61"/>
    <p:sldId id="434" r:id="rId62"/>
    <p:sldId id="435" r:id="rId63"/>
    <p:sldId id="428" r:id="rId64"/>
    <p:sldId id="429" r:id="rId65"/>
    <p:sldId id="430" r:id="rId66"/>
  </p:sldIdLst>
  <p:sldSz cx="9144000" cy="6858000" type="screen4x3"/>
  <p:notesSz cx="9601200" cy="7315200"/>
  <p:defaultTextStyle>
    <a:defPPr>
      <a:defRPr lang="de-DE"/>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6600"/>
    <a:srgbClr val="53D2FF"/>
    <a:srgbClr val="66FFFF"/>
    <a:srgbClr val="FFFFCC"/>
    <a:srgbClr val="FF9DA2"/>
    <a:srgbClr val="FEB4F9"/>
    <a:srgbClr val="CCFF99"/>
    <a:srgbClr val="FED6FB"/>
    <a:srgbClr val="FCE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9" autoAdjust="0"/>
  </p:normalViewPr>
  <p:slideViewPr>
    <p:cSldViewPr>
      <p:cViewPr varScale="1">
        <p:scale>
          <a:sx n="86" d="100"/>
          <a:sy n="86" d="100"/>
        </p:scale>
        <p:origin x="811"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31.xml"/><Relationship Id="rId11" Type="http://schemas.openxmlformats.org/officeDocument/2006/relationships/slide" Target="slides/slide11.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5" Type="http://schemas.openxmlformats.org/officeDocument/2006/relationships/slide" Target="slides/slide5.xml"/><Relationship Id="rId61" Type="http://schemas.openxmlformats.org/officeDocument/2006/relationships/slide" Target="slides/slide63.xml"/><Relationship Id="rId19" Type="http://schemas.openxmlformats.org/officeDocument/2006/relationships/slide" Target="slides/slide21.xml"/><Relationship Id="rId14" Type="http://schemas.openxmlformats.org/officeDocument/2006/relationships/slide" Target="slides/slide14.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8" Type="http://schemas.openxmlformats.org/officeDocument/2006/relationships/slide" Target="slides/slide8.xml"/><Relationship Id="rId51" Type="http://schemas.openxmlformats.org/officeDocument/2006/relationships/slide" Target="slides/slide5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0.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4" Type="http://schemas.openxmlformats.org/officeDocument/2006/relationships/slide" Target="slides/slide4.xml"/><Relationship Id="rId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defTabSz="966788">
              <a:defRPr sz="1300" b="0"/>
            </a:lvl1pPr>
          </a:lstStyle>
          <a:p>
            <a:endParaRPr lang="en-US"/>
          </a:p>
        </p:txBody>
      </p:sp>
      <p:sp>
        <p:nvSpPr>
          <p:cNvPr id="56323"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55" tIns="48326" rIns="96655" bIns="48326" numCol="1" anchor="t" anchorCtr="0" compatLnSpc="1">
            <a:prstTxWarp prst="textNoShape">
              <a:avLst/>
            </a:prstTxWarp>
          </a:bodyPr>
          <a:lstStyle>
            <a:lvl1pPr algn="r" defTabSz="966788">
              <a:defRPr sz="1300" b="0"/>
            </a:lvl1pPr>
          </a:lstStyle>
          <a:p>
            <a:endParaRPr lang="en-US"/>
          </a:p>
        </p:txBody>
      </p:sp>
      <p:sp>
        <p:nvSpPr>
          <p:cNvPr id="56324"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defTabSz="966788">
              <a:defRPr sz="1300" b="0"/>
            </a:lvl1pPr>
          </a:lstStyle>
          <a:p>
            <a:endParaRPr lang="en-US"/>
          </a:p>
        </p:txBody>
      </p:sp>
      <p:sp>
        <p:nvSpPr>
          <p:cNvPr id="56325"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55" tIns="48326" rIns="96655" bIns="48326" numCol="1" anchor="b" anchorCtr="0" compatLnSpc="1">
            <a:prstTxWarp prst="textNoShape">
              <a:avLst/>
            </a:prstTxWarp>
          </a:bodyPr>
          <a:lstStyle>
            <a:lvl1pPr algn="r" defTabSz="966788">
              <a:defRPr sz="1300" b="0"/>
            </a:lvl1pPr>
          </a:lstStyle>
          <a:p>
            <a:fld id="{22021A4A-90B6-4201-8B03-7BAF8223B196}" type="slidenum">
              <a:rPr lang="en-US"/>
              <a:pPr/>
              <a:t>‹#›</a:t>
            </a:fld>
            <a:endParaRPr lang="en-US"/>
          </a:p>
        </p:txBody>
      </p:sp>
    </p:spTree>
    <p:extLst>
      <p:ext uri="{BB962C8B-B14F-4D97-AF65-F5344CB8AC3E}">
        <p14:creationId xmlns:p14="http://schemas.microsoft.com/office/powerpoint/2010/main" val="1850987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61443"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en-US"/>
          </a:p>
        </p:txBody>
      </p:sp>
      <p:sp>
        <p:nvSpPr>
          <p:cNvPr id="3379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61447"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ECE89E63-87F6-4989-A36D-DB255710C590}" type="slidenum">
              <a:rPr lang="en-US"/>
              <a:pPr/>
              <a:t>‹#›</a:t>
            </a:fld>
            <a:endParaRPr lang="en-US"/>
          </a:p>
        </p:txBody>
      </p:sp>
    </p:spTree>
    <p:extLst>
      <p:ext uri="{BB962C8B-B14F-4D97-AF65-F5344CB8AC3E}">
        <p14:creationId xmlns:p14="http://schemas.microsoft.com/office/powerpoint/2010/main" val="4041691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1</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61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D08835F-3AC5-46A9-8FDE-30FEE4464939}" type="slidenum">
              <a:rPr lang="en-US" sz="1300" b="0"/>
              <a:pPr eaLnBrk="1" hangingPunct="1"/>
              <a:t>10</a:t>
            </a:fld>
            <a:endParaRPr lang="en-US" sz="13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0670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6793B2B-41F4-488C-9161-9D3B85EA43CC}" type="slidenum">
              <a:rPr lang="en-US" sz="1300" b="0"/>
              <a:pPr eaLnBrk="1" hangingPunct="1"/>
              <a:t>11</a:t>
            </a:fld>
            <a:endParaRPr lang="en-US" sz="13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3641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51C6CF8-797C-49AB-87E8-6BC1D6B18342}" type="slidenum">
              <a:rPr lang="en-US" sz="1300" b="0"/>
              <a:pPr eaLnBrk="1" hangingPunct="1"/>
              <a:t>12</a:t>
            </a:fld>
            <a:endParaRPr lang="en-US" sz="13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6501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18D7919-1EB2-4243-A75C-FA0B7B7C16A6}" type="slidenum">
              <a:rPr lang="en-US" sz="1300" b="0"/>
              <a:pPr eaLnBrk="1" hangingPunct="1"/>
              <a:t>13</a:t>
            </a:fld>
            <a:endParaRPr lang="en-US" sz="13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35789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BA12EB9-AFA3-4752-971A-155A0D97EB6A}" type="slidenum">
              <a:rPr lang="en-US" sz="1300" b="0"/>
              <a:pPr eaLnBrk="1" hangingPunct="1"/>
              <a:t>14</a:t>
            </a:fld>
            <a:endParaRPr lang="en-US" sz="1300"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8121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477B19-DB31-4B59-9E17-341F95C2405C}" type="slidenum">
              <a:rPr lang="en-US" sz="1300" b="0"/>
              <a:pPr eaLnBrk="1" hangingPunct="1"/>
              <a:t>15</a:t>
            </a:fld>
            <a:endParaRPr lang="en-US" sz="1300"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3702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075A912-CC50-49CF-AD3F-E04E16F68BD0}" type="slidenum">
              <a:rPr lang="en-US" sz="1300" b="0"/>
              <a:pPr eaLnBrk="1" hangingPunct="1"/>
              <a:t>16</a:t>
            </a:fld>
            <a:endParaRPr lang="en-US" sz="1300"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52995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1D2DDBC-EE49-4557-9516-F9AC88CB4D19}" type="slidenum">
              <a:rPr lang="en-US" sz="1300" b="0"/>
              <a:pPr eaLnBrk="1" hangingPunct="1"/>
              <a:t>17</a:t>
            </a:fld>
            <a:endParaRPr 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63011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39F2824-78D5-47E9-9D8C-C2400590663F}" type="slidenum">
              <a:rPr lang="en-US" sz="1300" b="0"/>
              <a:pPr eaLnBrk="1" hangingPunct="1"/>
              <a:t>18</a:t>
            </a:fld>
            <a:endParaRPr lang="en-US" sz="13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668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5546CFE-E248-47B1-9FBD-50638EACAC68}" type="slidenum">
              <a:rPr lang="en-US" sz="1300" b="0"/>
              <a:pPr eaLnBrk="1" hangingPunct="1"/>
              <a:t>19</a:t>
            </a:fld>
            <a:endParaRPr lang="en-US" sz="13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6406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2</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7801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F8A7AF-8A29-40E0-90DA-8D0DE60F480A}" type="slidenum">
              <a:rPr lang="en-US" sz="1300" b="0"/>
              <a:pPr eaLnBrk="1" hangingPunct="1"/>
              <a:t>20</a:t>
            </a:fld>
            <a:endParaRPr lang="en-US" sz="13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4233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2085AA4-B376-4BDA-A2D1-B372F0DCA4B4}" type="slidenum">
              <a:rPr lang="en-US" sz="1300" b="0"/>
              <a:pPr eaLnBrk="1" hangingPunct="1"/>
              <a:t>21</a:t>
            </a:fld>
            <a:endParaRPr lang="en-US" sz="1300"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0108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AE3D78C-3D4B-44A1-A6EE-E1F5EE1A8CA1}" type="slidenum">
              <a:rPr lang="en-US" sz="1300" b="0"/>
              <a:pPr eaLnBrk="1" hangingPunct="1"/>
              <a:t>22</a:t>
            </a:fld>
            <a:endParaRPr lang="en-US" sz="1300"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885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FC72538-82EA-4F39-B27D-1C72585D27E9}" type="slidenum">
              <a:rPr lang="en-US" sz="1300" b="0"/>
              <a:pPr eaLnBrk="1" hangingPunct="1"/>
              <a:t>23</a:t>
            </a:fld>
            <a:endParaRPr lang="en-US" sz="13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7655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CBCDFE6-825C-4B64-A586-243BCBF21C0B}" type="slidenum">
              <a:rPr lang="en-US" sz="1300" b="0"/>
              <a:pPr eaLnBrk="1" hangingPunct="1"/>
              <a:t>24</a:t>
            </a:fld>
            <a:endParaRPr lang="en-US" sz="13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42262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08D0F4E-98B3-4060-ACAD-98529C056C86}" type="slidenum">
              <a:rPr lang="en-US" sz="1300" b="0"/>
              <a:pPr eaLnBrk="1" hangingPunct="1"/>
              <a:t>25</a:t>
            </a:fld>
            <a:endParaRPr lang="en-US" sz="13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87977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6157BF1-6A4A-41D0-A77A-982CB2D71BE2}" type="slidenum">
              <a:rPr lang="en-US" sz="1300" b="0"/>
              <a:pPr eaLnBrk="1" hangingPunct="1"/>
              <a:t>26</a:t>
            </a:fld>
            <a:endParaRPr lang="en-US" sz="13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94263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E1A60B-683D-40DF-8B27-9576FE7F11AA}" type="slidenum">
              <a:rPr lang="en-US" sz="1300" b="0"/>
              <a:pPr eaLnBrk="1" hangingPunct="1"/>
              <a:t>27</a:t>
            </a:fld>
            <a:endParaRPr lang="en-US" sz="13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7643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B6F1CA-F164-45D9-8371-7F92E2EF9ADF}" type="slidenum">
              <a:rPr lang="en-US" sz="1300" b="0"/>
              <a:pPr eaLnBrk="1" hangingPunct="1"/>
              <a:t>28</a:t>
            </a:fld>
            <a:endParaRPr lang="en-US" sz="13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48258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B5B3244-DCB3-4DA4-81A4-11C1887BB081}" type="slidenum">
              <a:rPr lang="en-US" sz="1300" b="0"/>
              <a:pPr eaLnBrk="1" hangingPunct="1"/>
              <a:t>29</a:t>
            </a:fld>
            <a:endParaRPr lang="en-US" sz="13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6358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3</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57497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0F8DB70-6DE4-42AD-A035-90EA40BA92C5}" type="slidenum">
              <a:rPr lang="en-US" sz="1300" b="0"/>
              <a:pPr eaLnBrk="1" hangingPunct="1"/>
              <a:t>30</a:t>
            </a:fld>
            <a:endParaRPr lang="en-US" sz="13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9299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99A9F8C-7A7B-4BD1-9DB3-0E51BBFF34A2}" type="slidenum">
              <a:rPr lang="en-US" sz="1300" b="0"/>
              <a:pPr eaLnBrk="1" hangingPunct="1"/>
              <a:t>31</a:t>
            </a:fld>
            <a:endParaRPr lang="en-US" sz="13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98014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F33A943-EA16-4C1F-9A53-B64753E6D754}" type="slidenum">
              <a:rPr lang="en-US" sz="1300" b="0"/>
              <a:pPr eaLnBrk="1" hangingPunct="1"/>
              <a:t>32</a:t>
            </a:fld>
            <a:endParaRPr lang="en-US" sz="13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72852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0AD957-3CE2-453D-B616-EF7027749637}" type="slidenum">
              <a:rPr lang="en-US" sz="1300" b="0"/>
              <a:pPr eaLnBrk="1" hangingPunct="1"/>
              <a:t>33</a:t>
            </a:fld>
            <a:endParaRPr lang="en-US" sz="13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6913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3485361-39C3-4F47-B345-142A2FC1C0F3}" type="slidenum">
              <a:rPr lang="en-US" sz="1300" b="0"/>
              <a:pPr eaLnBrk="1" hangingPunct="1"/>
              <a:t>34</a:t>
            </a:fld>
            <a:endParaRPr lang="en-US" sz="13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6254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35</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41319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B738684-71A5-4AAD-96FA-6EF7699D7FA3}" type="slidenum">
              <a:rPr lang="en-US" sz="1300" b="0"/>
              <a:pPr eaLnBrk="1" hangingPunct="1"/>
              <a:t>36</a:t>
            </a:fld>
            <a:endParaRPr lang="en-US" sz="13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33545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B738684-71A5-4AAD-96FA-6EF7699D7FA3}" type="slidenum">
              <a:rPr lang="en-US" sz="1300" b="0"/>
              <a:pPr eaLnBrk="1" hangingPunct="1"/>
              <a:t>37</a:t>
            </a:fld>
            <a:endParaRPr lang="en-US" sz="13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65510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38</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31312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39</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1024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4</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2397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40</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86714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41</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90249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42</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48839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43</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1920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44</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13786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45</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628268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46</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0284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47</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30013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48</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77131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49</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279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5</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58853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50</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138632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51</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65407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52</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47192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53</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28075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54</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95767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55</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71614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56</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960348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57</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26357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58</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52223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59</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8573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6</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33646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60</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647924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61</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1249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62</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245521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63</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61881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64</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383020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FC57D79-1700-496C-BDA4-81FE74DE7C88}" type="slidenum">
              <a:rPr lang="en-US" sz="1300" b="0"/>
              <a:pPr eaLnBrk="1" hangingPunct="1"/>
              <a:t>65</a:t>
            </a:fld>
            <a:endParaRPr lang="en-US" sz="13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5378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6793B2B-41F4-488C-9161-9D3B85EA43CC}" type="slidenum">
              <a:rPr lang="en-US" sz="1300" b="0"/>
              <a:pPr eaLnBrk="1" hangingPunct="1"/>
              <a:t>7</a:t>
            </a:fld>
            <a:endParaRPr lang="en-US" sz="13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1281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3EDBC9B-070B-445D-B776-0915DEE2FD51}" type="slidenum">
              <a:rPr lang="en-US" sz="1300" b="0"/>
              <a:pPr eaLnBrk="1" hangingPunct="1"/>
              <a:t>8</a:t>
            </a:fld>
            <a:endParaRPr lang="en-US" sz="13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6900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b="1">
                <a:solidFill>
                  <a:schemeClr val="tx1"/>
                </a:solidFill>
                <a:latin typeface="Times New Roman" panose="02020603050405020304" pitchFamily="18" charset="0"/>
              </a:defRPr>
            </a:lvl1pPr>
            <a:lvl2pPr marL="742950" indent="-285750" defTabSz="966788" eaLnBrk="0" hangingPunct="0">
              <a:defRPr sz="2400" b="1">
                <a:solidFill>
                  <a:schemeClr val="tx1"/>
                </a:solidFill>
                <a:latin typeface="Times New Roman" panose="02020603050405020304" pitchFamily="18" charset="0"/>
              </a:defRPr>
            </a:lvl2pPr>
            <a:lvl3pPr marL="1143000" indent="-228600" defTabSz="966788" eaLnBrk="0" hangingPunct="0">
              <a:defRPr sz="2400" b="1">
                <a:solidFill>
                  <a:schemeClr val="tx1"/>
                </a:solidFill>
                <a:latin typeface="Times New Roman" panose="02020603050405020304" pitchFamily="18" charset="0"/>
              </a:defRPr>
            </a:lvl3pPr>
            <a:lvl4pPr marL="1600200" indent="-228600" defTabSz="966788" eaLnBrk="0" hangingPunct="0">
              <a:defRPr sz="2400" b="1">
                <a:solidFill>
                  <a:schemeClr val="tx1"/>
                </a:solidFill>
                <a:latin typeface="Times New Roman" panose="02020603050405020304" pitchFamily="18" charset="0"/>
              </a:defRPr>
            </a:lvl4pPr>
            <a:lvl5pPr marL="2057400" indent="-228600" defTabSz="966788" eaLnBrk="0" hangingPunct="0">
              <a:defRPr sz="2400" b="1">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9E65746-2B36-4577-8C9E-B0AA975AC615}" type="slidenum">
              <a:rPr lang="en-US" sz="1300" b="0"/>
              <a:pPr eaLnBrk="1" hangingPunct="1"/>
              <a:t>9</a:t>
            </a:fld>
            <a:endParaRPr lang="en-US" sz="13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1163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9"/>
          <p:cNvSpPr>
            <a:spLocks noGrp="1" noChangeArrowheads="1"/>
          </p:cNvSpPr>
          <p:nvPr>
            <p:ph type="sldNum" sz="quarter" idx="10"/>
          </p:nvPr>
        </p:nvSpPr>
        <p:spPr>
          <a:ln/>
        </p:spPr>
        <p:txBody>
          <a:bodyPr/>
          <a:lstStyle>
            <a:lvl1pPr>
              <a:defRPr/>
            </a:lvl1pPr>
          </a:lstStyle>
          <a:p>
            <a:endParaRPr lang="en-US"/>
          </a:p>
          <a:p>
            <a:fld id="{1189858A-2175-454A-B1B3-1BE266014656}" type="slidenum">
              <a:rPr lang="de-DE"/>
              <a:pPr/>
              <a:t>‹#›</a:t>
            </a:fld>
            <a:endParaRPr lang="de-DE"/>
          </a:p>
        </p:txBody>
      </p:sp>
    </p:spTree>
    <p:extLst>
      <p:ext uri="{BB962C8B-B14F-4D97-AF65-F5344CB8AC3E}">
        <p14:creationId xmlns:p14="http://schemas.microsoft.com/office/powerpoint/2010/main" val="151694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endParaRPr lang="en-US"/>
          </a:p>
          <a:p>
            <a:fld id="{41477AF7-6A55-43A8-89CC-85893F2B9232}" type="slidenum">
              <a:rPr lang="de-DE"/>
              <a:pPr/>
              <a:t>‹#›</a:t>
            </a:fld>
            <a:endParaRPr lang="de-DE"/>
          </a:p>
        </p:txBody>
      </p:sp>
    </p:spTree>
    <p:extLst>
      <p:ext uri="{BB962C8B-B14F-4D97-AF65-F5344CB8AC3E}">
        <p14:creationId xmlns:p14="http://schemas.microsoft.com/office/powerpoint/2010/main" val="422546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endParaRPr lang="en-US"/>
          </a:p>
          <a:p>
            <a:fld id="{D462A637-E291-45B8-9FBF-48305379E048}" type="slidenum">
              <a:rPr lang="de-DE"/>
              <a:pPr/>
              <a:t>‹#›</a:t>
            </a:fld>
            <a:endParaRPr lang="de-DE"/>
          </a:p>
        </p:txBody>
      </p:sp>
    </p:spTree>
    <p:extLst>
      <p:ext uri="{BB962C8B-B14F-4D97-AF65-F5344CB8AC3E}">
        <p14:creationId xmlns:p14="http://schemas.microsoft.com/office/powerpoint/2010/main" val="105376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TextBox 4"/>
          <p:cNvSpPr txBox="1"/>
          <p:nvPr userDrawn="1"/>
        </p:nvSpPr>
        <p:spPr>
          <a:xfrm>
            <a:off x="152400" y="6453188"/>
            <a:ext cx="1752600" cy="276225"/>
          </a:xfrm>
          <a:prstGeom prst="rect">
            <a:avLst/>
          </a:prstGeom>
          <a:noFill/>
        </p:spPr>
        <p:txBody>
          <a:bodyPr>
            <a:spAutoFit/>
          </a:bodyPr>
          <a:lstStyle>
            <a:defPPr>
              <a:defRPr lang="de-DE"/>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solidFill>
                  <a:srgbClr val="009900"/>
                </a:solidFill>
                <a:latin typeface="Arial" pitchFamily="34" charset="0"/>
                <a:cs typeface="Arial" pitchFamily="34" charset="0"/>
              </a:rPr>
              <a:t>November 15, 2012</a:t>
            </a:r>
            <a:endParaRPr lang="en-US" sz="1200" b="0" dirty="0">
              <a:solidFill>
                <a:srgbClr val="009900"/>
              </a:solidFill>
              <a:latin typeface="Arial" pitchFamily="34" charset="0"/>
              <a:cs typeface="Arial" pitchFamily="34" charset="0"/>
            </a:endParaRPr>
          </a:p>
        </p:txBody>
      </p:sp>
      <p:pic>
        <p:nvPicPr>
          <p:cNvPr id="6" name="Picture 12" descr="E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875"/>
            <a:ext cx="2743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pyright.e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13050" y="6475413"/>
            <a:ext cx="351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430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9"/>
          <p:cNvSpPr>
            <a:spLocks noGrp="1" noChangeArrowheads="1"/>
          </p:cNvSpPr>
          <p:nvPr>
            <p:ph type="sldNum" sz="quarter" idx="10"/>
          </p:nvPr>
        </p:nvSpPr>
        <p:spPr/>
        <p:txBody>
          <a:bodyPr/>
          <a:lstStyle>
            <a:lvl1pPr>
              <a:defRPr/>
            </a:lvl1pPr>
          </a:lstStyle>
          <a:p>
            <a:endParaRPr lang="en-US"/>
          </a:p>
          <a:p>
            <a:fld id="{3FC0CA28-D2BA-4241-8074-DE5C899899D6}" type="slidenum">
              <a:rPr lang="de-DE"/>
              <a:pPr/>
              <a:t>‹#›</a:t>
            </a:fld>
            <a:endParaRPr lang="de-DE"/>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200" y="98970"/>
            <a:ext cx="4747900" cy="793246"/>
          </a:xfrm>
          <a:prstGeom prst="rect">
            <a:avLst/>
          </a:prstGeom>
        </p:spPr>
      </p:pic>
    </p:spTree>
    <p:extLst>
      <p:ext uri="{BB962C8B-B14F-4D97-AF65-F5344CB8AC3E}">
        <p14:creationId xmlns:p14="http://schemas.microsoft.com/office/powerpoint/2010/main" val="2790925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ET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875"/>
            <a:ext cx="27432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Copyright.e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13050" y="6475413"/>
            <a:ext cx="351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52400" y="6453188"/>
            <a:ext cx="1752600" cy="276999"/>
          </a:xfrm>
          <a:prstGeom prst="rect">
            <a:avLst/>
          </a:prstGeom>
          <a:noFill/>
        </p:spPr>
        <p:txBody>
          <a:bodyPr>
            <a:spAutoFit/>
          </a:bodyPr>
          <a:lstStyle>
            <a:defPPr>
              <a:defRPr lang="de-DE"/>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z="1200" b="0" dirty="0" smtClean="0">
                <a:solidFill>
                  <a:srgbClr val="009900"/>
                </a:solidFill>
                <a:latin typeface="Arial" pitchFamily="34" charset="0"/>
                <a:cs typeface="Arial" pitchFamily="34" charset="0"/>
              </a:rPr>
              <a:t>July 30, 2013</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3"/>
          <p:cNvSpPr>
            <a:spLocks noGrp="1"/>
          </p:cNvSpPr>
          <p:nvPr>
            <p:ph type="sldNum" sz="quarter" idx="10"/>
          </p:nvPr>
        </p:nvSpPr>
        <p:spPr/>
        <p:txBody>
          <a:bodyPr/>
          <a:lstStyle>
            <a:lvl1pPr>
              <a:defRPr/>
            </a:lvl1pPr>
          </a:lstStyle>
          <a:p>
            <a:endParaRPr lang="en-US"/>
          </a:p>
          <a:p>
            <a:fld id="{AB0EE346-B077-4247-A148-70F7DED876A1}" type="slidenum">
              <a:rPr lang="de-DE"/>
              <a:pPr/>
              <a:t>‹#›</a:t>
            </a:fld>
            <a:endParaRPr lang="de-DE"/>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304800"/>
            <a:ext cx="3821748" cy="353204"/>
          </a:xfrm>
          <a:prstGeom prst="rect">
            <a:avLst/>
          </a:prstGeom>
        </p:spPr>
      </p:pic>
    </p:spTree>
    <p:extLst>
      <p:ext uri="{BB962C8B-B14F-4D97-AF65-F5344CB8AC3E}">
        <p14:creationId xmlns:p14="http://schemas.microsoft.com/office/powerpoint/2010/main" val="112827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endParaRPr lang="en-US"/>
          </a:p>
          <a:p>
            <a:fld id="{11699688-D867-415F-A7D9-A4BE7F5D4723}" type="slidenum">
              <a:rPr lang="de-DE"/>
              <a:pPr/>
              <a:t>‹#›</a:t>
            </a:fld>
            <a:endParaRPr lang="de-DE"/>
          </a:p>
        </p:txBody>
      </p:sp>
    </p:spTree>
    <p:extLst>
      <p:ext uri="{BB962C8B-B14F-4D97-AF65-F5344CB8AC3E}">
        <p14:creationId xmlns:p14="http://schemas.microsoft.com/office/powerpoint/2010/main" val="6969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endParaRPr lang="en-US"/>
          </a:p>
          <a:p>
            <a:fld id="{03EB584E-E784-44C0-A905-AE50B45A4FF8}" type="slidenum">
              <a:rPr lang="de-DE"/>
              <a:pPr/>
              <a:t>‹#›</a:t>
            </a:fld>
            <a:endParaRPr lang="de-DE"/>
          </a:p>
        </p:txBody>
      </p:sp>
    </p:spTree>
    <p:extLst>
      <p:ext uri="{BB962C8B-B14F-4D97-AF65-F5344CB8AC3E}">
        <p14:creationId xmlns:p14="http://schemas.microsoft.com/office/powerpoint/2010/main" val="132215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endParaRPr lang="en-US"/>
          </a:p>
          <a:p>
            <a:fld id="{0D42D784-6DF6-4AA2-AA4F-493CA3CF5306}" type="slidenum">
              <a:rPr lang="de-DE"/>
              <a:pPr/>
              <a:t>‹#›</a:t>
            </a:fld>
            <a:endParaRPr lang="de-DE"/>
          </a:p>
        </p:txBody>
      </p:sp>
    </p:spTree>
    <p:extLst>
      <p:ext uri="{BB962C8B-B14F-4D97-AF65-F5344CB8AC3E}">
        <p14:creationId xmlns:p14="http://schemas.microsoft.com/office/powerpoint/2010/main" val="68282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endParaRPr lang="en-US"/>
          </a:p>
          <a:p>
            <a:fld id="{E7D8D8BA-C1BE-4C6B-88B1-1E53FD04682D}" type="slidenum">
              <a:rPr lang="de-DE"/>
              <a:pPr/>
              <a:t>‹#›</a:t>
            </a:fld>
            <a:endParaRPr lang="de-DE"/>
          </a:p>
        </p:txBody>
      </p:sp>
    </p:spTree>
    <p:extLst>
      <p:ext uri="{BB962C8B-B14F-4D97-AF65-F5344CB8AC3E}">
        <p14:creationId xmlns:p14="http://schemas.microsoft.com/office/powerpoint/2010/main" val="283575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endParaRPr lang="en-US"/>
          </a:p>
          <a:p>
            <a:fld id="{709469BB-A5CD-4893-B671-BE9813FAD937}" type="slidenum">
              <a:rPr lang="de-DE"/>
              <a:pPr/>
              <a:t>‹#›</a:t>
            </a:fld>
            <a:endParaRPr lang="de-DE"/>
          </a:p>
        </p:txBody>
      </p:sp>
    </p:spTree>
    <p:extLst>
      <p:ext uri="{BB962C8B-B14F-4D97-AF65-F5344CB8AC3E}">
        <p14:creationId xmlns:p14="http://schemas.microsoft.com/office/powerpoint/2010/main" val="236800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endParaRPr lang="en-US"/>
          </a:p>
          <a:p>
            <a:fld id="{2F07F7E8-A404-4F61-8A4C-C13F832FC6CC}" type="slidenum">
              <a:rPr lang="de-DE"/>
              <a:pPr/>
              <a:t>‹#›</a:t>
            </a:fld>
            <a:endParaRPr lang="de-DE"/>
          </a:p>
        </p:txBody>
      </p:sp>
    </p:spTree>
    <p:extLst>
      <p:ext uri="{BB962C8B-B14F-4D97-AF65-F5344CB8AC3E}">
        <p14:creationId xmlns:p14="http://schemas.microsoft.com/office/powerpoint/2010/main" val="422536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endParaRPr lang="en-US"/>
          </a:p>
          <a:p>
            <a:fld id="{B336EB3C-5F98-4CB4-A0E8-A371C8C93208}" type="slidenum">
              <a:rPr lang="de-DE"/>
              <a:pPr/>
              <a:t>‹#›</a:t>
            </a:fld>
            <a:endParaRPr lang="de-DE"/>
          </a:p>
        </p:txBody>
      </p:sp>
    </p:spTree>
    <p:extLst>
      <p:ext uri="{BB962C8B-B14F-4D97-AF65-F5344CB8AC3E}">
        <p14:creationId xmlns:p14="http://schemas.microsoft.com/office/powerpoint/2010/main" val="206735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userDrawn="1"/>
        </p:nvSpPr>
        <p:spPr bwMode="auto">
          <a:xfrm>
            <a:off x="0" y="6324600"/>
            <a:ext cx="9144000" cy="609600"/>
          </a:xfrm>
          <a:prstGeom prst="rect">
            <a:avLst/>
          </a:prstGeom>
          <a:gradFill rotWithShape="0">
            <a:gsLst>
              <a:gs pos="0">
                <a:schemeClr val="bg1"/>
              </a:gs>
              <a:gs pos="100000">
                <a:srgbClr val="B3FFFF"/>
              </a:gs>
            </a:gsLst>
            <a:lin ang="5400000" scaled="1"/>
          </a:gradFill>
          <a:ln w="9525">
            <a:noFill/>
            <a:miter lim="800000"/>
            <a:headEnd/>
            <a:tailEnd/>
          </a:ln>
          <a:effec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65" name="Rectangle 41"/>
          <p:cNvSpPr>
            <a:spLocks noChangeArrowheads="1"/>
          </p:cNvSpPr>
          <p:nvPr userDrawn="1"/>
        </p:nvSpPr>
        <p:spPr bwMode="auto">
          <a:xfrm>
            <a:off x="0" y="0"/>
            <a:ext cx="9144000" cy="6858000"/>
          </a:xfrm>
          <a:prstGeom prst="rect">
            <a:avLst/>
          </a:prstGeom>
          <a:gradFill rotWithShape="0">
            <a:gsLst>
              <a:gs pos="0">
                <a:srgbClr val="B3FFFF"/>
              </a:gs>
              <a:gs pos="100000">
                <a:schemeClr val="bg1"/>
              </a:gs>
            </a:gsLst>
            <a:path path="shape">
              <a:fillToRect l="50000" t="50000" r="50000" b="50000"/>
            </a:path>
          </a:gradFill>
          <a:ln w="9525">
            <a:noFill/>
            <a:miter lim="800000"/>
            <a:headEnd/>
            <a:tailEnd/>
          </a:ln>
          <a:effec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67" name="Rectangle 43"/>
          <p:cNvSpPr>
            <a:spLocks noChangeArrowheads="1"/>
          </p:cNvSpPr>
          <p:nvPr userDrawn="1"/>
        </p:nvSpPr>
        <p:spPr bwMode="auto">
          <a:xfrm>
            <a:off x="0" y="0"/>
            <a:ext cx="9144000" cy="990600"/>
          </a:xfrm>
          <a:prstGeom prst="rect">
            <a:avLst/>
          </a:prstGeom>
          <a:gradFill rotWithShape="0">
            <a:gsLst>
              <a:gs pos="0">
                <a:srgbClr val="B3FFFF"/>
              </a:gs>
              <a:gs pos="100000">
                <a:srgbClr val="FDFFFF"/>
              </a:gs>
            </a:gsLst>
            <a:lin ang="5400000" scaled="1"/>
          </a:gradFill>
          <a:ln w="9525">
            <a:noFill/>
            <a:miter lim="800000"/>
            <a:headEnd/>
            <a:tailEnd/>
          </a:ln>
          <a:effec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29" name="Rectangle 10"/>
          <p:cNvSpPr>
            <a:spLocks noGrp="1" noChangeArrowheads="1"/>
          </p:cNvSpPr>
          <p:nvPr>
            <p:ph type="title"/>
          </p:nvPr>
        </p:nvSpPr>
        <p:spPr bwMode="auto">
          <a:xfrm>
            <a:off x="685800" y="1143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
            </a:r>
            <a:br>
              <a:rPr lang="de-DE" smtClean="0"/>
            </a:br>
            <a:r>
              <a:rPr lang="de-DE" smtClean="0"/>
              <a:t/>
            </a:r>
            <a:br>
              <a:rPr lang="de-DE" smtClean="0"/>
            </a:br>
            <a:r>
              <a:rPr lang="de-DE" smtClean="0"/>
              <a:t/>
            </a:r>
            <a:br>
              <a:rPr lang="de-DE" smtClean="0"/>
            </a:br>
            <a:r>
              <a:rPr lang="de-DE" smtClean="0"/>
              <a:t/>
            </a:r>
            <a:br>
              <a:rPr lang="de-DE" smtClean="0"/>
            </a:br>
            <a:endParaRPr lang="de-DE" smtClean="0"/>
          </a:p>
        </p:txBody>
      </p:sp>
      <p:sp>
        <p:nvSpPr>
          <p:cNvPr id="1038" name="Line 14"/>
          <p:cNvSpPr>
            <a:spLocks noChangeShapeType="1"/>
          </p:cNvSpPr>
          <p:nvPr userDrawn="1"/>
        </p:nvSpPr>
        <p:spPr bwMode="auto">
          <a:xfrm>
            <a:off x="0" y="990600"/>
            <a:ext cx="9144000" cy="0"/>
          </a:xfrm>
          <a:prstGeom prst="line">
            <a:avLst/>
          </a:prstGeom>
          <a:noFill/>
          <a:ln w="9525">
            <a:solidFill>
              <a:schemeClr val="tx1"/>
            </a:solidFill>
            <a:round/>
            <a:headEnd/>
            <a:tailEnd/>
          </a:ln>
          <a:effectLst/>
        </p:spPr>
        <p:txBody>
          <a:bodyPr/>
          <a:lstStyle/>
          <a:p>
            <a:pPr>
              <a:defRPr/>
            </a:pPr>
            <a:endParaRPr lang="en-US"/>
          </a:p>
        </p:txBody>
      </p:sp>
      <p:sp>
        <p:nvSpPr>
          <p:cNvPr id="1043" name="Line 19"/>
          <p:cNvSpPr>
            <a:spLocks noChangeShapeType="1"/>
          </p:cNvSpPr>
          <p:nvPr userDrawn="1"/>
        </p:nvSpPr>
        <p:spPr bwMode="auto">
          <a:xfrm>
            <a:off x="0" y="6324600"/>
            <a:ext cx="9144000" cy="0"/>
          </a:xfrm>
          <a:prstGeom prst="line">
            <a:avLst/>
          </a:prstGeom>
          <a:noFill/>
          <a:ln w="9525">
            <a:solidFill>
              <a:schemeClr val="tx1"/>
            </a:solidFill>
            <a:round/>
            <a:headEnd/>
            <a:tailEnd/>
          </a:ln>
          <a:effectLst/>
        </p:spPr>
        <p:txBody>
          <a:bodyPr/>
          <a:lstStyle/>
          <a:p>
            <a:pPr>
              <a:defRPr/>
            </a:pPr>
            <a:endParaRPr lang="en-US"/>
          </a:p>
        </p:txBody>
      </p:sp>
      <p:sp>
        <p:nvSpPr>
          <p:cNvPr id="1054" name="Line 30"/>
          <p:cNvSpPr>
            <a:spLocks noChangeShapeType="1"/>
          </p:cNvSpPr>
          <p:nvPr userDrawn="1"/>
        </p:nvSpPr>
        <p:spPr bwMode="auto">
          <a:xfrm>
            <a:off x="685800" y="6324600"/>
            <a:ext cx="7772400" cy="0"/>
          </a:xfrm>
          <a:prstGeom prst="line">
            <a:avLst/>
          </a:prstGeom>
          <a:noFill/>
          <a:ln w="9525">
            <a:solidFill>
              <a:schemeClr val="tx1"/>
            </a:solidFill>
            <a:round/>
            <a:headEnd/>
            <a:tailEnd/>
          </a:ln>
          <a:effectLst/>
        </p:spPr>
        <p:txBody>
          <a:bodyPr/>
          <a:lstStyle/>
          <a:p>
            <a:pPr>
              <a:defRPr/>
            </a:pPr>
            <a:endParaRPr lang="en-US"/>
          </a:p>
        </p:txBody>
      </p:sp>
      <p:sp>
        <p:nvSpPr>
          <p:cNvPr id="1053" name="Rectangle 29"/>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endParaRPr lang="en-US"/>
          </a:p>
          <a:p>
            <a:fld id="{94E3043A-0983-4D9C-8045-CC8C4147D8A4}" type="slidenum">
              <a:rPr lang="de-DE"/>
              <a:pPr/>
              <a:t>‹#›</a:t>
            </a:fld>
            <a:endParaRPr lang="de-DE"/>
          </a:p>
        </p:txBody>
      </p:sp>
      <p:sp>
        <p:nvSpPr>
          <p:cNvPr id="1059" name="Rectangle 35">
            <a:hlinkClick r:id="" action="ppaction://hlinkshowjump?jump=firstslide"/>
          </p:cNvPr>
          <p:cNvSpPr>
            <a:spLocks noChangeArrowheads="1"/>
          </p:cNvSpPr>
          <p:nvPr userDrawn="1"/>
        </p:nvSpPr>
        <p:spPr bwMode="auto">
          <a:xfrm>
            <a:off x="6858000" y="6438900"/>
            <a:ext cx="1600200" cy="419100"/>
          </a:xfrm>
          <a:prstGeom prst="rect">
            <a:avLst/>
          </a:prstGeom>
          <a:noFill/>
          <a:ln w="9525">
            <a:noFill/>
            <a:miter lim="800000"/>
            <a:headEnd/>
            <a:tailEnd/>
          </a:ln>
          <a:effectLst/>
        </p:spPr>
        <p:txBody>
          <a:bodyPr lIns="92075" tIns="46038" rIns="92075" bIns="46038"/>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kumimoji="1" lang="en-US" sz="1200" b="0">
                <a:solidFill>
                  <a:schemeClr val="folHlink"/>
                </a:solidFill>
                <a:latin typeface="Arial" panose="020B0604020202020204" pitchFamily="34" charset="0"/>
              </a:rPr>
              <a:t>Start Presentation</a:t>
            </a:r>
            <a:endParaRPr kumimoji="1" lang="en-US" sz="1200" b="0">
              <a:solidFill>
                <a:schemeClr val="folHlink"/>
              </a:solidFill>
              <a:latin typeface="Arial" panose="020B0604020202020204" pitchFamily="34" charset="0"/>
              <a:hlinkClick r:id="" action="ppaction://hlinkshowjump?jump=firstslide"/>
            </a:endParaRPr>
          </a:p>
        </p:txBody>
      </p:sp>
      <p:sp>
        <p:nvSpPr>
          <p:cNvPr id="1060" name="AutoShape 36">
            <a:hlinkClick r:id="" action="ppaction://hlinkshowjump?jump=previousslide"/>
          </p:cNvPr>
          <p:cNvSpPr>
            <a:spLocks noChangeArrowheads="1"/>
          </p:cNvSpPr>
          <p:nvPr userDrawn="1"/>
        </p:nvSpPr>
        <p:spPr bwMode="auto">
          <a:xfrm>
            <a:off x="8502650" y="6494463"/>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061" name="AutoShape 37">
            <a:hlinkClick r:id="" action="ppaction://hlinkshowjump?jump=nextslide"/>
          </p:cNvPr>
          <p:cNvSpPr>
            <a:spLocks noChangeArrowheads="1"/>
          </p:cNvSpPr>
          <p:nvPr userDrawn="1"/>
        </p:nvSpPr>
        <p:spPr bwMode="auto">
          <a:xfrm>
            <a:off x="8731250" y="6496050"/>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815" r:id="rId1"/>
    <p:sldLayoutId id="214748382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6" r:id="rId12"/>
  </p:sldLayoutIdLst>
  <p:timing>
    <p:tnLst>
      <p:par>
        <p:cTn id="1" dur="indefinite" restart="never" nodeType="tmRoot"/>
      </p:par>
    </p:tnLst>
  </p:timing>
  <p:txStyles>
    <p:titleStyle>
      <a:lvl1pPr algn="ctr" rtl="0" eaLnBrk="0" fontAlgn="base" hangingPunct="0">
        <a:spcBef>
          <a:spcPct val="0"/>
        </a:spcBef>
        <a:spcAft>
          <a:spcPct val="0"/>
        </a:spcAft>
        <a:defRPr sz="3600" u="sng">
          <a:solidFill>
            <a:schemeClr val="tx2"/>
          </a:solidFill>
          <a:latin typeface="+mj-lt"/>
          <a:ea typeface="+mj-ea"/>
          <a:cs typeface="+mj-cs"/>
        </a:defRPr>
      </a:lvl1pPr>
      <a:lvl2pPr algn="ctr" rtl="0" eaLnBrk="0" fontAlgn="base" hangingPunct="0">
        <a:spcBef>
          <a:spcPct val="0"/>
        </a:spcBef>
        <a:spcAft>
          <a:spcPct val="0"/>
        </a:spcAft>
        <a:defRPr sz="3600" u="sng">
          <a:solidFill>
            <a:schemeClr val="tx2"/>
          </a:solidFill>
          <a:latin typeface="Times New Roman" pitchFamily="18" charset="0"/>
        </a:defRPr>
      </a:lvl2pPr>
      <a:lvl3pPr algn="ctr" rtl="0" eaLnBrk="0" fontAlgn="base" hangingPunct="0">
        <a:spcBef>
          <a:spcPct val="0"/>
        </a:spcBef>
        <a:spcAft>
          <a:spcPct val="0"/>
        </a:spcAft>
        <a:defRPr sz="3600" u="sng">
          <a:solidFill>
            <a:schemeClr val="tx2"/>
          </a:solidFill>
          <a:latin typeface="Times New Roman" pitchFamily="18" charset="0"/>
        </a:defRPr>
      </a:lvl3pPr>
      <a:lvl4pPr algn="ctr" rtl="0" eaLnBrk="0" fontAlgn="base" hangingPunct="0">
        <a:spcBef>
          <a:spcPct val="0"/>
        </a:spcBef>
        <a:spcAft>
          <a:spcPct val="0"/>
        </a:spcAft>
        <a:defRPr sz="3600" u="sng">
          <a:solidFill>
            <a:schemeClr val="tx2"/>
          </a:solidFill>
          <a:latin typeface="Times New Roman" pitchFamily="18" charset="0"/>
        </a:defRPr>
      </a:lvl4pPr>
      <a:lvl5pPr algn="ctr" rtl="0" eaLnBrk="0" fontAlgn="base" hangingPunct="0">
        <a:spcBef>
          <a:spcPct val="0"/>
        </a:spcBef>
        <a:spcAft>
          <a:spcPct val="0"/>
        </a:spcAft>
        <a:defRPr sz="3600" u="sng">
          <a:solidFill>
            <a:schemeClr val="tx2"/>
          </a:solidFill>
          <a:latin typeface="Times New Roman" pitchFamily="18" charset="0"/>
        </a:defRPr>
      </a:lvl5pPr>
      <a:lvl6pPr marL="457200" algn="ctr" rtl="0" fontAlgn="base">
        <a:spcBef>
          <a:spcPct val="0"/>
        </a:spcBef>
        <a:spcAft>
          <a:spcPct val="0"/>
        </a:spcAft>
        <a:defRPr sz="3600" u="sng">
          <a:solidFill>
            <a:schemeClr val="tx2"/>
          </a:solidFill>
          <a:latin typeface="Times New Roman" pitchFamily="18" charset="0"/>
        </a:defRPr>
      </a:lvl6pPr>
      <a:lvl7pPr marL="914400" algn="ctr" rtl="0" fontAlgn="base">
        <a:spcBef>
          <a:spcPct val="0"/>
        </a:spcBef>
        <a:spcAft>
          <a:spcPct val="0"/>
        </a:spcAft>
        <a:defRPr sz="3600" u="sng">
          <a:solidFill>
            <a:schemeClr val="tx2"/>
          </a:solidFill>
          <a:latin typeface="Times New Roman" pitchFamily="18" charset="0"/>
        </a:defRPr>
      </a:lvl7pPr>
      <a:lvl8pPr marL="1371600" algn="ctr" rtl="0" fontAlgn="base">
        <a:spcBef>
          <a:spcPct val="0"/>
        </a:spcBef>
        <a:spcAft>
          <a:spcPct val="0"/>
        </a:spcAft>
        <a:defRPr sz="3600" u="sng">
          <a:solidFill>
            <a:schemeClr val="tx2"/>
          </a:solidFill>
          <a:latin typeface="Times New Roman" pitchFamily="18" charset="0"/>
        </a:defRPr>
      </a:lvl8pPr>
      <a:lvl9pPr marL="1828800" algn="ctr" rtl="0" fontAlgn="base">
        <a:spcBef>
          <a:spcPct val="0"/>
        </a:spcBef>
        <a:spcAft>
          <a:spcPct val="0"/>
        </a:spcAft>
        <a:defRPr sz="3600" u="sng">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mps_20_1.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video" Target="file:///C:\Cellier\Presentations\Stuttgart\RollAngleTracking.avi" TargetMode="External"/><Relationship Id="rId1" Type="http://schemas.microsoft.com/office/2007/relationships/media" Target="file:///C:\Cellier\Presentations\Stuttgart\RollAngleTracking.avi"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905000"/>
            <a:ext cx="7772400" cy="838200"/>
          </a:xfrm>
        </p:spPr>
        <p:txBody>
          <a:bodyPr/>
          <a:lstStyle/>
          <a:p>
            <a:pPr eaLnBrk="1" hangingPunct="1"/>
            <a:r>
              <a:rPr lang="en-US" sz="4400" b="1" u="none" dirty="0" smtClean="0"/>
              <a:t>The Complexity Crisis</a:t>
            </a:r>
          </a:p>
        </p:txBody>
      </p:sp>
      <p:sp>
        <p:nvSpPr>
          <p:cNvPr id="5" name="Rectangle 2"/>
          <p:cNvSpPr txBox="1">
            <a:spLocks noChangeArrowheads="1"/>
          </p:cNvSpPr>
          <p:nvPr/>
        </p:nvSpPr>
        <p:spPr bwMode="auto">
          <a:xfrm>
            <a:off x="685800" y="2667000"/>
            <a:ext cx="7772400" cy="13716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sz="3200" dirty="0" smtClean="0"/>
              <a:t>Using Modeling and Simulation for</a:t>
            </a:r>
            <a:endParaRPr lang="en-US" sz="3200" dirty="0"/>
          </a:p>
          <a:p>
            <a:pPr algn="ctr" eaLnBrk="1" hangingPunct="1"/>
            <a:r>
              <a:rPr lang="en-US" sz="3200" dirty="0"/>
              <a:t>System </a:t>
            </a:r>
            <a:r>
              <a:rPr lang="en-US" sz="3200" dirty="0" smtClean="0"/>
              <a:t>Level Analysis and Design</a:t>
            </a:r>
            <a:endParaRPr lang="en-US" sz="3200" dirty="0">
              <a:solidFill>
                <a:schemeClr val="tx2"/>
              </a:solidFill>
            </a:endParaRPr>
          </a:p>
        </p:txBody>
      </p:sp>
      <p:sp>
        <p:nvSpPr>
          <p:cNvPr id="6" name="Rectangle 2"/>
          <p:cNvSpPr txBox="1">
            <a:spLocks noChangeArrowheads="1"/>
          </p:cNvSpPr>
          <p:nvPr/>
        </p:nvSpPr>
        <p:spPr bwMode="auto">
          <a:xfrm>
            <a:off x="685800" y="4419600"/>
            <a:ext cx="7772400" cy="13716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t>Prof. Dr. Fran</a:t>
            </a:r>
            <a:r>
              <a:rPr lang="es-ES_tradnl"/>
              <a:t>çois E. Cellier</a:t>
            </a:r>
          </a:p>
          <a:p>
            <a:pPr algn="ctr" eaLnBrk="1" hangingPunct="1"/>
            <a:r>
              <a:rPr lang="es-ES_tradnl">
                <a:solidFill>
                  <a:schemeClr val="tx2"/>
                </a:solidFill>
              </a:rPr>
              <a:t>Computer Science Department</a:t>
            </a:r>
          </a:p>
          <a:p>
            <a:pPr algn="ctr" eaLnBrk="1" hangingPunct="1"/>
            <a:r>
              <a:rPr lang="es-ES_tradnl">
                <a:solidFill>
                  <a:schemeClr val="tx2"/>
                </a:solidFill>
              </a:rPr>
              <a:t>ETH Zurich</a:t>
            </a:r>
          </a:p>
          <a:p>
            <a:pPr algn="ctr" eaLnBrk="1" hangingPunct="1"/>
            <a:r>
              <a:rPr lang="es-ES_tradnl">
                <a:solidFill>
                  <a:schemeClr val="tx2"/>
                </a:solidFill>
              </a:rPr>
              <a:t>Switzerland</a:t>
            </a:r>
            <a:endParaRPr lang="en-US">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43000"/>
            <a:ext cx="9144000" cy="609600"/>
          </a:xfrm>
        </p:spPr>
        <p:txBody>
          <a:bodyPr/>
          <a:lstStyle/>
          <a:p>
            <a:pPr eaLnBrk="1" hangingPunct="1"/>
            <a:r>
              <a:rPr lang="en-US" b="1" u="none" smtClean="0"/>
              <a:t>Some Common Myths …</a:t>
            </a:r>
          </a:p>
        </p:txBody>
      </p:sp>
      <p:sp>
        <p:nvSpPr>
          <p:cNvPr id="307203" name="Rectangle 3"/>
          <p:cNvSpPr>
            <a:spLocks noChangeArrowheads="1"/>
          </p:cNvSpPr>
          <p:nvPr/>
        </p:nvSpPr>
        <p:spPr bwMode="auto">
          <a:xfrm>
            <a:off x="685800" y="1905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a:t>Model-based design saves time and money, because it is much simpler to design a model than to build a real system.</a:t>
            </a:r>
          </a:p>
        </p:txBody>
      </p:sp>
      <p:sp>
        <p:nvSpPr>
          <p:cNvPr id="5" name="Rectangle 3"/>
          <p:cNvSpPr>
            <a:spLocks noChangeArrowheads="1"/>
          </p:cNvSpPr>
          <p:nvPr/>
        </p:nvSpPr>
        <p:spPr bwMode="auto">
          <a:xfrm>
            <a:off x="1447800" y="2667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a:solidFill>
                  <a:srgbClr val="990000"/>
                </a:solidFill>
              </a:rPr>
              <a:t>To design a reliable model of a complex system is just as difficult and time-consuming as designing a real system.</a:t>
            </a:r>
          </a:p>
        </p:txBody>
      </p:sp>
      <p:sp>
        <p:nvSpPr>
          <p:cNvPr id="6" name="Rectangle 3"/>
          <p:cNvSpPr>
            <a:spLocks noChangeArrowheads="1"/>
          </p:cNvSpPr>
          <p:nvPr/>
        </p:nvSpPr>
        <p:spPr bwMode="auto">
          <a:xfrm>
            <a:off x="685800" y="35052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a:t>Models are much cheaper than real systems.  Models of most system components are readily available and can be downloaded from the web for free.</a:t>
            </a:r>
          </a:p>
        </p:txBody>
      </p:sp>
      <p:sp>
        <p:nvSpPr>
          <p:cNvPr id="7" name="Rectangle 3"/>
          <p:cNvSpPr>
            <a:spLocks noChangeArrowheads="1"/>
          </p:cNvSpPr>
          <p:nvPr/>
        </p:nvSpPr>
        <p:spPr bwMode="auto">
          <a:xfrm>
            <a:off x="1447800" y="4495800"/>
            <a:ext cx="70104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a:solidFill>
                  <a:srgbClr val="990000"/>
                </a:solidFill>
              </a:rPr>
              <a:t>You get what you pay for.  There may indeed exist generic models for many system components on the web, but will they be compatible with your overall system model, and will they even be compatible among each other?  Models of specific components are rarely free.  They are proprietary and can be as expensive as the component they represent.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dissolve">
                                      <p:cBhvr>
                                        <p:cTn id="7" dur="500"/>
                                        <p:tgtEl>
                                          <p:spTgt spid="307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P spid="5" grpId="0" build="p"/>
      <p:bldP spid="6"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066800"/>
            <a:ext cx="9144000" cy="609600"/>
          </a:xfrm>
        </p:spPr>
        <p:txBody>
          <a:bodyPr/>
          <a:lstStyle/>
          <a:p>
            <a:pPr eaLnBrk="1" hangingPunct="1"/>
            <a:r>
              <a:rPr lang="en-US" b="1" u="none" smtClean="0"/>
              <a:t>Advantages of Model-based Design</a:t>
            </a:r>
          </a:p>
        </p:txBody>
      </p:sp>
      <p:sp>
        <p:nvSpPr>
          <p:cNvPr id="309251" name="Rectangle 3"/>
          <p:cNvSpPr>
            <a:spLocks noChangeArrowheads="1"/>
          </p:cNvSpPr>
          <p:nvPr/>
        </p:nvSpPr>
        <p:spPr bwMode="auto">
          <a:xfrm>
            <a:off x="685800" y="17526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dirty="0"/>
              <a:t>Compatible models are much quicker to assemble than real systems.  Thus, time and money is not saved in the design of the component models themselves, but rather in their composition when building models of more complex systems.</a:t>
            </a:r>
          </a:p>
          <a:p>
            <a:pPr algn="just" eaLnBrk="1" hangingPunct="1">
              <a:lnSpc>
                <a:spcPct val="90000"/>
              </a:lnSpc>
              <a:spcBef>
                <a:spcPct val="20000"/>
              </a:spcBef>
              <a:buFontTx/>
              <a:buChar char="•"/>
            </a:pPr>
            <a:r>
              <a:rPr lang="en-US" sz="2000" b="0" dirty="0"/>
              <a:t>Experimentation with models is much easier and faster than with real systems.  Thus, model optimization can lead to better system designs.</a:t>
            </a:r>
          </a:p>
          <a:p>
            <a:pPr algn="just" eaLnBrk="1" hangingPunct="1">
              <a:lnSpc>
                <a:spcPct val="90000"/>
              </a:lnSpc>
              <a:spcBef>
                <a:spcPct val="20000"/>
              </a:spcBef>
              <a:buFontTx/>
              <a:buChar char="•"/>
            </a:pPr>
            <a:r>
              <a:rPr lang="en-US" sz="2000" b="0" dirty="0"/>
              <a:t>Models can be duplicated for free, i.e., different designers can use the same model in parallel.</a:t>
            </a:r>
          </a:p>
          <a:p>
            <a:pPr algn="just" eaLnBrk="1" hangingPunct="1">
              <a:lnSpc>
                <a:spcPct val="90000"/>
              </a:lnSpc>
              <a:spcBef>
                <a:spcPct val="20000"/>
              </a:spcBef>
              <a:buFontTx/>
              <a:buChar char="•"/>
            </a:pPr>
            <a:r>
              <a:rPr lang="en-US" sz="2000" b="0" dirty="0"/>
              <a:t>Models can be made (but are not necessarily) more easily reusable than real system components.  Adapting an existing model (if designed well) to modified needs is easier and cheaper than modifying a real system component for the same purpose.</a:t>
            </a:r>
          </a:p>
          <a:p>
            <a:pPr algn="just" eaLnBrk="1" hangingPunct="1">
              <a:lnSpc>
                <a:spcPct val="90000"/>
              </a:lnSpc>
              <a:spcBef>
                <a:spcPct val="20000"/>
              </a:spcBef>
              <a:buFontTx/>
              <a:buChar char="•"/>
            </a:pPr>
            <a:r>
              <a:rPr lang="en-US" sz="2000" b="0" dirty="0"/>
              <a:t>Models can be made self-documentary, whereas real system components always require separate spec sheets that may or may not provide correct information about the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dissolve">
                                      <p:cBhvr>
                                        <p:cTn id="7" dur="500"/>
                                        <p:tgtEl>
                                          <p:spTgt spid="309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9251">
                                            <p:txEl>
                                              <p:pRg st="1" end="1"/>
                                            </p:txEl>
                                          </p:spTgt>
                                        </p:tgtEl>
                                        <p:attrNameLst>
                                          <p:attrName>style.visibility</p:attrName>
                                        </p:attrNameLst>
                                      </p:cBhvr>
                                      <p:to>
                                        <p:strVal val="visible"/>
                                      </p:to>
                                    </p:set>
                                    <p:animEffect transition="in" filter="dissolve">
                                      <p:cBhvr>
                                        <p:cTn id="12" dur="500"/>
                                        <p:tgtEl>
                                          <p:spTgt spid="309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251">
                                            <p:txEl>
                                              <p:pRg st="2" end="2"/>
                                            </p:txEl>
                                          </p:spTgt>
                                        </p:tgtEl>
                                        <p:attrNameLst>
                                          <p:attrName>style.visibility</p:attrName>
                                        </p:attrNameLst>
                                      </p:cBhvr>
                                      <p:to>
                                        <p:strVal val="visible"/>
                                      </p:to>
                                    </p:set>
                                    <p:animEffect transition="in" filter="dissolve">
                                      <p:cBhvr>
                                        <p:cTn id="17" dur="500"/>
                                        <p:tgtEl>
                                          <p:spTgt spid="309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9251">
                                            <p:txEl>
                                              <p:pRg st="3" end="3"/>
                                            </p:txEl>
                                          </p:spTgt>
                                        </p:tgtEl>
                                        <p:attrNameLst>
                                          <p:attrName>style.visibility</p:attrName>
                                        </p:attrNameLst>
                                      </p:cBhvr>
                                      <p:to>
                                        <p:strVal val="visible"/>
                                      </p:to>
                                    </p:set>
                                    <p:animEffect transition="in" filter="dissolve">
                                      <p:cBhvr>
                                        <p:cTn id="22" dur="500"/>
                                        <p:tgtEl>
                                          <p:spTgt spid="309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9251">
                                            <p:txEl>
                                              <p:pRg st="4" end="4"/>
                                            </p:txEl>
                                          </p:spTgt>
                                        </p:tgtEl>
                                        <p:attrNameLst>
                                          <p:attrName>style.visibility</p:attrName>
                                        </p:attrNameLst>
                                      </p:cBhvr>
                                      <p:to>
                                        <p:strVal val="visible"/>
                                      </p:to>
                                    </p:set>
                                    <p:animEffect transition="in" filter="dissolve">
                                      <p:cBhvr>
                                        <p:cTn id="27" dur="500"/>
                                        <p:tgtEl>
                                          <p:spTgt spid="309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990600"/>
            <a:ext cx="9144000" cy="609600"/>
          </a:xfrm>
        </p:spPr>
        <p:txBody>
          <a:bodyPr/>
          <a:lstStyle/>
          <a:p>
            <a:pPr eaLnBrk="1" hangingPunct="1"/>
            <a:r>
              <a:rPr lang="en-US" b="1" u="none" smtClean="0"/>
              <a:t>Principles of Good Model-based Design</a:t>
            </a:r>
          </a:p>
        </p:txBody>
      </p:sp>
      <p:sp>
        <p:nvSpPr>
          <p:cNvPr id="311299" name="Rectangle 3"/>
          <p:cNvSpPr>
            <a:spLocks noChangeArrowheads="1"/>
          </p:cNvSpPr>
          <p:nvPr/>
        </p:nvSpPr>
        <p:spPr bwMode="auto">
          <a:xfrm>
            <a:off x="685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q"/>
            </a:pPr>
            <a:r>
              <a:rPr lang="en-US" sz="2000" b="0"/>
              <a:t>Since the design of good component models can be quite expensive, </a:t>
            </a:r>
            <a:r>
              <a:rPr lang="en-US" sz="2000" i="1">
                <a:solidFill>
                  <a:srgbClr val="990000"/>
                </a:solidFill>
              </a:rPr>
              <a:t>model reusability</a:t>
            </a:r>
            <a:r>
              <a:rPr lang="en-US" sz="2000" b="0"/>
              <a:t> should be given top priority in model design.</a:t>
            </a:r>
          </a:p>
          <a:p>
            <a:pPr algn="just" eaLnBrk="1" hangingPunct="1">
              <a:lnSpc>
                <a:spcPct val="90000"/>
              </a:lnSpc>
              <a:spcBef>
                <a:spcPct val="20000"/>
              </a:spcBef>
              <a:buFont typeface="Wingdings" panose="05000000000000000000" pitchFamily="2" charset="2"/>
              <a:buChar char="q"/>
            </a:pPr>
            <a:r>
              <a:rPr lang="en-US" sz="2000" b="0"/>
              <a:t>Model reusability is enhanced by </a:t>
            </a:r>
            <a:r>
              <a:rPr lang="en-US" sz="2000" i="1">
                <a:solidFill>
                  <a:srgbClr val="990000"/>
                </a:solidFill>
              </a:rPr>
              <a:t>self-documentation</a:t>
            </a:r>
            <a:r>
              <a:rPr lang="en-US" sz="2000" b="0"/>
              <a:t> of models.  Make each model as easily understandable as possible.</a:t>
            </a:r>
          </a:p>
          <a:p>
            <a:pPr algn="just" eaLnBrk="1" hangingPunct="1">
              <a:lnSpc>
                <a:spcPct val="90000"/>
              </a:lnSpc>
              <a:spcBef>
                <a:spcPct val="20000"/>
              </a:spcBef>
              <a:buFont typeface="Wingdings" panose="05000000000000000000" pitchFamily="2" charset="2"/>
              <a:buChar char="q"/>
            </a:pPr>
            <a:r>
              <a:rPr lang="en-US" sz="2000" i="1">
                <a:solidFill>
                  <a:srgbClr val="990000"/>
                </a:solidFill>
              </a:rPr>
              <a:t>Graphical models </a:t>
            </a:r>
            <a:r>
              <a:rPr lang="en-US" sz="2000" b="0"/>
              <a:t>are better readable than equation models due to their two-dimensional nature.  Try to model graphically down as far as possible.  Ultimately, there most be added an equation layer, but that layer may be made so generic that it can be designed once and for all.</a:t>
            </a:r>
          </a:p>
          <a:p>
            <a:pPr algn="just" eaLnBrk="1" hangingPunct="1">
              <a:lnSpc>
                <a:spcPct val="90000"/>
              </a:lnSpc>
              <a:spcBef>
                <a:spcPct val="20000"/>
              </a:spcBef>
              <a:buFont typeface="Wingdings" panose="05000000000000000000" pitchFamily="2" charset="2"/>
              <a:buChar char="q"/>
            </a:pPr>
            <a:r>
              <a:rPr lang="en-US" sz="2000" i="1">
                <a:solidFill>
                  <a:srgbClr val="990000"/>
                </a:solidFill>
              </a:rPr>
              <a:t>Small is beautiful!  </a:t>
            </a:r>
            <a:r>
              <a:rPr lang="en-US" sz="2000" b="0"/>
              <a:t>If a model doesn’t fit on a single computer screen, it is poorly designed and will likely fail when run with unforeseen parameter combinations.</a:t>
            </a:r>
          </a:p>
          <a:p>
            <a:pPr algn="just" eaLnBrk="1" hangingPunct="1">
              <a:lnSpc>
                <a:spcPct val="90000"/>
              </a:lnSpc>
              <a:spcBef>
                <a:spcPct val="20000"/>
              </a:spcBef>
              <a:buFont typeface="Wingdings" panose="05000000000000000000" pitchFamily="2" charset="2"/>
              <a:buChar char="q"/>
            </a:pPr>
            <a:r>
              <a:rPr lang="en-US" sz="2000" i="1">
                <a:solidFill>
                  <a:srgbClr val="990000"/>
                </a:solidFill>
              </a:rPr>
              <a:t>Don’t ever write spaghetti code!  </a:t>
            </a:r>
            <a:r>
              <a:rPr lang="en-US" sz="2000" b="0"/>
              <a:t>The irreplaceable  programmer should be fired at once.</a:t>
            </a:r>
          </a:p>
          <a:p>
            <a:pPr algn="just" eaLnBrk="1" hangingPunct="1">
              <a:lnSpc>
                <a:spcPct val="90000"/>
              </a:lnSpc>
              <a:spcBef>
                <a:spcPct val="20000"/>
              </a:spcBef>
              <a:buFont typeface="Wingdings" panose="05000000000000000000" pitchFamily="2" charset="2"/>
              <a:buChar char="q"/>
            </a:pPr>
            <a:r>
              <a:rPr lang="en-US" sz="2000" b="0"/>
              <a:t>The principles of good </a:t>
            </a:r>
            <a:r>
              <a:rPr lang="en-US" sz="2000" i="1">
                <a:solidFill>
                  <a:srgbClr val="990000"/>
                </a:solidFill>
              </a:rPr>
              <a:t>modular model design </a:t>
            </a:r>
            <a:r>
              <a:rPr lang="en-US" sz="2000" b="0"/>
              <a:t>are no different from the principles of good modular system design.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dissolve">
                                      <p:cBhvr>
                                        <p:cTn id="7" dur="500"/>
                                        <p:tgtEl>
                                          <p:spTgt spid="311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299">
                                            <p:txEl>
                                              <p:pRg st="1" end="1"/>
                                            </p:txEl>
                                          </p:spTgt>
                                        </p:tgtEl>
                                        <p:attrNameLst>
                                          <p:attrName>style.visibility</p:attrName>
                                        </p:attrNameLst>
                                      </p:cBhvr>
                                      <p:to>
                                        <p:strVal val="visible"/>
                                      </p:to>
                                    </p:set>
                                    <p:animEffect transition="in" filter="dissolve">
                                      <p:cBhvr>
                                        <p:cTn id="12" dur="500"/>
                                        <p:tgtEl>
                                          <p:spTgt spid="311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1299">
                                            <p:txEl>
                                              <p:pRg st="2" end="2"/>
                                            </p:txEl>
                                          </p:spTgt>
                                        </p:tgtEl>
                                        <p:attrNameLst>
                                          <p:attrName>style.visibility</p:attrName>
                                        </p:attrNameLst>
                                      </p:cBhvr>
                                      <p:to>
                                        <p:strVal val="visible"/>
                                      </p:to>
                                    </p:set>
                                    <p:animEffect transition="in" filter="dissolve">
                                      <p:cBhvr>
                                        <p:cTn id="17" dur="500"/>
                                        <p:tgtEl>
                                          <p:spTgt spid="311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1299">
                                            <p:txEl>
                                              <p:pRg st="3" end="3"/>
                                            </p:txEl>
                                          </p:spTgt>
                                        </p:tgtEl>
                                        <p:attrNameLst>
                                          <p:attrName>style.visibility</p:attrName>
                                        </p:attrNameLst>
                                      </p:cBhvr>
                                      <p:to>
                                        <p:strVal val="visible"/>
                                      </p:to>
                                    </p:set>
                                    <p:animEffect transition="in" filter="dissolve">
                                      <p:cBhvr>
                                        <p:cTn id="22" dur="500"/>
                                        <p:tgtEl>
                                          <p:spTgt spid="3112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1299">
                                            <p:txEl>
                                              <p:pRg st="4" end="4"/>
                                            </p:txEl>
                                          </p:spTgt>
                                        </p:tgtEl>
                                        <p:attrNameLst>
                                          <p:attrName>style.visibility</p:attrName>
                                        </p:attrNameLst>
                                      </p:cBhvr>
                                      <p:to>
                                        <p:strVal val="visible"/>
                                      </p:to>
                                    </p:set>
                                    <p:animEffect transition="in" filter="dissolve">
                                      <p:cBhvr>
                                        <p:cTn id="27" dur="500"/>
                                        <p:tgtEl>
                                          <p:spTgt spid="3112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1299">
                                            <p:txEl>
                                              <p:pRg st="5" end="5"/>
                                            </p:txEl>
                                          </p:spTgt>
                                        </p:tgtEl>
                                        <p:attrNameLst>
                                          <p:attrName>style.visibility</p:attrName>
                                        </p:attrNameLst>
                                      </p:cBhvr>
                                      <p:to>
                                        <p:strVal val="visible"/>
                                      </p:to>
                                    </p:set>
                                    <p:animEffect transition="in" filter="dissolve">
                                      <p:cBhvr>
                                        <p:cTn id="32" dur="500"/>
                                        <p:tgtEl>
                                          <p:spTgt spid="311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43000"/>
            <a:ext cx="9144000" cy="609600"/>
          </a:xfrm>
        </p:spPr>
        <p:txBody>
          <a:bodyPr/>
          <a:lstStyle/>
          <a:p>
            <a:pPr eaLnBrk="1" hangingPunct="1"/>
            <a:r>
              <a:rPr lang="en-US" b="1" u="none" smtClean="0"/>
              <a:t>Principles of Model-based Design II</a:t>
            </a:r>
          </a:p>
        </p:txBody>
      </p:sp>
      <p:sp>
        <p:nvSpPr>
          <p:cNvPr id="311299" name="Rectangle 3"/>
          <p:cNvSpPr>
            <a:spLocks noChangeArrowheads="1"/>
          </p:cNvSpPr>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q"/>
            </a:pPr>
            <a:r>
              <a:rPr lang="en-US" sz="2000" b="0"/>
              <a:t>The design of a clean and fully documented </a:t>
            </a:r>
            <a:r>
              <a:rPr lang="en-US" sz="2000" i="1">
                <a:solidFill>
                  <a:srgbClr val="990000"/>
                </a:solidFill>
              </a:rPr>
              <a:t>model interface </a:t>
            </a:r>
            <a:r>
              <a:rPr lang="en-US" sz="2000" b="0"/>
              <a:t>is even more important than the design of the model itself.</a:t>
            </a:r>
          </a:p>
          <a:p>
            <a:pPr algn="just" eaLnBrk="1" hangingPunct="1">
              <a:lnSpc>
                <a:spcPct val="90000"/>
              </a:lnSpc>
              <a:spcBef>
                <a:spcPct val="20000"/>
              </a:spcBef>
              <a:buFont typeface="Wingdings" panose="05000000000000000000" pitchFamily="2" charset="2"/>
              <a:buChar char="q"/>
            </a:pPr>
            <a:r>
              <a:rPr lang="en-US" sz="2000" b="0"/>
              <a:t>A good modeling environment should allow a modeler to modify or even redesign from scratch any component model.  As long as the interface remains unchanged, the new component model should be able to replace the former implementation without any need to change the embedding model.</a:t>
            </a:r>
          </a:p>
          <a:p>
            <a:pPr algn="just" eaLnBrk="1" hangingPunct="1">
              <a:lnSpc>
                <a:spcPct val="90000"/>
              </a:lnSpc>
              <a:spcBef>
                <a:spcPct val="20000"/>
              </a:spcBef>
              <a:buFont typeface="Wingdings" panose="05000000000000000000" pitchFamily="2" charset="2"/>
              <a:buChar char="q"/>
            </a:pPr>
            <a:r>
              <a:rPr lang="en-US" sz="2000" i="1">
                <a:solidFill>
                  <a:srgbClr val="990000"/>
                </a:solidFill>
              </a:rPr>
              <a:t>Model interface errors </a:t>
            </a:r>
            <a:r>
              <a:rPr lang="en-US" sz="2000" b="0"/>
              <a:t>are more common than errors caused by incorrect model specifications.  They are usually caused by unwritten limitations on a model interface.</a:t>
            </a:r>
          </a:p>
          <a:p>
            <a:pPr algn="just" eaLnBrk="1" hangingPunct="1">
              <a:lnSpc>
                <a:spcPct val="90000"/>
              </a:lnSpc>
              <a:spcBef>
                <a:spcPct val="20000"/>
              </a:spcBef>
              <a:buFont typeface="Wingdings" panose="05000000000000000000" pitchFamily="2" charset="2"/>
              <a:buChar char="q"/>
            </a:pPr>
            <a:r>
              <a:rPr lang="en-US" sz="2000" b="0"/>
              <a:t>It is thus important to </a:t>
            </a:r>
            <a:r>
              <a:rPr lang="en-US" sz="2000" i="1">
                <a:solidFill>
                  <a:srgbClr val="990000"/>
                </a:solidFill>
              </a:rPr>
              <a:t>design the model interfaces around sound physical concepts</a:t>
            </a:r>
            <a:r>
              <a:rPr lang="en-US" sz="2000" b="0"/>
              <a:t>, such as energy flows.  A model that connects to a neighboring model using an interface that represents an energy interchange port is unlikely to fail.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Effect transition="in" filter="dissolve">
                                      <p:cBhvr>
                                        <p:cTn id="7" dur="500"/>
                                        <p:tgtEl>
                                          <p:spTgt spid="311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299">
                                            <p:txEl>
                                              <p:pRg st="1" end="1"/>
                                            </p:txEl>
                                          </p:spTgt>
                                        </p:tgtEl>
                                        <p:attrNameLst>
                                          <p:attrName>style.visibility</p:attrName>
                                        </p:attrNameLst>
                                      </p:cBhvr>
                                      <p:to>
                                        <p:strVal val="visible"/>
                                      </p:to>
                                    </p:set>
                                    <p:animEffect transition="in" filter="dissolve">
                                      <p:cBhvr>
                                        <p:cTn id="12" dur="500"/>
                                        <p:tgtEl>
                                          <p:spTgt spid="311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1299">
                                            <p:txEl>
                                              <p:pRg st="2" end="2"/>
                                            </p:txEl>
                                          </p:spTgt>
                                        </p:tgtEl>
                                        <p:attrNameLst>
                                          <p:attrName>style.visibility</p:attrName>
                                        </p:attrNameLst>
                                      </p:cBhvr>
                                      <p:to>
                                        <p:strVal val="visible"/>
                                      </p:to>
                                    </p:set>
                                    <p:animEffect transition="in" filter="dissolve">
                                      <p:cBhvr>
                                        <p:cTn id="17" dur="500"/>
                                        <p:tgtEl>
                                          <p:spTgt spid="311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1299">
                                            <p:txEl>
                                              <p:pRg st="3" end="3"/>
                                            </p:txEl>
                                          </p:spTgt>
                                        </p:tgtEl>
                                        <p:attrNameLst>
                                          <p:attrName>style.visibility</p:attrName>
                                        </p:attrNameLst>
                                      </p:cBhvr>
                                      <p:to>
                                        <p:strVal val="visible"/>
                                      </p:to>
                                    </p:set>
                                    <p:animEffect transition="in" filter="dissolve">
                                      <p:cBhvr>
                                        <p:cTn id="22" dur="500"/>
                                        <p:tgtEl>
                                          <p:spTgt spid="311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43000"/>
            <a:ext cx="9144000" cy="609600"/>
          </a:xfrm>
        </p:spPr>
        <p:txBody>
          <a:bodyPr/>
          <a:lstStyle/>
          <a:p>
            <a:pPr eaLnBrk="1" hangingPunct="1"/>
            <a:r>
              <a:rPr lang="en-US" b="1" u="none" smtClean="0"/>
              <a:t>The </a:t>
            </a:r>
            <a:r>
              <a:rPr lang="en-US" b="1" i="1" u="none" smtClean="0"/>
              <a:t>Modelica</a:t>
            </a:r>
            <a:r>
              <a:rPr lang="en-US" b="1" u="none" smtClean="0"/>
              <a:t> Modeling Environment</a:t>
            </a:r>
          </a:p>
        </p:txBody>
      </p:sp>
      <p:sp>
        <p:nvSpPr>
          <p:cNvPr id="8" name="Rectangle 3"/>
          <p:cNvSpPr>
            <a:spLocks noChangeArrowheads="1"/>
          </p:cNvSpPr>
          <p:nvPr/>
        </p:nvSpPr>
        <p:spPr bwMode="auto">
          <a:xfrm>
            <a:off x="685800" y="19050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i="1">
                <a:solidFill>
                  <a:srgbClr val="FF0000"/>
                </a:solidFill>
              </a:rPr>
              <a:t>Modelica</a:t>
            </a:r>
            <a:r>
              <a:rPr lang="en-US" sz="2000" b="0"/>
              <a:t> is currently the best physical systems modeling environment on the market.</a:t>
            </a:r>
          </a:p>
          <a:p>
            <a:pPr algn="just" eaLnBrk="1" hangingPunct="1">
              <a:lnSpc>
                <a:spcPct val="90000"/>
              </a:lnSpc>
              <a:spcBef>
                <a:spcPct val="20000"/>
              </a:spcBef>
              <a:buFontTx/>
              <a:buChar char="•"/>
            </a:pPr>
            <a:r>
              <a:rPr lang="en-US" sz="2000" i="1">
                <a:solidFill>
                  <a:srgbClr val="FF0000"/>
                </a:solidFill>
              </a:rPr>
              <a:t>Modelica</a:t>
            </a:r>
            <a:r>
              <a:rPr lang="en-US" sz="2000" b="0"/>
              <a:t> supports object-oriented modeling featuring </a:t>
            </a:r>
            <a:r>
              <a:rPr lang="en-US" sz="2000" i="1">
                <a:solidFill>
                  <a:srgbClr val="990000"/>
                </a:solidFill>
              </a:rPr>
              <a:t>encapsulation</a:t>
            </a:r>
            <a:r>
              <a:rPr lang="en-US" sz="2000" b="0"/>
              <a:t> (information hiding), </a:t>
            </a:r>
            <a:r>
              <a:rPr lang="en-US" sz="2000" i="1">
                <a:solidFill>
                  <a:srgbClr val="990000"/>
                </a:solidFill>
              </a:rPr>
              <a:t>decomposition</a:t>
            </a:r>
            <a:r>
              <a:rPr lang="en-US" sz="2000" b="0"/>
              <a:t> (hierarchical modeling), </a:t>
            </a:r>
            <a:r>
              <a:rPr lang="en-US" sz="2000" i="1">
                <a:solidFill>
                  <a:srgbClr val="990000"/>
                </a:solidFill>
              </a:rPr>
              <a:t>inheritance</a:t>
            </a:r>
            <a:r>
              <a:rPr lang="en-US" sz="2000" b="0"/>
              <a:t> (each modeling concept needs to be coded only once), and </a:t>
            </a:r>
            <a:r>
              <a:rPr lang="en-US" sz="2000" i="1">
                <a:solidFill>
                  <a:srgbClr val="990000"/>
                </a:solidFill>
              </a:rPr>
              <a:t>abstraction</a:t>
            </a:r>
            <a:r>
              <a:rPr lang="en-US" sz="2000" b="0"/>
              <a:t> (a graphical user interface).</a:t>
            </a:r>
          </a:p>
          <a:p>
            <a:pPr algn="just" eaLnBrk="1" hangingPunct="1">
              <a:lnSpc>
                <a:spcPct val="90000"/>
              </a:lnSpc>
              <a:spcBef>
                <a:spcPct val="20000"/>
              </a:spcBef>
              <a:buFontTx/>
              <a:buChar char="•"/>
            </a:pPr>
            <a:r>
              <a:rPr lang="en-US" sz="2000" b="0"/>
              <a:t>The </a:t>
            </a:r>
            <a:r>
              <a:rPr lang="en-US" sz="2000" i="1">
                <a:solidFill>
                  <a:srgbClr val="FF0000"/>
                </a:solidFill>
              </a:rPr>
              <a:t>Modelica Standard Library (MSL)</a:t>
            </a:r>
            <a:r>
              <a:rPr lang="en-US" sz="2000" b="0"/>
              <a:t> offers a large set of (generic) component models from a wide variety of physical domains.</a:t>
            </a:r>
          </a:p>
          <a:p>
            <a:pPr algn="just" eaLnBrk="1" hangingPunct="1">
              <a:lnSpc>
                <a:spcPct val="90000"/>
              </a:lnSpc>
              <a:spcBef>
                <a:spcPct val="20000"/>
              </a:spcBef>
              <a:buFontTx/>
              <a:buChar char="•"/>
            </a:pPr>
            <a:r>
              <a:rPr lang="en-US" sz="2000" b="0"/>
              <a:t>Whereas Modelica implementations may be proprietary, the MSL is maintained by a standard committee and has been placed in the public domain.</a:t>
            </a:r>
          </a:p>
          <a:p>
            <a:pPr algn="just" eaLnBrk="1" hangingPunct="1">
              <a:lnSpc>
                <a:spcPct val="90000"/>
              </a:lnSpc>
              <a:spcBef>
                <a:spcPct val="20000"/>
              </a:spcBef>
              <a:buFontTx/>
              <a:buChar char="•"/>
            </a:pPr>
            <a:r>
              <a:rPr lang="en-US" sz="2000" b="0"/>
              <a:t>There exist a large number of additional (free as well as commercial) Modelica libraries accompanying the MSL.</a:t>
            </a:r>
          </a:p>
          <a:p>
            <a:pPr algn="just" eaLnBrk="1" hangingPunct="1">
              <a:lnSpc>
                <a:spcPct val="90000"/>
              </a:lnSpc>
              <a:spcBef>
                <a:spcPct val="20000"/>
              </a:spcBef>
              <a:buFontTx/>
              <a:buChar char="•"/>
            </a:pPr>
            <a:r>
              <a:rPr lang="en-US" sz="2000" b="0"/>
              <a:t>Modelica is used widely both in academia and by industry.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143000"/>
            <a:ext cx="9144000" cy="609600"/>
          </a:xfrm>
        </p:spPr>
        <p:txBody>
          <a:bodyPr/>
          <a:lstStyle/>
          <a:p>
            <a:pPr eaLnBrk="1" hangingPunct="1"/>
            <a:r>
              <a:rPr lang="en-US" b="1" u="none" smtClean="0"/>
              <a:t>Bond Graphs</a:t>
            </a:r>
          </a:p>
        </p:txBody>
      </p:sp>
      <p:sp>
        <p:nvSpPr>
          <p:cNvPr id="8" name="Rectangle 3"/>
          <p:cNvSpPr>
            <a:spLocks noChangeArrowheads="1"/>
          </p:cNvSpPr>
          <p:nvPr/>
        </p:nvSpPr>
        <p:spPr bwMode="auto">
          <a:xfrm>
            <a:off x="685800" y="19050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dirty="0"/>
              <a:t>Bond graphs offer a generic (domain-independent) approach to object-oriented graphical modeling of physical systems.</a:t>
            </a:r>
          </a:p>
          <a:p>
            <a:pPr algn="just" eaLnBrk="1" hangingPunct="1">
              <a:lnSpc>
                <a:spcPct val="90000"/>
              </a:lnSpc>
              <a:spcBef>
                <a:spcPct val="20000"/>
              </a:spcBef>
              <a:buFontTx/>
              <a:buChar char="•"/>
            </a:pPr>
            <a:r>
              <a:rPr lang="en-US" sz="2000" b="0" dirty="0"/>
              <a:t>The bond represents </a:t>
            </a:r>
            <a:r>
              <a:rPr lang="en-US" sz="2000" b="0" dirty="0" smtClean="0"/>
              <a:t>energy </a:t>
            </a:r>
            <a:r>
              <a:rPr lang="en-US" sz="2000" b="0" dirty="0"/>
              <a:t>flow in a physical system.  It carries two variables, an effort, </a:t>
            </a:r>
            <a:r>
              <a:rPr lang="en-US" sz="2000" i="1" dirty="0">
                <a:solidFill>
                  <a:srgbClr val="0070C0"/>
                </a:solidFill>
              </a:rPr>
              <a:t>e</a:t>
            </a:r>
            <a:r>
              <a:rPr lang="en-US" sz="2000" b="0" dirty="0"/>
              <a:t>, and a flow, </a:t>
            </a:r>
            <a:r>
              <a:rPr lang="en-US" sz="2000" i="1" dirty="0">
                <a:solidFill>
                  <a:srgbClr val="0070C0"/>
                </a:solidFill>
              </a:rPr>
              <a:t>f</a:t>
            </a:r>
            <a:r>
              <a:rPr lang="en-US" sz="2000" b="0" dirty="0"/>
              <a:t>, the product of which represents power.</a:t>
            </a:r>
          </a:p>
        </p:txBody>
      </p:sp>
      <p:grpSp>
        <p:nvGrpSpPr>
          <p:cNvPr id="2" name="Group 16"/>
          <p:cNvGrpSpPr>
            <a:grpSpLocks/>
          </p:cNvGrpSpPr>
          <p:nvPr/>
        </p:nvGrpSpPr>
        <p:grpSpPr bwMode="auto">
          <a:xfrm>
            <a:off x="1258888" y="3530600"/>
            <a:ext cx="2362200" cy="812800"/>
            <a:chOff x="1104" y="1696"/>
            <a:chExt cx="1488" cy="512"/>
          </a:xfrm>
        </p:grpSpPr>
        <p:sp>
          <p:nvSpPr>
            <p:cNvPr id="11285" name="Rectangle 15"/>
            <p:cNvSpPr>
              <a:spLocks noChangeArrowheads="1"/>
            </p:cNvSpPr>
            <p:nvPr/>
          </p:nvSpPr>
          <p:spPr bwMode="auto">
            <a:xfrm>
              <a:off x="1104" y="1728"/>
              <a:ext cx="1488" cy="480"/>
            </a:xfrm>
            <a:prstGeom prst="rect">
              <a:avLst/>
            </a:prstGeom>
            <a:solidFill>
              <a:srgbClr val="FF99FF"/>
            </a:solidFill>
            <a:ln w="28575">
              <a:solidFill>
                <a:srgbClr val="CC0099"/>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11286" name="Group 8"/>
            <p:cNvGrpSpPr>
              <a:grpSpLocks/>
            </p:cNvGrpSpPr>
            <p:nvPr/>
          </p:nvGrpSpPr>
          <p:grpSpPr bwMode="auto">
            <a:xfrm>
              <a:off x="1248" y="1696"/>
              <a:ext cx="1248" cy="512"/>
              <a:chOff x="1968" y="1696"/>
              <a:chExt cx="1248" cy="512"/>
            </a:xfrm>
          </p:grpSpPr>
          <p:sp>
            <p:nvSpPr>
              <p:cNvPr id="11287" name="Line 4"/>
              <p:cNvSpPr>
                <a:spLocks noChangeShapeType="1"/>
              </p:cNvSpPr>
              <p:nvPr/>
            </p:nvSpPr>
            <p:spPr bwMode="auto">
              <a:xfrm>
                <a:off x="1968" y="1968"/>
                <a:ext cx="12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5"/>
              <p:cNvSpPr>
                <a:spLocks noChangeShapeType="1"/>
              </p:cNvSpPr>
              <p:nvPr/>
            </p:nvSpPr>
            <p:spPr bwMode="auto">
              <a:xfrm flipH="1" flipV="1">
                <a:off x="2832" y="1824"/>
                <a:ext cx="3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Text Box 6"/>
              <p:cNvSpPr txBox="1">
                <a:spLocks noChangeArrowheads="1"/>
              </p:cNvSpPr>
              <p:nvPr/>
            </p:nvSpPr>
            <p:spPr bwMode="auto">
              <a:xfrm>
                <a:off x="2376" y="16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de-CH" i="1">
                    <a:solidFill>
                      <a:schemeClr val="accent2"/>
                    </a:solidFill>
                  </a:rPr>
                  <a:t>e</a:t>
                </a:r>
                <a:endParaRPr lang="en-US" i="1">
                  <a:solidFill>
                    <a:schemeClr val="accent2"/>
                  </a:solidFill>
                </a:endParaRPr>
              </a:p>
            </p:txBody>
          </p:sp>
          <p:sp>
            <p:nvSpPr>
              <p:cNvPr id="11290" name="Text Box 7"/>
              <p:cNvSpPr txBox="1">
                <a:spLocks noChangeArrowheads="1"/>
              </p:cNvSpPr>
              <p:nvPr/>
            </p:nvSpPr>
            <p:spPr bwMode="auto">
              <a:xfrm>
                <a:off x="2376" y="192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de-CH" i="1">
                    <a:solidFill>
                      <a:schemeClr val="accent2"/>
                    </a:solidFill>
                  </a:rPr>
                  <a:t>f</a:t>
                </a:r>
                <a:endParaRPr lang="en-US" i="1">
                  <a:solidFill>
                    <a:schemeClr val="accent2"/>
                  </a:solidFill>
                </a:endParaRPr>
              </a:p>
            </p:txBody>
          </p:sp>
        </p:grpSp>
      </p:grpSp>
      <p:grpSp>
        <p:nvGrpSpPr>
          <p:cNvPr id="4" name="Group 11"/>
          <p:cNvGrpSpPr>
            <a:grpSpLocks/>
          </p:cNvGrpSpPr>
          <p:nvPr/>
        </p:nvGrpSpPr>
        <p:grpSpPr bwMode="auto">
          <a:xfrm>
            <a:off x="4052888" y="3683000"/>
            <a:ext cx="1371600" cy="482600"/>
            <a:chOff x="2792" y="1776"/>
            <a:chExt cx="864" cy="304"/>
          </a:xfrm>
        </p:grpSpPr>
        <p:sp>
          <p:nvSpPr>
            <p:cNvPr id="11283" name="Rectangle 10"/>
            <p:cNvSpPr>
              <a:spLocks noChangeArrowheads="1"/>
            </p:cNvSpPr>
            <p:nvPr/>
          </p:nvSpPr>
          <p:spPr bwMode="auto">
            <a:xfrm>
              <a:off x="2792" y="1792"/>
              <a:ext cx="864" cy="288"/>
            </a:xfrm>
            <a:prstGeom prst="rect">
              <a:avLst/>
            </a:prstGeom>
            <a:solidFill>
              <a:srgbClr val="F9F48F"/>
            </a:solidFill>
            <a:ln w="28575">
              <a:solidFill>
                <a:schemeClr val="accent2"/>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1284" name="Text Box 9"/>
            <p:cNvSpPr txBox="1">
              <a:spLocks noChangeArrowheads="1"/>
            </p:cNvSpPr>
            <p:nvPr/>
          </p:nvSpPr>
          <p:spPr bwMode="auto">
            <a:xfrm>
              <a:off x="2832" y="177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de-CH" i="1">
                  <a:solidFill>
                    <a:schemeClr val="accent2"/>
                  </a:solidFill>
                </a:rPr>
                <a:t>P = e</a:t>
              </a:r>
              <a:r>
                <a:rPr lang="ca-ES" i="1">
                  <a:solidFill>
                    <a:schemeClr val="accent2"/>
                  </a:solidFill>
                </a:rPr>
                <a:t> · </a:t>
              </a:r>
              <a:r>
                <a:rPr lang="de-CH" i="1">
                  <a:solidFill>
                    <a:schemeClr val="accent2"/>
                  </a:solidFill>
                </a:rPr>
                <a:t>f</a:t>
              </a:r>
              <a:endParaRPr lang="en-US" i="1">
                <a:solidFill>
                  <a:schemeClr val="accent2"/>
                </a:solidFill>
              </a:endParaRPr>
            </a:p>
          </p:txBody>
        </p:sp>
      </p:grpSp>
      <p:grpSp>
        <p:nvGrpSpPr>
          <p:cNvPr id="5" name="Group 14"/>
          <p:cNvGrpSpPr>
            <a:grpSpLocks/>
          </p:cNvGrpSpPr>
          <p:nvPr/>
        </p:nvGrpSpPr>
        <p:grpSpPr bwMode="auto">
          <a:xfrm>
            <a:off x="5830888" y="3581400"/>
            <a:ext cx="2438400" cy="762000"/>
            <a:chOff x="3936" y="1632"/>
            <a:chExt cx="1536" cy="480"/>
          </a:xfrm>
        </p:grpSpPr>
        <p:sp>
          <p:nvSpPr>
            <p:cNvPr id="11281" name="Rectangle 13"/>
            <p:cNvSpPr>
              <a:spLocks noChangeArrowheads="1"/>
            </p:cNvSpPr>
            <p:nvPr/>
          </p:nvSpPr>
          <p:spPr bwMode="auto">
            <a:xfrm>
              <a:off x="3936" y="1632"/>
              <a:ext cx="1488" cy="480"/>
            </a:xfrm>
            <a:prstGeom prst="rect">
              <a:avLst/>
            </a:prstGeom>
            <a:solidFill>
              <a:srgbClr val="CCFFCC"/>
            </a:solidFill>
            <a:ln w="28575">
              <a:solidFill>
                <a:srgbClr val="008000"/>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1282" name="Text Box 12"/>
            <p:cNvSpPr txBox="1">
              <a:spLocks noChangeArrowheads="1"/>
            </p:cNvSpPr>
            <p:nvPr/>
          </p:nvSpPr>
          <p:spPr bwMode="auto">
            <a:xfrm>
              <a:off x="3984" y="1680"/>
              <a:ext cx="148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60000"/>
                </a:lnSpc>
                <a:spcBef>
                  <a:spcPct val="50000"/>
                </a:spcBef>
              </a:pPr>
              <a:r>
                <a:rPr lang="en-US" sz="2000" i="1">
                  <a:solidFill>
                    <a:schemeClr val="accent2"/>
                  </a:solidFill>
                </a:rPr>
                <a:t>e:</a:t>
              </a:r>
              <a:r>
                <a:rPr lang="en-US" sz="2000" i="1">
                  <a:solidFill>
                    <a:srgbClr val="008000"/>
                  </a:solidFill>
                </a:rPr>
                <a:t> Effort</a:t>
              </a:r>
            </a:p>
            <a:p>
              <a:pPr eaLnBrk="1" hangingPunct="1">
                <a:lnSpc>
                  <a:spcPct val="60000"/>
                </a:lnSpc>
                <a:spcBef>
                  <a:spcPct val="50000"/>
                </a:spcBef>
              </a:pPr>
              <a:r>
                <a:rPr lang="en-US" sz="2000" i="1">
                  <a:solidFill>
                    <a:schemeClr val="accent2"/>
                  </a:solidFill>
                </a:rPr>
                <a:t>f:</a:t>
              </a:r>
              <a:r>
                <a:rPr lang="en-US" sz="2000" i="1">
                  <a:solidFill>
                    <a:srgbClr val="008000"/>
                  </a:solidFill>
                </a:rPr>
                <a:t> Flow</a:t>
              </a:r>
            </a:p>
          </p:txBody>
        </p:sp>
      </p:grpSp>
      <p:grpSp>
        <p:nvGrpSpPr>
          <p:cNvPr id="6" name="Group 15"/>
          <p:cNvGrpSpPr>
            <a:grpSpLocks/>
          </p:cNvGrpSpPr>
          <p:nvPr/>
        </p:nvGrpSpPr>
        <p:grpSpPr bwMode="auto">
          <a:xfrm>
            <a:off x="1752600" y="4800600"/>
            <a:ext cx="5543550" cy="1092200"/>
            <a:chOff x="1980" y="3248"/>
            <a:chExt cx="3492" cy="688"/>
          </a:xfrm>
        </p:grpSpPr>
        <p:grpSp>
          <p:nvGrpSpPr>
            <p:cNvPr id="11272" name="Group 8"/>
            <p:cNvGrpSpPr>
              <a:grpSpLocks/>
            </p:cNvGrpSpPr>
            <p:nvPr/>
          </p:nvGrpSpPr>
          <p:grpSpPr bwMode="auto">
            <a:xfrm>
              <a:off x="1980" y="3248"/>
              <a:ext cx="1812" cy="502"/>
              <a:chOff x="1200" y="3302"/>
              <a:chExt cx="1812" cy="502"/>
            </a:xfrm>
          </p:grpSpPr>
          <p:sp>
            <p:nvSpPr>
              <p:cNvPr id="11277" name="Text Box 4"/>
              <p:cNvSpPr txBox="1">
                <a:spLocks noChangeArrowheads="1"/>
              </p:cNvSpPr>
              <p:nvPr/>
            </p:nvSpPr>
            <p:spPr bwMode="auto">
              <a:xfrm>
                <a:off x="1200" y="3302"/>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800" i="1" u="sng">
                    <a:solidFill>
                      <a:srgbClr val="800000"/>
                    </a:solidFill>
                  </a:rPr>
                  <a:t>Examples:</a:t>
                </a:r>
              </a:p>
            </p:txBody>
          </p:sp>
          <p:grpSp>
            <p:nvGrpSpPr>
              <p:cNvPr id="11278" name="Group 7"/>
              <p:cNvGrpSpPr>
                <a:grpSpLocks/>
              </p:cNvGrpSpPr>
              <p:nvPr/>
            </p:nvGrpSpPr>
            <p:grpSpPr bwMode="auto">
              <a:xfrm>
                <a:off x="2052" y="3324"/>
                <a:ext cx="960" cy="480"/>
                <a:chOff x="2208" y="3312"/>
                <a:chExt cx="960" cy="480"/>
              </a:xfrm>
            </p:grpSpPr>
            <p:sp>
              <p:nvSpPr>
                <p:cNvPr id="11279" name="Rectangle 6"/>
                <p:cNvSpPr>
                  <a:spLocks noChangeArrowheads="1"/>
                </p:cNvSpPr>
                <p:nvPr/>
              </p:nvSpPr>
              <p:spPr bwMode="auto">
                <a:xfrm>
                  <a:off x="2208" y="3312"/>
                  <a:ext cx="912" cy="480"/>
                </a:xfrm>
                <a:prstGeom prst="rect">
                  <a:avLst/>
                </a:prstGeom>
                <a:solidFill>
                  <a:srgbClr val="F9F48F"/>
                </a:solidFill>
                <a:ln w="28575">
                  <a:solidFill>
                    <a:schemeClr val="accent2"/>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1280" name="Text Box 5"/>
                <p:cNvSpPr txBox="1">
                  <a:spLocks noChangeArrowheads="1"/>
                </p:cNvSpPr>
                <p:nvPr/>
              </p:nvSpPr>
              <p:spPr bwMode="auto">
                <a:xfrm>
                  <a:off x="2208" y="3360"/>
                  <a:ext cx="9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60000"/>
                    </a:lnSpc>
                    <a:spcBef>
                      <a:spcPct val="50000"/>
                    </a:spcBef>
                  </a:pPr>
                  <a:r>
                    <a:rPr lang="de-CH" sz="2000" i="1">
                      <a:solidFill>
                        <a:schemeClr val="accent2"/>
                      </a:solidFill>
                    </a:rPr>
                    <a:t>P</a:t>
                  </a:r>
                  <a:r>
                    <a:rPr lang="de-CH" sz="2000" i="1" baseline="-25000">
                      <a:solidFill>
                        <a:schemeClr val="accent2"/>
                      </a:solidFill>
                    </a:rPr>
                    <a:t>el</a:t>
                  </a:r>
                  <a:r>
                    <a:rPr lang="de-CH" sz="2000" i="1">
                      <a:solidFill>
                        <a:schemeClr val="accent2"/>
                      </a:solidFill>
                    </a:rPr>
                    <a:t>     = u </a:t>
                  </a:r>
                  <a:r>
                    <a:rPr lang="ca-ES" sz="2000" i="1">
                      <a:solidFill>
                        <a:schemeClr val="accent2"/>
                      </a:solidFill>
                    </a:rPr>
                    <a:t>· i</a:t>
                  </a:r>
                </a:p>
                <a:p>
                  <a:pPr eaLnBrk="1" hangingPunct="1">
                    <a:lnSpc>
                      <a:spcPct val="60000"/>
                    </a:lnSpc>
                    <a:spcBef>
                      <a:spcPct val="50000"/>
                    </a:spcBef>
                  </a:pPr>
                  <a:r>
                    <a:rPr lang="de-CH" sz="2000" i="1">
                      <a:solidFill>
                        <a:schemeClr val="accent2"/>
                      </a:solidFill>
                    </a:rPr>
                    <a:t>P</a:t>
                  </a:r>
                  <a:r>
                    <a:rPr lang="de-CH" sz="2000" i="1" baseline="-25000">
                      <a:solidFill>
                        <a:schemeClr val="accent2"/>
                      </a:solidFill>
                    </a:rPr>
                    <a:t>mech</a:t>
                  </a:r>
                  <a:r>
                    <a:rPr lang="de-CH" sz="2000" i="1">
                      <a:solidFill>
                        <a:schemeClr val="accent2"/>
                      </a:solidFill>
                    </a:rPr>
                    <a:t> = f  </a:t>
                  </a:r>
                  <a:r>
                    <a:rPr lang="ca-ES" sz="2000" i="1">
                      <a:solidFill>
                        <a:schemeClr val="accent2"/>
                      </a:solidFill>
                    </a:rPr>
                    <a:t>· v</a:t>
                  </a:r>
                  <a:endParaRPr lang="de-CH" sz="2000" i="1">
                    <a:solidFill>
                      <a:schemeClr val="accent2"/>
                    </a:solidFill>
                  </a:endParaRPr>
                </a:p>
              </p:txBody>
            </p:sp>
          </p:grpSp>
        </p:grpSp>
        <p:grpSp>
          <p:nvGrpSpPr>
            <p:cNvPr id="11273" name="Group 14"/>
            <p:cNvGrpSpPr>
              <a:grpSpLocks/>
            </p:cNvGrpSpPr>
            <p:nvPr/>
          </p:nvGrpSpPr>
          <p:grpSpPr bwMode="auto">
            <a:xfrm>
              <a:off x="4032" y="3264"/>
              <a:ext cx="1440" cy="672"/>
              <a:chOff x="4032" y="3312"/>
              <a:chExt cx="1440" cy="672"/>
            </a:xfrm>
          </p:grpSpPr>
          <p:sp>
            <p:nvSpPr>
              <p:cNvPr id="11274" name="Rectangle 12"/>
              <p:cNvSpPr>
                <a:spLocks noChangeArrowheads="1"/>
              </p:cNvSpPr>
              <p:nvPr/>
            </p:nvSpPr>
            <p:spPr bwMode="auto">
              <a:xfrm>
                <a:off x="4032" y="3312"/>
                <a:ext cx="1392" cy="672"/>
              </a:xfrm>
              <a:prstGeom prst="rect">
                <a:avLst/>
              </a:prstGeom>
              <a:solidFill>
                <a:srgbClr val="CCFFCC"/>
              </a:solidFill>
              <a:ln w="28575">
                <a:solidFill>
                  <a:srgbClr val="008000"/>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1275" name="Text Box 9"/>
              <p:cNvSpPr txBox="1">
                <a:spLocks noChangeArrowheads="1"/>
              </p:cNvSpPr>
              <p:nvPr/>
            </p:nvSpPr>
            <p:spPr bwMode="auto">
              <a:xfrm>
                <a:off x="4032" y="3312"/>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2000" i="1">
                    <a:solidFill>
                      <a:srgbClr val="008000"/>
                    </a:solidFill>
                  </a:rPr>
                  <a:t>[W] = [</a:t>
                </a:r>
                <a:r>
                  <a:rPr lang="ca-ES" sz="2000" i="1">
                    <a:solidFill>
                      <a:srgbClr val="008000"/>
                    </a:solidFill>
                  </a:rPr>
                  <a:t>V</a:t>
                </a:r>
                <a:r>
                  <a:rPr lang="en-US" sz="2000" i="1">
                    <a:solidFill>
                      <a:srgbClr val="008000"/>
                    </a:solidFill>
                  </a:rPr>
                  <a:t>]</a:t>
                </a:r>
                <a:r>
                  <a:rPr lang="ca-ES" sz="2000" i="1">
                    <a:solidFill>
                      <a:srgbClr val="008000"/>
                    </a:solidFill>
                  </a:rPr>
                  <a:t> · </a:t>
                </a:r>
                <a:r>
                  <a:rPr lang="en-US" sz="2000" i="1">
                    <a:solidFill>
                      <a:srgbClr val="008000"/>
                    </a:solidFill>
                  </a:rPr>
                  <a:t>[</a:t>
                </a:r>
                <a:r>
                  <a:rPr lang="ca-ES" sz="2000" i="1">
                    <a:solidFill>
                      <a:srgbClr val="008000"/>
                    </a:solidFill>
                  </a:rPr>
                  <a:t>A</a:t>
                </a:r>
                <a:r>
                  <a:rPr lang="en-US" sz="2000" i="1">
                    <a:solidFill>
                      <a:srgbClr val="008000"/>
                    </a:solidFill>
                  </a:rPr>
                  <a:t>]</a:t>
                </a:r>
                <a:endParaRPr lang="de-CH" sz="2000" i="1">
                  <a:solidFill>
                    <a:srgbClr val="008000"/>
                  </a:solidFill>
                </a:endParaRPr>
              </a:p>
            </p:txBody>
          </p:sp>
          <p:sp>
            <p:nvSpPr>
              <p:cNvPr id="11276" name="Text Box 11"/>
              <p:cNvSpPr txBox="1">
                <a:spLocks noChangeArrowheads="1"/>
              </p:cNvSpPr>
              <p:nvPr/>
            </p:nvSpPr>
            <p:spPr bwMode="auto">
              <a:xfrm>
                <a:off x="4326" y="3582"/>
                <a:ext cx="114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60000"/>
                  </a:lnSpc>
                  <a:spcBef>
                    <a:spcPct val="50000"/>
                  </a:spcBef>
                </a:pPr>
                <a:r>
                  <a:rPr lang="en-US" sz="2000" i="1">
                    <a:solidFill>
                      <a:srgbClr val="008000"/>
                    </a:solidFill>
                  </a:rPr>
                  <a:t>= [</a:t>
                </a:r>
                <a:r>
                  <a:rPr lang="ca-ES" sz="2000" i="1">
                    <a:solidFill>
                      <a:srgbClr val="008000"/>
                    </a:solidFill>
                  </a:rPr>
                  <a:t>N</a:t>
                </a:r>
                <a:r>
                  <a:rPr lang="en-US" sz="2000" i="1">
                    <a:solidFill>
                      <a:srgbClr val="008000"/>
                    </a:solidFill>
                  </a:rPr>
                  <a:t>]</a:t>
                </a:r>
                <a:r>
                  <a:rPr lang="ca-ES" sz="2000" i="1">
                    <a:solidFill>
                      <a:srgbClr val="008000"/>
                    </a:solidFill>
                  </a:rPr>
                  <a:t> · </a:t>
                </a:r>
                <a:r>
                  <a:rPr lang="en-US" sz="2000" i="1">
                    <a:solidFill>
                      <a:srgbClr val="008000"/>
                    </a:solidFill>
                  </a:rPr>
                  <a:t>[</a:t>
                </a:r>
                <a:r>
                  <a:rPr lang="ca-ES" sz="2000" i="1">
                    <a:solidFill>
                      <a:srgbClr val="008000"/>
                    </a:solidFill>
                  </a:rPr>
                  <a:t>m/s</a:t>
                </a:r>
                <a:r>
                  <a:rPr lang="en-US" sz="2000" i="1">
                    <a:solidFill>
                      <a:srgbClr val="008000"/>
                    </a:solidFill>
                  </a:rPr>
                  <a:t>]</a:t>
                </a:r>
              </a:p>
              <a:p>
                <a:pPr eaLnBrk="1" hangingPunct="1">
                  <a:lnSpc>
                    <a:spcPct val="60000"/>
                  </a:lnSpc>
                  <a:spcBef>
                    <a:spcPct val="50000"/>
                  </a:spcBef>
                </a:pPr>
                <a:r>
                  <a:rPr lang="en-US" sz="2000" i="1">
                    <a:solidFill>
                      <a:srgbClr val="008000"/>
                    </a:solidFill>
                  </a:rPr>
                  <a:t>= [</a:t>
                </a:r>
                <a:r>
                  <a:rPr lang="ca-ES" sz="2000" i="1">
                    <a:solidFill>
                      <a:srgbClr val="008000"/>
                    </a:solidFill>
                  </a:rPr>
                  <a:t>kg · m</a:t>
                </a:r>
                <a:r>
                  <a:rPr lang="ca-ES" sz="2000" i="1" baseline="30000">
                    <a:solidFill>
                      <a:srgbClr val="008000"/>
                    </a:solidFill>
                  </a:rPr>
                  <a:t>2</a:t>
                </a:r>
                <a:r>
                  <a:rPr lang="ca-ES" sz="2000" i="1">
                    <a:solidFill>
                      <a:srgbClr val="008000"/>
                    </a:solidFill>
                  </a:rPr>
                  <a:t> · s</a:t>
                </a:r>
                <a:r>
                  <a:rPr lang="ca-ES" sz="2000" i="1" baseline="30000">
                    <a:solidFill>
                      <a:srgbClr val="008000"/>
                    </a:solidFill>
                  </a:rPr>
                  <a:t>-3</a:t>
                </a:r>
                <a:r>
                  <a:rPr lang="en-US" sz="2000" i="1">
                    <a:solidFill>
                      <a:srgbClr val="008000"/>
                    </a:solidFill>
                  </a:rPr>
                  <a:t>]</a:t>
                </a:r>
                <a:endParaRPr lang="de-CH" sz="2000" i="1">
                  <a:solidFill>
                    <a:srgbClr val="008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11" descr="Fig_9_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7600"/>
            <a:ext cx="2590800" cy="25368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2"/>
          <p:cNvSpPr>
            <a:spLocks noGrp="1" noChangeArrowheads="1"/>
          </p:cNvSpPr>
          <p:nvPr>
            <p:ph type="title"/>
          </p:nvPr>
        </p:nvSpPr>
        <p:spPr>
          <a:xfrm>
            <a:off x="2819400" y="1143000"/>
            <a:ext cx="6324600" cy="609600"/>
          </a:xfrm>
        </p:spPr>
        <p:txBody>
          <a:bodyPr/>
          <a:lstStyle/>
          <a:p>
            <a:pPr eaLnBrk="1" hangingPunct="1"/>
            <a:r>
              <a:rPr lang="en-US" b="1" u="none" smtClean="0"/>
              <a:t>Example: Electrical Circuit</a:t>
            </a:r>
          </a:p>
        </p:txBody>
      </p:sp>
      <p:pic>
        <p:nvPicPr>
          <p:cNvPr id="27" name="Picture 9" descr="Fig_1_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2339975" cy="2481263"/>
          </a:xfr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8"/>
          <p:cNvGrpSpPr>
            <a:grpSpLocks/>
          </p:cNvGrpSpPr>
          <p:nvPr/>
        </p:nvGrpSpPr>
        <p:grpSpPr bwMode="auto">
          <a:xfrm>
            <a:off x="1066800" y="4572000"/>
            <a:ext cx="1727200" cy="1384300"/>
            <a:chOff x="768" y="2880"/>
            <a:chExt cx="1088" cy="872"/>
          </a:xfrm>
        </p:grpSpPr>
        <p:sp>
          <p:nvSpPr>
            <p:cNvPr id="12326" name="Text Box 14"/>
            <p:cNvSpPr txBox="1">
              <a:spLocks noChangeArrowheads="1"/>
            </p:cNvSpPr>
            <p:nvPr/>
          </p:nvSpPr>
          <p:spPr bwMode="auto">
            <a:xfrm>
              <a:off x="768" y="296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2327" name="Text Box 15"/>
            <p:cNvSpPr txBox="1">
              <a:spLocks noChangeArrowheads="1"/>
            </p:cNvSpPr>
            <p:nvPr/>
          </p:nvSpPr>
          <p:spPr bwMode="auto">
            <a:xfrm>
              <a:off x="1488" y="28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2328" name="Line 18"/>
            <p:cNvSpPr>
              <a:spLocks noChangeShapeType="1"/>
            </p:cNvSpPr>
            <p:nvPr/>
          </p:nvSpPr>
          <p:spPr bwMode="auto">
            <a:xfrm flipV="1">
              <a:off x="944" y="3152"/>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9" name="Text Box 19"/>
            <p:cNvSpPr txBox="1">
              <a:spLocks noChangeArrowheads="1"/>
            </p:cNvSpPr>
            <p:nvPr/>
          </p:nvSpPr>
          <p:spPr bwMode="auto">
            <a:xfrm>
              <a:off x="928" y="310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2330" name="Line 20"/>
            <p:cNvSpPr>
              <a:spLocks noChangeShapeType="1"/>
            </p:cNvSpPr>
            <p:nvPr/>
          </p:nvSpPr>
          <p:spPr bwMode="auto">
            <a:xfrm flipV="1">
              <a:off x="944" y="2976"/>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1" name="Line 21"/>
            <p:cNvSpPr>
              <a:spLocks noChangeShapeType="1"/>
            </p:cNvSpPr>
            <p:nvPr/>
          </p:nvSpPr>
          <p:spPr bwMode="auto">
            <a:xfrm rot="5400000" flipV="1">
              <a:off x="1520" y="3072"/>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2" name="Line 22"/>
            <p:cNvSpPr>
              <a:spLocks noChangeShapeType="1"/>
            </p:cNvSpPr>
            <p:nvPr/>
          </p:nvSpPr>
          <p:spPr bwMode="auto">
            <a:xfrm rot="5400000" flipV="1">
              <a:off x="1704" y="3072"/>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3" name="Line 23"/>
            <p:cNvSpPr>
              <a:spLocks noChangeShapeType="1"/>
            </p:cNvSpPr>
            <p:nvPr/>
          </p:nvSpPr>
          <p:spPr bwMode="auto">
            <a:xfrm rot="10800000" flipV="1">
              <a:off x="1592" y="3648"/>
              <a:ext cx="0" cy="4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4" name="Text Box 24"/>
            <p:cNvSpPr txBox="1">
              <a:spLocks noChangeArrowheads="1"/>
            </p:cNvSpPr>
            <p:nvPr/>
          </p:nvSpPr>
          <p:spPr bwMode="auto">
            <a:xfrm>
              <a:off x="936" y="28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2335" name="Text Box 25"/>
            <p:cNvSpPr txBox="1">
              <a:spLocks noChangeArrowheads="1"/>
            </p:cNvSpPr>
            <p:nvPr/>
          </p:nvSpPr>
          <p:spPr bwMode="auto">
            <a:xfrm>
              <a:off x="1416" y="307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2336" name="Text Box 26"/>
            <p:cNvSpPr txBox="1">
              <a:spLocks noChangeArrowheads="1"/>
            </p:cNvSpPr>
            <p:nvPr/>
          </p:nvSpPr>
          <p:spPr bwMode="auto">
            <a:xfrm>
              <a:off x="1616" y="30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sp>
          <p:nvSpPr>
            <p:cNvPr id="12337" name="Text Box 27"/>
            <p:cNvSpPr txBox="1">
              <a:spLocks noChangeArrowheads="1"/>
            </p:cNvSpPr>
            <p:nvPr/>
          </p:nvSpPr>
          <p:spPr bwMode="auto">
            <a:xfrm>
              <a:off x="1576" y="356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grpSp>
      <p:pic>
        <p:nvPicPr>
          <p:cNvPr id="47" name="Picture 29" descr="Fig_9_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905000"/>
            <a:ext cx="5114925" cy="41179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52"/>
          <p:cNvGrpSpPr>
            <a:grpSpLocks/>
          </p:cNvGrpSpPr>
          <p:nvPr/>
        </p:nvGrpSpPr>
        <p:grpSpPr bwMode="auto">
          <a:xfrm>
            <a:off x="4267200" y="2387600"/>
            <a:ext cx="4191000" cy="3124200"/>
            <a:chOff x="4267200" y="2387600"/>
            <a:chExt cx="4191000" cy="3124200"/>
          </a:xfrm>
        </p:grpSpPr>
        <p:sp>
          <p:nvSpPr>
            <p:cNvPr id="12296" name="Text Box 31"/>
            <p:cNvSpPr txBox="1">
              <a:spLocks noChangeArrowheads="1"/>
            </p:cNvSpPr>
            <p:nvPr/>
          </p:nvSpPr>
          <p:spPr bwMode="auto">
            <a:xfrm>
              <a:off x="43434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2297" name="Text Box 32"/>
            <p:cNvSpPr txBox="1">
              <a:spLocks noChangeArrowheads="1"/>
            </p:cNvSpPr>
            <p:nvPr/>
          </p:nvSpPr>
          <p:spPr bwMode="auto">
            <a:xfrm>
              <a:off x="5003800" y="5181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2298" name="Text Box 33"/>
            <p:cNvSpPr txBox="1">
              <a:spLocks noChangeArrowheads="1"/>
            </p:cNvSpPr>
            <p:nvPr/>
          </p:nvSpPr>
          <p:spPr bwMode="auto">
            <a:xfrm>
              <a:off x="5003800" y="426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2299" name="Text Box 34"/>
            <p:cNvSpPr txBox="1">
              <a:spLocks noChangeArrowheads="1"/>
            </p:cNvSpPr>
            <p:nvPr/>
          </p:nvSpPr>
          <p:spPr bwMode="auto">
            <a:xfrm>
              <a:off x="4267200" y="4572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0</a:t>
              </a:r>
            </a:p>
          </p:txBody>
        </p:sp>
        <p:sp>
          <p:nvSpPr>
            <p:cNvPr id="12300" name="Text Box 35"/>
            <p:cNvSpPr txBox="1">
              <a:spLocks noChangeArrowheads="1"/>
            </p:cNvSpPr>
            <p:nvPr/>
          </p:nvSpPr>
          <p:spPr bwMode="auto">
            <a:xfrm>
              <a:off x="4686300" y="5207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2301" name="Text Box 36"/>
            <p:cNvSpPr txBox="1">
              <a:spLocks noChangeArrowheads="1"/>
            </p:cNvSpPr>
            <p:nvPr/>
          </p:nvSpPr>
          <p:spPr bwMode="auto">
            <a:xfrm>
              <a:off x="6819900" y="5105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2302" name="Text Box 37"/>
            <p:cNvSpPr txBox="1">
              <a:spLocks noChangeArrowheads="1"/>
            </p:cNvSpPr>
            <p:nvPr/>
          </p:nvSpPr>
          <p:spPr bwMode="auto">
            <a:xfrm>
              <a:off x="8039100" y="3632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2303" name="Text Box 38"/>
            <p:cNvSpPr txBox="1">
              <a:spLocks noChangeArrowheads="1"/>
            </p:cNvSpPr>
            <p:nvPr/>
          </p:nvSpPr>
          <p:spPr bwMode="auto">
            <a:xfrm>
              <a:off x="4699000" y="2387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2304" name="Text Box 39"/>
            <p:cNvSpPr txBox="1">
              <a:spLocks noChangeArrowheads="1"/>
            </p:cNvSpPr>
            <p:nvPr/>
          </p:nvSpPr>
          <p:spPr bwMode="auto">
            <a:xfrm>
              <a:off x="4394200" y="2641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2305" name="Text Box 40"/>
            <p:cNvSpPr txBox="1">
              <a:spLocks noChangeArrowheads="1"/>
            </p:cNvSpPr>
            <p:nvPr/>
          </p:nvSpPr>
          <p:spPr bwMode="auto">
            <a:xfrm>
              <a:off x="5003800" y="2387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2306" name="Text Box 41"/>
            <p:cNvSpPr txBox="1">
              <a:spLocks noChangeArrowheads="1"/>
            </p:cNvSpPr>
            <p:nvPr/>
          </p:nvSpPr>
          <p:spPr bwMode="auto">
            <a:xfrm>
              <a:off x="5003800" y="3276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2307" name="Text Box 42"/>
            <p:cNvSpPr txBox="1">
              <a:spLocks noChangeArrowheads="1"/>
            </p:cNvSpPr>
            <p:nvPr/>
          </p:nvSpPr>
          <p:spPr bwMode="auto">
            <a:xfrm>
              <a:off x="4699000" y="33147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2308" name="Text Box 43"/>
            <p:cNvSpPr txBox="1">
              <a:spLocks noChangeArrowheads="1"/>
            </p:cNvSpPr>
            <p:nvPr/>
          </p:nvSpPr>
          <p:spPr bwMode="auto">
            <a:xfrm>
              <a:off x="4711700" y="4267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2309" name="Text Box 44"/>
            <p:cNvSpPr txBox="1">
              <a:spLocks noChangeArrowheads="1"/>
            </p:cNvSpPr>
            <p:nvPr/>
          </p:nvSpPr>
          <p:spPr bwMode="auto">
            <a:xfrm>
              <a:off x="5257800" y="3619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2310" name="Text Box 45"/>
            <p:cNvSpPr txBox="1">
              <a:spLocks noChangeArrowheads="1"/>
            </p:cNvSpPr>
            <p:nvPr/>
          </p:nvSpPr>
          <p:spPr bwMode="auto">
            <a:xfrm>
              <a:off x="5943600" y="330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2311" name="Text Box 46"/>
            <p:cNvSpPr txBox="1">
              <a:spLocks noChangeArrowheads="1"/>
            </p:cNvSpPr>
            <p:nvPr/>
          </p:nvSpPr>
          <p:spPr bwMode="auto">
            <a:xfrm>
              <a:off x="62357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2312" name="Text Box 47"/>
            <p:cNvSpPr txBox="1">
              <a:spLocks noChangeArrowheads="1"/>
            </p:cNvSpPr>
            <p:nvPr/>
          </p:nvSpPr>
          <p:spPr bwMode="auto">
            <a:xfrm>
              <a:off x="52832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2313" name="Text Box 48"/>
            <p:cNvSpPr txBox="1">
              <a:spLocks noChangeArrowheads="1"/>
            </p:cNvSpPr>
            <p:nvPr/>
          </p:nvSpPr>
          <p:spPr bwMode="auto">
            <a:xfrm>
              <a:off x="56134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1</a:t>
              </a:r>
            </a:p>
          </p:txBody>
        </p:sp>
        <p:sp>
          <p:nvSpPr>
            <p:cNvPr id="12314" name="Text Box 49"/>
            <p:cNvSpPr txBox="1">
              <a:spLocks noChangeArrowheads="1"/>
            </p:cNvSpPr>
            <p:nvPr/>
          </p:nvSpPr>
          <p:spPr bwMode="auto">
            <a:xfrm>
              <a:off x="4381500" y="2971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L</a:t>
              </a:r>
            </a:p>
          </p:txBody>
        </p:sp>
        <p:sp>
          <p:nvSpPr>
            <p:cNvPr id="12315" name="Text Box 50"/>
            <p:cNvSpPr txBox="1">
              <a:spLocks noChangeArrowheads="1"/>
            </p:cNvSpPr>
            <p:nvPr/>
          </p:nvSpPr>
          <p:spPr bwMode="auto">
            <a:xfrm>
              <a:off x="6184900" y="3606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2316" name="Text Box 51"/>
            <p:cNvSpPr txBox="1">
              <a:spLocks noChangeArrowheads="1"/>
            </p:cNvSpPr>
            <p:nvPr/>
          </p:nvSpPr>
          <p:spPr bwMode="auto">
            <a:xfrm>
              <a:off x="7086600" y="3594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2317" name="Text Box 52"/>
            <p:cNvSpPr txBox="1">
              <a:spLocks noChangeArrowheads="1"/>
            </p:cNvSpPr>
            <p:nvPr/>
          </p:nvSpPr>
          <p:spPr bwMode="auto">
            <a:xfrm>
              <a:off x="6819900" y="4191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2318" name="Text Box 53"/>
            <p:cNvSpPr txBox="1">
              <a:spLocks noChangeArrowheads="1"/>
            </p:cNvSpPr>
            <p:nvPr/>
          </p:nvSpPr>
          <p:spPr bwMode="auto">
            <a:xfrm>
              <a:off x="74549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2</a:t>
              </a:r>
            </a:p>
          </p:txBody>
        </p:sp>
        <p:sp>
          <p:nvSpPr>
            <p:cNvPr id="12319" name="Text Box 54"/>
            <p:cNvSpPr txBox="1">
              <a:spLocks noChangeArrowheads="1"/>
            </p:cNvSpPr>
            <p:nvPr/>
          </p:nvSpPr>
          <p:spPr bwMode="auto">
            <a:xfrm>
              <a:off x="6261100" y="4826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C</a:t>
              </a:r>
            </a:p>
          </p:txBody>
        </p:sp>
        <p:sp>
          <p:nvSpPr>
            <p:cNvPr id="12320" name="Text Box 55"/>
            <p:cNvSpPr txBox="1">
              <a:spLocks noChangeArrowheads="1"/>
            </p:cNvSpPr>
            <p:nvPr/>
          </p:nvSpPr>
          <p:spPr bwMode="auto">
            <a:xfrm>
              <a:off x="6248400" y="44323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2321" name="Text Box 56"/>
            <p:cNvSpPr txBox="1">
              <a:spLocks noChangeArrowheads="1"/>
            </p:cNvSpPr>
            <p:nvPr/>
          </p:nvSpPr>
          <p:spPr bwMode="auto">
            <a:xfrm>
              <a:off x="6515100" y="5156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2322" name="Text Box 57"/>
            <p:cNvSpPr txBox="1">
              <a:spLocks noChangeArrowheads="1"/>
            </p:cNvSpPr>
            <p:nvPr/>
          </p:nvSpPr>
          <p:spPr bwMode="auto">
            <a:xfrm>
              <a:off x="6502400" y="42291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2323" name="Text Box 58"/>
            <p:cNvSpPr txBox="1">
              <a:spLocks noChangeArrowheads="1"/>
            </p:cNvSpPr>
            <p:nvPr/>
          </p:nvSpPr>
          <p:spPr bwMode="auto">
            <a:xfrm>
              <a:off x="7823200" y="33528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sp>
          <p:nvSpPr>
            <p:cNvPr id="12324" name="Text Box 59"/>
            <p:cNvSpPr txBox="1">
              <a:spLocks noChangeArrowheads="1"/>
            </p:cNvSpPr>
            <p:nvPr/>
          </p:nvSpPr>
          <p:spPr bwMode="auto">
            <a:xfrm>
              <a:off x="8051800" y="39624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sp>
          <p:nvSpPr>
            <p:cNvPr id="12325" name="Text Box 60"/>
            <p:cNvSpPr txBox="1">
              <a:spLocks noChangeArrowheads="1"/>
            </p:cNvSpPr>
            <p:nvPr/>
          </p:nvSpPr>
          <p:spPr bwMode="auto">
            <a:xfrm>
              <a:off x="7175500" y="39624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amond(in)">
                                      <p:cBhvr>
                                        <p:cTn id="20" dur="2000"/>
                                        <p:tgtEl>
                                          <p:spTgt spid="3"/>
                                        </p:tgtEl>
                                      </p:cBhvr>
                                    </p:animEffect>
                                  </p:childTnLst>
                                </p:cTn>
                              </p:par>
                              <p:par>
                                <p:cTn id="21" presetID="9"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dissolve">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u="none" smtClean="0"/>
              <a:t>An Example II</a:t>
            </a:r>
          </a:p>
        </p:txBody>
      </p:sp>
      <p:pic>
        <p:nvPicPr>
          <p:cNvPr id="13315" name="Picture 21" descr="Fig_9_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905000"/>
            <a:ext cx="7019925" cy="3581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 Box 29"/>
          <p:cNvSpPr txBox="1">
            <a:spLocks noChangeArrowheads="1"/>
          </p:cNvSpPr>
          <p:nvPr/>
        </p:nvSpPr>
        <p:spPr bwMode="auto">
          <a:xfrm>
            <a:off x="2438400" y="2324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3317" name="Text Box 31"/>
          <p:cNvSpPr txBox="1">
            <a:spLocks noChangeArrowheads="1"/>
          </p:cNvSpPr>
          <p:nvPr/>
        </p:nvSpPr>
        <p:spPr bwMode="auto">
          <a:xfrm>
            <a:off x="2781300" y="231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grpSp>
        <p:nvGrpSpPr>
          <p:cNvPr id="2" name="Group 57"/>
          <p:cNvGrpSpPr>
            <a:grpSpLocks/>
          </p:cNvGrpSpPr>
          <p:nvPr/>
        </p:nvGrpSpPr>
        <p:grpSpPr bwMode="auto">
          <a:xfrm>
            <a:off x="2133600" y="5435600"/>
            <a:ext cx="2311400" cy="579438"/>
            <a:chOff x="1712" y="3560"/>
            <a:chExt cx="1456" cy="365"/>
          </a:xfrm>
        </p:grpSpPr>
        <p:grpSp>
          <p:nvGrpSpPr>
            <p:cNvPr id="13392" name="Group 58"/>
            <p:cNvGrpSpPr>
              <a:grpSpLocks/>
            </p:cNvGrpSpPr>
            <p:nvPr/>
          </p:nvGrpSpPr>
          <p:grpSpPr bwMode="auto">
            <a:xfrm>
              <a:off x="2160" y="3632"/>
              <a:ext cx="1008" cy="256"/>
              <a:chOff x="2256" y="3696"/>
              <a:chExt cx="1008" cy="256"/>
            </a:xfrm>
          </p:grpSpPr>
          <p:sp>
            <p:nvSpPr>
              <p:cNvPr id="13394" name="AutoShape 59"/>
              <p:cNvSpPr>
                <a:spLocks noChangeArrowheads="1"/>
              </p:cNvSpPr>
              <p:nvPr/>
            </p:nvSpPr>
            <p:spPr bwMode="auto">
              <a:xfrm>
                <a:off x="2256" y="3712"/>
                <a:ext cx="960" cy="240"/>
              </a:xfrm>
              <a:prstGeom prst="roundRect">
                <a:avLst>
                  <a:gd name="adj" fmla="val 16667"/>
                </a:avLst>
              </a:prstGeom>
              <a:solidFill>
                <a:srgbClr val="FFCCCC"/>
              </a:solidFill>
              <a:ln w="28575">
                <a:solidFill>
                  <a:srgbClr val="800000"/>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95" name="Text Box 60"/>
              <p:cNvSpPr txBox="1">
                <a:spLocks noChangeArrowheads="1"/>
              </p:cNvSpPr>
              <p:nvPr/>
            </p:nvSpPr>
            <p:spPr bwMode="auto">
              <a:xfrm>
                <a:off x="2256" y="369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de-CH" sz="2000" i="1">
                    <a:solidFill>
                      <a:srgbClr val="800000"/>
                    </a:solidFill>
                  </a:rPr>
                  <a:t>P = v</a:t>
                </a:r>
                <a:r>
                  <a:rPr lang="de-CH" sz="2000" i="1" baseline="-25000">
                    <a:solidFill>
                      <a:srgbClr val="800000"/>
                    </a:solidFill>
                  </a:rPr>
                  <a:t>0 </a:t>
                </a:r>
                <a:r>
                  <a:rPr lang="ca-ES" sz="2000" i="1">
                    <a:solidFill>
                      <a:srgbClr val="800000"/>
                    </a:solidFill>
                  </a:rPr>
                  <a:t>· </a:t>
                </a:r>
                <a:r>
                  <a:rPr lang="de-CH" sz="2000" i="1">
                    <a:solidFill>
                      <a:srgbClr val="800000"/>
                    </a:solidFill>
                  </a:rPr>
                  <a:t>i</a:t>
                </a:r>
                <a:r>
                  <a:rPr lang="de-CH" sz="2000" i="1" baseline="-25000">
                    <a:solidFill>
                      <a:srgbClr val="800000"/>
                    </a:solidFill>
                  </a:rPr>
                  <a:t>0 </a:t>
                </a:r>
                <a:r>
                  <a:rPr lang="de-CH" sz="2000" i="1">
                    <a:solidFill>
                      <a:srgbClr val="800000"/>
                    </a:solidFill>
                  </a:rPr>
                  <a:t>= 0</a:t>
                </a:r>
                <a:endParaRPr lang="en-US" sz="2000" i="1">
                  <a:solidFill>
                    <a:srgbClr val="800000"/>
                  </a:solidFill>
                </a:endParaRPr>
              </a:p>
            </p:txBody>
          </p:sp>
        </p:grpSp>
        <p:sp>
          <p:nvSpPr>
            <p:cNvPr id="13393" name="Text Box 61"/>
            <p:cNvSpPr txBox="1">
              <a:spLocks noChangeArrowheads="1"/>
            </p:cNvSpPr>
            <p:nvPr/>
          </p:nvSpPr>
          <p:spPr bwMode="auto">
            <a:xfrm>
              <a:off x="1712" y="3560"/>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3200">
                  <a:latin typeface="Symbol" panose="05050102010706020507" pitchFamily="18" charset="2"/>
                  <a:sym typeface="Symbol" panose="05050102010706020507" pitchFamily="18" charset="2"/>
                </a:rPr>
                <a:t></a:t>
              </a:r>
              <a:endParaRPr lang="en-US" sz="3200">
                <a:latin typeface="Symbol" panose="05050102010706020507" pitchFamily="18" charset="2"/>
              </a:endParaRPr>
            </a:p>
          </p:txBody>
        </p:sp>
      </p:grpSp>
      <p:grpSp>
        <p:nvGrpSpPr>
          <p:cNvPr id="4" name="Group 75"/>
          <p:cNvGrpSpPr>
            <a:grpSpLocks/>
          </p:cNvGrpSpPr>
          <p:nvPr/>
        </p:nvGrpSpPr>
        <p:grpSpPr bwMode="auto">
          <a:xfrm>
            <a:off x="2489200" y="2362200"/>
            <a:ext cx="4965700" cy="2667000"/>
            <a:chOff x="1568" y="1488"/>
            <a:chExt cx="3128" cy="1680"/>
          </a:xfrm>
        </p:grpSpPr>
        <p:grpSp>
          <p:nvGrpSpPr>
            <p:cNvPr id="13380" name="Group 65"/>
            <p:cNvGrpSpPr>
              <a:grpSpLocks/>
            </p:cNvGrpSpPr>
            <p:nvPr/>
          </p:nvGrpSpPr>
          <p:grpSpPr bwMode="auto">
            <a:xfrm>
              <a:off x="1568" y="3016"/>
              <a:ext cx="296" cy="152"/>
              <a:chOff x="1568" y="3016"/>
              <a:chExt cx="296" cy="152"/>
            </a:xfrm>
          </p:grpSpPr>
          <p:sp>
            <p:nvSpPr>
              <p:cNvPr id="13390" name="Line 63"/>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1" name="Line 64"/>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1" name="Group 66"/>
            <p:cNvGrpSpPr>
              <a:grpSpLocks/>
            </p:cNvGrpSpPr>
            <p:nvPr/>
          </p:nvGrpSpPr>
          <p:grpSpPr bwMode="auto">
            <a:xfrm>
              <a:off x="1576" y="1488"/>
              <a:ext cx="296" cy="152"/>
              <a:chOff x="1568" y="3016"/>
              <a:chExt cx="296" cy="152"/>
            </a:xfrm>
          </p:grpSpPr>
          <p:sp>
            <p:nvSpPr>
              <p:cNvPr id="13388" name="Line 67"/>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9" name="Line 68"/>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2" name="Group 69"/>
            <p:cNvGrpSpPr>
              <a:grpSpLocks/>
            </p:cNvGrpSpPr>
            <p:nvPr/>
          </p:nvGrpSpPr>
          <p:grpSpPr bwMode="auto">
            <a:xfrm>
              <a:off x="3184" y="3016"/>
              <a:ext cx="296" cy="152"/>
              <a:chOff x="1568" y="3016"/>
              <a:chExt cx="296" cy="152"/>
            </a:xfrm>
          </p:grpSpPr>
          <p:sp>
            <p:nvSpPr>
              <p:cNvPr id="13386" name="Line 70"/>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7" name="Line 71"/>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83" name="Group 72"/>
            <p:cNvGrpSpPr>
              <a:grpSpLocks/>
            </p:cNvGrpSpPr>
            <p:nvPr/>
          </p:nvGrpSpPr>
          <p:grpSpPr bwMode="auto">
            <a:xfrm>
              <a:off x="4400" y="2248"/>
              <a:ext cx="296" cy="152"/>
              <a:chOff x="1568" y="3016"/>
              <a:chExt cx="296" cy="152"/>
            </a:xfrm>
          </p:grpSpPr>
          <p:sp>
            <p:nvSpPr>
              <p:cNvPr id="13384" name="Line 73"/>
              <p:cNvSpPr>
                <a:spLocks noChangeShapeType="1"/>
              </p:cNvSpPr>
              <p:nvPr/>
            </p:nvSpPr>
            <p:spPr bwMode="auto">
              <a:xfrm>
                <a:off x="1576" y="3024"/>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5" name="Line 74"/>
              <p:cNvSpPr>
                <a:spLocks noChangeShapeType="1"/>
              </p:cNvSpPr>
              <p:nvPr/>
            </p:nvSpPr>
            <p:spPr bwMode="auto">
              <a:xfrm flipV="1">
                <a:off x="1568" y="3016"/>
                <a:ext cx="288" cy="14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82"/>
          <p:cNvGrpSpPr>
            <a:grpSpLocks/>
          </p:cNvGrpSpPr>
          <p:nvPr/>
        </p:nvGrpSpPr>
        <p:grpSpPr bwMode="auto">
          <a:xfrm>
            <a:off x="838200" y="1955800"/>
            <a:ext cx="7239000" cy="4140200"/>
            <a:chOff x="528" y="1232"/>
            <a:chExt cx="4560" cy="2608"/>
          </a:xfrm>
        </p:grpSpPr>
        <p:sp>
          <p:nvSpPr>
            <p:cNvPr id="13374" name="Rectangle 76"/>
            <p:cNvSpPr>
              <a:spLocks noChangeArrowheads="1"/>
            </p:cNvSpPr>
            <p:nvPr/>
          </p:nvSpPr>
          <p:spPr bwMode="auto">
            <a:xfrm>
              <a:off x="1488" y="2928"/>
              <a:ext cx="52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75" name="Rectangle 77"/>
            <p:cNvSpPr>
              <a:spLocks noChangeArrowheads="1"/>
            </p:cNvSpPr>
            <p:nvPr/>
          </p:nvSpPr>
          <p:spPr bwMode="auto">
            <a:xfrm>
              <a:off x="3072" y="2928"/>
              <a:ext cx="52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76" name="Rectangle 78"/>
            <p:cNvSpPr>
              <a:spLocks noChangeArrowheads="1"/>
            </p:cNvSpPr>
            <p:nvPr/>
          </p:nvSpPr>
          <p:spPr bwMode="auto">
            <a:xfrm>
              <a:off x="1440" y="1232"/>
              <a:ext cx="52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77" name="Rectangle 79"/>
            <p:cNvSpPr>
              <a:spLocks noChangeArrowheads="1"/>
            </p:cNvSpPr>
            <p:nvPr/>
          </p:nvSpPr>
          <p:spPr bwMode="auto">
            <a:xfrm>
              <a:off x="4320" y="2104"/>
              <a:ext cx="768" cy="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78" name="Rectangle 80"/>
            <p:cNvSpPr>
              <a:spLocks noChangeArrowheads="1"/>
            </p:cNvSpPr>
            <p:nvPr/>
          </p:nvSpPr>
          <p:spPr bwMode="auto">
            <a:xfrm>
              <a:off x="1152" y="3104"/>
              <a:ext cx="528" cy="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79" name="Rectangle 81"/>
            <p:cNvSpPr>
              <a:spLocks noChangeArrowheads="1"/>
            </p:cNvSpPr>
            <p:nvPr/>
          </p:nvSpPr>
          <p:spPr bwMode="auto">
            <a:xfrm>
              <a:off x="528" y="3496"/>
              <a:ext cx="2640" cy="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grpSp>
        <p:nvGrpSpPr>
          <p:cNvPr id="13321" name="Group 77"/>
          <p:cNvGrpSpPr>
            <a:grpSpLocks/>
          </p:cNvGrpSpPr>
          <p:nvPr/>
        </p:nvGrpSpPr>
        <p:grpSpPr bwMode="auto">
          <a:xfrm>
            <a:off x="1866900" y="2514600"/>
            <a:ext cx="5575300" cy="2578100"/>
            <a:chOff x="1866900" y="2514600"/>
            <a:chExt cx="5575300" cy="2578100"/>
          </a:xfrm>
        </p:grpSpPr>
        <p:sp>
          <p:nvSpPr>
            <p:cNvPr id="13346" name="Text Box 22"/>
            <p:cNvSpPr txBox="1">
              <a:spLocks noChangeArrowheads="1"/>
            </p:cNvSpPr>
            <p:nvPr/>
          </p:nvSpPr>
          <p:spPr bwMode="auto">
            <a:xfrm>
              <a:off x="1930400" y="4508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3347" name="Text Box 23"/>
            <p:cNvSpPr txBox="1">
              <a:spLocks noChangeArrowheads="1"/>
            </p:cNvSpPr>
            <p:nvPr/>
          </p:nvSpPr>
          <p:spPr bwMode="auto">
            <a:xfrm>
              <a:off x="2781300" y="4787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3348" name="Text Box 24"/>
            <p:cNvSpPr txBox="1">
              <a:spLocks noChangeArrowheads="1"/>
            </p:cNvSpPr>
            <p:nvPr/>
          </p:nvSpPr>
          <p:spPr bwMode="auto">
            <a:xfrm>
              <a:off x="2806700" y="393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3349" name="Text Box 25"/>
            <p:cNvSpPr txBox="1">
              <a:spLocks noChangeArrowheads="1"/>
            </p:cNvSpPr>
            <p:nvPr/>
          </p:nvSpPr>
          <p:spPr bwMode="auto">
            <a:xfrm>
              <a:off x="1866900" y="414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0</a:t>
              </a:r>
            </a:p>
          </p:txBody>
        </p:sp>
        <p:sp>
          <p:nvSpPr>
            <p:cNvPr id="13350" name="Text Box 26"/>
            <p:cNvSpPr txBox="1">
              <a:spLocks noChangeArrowheads="1"/>
            </p:cNvSpPr>
            <p:nvPr/>
          </p:nvSpPr>
          <p:spPr bwMode="auto">
            <a:xfrm>
              <a:off x="2413000" y="4762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3351" name="Text Box 27"/>
            <p:cNvSpPr txBox="1">
              <a:spLocks noChangeArrowheads="1"/>
            </p:cNvSpPr>
            <p:nvPr/>
          </p:nvSpPr>
          <p:spPr bwMode="auto">
            <a:xfrm>
              <a:off x="5257800" y="4673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3352" name="Text Box 28"/>
            <p:cNvSpPr txBox="1">
              <a:spLocks noChangeArrowheads="1"/>
            </p:cNvSpPr>
            <p:nvPr/>
          </p:nvSpPr>
          <p:spPr bwMode="auto">
            <a:xfrm>
              <a:off x="70104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0</a:t>
              </a:r>
            </a:p>
          </p:txBody>
        </p:sp>
        <p:sp>
          <p:nvSpPr>
            <p:cNvPr id="13353" name="Text Box 30"/>
            <p:cNvSpPr txBox="1">
              <a:spLocks noChangeArrowheads="1"/>
            </p:cNvSpPr>
            <p:nvPr/>
          </p:nvSpPr>
          <p:spPr bwMode="auto">
            <a:xfrm>
              <a:off x="1943100" y="2514600"/>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3354" name="Text Box 32"/>
            <p:cNvSpPr txBox="1">
              <a:spLocks noChangeArrowheads="1"/>
            </p:cNvSpPr>
            <p:nvPr/>
          </p:nvSpPr>
          <p:spPr bwMode="auto">
            <a:xfrm>
              <a:off x="2794000" y="3149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3355" name="Text Box 33"/>
            <p:cNvSpPr txBox="1">
              <a:spLocks noChangeArrowheads="1"/>
            </p:cNvSpPr>
            <p:nvPr/>
          </p:nvSpPr>
          <p:spPr bwMode="auto">
            <a:xfrm>
              <a:off x="24257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3356" name="Text Box 34"/>
            <p:cNvSpPr txBox="1">
              <a:spLocks noChangeArrowheads="1"/>
            </p:cNvSpPr>
            <p:nvPr/>
          </p:nvSpPr>
          <p:spPr bwMode="auto">
            <a:xfrm>
              <a:off x="2451100" y="3937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3357" name="Text Box 35"/>
            <p:cNvSpPr txBox="1">
              <a:spLocks noChangeArrowheads="1"/>
            </p:cNvSpPr>
            <p:nvPr/>
          </p:nvSpPr>
          <p:spPr bwMode="auto">
            <a:xfrm>
              <a:off x="31750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3358" name="Text Box 36"/>
            <p:cNvSpPr txBox="1">
              <a:spLocks noChangeArrowheads="1"/>
            </p:cNvSpPr>
            <p:nvPr/>
          </p:nvSpPr>
          <p:spPr bwMode="auto">
            <a:xfrm>
              <a:off x="4076700" y="314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3359" name="Text Box 37"/>
            <p:cNvSpPr txBox="1">
              <a:spLocks noChangeArrowheads="1"/>
            </p:cNvSpPr>
            <p:nvPr/>
          </p:nvSpPr>
          <p:spPr bwMode="auto">
            <a:xfrm>
              <a:off x="4495800" y="3695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3360" name="Text Box 38"/>
            <p:cNvSpPr txBox="1">
              <a:spLocks noChangeArrowheads="1"/>
            </p:cNvSpPr>
            <p:nvPr/>
          </p:nvSpPr>
          <p:spPr bwMode="auto">
            <a:xfrm>
              <a:off x="3213100" y="3695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3361" name="Text Box 39"/>
            <p:cNvSpPr txBox="1">
              <a:spLocks noChangeArrowheads="1"/>
            </p:cNvSpPr>
            <p:nvPr/>
          </p:nvSpPr>
          <p:spPr bwMode="auto">
            <a:xfrm>
              <a:off x="3683000" y="314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1</a:t>
              </a:r>
            </a:p>
          </p:txBody>
        </p:sp>
        <p:sp>
          <p:nvSpPr>
            <p:cNvPr id="13362" name="Text Box 40"/>
            <p:cNvSpPr txBox="1">
              <a:spLocks noChangeArrowheads="1"/>
            </p:cNvSpPr>
            <p:nvPr/>
          </p:nvSpPr>
          <p:spPr bwMode="auto">
            <a:xfrm>
              <a:off x="1943100" y="2819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L</a:t>
              </a:r>
            </a:p>
          </p:txBody>
        </p:sp>
        <p:sp>
          <p:nvSpPr>
            <p:cNvPr id="13363" name="Text Box 41"/>
            <p:cNvSpPr txBox="1">
              <a:spLocks noChangeArrowheads="1"/>
            </p:cNvSpPr>
            <p:nvPr/>
          </p:nvSpPr>
          <p:spPr bwMode="auto">
            <a:xfrm>
              <a:off x="44704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3364" name="Text Box 42"/>
            <p:cNvSpPr txBox="1">
              <a:spLocks noChangeArrowheads="1"/>
            </p:cNvSpPr>
            <p:nvPr/>
          </p:nvSpPr>
          <p:spPr bwMode="auto">
            <a:xfrm>
              <a:off x="5702300" y="3352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3365" name="Text Box 43"/>
            <p:cNvSpPr txBox="1">
              <a:spLocks noChangeArrowheads="1"/>
            </p:cNvSpPr>
            <p:nvPr/>
          </p:nvSpPr>
          <p:spPr bwMode="auto">
            <a:xfrm>
              <a:off x="5295900" y="3886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3366" name="Text Box 44"/>
            <p:cNvSpPr txBox="1">
              <a:spLocks noChangeArrowheads="1"/>
            </p:cNvSpPr>
            <p:nvPr/>
          </p:nvSpPr>
          <p:spPr bwMode="auto">
            <a:xfrm>
              <a:off x="6248400" y="3124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2</a:t>
              </a:r>
            </a:p>
          </p:txBody>
        </p:sp>
        <p:sp>
          <p:nvSpPr>
            <p:cNvPr id="13367" name="Text Box 45"/>
            <p:cNvSpPr txBox="1">
              <a:spLocks noChangeArrowheads="1"/>
            </p:cNvSpPr>
            <p:nvPr/>
          </p:nvSpPr>
          <p:spPr bwMode="auto">
            <a:xfrm>
              <a:off x="4508500" y="44323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C</a:t>
              </a:r>
            </a:p>
          </p:txBody>
        </p:sp>
        <p:sp>
          <p:nvSpPr>
            <p:cNvPr id="13368" name="Text Box 46"/>
            <p:cNvSpPr txBox="1">
              <a:spLocks noChangeArrowheads="1"/>
            </p:cNvSpPr>
            <p:nvPr/>
          </p:nvSpPr>
          <p:spPr bwMode="auto">
            <a:xfrm>
              <a:off x="4521200" y="41021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3369" name="Text Box 47"/>
            <p:cNvSpPr txBox="1">
              <a:spLocks noChangeArrowheads="1"/>
            </p:cNvSpPr>
            <p:nvPr/>
          </p:nvSpPr>
          <p:spPr bwMode="auto">
            <a:xfrm>
              <a:off x="4927600" y="4699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3370" name="Text Box 48"/>
            <p:cNvSpPr txBox="1">
              <a:spLocks noChangeArrowheads="1"/>
            </p:cNvSpPr>
            <p:nvPr/>
          </p:nvSpPr>
          <p:spPr bwMode="auto">
            <a:xfrm>
              <a:off x="4927600" y="38989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3371" name="Text Box 49"/>
            <p:cNvSpPr txBox="1">
              <a:spLocks noChangeArrowheads="1"/>
            </p:cNvSpPr>
            <p:nvPr/>
          </p:nvSpPr>
          <p:spPr bwMode="auto">
            <a:xfrm>
              <a:off x="6604000" y="3124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sp>
          <p:nvSpPr>
            <p:cNvPr id="13372" name="Text Box 50"/>
            <p:cNvSpPr txBox="1">
              <a:spLocks noChangeArrowheads="1"/>
            </p:cNvSpPr>
            <p:nvPr/>
          </p:nvSpPr>
          <p:spPr bwMode="auto">
            <a:xfrm>
              <a:off x="7035800" y="37211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sp>
          <p:nvSpPr>
            <p:cNvPr id="13373" name="Text Box 51"/>
            <p:cNvSpPr txBox="1">
              <a:spLocks noChangeArrowheads="1"/>
            </p:cNvSpPr>
            <p:nvPr/>
          </p:nvSpPr>
          <p:spPr bwMode="auto">
            <a:xfrm>
              <a:off x="5727700" y="36957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grpSp>
      <p:grpSp>
        <p:nvGrpSpPr>
          <p:cNvPr id="11" name="Group 95"/>
          <p:cNvGrpSpPr>
            <a:grpSpLocks/>
          </p:cNvGrpSpPr>
          <p:nvPr/>
        </p:nvGrpSpPr>
        <p:grpSpPr bwMode="auto">
          <a:xfrm>
            <a:off x="2514600" y="2730500"/>
            <a:ext cx="4241800" cy="1917700"/>
            <a:chOff x="1584" y="1720"/>
            <a:chExt cx="2672" cy="1208"/>
          </a:xfrm>
        </p:grpSpPr>
        <p:grpSp>
          <p:nvGrpSpPr>
            <p:cNvPr id="13334" name="Group 85"/>
            <p:cNvGrpSpPr>
              <a:grpSpLocks/>
            </p:cNvGrpSpPr>
            <p:nvPr/>
          </p:nvGrpSpPr>
          <p:grpSpPr bwMode="auto">
            <a:xfrm>
              <a:off x="1592" y="2736"/>
              <a:ext cx="240" cy="192"/>
              <a:chOff x="1592" y="2736"/>
              <a:chExt cx="240" cy="192"/>
            </a:xfrm>
          </p:grpSpPr>
          <p:sp>
            <p:nvSpPr>
              <p:cNvPr id="13344" name="Line 83"/>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5" name="Line 84"/>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5" name="Group 86"/>
            <p:cNvGrpSpPr>
              <a:grpSpLocks/>
            </p:cNvGrpSpPr>
            <p:nvPr/>
          </p:nvGrpSpPr>
          <p:grpSpPr bwMode="auto">
            <a:xfrm>
              <a:off x="1584" y="1720"/>
              <a:ext cx="240" cy="192"/>
              <a:chOff x="1592" y="2736"/>
              <a:chExt cx="240" cy="192"/>
            </a:xfrm>
          </p:grpSpPr>
          <p:sp>
            <p:nvSpPr>
              <p:cNvPr id="13342" name="Line 87"/>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3" name="Line 88"/>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6" name="Group 89"/>
            <p:cNvGrpSpPr>
              <a:grpSpLocks/>
            </p:cNvGrpSpPr>
            <p:nvPr/>
          </p:nvGrpSpPr>
          <p:grpSpPr bwMode="auto">
            <a:xfrm>
              <a:off x="3200" y="2736"/>
              <a:ext cx="240" cy="192"/>
              <a:chOff x="1592" y="2736"/>
              <a:chExt cx="240" cy="192"/>
            </a:xfrm>
          </p:grpSpPr>
          <p:sp>
            <p:nvSpPr>
              <p:cNvPr id="13340" name="Line 90"/>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1" name="Line 91"/>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37" name="Group 92"/>
            <p:cNvGrpSpPr>
              <a:grpSpLocks/>
            </p:cNvGrpSpPr>
            <p:nvPr/>
          </p:nvGrpSpPr>
          <p:grpSpPr bwMode="auto">
            <a:xfrm>
              <a:off x="4016" y="2232"/>
              <a:ext cx="240" cy="192"/>
              <a:chOff x="1592" y="2736"/>
              <a:chExt cx="240" cy="192"/>
            </a:xfrm>
          </p:grpSpPr>
          <p:sp>
            <p:nvSpPr>
              <p:cNvPr id="13338" name="Line 93"/>
              <p:cNvSpPr>
                <a:spLocks noChangeShapeType="1"/>
              </p:cNvSpPr>
              <p:nvPr/>
            </p:nvSpPr>
            <p:spPr bwMode="auto">
              <a:xfrm>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94"/>
              <p:cNvSpPr>
                <a:spLocks noChangeShapeType="1"/>
              </p:cNvSpPr>
              <p:nvPr/>
            </p:nvSpPr>
            <p:spPr bwMode="auto">
              <a:xfrm flipV="1">
                <a:off x="1592" y="2736"/>
                <a:ext cx="240" cy="192"/>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6" name="Group 79"/>
          <p:cNvGrpSpPr>
            <a:grpSpLocks/>
          </p:cNvGrpSpPr>
          <p:nvPr/>
        </p:nvGrpSpPr>
        <p:grpSpPr bwMode="auto">
          <a:xfrm>
            <a:off x="2362200" y="3429000"/>
            <a:ext cx="5029200" cy="1676400"/>
            <a:chOff x="2362200" y="3429000"/>
            <a:chExt cx="5029200" cy="1676400"/>
          </a:xfrm>
        </p:grpSpPr>
        <p:sp>
          <p:nvSpPr>
            <p:cNvPr id="77" name="Rectangle 76"/>
            <p:cNvSpPr/>
            <p:nvPr/>
          </p:nvSpPr>
          <p:spPr>
            <a:xfrm>
              <a:off x="2362200" y="4800600"/>
              <a:ext cx="762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solidFill>
                  <a:srgbClr val="FFFFFF"/>
                </a:solidFill>
              </a:endParaRPr>
            </a:p>
          </p:txBody>
        </p:sp>
        <p:sp>
          <p:nvSpPr>
            <p:cNvPr id="78" name="Rectangle 77"/>
            <p:cNvSpPr/>
            <p:nvPr/>
          </p:nvSpPr>
          <p:spPr>
            <a:xfrm>
              <a:off x="4876800" y="4781550"/>
              <a:ext cx="762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solidFill>
                  <a:srgbClr val="FFFFFF"/>
                </a:solidFill>
              </a:endParaRPr>
            </a:p>
          </p:txBody>
        </p:sp>
        <p:sp>
          <p:nvSpPr>
            <p:cNvPr id="79" name="Rectangle 78"/>
            <p:cNvSpPr/>
            <p:nvPr/>
          </p:nvSpPr>
          <p:spPr>
            <a:xfrm>
              <a:off x="7010400" y="3429000"/>
              <a:ext cx="381000"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solidFill>
                  <a:srgbClr val="FFFFFF"/>
                </a:solidFill>
              </a:endParaRPr>
            </a:p>
          </p:txBody>
        </p:sp>
      </p:grpSp>
      <p:grpSp>
        <p:nvGrpSpPr>
          <p:cNvPr id="17" name="Group 84"/>
          <p:cNvGrpSpPr>
            <a:grpSpLocks/>
          </p:cNvGrpSpPr>
          <p:nvPr/>
        </p:nvGrpSpPr>
        <p:grpSpPr bwMode="auto">
          <a:xfrm>
            <a:off x="914400" y="5029200"/>
            <a:ext cx="1524000" cy="914400"/>
            <a:chOff x="914400" y="5029200"/>
            <a:chExt cx="1524000" cy="914400"/>
          </a:xfrm>
        </p:grpSpPr>
        <p:sp>
          <p:nvSpPr>
            <p:cNvPr id="13328" name="AutoShape 54"/>
            <p:cNvSpPr>
              <a:spLocks noChangeArrowheads="1"/>
            </p:cNvSpPr>
            <p:nvPr/>
          </p:nvSpPr>
          <p:spPr bwMode="auto">
            <a:xfrm>
              <a:off x="914400" y="5562600"/>
              <a:ext cx="914400" cy="381000"/>
            </a:xfrm>
            <a:prstGeom prst="roundRect">
              <a:avLst>
                <a:gd name="adj" fmla="val 16667"/>
              </a:avLst>
            </a:prstGeom>
            <a:solidFill>
              <a:srgbClr val="CCFFCC"/>
            </a:solidFill>
            <a:ln w="28575">
              <a:solidFill>
                <a:schemeClr val="accent2"/>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9" name="Text Box 55"/>
            <p:cNvSpPr txBox="1">
              <a:spLocks noChangeArrowheads="1"/>
            </p:cNvSpPr>
            <p:nvPr/>
          </p:nvSpPr>
          <p:spPr bwMode="auto">
            <a:xfrm>
              <a:off x="990600" y="55467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de-CH" sz="2000" i="1">
                  <a:solidFill>
                    <a:schemeClr val="accent2"/>
                  </a:solidFill>
                </a:rPr>
                <a:t>v</a:t>
              </a:r>
              <a:r>
                <a:rPr lang="de-CH" sz="2000" i="1" baseline="-25000">
                  <a:solidFill>
                    <a:schemeClr val="accent2"/>
                  </a:solidFill>
                </a:rPr>
                <a:t>0</a:t>
              </a:r>
              <a:r>
                <a:rPr lang="de-CH" sz="2000" i="1">
                  <a:solidFill>
                    <a:schemeClr val="accent2"/>
                  </a:solidFill>
                </a:rPr>
                <a:t> = 0</a:t>
              </a:r>
              <a:endParaRPr lang="en-US" sz="2000" i="1">
                <a:solidFill>
                  <a:schemeClr val="accent2"/>
                </a:solidFill>
              </a:endParaRPr>
            </a:p>
          </p:txBody>
        </p:sp>
        <p:sp>
          <p:nvSpPr>
            <p:cNvPr id="13330" name="Line 56"/>
            <p:cNvSpPr>
              <a:spLocks noChangeShapeType="1"/>
            </p:cNvSpPr>
            <p:nvPr/>
          </p:nvSpPr>
          <p:spPr bwMode="auto">
            <a:xfrm flipV="1">
              <a:off x="1828800" y="5029200"/>
              <a:ext cx="609600" cy="6096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8" name="Group 87"/>
          <p:cNvGrpSpPr>
            <a:grpSpLocks/>
          </p:cNvGrpSpPr>
          <p:nvPr/>
        </p:nvGrpSpPr>
        <p:grpSpPr bwMode="auto">
          <a:xfrm>
            <a:off x="533400" y="4949825"/>
            <a:ext cx="2667000" cy="1098550"/>
            <a:chOff x="533400" y="4949896"/>
            <a:chExt cx="2667000" cy="1097897"/>
          </a:xfrm>
        </p:grpSpPr>
        <p:sp>
          <p:nvSpPr>
            <p:cNvPr id="86" name="Rectangle 85"/>
            <p:cNvSpPr/>
            <p:nvPr/>
          </p:nvSpPr>
          <p:spPr>
            <a:xfrm>
              <a:off x="533400" y="5514710"/>
              <a:ext cx="1981200" cy="5330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solidFill>
                  <a:srgbClr val="FFFFFF"/>
                </a:solidFill>
              </a:endParaRPr>
            </a:p>
          </p:txBody>
        </p:sp>
        <p:sp>
          <p:nvSpPr>
            <p:cNvPr id="87" name="Rectangle 86"/>
            <p:cNvSpPr/>
            <p:nvPr/>
          </p:nvSpPr>
          <p:spPr>
            <a:xfrm>
              <a:off x="1219200" y="4949896"/>
              <a:ext cx="1981200" cy="5330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6" descr="Fig_9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533900" cy="2019300"/>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3232" name="Picture 48" descr="Fig_9_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9000"/>
            <a:ext cx="4710113" cy="2819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p:nvPr>
        </p:nvSpPr>
        <p:spPr/>
        <p:txBody>
          <a:bodyPr/>
          <a:lstStyle/>
          <a:p>
            <a:pPr eaLnBrk="1" hangingPunct="1"/>
            <a:r>
              <a:rPr lang="en-US" b="1" u="none" smtClean="0"/>
              <a:t>An Example III</a:t>
            </a:r>
          </a:p>
        </p:txBody>
      </p:sp>
      <p:grpSp>
        <p:nvGrpSpPr>
          <p:cNvPr id="2" name="Group 20"/>
          <p:cNvGrpSpPr>
            <a:grpSpLocks/>
          </p:cNvGrpSpPr>
          <p:nvPr/>
        </p:nvGrpSpPr>
        <p:grpSpPr bwMode="auto">
          <a:xfrm>
            <a:off x="4254500" y="4102100"/>
            <a:ext cx="3937000" cy="1473200"/>
            <a:chOff x="4254500" y="4102100"/>
            <a:chExt cx="3937000" cy="1473200"/>
          </a:xfrm>
        </p:grpSpPr>
        <p:sp>
          <p:nvSpPr>
            <p:cNvPr id="14342" name="Text Box 7"/>
            <p:cNvSpPr txBox="1">
              <a:spLocks noChangeArrowheads="1"/>
            </p:cNvSpPr>
            <p:nvPr/>
          </p:nvSpPr>
          <p:spPr bwMode="auto">
            <a:xfrm>
              <a:off x="4254500" y="52705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0</a:t>
              </a:r>
            </a:p>
          </p:txBody>
        </p:sp>
        <p:sp>
          <p:nvSpPr>
            <p:cNvPr id="14343" name="Text Box 22"/>
            <p:cNvSpPr txBox="1">
              <a:spLocks noChangeArrowheads="1"/>
            </p:cNvSpPr>
            <p:nvPr/>
          </p:nvSpPr>
          <p:spPr bwMode="auto">
            <a:xfrm>
              <a:off x="4279900" y="4102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L</a:t>
              </a:r>
            </a:p>
          </p:txBody>
        </p:sp>
        <p:sp>
          <p:nvSpPr>
            <p:cNvPr id="14344" name="Text Box 4"/>
            <p:cNvSpPr txBox="1">
              <a:spLocks noChangeArrowheads="1"/>
            </p:cNvSpPr>
            <p:nvPr/>
          </p:nvSpPr>
          <p:spPr bwMode="auto">
            <a:xfrm>
              <a:off x="46482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0</a:t>
              </a:r>
            </a:p>
          </p:txBody>
        </p:sp>
        <p:sp>
          <p:nvSpPr>
            <p:cNvPr id="14345" name="Text Box 12"/>
            <p:cNvSpPr txBox="1">
              <a:spLocks noChangeArrowheads="1"/>
            </p:cNvSpPr>
            <p:nvPr/>
          </p:nvSpPr>
          <p:spPr bwMode="auto">
            <a:xfrm>
              <a:off x="4648200" y="4102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L</a:t>
              </a:r>
            </a:p>
          </p:txBody>
        </p:sp>
        <p:sp>
          <p:nvSpPr>
            <p:cNvPr id="14346" name="Text Box 17"/>
            <p:cNvSpPr txBox="1">
              <a:spLocks noChangeArrowheads="1"/>
            </p:cNvSpPr>
            <p:nvPr/>
          </p:nvSpPr>
          <p:spPr bwMode="auto">
            <a:xfrm>
              <a:off x="5092700" y="4508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1</a:t>
              </a:r>
            </a:p>
          </p:txBody>
        </p:sp>
        <p:sp>
          <p:nvSpPr>
            <p:cNvPr id="14347" name="Text Box 18"/>
            <p:cNvSpPr txBox="1">
              <a:spLocks noChangeArrowheads="1"/>
            </p:cNvSpPr>
            <p:nvPr/>
          </p:nvSpPr>
          <p:spPr bwMode="auto">
            <a:xfrm>
              <a:off x="6019800" y="411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4348" name="Text Box 19"/>
            <p:cNvSpPr txBox="1">
              <a:spLocks noChangeArrowheads="1"/>
            </p:cNvSpPr>
            <p:nvPr/>
          </p:nvSpPr>
          <p:spPr bwMode="auto">
            <a:xfrm>
              <a:off x="6477000" y="4864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4349" name="Text Box 20"/>
            <p:cNvSpPr txBox="1">
              <a:spLocks noChangeArrowheads="1"/>
            </p:cNvSpPr>
            <p:nvPr/>
          </p:nvSpPr>
          <p:spPr bwMode="auto">
            <a:xfrm>
              <a:off x="5105400" y="485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1</a:t>
              </a:r>
            </a:p>
          </p:txBody>
        </p:sp>
        <p:sp>
          <p:nvSpPr>
            <p:cNvPr id="14350" name="Text Box 21"/>
            <p:cNvSpPr txBox="1">
              <a:spLocks noChangeArrowheads="1"/>
            </p:cNvSpPr>
            <p:nvPr/>
          </p:nvSpPr>
          <p:spPr bwMode="auto">
            <a:xfrm>
              <a:off x="5626100" y="41021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1</a:t>
              </a:r>
            </a:p>
          </p:txBody>
        </p:sp>
        <p:sp>
          <p:nvSpPr>
            <p:cNvPr id="14351" name="Text Box 23"/>
            <p:cNvSpPr txBox="1">
              <a:spLocks noChangeArrowheads="1"/>
            </p:cNvSpPr>
            <p:nvPr/>
          </p:nvSpPr>
          <p:spPr bwMode="auto">
            <a:xfrm>
              <a:off x="6438900" y="4508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v</a:t>
              </a:r>
              <a:r>
                <a:rPr lang="en-US" sz="1400" i="1" baseline="-25000">
                  <a:solidFill>
                    <a:schemeClr val="accent2"/>
                  </a:solidFill>
                </a:rPr>
                <a:t>2</a:t>
              </a:r>
            </a:p>
          </p:txBody>
        </p:sp>
        <p:sp>
          <p:nvSpPr>
            <p:cNvPr id="14352" name="Text Box 26"/>
            <p:cNvSpPr txBox="1">
              <a:spLocks noChangeArrowheads="1"/>
            </p:cNvSpPr>
            <p:nvPr/>
          </p:nvSpPr>
          <p:spPr bwMode="auto">
            <a:xfrm>
              <a:off x="7747000" y="45085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2</a:t>
              </a:r>
            </a:p>
          </p:txBody>
        </p:sp>
        <p:sp>
          <p:nvSpPr>
            <p:cNvPr id="14353" name="Text Box 27"/>
            <p:cNvSpPr txBox="1">
              <a:spLocks noChangeArrowheads="1"/>
            </p:cNvSpPr>
            <p:nvPr/>
          </p:nvSpPr>
          <p:spPr bwMode="auto">
            <a:xfrm>
              <a:off x="7289800" y="51562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2"/>
                  </a:solidFill>
                </a:rPr>
                <a:t>u</a:t>
              </a:r>
              <a:r>
                <a:rPr lang="en-US" sz="1400" i="1" baseline="-25000">
                  <a:solidFill>
                    <a:schemeClr val="accent2"/>
                  </a:solidFill>
                </a:rPr>
                <a:t>C</a:t>
              </a:r>
            </a:p>
          </p:txBody>
        </p:sp>
        <p:sp>
          <p:nvSpPr>
            <p:cNvPr id="14354" name="Text Box 28"/>
            <p:cNvSpPr txBox="1">
              <a:spLocks noChangeArrowheads="1"/>
            </p:cNvSpPr>
            <p:nvPr/>
          </p:nvSpPr>
          <p:spPr bwMode="auto">
            <a:xfrm>
              <a:off x="6908800" y="5181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C</a:t>
              </a:r>
            </a:p>
          </p:txBody>
        </p:sp>
        <p:sp>
          <p:nvSpPr>
            <p:cNvPr id="14355" name="Text Box 33"/>
            <p:cNvSpPr txBox="1">
              <a:spLocks noChangeArrowheads="1"/>
            </p:cNvSpPr>
            <p:nvPr/>
          </p:nvSpPr>
          <p:spPr bwMode="auto">
            <a:xfrm>
              <a:off x="7785100" y="48387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i</a:t>
              </a:r>
              <a:r>
                <a:rPr lang="en-US" sz="1400" i="1" baseline="-25000">
                  <a:solidFill>
                    <a:schemeClr val="accent1"/>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2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143000"/>
            <a:ext cx="9144000" cy="609600"/>
          </a:xfrm>
        </p:spPr>
        <p:txBody>
          <a:bodyPr/>
          <a:lstStyle/>
          <a:p>
            <a:pPr eaLnBrk="1" hangingPunct="1"/>
            <a:r>
              <a:rPr lang="en-US" b="1" u="none" smtClean="0"/>
              <a:t>Bond Graphs II</a:t>
            </a:r>
          </a:p>
        </p:txBody>
      </p:sp>
      <p:sp>
        <p:nvSpPr>
          <p:cNvPr id="8" name="Rectangle 3"/>
          <p:cNvSpPr>
            <a:spLocks noChangeArrowheads="1"/>
          </p:cNvSpPr>
          <p:nvPr/>
        </p:nvSpPr>
        <p:spPr bwMode="auto">
          <a:xfrm>
            <a:off x="685800" y="19050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a:t>Bond graphs offer the most primitive graphical user interface that is still fully object-oriented.</a:t>
            </a:r>
          </a:p>
          <a:p>
            <a:pPr algn="just" eaLnBrk="1" hangingPunct="1">
              <a:lnSpc>
                <a:spcPct val="90000"/>
              </a:lnSpc>
              <a:spcBef>
                <a:spcPct val="20000"/>
              </a:spcBef>
              <a:buFont typeface="Wingdings" panose="05000000000000000000" pitchFamily="2" charset="2"/>
              <a:buChar char="Ø"/>
            </a:pPr>
            <a:r>
              <a:rPr lang="en-US" sz="2000" b="0"/>
              <a:t>Bond graph-based libraries enable the model designer to continue using graphical modeling as far down as possible.</a:t>
            </a:r>
          </a:p>
          <a:p>
            <a:pPr algn="just" eaLnBrk="1" hangingPunct="1">
              <a:lnSpc>
                <a:spcPct val="90000"/>
              </a:lnSpc>
              <a:spcBef>
                <a:spcPct val="20000"/>
              </a:spcBef>
              <a:buFont typeface="Wingdings" panose="05000000000000000000" pitchFamily="2" charset="2"/>
              <a:buChar char="Ø"/>
            </a:pPr>
            <a:r>
              <a:rPr lang="en-US" sz="2000" b="0"/>
              <a:t>The underlying lower-most equation-based model layer is so simple and so generic that it can be coded once and for all.</a:t>
            </a:r>
          </a:p>
          <a:p>
            <a:pPr algn="just" eaLnBrk="1" hangingPunct="1">
              <a:lnSpc>
                <a:spcPct val="90000"/>
              </a:lnSpc>
              <a:spcBef>
                <a:spcPct val="20000"/>
              </a:spcBef>
              <a:buFont typeface="Wingdings" panose="05000000000000000000" pitchFamily="2" charset="2"/>
              <a:buChar char="Ø"/>
            </a:pPr>
            <a:r>
              <a:rPr lang="en-US" sz="2000" b="0"/>
              <a:t>The model designer thus rarely needs to code any equations at all.</a:t>
            </a:r>
          </a:p>
          <a:p>
            <a:pPr algn="just" eaLnBrk="1" hangingPunct="1">
              <a:lnSpc>
                <a:spcPct val="90000"/>
              </a:lnSpc>
              <a:spcBef>
                <a:spcPct val="20000"/>
              </a:spcBef>
              <a:buFont typeface="Wingdings" panose="05000000000000000000" pitchFamily="2" charset="2"/>
              <a:buChar char="Ø"/>
            </a:pPr>
            <a:r>
              <a:rPr lang="en-US" sz="2000" b="0"/>
              <a:t>The basic (leaf) models are simple and easily maintainable.</a:t>
            </a:r>
          </a:p>
          <a:p>
            <a:pPr algn="just" eaLnBrk="1" hangingPunct="1">
              <a:lnSpc>
                <a:spcPct val="90000"/>
              </a:lnSpc>
              <a:spcBef>
                <a:spcPct val="20000"/>
              </a:spcBef>
              <a:buFont typeface="Wingdings" panose="05000000000000000000" pitchFamily="2" charset="2"/>
              <a:buChar char="Ø"/>
            </a:pPr>
            <a:r>
              <a:rPr lang="en-US" sz="2000" b="0"/>
              <a:t>However, bond graphs rarely represent a suitable end-user interface.</a:t>
            </a:r>
          </a:p>
          <a:p>
            <a:pPr algn="just" eaLnBrk="1" hangingPunct="1">
              <a:lnSpc>
                <a:spcPct val="90000"/>
              </a:lnSpc>
              <a:spcBef>
                <a:spcPct val="20000"/>
              </a:spcBef>
              <a:buFont typeface="Wingdings" panose="05000000000000000000" pitchFamily="2" charset="2"/>
              <a:buChar char="Ø"/>
            </a:pPr>
            <a:r>
              <a:rPr lang="en-US" sz="2000" b="0"/>
              <a:t>Model abstraction is being used to wrap bond graph models into higher abstraction layers that are more comfortable to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609600"/>
          </a:xfrm>
        </p:spPr>
        <p:txBody>
          <a:bodyPr/>
          <a:lstStyle/>
          <a:p>
            <a:pPr eaLnBrk="1" hangingPunct="1"/>
            <a:r>
              <a:rPr lang="en-US" b="1" u="none" dirty="0" smtClean="0"/>
              <a:t>Acknowledgments</a:t>
            </a:r>
          </a:p>
        </p:txBody>
      </p:sp>
      <p:sp>
        <p:nvSpPr>
          <p:cNvPr id="5" name="Rectangle 2"/>
          <p:cNvSpPr txBox="1">
            <a:spLocks noChangeArrowheads="1"/>
          </p:cNvSpPr>
          <p:nvPr/>
        </p:nvSpPr>
        <p:spPr bwMode="auto">
          <a:xfrm>
            <a:off x="2234153" y="1905000"/>
            <a:ext cx="6248400"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i="1" dirty="0" smtClean="0"/>
              <a:t>Dr. Ernesto </a:t>
            </a:r>
            <a:r>
              <a:rPr lang="en-US" sz="2000" i="1" dirty="0" err="1" smtClean="0"/>
              <a:t>Kofman</a:t>
            </a:r>
            <a:r>
              <a:rPr lang="en-US" sz="2000" b="0" dirty="0" smtClean="0"/>
              <a:t> (National University of  Rosario, Argentina) is the originator of the </a:t>
            </a:r>
            <a:r>
              <a:rPr lang="en-US" sz="2000" b="0" i="1" dirty="0" smtClean="0"/>
              <a:t>Quantized State System (QSS) Solvers</a:t>
            </a:r>
            <a:r>
              <a:rPr lang="en-US" sz="2000" b="0" dirty="0" smtClean="0"/>
              <a:t> discussed in this presentation</a:t>
            </a:r>
            <a:endParaRPr lang="en-US" sz="2000" b="0"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981200"/>
            <a:ext cx="845820" cy="1058889"/>
          </a:xfrm>
          <a:prstGeom prst="rect">
            <a:avLst/>
          </a:prstGeom>
        </p:spPr>
      </p:pic>
      <p:sp>
        <p:nvSpPr>
          <p:cNvPr id="7" name="Rectangle 2"/>
          <p:cNvSpPr txBox="1">
            <a:spLocks noChangeArrowheads="1"/>
          </p:cNvSpPr>
          <p:nvPr/>
        </p:nvSpPr>
        <p:spPr bwMode="auto">
          <a:xfrm>
            <a:off x="2238081" y="3304881"/>
            <a:ext cx="6248400"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i="1" dirty="0" err="1" smtClean="0"/>
              <a:t>Xenofon</a:t>
            </a:r>
            <a:r>
              <a:rPr lang="en-US" sz="2000" i="1" dirty="0" smtClean="0"/>
              <a:t> </a:t>
            </a:r>
            <a:r>
              <a:rPr lang="en-US" sz="2000" i="1" dirty="0" err="1" smtClean="0"/>
              <a:t>Floros</a:t>
            </a:r>
            <a:r>
              <a:rPr lang="en-US" sz="2000" i="1" dirty="0" smtClean="0"/>
              <a:t> </a:t>
            </a:r>
            <a:r>
              <a:rPr lang="en-US" sz="2000" b="0" dirty="0" smtClean="0"/>
              <a:t>(ETH Zurich, Switzerland) is a Ph.D. student of mine working on multi-core implementations of QSS solvers and on making QSS solvers accessible from within </a:t>
            </a:r>
            <a:r>
              <a:rPr lang="en-US" sz="2000" b="0" dirty="0" err="1" smtClean="0"/>
              <a:t>Modelica</a:t>
            </a:r>
            <a:endParaRPr lang="en-US" sz="2000" b="0"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61" y="3362227"/>
            <a:ext cx="695227" cy="10639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745916"/>
            <a:ext cx="914400" cy="12268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2338" y="4734918"/>
            <a:ext cx="931102" cy="1237818"/>
          </a:xfrm>
          <a:prstGeom prst="rect">
            <a:avLst/>
          </a:prstGeom>
        </p:spPr>
      </p:pic>
      <p:sp>
        <p:nvSpPr>
          <p:cNvPr id="10" name="Rectangle 2"/>
          <p:cNvSpPr txBox="1">
            <a:spLocks noChangeArrowheads="1"/>
          </p:cNvSpPr>
          <p:nvPr/>
        </p:nvSpPr>
        <p:spPr bwMode="auto">
          <a:xfrm>
            <a:off x="2472778" y="4781746"/>
            <a:ext cx="5985422"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i="1" dirty="0" smtClean="0"/>
              <a:t>Markus Andres </a:t>
            </a:r>
            <a:r>
              <a:rPr lang="en-US" sz="2000" b="0" dirty="0" smtClean="0"/>
              <a:t>and</a:t>
            </a:r>
            <a:r>
              <a:rPr lang="en-US" sz="2000" i="1" dirty="0" smtClean="0"/>
              <a:t> Thomas Schmitt </a:t>
            </a:r>
            <a:r>
              <a:rPr lang="en-US" sz="2000" b="0" dirty="0" smtClean="0"/>
              <a:t>(University of Applied Sciences of the Vorarlberg, Austria) were two MS students of mine who implemented free </a:t>
            </a:r>
            <a:r>
              <a:rPr lang="en-US" sz="2000" b="0" dirty="0" err="1" smtClean="0"/>
              <a:t>Modelica</a:t>
            </a:r>
            <a:r>
              <a:rPr lang="en-US" sz="2000" b="0" dirty="0" smtClean="0"/>
              <a:t> libraries for modeling tires and motorcycles</a:t>
            </a:r>
            <a:endParaRPr lang="en-US" sz="2000" b="0" dirty="0">
              <a:solidFill>
                <a:schemeClr val="tx2"/>
              </a:solidFill>
            </a:endParaRPr>
          </a:p>
        </p:txBody>
      </p:sp>
    </p:spTree>
    <p:extLst>
      <p:ext uri="{BB962C8B-B14F-4D97-AF65-F5344CB8AC3E}">
        <p14:creationId xmlns:p14="http://schemas.microsoft.com/office/powerpoint/2010/main" val="3052032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43000"/>
            <a:ext cx="9144000" cy="609600"/>
          </a:xfrm>
        </p:spPr>
        <p:txBody>
          <a:bodyPr/>
          <a:lstStyle/>
          <a:p>
            <a:pPr eaLnBrk="1" hangingPunct="1"/>
            <a:r>
              <a:rPr lang="en-US" b="1" u="none" smtClean="0"/>
              <a:t>General Bond Graph Libraries from ETH</a:t>
            </a:r>
          </a:p>
        </p:txBody>
      </p:sp>
      <p:sp>
        <p:nvSpPr>
          <p:cNvPr id="8" name="Rectangle 3"/>
          <p:cNvSpPr>
            <a:spLocks noChangeArrowheads="1"/>
          </p:cNvSpPr>
          <p:nvPr/>
        </p:nvSpPr>
        <p:spPr bwMode="auto">
          <a:xfrm>
            <a:off x="685800" y="1981200"/>
            <a:ext cx="777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a:t>ETH Zurich maintains three general bond graph libraries that are all in the public domain.</a:t>
            </a:r>
          </a:p>
          <a:p>
            <a:pPr algn="just" eaLnBrk="1" hangingPunct="1">
              <a:lnSpc>
                <a:spcPct val="90000"/>
              </a:lnSpc>
              <a:spcBef>
                <a:spcPct val="20000"/>
              </a:spcBef>
              <a:buFontTx/>
              <a:buChar char="•"/>
            </a:pPr>
            <a:r>
              <a:rPr lang="en-US" sz="2000" b="0"/>
              <a:t>They represent an alternative to the MSL in many respects.</a:t>
            </a:r>
          </a:p>
          <a:p>
            <a:pPr algn="just" eaLnBrk="1" hangingPunct="1">
              <a:lnSpc>
                <a:spcPct val="90000"/>
              </a:lnSpc>
              <a:spcBef>
                <a:spcPct val="20000"/>
              </a:spcBef>
              <a:buFontTx/>
              <a:buChar char="•"/>
            </a:pPr>
            <a:r>
              <a:rPr lang="en-US" sz="2000" b="0"/>
              <a:t>A disadvantage might be that these libraries are used by a smaller number of customers, and consequently, the models contained in them may be less thoroughly tested.</a:t>
            </a:r>
          </a:p>
          <a:p>
            <a:pPr algn="just" eaLnBrk="1" hangingPunct="1">
              <a:lnSpc>
                <a:spcPct val="90000"/>
              </a:lnSpc>
              <a:spcBef>
                <a:spcPct val="20000"/>
              </a:spcBef>
              <a:buFontTx/>
              <a:buChar char="•"/>
            </a:pPr>
            <a:r>
              <a:rPr lang="en-US" sz="2000" b="0"/>
              <a:t>An advantage is that the average bond graph models are smaller in size and therefore more easily understandable and maintainable.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43000"/>
            <a:ext cx="9144000" cy="609600"/>
          </a:xfrm>
        </p:spPr>
        <p:txBody>
          <a:bodyPr/>
          <a:lstStyle/>
          <a:p>
            <a:pPr eaLnBrk="1" hangingPunct="1"/>
            <a:r>
              <a:rPr lang="en-US" b="1" u="none" smtClean="0"/>
              <a:t>ETH General Bond Graph Libraries II</a:t>
            </a:r>
          </a:p>
        </p:txBody>
      </p:sp>
      <p:sp>
        <p:nvSpPr>
          <p:cNvPr id="8" name="Rectangle 3"/>
          <p:cNvSpPr>
            <a:spLocks noChangeArrowheads="1"/>
          </p:cNvSpPr>
          <p:nvPr/>
        </p:nvSpPr>
        <p:spPr bwMode="auto">
          <a:xfrm>
            <a:off x="685800" y="1981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i="1" dirty="0" err="1">
                <a:solidFill>
                  <a:srgbClr val="FF0000"/>
                </a:solidFill>
              </a:rPr>
              <a:t>BondLib</a:t>
            </a:r>
            <a:r>
              <a:rPr lang="en-US" sz="2000" b="0" dirty="0"/>
              <a:t> is a library consisting of models making use of scalar (black) bonds.  Sub-libraries exist for electrical circuits (including an implementation of SPICE), for mechanical 1D models, for hydraulics (not in the MSL</a:t>
            </a:r>
            <a:r>
              <a:rPr lang="en-US" sz="2000" b="0" dirty="0" smtClean="0"/>
              <a:t>) </a:t>
            </a:r>
            <a:r>
              <a:rPr lang="en-US" sz="2000" b="0" dirty="0"/>
              <a:t>and </a:t>
            </a:r>
            <a:r>
              <a:rPr lang="en-US" sz="2000" b="0" dirty="0" smtClean="0"/>
              <a:t>pneumatics (not </a:t>
            </a:r>
            <a:r>
              <a:rPr lang="en-US" sz="2000" b="0" dirty="0"/>
              <a:t>in the MSL), and for irreversible thermodynamics.</a:t>
            </a:r>
          </a:p>
          <a:p>
            <a:pPr algn="just" eaLnBrk="1" hangingPunct="1">
              <a:lnSpc>
                <a:spcPct val="90000"/>
              </a:lnSpc>
              <a:spcBef>
                <a:spcPct val="20000"/>
              </a:spcBef>
              <a:buFontTx/>
              <a:buChar char="•"/>
            </a:pPr>
            <a:r>
              <a:rPr lang="en-US" sz="2000" i="1" dirty="0" err="1">
                <a:solidFill>
                  <a:srgbClr val="FF0000"/>
                </a:solidFill>
              </a:rPr>
              <a:t>MultiBondLib</a:t>
            </a:r>
            <a:r>
              <a:rPr lang="en-US" sz="2000" b="0" dirty="0"/>
              <a:t> is a library consisting of models making use of (blue) vector bonds, called multi-bonds.  Sub-libraries exist for multi-body system dynamics, especially 2D mechanical systems (not in the MSL), 3D mechanical systems, 3D mechanical systems with ideal impacts (not in the MSL),  and 3D mechanical systems in a gravitational pool (not in the MSL).</a:t>
            </a:r>
          </a:p>
          <a:p>
            <a:pPr algn="just" eaLnBrk="1" hangingPunct="1">
              <a:lnSpc>
                <a:spcPct val="90000"/>
              </a:lnSpc>
              <a:spcBef>
                <a:spcPct val="20000"/>
              </a:spcBef>
              <a:buFontTx/>
              <a:buChar char="•"/>
            </a:pPr>
            <a:r>
              <a:rPr lang="en-US" sz="2000" i="1" dirty="0" err="1">
                <a:solidFill>
                  <a:srgbClr val="FF0000"/>
                </a:solidFill>
              </a:rPr>
              <a:t>ThermoBondLib</a:t>
            </a:r>
            <a:r>
              <a:rPr lang="en-US" sz="2000" b="0" dirty="0"/>
              <a:t> is a library consisting of models making use of (red) vector bonds representing simultaneous flows of mass, volume, and heat.  This library is primarily useful for the description of convective flows (computational fluid dynamics) and chemical reaction dynamics.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990600"/>
            <a:ext cx="7772400" cy="609600"/>
          </a:xfrm>
        </p:spPr>
        <p:txBody>
          <a:bodyPr/>
          <a:lstStyle/>
          <a:p>
            <a:pPr eaLnBrk="1" hangingPunct="1"/>
            <a:r>
              <a:rPr lang="en-US" b="1" u="none" smtClean="0"/>
              <a:t>A Crane Crab</a:t>
            </a:r>
          </a:p>
        </p:txBody>
      </p:sp>
      <p:pic>
        <p:nvPicPr>
          <p:cNvPr id="180242" name="Picture 18" descr="Fig_20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89100"/>
            <a:ext cx="4664075" cy="4525963"/>
          </a:xfr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4"/>
          <p:cNvGrpSpPr>
            <a:grpSpLocks/>
          </p:cNvGrpSpPr>
          <p:nvPr/>
        </p:nvGrpSpPr>
        <p:grpSpPr bwMode="auto">
          <a:xfrm>
            <a:off x="177800" y="4114800"/>
            <a:ext cx="4572000" cy="2057400"/>
            <a:chOff x="112" y="2592"/>
            <a:chExt cx="2880" cy="1296"/>
          </a:xfrm>
        </p:grpSpPr>
        <p:sp>
          <p:nvSpPr>
            <p:cNvPr id="18441" name="AutoShape 20"/>
            <p:cNvSpPr>
              <a:spLocks noChangeArrowheads="1"/>
            </p:cNvSpPr>
            <p:nvPr/>
          </p:nvSpPr>
          <p:spPr bwMode="auto">
            <a:xfrm>
              <a:off x="112" y="2592"/>
              <a:ext cx="2880" cy="1296"/>
            </a:xfrm>
            <a:prstGeom prst="roundRect">
              <a:avLst>
                <a:gd name="adj" fmla="val 16667"/>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8442" name="Text Box 21"/>
            <p:cNvSpPr txBox="1">
              <a:spLocks noChangeArrowheads="1"/>
            </p:cNvSpPr>
            <p:nvPr/>
          </p:nvSpPr>
          <p:spPr bwMode="auto">
            <a:xfrm>
              <a:off x="1904" y="2656"/>
              <a:ext cx="100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rgbClr val="008000"/>
                  </a:solidFill>
                </a:rPr>
                <a:t>Standard Modelica multi-body systems library</a:t>
              </a:r>
            </a:p>
          </p:txBody>
        </p:sp>
      </p:grpSp>
      <p:grpSp>
        <p:nvGrpSpPr>
          <p:cNvPr id="3" name="Group 25"/>
          <p:cNvGrpSpPr>
            <a:grpSpLocks/>
          </p:cNvGrpSpPr>
          <p:nvPr/>
        </p:nvGrpSpPr>
        <p:grpSpPr bwMode="auto">
          <a:xfrm>
            <a:off x="177800" y="1727200"/>
            <a:ext cx="4572000" cy="2057400"/>
            <a:chOff x="112" y="1088"/>
            <a:chExt cx="2880" cy="1296"/>
          </a:xfrm>
        </p:grpSpPr>
        <p:sp>
          <p:nvSpPr>
            <p:cNvPr id="18439" name="AutoShape 22"/>
            <p:cNvSpPr>
              <a:spLocks noChangeArrowheads="1"/>
            </p:cNvSpPr>
            <p:nvPr/>
          </p:nvSpPr>
          <p:spPr bwMode="auto">
            <a:xfrm>
              <a:off x="112" y="1088"/>
              <a:ext cx="2880" cy="1296"/>
            </a:xfrm>
            <a:prstGeom prst="roundRect">
              <a:avLst>
                <a:gd name="adj" fmla="val 16667"/>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8440" name="Text Box 23"/>
            <p:cNvSpPr txBox="1">
              <a:spLocks noChangeArrowheads="1"/>
            </p:cNvSpPr>
            <p:nvPr/>
          </p:nvSpPr>
          <p:spPr bwMode="auto">
            <a:xfrm>
              <a:off x="1904" y="1112"/>
              <a:ext cx="100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rgbClr val="008000"/>
                  </a:solidFill>
                </a:rPr>
                <a:t>Planar mechanics sub-library of the multi-bond graph library</a:t>
              </a:r>
            </a:p>
          </p:txBody>
        </p:sp>
      </p:grpSp>
      <p:sp>
        <p:nvSpPr>
          <p:cNvPr id="180250" name="Rectangle 26"/>
          <p:cNvSpPr>
            <a:spLocks noChangeArrowheads="1"/>
          </p:cNvSpPr>
          <p:nvPr/>
        </p:nvSpPr>
        <p:spPr bwMode="auto">
          <a:xfrm>
            <a:off x="4953000" y="16764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spcBef>
                <a:spcPct val="20000"/>
              </a:spcBef>
              <a:buFontTx/>
              <a:buChar char="•"/>
            </a:pPr>
            <a:r>
              <a:rPr lang="en-US" sz="2000" b="0" dirty="0"/>
              <a:t>The standard </a:t>
            </a:r>
            <a:r>
              <a:rPr lang="en-US" sz="2000" b="0" dirty="0" err="1"/>
              <a:t>Modelica</a:t>
            </a:r>
            <a:r>
              <a:rPr lang="en-US" sz="2000" b="0" dirty="0"/>
              <a:t> multi-body systems library is a general-purpose 3D mechanics library. No separate support for planar mechanics is currently being offered.</a:t>
            </a:r>
          </a:p>
          <a:p>
            <a:pPr algn="just" eaLnBrk="1" hangingPunct="1">
              <a:spcBef>
                <a:spcPct val="20000"/>
              </a:spcBef>
              <a:buFontTx/>
              <a:buChar char="•"/>
            </a:pPr>
            <a:r>
              <a:rPr lang="en-US" sz="2000" b="0" dirty="0"/>
              <a:t>The multi-bond graph library contains separate sub-libraries for planar mechanics and 3D mechanics, as well as for modeling hard collisions between mechanical bodies and for modeling gravitational pools (celestial mechanics).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0242"/>
                                        </p:tgtEl>
                                        <p:attrNameLst>
                                          <p:attrName>style.visibility</p:attrName>
                                        </p:attrNameLst>
                                      </p:cBhvr>
                                      <p:to>
                                        <p:strVal val="visible"/>
                                      </p:to>
                                    </p:set>
                                    <p:animEffect transition="in" filter="diamond(in)">
                                      <p:cBhvr>
                                        <p:cTn id="7" dur="2000"/>
                                        <p:tgtEl>
                                          <p:spTgt spid="18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0250">
                                            <p:txEl>
                                              <p:pRg st="0" end="0"/>
                                            </p:txEl>
                                          </p:spTgt>
                                        </p:tgtEl>
                                        <p:attrNameLst>
                                          <p:attrName>style.visibility</p:attrName>
                                        </p:attrNameLst>
                                      </p:cBhvr>
                                      <p:to>
                                        <p:strVal val="visible"/>
                                      </p:to>
                                    </p:set>
                                    <p:animEffect transition="in" filter="dissolve">
                                      <p:cBhvr>
                                        <p:cTn id="17" dur="500"/>
                                        <p:tgtEl>
                                          <p:spTgt spid="18025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0250">
                                            <p:txEl>
                                              <p:pRg st="1" end="1"/>
                                            </p:txEl>
                                          </p:spTgt>
                                        </p:tgtEl>
                                        <p:attrNameLst>
                                          <p:attrName>style.visibility</p:attrName>
                                        </p:attrNameLst>
                                      </p:cBhvr>
                                      <p:to>
                                        <p:strVal val="visible"/>
                                      </p:to>
                                    </p:set>
                                    <p:animEffect transition="in" filter="dissolve">
                                      <p:cBhvr>
                                        <p:cTn id="27" dur="500"/>
                                        <p:tgtEl>
                                          <p:spTgt spid="180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901700"/>
            <a:ext cx="7772400" cy="609600"/>
          </a:xfrm>
        </p:spPr>
        <p:txBody>
          <a:bodyPr/>
          <a:lstStyle/>
          <a:p>
            <a:pPr eaLnBrk="1" hangingPunct="1"/>
            <a:r>
              <a:rPr lang="en-US" b="1" u="none" smtClean="0"/>
              <a:t>Revolute Joints</a:t>
            </a:r>
          </a:p>
        </p:txBody>
      </p:sp>
      <p:pic>
        <p:nvPicPr>
          <p:cNvPr id="188419" name="Picture 3" descr="Fig_20_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89100"/>
            <a:ext cx="3810000" cy="4525963"/>
          </a:xfr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8420" name="Oval 4"/>
          <p:cNvSpPr>
            <a:spLocks noChangeArrowheads="1"/>
          </p:cNvSpPr>
          <p:nvPr/>
        </p:nvSpPr>
        <p:spPr bwMode="auto">
          <a:xfrm>
            <a:off x="1612900" y="2794000"/>
            <a:ext cx="762000" cy="698500"/>
          </a:xfrm>
          <a:prstGeom prst="ellipse">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88422" name="Line 6"/>
          <p:cNvSpPr>
            <a:spLocks noChangeShapeType="1"/>
          </p:cNvSpPr>
          <p:nvPr/>
        </p:nvSpPr>
        <p:spPr bwMode="auto">
          <a:xfrm flipV="1">
            <a:off x="1752600" y="1574800"/>
            <a:ext cx="1041400" cy="132080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23" name="Line 7"/>
          <p:cNvSpPr>
            <a:spLocks noChangeShapeType="1"/>
          </p:cNvSpPr>
          <p:nvPr/>
        </p:nvSpPr>
        <p:spPr bwMode="auto">
          <a:xfrm flipH="1" flipV="1">
            <a:off x="1752600" y="3429000"/>
            <a:ext cx="1041400" cy="990600"/>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31" name="Oval 15"/>
          <p:cNvSpPr>
            <a:spLocks noChangeArrowheads="1"/>
          </p:cNvSpPr>
          <p:nvPr/>
        </p:nvSpPr>
        <p:spPr bwMode="auto">
          <a:xfrm>
            <a:off x="1612900" y="5321300"/>
            <a:ext cx="762000" cy="6985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pic>
        <p:nvPicPr>
          <p:cNvPr id="188432" name="Picture 16" descr="Fig_20_8"/>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592263"/>
            <a:ext cx="3505200" cy="282733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88434" name="Picture 18" descr="Fig_20_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24000"/>
            <a:ext cx="3922713" cy="22860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88436" name="Picture 20" descr="Fig_20_10">
            <a:hlinkClick r:id="rId6" action="ppaction://hlinkfile"/>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581400"/>
            <a:ext cx="617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88438" name="Line 22"/>
          <p:cNvSpPr>
            <a:spLocks noChangeShapeType="1"/>
          </p:cNvSpPr>
          <p:nvPr/>
        </p:nvSpPr>
        <p:spPr bwMode="auto">
          <a:xfrm flipV="1">
            <a:off x="9067800" y="3581400"/>
            <a:ext cx="0" cy="2819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39" name="Line 23"/>
          <p:cNvSpPr>
            <a:spLocks noChangeShapeType="1"/>
          </p:cNvSpPr>
          <p:nvPr/>
        </p:nvSpPr>
        <p:spPr bwMode="auto">
          <a:xfrm flipV="1">
            <a:off x="2908300" y="3594100"/>
            <a:ext cx="0" cy="2819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0" name="Line 24"/>
          <p:cNvSpPr>
            <a:spLocks noChangeShapeType="1"/>
          </p:cNvSpPr>
          <p:nvPr/>
        </p:nvSpPr>
        <p:spPr bwMode="auto">
          <a:xfrm flipH="1">
            <a:off x="2895600" y="3581400"/>
            <a:ext cx="6019800" cy="25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1" name="Line 25"/>
          <p:cNvSpPr>
            <a:spLocks noChangeShapeType="1"/>
          </p:cNvSpPr>
          <p:nvPr/>
        </p:nvSpPr>
        <p:spPr bwMode="auto">
          <a:xfrm flipH="1">
            <a:off x="3048000" y="3581400"/>
            <a:ext cx="6019800" cy="254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2" name="Line 26"/>
          <p:cNvSpPr>
            <a:spLocks noChangeShapeType="1"/>
          </p:cNvSpPr>
          <p:nvPr/>
        </p:nvSpPr>
        <p:spPr bwMode="auto">
          <a:xfrm flipV="1">
            <a:off x="1676400" y="3606800"/>
            <a:ext cx="1219200" cy="18796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443" name="Line 27"/>
          <p:cNvSpPr>
            <a:spLocks noChangeShapeType="1"/>
          </p:cNvSpPr>
          <p:nvPr/>
        </p:nvSpPr>
        <p:spPr bwMode="auto">
          <a:xfrm flipH="1" flipV="1">
            <a:off x="1752600" y="5943600"/>
            <a:ext cx="1155700" cy="45720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dissolve">
                                      <p:cBhvr>
                                        <p:cTn id="7" dur="500"/>
                                        <p:tgtEl>
                                          <p:spTgt spid="188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8420"/>
                                        </p:tgtEl>
                                        <p:attrNameLst>
                                          <p:attrName>style.visibility</p:attrName>
                                        </p:attrNameLst>
                                      </p:cBhvr>
                                      <p:to>
                                        <p:strVal val="visible"/>
                                      </p:to>
                                    </p:set>
                                    <p:animEffect transition="in" filter="diamond(in)">
                                      <p:cBhvr>
                                        <p:cTn id="12" dur="2000"/>
                                        <p:tgtEl>
                                          <p:spTgt spid="18842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88422"/>
                                        </p:tgtEl>
                                        <p:attrNameLst>
                                          <p:attrName>style.visibility</p:attrName>
                                        </p:attrNameLst>
                                      </p:cBhvr>
                                      <p:to>
                                        <p:strVal val="visible"/>
                                      </p:to>
                                    </p:set>
                                    <p:animEffect transition="in" filter="diamond(in)">
                                      <p:cBhvr>
                                        <p:cTn id="15" dur="2000"/>
                                        <p:tgtEl>
                                          <p:spTgt spid="18842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88423"/>
                                        </p:tgtEl>
                                        <p:attrNameLst>
                                          <p:attrName>style.visibility</p:attrName>
                                        </p:attrNameLst>
                                      </p:cBhvr>
                                      <p:to>
                                        <p:strVal val="visible"/>
                                      </p:to>
                                    </p:set>
                                    <p:animEffect transition="in" filter="diamond(in)">
                                      <p:cBhvr>
                                        <p:cTn id="18" dur="2000"/>
                                        <p:tgtEl>
                                          <p:spTgt spid="188423"/>
                                        </p:tgtEl>
                                      </p:cBhvr>
                                    </p:animEffect>
                                  </p:childTnLst>
                                </p:cTn>
                              </p:par>
                              <p:par>
                                <p:cTn id="19" presetID="8" presetClass="entr" presetSubtype="16" fill="hold" nodeType="withEffect">
                                  <p:stCondLst>
                                    <p:cond delay="0"/>
                                  </p:stCondLst>
                                  <p:childTnLst>
                                    <p:set>
                                      <p:cBhvr>
                                        <p:cTn id="20" dur="1" fill="hold">
                                          <p:stCondLst>
                                            <p:cond delay="0"/>
                                          </p:stCondLst>
                                        </p:cTn>
                                        <p:tgtEl>
                                          <p:spTgt spid="188432"/>
                                        </p:tgtEl>
                                        <p:attrNameLst>
                                          <p:attrName>style.visibility</p:attrName>
                                        </p:attrNameLst>
                                      </p:cBhvr>
                                      <p:to>
                                        <p:strVal val="visible"/>
                                      </p:to>
                                    </p:set>
                                    <p:animEffect transition="in" filter="diamond(in)">
                                      <p:cBhvr>
                                        <p:cTn id="21" dur="2000"/>
                                        <p:tgtEl>
                                          <p:spTgt spid="1884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188434"/>
                                        </p:tgtEl>
                                        <p:attrNameLst>
                                          <p:attrName>style.visibility</p:attrName>
                                        </p:attrNameLst>
                                      </p:cBhvr>
                                      <p:to>
                                        <p:strVal val="visible"/>
                                      </p:to>
                                    </p:set>
                                    <p:anim calcmode="lin" valueType="num">
                                      <p:cBhvr additive="base">
                                        <p:cTn id="26" dur="500" fill="hold"/>
                                        <p:tgtEl>
                                          <p:spTgt spid="188434"/>
                                        </p:tgtEl>
                                        <p:attrNameLst>
                                          <p:attrName>ppt_x</p:attrName>
                                        </p:attrNameLst>
                                      </p:cBhvr>
                                      <p:tavLst>
                                        <p:tav tm="0">
                                          <p:val>
                                            <p:strVal val="1+#ppt_w/2"/>
                                          </p:val>
                                        </p:tav>
                                        <p:tav tm="100000">
                                          <p:val>
                                            <p:strVal val="#ppt_x"/>
                                          </p:val>
                                        </p:tav>
                                      </p:tavLst>
                                    </p:anim>
                                    <p:anim calcmode="lin" valueType="num">
                                      <p:cBhvr additive="base">
                                        <p:cTn id="27" dur="500" fill="hold"/>
                                        <p:tgtEl>
                                          <p:spTgt spid="18843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8431"/>
                                        </p:tgtEl>
                                        <p:attrNameLst>
                                          <p:attrName>style.visibility</p:attrName>
                                        </p:attrNameLst>
                                      </p:cBhvr>
                                      <p:to>
                                        <p:strVal val="visible"/>
                                      </p:to>
                                    </p:set>
                                    <p:animEffect transition="in" filter="diamond(in)">
                                      <p:cBhvr>
                                        <p:cTn id="32" dur="2000"/>
                                        <p:tgtEl>
                                          <p:spTgt spid="188431"/>
                                        </p:tgtEl>
                                      </p:cBhvr>
                                    </p:animEffect>
                                  </p:childTnLst>
                                </p:cTn>
                              </p:par>
                              <p:par>
                                <p:cTn id="33" presetID="8" presetClass="entr" presetSubtype="16" fill="hold" nodeType="withEffect">
                                  <p:stCondLst>
                                    <p:cond delay="0"/>
                                  </p:stCondLst>
                                  <p:childTnLst>
                                    <p:set>
                                      <p:cBhvr>
                                        <p:cTn id="34" dur="1" fill="hold">
                                          <p:stCondLst>
                                            <p:cond delay="0"/>
                                          </p:stCondLst>
                                        </p:cTn>
                                        <p:tgtEl>
                                          <p:spTgt spid="188436"/>
                                        </p:tgtEl>
                                        <p:attrNameLst>
                                          <p:attrName>style.visibility</p:attrName>
                                        </p:attrNameLst>
                                      </p:cBhvr>
                                      <p:to>
                                        <p:strVal val="visible"/>
                                      </p:to>
                                    </p:set>
                                    <p:animEffect transition="in" filter="diamond(in)">
                                      <p:cBhvr>
                                        <p:cTn id="35" dur="2000"/>
                                        <p:tgtEl>
                                          <p:spTgt spid="18843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88438"/>
                                        </p:tgtEl>
                                        <p:attrNameLst>
                                          <p:attrName>style.visibility</p:attrName>
                                        </p:attrNameLst>
                                      </p:cBhvr>
                                      <p:to>
                                        <p:strVal val="visible"/>
                                      </p:to>
                                    </p:set>
                                    <p:animEffect transition="in" filter="diamond(in)">
                                      <p:cBhvr>
                                        <p:cTn id="38" dur="2000"/>
                                        <p:tgtEl>
                                          <p:spTgt spid="188438"/>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88439"/>
                                        </p:tgtEl>
                                        <p:attrNameLst>
                                          <p:attrName>style.visibility</p:attrName>
                                        </p:attrNameLst>
                                      </p:cBhvr>
                                      <p:to>
                                        <p:strVal val="visible"/>
                                      </p:to>
                                    </p:set>
                                    <p:animEffect transition="in" filter="diamond(in)">
                                      <p:cBhvr>
                                        <p:cTn id="41" dur="2000"/>
                                        <p:tgtEl>
                                          <p:spTgt spid="188439"/>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88440"/>
                                        </p:tgtEl>
                                        <p:attrNameLst>
                                          <p:attrName>style.visibility</p:attrName>
                                        </p:attrNameLst>
                                      </p:cBhvr>
                                      <p:to>
                                        <p:strVal val="visible"/>
                                      </p:to>
                                    </p:set>
                                    <p:animEffect transition="in" filter="diamond(in)">
                                      <p:cBhvr>
                                        <p:cTn id="44" dur="2000"/>
                                        <p:tgtEl>
                                          <p:spTgt spid="18844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88441"/>
                                        </p:tgtEl>
                                        <p:attrNameLst>
                                          <p:attrName>style.visibility</p:attrName>
                                        </p:attrNameLst>
                                      </p:cBhvr>
                                      <p:to>
                                        <p:strVal val="visible"/>
                                      </p:to>
                                    </p:set>
                                    <p:animEffect transition="in" filter="diamond(in)">
                                      <p:cBhvr>
                                        <p:cTn id="47" dur="2000"/>
                                        <p:tgtEl>
                                          <p:spTgt spid="188441"/>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88442"/>
                                        </p:tgtEl>
                                        <p:attrNameLst>
                                          <p:attrName>style.visibility</p:attrName>
                                        </p:attrNameLst>
                                      </p:cBhvr>
                                      <p:to>
                                        <p:strVal val="visible"/>
                                      </p:to>
                                    </p:set>
                                    <p:animEffect transition="in" filter="diamond(in)">
                                      <p:cBhvr>
                                        <p:cTn id="50" dur="2000"/>
                                        <p:tgtEl>
                                          <p:spTgt spid="188442"/>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88443"/>
                                        </p:tgtEl>
                                        <p:attrNameLst>
                                          <p:attrName>style.visibility</p:attrName>
                                        </p:attrNameLst>
                                      </p:cBhvr>
                                      <p:to>
                                        <p:strVal val="visible"/>
                                      </p:to>
                                    </p:set>
                                    <p:animEffect transition="in" filter="diamond(in)">
                                      <p:cBhvr>
                                        <p:cTn id="53" dur="2000"/>
                                        <p:tgtEl>
                                          <p:spTgt spid="18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nimBg="1"/>
      <p:bldP spid="188422" grpId="0" animBg="1"/>
      <p:bldP spid="188423" grpId="0" animBg="1"/>
      <p:bldP spid="188431" grpId="0" animBg="1"/>
      <p:bldP spid="188438" grpId="0" animBg="1"/>
      <p:bldP spid="188439" grpId="0" animBg="1"/>
      <p:bldP spid="188440" grpId="0" animBg="1"/>
      <p:bldP spid="188441" grpId="0" animBg="1"/>
      <p:bldP spid="188442" grpId="0" animBg="1"/>
      <p:bldP spid="1884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990600"/>
            <a:ext cx="9144000" cy="609600"/>
          </a:xfrm>
        </p:spPr>
        <p:txBody>
          <a:bodyPr/>
          <a:lstStyle/>
          <a:p>
            <a:pPr eaLnBrk="1" hangingPunct="1"/>
            <a:r>
              <a:rPr lang="en-US" b="1" u="none" smtClean="0"/>
              <a:t>The 3D Revolute Joint</a:t>
            </a:r>
          </a:p>
        </p:txBody>
      </p:sp>
      <p:pic>
        <p:nvPicPr>
          <p:cNvPr id="317444" name="Picture 4" descr="Fig_22_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48475" cy="4594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9"/>
          <p:cNvGrpSpPr>
            <a:grpSpLocks/>
          </p:cNvGrpSpPr>
          <p:nvPr/>
        </p:nvGrpSpPr>
        <p:grpSpPr bwMode="auto">
          <a:xfrm>
            <a:off x="4114800" y="2527300"/>
            <a:ext cx="2667000" cy="2120900"/>
            <a:chOff x="2592" y="1592"/>
            <a:chExt cx="1680" cy="1336"/>
          </a:xfrm>
        </p:grpSpPr>
        <p:sp>
          <p:nvSpPr>
            <p:cNvPr id="20493" name="AutoShape 6"/>
            <p:cNvSpPr>
              <a:spLocks noChangeArrowheads="1"/>
            </p:cNvSpPr>
            <p:nvPr/>
          </p:nvSpPr>
          <p:spPr bwMode="auto">
            <a:xfrm>
              <a:off x="2592" y="2304"/>
              <a:ext cx="768" cy="624"/>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0494" name="Text Box 7"/>
            <p:cNvSpPr txBox="1">
              <a:spLocks noChangeArrowheads="1"/>
            </p:cNvSpPr>
            <p:nvPr/>
          </p:nvSpPr>
          <p:spPr bwMode="auto">
            <a:xfrm>
              <a:off x="2688" y="1592"/>
              <a:ext cx="1584" cy="322"/>
            </a:xfrm>
            <a:prstGeom prst="rect">
              <a:avLst/>
            </a:prstGeom>
            <a:solidFill>
              <a:srgbClr val="FED6FB"/>
            </a:solidFill>
            <a:ln w="28575">
              <a:solidFill>
                <a:schemeClr val="accent1"/>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80000"/>
                </a:lnSpc>
                <a:spcBef>
                  <a:spcPct val="50000"/>
                </a:spcBef>
              </a:pPr>
              <a:r>
                <a:rPr lang="en-US" sz="1600" i="1">
                  <a:solidFill>
                    <a:schemeClr val="accent1"/>
                  </a:solidFill>
                </a:rPr>
                <a:t>Coordinate transformation from frame_a to frame_b</a:t>
              </a:r>
            </a:p>
          </p:txBody>
        </p:sp>
        <p:sp>
          <p:nvSpPr>
            <p:cNvPr id="20495" name="Line 8"/>
            <p:cNvSpPr>
              <a:spLocks noChangeShapeType="1"/>
            </p:cNvSpPr>
            <p:nvPr/>
          </p:nvSpPr>
          <p:spPr bwMode="auto">
            <a:xfrm flipV="1">
              <a:off x="2976" y="1920"/>
              <a:ext cx="480" cy="38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a:off x="1981200" y="4787900"/>
            <a:ext cx="2768600" cy="1425575"/>
            <a:chOff x="1248" y="3016"/>
            <a:chExt cx="1744" cy="898"/>
          </a:xfrm>
        </p:grpSpPr>
        <p:sp>
          <p:nvSpPr>
            <p:cNvPr id="20490" name="Oval 10"/>
            <p:cNvSpPr>
              <a:spLocks noChangeArrowheads="1"/>
            </p:cNvSpPr>
            <p:nvPr/>
          </p:nvSpPr>
          <p:spPr bwMode="auto">
            <a:xfrm>
              <a:off x="2608" y="3016"/>
              <a:ext cx="384" cy="384"/>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0491" name="Text Box 11"/>
            <p:cNvSpPr txBox="1">
              <a:spLocks noChangeArrowheads="1"/>
            </p:cNvSpPr>
            <p:nvPr/>
          </p:nvSpPr>
          <p:spPr bwMode="auto">
            <a:xfrm>
              <a:off x="1248" y="3168"/>
              <a:ext cx="1200" cy="746"/>
            </a:xfrm>
            <a:prstGeom prst="rect">
              <a:avLst/>
            </a:prstGeom>
            <a:solidFill>
              <a:srgbClr val="CCFF99"/>
            </a:solidFill>
            <a:ln w="28575">
              <a:solidFill>
                <a:srgbClr val="008000"/>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rgbClr val="008000"/>
                  </a:solidFill>
                </a:rPr>
                <a:t>The orientation matrix is computed from the relative angle </a:t>
              </a:r>
              <a:r>
                <a:rPr lang="el-GR" sz="1400" i="1">
                  <a:solidFill>
                    <a:srgbClr val="008000"/>
                  </a:solidFill>
                </a:rPr>
                <a:t>φ</a:t>
              </a:r>
              <a:r>
                <a:rPr lang="en-US" sz="1400" i="1">
                  <a:solidFill>
                    <a:srgbClr val="008000"/>
                  </a:solidFill>
                </a:rPr>
                <a:t> by the planar rotation method.</a:t>
              </a:r>
            </a:p>
          </p:txBody>
        </p:sp>
        <p:sp>
          <p:nvSpPr>
            <p:cNvPr id="20492" name="Line 12"/>
            <p:cNvSpPr>
              <a:spLocks noChangeShapeType="1"/>
            </p:cNvSpPr>
            <p:nvPr/>
          </p:nvSpPr>
          <p:spPr bwMode="auto">
            <a:xfrm flipV="1">
              <a:off x="2448" y="3312"/>
              <a:ext cx="192"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4648200" y="4876800"/>
            <a:ext cx="4038600" cy="1257300"/>
            <a:chOff x="2928" y="3072"/>
            <a:chExt cx="2544" cy="792"/>
          </a:xfrm>
        </p:grpSpPr>
        <p:sp>
          <p:nvSpPr>
            <p:cNvPr id="20487" name="AutoShape 14"/>
            <p:cNvSpPr>
              <a:spLocks noChangeArrowheads="1"/>
            </p:cNvSpPr>
            <p:nvPr/>
          </p:nvSpPr>
          <p:spPr bwMode="auto">
            <a:xfrm>
              <a:off x="2928" y="3480"/>
              <a:ext cx="1104" cy="384"/>
            </a:xfrm>
            <a:prstGeom prst="roundRect">
              <a:avLst>
                <a:gd name="adj" fmla="val 16667"/>
              </a:avLst>
            </a:prstGeom>
            <a:noFill/>
            <a:ln w="28575">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0488" name="Text Box 15"/>
            <p:cNvSpPr txBox="1">
              <a:spLocks noChangeArrowheads="1"/>
            </p:cNvSpPr>
            <p:nvPr/>
          </p:nvSpPr>
          <p:spPr bwMode="auto">
            <a:xfrm>
              <a:off x="4368" y="3072"/>
              <a:ext cx="1104" cy="478"/>
            </a:xfrm>
            <a:prstGeom prst="rect">
              <a:avLst/>
            </a:prstGeom>
            <a:solidFill>
              <a:srgbClr val="FFFF00"/>
            </a:solidFill>
            <a:ln w="28575">
              <a:solidFill>
                <a:srgbClr val="990000"/>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rgbClr val="990000"/>
                  </a:solidFill>
                </a:rPr>
                <a:t>Relative velocity and position of joint are computed here</a:t>
              </a:r>
            </a:p>
          </p:txBody>
        </p:sp>
        <p:sp>
          <p:nvSpPr>
            <p:cNvPr id="20489" name="Line 16"/>
            <p:cNvSpPr>
              <a:spLocks noChangeShapeType="1"/>
            </p:cNvSpPr>
            <p:nvPr/>
          </p:nvSpPr>
          <p:spPr bwMode="auto">
            <a:xfrm flipV="1">
              <a:off x="4032" y="3312"/>
              <a:ext cx="336" cy="384"/>
            </a:xfrm>
            <a:prstGeom prst="line">
              <a:avLst/>
            </a:prstGeom>
            <a:noFill/>
            <a:ln w="28575">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diamond(in)">
                                      <p:cBhvr>
                                        <p:cTn id="7" dur="2000"/>
                                        <p:tgtEl>
                                          <p:spTgt spid="317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0600"/>
            <a:ext cx="9144000" cy="609600"/>
          </a:xfrm>
        </p:spPr>
        <p:txBody>
          <a:bodyPr/>
          <a:lstStyle/>
          <a:p>
            <a:pPr eaLnBrk="1" hangingPunct="1"/>
            <a:r>
              <a:rPr lang="en-US" b="1" u="none" smtClean="0"/>
              <a:t>The 3D Revolute Joint II</a:t>
            </a:r>
          </a:p>
        </p:txBody>
      </p:sp>
      <p:pic>
        <p:nvPicPr>
          <p:cNvPr id="319491" name="Picture 3" descr="Fig_22_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48475" cy="4594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9"/>
          <p:cNvGrpSpPr>
            <a:grpSpLocks/>
          </p:cNvGrpSpPr>
          <p:nvPr/>
        </p:nvGrpSpPr>
        <p:grpSpPr bwMode="auto">
          <a:xfrm>
            <a:off x="5562600" y="3962400"/>
            <a:ext cx="3517900" cy="2289175"/>
            <a:chOff x="3504" y="2496"/>
            <a:chExt cx="2216" cy="1442"/>
          </a:xfrm>
        </p:grpSpPr>
        <p:sp>
          <p:nvSpPr>
            <p:cNvPr id="21509" name="Oval 16"/>
            <p:cNvSpPr>
              <a:spLocks noChangeArrowheads="1"/>
            </p:cNvSpPr>
            <p:nvPr/>
          </p:nvSpPr>
          <p:spPr bwMode="auto">
            <a:xfrm>
              <a:off x="3504" y="2496"/>
              <a:ext cx="432" cy="48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1510" name="Text Box 17"/>
            <p:cNvSpPr txBox="1">
              <a:spLocks noChangeArrowheads="1"/>
            </p:cNvSpPr>
            <p:nvPr/>
          </p:nvSpPr>
          <p:spPr bwMode="auto">
            <a:xfrm>
              <a:off x="4472" y="2924"/>
              <a:ext cx="1248" cy="1014"/>
            </a:xfrm>
            <a:prstGeom prst="rect">
              <a:avLst/>
            </a:prstGeom>
            <a:solidFill>
              <a:srgbClr val="FED6FB"/>
            </a:solidFill>
            <a:ln w="28575">
              <a:solidFill>
                <a:schemeClr val="accent1"/>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sz="1400" i="1">
                  <a:solidFill>
                    <a:schemeClr val="accent1"/>
                  </a:solidFill>
                </a:rPr>
                <a:t>Additional rotational velocity is added here, in case the joint is being used as a drive, i.e., if external torque is being introduced at the effort source.</a:t>
              </a:r>
            </a:p>
          </p:txBody>
        </p:sp>
        <p:sp>
          <p:nvSpPr>
            <p:cNvPr id="21511" name="Line 18"/>
            <p:cNvSpPr>
              <a:spLocks noChangeShapeType="1"/>
            </p:cNvSpPr>
            <p:nvPr/>
          </p:nvSpPr>
          <p:spPr bwMode="auto">
            <a:xfrm flipH="1" flipV="1">
              <a:off x="3888" y="2880"/>
              <a:ext cx="576" cy="57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9491"/>
                                        </p:tgtEl>
                                        <p:attrNameLst>
                                          <p:attrName>style.visibility</p:attrName>
                                        </p:attrNameLst>
                                      </p:cBhvr>
                                      <p:to>
                                        <p:strVal val="visible"/>
                                      </p:to>
                                    </p:set>
                                    <p:animEffect transition="in" filter="diamond(in)">
                                      <p:cBhvr>
                                        <p:cTn id="7" dur="2000"/>
                                        <p:tgtEl>
                                          <p:spTgt spid="319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143000"/>
            <a:ext cx="9144000" cy="609600"/>
          </a:xfrm>
        </p:spPr>
        <p:txBody>
          <a:bodyPr/>
          <a:lstStyle/>
          <a:p>
            <a:pPr eaLnBrk="1" hangingPunct="1"/>
            <a:r>
              <a:rPr lang="en-US" b="1" u="none" smtClean="0"/>
              <a:t>Modularization of Model Design</a:t>
            </a:r>
          </a:p>
        </p:txBody>
      </p:sp>
      <p:sp>
        <p:nvSpPr>
          <p:cNvPr id="8"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dirty="0"/>
              <a:t>A car manufacturer chooses what his new car model should look like and what gadgets should be implemented.  Many vehicle components are however being built by other companies.  The new model may feature an engine from Japan and a transmission from Brazil.  Car manufacturers would never dream of manufacturing the tires of their vehicles by themselves.  Those are being designed and built by tire specialists, such as Michelin or Goodyear.</a:t>
            </a:r>
          </a:p>
          <a:p>
            <a:pPr algn="just" eaLnBrk="1" hangingPunct="1">
              <a:lnSpc>
                <a:spcPct val="90000"/>
              </a:lnSpc>
              <a:spcBef>
                <a:spcPct val="20000"/>
              </a:spcBef>
              <a:buFontTx/>
              <a:buChar char="•"/>
            </a:pPr>
            <a:r>
              <a:rPr lang="en-US" sz="2000" b="0" dirty="0"/>
              <a:t>The same applies to model-based design.  </a:t>
            </a:r>
            <a:r>
              <a:rPr lang="en-US" sz="2000" b="0" dirty="0" smtClean="0"/>
              <a:t>Car manufacturers </a:t>
            </a:r>
            <a:r>
              <a:rPr lang="en-US" sz="2000" b="0" dirty="0"/>
              <a:t>should not have to worry about creating models of their tires.  They should be able to acquire tire models that are reliable and that were created by tire specialists.</a:t>
            </a:r>
          </a:p>
          <a:p>
            <a:pPr algn="just" eaLnBrk="1" hangingPunct="1">
              <a:lnSpc>
                <a:spcPct val="90000"/>
              </a:lnSpc>
              <a:spcBef>
                <a:spcPct val="20000"/>
              </a:spcBef>
              <a:buFontTx/>
              <a:buChar char="•"/>
            </a:pPr>
            <a:r>
              <a:rPr lang="en-US" sz="2000" b="0" dirty="0"/>
              <a:t>A good tire model is paramount to being able to test the driving characteristics of the new vehicle already in the simulation model. Such a model is quite complex, and designing it is no easy task.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143000"/>
            <a:ext cx="9144000" cy="609600"/>
          </a:xfrm>
        </p:spPr>
        <p:txBody>
          <a:bodyPr/>
          <a:lstStyle/>
          <a:p>
            <a:pPr eaLnBrk="1" hangingPunct="1"/>
            <a:r>
              <a:rPr lang="en-US" b="1" u="none" smtClean="0"/>
              <a:t>Wheels and Tires</a:t>
            </a:r>
          </a:p>
        </p:txBody>
      </p:sp>
      <p:pic>
        <p:nvPicPr>
          <p:cNvPr id="4" name="Picture 3" descr="Screen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3048000" cy="231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Screen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2675" y="2743200"/>
            <a:ext cx="5362575" cy="3379788"/>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143000"/>
            <a:ext cx="9144000" cy="609600"/>
          </a:xfrm>
        </p:spPr>
        <p:txBody>
          <a:bodyPr/>
          <a:lstStyle/>
          <a:p>
            <a:pPr eaLnBrk="1" hangingPunct="1"/>
            <a:r>
              <a:rPr lang="en-US" b="1" u="none" smtClean="0"/>
              <a:t>Wheels and Tires: Influences</a:t>
            </a:r>
          </a:p>
        </p:txBody>
      </p:sp>
      <p:pic>
        <p:nvPicPr>
          <p:cNvPr id="6" name="Picture 5" descr="Screen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12950"/>
            <a:ext cx="6553200" cy="3702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143000"/>
            <a:ext cx="9144000" cy="609600"/>
          </a:xfrm>
        </p:spPr>
        <p:txBody>
          <a:bodyPr/>
          <a:lstStyle/>
          <a:p>
            <a:pPr eaLnBrk="1" hangingPunct="1"/>
            <a:r>
              <a:rPr lang="en-US" b="1" u="none" smtClean="0"/>
              <a:t>Wheels and Tires: Modular Design</a:t>
            </a:r>
          </a:p>
        </p:txBody>
      </p:sp>
      <p:pic>
        <p:nvPicPr>
          <p:cNvPr id="4" name="Picture 3" descr="Screen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2087563"/>
            <a:ext cx="6029325" cy="37036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a:spLocks noChangeArrowheads="1"/>
          </p:cNvSpPr>
          <p:nvPr/>
        </p:nvSpPr>
        <p:spPr bwMode="auto">
          <a:xfrm>
            <a:off x="3048000" y="2190750"/>
            <a:ext cx="1447800" cy="1371600"/>
          </a:xfrm>
          <a:prstGeom prst="roundRect">
            <a:avLst>
              <a:gd name="adj" fmla="val 16667"/>
            </a:avLst>
          </a:prstGeom>
          <a:noFill/>
          <a:ln w="28575" algn="ctr">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609600"/>
          </a:xfrm>
        </p:spPr>
        <p:txBody>
          <a:bodyPr/>
          <a:lstStyle/>
          <a:p>
            <a:pPr eaLnBrk="1" hangingPunct="1"/>
            <a:r>
              <a:rPr lang="en-US" b="1" u="none" dirty="0" smtClean="0"/>
              <a:t>Modeling and Simulation</a:t>
            </a:r>
          </a:p>
        </p:txBody>
      </p:sp>
      <p:grpSp>
        <p:nvGrpSpPr>
          <p:cNvPr id="14" name="Group 13"/>
          <p:cNvGrpSpPr/>
          <p:nvPr/>
        </p:nvGrpSpPr>
        <p:grpSpPr>
          <a:xfrm>
            <a:off x="857838" y="2209800"/>
            <a:ext cx="1565822" cy="1143000"/>
            <a:chOff x="914400" y="2209800"/>
            <a:chExt cx="1565822" cy="1143000"/>
          </a:xfrm>
        </p:grpSpPr>
        <p:sp>
          <p:nvSpPr>
            <p:cNvPr id="6" name="Oval 5"/>
            <p:cNvSpPr/>
            <p:nvPr/>
          </p:nvSpPr>
          <p:spPr bwMode="auto">
            <a:xfrm>
              <a:off x="914400" y="2590800"/>
              <a:ext cx="1565822" cy="457200"/>
            </a:xfrm>
            <a:prstGeom prst="ellips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Rectangle 2"/>
            <p:cNvSpPr txBox="1">
              <a:spLocks noChangeArrowheads="1"/>
            </p:cNvSpPr>
            <p:nvPr/>
          </p:nvSpPr>
          <p:spPr bwMode="auto">
            <a:xfrm>
              <a:off x="1143000" y="2209800"/>
              <a:ext cx="1337222"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i="1" dirty="0" smtClean="0"/>
                <a:t>yesterday</a:t>
              </a:r>
              <a:endParaRPr lang="en-US" sz="2000" b="0" dirty="0">
                <a:solidFill>
                  <a:schemeClr val="tx2"/>
                </a:solidFill>
              </a:endParaRPr>
            </a:p>
          </p:txBody>
        </p:sp>
      </p:grpSp>
      <p:grpSp>
        <p:nvGrpSpPr>
          <p:cNvPr id="15" name="Group 14"/>
          <p:cNvGrpSpPr/>
          <p:nvPr/>
        </p:nvGrpSpPr>
        <p:grpSpPr>
          <a:xfrm>
            <a:off x="3397389" y="3029146"/>
            <a:ext cx="1337222" cy="1143000"/>
            <a:chOff x="3463378" y="3048000"/>
            <a:chExt cx="1337222" cy="1143000"/>
          </a:xfrm>
        </p:grpSpPr>
        <p:sp>
          <p:nvSpPr>
            <p:cNvPr id="9" name="Rounded Rectangle 8"/>
            <p:cNvSpPr/>
            <p:nvPr/>
          </p:nvSpPr>
          <p:spPr bwMode="auto">
            <a:xfrm>
              <a:off x="3463378" y="3343373"/>
              <a:ext cx="1261022" cy="685800"/>
            </a:xfrm>
            <a:prstGeom prst="roundRect">
              <a:avLst/>
            </a:prstGeom>
            <a:solidFill>
              <a:srgbClr val="FFC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Rectangle 2"/>
            <p:cNvSpPr txBox="1">
              <a:spLocks noChangeArrowheads="1"/>
            </p:cNvSpPr>
            <p:nvPr/>
          </p:nvSpPr>
          <p:spPr bwMode="auto">
            <a:xfrm>
              <a:off x="3463378" y="3048000"/>
              <a:ext cx="1337222"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3600" i="1" dirty="0" smtClean="0"/>
                <a:t>today</a:t>
              </a:r>
              <a:endParaRPr lang="en-US" sz="3600" b="0" dirty="0">
                <a:solidFill>
                  <a:schemeClr val="tx2"/>
                </a:solidFill>
              </a:endParaRPr>
            </a:p>
          </p:txBody>
        </p:sp>
      </p:grpSp>
      <p:grpSp>
        <p:nvGrpSpPr>
          <p:cNvPr id="16" name="Group 15"/>
          <p:cNvGrpSpPr/>
          <p:nvPr/>
        </p:nvGrpSpPr>
        <p:grpSpPr>
          <a:xfrm>
            <a:off x="5562600" y="4267200"/>
            <a:ext cx="3352800" cy="1143000"/>
            <a:chOff x="5562600" y="4038600"/>
            <a:chExt cx="3352800" cy="1143000"/>
          </a:xfrm>
        </p:grpSpPr>
        <p:sp>
          <p:nvSpPr>
            <p:cNvPr id="13" name="Rectangle 12"/>
            <p:cNvSpPr/>
            <p:nvPr/>
          </p:nvSpPr>
          <p:spPr bwMode="auto">
            <a:xfrm>
              <a:off x="5562600" y="4191000"/>
              <a:ext cx="3352800" cy="9906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ectangle 2"/>
            <p:cNvSpPr txBox="1">
              <a:spLocks noChangeArrowheads="1"/>
            </p:cNvSpPr>
            <p:nvPr/>
          </p:nvSpPr>
          <p:spPr bwMode="auto">
            <a:xfrm>
              <a:off x="5749378" y="4038600"/>
              <a:ext cx="2937422" cy="1143000"/>
            </a:xfrm>
            <a:prstGeom prst="rect">
              <a:avLst/>
            </a:prstGeom>
            <a:noFill/>
            <a:ln w="9525">
              <a:noFill/>
              <a:miter lim="800000"/>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5400" i="1" dirty="0" smtClean="0"/>
                <a:t>tomorrow</a:t>
              </a:r>
              <a:endParaRPr lang="en-US" sz="5400" b="0" dirty="0">
                <a:solidFill>
                  <a:schemeClr val="tx2"/>
                </a:solidFill>
              </a:endParaRPr>
            </a:p>
          </p:txBody>
        </p:sp>
      </p:grpSp>
      <p:grpSp>
        <p:nvGrpSpPr>
          <p:cNvPr id="22" name="Group 21"/>
          <p:cNvGrpSpPr/>
          <p:nvPr/>
        </p:nvGrpSpPr>
        <p:grpSpPr>
          <a:xfrm>
            <a:off x="2209800" y="2057400"/>
            <a:ext cx="3200400" cy="609600"/>
            <a:chOff x="2209800" y="2057400"/>
            <a:chExt cx="3200400" cy="609600"/>
          </a:xfrm>
        </p:grpSpPr>
        <p:sp>
          <p:nvSpPr>
            <p:cNvPr id="18" name="Oval 17"/>
            <p:cNvSpPr/>
            <p:nvPr/>
          </p:nvSpPr>
          <p:spPr bwMode="auto">
            <a:xfrm>
              <a:off x="3048000" y="2057400"/>
              <a:ext cx="2133600" cy="369332"/>
            </a:xfrm>
            <a:prstGeom prst="ellipse">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3124200" y="2057400"/>
              <a:ext cx="2286000" cy="369332"/>
            </a:xfrm>
            <a:prstGeom prst="rect">
              <a:avLst/>
            </a:prstGeom>
            <a:noFill/>
          </p:spPr>
          <p:txBody>
            <a:bodyPr wrap="square" rtlCol="0">
              <a:spAutoFit/>
            </a:bodyPr>
            <a:lstStyle/>
            <a:p>
              <a:r>
                <a:rPr lang="en-US" sz="1800" b="0" i="1" dirty="0" smtClean="0"/>
                <a:t>simulation support</a:t>
              </a:r>
              <a:endParaRPr lang="en-US" sz="1800" b="0" i="1" dirty="0"/>
            </a:p>
          </p:txBody>
        </p:sp>
        <p:cxnSp>
          <p:nvCxnSpPr>
            <p:cNvPr id="20" name="Straight Connector 19"/>
            <p:cNvCxnSpPr>
              <a:stCxn id="18" idx="2"/>
            </p:cNvCxnSpPr>
            <p:nvPr/>
          </p:nvCxnSpPr>
          <p:spPr bwMode="auto">
            <a:xfrm flipH="1">
              <a:off x="2209800" y="2242066"/>
              <a:ext cx="838200" cy="42493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2" name="Group 31"/>
          <p:cNvGrpSpPr/>
          <p:nvPr/>
        </p:nvGrpSpPr>
        <p:grpSpPr>
          <a:xfrm>
            <a:off x="6400800" y="3117014"/>
            <a:ext cx="2286000" cy="1302586"/>
            <a:chOff x="6400800" y="3117014"/>
            <a:chExt cx="2286000" cy="1302586"/>
          </a:xfrm>
        </p:grpSpPr>
        <p:sp>
          <p:nvSpPr>
            <p:cNvPr id="29" name="Rectangle 28"/>
            <p:cNvSpPr/>
            <p:nvPr/>
          </p:nvSpPr>
          <p:spPr bwMode="auto">
            <a:xfrm>
              <a:off x="6400800" y="3117014"/>
              <a:ext cx="2286000" cy="445532"/>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6400800" y="3135868"/>
              <a:ext cx="2209800" cy="369332"/>
            </a:xfrm>
            <a:prstGeom prst="rect">
              <a:avLst/>
            </a:prstGeom>
            <a:noFill/>
          </p:spPr>
          <p:txBody>
            <a:bodyPr wrap="square" rtlCol="0">
              <a:spAutoFit/>
            </a:bodyPr>
            <a:lstStyle/>
            <a:p>
              <a:r>
                <a:rPr lang="en-US" sz="1800" b="0" i="1" dirty="0"/>
                <a:t>s</a:t>
              </a:r>
              <a:r>
                <a:rPr lang="en-US" sz="1800" b="0" i="1" dirty="0" smtClean="0"/>
                <a:t>ystem design support</a:t>
              </a:r>
              <a:endParaRPr lang="en-US" sz="1800" b="0" i="1" dirty="0"/>
            </a:p>
          </p:txBody>
        </p:sp>
        <p:cxnSp>
          <p:nvCxnSpPr>
            <p:cNvPr id="31" name="Straight Connector 30"/>
            <p:cNvCxnSpPr>
              <a:stCxn id="29" idx="2"/>
            </p:cNvCxnSpPr>
            <p:nvPr/>
          </p:nvCxnSpPr>
          <p:spPr bwMode="auto">
            <a:xfrm flipH="1">
              <a:off x="6934200" y="3562546"/>
              <a:ext cx="609600" cy="85705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7"/>
          <p:cNvGrpSpPr/>
          <p:nvPr/>
        </p:nvGrpSpPr>
        <p:grpSpPr>
          <a:xfrm>
            <a:off x="857838" y="3886200"/>
            <a:ext cx="3748540" cy="962319"/>
            <a:chOff x="857838" y="3886200"/>
            <a:chExt cx="3748540" cy="962319"/>
          </a:xfrm>
        </p:grpSpPr>
        <p:sp>
          <p:nvSpPr>
            <p:cNvPr id="24" name="Rounded Rectangle 23"/>
            <p:cNvSpPr/>
            <p:nvPr/>
          </p:nvSpPr>
          <p:spPr bwMode="auto">
            <a:xfrm>
              <a:off x="857838" y="4391319"/>
              <a:ext cx="3180762" cy="457200"/>
            </a:xfrm>
            <a:prstGeom prst="roundRect">
              <a:avLst/>
            </a:prstGeom>
            <a:solidFill>
              <a:srgbClr val="53D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26" name="Straight Connector 25"/>
            <p:cNvCxnSpPr>
              <a:endCxn id="24" idx="0"/>
            </p:cNvCxnSpPr>
            <p:nvPr/>
          </p:nvCxnSpPr>
          <p:spPr bwMode="auto">
            <a:xfrm flipH="1">
              <a:off x="2448219" y="3886200"/>
              <a:ext cx="939744" cy="50511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857838" y="4419600"/>
              <a:ext cx="3748540" cy="369332"/>
            </a:xfrm>
            <a:prstGeom prst="rect">
              <a:avLst/>
            </a:prstGeom>
            <a:noFill/>
          </p:spPr>
          <p:txBody>
            <a:bodyPr wrap="square" rtlCol="0">
              <a:spAutoFit/>
            </a:bodyPr>
            <a:lstStyle/>
            <a:p>
              <a:r>
                <a:rPr lang="en-US" sz="1800" b="0" i="1" dirty="0" smtClean="0"/>
                <a:t>modeling and simulation support</a:t>
              </a:r>
              <a:endParaRPr lang="en-US" sz="1800" b="0" i="1" dirty="0"/>
            </a:p>
          </p:txBody>
        </p:sp>
      </p:grpSp>
    </p:spTree>
    <p:extLst>
      <p:ext uri="{BB962C8B-B14F-4D97-AF65-F5344CB8AC3E}">
        <p14:creationId xmlns:p14="http://schemas.microsoft.com/office/powerpoint/2010/main" val="7593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143000"/>
            <a:ext cx="9144000" cy="609600"/>
          </a:xfrm>
        </p:spPr>
        <p:txBody>
          <a:bodyPr/>
          <a:lstStyle/>
          <a:p>
            <a:pPr eaLnBrk="1" hangingPunct="1"/>
            <a:r>
              <a:rPr lang="en-US" b="1" u="none" smtClean="0"/>
              <a:t>Wheels and Tires: Friction Model</a:t>
            </a:r>
          </a:p>
        </p:txBody>
      </p:sp>
      <p:pic>
        <p:nvPicPr>
          <p:cNvPr id="6" name="Picture 5" descr="Screen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1970088"/>
            <a:ext cx="4329112" cy="4097337"/>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143000"/>
            <a:ext cx="9144000" cy="609600"/>
          </a:xfrm>
        </p:spPr>
        <p:txBody>
          <a:bodyPr/>
          <a:lstStyle/>
          <a:p>
            <a:pPr eaLnBrk="1" hangingPunct="1"/>
            <a:r>
              <a:rPr lang="en-US" b="1" u="none" smtClean="0"/>
              <a:t>Wheels and Tires: Summary</a:t>
            </a:r>
          </a:p>
        </p:txBody>
      </p:sp>
      <p:pic>
        <p:nvPicPr>
          <p:cNvPr id="4" name="Picture 3" descr="Screen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71688"/>
            <a:ext cx="6851650" cy="2424112"/>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143000" y="4724400"/>
            <a:ext cx="7391400" cy="1016000"/>
          </a:xfrm>
          <a:prstGeom prst="rect">
            <a:avLst/>
          </a:prstGeom>
          <a:solidFill>
            <a:schemeClr val="bg1"/>
          </a:solidFill>
          <a:ln w="19050">
            <a:solidFill>
              <a:srgbClr val="990000"/>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r>
              <a:rPr lang="en-US" sz="2000" b="0">
                <a:latin typeface="Arial" panose="020B0604020202020204" pitchFamily="34" charset="0"/>
                <a:cs typeface="Arial" panose="020B0604020202020204" pitchFamily="34" charset="0"/>
              </a:rPr>
              <a:t>Our free </a:t>
            </a:r>
            <a:r>
              <a:rPr lang="en-US" sz="2000" i="1">
                <a:solidFill>
                  <a:schemeClr val="accent1"/>
                </a:solidFill>
                <a:latin typeface="Arial" panose="020B0604020202020204" pitchFamily="34" charset="0"/>
                <a:cs typeface="Arial" panose="020B0604020202020204" pitchFamily="34" charset="0"/>
              </a:rPr>
              <a:t>Wheels and Tires</a:t>
            </a:r>
            <a:r>
              <a:rPr lang="en-US" sz="2000" b="0">
                <a:latin typeface="Arial" panose="020B0604020202020204" pitchFamily="34" charset="0"/>
                <a:cs typeface="Arial" panose="020B0604020202020204" pitchFamily="34" charset="0"/>
              </a:rPr>
              <a:t> library does not contain parameter sets for any commercial tires currently on the market.  To provide those is typically the realm of commercial libraries.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143000"/>
            <a:ext cx="9144000" cy="609600"/>
          </a:xfrm>
        </p:spPr>
        <p:txBody>
          <a:bodyPr/>
          <a:lstStyle/>
          <a:p>
            <a:pPr eaLnBrk="1" hangingPunct="1"/>
            <a:r>
              <a:rPr lang="en-US" b="1" u="none" smtClean="0"/>
              <a:t>A Bicycle Model</a:t>
            </a:r>
            <a:endParaRPr lang="de-CH" b="1" u="none" smtClean="0"/>
          </a:p>
        </p:txBody>
      </p:sp>
      <p:pic>
        <p:nvPicPr>
          <p:cNvPr id="376838" name="Picture 6" descr="Fig_22_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4102100" cy="365283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 name="Bicycl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76800" y="2362200"/>
            <a:ext cx="3581400" cy="2985363"/>
          </a:xfrm>
          <a:prstGeom prst="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6838"/>
                                        </p:tgtEl>
                                        <p:attrNameLst>
                                          <p:attrName>style.visibility</p:attrName>
                                        </p:attrNameLst>
                                      </p:cBhvr>
                                      <p:to>
                                        <p:strVal val="visible"/>
                                      </p:to>
                                    </p:set>
                                    <p:animEffect transition="in" filter="diamond(in)">
                                      <p:cBhvr>
                                        <p:cTn id="7" dur="2000"/>
                                        <p:tgtEl>
                                          <p:spTgt spid="3768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066800"/>
            <a:ext cx="7772400" cy="685800"/>
          </a:xfrm>
        </p:spPr>
        <p:txBody>
          <a:bodyPr/>
          <a:lstStyle/>
          <a:p>
            <a:pPr eaLnBrk="1" hangingPunct="1"/>
            <a:r>
              <a:rPr lang="en-US" b="1" u="none" smtClean="0"/>
              <a:t>A Bicycle Model II</a:t>
            </a:r>
            <a:endParaRPr lang="de-CH" b="1" u="none" smtClean="0"/>
          </a:p>
        </p:txBody>
      </p:sp>
      <p:pic>
        <p:nvPicPr>
          <p:cNvPr id="380936" name="Picture 8" descr="Bik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458200" cy="3081338"/>
          </a:xfr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0938" name="Rectangle 10"/>
          <p:cNvSpPr>
            <a:spLocks noChangeArrowheads="1"/>
          </p:cNvSpPr>
          <p:nvPr/>
        </p:nvSpPr>
        <p:spPr bwMode="auto">
          <a:xfrm>
            <a:off x="457200" y="52578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a:t>A multi-bond graph represents rarely the most suitable user interface.  However, this is precisely the model that gets simulated.  The multi-bond graph sits underneath the multi-body system description shown previously.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0936"/>
                                        </p:tgtEl>
                                        <p:attrNameLst>
                                          <p:attrName>style.visibility</p:attrName>
                                        </p:attrNameLst>
                                      </p:cBhvr>
                                      <p:to>
                                        <p:strVal val="visible"/>
                                      </p:to>
                                    </p:set>
                                    <p:animEffect transition="in" filter="diamond(in)">
                                      <p:cBhvr>
                                        <p:cTn id="7" dur="2000"/>
                                        <p:tgtEl>
                                          <p:spTgt spid="380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0938">
                                            <p:txEl>
                                              <p:pRg st="0" end="0"/>
                                            </p:txEl>
                                          </p:spTgt>
                                        </p:tgtEl>
                                        <p:attrNameLst>
                                          <p:attrName>style.visibility</p:attrName>
                                        </p:attrNameLst>
                                      </p:cBhvr>
                                      <p:to>
                                        <p:strVal val="visible"/>
                                      </p:to>
                                    </p:set>
                                    <p:animEffect transition="in" filter="dissolve">
                                      <p:cBhvr>
                                        <p:cTn id="12" dur="500"/>
                                        <p:tgtEl>
                                          <p:spTgt spid="380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990600"/>
            <a:ext cx="7772400" cy="685800"/>
          </a:xfrm>
        </p:spPr>
        <p:txBody>
          <a:bodyPr/>
          <a:lstStyle/>
          <a:p>
            <a:pPr eaLnBrk="1" hangingPunct="1"/>
            <a:r>
              <a:rPr lang="en-US" b="1" u="none" smtClean="0"/>
              <a:t>Efficiency of Simulation Runs</a:t>
            </a:r>
            <a:endParaRPr lang="de-CH" b="1" u="none" smtClean="0"/>
          </a:p>
        </p:txBody>
      </p:sp>
      <p:sp>
        <p:nvSpPr>
          <p:cNvPr id="390147" name="Rectangle 3"/>
          <p:cNvSpPr>
            <a:spLocks noGrp="1" noChangeArrowheads="1"/>
          </p:cNvSpPr>
          <p:nvPr>
            <p:ph type="body" sz="half" idx="1"/>
          </p:nvPr>
        </p:nvSpPr>
        <p:spPr bwMode="auto">
          <a:xfrm>
            <a:off x="457200" y="1714500"/>
            <a:ext cx="8305800" cy="95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lnSpc>
                <a:spcPct val="90000"/>
              </a:lnSpc>
            </a:pPr>
            <a:r>
              <a:rPr lang="en-US" sz="2000" smtClean="0"/>
              <a:t>The following table compares the efficiency of the simulation code obtained using the multi-body library contained as part of the </a:t>
            </a:r>
            <a:r>
              <a:rPr lang="en-US" sz="2000" b="1" i="1" smtClean="0">
                <a:solidFill>
                  <a:schemeClr val="accent1"/>
                </a:solidFill>
              </a:rPr>
              <a:t>MSL</a:t>
            </a:r>
            <a:r>
              <a:rPr lang="en-US" sz="2000" smtClean="0"/>
              <a:t> with that obtained using the 3D mechanics sub-library of the </a:t>
            </a:r>
            <a:r>
              <a:rPr lang="en-US" sz="2000" b="1" i="1" smtClean="0">
                <a:solidFill>
                  <a:schemeClr val="accent1"/>
                </a:solidFill>
              </a:rPr>
              <a:t>MultiBondGraph</a:t>
            </a:r>
            <a:r>
              <a:rPr lang="en-US" sz="2000" smtClean="0"/>
              <a:t> library.</a:t>
            </a:r>
          </a:p>
        </p:txBody>
      </p:sp>
      <p:pic>
        <p:nvPicPr>
          <p:cNvPr id="390150" name="Picture 6" descr="Fig_22_1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819400"/>
            <a:ext cx="8915400" cy="34290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3276600" y="2835275"/>
            <a:ext cx="1371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sz="1400" b="0"/>
              <a:t>MSL</a:t>
            </a:r>
          </a:p>
        </p:txBody>
      </p:sp>
      <p:sp>
        <p:nvSpPr>
          <p:cNvPr id="6" name="TextBox 5"/>
          <p:cNvSpPr txBox="1">
            <a:spLocks noChangeArrowheads="1"/>
          </p:cNvSpPr>
          <p:nvPr/>
        </p:nvSpPr>
        <p:spPr bwMode="auto">
          <a:xfrm>
            <a:off x="6400800" y="2828925"/>
            <a:ext cx="1828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sz="1400" b="0"/>
              <a:t>MultiBondGraph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Effect transition="in" filter="dissolve">
                                      <p:cBhvr>
                                        <p:cTn id="7" dur="500"/>
                                        <p:tgtEl>
                                          <p:spTgt spid="390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90150"/>
                                        </p:tgtEl>
                                        <p:attrNameLst>
                                          <p:attrName>style.visibility</p:attrName>
                                        </p:attrNameLst>
                                      </p:cBhvr>
                                      <p:to>
                                        <p:strVal val="visible"/>
                                      </p:to>
                                    </p:set>
                                    <p:animEffect transition="in" filter="diamond(in)">
                                      <p:cBhvr>
                                        <p:cTn id="12" dur="2000"/>
                                        <p:tgtEl>
                                          <p:spTgt spid="39015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143000"/>
            <a:ext cx="9144000" cy="609600"/>
          </a:xfrm>
        </p:spPr>
        <p:txBody>
          <a:bodyPr/>
          <a:lstStyle/>
          <a:p>
            <a:pPr eaLnBrk="1" hangingPunct="1"/>
            <a:r>
              <a:rPr lang="en-US" b="1" u="none" smtClean="0"/>
              <a:t>Special Bond Graph Libraries</a:t>
            </a:r>
          </a:p>
        </p:txBody>
      </p:sp>
      <p:sp>
        <p:nvSpPr>
          <p:cNvPr id="8"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i="1">
                <a:solidFill>
                  <a:srgbClr val="FF0000"/>
                </a:solidFill>
              </a:rPr>
              <a:t>Wheels and Tires</a:t>
            </a:r>
            <a:r>
              <a:rPr lang="en-US" sz="2000" b="0"/>
              <a:t> is a state-of-the-art free bond graph-based library offering complex models of wheels and tires.  Tire models of different complexities can be assembled in an object-oriented fashion.  The library is built on top of the </a:t>
            </a:r>
            <a:r>
              <a:rPr lang="en-US" sz="2000" b="0" i="1"/>
              <a:t>MultiBondLib</a:t>
            </a:r>
            <a:r>
              <a:rPr lang="en-US" sz="2000" b="0"/>
              <a:t> library.</a:t>
            </a:r>
          </a:p>
          <a:p>
            <a:pPr algn="just" eaLnBrk="1" hangingPunct="1">
              <a:lnSpc>
                <a:spcPct val="90000"/>
              </a:lnSpc>
              <a:spcBef>
                <a:spcPct val="20000"/>
              </a:spcBef>
              <a:buFontTx/>
              <a:buChar char="•"/>
            </a:pPr>
            <a:r>
              <a:rPr lang="en-US" sz="2000" i="1">
                <a:solidFill>
                  <a:srgbClr val="FF0000"/>
                </a:solidFill>
              </a:rPr>
              <a:t>MotorVehicle</a:t>
            </a:r>
            <a:r>
              <a:rPr lang="en-US" sz="2000" b="0"/>
              <a:t> is a free bond graph-based library offering models of components of motor vehicles including models of motor vehicle riders.  It is built on top of the </a:t>
            </a:r>
            <a:r>
              <a:rPr lang="en-US" sz="2000" b="0" i="1"/>
              <a:t>MultiBondLib</a:t>
            </a:r>
            <a:r>
              <a:rPr lang="en-US" sz="2000" b="0"/>
              <a:t> and </a:t>
            </a:r>
            <a:r>
              <a:rPr lang="en-US" sz="2000" b="0" i="1"/>
              <a:t>Wheels and Tires </a:t>
            </a:r>
            <a:r>
              <a:rPr lang="en-US" sz="2000" b="0"/>
              <a:t>Modelica libraries.</a:t>
            </a:r>
          </a:p>
          <a:p>
            <a:pPr algn="just" eaLnBrk="1" hangingPunct="1">
              <a:lnSpc>
                <a:spcPct val="90000"/>
              </a:lnSpc>
              <a:spcBef>
                <a:spcPct val="20000"/>
              </a:spcBef>
              <a:buFontTx/>
              <a:buChar char="•"/>
            </a:pPr>
            <a:r>
              <a:rPr lang="en-US" sz="2000" i="1">
                <a:solidFill>
                  <a:srgbClr val="FF0000"/>
                </a:solidFill>
              </a:rPr>
              <a:t>SpiceTestLib</a:t>
            </a:r>
            <a:r>
              <a:rPr lang="en-US" sz="2000" b="0"/>
              <a:t> is a free bond graph-based library of electronic circuit models for testing the Spice implementation contained in the </a:t>
            </a:r>
            <a:r>
              <a:rPr lang="en-US" sz="2000" b="0" i="1"/>
              <a:t>BondLib</a:t>
            </a:r>
            <a:r>
              <a:rPr lang="en-US" sz="2000" b="0"/>
              <a:t> library.  The Spice implementation inside </a:t>
            </a:r>
            <a:r>
              <a:rPr lang="en-US" sz="2000" b="0" i="1"/>
              <a:t>BondLib</a:t>
            </a:r>
            <a:r>
              <a:rPr lang="en-US" sz="2000" b="0"/>
              <a:t> is considerably more complete than the corresponding library offered as part of the MSL.  It features both bipolar and Mosfet transistor models at many different levels of complexity.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143000"/>
            <a:ext cx="9144000" cy="609600"/>
          </a:xfrm>
        </p:spPr>
        <p:txBody>
          <a:bodyPr/>
          <a:lstStyle/>
          <a:p>
            <a:pPr eaLnBrk="1" hangingPunct="1"/>
            <a:r>
              <a:rPr lang="en-US" b="1" u="none" dirty="0" smtClean="0"/>
              <a:t>Summary</a:t>
            </a:r>
          </a:p>
        </p:txBody>
      </p:sp>
      <p:sp>
        <p:nvSpPr>
          <p:cNvPr id="8" name="Rectangle 3"/>
          <p:cNvSpPr>
            <a:spLocks noChangeArrowheads="1"/>
          </p:cNvSpPr>
          <p:nvPr/>
        </p:nvSpPr>
        <p:spPr bwMode="auto">
          <a:xfrm>
            <a:off x="685800" y="1981200"/>
            <a:ext cx="777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ü"/>
            </a:pPr>
            <a:r>
              <a:rPr lang="en-US" sz="2000" i="1">
                <a:solidFill>
                  <a:srgbClr val="990000"/>
                </a:solidFill>
              </a:rPr>
              <a:t>Model-based design </a:t>
            </a:r>
            <a:r>
              <a:rPr lang="en-US" sz="2000" b="0"/>
              <a:t>is the way of the future.</a:t>
            </a:r>
          </a:p>
          <a:p>
            <a:pPr algn="just" eaLnBrk="1" hangingPunct="1">
              <a:lnSpc>
                <a:spcPct val="90000"/>
              </a:lnSpc>
              <a:spcBef>
                <a:spcPct val="20000"/>
              </a:spcBef>
              <a:buFont typeface="Wingdings" panose="05000000000000000000" pitchFamily="2" charset="2"/>
              <a:buChar char="ü"/>
            </a:pPr>
            <a:r>
              <a:rPr lang="en-US" sz="2000" b="0"/>
              <a:t>The systems to be designed by engineers are getting ever more complex.  The increasing system complexity can only be managed within reasonable time by </a:t>
            </a:r>
            <a:r>
              <a:rPr lang="en-US" sz="2000" i="1">
                <a:solidFill>
                  <a:srgbClr val="990000"/>
                </a:solidFill>
              </a:rPr>
              <a:t>virtualization of the design</a:t>
            </a:r>
            <a:r>
              <a:rPr lang="en-US" sz="2000" b="0"/>
              <a:t>.</a:t>
            </a:r>
          </a:p>
          <a:p>
            <a:pPr algn="just" eaLnBrk="1" hangingPunct="1">
              <a:lnSpc>
                <a:spcPct val="90000"/>
              </a:lnSpc>
              <a:spcBef>
                <a:spcPct val="20000"/>
              </a:spcBef>
              <a:buFont typeface="Wingdings" panose="05000000000000000000" pitchFamily="2" charset="2"/>
              <a:buChar char="ü"/>
            </a:pPr>
            <a:r>
              <a:rPr lang="en-US" sz="2000" b="0"/>
              <a:t>Your product will only sell if it is better than what the competition has to offer.  Model-based design doesn’t necessarily lead to </a:t>
            </a:r>
            <a:r>
              <a:rPr lang="en-US" sz="2000" b="0" i="1"/>
              <a:t>cheaper systems</a:t>
            </a:r>
            <a:r>
              <a:rPr lang="en-US" sz="2000" b="0"/>
              <a:t>, but it will invariably lead to </a:t>
            </a:r>
            <a:r>
              <a:rPr lang="en-US" sz="2000" i="1">
                <a:solidFill>
                  <a:srgbClr val="990000"/>
                </a:solidFill>
              </a:rPr>
              <a:t>better designed systems</a:t>
            </a:r>
            <a:r>
              <a:rPr lang="en-US" sz="2000" b="0"/>
              <a:t>.</a:t>
            </a:r>
          </a:p>
          <a:p>
            <a:pPr algn="just" eaLnBrk="1" hangingPunct="1">
              <a:lnSpc>
                <a:spcPct val="90000"/>
              </a:lnSpc>
              <a:spcBef>
                <a:spcPct val="20000"/>
              </a:spcBef>
              <a:buFont typeface="Wingdings" panose="05000000000000000000" pitchFamily="2" charset="2"/>
              <a:buChar char="ü"/>
            </a:pPr>
            <a:r>
              <a:rPr lang="en-US" sz="2000" b="0"/>
              <a:t>An object-oriented modeling and simulation environment, such as </a:t>
            </a:r>
            <a:r>
              <a:rPr lang="en-US" sz="2000" i="1">
                <a:solidFill>
                  <a:srgbClr val="FF0000"/>
                </a:solidFill>
              </a:rPr>
              <a:t>Modelica</a:t>
            </a:r>
            <a:r>
              <a:rPr lang="en-US" sz="2000" b="0"/>
              <a:t>, in combination with a </a:t>
            </a:r>
            <a:r>
              <a:rPr lang="en-US" sz="2000" i="1">
                <a:solidFill>
                  <a:srgbClr val="990000"/>
                </a:solidFill>
              </a:rPr>
              <a:t>rich library of well-designed base models</a:t>
            </a:r>
            <a:r>
              <a:rPr lang="en-US" sz="2000" b="0"/>
              <a:t> is a powerful ally in product design virtualization.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990600"/>
            <a:ext cx="9144000" cy="609600"/>
          </a:xfrm>
        </p:spPr>
        <p:txBody>
          <a:bodyPr/>
          <a:lstStyle/>
          <a:p>
            <a:pPr eaLnBrk="1" hangingPunct="1"/>
            <a:r>
              <a:rPr lang="en-US" b="1" u="none" dirty="0" smtClean="0"/>
              <a:t>Summary II</a:t>
            </a:r>
          </a:p>
        </p:txBody>
      </p:sp>
      <p:sp>
        <p:nvSpPr>
          <p:cNvPr id="8" name="Rectangle 3"/>
          <p:cNvSpPr>
            <a:spLocks noChangeArrowheads="1"/>
          </p:cNvSpPr>
          <p:nvPr/>
        </p:nvSpPr>
        <p:spPr bwMode="auto">
          <a:xfrm>
            <a:off x="685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ü"/>
            </a:pPr>
            <a:r>
              <a:rPr lang="en-US" sz="2000" b="0" dirty="0" smtClean="0"/>
              <a:t>Typical models today contain a few dozen state variables and several hundred if not a few thousand (significant) algebraic variables.</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smtClean="0"/>
              <a:t>These (multi-energy domain) models are almost invariably stiff.</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err="1" smtClean="0"/>
              <a:t>Modelica</a:t>
            </a:r>
            <a:r>
              <a:rPr lang="en-US" sz="2000" b="0" dirty="0" smtClean="0"/>
              <a:t> implementations offer therefore a stiff system solver (usually DASSL) as their default simulation tool.</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err="1" smtClean="0"/>
              <a:t>Modelica</a:t>
            </a:r>
            <a:r>
              <a:rPr lang="en-US" sz="2000" b="0" dirty="0" smtClean="0"/>
              <a:t> compilers offer algorithms for </a:t>
            </a:r>
            <a:r>
              <a:rPr lang="en-US" sz="2000" b="0" dirty="0"/>
              <a:t>symbolic </a:t>
            </a:r>
            <a:r>
              <a:rPr lang="en-US" sz="2000" b="0" dirty="0" smtClean="0"/>
              <a:t>index reduction (elimination of structural singularities) and for the treatment of algebraic loops including selection of small numbers of tearing (iteration) variables.</a:t>
            </a:r>
          </a:p>
          <a:p>
            <a:pPr algn="just" eaLnBrk="1" hangingPunct="1">
              <a:lnSpc>
                <a:spcPct val="90000"/>
              </a:lnSpc>
              <a:spcBef>
                <a:spcPct val="20000"/>
              </a:spcBef>
              <a:buFont typeface="Wingdings" panose="05000000000000000000" pitchFamily="2" charset="2"/>
              <a:buChar char="ü"/>
            </a:pPr>
            <a:r>
              <a:rPr lang="en-US" sz="2000" b="0" dirty="0" smtClean="0"/>
              <a:t>They also offer sophisticated algorithms for robust discontinuity handling in complex models including methods for finding consistent sets of initial conditions after event handling (possibly involving algebraic loops in discrete state variables).</a:t>
            </a:r>
          </a:p>
          <a:p>
            <a:pPr algn="just" eaLnBrk="1" hangingPunct="1">
              <a:lnSpc>
                <a:spcPct val="90000"/>
              </a:lnSpc>
              <a:spcBef>
                <a:spcPct val="20000"/>
              </a:spcBef>
              <a:buFont typeface="Wingdings" panose="05000000000000000000" pitchFamily="2" charset="2"/>
              <a:buChar char="ü"/>
            </a:pPr>
            <a:r>
              <a:rPr lang="en-US" sz="2000" b="0" dirty="0" smtClean="0"/>
              <a:t>They finally offer algorithms for dynamic state selection (for the elimination of dynamic singularities).</a:t>
            </a:r>
            <a:endParaRPr lang="en-US" sz="2000" b="0" dirty="0"/>
          </a:p>
        </p:txBody>
      </p:sp>
    </p:spTree>
    <p:extLst>
      <p:ext uri="{BB962C8B-B14F-4D97-AF65-F5344CB8AC3E}">
        <p14:creationId xmlns:p14="http://schemas.microsoft.com/office/powerpoint/2010/main" val="263180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609600"/>
          </a:xfrm>
        </p:spPr>
        <p:txBody>
          <a:bodyPr/>
          <a:lstStyle/>
          <a:p>
            <a:pPr eaLnBrk="1" hangingPunct="1"/>
            <a:r>
              <a:rPr lang="en-US" b="1" u="none" dirty="0" smtClean="0"/>
              <a:t>Modeling and Simulation</a:t>
            </a:r>
          </a:p>
        </p:txBody>
      </p:sp>
      <p:sp>
        <p:nvSpPr>
          <p:cNvPr id="2" name="TextBox 1"/>
          <p:cNvSpPr txBox="1"/>
          <p:nvPr/>
        </p:nvSpPr>
        <p:spPr>
          <a:xfrm>
            <a:off x="2281561" y="3200400"/>
            <a:ext cx="4805039" cy="1200329"/>
          </a:xfrm>
          <a:prstGeom prst="rect">
            <a:avLst/>
          </a:prstGeom>
          <a:noFill/>
        </p:spPr>
        <p:txBody>
          <a:bodyPr wrap="square" rtlCol="0">
            <a:spAutoFit/>
          </a:bodyPr>
          <a:lstStyle/>
          <a:p>
            <a:r>
              <a:rPr lang="en-US" sz="7200" dirty="0" smtClean="0">
                <a:solidFill>
                  <a:srgbClr val="006600"/>
                </a:solidFill>
              </a:rPr>
              <a:t>The Future</a:t>
            </a:r>
            <a:endParaRPr lang="en-US" sz="7200" dirty="0">
              <a:solidFill>
                <a:srgbClr val="006600"/>
              </a:solidFill>
            </a:endParaRPr>
          </a:p>
        </p:txBody>
      </p:sp>
    </p:spTree>
    <p:extLst>
      <p:ext uri="{BB962C8B-B14F-4D97-AF65-F5344CB8AC3E}">
        <p14:creationId xmlns:p14="http://schemas.microsoft.com/office/powerpoint/2010/main" val="27861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066800"/>
            <a:ext cx="9144000" cy="609600"/>
          </a:xfrm>
        </p:spPr>
        <p:txBody>
          <a:bodyPr/>
          <a:lstStyle/>
          <a:p>
            <a:pPr eaLnBrk="1" hangingPunct="1"/>
            <a:r>
              <a:rPr lang="en-US" b="1" u="none" dirty="0" smtClean="0"/>
              <a:t>Full System Design</a:t>
            </a:r>
          </a:p>
        </p:txBody>
      </p:sp>
      <p:sp>
        <p:nvSpPr>
          <p:cNvPr id="8" name="Rectangle 3"/>
          <p:cNvSpPr>
            <a:spLocks noChangeArrowheads="1"/>
          </p:cNvSpPr>
          <p:nvPr/>
        </p:nvSpPr>
        <p:spPr bwMode="auto">
          <a:xfrm>
            <a:off x="304800" y="1828800"/>
            <a:ext cx="403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dirty="0" smtClean="0"/>
              <a:t>The first </a:t>
            </a:r>
            <a:r>
              <a:rPr lang="en-US" sz="2000" dirty="0" smtClean="0">
                <a:solidFill>
                  <a:srgbClr val="FF0000"/>
                </a:solidFill>
              </a:rPr>
              <a:t>Airbus A380 </a:t>
            </a:r>
            <a:r>
              <a:rPr lang="en-US" sz="2000" b="0" dirty="0" smtClean="0"/>
              <a:t>aircraft was delivered to the end customer with a delay of roughly one year.</a:t>
            </a:r>
            <a:endParaRPr lang="en-US" sz="2000" b="0" dirty="0"/>
          </a:p>
          <a:p>
            <a:pPr algn="just" eaLnBrk="1" hangingPunct="1">
              <a:lnSpc>
                <a:spcPct val="90000"/>
              </a:lnSpc>
              <a:spcBef>
                <a:spcPct val="20000"/>
              </a:spcBef>
              <a:buFontTx/>
              <a:buChar char="•"/>
            </a:pPr>
            <a:r>
              <a:rPr lang="en-US" sz="2000" b="0" dirty="0" smtClean="0"/>
              <a:t>The system has become so complex that it is no longer possible to test such an aircraft in all of its potential modes of operation before delivering it to the customer.</a:t>
            </a:r>
            <a:endParaRPr lang="en-US" sz="2000" b="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981200"/>
            <a:ext cx="4132147" cy="2209800"/>
          </a:xfrm>
          <a:prstGeom prst="rect">
            <a:avLst/>
          </a:prstGeom>
          <a:ln w="19050">
            <a:solidFill>
              <a:srgbClr val="990000"/>
            </a:solidFill>
          </a:ln>
        </p:spPr>
      </p:pic>
      <p:sp>
        <p:nvSpPr>
          <p:cNvPr id="5" name="Rectangle 3"/>
          <p:cNvSpPr>
            <a:spLocks noChangeArrowheads="1"/>
          </p:cNvSpPr>
          <p:nvPr/>
        </p:nvSpPr>
        <p:spPr bwMode="auto">
          <a:xfrm>
            <a:off x="304799" y="4419600"/>
            <a:ext cx="847554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dirty="0" smtClean="0"/>
              <a:t>The electric cable tree alone is roughly 500 km long and has tens of thousands of connections.</a:t>
            </a:r>
            <a:endParaRPr lang="en-US" sz="2000" b="0" dirty="0"/>
          </a:p>
          <a:p>
            <a:pPr algn="just" eaLnBrk="1" hangingPunct="1">
              <a:lnSpc>
                <a:spcPct val="90000"/>
              </a:lnSpc>
              <a:spcBef>
                <a:spcPct val="20000"/>
              </a:spcBef>
              <a:buFontTx/>
              <a:buChar char="•"/>
            </a:pPr>
            <a:r>
              <a:rPr lang="en-US" sz="2000" b="0" dirty="0" smtClean="0"/>
              <a:t>A full system model of the aircraft features thousands of state variables and tens of thousands of algebraic variables.</a:t>
            </a:r>
          </a:p>
          <a:p>
            <a:pPr algn="just" eaLnBrk="1" hangingPunct="1">
              <a:lnSpc>
                <a:spcPct val="90000"/>
              </a:lnSpc>
              <a:spcBef>
                <a:spcPct val="20000"/>
              </a:spcBef>
              <a:buFontTx/>
              <a:buChar char="•"/>
            </a:pPr>
            <a:r>
              <a:rPr lang="en-US" sz="2000" b="0" dirty="0" smtClean="0"/>
              <a:t>This opens up an entirely new ballgame for modeling and simulation environments.</a:t>
            </a:r>
            <a:endParaRPr lang="en-US" sz="2000" b="0" dirty="0"/>
          </a:p>
        </p:txBody>
      </p:sp>
    </p:spTree>
    <p:extLst>
      <p:ext uri="{BB962C8B-B14F-4D97-AF65-F5344CB8AC3E}">
        <p14:creationId xmlns:p14="http://schemas.microsoft.com/office/powerpoint/2010/main" val="1610117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dissolve">
                                      <p:cBhvr>
                                        <p:cTn id="14" dur="500"/>
                                        <p:tgtEl>
                                          <p:spTgt spid="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dissolve">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dissolv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609600"/>
          </a:xfrm>
        </p:spPr>
        <p:txBody>
          <a:bodyPr/>
          <a:lstStyle/>
          <a:p>
            <a:pPr eaLnBrk="1" hangingPunct="1"/>
            <a:r>
              <a:rPr lang="en-US" b="1" u="none" dirty="0" smtClean="0"/>
              <a:t>Modeling and Simulation</a:t>
            </a:r>
          </a:p>
        </p:txBody>
      </p:sp>
      <p:sp>
        <p:nvSpPr>
          <p:cNvPr id="2" name="TextBox 1"/>
          <p:cNvSpPr txBox="1"/>
          <p:nvPr/>
        </p:nvSpPr>
        <p:spPr>
          <a:xfrm>
            <a:off x="2667000" y="3200400"/>
            <a:ext cx="3962400" cy="1200329"/>
          </a:xfrm>
          <a:prstGeom prst="rect">
            <a:avLst/>
          </a:prstGeom>
          <a:noFill/>
        </p:spPr>
        <p:txBody>
          <a:bodyPr wrap="square" rtlCol="0">
            <a:spAutoFit/>
          </a:bodyPr>
          <a:lstStyle/>
          <a:p>
            <a:r>
              <a:rPr lang="en-US" sz="7200" dirty="0" smtClean="0">
                <a:solidFill>
                  <a:srgbClr val="006600"/>
                </a:solidFill>
              </a:rPr>
              <a:t>The Past</a:t>
            </a:r>
            <a:endParaRPr lang="en-US" sz="7200" dirty="0">
              <a:solidFill>
                <a:srgbClr val="006600"/>
              </a:solidFill>
            </a:endParaRPr>
          </a:p>
        </p:txBody>
      </p:sp>
    </p:spTree>
    <p:extLst>
      <p:ext uri="{BB962C8B-B14F-4D97-AF65-F5344CB8AC3E}">
        <p14:creationId xmlns:p14="http://schemas.microsoft.com/office/powerpoint/2010/main" val="28044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066800"/>
            <a:ext cx="9144000" cy="609600"/>
          </a:xfrm>
        </p:spPr>
        <p:txBody>
          <a:bodyPr/>
          <a:lstStyle/>
          <a:p>
            <a:pPr eaLnBrk="1" hangingPunct="1"/>
            <a:r>
              <a:rPr lang="en-US" b="1" u="none" dirty="0" smtClean="0"/>
              <a:t>Full System Design II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865958"/>
            <a:ext cx="2930124" cy="2087042"/>
          </a:xfrm>
          <a:prstGeom prst="rect">
            <a:avLst/>
          </a:prstGeom>
          <a:ln w="19050">
            <a:solidFill>
              <a:srgbClr val="006600"/>
            </a:solidFill>
          </a:ln>
        </p:spPr>
      </p:pic>
      <p:grpSp>
        <p:nvGrpSpPr>
          <p:cNvPr id="15" name="Group 14"/>
          <p:cNvGrpSpPr/>
          <p:nvPr/>
        </p:nvGrpSpPr>
        <p:grpSpPr>
          <a:xfrm>
            <a:off x="2057400" y="1981200"/>
            <a:ext cx="3267157" cy="3124200"/>
            <a:chOff x="2057400" y="1981200"/>
            <a:chExt cx="3267157" cy="31242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443" y="1981200"/>
              <a:ext cx="1505114" cy="2259191"/>
            </a:xfrm>
            <a:prstGeom prst="rect">
              <a:avLst/>
            </a:prstGeom>
            <a:ln w="19050">
              <a:solidFill>
                <a:srgbClr val="006600"/>
              </a:solidFill>
            </a:ln>
          </p:spPr>
        </p:pic>
        <p:sp>
          <p:nvSpPr>
            <p:cNvPr id="7" name="Oval 6"/>
            <p:cNvSpPr/>
            <p:nvPr/>
          </p:nvSpPr>
          <p:spPr bwMode="auto">
            <a:xfrm>
              <a:off x="2057400" y="2743200"/>
              <a:ext cx="1066800" cy="2362200"/>
            </a:xfrm>
            <a:prstGeom prst="ellipse">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10" name="Straight Connector 9"/>
            <p:cNvCxnSpPr>
              <a:stCxn id="7" idx="6"/>
              <a:endCxn id="6" idx="1"/>
            </p:cNvCxnSpPr>
            <p:nvPr/>
          </p:nvCxnSpPr>
          <p:spPr bwMode="auto">
            <a:xfrm flipV="1">
              <a:off x="3124200" y="3110796"/>
              <a:ext cx="695243" cy="813504"/>
            </a:xfrm>
            <a:prstGeom prst="line">
              <a:avLst/>
            </a:prstGeom>
            <a:solidFill>
              <a:schemeClr val="accent1"/>
            </a:solidFill>
            <a:ln w="19050" cap="flat" cmpd="sng" algn="ctr">
              <a:solidFill>
                <a:srgbClr val="006600"/>
              </a:solidFill>
              <a:prstDash val="solid"/>
              <a:round/>
              <a:headEnd type="none" w="med" len="med"/>
              <a:tailEnd type="none" w="med" len="med"/>
            </a:ln>
            <a:effectLst/>
          </p:spPr>
        </p:cxnSp>
      </p:grpSp>
      <p:grpSp>
        <p:nvGrpSpPr>
          <p:cNvPr id="21" name="Group 20"/>
          <p:cNvGrpSpPr/>
          <p:nvPr/>
        </p:nvGrpSpPr>
        <p:grpSpPr>
          <a:xfrm>
            <a:off x="4403962" y="2209800"/>
            <a:ext cx="4381341" cy="2438400"/>
            <a:chOff x="4403962" y="2209800"/>
            <a:chExt cx="4381341" cy="243840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2209800"/>
              <a:ext cx="2460703" cy="2438400"/>
            </a:xfrm>
            <a:prstGeom prst="rect">
              <a:avLst/>
            </a:prstGeom>
            <a:ln w="19050">
              <a:solidFill>
                <a:srgbClr val="006600"/>
              </a:solidFill>
            </a:ln>
          </p:spPr>
        </p:pic>
        <p:sp>
          <p:nvSpPr>
            <p:cNvPr id="17" name="Oval 16"/>
            <p:cNvSpPr/>
            <p:nvPr/>
          </p:nvSpPr>
          <p:spPr bwMode="auto">
            <a:xfrm>
              <a:off x="4403962" y="2362200"/>
              <a:ext cx="701438" cy="748595"/>
            </a:xfrm>
            <a:prstGeom prst="ellipse">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19" name="Straight Connector 18"/>
            <p:cNvCxnSpPr>
              <a:stCxn id="16" idx="1"/>
            </p:cNvCxnSpPr>
            <p:nvPr/>
          </p:nvCxnSpPr>
          <p:spPr bwMode="auto">
            <a:xfrm flipH="1" flipV="1">
              <a:off x="5105400" y="2743200"/>
              <a:ext cx="1219200" cy="685800"/>
            </a:xfrm>
            <a:prstGeom prst="line">
              <a:avLst/>
            </a:prstGeom>
            <a:solidFill>
              <a:schemeClr val="accent1"/>
            </a:solidFill>
            <a:ln w="19050" cap="flat" cmpd="sng" algn="ctr">
              <a:solidFill>
                <a:srgbClr val="006600"/>
              </a:solidFill>
              <a:prstDash val="solid"/>
              <a:round/>
              <a:headEnd type="none" w="med" len="med"/>
              <a:tailEnd type="none" w="med" len="med"/>
            </a:ln>
            <a:effectLst/>
          </p:spPr>
        </p:cxnSp>
      </p:grpSp>
      <p:grpSp>
        <p:nvGrpSpPr>
          <p:cNvPr id="26" name="Group 25"/>
          <p:cNvGrpSpPr/>
          <p:nvPr/>
        </p:nvGrpSpPr>
        <p:grpSpPr>
          <a:xfrm>
            <a:off x="4255682" y="2997320"/>
            <a:ext cx="3316232" cy="3240909"/>
            <a:chOff x="4255682" y="2997320"/>
            <a:chExt cx="3316232" cy="3240909"/>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5682" y="4376153"/>
              <a:ext cx="1879810" cy="1862076"/>
            </a:xfrm>
            <a:prstGeom prst="rect">
              <a:avLst/>
            </a:prstGeom>
            <a:ln w="19050">
              <a:solidFill>
                <a:srgbClr val="006600"/>
              </a:solidFill>
            </a:ln>
          </p:spPr>
        </p:pic>
        <p:sp>
          <p:nvSpPr>
            <p:cNvPr id="23" name="Oval 22"/>
            <p:cNvSpPr/>
            <p:nvPr/>
          </p:nvSpPr>
          <p:spPr bwMode="auto">
            <a:xfrm>
              <a:off x="6809914" y="2997320"/>
              <a:ext cx="762000" cy="723900"/>
            </a:xfrm>
            <a:prstGeom prst="ellipse">
              <a:avLst/>
            </a:prstGeom>
            <a:noFill/>
            <a:ln w="1905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25" name="Straight Connector 24"/>
            <p:cNvCxnSpPr>
              <a:endCxn id="23" idx="3"/>
            </p:cNvCxnSpPr>
            <p:nvPr/>
          </p:nvCxnSpPr>
          <p:spPr bwMode="auto">
            <a:xfrm flipV="1">
              <a:off x="5689919" y="3615207"/>
              <a:ext cx="1231587" cy="760946"/>
            </a:xfrm>
            <a:prstGeom prst="line">
              <a:avLst/>
            </a:prstGeom>
            <a:solidFill>
              <a:schemeClr val="accent1"/>
            </a:solidFill>
            <a:ln w="19050" cap="flat" cmpd="sng" algn="ctr">
              <a:solidFill>
                <a:srgbClr val="006600"/>
              </a:solidFill>
              <a:prstDash val="solid"/>
              <a:round/>
              <a:headEnd type="none" w="med" len="med"/>
              <a:tailEnd type="none" w="med" len="med"/>
            </a:ln>
            <a:effectLst/>
          </p:spPr>
        </p:cxnSp>
      </p:grpSp>
    </p:spTree>
    <p:extLst>
      <p:ext uri="{BB962C8B-B14F-4D97-AF65-F5344CB8AC3E}">
        <p14:creationId xmlns:p14="http://schemas.microsoft.com/office/powerpoint/2010/main" val="42737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143000"/>
            <a:ext cx="9144000" cy="609600"/>
          </a:xfrm>
        </p:spPr>
        <p:txBody>
          <a:bodyPr/>
          <a:lstStyle/>
          <a:p>
            <a:pPr eaLnBrk="1" hangingPunct="1"/>
            <a:r>
              <a:rPr lang="en-US" b="1" u="none" dirty="0"/>
              <a:t>Full System Design </a:t>
            </a:r>
            <a:r>
              <a:rPr lang="en-US" b="1" u="none" dirty="0" smtClean="0"/>
              <a:t>III</a:t>
            </a:r>
          </a:p>
        </p:txBody>
      </p:sp>
      <p:sp>
        <p:nvSpPr>
          <p:cNvPr id="8" name="Rectangle 3"/>
          <p:cNvSpPr>
            <a:spLocks noChangeArrowheads="1"/>
          </p:cNvSpPr>
          <p:nvPr/>
        </p:nvSpPr>
        <p:spPr bwMode="auto">
          <a:xfrm>
            <a:off x="685800" y="19812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b="0" dirty="0" smtClean="0"/>
              <a:t>In the </a:t>
            </a:r>
            <a:r>
              <a:rPr lang="en-US" sz="2000" i="1" dirty="0" smtClean="0">
                <a:solidFill>
                  <a:srgbClr val="FF0000"/>
                </a:solidFill>
              </a:rPr>
              <a:t>cardiovascular system</a:t>
            </a:r>
            <a:r>
              <a:rPr lang="en-US" sz="2000" b="0" dirty="0" smtClean="0"/>
              <a:t>, each major blood vessel needs to be represented as a container of blood, i.e., a compressible fluid with inertia.  Hence each blood vessel contains a (bond graph) capacitor to represent the compressibility of the fluid and a (bond graph) inductor to represent the inert mass.  Thus, each blood vessel exhibits second-order dynamics.</a:t>
            </a:r>
            <a:endParaRPr lang="en-US" sz="2000" b="0" dirty="0"/>
          </a:p>
          <a:p>
            <a:pPr algn="just" eaLnBrk="1" hangingPunct="1">
              <a:lnSpc>
                <a:spcPct val="90000"/>
              </a:lnSpc>
              <a:spcBef>
                <a:spcPct val="20000"/>
              </a:spcBef>
              <a:buFontTx/>
              <a:buChar char="•"/>
            </a:pPr>
            <a:r>
              <a:rPr lang="en-US" sz="2000" b="0" dirty="0" smtClean="0"/>
              <a:t>There is already now demand for </a:t>
            </a:r>
            <a:r>
              <a:rPr lang="en-US" sz="2000" i="1" dirty="0" smtClean="0">
                <a:solidFill>
                  <a:srgbClr val="FF0000"/>
                </a:solidFill>
              </a:rPr>
              <a:t>full-body simulations</a:t>
            </a:r>
            <a:r>
              <a:rPr lang="en-US" sz="2000" b="0" dirty="0" smtClean="0"/>
              <a:t>, including not only the (relatively simple) cardiovascular system, but every single organ of the human body.</a:t>
            </a:r>
          </a:p>
          <a:p>
            <a:pPr algn="just" eaLnBrk="1" hangingPunct="1">
              <a:lnSpc>
                <a:spcPct val="90000"/>
              </a:lnSpc>
              <a:spcBef>
                <a:spcPct val="20000"/>
              </a:spcBef>
              <a:buFontTx/>
              <a:buChar char="•"/>
            </a:pPr>
            <a:r>
              <a:rPr lang="en-US" sz="2000" b="0" dirty="0" smtClean="0"/>
              <a:t>A full-body human model will once again be characterized by thousands of state variables and tens of thousands of algebraic variables.</a:t>
            </a:r>
            <a:endParaRPr lang="en-US" sz="2000" b="0" dirty="0"/>
          </a:p>
        </p:txBody>
      </p:sp>
    </p:spTree>
    <p:extLst>
      <p:ext uri="{BB962C8B-B14F-4D97-AF65-F5344CB8AC3E}">
        <p14:creationId xmlns:p14="http://schemas.microsoft.com/office/powerpoint/2010/main" val="854296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143000"/>
            <a:ext cx="9144000" cy="609600"/>
          </a:xfrm>
        </p:spPr>
        <p:txBody>
          <a:bodyPr/>
          <a:lstStyle/>
          <a:p>
            <a:pPr eaLnBrk="1" hangingPunct="1"/>
            <a:r>
              <a:rPr lang="en-US" b="1" u="none" dirty="0"/>
              <a:t>Full System Design </a:t>
            </a:r>
            <a:r>
              <a:rPr lang="en-US" b="1" u="none" dirty="0" smtClean="0"/>
              <a:t>IV</a:t>
            </a:r>
          </a:p>
        </p:txBody>
      </p:sp>
      <p:sp>
        <p:nvSpPr>
          <p:cNvPr id="8" name="Rectangle 3"/>
          <p:cNvSpPr>
            <a:spLocks noChangeArrowheads="1"/>
          </p:cNvSpPr>
          <p:nvPr/>
        </p:nvSpPr>
        <p:spPr bwMode="auto">
          <a:xfrm>
            <a:off x="685800" y="2514600"/>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Tx/>
              <a:buChar char="•"/>
            </a:pPr>
            <a:r>
              <a:rPr lang="en-US" sz="2000" i="1" dirty="0" smtClean="0">
                <a:solidFill>
                  <a:srgbClr val="FF0000"/>
                </a:solidFill>
              </a:rPr>
              <a:t>Modeling support</a:t>
            </a:r>
            <a:r>
              <a:rPr lang="en-US" sz="2000" b="0" dirty="0" smtClean="0"/>
              <a:t> discusses features needed in a future system design software that are not currently supported in </a:t>
            </a:r>
            <a:r>
              <a:rPr lang="en-US" sz="2000" b="0" dirty="0" err="1" smtClean="0"/>
              <a:t>Modelica</a:t>
            </a:r>
            <a:r>
              <a:rPr lang="en-US" sz="2000" b="0" dirty="0" smtClean="0"/>
              <a:t>.</a:t>
            </a:r>
            <a:endParaRPr lang="en-US" sz="2000" b="0" dirty="0"/>
          </a:p>
          <a:p>
            <a:pPr algn="just" eaLnBrk="1" hangingPunct="1">
              <a:lnSpc>
                <a:spcPct val="90000"/>
              </a:lnSpc>
              <a:spcBef>
                <a:spcPct val="20000"/>
              </a:spcBef>
              <a:buFontTx/>
              <a:buChar char="•"/>
            </a:pPr>
            <a:r>
              <a:rPr lang="en-US" sz="2000" i="1" dirty="0" smtClean="0">
                <a:solidFill>
                  <a:srgbClr val="FF0000"/>
                </a:solidFill>
              </a:rPr>
              <a:t>Simulation support</a:t>
            </a:r>
            <a:r>
              <a:rPr lang="en-US" sz="2000" b="0" dirty="0" smtClean="0"/>
              <a:t> </a:t>
            </a:r>
            <a:r>
              <a:rPr lang="en-US" sz="2000" b="0" dirty="0"/>
              <a:t>discusses </a:t>
            </a:r>
            <a:r>
              <a:rPr lang="en-US" sz="2000" b="0" dirty="0" smtClean="0"/>
              <a:t>aspects of simulators (differential and algebraic equation solvers) that are not currently supported in </a:t>
            </a:r>
            <a:r>
              <a:rPr lang="en-US" sz="2000" b="0" dirty="0" err="1" smtClean="0"/>
              <a:t>Modelica</a:t>
            </a:r>
            <a:r>
              <a:rPr lang="en-US" sz="2000" b="0" dirty="0" smtClean="0"/>
              <a:t>.</a:t>
            </a:r>
          </a:p>
          <a:p>
            <a:pPr algn="just" eaLnBrk="1" hangingPunct="1">
              <a:lnSpc>
                <a:spcPct val="90000"/>
              </a:lnSpc>
              <a:spcBef>
                <a:spcPct val="20000"/>
              </a:spcBef>
              <a:buFontTx/>
              <a:buChar char="•"/>
            </a:pPr>
            <a:r>
              <a:rPr lang="en-US" sz="2000" i="1" dirty="0" smtClean="0">
                <a:solidFill>
                  <a:srgbClr val="FF0000"/>
                </a:solidFill>
              </a:rPr>
              <a:t>System design </a:t>
            </a:r>
            <a:r>
              <a:rPr lang="en-US" sz="2000" i="1" dirty="0">
                <a:solidFill>
                  <a:srgbClr val="FF0000"/>
                </a:solidFill>
              </a:rPr>
              <a:t>support</a:t>
            </a:r>
            <a:r>
              <a:rPr lang="en-US" sz="2000" b="0" dirty="0"/>
              <a:t> discusses </a:t>
            </a:r>
            <a:r>
              <a:rPr lang="en-US" sz="2000" b="0" dirty="0" smtClean="0"/>
              <a:t>facets </a:t>
            </a:r>
            <a:r>
              <a:rPr lang="en-US" sz="2000" b="0" dirty="0"/>
              <a:t>of </a:t>
            </a:r>
            <a:r>
              <a:rPr lang="en-US" sz="2000" b="0" dirty="0" smtClean="0"/>
              <a:t>complex system design that go beyond mere modeling and simulation support and that will need to be offered by system design software environments of the future.</a:t>
            </a:r>
            <a:endParaRPr lang="en-US" sz="2000" b="0" dirty="0"/>
          </a:p>
        </p:txBody>
      </p:sp>
      <p:sp>
        <p:nvSpPr>
          <p:cNvPr id="2" name="TextBox 1"/>
          <p:cNvSpPr txBox="1"/>
          <p:nvPr/>
        </p:nvSpPr>
        <p:spPr>
          <a:xfrm>
            <a:off x="533400" y="1962090"/>
            <a:ext cx="7848600" cy="400110"/>
          </a:xfrm>
          <a:prstGeom prst="rect">
            <a:avLst/>
          </a:prstGeom>
          <a:noFill/>
        </p:spPr>
        <p:txBody>
          <a:bodyPr wrap="square" rtlCol="0">
            <a:spAutoFit/>
          </a:bodyPr>
          <a:lstStyle/>
          <a:p>
            <a:r>
              <a:rPr lang="en-US" sz="2000" b="0" dirty="0" smtClean="0"/>
              <a:t>We shall distinguish between three facets of system design support:</a:t>
            </a:r>
            <a:endParaRPr lang="en-US" sz="2000" b="0" dirty="0"/>
          </a:p>
        </p:txBody>
      </p:sp>
    </p:spTree>
    <p:extLst>
      <p:ext uri="{BB962C8B-B14F-4D97-AF65-F5344CB8AC3E}">
        <p14:creationId xmlns:p14="http://schemas.microsoft.com/office/powerpoint/2010/main" val="341092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219200"/>
            <a:ext cx="9144000" cy="609600"/>
          </a:xfrm>
        </p:spPr>
        <p:txBody>
          <a:bodyPr/>
          <a:lstStyle/>
          <a:p>
            <a:pPr eaLnBrk="1" hangingPunct="1"/>
            <a:r>
              <a:rPr lang="en-US" b="1" u="none" dirty="0" smtClean="0"/>
              <a:t>Modeling Support</a:t>
            </a:r>
          </a:p>
        </p:txBody>
      </p:sp>
      <p:sp>
        <p:nvSpPr>
          <p:cNvPr id="8" name="Rectangle 3"/>
          <p:cNvSpPr>
            <a:spLocks noChangeArrowheads="1"/>
          </p:cNvSpPr>
          <p:nvPr/>
        </p:nvSpPr>
        <p:spPr bwMode="auto">
          <a:xfrm>
            <a:off x="685800" y="20574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The object-oriented modeling paradigm scales generally well.  Thus, formulating a model that is ten or even hundred times as big as current models is not problematic </a:t>
            </a:r>
            <a:r>
              <a:rPr lang="en-US" sz="2000" b="0" i="1" dirty="0" smtClean="0"/>
              <a:t>per se</a:t>
            </a:r>
            <a:r>
              <a:rPr lang="en-US" sz="2000" b="0" dirty="0" smtClean="0"/>
              <a:t>.</a:t>
            </a:r>
            <a:endParaRPr lang="en-US" sz="2000" b="0" dirty="0"/>
          </a:p>
          <a:p>
            <a:pPr marL="0" indent="0" algn="just" eaLnBrk="1" hangingPunct="1">
              <a:lnSpc>
                <a:spcPct val="90000"/>
              </a:lnSpc>
              <a:spcBef>
                <a:spcPct val="20000"/>
              </a:spcBef>
            </a:pPr>
            <a:r>
              <a:rPr lang="en-US" sz="2000" b="0" dirty="0" smtClean="0"/>
              <a:t>Sometimes it may be useful to model digital electronic circuits using analog components, i.e., detailed transistor models.</a:t>
            </a:r>
          </a:p>
          <a:p>
            <a:pPr marL="0" indent="0" algn="just" eaLnBrk="1" hangingPunct="1">
              <a:lnSpc>
                <a:spcPct val="90000"/>
              </a:lnSpc>
              <a:spcBef>
                <a:spcPct val="20000"/>
              </a:spcBef>
            </a:pPr>
            <a:r>
              <a:rPr lang="en-US" sz="2000" b="0" dirty="0" smtClean="0"/>
              <a:t>A digital circuit can easily contain many thousands of digital computing elements.  Representing such a circuit using analog components is straightforward from a modeling point of view.</a:t>
            </a:r>
          </a:p>
          <a:p>
            <a:pPr marL="0" indent="0" algn="just" eaLnBrk="1" hangingPunct="1">
              <a:lnSpc>
                <a:spcPct val="90000"/>
              </a:lnSpc>
              <a:spcBef>
                <a:spcPct val="20000"/>
              </a:spcBef>
            </a:pPr>
            <a:r>
              <a:rPr lang="en-US" sz="2000" b="0" dirty="0"/>
              <a:t>S</a:t>
            </a:r>
            <a:r>
              <a:rPr lang="en-US" sz="2000" b="0" dirty="0" smtClean="0"/>
              <a:t>uch a model will not simulate in any of today’s </a:t>
            </a:r>
            <a:r>
              <a:rPr lang="en-US" sz="2000" b="0" dirty="0" err="1" smtClean="0"/>
              <a:t>Modelica</a:t>
            </a:r>
            <a:r>
              <a:rPr lang="en-US" sz="2000" b="0" dirty="0" smtClean="0"/>
              <a:t> implementations, but this is a simulation problem and not a modeling problem.  I shall explain in due course, why such a model cannot be simulated using today’s simulation technology.</a:t>
            </a:r>
            <a:endParaRPr lang="en-US" sz="2000" b="0" dirty="0"/>
          </a:p>
        </p:txBody>
      </p:sp>
    </p:spTree>
    <p:extLst>
      <p:ext uri="{BB962C8B-B14F-4D97-AF65-F5344CB8AC3E}">
        <p14:creationId xmlns:p14="http://schemas.microsoft.com/office/powerpoint/2010/main" val="21794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219200"/>
            <a:ext cx="9144000" cy="609600"/>
          </a:xfrm>
        </p:spPr>
        <p:txBody>
          <a:bodyPr/>
          <a:lstStyle/>
          <a:p>
            <a:pPr eaLnBrk="1" hangingPunct="1"/>
            <a:r>
              <a:rPr lang="en-US" sz="3200" b="1" u="none" dirty="0" smtClean="0"/>
              <a:t>Modeling Support: Variable Structure Systems</a:t>
            </a:r>
          </a:p>
        </p:txBody>
      </p:sp>
      <p:sp>
        <p:nvSpPr>
          <p:cNvPr id="8" name="Rectangle 3"/>
          <p:cNvSpPr>
            <a:spLocks noChangeArrowheads="1"/>
          </p:cNvSpPr>
          <p:nvPr/>
        </p:nvSpPr>
        <p:spPr bwMode="auto">
          <a:xfrm>
            <a:off x="685800" y="19812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A major shortcoming of </a:t>
            </a:r>
            <a:r>
              <a:rPr lang="en-US" sz="2000" b="0" dirty="0" err="1" smtClean="0"/>
              <a:t>Modelica</a:t>
            </a:r>
            <a:r>
              <a:rPr lang="en-US" sz="2000" b="0" dirty="0" smtClean="0"/>
              <a:t> even today is its inability to deal with </a:t>
            </a:r>
            <a:r>
              <a:rPr lang="en-US" sz="2000" i="1" dirty="0" smtClean="0">
                <a:solidFill>
                  <a:srgbClr val="FF0000"/>
                </a:solidFill>
              </a:rPr>
              <a:t>variable structure systems</a:t>
            </a:r>
            <a:r>
              <a:rPr lang="en-US" sz="2000" b="0" dirty="0" smtClean="0"/>
              <a:t>.</a:t>
            </a:r>
            <a:endParaRPr lang="en-US" sz="2000" b="0" dirty="0"/>
          </a:p>
          <a:p>
            <a:pPr algn="just" eaLnBrk="1" hangingPunct="1">
              <a:lnSpc>
                <a:spcPct val="90000"/>
              </a:lnSpc>
              <a:spcBef>
                <a:spcPct val="20000"/>
              </a:spcBef>
              <a:buFont typeface="Wingdings" panose="05000000000000000000" pitchFamily="2" charset="2"/>
              <a:buChar char="Ø"/>
            </a:pPr>
            <a:r>
              <a:rPr lang="en-US" sz="2000" b="0" dirty="0" smtClean="0"/>
              <a:t>Every mechanical system with a clutch needs to be represented by a variable structure model.  Two axles that are connected by a clutch exhibit second-order dynamics while the clutch is engaged, but they show fourth-order dynamics when the clutch is disengaged.  Thus, the number of differential equations changes dynamically during the simulation depending on a parameter value.</a:t>
            </a:r>
          </a:p>
          <a:p>
            <a:pPr algn="just" eaLnBrk="1" hangingPunct="1">
              <a:lnSpc>
                <a:spcPct val="90000"/>
              </a:lnSpc>
              <a:spcBef>
                <a:spcPct val="20000"/>
              </a:spcBef>
              <a:buFont typeface="Wingdings" panose="05000000000000000000" pitchFamily="2" charset="2"/>
              <a:buChar char="Ø"/>
            </a:pPr>
            <a:r>
              <a:rPr lang="en-US" sz="2000" b="0" dirty="0" smtClean="0"/>
              <a:t>A system exhibiting this property is called a variable structure system.  </a:t>
            </a:r>
            <a:r>
              <a:rPr lang="en-US" sz="2000" b="0" dirty="0" err="1" smtClean="0"/>
              <a:t>Modelica</a:t>
            </a:r>
            <a:r>
              <a:rPr lang="en-US" sz="2000" b="0" dirty="0" smtClean="0"/>
              <a:t> does not currently support the simulation of variable structure models.</a:t>
            </a:r>
            <a:endParaRPr lang="en-US" sz="2000" b="0" dirty="0"/>
          </a:p>
        </p:txBody>
      </p:sp>
    </p:spTree>
    <p:extLst>
      <p:ext uri="{BB962C8B-B14F-4D97-AF65-F5344CB8AC3E}">
        <p14:creationId xmlns:p14="http://schemas.microsoft.com/office/powerpoint/2010/main" val="4193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219200"/>
            <a:ext cx="9144000" cy="609600"/>
          </a:xfrm>
        </p:spPr>
        <p:txBody>
          <a:bodyPr/>
          <a:lstStyle/>
          <a:p>
            <a:pPr eaLnBrk="1" hangingPunct="1"/>
            <a:r>
              <a:rPr lang="en-US" sz="3200" b="1" u="none" dirty="0" smtClean="0"/>
              <a:t>Modeling Support: Variable Structure Systems II</a:t>
            </a:r>
          </a:p>
        </p:txBody>
      </p:sp>
      <p:sp>
        <p:nvSpPr>
          <p:cNvPr id="8" name="Rectangle 3"/>
          <p:cNvSpPr>
            <a:spLocks noChangeArrowheads="1"/>
          </p:cNvSpPr>
          <p:nvPr/>
        </p:nvSpPr>
        <p:spPr bwMode="auto">
          <a:xfrm>
            <a:off x="685800" y="1981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Two tools that offer partial solutions to this problem are </a:t>
            </a:r>
            <a:r>
              <a:rPr lang="en-US" sz="2000" i="1" dirty="0" err="1" smtClean="0">
                <a:solidFill>
                  <a:srgbClr val="FF0000"/>
                </a:solidFill>
              </a:rPr>
              <a:t>Mosilab</a:t>
            </a:r>
            <a:r>
              <a:rPr lang="en-US" sz="2000" b="0" dirty="0" smtClean="0"/>
              <a:t> and </a:t>
            </a:r>
            <a:r>
              <a:rPr lang="en-US" sz="2000" i="1" dirty="0" smtClean="0">
                <a:solidFill>
                  <a:srgbClr val="FF0000"/>
                </a:solidFill>
              </a:rPr>
              <a:t>Sol</a:t>
            </a:r>
            <a:r>
              <a:rPr lang="en-US" sz="2000" b="0" dirty="0" smtClean="0"/>
              <a:t>.</a:t>
            </a:r>
            <a:endParaRPr lang="en-US" sz="2000" b="0" dirty="0"/>
          </a:p>
          <a:p>
            <a:pPr algn="just" eaLnBrk="1" hangingPunct="1">
              <a:lnSpc>
                <a:spcPct val="90000"/>
              </a:lnSpc>
              <a:spcBef>
                <a:spcPct val="20000"/>
              </a:spcBef>
              <a:buFont typeface="Arial" panose="020B0604020202020204" pitchFamily="34" charset="0"/>
              <a:buChar char="•"/>
            </a:pPr>
            <a:r>
              <a:rPr lang="en-US" sz="2000" i="1" dirty="0" err="1" smtClean="0">
                <a:solidFill>
                  <a:srgbClr val="FF0000"/>
                </a:solidFill>
              </a:rPr>
              <a:t>Mosilab</a:t>
            </a:r>
            <a:r>
              <a:rPr lang="en-US" sz="2000" b="0" dirty="0" smtClean="0"/>
              <a:t> slightly generalizes the </a:t>
            </a:r>
            <a:r>
              <a:rPr lang="en-US" sz="2000" b="0" dirty="0" err="1" smtClean="0"/>
              <a:t>Modelica</a:t>
            </a:r>
            <a:r>
              <a:rPr lang="en-US" sz="2000" b="0" dirty="0" smtClean="0"/>
              <a:t> language.  It makes use of </a:t>
            </a:r>
            <a:r>
              <a:rPr lang="en-US" sz="2000" i="1" dirty="0" smtClean="0">
                <a:solidFill>
                  <a:schemeClr val="accent2"/>
                </a:solidFill>
              </a:rPr>
              <a:t>dynamic model switching </a:t>
            </a:r>
            <a:r>
              <a:rPr lang="en-US" sz="2000" b="0" dirty="0" smtClean="0"/>
              <a:t>(similar to </a:t>
            </a:r>
            <a:r>
              <a:rPr lang="en-US" sz="2000" b="0" dirty="0" err="1" smtClean="0"/>
              <a:t>Modelica’s</a:t>
            </a:r>
            <a:r>
              <a:rPr lang="en-US" sz="2000" b="0" dirty="0" smtClean="0"/>
              <a:t> approach to dynamic state selection) to deal with variable structure models.  Unfortunately, the approach doesn’t scale well as 10 dynamic structure switches call for 1024 different models to be maintained with potentially 523,776 possible transitions between them (!)</a:t>
            </a:r>
          </a:p>
          <a:p>
            <a:pPr algn="just" eaLnBrk="1" hangingPunct="1">
              <a:lnSpc>
                <a:spcPct val="90000"/>
              </a:lnSpc>
              <a:spcBef>
                <a:spcPct val="20000"/>
              </a:spcBef>
              <a:buFont typeface="Arial" panose="020B0604020202020204" pitchFamily="34" charset="0"/>
              <a:buChar char="•"/>
            </a:pPr>
            <a:r>
              <a:rPr lang="en-US" sz="2000" i="1" dirty="0" smtClean="0">
                <a:solidFill>
                  <a:srgbClr val="FF0000"/>
                </a:solidFill>
              </a:rPr>
              <a:t>Sol</a:t>
            </a:r>
            <a:r>
              <a:rPr lang="en-US" sz="2000" b="0" dirty="0" smtClean="0"/>
              <a:t>, developed by Dirk Zimmer, a former Ph.D. student of mine, in his Ph.D. dissertation, proposes </a:t>
            </a:r>
            <a:r>
              <a:rPr lang="en-US" sz="2000" i="1" dirty="0" smtClean="0">
                <a:solidFill>
                  <a:schemeClr val="accent2"/>
                </a:solidFill>
              </a:rPr>
              <a:t>dynamic </a:t>
            </a:r>
            <a:r>
              <a:rPr lang="en-US" sz="2000" i="1" dirty="0" err="1" smtClean="0">
                <a:solidFill>
                  <a:schemeClr val="accent2"/>
                </a:solidFill>
              </a:rPr>
              <a:t>causalization</a:t>
            </a:r>
            <a:r>
              <a:rPr lang="en-US" sz="2000" i="1" dirty="0" smtClean="0">
                <a:solidFill>
                  <a:schemeClr val="accent2"/>
                </a:solidFill>
              </a:rPr>
              <a:t> </a:t>
            </a:r>
            <a:r>
              <a:rPr lang="en-US" sz="2000" b="0" dirty="0" smtClean="0"/>
              <a:t>instead.  When a structure change occurs, the model is reconfigured on the fly by incremental compilation.  However, Sol is only available as a prototype until now and doesn’t implement many of the other algorithms that are offered by full-fledged </a:t>
            </a:r>
            <a:r>
              <a:rPr lang="en-US" sz="2000" b="0" dirty="0" err="1" smtClean="0"/>
              <a:t>Modelica</a:t>
            </a:r>
            <a:r>
              <a:rPr lang="en-US" sz="2000" b="0" dirty="0" smtClean="0"/>
              <a:t> compilers.</a:t>
            </a:r>
            <a:endParaRPr lang="en-US" sz="2000" b="0" dirty="0"/>
          </a:p>
        </p:txBody>
      </p:sp>
    </p:spTree>
    <p:extLst>
      <p:ext uri="{BB962C8B-B14F-4D97-AF65-F5344CB8AC3E}">
        <p14:creationId xmlns:p14="http://schemas.microsoft.com/office/powerpoint/2010/main" val="26919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219200"/>
            <a:ext cx="9144000" cy="609600"/>
          </a:xfrm>
        </p:spPr>
        <p:txBody>
          <a:bodyPr/>
          <a:lstStyle/>
          <a:p>
            <a:pPr eaLnBrk="1" hangingPunct="1"/>
            <a:r>
              <a:rPr lang="en-US" sz="3200" b="1" u="none" dirty="0" smtClean="0"/>
              <a:t>Modeling Support: Model Activation/Deactivation</a:t>
            </a:r>
          </a:p>
        </p:txBody>
      </p:sp>
      <p:sp>
        <p:nvSpPr>
          <p:cNvPr id="8"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Support of variable structure models will become more important in future system design environments.</a:t>
            </a:r>
          </a:p>
          <a:p>
            <a:pPr algn="just" eaLnBrk="1" hangingPunct="1">
              <a:lnSpc>
                <a:spcPct val="90000"/>
              </a:lnSpc>
              <a:spcBef>
                <a:spcPct val="20000"/>
              </a:spcBef>
              <a:buFont typeface="Arial" panose="020B0604020202020204" pitchFamily="34" charset="0"/>
              <a:buChar char="•"/>
            </a:pPr>
            <a:r>
              <a:rPr lang="en-US" sz="2000" b="0" dirty="0" smtClean="0"/>
              <a:t>In a complex system, it must be possible to activate models as new subsystems enter the system and deactivate them when they leave the system.  For example, in a traffic simulation of a busy intersection, it may be desirable to represent individual cars by physical models.  When a car enters the intersection to be simulated, its model needs to be added to the overall model.  When a car leaves the intersection, its model needs to be removed.</a:t>
            </a:r>
          </a:p>
          <a:p>
            <a:pPr algn="just" eaLnBrk="1" hangingPunct="1">
              <a:lnSpc>
                <a:spcPct val="90000"/>
              </a:lnSpc>
              <a:spcBef>
                <a:spcPct val="20000"/>
              </a:spcBef>
              <a:buFont typeface="Arial" panose="020B0604020202020204" pitchFamily="34" charset="0"/>
              <a:buChar char="•"/>
            </a:pPr>
            <a:r>
              <a:rPr lang="en-US" sz="2000" b="0" dirty="0" smtClean="0"/>
              <a:t>Similarly, it should be possible to replace a complex model of a component by a simpler one when not much activity is occurring in that subsystem.</a:t>
            </a:r>
          </a:p>
          <a:p>
            <a:pPr algn="just" eaLnBrk="1" hangingPunct="1">
              <a:lnSpc>
                <a:spcPct val="90000"/>
              </a:lnSpc>
              <a:spcBef>
                <a:spcPct val="20000"/>
              </a:spcBef>
              <a:buFont typeface="Arial" panose="020B0604020202020204" pitchFamily="34" charset="0"/>
              <a:buChar char="•"/>
            </a:pPr>
            <a:r>
              <a:rPr lang="en-US" sz="2000" b="0" dirty="0" smtClean="0"/>
              <a:t>All of the above features require support of variable structure systems modeling.</a:t>
            </a:r>
            <a:endParaRPr lang="en-US" sz="2000" b="0" dirty="0"/>
          </a:p>
        </p:txBody>
      </p:sp>
    </p:spTree>
    <p:extLst>
      <p:ext uri="{BB962C8B-B14F-4D97-AF65-F5344CB8AC3E}">
        <p14:creationId xmlns:p14="http://schemas.microsoft.com/office/powerpoint/2010/main" val="25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219200"/>
            <a:ext cx="9144000" cy="609600"/>
          </a:xfrm>
        </p:spPr>
        <p:txBody>
          <a:bodyPr/>
          <a:lstStyle/>
          <a:p>
            <a:pPr eaLnBrk="1" hangingPunct="1"/>
            <a:r>
              <a:rPr lang="en-US" sz="3200" b="1" u="none" dirty="0" smtClean="0"/>
              <a:t>Modeling Support: Model Pruning</a:t>
            </a:r>
          </a:p>
        </p:txBody>
      </p:sp>
      <p:sp>
        <p:nvSpPr>
          <p:cNvPr id="8" name="Rectangle 3"/>
          <p:cNvSpPr>
            <a:spLocks noChangeArrowheads="1"/>
          </p:cNvSpPr>
          <p:nvPr/>
        </p:nvSpPr>
        <p:spPr bwMode="auto">
          <a:xfrm>
            <a:off x="685800" y="1981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Arial" panose="020B0604020202020204" pitchFamily="34" charset="0"/>
              <a:buChar char="•"/>
            </a:pPr>
            <a:r>
              <a:rPr lang="en-US" sz="2000" b="0" dirty="0" smtClean="0"/>
              <a:t>A related feature is model pruning.  It should be possible to simulate a system with different levels of granularity, i.e., different degrees of model resolution.</a:t>
            </a:r>
          </a:p>
          <a:p>
            <a:pPr algn="just" eaLnBrk="1" hangingPunct="1">
              <a:lnSpc>
                <a:spcPct val="90000"/>
              </a:lnSpc>
              <a:spcBef>
                <a:spcPct val="20000"/>
              </a:spcBef>
              <a:buFont typeface="Arial" panose="020B0604020202020204" pitchFamily="34" charset="0"/>
              <a:buChar char="•"/>
            </a:pPr>
            <a:r>
              <a:rPr lang="en-US" sz="2000" b="0" dirty="0" smtClean="0"/>
              <a:t>To this end, it must be possible to simplify models in an automated fashion.  For example in a DC motor, it may be desirable to exclude the armature inductance.  If this is done dynamically in a current </a:t>
            </a:r>
            <a:r>
              <a:rPr lang="en-US" sz="2000" b="0" dirty="0" err="1" smtClean="0"/>
              <a:t>Modelica</a:t>
            </a:r>
            <a:r>
              <a:rPr lang="en-US" sz="2000" b="0" dirty="0" smtClean="0"/>
              <a:t> implementation (by setting L=0 at event time), the simulation will die with a division by zero.</a:t>
            </a:r>
          </a:p>
          <a:p>
            <a:pPr algn="just" eaLnBrk="1" hangingPunct="1">
              <a:lnSpc>
                <a:spcPct val="90000"/>
              </a:lnSpc>
              <a:spcBef>
                <a:spcPct val="20000"/>
              </a:spcBef>
              <a:buFont typeface="Arial" panose="020B0604020202020204" pitchFamily="34" charset="0"/>
              <a:buChar char="•"/>
            </a:pPr>
            <a:r>
              <a:rPr lang="en-US" sz="2000" b="0" dirty="0" smtClean="0"/>
              <a:t>Model pruning once again leads to variable structure models, but the demands on the modeling support software are more severe in this case, because the software should be capable of recognizing on its own, where and when simplifications are feasible and be able to enact those without human intervention.</a:t>
            </a:r>
          </a:p>
        </p:txBody>
      </p:sp>
    </p:spTree>
    <p:extLst>
      <p:ext uri="{BB962C8B-B14F-4D97-AF65-F5344CB8AC3E}">
        <p14:creationId xmlns:p14="http://schemas.microsoft.com/office/powerpoint/2010/main" val="32871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b="1" u="none" dirty="0" smtClean="0"/>
              <a:t>Simulation Support</a:t>
            </a:r>
          </a:p>
        </p:txBody>
      </p:sp>
      <p:sp>
        <p:nvSpPr>
          <p:cNvPr id="8" name="Rectangle 3"/>
          <p:cNvSpPr>
            <a:spLocks noChangeArrowheads="1"/>
          </p:cNvSpPr>
          <p:nvPr/>
        </p:nvSpPr>
        <p:spPr bwMode="auto">
          <a:xfrm>
            <a:off x="685800" y="18288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While the object-oriented modeling paradigm scales well, the same unfortunately does not hold true for the current class of stiff system solvers.</a:t>
            </a:r>
          </a:p>
          <a:p>
            <a:pPr algn="just" eaLnBrk="1" hangingPunct="1">
              <a:lnSpc>
                <a:spcPct val="90000"/>
              </a:lnSpc>
              <a:spcBef>
                <a:spcPct val="20000"/>
              </a:spcBef>
              <a:buFont typeface="Arial" panose="020B0604020202020204" pitchFamily="34" charset="0"/>
              <a:buChar char="•"/>
            </a:pPr>
            <a:r>
              <a:rPr lang="en-US" sz="2000" b="0" dirty="0" smtClean="0"/>
              <a:t>All stiff system solvers are implicit solvers.  It can be shown that explicit solvers can never be stiffly stable.  They all force the solver to use step sizes that are small in comparison to the smallest time constant in the system.  Otherwise the numerical stability of the algorithm will be lost.</a:t>
            </a:r>
          </a:p>
          <a:p>
            <a:pPr algn="just" eaLnBrk="1" hangingPunct="1">
              <a:lnSpc>
                <a:spcPct val="90000"/>
              </a:lnSpc>
              <a:spcBef>
                <a:spcPct val="20000"/>
              </a:spcBef>
              <a:buFont typeface="Arial" panose="020B0604020202020204" pitchFamily="34" charset="0"/>
              <a:buChar char="•"/>
            </a:pPr>
            <a:r>
              <a:rPr lang="en-US" sz="2000" b="0" dirty="0" smtClean="0"/>
              <a:t>Traditional implicit solvers require that the (usually non-linear) set of model equations be solved iteratively during each step.  To this end, a Newton iteration is set up that spans over all model equations.</a:t>
            </a:r>
          </a:p>
          <a:p>
            <a:pPr algn="just" eaLnBrk="1" hangingPunct="1">
              <a:lnSpc>
                <a:spcPct val="90000"/>
              </a:lnSpc>
              <a:spcBef>
                <a:spcPct val="20000"/>
              </a:spcBef>
              <a:buFont typeface="Arial" panose="020B0604020202020204" pitchFamily="34" charset="0"/>
              <a:buChar char="•"/>
            </a:pPr>
            <a:r>
              <a:rPr lang="en-US" sz="2000" b="0" dirty="0" smtClean="0"/>
              <a:t>During each iteration step, a large linear set of equations needs to be solved.</a:t>
            </a:r>
          </a:p>
          <a:p>
            <a:pPr algn="just" eaLnBrk="1" hangingPunct="1">
              <a:lnSpc>
                <a:spcPct val="90000"/>
              </a:lnSpc>
              <a:spcBef>
                <a:spcPct val="20000"/>
              </a:spcBef>
              <a:buFont typeface="Arial" panose="020B0604020202020204" pitchFamily="34" charset="0"/>
              <a:buChar char="•"/>
            </a:pPr>
            <a:r>
              <a:rPr lang="en-US" sz="2000" dirty="0" smtClean="0">
                <a:solidFill>
                  <a:srgbClr val="00B050"/>
                </a:solidFill>
              </a:rPr>
              <a:t>The computational effort therefore grows </a:t>
            </a:r>
            <a:r>
              <a:rPr lang="en-US" sz="2000" i="1" dirty="0" smtClean="0">
                <a:solidFill>
                  <a:srgbClr val="00B050"/>
                </a:solidFill>
              </a:rPr>
              <a:t>cubically</a:t>
            </a:r>
            <a:r>
              <a:rPr lang="en-US" sz="2000" dirty="0" smtClean="0">
                <a:solidFill>
                  <a:srgbClr val="00B050"/>
                </a:solidFill>
              </a:rPr>
              <a:t> with the number of state variables in the model.</a:t>
            </a:r>
          </a:p>
        </p:txBody>
      </p:sp>
    </p:spTree>
    <p:extLst>
      <p:ext uri="{BB962C8B-B14F-4D97-AF65-F5344CB8AC3E}">
        <p14:creationId xmlns:p14="http://schemas.microsoft.com/office/powerpoint/2010/main" val="15382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b="1" u="none" dirty="0" smtClean="0"/>
              <a:t>Simulation Support II</a:t>
            </a:r>
          </a:p>
        </p:txBody>
      </p:sp>
      <p:sp>
        <p:nvSpPr>
          <p:cNvPr id="8" name="Rectangle 3"/>
          <p:cNvSpPr>
            <a:spLocks noChangeArrowheads="1"/>
          </p:cNvSpPr>
          <p:nvPr/>
        </p:nvSpPr>
        <p:spPr bwMode="auto">
          <a:xfrm>
            <a:off x="685800" y="1828800"/>
            <a:ext cx="777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Arial" panose="020B0604020202020204" pitchFamily="34" charset="0"/>
              <a:buChar char="•"/>
            </a:pPr>
            <a:r>
              <a:rPr lang="en-US" sz="2000" b="0" dirty="0" smtClean="0"/>
              <a:t>If a simulation with 50 state variables executes in a few seconds, a simulation with 500 state variables will take a few hours to simulate.</a:t>
            </a:r>
          </a:p>
          <a:p>
            <a:pPr algn="just" eaLnBrk="1" hangingPunct="1">
              <a:lnSpc>
                <a:spcPct val="90000"/>
              </a:lnSpc>
              <a:spcBef>
                <a:spcPct val="20000"/>
              </a:spcBef>
              <a:buFont typeface="Arial" panose="020B0604020202020204" pitchFamily="34" charset="0"/>
              <a:buChar char="•"/>
            </a:pPr>
            <a:r>
              <a:rPr lang="en-US" sz="2000" b="0" dirty="0" smtClean="0"/>
              <a:t>Some </a:t>
            </a:r>
            <a:r>
              <a:rPr lang="en-US" sz="2000" b="0" dirty="0" err="1" smtClean="0"/>
              <a:t>Modelica</a:t>
            </a:r>
            <a:r>
              <a:rPr lang="en-US" sz="2000" b="0" dirty="0" smtClean="0"/>
              <a:t> implementations, such as </a:t>
            </a:r>
            <a:r>
              <a:rPr lang="en-US" sz="2000" b="0" dirty="0" err="1" smtClean="0"/>
              <a:t>Dymola</a:t>
            </a:r>
            <a:r>
              <a:rPr lang="en-US" sz="2000" b="0" dirty="0" smtClean="0"/>
              <a:t>, meanwhile make use of </a:t>
            </a:r>
            <a:r>
              <a:rPr lang="en-US" sz="2000" i="1" dirty="0" smtClean="0">
                <a:solidFill>
                  <a:srgbClr val="FF0000"/>
                </a:solidFill>
              </a:rPr>
              <a:t>sparse linear system solvers </a:t>
            </a:r>
            <a:r>
              <a:rPr lang="en-US" sz="2000" b="0" dirty="0" smtClean="0"/>
              <a:t>to mitigate the scaling problem.</a:t>
            </a:r>
          </a:p>
          <a:p>
            <a:pPr algn="just" eaLnBrk="1" hangingPunct="1">
              <a:lnSpc>
                <a:spcPct val="90000"/>
              </a:lnSpc>
              <a:spcBef>
                <a:spcPct val="20000"/>
              </a:spcBef>
              <a:buFont typeface="Arial" panose="020B0604020202020204" pitchFamily="34" charset="0"/>
              <a:buChar char="•"/>
            </a:pPr>
            <a:r>
              <a:rPr lang="en-US" sz="2000" b="0" dirty="0" smtClean="0"/>
              <a:t>While sparse linear system solvers make the simulations faster, they still don’t solve the problem.  Large models still simulate too slowly.</a:t>
            </a:r>
          </a:p>
          <a:p>
            <a:pPr algn="just" eaLnBrk="1" hangingPunct="1">
              <a:lnSpc>
                <a:spcPct val="90000"/>
              </a:lnSpc>
              <a:spcBef>
                <a:spcPct val="20000"/>
              </a:spcBef>
              <a:buFont typeface="Arial" panose="020B0604020202020204" pitchFamily="34" charset="0"/>
              <a:buChar char="•"/>
            </a:pPr>
            <a:r>
              <a:rPr lang="en-US" sz="2000" b="0" dirty="0" smtClean="0"/>
              <a:t>In order to overcome these problems, we need to get away from centralized schemes for simulating large systems.</a:t>
            </a:r>
          </a:p>
          <a:p>
            <a:pPr algn="just" eaLnBrk="1" hangingPunct="1">
              <a:lnSpc>
                <a:spcPct val="90000"/>
              </a:lnSpc>
              <a:spcBef>
                <a:spcPct val="20000"/>
              </a:spcBef>
              <a:buFont typeface="Arial" panose="020B0604020202020204" pitchFamily="34" charset="0"/>
              <a:buChar char="•"/>
            </a:pPr>
            <a:r>
              <a:rPr lang="en-US" sz="2000" i="1" dirty="0" smtClean="0">
                <a:solidFill>
                  <a:srgbClr val="FF0000"/>
                </a:solidFill>
              </a:rPr>
              <a:t>Quantized state system (QSS) solvers </a:t>
            </a:r>
            <a:r>
              <a:rPr lang="en-US" sz="2000" b="0" dirty="0" smtClean="0"/>
              <a:t>offer a way out in </a:t>
            </a:r>
            <a:r>
              <a:rPr lang="en-US" sz="2000" b="0" dirty="0" smtClean="0"/>
              <a:t>many </a:t>
            </a:r>
            <a:r>
              <a:rPr lang="en-US" sz="2000" b="0" dirty="0" smtClean="0"/>
              <a:t>cases.</a:t>
            </a:r>
          </a:p>
        </p:txBody>
      </p:sp>
    </p:spTree>
    <p:extLst>
      <p:ext uri="{BB962C8B-B14F-4D97-AF65-F5344CB8AC3E}">
        <p14:creationId xmlns:p14="http://schemas.microsoft.com/office/powerpoint/2010/main" val="13319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914400"/>
          </a:xfrm>
        </p:spPr>
        <p:txBody>
          <a:bodyPr/>
          <a:lstStyle/>
          <a:p>
            <a:pPr eaLnBrk="1" hangingPunct="1"/>
            <a:r>
              <a:rPr lang="en-US" sz="2800" b="1" u="none" dirty="0" smtClean="0"/>
              <a:t>ACSL: The Advanced Continuous-system Simulation Language of the 1980s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09800"/>
            <a:ext cx="2590800" cy="24029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691" y="2667000"/>
            <a:ext cx="3398109" cy="3048000"/>
          </a:xfrm>
          <a:prstGeom prst="rect">
            <a:avLst/>
          </a:prstGeom>
          <a:ln w="28575">
            <a:solidFill>
              <a:srgbClr val="990000"/>
            </a:solidFill>
          </a:ln>
        </p:spPr>
      </p:pic>
      <p:grpSp>
        <p:nvGrpSpPr>
          <p:cNvPr id="8" name="Group 7"/>
          <p:cNvGrpSpPr/>
          <p:nvPr/>
        </p:nvGrpSpPr>
        <p:grpSpPr>
          <a:xfrm>
            <a:off x="838200" y="4813738"/>
            <a:ext cx="3581400" cy="1358462"/>
            <a:chOff x="702297" y="4807169"/>
            <a:chExt cx="3581400" cy="1358462"/>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297" y="4807169"/>
              <a:ext cx="3581400" cy="1358462"/>
            </a:xfrm>
            <a:prstGeom prst="rect">
              <a:avLst/>
            </a:prstGeom>
            <a:ln w="19050">
              <a:solidFill>
                <a:srgbClr val="FF0000"/>
              </a:solidFill>
            </a:ln>
          </p:spPr>
        </p:pic>
        <p:sp>
          <p:nvSpPr>
            <p:cNvPr id="6" name="Rectangle 5"/>
            <p:cNvSpPr/>
            <p:nvPr/>
          </p:nvSpPr>
          <p:spPr bwMode="auto">
            <a:xfrm>
              <a:off x="2209800" y="4807169"/>
              <a:ext cx="762000" cy="1458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8515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a:t>
            </a:r>
          </a:p>
        </p:txBody>
      </p:sp>
      <p:sp>
        <p:nvSpPr>
          <p:cNvPr id="8" name="Rectangle 3"/>
          <p:cNvSpPr>
            <a:spLocks noChangeArrowheads="1"/>
          </p:cNvSpPr>
          <p:nvPr/>
        </p:nvSpPr>
        <p:spPr bwMode="auto">
          <a:xfrm>
            <a:off x="685800" y="18288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Arial" panose="020B0604020202020204" pitchFamily="34" charset="0"/>
              <a:buChar char="•"/>
            </a:pPr>
            <a:r>
              <a:rPr lang="en-US" sz="2000" b="0" dirty="0" smtClean="0"/>
              <a:t>Traditional ODE and DAE solvers make use of </a:t>
            </a:r>
            <a:r>
              <a:rPr lang="en-US" sz="2000" i="1" dirty="0" smtClean="0">
                <a:solidFill>
                  <a:srgbClr val="FF0000"/>
                </a:solidFill>
              </a:rPr>
              <a:t>time slicing</a:t>
            </a:r>
            <a:r>
              <a:rPr lang="en-US" sz="2000" b="0" dirty="0" smtClean="0"/>
              <a:t>.  Given the current and past state and state derivative values, the value of the state one time step into the future, i.e., at time </a:t>
            </a:r>
            <a:r>
              <a:rPr lang="en-US" sz="2000" b="0" i="1" dirty="0" smtClean="0">
                <a:solidFill>
                  <a:srgbClr val="002060"/>
                </a:solidFill>
              </a:rPr>
              <a:t>t</a:t>
            </a:r>
            <a:r>
              <a:rPr lang="en-US" sz="2000" b="0" i="1" baseline="-25000" dirty="0" smtClean="0">
                <a:solidFill>
                  <a:srgbClr val="002060"/>
                </a:solidFill>
              </a:rPr>
              <a:t>k+1</a:t>
            </a:r>
            <a:r>
              <a:rPr lang="en-US" sz="2000" b="0" dirty="0" smtClean="0"/>
              <a:t>, is being estimated.  At that time, the new state can assume any real-valued number.</a:t>
            </a:r>
          </a:p>
          <a:p>
            <a:pPr algn="just" eaLnBrk="1" hangingPunct="1">
              <a:lnSpc>
                <a:spcPct val="90000"/>
              </a:lnSpc>
              <a:spcBef>
                <a:spcPct val="20000"/>
              </a:spcBef>
              <a:buFont typeface="Arial" panose="020B0604020202020204" pitchFamily="34" charset="0"/>
              <a:buChar char="•"/>
            </a:pPr>
            <a:r>
              <a:rPr lang="en-US" sz="2000" b="0" dirty="0" smtClean="0"/>
              <a:t>QSS solvers operate differently.  Rather than discretizing the time axis, they discretize the state axis, i.e., they operate on </a:t>
            </a:r>
            <a:r>
              <a:rPr lang="en-US" sz="2000" i="1" dirty="0" smtClean="0">
                <a:solidFill>
                  <a:srgbClr val="FF0000"/>
                </a:solidFill>
              </a:rPr>
              <a:t>quantized states</a:t>
            </a:r>
            <a:r>
              <a:rPr lang="en-US" sz="2000" b="0" dirty="0" smtClean="0"/>
              <a:t>.  They evaluate the next state value at the first time instant in the future at which the state variable differs from its current value by one quantum level, i.e., when </a:t>
            </a:r>
            <a:r>
              <a:rPr lang="en-US" sz="2000" b="0" i="1" dirty="0" smtClean="0">
                <a:solidFill>
                  <a:srgbClr val="002060"/>
                </a:solidFill>
              </a:rPr>
              <a:t>x</a:t>
            </a:r>
            <a:r>
              <a:rPr lang="en-US" sz="2000" b="0" i="1" baseline="-25000" dirty="0" smtClean="0">
                <a:solidFill>
                  <a:srgbClr val="002060"/>
                </a:solidFill>
              </a:rPr>
              <a:t>k+1</a:t>
            </a:r>
            <a:r>
              <a:rPr lang="en-US" sz="2000" b="0" i="1" dirty="0" smtClean="0">
                <a:solidFill>
                  <a:srgbClr val="002060"/>
                </a:solidFill>
              </a:rPr>
              <a:t> = </a:t>
            </a:r>
            <a:r>
              <a:rPr lang="en-US" sz="2000" b="0" i="1" dirty="0" err="1" smtClean="0">
                <a:solidFill>
                  <a:srgbClr val="002060"/>
                </a:solidFill>
              </a:rPr>
              <a:t>x</a:t>
            </a:r>
            <a:r>
              <a:rPr lang="en-US" sz="2000" b="0" i="1" baseline="-25000" dirty="0" err="1" smtClean="0">
                <a:solidFill>
                  <a:srgbClr val="002060"/>
                </a:solidFill>
              </a:rPr>
              <a:t>k</a:t>
            </a:r>
            <a:r>
              <a:rPr lang="en-US" sz="2000" b="0" i="1" dirty="0" smtClean="0">
                <a:solidFill>
                  <a:srgbClr val="002060"/>
                </a:solidFill>
              </a:rPr>
              <a:t> ± </a:t>
            </a:r>
            <a:r>
              <a:rPr lang="en-US" sz="2000" b="0" i="1" dirty="0" err="1" smtClean="0">
                <a:solidFill>
                  <a:srgbClr val="002060"/>
                </a:solidFill>
                <a:latin typeface="Symbol" panose="05050102010706020507" pitchFamily="18" charset="2"/>
              </a:rPr>
              <a:t>D</a:t>
            </a:r>
            <a:r>
              <a:rPr lang="en-US" sz="2000" b="0" i="1" dirty="0" err="1" smtClean="0">
                <a:solidFill>
                  <a:srgbClr val="002060"/>
                </a:solidFill>
              </a:rPr>
              <a:t>x</a:t>
            </a:r>
            <a:r>
              <a:rPr lang="en-US" sz="2000" b="0" dirty="0" smtClean="0"/>
              <a:t>.</a:t>
            </a:r>
          </a:p>
          <a:p>
            <a:pPr algn="just" eaLnBrk="1" hangingPunct="1">
              <a:lnSpc>
                <a:spcPct val="90000"/>
              </a:lnSpc>
              <a:spcBef>
                <a:spcPct val="20000"/>
              </a:spcBef>
              <a:buFont typeface="Arial" panose="020B0604020202020204" pitchFamily="34" charset="0"/>
              <a:buChar char="•"/>
            </a:pPr>
            <a:r>
              <a:rPr lang="en-US" sz="2000" b="0" dirty="0" smtClean="0"/>
              <a:t>QSS solvers are naturally asynchronous.  Each state variable carries its own simulation clock.</a:t>
            </a:r>
          </a:p>
          <a:p>
            <a:pPr algn="just" eaLnBrk="1" hangingPunct="1">
              <a:lnSpc>
                <a:spcPct val="90000"/>
              </a:lnSpc>
              <a:spcBef>
                <a:spcPct val="20000"/>
              </a:spcBef>
              <a:buFont typeface="Arial" panose="020B0604020202020204" pitchFamily="34" charset="0"/>
              <a:buChar char="•"/>
            </a:pPr>
            <a:r>
              <a:rPr lang="en-US" sz="2000" b="0" dirty="0" smtClean="0"/>
              <a:t>As QSS solvers offer </a:t>
            </a:r>
            <a:r>
              <a:rPr lang="en-US" sz="2000" i="1" dirty="0" smtClean="0">
                <a:solidFill>
                  <a:srgbClr val="FF0000"/>
                </a:solidFill>
              </a:rPr>
              <a:t>dense output</a:t>
            </a:r>
            <a:r>
              <a:rPr lang="en-US" sz="2000" b="0" dirty="0" smtClean="0"/>
              <a:t>, each solver knows the current values of all other neighboring states whenever it undergoes its own internal transition.</a:t>
            </a:r>
          </a:p>
        </p:txBody>
      </p:sp>
    </p:spTree>
    <p:extLst>
      <p:ext uri="{BB962C8B-B14F-4D97-AF65-F5344CB8AC3E}">
        <p14:creationId xmlns:p14="http://schemas.microsoft.com/office/powerpoint/2010/main" val="8489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 II</a:t>
            </a:r>
          </a:p>
        </p:txBody>
      </p:sp>
      <p:sp>
        <p:nvSpPr>
          <p:cNvPr id="8" name="Rectangle 3"/>
          <p:cNvSpPr>
            <a:spLocks noChangeArrowheads="1"/>
          </p:cNvSpPr>
          <p:nvPr/>
        </p:nvSpPr>
        <p:spPr bwMode="auto">
          <a:xfrm>
            <a:off x="685800" y="18288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Arial" panose="020B0604020202020204" pitchFamily="34" charset="0"/>
              <a:buChar char="•"/>
            </a:pPr>
            <a:r>
              <a:rPr lang="en-US" sz="2000" b="0" dirty="0" smtClean="0"/>
              <a:t>Convergence and stability properties for QSS solvers have meanwhile been established.</a:t>
            </a:r>
          </a:p>
          <a:p>
            <a:pPr algn="just" eaLnBrk="1" hangingPunct="1">
              <a:lnSpc>
                <a:spcPct val="90000"/>
              </a:lnSpc>
              <a:spcBef>
                <a:spcPct val="20000"/>
              </a:spcBef>
              <a:buFont typeface="Arial" panose="020B0604020202020204" pitchFamily="34" charset="0"/>
              <a:buChar char="•"/>
            </a:pPr>
            <a:r>
              <a:rPr lang="en-US" sz="2000" b="0" dirty="0" smtClean="0"/>
              <a:t>QSS solvers even offer an advantage in this respect.  Whereas traditional solvers only estimate the </a:t>
            </a:r>
            <a:r>
              <a:rPr lang="en-US" sz="2000" i="1" dirty="0" smtClean="0">
                <a:solidFill>
                  <a:srgbClr val="FF0000"/>
                </a:solidFill>
              </a:rPr>
              <a:t>local integration error </a:t>
            </a:r>
            <a:r>
              <a:rPr lang="en-US" sz="2000" b="0" dirty="0" smtClean="0"/>
              <a:t>within one step, QSS solvers offer an upper bound on the </a:t>
            </a:r>
            <a:r>
              <a:rPr lang="en-US" sz="2000" i="1" dirty="0" smtClean="0">
                <a:solidFill>
                  <a:srgbClr val="FF0000"/>
                </a:solidFill>
              </a:rPr>
              <a:t>global simulation error </a:t>
            </a:r>
            <a:r>
              <a:rPr lang="en-US" sz="2000" b="0" dirty="0" smtClean="0"/>
              <a:t>across the entire simulation at least for linear systems.</a:t>
            </a:r>
          </a:p>
          <a:p>
            <a:pPr algn="just" eaLnBrk="1" hangingPunct="1">
              <a:lnSpc>
                <a:spcPct val="90000"/>
              </a:lnSpc>
              <a:spcBef>
                <a:spcPct val="20000"/>
              </a:spcBef>
              <a:buFont typeface="Arial" panose="020B0604020202020204" pitchFamily="34" charset="0"/>
              <a:buChar char="•"/>
            </a:pPr>
            <a:r>
              <a:rPr lang="en-US" sz="2000" b="0" dirty="0" smtClean="0"/>
              <a:t>When simulating a small-scale non-stiff model without discontinuities, QSS solvers are slightly less efficient than explicit </a:t>
            </a:r>
            <a:r>
              <a:rPr lang="en-US" sz="2000" b="0" dirty="0" err="1" smtClean="0"/>
              <a:t>Runge-Kutta</a:t>
            </a:r>
            <a:r>
              <a:rPr lang="en-US" sz="2000" b="0" dirty="0" smtClean="0"/>
              <a:t> solvers (there is a slightly bigger overhead).  These models don’t offer  anything that the QSS solvers can exploit.  However, such models are not of much interest today, because any solver can deal with them efficiently, and the QSS solvers will not fare much worth than any of the traditional solvers.</a:t>
            </a:r>
          </a:p>
        </p:txBody>
      </p:sp>
    </p:spTree>
    <p:extLst>
      <p:ext uri="{BB962C8B-B14F-4D97-AF65-F5344CB8AC3E}">
        <p14:creationId xmlns:p14="http://schemas.microsoft.com/office/powerpoint/2010/main" val="85083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 III</a:t>
            </a:r>
          </a:p>
        </p:txBody>
      </p:sp>
      <p:sp>
        <p:nvSpPr>
          <p:cNvPr id="8" name="Rectangle 3"/>
          <p:cNvSpPr>
            <a:spLocks noChangeArrowheads="1"/>
          </p:cNvSpPr>
          <p:nvPr/>
        </p:nvSpPr>
        <p:spPr bwMode="auto">
          <a:xfrm>
            <a:off x="685800" y="1828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QSS solvers are more efficient than traditional solvers when facing </a:t>
            </a:r>
            <a:r>
              <a:rPr lang="en-US" sz="2000" i="1" dirty="0" smtClean="0">
                <a:solidFill>
                  <a:srgbClr val="FF0000"/>
                </a:solidFill>
              </a:rPr>
              <a:t>discontinuities</a:t>
            </a:r>
            <a:r>
              <a:rPr lang="en-US" sz="2000" b="0" dirty="0" smtClean="0"/>
              <a:t>, as there is no need for iterating on (state) event times.</a:t>
            </a:r>
          </a:p>
        </p:txBody>
      </p:sp>
      <p:grpSp>
        <p:nvGrpSpPr>
          <p:cNvPr id="4" name="Group 3"/>
          <p:cNvGrpSpPr/>
          <p:nvPr/>
        </p:nvGrpSpPr>
        <p:grpSpPr>
          <a:xfrm>
            <a:off x="533400" y="2743200"/>
            <a:ext cx="4138019" cy="2264422"/>
            <a:chOff x="533400" y="2743200"/>
            <a:chExt cx="4138019" cy="226442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743200"/>
              <a:ext cx="4138019" cy="1882303"/>
            </a:xfrm>
            <a:prstGeom prst="rect">
              <a:avLst/>
            </a:prstGeom>
            <a:ln w="19050">
              <a:solidFill>
                <a:srgbClr val="990000"/>
              </a:solidFill>
            </a:ln>
          </p:spPr>
        </p:pic>
        <p:sp>
          <p:nvSpPr>
            <p:cNvPr id="3" name="TextBox 2"/>
            <p:cNvSpPr txBox="1"/>
            <p:nvPr/>
          </p:nvSpPr>
          <p:spPr>
            <a:xfrm>
              <a:off x="1295400" y="4607512"/>
              <a:ext cx="2667000" cy="400110"/>
            </a:xfrm>
            <a:prstGeom prst="rect">
              <a:avLst/>
            </a:prstGeom>
            <a:noFill/>
          </p:spPr>
          <p:txBody>
            <a:bodyPr wrap="square" rtlCol="0">
              <a:spAutoFit/>
            </a:bodyPr>
            <a:lstStyle/>
            <a:p>
              <a:r>
                <a:rPr lang="en-US" sz="2000" i="1" dirty="0" smtClean="0">
                  <a:solidFill>
                    <a:srgbClr val="990000"/>
                  </a:solidFill>
                </a:rPr>
                <a:t>Buck converter circuit</a:t>
              </a:r>
              <a:endParaRPr lang="en-US" sz="2000" i="1" dirty="0">
                <a:solidFill>
                  <a:srgbClr val="990000"/>
                </a:solidFill>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750" y="3276600"/>
            <a:ext cx="4047472" cy="2782637"/>
          </a:xfrm>
          <a:prstGeom prst="rect">
            <a:avLst/>
          </a:prstGeom>
          <a:ln w="19050">
            <a:solidFill>
              <a:schemeClr val="accent2"/>
            </a:solidFill>
          </a:ln>
        </p:spPr>
      </p:pic>
    </p:spTree>
    <p:extLst>
      <p:ext uri="{BB962C8B-B14F-4D97-AF65-F5344CB8AC3E}">
        <p14:creationId xmlns:p14="http://schemas.microsoft.com/office/powerpoint/2010/main" val="33509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 IV</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76" y="2057400"/>
            <a:ext cx="6542024" cy="2695280"/>
          </a:xfrm>
          <a:prstGeom prst="rect">
            <a:avLst/>
          </a:prstGeom>
          <a:ln w="19050">
            <a:solidFill>
              <a:srgbClr val="7030A0"/>
            </a:solidFill>
          </a:ln>
        </p:spPr>
      </p:pic>
      <p:sp>
        <p:nvSpPr>
          <p:cNvPr id="9" name="Rectangle 3"/>
          <p:cNvSpPr>
            <a:spLocks noChangeArrowheads="1"/>
          </p:cNvSpPr>
          <p:nvPr/>
        </p:nvSpPr>
        <p:spPr bwMode="auto">
          <a:xfrm>
            <a:off x="685800" y="49530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QSS solvers are more efficient than DASSL on this problem.  The heavier and more frequent the discontinuities occur, the better will be the relative performance of QSS.  On one example, QSS was about 20 times faster than DASSL.</a:t>
            </a:r>
          </a:p>
        </p:txBody>
      </p:sp>
    </p:spTree>
    <p:extLst>
      <p:ext uri="{BB962C8B-B14F-4D97-AF65-F5344CB8AC3E}">
        <p14:creationId xmlns:p14="http://schemas.microsoft.com/office/powerpoint/2010/main" val="366074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dissolve">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 V</a:t>
            </a:r>
          </a:p>
        </p:txBody>
      </p:sp>
      <p:sp>
        <p:nvSpPr>
          <p:cNvPr id="8" name="Rectangle 3"/>
          <p:cNvSpPr>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Arial" panose="020B0604020202020204" pitchFamily="34" charset="0"/>
              <a:buChar char="•"/>
            </a:pPr>
            <a:r>
              <a:rPr lang="en-US" sz="2000" b="0" dirty="0" smtClean="0"/>
              <a:t>A considerably more important advantage can be obtained when dealing with </a:t>
            </a:r>
            <a:r>
              <a:rPr lang="en-US" sz="2000" i="1" dirty="0" smtClean="0">
                <a:solidFill>
                  <a:srgbClr val="FF0000"/>
                </a:solidFill>
              </a:rPr>
              <a:t>large-scale stiff systems</a:t>
            </a:r>
            <a:r>
              <a:rPr lang="en-US" sz="2000" b="0" dirty="0" smtClean="0"/>
              <a:t>.</a:t>
            </a:r>
          </a:p>
          <a:p>
            <a:pPr algn="just" eaLnBrk="1" hangingPunct="1">
              <a:lnSpc>
                <a:spcPct val="90000"/>
              </a:lnSpc>
              <a:spcBef>
                <a:spcPct val="20000"/>
              </a:spcBef>
              <a:buFont typeface="Arial" panose="020B0604020202020204" pitchFamily="34" charset="0"/>
              <a:buChar char="•"/>
            </a:pPr>
            <a:r>
              <a:rPr lang="en-US" sz="2000" b="0" dirty="0" smtClean="0"/>
              <a:t>A set of linearly implicit stiff quantized state system (LIQSS) solvers has been developed.  Although these are implicit solvers, </a:t>
            </a:r>
            <a:r>
              <a:rPr lang="en-US" sz="2000" i="1" dirty="0" smtClean="0">
                <a:solidFill>
                  <a:srgbClr val="FF0000"/>
                </a:solidFill>
              </a:rPr>
              <a:t>they do not call for Newton iteration</a:t>
            </a:r>
            <a:r>
              <a:rPr lang="en-US" sz="2000" b="0" dirty="0" smtClean="0"/>
              <a:t>.  The reason is that in each step, there are only two possible outcomes: the state either increases or decreases by one quantum level.</a:t>
            </a:r>
          </a:p>
          <a:p>
            <a:pPr algn="just" eaLnBrk="1" hangingPunct="1">
              <a:lnSpc>
                <a:spcPct val="90000"/>
              </a:lnSpc>
              <a:spcBef>
                <a:spcPct val="20000"/>
              </a:spcBef>
              <a:buFont typeface="Arial" panose="020B0604020202020204" pitchFamily="34" charset="0"/>
              <a:buChar char="•"/>
            </a:pPr>
            <a:r>
              <a:rPr lang="en-US" sz="2000" b="0" dirty="0" smtClean="0"/>
              <a:t>To demonstrate the advantage, an inverter chain (a simplified model of a transmission line) with a fast load at the end was simulated.  Each logical inverter is represented by a second-order system.  Thus 500 inverters lead to 1000 differential equations.  As the load is fast, the overall system is stiff, and consequently, </a:t>
            </a:r>
            <a:r>
              <a:rPr lang="en-US" sz="2000" b="0" dirty="0" err="1" smtClean="0"/>
              <a:t>Dymola</a:t>
            </a:r>
            <a:r>
              <a:rPr lang="en-US" sz="2000" b="0" dirty="0" smtClean="0"/>
              <a:t> has no choice but to employ a stiff system solver.  Of the different stiff system solvers available in </a:t>
            </a:r>
            <a:r>
              <a:rPr lang="en-US" sz="2000" b="0" dirty="0" err="1" smtClean="0"/>
              <a:t>Dymola</a:t>
            </a:r>
            <a:r>
              <a:rPr lang="en-US" sz="2000" b="0" dirty="0" smtClean="0"/>
              <a:t>, </a:t>
            </a:r>
            <a:r>
              <a:rPr lang="en-US" sz="2000" i="1" dirty="0" smtClean="0">
                <a:solidFill>
                  <a:schemeClr val="accent2"/>
                </a:solidFill>
              </a:rPr>
              <a:t>Esdirk23a</a:t>
            </a:r>
            <a:r>
              <a:rPr lang="en-US" sz="2000" b="0" dirty="0" smtClean="0"/>
              <a:t> turned out most efficient for this simulation.  Hence this is what we compared </a:t>
            </a:r>
            <a:r>
              <a:rPr lang="en-US" sz="2000" i="1" dirty="0" smtClean="0">
                <a:solidFill>
                  <a:schemeClr val="accent2"/>
                </a:solidFill>
              </a:rPr>
              <a:t>LIQSS</a:t>
            </a:r>
            <a:r>
              <a:rPr lang="en-US" sz="2000" b="0" dirty="0" smtClean="0"/>
              <a:t> against.</a:t>
            </a:r>
          </a:p>
        </p:txBody>
      </p:sp>
    </p:spTree>
    <p:extLst>
      <p:ext uri="{BB962C8B-B14F-4D97-AF65-F5344CB8AC3E}">
        <p14:creationId xmlns:p14="http://schemas.microsoft.com/office/powerpoint/2010/main" val="28444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 VI</a:t>
            </a:r>
          </a:p>
        </p:txBody>
      </p:sp>
      <p:sp>
        <p:nvSpPr>
          <p:cNvPr id="8" name="Rectangle 3"/>
          <p:cNvSpPr>
            <a:spLocks noChangeArrowheads="1"/>
          </p:cNvSpPr>
          <p:nvPr/>
        </p:nvSpPr>
        <p:spPr bwMode="auto">
          <a:xfrm>
            <a:off x="5410200" y="1819564"/>
            <a:ext cx="3276600" cy="328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Arial" panose="020B0604020202020204" pitchFamily="34" charset="0"/>
              <a:buChar char="•"/>
            </a:pPr>
            <a:r>
              <a:rPr lang="en-US" sz="2000" b="0" dirty="0" smtClean="0"/>
              <a:t>The </a:t>
            </a:r>
            <a:r>
              <a:rPr lang="en-US" sz="2000" i="1" dirty="0" smtClean="0">
                <a:solidFill>
                  <a:srgbClr val="FF0000"/>
                </a:solidFill>
              </a:rPr>
              <a:t>cubic growth of the computational load </a:t>
            </a:r>
            <a:r>
              <a:rPr lang="en-US" sz="2000" b="0" dirty="0" smtClean="0"/>
              <a:t>as a function of the system size for classical (BDF-type) stiff system solvers is clearly visible.</a:t>
            </a:r>
          </a:p>
          <a:p>
            <a:pPr algn="just" eaLnBrk="1" hangingPunct="1">
              <a:lnSpc>
                <a:spcPct val="90000"/>
              </a:lnSpc>
              <a:spcBef>
                <a:spcPct val="20000"/>
              </a:spcBef>
              <a:buFont typeface="Arial" panose="020B0604020202020204" pitchFamily="34" charset="0"/>
              <a:buChar char="•"/>
            </a:pPr>
            <a:r>
              <a:rPr lang="en-US" sz="2000" b="0" dirty="0" smtClean="0"/>
              <a:t>In contrast, the </a:t>
            </a:r>
            <a:r>
              <a:rPr lang="en-US" sz="2000" b="0" dirty="0" err="1" smtClean="0"/>
              <a:t>comput-ational</a:t>
            </a:r>
            <a:r>
              <a:rPr lang="en-US" sz="2000" b="0" dirty="0" smtClean="0"/>
              <a:t> load </a:t>
            </a:r>
            <a:r>
              <a:rPr lang="en-US" sz="2000" i="1" dirty="0" smtClean="0">
                <a:solidFill>
                  <a:srgbClr val="FF0000"/>
                </a:solidFill>
              </a:rPr>
              <a:t>grows only linearly</a:t>
            </a:r>
            <a:r>
              <a:rPr lang="en-US" sz="2000" b="0" dirty="0" smtClean="0"/>
              <a:t> in the number of differential equations for LIQSS solvers.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48164"/>
            <a:ext cx="4876800" cy="2752436"/>
          </a:xfrm>
          <a:prstGeom prst="rect">
            <a:avLst/>
          </a:prstGeom>
          <a:ln w="19050">
            <a:solidFill>
              <a:schemeClr val="accent2"/>
            </a:solidFill>
          </a:ln>
        </p:spPr>
      </p:pic>
    </p:spTree>
    <p:extLst>
      <p:ext uri="{BB962C8B-B14F-4D97-AF65-F5344CB8AC3E}">
        <p14:creationId xmlns:p14="http://schemas.microsoft.com/office/powerpoint/2010/main" val="58380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dissolv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dissolve">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QSS Solvers VII</a:t>
            </a:r>
          </a:p>
        </p:txBody>
      </p:sp>
      <p:sp>
        <p:nvSpPr>
          <p:cNvPr id="9" name="Rectangle 3"/>
          <p:cNvSpPr>
            <a:spLocks noChangeArrowheads="1"/>
          </p:cNvSpPr>
          <p:nvPr/>
        </p:nvSpPr>
        <p:spPr bwMode="auto">
          <a:xfrm>
            <a:off x="685800" y="44196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LIQSS simulated this problem almost 1000 times faster than </a:t>
            </a:r>
            <a:r>
              <a:rPr lang="en-US" sz="2000" b="0" dirty="0" err="1" smtClean="0"/>
              <a:t>Dymola</a:t>
            </a:r>
            <a:r>
              <a:rPr lang="en-US" sz="2000" b="0" dirty="0" smtClean="0"/>
              <a:t> (using Esdirk23a), and 300 times faster than </a:t>
            </a:r>
            <a:r>
              <a:rPr lang="en-US" sz="2000" b="0" dirty="0" err="1" smtClean="0"/>
              <a:t>Matlab</a:t>
            </a:r>
            <a:r>
              <a:rPr lang="en-US" sz="2000" b="0" dirty="0" smtClean="0"/>
              <a:t> (using Ode15s).</a:t>
            </a:r>
          </a:p>
          <a:p>
            <a:pPr algn="just" eaLnBrk="1" hangingPunct="1">
              <a:lnSpc>
                <a:spcPct val="90000"/>
              </a:lnSpc>
              <a:spcBef>
                <a:spcPct val="20000"/>
              </a:spcBef>
              <a:buFont typeface="Wingdings" panose="05000000000000000000" pitchFamily="2" charset="2"/>
              <a:buChar char="Ø"/>
            </a:pPr>
            <a:r>
              <a:rPr lang="en-US" sz="2000" b="0" dirty="0" smtClean="0"/>
              <a:t>LIQSS was even almost twice as fast as a multi-rate solver that had been specifically designed for this particular problem (the problem specification was taken from a paper introducing the multi-rate algorithm).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95" y="1828800"/>
            <a:ext cx="8077505" cy="2423251"/>
          </a:xfrm>
          <a:prstGeom prst="rect">
            <a:avLst/>
          </a:prstGeom>
          <a:ln w="19050">
            <a:solidFill>
              <a:srgbClr val="7030A0"/>
            </a:solidFill>
          </a:ln>
        </p:spPr>
      </p:pic>
    </p:spTree>
    <p:extLst>
      <p:ext uri="{BB962C8B-B14F-4D97-AF65-F5344CB8AC3E}">
        <p14:creationId xmlns:p14="http://schemas.microsoft.com/office/powerpoint/2010/main" val="4839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dissolv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dissolve">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Event Density</a:t>
            </a:r>
          </a:p>
        </p:txBody>
      </p:sp>
      <p:sp>
        <p:nvSpPr>
          <p:cNvPr id="9" name="Rectangle 3"/>
          <p:cNvSpPr>
            <a:spLocks noChangeArrowheads="1"/>
          </p:cNvSpPr>
          <p:nvPr/>
        </p:nvSpPr>
        <p:spPr bwMode="auto">
          <a:xfrm>
            <a:off x="685800" y="1828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q"/>
            </a:pPr>
            <a:r>
              <a:rPr lang="en-US" sz="2000" b="0" dirty="0" smtClean="0"/>
              <a:t>Let us assume that, in a particular model, there occur </a:t>
            </a:r>
            <a:r>
              <a:rPr lang="en-US" sz="2000" b="0" i="1" dirty="0" smtClean="0">
                <a:solidFill>
                  <a:srgbClr val="002060"/>
                </a:solidFill>
              </a:rPr>
              <a:t>x</a:t>
            </a:r>
            <a:r>
              <a:rPr lang="en-US" sz="2000" b="0" dirty="0" smtClean="0"/>
              <a:t> discontinuities per unit of simulation time.</a:t>
            </a:r>
          </a:p>
          <a:p>
            <a:pPr algn="just" eaLnBrk="1" hangingPunct="1">
              <a:lnSpc>
                <a:spcPct val="90000"/>
              </a:lnSpc>
              <a:spcBef>
                <a:spcPct val="20000"/>
              </a:spcBef>
              <a:buFont typeface="Wingdings" panose="05000000000000000000" pitchFamily="2" charset="2"/>
              <a:buChar char="q"/>
            </a:pPr>
            <a:r>
              <a:rPr lang="en-US" sz="2000" b="0" dirty="0" smtClean="0"/>
              <a:t>Discontinuities can be assumed to occur statistically independent of each other.</a:t>
            </a:r>
          </a:p>
          <a:p>
            <a:pPr algn="just" eaLnBrk="1" hangingPunct="1">
              <a:lnSpc>
                <a:spcPct val="90000"/>
              </a:lnSpc>
              <a:spcBef>
                <a:spcPct val="20000"/>
              </a:spcBef>
              <a:buFont typeface="Wingdings" panose="05000000000000000000" pitchFamily="2" charset="2"/>
              <a:buChar char="q"/>
            </a:pPr>
            <a:r>
              <a:rPr lang="en-US" sz="2000" b="0" dirty="0" smtClean="0"/>
              <a:t>Thus, if the system is 10 times as big, we can expect roughly 10 times as many discontinuities per time unit.</a:t>
            </a:r>
          </a:p>
          <a:p>
            <a:pPr algn="just" eaLnBrk="1" hangingPunct="1">
              <a:lnSpc>
                <a:spcPct val="90000"/>
              </a:lnSpc>
              <a:spcBef>
                <a:spcPct val="20000"/>
              </a:spcBef>
              <a:buFont typeface="Wingdings" panose="05000000000000000000" pitchFamily="2" charset="2"/>
              <a:buChar char="q"/>
            </a:pPr>
            <a:r>
              <a:rPr lang="en-US" sz="2000" b="0" dirty="0" smtClean="0"/>
              <a:t>Therefore, the </a:t>
            </a:r>
            <a:r>
              <a:rPr lang="en-US" sz="2000" i="1" dirty="0" smtClean="0">
                <a:solidFill>
                  <a:srgbClr val="FF0000"/>
                </a:solidFill>
              </a:rPr>
              <a:t>event density grows linearly with the size of the system </a:t>
            </a:r>
            <a:r>
              <a:rPr lang="en-US" sz="2000" b="0" dirty="0" smtClean="0"/>
              <a:t>to be simulated.</a:t>
            </a:r>
          </a:p>
          <a:p>
            <a:pPr algn="just" eaLnBrk="1" hangingPunct="1">
              <a:lnSpc>
                <a:spcPct val="90000"/>
              </a:lnSpc>
              <a:spcBef>
                <a:spcPct val="20000"/>
              </a:spcBef>
              <a:buFont typeface="Wingdings" panose="05000000000000000000" pitchFamily="2" charset="2"/>
              <a:buChar char="q"/>
            </a:pPr>
            <a:r>
              <a:rPr lang="en-US" sz="2000" b="0" dirty="0" smtClean="0"/>
              <a:t>In a classical (stiff or non-stiff) solver, the </a:t>
            </a:r>
            <a:r>
              <a:rPr lang="en-US" sz="2000" i="1" dirty="0" smtClean="0">
                <a:solidFill>
                  <a:srgbClr val="FF0000"/>
                </a:solidFill>
              </a:rPr>
              <a:t>execution time grows </a:t>
            </a:r>
            <a:r>
              <a:rPr lang="en-US" sz="2000" i="1" dirty="0" err="1" smtClean="0">
                <a:solidFill>
                  <a:srgbClr val="FF0000"/>
                </a:solidFill>
              </a:rPr>
              <a:t>quadratically</a:t>
            </a:r>
            <a:r>
              <a:rPr lang="en-US" sz="2000" b="0" dirty="0" smtClean="0"/>
              <a:t> in the number of events.</a:t>
            </a:r>
          </a:p>
          <a:p>
            <a:pPr algn="just" eaLnBrk="1" hangingPunct="1">
              <a:lnSpc>
                <a:spcPct val="90000"/>
              </a:lnSpc>
              <a:spcBef>
                <a:spcPct val="20000"/>
              </a:spcBef>
              <a:buFont typeface="Wingdings" panose="05000000000000000000" pitchFamily="2" charset="2"/>
              <a:buChar char="q"/>
            </a:pPr>
            <a:r>
              <a:rPr lang="en-US" sz="2000" b="0" dirty="0" smtClean="0"/>
              <a:t>In contrast, the execution time </a:t>
            </a:r>
            <a:r>
              <a:rPr lang="en-US" sz="2000" i="1" dirty="0" smtClean="0">
                <a:solidFill>
                  <a:srgbClr val="FF0000"/>
                </a:solidFill>
              </a:rPr>
              <a:t>grows only linearly </a:t>
            </a:r>
            <a:r>
              <a:rPr lang="en-US" sz="2000" b="0" dirty="0" smtClean="0"/>
              <a:t>in the number of events when using QSS solvers.</a:t>
            </a:r>
          </a:p>
          <a:p>
            <a:pPr algn="just" eaLnBrk="1" hangingPunct="1">
              <a:lnSpc>
                <a:spcPct val="90000"/>
              </a:lnSpc>
              <a:spcBef>
                <a:spcPct val="20000"/>
              </a:spcBef>
              <a:buFont typeface="Wingdings" panose="05000000000000000000" pitchFamily="2" charset="2"/>
              <a:buChar char="q"/>
            </a:pPr>
            <a:r>
              <a:rPr lang="en-US" sz="2000" b="0" dirty="0" smtClean="0"/>
              <a:t>Once again, QSS solvers turn out to offer an advantage over classical solvers in this respect.</a:t>
            </a:r>
          </a:p>
        </p:txBody>
      </p:sp>
    </p:spTree>
    <p:extLst>
      <p:ext uri="{BB962C8B-B14F-4D97-AF65-F5344CB8AC3E}">
        <p14:creationId xmlns:p14="http://schemas.microsoft.com/office/powerpoint/2010/main" val="28187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Event Density II</a:t>
            </a:r>
          </a:p>
        </p:txBody>
      </p:sp>
      <p:sp>
        <p:nvSpPr>
          <p:cNvPr id="9" name="Rectangle 3"/>
          <p:cNvSpPr>
            <a:spLocks noChangeArrowheads="1"/>
          </p:cNvSpPr>
          <p:nvPr/>
        </p:nvSpPr>
        <p:spPr bwMode="auto">
          <a:xfrm>
            <a:off x="685800" y="19050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We simulated a </a:t>
            </a:r>
            <a:r>
              <a:rPr lang="en-US" sz="2000" i="1" dirty="0" smtClean="0">
                <a:solidFill>
                  <a:srgbClr val="FF0000"/>
                </a:solidFill>
              </a:rPr>
              <a:t>spiking neural network </a:t>
            </a:r>
            <a:r>
              <a:rPr lang="en-US" sz="2000" b="0" dirty="0" smtClean="0"/>
              <a:t>with a varying number of neurons.</a:t>
            </a:r>
          </a:p>
          <a:p>
            <a:pPr algn="just" eaLnBrk="1" hangingPunct="1">
              <a:lnSpc>
                <a:spcPct val="90000"/>
              </a:lnSpc>
              <a:spcBef>
                <a:spcPct val="20000"/>
              </a:spcBef>
              <a:buFont typeface="Wingdings" panose="05000000000000000000" pitchFamily="2" charset="2"/>
              <a:buChar char="Ø"/>
            </a:pPr>
            <a:r>
              <a:rPr lang="en-US" sz="2000" b="0" dirty="0" smtClean="0"/>
              <a:t>Each neuron is represented by a set of differential equations with discontinuities.</a:t>
            </a:r>
          </a:p>
          <a:p>
            <a:pPr algn="just" eaLnBrk="1" hangingPunct="1">
              <a:lnSpc>
                <a:spcPct val="90000"/>
              </a:lnSpc>
              <a:spcBef>
                <a:spcPct val="20000"/>
              </a:spcBef>
              <a:buFont typeface="Wingdings" panose="05000000000000000000" pitchFamily="2" charset="2"/>
              <a:buChar char="Ø"/>
            </a:pPr>
            <a:r>
              <a:rPr lang="en-US" sz="2000" b="0" dirty="0" smtClean="0"/>
              <a:t>The larger the number of neurons, the larger the event density, i.e., the more discontinuities will occur per unit of simulation time.</a:t>
            </a:r>
          </a:p>
          <a:p>
            <a:pPr algn="just" eaLnBrk="1" hangingPunct="1">
              <a:lnSpc>
                <a:spcPct val="90000"/>
              </a:lnSpc>
              <a:spcBef>
                <a:spcPct val="20000"/>
              </a:spcBef>
              <a:buFont typeface="Wingdings" panose="05000000000000000000" pitchFamily="2" charset="2"/>
              <a:buChar char="Ø"/>
            </a:pPr>
            <a:r>
              <a:rPr lang="en-US" sz="2000" b="0" dirty="0" smtClean="0"/>
              <a:t>The model is non-stiff.  Therefore we compared two versions of a non-stiff third-order accurate QSS solver (QSS3 with constant and logarithmic quantization) with two non-stiff (explicit) classical solvers: a </a:t>
            </a:r>
            <a:r>
              <a:rPr lang="en-US" sz="2000" b="0" dirty="0" err="1" smtClean="0"/>
              <a:t>Runge-Kutta</a:t>
            </a:r>
            <a:r>
              <a:rPr lang="en-US" sz="2000" b="0" dirty="0" err="1"/>
              <a:t>-</a:t>
            </a:r>
            <a:r>
              <a:rPr lang="en-US" sz="2000" b="0" dirty="0" err="1" smtClean="0"/>
              <a:t>Fehlberg</a:t>
            </a:r>
            <a:r>
              <a:rPr lang="en-US" sz="2000" b="0" dirty="0" smtClean="0"/>
              <a:t> (RK4/5) and a </a:t>
            </a:r>
            <a:r>
              <a:rPr lang="en-US" sz="2000" b="0" dirty="0" err="1" smtClean="0"/>
              <a:t>Bulirsch-Stoer</a:t>
            </a:r>
            <a:r>
              <a:rPr lang="en-US" sz="2000" b="0" dirty="0" smtClean="0"/>
              <a:t> (BS) solver.</a:t>
            </a:r>
          </a:p>
        </p:txBody>
      </p:sp>
    </p:spTree>
    <p:extLst>
      <p:ext uri="{BB962C8B-B14F-4D97-AF65-F5344CB8AC3E}">
        <p14:creationId xmlns:p14="http://schemas.microsoft.com/office/powerpoint/2010/main" val="36176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sz="3200" b="1" u="none" dirty="0" smtClean="0"/>
              <a:t>Simulation Support: Event Density III</a:t>
            </a:r>
          </a:p>
        </p:txBody>
      </p:sp>
      <p:sp>
        <p:nvSpPr>
          <p:cNvPr id="9" name="Rectangle 3"/>
          <p:cNvSpPr>
            <a:spLocks noChangeArrowheads="1"/>
          </p:cNvSpPr>
          <p:nvPr/>
        </p:nvSpPr>
        <p:spPr bwMode="auto">
          <a:xfrm>
            <a:off x="3962400" y="1904999"/>
            <a:ext cx="4495800" cy="4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The execution time </a:t>
            </a:r>
            <a:r>
              <a:rPr lang="en-US" sz="2000" i="1" dirty="0" smtClean="0">
                <a:solidFill>
                  <a:srgbClr val="FF0000"/>
                </a:solidFill>
              </a:rPr>
              <a:t>grows linearly </a:t>
            </a:r>
            <a:r>
              <a:rPr lang="en-US" sz="2000" b="0" dirty="0" smtClean="0"/>
              <a:t>with the number of neurons when using non-stiff QSS solvers.</a:t>
            </a:r>
          </a:p>
          <a:p>
            <a:pPr algn="just" eaLnBrk="1" hangingPunct="1">
              <a:lnSpc>
                <a:spcPct val="90000"/>
              </a:lnSpc>
              <a:spcBef>
                <a:spcPct val="20000"/>
              </a:spcBef>
              <a:buFont typeface="Wingdings" panose="05000000000000000000" pitchFamily="2" charset="2"/>
              <a:buChar char="Ø"/>
            </a:pPr>
            <a:r>
              <a:rPr lang="en-US" sz="2000" b="0" dirty="0" smtClean="0"/>
              <a:t>It </a:t>
            </a:r>
            <a:r>
              <a:rPr lang="en-US" sz="2000" i="1" dirty="0" smtClean="0">
                <a:solidFill>
                  <a:srgbClr val="FF0000"/>
                </a:solidFill>
              </a:rPr>
              <a:t>grows </a:t>
            </a:r>
            <a:r>
              <a:rPr lang="en-US" sz="2000" i="1" dirty="0" err="1" smtClean="0">
                <a:solidFill>
                  <a:srgbClr val="FF0000"/>
                </a:solidFill>
              </a:rPr>
              <a:t>quadratically</a:t>
            </a:r>
            <a:r>
              <a:rPr lang="en-US" sz="2000" i="1" dirty="0" smtClean="0">
                <a:solidFill>
                  <a:srgbClr val="FF0000"/>
                </a:solidFill>
              </a:rPr>
              <a:t> </a:t>
            </a:r>
            <a:r>
              <a:rPr lang="en-US" sz="2000" b="0" dirty="0" smtClean="0"/>
              <a:t>with the number of neurons when using classical non-stiff solvers such as a </a:t>
            </a:r>
            <a:r>
              <a:rPr lang="en-US" sz="2000" b="0" dirty="0" err="1" smtClean="0"/>
              <a:t>Runge-Kutta-Fehlberg</a:t>
            </a:r>
            <a:r>
              <a:rPr lang="en-US" sz="2000" b="0" dirty="0" smtClean="0"/>
              <a:t> (RK4/5) or a </a:t>
            </a:r>
            <a:r>
              <a:rPr lang="en-US" sz="2000" b="0" dirty="0" err="1" smtClean="0"/>
              <a:t>Bulirsch-Stoer</a:t>
            </a:r>
            <a:r>
              <a:rPr lang="en-US" sz="2000" b="0" dirty="0" smtClean="0"/>
              <a:t> (BS) solver.</a:t>
            </a:r>
          </a:p>
          <a:p>
            <a:pPr algn="just" eaLnBrk="1" hangingPunct="1">
              <a:lnSpc>
                <a:spcPct val="90000"/>
              </a:lnSpc>
              <a:spcBef>
                <a:spcPct val="20000"/>
              </a:spcBef>
              <a:buFont typeface="Wingdings" panose="05000000000000000000" pitchFamily="2" charset="2"/>
              <a:buChar char="Ø"/>
            </a:pPr>
            <a:r>
              <a:rPr lang="en-US" sz="2000" b="0" dirty="0" smtClean="0"/>
              <a:t>For small numbers of neurons the execution speed is approximately the same in all cases.  RK4/5 and BS execute roughly 20% faster than QSS3 when simulating a single neuron, but this is irrelevant.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1"/>
            <a:ext cx="3077626" cy="4114800"/>
          </a:xfrm>
          <a:prstGeom prst="rect">
            <a:avLst/>
          </a:prstGeom>
          <a:ln w="19050">
            <a:solidFill>
              <a:srgbClr val="FF0000"/>
            </a:solidFill>
          </a:ln>
        </p:spPr>
      </p:pic>
    </p:spTree>
    <p:extLst>
      <p:ext uri="{BB962C8B-B14F-4D97-AF65-F5344CB8AC3E}">
        <p14:creationId xmlns:p14="http://schemas.microsoft.com/office/powerpoint/2010/main" val="32426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dissolv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dissolv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dissolve">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914400"/>
          </a:xfrm>
        </p:spPr>
        <p:txBody>
          <a:bodyPr/>
          <a:lstStyle/>
          <a:p>
            <a:pPr eaLnBrk="1" hangingPunct="1"/>
            <a:r>
              <a:rPr lang="en-US" sz="2800" b="1" u="none" dirty="0" smtClean="0"/>
              <a:t>ACSL: The Advanced Continuous-system Simulation Language of the 1980s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38400"/>
            <a:ext cx="3398109" cy="3048000"/>
          </a:xfrm>
          <a:prstGeom prst="rect">
            <a:avLst/>
          </a:prstGeom>
          <a:ln w="28575">
            <a:solidFill>
              <a:srgbClr val="990000"/>
            </a:solidFill>
          </a:ln>
        </p:spPr>
      </p:pic>
      <p:sp>
        <p:nvSpPr>
          <p:cNvPr id="2" name="TextBox 1"/>
          <p:cNvSpPr txBox="1"/>
          <p:nvPr/>
        </p:nvSpPr>
        <p:spPr>
          <a:xfrm>
            <a:off x="4191000" y="2286000"/>
            <a:ext cx="4495800" cy="400110"/>
          </a:xfrm>
          <a:prstGeom prst="rect">
            <a:avLst/>
          </a:prstGeom>
          <a:noFill/>
        </p:spPr>
        <p:txBody>
          <a:bodyPr wrap="square" rtlCol="0">
            <a:spAutoFit/>
          </a:bodyPr>
          <a:lstStyle/>
          <a:p>
            <a:r>
              <a:rPr lang="en-US" sz="2000" b="0" dirty="0" smtClean="0"/>
              <a:t>The typical model contained:</a:t>
            </a:r>
            <a:endParaRPr lang="en-US" sz="2000" b="0" dirty="0"/>
          </a:p>
        </p:txBody>
      </p:sp>
      <p:sp>
        <p:nvSpPr>
          <p:cNvPr id="10" name="TextBox 9"/>
          <p:cNvSpPr txBox="1"/>
          <p:nvPr/>
        </p:nvSpPr>
        <p:spPr>
          <a:xfrm>
            <a:off x="4495800" y="2667000"/>
            <a:ext cx="464820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0" dirty="0"/>
              <a:t>u</a:t>
            </a:r>
            <a:r>
              <a:rPr lang="en-US" sz="2000" b="0" dirty="0" smtClean="0"/>
              <a:t>p to half a dozen differential equations</a:t>
            </a:r>
            <a:endParaRPr lang="en-US" sz="2000" b="0" dirty="0"/>
          </a:p>
        </p:txBody>
      </p:sp>
      <p:sp>
        <p:nvSpPr>
          <p:cNvPr id="11" name="TextBox 10"/>
          <p:cNvSpPr txBox="1"/>
          <p:nvPr/>
        </p:nvSpPr>
        <p:spPr>
          <a:xfrm>
            <a:off x="4495800" y="3028890"/>
            <a:ext cx="464820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b="0" dirty="0" smtClean="0"/>
              <a:t>up to a few dozen algebraic equations</a:t>
            </a:r>
            <a:endParaRPr lang="en-US" sz="2000" b="0" dirty="0"/>
          </a:p>
        </p:txBody>
      </p:sp>
      <p:sp>
        <p:nvSpPr>
          <p:cNvPr id="12" name="TextBox 11"/>
          <p:cNvSpPr txBox="1"/>
          <p:nvPr/>
        </p:nvSpPr>
        <p:spPr>
          <a:xfrm>
            <a:off x="4191000" y="3790890"/>
            <a:ext cx="4495800" cy="400110"/>
          </a:xfrm>
          <a:prstGeom prst="rect">
            <a:avLst/>
          </a:prstGeom>
          <a:noFill/>
        </p:spPr>
        <p:txBody>
          <a:bodyPr wrap="square" rtlCol="0">
            <a:spAutoFit/>
          </a:bodyPr>
          <a:lstStyle/>
          <a:p>
            <a:r>
              <a:rPr lang="en-US" sz="2000" b="0" dirty="0" smtClean="0"/>
              <a:t>The simulation was performed using:</a:t>
            </a:r>
            <a:endParaRPr lang="en-US" sz="2000" b="0" dirty="0"/>
          </a:p>
        </p:txBody>
      </p:sp>
      <p:sp>
        <p:nvSpPr>
          <p:cNvPr id="13" name="TextBox 12"/>
          <p:cNvSpPr txBox="1"/>
          <p:nvPr/>
        </p:nvSpPr>
        <p:spPr>
          <a:xfrm>
            <a:off x="4495800" y="4191000"/>
            <a:ext cx="464820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b="0" dirty="0" smtClean="0"/>
              <a:t>a forth-order explicit </a:t>
            </a:r>
            <a:r>
              <a:rPr lang="en-US" sz="2000" b="0" dirty="0" err="1" smtClean="0"/>
              <a:t>Runge-Kutta</a:t>
            </a:r>
            <a:r>
              <a:rPr lang="en-US" sz="2000" b="0" dirty="0" smtClean="0"/>
              <a:t> solver (default)</a:t>
            </a:r>
            <a:endParaRPr lang="en-US" sz="2000" b="0" dirty="0"/>
          </a:p>
        </p:txBody>
      </p:sp>
      <p:sp>
        <p:nvSpPr>
          <p:cNvPr id="14" name="TextBox 13"/>
          <p:cNvSpPr txBox="1"/>
          <p:nvPr/>
        </p:nvSpPr>
        <p:spPr>
          <a:xfrm>
            <a:off x="4495800" y="4876800"/>
            <a:ext cx="4648200"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b="0" dirty="0"/>
              <a:t>a</a:t>
            </a:r>
            <a:r>
              <a:rPr lang="en-US" sz="2000" b="0" dirty="0" smtClean="0"/>
              <a:t> stiff system implicit BDF solver was offered in case it should ever be needed</a:t>
            </a:r>
            <a:endParaRPr lang="en-US" sz="2000" b="0" dirty="0"/>
          </a:p>
        </p:txBody>
      </p:sp>
    </p:spTree>
    <p:extLst>
      <p:ext uri="{BB962C8B-B14F-4D97-AF65-F5344CB8AC3E}">
        <p14:creationId xmlns:p14="http://schemas.microsoft.com/office/powerpoint/2010/main" val="18343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143000"/>
            <a:ext cx="9144000" cy="609600"/>
          </a:xfrm>
        </p:spPr>
        <p:txBody>
          <a:bodyPr/>
          <a:lstStyle/>
          <a:p>
            <a:pPr eaLnBrk="1" hangingPunct="1"/>
            <a:r>
              <a:rPr lang="en-US" sz="3200" b="1" u="none" dirty="0" smtClean="0"/>
              <a:t>Simulation Support: Parallelization</a:t>
            </a:r>
          </a:p>
        </p:txBody>
      </p:sp>
      <p:sp>
        <p:nvSpPr>
          <p:cNvPr id="9" name="Rectangle 3"/>
          <p:cNvSpPr>
            <a:spLocks noChangeArrowheads="1"/>
          </p:cNvSpPr>
          <p:nvPr/>
        </p:nvSpPr>
        <p:spPr bwMode="auto">
          <a:xfrm>
            <a:off x="656578" y="2057400"/>
            <a:ext cx="784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q"/>
            </a:pPr>
            <a:r>
              <a:rPr lang="en-US" sz="2000" b="0" dirty="0" smtClean="0"/>
              <a:t>Using a QSS solver, each state variable carries its own simulation clock.</a:t>
            </a:r>
          </a:p>
          <a:p>
            <a:pPr algn="just" eaLnBrk="1" hangingPunct="1">
              <a:lnSpc>
                <a:spcPct val="90000"/>
              </a:lnSpc>
              <a:spcBef>
                <a:spcPct val="20000"/>
              </a:spcBef>
              <a:buFont typeface="Wingdings" panose="05000000000000000000" pitchFamily="2" charset="2"/>
              <a:buChar char="q"/>
            </a:pPr>
            <a:r>
              <a:rPr lang="en-US" sz="2000" b="0" dirty="0" smtClean="0"/>
              <a:t>The simulations of different states execute in a </a:t>
            </a:r>
            <a:r>
              <a:rPr lang="en-US" sz="2000" i="1" dirty="0" smtClean="0">
                <a:solidFill>
                  <a:srgbClr val="FF0000"/>
                </a:solidFill>
              </a:rPr>
              <a:t>naturally asynchronous fashion</a:t>
            </a:r>
            <a:r>
              <a:rPr lang="en-US" sz="2000" b="0" dirty="0" smtClean="0"/>
              <a:t>.</a:t>
            </a:r>
          </a:p>
          <a:p>
            <a:pPr algn="just" eaLnBrk="1" hangingPunct="1">
              <a:lnSpc>
                <a:spcPct val="90000"/>
              </a:lnSpc>
              <a:spcBef>
                <a:spcPct val="20000"/>
              </a:spcBef>
              <a:buFont typeface="Wingdings" panose="05000000000000000000" pitchFamily="2" charset="2"/>
              <a:buChar char="q"/>
            </a:pPr>
            <a:r>
              <a:rPr lang="en-US" sz="2000" b="0" dirty="0" smtClean="0"/>
              <a:t>For this reason, QSS solvers lend themselves much more easily to parallelization (implementation on a </a:t>
            </a:r>
            <a:r>
              <a:rPr lang="en-US" sz="2000" i="1" dirty="0" smtClean="0">
                <a:solidFill>
                  <a:srgbClr val="FF0000"/>
                </a:solidFill>
              </a:rPr>
              <a:t>multi-core architecture</a:t>
            </a:r>
            <a:r>
              <a:rPr lang="en-US" sz="2000" b="0" dirty="0" smtClean="0"/>
              <a:t>) than classical solvers.</a:t>
            </a:r>
          </a:p>
          <a:p>
            <a:pPr algn="just" eaLnBrk="1" hangingPunct="1">
              <a:lnSpc>
                <a:spcPct val="90000"/>
              </a:lnSpc>
              <a:spcBef>
                <a:spcPct val="20000"/>
              </a:spcBef>
              <a:buFont typeface="Wingdings" panose="05000000000000000000" pitchFamily="2" charset="2"/>
              <a:buChar char="q"/>
            </a:pPr>
            <a:r>
              <a:rPr lang="en-US" sz="2000" b="0" dirty="0" smtClean="0"/>
              <a:t>This applies to both the stiff and the non-stiff versions, but the advantage becomes more pronounced in the stiff case.</a:t>
            </a:r>
          </a:p>
          <a:p>
            <a:pPr algn="just" eaLnBrk="1" hangingPunct="1">
              <a:lnSpc>
                <a:spcPct val="90000"/>
              </a:lnSpc>
              <a:spcBef>
                <a:spcPct val="20000"/>
              </a:spcBef>
              <a:buFont typeface="Wingdings" panose="05000000000000000000" pitchFamily="2" charset="2"/>
              <a:buChar char="q"/>
            </a:pPr>
            <a:r>
              <a:rPr lang="en-US" sz="2000" b="0" dirty="0" smtClean="0"/>
              <a:t>The parallelization scales very well, even with large numbers of cores.  Classical schemes saturate much more quickly when parallelized.</a:t>
            </a:r>
          </a:p>
        </p:txBody>
      </p:sp>
    </p:spTree>
    <p:extLst>
      <p:ext uri="{BB962C8B-B14F-4D97-AF65-F5344CB8AC3E}">
        <p14:creationId xmlns:p14="http://schemas.microsoft.com/office/powerpoint/2010/main" val="32642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143000"/>
            <a:ext cx="9144000" cy="609600"/>
          </a:xfrm>
        </p:spPr>
        <p:txBody>
          <a:bodyPr/>
          <a:lstStyle/>
          <a:p>
            <a:pPr eaLnBrk="1" hangingPunct="1"/>
            <a:r>
              <a:rPr lang="en-US" sz="3200" b="1" u="none" dirty="0" smtClean="0"/>
              <a:t>Simulation Support: Parallelization II</a:t>
            </a:r>
          </a:p>
        </p:txBody>
      </p:sp>
      <p:sp>
        <p:nvSpPr>
          <p:cNvPr id="9" name="Rectangle 3"/>
          <p:cNvSpPr>
            <a:spLocks noChangeArrowheads="1"/>
          </p:cNvSpPr>
          <p:nvPr/>
        </p:nvSpPr>
        <p:spPr bwMode="auto">
          <a:xfrm>
            <a:off x="656578" y="2057400"/>
            <a:ext cx="784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0" algn="just" eaLnBrk="1" hangingPunct="1">
              <a:lnSpc>
                <a:spcPct val="90000"/>
              </a:lnSpc>
              <a:spcBef>
                <a:spcPct val="20000"/>
              </a:spcBef>
            </a:pPr>
            <a:r>
              <a:rPr lang="en-US" sz="2000" b="0" dirty="0" smtClean="0"/>
              <a:t>We studied the control of electric power consumption of a number of air conditioner units controlling the temperature values in different rooms of a big building.</a:t>
            </a:r>
          </a:p>
          <a:p>
            <a:pPr algn="just" eaLnBrk="1" hangingPunct="1">
              <a:lnSpc>
                <a:spcPct val="90000"/>
              </a:lnSpc>
              <a:spcBef>
                <a:spcPct val="20000"/>
              </a:spcBef>
              <a:buFont typeface="Wingdings" panose="05000000000000000000" pitchFamily="2" charset="2"/>
              <a:buChar char="Ø"/>
            </a:pPr>
            <a:r>
              <a:rPr lang="en-US" sz="2000" b="0" dirty="0" smtClean="0"/>
              <a:t>We simulated the system using QSS solvers for all state variables in the system.</a:t>
            </a:r>
          </a:p>
          <a:p>
            <a:pPr algn="just" eaLnBrk="1" hangingPunct="1">
              <a:lnSpc>
                <a:spcPct val="90000"/>
              </a:lnSpc>
              <a:spcBef>
                <a:spcPct val="20000"/>
              </a:spcBef>
              <a:buFont typeface="Wingdings" panose="05000000000000000000" pitchFamily="2" charset="2"/>
              <a:buChar char="Ø"/>
            </a:pPr>
            <a:r>
              <a:rPr lang="en-US" sz="2000" b="0" dirty="0" smtClean="0"/>
              <a:t>The solvers were distributed over a multi-core architecture.</a:t>
            </a:r>
          </a:p>
          <a:p>
            <a:pPr algn="just" eaLnBrk="1" hangingPunct="1">
              <a:lnSpc>
                <a:spcPct val="90000"/>
              </a:lnSpc>
              <a:spcBef>
                <a:spcPct val="20000"/>
              </a:spcBef>
              <a:buFont typeface="Wingdings" panose="05000000000000000000" pitchFamily="2" charset="2"/>
              <a:buChar char="Ø"/>
            </a:pPr>
            <a:r>
              <a:rPr lang="en-US" sz="2000" b="0" dirty="0" smtClean="0"/>
              <a:t>Each solver synchronizes its own simulation clock with the wall clock, but no attempt was made to synchronize the local simulation clocks of the individual solvers between each other.</a:t>
            </a:r>
          </a:p>
          <a:p>
            <a:pPr algn="just" eaLnBrk="1" hangingPunct="1">
              <a:lnSpc>
                <a:spcPct val="90000"/>
              </a:lnSpc>
              <a:spcBef>
                <a:spcPct val="20000"/>
              </a:spcBef>
              <a:buFont typeface="Wingdings" panose="05000000000000000000" pitchFamily="2" charset="2"/>
              <a:buChar char="Ø"/>
            </a:pPr>
            <a:r>
              <a:rPr lang="en-US" sz="2000" b="0" dirty="0" smtClean="0"/>
              <a:t>We studied the performance of the simulation while varying the number of cores involved in the simulation.</a:t>
            </a:r>
          </a:p>
        </p:txBody>
      </p:sp>
    </p:spTree>
    <p:extLst>
      <p:ext uri="{BB962C8B-B14F-4D97-AF65-F5344CB8AC3E}">
        <p14:creationId xmlns:p14="http://schemas.microsoft.com/office/powerpoint/2010/main" val="24121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143000"/>
            <a:ext cx="9144000" cy="609600"/>
          </a:xfrm>
        </p:spPr>
        <p:txBody>
          <a:bodyPr/>
          <a:lstStyle/>
          <a:p>
            <a:pPr eaLnBrk="1" hangingPunct="1"/>
            <a:r>
              <a:rPr lang="en-US" sz="3200" b="1" u="none" dirty="0" smtClean="0"/>
              <a:t>Simulation Support: Parallelization III</a:t>
            </a:r>
          </a:p>
        </p:txBody>
      </p:sp>
      <p:sp>
        <p:nvSpPr>
          <p:cNvPr id="9" name="Rectangle 3"/>
          <p:cNvSpPr>
            <a:spLocks noChangeArrowheads="1"/>
          </p:cNvSpPr>
          <p:nvPr/>
        </p:nvSpPr>
        <p:spPr bwMode="auto">
          <a:xfrm>
            <a:off x="5334000" y="2057400"/>
            <a:ext cx="370457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Ø"/>
            </a:pPr>
            <a:r>
              <a:rPr lang="en-US" sz="2000" b="0" dirty="0" smtClean="0"/>
              <a:t>The execution speed grows even a bit faster than linearly for up to 12 parallel processes (6 cores interleaved) tested.</a:t>
            </a:r>
          </a:p>
          <a:p>
            <a:pPr algn="just" eaLnBrk="1" hangingPunct="1">
              <a:lnSpc>
                <a:spcPct val="90000"/>
              </a:lnSpc>
              <a:spcBef>
                <a:spcPct val="20000"/>
              </a:spcBef>
              <a:buFont typeface="Wingdings" panose="05000000000000000000" pitchFamily="2" charset="2"/>
              <a:buChar char="Ø"/>
            </a:pPr>
            <a:r>
              <a:rPr lang="en-US" sz="2000" b="0" dirty="0" smtClean="0"/>
              <a:t>The faster-than-linear speedup is caused by reduced overhead associated with the shorter event queue.</a:t>
            </a:r>
          </a:p>
          <a:p>
            <a:pPr algn="just" eaLnBrk="1" hangingPunct="1">
              <a:lnSpc>
                <a:spcPct val="90000"/>
              </a:lnSpc>
              <a:spcBef>
                <a:spcPct val="20000"/>
              </a:spcBef>
              <a:buFont typeface="Wingdings" panose="05000000000000000000" pitchFamily="2" charset="2"/>
              <a:buChar char="Ø"/>
            </a:pPr>
            <a:r>
              <a:rPr lang="en-US" sz="2000" b="0" dirty="0" smtClean="0"/>
              <a:t>No saturation is noticeable.</a:t>
            </a:r>
          </a:p>
          <a:p>
            <a:pPr algn="just" eaLnBrk="1" hangingPunct="1">
              <a:lnSpc>
                <a:spcPct val="90000"/>
              </a:lnSpc>
              <a:spcBef>
                <a:spcPct val="20000"/>
              </a:spcBef>
              <a:buFont typeface="Wingdings" panose="05000000000000000000" pitchFamily="2" charset="2"/>
              <a:buChar char="Ø"/>
            </a:pPr>
            <a:r>
              <a:rPr lang="en-US" sz="2000" b="0" dirty="0" smtClean="0"/>
              <a:t>Classical schemes tend to already begin to saturate when more than 4 parallel processes are involved.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57400"/>
            <a:ext cx="5046315" cy="3657600"/>
          </a:xfrm>
          <a:prstGeom prst="rect">
            <a:avLst/>
          </a:prstGeom>
          <a:ln w="19050">
            <a:solidFill>
              <a:srgbClr val="FF0000"/>
            </a:solidFill>
          </a:ln>
        </p:spPr>
      </p:pic>
    </p:spTree>
    <p:extLst>
      <p:ext uri="{BB962C8B-B14F-4D97-AF65-F5344CB8AC3E}">
        <p14:creationId xmlns:p14="http://schemas.microsoft.com/office/powerpoint/2010/main" val="41671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dissolv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dissolv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dissolve">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dissolve">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b="1" u="none" dirty="0" smtClean="0"/>
              <a:t>System Design Support</a:t>
            </a:r>
          </a:p>
        </p:txBody>
      </p:sp>
      <p:sp>
        <p:nvSpPr>
          <p:cNvPr id="9" name="Rectangle 3"/>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
            </a:pPr>
            <a:r>
              <a:rPr lang="en-US" sz="2000" b="0" dirty="0" smtClean="0"/>
              <a:t>System design support entails much more than just modeling and simulation support.  Series of simulation experiments need to be designed around a model.</a:t>
            </a:r>
          </a:p>
          <a:p>
            <a:pPr algn="just" eaLnBrk="1" hangingPunct="1">
              <a:lnSpc>
                <a:spcPct val="90000"/>
              </a:lnSpc>
              <a:spcBef>
                <a:spcPct val="20000"/>
              </a:spcBef>
              <a:buFont typeface="Wingdings" panose="05000000000000000000" pitchFamily="2" charset="2"/>
              <a:buChar char="§"/>
            </a:pPr>
            <a:r>
              <a:rPr lang="en-US" sz="2000" b="0" dirty="0" smtClean="0"/>
              <a:t>Most </a:t>
            </a:r>
            <a:r>
              <a:rPr lang="en-US" sz="2000" b="0" dirty="0" err="1" smtClean="0"/>
              <a:t>Modelica</a:t>
            </a:r>
            <a:r>
              <a:rPr lang="en-US" sz="2000" b="0" dirty="0" smtClean="0"/>
              <a:t> environments offer some support for experimental design in the form of a </a:t>
            </a:r>
            <a:r>
              <a:rPr lang="en-US" sz="2000" i="1" dirty="0" smtClean="0">
                <a:solidFill>
                  <a:srgbClr val="FF0000"/>
                </a:solidFill>
              </a:rPr>
              <a:t>scripting language</a:t>
            </a:r>
            <a:r>
              <a:rPr lang="en-US" sz="2000" b="0" dirty="0" smtClean="0"/>
              <a:t>.</a:t>
            </a:r>
          </a:p>
          <a:p>
            <a:pPr algn="just" eaLnBrk="1" hangingPunct="1">
              <a:lnSpc>
                <a:spcPct val="90000"/>
              </a:lnSpc>
              <a:spcBef>
                <a:spcPct val="20000"/>
              </a:spcBef>
              <a:buFont typeface="Wingdings" panose="05000000000000000000" pitchFamily="2" charset="2"/>
              <a:buChar char="§"/>
            </a:pPr>
            <a:r>
              <a:rPr lang="en-US" sz="2000" b="0" dirty="0" smtClean="0"/>
              <a:t>Unfortunately, the scripting language has not (yet) been standardized by the </a:t>
            </a:r>
            <a:r>
              <a:rPr lang="en-US" sz="2000" i="1" dirty="0" err="1" smtClean="0">
                <a:solidFill>
                  <a:srgbClr val="FF0000"/>
                </a:solidFill>
              </a:rPr>
              <a:t>Modelica</a:t>
            </a:r>
            <a:r>
              <a:rPr lang="en-US" sz="2000" i="1" dirty="0" smtClean="0">
                <a:solidFill>
                  <a:srgbClr val="FF0000"/>
                </a:solidFill>
              </a:rPr>
              <a:t> Consortium</a:t>
            </a:r>
            <a:r>
              <a:rPr lang="en-US" sz="2000" b="0" dirty="0" smtClean="0"/>
              <a:t>, and it may be difficult to do so due to diverging interests among the Consortium members.</a:t>
            </a:r>
          </a:p>
          <a:p>
            <a:pPr algn="just" eaLnBrk="1" hangingPunct="1">
              <a:lnSpc>
                <a:spcPct val="90000"/>
              </a:lnSpc>
              <a:spcBef>
                <a:spcPct val="20000"/>
              </a:spcBef>
              <a:buFont typeface="Wingdings" panose="05000000000000000000" pitchFamily="2" charset="2"/>
              <a:buChar char="§"/>
            </a:pPr>
            <a:r>
              <a:rPr lang="en-US" sz="2000" b="0" dirty="0" smtClean="0"/>
              <a:t>For this reason, scripting support varies a lot from one environment to another.</a:t>
            </a:r>
          </a:p>
          <a:p>
            <a:pPr algn="just" eaLnBrk="1" hangingPunct="1">
              <a:lnSpc>
                <a:spcPct val="90000"/>
              </a:lnSpc>
              <a:spcBef>
                <a:spcPct val="20000"/>
              </a:spcBef>
              <a:buFont typeface="Wingdings" panose="05000000000000000000" pitchFamily="2" charset="2"/>
              <a:buChar char="§"/>
            </a:pPr>
            <a:r>
              <a:rPr lang="en-US" sz="2000" b="0" dirty="0" smtClean="0"/>
              <a:t>With respect to modeling and simulation support, </a:t>
            </a:r>
            <a:r>
              <a:rPr lang="en-US" sz="2000" i="1" dirty="0" err="1" smtClean="0">
                <a:solidFill>
                  <a:srgbClr val="FF0000"/>
                </a:solidFill>
              </a:rPr>
              <a:t>Dymola</a:t>
            </a:r>
            <a:r>
              <a:rPr lang="en-US" sz="2000" b="0" dirty="0" smtClean="0"/>
              <a:t> is the strongest competitor on the market by a good margin.  With respect to scripting support it is almost the weakest.  Its scripting language is poor by design and even more poorly documented.</a:t>
            </a:r>
          </a:p>
        </p:txBody>
      </p:sp>
    </p:spTree>
    <p:extLst>
      <p:ext uri="{BB962C8B-B14F-4D97-AF65-F5344CB8AC3E}">
        <p14:creationId xmlns:p14="http://schemas.microsoft.com/office/powerpoint/2010/main" val="156300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b="1" u="none" dirty="0" smtClean="0"/>
              <a:t>System Design Support II</a:t>
            </a:r>
          </a:p>
        </p:txBody>
      </p:sp>
      <p:sp>
        <p:nvSpPr>
          <p:cNvPr id="9" name="Rectangle 3"/>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
            </a:pPr>
            <a:r>
              <a:rPr lang="en-US" sz="2000" b="0" dirty="0" smtClean="0"/>
              <a:t>Scripting support is important and will gain importance as we proceed to modeling and simulating ever larger systems.</a:t>
            </a:r>
          </a:p>
          <a:p>
            <a:pPr algn="just" eaLnBrk="1" hangingPunct="1">
              <a:lnSpc>
                <a:spcPct val="90000"/>
              </a:lnSpc>
              <a:spcBef>
                <a:spcPct val="20000"/>
              </a:spcBef>
              <a:buFont typeface="Wingdings" panose="05000000000000000000" pitchFamily="2" charset="2"/>
              <a:buChar char="§"/>
            </a:pPr>
            <a:r>
              <a:rPr lang="en-US" sz="2000" b="0" dirty="0" smtClean="0"/>
              <a:t>We will need a stable scripting platform before system design efforts can begin in earnest.</a:t>
            </a:r>
          </a:p>
          <a:p>
            <a:pPr algn="just" eaLnBrk="1" hangingPunct="1">
              <a:lnSpc>
                <a:spcPct val="90000"/>
              </a:lnSpc>
              <a:spcBef>
                <a:spcPct val="20000"/>
              </a:spcBef>
              <a:buFont typeface="Wingdings" panose="05000000000000000000" pitchFamily="2" charset="2"/>
              <a:buChar char="§"/>
            </a:pPr>
            <a:r>
              <a:rPr lang="en-US" sz="2000" b="0" dirty="0" smtClean="0"/>
              <a:t>For this reason, it is important that  the </a:t>
            </a:r>
            <a:r>
              <a:rPr lang="en-US" sz="2000" i="1" dirty="0" err="1" smtClean="0">
                <a:solidFill>
                  <a:srgbClr val="FF0000"/>
                </a:solidFill>
              </a:rPr>
              <a:t>Modelica</a:t>
            </a:r>
            <a:r>
              <a:rPr lang="en-US" sz="2000" i="1" dirty="0" smtClean="0">
                <a:solidFill>
                  <a:srgbClr val="FF0000"/>
                </a:solidFill>
              </a:rPr>
              <a:t> Consortium</a:t>
            </a:r>
            <a:r>
              <a:rPr lang="en-US" sz="2000" b="0" dirty="0" smtClean="0"/>
              <a:t> tackles this problem, even if the negotiations should turn out to be difficult.</a:t>
            </a:r>
          </a:p>
          <a:p>
            <a:pPr algn="just" eaLnBrk="1" hangingPunct="1">
              <a:lnSpc>
                <a:spcPct val="90000"/>
              </a:lnSpc>
              <a:spcBef>
                <a:spcPct val="20000"/>
              </a:spcBef>
              <a:buFont typeface="Wingdings" panose="05000000000000000000" pitchFamily="2" charset="2"/>
              <a:buChar char="§"/>
            </a:pPr>
            <a:r>
              <a:rPr lang="en-US" sz="2000" b="0" dirty="0" smtClean="0"/>
              <a:t>Once a stable scripting platform is available, many players will be available to develop system design tools on the shoulders of that platform.</a:t>
            </a:r>
          </a:p>
          <a:p>
            <a:pPr algn="just" eaLnBrk="1" hangingPunct="1">
              <a:lnSpc>
                <a:spcPct val="90000"/>
              </a:lnSpc>
              <a:spcBef>
                <a:spcPct val="20000"/>
              </a:spcBef>
              <a:buFont typeface="Wingdings" panose="05000000000000000000" pitchFamily="2" charset="2"/>
              <a:buChar char="§"/>
            </a:pPr>
            <a:r>
              <a:rPr lang="en-US" sz="2000" b="0" dirty="0" smtClean="0"/>
              <a:t>This is comparable to the efforts that went into the development of the </a:t>
            </a:r>
            <a:r>
              <a:rPr lang="en-US" sz="2000" b="0" dirty="0" err="1" smtClean="0"/>
              <a:t>Modelica</a:t>
            </a:r>
            <a:r>
              <a:rPr lang="en-US" sz="2000" b="0" dirty="0" smtClean="0"/>
              <a:t> Standard Library</a:t>
            </a:r>
            <a:r>
              <a:rPr lang="en-US" sz="2000" b="0" dirty="0"/>
              <a:t> (MSL)</a:t>
            </a:r>
            <a:r>
              <a:rPr lang="en-US" sz="2000" b="0" dirty="0" smtClean="0"/>
              <a:t>.  These efforts could not begin until the </a:t>
            </a:r>
            <a:r>
              <a:rPr lang="en-US" sz="2000" b="0" dirty="0" err="1" smtClean="0"/>
              <a:t>Modelica</a:t>
            </a:r>
            <a:r>
              <a:rPr lang="en-US" sz="2000" b="0" dirty="0" smtClean="0"/>
              <a:t> language had been standardized.  In the meantime, hundreds if not thousands of man years of design and development work have gone into making the MSL what it has become.</a:t>
            </a:r>
          </a:p>
        </p:txBody>
      </p:sp>
    </p:spTree>
    <p:extLst>
      <p:ext uri="{BB962C8B-B14F-4D97-AF65-F5344CB8AC3E}">
        <p14:creationId xmlns:p14="http://schemas.microsoft.com/office/powerpoint/2010/main" val="2450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878" y="1066800"/>
            <a:ext cx="9144000" cy="609600"/>
          </a:xfrm>
        </p:spPr>
        <p:txBody>
          <a:bodyPr/>
          <a:lstStyle/>
          <a:p>
            <a:pPr eaLnBrk="1" hangingPunct="1"/>
            <a:r>
              <a:rPr lang="en-US" b="1" u="none" dirty="0" smtClean="0"/>
              <a:t>Conclusions</a:t>
            </a:r>
          </a:p>
        </p:txBody>
      </p:sp>
      <p:sp>
        <p:nvSpPr>
          <p:cNvPr id="9" name="Rectangle 3"/>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q"/>
            </a:pPr>
            <a:r>
              <a:rPr lang="en-US" sz="2800" i="1" dirty="0" smtClean="0">
                <a:solidFill>
                  <a:srgbClr val="FF0000"/>
                </a:solidFill>
              </a:rPr>
              <a:t>Size matters!</a:t>
            </a:r>
          </a:p>
          <a:p>
            <a:pPr algn="just" eaLnBrk="1" hangingPunct="1">
              <a:lnSpc>
                <a:spcPct val="90000"/>
              </a:lnSpc>
              <a:spcBef>
                <a:spcPct val="20000"/>
              </a:spcBef>
              <a:buFont typeface="Wingdings" panose="05000000000000000000" pitchFamily="2" charset="2"/>
              <a:buChar char="q"/>
            </a:pPr>
            <a:r>
              <a:rPr lang="en-US" sz="2000" i="1" dirty="0" smtClean="0">
                <a:solidFill>
                  <a:schemeClr val="accent2"/>
                </a:solidFill>
              </a:rPr>
              <a:t>Small-scale systems</a:t>
            </a:r>
            <a:r>
              <a:rPr lang="en-US" sz="2000" b="0" i="1" dirty="0" smtClean="0"/>
              <a:t> </a:t>
            </a:r>
            <a:r>
              <a:rPr lang="en-US" sz="2000" b="0" dirty="0" smtClean="0"/>
              <a:t>(containing a few state variables) can be modeled and simulated using any tool/algorithm available.</a:t>
            </a:r>
          </a:p>
          <a:p>
            <a:pPr algn="just" eaLnBrk="1" hangingPunct="1">
              <a:lnSpc>
                <a:spcPct val="90000"/>
              </a:lnSpc>
              <a:spcBef>
                <a:spcPct val="20000"/>
              </a:spcBef>
              <a:buFont typeface="Wingdings" panose="05000000000000000000" pitchFamily="2" charset="2"/>
              <a:buChar char="q"/>
            </a:pPr>
            <a:r>
              <a:rPr lang="en-US" sz="2000" i="1" dirty="0" smtClean="0">
                <a:solidFill>
                  <a:schemeClr val="accent2"/>
                </a:solidFill>
              </a:rPr>
              <a:t>Medium-scale systems </a:t>
            </a:r>
            <a:r>
              <a:rPr lang="en-US" sz="2000" b="0" dirty="0" smtClean="0"/>
              <a:t>(characterized by a few dozen state variables) require heavy modeling support for organizing the models.  On the simulation side, they require a robust stiff system solver, such as DASSL.</a:t>
            </a:r>
          </a:p>
          <a:p>
            <a:pPr algn="just" eaLnBrk="1" hangingPunct="1">
              <a:lnSpc>
                <a:spcPct val="90000"/>
              </a:lnSpc>
              <a:spcBef>
                <a:spcPct val="20000"/>
              </a:spcBef>
              <a:buFont typeface="Wingdings" panose="05000000000000000000" pitchFamily="2" charset="2"/>
              <a:buChar char="q"/>
            </a:pPr>
            <a:r>
              <a:rPr lang="en-US" sz="2000" i="1" dirty="0" smtClean="0">
                <a:solidFill>
                  <a:schemeClr val="accent2"/>
                </a:solidFill>
              </a:rPr>
              <a:t>Large-scale models </a:t>
            </a:r>
            <a:r>
              <a:rPr lang="en-US" sz="2000" b="0" dirty="0" smtClean="0"/>
              <a:t>(defined by several hundreds or thousands of state variables) require decentralized simulation tools, such as QSS solvers.</a:t>
            </a:r>
          </a:p>
          <a:p>
            <a:pPr algn="just" eaLnBrk="1" hangingPunct="1">
              <a:lnSpc>
                <a:spcPct val="90000"/>
              </a:lnSpc>
              <a:spcBef>
                <a:spcPct val="20000"/>
              </a:spcBef>
              <a:buFont typeface="Wingdings" panose="05000000000000000000" pitchFamily="2" charset="2"/>
              <a:buChar char="q"/>
            </a:pPr>
            <a:r>
              <a:rPr lang="en-US" sz="2000" b="0" dirty="0" smtClean="0"/>
              <a:t>Support for </a:t>
            </a:r>
            <a:r>
              <a:rPr lang="en-US" sz="2000" i="1" dirty="0" smtClean="0">
                <a:solidFill>
                  <a:schemeClr val="accent2"/>
                </a:solidFill>
              </a:rPr>
              <a:t>variable structure system modeling </a:t>
            </a:r>
            <a:r>
              <a:rPr lang="en-US" sz="2000" b="0" dirty="0" smtClean="0"/>
              <a:t>as well as </a:t>
            </a:r>
            <a:r>
              <a:rPr lang="en-US" sz="2000" i="1" dirty="0" smtClean="0">
                <a:solidFill>
                  <a:schemeClr val="accent2"/>
                </a:solidFill>
              </a:rPr>
              <a:t>decent scripting support</a:t>
            </a:r>
            <a:r>
              <a:rPr lang="en-US" sz="2000" b="0" dirty="0" smtClean="0"/>
              <a:t> would already have been useful at the level of medium-scale system modeling and simulation, but are still lacking.  At the level of large-scale system modeling, these will become even more important.</a:t>
            </a:r>
          </a:p>
        </p:txBody>
      </p:sp>
    </p:spTree>
    <p:extLst>
      <p:ext uri="{BB962C8B-B14F-4D97-AF65-F5344CB8AC3E}">
        <p14:creationId xmlns:p14="http://schemas.microsoft.com/office/powerpoint/2010/main" val="8480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066800"/>
            <a:ext cx="9144000" cy="609600"/>
          </a:xfrm>
        </p:spPr>
        <p:txBody>
          <a:bodyPr/>
          <a:lstStyle/>
          <a:p>
            <a:pPr eaLnBrk="1" hangingPunct="1"/>
            <a:r>
              <a:rPr lang="en-US" b="1" u="none" dirty="0" smtClean="0"/>
              <a:t>Summary</a:t>
            </a:r>
          </a:p>
        </p:txBody>
      </p:sp>
      <p:sp>
        <p:nvSpPr>
          <p:cNvPr id="309251" name="Rectangle 3"/>
          <p:cNvSpPr>
            <a:spLocks noChangeArrowheads="1"/>
          </p:cNvSpPr>
          <p:nvPr/>
        </p:nvSpPr>
        <p:spPr bwMode="auto">
          <a:xfrm>
            <a:off x="685800" y="17526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buFont typeface="Wingdings" panose="05000000000000000000" pitchFamily="2" charset="2"/>
              <a:buChar char="ü"/>
            </a:pPr>
            <a:r>
              <a:rPr lang="en-US" sz="2000" b="0" dirty="0" smtClean="0"/>
              <a:t>Simulation languages like ACSL offered very little modeling support.</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smtClean="0"/>
              <a:t>Once the models got more complex, the code became quickly as unreadable as if it had been coded in Fortran.</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smtClean="0"/>
              <a:t>The primary success of languages like ACSL was based on the fact that they protected the user from having to understand how the simulation was done.</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smtClean="0"/>
              <a:t>The modeler did not need to understand how numerical ODE solvers work.</a:t>
            </a:r>
            <a:endParaRPr lang="en-US" sz="2000" b="0" dirty="0"/>
          </a:p>
          <a:p>
            <a:pPr algn="just" eaLnBrk="1" hangingPunct="1">
              <a:lnSpc>
                <a:spcPct val="90000"/>
              </a:lnSpc>
              <a:spcBef>
                <a:spcPct val="20000"/>
              </a:spcBef>
              <a:buFont typeface="Wingdings" panose="05000000000000000000" pitchFamily="2" charset="2"/>
              <a:buChar char="ü"/>
            </a:pPr>
            <a:r>
              <a:rPr lang="en-US" sz="2000" b="0" dirty="0" smtClean="0"/>
              <a:t>Most models could be simulated successfully using the default </a:t>
            </a:r>
            <a:r>
              <a:rPr lang="en-US" sz="2000" b="0" dirty="0" err="1" smtClean="0"/>
              <a:t>Runge</a:t>
            </a:r>
            <a:r>
              <a:rPr lang="en-US" sz="2000" b="0" dirty="0" err="1"/>
              <a:t>-</a:t>
            </a:r>
            <a:r>
              <a:rPr lang="en-US" sz="2000" b="0" dirty="0" err="1" smtClean="0"/>
              <a:t>Kutta</a:t>
            </a:r>
            <a:r>
              <a:rPr lang="en-US" sz="2000" b="0" dirty="0" smtClean="0"/>
              <a:t> solver.  Low-order models are rarely stiff.  However, a stiff system solver was usually offered as an option in case it should ever be needed.</a:t>
            </a:r>
          </a:p>
          <a:p>
            <a:pPr algn="just" eaLnBrk="1" hangingPunct="1">
              <a:lnSpc>
                <a:spcPct val="90000"/>
              </a:lnSpc>
              <a:spcBef>
                <a:spcPct val="20000"/>
              </a:spcBef>
              <a:buFont typeface="Wingdings" panose="05000000000000000000" pitchFamily="2" charset="2"/>
              <a:buChar char="ü"/>
            </a:pPr>
            <a:r>
              <a:rPr lang="en-US" sz="2000" b="0" dirty="0" smtClean="0"/>
              <a:t>Later versions of ACSL and similar tools offered primitive versions of event handling for dealing with small numbers of discontinuous functions in the model.</a:t>
            </a:r>
            <a:endParaRPr lang="en-US" sz="2000" b="0" dirty="0"/>
          </a:p>
        </p:txBody>
      </p:sp>
    </p:spTree>
    <p:extLst>
      <p:ext uri="{BB962C8B-B14F-4D97-AF65-F5344CB8AC3E}">
        <p14:creationId xmlns:p14="http://schemas.microsoft.com/office/powerpoint/2010/main" val="3746159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dissolve">
                                      <p:cBhvr>
                                        <p:cTn id="7" dur="500"/>
                                        <p:tgtEl>
                                          <p:spTgt spid="309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9251">
                                            <p:txEl>
                                              <p:pRg st="1" end="1"/>
                                            </p:txEl>
                                          </p:spTgt>
                                        </p:tgtEl>
                                        <p:attrNameLst>
                                          <p:attrName>style.visibility</p:attrName>
                                        </p:attrNameLst>
                                      </p:cBhvr>
                                      <p:to>
                                        <p:strVal val="visible"/>
                                      </p:to>
                                    </p:set>
                                    <p:animEffect transition="in" filter="dissolve">
                                      <p:cBhvr>
                                        <p:cTn id="12" dur="500"/>
                                        <p:tgtEl>
                                          <p:spTgt spid="309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251">
                                            <p:txEl>
                                              <p:pRg st="2" end="2"/>
                                            </p:txEl>
                                          </p:spTgt>
                                        </p:tgtEl>
                                        <p:attrNameLst>
                                          <p:attrName>style.visibility</p:attrName>
                                        </p:attrNameLst>
                                      </p:cBhvr>
                                      <p:to>
                                        <p:strVal val="visible"/>
                                      </p:to>
                                    </p:set>
                                    <p:animEffect transition="in" filter="dissolve">
                                      <p:cBhvr>
                                        <p:cTn id="17" dur="500"/>
                                        <p:tgtEl>
                                          <p:spTgt spid="309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9251">
                                            <p:txEl>
                                              <p:pRg st="3" end="3"/>
                                            </p:txEl>
                                          </p:spTgt>
                                        </p:tgtEl>
                                        <p:attrNameLst>
                                          <p:attrName>style.visibility</p:attrName>
                                        </p:attrNameLst>
                                      </p:cBhvr>
                                      <p:to>
                                        <p:strVal val="visible"/>
                                      </p:to>
                                    </p:set>
                                    <p:animEffect transition="in" filter="dissolve">
                                      <p:cBhvr>
                                        <p:cTn id="22" dur="500"/>
                                        <p:tgtEl>
                                          <p:spTgt spid="309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9251">
                                            <p:txEl>
                                              <p:pRg st="4" end="4"/>
                                            </p:txEl>
                                          </p:spTgt>
                                        </p:tgtEl>
                                        <p:attrNameLst>
                                          <p:attrName>style.visibility</p:attrName>
                                        </p:attrNameLst>
                                      </p:cBhvr>
                                      <p:to>
                                        <p:strVal val="visible"/>
                                      </p:to>
                                    </p:set>
                                    <p:animEffect transition="in" filter="dissolve">
                                      <p:cBhvr>
                                        <p:cTn id="27" dur="500"/>
                                        <p:tgtEl>
                                          <p:spTgt spid="309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9251">
                                            <p:txEl>
                                              <p:pRg st="5" end="5"/>
                                            </p:txEl>
                                          </p:spTgt>
                                        </p:tgtEl>
                                        <p:attrNameLst>
                                          <p:attrName>style.visibility</p:attrName>
                                        </p:attrNameLst>
                                      </p:cBhvr>
                                      <p:to>
                                        <p:strVal val="visible"/>
                                      </p:to>
                                    </p:set>
                                    <p:animEffect transition="in" filter="dissolve">
                                      <p:cBhvr>
                                        <p:cTn id="32" dur="500"/>
                                        <p:tgtEl>
                                          <p:spTgt spid="309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143000"/>
            <a:ext cx="7772400" cy="609600"/>
          </a:xfrm>
        </p:spPr>
        <p:txBody>
          <a:bodyPr/>
          <a:lstStyle/>
          <a:p>
            <a:pPr eaLnBrk="1" hangingPunct="1"/>
            <a:r>
              <a:rPr lang="en-US" b="1" u="none" dirty="0" smtClean="0"/>
              <a:t>Modeling and Simulation</a:t>
            </a:r>
          </a:p>
        </p:txBody>
      </p:sp>
      <p:sp>
        <p:nvSpPr>
          <p:cNvPr id="2" name="TextBox 1"/>
          <p:cNvSpPr txBox="1"/>
          <p:nvPr/>
        </p:nvSpPr>
        <p:spPr>
          <a:xfrm>
            <a:off x="2057400" y="3200400"/>
            <a:ext cx="5105400" cy="1200329"/>
          </a:xfrm>
          <a:prstGeom prst="rect">
            <a:avLst/>
          </a:prstGeom>
          <a:noFill/>
        </p:spPr>
        <p:txBody>
          <a:bodyPr wrap="square" rtlCol="0">
            <a:spAutoFit/>
          </a:bodyPr>
          <a:lstStyle/>
          <a:p>
            <a:r>
              <a:rPr lang="en-US" sz="7200" dirty="0" smtClean="0">
                <a:solidFill>
                  <a:srgbClr val="006600"/>
                </a:solidFill>
              </a:rPr>
              <a:t>The Present</a:t>
            </a:r>
            <a:endParaRPr lang="en-US" sz="7200" dirty="0">
              <a:solidFill>
                <a:srgbClr val="006600"/>
              </a:solidFill>
            </a:endParaRPr>
          </a:p>
        </p:txBody>
      </p:sp>
    </p:spTree>
    <p:extLst>
      <p:ext uri="{BB962C8B-B14F-4D97-AF65-F5344CB8AC3E}">
        <p14:creationId xmlns:p14="http://schemas.microsoft.com/office/powerpoint/2010/main" val="25606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054100"/>
            <a:ext cx="9144000" cy="609600"/>
          </a:xfrm>
        </p:spPr>
        <p:txBody>
          <a:bodyPr/>
          <a:lstStyle/>
          <a:p>
            <a:pPr eaLnBrk="1" hangingPunct="1"/>
            <a:r>
              <a:rPr lang="en-US" b="1" u="none" smtClean="0"/>
              <a:t>Model-based Design of Systems</a:t>
            </a:r>
          </a:p>
        </p:txBody>
      </p:sp>
      <p:sp>
        <p:nvSpPr>
          <p:cNvPr id="286723" name="Rectangle 3"/>
          <p:cNvSpPr>
            <a:spLocks noChangeArrowheads="1"/>
          </p:cNvSpPr>
          <p:nvPr/>
        </p:nvSpPr>
        <p:spPr bwMode="auto">
          <a:xfrm>
            <a:off x="5715000" y="5334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eaLnBrk="1" hangingPunct="1">
              <a:lnSpc>
                <a:spcPct val="90000"/>
              </a:lnSpc>
              <a:spcBef>
                <a:spcPct val="20000"/>
              </a:spcBef>
            </a:pPr>
            <a:r>
              <a:rPr lang="en-US" b="0"/>
              <a:t>What does it buy us?</a:t>
            </a:r>
          </a:p>
        </p:txBody>
      </p:sp>
      <p:pic>
        <p:nvPicPr>
          <p:cNvPr id="5" name="Picture 4" descr="advancedMotorcyc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05000"/>
            <a:ext cx="3878263" cy="2200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BeltTir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648200"/>
            <a:ext cx="800100" cy="15049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advancedMotorcycle_logo1a.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54263" y="4343400"/>
            <a:ext cx="2268537" cy="1881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a:spLocks noChangeArrowheads="1"/>
          </p:cNvSpPr>
          <p:nvPr/>
        </p:nvSpPr>
        <p:spPr bwMode="auto">
          <a:xfrm>
            <a:off x="304800" y="3429000"/>
            <a:ext cx="990600" cy="838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cxnSp>
        <p:nvCxnSpPr>
          <p:cNvPr id="11" name="Straight Connector 10"/>
          <p:cNvCxnSpPr>
            <a:cxnSpLocks noChangeShapeType="1"/>
            <a:stCxn id="9" idx="4"/>
          </p:cNvCxnSpPr>
          <p:nvPr/>
        </p:nvCxnSpPr>
        <p:spPr bwMode="auto">
          <a:xfrm>
            <a:off x="800100" y="4267200"/>
            <a:ext cx="742950" cy="3810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pic>
        <p:nvPicPr>
          <p:cNvPr id="13" name="RollAngleTracking.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4648200" y="1782763"/>
            <a:ext cx="4291013"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6723"/>
                                        </p:tgtEl>
                                        <p:attrNameLst>
                                          <p:attrName>style.visibility</p:attrName>
                                        </p:attrNameLst>
                                      </p:cBhvr>
                                      <p:to>
                                        <p:strVal val="visible"/>
                                      </p:to>
                                    </p:set>
                                    <p:animEffect transition="in" filter="dissolve">
                                      <p:cBhvr>
                                        <p:cTn id="36" dur="500"/>
                                        <p:tgtEl>
                                          <p:spTgt spid="2867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 presetClass="mediacall" presetSubtype="0" fill="hold" nodeType="clickEffect">
                                  <p:stCondLst>
                                    <p:cond delay="0"/>
                                  </p:stCondLst>
                                  <p:childTnLst>
                                    <p:cmd type="call" cmd="togglePause">
                                      <p:cBhvr>
                                        <p:cTn id="41" dur="1" fill="hold"/>
                                        <p:tgtEl>
                                          <p:spTgt spid="13"/>
                                        </p:tgtEl>
                                      </p:cBhvr>
                                    </p:cmd>
                                  </p:childTnLst>
                                </p:cTn>
                              </p:par>
                            </p:childTnLst>
                          </p:cTn>
                        </p:par>
                      </p:childTnLst>
                    </p:cTn>
                  </p:par>
                </p:childTnLst>
              </p:cTn>
              <p:nextCondLst>
                <p:cond evt="onClick" delay="0">
                  <p:tgtEl>
                    <p:spTgt spid="13"/>
                  </p:tgtEl>
                </p:cond>
              </p:nextCondLst>
            </p:seq>
            <p:video>
              <p:cMediaNode>
                <p:cTn id="42"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286723" grpId="0"/>
      <p:bldP spid="9" grpId="0" animBg="1"/>
    </p:bldLst>
  </p:timing>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FF0000"/>
      </a:accent1>
      <a:accent2>
        <a:srgbClr val="3333CC"/>
      </a:accent2>
      <a:accent3>
        <a:srgbClr val="FFFFFF"/>
      </a:accent3>
      <a:accent4>
        <a:srgbClr val="000000"/>
      </a:accent4>
      <a:accent5>
        <a:srgbClr val="FFAAAA"/>
      </a:accent5>
      <a:accent6>
        <a:srgbClr val="2D2DB9"/>
      </a:accent6>
      <a:hlink>
        <a:srgbClr val="CC0099"/>
      </a:hlink>
      <a:folHlink>
        <a:srgbClr val="009900"/>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3207</TotalTime>
  <Words>5522</Words>
  <Application>Microsoft Office PowerPoint</Application>
  <PresentationFormat>On-screen Show (4:3)</PresentationFormat>
  <Paragraphs>425</Paragraphs>
  <Slides>65</Slides>
  <Notes>65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Symbol</vt:lpstr>
      <vt:lpstr>Times New Roman</vt:lpstr>
      <vt:lpstr>Wingdings</vt:lpstr>
      <vt:lpstr>Standarddesign</vt:lpstr>
      <vt:lpstr>The Complexity Crisis</vt:lpstr>
      <vt:lpstr>Acknowledgments</vt:lpstr>
      <vt:lpstr>Modeling and Simulation</vt:lpstr>
      <vt:lpstr>Modeling and Simulation</vt:lpstr>
      <vt:lpstr>ACSL: The Advanced Continuous-system Simulation Language of the 1980s</vt:lpstr>
      <vt:lpstr>ACSL: The Advanced Continuous-system Simulation Language of the 1980s</vt:lpstr>
      <vt:lpstr>Summary</vt:lpstr>
      <vt:lpstr>Modeling and Simulation</vt:lpstr>
      <vt:lpstr>Model-based Design of Systems</vt:lpstr>
      <vt:lpstr>Some Common Myths …</vt:lpstr>
      <vt:lpstr>Advantages of Model-based Design</vt:lpstr>
      <vt:lpstr>Principles of Good Model-based Design</vt:lpstr>
      <vt:lpstr>Principles of Model-based Design II</vt:lpstr>
      <vt:lpstr>The Modelica Modeling Environment</vt:lpstr>
      <vt:lpstr>Bond Graphs</vt:lpstr>
      <vt:lpstr>Example: Electrical Circuit</vt:lpstr>
      <vt:lpstr>An Example II</vt:lpstr>
      <vt:lpstr>An Example III</vt:lpstr>
      <vt:lpstr>Bond Graphs II</vt:lpstr>
      <vt:lpstr>General Bond Graph Libraries from ETH</vt:lpstr>
      <vt:lpstr>ETH General Bond Graph Libraries II</vt:lpstr>
      <vt:lpstr>A Crane Crab</vt:lpstr>
      <vt:lpstr>Revolute Joints</vt:lpstr>
      <vt:lpstr>The 3D Revolute Joint</vt:lpstr>
      <vt:lpstr>The 3D Revolute Joint II</vt:lpstr>
      <vt:lpstr>Modularization of Model Design</vt:lpstr>
      <vt:lpstr>Wheels and Tires</vt:lpstr>
      <vt:lpstr>Wheels and Tires: Influences</vt:lpstr>
      <vt:lpstr>Wheels and Tires: Modular Design</vt:lpstr>
      <vt:lpstr>Wheels and Tires: Friction Model</vt:lpstr>
      <vt:lpstr>Wheels and Tires: Summary</vt:lpstr>
      <vt:lpstr>A Bicycle Model</vt:lpstr>
      <vt:lpstr>A Bicycle Model II</vt:lpstr>
      <vt:lpstr>Efficiency of Simulation Runs</vt:lpstr>
      <vt:lpstr>Special Bond Graph Libraries</vt:lpstr>
      <vt:lpstr>Summary</vt:lpstr>
      <vt:lpstr>Summary II</vt:lpstr>
      <vt:lpstr>Modeling and Simulation</vt:lpstr>
      <vt:lpstr>Full System Design</vt:lpstr>
      <vt:lpstr>Full System Design II</vt:lpstr>
      <vt:lpstr>Full System Design III</vt:lpstr>
      <vt:lpstr>Full System Design IV</vt:lpstr>
      <vt:lpstr>Modeling Support</vt:lpstr>
      <vt:lpstr>Modeling Support: Variable Structure Systems</vt:lpstr>
      <vt:lpstr>Modeling Support: Variable Structure Systems II</vt:lpstr>
      <vt:lpstr>Modeling Support: Model Activation/Deactivation</vt:lpstr>
      <vt:lpstr>Modeling Support: Model Pruning</vt:lpstr>
      <vt:lpstr>Simulation Support</vt:lpstr>
      <vt:lpstr>Simulation Support II</vt:lpstr>
      <vt:lpstr>Simulation Support: QSS Solvers</vt:lpstr>
      <vt:lpstr>Simulation Support: QSS Solvers II</vt:lpstr>
      <vt:lpstr>Simulation Support: QSS Solvers III</vt:lpstr>
      <vt:lpstr>Simulation Support: QSS Solvers IV</vt:lpstr>
      <vt:lpstr>Simulation Support: QSS Solvers V</vt:lpstr>
      <vt:lpstr>Simulation Support: QSS Solvers VI</vt:lpstr>
      <vt:lpstr>Simulation Support: QSS Solvers VII</vt:lpstr>
      <vt:lpstr>Simulation Support: Event Density</vt:lpstr>
      <vt:lpstr>Simulation Support: Event Density II</vt:lpstr>
      <vt:lpstr>Simulation Support: Event Density III</vt:lpstr>
      <vt:lpstr>Simulation Support: Parallelization</vt:lpstr>
      <vt:lpstr>Simulation Support: Parallelization II</vt:lpstr>
      <vt:lpstr>Simulation Support: Parallelization III</vt:lpstr>
      <vt:lpstr>System Design Support</vt:lpstr>
      <vt:lpstr>System Design Support II</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System Modeling</dc:title>
  <dc:subject>3D Mechanics II</dc:subject>
  <dc:creator>Dr. François E. Cellier</dc:creator>
  <cp:lastModifiedBy>Cellier</cp:lastModifiedBy>
  <cp:revision>360</cp:revision>
  <dcterms:created xsi:type="dcterms:W3CDTF">2001-10-10T22:13:04Z</dcterms:created>
  <dcterms:modified xsi:type="dcterms:W3CDTF">2013-07-30T05:32:29Z</dcterms:modified>
  <cp:category>Powerpoint Presentation</cp:category>
</cp:coreProperties>
</file>