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70" r:id="rId3"/>
    <p:sldId id="263" r:id="rId4"/>
    <p:sldId id="267" r:id="rId5"/>
    <p:sldId id="289" r:id="rId6"/>
    <p:sldId id="268" r:id="rId7"/>
    <p:sldId id="288" r:id="rId8"/>
    <p:sldId id="257" r:id="rId9"/>
    <p:sldId id="258" r:id="rId10"/>
    <p:sldId id="264" r:id="rId11"/>
    <p:sldId id="261" r:id="rId12"/>
    <p:sldId id="269" r:id="rId13"/>
    <p:sldId id="275" r:id="rId14"/>
    <p:sldId id="287" r:id="rId15"/>
    <p:sldId id="262" r:id="rId16"/>
    <p:sldId id="284" r:id="rId17"/>
    <p:sldId id="271" r:id="rId18"/>
    <p:sldId id="272" r:id="rId19"/>
    <p:sldId id="285" r:id="rId20"/>
    <p:sldId id="283" r:id="rId21"/>
    <p:sldId id="273" r:id="rId22"/>
    <p:sldId id="286" r:id="rId23"/>
    <p:sldId id="276" r:id="rId24"/>
    <p:sldId id="274" r:id="rId25"/>
    <p:sldId id="259" r:id="rId26"/>
    <p:sldId id="266" r:id="rId27"/>
    <p:sldId id="260" r:id="rId28"/>
    <p:sldId id="265" r:id="rId29"/>
    <p:sldId id="279" r:id="rId30"/>
    <p:sldId id="277" r:id="rId31"/>
    <p:sldId id="278" r:id="rId32"/>
    <p:sldId id="280" r:id="rId33"/>
    <p:sldId id="282" r:id="rId34"/>
    <p:sldId id="281" r:id="rId3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FF"/>
    <a:srgbClr val="000000"/>
    <a:srgbClr val="AC16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17" autoAdjust="0"/>
    <p:restoredTop sz="87389" autoAdjust="0"/>
  </p:normalViewPr>
  <p:slideViewPr>
    <p:cSldViewPr>
      <p:cViewPr>
        <p:scale>
          <a:sx n="70" d="100"/>
          <a:sy n="70" d="100"/>
        </p:scale>
        <p:origin x="-1830" y="-132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C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8112B3-0CA2-4C5B-AB1B-E9BAAB59F3FB}" type="datetimeFigureOut">
              <a:rPr lang="de-CH" smtClean="0"/>
              <a:t>20.10.2011</a:t>
            </a:fld>
            <a:endParaRPr lang="de-C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C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CH"/>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87CA79-8FC1-47E7-B1CE-87121CC4E97D}" type="slidenum">
              <a:rPr lang="de-CH" smtClean="0"/>
              <a:t>‹#›</a:t>
            </a:fld>
            <a:endParaRPr lang="de-CH"/>
          </a:p>
        </p:txBody>
      </p:sp>
    </p:spTree>
    <p:extLst>
      <p:ext uri="{BB962C8B-B14F-4D97-AF65-F5344CB8AC3E}">
        <p14:creationId xmlns:p14="http://schemas.microsoft.com/office/powerpoint/2010/main" val="3772517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CH" dirty="0"/>
          </a:p>
        </p:txBody>
      </p:sp>
      <p:sp>
        <p:nvSpPr>
          <p:cNvPr id="4" name="Slide Number Placeholder 3"/>
          <p:cNvSpPr>
            <a:spLocks noGrp="1"/>
          </p:cNvSpPr>
          <p:nvPr>
            <p:ph type="sldNum" sz="quarter" idx="10"/>
          </p:nvPr>
        </p:nvSpPr>
        <p:spPr/>
        <p:txBody>
          <a:bodyPr/>
          <a:lstStyle/>
          <a:p>
            <a:fld id="{7A87CA79-8FC1-47E7-B1CE-87121CC4E97D}" type="slidenum">
              <a:rPr lang="de-CH" smtClean="0"/>
              <a:t>5</a:t>
            </a:fld>
            <a:endParaRPr lang="de-CH"/>
          </a:p>
        </p:txBody>
      </p:sp>
    </p:spTree>
    <p:extLst>
      <p:ext uri="{BB962C8B-B14F-4D97-AF65-F5344CB8AC3E}">
        <p14:creationId xmlns:p14="http://schemas.microsoft.com/office/powerpoint/2010/main" val="911619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CH" dirty="0"/>
          </a:p>
        </p:txBody>
      </p:sp>
      <p:sp>
        <p:nvSpPr>
          <p:cNvPr id="4" name="Slide Number Placeholder 3"/>
          <p:cNvSpPr>
            <a:spLocks noGrp="1"/>
          </p:cNvSpPr>
          <p:nvPr>
            <p:ph type="sldNum" sz="quarter" idx="10"/>
          </p:nvPr>
        </p:nvSpPr>
        <p:spPr/>
        <p:txBody>
          <a:bodyPr/>
          <a:lstStyle/>
          <a:p>
            <a:fld id="{7A87CA79-8FC1-47E7-B1CE-87121CC4E97D}" type="slidenum">
              <a:rPr lang="de-CH" smtClean="0"/>
              <a:t>20</a:t>
            </a:fld>
            <a:endParaRPr lang="de-CH"/>
          </a:p>
        </p:txBody>
      </p:sp>
    </p:spTree>
    <p:extLst>
      <p:ext uri="{BB962C8B-B14F-4D97-AF65-F5344CB8AC3E}">
        <p14:creationId xmlns:p14="http://schemas.microsoft.com/office/powerpoint/2010/main" val="7257197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CH" dirty="0"/>
          </a:p>
        </p:txBody>
      </p:sp>
      <p:sp>
        <p:nvSpPr>
          <p:cNvPr id="4" name="Slide Number Placeholder 3"/>
          <p:cNvSpPr>
            <a:spLocks noGrp="1"/>
          </p:cNvSpPr>
          <p:nvPr>
            <p:ph type="sldNum" sz="quarter" idx="10"/>
          </p:nvPr>
        </p:nvSpPr>
        <p:spPr/>
        <p:txBody>
          <a:bodyPr/>
          <a:lstStyle/>
          <a:p>
            <a:fld id="{7A87CA79-8FC1-47E7-B1CE-87121CC4E97D}" type="slidenum">
              <a:rPr lang="de-CH" smtClean="0"/>
              <a:t>22</a:t>
            </a:fld>
            <a:endParaRPr lang="de-CH"/>
          </a:p>
        </p:txBody>
      </p:sp>
    </p:spTree>
    <p:extLst>
      <p:ext uri="{BB962C8B-B14F-4D97-AF65-F5344CB8AC3E}">
        <p14:creationId xmlns:p14="http://schemas.microsoft.com/office/powerpoint/2010/main" val="32678450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The “union” operation takes non-default values of the options in both combinations.</a:t>
            </a:r>
            <a:endParaRPr lang="de-CH" dirty="0"/>
          </a:p>
        </p:txBody>
      </p:sp>
      <p:sp>
        <p:nvSpPr>
          <p:cNvPr id="4" name="Slide Number Placeholder 3"/>
          <p:cNvSpPr>
            <a:spLocks noGrp="1"/>
          </p:cNvSpPr>
          <p:nvPr>
            <p:ph type="sldNum" sz="quarter" idx="10"/>
          </p:nvPr>
        </p:nvSpPr>
        <p:spPr/>
        <p:txBody>
          <a:bodyPr/>
          <a:lstStyle/>
          <a:p>
            <a:fld id="{7A87CA79-8FC1-47E7-B1CE-87121CC4E97D}" type="slidenum">
              <a:rPr lang="de-CH" smtClean="0"/>
              <a:t>23</a:t>
            </a:fld>
            <a:endParaRPr lang="de-CH"/>
          </a:p>
        </p:txBody>
      </p:sp>
    </p:spTree>
    <p:extLst>
      <p:ext uri="{BB962C8B-B14F-4D97-AF65-F5344CB8AC3E}">
        <p14:creationId xmlns:p14="http://schemas.microsoft.com/office/powerpoint/2010/main" val="2669059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The algorithms deal with a set of 38 O3 optimization options.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23 of the 28 SPEC CPU2000 benchmark programs are used and tuned with CE.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remaining 5 programs are written in F90 or C++; the performance evaluation relies on the C programming language and F77 only.</a:t>
            </a:r>
          </a:p>
        </p:txBody>
      </p:sp>
      <p:sp>
        <p:nvSpPr>
          <p:cNvPr id="4" name="Slide Number Placeholder 3"/>
          <p:cNvSpPr>
            <a:spLocks noGrp="1"/>
          </p:cNvSpPr>
          <p:nvPr>
            <p:ph type="sldNum" sz="quarter" idx="10"/>
          </p:nvPr>
        </p:nvSpPr>
        <p:spPr/>
        <p:txBody>
          <a:bodyPr/>
          <a:lstStyle/>
          <a:p>
            <a:fld id="{7A87CA79-8FC1-47E7-B1CE-87121CC4E97D}" type="slidenum">
              <a:rPr lang="de-CH" smtClean="0"/>
              <a:t>27</a:t>
            </a:fld>
            <a:endParaRPr lang="de-CH"/>
          </a:p>
        </p:txBody>
      </p:sp>
    </p:spTree>
    <p:extLst>
      <p:ext uri="{BB962C8B-B14F-4D97-AF65-F5344CB8AC3E}">
        <p14:creationId xmlns:p14="http://schemas.microsoft.com/office/powerpoint/2010/main" val="24889809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CH" dirty="0"/>
          </a:p>
        </p:txBody>
      </p:sp>
      <p:sp>
        <p:nvSpPr>
          <p:cNvPr id="4" name="Slide Number Placeholder 3"/>
          <p:cNvSpPr>
            <a:spLocks noGrp="1"/>
          </p:cNvSpPr>
          <p:nvPr>
            <p:ph type="sldNum" sz="quarter" idx="10"/>
          </p:nvPr>
        </p:nvSpPr>
        <p:spPr/>
        <p:txBody>
          <a:bodyPr/>
          <a:lstStyle/>
          <a:p>
            <a:fld id="{7A87CA79-8FC1-47E7-B1CE-87121CC4E97D}" type="slidenum">
              <a:rPr lang="de-CH" smtClean="0"/>
              <a:t>28</a:t>
            </a:fld>
            <a:endParaRPr lang="de-CH"/>
          </a:p>
        </p:txBody>
      </p:sp>
    </p:spTree>
    <p:extLst>
      <p:ext uri="{BB962C8B-B14F-4D97-AF65-F5344CB8AC3E}">
        <p14:creationId xmlns:p14="http://schemas.microsoft.com/office/powerpoint/2010/main" val="3485762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Normalized tuning time of five optimization orchestration algorithms for SPEC CPU2000</a:t>
            </a:r>
            <a:r>
              <a:rPr lang="en-US" baseline="0" dirty="0" smtClean="0"/>
              <a:t> </a:t>
            </a:r>
            <a:r>
              <a:rPr lang="en-US" dirty="0" smtClean="0"/>
              <a:t>on Pentium 4.</a:t>
            </a:r>
          </a:p>
          <a:p>
            <a:r>
              <a:rPr lang="en-US" dirty="0" smtClean="0"/>
              <a:t>Lower is better.</a:t>
            </a:r>
            <a:r>
              <a:rPr lang="en-US" baseline="0" dirty="0" smtClean="0"/>
              <a:t> </a:t>
            </a:r>
            <a:r>
              <a:rPr lang="en-US" dirty="0" smtClean="0"/>
              <a:t>CE has the shortest tuning time in all except</a:t>
            </a:r>
            <a:r>
              <a:rPr lang="en-US" baseline="0" dirty="0" smtClean="0"/>
              <a:t> </a:t>
            </a:r>
            <a:r>
              <a:rPr lang="en-US" dirty="0" smtClean="0"/>
              <a:t>a few cases. In all those cases, the extended tuning time leads to significantly higher performance.</a:t>
            </a:r>
          </a:p>
          <a:p>
            <a:r>
              <a:rPr lang="en-US" dirty="0" smtClean="0"/>
              <a:t>Among the four algorithms (excluding BE), CE has the</a:t>
            </a:r>
            <a:r>
              <a:rPr lang="en-US" baseline="0" dirty="0" smtClean="0"/>
              <a:t> </a:t>
            </a:r>
            <a:r>
              <a:rPr lang="en-US" dirty="0" smtClean="0"/>
              <a:t>fastest average tuning speed. The faster algorithms achieve their speed at significant</a:t>
            </a:r>
            <a:r>
              <a:rPr lang="en-US" baseline="0" dirty="0" smtClean="0"/>
              <a:t> </a:t>
            </a:r>
            <a:r>
              <a:rPr lang="en-US" dirty="0" smtClean="0"/>
              <a:t>expense of program performance.</a:t>
            </a:r>
            <a:endParaRPr lang="en-US" dirty="0"/>
          </a:p>
        </p:txBody>
      </p:sp>
      <p:sp>
        <p:nvSpPr>
          <p:cNvPr id="4" name="Slide Number Placeholder 3"/>
          <p:cNvSpPr>
            <a:spLocks noGrp="1"/>
          </p:cNvSpPr>
          <p:nvPr>
            <p:ph type="sldNum" sz="quarter" idx="10"/>
          </p:nvPr>
        </p:nvSpPr>
        <p:spPr/>
        <p:txBody>
          <a:bodyPr/>
          <a:lstStyle/>
          <a:p>
            <a:fld id="{7A87CA79-8FC1-47E7-B1CE-87121CC4E97D}" type="slidenum">
              <a:rPr lang="de-CH" smtClean="0"/>
              <a:t>30</a:t>
            </a:fld>
            <a:endParaRPr lang="de-CH"/>
          </a:p>
        </p:txBody>
      </p:sp>
    </p:spTree>
    <p:extLst>
      <p:ext uri="{BB962C8B-B14F-4D97-AF65-F5344CB8AC3E}">
        <p14:creationId xmlns:p14="http://schemas.microsoft.com/office/powerpoint/2010/main" val="37631493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Program performance of five optimization orchestration algorithms for SPEC CPU2000</a:t>
            </a:r>
          </a:p>
          <a:p>
            <a:r>
              <a:rPr lang="en-US" dirty="0" smtClean="0"/>
              <a:t>benchmarks on Pentium 4. Higher is better. In all cases, CE performs the best or within 1% of the</a:t>
            </a:r>
          </a:p>
          <a:p>
            <a:r>
              <a:rPr lang="en-US" dirty="0" smtClean="0"/>
              <a:t>best.</a:t>
            </a:r>
            <a:endParaRPr lang="en-US" dirty="0"/>
          </a:p>
        </p:txBody>
      </p:sp>
      <p:sp>
        <p:nvSpPr>
          <p:cNvPr id="4" name="Slide Number Placeholder 3"/>
          <p:cNvSpPr>
            <a:spLocks noGrp="1"/>
          </p:cNvSpPr>
          <p:nvPr>
            <p:ph type="sldNum" sz="quarter" idx="10"/>
          </p:nvPr>
        </p:nvSpPr>
        <p:spPr/>
        <p:txBody>
          <a:bodyPr/>
          <a:lstStyle/>
          <a:p>
            <a:fld id="{7A87CA79-8FC1-47E7-B1CE-87121CC4E97D}" type="slidenum">
              <a:rPr lang="de-CH" smtClean="0"/>
              <a:t>31</a:t>
            </a:fld>
            <a:endParaRPr lang="de-CH"/>
          </a:p>
        </p:txBody>
      </p:sp>
    </p:spTree>
    <p:extLst>
      <p:ext uri="{BB962C8B-B14F-4D97-AF65-F5344CB8AC3E}">
        <p14:creationId xmlns:p14="http://schemas.microsoft.com/office/powerpoint/2010/main" val="37631493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Bottom right is best, top left is worst</a:t>
            </a:r>
            <a:endParaRPr lang="de-CH" dirty="0"/>
          </a:p>
        </p:txBody>
      </p:sp>
      <p:sp>
        <p:nvSpPr>
          <p:cNvPr id="4" name="Slide Number Placeholder 3"/>
          <p:cNvSpPr>
            <a:spLocks noGrp="1"/>
          </p:cNvSpPr>
          <p:nvPr>
            <p:ph type="sldNum" sz="quarter" idx="10"/>
          </p:nvPr>
        </p:nvSpPr>
        <p:spPr/>
        <p:txBody>
          <a:bodyPr/>
          <a:lstStyle/>
          <a:p>
            <a:fld id="{7A87CA79-8FC1-47E7-B1CE-87121CC4E97D}" type="slidenum">
              <a:rPr lang="de-CH" smtClean="0"/>
              <a:t>32</a:t>
            </a:fld>
            <a:endParaRPr lang="de-CH"/>
          </a:p>
        </p:txBody>
      </p:sp>
    </p:spTree>
    <p:extLst>
      <p:ext uri="{BB962C8B-B14F-4D97-AF65-F5344CB8AC3E}">
        <p14:creationId xmlns:p14="http://schemas.microsoft.com/office/powerpoint/2010/main" val="26350890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Applicability</a:t>
            </a:r>
            <a:r>
              <a:rPr lang="de-CH" baseline="0" dirty="0" smtClean="0"/>
              <a:t> depends on development schedule, the sizes of real programs will be a lot bigger.</a:t>
            </a:r>
          </a:p>
          <a:p>
            <a:r>
              <a:rPr lang="de-CH" baseline="0" dirty="0" smtClean="0"/>
              <a:t>This is certainly NOT for nightly builds...</a:t>
            </a:r>
            <a:endParaRPr lang="de-CH" dirty="0"/>
          </a:p>
        </p:txBody>
      </p:sp>
      <p:sp>
        <p:nvSpPr>
          <p:cNvPr id="4" name="Slide Number Placeholder 3"/>
          <p:cNvSpPr>
            <a:spLocks noGrp="1"/>
          </p:cNvSpPr>
          <p:nvPr>
            <p:ph type="sldNum" sz="quarter" idx="10"/>
          </p:nvPr>
        </p:nvSpPr>
        <p:spPr/>
        <p:txBody>
          <a:bodyPr/>
          <a:lstStyle/>
          <a:p>
            <a:fld id="{7A87CA79-8FC1-47E7-B1CE-87121CC4E97D}" type="slidenum">
              <a:rPr lang="de-CH" smtClean="0"/>
              <a:t>33</a:t>
            </a:fld>
            <a:endParaRPr lang="de-CH"/>
          </a:p>
        </p:txBody>
      </p:sp>
    </p:spTree>
    <p:extLst>
      <p:ext uri="{BB962C8B-B14F-4D97-AF65-F5344CB8AC3E}">
        <p14:creationId xmlns:p14="http://schemas.microsoft.com/office/powerpoint/2010/main" val="26350890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CH" dirty="0"/>
          </a:p>
        </p:txBody>
      </p:sp>
      <p:sp>
        <p:nvSpPr>
          <p:cNvPr id="4" name="Slide Number Placeholder 3"/>
          <p:cNvSpPr>
            <a:spLocks noGrp="1"/>
          </p:cNvSpPr>
          <p:nvPr>
            <p:ph type="sldNum" sz="quarter" idx="10"/>
          </p:nvPr>
        </p:nvSpPr>
        <p:spPr/>
        <p:txBody>
          <a:bodyPr/>
          <a:lstStyle/>
          <a:p>
            <a:fld id="{7A87CA79-8FC1-47E7-B1CE-87121CC4E97D}" type="slidenum">
              <a:rPr lang="de-CH" smtClean="0"/>
              <a:t>34</a:t>
            </a:fld>
            <a:endParaRPr lang="de-CH"/>
          </a:p>
        </p:txBody>
      </p:sp>
    </p:spTree>
    <p:extLst>
      <p:ext uri="{BB962C8B-B14F-4D97-AF65-F5344CB8AC3E}">
        <p14:creationId xmlns:p14="http://schemas.microsoft.com/office/powerpoint/2010/main" val="263508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described algorithms are formulated independently of the compiler used. The options used are simple ON/OFF options.</a:t>
            </a:r>
          </a:p>
        </p:txBody>
      </p:sp>
      <p:sp>
        <p:nvSpPr>
          <p:cNvPr id="4" name="Slide Number Placeholder 3"/>
          <p:cNvSpPr>
            <a:spLocks noGrp="1"/>
          </p:cNvSpPr>
          <p:nvPr>
            <p:ph type="sldNum" sz="quarter" idx="10"/>
          </p:nvPr>
        </p:nvSpPr>
        <p:spPr/>
        <p:txBody>
          <a:bodyPr/>
          <a:lstStyle/>
          <a:p>
            <a:fld id="{7A87CA79-8FC1-47E7-B1CE-87121CC4E97D}" type="slidenum">
              <a:rPr lang="de-CH" smtClean="0"/>
              <a:t>10</a:t>
            </a:fld>
            <a:endParaRPr lang="de-CH"/>
          </a:p>
        </p:txBody>
      </p:sp>
    </p:spTree>
    <p:extLst>
      <p:ext uri="{BB962C8B-B14F-4D97-AF65-F5344CB8AC3E}">
        <p14:creationId xmlns:p14="http://schemas.microsoft.com/office/powerpoint/2010/main" val="353746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CH" dirty="0"/>
          </a:p>
        </p:txBody>
      </p:sp>
      <p:sp>
        <p:nvSpPr>
          <p:cNvPr id="4" name="Slide Number Placeholder 3"/>
          <p:cNvSpPr>
            <a:spLocks noGrp="1"/>
          </p:cNvSpPr>
          <p:nvPr>
            <p:ph type="sldNum" sz="quarter" idx="10"/>
          </p:nvPr>
        </p:nvSpPr>
        <p:spPr/>
        <p:txBody>
          <a:bodyPr/>
          <a:lstStyle/>
          <a:p>
            <a:fld id="{7A87CA79-8FC1-47E7-B1CE-87121CC4E97D}" type="slidenum">
              <a:rPr lang="de-CH" smtClean="0"/>
              <a:t>12</a:t>
            </a:fld>
            <a:endParaRPr lang="de-CH"/>
          </a:p>
        </p:txBody>
      </p:sp>
    </p:spTree>
    <p:extLst>
      <p:ext uri="{BB962C8B-B14F-4D97-AF65-F5344CB8AC3E}">
        <p14:creationId xmlns:p14="http://schemas.microsoft.com/office/powerpoint/2010/main" val="1812734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RIP(F</a:t>
            </a:r>
            <a:r>
              <a:rPr lang="en-US" sz="1200" baseline="-25000" dirty="0" smtClean="0"/>
              <a:t>i</a:t>
            </a:r>
            <a:r>
              <a:rPr lang="en-US" sz="1200" dirty="0" smtClean="0"/>
              <a:t>) &lt; 0%: Applying F</a:t>
            </a:r>
            <a:r>
              <a:rPr lang="en-US" sz="1200" baseline="-25000" dirty="0" smtClean="0"/>
              <a:t>i</a:t>
            </a:r>
            <a:r>
              <a:rPr lang="en-US" sz="1200" dirty="0" smtClean="0"/>
              <a:t> has a negative effect!</a:t>
            </a:r>
          </a:p>
          <a:p>
            <a:r>
              <a:rPr lang="en-US" sz="1200" dirty="0" smtClean="0"/>
              <a:t>RIP(F</a:t>
            </a:r>
            <a:r>
              <a:rPr lang="en-US" sz="1200" baseline="-25000" dirty="0" smtClean="0"/>
              <a:t>i</a:t>
            </a:r>
            <a:r>
              <a:rPr lang="en-US" sz="1200" dirty="0" smtClean="0"/>
              <a:t>) &gt; 0%: F</a:t>
            </a:r>
            <a:r>
              <a:rPr lang="en-US" sz="1200" baseline="-25000" dirty="0" smtClean="0"/>
              <a:t>i</a:t>
            </a:r>
            <a:r>
              <a:rPr lang="en-US" sz="1200" dirty="0" smtClean="0"/>
              <a:t> is</a:t>
            </a:r>
            <a:r>
              <a:rPr lang="en-US" sz="1200" baseline="0" dirty="0" smtClean="0"/>
              <a:t> a useful optimization</a:t>
            </a:r>
            <a:endParaRPr lang="en-US" sz="1200" dirty="0" smtClean="0"/>
          </a:p>
          <a:p>
            <a:r>
              <a:rPr lang="en-US" sz="1200" dirty="0" smtClean="0"/>
              <a:t>Not applying F</a:t>
            </a:r>
            <a:r>
              <a:rPr lang="en-US" sz="1200" baseline="-25000" dirty="0" smtClean="0"/>
              <a:t>i</a:t>
            </a:r>
            <a:r>
              <a:rPr lang="en-US" sz="1200" dirty="0" smtClean="0"/>
              <a:t> increases the runtime by RIP(F</a:t>
            </a:r>
            <a:r>
              <a:rPr lang="en-US" sz="1200" baseline="-25000" dirty="0" smtClean="0"/>
              <a:t>i</a:t>
            </a:r>
            <a:r>
              <a:rPr lang="en-US" sz="1200" dirty="0" smtClean="0"/>
              <a:t>)</a:t>
            </a:r>
            <a:r>
              <a:rPr lang="en-US" sz="1200" baseline="0" dirty="0" smtClean="0"/>
              <a:t> </a:t>
            </a:r>
            <a:r>
              <a:rPr lang="en-US" sz="1200" dirty="0" smtClean="0"/>
              <a:t>→ RIP(F</a:t>
            </a:r>
            <a:r>
              <a:rPr lang="en-US" sz="1200" baseline="-25000" dirty="0" smtClean="0"/>
              <a:t>i</a:t>
            </a:r>
            <a:r>
              <a:rPr lang="en-US" sz="1200" dirty="0" smtClean="0"/>
              <a:t>) = 100% means the program runs twice as long without F</a:t>
            </a:r>
            <a:r>
              <a:rPr lang="en-US" sz="1200" baseline="-25000" dirty="0" smtClean="0"/>
              <a:t>i</a:t>
            </a:r>
            <a:endParaRPr lang="en-US" sz="1200" dirty="0" smtClean="0"/>
          </a:p>
        </p:txBody>
      </p:sp>
      <p:sp>
        <p:nvSpPr>
          <p:cNvPr id="4" name="Slide Number Placeholder 3"/>
          <p:cNvSpPr>
            <a:spLocks noGrp="1"/>
          </p:cNvSpPr>
          <p:nvPr>
            <p:ph type="sldNum" sz="quarter" idx="10"/>
          </p:nvPr>
        </p:nvSpPr>
        <p:spPr/>
        <p:txBody>
          <a:bodyPr/>
          <a:lstStyle/>
          <a:p>
            <a:fld id="{7A87CA79-8FC1-47E7-B1CE-87121CC4E97D}" type="slidenum">
              <a:rPr lang="de-CH" smtClean="0"/>
              <a:t>13</a:t>
            </a:fld>
            <a:endParaRPr lang="de-CH"/>
          </a:p>
        </p:txBody>
      </p:sp>
    </p:spTree>
    <p:extLst>
      <p:ext uri="{BB962C8B-B14F-4D97-AF65-F5344CB8AC3E}">
        <p14:creationId xmlns:p14="http://schemas.microsoft.com/office/powerpoint/2010/main" val="1732918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CH" dirty="0"/>
          </a:p>
        </p:txBody>
      </p:sp>
      <p:sp>
        <p:nvSpPr>
          <p:cNvPr id="4" name="Slide Number Placeholder 3"/>
          <p:cNvSpPr>
            <a:spLocks noGrp="1"/>
          </p:cNvSpPr>
          <p:nvPr>
            <p:ph type="sldNum" sz="quarter" idx="10"/>
          </p:nvPr>
        </p:nvSpPr>
        <p:spPr/>
        <p:txBody>
          <a:bodyPr/>
          <a:lstStyle/>
          <a:p>
            <a:fld id="{7A87CA79-8FC1-47E7-B1CE-87121CC4E97D}" type="slidenum">
              <a:rPr lang="de-CH" smtClean="0"/>
              <a:t>14</a:t>
            </a:fld>
            <a:endParaRPr lang="de-CH"/>
          </a:p>
        </p:txBody>
      </p:sp>
    </p:spTree>
    <p:extLst>
      <p:ext uri="{BB962C8B-B14F-4D97-AF65-F5344CB8AC3E}">
        <p14:creationId xmlns:p14="http://schemas.microsoft.com/office/powerpoint/2010/main" val="725719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CH" dirty="0"/>
          </a:p>
        </p:txBody>
      </p:sp>
      <p:sp>
        <p:nvSpPr>
          <p:cNvPr id="4" name="Slide Number Placeholder 3"/>
          <p:cNvSpPr>
            <a:spLocks noGrp="1"/>
          </p:cNvSpPr>
          <p:nvPr>
            <p:ph type="sldNum" sz="quarter" idx="10"/>
          </p:nvPr>
        </p:nvSpPr>
        <p:spPr/>
        <p:txBody>
          <a:bodyPr/>
          <a:lstStyle/>
          <a:p>
            <a:fld id="{7A87CA79-8FC1-47E7-B1CE-87121CC4E97D}" type="slidenum">
              <a:rPr lang="de-CH" smtClean="0"/>
              <a:t>15</a:t>
            </a:fld>
            <a:endParaRPr lang="de-CH"/>
          </a:p>
        </p:txBody>
      </p:sp>
    </p:spTree>
    <p:extLst>
      <p:ext uri="{BB962C8B-B14F-4D97-AF65-F5344CB8AC3E}">
        <p14:creationId xmlns:p14="http://schemas.microsoft.com/office/powerpoint/2010/main" val="1866631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CH" dirty="0"/>
          </a:p>
        </p:txBody>
      </p:sp>
      <p:sp>
        <p:nvSpPr>
          <p:cNvPr id="4" name="Slide Number Placeholder 3"/>
          <p:cNvSpPr>
            <a:spLocks noGrp="1"/>
          </p:cNvSpPr>
          <p:nvPr>
            <p:ph type="sldNum" sz="quarter" idx="10"/>
          </p:nvPr>
        </p:nvSpPr>
        <p:spPr/>
        <p:txBody>
          <a:bodyPr/>
          <a:lstStyle/>
          <a:p>
            <a:fld id="{7A87CA79-8FC1-47E7-B1CE-87121CC4E97D}" type="slidenum">
              <a:rPr lang="de-CH" smtClean="0"/>
              <a:t>16</a:t>
            </a:fld>
            <a:endParaRPr lang="de-CH"/>
          </a:p>
        </p:txBody>
      </p:sp>
    </p:spTree>
    <p:extLst>
      <p:ext uri="{BB962C8B-B14F-4D97-AF65-F5344CB8AC3E}">
        <p14:creationId xmlns:p14="http://schemas.microsoft.com/office/powerpoint/2010/main" val="1866631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CH" dirty="0"/>
          </a:p>
        </p:txBody>
      </p:sp>
      <p:sp>
        <p:nvSpPr>
          <p:cNvPr id="4" name="Slide Number Placeholder 3"/>
          <p:cNvSpPr>
            <a:spLocks noGrp="1"/>
          </p:cNvSpPr>
          <p:nvPr>
            <p:ph type="sldNum" sz="quarter" idx="10"/>
          </p:nvPr>
        </p:nvSpPr>
        <p:spPr/>
        <p:txBody>
          <a:bodyPr/>
          <a:lstStyle/>
          <a:p>
            <a:fld id="{7A87CA79-8FC1-47E7-B1CE-87121CC4E97D}" type="slidenum">
              <a:rPr lang="de-CH" smtClean="0"/>
              <a:t>17</a:t>
            </a:fld>
            <a:endParaRPr lang="de-CH"/>
          </a:p>
        </p:txBody>
      </p:sp>
    </p:spTree>
    <p:extLst>
      <p:ext uri="{BB962C8B-B14F-4D97-AF65-F5344CB8AC3E}">
        <p14:creationId xmlns:p14="http://schemas.microsoft.com/office/powerpoint/2010/main" val="725719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CH" dirty="0"/>
          </a:p>
        </p:txBody>
      </p:sp>
      <p:sp>
        <p:nvSpPr>
          <p:cNvPr id="4" name="Slide Number Placeholder 3"/>
          <p:cNvSpPr>
            <a:spLocks noGrp="1"/>
          </p:cNvSpPr>
          <p:nvPr>
            <p:ph type="sldNum" sz="quarter" idx="10"/>
          </p:nvPr>
        </p:nvSpPr>
        <p:spPr/>
        <p:txBody>
          <a:bodyPr/>
          <a:lstStyle/>
          <a:p>
            <a:fld id="{7A87CA79-8FC1-47E7-B1CE-87121CC4E97D}" type="slidenum">
              <a:rPr lang="de-CH" smtClean="0"/>
              <a:t>19</a:t>
            </a:fld>
            <a:endParaRPr lang="de-CH"/>
          </a:p>
        </p:txBody>
      </p:sp>
    </p:spTree>
    <p:extLst>
      <p:ext uri="{BB962C8B-B14F-4D97-AF65-F5344CB8AC3E}">
        <p14:creationId xmlns:p14="http://schemas.microsoft.com/office/powerpoint/2010/main" val="3267845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e-C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e-CH"/>
          </a:p>
        </p:txBody>
      </p:sp>
      <p:sp>
        <p:nvSpPr>
          <p:cNvPr id="4" name="Date Placeholder 3"/>
          <p:cNvSpPr>
            <a:spLocks noGrp="1"/>
          </p:cNvSpPr>
          <p:nvPr>
            <p:ph type="dt" sz="half" idx="10"/>
          </p:nvPr>
        </p:nvSpPr>
        <p:spPr/>
        <p:txBody>
          <a:bodyPr/>
          <a:lstStyle/>
          <a:p>
            <a:fld id="{35475B9B-A836-4588-AC12-CA1A9248D115}" type="datetime1">
              <a:rPr lang="de-CH" smtClean="0"/>
              <a:t>20.10.2011</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8B09F3FB-1EC0-4694-B08F-BFFAD3DB7FEA}" type="slidenum">
              <a:rPr lang="de-CH" smtClean="0"/>
              <a:t>‹#›</a:t>
            </a:fld>
            <a:endParaRPr lang="de-CH"/>
          </a:p>
        </p:txBody>
      </p:sp>
    </p:spTree>
    <p:extLst>
      <p:ext uri="{BB962C8B-B14F-4D97-AF65-F5344CB8AC3E}">
        <p14:creationId xmlns:p14="http://schemas.microsoft.com/office/powerpoint/2010/main" val="12696285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4" name="Date Placeholder 3"/>
          <p:cNvSpPr>
            <a:spLocks noGrp="1"/>
          </p:cNvSpPr>
          <p:nvPr>
            <p:ph type="dt" sz="half" idx="10"/>
          </p:nvPr>
        </p:nvSpPr>
        <p:spPr/>
        <p:txBody>
          <a:bodyPr/>
          <a:lstStyle/>
          <a:p>
            <a:fld id="{8F94750E-9844-4A07-8F34-B6DABEDCBBC7}" type="datetime1">
              <a:rPr lang="de-CH" smtClean="0"/>
              <a:t>20.10.2011</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8B09F3FB-1EC0-4694-B08F-BFFAD3DB7FEA}" type="slidenum">
              <a:rPr lang="de-CH" smtClean="0"/>
              <a:t>‹#›</a:t>
            </a:fld>
            <a:endParaRPr lang="de-CH"/>
          </a:p>
        </p:txBody>
      </p:sp>
    </p:spTree>
    <p:extLst>
      <p:ext uri="{BB962C8B-B14F-4D97-AF65-F5344CB8AC3E}">
        <p14:creationId xmlns:p14="http://schemas.microsoft.com/office/powerpoint/2010/main" val="152322095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de-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4" name="Date Placeholder 3"/>
          <p:cNvSpPr>
            <a:spLocks noGrp="1"/>
          </p:cNvSpPr>
          <p:nvPr>
            <p:ph type="dt" sz="half" idx="10"/>
          </p:nvPr>
        </p:nvSpPr>
        <p:spPr/>
        <p:txBody>
          <a:bodyPr/>
          <a:lstStyle/>
          <a:p>
            <a:fld id="{AEF08059-5B09-4D8B-A5DB-132AFF771C3D}" type="datetime1">
              <a:rPr lang="de-CH" smtClean="0"/>
              <a:t>20.10.2011</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8B09F3FB-1EC0-4694-B08F-BFFAD3DB7FEA}" type="slidenum">
              <a:rPr lang="de-CH" smtClean="0"/>
              <a:t>‹#›</a:t>
            </a:fld>
            <a:endParaRPr lang="de-CH"/>
          </a:p>
        </p:txBody>
      </p:sp>
    </p:spTree>
    <p:extLst>
      <p:ext uri="{BB962C8B-B14F-4D97-AF65-F5344CB8AC3E}">
        <p14:creationId xmlns:p14="http://schemas.microsoft.com/office/powerpoint/2010/main" val="205146357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4" name="Date Placeholder 3"/>
          <p:cNvSpPr>
            <a:spLocks noGrp="1"/>
          </p:cNvSpPr>
          <p:nvPr>
            <p:ph type="dt" sz="half" idx="10"/>
          </p:nvPr>
        </p:nvSpPr>
        <p:spPr/>
        <p:txBody>
          <a:bodyPr/>
          <a:lstStyle/>
          <a:p>
            <a:fld id="{86254F36-8A63-448E-80E7-7397A09D0411}" type="datetime1">
              <a:rPr lang="de-CH" smtClean="0"/>
              <a:t>20.10.2011</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8B09F3FB-1EC0-4694-B08F-BFFAD3DB7FEA}" type="slidenum">
              <a:rPr lang="de-CH" smtClean="0"/>
              <a:t>‹#›</a:t>
            </a:fld>
            <a:endParaRPr lang="de-CH"/>
          </a:p>
        </p:txBody>
      </p:sp>
    </p:spTree>
    <p:extLst>
      <p:ext uri="{BB962C8B-B14F-4D97-AF65-F5344CB8AC3E}">
        <p14:creationId xmlns:p14="http://schemas.microsoft.com/office/powerpoint/2010/main" val="74655869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e-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B7D7F8-65AD-4D47-9D9B-3E5A8C172FBC}" type="datetime1">
              <a:rPr lang="de-CH" smtClean="0"/>
              <a:t>20.10.2011</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8B09F3FB-1EC0-4694-B08F-BFFAD3DB7FEA}" type="slidenum">
              <a:rPr lang="de-CH" smtClean="0"/>
              <a:t>‹#›</a:t>
            </a:fld>
            <a:endParaRPr lang="de-CH"/>
          </a:p>
        </p:txBody>
      </p:sp>
    </p:spTree>
    <p:extLst>
      <p:ext uri="{BB962C8B-B14F-4D97-AF65-F5344CB8AC3E}">
        <p14:creationId xmlns:p14="http://schemas.microsoft.com/office/powerpoint/2010/main" val="32936870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5" name="Date Placeholder 4"/>
          <p:cNvSpPr>
            <a:spLocks noGrp="1"/>
          </p:cNvSpPr>
          <p:nvPr>
            <p:ph type="dt" sz="half" idx="10"/>
          </p:nvPr>
        </p:nvSpPr>
        <p:spPr/>
        <p:txBody>
          <a:bodyPr/>
          <a:lstStyle/>
          <a:p>
            <a:fld id="{68DEEA9C-B416-467D-BA1A-0E41DEC6957E}" type="datetime1">
              <a:rPr lang="de-CH" smtClean="0"/>
              <a:t>20.10.2011</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8B09F3FB-1EC0-4694-B08F-BFFAD3DB7FEA}" type="slidenum">
              <a:rPr lang="de-CH" smtClean="0"/>
              <a:t>‹#›</a:t>
            </a:fld>
            <a:endParaRPr lang="de-CH"/>
          </a:p>
        </p:txBody>
      </p:sp>
    </p:spTree>
    <p:extLst>
      <p:ext uri="{BB962C8B-B14F-4D97-AF65-F5344CB8AC3E}">
        <p14:creationId xmlns:p14="http://schemas.microsoft.com/office/powerpoint/2010/main" val="343873056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e-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7" name="Date Placeholder 6"/>
          <p:cNvSpPr>
            <a:spLocks noGrp="1"/>
          </p:cNvSpPr>
          <p:nvPr>
            <p:ph type="dt" sz="half" idx="10"/>
          </p:nvPr>
        </p:nvSpPr>
        <p:spPr/>
        <p:txBody>
          <a:bodyPr/>
          <a:lstStyle/>
          <a:p>
            <a:fld id="{5770F71B-0354-470B-B5C4-A4ADAA0AFBE2}" type="datetime1">
              <a:rPr lang="de-CH" smtClean="0"/>
              <a:t>20.10.2011</a:t>
            </a:fld>
            <a:endParaRPr lang="de-CH"/>
          </a:p>
        </p:txBody>
      </p:sp>
      <p:sp>
        <p:nvSpPr>
          <p:cNvPr id="8" name="Footer Placeholder 7"/>
          <p:cNvSpPr>
            <a:spLocks noGrp="1"/>
          </p:cNvSpPr>
          <p:nvPr>
            <p:ph type="ftr" sz="quarter" idx="11"/>
          </p:nvPr>
        </p:nvSpPr>
        <p:spPr/>
        <p:txBody>
          <a:bodyPr/>
          <a:lstStyle/>
          <a:p>
            <a:endParaRPr lang="de-CH"/>
          </a:p>
        </p:txBody>
      </p:sp>
      <p:sp>
        <p:nvSpPr>
          <p:cNvPr id="9" name="Slide Number Placeholder 8"/>
          <p:cNvSpPr>
            <a:spLocks noGrp="1"/>
          </p:cNvSpPr>
          <p:nvPr>
            <p:ph type="sldNum" sz="quarter" idx="12"/>
          </p:nvPr>
        </p:nvSpPr>
        <p:spPr/>
        <p:txBody>
          <a:bodyPr/>
          <a:lstStyle/>
          <a:p>
            <a:fld id="{8B09F3FB-1EC0-4694-B08F-BFFAD3DB7FEA}" type="slidenum">
              <a:rPr lang="de-CH" smtClean="0"/>
              <a:t>‹#›</a:t>
            </a:fld>
            <a:endParaRPr lang="de-CH"/>
          </a:p>
        </p:txBody>
      </p:sp>
    </p:spTree>
    <p:extLst>
      <p:ext uri="{BB962C8B-B14F-4D97-AF65-F5344CB8AC3E}">
        <p14:creationId xmlns:p14="http://schemas.microsoft.com/office/powerpoint/2010/main" val="132826645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3" name="Date Placeholder 2"/>
          <p:cNvSpPr>
            <a:spLocks noGrp="1"/>
          </p:cNvSpPr>
          <p:nvPr>
            <p:ph type="dt" sz="half" idx="10"/>
          </p:nvPr>
        </p:nvSpPr>
        <p:spPr/>
        <p:txBody>
          <a:bodyPr/>
          <a:lstStyle/>
          <a:p>
            <a:fld id="{DCF613B7-A375-491D-9BDC-351C49C01EFC}" type="datetime1">
              <a:rPr lang="de-CH" smtClean="0"/>
              <a:t>20.10.2011</a:t>
            </a:fld>
            <a:endParaRPr lang="de-CH"/>
          </a:p>
        </p:txBody>
      </p:sp>
      <p:sp>
        <p:nvSpPr>
          <p:cNvPr id="4" name="Footer Placeholder 3"/>
          <p:cNvSpPr>
            <a:spLocks noGrp="1"/>
          </p:cNvSpPr>
          <p:nvPr>
            <p:ph type="ftr" sz="quarter" idx="11"/>
          </p:nvPr>
        </p:nvSpPr>
        <p:spPr/>
        <p:txBody>
          <a:bodyPr/>
          <a:lstStyle/>
          <a:p>
            <a:endParaRPr lang="de-CH"/>
          </a:p>
        </p:txBody>
      </p:sp>
      <p:sp>
        <p:nvSpPr>
          <p:cNvPr id="5" name="Slide Number Placeholder 4"/>
          <p:cNvSpPr>
            <a:spLocks noGrp="1"/>
          </p:cNvSpPr>
          <p:nvPr>
            <p:ph type="sldNum" sz="quarter" idx="12"/>
          </p:nvPr>
        </p:nvSpPr>
        <p:spPr/>
        <p:txBody>
          <a:bodyPr/>
          <a:lstStyle/>
          <a:p>
            <a:fld id="{8B09F3FB-1EC0-4694-B08F-BFFAD3DB7FEA}" type="slidenum">
              <a:rPr lang="de-CH" smtClean="0"/>
              <a:t>‹#›</a:t>
            </a:fld>
            <a:endParaRPr lang="de-CH"/>
          </a:p>
        </p:txBody>
      </p:sp>
    </p:spTree>
    <p:extLst>
      <p:ext uri="{BB962C8B-B14F-4D97-AF65-F5344CB8AC3E}">
        <p14:creationId xmlns:p14="http://schemas.microsoft.com/office/powerpoint/2010/main" val="249711738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24FFCE-AF9D-43B6-87B4-2B6722AD0C9C}" type="datetime1">
              <a:rPr lang="de-CH" smtClean="0"/>
              <a:t>20.10.2011</a:t>
            </a:fld>
            <a:endParaRPr lang="de-CH"/>
          </a:p>
        </p:txBody>
      </p:sp>
      <p:sp>
        <p:nvSpPr>
          <p:cNvPr id="3" name="Footer Placeholder 2"/>
          <p:cNvSpPr>
            <a:spLocks noGrp="1"/>
          </p:cNvSpPr>
          <p:nvPr>
            <p:ph type="ftr" sz="quarter" idx="11"/>
          </p:nvPr>
        </p:nvSpPr>
        <p:spPr/>
        <p:txBody>
          <a:bodyPr/>
          <a:lstStyle/>
          <a:p>
            <a:endParaRPr lang="de-CH"/>
          </a:p>
        </p:txBody>
      </p:sp>
      <p:sp>
        <p:nvSpPr>
          <p:cNvPr id="4" name="Slide Number Placeholder 3"/>
          <p:cNvSpPr>
            <a:spLocks noGrp="1"/>
          </p:cNvSpPr>
          <p:nvPr>
            <p:ph type="sldNum" sz="quarter" idx="12"/>
          </p:nvPr>
        </p:nvSpPr>
        <p:spPr/>
        <p:txBody>
          <a:bodyPr/>
          <a:lstStyle/>
          <a:p>
            <a:fld id="{8B09F3FB-1EC0-4694-B08F-BFFAD3DB7FEA}" type="slidenum">
              <a:rPr lang="de-CH" smtClean="0"/>
              <a:t>‹#›</a:t>
            </a:fld>
            <a:endParaRPr lang="de-CH"/>
          </a:p>
        </p:txBody>
      </p:sp>
    </p:spTree>
    <p:extLst>
      <p:ext uri="{BB962C8B-B14F-4D97-AF65-F5344CB8AC3E}">
        <p14:creationId xmlns:p14="http://schemas.microsoft.com/office/powerpoint/2010/main" val="61870270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e-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A4D64B-B88D-47F6-8437-645D2647A10C}" type="datetime1">
              <a:rPr lang="de-CH" smtClean="0"/>
              <a:t>20.10.2011</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8B09F3FB-1EC0-4694-B08F-BFFAD3DB7FEA}" type="slidenum">
              <a:rPr lang="de-CH" smtClean="0"/>
              <a:t>‹#›</a:t>
            </a:fld>
            <a:endParaRPr lang="de-CH"/>
          </a:p>
        </p:txBody>
      </p:sp>
    </p:spTree>
    <p:extLst>
      <p:ext uri="{BB962C8B-B14F-4D97-AF65-F5344CB8AC3E}">
        <p14:creationId xmlns:p14="http://schemas.microsoft.com/office/powerpoint/2010/main" val="34892984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e-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10632B-1290-4876-BBDF-F1BD672ADA00}" type="datetime1">
              <a:rPr lang="de-CH" smtClean="0"/>
              <a:t>20.10.2011</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8B09F3FB-1EC0-4694-B08F-BFFAD3DB7FEA}" type="slidenum">
              <a:rPr lang="de-CH" smtClean="0"/>
              <a:t>‹#›</a:t>
            </a:fld>
            <a:endParaRPr lang="de-CH"/>
          </a:p>
        </p:txBody>
      </p:sp>
    </p:spTree>
    <p:extLst>
      <p:ext uri="{BB962C8B-B14F-4D97-AF65-F5344CB8AC3E}">
        <p14:creationId xmlns:p14="http://schemas.microsoft.com/office/powerpoint/2010/main" val="388150265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
              <a:schemeClr val="bg1"/>
            </a:gs>
            <a:gs pos="90000">
              <a:schemeClr val="accent1">
                <a:lumMod val="60000"/>
                <a:lumOff val="40000"/>
              </a:schemeClr>
            </a:gs>
            <a:gs pos="0">
              <a:schemeClr val="accent1">
                <a:lumMod val="60000"/>
                <a:lumOff val="40000"/>
              </a:schemeClr>
            </a:gs>
            <a:gs pos="85000">
              <a:schemeClr val="bg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de-CH"/>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7C087F-CBAE-40A5-A371-0A3EB1C47B5F}" type="datetime1">
              <a:rPr lang="de-CH" smtClean="0"/>
              <a:t>20.10.2011</a:t>
            </a:fld>
            <a:endParaRPr lang="de-C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09F3FB-1EC0-4694-B08F-BFFAD3DB7FEA}" type="slidenum">
              <a:rPr lang="de-CH" smtClean="0"/>
              <a:t>‹#›</a:t>
            </a:fld>
            <a:endParaRPr lang="de-CH"/>
          </a:p>
        </p:txBody>
      </p:sp>
    </p:spTree>
    <p:extLst>
      <p:ext uri="{BB962C8B-B14F-4D97-AF65-F5344CB8AC3E}">
        <p14:creationId xmlns:p14="http://schemas.microsoft.com/office/powerpoint/2010/main" val="2592765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7.w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jpeg"/></Relationships>
</file>

<file path=ppt/slides/_rels/slide28.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wmf"/><Relationship Id="rId4" Type="http://schemas.openxmlformats.org/officeDocument/2006/relationships/image" Target="../media/image15.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5321107"/>
            <a:ext cx="1800225" cy="400110"/>
          </a:xfrm>
          <a:prstGeom prst="rect">
            <a:avLst/>
          </a:prstGeom>
          <a:noFill/>
        </p:spPr>
        <p:txBody>
          <a:bodyPr wrap="square" rtlCol="0">
            <a:spAutoFit/>
          </a:bodyPr>
          <a:lstStyle/>
          <a:p>
            <a:pPr algn="ctr"/>
            <a:r>
              <a:rPr lang="de-CH" sz="2000" b="1" i="1" u="sng" dirty="0" smtClean="0">
                <a:solidFill>
                  <a:schemeClr val="tx1">
                    <a:lumMod val="65000"/>
                    <a:lumOff val="35000"/>
                  </a:schemeClr>
                </a:solidFill>
              </a:rPr>
              <a:t>Zhelong Pan</a:t>
            </a:r>
            <a:r>
              <a:rPr lang="de-CH" sz="2000" b="1" i="1" baseline="30000" dirty="0" smtClean="0">
                <a:solidFill>
                  <a:schemeClr val="tx1">
                    <a:lumMod val="65000"/>
                    <a:lumOff val="35000"/>
                  </a:schemeClr>
                </a:solidFill>
              </a:rPr>
              <a:t>[1]</a:t>
            </a:r>
            <a:endParaRPr lang="de-CH" sz="2000" b="1" i="1" baseline="30000" dirty="0">
              <a:solidFill>
                <a:schemeClr val="tx1">
                  <a:lumMod val="65000"/>
                  <a:lumOff val="35000"/>
                </a:schemeClr>
              </a:solidFill>
            </a:endParaRPr>
          </a:p>
        </p:txBody>
      </p:sp>
      <p:sp>
        <p:nvSpPr>
          <p:cNvPr id="5" name="TextBox 4"/>
          <p:cNvSpPr txBox="1"/>
          <p:nvPr/>
        </p:nvSpPr>
        <p:spPr>
          <a:xfrm>
            <a:off x="0" y="5965448"/>
            <a:ext cx="9144000" cy="892552"/>
          </a:xfrm>
          <a:prstGeom prst="rect">
            <a:avLst/>
          </a:prstGeom>
          <a:noFill/>
        </p:spPr>
        <p:txBody>
          <a:bodyPr wrap="square" rtlCol="0">
            <a:spAutoFit/>
          </a:bodyPr>
          <a:lstStyle/>
          <a:p>
            <a:r>
              <a:rPr lang="de-CH" sz="1600" b="1" dirty="0" smtClean="0"/>
              <a:t>This presentation as </a:t>
            </a:r>
            <a:r>
              <a:rPr lang="de-CH" sz="1600" b="1" dirty="0"/>
              <a:t>.pptx: http://</a:t>
            </a:r>
            <a:r>
              <a:rPr lang="de-CH" sz="1600" b="1" dirty="0" smtClean="0"/>
              <a:t>tinyurl.com/6y7gy8x (or scan QR code)</a:t>
            </a:r>
          </a:p>
          <a:p>
            <a:r>
              <a:rPr lang="de-CH" sz="1200" dirty="0"/>
              <a:t>The </a:t>
            </a:r>
            <a:r>
              <a:rPr lang="de-CH" sz="1200" dirty="0" smtClean="0"/>
              <a:t>paper: http</a:t>
            </a:r>
            <a:r>
              <a:rPr lang="de-CH" sz="1200" dirty="0"/>
              <a:t>://dl.acm.org/citation.cfm?id=1122414</a:t>
            </a:r>
          </a:p>
          <a:p>
            <a:r>
              <a:rPr lang="de-CH" sz="1200" dirty="0" smtClean="0"/>
              <a:t>[1] </a:t>
            </a:r>
            <a:r>
              <a:rPr lang="de-CH" sz="1200" dirty="0"/>
              <a:t>http://</a:t>
            </a:r>
            <a:r>
              <a:rPr lang="de-CH" sz="1200" dirty="0" smtClean="0"/>
              <a:t>www.nic.uoregon.edu/iwomp2005/IWOMP_Photos_Day1/IWOMP_Photos-Images/7.jpg</a:t>
            </a:r>
          </a:p>
          <a:p>
            <a:r>
              <a:rPr lang="de-CH" sz="1200" dirty="0" smtClean="0"/>
              <a:t>[2] </a:t>
            </a:r>
            <a:r>
              <a:rPr lang="de-CH" sz="1200" dirty="0"/>
              <a:t>https://</a:t>
            </a:r>
            <a:r>
              <a:rPr lang="de-CH" sz="1200" dirty="0" smtClean="0"/>
              <a:t>engineering.purdue.edu/ResourceDB/ResourceFiles/image3424</a:t>
            </a:r>
            <a:endParaRPr lang="de-CH" sz="1200" dirty="0"/>
          </a:p>
        </p:txBody>
      </p:sp>
      <p:pic>
        <p:nvPicPr>
          <p:cNvPr id="2050" name="Picture 2" descr="C:\Users\Dany\Desktop\image342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0967" y="2636912"/>
            <a:ext cx="1800225" cy="26003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Dany\Desktop\ZhelongPan.png"/>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899592" y="2636913"/>
            <a:ext cx="1800225" cy="26003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6077687" y="5321107"/>
            <a:ext cx="2526761" cy="399600"/>
          </a:xfrm>
          <a:prstGeom prst="rect">
            <a:avLst/>
          </a:prstGeom>
          <a:noFill/>
        </p:spPr>
        <p:txBody>
          <a:bodyPr wrap="square" rtlCol="0">
            <a:spAutoFit/>
          </a:bodyPr>
          <a:lstStyle/>
          <a:p>
            <a:pPr algn="ctr"/>
            <a:r>
              <a:rPr lang="de-CH" sz="2000" b="1" i="1" u="sng" dirty="0" smtClean="0">
                <a:solidFill>
                  <a:schemeClr val="tx1">
                    <a:lumMod val="65000"/>
                    <a:lumOff val="35000"/>
                  </a:schemeClr>
                </a:solidFill>
              </a:rPr>
              <a:t>Rudolf Eigenmann</a:t>
            </a:r>
            <a:r>
              <a:rPr lang="de-CH" sz="2000" b="1" i="1" baseline="30000" dirty="0" smtClean="0">
                <a:solidFill>
                  <a:schemeClr val="tx1">
                    <a:lumMod val="65000"/>
                    <a:lumOff val="35000"/>
                  </a:schemeClr>
                </a:solidFill>
              </a:rPr>
              <a:t>[2]</a:t>
            </a:r>
            <a:endParaRPr lang="de-CH" sz="2000" b="1" i="1" dirty="0">
              <a:solidFill>
                <a:schemeClr val="tx1">
                  <a:lumMod val="65000"/>
                  <a:lumOff val="35000"/>
                </a:schemeClr>
              </a:solidFill>
            </a:endParaRPr>
          </a:p>
        </p:txBody>
      </p:sp>
      <p:pic>
        <p:nvPicPr>
          <p:cNvPr id="9" name="Picture 2" descr="C:\Users\Dany\Desktop\img.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50616" y="2562496"/>
            <a:ext cx="3242768" cy="3242768"/>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8B09F3FB-1EC0-4694-B08F-BFFAD3DB7FEA}" type="slidenum">
              <a:rPr lang="de-CH" smtClean="0"/>
              <a:t>1</a:t>
            </a:fld>
            <a:endParaRPr lang="de-CH"/>
          </a:p>
        </p:txBody>
      </p:sp>
      <p:sp>
        <p:nvSpPr>
          <p:cNvPr id="3" name="TextBox 2"/>
          <p:cNvSpPr txBox="1"/>
          <p:nvPr/>
        </p:nvSpPr>
        <p:spPr>
          <a:xfrm>
            <a:off x="-2216" y="816001"/>
            <a:ext cx="9144000" cy="1138773"/>
          </a:xfrm>
          <a:prstGeom prst="rect">
            <a:avLst/>
          </a:prstGeom>
          <a:noFill/>
        </p:spPr>
        <p:txBody>
          <a:bodyPr wrap="square" rtlCol="0">
            <a:spAutoFit/>
          </a:bodyPr>
          <a:lstStyle/>
          <a:p>
            <a:pPr algn="ctr"/>
            <a:r>
              <a:rPr lang="en-US" sz="3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Fast and Effective </a:t>
            </a:r>
            <a:r>
              <a:rPr lang="en-US" sz="3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Orchestration of </a:t>
            </a:r>
            <a:r>
              <a:rPr lang="en-US" sz="3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Compiler </a:t>
            </a:r>
            <a:r>
              <a:rPr lang="en-US" sz="3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Optimizations  for </a:t>
            </a:r>
            <a:r>
              <a:rPr lang="en-US" sz="3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Automatic Performance </a:t>
            </a:r>
            <a:r>
              <a:rPr lang="en-US" sz="3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Tuning</a:t>
            </a:r>
            <a:endParaRPr lang="en-US" sz="3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1" name="TextBox 10"/>
          <p:cNvSpPr txBox="1"/>
          <p:nvPr/>
        </p:nvSpPr>
        <p:spPr>
          <a:xfrm>
            <a:off x="-2216" y="332656"/>
            <a:ext cx="9144000" cy="461665"/>
          </a:xfrm>
          <a:prstGeom prst="rect">
            <a:avLst/>
          </a:prstGeom>
          <a:noFill/>
        </p:spPr>
        <p:txBody>
          <a:bodyPr wrap="square" rtlCol="0">
            <a:spAutoFit/>
          </a:bodyPr>
          <a:lstStyle/>
          <a:p>
            <a:pPr algn="ctr"/>
            <a:r>
              <a:rPr lang="en-US" sz="2400"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 presentation by Daniel </a:t>
            </a:r>
            <a:r>
              <a:rPr lang="en-US" sz="2400" i="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Huguenin</a:t>
            </a:r>
            <a:r>
              <a:rPr lang="en-US" sz="2400"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on the paper</a:t>
            </a:r>
            <a:endParaRPr lang="en-US" sz="2400"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2" name="TextBox 11"/>
          <p:cNvSpPr txBox="1"/>
          <p:nvPr/>
        </p:nvSpPr>
        <p:spPr>
          <a:xfrm>
            <a:off x="-2216" y="1976454"/>
            <a:ext cx="9144000" cy="461665"/>
          </a:xfrm>
          <a:prstGeom prst="rect">
            <a:avLst/>
          </a:prstGeom>
          <a:noFill/>
        </p:spPr>
        <p:txBody>
          <a:bodyPr wrap="square" rtlCol="0">
            <a:spAutoFit/>
          </a:bodyPr>
          <a:lstStyle/>
          <a:p>
            <a:pPr algn="ctr"/>
            <a:r>
              <a:rPr lang="en-US" sz="2400"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a:t>
            </a:r>
            <a:r>
              <a:rPr lang="en-US" sz="2400"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ritten in 2006 at Purdue University by</a:t>
            </a:r>
            <a:endParaRPr lang="en-US" sz="2400"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376158916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50" fill="hold">
                                          <p:stCondLst>
                                            <p:cond delay="0"/>
                                          </p:stCondLst>
                                        </p:cTn>
                                        <p:tgtEl>
                                          <p:spTgt spid="9"/>
                                        </p:tgtEl>
                                        <p:attrNameLst>
                                          <p:attrName>r</p:attrName>
                                        </p:attrNameLst>
                                      </p:cBhvr>
                                    </p:animRot>
                                    <p:animRot by="-240000">
                                      <p:cBhvr>
                                        <p:cTn id="7" dur="100" fill="hold">
                                          <p:stCondLst>
                                            <p:cond delay="100"/>
                                          </p:stCondLst>
                                        </p:cTn>
                                        <p:tgtEl>
                                          <p:spTgt spid="9"/>
                                        </p:tgtEl>
                                        <p:attrNameLst>
                                          <p:attrName>r</p:attrName>
                                        </p:attrNameLst>
                                      </p:cBhvr>
                                    </p:animRot>
                                    <p:animRot by="240000">
                                      <p:cBhvr>
                                        <p:cTn id="8" dur="100" fill="hold">
                                          <p:stCondLst>
                                            <p:cond delay="200"/>
                                          </p:stCondLst>
                                        </p:cTn>
                                        <p:tgtEl>
                                          <p:spTgt spid="9"/>
                                        </p:tgtEl>
                                        <p:attrNameLst>
                                          <p:attrName>r</p:attrName>
                                        </p:attrNameLst>
                                      </p:cBhvr>
                                    </p:animRot>
                                    <p:animRot by="-240000">
                                      <p:cBhvr>
                                        <p:cTn id="9" dur="100" fill="hold">
                                          <p:stCondLst>
                                            <p:cond delay="300"/>
                                          </p:stCondLst>
                                        </p:cTn>
                                        <p:tgtEl>
                                          <p:spTgt spid="9"/>
                                        </p:tgtEl>
                                        <p:attrNameLst>
                                          <p:attrName>r</p:attrName>
                                        </p:attrNameLst>
                                      </p:cBhvr>
                                    </p:animRot>
                                    <p:animRot by="120000">
                                      <p:cBhvr>
                                        <p:cTn id="10" dur="100" fill="hold">
                                          <p:stCondLst>
                                            <p:cond delay="40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1075" y="1720840"/>
            <a:ext cx="7641850" cy="3416320"/>
          </a:xfrm>
          <a:prstGeom prst="rect">
            <a:avLst/>
          </a:prstGeom>
          <a:noFill/>
        </p:spPr>
        <p:txBody>
          <a:bodyPr wrap="square" rtlCol="0">
            <a:spAutoFit/>
          </a:bodyPr>
          <a:lstStyle/>
          <a:p>
            <a:pPr marL="342900" indent="-342900">
              <a:buFont typeface="Symbol" pitchFamily="18" charset="2"/>
              <a:buChar char="-"/>
            </a:pPr>
            <a:r>
              <a:rPr lang="de-CH" sz="3600" b="1" dirty="0" smtClean="0"/>
              <a:t>Exhaustive Search (ES)*</a:t>
            </a:r>
          </a:p>
          <a:p>
            <a:pPr marL="342900" indent="-342900">
              <a:buFont typeface="Symbol" pitchFamily="18" charset="2"/>
              <a:buChar char="-"/>
            </a:pPr>
            <a:r>
              <a:rPr lang="de-CH" sz="3600" b="1" dirty="0" smtClean="0"/>
              <a:t>Batch Elimination (BE)</a:t>
            </a:r>
          </a:p>
          <a:p>
            <a:pPr marL="342900" indent="-342900">
              <a:buFont typeface="Symbol" pitchFamily="18" charset="2"/>
              <a:buChar char="-"/>
            </a:pPr>
            <a:r>
              <a:rPr lang="de-CH" sz="3600" b="1" dirty="0" smtClean="0"/>
              <a:t>Iterative Elimination (IE)</a:t>
            </a:r>
          </a:p>
          <a:p>
            <a:pPr marL="342900" indent="-342900">
              <a:buFont typeface="Symbol" pitchFamily="18" charset="2"/>
              <a:buChar char="-"/>
            </a:pPr>
            <a:r>
              <a:rPr lang="de-CH" sz="3600" b="1" dirty="0" smtClean="0"/>
              <a:t>Combined Elimination (CE)</a:t>
            </a:r>
          </a:p>
          <a:p>
            <a:pPr marL="342900" indent="-342900">
              <a:buFont typeface="Symbol" pitchFamily="18" charset="2"/>
              <a:buChar char="-"/>
            </a:pPr>
            <a:r>
              <a:rPr lang="de-CH" sz="3600" b="1" dirty="0" smtClean="0"/>
              <a:t>Optimization Space Exploration (OSE)</a:t>
            </a:r>
          </a:p>
          <a:p>
            <a:pPr marL="342900" indent="-342900">
              <a:buFont typeface="Symbol" pitchFamily="18" charset="2"/>
              <a:buChar char="-"/>
            </a:pPr>
            <a:r>
              <a:rPr lang="de-CH" sz="3600" b="1" dirty="0" smtClean="0"/>
              <a:t>Statistical Selection (SS)*</a:t>
            </a:r>
          </a:p>
        </p:txBody>
      </p:sp>
      <p:sp>
        <p:nvSpPr>
          <p:cNvPr id="6" name="TextBox 5"/>
          <p:cNvSpPr txBox="1"/>
          <p:nvPr/>
        </p:nvSpPr>
        <p:spPr>
          <a:xfrm>
            <a:off x="0" y="5949280"/>
            <a:ext cx="9144000" cy="923330"/>
          </a:xfrm>
          <a:prstGeom prst="rect">
            <a:avLst/>
          </a:prstGeom>
          <a:noFill/>
        </p:spPr>
        <p:txBody>
          <a:bodyPr wrap="square" rtlCol="0">
            <a:spAutoFit/>
          </a:bodyPr>
          <a:lstStyle/>
          <a:p>
            <a:endParaRPr lang="de-CH" dirty="0" smtClean="0"/>
          </a:p>
          <a:p>
            <a:endParaRPr lang="de-CH" dirty="0"/>
          </a:p>
          <a:p>
            <a:r>
              <a:rPr lang="de-CH" dirty="0" smtClean="0"/>
              <a:t>* Not covered in detail</a:t>
            </a:r>
          </a:p>
        </p:txBody>
      </p:sp>
      <p:sp>
        <p:nvSpPr>
          <p:cNvPr id="2" name="Slide Number Placeholder 1"/>
          <p:cNvSpPr>
            <a:spLocks noGrp="1"/>
          </p:cNvSpPr>
          <p:nvPr>
            <p:ph type="sldNum" sz="quarter" idx="12"/>
          </p:nvPr>
        </p:nvSpPr>
        <p:spPr/>
        <p:txBody>
          <a:bodyPr/>
          <a:lstStyle/>
          <a:p>
            <a:fld id="{8B09F3FB-1EC0-4694-B08F-BFFAD3DB7FEA}" type="slidenum">
              <a:rPr lang="de-CH" smtClean="0"/>
              <a:t>10</a:t>
            </a:fld>
            <a:endParaRPr lang="de-CH"/>
          </a:p>
        </p:txBody>
      </p:sp>
    </p:spTree>
    <p:extLst>
      <p:ext uri="{BB962C8B-B14F-4D97-AF65-F5344CB8AC3E}">
        <p14:creationId xmlns:p14="http://schemas.microsoft.com/office/powerpoint/2010/main" val="288116333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1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1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
                            </p:stCondLst>
                            <p:childTnLst>
                              <p:par>
                                <p:cTn id="10" presetID="2" presetClass="entr" presetSubtype="8" fill="hold" grpId="0" nodeType="after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additive="base">
                                        <p:cTn id="12" dur="1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3" dur="1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
                            </p:stCondLst>
                            <p:childTnLst>
                              <p:par>
                                <p:cTn id="15" presetID="2" presetClass="entr" presetSubtype="8" fill="hold" grpId="0" nodeType="after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additive="base">
                                        <p:cTn id="17" dur="1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18" dur="1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300"/>
                            </p:stCondLst>
                            <p:childTnLst>
                              <p:par>
                                <p:cTn id="20" presetID="2" presetClass="entr" presetSubtype="8" fill="hold" grpId="0" nodeType="after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 calcmode="lin" valueType="num">
                                      <p:cBhvr additive="base">
                                        <p:cTn id="22" dur="1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3" dur="1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400"/>
                            </p:stCondLst>
                            <p:childTnLst>
                              <p:par>
                                <p:cTn id="25" presetID="2" presetClass="entr" presetSubtype="8" fill="hold" grpId="0" nodeType="after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 calcmode="lin" valueType="num">
                                      <p:cBhvr additive="base">
                                        <p:cTn id="27" dur="1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28" dur="1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par>
                          <p:cTn id="29" fill="hold">
                            <p:stCondLst>
                              <p:cond delay="500"/>
                            </p:stCondLst>
                            <p:childTnLst>
                              <p:par>
                                <p:cTn id="30" presetID="2" presetClass="entr" presetSubtype="8" fill="hold" grpId="0" nodeType="after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 calcmode="lin" valueType="num">
                                      <p:cBhvr additive="base">
                                        <p:cTn id="32" dur="1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33" dur="1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3" presetClass="emph" presetSubtype="2" fill="hold" nodeType="clickEffect">
                                  <p:stCondLst>
                                    <p:cond delay="0"/>
                                  </p:stCondLst>
                                  <p:childTnLst>
                                    <p:animClr clrSpc="rgb" dir="cw">
                                      <p:cBhvr override="childStyle">
                                        <p:cTn id="37" dur="500" fill="hold"/>
                                        <p:tgtEl>
                                          <p:spTgt spid="4">
                                            <p:txEl>
                                              <p:pRg st="1" end="1"/>
                                            </p:txEl>
                                          </p:spTgt>
                                        </p:tgtEl>
                                        <p:attrNameLst>
                                          <p:attrName>style.color</p:attrName>
                                        </p:attrNameLst>
                                      </p:cBhvr>
                                      <p:to>
                                        <a:srgbClr val="FF0000"/>
                                      </p:to>
                                    </p:animClr>
                                  </p:childTnLst>
                                </p:cTn>
                              </p:par>
                              <p:par>
                                <p:cTn id="38" presetID="3" presetClass="emph" presetSubtype="2" fill="hold" nodeType="withEffect">
                                  <p:stCondLst>
                                    <p:cond delay="0"/>
                                  </p:stCondLst>
                                  <p:childTnLst>
                                    <p:animClr clrSpc="rgb" dir="cw">
                                      <p:cBhvr override="childStyle">
                                        <p:cTn id="39" dur="500" fill="hold"/>
                                        <p:tgtEl>
                                          <p:spTgt spid="4">
                                            <p:txEl>
                                              <p:pRg st="2" end="2"/>
                                            </p:txEl>
                                          </p:spTgt>
                                        </p:tgtEl>
                                        <p:attrNameLst>
                                          <p:attrName>style.color</p:attrName>
                                        </p:attrNameLst>
                                      </p:cBhvr>
                                      <p:to>
                                        <a:srgbClr val="FF0000"/>
                                      </p:to>
                                    </p:animClr>
                                  </p:childTnLst>
                                </p:cTn>
                              </p:par>
                              <p:par>
                                <p:cTn id="40" presetID="3" presetClass="emph" presetSubtype="2" fill="hold" nodeType="withEffect">
                                  <p:stCondLst>
                                    <p:cond delay="0"/>
                                  </p:stCondLst>
                                  <p:childTnLst>
                                    <p:animClr clrSpc="rgb" dir="cw">
                                      <p:cBhvr override="childStyle">
                                        <p:cTn id="41" dur="500" fill="hold"/>
                                        <p:tgtEl>
                                          <p:spTgt spid="4">
                                            <p:txEl>
                                              <p:pRg st="3" end="3"/>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62058" y="404664"/>
            <a:ext cx="6219908"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EXHAUSTIVE SEARCH</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
        <p:nvSpPr>
          <p:cNvPr id="3" name="TextBox 2"/>
          <p:cNvSpPr txBox="1"/>
          <p:nvPr/>
        </p:nvSpPr>
        <p:spPr>
          <a:xfrm>
            <a:off x="432000" y="1905506"/>
            <a:ext cx="8280000" cy="3046988"/>
          </a:xfrm>
          <a:prstGeom prst="rect">
            <a:avLst/>
          </a:prstGeom>
          <a:noFill/>
        </p:spPr>
        <p:txBody>
          <a:bodyPr wrap="square" rtlCol="0" anchor="t">
            <a:spAutoFit/>
          </a:bodyPr>
          <a:lstStyle/>
          <a:p>
            <a:r>
              <a:rPr lang="de-CH" sz="4800" b="1" dirty="0" smtClean="0"/>
              <a:t>«</a:t>
            </a:r>
            <a:endParaRPr lang="en-US" sz="4800" dirty="0" smtClean="0"/>
          </a:p>
          <a:p>
            <a:pPr marL="914400" lvl="1" indent="-457200">
              <a:buFont typeface="+mj-lt"/>
              <a:buAutoNum type="arabicPeriod"/>
            </a:pPr>
            <a:r>
              <a:rPr lang="en-US" sz="2400" dirty="0" smtClean="0"/>
              <a:t>Get all 2</a:t>
            </a:r>
            <a:r>
              <a:rPr lang="en-US" sz="2400" baseline="30000" dirty="0" smtClean="0"/>
              <a:t>n</a:t>
            </a:r>
            <a:r>
              <a:rPr lang="en-US" sz="2400" dirty="0" smtClean="0"/>
              <a:t> combinations of n options F</a:t>
            </a:r>
            <a:r>
              <a:rPr lang="en-US" sz="2400" baseline="-25000" dirty="0" smtClean="0"/>
              <a:t>1</a:t>
            </a:r>
            <a:r>
              <a:rPr lang="en-US" sz="2400" dirty="0" smtClean="0"/>
              <a:t>, F</a:t>
            </a:r>
            <a:r>
              <a:rPr lang="en-US" sz="2400" baseline="-25000" dirty="0" smtClean="0"/>
              <a:t>2</a:t>
            </a:r>
            <a:r>
              <a:rPr lang="en-US" sz="2400" dirty="0" smtClean="0"/>
              <a:t>, ..., F</a:t>
            </a:r>
            <a:r>
              <a:rPr lang="en-US" sz="2400" baseline="-25000" dirty="0" smtClean="0"/>
              <a:t>n</a:t>
            </a:r>
            <a:r>
              <a:rPr lang="en-US" sz="2400" dirty="0" smtClean="0"/>
              <a:t>.</a:t>
            </a:r>
          </a:p>
          <a:p>
            <a:pPr marL="914400" lvl="1" indent="-457200">
              <a:buFont typeface="+mj-lt"/>
              <a:buAutoNum type="arabicPeriod"/>
            </a:pPr>
            <a:r>
              <a:rPr lang="en-US" sz="2400" dirty="0" smtClean="0"/>
              <a:t>Measure application execution time of the optimized version compiled under every possible combination.</a:t>
            </a:r>
          </a:p>
          <a:p>
            <a:pPr marL="914400" lvl="1" indent="-457200">
              <a:buFont typeface="+mj-lt"/>
              <a:buAutoNum type="arabicPeriod"/>
            </a:pPr>
            <a:r>
              <a:rPr lang="en-US" sz="2400" dirty="0" smtClean="0"/>
              <a:t>The best version is the one with the least execution time.</a:t>
            </a:r>
          </a:p>
          <a:p>
            <a:r>
              <a:rPr lang="de-CH" sz="4800" b="1" dirty="0" smtClean="0"/>
              <a:t>»</a:t>
            </a:r>
            <a:endParaRPr lang="de-CH" sz="4800" b="1" dirty="0"/>
          </a:p>
        </p:txBody>
      </p:sp>
      <p:grpSp>
        <p:nvGrpSpPr>
          <p:cNvPr id="4" name="Group 3"/>
          <p:cNvGrpSpPr/>
          <p:nvPr/>
        </p:nvGrpSpPr>
        <p:grpSpPr>
          <a:xfrm>
            <a:off x="417960" y="2617457"/>
            <a:ext cx="8280000" cy="1623085"/>
            <a:chOff x="417960" y="3501008"/>
            <a:chExt cx="8280000" cy="1623085"/>
          </a:xfrm>
        </p:grpSpPr>
        <p:sp>
          <p:nvSpPr>
            <p:cNvPr id="7" name="TextBox 6"/>
            <p:cNvSpPr txBox="1"/>
            <p:nvPr/>
          </p:nvSpPr>
          <p:spPr>
            <a:xfrm>
              <a:off x="417960" y="4293096"/>
              <a:ext cx="8280000" cy="830997"/>
            </a:xfrm>
            <a:prstGeom prst="rect">
              <a:avLst/>
            </a:prstGeom>
            <a:noFill/>
          </p:spPr>
          <p:txBody>
            <a:bodyPr wrap="square" rtlCol="0" anchor="t">
              <a:spAutoFit/>
            </a:bodyPr>
            <a:lstStyle/>
            <a:p>
              <a:r>
                <a:rPr lang="de-CH" sz="2400" b="1" dirty="0" smtClean="0"/>
                <a:t>«</a:t>
              </a:r>
              <a:r>
                <a:rPr lang="en-US" sz="2400" dirty="0" smtClean="0"/>
                <a:t> For 38 optimizations: It would take up to 2</a:t>
              </a:r>
              <a:r>
                <a:rPr lang="en-US" sz="2400" baseline="30000" dirty="0" smtClean="0"/>
                <a:t>38</a:t>
              </a:r>
              <a:r>
                <a:rPr lang="en-US" sz="2400" dirty="0" smtClean="0"/>
                <a:t> program runs – a million years for a program that runs in two minutes. </a:t>
              </a:r>
              <a:r>
                <a:rPr lang="de-CH" sz="2400" b="1" dirty="0" smtClean="0"/>
                <a:t>»</a:t>
              </a:r>
              <a:endParaRPr lang="de-CH" sz="2400" b="1" dirty="0"/>
            </a:p>
          </p:txBody>
        </p:sp>
        <p:sp>
          <p:nvSpPr>
            <p:cNvPr id="8" name="TextBox 7"/>
            <p:cNvSpPr txBox="1"/>
            <p:nvPr/>
          </p:nvSpPr>
          <p:spPr>
            <a:xfrm>
              <a:off x="417960" y="3501008"/>
              <a:ext cx="8280000" cy="461665"/>
            </a:xfrm>
            <a:prstGeom prst="rect">
              <a:avLst/>
            </a:prstGeom>
            <a:noFill/>
          </p:spPr>
          <p:txBody>
            <a:bodyPr wrap="square" rtlCol="0" anchor="t">
              <a:spAutoFit/>
            </a:bodyPr>
            <a:lstStyle/>
            <a:p>
              <a:pPr algn="ctr"/>
              <a:r>
                <a:rPr lang="de-CH" sz="2400" b="1" dirty="0" smtClean="0"/>
                <a:t>COMPLEXITY: O(2</a:t>
              </a:r>
              <a:r>
                <a:rPr lang="de-CH" sz="2400" b="1" baseline="30000" dirty="0" smtClean="0"/>
                <a:t>n</a:t>
              </a:r>
              <a:r>
                <a:rPr lang="de-CH" sz="2400" b="1" dirty="0" smtClean="0"/>
                <a:t>)</a:t>
              </a:r>
              <a:endParaRPr lang="de-CH" sz="2400" b="1" dirty="0"/>
            </a:p>
          </p:txBody>
        </p:sp>
      </p:grpSp>
      <p:sp>
        <p:nvSpPr>
          <p:cNvPr id="2" name="Slide Number Placeholder 1"/>
          <p:cNvSpPr>
            <a:spLocks noGrp="1"/>
          </p:cNvSpPr>
          <p:nvPr>
            <p:ph type="sldNum" sz="quarter" idx="12"/>
          </p:nvPr>
        </p:nvSpPr>
        <p:spPr/>
        <p:txBody>
          <a:bodyPr/>
          <a:lstStyle/>
          <a:p>
            <a:fld id="{8B09F3FB-1EC0-4694-B08F-BFFAD3DB7FEA}" type="slidenum">
              <a:rPr lang="de-CH" smtClean="0"/>
              <a:t>11</a:t>
            </a:fld>
            <a:endParaRPr lang="de-CH"/>
          </a:p>
        </p:txBody>
      </p:sp>
    </p:spTree>
    <p:extLst>
      <p:ext uri="{BB962C8B-B14F-4D97-AF65-F5344CB8AC3E}">
        <p14:creationId xmlns:p14="http://schemas.microsoft.com/office/powerpoint/2010/main" val="58116276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1"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1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9" fill="hold">
                            <p:stCondLst>
                              <p:cond delay="100"/>
                            </p:stCondLst>
                            <p:childTnLst>
                              <p:par>
                                <p:cTn id="10" presetID="2" presetClass="entr" presetSubtype="8" fill="hold" grpId="1"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3" dur="1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
                            </p:stCondLst>
                            <p:childTnLst>
                              <p:par>
                                <p:cTn id="15" presetID="2" presetClass="entr" presetSubtype="8" fill="hold" grpId="1"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8" dur="1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0" nodeType="clickEffect">
                                  <p:stCondLst>
                                    <p:cond delay="0"/>
                                  </p:stCondLst>
                                  <p:childTnLst>
                                    <p:animEffect transition="out" filter="fade">
                                      <p:cBhvr>
                                        <p:cTn id="22" dur="500"/>
                                        <p:tgtEl>
                                          <p:spTgt spid="3">
                                            <p:txEl>
                                              <p:pRg st="0" end="0"/>
                                            </p:txEl>
                                          </p:spTgt>
                                        </p:tgtEl>
                                      </p:cBhvr>
                                    </p:animEffect>
                                    <p:set>
                                      <p:cBhvr>
                                        <p:cTn id="23" dur="1" fill="hold">
                                          <p:stCondLst>
                                            <p:cond delay="499"/>
                                          </p:stCondLst>
                                        </p:cTn>
                                        <p:tgtEl>
                                          <p:spTgt spid="3">
                                            <p:txEl>
                                              <p:pRg st="0" end="0"/>
                                            </p:txEl>
                                          </p:spTgt>
                                        </p:tgtEl>
                                        <p:attrNameLst>
                                          <p:attrName>style.visibility</p:attrName>
                                        </p:attrNameLst>
                                      </p:cBhvr>
                                      <p:to>
                                        <p:strVal val="hidden"/>
                                      </p:to>
                                    </p:set>
                                  </p:childTnLst>
                                </p:cTn>
                              </p:par>
                              <p:par>
                                <p:cTn id="24" presetID="10" presetClass="exit" presetSubtype="0" fill="hold" grpId="0" nodeType="withEffect">
                                  <p:stCondLst>
                                    <p:cond delay="0"/>
                                  </p:stCondLst>
                                  <p:childTnLst>
                                    <p:animEffect transition="out" filter="fade">
                                      <p:cBhvr>
                                        <p:cTn id="25" dur="500"/>
                                        <p:tgtEl>
                                          <p:spTgt spid="3">
                                            <p:txEl>
                                              <p:pRg st="1" end="1"/>
                                            </p:txEl>
                                          </p:spTgt>
                                        </p:tgtEl>
                                      </p:cBhvr>
                                    </p:animEffect>
                                    <p:set>
                                      <p:cBhvr>
                                        <p:cTn id="26" dur="1" fill="hold">
                                          <p:stCondLst>
                                            <p:cond delay="499"/>
                                          </p:stCondLst>
                                        </p:cTn>
                                        <p:tgtEl>
                                          <p:spTgt spid="3">
                                            <p:txEl>
                                              <p:pRg st="1" end="1"/>
                                            </p:txEl>
                                          </p:spTgt>
                                        </p:tgtEl>
                                        <p:attrNameLst>
                                          <p:attrName>style.visibility</p:attrName>
                                        </p:attrNameLst>
                                      </p:cBhvr>
                                      <p:to>
                                        <p:strVal val="hidden"/>
                                      </p:to>
                                    </p:set>
                                  </p:childTnLst>
                                </p:cTn>
                              </p:par>
                              <p:par>
                                <p:cTn id="27" presetID="10" presetClass="exit" presetSubtype="0" fill="hold" grpId="0" nodeType="withEffect">
                                  <p:stCondLst>
                                    <p:cond delay="0"/>
                                  </p:stCondLst>
                                  <p:childTnLst>
                                    <p:animEffect transition="out" filter="fade">
                                      <p:cBhvr>
                                        <p:cTn id="28" dur="500"/>
                                        <p:tgtEl>
                                          <p:spTgt spid="3">
                                            <p:txEl>
                                              <p:pRg st="2" end="2"/>
                                            </p:txEl>
                                          </p:spTgt>
                                        </p:tgtEl>
                                      </p:cBhvr>
                                    </p:animEffect>
                                    <p:set>
                                      <p:cBhvr>
                                        <p:cTn id="29" dur="1" fill="hold">
                                          <p:stCondLst>
                                            <p:cond delay="499"/>
                                          </p:stCondLst>
                                        </p:cTn>
                                        <p:tgtEl>
                                          <p:spTgt spid="3">
                                            <p:txEl>
                                              <p:pRg st="2" end="2"/>
                                            </p:txEl>
                                          </p:spTgt>
                                        </p:tgtEl>
                                        <p:attrNameLst>
                                          <p:attrName>style.visibility</p:attrName>
                                        </p:attrNameLst>
                                      </p:cBhvr>
                                      <p:to>
                                        <p:strVal val="hidden"/>
                                      </p:to>
                                    </p:set>
                                  </p:childTnLst>
                                </p:cTn>
                              </p:par>
                              <p:par>
                                <p:cTn id="30" presetID="10" presetClass="exit" presetSubtype="0" fill="hold" grpId="0" nodeType="withEffect">
                                  <p:stCondLst>
                                    <p:cond delay="0"/>
                                  </p:stCondLst>
                                  <p:childTnLst>
                                    <p:animEffect transition="out" filter="fade">
                                      <p:cBhvr>
                                        <p:cTn id="31" dur="500"/>
                                        <p:tgtEl>
                                          <p:spTgt spid="3">
                                            <p:txEl>
                                              <p:pRg st="3" end="3"/>
                                            </p:txEl>
                                          </p:spTgt>
                                        </p:tgtEl>
                                      </p:cBhvr>
                                    </p:animEffect>
                                    <p:set>
                                      <p:cBhvr>
                                        <p:cTn id="32" dur="1" fill="hold">
                                          <p:stCondLst>
                                            <p:cond delay="499"/>
                                          </p:stCondLst>
                                        </p:cTn>
                                        <p:tgtEl>
                                          <p:spTgt spid="3">
                                            <p:txEl>
                                              <p:pRg st="3" end="3"/>
                                            </p:txEl>
                                          </p:spTgt>
                                        </p:tgtEl>
                                        <p:attrNameLst>
                                          <p:attrName>style.visibility</p:attrName>
                                        </p:attrNameLst>
                                      </p:cBhvr>
                                      <p:to>
                                        <p:strVal val="hidden"/>
                                      </p:to>
                                    </p:set>
                                  </p:childTnLst>
                                </p:cTn>
                              </p:par>
                              <p:par>
                                <p:cTn id="33" presetID="10" presetClass="exit" presetSubtype="0" fill="hold" grpId="0" nodeType="withEffect">
                                  <p:stCondLst>
                                    <p:cond delay="0"/>
                                  </p:stCondLst>
                                  <p:childTnLst>
                                    <p:animEffect transition="out" filter="fade">
                                      <p:cBhvr>
                                        <p:cTn id="34" dur="500"/>
                                        <p:tgtEl>
                                          <p:spTgt spid="3">
                                            <p:txEl>
                                              <p:pRg st="4" end="4"/>
                                            </p:txEl>
                                          </p:spTgt>
                                        </p:tgtEl>
                                      </p:cBhvr>
                                    </p:animEffect>
                                    <p:set>
                                      <p:cBhvr>
                                        <p:cTn id="35" dur="1" fill="hold">
                                          <p:stCondLst>
                                            <p:cond delay="499"/>
                                          </p:stCondLst>
                                        </p:cTn>
                                        <p:tgtEl>
                                          <p:spTgt spid="3">
                                            <p:txEl>
                                              <p:pRg st="4" end="4"/>
                                            </p:txEl>
                                          </p:spTgt>
                                        </p:tgtEl>
                                        <p:attrNameLst>
                                          <p:attrName>style.visibility</p:attrName>
                                        </p:attrNameLst>
                                      </p:cBhvr>
                                      <p:to>
                                        <p:strVal val="hidden"/>
                                      </p:to>
                                    </p:set>
                                  </p:childTnLst>
                                </p:cTn>
                              </p:par>
                            </p:childTnLst>
                          </p:cTn>
                        </p:par>
                        <p:par>
                          <p:cTn id="36" fill="hold">
                            <p:stCondLst>
                              <p:cond delay="500"/>
                            </p:stCondLst>
                            <p:childTnLst>
                              <p:par>
                                <p:cTn id="37" presetID="10" presetClass="entr" presetSubtype="0" fill="hold" nodeType="after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ectangle 4"/>
          <p:cNvSpPr/>
          <p:nvPr/>
        </p:nvSpPr>
        <p:spPr>
          <a:xfrm>
            <a:off x="825933" y="404664"/>
            <a:ext cx="7492179" cy="175432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RELATIVE IMPROVEMENT</a:t>
            </a:r>
          </a:p>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PERFORMANCE (RIP*)</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
        <p:nvSpPr>
          <p:cNvPr id="3" name="TextBox 2"/>
          <p:cNvSpPr txBox="1"/>
          <p:nvPr/>
        </p:nvSpPr>
        <p:spPr>
          <a:xfrm>
            <a:off x="0" y="5949280"/>
            <a:ext cx="9144000" cy="923330"/>
          </a:xfrm>
          <a:prstGeom prst="rect">
            <a:avLst/>
          </a:prstGeom>
          <a:noFill/>
        </p:spPr>
        <p:txBody>
          <a:bodyPr wrap="square" rtlCol="0">
            <a:spAutoFit/>
          </a:bodyPr>
          <a:lstStyle/>
          <a:p>
            <a:endParaRPr lang="de-CH" dirty="0" smtClean="0"/>
          </a:p>
          <a:p>
            <a:endParaRPr lang="de-CH" dirty="0"/>
          </a:p>
          <a:p>
            <a:r>
              <a:rPr lang="de-CH" dirty="0" smtClean="0"/>
              <a:t>* Not to be confused with Rest In Peace</a:t>
            </a:r>
          </a:p>
        </p:txBody>
      </p:sp>
      <p:graphicFrame>
        <p:nvGraphicFramePr>
          <p:cNvPr id="4" name="Object 3"/>
          <p:cNvGraphicFramePr>
            <a:graphicFrameLocks noChangeAspect="1"/>
          </p:cNvGraphicFramePr>
          <p:nvPr>
            <p:extLst>
              <p:ext uri="{D42A27DB-BD31-4B8C-83A1-F6EECF244321}">
                <p14:modId xmlns:p14="http://schemas.microsoft.com/office/powerpoint/2010/main" val="1216966601"/>
              </p:ext>
            </p:extLst>
          </p:nvPr>
        </p:nvGraphicFramePr>
        <p:xfrm>
          <a:off x="1443020" y="2708920"/>
          <a:ext cx="6257960" cy="1162546"/>
        </p:xfrm>
        <a:graphic>
          <a:graphicData uri="http://schemas.openxmlformats.org/presentationml/2006/ole">
            <mc:AlternateContent xmlns:mc="http://schemas.openxmlformats.org/markup-compatibility/2006">
              <mc:Choice xmlns:v="urn:schemas-microsoft-com:vml" Requires="v">
                <p:oleObj spid="_x0000_s1155" name="Equation" r:id="rId4" imgW="3213000" imgH="596880" progId="Equation.DSMT4">
                  <p:embed/>
                </p:oleObj>
              </mc:Choice>
              <mc:Fallback>
                <p:oleObj name="Equation" r:id="rId4" imgW="3213000" imgH="596880" progId="Equation.DSMT4">
                  <p:embed/>
                  <p:pic>
                    <p:nvPicPr>
                      <p:cNvPr id="0" name=""/>
                      <p:cNvPicPr/>
                      <p:nvPr/>
                    </p:nvPicPr>
                    <p:blipFill>
                      <a:blip r:embed="rId5"/>
                      <a:stretch>
                        <a:fillRect/>
                      </a:stretch>
                    </p:blipFill>
                    <p:spPr>
                      <a:xfrm>
                        <a:off x="1443020" y="2708920"/>
                        <a:ext cx="6257960" cy="1162546"/>
                      </a:xfrm>
                      <a:prstGeom prst="rect">
                        <a:avLst/>
                      </a:prstGeom>
                    </p:spPr>
                  </p:pic>
                </p:oleObj>
              </mc:Fallback>
            </mc:AlternateContent>
          </a:graphicData>
        </a:graphic>
      </p:graphicFrame>
      <p:sp>
        <p:nvSpPr>
          <p:cNvPr id="6" name="TextBox 5"/>
          <p:cNvSpPr txBox="1"/>
          <p:nvPr/>
        </p:nvSpPr>
        <p:spPr>
          <a:xfrm>
            <a:off x="179512" y="4005064"/>
            <a:ext cx="8856984" cy="2308324"/>
          </a:xfrm>
          <a:prstGeom prst="rect">
            <a:avLst/>
          </a:prstGeom>
          <a:noFill/>
        </p:spPr>
        <p:txBody>
          <a:bodyPr wrap="square" rtlCol="0">
            <a:spAutoFit/>
          </a:bodyPr>
          <a:lstStyle/>
          <a:p>
            <a:r>
              <a:rPr lang="en-US" sz="2400" dirty="0" smtClean="0"/>
              <a:t>RIP(F</a:t>
            </a:r>
            <a:r>
              <a:rPr lang="en-US" sz="2400" baseline="-25000" dirty="0" smtClean="0"/>
              <a:t>i</a:t>
            </a:r>
            <a:r>
              <a:rPr lang="en-US" sz="2400" dirty="0"/>
              <a:t>) &gt; 0</a:t>
            </a:r>
            <a:r>
              <a:rPr lang="en-US" sz="2400" dirty="0" smtClean="0"/>
              <a:t>%: F</a:t>
            </a:r>
            <a:r>
              <a:rPr lang="en-US" sz="2400" baseline="-25000" dirty="0"/>
              <a:t>i</a:t>
            </a:r>
            <a:r>
              <a:rPr lang="en-US" sz="2400" dirty="0" smtClean="0"/>
              <a:t> </a:t>
            </a:r>
            <a:r>
              <a:rPr lang="en-US" sz="2400" dirty="0"/>
              <a:t>is actually useful</a:t>
            </a:r>
          </a:p>
          <a:p>
            <a:r>
              <a:rPr lang="en-US" sz="2400" dirty="0" smtClean="0"/>
              <a:t>RIP(F</a:t>
            </a:r>
            <a:r>
              <a:rPr lang="en-US" sz="2400" baseline="-25000" dirty="0" smtClean="0"/>
              <a:t>i</a:t>
            </a:r>
            <a:r>
              <a:rPr lang="en-US" sz="2400" dirty="0" smtClean="0"/>
              <a:t>) </a:t>
            </a:r>
            <a:r>
              <a:rPr lang="en-US" sz="2400" dirty="0"/>
              <a:t>&lt; 0</a:t>
            </a:r>
            <a:r>
              <a:rPr lang="en-US" sz="2400" dirty="0" smtClean="0"/>
              <a:t>%: F</a:t>
            </a:r>
            <a:r>
              <a:rPr lang="en-US" sz="2400" baseline="-25000" dirty="0"/>
              <a:t>i</a:t>
            </a:r>
            <a:r>
              <a:rPr lang="en-US" sz="2400" dirty="0" smtClean="0"/>
              <a:t> </a:t>
            </a:r>
            <a:r>
              <a:rPr lang="en-US" sz="2400" dirty="0"/>
              <a:t>causes the program execution time to </a:t>
            </a:r>
            <a:r>
              <a:rPr lang="en-US" sz="2400" dirty="0" smtClean="0"/>
              <a:t>increase</a:t>
            </a:r>
            <a:endParaRPr lang="en-US" sz="2400" dirty="0"/>
          </a:p>
          <a:p>
            <a:endParaRPr lang="en-US" sz="2400" dirty="0" smtClean="0"/>
          </a:p>
          <a:p>
            <a:r>
              <a:rPr lang="en-US" sz="2400" dirty="0"/>
              <a:t>Not applying F</a:t>
            </a:r>
            <a:r>
              <a:rPr lang="en-US" sz="2400" baseline="-25000" dirty="0"/>
              <a:t>i</a:t>
            </a:r>
            <a:r>
              <a:rPr lang="en-US" sz="2400" dirty="0"/>
              <a:t> increases the runtime by RIP(F</a:t>
            </a:r>
            <a:r>
              <a:rPr lang="en-US" sz="2400" baseline="-25000" dirty="0"/>
              <a:t>i</a:t>
            </a:r>
            <a:r>
              <a:rPr lang="en-US" sz="2400" dirty="0" smtClean="0"/>
              <a:t>)</a:t>
            </a:r>
          </a:p>
          <a:p>
            <a:r>
              <a:rPr lang="en-US" sz="2400" dirty="0"/>
              <a:t>→ </a:t>
            </a:r>
            <a:r>
              <a:rPr lang="en-US" sz="2400" dirty="0" smtClean="0"/>
              <a:t>RIP(F</a:t>
            </a:r>
            <a:r>
              <a:rPr lang="en-US" sz="2400" baseline="-25000" dirty="0" smtClean="0"/>
              <a:t>i</a:t>
            </a:r>
            <a:r>
              <a:rPr lang="en-US" sz="2400" dirty="0" smtClean="0"/>
              <a:t>) </a:t>
            </a:r>
            <a:r>
              <a:rPr lang="en-US" sz="2400" dirty="0"/>
              <a:t>= 100</a:t>
            </a:r>
            <a:r>
              <a:rPr lang="en-US" sz="2400" dirty="0" smtClean="0"/>
              <a:t>% means the program runs twice as long without F</a:t>
            </a:r>
            <a:r>
              <a:rPr lang="en-US" sz="2400" baseline="-25000" dirty="0" smtClean="0"/>
              <a:t>i</a:t>
            </a:r>
            <a:endParaRPr lang="en-US" sz="2400" dirty="0"/>
          </a:p>
          <a:p>
            <a:endParaRPr lang="en-US" sz="2400" dirty="0"/>
          </a:p>
        </p:txBody>
      </p:sp>
      <p:sp>
        <p:nvSpPr>
          <p:cNvPr id="7" name="TextBox 6"/>
          <p:cNvSpPr txBox="1"/>
          <p:nvPr/>
        </p:nvSpPr>
        <p:spPr>
          <a:xfrm>
            <a:off x="1403648" y="2175247"/>
            <a:ext cx="6336704" cy="461665"/>
          </a:xfrm>
          <a:prstGeom prst="rect">
            <a:avLst/>
          </a:prstGeom>
          <a:noFill/>
        </p:spPr>
        <p:txBody>
          <a:bodyPr wrap="square" rtlCol="0">
            <a:spAutoFit/>
          </a:bodyPr>
          <a:lstStyle/>
          <a:p>
            <a:pPr algn="ctr"/>
            <a:r>
              <a:rPr lang="en-US" sz="2400" dirty="0" smtClean="0"/>
              <a:t>A measure for the usefulness of an optimization.</a:t>
            </a:r>
            <a:endParaRPr lang="en-US" sz="2400" dirty="0"/>
          </a:p>
        </p:txBody>
      </p:sp>
      <p:sp>
        <p:nvSpPr>
          <p:cNvPr id="2" name="Slide Number Placeholder 1"/>
          <p:cNvSpPr>
            <a:spLocks noGrp="1"/>
          </p:cNvSpPr>
          <p:nvPr>
            <p:ph type="sldNum" sz="quarter" idx="12"/>
          </p:nvPr>
        </p:nvSpPr>
        <p:spPr/>
        <p:txBody>
          <a:bodyPr/>
          <a:lstStyle/>
          <a:p>
            <a:fld id="{8B09F3FB-1EC0-4694-B08F-BFFAD3DB7FEA}" type="slidenum">
              <a:rPr lang="de-CH" smtClean="0"/>
              <a:t>12</a:t>
            </a:fld>
            <a:endParaRPr lang="de-CH"/>
          </a:p>
        </p:txBody>
      </p:sp>
    </p:spTree>
    <p:extLst>
      <p:ext uri="{BB962C8B-B14F-4D97-AF65-F5344CB8AC3E}">
        <p14:creationId xmlns:p14="http://schemas.microsoft.com/office/powerpoint/2010/main" val="162404436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25933" y="404664"/>
            <a:ext cx="7492179" cy="175432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RELATIVE IMPROVEMENT</a:t>
            </a:r>
          </a:p>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PERFORMANCE (RIP*)</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
        <p:nvSpPr>
          <p:cNvPr id="3" name="TextBox 2"/>
          <p:cNvSpPr txBox="1"/>
          <p:nvPr/>
        </p:nvSpPr>
        <p:spPr>
          <a:xfrm>
            <a:off x="0" y="5949280"/>
            <a:ext cx="9144000" cy="923330"/>
          </a:xfrm>
          <a:prstGeom prst="rect">
            <a:avLst/>
          </a:prstGeom>
          <a:noFill/>
        </p:spPr>
        <p:txBody>
          <a:bodyPr wrap="square" rtlCol="0">
            <a:spAutoFit/>
          </a:bodyPr>
          <a:lstStyle/>
          <a:p>
            <a:endParaRPr lang="de-CH" dirty="0" smtClean="0"/>
          </a:p>
          <a:p>
            <a:endParaRPr lang="de-CH" dirty="0"/>
          </a:p>
          <a:p>
            <a:r>
              <a:rPr lang="de-CH" dirty="0" smtClean="0"/>
              <a:t>* Not to be confused with Rest In Peace</a:t>
            </a:r>
          </a:p>
        </p:txBody>
      </p:sp>
      <p:graphicFrame>
        <p:nvGraphicFramePr>
          <p:cNvPr id="4" name="Object 3"/>
          <p:cNvGraphicFramePr>
            <a:graphicFrameLocks noChangeAspect="1"/>
          </p:cNvGraphicFramePr>
          <p:nvPr>
            <p:extLst>
              <p:ext uri="{D42A27DB-BD31-4B8C-83A1-F6EECF244321}">
                <p14:modId xmlns:p14="http://schemas.microsoft.com/office/powerpoint/2010/main" val="675809567"/>
              </p:ext>
            </p:extLst>
          </p:nvPr>
        </p:nvGraphicFramePr>
        <p:xfrm>
          <a:off x="1925638" y="3068960"/>
          <a:ext cx="5292725" cy="1138238"/>
        </p:xfrm>
        <a:graphic>
          <a:graphicData uri="http://schemas.openxmlformats.org/presentationml/2006/ole">
            <mc:AlternateContent xmlns:mc="http://schemas.openxmlformats.org/markup-compatibility/2006">
              <mc:Choice xmlns:v="urn:schemas-microsoft-com:vml" Requires="v">
                <p:oleObj spid="_x0000_s6239" name="Equation" r:id="rId4" imgW="2717640" imgH="583920" progId="Equation.DSMT4">
                  <p:embed/>
                </p:oleObj>
              </mc:Choice>
              <mc:Fallback>
                <p:oleObj name="Equation" r:id="rId4" imgW="2717640" imgH="583920" progId="Equation.DSMT4">
                  <p:embed/>
                  <p:pic>
                    <p:nvPicPr>
                      <p:cNvPr id="0" name=""/>
                      <p:cNvPicPr/>
                      <p:nvPr/>
                    </p:nvPicPr>
                    <p:blipFill>
                      <a:blip r:embed="rId5"/>
                      <a:stretch>
                        <a:fillRect/>
                      </a:stretch>
                    </p:blipFill>
                    <p:spPr>
                      <a:xfrm>
                        <a:off x="1925638" y="3068960"/>
                        <a:ext cx="5292725" cy="1138238"/>
                      </a:xfrm>
                      <a:prstGeom prst="rect">
                        <a:avLst/>
                      </a:prstGeom>
                    </p:spPr>
                  </p:pic>
                </p:oleObj>
              </mc:Fallback>
            </mc:AlternateContent>
          </a:graphicData>
        </a:graphic>
      </p:graphicFrame>
      <p:sp>
        <p:nvSpPr>
          <p:cNvPr id="7" name="TextBox 6"/>
          <p:cNvSpPr txBox="1"/>
          <p:nvPr/>
        </p:nvSpPr>
        <p:spPr>
          <a:xfrm>
            <a:off x="1295636" y="2247255"/>
            <a:ext cx="6552728" cy="461665"/>
          </a:xfrm>
          <a:prstGeom prst="rect">
            <a:avLst/>
          </a:prstGeom>
          <a:noFill/>
        </p:spPr>
        <p:txBody>
          <a:bodyPr wrap="square" rtlCol="0">
            <a:spAutoFit/>
          </a:bodyPr>
          <a:lstStyle/>
          <a:p>
            <a:pPr algn="ctr"/>
            <a:r>
              <a:rPr lang="en-US" sz="2400" dirty="0" smtClean="0"/>
              <a:t>= A measure for the usefulness of an optimization.</a:t>
            </a:r>
            <a:endParaRPr lang="en-US" sz="2400" dirty="0"/>
          </a:p>
        </p:txBody>
      </p:sp>
      <p:sp>
        <p:nvSpPr>
          <p:cNvPr id="2" name="Slide Number Placeholder 1"/>
          <p:cNvSpPr>
            <a:spLocks noGrp="1"/>
          </p:cNvSpPr>
          <p:nvPr>
            <p:ph type="sldNum" sz="quarter" idx="12"/>
          </p:nvPr>
        </p:nvSpPr>
        <p:spPr/>
        <p:txBody>
          <a:bodyPr/>
          <a:lstStyle/>
          <a:p>
            <a:fld id="{8B09F3FB-1EC0-4694-B08F-BFFAD3DB7FEA}" type="slidenum">
              <a:rPr lang="de-CH" smtClean="0"/>
              <a:t>13</a:t>
            </a:fld>
            <a:endParaRPr lang="de-CH"/>
          </a:p>
        </p:txBody>
      </p:sp>
      <p:sp>
        <p:nvSpPr>
          <p:cNvPr id="9" name="TextBox 8"/>
          <p:cNvSpPr txBox="1"/>
          <p:nvPr/>
        </p:nvSpPr>
        <p:spPr>
          <a:xfrm>
            <a:off x="1475232" y="4623519"/>
            <a:ext cx="6193536" cy="1200329"/>
          </a:xfrm>
          <a:prstGeom prst="rect">
            <a:avLst/>
          </a:prstGeom>
          <a:noFill/>
        </p:spPr>
        <p:txBody>
          <a:bodyPr wrap="square" rtlCol="0">
            <a:spAutoFit/>
          </a:bodyPr>
          <a:lstStyle/>
          <a:p>
            <a:r>
              <a:rPr lang="en-US" dirty="0" smtClean="0"/>
              <a:t>B:	The baseline; a configuration of optimization options</a:t>
            </a:r>
          </a:p>
          <a:p>
            <a:r>
              <a:rPr lang="en-US" dirty="0" smtClean="0"/>
              <a:t>F</a:t>
            </a:r>
            <a:r>
              <a:rPr lang="en-US" baseline="-25000" dirty="0" smtClean="0"/>
              <a:t>i</a:t>
            </a:r>
            <a:r>
              <a:rPr lang="en-US" dirty="0" smtClean="0"/>
              <a:t>:	An optimization option</a:t>
            </a:r>
          </a:p>
          <a:p>
            <a:r>
              <a:rPr lang="en-US" dirty="0" smtClean="0"/>
              <a:t>T</a:t>
            </a:r>
            <a:r>
              <a:rPr lang="en-US" baseline="-25000" dirty="0" smtClean="0"/>
              <a:t>B</a:t>
            </a:r>
            <a:r>
              <a:rPr lang="en-US" dirty="0" smtClean="0"/>
              <a:t>:	Execution time when compiled under B</a:t>
            </a:r>
          </a:p>
          <a:p>
            <a:r>
              <a:rPr lang="en-US" dirty="0" smtClean="0"/>
              <a:t>T(F</a:t>
            </a:r>
            <a:r>
              <a:rPr lang="en-US" baseline="-25000" dirty="0" smtClean="0"/>
              <a:t>i</a:t>
            </a:r>
            <a:r>
              <a:rPr lang="en-US" dirty="0" smtClean="0"/>
              <a:t>=0):	Execution time when compiled under B but with</a:t>
            </a:r>
            <a:r>
              <a:rPr lang="en-US" dirty="0"/>
              <a:t> </a:t>
            </a:r>
            <a:r>
              <a:rPr lang="en-US" dirty="0" smtClean="0"/>
              <a:t>F</a:t>
            </a:r>
            <a:r>
              <a:rPr lang="en-US" baseline="-25000" dirty="0" smtClean="0"/>
              <a:t>i</a:t>
            </a:r>
            <a:r>
              <a:rPr lang="en-US" dirty="0" smtClean="0"/>
              <a:t> off</a:t>
            </a:r>
          </a:p>
        </p:txBody>
      </p:sp>
    </p:spTree>
    <p:extLst>
      <p:ext uri="{BB962C8B-B14F-4D97-AF65-F5344CB8AC3E}">
        <p14:creationId xmlns:p14="http://schemas.microsoft.com/office/powerpoint/2010/main" val="375782630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106712" y="404664"/>
            <a:ext cx="2930610"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EXAMPLE</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
        <p:nvSpPr>
          <p:cNvPr id="3" name="Slide Number Placeholder 2"/>
          <p:cNvSpPr>
            <a:spLocks noGrp="1"/>
          </p:cNvSpPr>
          <p:nvPr>
            <p:ph type="sldNum" sz="quarter" idx="12"/>
          </p:nvPr>
        </p:nvSpPr>
        <p:spPr/>
        <p:txBody>
          <a:bodyPr/>
          <a:lstStyle/>
          <a:p>
            <a:fld id="{8B09F3FB-1EC0-4694-B08F-BFFAD3DB7FEA}" type="slidenum">
              <a:rPr lang="de-CH" smtClean="0"/>
              <a:t>14</a:t>
            </a:fld>
            <a:endParaRPr lang="de-CH"/>
          </a:p>
        </p:txBody>
      </p:sp>
      <p:sp>
        <p:nvSpPr>
          <p:cNvPr id="6" name="TextBox 5"/>
          <p:cNvSpPr txBox="1"/>
          <p:nvPr/>
        </p:nvSpPr>
        <p:spPr>
          <a:xfrm>
            <a:off x="1790388" y="1436583"/>
            <a:ext cx="5563224" cy="1200329"/>
          </a:xfrm>
          <a:prstGeom prst="rect">
            <a:avLst/>
          </a:prstGeom>
          <a:noFill/>
        </p:spPr>
        <p:txBody>
          <a:bodyPr wrap="square" rtlCol="0">
            <a:spAutoFit/>
          </a:bodyPr>
          <a:lstStyle/>
          <a:p>
            <a:r>
              <a:rPr lang="de-CH" sz="2400" b="1" dirty="0" smtClean="0"/>
              <a:t>Baseline B:	F</a:t>
            </a:r>
            <a:r>
              <a:rPr lang="de-CH" sz="2400" b="1" baseline="-25000" dirty="0" smtClean="0"/>
              <a:t>1</a:t>
            </a:r>
            <a:r>
              <a:rPr lang="de-CH" sz="2400" b="1" dirty="0" smtClean="0"/>
              <a:t> = 1, F</a:t>
            </a:r>
            <a:r>
              <a:rPr lang="de-CH" sz="2400" b="1" baseline="-25000" dirty="0" smtClean="0"/>
              <a:t>2</a:t>
            </a:r>
            <a:r>
              <a:rPr lang="de-CH" sz="2400" b="1" dirty="0" smtClean="0"/>
              <a:t> = 1, F</a:t>
            </a:r>
            <a:r>
              <a:rPr lang="de-CH" sz="2400" b="1" baseline="-25000" dirty="0" smtClean="0"/>
              <a:t>3</a:t>
            </a:r>
            <a:r>
              <a:rPr lang="de-CH" sz="2400" b="1" dirty="0" smtClean="0"/>
              <a:t> = 1</a:t>
            </a:r>
          </a:p>
          <a:p>
            <a:r>
              <a:rPr lang="de-CH" sz="2400" b="1" dirty="0" smtClean="0"/>
              <a:t>T</a:t>
            </a:r>
            <a:r>
              <a:rPr lang="de-CH" sz="2400" b="1" baseline="-25000" dirty="0" smtClean="0"/>
              <a:t>B</a:t>
            </a:r>
            <a:r>
              <a:rPr lang="de-CH" sz="2400" b="1" dirty="0" smtClean="0"/>
              <a:t>:		80ms</a:t>
            </a:r>
          </a:p>
          <a:p>
            <a:r>
              <a:rPr lang="de-CH" sz="2400" b="1" dirty="0" smtClean="0"/>
              <a:t>T(</a:t>
            </a:r>
            <a:r>
              <a:rPr lang="de-CH" sz="2400" b="1" dirty="0"/>
              <a:t>F</a:t>
            </a:r>
            <a:r>
              <a:rPr lang="de-CH" sz="2400" b="1" baseline="-25000" dirty="0"/>
              <a:t>1</a:t>
            </a:r>
            <a:r>
              <a:rPr lang="de-CH" sz="2400" b="1" dirty="0" smtClean="0"/>
              <a:t> = 0):	100ms (</a:t>
            </a:r>
            <a:r>
              <a:rPr lang="de-CH" sz="2400" b="1" dirty="0"/>
              <a:t>F</a:t>
            </a:r>
            <a:r>
              <a:rPr lang="de-CH" sz="2400" b="1" baseline="-25000" dirty="0"/>
              <a:t>1</a:t>
            </a:r>
            <a:r>
              <a:rPr lang="de-CH" sz="2400" b="1" dirty="0"/>
              <a:t> = </a:t>
            </a:r>
            <a:r>
              <a:rPr lang="de-CH" sz="2400" b="1" dirty="0" smtClean="0"/>
              <a:t>0, </a:t>
            </a:r>
            <a:r>
              <a:rPr lang="de-CH" sz="2400" b="1" dirty="0"/>
              <a:t>F</a:t>
            </a:r>
            <a:r>
              <a:rPr lang="de-CH" sz="2400" b="1" baseline="-25000" dirty="0"/>
              <a:t>2</a:t>
            </a:r>
            <a:r>
              <a:rPr lang="de-CH" sz="2400" b="1" dirty="0"/>
              <a:t> = 1, F</a:t>
            </a:r>
            <a:r>
              <a:rPr lang="de-CH" sz="2400" b="1" baseline="-25000" dirty="0"/>
              <a:t>3</a:t>
            </a:r>
            <a:r>
              <a:rPr lang="de-CH" sz="2400" b="1" dirty="0"/>
              <a:t> = </a:t>
            </a:r>
            <a:r>
              <a:rPr lang="de-CH" sz="2400" b="1" dirty="0" smtClean="0"/>
              <a:t>1)</a:t>
            </a:r>
          </a:p>
        </p:txBody>
      </p:sp>
      <p:graphicFrame>
        <p:nvGraphicFramePr>
          <p:cNvPr id="9" name="Object 8"/>
          <p:cNvGraphicFramePr>
            <a:graphicFrameLocks noChangeAspect="1"/>
          </p:cNvGraphicFramePr>
          <p:nvPr>
            <p:extLst>
              <p:ext uri="{D42A27DB-BD31-4B8C-83A1-F6EECF244321}">
                <p14:modId xmlns:p14="http://schemas.microsoft.com/office/powerpoint/2010/main" val="2421048083"/>
              </p:ext>
            </p:extLst>
          </p:nvPr>
        </p:nvGraphicFramePr>
        <p:xfrm>
          <a:off x="1763688" y="2996952"/>
          <a:ext cx="5316538" cy="2747963"/>
        </p:xfrm>
        <a:graphic>
          <a:graphicData uri="http://schemas.openxmlformats.org/presentationml/2006/ole">
            <mc:AlternateContent xmlns:mc="http://schemas.openxmlformats.org/markup-compatibility/2006">
              <mc:Choice xmlns:v="urn:schemas-microsoft-com:vml" Requires="v">
                <p:oleObj spid="_x0000_s7206" name="Equation" r:id="rId4" imgW="2730240" imgH="1409400" progId="Equation.DSMT4">
                  <p:embed/>
                </p:oleObj>
              </mc:Choice>
              <mc:Fallback>
                <p:oleObj name="Equation" r:id="rId4" imgW="2730240" imgH="1409400" progId="Equation.DSMT4">
                  <p:embed/>
                  <p:pic>
                    <p:nvPicPr>
                      <p:cNvPr id="0" name="Object 3"/>
                      <p:cNvPicPr>
                        <a:picLocks noChangeAspect="1" noChangeArrowheads="1"/>
                      </p:cNvPicPr>
                      <p:nvPr/>
                    </p:nvPicPr>
                    <p:blipFill>
                      <a:blip r:embed="rId5"/>
                      <a:srcRect/>
                      <a:stretch>
                        <a:fillRect/>
                      </a:stretch>
                    </p:blipFill>
                    <p:spPr bwMode="auto">
                      <a:xfrm>
                        <a:off x="1763688" y="2996952"/>
                        <a:ext cx="5316538" cy="274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6057219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extBox 5"/>
          <p:cNvSpPr txBox="1"/>
          <p:nvPr/>
        </p:nvSpPr>
        <p:spPr>
          <a:xfrm>
            <a:off x="251520" y="1340768"/>
            <a:ext cx="8640960" cy="4524315"/>
          </a:xfrm>
          <a:prstGeom prst="rect">
            <a:avLst/>
          </a:prstGeom>
          <a:noFill/>
        </p:spPr>
        <p:txBody>
          <a:bodyPr wrap="square" rtlCol="0" anchor="t">
            <a:spAutoFit/>
          </a:bodyPr>
          <a:lstStyle/>
          <a:p>
            <a:r>
              <a:rPr lang="de-CH" sz="4800" b="1" dirty="0" smtClean="0"/>
              <a:t>«</a:t>
            </a:r>
            <a:endParaRPr lang="en-US" sz="4800" dirty="0" smtClean="0"/>
          </a:p>
          <a:p>
            <a:pPr marL="914400" lvl="1" indent="-457200">
              <a:buFont typeface="+mj-lt"/>
              <a:buAutoNum type="arabicPeriod"/>
            </a:pPr>
            <a:r>
              <a:rPr lang="en-US" sz="2400" dirty="0"/>
              <a:t>Compile the application under the baseline B = {F</a:t>
            </a:r>
            <a:r>
              <a:rPr lang="en-US" sz="2400" baseline="-25000" dirty="0"/>
              <a:t>1</a:t>
            </a:r>
            <a:r>
              <a:rPr lang="en-US" sz="2400" dirty="0"/>
              <a:t> = 1, F</a:t>
            </a:r>
            <a:r>
              <a:rPr lang="en-US" sz="2400" baseline="-25000" dirty="0"/>
              <a:t>2</a:t>
            </a:r>
            <a:r>
              <a:rPr lang="en-US" sz="2400" dirty="0"/>
              <a:t> = 1, ..., </a:t>
            </a:r>
            <a:r>
              <a:rPr lang="en-US" sz="2400" dirty="0" err="1"/>
              <a:t>F</a:t>
            </a:r>
            <a:r>
              <a:rPr lang="en-US" sz="2400" baseline="-25000" dirty="0" err="1"/>
              <a:t>n</a:t>
            </a:r>
            <a:r>
              <a:rPr lang="en-US" sz="2400" dirty="0"/>
              <a:t> = 1}. Execute the generated code version to get the baseline execution time T</a:t>
            </a:r>
            <a:r>
              <a:rPr lang="en-US" sz="2400" baseline="-25000" dirty="0"/>
              <a:t>B</a:t>
            </a:r>
            <a:r>
              <a:rPr lang="en-US" sz="2400" dirty="0" smtClean="0"/>
              <a:t>.</a:t>
            </a:r>
          </a:p>
          <a:p>
            <a:pPr marL="914400" lvl="1" indent="-457200">
              <a:buFont typeface="+mj-lt"/>
              <a:buAutoNum type="arabicPeriod"/>
            </a:pPr>
            <a:r>
              <a:rPr lang="en-US" sz="2400" dirty="0"/>
              <a:t>For each optimization </a:t>
            </a:r>
            <a:r>
              <a:rPr lang="en-US" sz="2400" dirty="0" smtClean="0"/>
              <a:t>F</a:t>
            </a:r>
            <a:r>
              <a:rPr lang="en-US" sz="2400" baseline="-25000" dirty="0" smtClean="0"/>
              <a:t>i</a:t>
            </a:r>
            <a:r>
              <a:rPr lang="en-US" sz="2400" dirty="0" smtClean="0"/>
              <a:t>, </a:t>
            </a:r>
            <a:r>
              <a:rPr lang="en-US" sz="2400" dirty="0"/>
              <a:t>switch it off from B and compile the application. Execute the generated version to get </a:t>
            </a:r>
            <a:r>
              <a:rPr lang="en-US" sz="2400" dirty="0" smtClean="0"/>
              <a:t>T(F</a:t>
            </a:r>
            <a:r>
              <a:rPr lang="en-US" sz="2400" baseline="-25000" dirty="0" smtClean="0"/>
              <a:t>i</a:t>
            </a:r>
            <a:r>
              <a:rPr lang="en-US" sz="2400" dirty="0" smtClean="0"/>
              <a:t> </a:t>
            </a:r>
            <a:r>
              <a:rPr lang="en-US" sz="2400" dirty="0"/>
              <a:t>= 0), and compute the </a:t>
            </a:r>
            <a:r>
              <a:rPr lang="en-US" sz="2400" dirty="0" smtClean="0"/>
              <a:t>RIP</a:t>
            </a:r>
            <a:r>
              <a:rPr lang="en-US" sz="2400" baseline="-25000" dirty="0" smtClean="0"/>
              <a:t>B</a:t>
            </a:r>
            <a:r>
              <a:rPr lang="en-US" sz="2400" dirty="0" smtClean="0"/>
              <a:t>(F</a:t>
            </a:r>
            <a:r>
              <a:rPr lang="en-US" sz="2400" baseline="-25000" dirty="0" smtClean="0"/>
              <a:t>i</a:t>
            </a:r>
            <a:r>
              <a:rPr lang="en-US" sz="2400" dirty="0" smtClean="0"/>
              <a:t> </a:t>
            </a:r>
            <a:r>
              <a:rPr lang="en-US" sz="2400" dirty="0"/>
              <a:t>= 0</a:t>
            </a:r>
            <a:r>
              <a:rPr lang="en-US" sz="2400" dirty="0" smtClean="0"/>
              <a:t>).</a:t>
            </a:r>
          </a:p>
          <a:p>
            <a:pPr marL="914400" lvl="1" indent="-457200">
              <a:buFont typeface="+mj-lt"/>
              <a:buAutoNum type="arabicPeriod"/>
            </a:pPr>
            <a:r>
              <a:rPr lang="en-US" sz="2400" dirty="0"/>
              <a:t>Disable all optimizations with negative RIPs to generate the final, tuned version.</a:t>
            </a:r>
            <a:endParaRPr lang="en-US" sz="2400" dirty="0" smtClean="0"/>
          </a:p>
          <a:p>
            <a:r>
              <a:rPr lang="de-CH" sz="4800" b="1" dirty="0" smtClean="0"/>
              <a:t>»</a:t>
            </a:r>
            <a:endParaRPr lang="de-CH" sz="4800" b="1" dirty="0"/>
          </a:p>
        </p:txBody>
      </p:sp>
      <p:sp>
        <p:nvSpPr>
          <p:cNvPr id="5" name="Rectangle 4"/>
          <p:cNvSpPr/>
          <p:nvPr/>
        </p:nvSpPr>
        <p:spPr>
          <a:xfrm>
            <a:off x="1520699" y="404664"/>
            <a:ext cx="6102633"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BATCH ELIMINATION</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grpSp>
        <p:nvGrpSpPr>
          <p:cNvPr id="7" name="Group 6"/>
          <p:cNvGrpSpPr/>
          <p:nvPr/>
        </p:nvGrpSpPr>
        <p:grpSpPr>
          <a:xfrm>
            <a:off x="417960" y="2617457"/>
            <a:ext cx="8280000" cy="1253753"/>
            <a:chOff x="417960" y="3501008"/>
            <a:chExt cx="8280000" cy="1253753"/>
          </a:xfrm>
        </p:grpSpPr>
        <p:sp>
          <p:nvSpPr>
            <p:cNvPr id="10" name="TextBox 9"/>
            <p:cNvSpPr txBox="1"/>
            <p:nvPr/>
          </p:nvSpPr>
          <p:spPr>
            <a:xfrm>
              <a:off x="417960" y="4293096"/>
              <a:ext cx="8280000" cy="461665"/>
            </a:xfrm>
            <a:prstGeom prst="rect">
              <a:avLst/>
            </a:prstGeom>
            <a:noFill/>
          </p:spPr>
          <p:txBody>
            <a:bodyPr wrap="square" rtlCol="0" anchor="t">
              <a:spAutoFit/>
            </a:bodyPr>
            <a:lstStyle/>
            <a:p>
              <a:pPr algn="ctr"/>
              <a:r>
                <a:rPr lang="en-US" sz="2400" dirty="0"/>
                <a:t>Would be good if the optimizations did not affect each other.</a:t>
              </a:r>
              <a:endParaRPr lang="de-CH" sz="2400" dirty="0"/>
            </a:p>
          </p:txBody>
        </p:sp>
        <p:sp>
          <p:nvSpPr>
            <p:cNvPr id="11" name="TextBox 10"/>
            <p:cNvSpPr txBox="1"/>
            <p:nvPr/>
          </p:nvSpPr>
          <p:spPr>
            <a:xfrm>
              <a:off x="417960" y="3501008"/>
              <a:ext cx="8280000" cy="461665"/>
            </a:xfrm>
            <a:prstGeom prst="rect">
              <a:avLst/>
            </a:prstGeom>
            <a:noFill/>
          </p:spPr>
          <p:txBody>
            <a:bodyPr wrap="square" rtlCol="0" anchor="t">
              <a:spAutoFit/>
            </a:bodyPr>
            <a:lstStyle/>
            <a:p>
              <a:pPr algn="ctr"/>
              <a:r>
                <a:rPr lang="de-CH" sz="2400" b="1" dirty="0" smtClean="0"/>
                <a:t>COMPLEXITY: O(n)</a:t>
              </a:r>
              <a:endParaRPr lang="de-CH" sz="2400" b="1" dirty="0"/>
            </a:p>
          </p:txBody>
        </p:sp>
      </p:grpSp>
      <p:sp>
        <p:nvSpPr>
          <p:cNvPr id="2" name="Slide Number Placeholder 1"/>
          <p:cNvSpPr>
            <a:spLocks noGrp="1"/>
          </p:cNvSpPr>
          <p:nvPr>
            <p:ph type="sldNum" sz="quarter" idx="12"/>
          </p:nvPr>
        </p:nvSpPr>
        <p:spPr/>
        <p:txBody>
          <a:bodyPr/>
          <a:lstStyle/>
          <a:p>
            <a:fld id="{8B09F3FB-1EC0-4694-B08F-BFFAD3DB7FEA}" type="slidenum">
              <a:rPr lang="de-CH" smtClean="0"/>
              <a:t>15</a:t>
            </a:fld>
            <a:endParaRPr lang="de-CH"/>
          </a:p>
        </p:txBody>
      </p:sp>
    </p:spTree>
    <p:extLst>
      <p:ext uri="{BB962C8B-B14F-4D97-AF65-F5344CB8AC3E}">
        <p14:creationId xmlns:p14="http://schemas.microsoft.com/office/powerpoint/2010/main" val="155357231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1"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2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8" dur="2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1"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2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14" dur="2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1"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2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20" dur="2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6">
                                            <p:txEl>
                                              <p:pRg st="0" end="0"/>
                                            </p:txEl>
                                          </p:spTgt>
                                        </p:tgtEl>
                                      </p:cBhvr>
                                    </p:animEffect>
                                    <p:set>
                                      <p:cBhvr>
                                        <p:cTn id="25" dur="1" fill="hold">
                                          <p:stCondLst>
                                            <p:cond delay="499"/>
                                          </p:stCondLst>
                                        </p:cTn>
                                        <p:tgtEl>
                                          <p:spTgt spid="6">
                                            <p:txEl>
                                              <p:pRg st="0" end="0"/>
                                            </p:txEl>
                                          </p:spTgt>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6">
                                            <p:txEl>
                                              <p:pRg st="1" end="1"/>
                                            </p:txEl>
                                          </p:spTgt>
                                        </p:tgtEl>
                                      </p:cBhvr>
                                    </p:animEffect>
                                    <p:set>
                                      <p:cBhvr>
                                        <p:cTn id="28" dur="1" fill="hold">
                                          <p:stCondLst>
                                            <p:cond delay="499"/>
                                          </p:stCondLst>
                                        </p:cTn>
                                        <p:tgtEl>
                                          <p:spTgt spid="6">
                                            <p:txEl>
                                              <p:pRg st="1" end="1"/>
                                            </p:txEl>
                                          </p:spTgt>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500"/>
                                        <p:tgtEl>
                                          <p:spTgt spid="6">
                                            <p:txEl>
                                              <p:pRg st="2" end="2"/>
                                            </p:txEl>
                                          </p:spTgt>
                                        </p:tgtEl>
                                      </p:cBhvr>
                                    </p:animEffect>
                                    <p:set>
                                      <p:cBhvr>
                                        <p:cTn id="31" dur="1" fill="hold">
                                          <p:stCondLst>
                                            <p:cond delay="499"/>
                                          </p:stCondLst>
                                        </p:cTn>
                                        <p:tgtEl>
                                          <p:spTgt spid="6">
                                            <p:txEl>
                                              <p:pRg st="2" end="2"/>
                                            </p:txEl>
                                          </p:spTgt>
                                        </p:tgtEl>
                                        <p:attrNameLst>
                                          <p:attrName>style.visibility</p:attrName>
                                        </p:attrNameLst>
                                      </p:cBhvr>
                                      <p:to>
                                        <p:strVal val="hidden"/>
                                      </p:to>
                                    </p:set>
                                  </p:childTnLst>
                                </p:cTn>
                              </p:par>
                              <p:par>
                                <p:cTn id="32" presetID="10" presetClass="exit" presetSubtype="0" fill="hold" grpId="0" nodeType="withEffect">
                                  <p:stCondLst>
                                    <p:cond delay="0"/>
                                  </p:stCondLst>
                                  <p:childTnLst>
                                    <p:animEffect transition="out" filter="fade">
                                      <p:cBhvr>
                                        <p:cTn id="33" dur="500"/>
                                        <p:tgtEl>
                                          <p:spTgt spid="6">
                                            <p:txEl>
                                              <p:pRg st="3" end="3"/>
                                            </p:txEl>
                                          </p:spTgt>
                                        </p:tgtEl>
                                      </p:cBhvr>
                                    </p:animEffect>
                                    <p:set>
                                      <p:cBhvr>
                                        <p:cTn id="34" dur="1" fill="hold">
                                          <p:stCondLst>
                                            <p:cond delay="499"/>
                                          </p:stCondLst>
                                        </p:cTn>
                                        <p:tgtEl>
                                          <p:spTgt spid="6">
                                            <p:txEl>
                                              <p:pRg st="3" end="3"/>
                                            </p:txEl>
                                          </p:spTgt>
                                        </p:tgtEl>
                                        <p:attrNameLst>
                                          <p:attrName>style.visibility</p:attrName>
                                        </p:attrNameLst>
                                      </p:cBhvr>
                                      <p:to>
                                        <p:strVal val="hidden"/>
                                      </p:to>
                                    </p:set>
                                  </p:childTnLst>
                                </p:cTn>
                              </p:par>
                              <p:par>
                                <p:cTn id="35" presetID="10" presetClass="exit" presetSubtype="0" fill="hold" grpId="0" nodeType="withEffect">
                                  <p:stCondLst>
                                    <p:cond delay="0"/>
                                  </p:stCondLst>
                                  <p:childTnLst>
                                    <p:animEffect transition="out" filter="fade">
                                      <p:cBhvr>
                                        <p:cTn id="36" dur="500"/>
                                        <p:tgtEl>
                                          <p:spTgt spid="6">
                                            <p:txEl>
                                              <p:pRg st="4" end="4"/>
                                            </p:txEl>
                                          </p:spTgt>
                                        </p:tgtEl>
                                      </p:cBhvr>
                                    </p:animEffect>
                                    <p:set>
                                      <p:cBhvr>
                                        <p:cTn id="37" dur="1" fill="hold">
                                          <p:stCondLst>
                                            <p:cond delay="499"/>
                                          </p:stCondLst>
                                        </p:cTn>
                                        <p:tgtEl>
                                          <p:spTgt spid="6">
                                            <p:txEl>
                                              <p:pRg st="4" end="4"/>
                                            </p:txEl>
                                          </p:spTgt>
                                        </p:tgtEl>
                                        <p:attrNameLst>
                                          <p:attrName>style.visibility</p:attrName>
                                        </p:attrNameLst>
                                      </p:cBhvr>
                                      <p:to>
                                        <p:strVal val="hidden"/>
                                      </p:to>
                                    </p:set>
                                  </p:childTnLst>
                                </p:cTn>
                              </p:par>
                            </p:childTnLst>
                          </p:cTn>
                        </p:par>
                        <p:par>
                          <p:cTn id="38" fill="hold">
                            <p:stCondLst>
                              <p:cond delay="500"/>
                            </p:stCondLst>
                            <p:childTnLst>
                              <p:par>
                                <p:cTn id="39" presetID="10" presetClass="entr" presetSubtype="0" fill="hold" nodeType="after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fade">
                                      <p:cBhvr>
                                        <p:cTn id="4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6" grpId="1"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0699" y="188640"/>
            <a:ext cx="6102633"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BATCH ELIMINATION</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
        <p:nvSpPr>
          <p:cNvPr id="2" name="Slide Number Placeholder 1"/>
          <p:cNvSpPr>
            <a:spLocks noGrp="1"/>
          </p:cNvSpPr>
          <p:nvPr>
            <p:ph type="sldNum" sz="quarter" idx="12"/>
          </p:nvPr>
        </p:nvSpPr>
        <p:spPr>
          <a:xfrm>
            <a:off x="6553200" y="6140326"/>
            <a:ext cx="2133600" cy="365125"/>
          </a:xfrm>
        </p:spPr>
        <p:txBody>
          <a:bodyPr/>
          <a:lstStyle/>
          <a:p>
            <a:fld id="{8B09F3FB-1EC0-4694-B08F-BFFAD3DB7FEA}" type="slidenum">
              <a:rPr lang="de-CH" smtClean="0"/>
              <a:t>16</a:t>
            </a:fld>
            <a:endParaRPr lang="de-CH"/>
          </a:p>
        </p:txBody>
      </p:sp>
      <p:grpSp>
        <p:nvGrpSpPr>
          <p:cNvPr id="68" name="Group 67"/>
          <p:cNvGrpSpPr/>
          <p:nvPr/>
        </p:nvGrpSpPr>
        <p:grpSpPr>
          <a:xfrm>
            <a:off x="417960" y="2617457"/>
            <a:ext cx="8280000" cy="1253753"/>
            <a:chOff x="417960" y="3501008"/>
            <a:chExt cx="8280000" cy="1253753"/>
          </a:xfrm>
        </p:grpSpPr>
        <p:sp>
          <p:nvSpPr>
            <p:cNvPr id="69" name="TextBox 68"/>
            <p:cNvSpPr txBox="1"/>
            <p:nvPr/>
          </p:nvSpPr>
          <p:spPr>
            <a:xfrm>
              <a:off x="417960" y="4293096"/>
              <a:ext cx="8280000" cy="461665"/>
            </a:xfrm>
            <a:prstGeom prst="rect">
              <a:avLst/>
            </a:prstGeom>
            <a:noFill/>
          </p:spPr>
          <p:txBody>
            <a:bodyPr wrap="square" rtlCol="0" anchor="t">
              <a:spAutoFit/>
            </a:bodyPr>
            <a:lstStyle/>
            <a:p>
              <a:pPr algn="ctr"/>
              <a:r>
                <a:rPr lang="en-US" sz="2400" dirty="0"/>
                <a:t>Would be good if the optimizations did not affect each other.</a:t>
              </a:r>
              <a:endParaRPr lang="de-CH" sz="2400" dirty="0"/>
            </a:p>
          </p:txBody>
        </p:sp>
        <p:sp>
          <p:nvSpPr>
            <p:cNvPr id="70" name="TextBox 69"/>
            <p:cNvSpPr txBox="1"/>
            <p:nvPr/>
          </p:nvSpPr>
          <p:spPr>
            <a:xfrm>
              <a:off x="417960" y="3501008"/>
              <a:ext cx="8280000" cy="461665"/>
            </a:xfrm>
            <a:prstGeom prst="rect">
              <a:avLst/>
            </a:prstGeom>
            <a:noFill/>
          </p:spPr>
          <p:txBody>
            <a:bodyPr wrap="square" rtlCol="0" anchor="t">
              <a:spAutoFit/>
            </a:bodyPr>
            <a:lstStyle/>
            <a:p>
              <a:pPr algn="ctr"/>
              <a:r>
                <a:rPr lang="de-CH" sz="2400" b="1" dirty="0" smtClean="0"/>
                <a:t>COMPLEXITY: O(n)</a:t>
              </a:r>
              <a:endParaRPr lang="de-CH" sz="2400" b="1" dirty="0"/>
            </a:p>
          </p:txBody>
        </p:sp>
      </p:grpSp>
      <p:grpSp>
        <p:nvGrpSpPr>
          <p:cNvPr id="71" name="Group 70"/>
          <p:cNvGrpSpPr/>
          <p:nvPr/>
        </p:nvGrpSpPr>
        <p:grpSpPr>
          <a:xfrm>
            <a:off x="287523" y="1115269"/>
            <a:ext cx="8568953" cy="4834011"/>
            <a:chOff x="467543" y="1259285"/>
            <a:chExt cx="8568953" cy="4834011"/>
          </a:xfrm>
        </p:grpSpPr>
        <p:cxnSp>
          <p:nvCxnSpPr>
            <p:cNvPr id="27" name="Straight Arrow Connector 26"/>
            <p:cNvCxnSpPr>
              <a:stCxn id="13" idx="3"/>
              <a:endCxn id="24" idx="1"/>
            </p:cNvCxnSpPr>
            <p:nvPr/>
          </p:nvCxnSpPr>
          <p:spPr>
            <a:xfrm>
              <a:off x="2951820" y="2524163"/>
              <a:ext cx="2346352"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8" idx="3"/>
              <a:endCxn id="23" idx="1"/>
            </p:cNvCxnSpPr>
            <p:nvPr/>
          </p:nvCxnSpPr>
          <p:spPr>
            <a:xfrm>
              <a:off x="4871517" y="4180347"/>
              <a:ext cx="42665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23" idx="3"/>
              <a:endCxn id="25" idx="1"/>
            </p:cNvCxnSpPr>
            <p:nvPr/>
          </p:nvCxnSpPr>
          <p:spPr>
            <a:xfrm>
              <a:off x="6927274" y="4180347"/>
              <a:ext cx="480120" cy="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24" idx="3"/>
              <a:endCxn id="25" idx="0"/>
            </p:cNvCxnSpPr>
            <p:nvPr/>
          </p:nvCxnSpPr>
          <p:spPr>
            <a:xfrm>
              <a:off x="6927274" y="2524163"/>
              <a:ext cx="1294671" cy="1471427"/>
            </a:xfrm>
            <a:prstGeom prst="bent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4" idx="2"/>
              <a:endCxn id="12" idx="0"/>
            </p:cNvCxnSpPr>
            <p:nvPr/>
          </p:nvCxnSpPr>
          <p:spPr>
            <a:xfrm>
              <a:off x="1709682" y="1691285"/>
              <a:ext cx="0" cy="14406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12" idx="2"/>
              <a:endCxn id="13" idx="0"/>
            </p:cNvCxnSpPr>
            <p:nvPr/>
          </p:nvCxnSpPr>
          <p:spPr>
            <a:xfrm>
              <a:off x="1709682" y="2204864"/>
              <a:ext cx="0" cy="13454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13" idx="2"/>
              <a:endCxn id="16" idx="0"/>
            </p:cNvCxnSpPr>
            <p:nvPr/>
          </p:nvCxnSpPr>
          <p:spPr>
            <a:xfrm>
              <a:off x="1709682" y="2708920"/>
              <a:ext cx="0" cy="13454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16" idx="2"/>
              <a:endCxn id="17" idx="0"/>
            </p:cNvCxnSpPr>
            <p:nvPr/>
          </p:nvCxnSpPr>
          <p:spPr>
            <a:xfrm rot="16200000" flipH="1">
              <a:off x="2147109" y="2775549"/>
              <a:ext cx="278557" cy="1153410"/>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17" idx="2"/>
              <a:endCxn id="18" idx="0"/>
            </p:cNvCxnSpPr>
            <p:nvPr/>
          </p:nvCxnSpPr>
          <p:spPr>
            <a:xfrm>
              <a:off x="2863092" y="3861048"/>
              <a:ext cx="0" cy="13454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18" idx="2"/>
              <a:endCxn id="41" idx="0"/>
            </p:cNvCxnSpPr>
            <p:nvPr/>
          </p:nvCxnSpPr>
          <p:spPr>
            <a:xfrm>
              <a:off x="2863092" y="4365104"/>
              <a:ext cx="0" cy="15217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41" idx="2"/>
              <a:endCxn id="59" idx="0"/>
            </p:cNvCxnSpPr>
            <p:nvPr/>
          </p:nvCxnSpPr>
          <p:spPr>
            <a:xfrm rot="5400000">
              <a:off x="2117416" y="4474049"/>
              <a:ext cx="360040" cy="1131313"/>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41" idx="2"/>
              <a:endCxn id="60" idx="0"/>
            </p:cNvCxnSpPr>
            <p:nvPr/>
          </p:nvCxnSpPr>
          <p:spPr>
            <a:xfrm rot="16200000" flipH="1">
              <a:off x="3235626" y="4487150"/>
              <a:ext cx="355867" cy="1100935"/>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467544" y="1259285"/>
              <a:ext cx="2484276" cy="432000"/>
            </a:xfrm>
            <a:prstGeom prst="roundRect">
              <a:avLst/>
            </a:prstGeom>
            <a:solidFill>
              <a:srgbClr val="AC16A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F</a:t>
              </a:r>
              <a:r>
                <a:rPr lang="en-US" sz="2400" b="1" baseline="-25000" dirty="0" smtClean="0">
                  <a:solidFill>
                    <a:schemeClr val="tx1"/>
                  </a:solidFill>
                </a:rPr>
                <a:t>1</a:t>
              </a:r>
              <a:r>
                <a:rPr lang="en-US" sz="2400" b="1" dirty="0" smtClean="0">
                  <a:solidFill>
                    <a:schemeClr val="tx1"/>
                  </a:solidFill>
                </a:rPr>
                <a:t>, F</a:t>
              </a:r>
              <a:r>
                <a:rPr lang="en-US" sz="2400" b="1" baseline="-25000" dirty="0" smtClean="0">
                  <a:solidFill>
                    <a:schemeClr val="tx1"/>
                  </a:solidFill>
                </a:rPr>
                <a:t>2</a:t>
              </a:r>
              <a:r>
                <a:rPr lang="en-US" sz="2400" b="1" dirty="0" smtClean="0">
                  <a:solidFill>
                    <a:schemeClr val="tx1"/>
                  </a:solidFill>
                </a:rPr>
                <a:t>, ..., </a:t>
              </a:r>
              <a:r>
                <a:rPr lang="en-US" sz="2400" b="1" dirty="0" err="1" smtClean="0">
                  <a:solidFill>
                    <a:schemeClr val="tx1"/>
                  </a:solidFill>
                </a:rPr>
                <a:t>F</a:t>
              </a:r>
              <a:r>
                <a:rPr lang="en-US" sz="2400" b="1" baseline="-25000" dirty="0" err="1" smtClean="0">
                  <a:solidFill>
                    <a:schemeClr val="tx1"/>
                  </a:solidFill>
                </a:rPr>
                <a:t>n</a:t>
              </a:r>
              <a:endParaRPr lang="de-CH" sz="2400" b="1" dirty="0">
                <a:solidFill>
                  <a:schemeClr val="tx1"/>
                </a:solidFill>
              </a:endParaRPr>
            </a:p>
          </p:txBody>
        </p:sp>
        <p:sp>
          <p:nvSpPr>
            <p:cNvPr id="12" name="Rounded Rectangle 11"/>
            <p:cNvSpPr/>
            <p:nvPr/>
          </p:nvSpPr>
          <p:spPr>
            <a:xfrm>
              <a:off x="467543" y="1835349"/>
              <a:ext cx="2484277" cy="36951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Compile w/ all-on</a:t>
              </a:r>
              <a:endParaRPr lang="de-CH" sz="2400" b="1" dirty="0">
                <a:solidFill>
                  <a:schemeClr val="tx1"/>
                </a:solidFill>
              </a:endParaRPr>
            </a:p>
          </p:txBody>
        </p:sp>
        <p:sp>
          <p:nvSpPr>
            <p:cNvPr id="13" name="Rounded Rectangle 12"/>
            <p:cNvSpPr/>
            <p:nvPr/>
          </p:nvSpPr>
          <p:spPr>
            <a:xfrm>
              <a:off x="467543" y="2339405"/>
              <a:ext cx="2484277" cy="36951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Execute</a:t>
              </a:r>
              <a:endParaRPr lang="de-CH" sz="2400" b="1" dirty="0">
                <a:solidFill>
                  <a:schemeClr val="tx1"/>
                </a:solidFill>
              </a:endParaRPr>
            </a:p>
          </p:txBody>
        </p:sp>
        <p:sp>
          <p:nvSpPr>
            <p:cNvPr id="16" name="Rounded Rectangle 15"/>
            <p:cNvSpPr/>
            <p:nvPr/>
          </p:nvSpPr>
          <p:spPr>
            <a:xfrm>
              <a:off x="467543" y="2843461"/>
              <a:ext cx="2484277" cy="36951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For each F</a:t>
              </a:r>
              <a:r>
                <a:rPr lang="en-US" sz="2400" b="1" baseline="-25000" dirty="0" smtClean="0">
                  <a:solidFill>
                    <a:schemeClr val="tx1"/>
                  </a:solidFill>
                </a:rPr>
                <a:t>i</a:t>
              </a:r>
              <a:endParaRPr lang="de-CH" sz="2400" b="1" dirty="0">
                <a:solidFill>
                  <a:schemeClr val="tx1"/>
                </a:solidFill>
              </a:endParaRPr>
            </a:p>
          </p:txBody>
        </p:sp>
        <p:sp>
          <p:nvSpPr>
            <p:cNvPr id="17" name="Rounded Rectangle 16"/>
            <p:cNvSpPr/>
            <p:nvPr/>
          </p:nvSpPr>
          <p:spPr>
            <a:xfrm>
              <a:off x="854666" y="3491533"/>
              <a:ext cx="4016851" cy="36951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Compile with all-on except F</a:t>
              </a:r>
              <a:r>
                <a:rPr lang="en-US" sz="2400" b="1" baseline="-25000" dirty="0" smtClean="0">
                  <a:solidFill>
                    <a:schemeClr val="tx1"/>
                  </a:solidFill>
                </a:rPr>
                <a:t>i</a:t>
              </a:r>
              <a:endParaRPr lang="de-CH" sz="2400" b="1" dirty="0">
                <a:solidFill>
                  <a:schemeClr val="tx1"/>
                </a:solidFill>
              </a:endParaRPr>
            </a:p>
          </p:txBody>
        </p:sp>
        <p:sp>
          <p:nvSpPr>
            <p:cNvPr id="18" name="Rounded Rectangle 17"/>
            <p:cNvSpPr/>
            <p:nvPr/>
          </p:nvSpPr>
          <p:spPr>
            <a:xfrm>
              <a:off x="854666" y="3995589"/>
              <a:ext cx="4016851" cy="36951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Execute</a:t>
              </a:r>
              <a:endParaRPr lang="de-CH" sz="2400" b="1" dirty="0">
                <a:solidFill>
                  <a:schemeClr val="tx1"/>
                </a:solidFill>
              </a:endParaRPr>
            </a:p>
          </p:txBody>
        </p:sp>
        <p:sp>
          <p:nvSpPr>
            <p:cNvPr id="23" name="Rounded Rectangle 22"/>
            <p:cNvSpPr/>
            <p:nvPr/>
          </p:nvSpPr>
          <p:spPr>
            <a:xfrm>
              <a:off x="5298172" y="3995589"/>
              <a:ext cx="1629102" cy="36951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T(F</a:t>
              </a:r>
              <a:r>
                <a:rPr lang="en-US" sz="2400" b="1" baseline="-25000" dirty="0" smtClean="0">
                  <a:solidFill>
                    <a:schemeClr val="tx1"/>
                  </a:solidFill>
                </a:rPr>
                <a:t>i</a:t>
              </a:r>
              <a:r>
                <a:rPr lang="en-US" sz="2400" b="1" dirty="0" smtClean="0">
                  <a:solidFill>
                    <a:schemeClr val="tx1"/>
                  </a:solidFill>
                </a:rPr>
                <a:t> = 0)</a:t>
              </a:r>
              <a:endParaRPr lang="de-CH" sz="2400" b="1" dirty="0">
                <a:solidFill>
                  <a:schemeClr val="tx1"/>
                </a:solidFill>
              </a:endParaRPr>
            </a:p>
          </p:txBody>
        </p:sp>
        <p:sp>
          <p:nvSpPr>
            <p:cNvPr id="24" name="Rounded Rectangle 23"/>
            <p:cNvSpPr/>
            <p:nvPr/>
          </p:nvSpPr>
          <p:spPr>
            <a:xfrm>
              <a:off x="5298172" y="2339405"/>
              <a:ext cx="1629102" cy="36951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T</a:t>
              </a:r>
              <a:r>
                <a:rPr lang="en-US" sz="2400" b="1" baseline="-25000" dirty="0" smtClean="0">
                  <a:solidFill>
                    <a:schemeClr val="tx1"/>
                  </a:solidFill>
                </a:rPr>
                <a:t>B</a:t>
              </a:r>
              <a:endParaRPr lang="de-CH" sz="2400" b="1" dirty="0">
                <a:solidFill>
                  <a:schemeClr val="tx1"/>
                </a:solidFill>
              </a:endParaRPr>
            </a:p>
          </p:txBody>
        </p:sp>
        <p:sp>
          <p:nvSpPr>
            <p:cNvPr id="25" name="Rounded Rectangle 24"/>
            <p:cNvSpPr/>
            <p:nvPr/>
          </p:nvSpPr>
          <p:spPr>
            <a:xfrm>
              <a:off x="7407394" y="3995590"/>
              <a:ext cx="1629102" cy="36951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RIP</a:t>
              </a:r>
              <a:r>
                <a:rPr lang="en-US" sz="2400" b="1" baseline="-25000" dirty="0" smtClean="0">
                  <a:solidFill>
                    <a:schemeClr val="tx1"/>
                  </a:solidFill>
                </a:rPr>
                <a:t>B</a:t>
              </a:r>
              <a:r>
                <a:rPr lang="en-US" sz="2400" b="1" dirty="0" smtClean="0">
                  <a:solidFill>
                    <a:schemeClr val="tx1"/>
                  </a:solidFill>
                </a:rPr>
                <a:t>(F</a:t>
              </a:r>
              <a:r>
                <a:rPr lang="en-US" sz="2400" b="1" baseline="-25000" dirty="0" smtClean="0">
                  <a:solidFill>
                    <a:schemeClr val="tx1"/>
                  </a:solidFill>
                </a:rPr>
                <a:t>i</a:t>
              </a:r>
              <a:r>
                <a:rPr lang="en-US" sz="2400" b="1" dirty="0" smtClean="0">
                  <a:solidFill>
                    <a:schemeClr val="tx1"/>
                  </a:solidFill>
                </a:rPr>
                <a:t> = 0)</a:t>
              </a:r>
              <a:endParaRPr lang="de-CH" sz="2400" b="1" dirty="0">
                <a:solidFill>
                  <a:schemeClr val="tx1"/>
                </a:solidFill>
              </a:endParaRPr>
            </a:p>
          </p:txBody>
        </p:sp>
        <p:sp>
          <p:nvSpPr>
            <p:cNvPr id="59" name="Rounded Rectangle 58"/>
            <p:cNvSpPr/>
            <p:nvPr/>
          </p:nvSpPr>
          <p:spPr>
            <a:xfrm>
              <a:off x="835773" y="5219725"/>
              <a:ext cx="1792011" cy="873571"/>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Yes:</a:t>
              </a:r>
            </a:p>
            <a:p>
              <a:pPr algn="ctr"/>
              <a:r>
                <a:rPr lang="en-US" sz="2400" b="1" dirty="0" smtClean="0">
                  <a:solidFill>
                    <a:schemeClr val="tx1"/>
                  </a:solidFill>
                </a:rPr>
                <a:t>Don’t use F</a:t>
              </a:r>
              <a:r>
                <a:rPr lang="en-US" sz="2400" b="1" baseline="-25000" dirty="0">
                  <a:solidFill>
                    <a:schemeClr val="tx1"/>
                  </a:solidFill>
                </a:rPr>
                <a:t>i</a:t>
              </a:r>
              <a:endParaRPr lang="de-CH" sz="2400" b="1" dirty="0">
                <a:solidFill>
                  <a:schemeClr val="tx1"/>
                </a:solidFill>
              </a:endParaRPr>
            </a:p>
          </p:txBody>
        </p:sp>
        <p:sp>
          <p:nvSpPr>
            <p:cNvPr id="60" name="Rounded Rectangle 59"/>
            <p:cNvSpPr/>
            <p:nvPr/>
          </p:nvSpPr>
          <p:spPr>
            <a:xfrm>
              <a:off x="3068021" y="5215552"/>
              <a:ext cx="1792011" cy="864096"/>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No:</a:t>
              </a:r>
            </a:p>
            <a:p>
              <a:pPr algn="ctr"/>
              <a:r>
                <a:rPr lang="en-US" sz="2400" b="1" dirty="0">
                  <a:solidFill>
                    <a:schemeClr val="tx1"/>
                  </a:solidFill>
                </a:rPr>
                <a:t>U</a:t>
              </a:r>
              <a:r>
                <a:rPr lang="en-US" sz="2400" b="1" dirty="0" smtClean="0">
                  <a:solidFill>
                    <a:schemeClr val="tx1"/>
                  </a:solidFill>
                </a:rPr>
                <a:t>se F</a:t>
              </a:r>
              <a:r>
                <a:rPr lang="en-US" sz="2400" b="1" baseline="-25000" dirty="0">
                  <a:solidFill>
                    <a:schemeClr val="tx1"/>
                  </a:solidFill>
                </a:rPr>
                <a:t>i</a:t>
              </a:r>
              <a:endParaRPr lang="de-CH" sz="2400" b="1" dirty="0">
                <a:solidFill>
                  <a:schemeClr val="tx1"/>
                </a:solidFill>
              </a:endParaRPr>
            </a:p>
          </p:txBody>
        </p:sp>
        <p:sp>
          <p:nvSpPr>
            <p:cNvPr id="41" name="Rounded Rectangle 40"/>
            <p:cNvSpPr/>
            <p:nvPr/>
          </p:nvSpPr>
          <p:spPr>
            <a:xfrm>
              <a:off x="854667" y="4517278"/>
              <a:ext cx="4016850" cy="34240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RIP</a:t>
              </a:r>
              <a:r>
                <a:rPr lang="en-US" sz="2400" b="1" baseline="-25000" dirty="0" smtClean="0">
                  <a:solidFill>
                    <a:schemeClr val="tx1"/>
                  </a:solidFill>
                </a:rPr>
                <a:t>B</a:t>
              </a:r>
              <a:r>
                <a:rPr lang="en-US" sz="2400" b="1" dirty="0" smtClean="0">
                  <a:solidFill>
                    <a:schemeClr val="tx1"/>
                  </a:solidFill>
                </a:rPr>
                <a:t>(F</a:t>
              </a:r>
              <a:r>
                <a:rPr lang="en-US" sz="2400" b="1" baseline="-25000" dirty="0" smtClean="0">
                  <a:solidFill>
                    <a:schemeClr val="tx1"/>
                  </a:solidFill>
                </a:rPr>
                <a:t>i</a:t>
              </a:r>
              <a:r>
                <a:rPr lang="en-US" sz="2400" b="1" dirty="0" smtClean="0">
                  <a:solidFill>
                    <a:schemeClr val="tx1"/>
                  </a:solidFill>
                </a:rPr>
                <a:t> </a:t>
              </a:r>
              <a:r>
                <a:rPr lang="en-US" sz="2400" b="1" dirty="0">
                  <a:solidFill>
                    <a:schemeClr val="tx1"/>
                  </a:solidFill>
                </a:rPr>
                <a:t>= 0</a:t>
              </a:r>
              <a:r>
                <a:rPr lang="en-US" sz="2400" b="1" dirty="0" smtClean="0">
                  <a:solidFill>
                    <a:schemeClr val="tx1"/>
                  </a:solidFill>
                </a:rPr>
                <a:t>) &lt; 0?</a:t>
              </a:r>
              <a:endParaRPr lang="de-CH" sz="2400" b="1" dirty="0">
                <a:solidFill>
                  <a:schemeClr val="tx1"/>
                </a:solidFill>
              </a:endParaRPr>
            </a:p>
          </p:txBody>
        </p:sp>
      </p:grpSp>
    </p:spTree>
    <p:extLst>
      <p:ext uri="{BB962C8B-B14F-4D97-AF65-F5344CB8AC3E}">
        <p14:creationId xmlns:p14="http://schemas.microsoft.com/office/powerpoint/2010/main" val="366088284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71"/>
                                        </p:tgtEl>
                                      </p:cBhvr>
                                    </p:animEffect>
                                    <p:set>
                                      <p:cBhvr>
                                        <p:cTn id="7" dur="1" fill="hold">
                                          <p:stCondLst>
                                            <p:cond delay="499"/>
                                          </p:stCondLst>
                                        </p:cTn>
                                        <p:tgtEl>
                                          <p:spTgt spid="71"/>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8"/>
                                        </p:tgtEl>
                                        <p:attrNameLst>
                                          <p:attrName>style.visibility</p:attrName>
                                        </p:attrNameLst>
                                      </p:cBhvr>
                                      <p:to>
                                        <p:strVal val="visible"/>
                                      </p:to>
                                    </p:set>
                                    <p:animEffect transition="in" filter="fade">
                                      <p:cBhvr>
                                        <p:cTn id="11"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106712" y="404664"/>
            <a:ext cx="2930610"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EXAMPLE</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graphicFrame>
        <p:nvGraphicFramePr>
          <p:cNvPr id="2" name="Table 1"/>
          <p:cNvGraphicFramePr>
            <a:graphicFrameLocks noGrp="1"/>
          </p:cNvGraphicFramePr>
          <p:nvPr>
            <p:extLst>
              <p:ext uri="{D42A27DB-BD31-4B8C-83A1-F6EECF244321}">
                <p14:modId xmlns:p14="http://schemas.microsoft.com/office/powerpoint/2010/main" val="2701399508"/>
              </p:ext>
            </p:extLst>
          </p:nvPr>
        </p:nvGraphicFramePr>
        <p:xfrm>
          <a:off x="2391283" y="1720840"/>
          <a:ext cx="4361434" cy="3416320"/>
        </p:xfrm>
        <a:graphic>
          <a:graphicData uri="http://schemas.openxmlformats.org/drawingml/2006/table">
            <a:tbl>
              <a:tblPr firstRow="1" bandRow="1">
                <a:tableStyleId>{5C22544A-7EE6-4342-B048-85BDC9FD1C3A}</a:tableStyleId>
              </a:tblPr>
              <a:tblGrid>
                <a:gridCol w="1436497"/>
                <a:gridCol w="598805"/>
                <a:gridCol w="598805"/>
                <a:gridCol w="1023747"/>
                <a:gridCol w="703580"/>
              </a:tblGrid>
              <a:tr h="683264">
                <a:tc>
                  <a:txBody>
                    <a:bodyPr/>
                    <a:lstStyle/>
                    <a:p>
                      <a:pPr algn="ctr"/>
                      <a:r>
                        <a:rPr lang="de-CH" b="1" dirty="0" smtClean="0"/>
                        <a:t>Combination</a:t>
                      </a:r>
                      <a:endParaRPr lang="de-CH" b="1" baseline="-25000" dirty="0"/>
                    </a:p>
                  </a:txBody>
                  <a:tcPr anchor="ctr"/>
                </a:tc>
                <a:tc>
                  <a:txBody>
                    <a:bodyPr/>
                    <a:lstStyle/>
                    <a:p>
                      <a:pPr algn="ctr"/>
                      <a:r>
                        <a:rPr lang="de-CH" b="1" dirty="0" smtClean="0"/>
                        <a:t>F</a:t>
                      </a:r>
                      <a:r>
                        <a:rPr lang="de-CH" b="1" baseline="-25000" dirty="0" smtClean="0"/>
                        <a:t>1</a:t>
                      </a:r>
                      <a:endParaRPr lang="de-CH" b="1" baseline="-25000" dirty="0"/>
                    </a:p>
                  </a:txBody>
                  <a:tcPr anchor="ctr"/>
                </a:tc>
                <a:tc>
                  <a:txBody>
                    <a:bodyPr/>
                    <a:lstStyle/>
                    <a:p>
                      <a:pPr algn="ctr"/>
                      <a:r>
                        <a:rPr lang="de-CH" b="1" dirty="0" smtClean="0"/>
                        <a:t>F</a:t>
                      </a:r>
                      <a:r>
                        <a:rPr lang="de-CH" b="1" baseline="-25000" dirty="0" smtClean="0"/>
                        <a:t>2</a:t>
                      </a:r>
                      <a:endParaRPr lang="de-CH" b="1" baseline="-250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CH" b="1" baseline="0" dirty="0" smtClean="0"/>
                        <a:t>Runtime</a:t>
                      </a:r>
                      <a:endParaRPr lang="de-CH" b="1" baseline="-250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CH" b="1" baseline="0" dirty="0" smtClean="0"/>
                        <a:t>RIP</a:t>
                      </a:r>
                      <a:r>
                        <a:rPr lang="de-CH" b="1" baseline="-25000" dirty="0" smtClean="0"/>
                        <a:t>B</a:t>
                      </a:r>
                    </a:p>
                  </a:txBody>
                  <a:tcPr anchor="ctr"/>
                </a:tc>
              </a:tr>
              <a:tr h="683264">
                <a:tc>
                  <a:txBody>
                    <a:bodyPr/>
                    <a:lstStyle/>
                    <a:p>
                      <a:pPr algn="ctr"/>
                      <a:r>
                        <a:rPr lang="de-CH" b="1" dirty="0" smtClean="0"/>
                        <a:t>1</a:t>
                      </a:r>
                      <a:endParaRPr lang="de-CH" b="1" dirty="0"/>
                    </a:p>
                  </a:txBody>
                  <a:tcPr anchor="ctr"/>
                </a:tc>
                <a:tc>
                  <a:txBody>
                    <a:bodyPr/>
                    <a:lstStyle/>
                    <a:p>
                      <a:pPr algn="ctr"/>
                      <a:r>
                        <a:rPr lang="de-CH" b="1" dirty="0" smtClean="0"/>
                        <a:t>OFF</a:t>
                      </a:r>
                      <a:endParaRPr lang="de-CH" b="1" dirty="0"/>
                    </a:p>
                  </a:txBody>
                  <a:tcPr anchor="ctr"/>
                </a:tc>
                <a:tc>
                  <a:txBody>
                    <a:bodyPr/>
                    <a:lstStyle/>
                    <a:p>
                      <a:pPr algn="ctr"/>
                      <a:r>
                        <a:rPr lang="de-CH" b="1" dirty="0" smtClean="0"/>
                        <a:t>OFF</a:t>
                      </a:r>
                      <a:endParaRPr lang="de-CH" b="1" dirty="0"/>
                    </a:p>
                  </a:txBody>
                  <a:tcPr anchor="ctr"/>
                </a:tc>
                <a:tc>
                  <a:txBody>
                    <a:bodyPr/>
                    <a:lstStyle/>
                    <a:p>
                      <a:pPr algn="ctr"/>
                      <a:r>
                        <a:rPr lang="de-CH" b="1" dirty="0" smtClean="0"/>
                        <a:t>320 ms</a:t>
                      </a:r>
                      <a:endParaRPr lang="de-CH" b="1" dirty="0"/>
                    </a:p>
                  </a:txBody>
                  <a:tcPr anchor="ctr"/>
                </a:tc>
                <a:tc>
                  <a:txBody>
                    <a:bodyPr/>
                    <a:lstStyle/>
                    <a:p>
                      <a:pPr algn="ctr"/>
                      <a:r>
                        <a:rPr lang="de-CH" b="1" dirty="0" smtClean="0"/>
                        <a:t>60%</a:t>
                      </a:r>
                      <a:endParaRPr lang="de-CH" b="1" dirty="0"/>
                    </a:p>
                  </a:txBody>
                  <a:tcPr anchor="ctr"/>
                </a:tc>
              </a:tr>
              <a:tr h="683264">
                <a:tc>
                  <a:txBody>
                    <a:bodyPr/>
                    <a:lstStyle/>
                    <a:p>
                      <a:pPr algn="ctr"/>
                      <a:r>
                        <a:rPr lang="de-CH" b="1" dirty="0" smtClean="0"/>
                        <a:t>2</a:t>
                      </a:r>
                      <a:endParaRPr lang="de-CH" b="1" dirty="0"/>
                    </a:p>
                  </a:txBody>
                  <a:tcPr anchor="ctr"/>
                </a:tc>
                <a:tc>
                  <a:txBody>
                    <a:bodyPr/>
                    <a:lstStyle/>
                    <a:p>
                      <a:pPr algn="ctr"/>
                      <a:r>
                        <a:rPr lang="de-CH" b="1" dirty="0" smtClean="0"/>
                        <a:t>ON</a:t>
                      </a:r>
                      <a:endParaRPr lang="de-CH" b="1" dirty="0"/>
                    </a:p>
                  </a:txBody>
                  <a:tcPr anchor="ctr"/>
                </a:tc>
                <a:tc>
                  <a:txBody>
                    <a:bodyPr/>
                    <a:lstStyle/>
                    <a:p>
                      <a:pPr algn="ctr"/>
                      <a:r>
                        <a:rPr lang="de-CH" b="1" dirty="0" smtClean="0"/>
                        <a:t>OFF</a:t>
                      </a:r>
                      <a:endParaRPr lang="de-CH" b="1" dirty="0"/>
                    </a:p>
                  </a:txBody>
                  <a:tcPr anchor="ctr"/>
                </a:tc>
                <a:tc>
                  <a:txBody>
                    <a:bodyPr/>
                    <a:lstStyle/>
                    <a:p>
                      <a:pPr algn="ctr"/>
                      <a:r>
                        <a:rPr lang="de-CH" b="1" dirty="0" smtClean="0"/>
                        <a:t>160 ms</a:t>
                      </a:r>
                      <a:endParaRPr lang="de-CH" b="1" dirty="0"/>
                    </a:p>
                  </a:txBody>
                  <a:tcPr anchor="ctr"/>
                </a:tc>
                <a:tc>
                  <a:txBody>
                    <a:bodyPr/>
                    <a:lstStyle/>
                    <a:p>
                      <a:pPr algn="ctr"/>
                      <a:r>
                        <a:rPr lang="de-CH" b="1" dirty="0" smtClean="0"/>
                        <a:t>-20%</a:t>
                      </a:r>
                      <a:endParaRPr lang="de-CH" b="1" dirty="0"/>
                    </a:p>
                  </a:txBody>
                  <a:tcPr anchor="ctr"/>
                </a:tc>
              </a:tr>
              <a:tr h="683264">
                <a:tc>
                  <a:txBody>
                    <a:bodyPr/>
                    <a:lstStyle/>
                    <a:p>
                      <a:pPr algn="ctr"/>
                      <a:r>
                        <a:rPr lang="de-CH" b="1" dirty="0" smtClean="0"/>
                        <a:t>3</a:t>
                      </a:r>
                      <a:endParaRPr lang="de-CH" b="1" dirty="0"/>
                    </a:p>
                  </a:txBody>
                  <a:tcPr anchor="ctr"/>
                </a:tc>
                <a:tc>
                  <a:txBody>
                    <a:bodyPr/>
                    <a:lstStyle/>
                    <a:p>
                      <a:pPr algn="ctr"/>
                      <a:r>
                        <a:rPr lang="de-CH" b="1" dirty="0" smtClean="0"/>
                        <a:t>OFF</a:t>
                      </a:r>
                      <a:endParaRPr lang="de-CH" b="1" dirty="0"/>
                    </a:p>
                  </a:txBody>
                  <a:tcPr anchor="ctr"/>
                </a:tc>
                <a:tc>
                  <a:txBody>
                    <a:bodyPr/>
                    <a:lstStyle/>
                    <a:p>
                      <a:pPr algn="ctr"/>
                      <a:r>
                        <a:rPr lang="de-CH" b="1" dirty="0" smtClean="0"/>
                        <a:t>ON</a:t>
                      </a:r>
                      <a:endParaRPr lang="de-CH" b="1" dirty="0"/>
                    </a:p>
                  </a:txBody>
                  <a:tcPr anchor="ctr"/>
                </a:tc>
                <a:tc>
                  <a:txBody>
                    <a:bodyPr/>
                    <a:lstStyle/>
                    <a:p>
                      <a:pPr algn="ctr"/>
                      <a:r>
                        <a:rPr lang="de-CH" b="1" dirty="0" smtClean="0"/>
                        <a:t>180 ms</a:t>
                      </a:r>
                      <a:endParaRPr lang="de-CH" b="1" dirty="0"/>
                    </a:p>
                  </a:txBody>
                  <a:tcPr anchor="ctr"/>
                </a:tc>
                <a:tc>
                  <a:txBody>
                    <a:bodyPr/>
                    <a:lstStyle/>
                    <a:p>
                      <a:pPr algn="ctr"/>
                      <a:r>
                        <a:rPr lang="de-CH" b="1" dirty="0" smtClean="0"/>
                        <a:t>-10%</a:t>
                      </a:r>
                      <a:endParaRPr lang="de-CH" b="1" dirty="0"/>
                    </a:p>
                  </a:txBody>
                  <a:tcPr anchor="ctr"/>
                </a:tc>
              </a:tr>
              <a:tr h="683264">
                <a:tc>
                  <a:txBody>
                    <a:bodyPr/>
                    <a:lstStyle/>
                    <a:p>
                      <a:pPr algn="ctr"/>
                      <a:r>
                        <a:rPr lang="de-CH" b="1" dirty="0" smtClean="0"/>
                        <a:t>4</a:t>
                      </a:r>
                      <a:endParaRPr lang="de-CH" b="1" dirty="0"/>
                    </a:p>
                  </a:txBody>
                  <a:tcPr anchor="ctr"/>
                </a:tc>
                <a:tc>
                  <a:txBody>
                    <a:bodyPr/>
                    <a:lstStyle/>
                    <a:p>
                      <a:pPr algn="ctr"/>
                      <a:r>
                        <a:rPr lang="de-CH" b="1" dirty="0" smtClean="0"/>
                        <a:t>ON</a:t>
                      </a:r>
                      <a:endParaRPr lang="de-CH" b="1" dirty="0"/>
                    </a:p>
                  </a:txBody>
                  <a:tcPr anchor="ctr"/>
                </a:tc>
                <a:tc>
                  <a:txBody>
                    <a:bodyPr/>
                    <a:lstStyle/>
                    <a:p>
                      <a:pPr algn="ctr"/>
                      <a:r>
                        <a:rPr lang="de-CH" b="1" dirty="0" smtClean="0"/>
                        <a:t>ON</a:t>
                      </a:r>
                      <a:endParaRPr lang="de-CH" b="1" dirty="0"/>
                    </a:p>
                  </a:txBody>
                  <a:tcPr anchor="ctr"/>
                </a:tc>
                <a:tc>
                  <a:txBody>
                    <a:bodyPr/>
                    <a:lstStyle/>
                    <a:p>
                      <a:pPr algn="ctr"/>
                      <a:r>
                        <a:rPr lang="de-CH" b="1" dirty="0" smtClean="0"/>
                        <a:t>200 ms</a:t>
                      </a:r>
                      <a:endParaRPr lang="de-CH" b="1" dirty="0"/>
                    </a:p>
                  </a:txBody>
                  <a:tcPr anchor="ctr"/>
                </a:tc>
                <a:tc>
                  <a:txBody>
                    <a:bodyPr/>
                    <a:lstStyle/>
                    <a:p>
                      <a:pPr algn="ctr"/>
                      <a:r>
                        <a:rPr lang="de-CH" b="1" dirty="0" smtClean="0"/>
                        <a:t>(0%)</a:t>
                      </a:r>
                      <a:endParaRPr lang="de-CH" b="1" dirty="0"/>
                    </a:p>
                  </a:txBody>
                  <a:tcPr anchor="ctr"/>
                </a:tc>
              </a:tr>
            </a:tbl>
          </a:graphicData>
        </a:graphic>
      </p:graphicFrame>
      <p:sp>
        <p:nvSpPr>
          <p:cNvPr id="4" name="Rectangle 3"/>
          <p:cNvSpPr/>
          <p:nvPr/>
        </p:nvSpPr>
        <p:spPr>
          <a:xfrm>
            <a:off x="2411760" y="4464670"/>
            <a:ext cx="4320480" cy="648072"/>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7" name="Rectangle 6"/>
          <p:cNvSpPr/>
          <p:nvPr/>
        </p:nvSpPr>
        <p:spPr>
          <a:xfrm>
            <a:off x="2411760" y="3784848"/>
            <a:ext cx="4320480" cy="648072"/>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8" name="Rectangle 7"/>
          <p:cNvSpPr/>
          <p:nvPr/>
        </p:nvSpPr>
        <p:spPr>
          <a:xfrm>
            <a:off x="2411760" y="3102868"/>
            <a:ext cx="4320480" cy="648072"/>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 name="TextBox 9"/>
          <p:cNvSpPr txBox="1"/>
          <p:nvPr/>
        </p:nvSpPr>
        <p:spPr>
          <a:xfrm>
            <a:off x="7513372" y="4464670"/>
            <a:ext cx="587020" cy="646331"/>
          </a:xfrm>
          <a:prstGeom prst="rect">
            <a:avLst/>
          </a:prstGeom>
          <a:noFill/>
        </p:spPr>
        <p:txBody>
          <a:bodyPr wrap="none" rtlCol="0">
            <a:spAutoFit/>
          </a:bodyPr>
          <a:lstStyle/>
          <a:p>
            <a:r>
              <a:rPr lang="de-CH" sz="3600" b="1" dirty="0" smtClean="0"/>
              <a:t>T</a:t>
            </a:r>
            <a:r>
              <a:rPr lang="de-CH" sz="3600" b="1" baseline="-25000" dirty="0" smtClean="0"/>
              <a:t>B</a:t>
            </a:r>
            <a:endParaRPr lang="de-CH" sz="3600" b="1" dirty="0"/>
          </a:p>
        </p:txBody>
      </p:sp>
      <p:cxnSp>
        <p:nvCxnSpPr>
          <p:cNvPr id="12" name="Straight Arrow Connector 11"/>
          <p:cNvCxnSpPr>
            <a:stCxn id="4" idx="3"/>
            <a:endCxn id="10" idx="1"/>
          </p:cNvCxnSpPr>
          <p:nvPr/>
        </p:nvCxnSpPr>
        <p:spPr>
          <a:xfrm flipV="1">
            <a:off x="6732240" y="4787836"/>
            <a:ext cx="781132" cy="87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411760" y="2420888"/>
            <a:ext cx="4320480" cy="648072"/>
          </a:xfrm>
          <a:prstGeom prst="rect">
            <a:avLst/>
          </a:prstGeom>
          <a:noFill/>
          <a:ln>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7" name="Rectangle 16"/>
          <p:cNvSpPr/>
          <p:nvPr/>
        </p:nvSpPr>
        <p:spPr>
          <a:xfrm rot="1800000">
            <a:off x="220488" y="305068"/>
            <a:ext cx="8703024" cy="6247864"/>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NO!</a:t>
            </a:r>
            <a:endParaRPr lang="en-US" sz="4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Slide Number Placeholder 2"/>
          <p:cNvSpPr>
            <a:spLocks noGrp="1"/>
          </p:cNvSpPr>
          <p:nvPr>
            <p:ph type="sldNum" sz="quarter" idx="12"/>
          </p:nvPr>
        </p:nvSpPr>
        <p:spPr/>
        <p:txBody>
          <a:bodyPr/>
          <a:lstStyle/>
          <a:p>
            <a:fld id="{8B09F3FB-1EC0-4694-B08F-BFFAD3DB7FEA}" type="slidenum">
              <a:rPr lang="de-CH" smtClean="0"/>
              <a:t>17</a:t>
            </a:fld>
            <a:endParaRPr lang="de-CH"/>
          </a:p>
        </p:txBody>
      </p:sp>
    </p:spTree>
    <p:extLst>
      <p:ext uri="{BB962C8B-B14F-4D97-AF65-F5344CB8AC3E}">
        <p14:creationId xmlns:p14="http://schemas.microsoft.com/office/powerpoint/2010/main" val="376504263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par>
                          <p:cTn id="17" fill="hold">
                            <p:stCondLst>
                              <p:cond delay="1000"/>
                            </p:stCondLst>
                            <p:childTnLst>
                              <p:par>
                                <p:cTn id="18" presetID="26" presetClass="emph" presetSubtype="0" fill="hold" grpId="1" nodeType="afterEffect">
                                  <p:stCondLst>
                                    <p:cond delay="0"/>
                                  </p:stCondLst>
                                  <p:childTnLst>
                                    <p:animEffect transition="out" filter="fade">
                                      <p:cBhvr>
                                        <p:cTn id="19" dur="500" tmFilter="0, 0; .2, .5; .8, .5; 1, 0"/>
                                        <p:tgtEl>
                                          <p:spTgt spid="10"/>
                                        </p:tgtEl>
                                      </p:cBhvr>
                                    </p:animEffect>
                                    <p:animScale>
                                      <p:cBhvr>
                                        <p:cTn id="20" dur="250" autoRev="1" fill="hold"/>
                                        <p:tgtEl>
                                          <p:spTgt spid="10"/>
                                        </p:tgtEl>
                                      </p:cBhvr>
                                      <p:by x="105000" y="105000"/>
                                    </p:animScale>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4"/>
                                        </p:tgtEl>
                                      </p:cBhvr>
                                    </p:animEffect>
                                    <p:set>
                                      <p:cBhvr>
                                        <p:cTn id="25" dur="1" fill="hold">
                                          <p:stCondLst>
                                            <p:cond delay="499"/>
                                          </p:stCondLst>
                                        </p:cTn>
                                        <p:tgtEl>
                                          <p:spTgt spid="4"/>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12"/>
                                        </p:tgtEl>
                                      </p:cBhvr>
                                    </p:animEffect>
                                    <p:set>
                                      <p:cBhvr>
                                        <p:cTn id="28" dur="1" fill="hold">
                                          <p:stCondLst>
                                            <p:cond delay="499"/>
                                          </p:stCondLst>
                                        </p:cTn>
                                        <p:tgtEl>
                                          <p:spTgt spid="12"/>
                                        </p:tgtEl>
                                        <p:attrNameLst>
                                          <p:attrName>style.visibility</p:attrName>
                                        </p:attrNameLst>
                                      </p:cBhvr>
                                      <p:to>
                                        <p:strVal val="hidden"/>
                                      </p:to>
                                    </p:set>
                                  </p:childTnLst>
                                </p:cTn>
                              </p:par>
                              <p:par>
                                <p:cTn id="29" presetID="10"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500"/>
                                        <p:tgtEl>
                                          <p:spTgt spid="7"/>
                                        </p:tgtEl>
                                      </p:cBhvr>
                                    </p:animEffect>
                                    <p:set>
                                      <p:cBhvr>
                                        <p:cTn id="36" dur="1" fill="hold">
                                          <p:stCondLst>
                                            <p:cond delay="499"/>
                                          </p:stCondLst>
                                        </p:cTn>
                                        <p:tgtEl>
                                          <p:spTgt spid="7"/>
                                        </p:tgtEl>
                                        <p:attrNameLst>
                                          <p:attrName>style.visibility</p:attrName>
                                        </p:attrNameLst>
                                      </p:cBhvr>
                                      <p:to>
                                        <p:strVal val="hidden"/>
                                      </p:to>
                                    </p:set>
                                  </p:childTnLst>
                                </p:cTn>
                              </p:par>
                              <p:par>
                                <p:cTn id="37" presetID="10"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500"/>
                                        <p:tgtEl>
                                          <p:spTgt spid="8"/>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grpId="1" nodeType="clickEffect">
                                  <p:stCondLst>
                                    <p:cond delay="0"/>
                                  </p:stCondLst>
                                  <p:childTnLst>
                                    <p:animEffect transition="out" filter="fade">
                                      <p:cBhvr>
                                        <p:cTn id="43" dur="500"/>
                                        <p:tgtEl>
                                          <p:spTgt spid="8"/>
                                        </p:tgtEl>
                                      </p:cBhvr>
                                    </p:animEffect>
                                    <p:set>
                                      <p:cBhvr>
                                        <p:cTn id="44" dur="1" fill="hold">
                                          <p:stCondLst>
                                            <p:cond delay="499"/>
                                          </p:stCondLst>
                                        </p:cTn>
                                        <p:tgtEl>
                                          <p:spTgt spid="8"/>
                                        </p:tgtEl>
                                        <p:attrNameLst>
                                          <p:attrName>style.visibility</p:attrName>
                                        </p:attrNameLst>
                                      </p:cBhvr>
                                      <p:to>
                                        <p:strVal val="hidden"/>
                                      </p:to>
                                    </p:set>
                                  </p:childTnLst>
                                </p:cTn>
                              </p:par>
                              <p:par>
                                <p:cTn id="45" presetID="10"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childTnLst>
                          </p:cTn>
                        </p:par>
                        <p:par>
                          <p:cTn id="48" fill="hold">
                            <p:stCondLst>
                              <p:cond delay="500"/>
                            </p:stCondLst>
                            <p:childTnLst>
                              <p:par>
                                <p:cTn id="49" presetID="26" presetClass="emph" presetSubtype="0" fill="hold" grpId="1" nodeType="afterEffect">
                                  <p:stCondLst>
                                    <p:cond delay="0"/>
                                  </p:stCondLst>
                                  <p:childTnLst>
                                    <p:animEffect transition="out" filter="fade">
                                      <p:cBhvr>
                                        <p:cTn id="50" dur="500" tmFilter="0, 0; .2, .5; .8, .5; 1, 0"/>
                                        <p:tgtEl>
                                          <p:spTgt spid="15"/>
                                        </p:tgtEl>
                                      </p:cBhvr>
                                    </p:animEffect>
                                    <p:animScale>
                                      <p:cBhvr>
                                        <p:cTn id="51" dur="250" autoRev="1" fill="hold"/>
                                        <p:tgtEl>
                                          <p:spTgt spid="15"/>
                                        </p:tgtEl>
                                      </p:cBhvr>
                                      <p:by x="105000" y="105000"/>
                                    </p:animScale>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7"/>
                                        </p:tgtEl>
                                        <p:attrNameLst>
                                          <p:attrName>style.visibility</p:attrName>
                                        </p:attrNameLst>
                                      </p:cBhvr>
                                      <p:to>
                                        <p:strVal val="visible"/>
                                      </p:to>
                                    </p:set>
                                    <p:anim calcmode="lin" valueType="num">
                                      <p:cBhvr>
                                        <p:cTn id="56" dur="250" fill="hold"/>
                                        <p:tgtEl>
                                          <p:spTgt spid="17"/>
                                        </p:tgtEl>
                                        <p:attrNameLst>
                                          <p:attrName>ppt_w</p:attrName>
                                        </p:attrNameLst>
                                      </p:cBhvr>
                                      <p:tavLst>
                                        <p:tav tm="0">
                                          <p:val>
                                            <p:fltVal val="0"/>
                                          </p:val>
                                        </p:tav>
                                        <p:tav tm="100000">
                                          <p:val>
                                            <p:strVal val="#ppt_w"/>
                                          </p:val>
                                        </p:tav>
                                      </p:tavLst>
                                    </p:anim>
                                    <p:anim calcmode="lin" valueType="num">
                                      <p:cBhvr>
                                        <p:cTn id="57" dur="250" fill="hold"/>
                                        <p:tgtEl>
                                          <p:spTgt spid="17"/>
                                        </p:tgtEl>
                                        <p:attrNameLst>
                                          <p:attrName>ppt_h</p:attrName>
                                        </p:attrNameLst>
                                      </p:cBhvr>
                                      <p:tavLst>
                                        <p:tav tm="0">
                                          <p:val>
                                            <p:fltVal val="0"/>
                                          </p:val>
                                        </p:tav>
                                        <p:tav tm="100000">
                                          <p:val>
                                            <p:strVal val="#ppt_h"/>
                                          </p:val>
                                        </p:tav>
                                      </p:tavLst>
                                    </p:anim>
                                    <p:animEffect transition="in" filter="fade">
                                      <p:cBhvr>
                                        <p:cTn id="58" dur="25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7" grpId="0" animBg="1"/>
      <p:bldP spid="7" grpId="1" animBg="1"/>
      <p:bldP spid="8" grpId="0" animBg="1"/>
      <p:bldP spid="8" grpId="1" animBg="1"/>
      <p:bldP spid="10" grpId="0"/>
      <p:bldP spid="10" grpId="1"/>
      <p:bldP spid="15" grpId="0" animBg="1"/>
      <p:bldP spid="15" grpId="1" animBg="1"/>
      <p:bldP spid="17" grpId="0"/>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ectangle 4"/>
          <p:cNvSpPr/>
          <p:nvPr/>
        </p:nvSpPr>
        <p:spPr>
          <a:xfrm>
            <a:off x="1012809" y="404664"/>
            <a:ext cx="7118424"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ITERATIVE ELIMINATION</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grpSp>
        <p:nvGrpSpPr>
          <p:cNvPr id="2" name="Group 1"/>
          <p:cNvGrpSpPr/>
          <p:nvPr/>
        </p:nvGrpSpPr>
        <p:grpSpPr>
          <a:xfrm>
            <a:off x="417960" y="2617457"/>
            <a:ext cx="8280000" cy="2361748"/>
            <a:chOff x="417960" y="2617457"/>
            <a:chExt cx="8280000" cy="2361748"/>
          </a:xfrm>
        </p:grpSpPr>
        <p:sp>
          <p:nvSpPr>
            <p:cNvPr id="9" name="TextBox 8"/>
            <p:cNvSpPr txBox="1"/>
            <p:nvPr/>
          </p:nvSpPr>
          <p:spPr>
            <a:xfrm>
              <a:off x="417960" y="2617457"/>
              <a:ext cx="8280000" cy="461665"/>
            </a:xfrm>
            <a:prstGeom prst="rect">
              <a:avLst/>
            </a:prstGeom>
            <a:noFill/>
          </p:spPr>
          <p:txBody>
            <a:bodyPr wrap="square" rtlCol="0" anchor="t">
              <a:spAutoFit/>
            </a:bodyPr>
            <a:lstStyle/>
            <a:p>
              <a:pPr algn="ctr"/>
              <a:r>
                <a:rPr lang="de-CH" sz="2400" b="1" dirty="0" smtClean="0"/>
                <a:t>COMPLEXITY: O(n</a:t>
              </a:r>
              <a:r>
                <a:rPr lang="de-CH" sz="2400" b="1" baseline="30000" dirty="0" smtClean="0"/>
                <a:t>2</a:t>
              </a:r>
              <a:r>
                <a:rPr lang="de-CH" sz="2400" b="1" dirty="0" smtClean="0"/>
                <a:t>)</a:t>
              </a:r>
              <a:endParaRPr lang="de-CH" sz="2400" b="1" dirty="0"/>
            </a:p>
          </p:txBody>
        </p:sp>
        <p:sp>
          <p:nvSpPr>
            <p:cNvPr id="6" name="TextBox 5"/>
            <p:cNvSpPr txBox="1"/>
            <p:nvPr/>
          </p:nvSpPr>
          <p:spPr>
            <a:xfrm>
              <a:off x="417960" y="3409545"/>
              <a:ext cx="8280000" cy="1569660"/>
            </a:xfrm>
            <a:prstGeom prst="rect">
              <a:avLst/>
            </a:prstGeom>
            <a:noFill/>
          </p:spPr>
          <p:txBody>
            <a:bodyPr wrap="square" rtlCol="0" anchor="t">
              <a:spAutoFit/>
            </a:bodyPr>
            <a:lstStyle/>
            <a:p>
              <a:r>
                <a:rPr lang="de-CH" sz="2400" b="1" dirty="0" smtClean="0"/>
                <a:t>«</a:t>
              </a:r>
              <a:r>
                <a:rPr lang="en-US" sz="2400" dirty="0" smtClean="0"/>
                <a:t> [...] </a:t>
              </a:r>
              <a:r>
                <a:rPr lang="en-US" sz="2400" dirty="0"/>
                <a:t>IE achieves better program performance than BE, since it considers the interaction of optimizations. However, when the interactions have only small effects, BE may perform close to IE in a faster way. </a:t>
              </a:r>
              <a:r>
                <a:rPr lang="de-CH" sz="2400" b="1" dirty="0" smtClean="0"/>
                <a:t>»</a:t>
              </a:r>
              <a:endParaRPr lang="de-CH" sz="2400" b="1" dirty="0"/>
            </a:p>
          </p:txBody>
        </p:sp>
      </p:grpSp>
      <p:sp>
        <p:nvSpPr>
          <p:cNvPr id="7" name="TextBox 6"/>
          <p:cNvSpPr txBox="1"/>
          <p:nvPr/>
        </p:nvSpPr>
        <p:spPr>
          <a:xfrm>
            <a:off x="251520" y="1536174"/>
            <a:ext cx="8640960" cy="3785652"/>
          </a:xfrm>
          <a:prstGeom prst="rect">
            <a:avLst/>
          </a:prstGeom>
          <a:noFill/>
        </p:spPr>
        <p:txBody>
          <a:bodyPr wrap="square" rtlCol="0" anchor="t">
            <a:spAutoFit/>
          </a:bodyPr>
          <a:lstStyle/>
          <a:p>
            <a:pPr marL="914400" lvl="1" indent="-457200">
              <a:buFont typeface="+mj-lt"/>
              <a:buAutoNum type="arabicPeriod"/>
            </a:pPr>
            <a:r>
              <a:rPr lang="en-US" sz="2400" dirty="0"/>
              <a:t>Initialize S = {F</a:t>
            </a:r>
            <a:r>
              <a:rPr lang="en-US" sz="2400" baseline="-25000" dirty="0"/>
              <a:t>1</a:t>
            </a:r>
            <a:r>
              <a:rPr lang="en-US" sz="2400" dirty="0"/>
              <a:t>, F</a:t>
            </a:r>
            <a:r>
              <a:rPr lang="en-US" sz="2400" baseline="-25000" dirty="0"/>
              <a:t>2</a:t>
            </a:r>
            <a:r>
              <a:rPr lang="en-US" sz="2400" dirty="0"/>
              <a:t>, ..., </a:t>
            </a:r>
            <a:r>
              <a:rPr lang="en-US" sz="2400" dirty="0" err="1"/>
              <a:t>F</a:t>
            </a:r>
            <a:r>
              <a:rPr lang="en-US" sz="2400" baseline="-25000" dirty="0" err="1"/>
              <a:t>n</a:t>
            </a:r>
            <a:r>
              <a:rPr lang="en-US" sz="2400" dirty="0"/>
              <a:t>} </a:t>
            </a:r>
            <a:r>
              <a:rPr lang="en-US" sz="2400" dirty="0" smtClean="0"/>
              <a:t>and </a:t>
            </a:r>
            <a:r>
              <a:rPr lang="en-US" sz="2400" dirty="0"/>
              <a:t>B = {F</a:t>
            </a:r>
            <a:r>
              <a:rPr lang="en-US" sz="2400" baseline="-25000" dirty="0"/>
              <a:t>1</a:t>
            </a:r>
            <a:r>
              <a:rPr lang="en-US" sz="2400" dirty="0"/>
              <a:t> = 1, F</a:t>
            </a:r>
            <a:r>
              <a:rPr lang="en-US" sz="2400" baseline="-25000" dirty="0"/>
              <a:t>2</a:t>
            </a:r>
            <a:r>
              <a:rPr lang="en-US" sz="2400" dirty="0"/>
              <a:t> = 1, ..., </a:t>
            </a:r>
            <a:r>
              <a:rPr lang="en-US" sz="2400" dirty="0" err="1"/>
              <a:t>F</a:t>
            </a:r>
            <a:r>
              <a:rPr lang="en-US" sz="2400" baseline="-25000" dirty="0" err="1"/>
              <a:t>n</a:t>
            </a:r>
            <a:r>
              <a:rPr lang="en-US" sz="2400" dirty="0"/>
              <a:t> = 1}</a:t>
            </a:r>
          </a:p>
          <a:p>
            <a:pPr marL="914400" lvl="1" indent="-457200">
              <a:buFont typeface="+mj-lt"/>
              <a:buAutoNum type="arabicPeriod"/>
            </a:pPr>
            <a:r>
              <a:rPr lang="en-US" sz="2400" dirty="0"/>
              <a:t>Determine the baseline  T</a:t>
            </a:r>
            <a:r>
              <a:rPr lang="en-US" sz="2400" baseline="-25000" dirty="0"/>
              <a:t>B</a:t>
            </a:r>
            <a:r>
              <a:rPr lang="en-US" sz="2400" dirty="0"/>
              <a:t>: Compile the program with the options in B </a:t>
            </a:r>
            <a:r>
              <a:rPr lang="en-US" sz="2400" dirty="0" smtClean="0"/>
              <a:t>and measure its runtime</a:t>
            </a:r>
            <a:r>
              <a:rPr lang="en-US" sz="2400" dirty="0"/>
              <a:t>.</a:t>
            </a:r>
          </a:p>
          <a:p>
            <a:pPr marL="914400" lvl="1" indent="-457200">
              <a:buFont typeface="+mj-lt"/>
              <a:buAutoNum type="arabicPeriod"/>
            </a:pPr>
            <a:r>
              <a:rPr lang="en-US" sz="2400" dirty="0"/>
              <a:t>For each optimization F</a:t>
            </a:r>
            <a:r>
              <a:rPr lang="en-US" sz="2400" baseline="-25000" dirty="0"/>
              <a:t>i</a:t>
            </a:r>
            <a:r>
              <a:rPr lang="en-US" sz="2400" dirty="0"/>
              <a:t> in S, compute RIP</a:t>
            </a:r>
            <a:r>
              <a:rPr lang="en-US" sz="2400" baseline="-25000" dirty="0"/>
              <a:t>B</a:t>
            </a:r>
            <a:r>
              <a:rPr lang="en-US" sz="2400" dirty="0"/>
              <a:t>(F</a:t>
            </a:r>
            <a:r>
              <a:rPr lang="en-US" sz="2400" baseline="-25000" dirty="0"/>
              <a:t>i</a:t>
            </a:r>
            <a:r>
              <a:rPr lang="en-US" sz="2400" dirty="0"/>
              <a:t>) by compiling the program with </a:t>
            </a:r>
            <a:r>
              <a:rPr lang="en-US" sz="2400" dirty="0" smtClean="0"/>
              <a:t>the options in B, except </a:t>
            </a:r>
            <a:r>
              <a:rPr lang="en-US" sz="2400" dirty="0"/>
              <a:t>F</a:t>
            </a:r>
            <a:r>
              <a:rPr lang="en-US" sz="2400" baseline="-25000" dirty="0"/>
              <a:t>i</a:t>
            </a:r>
            <a:r>
              <a:rPr lang="en-US" sz="2400" dirty="0"/>
              <a:t> </a:t>
            </a:r>
            <a:r>
              <a:rPr lang="en-US" sz="2400" dirty="0" smtClean="0"/>
              <a:t>which is turned off, and measuring its runtime.</a:t>
            </a:r>
            <a:endParaRPr lang="en-US" sz="2400" dirty="0"/>
          </a:p>
          <a:p>
            <a:pPr marL="914400" lvl="1" indent="-457200">
              <a:buFont typeface="+mj-lt"/>
              <a:buAutoNum type="arabicPeriod"/>
            </a:pPr>
            <a:r>
              <a:rPr lang="en-US" sz="2400" dirty="0"/>
              <a:t>Find the optimization </a:t>
            </a:r>
            <a:r>
              <a:rPr lang="en-US" sz="2400" dirty="0" err="1"/>
              <a:t>F</a:t>
            </a:r>
            <a:r>
              <a:rPr lang="en-US" sz="2400" baseline="-25000" dirty="0" err="1"/>
              <a:t>j</a:t>
            </a:r>
            <a:r>
              <a:rPr lang="en-US" sz="2400" dirty="0"/>
              <a:t> with the most negative </a:t>
            </a:r>
            <a:r>
              <a:rPr lang="en-US" sz="2400" dirty="0" err="1" smtClean="0"/>
              <a:t>RIP</a:t>
            </a:r>
            <a:r>
              <a:rPr lang="en-US" sz="2400" baseline="-25000" dirty="0" err="1" smtClean="0"/>
              <a:t>b</a:t>
            </a:r>
            <a:r>
              <a:rPr lang="en-US" sz="2400" dirty="0" smtClean="0"/>
              <a:t>, </a:t>
            </a:r>
            <a:r>
              <a:rPr lang="en-US" sz="2400" dirty="0"/>
              <a:t>remove it from </a:t>
            </a:r>
            <a:r>
              <a:rPr lang="en-US" sz="2400" dirty="0" smtClean="0"/>
              <a:t>S and set </a:t>
            </a:r>
            <a:r>
              <a:rPr lang="en-US" sz="2400" dirty="0" err="1" smtClean="0"/>
              <a:t>F</a:t>
            </a:r>
            <a:r>
              <a:rPr lang="en-US" sz="2400" baseline="-25000" dirty="0" err="1" smtClean="0"/>
              <a:t>j</a:t>
            </a:r>
            <a:r>
              <a:rPr lang="en-US" sz="2400" dirty="0"/>
              <a:t> </a:t>
            </a:r>
            <a:r>
              <a:rPr lang="en-US" sz="2400" dirty="0" smtClean="0"/>
              <a:t>= 0 in B (The baseline changes!)</a:t>
            </a:r>
            <a:endParaRPr lang="en-US" sz="2400" dirty="0"/>
          </a:p>
          <a:p>
            <a:pPr marL="914400" lvl="1" indent="-457200">
              <a:buFont typeface="+mj-lt"/>
              <a:buAutoNum type="arabicPeriod"/>
            </a:pPr>
            <a:r>
              <a:rPr lang="en-US" sz="2400" dirty="0"/>
              <a:t>Repeat </a:t>
            </a:r>
            <a:r>
              <a:rPr lang="en-US" sz="2400" dirty="0" smtClean="0"/>
              <a:t>2 </a:t>
            </a:r>
            <a:r>
              <a:rPr lang="en-US" sz="2400" dirty="0"/>
              <a:t>- 4</a:t>
            </a:r>
            <a:r>
              <a:rPr lang="en-US" sz="2400" dirty="0" smtClean="0"/>
              <a:t> </a:t>
            </a:r>
            <a:r>
              <a:rPr lang="en-US" sz="2400" dirty="0"/>
              <a:t>until all remaining optimizations have a positive </a:t>
            </a:r>
            <a:r>
              <a:rPr lang="en-US" sz="2400" dirty="0" err="1"/>
              <a:t>RIP</a:t>
            </a:r>
            <a:r>
              <a:rPr lang="en-US" sz="2400" baseline="-25000" dirty="0" err="1"/>
              <a:t>b</a:t>
            </a:r>
            <a:r>
              <a:rPr lang="en-US" sz="2400" dirty="0"/>
              <a:t>. </a:t>
            </a:r>
            <a:r>
              <a:rPr lang="en-US" sz="2400" dirty="0" smtClean="0"/>
              <a:t>B now contains the </a:t>
            </a:r>
            <a:r>
              <a:rPr lang="en-US" sz="2400" dirty="0"/>
              <a:t>"optimal" </a:t>
            </a:r>
            <a:r>
              <a:rPr lang="en-US" sz="2400" dirty="0" smtClean="0"/>
              <a:t>options.</a:t>
            </a:r>
            <a:endParaRPr lang="en-US" sz="2400" dirty="0"/>
          </a:p>
        </p:txBody>
      </p:sp>
      <p:sp>
        <p:nvSpPr>
          <p:cNvPr id="3" name="Slide Number Placeholder 2"/>
          <p:cNvSpPr>
            <a:spLocks noGrp="1"/>
          </p:cNvSpPr>
          <p:nvPr>
            <p:ph type="sldNum" sz="quarter" idx="12"/>
          </p:nvPr>
        </p:nvSpPr>
        <p:spPr/>
        <p:txBody>
          <a:bodyPr/>
          <a:lstStyle/>
          <a:p>
            <a:fld id="{8B09F3FB-1EC0-4694-B08F-BFFAD3DB7FEA}" type="slidenum">
              <a:rPr lang="de-CH" smtClean="0"/>
              <a:t>18</a:t>
            </a:fld>
            <a:endParaRPr lang="de-CH"/>
          </a:p>
        </p:txBody>
      </p:sp>
    </p:spTree>
    <p:extLst>
      <p:ext uri="{BB962C8B-B14F-4D97-AF65-F5344CB8AC3E}">
        <p14:creationId xmlns:p14="http://schemas.microsoft.com/office/powerpoint/2010/main" val="137581228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2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4" dur="2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2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20" dur="2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2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26" dur="200" fill="hold"/>
                                        <p:tgtEl>
                                          <p:spTgt spid="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2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32" dur="200" fill="hold"/>
                                        <p:tgtEl>
                                          <p:spTgt spid="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7">
                                            <p:txEl>
                                              <p:pRg st="0" end="0"/>
                                            </p:txEl>
                                          </p:spTgt>
                                        </p:tgtEl>
                                      </p:cBhvr>
                                    </p:animEffect>
                                    <p:set>
                                      <p:cBhvr>
                                        <p:cTn id="37" dur="1" fill="hold">
                                          <p:stCondLst>
                                            <p:cond delay="499"/>
                                          </p:stCondLst>
                                        </p:cTn>
                                        <p:tgtEl>
                                          <p:spTgt spid="7">
                                            <p:txEl>
                                              <p:pRg st="0" end="0"/>
                                            </p:txEl>
                                          </p:spTgt>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500"/>
                                        <p:tgtEl>
                                          <p:spTgt spid="7">
                                            <p:txEl>
                                              <p:pRg st="1" end="1"/>
                                            </p:txEl>
                                          </p:spTgt>
                                        </p:tgtEl>
                                      </p:cBhvr>
                                    </p:animEffect>
                                    <p:set>
                                      <p:cBhvr>
                                        <p:cTn id="40" dur="1" fill="hold">
                                          <p:stCondLst>
                                            <p:cond delay="499"/>
                                          </p:stCondLst>
                                        </p:cTn>
                                        <p:tgtEl>
                                          <p:spTgt spid="7">
                                            <p:txEl>
                                              <p:pRg st="1" end="1"/>
                                            </p:txEl>
                                          </p:spTgt>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7">
                                            <p:txEl>
                                              <p:pRg st="2" end="2"/>
                                            </p:txEl>
                                          </p:spTgt>
                                        </p:tgtEl>
                                      </p:cBhvr>
                                    </p:animEffect>
                                    <p:set>
                                      <p:cBhvr>
                                        <p:cTn id="43" dur="1" fill="hold">
                                          <p:stCondLst>
                                            <p:cond delay="499"/>
                                          </p:stCondLst>
                                        </p:cTn>
                                        <p:tgtEl>
                                          <p:spTgt spid="7">
                                            <p:txEl>
                                              <p:pRg st="2" end="2"/>
                                            </p:txEl>
                                          </p:spTgt>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7">
                                            <p:txEl>
                                              <p:pRg st="3" end="3"/>
                                            </p:txEl>
                                          </p:spTgt>
                                        </p:tgtEl>
                                      </p:cBhvr>
                                    </p:animEffect>
                                    <p:set>
                                      <p:cBhvr>
                                        <p:cTn id="46" dur="1" fill="hold">
                                          <p:stCondLst>
                                            <p:cond delay="499"/>
                                          </p:stCondLst>
                                        </p:cTn>
                                        <p:tgtEl>
                                          <p:spTgt spid="7">
                                            <p:txEl>
                                              <p:pRg st="3" end="3"/>
                                            </p:txEl>
                                          </p:spTgt>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500"/>
                                        <p:tgtEl>
                                          <p:spTgt spid="7">
                                            <p:txEl>
                                              <p:pRg st="4" end="4"/>
                                            </p:txEl>
                                          </p:spTgt>
                                        </p:tgtEl>
                                      </p:cBhvr>
                                    </p:animEffect>
                                    <p:set>
                                      <p:cBhvr>
                                        <p:cTn id="49" dur="1" fill="hold">
                                          <p:stCondLst>
                                            <p:cond delay="499"/>
                                          </p:stCondLst>
                                        </p:cTn>
                                        <p:tgtEl>
                                          <p:spTgt spid="7">
                                            <p:txEl>
                                              <p:pRg st="4" end="4"/>
                                            </p:txEl>
                                          </p:spTgt>
                                        </p:tgtEl>
                                        <p:attrNameLst>
                                          <p:attrName>style.visibility</p:attrName>
                                        </p:attrNameLst>
                                      </p:cBhvr>
                                      <p:to>
                                        <p:strVal val="hidden"/>
                                      </p:to>
                                    </p:set>
                                  </p:childTnLst>
                                </p:cTn>
                              </p:par>
                            </p:childTnLst>
                          </p:cTn>
                        </p:par>
                        <p:par>
                          <p:cTn id="50" fill="hold">
                            <p:stCondLst>
                              <p:cond delay="500"/>
                            </p:stCondLst>
                            <p:childTnLst>
                              <p:par>
                                <p:cTn id="51" presetID="10" presetClass="entr" presetSubtype="0" fill="hold" nodeType="after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fade">
                                      <p:cBhvr>
                                        <p:cTn id="5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7" grpId="1" uiExpand="1"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12809" y="-171400"/>
            <a:ext cx="7118424"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ITERATIVE ELIMINATION</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
        <p:nvSpPr>
          <p:cNvPr id="3" name="Slide Number Placeholder 2"/>
          <p:cNvSpPr>
            <a:spLocks noGrp="1"/>
          </p:cNvSpPr>
          <p:nvPr>
            <p:ph type="sldNum" sz="quarter" idx="12"/>
          </p:nvPr>
        </p:nvSpPr>
        <p:spPr>
          <a:xfrm>
            <a:off x="6830888" y="6356350"/>
            <a:ext cx="2133600" cy="365125"/>
          </a:xfrm>
        </p:spPr>
        <p:txBody>
          <a:bodyPr/>
          <a:lstStyle/>
          <a:p>
            <a:fld id="{8B09F3FB-1EC0-4694-B08F-BFFAD3DB7FEA}" type="slidenum">
              <a:rPr lang="de-CH" smtClean="0"/>
              <a:t>19</a:t>
            </a:fld>
            <a:endParaRPr lang="de-CH" dirty="0"/>
          </a:p>
        </p:txBody>
      </p:sp>
      <p:grpSp>
        <p:nvGrpSpPr>
          <p:cNvPr id="49" name="Group 48"/>
          <p:cNvGrpSpPr/>
          <p:nvPr/>
        </p:nvGrpSpPr>
        <p:grpSpPr>
          <a:xfrm>
            <a:off x="395536" y="620688"/>
            <a:ext cx="7992888" cy="5572385"/>
            <a:chOff x="457200" y="808944"/>
            <a:chExt cx="7992888" cy="5572385"/>
          </a:xfrm>
        </p:grpSpPr>
        <p:cxnSp>
          <p:nvCxnSpPr>
            <p:cNvPr id="44" name="Straight Connector 43"/>
            <p:cNvCxnSpPr>
              <a:stCxn id="131" idx="2"/>
              <a:endCxn id="41" idx="0"/>
            </p:cNvCxnSpPr>
            <p:nvPr/>
          </p:nvCxnSpPr>
          <p:spPr>
            <a:xfrm>
              <a:off x="5960460" y="5949279"/>
              <a:ext cx="2808" cy="12666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22" idx="3"/>
              <a:endCxn id="34" idx="1"/>
            </p:cNvCxnSpPr>
            <p:nvPr/>
          </p:nvCxnSpPr>
          <p:spPr>
            <a:xfrm flipV="1">
              <a:off x="5082918" y="970393"/>
              <a:ext cx="1021530" cy="83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27" idx="1"/>
              <a:endCxn id="28" idx="3"/>
            </p:cNvCxnSpPr>
            <p:nvPr/>
          </p:nvCxnSpPr>
          <p:spPr>
            <a:xfrm flipH="1">
              <a:off x="3337520" y="3290188"/>
              <a:ext cx="554096" cy="2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28" idx="1"/>
              <a:endCxn id="30" idx="3"/>
            </p:cNvCxnSpPr>
            <p:nvPr/>
          </p:nvCxnSpPr>
          <p:spPr>
            <a:xfrm flipH="1" flipV="1">
              <a:off x="1803565" y="3290188"/>
              <a:ext cx="522411" cy="2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22" idx="2"/>
              <a:endCxn id="23" idx="0"/>
            </p:cNvCxnSpPr>
            <p:nvPr/>
          </p:nvCxnSpPr>
          <p:spPr>
            <a:xfrm>
              <a:off x="4271408" y="1133512"/>
              <a:ext cx="0" cy="14565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23" idx="2"/>
              <a:endCxn id="24" idx="0"/>
            </p:cNvCxnSpPr>
            <p:nvPr/>
          </p:nvCxnSpPr>
          <p:spPr>
            <a:xfrm>
              <a:off x="4271408" y="1556791"/>
              <a:ext cx="0" cy="1544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24" idx="2"/>
              <a:endCxn id="25" idx="0"/>
            </p:cNvCxnSpPr>
            <p:nvPr/>
          </p:nvCxnSpPr>
          <p:spPr>
            <a:xfrm>
              <a:off x="4271408" y="1988839"/>
              <a:ext cx="0" cy="1544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48"/>
            <p:cNvCxnSpPr>
              <a:stCxn id="25" idx="2"/>
              <a:endCxn id="26" idx="0"/>
            </p:cNvCxnSpPr>
            <p:nvPr/>
          </p:nvCxnSpPr>
          <p:spPr>
            <a:xfrm rot="16200000" flipH="1">
              <a:off x="4700992" y="1991303"/>
              <a:ext cx="252494" cy="1111662"/>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26" idx="2"/>
              <a:endCxn id="27" idx="0"/>
            </p:cNvCxnSpPr>
            <p:nvPr/>
          </p:nvCxnSpPr>
          <p:spPr>
            <a:xfrm>
              <a:off x="5383070" y="2997381"/>
              <a:ext cx="2" cy="15399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27" idx="2"/>
              <a:endCxn id="33" idx="0"/>
            </p:cNvCxnSpPr>
            <p:nvPr/>
          </p:nvCxnSpPr>
          <p:spPr>
            <a:xfrm rot="5400000">
              <a:off x="5077184" y="3303167"/>
              <a:ext cx="180056" cy="431720"/>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20" name="Straight Connector 61"/>
            <p:cNvCxnSpPr>
              <a:stCxn id="33" idx="2"/>
              <a:endCxn id="31" idx="0"/>
            </p:cNvCxnSpPr>
            <p:nvPr/>
          </p:nvCxnSpPr>
          <p:spPr>
            <a:xfrm rot="16200000" flipH="1">
              <a:off x="5316628" y="3567778"/>
              <a:ext cx="278557" cy="1009109"/>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21" name="Straight Connector 63"/>
            <p:cNvCxnSpPr>
              <a:stCxn id="33" idx="2"/>
              <a:endCxn id="32" idx="0"/>
            </p:cNvCxnSpPr>
            <p:nvPr/>
          </p:nvCxnSpPr>
          <p:spPr>
            <a:xfrm rot="5400000">
              <a:off x="4304422" y="3564681"/>
              <a:ext cx="278557" cy="1015305"/>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sp>
          <p:nvSpPr>
            <p:cNvPr id="22" name="Rounded Rectangle 21"/>
            <p:cNvSpPr/>
            <p:nvPr/>
          </p:nvSpPr>
          <p:spPr>
            <a:xfrm>
              <a:off x="3459897" y="808944"/>
              <a:ext cx="1623021" cy="324568"/>
            </a:xfrm>
            <a:prstGeom prst="roundRect">
              <a:avLst/>
            </a:prstGeom>
            <a:solidFill>
              <a:srgbClr val="AC16A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F</a:t>
              </a:r>
              <a:r>
                <a:rPr lang="en-US" b="1" baseline="-25000" dirty="0" smtClean="0">
                  <a:solidFill>
                    <a:schemeClr val="tx1"/>
                  </a:solidFill>
                </a:rPr>
                <a:t>1</a:t>
              </a:r>
              <a:r>
                <a:rPr lang="en-US" b="1" dirty="0" smtClean="0">
                  <a:solidFill>
                    <a:schemeClr val="tx1"/>
                  </a:solidFill>
                </a:rPr>
                <a:t>, F</a:t>
              </a:r>
              <a:r>
                <a:rPr lang="en-US" b="1" baseline="-25000" dirty="0" smtClean="0">
                  <a:solidFill>
                    <a:schemeClr val="tx1"/>
                  </a:solidFill>
                </a:rPr>
                <a:t>2</a:t>
              </a:r>
              <a:r>
                <a:rPr lang="en-US" b="1" dirty="0" smtClean="0">
                  <a:solidFill>
                    <a:schemeClr val="tx1"/>
                  </a:solidFill>
                </a:rPr>
                <a:t>, ..., </a:t>
              </a:r>
              <a:r>
                <a:rPr lang="en-US" b="1" dirty="0" err="1" smtClean="0">
                  <a:solidFill>
                    <a:schemeClr val="tx1"/>
                  </a:solidFill>
                </a:rPr>
                <a:t>F</a:t>
              </a:r>
              <a:r>
                <a:rPr lang="en-US" b="1" baseline="-25000" dirty="0" err="1" smtClean="0">
                  <a:solidFill>
                    <a:schemeClr val="tx1"/>
                  </a:solidFill>
                </a:rPr>
                <a:t>n</a:t>
              </a:r>
              <a:endParaRPr lang="de-CH" b="1" dirty="0">
                <a:solidFill>
                  <a:schemeClr val="tx1"/>
                </a:solidFill>
              </a:endParaRPr>
            </a:p>
          </p:txBody>
        </p:sp>
        <p:sp>
          <p:nvSpPr>
            <p:cNvPr id="23" name="Rounded Rectangle 22"/>
            <p:cNvSpPr/>
            <p:nvPr/>
          </p:nvSpPr>
          <p:spPr>
            <a:xfrm>
              <a:off x="3459897" y="1279168"/>
              <a:ext cx="1623021" cy="27762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Compile w/ B</a:t>
              </a:r>
              <a:endParaRPr lang="de-CH" b="1" dirty="0">
                <a:solidFill>
                  <a:schemeClr val="tx1"/>
                </a:solidFill>
              </a:endParaRPr>
            </a:p>
          </p:txBody>
        </p:sp>
        <p:sp>
          <p:nvSpPr>
            <p:cNvPr id="24" name="Rounded Rectangle 23"/>
            <p:cNvSpPr/>
            <p:nvPr/>
          </p:nvSpPr>
          <p:spPr>
            <a:xfrm>
              <a:off x="3459897" y="1711215"/>
              <a:ext cx="1623021" cy="27762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Execute</a:t>
              </a:r>
              <a:endParaRPr lang="de-CH" b="1" dirty="0">
                <a:solidFill>
                  <a:schemeClr val="tx1"/>
                </a:solidFill>
              </a:endParaRPr>
            </a:p>
          </p:txBody>
        </p:sp>
        <p:sp>
          <p:nvSpPr>
            <p:cNvPr id="26" name="Rounded Rectangle 25"/>
            <p:cNvSpPr/>
            <p:nvPr/>
          </p:nvSpPr>
          <p:spPr>
            <a:xfrm>
              <a:off x="3891615" y="2673381"/>
              <a:ext cx="2982910" cy="324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Compile under B, but F</a:t>
              </a:r>
              <a:r>
                <a:rPr lang="en-US" b="1" baseline="-25000" dirty="0" smtClean="0">
                  <a:solidFill>
                    <a:schemeClr val="tx1"/>
                  </a:solidFill>
                </a:rPr>
                <a:t>i</a:t>
              </a:r>
              <a:r>
                <a:rPr lang="en-US" b="1" dirty="0">
                  <a:solidFill>
                    <a:schemeClr val="tx1"/>
                  </a:solidFill>
                </a:rPr>
                <a:t> </a:t>
              </a:r>
              <a:r>
                <a:rPr lang="en-US" b="1" dirty="0" smtClean="0">
                  <a:solidFill>
                    <a:schemeClr val="tx1"/>
                  </a:solidFill>
                </a:rPr>
                <a:t>= 0</a:t>
              </a:r>
              <a:endParaRPr lang="de-CH" b="1" dirty="0">
                <a:solidFill>
                  <a:schemeClr val="tx1"/>
                </a:solidFill>
              </a:endParaRPr>
            </a:p>
          </p:txBody>
        </p:sp>
        <p:sp>
          <p:nvSpPr>
            <p:cNvPr id="27" name="Rounded Rectangle 26"/>
            <p:cNvSpPr/>
            <p:nvPr/>
          </p:nvSpPr>
          <p:spPr>
            <a:xfrm>
              <a:off x="3891616" y="3151376"/>
              <a:ext cx="2982911" cy="27762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Execute</a:t>
              </a:r>
              <a:endParaRPr lang="de-CH" b="1" dirty="0">
                <a:solidFill>
                  <a:schemeClr val="tx1"/>
                </a:solidFill>
              </a:endParaRPr>
            </a:p>
          </p:txBody>
        </p:sp>
        <p:sp>
          <p:nvSpPr>
            <p:cNvPr id="28" name="Rounded Rectangle 27"/>
            <p:cNvSpPr/>
            <p:nvPr/>
          </p:nvSpPr>
          <p:spPr>
            <a:xfrm>
              <a:off x="2325976" y="3137727"/>
              <a:ext cx="1011544" cy="30538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T(F</a:t>
              </a:r>
              <a:r>
                <a:rPr lang="en-US" b="1" baseline="-25000" dirty="0" smtClean="0">
                  <a:solidFill>
                    <a:schemeClr val="tx1"/>
                  </a:solidFill>
                </a:rPr>
                <a:t>i</a:t>
              </a:r>
              <a:r>
                <a:rPr lang="en-US" b="1" dirty="0" smtClean="0">
                  <a:solidFill>
                    <a:schemeClr val="tx1"/>
                  </a:solidFill>
                </a:rPr>
                <a:t> = 0)</a:t>
              </a:r>
              <a:endParaRPr lang="de-CH" b="1" dirty="0">
                <a:solidFill>
                  <a:schemeClr val="tx1"/>
                </a:solidFill>
              </a:endParaRPr>
            </a:p>
          </p:txBody>
        </p:sp>
        <p:sp>
          <p:nvSpPr>
            <p:cNvPr id="29" name="Rounded Rectangle 28"/>
            <p:cNvSpPr/>
            <p:nvPr/>
          </p:nvSpPr>
          <p:spPr>
            <a:xfrm>
              <a:off x="518398" y="1697334"/>
              <a:ext cx="1223968" cy="30538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a:t>
              </a:r>
              <a:r>
                <a:rPr lang="en-US" b="1" baseline="-25000" dirty="0" smtClean="0">
                  <a:solidFill>
                    <a:schemeClr val="tx1"/>
                  </a:solidFill>
                </a:rPr>
                <a:t>B</a:t>
              </a:r>
              <a:endParaRPr lang="de-CH" b="1" dirty="0">
                <a:solidFill>
                  <a:schemeClr val="tx1"/>
                </a:solidFill>
              </a:endParaRPr>
            </a:p>
          </p:txBody>
        </p:sp>
        <p:sp>
          <p:nvSpPr>
            <p:cNvPr id="30" name="Rounded Rectangle 29"/>
            <p:cNvSpPr/>
            <p:nvPr/>
          </p:nvSpPr>
          <p:spPr>
            <a:xfrm>
              <a:off x="457200" y="3137495"/>
              <a:ext cx="1346365" cy="30538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RIP</a:t>
              </a:r>
              <a:r>
                <a:rPr lang="en-US" b="1" baseline="-25000" dirty="0" smtClean="0">
                  <a:solidFill>
                    <a:schemeClr val="tx1"/>
                  </a:solidFill>
                </a:rPr>
                <a:t>B</a:t>
              </a:r>
              <a:r>
                <a:rPr lang="en-US" b="1" dirty="0" smtClean="0">
                  <a:solidFill>
                    <a:schemeClr val="tx1"/>
                  </a:solidFill>
                </a:rPr>
                <a:t>(F</a:t>
              </a:r>
              <a:r>
                <a:rPr lang="en-US" b="1" baseline="-25000" dirty="0" smtClean="0">
                  <a:solidFill>
                    <a:schemeClr val="tx1"/>
                  </a:solidFill>
                </a:rPr>
                <a:t>i</a:t>
              </a:r>
              <a:r>
                <a:rPr lang="en-US" b="1" dirty="0" smtClean="0">
                  <a:solidFill>
                    <a:schemeClr val="tx1"/>
                  </a:solidFill>
                </a:rPr>
                <a:t> = 0)</a:t>
              </a:r>
              <a:endParaRPr lang="de-CH" b="1" dirty="0">
                <a:solidFill>
                  <a:schemeClr val="tx1"/>
                </a:solidFill>
              </a:endParaRPr>
            </a:p>
          </p:txBody>
        </p:sp>
        <p:sp>
          <p:nvSpPr>
            <p:cNvPr id="32" name="Rounded Rectangle 31"/>
            <p:cNvSpPr/>
            <p:nvPr/>
          </p:nvSpPr>
          <p:spPr>
            <a:xfrm>
              <a:off x="3121496" y="4211612"/>
              <a:ext cx="1629101" cy="864096"/>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No:</a:t>
              </a:r>
            </a:p>
            <a:p>
              <a:pPr algn="ctr"/>
              <a:r>
                <a:rPr lang="en-US" b="1" dirty="0" smtClean="0">
                  <a:solidFill>
                    <a:schemeClr val="tx1"/>
                  </a:solidFill>
                </a:rPr>
                <a:t>Result in B</a:t>
              </a:r>
            </a:p>
          </p:txBody>
        </p:sp>
        <p:sp>
          <p:nvSpPr>
            <p:cNvPr id="33" name="Rounded Rectangle 32"/>
            <p:cNvSpPr/>
            <p:nvPr/>
          </p:nvSpPr>
          <p:spPr>
            <a:xfrm>
              <a:off x="3459897" y="3609055"/>
              <a:ext cx="2982910" cy="324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Exists </a:t>
              </a:r>
              <a:r>
                <a:rPr lang="en-US" b="1" dirty="0" err="1" smtClean="0">
                  <a:solidFill>
                    <a:schemeClr val="tx1"/>
                  </a:solidFill>
                </a:rPr>
                <a:t>F</a:t>
              </a:r>
              <a:r>
                <a:rPr lang="en-US" b="1" baseline="-25000" dirty="0" err="1" smtClean="0">
                  <a:solidFill>
                    <a:schemeClr val="tx1"/>
                  </a:solidFill>
                </a:rPr>
                <a:t>k</a:t>
              </a:r>
              <a:r>
                <a:rPr lang="en-US" b="1" dirty="0" smtClean="0">
                  <a:solidFill>
                    <a:schemeClr val="tx1"/>
                  </a:solidFill>
                </a:rPr>
                <a:t>: RIP</a:t>
              </a:r>
              <a:r>
                <a:rPr lang="en-US" b="1" baseline="-25000" dirty="0" smtClean="0">
                  <a:solidFill>
                    <a:schemeClr val="tx1"/>
                  </a:solidFill>
                </a:rPr>
                <a:t>B</a:t>
              </a:r>
              <a:r>
                <a:rPr lang="en-US" b="1" dirty="0" smtClean="0">
                  <a:solidFill>
                    <a:schemeClr val="tx1"/>
                  </a:solidFill>
                </a:rPr>
                <a:t>(</a:t>
              </a:r>
              <a:r>
                <a:rPr lang="en-US" b="1" dirty="0" err="1" smtClean="0">
                  <a:solidFill>
                    <a:schemeClr val="tx1"/>
                  </a:solidFill>
                </a:rPr>
                <a:t>F</a:t>
              </a:r>
              <a:r>
                <a:rPr lang="en-US" b="1" baseline="-25000" dirty="0" err="1" smtClean="0">
                  <a:solidFill>
                    <a:schemeClr val="tx1"/>
                  </a:solidFill>
                </a:rPr>
                <a:t>k</a:t>
              </a:r>
              <a:r>
                <a:rPr lang="en-US" b="1" dirty="0" smtClean="0">
                  <a:solidFill>
                    <a:schemeClr val="tx1"/>
                  </a:solidFill>
                </a:rPr>
                <a:t> </a:t>
              </a:r>
              <a:r>
                <a:rPr lang="en-US" b="1" dirty="0">
                  <a:solidFill>
                    <a:schemeClr val="tx1"/>
                  </a:solidFill>
                </a:rPr>
                <a:t>= 0</a:t>
              </a:r>
              <a:r>
                <a:rPr lang="en-US" b="1" dirty="0" smtClean="0">
                  <a:solidFill>
                    <a:schemeClr val="tx1"/>
                  </a:solidFill>
                </a:rPr>
                <a:t>) &lt; 0?</a:t>
              </a:r>
              <a:endParaRPr lang="de-CH" b="1" dirty="0">
                <a:solidFill>
                  <a:schemeClr val="tx1"/>
                </a:solidFill>
              </a:endParaRPr>
            </a:p>
          </p:txBody>
        </p:sp>
        <p:sp>
          <p:nvSpPr>
            <p:cNvPr id="34" name="Rounded Rectangle 33"/>
            <p:cNvSpPr/>
            <p:nvPr/>
          </p:nvSpPr>
          <p:spPr>
            <a:xfrm>
              <a:off x="6104448" y="817700"/>
              <a:ext cx="2345640" cy="30538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S = {F</a:t>
              </a:r>
              <a:r>
                <a:rPr lang="en-US" b="1" baseline="-25000" dirty="0" smtClean="0">
                  <a:solidFill>
                    <a:schemeClr val="tx1"/>
                  </a:solidFill>
                </a:rPr>
                <a:t>1</a:t>
              </a:r>
              <a:r>
                <a:rPr lang="en-US" b="1" dirty="0">
                  <a:solidFill>
                    <a:schemeClr val="tx1"/>
                  </a:solidFill>
                </a:rPr>
                <a:t>, F</a:t>
              </a:r>
              <a:r>
                <a:rPr lang="en-US" b="1" baseline="-25000" dirty="0">
                  <a:solidFill>
                    <a:schemeClr val="tx1"/>
                  </a:solidFill>
                </a:rPr>
                <a:t>2</a:t>
              </a:r>
              <a:r>
                <a:rPr lang="en-US" b="1" dirty="0">
                  <a:solidFill>
                    <a:schemeClr val="tx1"/>
                  </a:solidFill>
                </a:rPr>
                <a:t>, ..., </a:t>
              </a:r>
              <a:r>
                <a:rPr lang="en-US" b="1" dirty="0" err="1" smtClean="0">
                  <a:solidFill>
                    <a:schemeClr val="tx1"/>
                  </a:solidFill>
                </a:rPr>
                <a:t>F</a:t>
              </a:r>
              <a:r>
                <a:rPr lang="en-US" b="1" baseline="-25000" dirty="0" err="1" smtClean="0">
                  <a:solidFill>
                    <a:schemeClr val="tx1"/>
                  </a:solidFill>
                </a:rPr>
                <a:t>n</a:t>
              </a:r>
              <a:r>
                <a:rPr lang="de-CH" b="1" dirty="0" smtClean="0">
                  <a:solidFill>
                    <a:schemeClr val="tx1"/>
                  </a:solidFill>
                </a:rPr>
                <a:t>}</a:t>
              </a:r>
              <a:r>
                <a:rPr lang="en-US" b="1" dirty="0" smtClean="0">
                  <a:solidFill>
                    <a:schemeClr val="tx1"/>
                  </a:solidFill>
                </a:rPr>
                <a:t> </a:t>
              </a:r>
              <a:endParaRPr lang="de-CH" b="1" dirty="0">
                <a:solidFill>
                  <a:schemeClr val="tx1"/>
                </a:solidFill>
              </a:endParaRPr>
            </a:p>
          </p:txBody>
        </p:sp>
        <p:sp>
          <p:nvSpPr>
            <p:cNvPr id="42" name="Rounded Rectangle 41"/>
            <p:cNvSpPr/>
            <p:nvPr/>
          </p:nvSpPr>
          <p:spPr>
            <a:xfrm>
              <a:off x="6104448" y="1251406"/>
              <a:ext cx="2345640" cy="30538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 = {F</a:t>
              </a:r>
              <a:r>
                <a:rPr lang="en-US" b="1" baseline="-25000" dirty="0" smtClean="0">
                  <a:solidFill>
                    <a:schemeClr val="tx1"/>
                  </a:solidFill>
                </a:rPr>
                <a:t>1</a:t>
              </a:r>
              <a:r>
                <a:rPr lang="en-US" b="1" dirty="0" smtClean="0">
                  <a:solidFill>
                    <a:schemeClr val="tx1"/>
                  </a:solidFill>
                </a:rPr>
                <a:t> = 1, </a:t>
              </a:r>
              <a:r>
                <a:rPr lang="en-US" b="1" dirty="0">
                  <a:solidFill>
                    <a:schemeClr val="tx1"/>
                  </a:solidFill>
                </a:rPr>
                <a:t>..., </a:t>
              </a:r>
              <a:r>
                <a:rPr lang="en-US" b="1" dirty="0" err="1" smtClean="0">
                  <a:solidFill>
                    <a:schemeClr val="tx1"/>
                  </a:solidFill>
                </a:rPr>
                <a:t>F</a:t>
              </a:r>
              <a:r>
                <a:rPr lang="en-US" b="1" baseline="-25000" dirty="0" err="1" smtClean="0">
                  <a:solidFill>
                    <a:schemeClr val="tx1"/>
                  </a:solidFill>
                </a:rPr>
                <a:t>n</a:t>
              </a:r>
              <a:r>
                <a:rPr lang="de-CH" b="1" dirty="0" smtClean="0">
                  <a:solidFill>
                    <a:schemeClr val="tx1"/>
                  </a:solidFill>
                </a:rPr>
                <a:t> = 1}</a:t>
              </a:r>
              <a:r>
                <a:rPr lang="en-US" b="1" dirty="0" smtClean="0">
                  <a:solidFill>
                    <a:schemeClr val="tx1"/>
                  </a:solidFill>
                </a:rPr>
                <a:t> </a:t>
              </a:r>
              <a:endParaRPr lang="de-CH" b="1" dirty="0">
                <a:solidFill>
                  <a:schemeClr val="tx1"/>
                </a:solidFill>
              </a:endParaRPr>
            </a:p>
          </p:txBody>
        </p:sp>
        <p:cxnSp>
          <p:nvCxnSpPr>
            <p:cNvPr id="46" name="Straight Arrow Connector 45"/>
            <p:cNvCxnSpPr>
              <a:stCxn id="22" idx="3"/>
              <a:endCxn id="42" idx="1"/>
            </p:cNvCxnSpPr>
            <p:nvPr/>
          </p:nvCxnSpPr>
          <p:spPr>
            <a:xfrm>
              <a:off x="5082918" y="971228"/>
              <a:ext cx="1021530" cy="432871"/>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24" idx="1"/>
              <a:endCxn id="29" idx="3"/>
            </p:cNvCxnSpPr>
            <p:nvPr/>
          </p:nvCxnSpPr>
          <p:spPr>
            <a:xfrm flipH="1">
              <a:off x="1742366" y="1850027"/>
              <a:ext cx="1717531"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a:stCxn id="29" idx="2"/>
              <a:endCxn id="30" idx="0"/>
            </p:cNvCxnSpPr>
            <p:nvPr/>
          </p:nvCxnSpPr>
          <p:spPr>
            <a:xfrm>
              <a:off x="1130382" y="2002719"/>
              <a:ext cx="1" cy="113477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a:stCxn id="143" idx="2"/>
              <a:endCxn id="131" idx="0"/>
            </p:cNvCxnSpPr>
            <p:nvPr/>
          </p:nvCxnSpPr>
          <p:spPr>
            <a:xfrm flipH="1">
              <a:off x="5960460" y="5517231"/>
              <a:ext cx="2" cy="12666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7" name="Elbow Connector 136"/>
            <p:cNvCxnSpPr>
              <a:stCxn id="131" idx="3"/>
              <a:endCxn id="34" idx="3"/>
            </p:cNvCxnSpPr>
            <p:nvPr/>
          </p:nvCxnSpPr>
          <p:spPr>
            <a:xfrm flipV="1">
              <a:off x="6771970" y="970393"/>
              <a:ext cx="1678118" cy="4826193"/>
            </a:xfrm>
            <a:prstGeom prst="bentConnector3">
              <a:avLst>
                <a:gd name="adj1" fmla="val 11362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a:stCxn id="143" idx="0"/>
              <a:endCxn id="31" idx="2"/>
            </p:cNvCxnSpPr>
            <p:nvPr/>
          </p:nvCxnSpPr>
          <p:spPr>
            <a:xfrm flipH="1" flipV="1">
              <a:off x="5960461" y="5085183"/>
              <a:ext cx="1" cy="12666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3" name="Elbow Connector 152"/>
            <p:cNvCxnSpPr>
              <a:stCxn id="143" idx="3"/>
              <a:endCxn id="42" idx="3"/>
            </p:cNvCxnSpPr>
            <p:nvPr/>
          </p:nvCxnSpPr>
          <p:spPr>
            <a:xfrm flipV="1">
              <a:off x="6771972" y="1404099"/>
              <a:ext cx="1678116" cy="3960439"/>
            </a:xfrm>
            <a:prstGeom prst="bentConnector3">
              <a:avLst>
                <a:gd name="adj1" fmla="val 11362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3" name="Rounded Rectangle 142"/>
            <p:cNvSpPr/>
            <p:nvPr/>
          </p:nvSpPr>
          <p:spPr>
            <a:xfrm>
              <a:off x="5148951" y="5211845"/>
              <a:ext cx="1623021" cy="30538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tx1"/>
                  </a:solidFill>
                </a:rPr>
                <a:t>B.F</a:t>
              </a:r>
              <a:r>
                <a:rPr lang="en-US" b="1" baseline="-25000" dirty="0" err="1">
                  <a:solidFill>
                    <a:schemeClr val="tx1"/>
                  </a:solidFill>
                </a:rPr>
                <a:t>k</a:t>
              </a:r>
              <a:r>
                <a:rPr lang="en-US" b="1" dirty="0">
                  <a:solidFill>
                    <a:schemeClr val="tx1"/>
                  </a:solidFill>
                </a:rPr>
                <a:t> = 0</a:t>
              </a:r>
              <a:endParaRPr lang="de-CH" b="1" dirty="0">
                <a:solidFill>
                  <a:schemeClr val="tx1"/>
                </a:solidFill>
              </a:endParaRPr>
            </a:p>
          </p:txBody>
        </p:sp>
        <p:sp>
          <p:nvSpPr>
            <p:cNvPr id="131" name="Rounded Rectangle 130"/>
            <p:cNvSpPr/>
            <p:nvPr/>
          </p:nvSpPr>
          <p:spPr>
            <a:xfrm>
              <a:off x="5148949" y="5643893"/>
              <a:ext cx="1623021" cy="30538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 = S \ {</a:t>
              </a:r>
              <a:r>
                <a:rPr lang="en-US" b="1" dirty="0" err="1">
                  <a:solidFill>
                    <a:schemeClr val="tx1"/>
                  </a:solidFill>
                </a:rPr>
                <a:t>F</a:t>
              </a:r>
              <a:r>
                <a:rPr lang="en-US" b="1" baseline="-25000" dirty="0" err="1">
                  <a:solidFill>
                    <a:schemeClr val="tx1"/>
                  </a:solidFill>
                </a:rPr>
                <a:t>k</a:t>
              </a:r>
              <a:r>
                <a:rPr lang="en-US" b="1" dirty="0" smtClean="0">
                  <a:solidFill>
                    <a:schemeClr val="tx1"/>
                  </a:solidFill>
                </a:rPr>
                <a:t>} </a:t>
              </a:r>
              <a:endParaRPr lang="de-CH" b="1" dirty="0">
                <a:solidFill>
                  <a:schemeClr val="tx1"/>
                </a:solidFill>
              </a:endParaRPr>
            </a:p>
          </p:txBody>
        </p:sp>
        <p:sp>
          <p:nvSpPr>
            <p:cNvPr id="31" name="Rounded Rectangle 30"/>
            <p:cNvSpPr/>
            <p:nvPr/>
          </p:nvSpPr>
          <p:spPr>
            <a:xfrm>
              <a:off x="5145910" y="4211612"/>
              <a:ext cx="1629101" cy="87357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Yes:</a:t>
              </a:r>
            </a:p>
            <a:p>
              <a:pPr algn="ctr"/>
              <a:r>
                <a:rPr lang="en-US" b="1" dirty="0" smtClean="0">
                  <a:solidFill>
                    <a:schemeClr val="tx1"/>
                  </a:solidFill>
                </a:rPr>
                <a:t>Find </a:t>
              </a:r>
              <a:r>
                <a:rPr lang="en-US" b="1" dirty="0" err="1" smtClean="0">
                  <a:solidFill>
                    <a:schemeClr val="tx1"/>
                  </a:solidFill>
                </a:rPr>
                <a:t>F</a:t>
              </a:r>
              <a:r>
                <a:rPr lang="en-US" b="1" baseline="-25000" dirty="0" err="1" smtClean="0">
                  <a:solidFill>
                    <a:schemeClr val="tx1"/>
                  </a:solidFill>
                </a:rPr>
                <a:t>k</a:t>
              </a:r>
              <a:r>
                <a:rPr lang="en-US" b="1" dirty="0" smtClean="0">
                  <a:solidFill>
                    <a:schemeClr val="tx1"/>
                  </a:solidFill>
                </a:rPr>
                <a:t> with minimal RIP</a:t>
              </a:r>
              <a:r>
                <a:rPr lang="en-US" b="1" baseline="-25000" dirty="0" smtClean="0">
                  <a:solidFill>
                    <a:schemeClr val="tx1"/>
                  </a:solidFill>
                </a:rPr>
                <a:t>B</a:t>
              </a:r>
              <a:endParaRPr lang="de-CH" b="1" dirty="0">
                <a:solidFill>
                  <a:schemeClr val="tx1"/>
                </a:solidFill>
              </a:endParaRPr>
            </a:p>
          </p:txBody>
        </p:sp>
        <p:sp>
          <p:nvSpPr>
            <p:cNvPr id="25" name="Rounded Rectangle 24"/>
            <p:cNvSpPr/>
            <p:nvPr/>
          </p:nvSpPr>
          <p:spPr>
            <a:xfrm>
              <a:off x="3459897" y="2143263"/>
              <a:ext cx="1623021" cy="27762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For each F</a:t>
              </a:r>
              <a:r>
                <a:rPr lang="en-US" b="1" baseline="-25000" dirty="0" smtClean="0">
                  <a:solidFill>
                    <a:schemeClr val="tx1"/>
                  </a:solidFill>
                </a:rPr>
                <a:t>i</a:t>
              </a:r>
              <a:r>
                <a:rPr lang="en-US" b="1" dirty="0">
                  <a:solidFill>
                    <a:schemeClr val="tx1"/>
                  </a:solidFill>
                </a:rPr>
                <a:t> </a:t>
              </a:r>
              <a:r>
                <a:rPr lang="en-US" b="1" dirty="0" smtClean="0">
                  <a:solidFill>
                    <a:schemeClr val="tx1"/>
                  </a:solidFill>
                </a:rPr>
                <a:t>in S</a:t>
              </a:r>
              <a:endParaRPr lang="de-CH" b="1" dirty="0">
                <a:solidFill>
                  <a:schemeClr val="tx1"/>
                </a:solidFill>
              </a:endParaRPr>
            </a:p>
          </p:txBody>
        </p:sp>
        <p:sp>
          <p:nvSpPr>
            <p:cNvPr id="41" name="Rounded Rectangle 40"/>
            <p:cNvSpPr/>
            <p:nvPr/>
          </p:nvSpPr>
          <p:spPr>
            <a:xfrm>
              <a:off x="5151757" y="6075942"/>
              <a:ext cx="1623021" cy="30538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a:t>
              </a:r>
              <a:r>
                <a:rPr lang="en-US" b="1" baseline="-25000" dirty="0" smtClean="0">
                  <a:solidFill>
                    <a:schemeClr val="tx1"/>
                  </a:solidFill>
                </a:rPr>
                <a:t>B</a:t>
              </a:r>
              <a:r>
                <a:rPr lang="en-US" b="1" dirty="0" smtClean="0">
                  <a:solidFill>
                    <a:schemeClr val="tx1"/>
                  </a:solidFill>
                </a:rPr>
                <a:t> = T(</a:t>
              </a:r>
              <a:r>
                <a:rPr lang="en-US" b="1" dirty="0" err="1" smtClean="0">
                  <a:solidFill>
                    <a:schemeClr val="tx1"/>
                  </a:solidFill>
                </a:rPr>
                <a:t>F</a:t>
              </a:r>
              <a:r>
                <a:rPr lang="en-US" b="1" baseline="-25000" dirty="0" err="1" smtClean="0">
                  <a:solidFill>
                    <a:schemeClr val="tx1"/>
                  </a:solidFill>
                </a:rPr>
                <a:t>k</a:t>
              </a:r>
              <a:r>
                <a:rPr lang="en-US" b="1" dirty="0" smtClean="0">
                  <a:solidFill>
                    <a:schemeClr val="tx1"/>
                  </a:solidFill>
                </a:rPr>
                <a:t> = 0) </a:t>
              </a:r>
              <a:endParaRPr lang="de-CH" b="1" dirty="0">
                <a:solidFill>
                  <a:schemeClr val="tx1"/>
                </a:solidFill>
              </a:endParaRPr>
            </a:p>
          </p:txBody>
        </p:sp>
        <p:cxnSp>
          <p:nvCxnSpPr>
            <p:cNvPr id="48" name="Elbow Connector 47"/>
            <p:cNvCxnSpPr>
              <a:stCxn id="41" idx="1"/>
              <a:endCxn id="29" idx="1"/>
            </p:cNvCxnSpPr>
            <p:nvPr/>
          </p:nvCxnSpPr>
          <p:spPr>
            <a:xfrm rot="10800000">
              <a:off x="518399" y="1850027"/>
              <a:ext cx="4633359" cy="4378608"/>
            </a:xfrm>
            <a:prstGeom prst="bentConnector3">
              <a:avLst>
                <a:gd name="adj1" fmla="val 104934"/>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2" name="Elbow Connector 161"/>
            <p:cNvCxnSpPr>
              <a:stCxn id="41" idx="2"/>
              <a:endCxn id="25" idx="1"/>
            </p:cNvCxnSpPr>
            <p:nvPr/>
          </p:nvCxnSpPr>
          <p:spPr>
            <a:xfrm rot="5400000" flipH="1">
              <a:off x="2661956" y="3080017"/>
              <a:ext cx="4099253" cy="2503371"/>
            </a:xfrm>
            <a:prstGeom prst="bentConnector4">
              <a:avLst>
                <a:gd name="adj1" fmla="val -5577"/>
                <a:gd name="adj2" fmla="val 153836"/>
              </a:avLst>
            </a:prstGeom>
            <a:ln w="38100"/>
          </p:spPr>
          <p:style>
            <a:lnRef idx="1">
              <a:schemeClr val="accent1"/>
            </a:lnRef>
            <a:fillRef idx="0">
              <a:schemeClr val="accent1"/>
            </a:fillRef>
            <a:effectRef idx="0">
              <a:schemeClr val="accent1"/>
            </a:effectRef>
            <a:fontRef idx="minor">
              <a:schemeClr val="tx1"/>
            </a:fontRef>
          </p:style>
        </p:cxnSp>
      </p:grpSp>
      <p:grpSp>
        <p:nvGrpSpPr>
          <p:cNvPr id="59" name="Group 58"/>
          <p:cNvGrpSpPr/>
          <p:nvPr/>
        </p:nvGrpSpPr>
        <p:grpSpPr>
          <a:xfrm>
            <a:off x="417960" y="2617457"/>
            <a:ext cx="8280000" cy="2361748"/>
            <a:chOff x="417960" y="2617457"/>
            <a:chExt cx="8280000" cy="2361748"/>
          </a:xfrm>
        </p:grpSpPr>
        <p:sp>
          <p:nvSpPr>
            <p:cNvPr id="60" name="TextBox 59"/>
            <p:cNvSpPr txBox="1"/>
            <p:nvPr/>
          </p:nvSpPr>
          <p:spPr>
            <a:xfrm>
              <a:off x="417960" y="2617457"/>
              <a:ext cx="8280000" cy="461665"/>
            </a:xfrm>
            <a:prstGeom prst="rect">
              <a:avLst/>
            </a:prstGeom>
            <a:noFill/>
          </p:spPr>
          <p:txBody>
            <a:bodyPr wrap="square" rtlCol="0" anchor="t">
              <a:spAutoFit/>
            </a:bodyPr>
            <a:lstStyle/>
            <a:p>
              <a:pPr algn="ctr"/>
              <a:r>
                <a:rPr lang="de-CH" sz="2400" b="1" dirty="0" smtClean="0"/>
                <a:t>COMPLEXITY: O(n</a:t>
              </a:r>
              <a:r>
                <a:rPr lang="de-CH" sz="2400" b="1" baseline="30000" dirty="0" smtClean="0"/>
                <a:t>2</a:t>
              </a:r>
              <a:r>
                <a:rPr lang="de-CH" sz="2400" b="1" dirty="0" smtClean="0"/>
                <a:t>)</a:t>
              </a:r>
              <a:endParaRPr lang="de-CH" sz="2400" b="1" dirty="0"/>
            </a:p>
          </p:txBody>
        </p:sp>
        <p:sp>
          <p:nvSpPr>
            <p:cNvPr id="61" name="TextBox 60"/>
            <p:cNvSpPr txBox="1"/>
            <p:nvPr/>
          </p:nvSpPr>
          <p:spPr>
            <a:xfrm>
              <a:off x="417960" y="3409545"/>
              <a:ext cx="8280000" cy="1569660"/>
            </a:xfrm>
            <a:prstGeom prst="rect">
              <a:avLst/>
            </a:prstGeom>
            <a:noFill/>
          </p:spPr>
          <p:txBody>
            <a:bodyPr wrap="square" rtlCol="0" anchor="t">
              <a:spAutoFit/>
            </a:bodyPr>
            <a:lstStyle/>
            <a:p>
              <a:r>
                <a:rPr lang="de-CH" sz="2400" b="1" dirty="0" smtClean="0"/>
                <a:t>«</a:t>
              </a:r>
              <a:r>
                <a:rPr lang="en-US" sz="2400" dirty="0" smtClean="0"/>
                <a:t> [...] </a:t>
              </a:r>
              <a:r>
                <a:rPr lang="en-US" sz="2400" dirty="0"/>
                <a:t>IE achieves better program performance than BE, since it considers the interaction of optimizations. However, when the interactions have only small effects, BE may perform close to IE in a faster way. </a:t>
              </a:r>
              <a:r>
                <a:rPr lang="de-CH" sz="2400" b="1" dirty="0" smtClean="0"/>
                <a:t>»</a:t>
              </a:r>
              <a:endParaRPr lang="de-CH" sz="2400" b="1" dirty="0"/>
            </a:p>
          </p:txBody>
        </p:sp>
      </p:grpSp>
    </p:spTree>
    <p:extLst>
      <p:ext uri="{BB962C8B-B14F-4D97-AF65-F5344CB8AC3E}">
        <p14:creationId xmlns:p14="http://schemas.microsoft.com/office/powerpoint/2010/main" val="147301676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9"/>
                                        </p:tgtEl>
                                      </p:cBhvr>
                                    </p:animEffect>
                                    <p:set>
                                      <p:cBhvr>
                                        <p:cTn id="7" dur="1" fill="hold">
                                          <p:stCondLst>
                                            <p:cond delay="499"/>
                                          </p:stCondLst>
                                        </p:cTn>
                                        <p:tgtEl>
                                          <p:spTgt spid="49"/>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ectangle 4"/>
          <p:cNvSpPr/>
          <p:nvPr/>
        </p:nvSpPr>
        <p:spPr>
          <a:xfrm>
            <a:off x="2566628" y="404664"/>
            <a:ext cx="4010778"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AVAILABILITY</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
        <p:nvSpPr>
          <p:cNvPr id="3" name="TextBox 2"/>
          <p:cNvSpPr txBox="1"/>
          <p:nvPr/>
        </p:nvSpPr>
        <p:spPr>
          <a:xfrm>
            <a:off x="935596" y="1484784"/>
            <a:ext cx="7272808" cy="646331"/>
          </a:xfrm>
          <a:prstGeom prst="rect">
            <a:avLst/>
          </a:prstGeom>
          <a:noFill/>
        </p:spPr>
        <p:txBody>
          <a:bodyPr wrap="square" rtlCol="0">
            <a:spAutoFit/>
          </a:bodyPr>
          <a:lstStyle/>
          <a:p>
            <a:pPr algn="ctr"/>
            <a:r>
              <a:rPr lang="de-CH" sz="3600" dirty="0" smtClean="0"/>
              <a:t>As .pptx: </a:t>
            </a:r>
            <a:r>
              <a:rPr lang="de-CH" sz="3600" dirty="0" smtClean="0">
                <a:solidFill>
                  <a:schemeClr val="tx2">
                    <a:lumMod val="60000"/>
                    <a:lumOff val="40000"/>
                  </a:schemeClr>
                </a:solidFill>
              </a:rPr>
              <a:t>http://tinyurl.com/6y7gy8x</a:t>
            </a:r>
            <a:endParaRPr lang="de-CH" sz="3600" dirty="0">
              <a:solidFill>
                <a:schemeClr val="tx2">
                  <a:lumMod val="60000"/>
                  <a:lumOff val="40000"/>
                </a:schemeClr>
              </a:solidFill>
            </a:endParaRPr>
          </a:p>
        </p:txBody>
      </p:sp>
      <p:pic>
        <p:nvPicPr>
          <p:cNvPr id="2050" name="Picture 2" descr="C:\Users\Dany\Desktop\im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0616" y="2490488"/>
            <a:ext cx="3242768" cy="3242768"/>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8B09F3FB-1EC0-4694-B08F-BFFAD3DB7FEA}" type="slidenum">
              <a:rPr lang="de-CH" smtClean="0"/>
              <a:t>2</a:t>
            </a:fld>
            <a:endParaRPr lang="de-CH"/>
          </a:p>
        </p:txBody>
      </p:sp>
    </p:spTree>
    <p:extLst>
      <p:ext uri="{BB962C8B-B14F-4D97-AF65-F5344CB8AC3E}">
        <p14:creationId xmlns:p14="http://schemas.microsoft.com/office/powerpoint/2010/main" val="333769489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50" fill="hold">
                                          <p:stCondLst>
                                            <p:cond delay="0"/>
                                          </p:stCondLst>
                                        </p:cTn>
                                        <p:tgtEl>
                                          <p:spTgt spid="2050"/>
                                        </p:tgtEl>
                                        <p:attrNameLst>
                                          <p:attrName>r</p:attrName>
                                        </p:attrNameLst>
                                      </p:cBhvr>
                                    </p:animRot>
                                    <p:animRot by="-240000">
                                      <p:cBhvr>
                                        <p:cTn id="7" dur="100" fill="hold">
                                          <p:stCondLst>
                                            <p:cond delay="100"/>
                                          </p:stCondLst>
                                        </p:cTn>
                                        <p:tgtEl>
                                          <p:spTgt spid="2050"/>
                                        </p:tgtEl>
                                        <p:attrNameLst>
                                          <p:attrName>r</p:attrName>
                                        </p:attrNameLst>
                                      </p:cBhvr>
                                    </p:animRot>
                                    <p:animRot by="240000">
                                      <p:cBhvr>
                                        <p:cTn id="8" dur="100" fill="hold">
                                          <p:stCondLst>
                                            <p:cond delay="200"/>
                                          </p:stCondLst>
                                        </p:cTn>
                                        <p:tgtEl>
                                          <p:spTgt spid="2050"/>
                                        </p:tgtEl>
                                        <p:attrNameLst>
                                          <p:attrName>r</p:attrName>
                                        </p:attrNameLst>
                                      </p:cBhvr>
                                    </p:animRot>
                                    <p:animRot by="-240000">
                                      <p:cBhvr>
                                        <p:cTn id="9" dur="100" fill="hold">
                                          <p:stCondLst>
                                            <p:cond delay="300"/>
                                          </p:stCondLst>
                                        </p:cTn>
                                        <p:tgtEl>
                                          <p:spTgt spid="2050"/>
                                        </p:tgtEl>
                                        <p:attrNameLst>
                                          <p:attrName>r</p:attrName>
                                        </p:attrNameLst>
                                      </p:cBhvr>
                                    </p:animRot>
                                    <p:animRot by="120000">
                                      <p:cBhvr>
                                        <p:cTn id="10" dur="100" fill="hold">
                                          <p:stCondLst>
                                            <p:cond delay="400"/>
                                          </p:stCondLst>
                                        </p:cTn>
                                        <p:tgtEl>
                                          <p:spTgt spid="205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106712" y="404664"/>
            <a:ext cx="2930610"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EXAMPLE</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graphicFrame>
        <p:nvGraphicFramePr>
          <p:cNvPr id="2" name="Table 1"/>
          <p:cNvGraphicFramePr>
            <a:graphicFrameLocks noGrp="1"/>
          </p:cNvGraphicFramePr>
          <p:nvPr>
            <p:extLst>
              <p:ext uri="{D42A27DB-BD31-4B8C-83A1-F6EECF244321}">
                <p14:modId xmlns:p14="http://schemas.microsoft.com/office/powerpoint/2010/main" val="1151399074"/>
              </p:ext>
            </p:extLst>
          </p:nvPr>
        </p:nvGraphicFramePr>
        <p:xfrm>
          <a:off x="2391283" y="1720840"/>
          <a:ext cx="4361434" cy="3416320"/>
        </p:xfrm>
        <a:graphic>
          <a:graphicData uri="http://schemas.openxmlformats.org/drawingml/2006/table">
            <a:tbl>
              <a:tblPr firstRow="1" bandRow="1">
                <a:tableStyleId>{5C22544A-7EE6-4342-B048-85BDC9FD1C3A}</a:tableStyleId>
              </a:tblPr>
              <a:tblGrid>
                <a:gridCol w="1436497"/>
                <a:gridCol w="598805"/>
                <a:gridCol w="598805"/>
                <a:gridCol w="1023747"/>
                <a:gridCol w="703580"/>
              </a:tblGrid>
              <a:tr h="683264">
                <a:tc>
                  <a:txBody>
                    <a:bodyPr/>
                    <a:lstStyle/>
                    <a:p>
                      <a:pPr algn="ctr"/>
                      <a:r>
                        <a:rPr lang="de-CH" b="1" dirty="0" smtClean="0"/>
                        <a:t>Combination</a:t>
                      </a:r>
                      <a:endParaRPr lang="de-CH" b="1" baseline="-25000" dirty="0"/>
                    </a:p>
                  </a:txBody>
                  <a:tcPr anchor="ctr"/>
                </a:tc>
                <a:tc>
                  <a:txBody>
                    <a:bodyPr/>
                    <a:lstStyle/>
                    <a:p>
                      <a:pPr algn="ctr"/>
                      <a:r>
                        <a:rPr lang="de-CH" b="1" dirty="0" smtClean="0"/>
                        <a:t>F</a:t>
                      </a:r>
                      <a:r>
                        <a:rPr lang="de-CH" b="1" baseline="-25000" dirty="0" smtClean="0"/>
                        <a:t>1</a:t>
                      </a:r>
                      <a:endParaRPr lang="de-CH" b="1" baseline="-25000" dirty="0"/>
                    </a:p>
                  </a:txBody>
                  <a:tcPr anchor="ctr"/>
                </a:tc>
                <a:tc>
                  <a:txBody>
                    <a:bodyPr/>
                    <a:lstStyle/>
                    <a:p>
                      <a:pPr algn="ctr"/>
                      <a:r>
                        <a:rPr lang="de-CH" b="1" dirty="0" smtClean="0"/>
                        <a:t>F</a:t>
                      </a:r>
                      <a:r>
                        <a:rPr lang="de-CH" b="1" baseline="-25000" dirty="0" smtClean="0"/>
                        <a:t>2</a:t>
                      </a:r>
                      <a:endParaRPr lang="de-CH" b="1" baseline="-250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CH" b="1" baseline="0" dirty="0" smtClean="0"/>
                        <a:t>Runtime</a:t>
                      </a:r>
                      <a:endParaRPr lang="de-CH" b="1" baseline="-250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CH" b="1" baseline="0" dirty="0" smtClean="0"/>
                        <a:t>RIP</a:t>
                      </a:r>
                      <a:r>
                        <a:rPr lang="de-CH" b="1" baseline="-25000" dirty="0" smtClean="0"/>
                        <a:t>B</a:t>
                      </a:r>
                    </a:p>
                  </a:txBody>
                  <a:tcPr anchor="ctr"/>
                </a:tc>
              </a:tr>
              <a:tr h="683264">
                <a:tc>
                  <a:txBody>
                    <a:bodyPr/>
                    <a:lstStyle/>
                    <a:p>
                      <a:pPr algn="ctr"/>
                      <a:r>
                        <a:rPr lang="de-CH" b="1" dirty="0" smtClean="0"/>
                        <a:t>1</a:t>
                      </a:r>
                      <a:endParaRPr lang="de-CH" b="1" dirty="0"/>
                    </a:p>
                  </a:txBody>
                  <a:tcPr anchor="ctr"/>
                </a:tc>
                <a:tc>
                  <a:txBody>
                    <a:bodyPr/>
                    <a:lstStyle/>
                    <a:p>
                      <a:pPr algn="ctr"/>
                      <a:r>
                        <a:rPr lang="de-CH" b="1" dirty="0" smtClean="0"/>
                        <a:t>OFF</a:t>
                      </a:r>
                      <a:endParaRPr lang="de-CH" b="1" dirty="0"/>
                    </a:p>
                  </a:txBody>
                  <a:tcPr anchor="ctr"/>
                </a:tc>
                <a:tc>
                  <a:txBody>
                    <a:bodyPr/>
                    <a:lstStyle/>
                    <a:p>
                      <a:pPr algn="ctr"/>
                      <a:r>
                        <a:rPr lang="de-CH" b="1" dirty="0" smtClean="0"/>
                        <a:t>OFF</a:t>
                      </a:r>
                      <a:endParaRPr lang="de-CH" b="1" dirty="0"/>
                    </a:p>
                  </a:txBody>
                  <a:tcPr anchor="ctr"/>
                </a:tc>
                <a:tc>
                  <a:txBody>
                    <a:bodyPr/>
                    <a:lstStyle/>
                    <a:p>
                      <a:pPr algn="ctr"/>
                      <a:r>
                        <a:rPr lang="de-CH" b="1" dirty="0" smtClean="0"/>
                        <a:t>320 ms</a:t>
                      </a:r>
                      <a:endParaRPr lang="de-CH" b="1" dirty="0"/>
                    </a:p>
                  </a:txBody>
                  <a:tcPr anchor="ctr"/>
                </a:tc>
                <a:tc>
                  <a:txBody>
                    <a:bodyPr/>
                    <a:lstStyle/>
                    <a:p>
                      <a:pPr algn="ctr"/>
                      <a:r>
                        <a:rPr lang="de-CH" b="1" dirty="0" smtClean="0"/>
                        <a:t>60%</a:t>
                      </a:r>
                      <a:endParaRPr lang="de-CH" b="1" dirty="0"/>
                    </a:p>
                  </a:txBody>
                  <a:tcPr anchor="ctr"/>
                </a:tc>
              </a:tr>
              <a:tr h="683264">
                <a:tc>
                  <a:txBody>
                    <a:bodyPr/>
                    <a:lstStyle/>
                    <a:p>
                      <a:pPr algn="ctr"/>
                      <a:r>
                        <a:rPr lang="de-CH" b="1" dirty="0" smtClean="0"/>
                        <a:t>2</a:t>
                      </a:r>
                      <a:endParaRPr lang="de-CH" b="1" dirty="0"/>
                    </a:p>
                  </a:txBody>
                  <a:tcPr anchor="ctr"/>
                </a:tc>
                <a:tc>
                  <a:txBody>
                    <a:bodyPr/>
                    <a:lstStyle/>
                    <a:p>
                      <a:pPr algn="ctr"/>
                      <a:r>
                        <a:rPr lang="de-CH" b="1" dirty="0" smtClean="0"/>
                        <a:t>ON</a:t>
                      </a:r>
                      <a:endParaRPr lang="de-CH" b="1" dirty="0"/>
                    </a:p>
                  </a:txBody>
                  <a:tcPr anchor="ctr"/>
                </a:tc>
                <a:tc>
                  <a:txBody>
                    <a:bodyPr/>
                    <a:lstStyle/>
                    <a:p>
                      <a:pPr algn="ctr"/>
                      <a:r>
                        <a:rPr lang="de-CH" b="1" dirty="0" smtClean="0"/>
                        <a:t>OFF</a:t>
                      </a:r>
                      <a:endParaRPr lang="de-CH" b="1" dirty="0"/>
                    </a:p>
                  </a:txBody>
                  <a:tcPr anchor="ctr"/>
                </a:tc>
                <a:tc>
                  <a:txBody>
                    <a:bodyPr/>
                    <a:lstStyle/>
                    <a:p>
                      <a:pPr algn="ctr"/>
                      <a:r>
                        <a:rPr lang="de-CH" b="1" dirty="0" smtClean="0"/>
                        <a:t>160 ms</a:t>
                      </a:r>
                      <a:endParaRPr lang="de-CH" b="1" dirty="0"/>
                    </a:p>
                  </a:txBody>
                  <a:tcPr anchor="ctr"/>
                </a:tc>
                <a:tc>
                  <a:txBody>
                    <a:bodyPr/>
                    <a:lstStyle/>
                    <a:p>
                      <a:pPr algn="ctr"/>
                      <a:r>
                        <a:rPr lang="de-CH" b="1" dirty="0" smtClean="0"/>
                        <a:t>-20%</a:t>
                      </a:r>
                      <a:endParaRPr lang="de-CH" b="1" dirty="0"/>
                    </a:p>
                  </a:txBody>
                  <a:tcPr anchor="ctr"/>
                </a:tc>
              </a:tr>
              <a:tr h="683264">
                <a:tc>
                  <a:txBody>
                    <a:bodyPr/>
                    <a:lstStyle/>
                    <a:p>
                      <a:pPr algn="ctr"/>
                      <a:r>
                        <a:rPr lang="de-CH" b="1" dirty="0" smtClean="0"/>
                        <a:t>3</a:t>
                      </a:r>
                      <a:endParaRPr lang="de-CH" b="1" dirty="0"/>
                    </a:p>
                  </a:txBody>
                  <a:tcPr anchor="ctr"/>
                </a:tc>
                <a:tc>
                  <a:txBody>
                    <a:bodyPr/>
                    <a:lstStyle/>
                    <a:p>
                      <a:pPr algn="ctr"/>
                      <a:r>
                        <a:rPr lang="de-CH" b="1" dirty="0" smtClean="0"/>
                        <a:t>OFF</a:t>
                      </a:r>
                      <a:endParaRPr lang="de-CH" b="1" dirty="0"/>
                    </a:p>
                  </a:txBody>
                  <a:tcPr anchor="ctr"/>
                </a:tc>
                <a:tc>
                  <a:txBody>
                    <a:bodyPr/>
                    <a:lstStyle/>
                    <a:p>
                      <a:pPr algn="ctr"/>
                      <a:r>
                        <a:rPr lang="de-CH" b="1" dirty="0" smtClean="0"/>
                        <a:t>ON</a:t>
                      </a:r>
                      <a:endParaRPr lang="de-CH" b="1" dirty="0"/>
                    </a:p>
                  </a:txBody>
                  <a:tcPr anchor="ctr"/>
                </a:tc>
                <a:tc>
                  <a:txBody>
                    <a:bodyPr/>
                    <a:lstStyle/>
                    <a:p>
                      <a:pPr algn="ctr"/>
                      <a:r>
                        <a:rPr lang="de-CH" b="1" dirty="0" smtClean="0"/>
                        <a:t>180 ms</a:t>
                      </a:r>
                      <a:endParaRPr lang="de-CH" b="1" dirty="0"/>
                    </a:p>
                  </a:txBody>
                  <a:tcPr anchor="ctr"/>
                </a:tc>
                <a:tc>
                  <a:txBody>
                    <a:bodyPr/>
                    <a:lstStyle/>
                    <a:p>
                      <a:pPr algn="ctr"/>
                      <a:r>
                        <a:rPr lang="de-CH" b="1" dirty="0" smtClean="0"/>
                        <a:t>-10%</a:t>
                      </a:r>
                      <a:endParaRPr lang="de-CH" b="1" dirty="0"/>
                    </a:p>
                  </a:txBody>
                  <a:tcPr anchor="ctr"/>
                </a:tc>
              </a:tr>
              <a:tr h="683264">
                <a:tc>
                  <a:txBody>
                    <a:bodyPr/>
                    <a:lstStyle/>
                    <a:p>
                      <a:pPr algn="ctr"/>
                      <a:r>
                        <a:rPr lang="de-CH" b="1" dirty="0" smtClean="0"/>
                        <a:t>4</a:t>
                      </a:r>
                      <a:endParaRPr lang="de-CH" b="1" dirty="0"/>
                    </a:p>
                  </a:txBody>
                  <a:tcPr anchor="ctr"/>
                </a:tc>
                <a:tc>
                  <a:txBody>
                    <a:bodyPr/>
                    <a:lstStyle/>
                    <a:p>
                      <a:pPr algn="ctr"/>
                      <a:r>
                        <a:rPr lang="de-CH" b="1" dirty="0" smtClean="0"/>
                        <a:t>ON</a:t>
                      </a:r>
                      <a:endParaRPr lang="de-CH" b="1" dirty="0"/>
                    </a:p>
                  </a:txBody>
                  <a:tcPr anchor="ctr"/>
                </a:tc>
                <a:tc>
                  <a:txBody>
                    <a:bodyPr/>
                    <a:lstStyle/>
                    <a:p>
                      <a:pPr algn="ctr"/>
                      <a:r>
                        <a:rPr lang="de-CH" b="1" dirty="0" smtClean="0"/>
                        <a:t>ON</a:t>
                      </a:r>
                      <a:endParaRPr lang="de-CH" b="1" dirty="0"/>
                    </a:p>
                  </a:txBody>
                  <a:tcPr anchor="ctr"/>
                </a:tc>
                <a:tc>
                  <a:txBody>
                    <a:bodyPr/>
                    <a:lstStyle/>
                    <a:p>
                      <a:pPr algn="ctr"/>
                      <a:r>
                        <a:rPr lang="de-CH" b="1" dirty="0" smtClean="0"/>
                        <a:t>200 ms</a:t>
                      </a:r>
                      <a:endParaRPr lang="de-CH" b="1" dirty="0"/>
                    </a:p>
                  </a:txBody>
                  <a:tcPr anchor="ctr"/>
                </a:tc>
                <a:tc>
                  <a:txBody>
                    <a:bodyPr/>
                    <a:lstStyle/>
                    <a:p>
                      <a:pPr algn="ctr"/>
                      <a:r>
                        <a:rPr lang="de-CH" b="1" dirty="0" smtClean="0"/>
                        <a:t>(0%)</a:t>
                      </a:r>
                      <a:endParaRPr lang="de-CH" b="1" dirty="0"/>
                    </a:p>
                  </a:txBody>
                  <a:tcPr anchor="ctr"/>
                </a:tc>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1035803456"/>
              </p:ext>
            </p:extLst>
          </p:nvPr>
        </p:nvGraphicFramePr>
        <p:xfrm>
          <a:off x="2402816" y="1716574"/>
          <a:ext cx="4361434" cy="3416320"/>
        </p:xfrm>
        <a:graphic>
          <a:graphicData uri="http://schemas.openxmlformats.org/drawingml/2006/table">
            <a:tbl>
              <a:tblPr firstRow="1" bandRow="1">
                <a:tableStyleId>{5C22544A-7EE6-4342-B048-85BDC9FD1C3A}</a:tableStyleId>
              </a:tblPr>
              <a:tblGrid>
                <a:gridCol w="1436497"/>
                <a:gridCol w="598805"/>
                <a:gridCol w="598805"/>
                <a:gridCol w="1023747"/>
                <a:gridCol w="703580"/>
              </a:tblGrid>
              <a:tr h="683264">
                <a:tc>
                  <a:txBody>
                    <a:bodyPr/>
                    <a:lstStyle/>
                    <a:p>
                      <a:pPr algn="ctr"/>
                      <a:r>
                        <a:rPr lang="de-CH" b="1" dirty="0" smtClean="0"/>
                        <a:t>Combination</a:t>
                      </a:r>
                      <a:endParaRPr lang="de-CH" b="1" baseline="-25000" dirty="0"/>
                    </a:p>
                  </a:txBody>
                  <a:tcPr anchor="ctr"/>
                </a:tc>
                <a:tc>
                  <a:txBody>
                    <a:bodyPr/>
                    <a:lstStyle/>
                    <a:p>
                      <a:pPr algn="ctr"/>
                      <a:r>
                        <a:rPr lang="de-CH" b="1" dirty="0" smtClean="0"/>
                        <a:t>F</a:t>
                      </a:r>
                      <a:r>
                        <a:rPr lang="de-CH" b="1" baseline="-25000" dirty="0" smtClean="0"/>
                        <a:t>1</a:t>
                      </a:r>
                      <a:endParaRPr lang="de-CH" b="1" baseline="-25000" dirty="0"/>
                    </a:p>
                  </a:txBody>
                  <a:tcPr anchor="ctr"/>
                </a:tc>
                <a:tc>
                  <a:txBody>
                    <a:bodyPr/>
                    <a:lstStyle/>
                    <a:p>
                      <a:pPr algn="ctr"/>
                      <a:r>
                        <a:rPr lang="de-CH" b="1" dirty="0" smtClean="0"/>
                        <a:t>F</a:t>
                      </a:r>
                      <a:r>
                        <a:rPr lang="de-CH" b="1" baseline="-25000" dirty="0" smtClean="0"/>
                        <a:t>2</a:t>
                      </a:r>
                      <a:endParaRPr lang="de-CH" b="1" baseline="-250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CH" b="1" baseline="0" dirty="0" smtClean="0"/>
                        <a:t>Runtime</a:t>
                      </a:r>
                      <a:endParaRPr lang="de-CH" b="1" baseline="-250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CH" b="1" baseline="0" dirty="0" smtClean="0"/>
                        <a:t>RIP</a:t>
                      </a:r>
                      <a:r>
                        <a:rPr lang="de-CH" b="1" baseline="-25000" dirty="0" smtClean="0"/>
                        <a:t>B</a:t>
                      </a:r>
                    </a:p>
                  </a:txBody>
                  <a:tcPr anchor="ctr"/>
                </a:tc>
              </a:tr>
              <a:tr h="683264">
                <a:tc>
                  <a:txBody>
                    <a:bodyPr/>
                    <a:lstStyle/>
                    <a:p>
                      <a:pPr algn="ctr"/>
                      <a:r>
                        <a:rPr lang="de-CH" b="1" dirty="0" smtClean="0"/>
                        <a:t>1</a:t>
                      </a:r>
                      <a:endParaRPr lang="de-CH" b="1" dirty="0"/>
                    </a:p>
                  </a:txBody>
                  <a:tcPr anchor="ctr"/>
                </a:tc>
                <a:tc>
                  <a:txBody>
                    <a:bodyPr/>
                    <a:lstStyle/>
                    <a:p>
                      <a:pPr algn="ctr"/>
                      <a:r>
                        <a:rPr lang="de-CH" b="1" dirty="0" smtClean="0"/>
                        <a:t>OFF</a:t>
                      </a:r>
                      <a:endParaRPr lang="de-CH" b="1" dirty="0"/>
                    </a:p>
                  </a:txBody>
                  <a:tcPr anchor="ctr"/>
                </a:tc>
                <a:tc>
                  <a:txBody>
                    <a:bodyPr/>
                    <a:lstStyle/>
                    <a:p>
                      <a:pPr algn="ctr"/>
                      <a:r>
                        <a:rPr lang="de-CH" b="1" dirty="0" smtClean="0"/>
                        <a:t>OFF</a:t>
                      </a:r>
                      <a:endParaRPr lang="de-CH" b="1" dirty="0"/>
                    </a:p>
                  </a:txBody>
                  <a:tcPr anchor="ctr"/>
                </a:tc>
                <a:tc>
                  <a:txBody>
                    <a:bodyPr/>
                    <a:lstStyle/>
                    <a:p>
                      <a:pPr algn="ctr"/>
                      <a:r>
                        <a:rPr lang="de-CH" b="1" dirty="0" smtClean="0"/>
                        <a:t>320 ms</a:t>
                      </a:r>
                      <a:endParaRPr lang="de-CH" b="1" dirty="0"/>
                    </a:p>
                  </a:txBody>
                  <a:tcPr anchor="ctr"/>
                </a:tc>
                <a:tc>
                  <a:txBody>
                    <a:bodyPr/>
                    <a:lstStyle/>
                    <a:p>
                      <a:pPr algn="ctr"/>
                      <a:r>
                        <a:rPr lang="de-CH" b="1" dirty="0" smtClean="0"/>
                        <a:t>100%</a:t>
                      </a:r>
                      <a:endParaRPr lang="de-CH" b="1" dirty="0"/>
                    </a:p>
                  </a:txBody>
                  <a:tcPr anchor="ctr"/>
                </a:tc>
              </a:tr>
              <a:tr h="683264">
                <a:tc>
                  <a:txBody>
                    <a:bodyPr/>
                    <a:lstStyle/>
                    <a:p>
                      <a:pPr algn="ctr"/>
                      <a:r>
                        <a:rPr lang="de-CH" b="1" dirty="0" smtClean="0"/>
                        <a:t>2</a:t>
                      </a:r>
                      <a:endParaRPr lang="de-CH" b="1" dirty="0"/>
                    </a:p>
                  </a:txBody>
                  <a:tcPr anchor="ctr"/>
                </a:tc>
                <a:tc>
                  <a:txBody>
                    <a:bodyPr/>
                    <a:lstStyle/>
                    <a:p>
                      <a:pPr algn="ctr"/>
                      <a:r>
                        <a:rPr lang="de-CH" b="1" dirty="0" smtClean="0"/>
                        <a:t>ON</a:t>
                      </a:r>
                      <a:endParaRPr lang="de-CH" b="1" dirty="0"/>
                    </a:p>
                  </a:txBody>
                  <a:tcPr anchor="ctr"/>
                </a:tc>
                <a:tc>
                  <a:txBody>
                    <a:bodyPr/>
                    <a:lstStyle/>
                    <a:p>
                      <a:pPr algn="ctr"/>
                      <a:r>
                        <a:rPr lang="de-CH" b="1" dirty="0" smtClean="0"/>
                        <a:t>OFF</a:t>
                      </a:r>
                      <a:endParaRPr lang="de-CH" b="1" dirty="0"/>
                    </a:p>
                  </a:txBody>
                  <a:tcPr anchor="ctr"/>
                </a:tc>
                <a:tc>
                  <a:txBody>
                    <a:bodyPr/>
                    <a:lstStyle/>
                    <a:p>
                      <a:pPr algn="ctr"/>
                      <a:r>
                        <a:rPr lang="de-CH" b="1" dirty="0" smtClean="0"/>
                        <a:t>160 ms</a:t>
                      </a:r>
                      <a:endParaRPr lang="de-CH" b="1" dirty="0"/>
                    </a:p>
                  </a:txBody>
                  <a:tcPr anchor="ctr"/>
                </a:tc>
                <a:tc>
                  <a:txBody>
                    <a:bodyPr/>
                    <a:lstStyle/>
                    <a:p>
                      <a:pPr algn="ctr"/>
                      <a:r>
                        <a:rPr lang="de-CH" b="1" dirty="0" smtClean="0"/>
                        <a:t>(0%)</a:t>
                      </a:r>
                      <a:endParaRPr lang="de-CH" b="1" dirty="0"/>
                    </a:p>
                  </a:txBody>
                  <a:tcPr anchor="ctr"/>
                </a:tc>
              </a:tr>
              <a:tr h="683264">
                <a:tc>
                  <a:txBody>
                    <a:bodyPr/>
                    <a:lstStyle/>
                    <a:p>
                      <a:pPr algn="ctr"/>
                      <a:r>
                        <a:rPr lang="de-CH" b="1" dirty="0" smtClean="0"/>
                        <a:t>3</a:t>
                      </a:r>
                      <a:endParaRPr lang="de-CH" b="1" dirty="0"/>
                    </a:p>
                  </a:txBody>
                  <a:tcPr anchor="ctr"/>
                </a:tc>
                <a:tc>
                  <a:txBody>
                    <a:bodyPr/>
                    <a:lstStyle/>
                    <a:p>
                      <a:pPr algn="ctr"/>
                      <a:r>
                        <a:rPr lang="de-CH" b="1" dirty="0" smtClean="0"/>
                        <a:t>OFF</a:t>
                      </a:r>
                      <a:endParaRPr lang="de-CH" b="1" dirty="0"/>
                    </a:p>
                  </a:txBody>
                  <a:tcPr anchor="ctr"/>
                </a:tc>
                <a:tc>
                  <a:txBody>
                    <a:bodyPr/>
                    <a:lstStyle/>
                    <a:p>
                      <a:pPr algn="ctr"/>
                      <a:r>
                        <a:rPr lang="de-CH" b="1" dirty="0" smtClean="0"/>
                        <a:t>ON</a:t>
                      </a:r>
                      <a:endParaRPr lang="de-CH" b="1" dirty="0"/>
                    </a:p>
                  </a:txBody>
                  <a:tcPr anchor="ctr"/>
                </a:tc>
                <a:tc>
                  <a:txBody>
                    <a:bodyPr/>
                    <a:lstStyle/>
                    <a:p>
                      <a:pPr algn="ctr"/>
                      <a:r>
                        <a:rPr lang="de-CH" b="1" dirty="0" smtClean="0"/>
                        <a:t>180 ms</a:t>
                      </a:r>
                      <a:endParaRPr lang="de-CH" b="1" dirty="0"/>
                    </a:p>
                  </a:txBody>
                  <a:tcPr anchor="ctr"/>
                </a:tc>
                <a:tc>
                  <a:txBody>
                    <a:bodyPr/>
                    <a:lstStyle/>
                    <a:p>
                      <a:pPr algn="ctr"/>
                      <a:endParaRPr lang="de-CH" b="1" dirty="0"/>
                    </a:p>
                  </a:txBody>
                  <a:tcPr anchor="ctr"/>
                </a:tc>
              </a:tr>
              <a:tr h="683264">
                <a:tc>
                  <a:txBody>
                    <a:bodyPr/>
                    <a:lstStyle/>
                    <a:p>
                      <a:pPr algn="ctr"/>
                      <a:r>
                        <a:rPr lang="de-CH" b="1" dirty="0" smtClean="0"/>
                        <a:t>4</a:t>
                      </a:r>
                      <a:endParaRPr lang="de-CH" b="1" dirty="0"/>
                    </a:p>
                  </a:txBody>
                  <a:tcPr anchor="ctr"/>
                </a:tc>
                <a:tc>
                  <a:txBody>
                    <a:bodyPr/>
                    <a:lstStyle/>
                    <a:p>
                      <a:pPr algn="ctr"/>
                      <a:r>
                        <a:rPr lang="de-CH" b="1" dirty="0" smtClean="0"/>
                        <a:t>ON</a:t>
                      </a:r>
                      <a:endParaRPr lang="de-CH" b="1" dirty="0"/>
                    </a:p>
                  </a:txBody>
                  <a:tcPr anchor="ctr"/>
                </a:tc>
                <a:tc>
                  <a:txBody>
                    <a:bodyPr/>
                    <a:lstStyle/>
                    <a:p>
                      <a:pPr algn="ctr"/>
                      <a:r>
                        <a:rPr lang="de-CH" b="1" dirty="0" smtClean="0"/>
                        <a:t>ON</a:t>
                      </a:r>
                      <a:endParaRPr lang="de-CH" b="1" dirty="0"/>
                    </a:p>
                  </a:txBody>
                  <a:tcPr anchor="ctr"/>
                </a:tc>
                <a:tc>
                  <a:txBody>
                    <a:bodyPr/>
                    <a:lstStyle/>
                    <a:p>
                      <a:pPr algn="ctr"/>
                      <a:r>
                        <a:rPr lang="de-CH" b="1" dirty="0" smtClean="0"/>
                        <a:t>200 ms</a:t>
                      </a:r>
                      <a:endParaRPr lang="de-CH" b="1" dirty="0"/>
                    </a:p>
                  </a:txBody>
                  <a:tcPr anchor="ctr"/>
                </a:tc>
                <a:tc>
                  <a:txBody>
                    <a:bodyPr/>
                    <a:lstStyle/>
                    <a:p>
                      <a:pPr algn="ctr"/>
                      <a:endParaRPr lang="de-CH" b="1" dirty="0"/>
                    </a:p>
                  </a:txBody>
                  <a:tcPr anchor="ctr"/>
                </a:tc>
              </a:tr>
            </a:tbl>
          </a:graphicData>
        </a:graphic>
      </p:graphicFrame>
      <p:sp>
        <p:nvSpPr>
          <p:cNvPr id="4" name="Rectangle 3"/>
          <p:cNvSpPr/>
          <p:nvPr/>
        </p:nvSpPr>
        <p:spPr>
          <a:xfrm>
            <a:off x="2411760" y="4464670"/>
            <a:ext cx="4320480" cy="648072"/>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7" name="Rectangle 6"/>
          <p:cNvSpPr/>
          <p:nvPr/>
        </p:nvSpPr>
        <p:spPr>
          <a:xfrm>
            <a:off x="2411760" y="3784848"/>
            <a:ext cx="4320480" cy="648072"/>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8" name="Rectangle 7"/>
          <p:cNvSpPr/>
          <p:nvPr/>
        </p:nvSpPr>
        <p:spPr>
          <a:xfrm>
            <a:off x="2411760" y="3102868"/>
            <a:ext cx="4320480" cy="648072"/>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 name="TextBox 9"/>
          <p:cNvSpPr txBox="1"/>
          <p:nvPr/>
        </p:nvSpPr>
        <p:spPr>
          <a:xfrm>
            <a:off x="7513372" y="4464670"/>
            <a:ext cx="587020" cy="646331"/>
          </a:xfrm>
          <a:prstGeom prst="rect">
            <a:avLst/>
          </a:prstGeom>
          <a:noFill/>
        </p:spPr>
        <p:txBody>
          <a:bodyPr wrap="none" rtlCol="0">
            <a:spAutoFit/>
          </a:bodyPr>
          <a:lstStyle/>
          <a:p>
            <a:r>
              <a:rPr lang="de-CH" sz="3600" b="1" dirty="0" smtClean="0"/>
              <a:t>T</a:t>
            </a:r>
            <a:r>
              <a:rPr lang="de-CH" sz="3600" b="1" baseline="-25000" dirty="0" smtClean="0"/>
              <a:t>B</a:t>
            </a:r>
            <a:endParaRPr lang="de-CH" sz="3600" b="1" dirty="0"/>
          </a:p>
        </p:txBody>
      </p:sp>
      <p:cxnSp>
        <p:nvCxnSpPr>
          <p:cNvPr id="12" name="Straight Arrow Connector 11"/>
          <p:cNvCxnSpPr>
            <a:stCxn id="4" idx="3"/>
            <a:endCxn id="10" idx="1"/>
          </p:cNvCxnSpPr>
          <p:nvPr/>
        </p:nvCxnSpPr>
        <p:spPr>
          <a:xfrm flipV="1">
            <a:off x="6732240" y="4787836"/>
            <a:ext cx="781132" cy="87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2" idx="3"/>
            <a:endCxn id="16" idx="1"/>
          </p:cNvCxnSpPr>
          <p:nvPr/>
        </p:nvCxnSpPr>
        <p:spPr>
          <a:xfrm>
            <a:off x="6752717" y="3429000"/>
            <a:ext cx="755845" cy="360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508562" y="3109436"/>
            <a:ext cx="587020" cy="646331"/>
          </a:xfrm>
          <a:prstGeom prst="rect">
            <a:avLst/>
          </a:prstGeom>
          <a:noFill/>
        </p:spPr>
        <p:txBody>
          <a:bodyPr wrap="none" rtlCol="0">
            <a:spAutoFit/>
          </a:bodyPr>
          <a:lstStyle/>
          <a:p>
            <a:r>
              <a:rPr lang="de-CH" sz="3600" b="1" dirty="0" smtClean="0"/>
              <a:t>T</a:t>
            </a:r>
            <a:r>
              <a:rPr lang="de-CH" sz="3600" b="1" baseline="-25000" dirty="0" smtClean="0"/>
              <a:t>B</a:t>
            </a:r>
            <a:endParaRPr lang="de-CH" sz="3600" b="1" dirty="0"/>
          </a:p>
        </p:txBody>
      </p:sp>
      <p:sp>
        <p:nvSpPr>
          <p:cNvPr id="18" name="Rectangle 17"/>
          <p:cNvSpPr/>
          <p:nvPr/>
        </p:nvSpPr>
        <p:spPr>
          <a:xfrm>
            <a:off x="2411760" y="3109436"/>
            <a:ext cx="4320480" cy="648072"/>
          </a:xfrm>
          <a:prstGeom prst="rect">
            <a:avLst/>
          </a:prstGeom>
          <a:noFill/>
          <a:ln>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9" name="Rectangle 18"/>
          <p:cNvSpPr/>
          <p:nvPr/>
        </p:nvSpPr>
        <p:spPr>
          <a:xfrm>
            <a:off x="2411760" y="2420888"/>
            <a:ext cx="4320480" cy="648072"/>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2" name="Rectangle 21"/>
          <p:cNvSpPr/>
          <p:nvPr/>
        </p:nvSpPr>
        <p:spPr>
          <a:xfrm rot="1800000">
            <a:off x="104015" y="458956"/>
            <a:ext cx="8935971" cy="5940088"/>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8000" b="1" dirty="0" smtClean="0">
                <a:ln w="11430"/>
                <a:solidFill>
                  <a:srgbClr val="00B050"/>
                </a:solidFill>
                <a:effectLst>
                  <a:outerShdw blurRad="50800" dist="39000" dir="5460000" algn="tl">
                    <a:srgbClr val="000000">
                      <a:alpha val="38000"/>
                    </a:srgbClr>
                  </a:outerShdw>
                </a:effectLst>
              </a:rPr>
              <a:t>YES</a:t>
            </a:r>
            <a:r>
              <a:rPr lang="en-US" sz="38000" b="1" cap="none" spc="0" dirty="0" smtClean="0">
                <a:ln w="11430"/>
                <a:solidFill>
                  <a:srgbClr val="00B050"/>
                </a:solidFill>
                <a:effectLst>
                  <a:outerShdw blurRad="50800" dist="39000" dir="5460000" algn="tl">
                    <a:srgbClr val="000000">
                      <a:alpha val="38000"/>
                    </a:srgbClr>
                  </a:outerShdw>
                </a:effectLst>
              </a:rPr>
              <a:t>!</a:t>
            </a:r>
            <a:endParaRPr lang="en-US" sz="38000" b="1" cap="none" spc="0" dirty="0">
              <a:ln w="11430"/>
              <a:solidFill>
                <a:srgbClr val="00B050"/>
              </a:solidFill>
              <a:effectLst>
                <a:outerShdw blurRad="50800" dist="39000" dir="5460000" algn="tl">
                  <a:srgbClr val="000000">
                    <a:alpha val="38000"/>
                  </a:srgbClr>
                </a:outerShdw>
              </a:effectLst>
            </a:endParaRPr>
          </a:p>
        </p:txBody>
      </p:sp>
      <p:sp>
        <p:nvSpPr>
          <p:cNvPr id="23" name="Slide Number Placeholder 22"/>
          <p:cNvSpPr>
            <a:spLocks noGrp="1"/>
          </p:cNvSpPr>
          <p:nvPr>
            <p:ph type="sldNum" sz="quarter" idx="12"/>
          </p:nvPr>
        </p:nvSpPr>
        <p:spPr/>
        <p:txBody>
          <a:bodyPr/>
          <a:lstStyle/>
          <a:p>
            <a:fld id="{8B09F3FB-1EC0-4694-B08F-BFFAD3DB7FEA}" type="slidenum">
              <a:rPr lang="de-CH" smtClean="0"/>
              <a:t>20</a:t>
            </a:fld>
            <a:endParaRPr lang="de-CH"/>
          </a:p>
        </p:txBody>
      </p:sp>
    </p:spTree>
    <p:extLst>
      <p:ext uri="{BB962C8B-B14F-4D97-AF65-F5344CB8AC3E}">
        <p14:creationId xmlns:p14="http://schemas.microsoft.com/office/powerpoint/2010/main" val="183321497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par>
                          <p:cTn id="17" fill="hold">
                            <p:stCondLst>
                              <p:cond delay="1000"/>
                            </p:stCondLst>
                            <p:childTnLst>
                              <p:par>
                                <p:cTn id="18" presetID="26" presetClass="emph" presetSubtype="0" fill="hold" grpId="1" nodeType="afterEffect">
                                  <p:stCondLst>
                                    <p:cond delay="0"/>
                                  </p:stCondLst>
                                  <p:childTnLst>
                                    <p:animEffect transition="out" filter="fade">
                                      <p:cBhvr>
                                        <p:cTn id="19" dur="500" tmFilter="0, 0; .2, .5; .8, .5; 1, 0"/>
                                        <p:tgtEl>
                                          <p:spTgt spid="10"/>
                                        </p:tgtEl>
                                      </p:cBhvr>
                                    </p:animEffect>
                                    <p:animScale>
                                      <p:cBhvr>
                                        <p:cTn id="20" dur="250" autoRev="1" fill="hold"/>
                                        <p:tgtEl>
                                          <p:spTgt spid="10"/>
                                        </p:tgtEl>
                                      </p:cBhvr>
                                      <p:by x="105000" y="105000"/>
                                    </p:animScale>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4"/>
                                        </p:tgtEl>
                                      </p:cBhvr>
                                    </p:animEffect>
                                    <p:set>
                                      <p:cBhvr>
                                        <p:cTn id="25" dur="1" fill="hold">
                                          <p:stCondLst>
                                            <p:cond delay="499"/>
                                          </p:stCondLst>
                                        </p:cTn>
                                        <p:tgtEl>
                                          <p:spTgt spid="4"/>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12"/>
                                        </p:tgtEl>
                                      </p:cBhvr>
                                    </p:animEffect>
                                    <p:set>
                                      <p:cBhvr>
                                        <p:cTn id="28" dur="1" fill="hold">
                                          <p:stCondLst>
                                            <p:cond delay="499"/>
                                          </p:stCondLst>
                                        </p:cTn>
                                        <p:tgtEl>
                                          <p:spTgt spid="12"/>
                                        </p:tgtEl>
                                        <p:attrNameLst>
                                          <p:attrName>style.visibility</p:attrName>
                                        </p:attrNameLst>
                                      </p:cBhvr>
                                      <p:to>
                                        <p:strVal val="hidden"/>
                                      </p:to>
                                    </p:set>
                                  </p:childTnLst>
                                </p:cTn>
                              </p:par>
                              <p:par>
                                <p:cTn id="29" presetID="10"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500"/>
                                        <p:tgtEl>
                                          <p:spTgt spid="7"/>
                                        </p:tgtEl>
                                      </p:cBhvr>
                                    </p:animEffect>
                                    <p:set>
                                      <p:cBhvr>
                                        <p:cTn id="36" dur="1" fill="hold">
                                          <p:stCondLst>
                                            <p:cond delay="499"/>
                                          </p:stCondLst>
                                        </p:cTn>
                                        <p:tgtEl>
                                          <p:spTgt spid="7"/>
                                        </p:tgtEl>
                                        <p:attrNameLst>
                                          <p:attrName>style.visibility</p:attrName>
                                        </p:attrNameLst>
                                      </p:cBhvr>
                                      <p:to>
                                        <p:strVal val="hidden"/>
                                      </p:to>
                                    </p:set>
                                  </p:childTnLst>
                                </p:cTn>
                              </p:par>
                              <p:par>
                                <p:cTn id="37" presetID="10"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500"/>
                                        <p:tgtEl>
                                          <p:spTgt spid="8"/>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left)">
                                      <p:cBhvr>
                                        <p:cTn id="44" dur="500"/>
                                        <p:tgtEl>
                                          <p:spTgt spid="13"/>
                                        </p:tgtEl>
                                      </p:cBhvr>
                                    </p:animEffect>
                                  </p:childTnLst>
                                </p:cTn>
                              </p:par>
                            </p:childTnLst>
                          </p:cTn>
                        </p:par>
                        <p:par>
                          <p:cTn id="45" fill="hold">
                            <p:stCondLst>
                              <p:cond delay="500"/>
                            </p:stCondLst>
                            <p:childTnLst>
                              <p:par>
                                <p:cTn id="46" presetID="10" presetClass="entr" presetSubtype="0" fill="hold" grpId="0" nodeType="after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500"/>
                                        <p:tgtEl>
                                          <p:spTgt spid="16"/>
                                        </p:tgtEl>
                                      </p:cBhvr>
                                    </p:animEffect>
                                  </p:childTnLst>
                                </p:cTn>
                              </p:par>
                              <p:par>
                                <p:cTn id="49" presetID="10" presetClass="exit" presetSubtype="0" fill="hold" grpId="2" nodeType="withEffect">
                                  <p:stCondLst>
                                    <p:cond delay="0"/>
                                  </p:stCondLst>
                                  <p:childTnLst>
                                    <p:animEffect transition="out" filter="fade">
                                      <p:cBhvr>
                                        <p:cTn id="50" dur="500"/>
                                        <p:tgtEl>
                                          <p:spTgt spid="10"/>
                                        </p:tgtEl>
                                      </p:cBhvr>
                                    </p:animEffect>
                                    <p:set>
                                      <p:cBhvr>
                                        <p:cTn id="51" dur="1" fill="hold">
                                          <p:stCondLst>
                                            <p:cond delay="499"/>
                                          </p:stCondLst>
                                        </p:cTn>
                                        <p:tgtEl>
                                          <p:spTgt spid="10"/>
                                        </p:tgtEl>
                                        <p:attrNameLst>
                                          <p:attrName>style.visibility</p:attrName>
                                        </p:attrNameLst>
                                      </p:cBhvr>
                                      <p:to>
                                        <p:strVal val="hidden"/>
                                      </p:to>
                                    </p:set>
                                  </p:childTnLst>
                                </p:cTn>
                              </p:par>
                            </p:childTnLst>
                          </p:cTn>
                        </p:par>
                        <p:par>
                          <p:cTn id="52" fill="hold">
                            <p:stCondLst>
                              <p:cond delay="1000"/>
                            </p:stCondLst>
                            <p:childTnLst>
                              <p:par>
                                <p:cTn id="53" presetID="26" presetClass="emph" presetSubtype="0" fill="hold" grpId="1" nodeType="afterEffect">
                                  <p:stCondLst>
                                    <p:cond delay="0"/>
                                  </p:stCondLst>
                                  <p:childTnLst>
                                    <p:animEffect transition="out" filter="fade">
                                      <p:cBhvr>
                                        <p:cTn id="54" dur="500" tmFilter="0, 0; .2, .5; .8, .5; 1, 0"/>
                                        <p:tgtEl>
                                          <p:spTgt spid="16"/>
                                        </p:tgtEl>
                                      </p:cBhvr>
                                    </p:animEffect>
                                    <p:animScale>
                                      <p:cBhvr>
                                        <p:cTn id="55" dur="250" autoRev="1" fill="hold"/>
                                        <p:tgtEl>
                                          <p:spTgt spid="16"/>
                                        </p:tgtEl>
                                      </p:cBhvr>
                                      <p:by x="105000" y="105000"/>
                                    </p:animScale>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1" nodeType="clickEffect">
                                  <p:stCondLst>
                                    <p:cond delay="0"/>
                                  </p:stCondLst>
                                  <p:childTnLst>
                                    <p:animEffect transition="out" filter="fade">
                                      <p:cBhvr>
                                        <p:cTn id="59" dur="500"/>
                                        <p:tgtEl>
                                          <p:spTgt spid="8"/>
                                        </p:tgtEl>
                                      </p:cBhvr>
                                    </p:animEffect>
                                    <p:set>
                                      <p:cBhvr>
                                        <p:cTn id="60" dur="1" fill="hold">
                                          <p:stCondLst>
                                            <p:cond delay="499"/>
                                          </p:stCondLst>
                                        </p:cTn>
                                        <p:tgtEl>
                                          <p:spTgt spid="8"/>
                                        </p:tgtEl>
                                        <p:attrNameLst>
                                          <p:attrName>style.visibility</p:attrName>
                                        </p:attrNameLst>
                                      </p:cBhvr>
                                      <p:to>
                                        <p:strVal val="hidden"/>
                                      </p:to>
                                    </p:set>
                                  </p:childTnLst>
                                </p:cTn>
                              </p:par>
                              <p:par>
                                <p:cTn id="61" presetID="10" presetClass="exit" presetSubtype="0" fill="hold" nodeType="withEffect">
                                  <p:stCondLst>
                                    <p:cond delay="0"/>
                                  </p:stCondLst>
                                  <p:childTnLst>
                                    <p:animEffect transition="out" filter="fade">
                                      <p:cBhvr>
                                        <p:cTn id="62" dur="500"/>
                                        <p:tgtEl>
                                          <p:spTgt spid="13"/>
                                        </p:tgtEl>
                                      </p:cBhvr>
                                    </p:animEffect>
                                    <p:set>
                                      <p:cBhvr>
                                        <p:cTn id="63" dur="1" fill="hold">
                                          <p:stCondLst>
                                            <p:cond delay="499"/>
                                          </p:stCondLst>
                                        </p:cTn>
                                        <p:tgtEl>
                                          <p:spTgt spid="13"/>
                                        </p:tgtEl>
                                        <p:attrNameLst>
                                          <p:attrName>style.visibility</p:attrName>
                                        </p:attrNameLst>
                                      </p:cBhvr>
                                      <p:to>
                                        <p:strVal val="hidden"/>
                                      </p:to>
                                    </p:set>
                                  </p:childTnLst>
                                </p:cTn>
                              </p:par>
                              <p:par>
                                <p:cTn id="64" presetID="10" presetClass="exit" presetSubtype="0" fill="hold" nodeType="withEffect">
                                  <p:stCondLst>
                                    <p:cond delay="0"/>
                                  </p:stCondLst>
                                  <p:childTnLst>
                                    <p:animEffect transition="out" filter="fade">
                                      <p:cBhvr>
                                        <p:cTn id="65" dur="500"/>
                                        <p:tgtEl>
                                          <p:spTgt spid="2"/>
                                        </p:tgtEl>
                                      </p:cBhvr>
                                    </p:animEffect>
                                    <p:set>
                                      <p:cBhvr>
                                        <p:cTn id="66" dur="1" fill="hold">
                                          <p:stCondLst>
                                            <p:cond delay="499"/>
                                          </p:stCondLst>
                                        </p:cTn>
                                        <p:tgtEl>
                                          <p:spTgt spid="2"/>
                                        </p:tgtEl>
                                        <p:attrNameLst>
                                          <p:attrName>style.visibility</p:attrName>
                                        </p:attrNameLst>
                                      </p:cBhvr>
                                      <p:to>
                                        <p:strVal val="hidden"/>
                                      </p:to>
                                    </p:set>
                                  </p:childTnLst>
                                </p:cTn>
                              </p:par>
                              <p:par>
                                <p:cTn id="67" presetID="10" presetClass="entr" presetSubtype="0" fill="hold" nodeType="with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fade">
                                      <p:cBhvr>
                                        <p:cTn id="69" dur="500"/>
                                        <p:tgtEl>
                                          <p:spTgt spid="21"/>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500"/>
                                        <p:tgtEl>
                                          <p:spTgt spid="19"/>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grpId="1" nodeType="clickEffect">
                                  <p:stCondLst>
                                    <p:cond delay="0"/>
                                  </p:stCondLst>
                                  <p:childTnLst>
                                    <p:animEffect transition="out" filter="fade">
                                      <p:cBhvr>
                                        <p:cTn id="76" dur="500"/>
                                        <p:tgtEl>
                                          <p:spTgt spid="19"/>
                                        </p:tgtEl>
                                      </p:cBhvr>
                                    </p:animEffect>
                                    <p:set>
                                      <p:cBhvr>
                                        <p:cTn id="77" dur="1" fill="hold">
                                          <p:stCondLst>
                                            <p:cond delay="499"/>
                                          </p:stCondLst>
                                        </p:cTn>
                                        <p:tgtEl>
                                          <p:spTgt spid="19"/>
                                        </p:tgtEl>
                                        <p:attrNameLst>
                                          <p:attrName>style.visibility</p:attrName>
                                        </p:attrNameLst>
                                      </p:cBhvr>
                                      <p:to>
                                        <p:strVal val="hidden"/>
                                      </p:to>
                                    </p:set>
                                  </p:childTnLst>
                                </p:cTn>
                              </p:par>
                              <p:par>
                                <p:cTn id="78" presetID="10" presetClass="entr" presetSubtype="0" fill="hold" grpId="0" nodeType="withEffect">
                                  <p:stCondLst>
                                    <p:cond delay="0"/>
                                  </p:stCondLst>
                                  <p:childTnLst>
                                    <p:set>
                                      <p:cBhvr>
                                        <p:cTn id="79" dur="1" fill="hold">
                                          <p:stCondLst>
                                            <p:cond delay="0"/>
                                          </p:stCondLst>
                                        </p:cTn>
                                        <p:tgtEl>
                                          <p:spTgt spid="18"/>
                                        </p:tgtEl>
                                        <p:attrNameLst>
                                          <p:attrName>style.visibility</p:attrName>
                                        </p:attrNameLst>
                                      </p:cBhvr>
                                      <p:to>
                                        <p:strVal val="visible"/>
                                      </p:to>
                                    </p:set>
                                    <p:animEffect transition="in" filter="fade">
                                      <p:cBhvr>
                                        <p:cTn id="80" dur="500"/>
                                        <p:tgtEl>
                                          <p:spTgt spid="18"/>
                                        </p:tgtEl>
                                      </p:cBhvr>
                                    </p:animEffect>
                                  </p:childTnLst>
                                </p:cTn>
                              </p:par>
                            </p:childTnLst>
                          </p:cTn>
                        </p:par>
                        <p:par>
                          <p:cTn id="81" fill="hold">
                            <p:stCondLst>
                              <p:cond delay="500"/>
                            </p:stCondLst>
                            <p:childTnLst>
                              <p:par>
                                <p:cTn id="82" presetID="26" presetClass="emph" presetSubtype="0" fill="hold" grpId="1" nodeType="afterEffect">
                                  <p:stCondLst>
                                    <p:cond delay="0"/>
                                  </p:stCondLst>
                                  <p:childTnLst>
                                    <p:animEffect transition="out" filter="fade">
                                      <p:cBhvr>
                                        <p:cTn id="83" dur="500" tmFilter="0, 0; .2, .5; .8, .5; 1, 0"/>
                                        <p:tgtEl>
                                          <p:spTgt spid="18"/>
                                        </p:tgtEl>
                                      </p:cBhvr>
                                    </p:animEffect>
                                    <p:animScale>
                                      <p:cBhvr>
                                        <p:cTn id="84" dur="250" autoRev="1" fill="hold"/>
                                        <p:tgtEl>
                                          <p:spTgt spid="18"/>
                                        </p:tgtEl>
                                      </p:cBhvr>
                                      <p:by x="105000" y="105000"/>
                                    </p:animScale>
                                  </p:childTnLst>
                                </p:cTn>
                              </p:par>
                            </p:childTnLst>
                          </p:cTn>
                        </p:par>
                      </p:childTnLst>
                    </p:cTn>
                  </p:par>
                  <p:par>
                    <p:cTn id="85" fill="hold">
                      <p:stCondLst>
                        <p:cond delay="indefinite"/>
                      </p:stCondLst>
                      <p:childTnLst>
                        <p:par>
                          <p:cTn id="86" fill="hold">
                            <p:stCondLst>
                              <p:cond delay="0"/>
                            </p:stCondLst>
                            <p:childTnLst>
                              <p:par>
                                <p:cTn id="87" presetID="53" presetClass="entr" presetSubtype="16" fill="hold" grpId="0" nodeType="clickEffect">
                                  <p:stCondLst>
                                    <p:cond delay="0"/>
                                  </p:stCondLst>
                                  <p:childTnLst>
                                    <p:set>
                                      <p:cBhvr>
                                        <p:cTn id="88" dur="1" fill="hold">
                                          <p:stCondLst>
                                            <p:cond delay="0"/>
                                          </p:stCondLst>
                                        </p:cTn>
                                        <p:tgtEl>
                                          <p:spTgt spid="22"/>
                                        </p:tgtEl>
                                        <p:attrNameLst>
                                          <p:attrName>style.visibility</p:attrName>
                                        </p:attrNameLst>
                                      </p:cBhvr>
                                      <p:to>
                                        <p:strVal val="visible"/>
                                      </p:to>
                                    </p:set>
                                    <p:anim calcmode="lin" valueType="num">
                                      <p:cBhvr>
                                        <p:cTn id="89" dur="250" fill="hold"/>
                                        <p:tgtEl>
                                          <p:spTgt spid="22"/>
                                        </p:tgtEl>
                                        <p:attrNameLst>
                                          <p:attrName>ppt_w</p:attrName>
                                        </p:attrNameLst>
                                      </p:cBhvr>
                                      <p:tavLst>
                                        <p:tav tm="0">
                                          <p:val>
                                            <p:fltVal val="0"/>
                                          </p:val>
                                        </p:tav>
                                        <p:tav tm="100000">
                                          <p:val>
                                            <p:strVal val="#ppt_w"/>
                                          </p:val>
                                        </p:tav>
                                      </p:tavLst>
                                    </p:anim>
                                    <p:anim calcmode="lin" valueType="num">
                                      <p:cBhvr>
                                        <p:cTn id="90" dur="250" fill="hold"/>
                                        <p:tgtEl>
                                          <p:spTgt spid="22"/>
                                        </p:tgtEl>
                                        <p:attrNameLst>
                                          <p:attrName>ppt_h</p:attrName>
                                        </p:attrNameLst>
                                      </p:cBhvr>
                                      <p:tavLst>
                                        <p:tav tm="0">
                                          <p:val>
                                            <p:fltVal val="0"/>
                                          </p:val>
                                        </p:tav>
                                        <p:tav tm="100000">
                                          <p:val>
                                            <p:strVal val="#ppt_h"/>
                                          </p:val>
                                        </p:tav>
                                      </p:tavLst>
                                    </p:anim>
                                    <p:animEffect transition="in" filter="fade">
                                      <p:cBhvr>
                                        <p:cTn id="91" dur="2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7" grpId="0" animBg="1"/>
      <p:bldP spid="7" grpId="1" animBg="1"/>
      <p:bldP spid="8" grpId="0" animBg="1"/>
      <p:bldP spid="8" grpId="1" animBg="1"/>
      <p:bldP spid="10" grpId="0"/>
      <p:bldP spid="10" grpId="1"/>
      <p:bldP spid="10" grpId="2"/>
      <p:bldP spid="16" grpId="0"/>
      <p:bldP spid="16" grpId="1"/>
      <p:bldP spid="18" grpId="0" animBg="1"/>
      <p:bldP spid="18" grpId="1" animBg="1"/>
      <p:bldP spid="19" grpId="0" animBg="1"/>
      <p:bldP spid="19" grpId="1" animBg="1"/>
      <p:bldP spid="22" grpId="0"/>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ectangle 4"/>
          <p:cNvSpPr/>
          <p:nvPr/>
        </p:nvSpPr>
        <p:spPr>
          <a:xfrm>
            <a:off x="840809" y="404664"/>
            <a:ext cx="7462427"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COMBINED ELIMINATION</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grpSp>
        <p:nvGrpSpPr>
          <p:cNvPr id="6" name="Group 5"/>
          <p:cNvGrpSpPr/>
          <p:nvPr/>
        </p:nvGrpSpPr>
        <p:grpSpPr>
          <a:xfrm>
            <a:off x="417960" y="2617457"/>
            <a:ext cx="8280000" cy="2361748"/>
            <a:chOff x="417960" y="2617457"/>
            <a:chExt cx="8280000" cy="2361748"/>
          </a:xfrm>
        </p:grpSpPr>
        <p:sp>
          <p:nvSpPr>
            <p:cNvPr id="7" name="TextBox 6"/>
            <p:cNvSpPr txBox="1"/>
            <p:nvPr/>
          </p:nvSpPr>
          <p:spPr>
            <a:xfrm>
              <a:off x="417960" y="2617457"/>
              <a:ext cx="8280000" cy="461665"/>
            </a:xfrm>
            <a:prstGeom prst="rect">
              <a:avLst/>
            </a:prstGeom>
            <a:noFill/>
          </p:spPr>
          <p:txBody>
            <a:bodyPr wrap="square" rtlCol="0" anchor="t">
              <a:spAutoFit/>
            </a:bodyPr>
            <a:lstStyle/>
            <a:p>
              <a:pPr algn="ctr"/>
              <a:r>
                <a:rPr lang="de-CH" sz="2400" b="1" dirty="0" smtClean="0"/>
                <a:t>COMPLEXITY: O(n</a:t>
              </a:r>
              <a:r>
                <a:rPr lang="de-CH" sz="2400" b="1" baseline="30000" dirty="0" smtClean="0"/>
                <a:t>2</a:t>
              </a:r>
              <a:r>
                <a:rPr lang="de-CH" sz="2400" b="1" dirty="0" smtClean="0"/>
                <a:t>)</a:t>
              </a:r>
              <a:endParaRPr lang="de-CH" sz="2400" b="1" dirty="0"/>
            </a:p>
          </p:txBody>
        </p:sp>
        <p:sp>
          <p:nvSpPr>
            <p:cNvPr id="8" name="TextBox 7"/>
            <p:cNvSpPr txBox="1"/>
            <p:nvPr/>
          </p:nvSpPr>
          <p:spPr>
            <a:xfrm>
              <a:off x="417960" y="3409545"/>
              <a:ext cx="8280000" cy="1569660"/>
            </a:xfrm>
            <a:prstGeom prst="rect">
              <a:avLst/>
            </a:prstGeom>
            <a:noFill/>
          </p:spPr>
          <p:txBody>
            <a:bodyPr wrap="square" rtlCol="0" anchor="t">
              <a:spAutoFit/>
            </a:bodyPr>
            <a:lstStyle/>
            <a:p>
              <a:r>
                <a:rPr lang="de-CH" sz="2400" b="1" dirty="0" smtClean="0"/>
                <a:t>«</a:t>
              </a:r>
              <a:r>
                <a:rPr lang="en-US" sz="2400" dirty="0" smtClean="0"/>
                <a:t> CE </a:t>
              </a:r>
              <a:r>
                <a:rPr lang="en-US" sz="2400" dirty="0"/>
                <a:t>takes the advantages of both BE and IE. When the optimizations interact weakly, CE eliminates the optimizations with negative effects in one iteration, just like BE. Otherwise, CE eliminates them iteratively, like IE. </a:t>
              </a:r>
              <a:r>
                <a:rPr lang="de-CH" sz="2400" b="1" dirty="0" smtClean="0"/>
                <a:t>»</a:t>
              </a:r>
              <a:endParaRPr lang="de-CH" sz="2400" b="1" dirty="0"/>
            </a:p>
          </p:txBody>
        </p:sp>
      </p:grpSp>
      <p:sp>
        <p:nvSpPr>
          <p:cNvPr id="10" name="TextBox 9"/>
          <p:cNvSpPr txBox="1"/>
          <p:nvPr/>
        </p:nvSpPr>
        <p:spPr>
          <a:xfrm>
            <a:off x="251520" y="1208941"/>
            <a:ext cx="8640960" cy="4893647"/>
          </a:xfrm>
          <a:prstGeom prst="rect">
            <a:avLst/>
          </a:prstGeom>
          <a:noFill/>
        </p:spPr>
        <p:txBody>
          <a:bodyPr wrap="square" rtlCol="0" anchor="t">
            <a:spAutoFit/>
          </a:bodyPr>
          <a:lstStyle/>
          <a:p>
            <a:pPr marL="914400" lvl="1" indent="-457200">
              <a:buFont typeface="+mj-lt"/>
              <a:buAutoNum type="arabicPeriod"/>
            </a:pPr>
            <a:r>
              <a:rPr lang="en-US" sz="2400" dirty="0"/>
              <a:t>Initialize S = {F</a:t>
            </a:r>
            <a:r>
              <a:rPr lang="en-US" sz="2400" baseline="-25000" dirty="0"/>
              <a:t>1</a:t>
            </a:r>
            <a:r>
              <a:rPr lang="en-US" sz="2400" dirty="0"/>
              <a:t>, F</a:t>
            </a:r>
            <a:r>
              <a:rPr lang="en-US" sz="2400" baseline="-25000" dirty="0"/>
              <a:t>2</a:t>
            </a:r>
            <a:r>
              <a:rPr lang="en-US" sz="2400" dirty="0"/>
              <a:t>, ..., </a:t>
            </a:r>
            <a:r>
              <a:rPr lang="en-US" sz="2400" dirty="0" err="1"/>
              <a:t>F</a:t>
            </a:r>
            <a:r>
              <a:rPr lang="en-US" sz="2400" baseline="-25000" dirty="0" err="1"/>
              <a:t>n</a:t>
            </a:r>
            <a:r>
              <a:rPr lang="en-US" sz="2400" dirty="0"/>
              <a:t>} </a:t>
            </a:r>
            <a:r>
              <a:rPr lang="en-US" sz="2400" dirty="0" smtClean="0"/>
              <a:t>and </a:t>
            </a:r>
            <a:r>
              <a:rPr lang="en-US" sz="2400" dirty="0"/>
              <a:t>B = {F</a:t>
            </a:r>
            <a:r>
              <a:rPr lang="en-US" sz="2400" baseline="-25000" dirty="0"/>
              <a:t>1</a:t>
            </a:r>
            <a:r>
              <a:rPr lang="en-US" sz="2400" dirty="0"/>
              <a:t> = 1, F</a:t>
            </a:r>
            <a:r>
              <a:rPr lang="en-US" sz="2400" baseline="-25000" dirty="0"/>
              <a:t>2</a:t>
            </a:r>
            <a:r>
              <a:rPr lang="en-US" sz="2400" dirty="0"/>
              <a:t> = 1, ..., </a:t>
            </a:r>
            <a:r>
              <a:rPr lang="en-US" sz="2400" dirty="0" err="1"/>
              <a:t>F</a:t>
            </a:r>
            <a:r>
              <a:rPr lang="en-US" sz="2400" baseline="-25000" dirty="0" err="1"/>
              <a:t>n</a:t>
            </a:r>
            <a:r>
              <a:rPr lang="en-US" sz="2400" dirty="0"/>
              <a:t> = 1}</a:t>
            </a:r>
          </a:p>
          <a:p>
            <a:pPr marL="914400" lvl="1" indent="-457200">
              <a:buFont typeface="+mj-lt"/>
              <a:buAutoNum type="arabicPeriod"/>
            </a:pPr>
            <a:r>
              <a:rPr lang="en-US" sz="2400" dirty="0"/>
              <a:t>Determine the baseline  T</a:t>
            </a:r>
            <a:r>
              <a:rPr lang="en-US" sz="2400" baseline="-25000" dirty="0"/>
              <a:t>B</a:t>
            </a:r>
            <a:r>
              <a:rPr lang="en-US" sz="2400" dirty="0"/>
              <a:t>: Compile the program with the options in B </a:t>
            </a:r>
            <a:r>
              <a:rPr lang="en-US" sz="2400" dirty="0" smtClean="0"/>
              <a:t>and measure its runtime</a:t>
            </a:r>
            <a:r>
              <a:rPr lang="en-US" sz="2400" dirty="0"/>
              <a:t>.</a:t>
            </a:r>
          </a:p>
          <a:p>
            <a:pPr marL="914400" lvl="1" indent="-457200">
              <a:buFont typeface="+mj-lt"/>
              <a:buAutoNum type="arabicPeriod"/>
            </a:pPr>
            <a:r>
              <a:rPr lang="en-US" sz="2400" dirty="0"/>
              <a:t>For each optimization F</a:t>
            </a:r>
            <a:r>
              <a:rPr lang="en-US" sz="2400" baseline="-25000" dirty="0"/>
              <a:t>i</a:t>
            </a:r>
            <a:r>
              <a:rPr lang="en-US" sz="2400" dirty="0"/>
              <a:t> in S, compute RIP</a:t>
            </a:r>
            <a:r>
              <a:rPr lang="en-US" sz="2400" baseline="-25000" dirty="0"/>
              <a:t>B</a:t>
            </a:r>
            <a:r>
              <a:rPr lang="en-US" sz="2400" dirty="0"/>
              <a:t>(F</a:t>
            </a:r>
            <a:r>
              <a:rPr lang="en-US" sz="2400" baseline="-25000" dirty="0"/>
              <a:t>i</a:t>
            </a:r>
            <a:r>
              <a:rPr lang="en-US" sz="2400" dirty="0"/>
              <a:t>) by compiling the program with </a:t>
            </a:r>
            <a:r>
              <a:rPr lang="en-US" sz="2400" dirty="0" smtClean="0"/>
              <a:t>the options in B, except </a:t>
            </a:r>
            <a:r>
              <a:rPr lang="en-US" sz="2400" dirty="0"/>
              <a:t>F</a:t>
            </a:r>
            <a:r>
              <a:rPr lang="en-US" sz="2400" baseline="-25000" dirty="0"/>
              <a:t>i</a:t>
            </a:r>
            <a:r>
              <a:rPr lang="en-US" sz="2400" dirty="0"/>
              <a:t> </a:t>
            </a:r>
            <a:r>
              <a:rPr lang="en-US" sz="2400" dirty="0" smtClean="0"/>
              <a:t>which is turned off, and measuring its runtime.</a:t>
            </a:r>
            <a:endParaRPr lang="en-US" sz="2400" dirty="0"/>
          </a:p>
          <a:p>
            <a:pPr marL="914400" lvl="1" indent="-457200">
              <a:buFont typeface="+mj-lt"/>
              <a:buAutoNum type="arabicPeriod"/>
            </a:pPr>
            <a:r>
              <a:rPr lang="en-US" sz="2400" dirty="0"/>
              <a:t>Find the optimization </a:t>
            </a:r>
            <a:r>
              <a:rPr lang="en-US" sz="2400" dirty="0" err="1"/>
              <a:t>F</a:t>
            </a:r>
            <a:r>
              <a:rPr lang="en-US" sz="2400" baseline="-25000" dirty="0" err="1"/>
              <a:t>j</a:t>
            </a:r>
            <a:r>
              <a:rPr lang="en-US" sz="2400" dirty="0"/>
              <a:t> with the most negative </a:t>
            </a:r>
            <a:r>
              <a:rPr lang="en-US" sz="2400" dirty="0" err="1" smtClean="0"/>
              <a:t>RIP</a:t>
            </a:r>
            <a:r>
              <a:rPr lang="en-US" sz="2400" baseline="-25000" dirty="0" err="1" smtClean="0"/>
              <a:t>b</a:t>
            </a:r>
            <a:r>
              <a:rPr lang="en-US" sz="2400" dirty="0" smtClean="0"/>
              <a:t>, </a:t>
            </a:r>
            <a:r>
              <a:rPr lang="en-US" sz="2400" dirty="0"/>
              <a:t>remove it from </a:t>
            </a:r>
            <a:r>
              <a:rPr lang="en-US" sz="2400" dirty="0" smtClean="0"/>
              <a:t>S and set </a:t>
            </a:r>
            <a:r>
              <a:rPr lang="en-US" sz="2400" dirty="0" err="1" smtClean="0"/>
              <a:t>F</a:t>
            </a:r>
            <a:r>
              <a:rPr lang="en-US" sz="2400" baseline="-25000" dirty="0" err="1" smtClean="0"/>
              <a:t>j</a:t>
            </a:r>
            <a:r>
              <a:rPr lang="en-US" sz="2400" dirty="0"/>
              <a:t> </a:t>
            </a:r>
            <a:r>
              <a:rPr lang="en-US" sz="2400" dirty="0" smtClean="0"/>
              <a:t>= 0 in B (The baseline changes!)</a:t>
            </a:r>
          </a:p>
          <a:p>
            <a:pPr marL="914400" lvl="1" indent="-457200">
              <a:buFont typeface="+mj-lt"/>
              <a:buAutoNum type="arabicPeriod"/>
            </a:pPr>
            <a:r>
              <a:rPr lang="en-US" sz="2400" dirty="0"/>
              <a:t>For all remaining </a:t>
            </a:r>
            <a:r>
              <a:rPr lang="en-US" sz="2400" dirty="0" err="1"/>
              <a:t>F</a:t>
            </a:r>
            <a:r>
              <a:rPr lang="en-US" sz="2400" baseline="-25000" dirty="0" err="1"/>
              <a:t>k</a:t>
            </a:r>
            <a:r>
              <a:rPr lang="en-US" sz="2400" dirty="0"/>
              <a:t> with negative </a:t>
            </a:r>
            <a:r>
              <a:rPr lang="en-US" sz="2400" dirty="0" err="1"/>
              <a:t>RIP</a:t>
            </a:r>
            <a:r>
              <a:rPr lang="en-US" sz="2400" baseline="-25000" dirty="0" err="1"/>
              <a:t>b</a:t>
            </a:r>
            <a:r>
              <a:rPr lang="en-US" sz="2400" dirty="0"/>
              <a:t> from </a:t>
            </a:r>
            <a:r>
              <a:rPr lang="en-US" sz="2400" dirty="0" smtClean="0"/>
              <a:t>step 4, </a:t>
            </a:r>
            <a:r>
              <a:rPr lang="en-US" sz="2400" dirty="0" err="1" smtClean="0"/>
              <a:t>recompute</a:t>
            </a:r>
            <a:r>
              <a:rPr lang="en-US" sz="2400" dirty="0" smtClean="0"/>
              <a:t> the RIP</a:t>
            </a:r>
            <a:r>
              <a:rPr lang="en-US" sz="2400" baseline="-25000" dirty="0" smtClean="0"/>
              <a:t>B</a:t>
            </a:r>
            <a:r>
              <a:rPr lang="en-US" sz="2400" dirty="0" smtClean="0"/>
              <a:t>(</a:t>
            </a:r>
            <a:r>
              <a:rPr lang="en-US" sz="2400" dirty="0" err="1" smtClean="0"/>
              <a:t>F</a:t>
            </a:r>
            <a:r>
              <a:rPr lang="en-US" sz="2400" baseline="-25000" dirty="0" err="1" smtClean="0"/>
              <a:t>k</a:t>
            </a:r>
            <a:r>
              <a:rPr lang="en-US" sz="2400" dirty="0" smtClean="0"/>
              <a:t>) relative to the changed B. If still negative, remove </a:t>
            </a:r>
            <a:r>
              <a:rPr lang="en-US" sz="2400" dirty="0" err="1" smtClean="0"/>
              <a:t>F</a:t>
            </a:r>
            <a:r>
              <a:rPr lang="en-US" sz="2400" baseline="-25000" dirty="0" err="1" smtClean="0"/>
              <a:t>k</a:t>
            </a:r>
            <a:r>
              <a:rPr lang="en-US" sz="2400" dirty="0"/>
              <a:t> </a:t>
            </a:r>
            <a:r>
              <a:rPr lang="en-US" sz="2400" dirty="0" smtClean="0"/>
              <a:t>from S and set it to 0 in B.</a:t>
            </a:r>
            <a:endParaRPr lang="en-US" sz="2400" dirty="0"/>
          </a:p>
          <a:p>
            <a:pPr marL="914400" lvl="1" indent="-457200">
              <a:buFont typeface="+mj-lt"/>
              <a:buAutoNum type="arabicPeriod"/>
            </a:pPr>
            <a:r>
              <a:rPr lang="en-US" sz="2400" dirty="0"/>
              <a:t>Repeat </a:t>
            </a:r>
            <a:r>
              <a:rPr lang="en-US" sz="2400" dirty="0" smtClean="0"/>
              <a:t>2 </a:t>
            </a:r>
            <a:r>
              <a:rPr lang="en-US" sz="2400" dirty="0"/>
              <a:t>- </a:t>
            </a:r>
            <a:r>
              <a:rPr lang="en-US" sz="2400" dirty="0" smtClean="0"/>
              <a:t>5 </a:t>
            </a:r>
            <a:r>
              <a:rPr lang="en-US" sz="2400" dirty="0"/>
              <a:t>until all remaining optimizations have a positive </a:t>
            </a:r>
            <a:r>
              <a:rPr lang="en-US" sz="2400" dirty="0" err="1"/>
              <a:t>RIP</a:t>
            </a:r>
            <a:r>
              <a:rPr lang="en-US" sz="2400" baseline="-25000" dirty="0" err="1"/>
              <a:t>b</a:t>
            </a:r>
            <a:r>
              <a:rPr lang="en-US" sz="2400" dirty="0"/>
              <a:t>. </a:t>
            </a:r>
            <a:r>
              <a:rPr lang="en-US" sz="2400" dirty="0" smtClean="0"/>
              <a:t>B now contains the </a:t>
            </a:r>
            <a:r>
              <a:rPr lang="en-US" sz="2400" dirty="0"/>
              <a:t>"optimal" </a:t>
            </a:r>
            <a:r>
              <a:rPr lang="en-US" sz="2400" dirty="0" smtClean="0"/>
              <a:t>options.</a:t>
            </a:r>
            <a:endParaRPr lang="en-US" sz="2400" dirty="0"/>
          </a:p>
        </p:txBody>
      </p:sp>
      <p:sp>
        <p:nvSpPr>
          <p:cNvPr id="2" name="Slide Number Placeholder 1"/>
          <p:cNvSpPr>
            <a:spLocks noGrp="1"/>
          </p:cNvSpPr>
          <p:nvPr>
            <p:ph type="sldNum" sz="quarter" idx="12"/>
          </p:nvPr>
        </p:nvSpPr>
        <p:spPr/>
        <p:txBody>
          <a:bodyPr/>
          <a:lstStyle/>
          <a:p>
            <a:fld id="{8B09F3FB-1EC0-4694-B08F-BFFAD3DB7FEA}" type="slidenum">
              <a:rPr lang="de-CH" smtClean="0"/>
              <a:t>21</a:t>
            </a:fld>
            <a:endParaRPr lang="de-CH"/>
          </a:p>
        </p:txBody>
      </p:sp>
    </p:spTree>
    <p:extLst>
      <p:ext uri="{BB962C8B-B14F-4D97-AF65-F5344CB8AC3E}">
        <p14:creationId xmlns:p14="http://schemas.microsoft.com/office/powerpoint/2010/main" val="14556657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2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8" dur="2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2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14" dur="2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200" fill="hold"/>
                                        <p:tgtEl>
                                          <p:spTgt spid="10">
                                            <p:txEl>
                                              <p:pRg st="2" end="2"/>
                                            </p:txEl>
                                          </p:spTgt>
                                        </p:tgtEl>
                                        <p:attrNameLst>
                                          <p:attrName>ppt_x</p:attrName>
                                        </p:attrNameLst>
                                      </p:cBhvr>
                                      <p:tavLst>
                                        <p:tav tm="0">
                                          <p:val>
                                            <p:strVal val="0-#ppt_w/2"/>
                                          </p:val>
                                        </p:tav>
                                        <p:tav tm="100000">
                                          <p:val>
                                            <p:strVal val="#ppt_x"/>
                                          </p:val>
                                        </p:tav>
                                      </p:tavLst>
                                    </p:anim>
                                    <p:anim calcmode="lin" valueType="num">
                                      <p:cBhvr additive="base">
                                        <p:cTn id="20" dur="2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
                                            <p:txEl>
                                              <p:pRg st="3" end="3"/>
                                            </p:txEl>
                                          </p:spTgt>
                                        </p:tgtEl>
                                        <p:attrNameLst>
                                          <p:attrName>style.visibility</p:attrName>
                                        </p:attrNameLst>
                                      </p:cBhvr>
                                      <p:to>
                                        <p:strVal val="visible"/>
                                      </p:to>
                                    </p:set>
                                    <p:anim calcmode="lin" valueType="num">
                                      <p:cBhvr additive="base">
                                        <p:cTn id="25" dur="200" fill="hold"/>
                                        <p:tgtEl>
                                          <p:spTgt spid="10">
                                            <p:txEl>
                                              <p:pRg st="3" end="3"/>
                                            </p:txEl>
                                          </p:spTgt>
                                        </p:tgtEl>
                                        <p:attrNameLst>
                                          <p:attrName>ppt_x</p:attrName>
                                        </p:attrNameLst>
                                      </p:cBhvr>
                                      <p:tavLst>
                                        <p:tav tm="0">
                                          <p:val>
                                            <p:strVal val="0-#ppt_w/2"/>
                                          </p:val>
                                        </p:tav>
                                        <p:tav tm="100000">
                                          <p:val>
                                            <p:strVal val="#ppt_x"/>
                                          </p:val>
                                        </p:tav>
                                      </p:tavLst>
                                    </p:anim>
                                    <p:anim calcmode="lin" valueType="num">
                                      <p:cBhvr additive="base">
                                        <p:cTn id="26" dur="200" fill="hold"/>
                                        <p:tgtEl>
                                          <p:spTgt spid="1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iterate type="lt">
                                    <p:tmPct val="0"/>
                                  </p:iterate>
                                  <p:childTnLst>
                                    <p:set>
                                      <p:cBhvr>
                                        <p:cTn id="30" dur="1" fill="hold">
                                          <p:stCondLst>
                                            <p:cond delay="0"/>
                                          </p:stCondLst>
                                        </p:cTn>
                                        <p:tgtEl>
                                          <p:spTgt spid="10">
                                            <p:txEl>
                                              <p:pRg st="4" end="4"/>
                                            </p:txEl>
                                          </p:spTgt>
                                        </p:tgtEl>
                                        <p:attrNameLst>
                                          <p:attrName>style.visibility</p:attrName>
                                        </p:attrNameLst>
                                      </p:cBhvr>
                                      <p:to>
                                        <p:strVal val="visible"/>
                                      </p:to>
                                    </p:set>
                                    <p:anim calcmode="lin" valueType="num">
                                      <p:cBhvr additive="base">
                                        <p:cTn id="31" dur="200" fill="hold"/>
                                        <p:tgtEl>
                                          <p:spTgt spid="10">
                                            <p:txEl>
                                              <p:pRg st="4" end="4"/>
                                            </p:txEl>
                                          </p:spTgt>
                                        </p:tgtEl>
                                        <p:attrNameLst>
                                          <p:attrName>ppt_x</p:attrName>
                                        </p:attrNameLst>
                                      </p:cBhvr>
                                      <p:tavLst>
                                        <p:tav tm="0">
                                          <p:val>
                                            <p:strVal val="0-#ppt_w/2"/>
                                          </p:val>
                                        </p:tav>
                                        <p:tav tm="100000">
                                          <p:val>
                                            <p:strVal val="#ppt_x"/>
                                          </p:val>
                                        </p:tav>
                                      </p:tavLst>
                                    </p:anim>
                                    <p:anim calcmode="lin" valueType="num">
                                      <p:cBhvr additive="base">
                                        <p:cTn id="32" dur="200" fill="hold"/>
                                        <p:tgtEl>
                                          <p:spTgt spid="1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
                                            <p:txEl>
                                              <p:pRg st="5" end="5"/>
                                            </p:txEl>
                                          </p:spTgt>
                                        </p:tgtEl>
                                        <p:attrNameLst>
                                          <p:attrName>style.visibility</p:attrName>
                                        </p:attrNameLst>
                                      </p:cBhvr>
                                      <p:to>
                                        <p:strVal val="visible"/>
                                      </p:to>
                                    </p:set>
                                    <p:anim calcmode="lin" valueType="num">
                                      <p:cBhvr additive="base">
                                        <p:cTn id="37" dur="200" fill="hold"/>
                                        <p:tgtEl>
                                          <p:spTgt spid="10">
                                            <p:txEl>
                                              <p:pRg st="5" end="5"/>
                                            </p:txEl>
                                          </p:spTgt>
                                        </p:tgtEl>
                                        <p:attrNameLst>
                                          <p:attrName>ppt_x</p:attrName>
                                        </p:attrNameLst>
                                      </p:cBhvr>
                                      <p:tavLst>
                                        <p:tav tm="0">
                                          <p:val>
                                            <p:strVal val="0-#ppt_w/2"/>
                                          </p:val>
                                        </p:tav>
                                        <p:tav tm="100000">
                                          <p:val>
                                            <p:strVal val="#ppt_x"/>
                                          </p:val>
                                        </p:tav>
                                      </p:tavLst>
                                    </p:anim>
                                    <p:anim calcmode="lin" valueType="num">
                                      <p:cBhvr additive="base">
                                        <p:cTn id="38" dur="200" fill="hold"/>
                                        <p:tgtEl>
                                          <p:spTgt spid="1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 presetClass="emph" presetSubtype="2" fill="hold" nodeType="clickEffect">
                                  <p:stCondLst>
                                    <p:cond delay="0"/>
                                  </p:stCondLst>
                                  <p:iterate type="lt">
                                    <p:tmPct val="0"/>
                                  </p:iterate>
                                  <p:childTnLst>
                                    <p:animClr clrSpc="rgb" dir="cw">
                                      <p:cBhvr override="childStyle">
                                        <p:cTn id="42" dur="500" fill="hold"/>
                                        <p:tgtEl>
                                          <p:spTgt spid="10">
                                            <p:txEl>
                                              <p:pRg st="4" end="4"/>
                                            </p:txEl>
                                          </p:spTgt>
                                        </p:tgtEl>
                                        <p:attrNameLst>
                                          <p:attrName>style.color</p:attrName>
                                        </p:attrNameLst>
                                      </p:cBhvr>
                                      <p:to>
                                        <a:srgbClr val="FF0000"/>
                                      </p:to>
                                    </p:animClr>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1" nodeType="clickEffect">
                                  <p:stCondLst>
                                    <p:cond delay="0"/>
                                  </p:stCondLst>
                                  <p:childTnLst>
                                    <p:animEffect transition="out" filter="fade">
                                      <p:cBhvr>
                                        <p:cTn id="46" dur="500"/>
                                        <p:tgtEl>
                                          <p:spTgt spid="10">
                                            <p:txEl>
                                              <p:pRg st="0" end="0"/>
                                            </p:txEl>
                                          </p:spTgt>
                                        </p:tgtEl>
                                      </p:cBhvr>
                                    </p:animEffect>
                                    <p:set>
                                      <p:cBhvr>
                                        <p:cTn id="47" dur="1" fill="hold">
                                          <p:stCondLst>
                                            <p:cond delay="499"/>
                                          </p:stCondLst>
                                        </p:cTn>
                                        <p:tgtEl>
                                          <p:spTgt spid="10">
                                            <p:txEl>
                                              <p:pRg st="0" end="0"/>
                                            </p:txEl>
                                          </p:spTgt>
                                        </p:tgtEl>
                                        <p:attrNameLst>
                                          <p:attrName>style.visibility</p:attrName>
                                        </p:attrNameLst>
                                      </p:cBhvr>
                                      <p:to>
                                        <p:strVal val="hidden"/>
                                      </p:to>
                                    </p:set>
                                  </p:childTnLst>
                                </p:cTn>
                              </p:par>
                              <p:par>
                                <p:cTn id="48" presetID="10" presetClass="exit" presetSubtype="0" fill="hold" grpId="1" nodeType="withEffect">
                                  <p:stCondLst>
                                    <p:cond delay="0"/>
                                  </p:stCondLst>
                                  <p:childTnLst>
                                    <p:animEffect transition="out" filter="fade">
                                      <p:cBhvr>
                                        <p:cTn id="49" dur="500"/>
                                        <p:tgtEl>
                                          <p:spTgt spid="10">
                                            <p:txEl>
                                              <p:pRg st="1" end="1"/>
                                            </p:txEl>
                                          </p:spTgt>
                                        </p:tgtEl>
                                      </p:cBhvr>
                                    </p:animEffect>
                                    <p:set>
                                      <p:cBhvr>
                                        <p:cTn id="50" dur="1" fill="hold">
                                          <p:stCondLst>
                                            <p:cond delay="499"/>
                                          </p:stCondLst>
                                        </p:cTn>
                                        <p:tgtEl>
                                          <p:spTgt spid="10">
                                            <p:txEl>
                                              <p:pRg st="1" end="1"/>
                                            </p:txEl>
                                          </p:spTgt>
                                        </p:tgtEl>
                                        <p:attrNameLst>
                                          <p:attrName>style.visibility</p:attrName>
                                        </p:attrNameLst>
                                      </p:cBhvr>
                                      <p:to>
                                        <p:strVal val="hidden"/>
                                      </p:to>
                                    </p:set>
                                  </p:childTnLst>
                                </p:cTn>
                              </p:par>
                              <p:par>
                                <p:cTn id="51" presetID="10" presetClass="exit" presetSubtype="0" fill="hold" grpId="1" nodeType="withEffect">
                                  <p:stCondLst>
                                    <p:cond delay="0"/>
                                  </p:stCondLst>
                                  <p:childTnLst>
                                    <p:animEffect transition="out" filter="fade">
                                      <p:cBhvr>
                                        <p:cTn id="52" dur="500"/>
                                        <p:tgtEl>
                                          <p:spTgt spid="10">
                                            <p:txEl>
                                              <p:pRg st="2" end="2"/>
                                            </p:txEl>
                                          </p:spTgt>
                                        </p:tgtEl>
                                      </p:cBhvr>
                                    </p:animEffect>
                                    <p:set>
                                      <p:cBhvr>
                                        <p:cTn id="53" dur="1" fill="hold">
                                          <p:stCondLst>
                                            <p:cond delay="499"/>
                                          </p:stCondLst>
                                        </p:cTn>
                                        <p:tgtEl>
                                          <p:spTgt spid="10">
                                            <p:txEl>
                                              <p:pRg st="2" end="2"/>
                                            </p:txEl>
                                          </p:spTgt>
                                        </p:tgtEl>
                                        <p:attrNameLst>
                                          <p:attrName>style.visibility</p:attrName>
                                        </p:attrNameLst>
                                      </p:cBhvr>
                                      <p:to>
                                        <p:strVal val="hidden"/>
                                      </p:to>
                                    </p:set>
                                  </p:childTnLst>
                                </p:cTn>
                              </p:par>
                              <p:par>
                                <p:cTn id="54" presetID="10" presetClass="exit" presetSubtype="0" fill="hold" grpId="1" nodeType="withEffect">
                                  <p:stCondLst>
                                    <p:cond delay="0"/>
                                  </p:stCondLst>
                                  <p:childTnLst>
                                    <p:animEffect transition="out" filter="fade">
                                      <p:cBhvr>
                                        <p:cTn id="55" dur="500"/>
                                        <p:tgtEl>
                                          <p:spTgt spid="10">
                                            <p:txEl>
                                              <p:pRg st="3" end="3"/>
                                            </p:txEl>
                                          </p:spTgt>
                                        </p:tgtEl>
                                      </p:cBhvr>
                                    </p:animEffect>
                                    <p:set>
                                      <p:cBhvr>
                                        <p:cTn id="56" dur="1" fill="hold">
                                          <p:stCondLst>
                                            <p:cond delay="499"/>
                                          </p:stCondLst>
                                        </p:cTn>
                                        <p:tgtEl>
                                          <p:spTgt spid="10">
                                            <p:txEl>
                                              <p:pRg st="3" end="3"/>
                                            </p:txEl>
                                          </p:spTgt>
                                        </p:tgtEl>
                                        <p:attrNameLst>
                                          <p:attrName>style.visibility</p:attrName>
                                        </p:attrNameLst>
                                      </p:cBhvr>
                                      <p:to>
                                        <p:strVal val="hidden"/>
                                      </p:to>
                                    </p:set>
                                  </p:childTnLst>
                                </p:cTn>
                              </p:par>
                              <p:par>
                                <p:cTn id="57" presetID="10" presetClass="exit" presetSubtype="0" fill="hold" grpId="1" nodeType="withEffect">
                                  <p:stCondLst>
                                    <p:cond delay="0"/>
                                  </p:stCondLst>
                                  <p:iterate type="lt">
                                    <p:tmPct val="0"/>
                                  </p:iterate>
                                  <p:childTnLst>
                                    <p:animEffect transition="out" filter="fade">
                                      <p:cBhvr>
                                        <p:cTn id="58" dur="500"/>
                                        <p:tgtEl>
                                          <p:spTgt spid="10">
                                            <p:txEl>
                                              <p:pRg st="4" end="4"/>
                                            </p:txEl>
                                          </p:spTgt>
                                        </p:tgtEl>
                                      </p:cBhvr>
                                    </p:animEffect>
                                    <p:set>
                                      <p:cBhvr>
                                        <p:cTn id="59" dur="1" fill="hold">
                                          <p:stCondLst>
                                            <p:cond delay="499"/>
                                          </p:stCondLst>
                                        </p:cTn>
                                        <p:tgtEl>
                                          <p:spTgt spid="10">
                                            <p:txEl>
                                              <p:pRg st="4" end="4"/>
                                            </p:txEl>
                                          </p:spTgt>
                                        </p:tgtEl>
                                        <p:attrNameLst>
                                          <p:attrName>style.visibility</p:attrName>
                                        </p:attrNameLst>
                                      </p:cBhvr>
                                      <p:to>
                                        <p:strVal val="hidden"/>
                                      </p:to>
                                    </p:set>
                                  </p:childTnLst>
                                </p:cTn>
                              </p:par>
                              <p:par>
                                <p:cTn id="60" presetID="10" presetClass="exit" presetSubtype="0" fill="hold" grpId="1" nodeType="withEffect">
                                  <p:stCondLst>
                                    <p:cond delay="0"/>
                                  </p:stCondLst>
                                  <p:childTnLst>
                                    <p:animEffect transition="out" filter="fade">
                                      <p:cBhvr>
                                        <p:cTn id="61" dur="500"/>
                                        <p:tgtEl>
                                          <p:spTgt spid="10">
                                            <p:txEl>
                                              <p:pRg st="5" end="5"/>
                                            </p:txEl>
                                          </p:spTgt>
                                        </p:tgtEl>
                                      </p:cBhvr>
                                    </p:animEffect>
                                    <p:set>
                                      <p:cBhvr>
                                        <p:cTn id="62" dur="1" fill="hold">
                                          <p:stCondLst>
                                            <p:cond delay="499"/>
                                          </p:stCondLst>
                                        </p:cTn>
                                        <p:tgtEl>
                                          <p:spTgt spid="10">
                                            <p:txEl>
                                              <p:pRg st="5" end="5"/>
                                            </p:txEl>
                                          </p:spTgt>
                                        </p:tgtEl>
                                        <p:attrNameLst>
                                          <p:attrName>style.visibility</p:attrName>
                                        </p:attrNameLst>
                                      </p:cBhvr>
                                      <p:to>
                                        <p:strVal val="hidden"/>
                                      </p:to>
                                    </p:set>
                                  </p:childTnLst>
                                </p:cTn>
                              </p:par>
                            </p:childTnLst>
                          </p:cTn>
                        </p:par>
                        <p:par>
                          <p:cTn id="63" fill="hold">
                            <p:stCondLst>
                              <p:cond delay="500"/>
                            </p:stCondLst>
                            <p:childTnLst>
                              <p:par>
                                <p:cTn id="64" presetID="10" presetClass="entr" presetSubtype="0" fill="hold" nodeType="afterEffect">
                                  <p:stCondLst>
                                    <p:cond delay="0"/>
                                  </p:stCondLst>
                                  <p:childTnLst>
                                    <p:set>
                                      <p:cBhvr>
                                        <p:cTn id="65" dur="1" fill="hold">
                                          <p:stCondLst>
                                            <p:cond delay="0"/>
                                          </p:stCondLst>
                                        </p:cTn>
                                        <p:tgtEl>
                                          <p:spTgt spid="6"/>
                                        </p:tgtEl>
                                        <p:attrNameLst>
                                          <p:attrName>style.visibility</p:attrName>
                                        </p:attrNameLst>
                                      </p:cBhvr>
                                      <p:to>
                                        <p:strVal val="visible"/>
                                      </p:to>
                                    </p:set>
                                    <p:animEffect transition="in" filter="fade">
                                      <p:cBhvr>
                                        <p:cTn id="6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P spid="10" grpId="1" uiExpand="1" build="allAtOnce"/>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40809" y="-171400"/>
            <a:ext cx="7462427"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COMBINED ELIMINATION</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
        <p:nvSpPr>
          <p:cNvPr id="3" name="Slide Number Placeholder 2"/>
          <p:cNvSpPr>
            <a:spLocks noGrp="1"/>
          </p:cNvSpPr>
          <p:nvPr>
            <p:ph type="sldNum" sz="quarter" idx="12"/>
          </p:nvPr>
        </p:nvSpPr>
        <p:spPr/>
        <p:txBody>
          <a:bodyPr/>
          <a:lstStyle/>
          <a:p>
            <a:fld id="{8B09F3FB-1EC0-4694-B08F-BFFAD3DB7FEA}" type="slidenum">
              <a:rPr lang="de-CH" smtClean="0"/>
              <a:t>22</a:t>
            </a:fld>
            <a:endParaRPr lang="de-CH" dirty="0"/>
          </a:p>
        </p:txBody>
      </p:sp>
      <p:grpSp>
        <p:nvGrpSpPr>
          <p:cNvPr id="43" name="Group 42"/>
          <p:cNvGrpSpPr/>
          <p:nvPr/>
        </p:nvGrpSpPr>
        <p:grpSpPr>
          <a:xfrm>
            <a:off x="395536" y="620688"/>
            <a:ext cx="7992888" cy="5572385"/>
            <a:chOff x="457200" y="808944"/>
            <a:chExt cx="7992888" cy="5572385"/>
          </a:xfrm>
        </p:grpSpPr>
        <p:cxnSp>
          <p:nvCxnSpPr>
            <p:cNvPr id="44" name="Straight Connector 43"/>
            <p:cNvCxnSpPr>
              <a:stCxn id="78" idx="2"/>
              <a:endCxn id="81" idx="0"/>
            </p:cNvCxnSpPr>
            <p:nvPr/>
          </p:nvCxnSpPr>
          <p:spPr>
            <a:xfrm>
              <a:off x="5960460" y="5949279"/>
              <a:ext cx="2808" cy="12666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58" idx="3"/>
              <a:endCxn id="68" idx="1"/>
            </p:cNvCxnSpPr>
            <p:nvPr/>
          </p:nvCxnSpPr>
          <p:spPr>
            <a:xfrm flipV="1">
              <a:off x="5082918" y="970393"/>
              <a:ext cx="1021530" cy="83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62" idx="1"/>
              <a:endCxn id="63" idx="3"/>
            </p:cNvCxnSpPr>
            <p:nvPr/>
          </p:nvCxnSpPr>
          <p:spPr>
            <a:xfrm flipH="1">
              <a:off x="3337520" y="3290188"/>
              <a:ext cx="554096" cy="2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63" idx="1"/>
              <a:endCxn id="65" idx="3"/>
            </p:cNvCxnSpPr>
            <p:nvPr/>
          </p:nvCxnSpPr>
          <p:spPr>
            <a:xfrm flipH="1" flipV="1">
              <a:off x="1803565" y="3290188"/>
              <a:ext cx="522411" cy="2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58" idx="2"/>
              <a:endCxn id="59" idx="0"/>
            </p:cNvCxnSpPr>
            <p:nvPr/>
          </p:nvCxnSpPr>
          <p:spPr>
            <a:xfrm>
              <a:off x="4271408" y="1133512"/>
              <a:ext cx="0" cy="14565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59" idx="2"/>
              <a:endCxn id="60" idx="0"/>
            </p:cNvCxnSpPr>
            <p:nvPr/>
          </p:nvCxnSpPr>
          <p:spPr>
            <a:xfrm>
              <a:off x="4271408" y="1556791"/>
              <a:ext cx="0" cy="1544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60" idx="2"/>
              <a:endCxn id="80" idx="0"/>
            </p:cNvCxnSpPr>
            <p:nvPr/>
          </p:nvCxnSpPr>
          <p:spPr>
            <a:xfrm>
              <a:off x="4271408" y="1988839"/>
              <a:ext cx="0" cy="1544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3" name="Straight Connector 48"/>
            <p:cNvCxnSpPr>
              <a:stCxn id="80" idx="2"/>
              <a:endCxn id="61" idx="0"/>
            </p:cNvCxnSpPr>
            <p:nvPr/>
          </p:nvCxnSpPr>
          <p:spPr>
            <a:xfrm rot="16200000" flipH="1">
              <a:off x="4700992" y="1991303"/>
              <a:ext cx="252494" cy="1111662"/>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61" idx="2"/>
              <a:endCxn id="62" idx="0"/>
            </p:cNvCxnSpPr>
            <p:nvPr/>
          </p:nvCxnSpPr>
          <p:spPr>
            <a:xfrm>
              <a:off x="5383070" y="2997381"/>
              <a:ext cx="2" cy="15399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62" idx="2"/>
              <a:endCxn id="67" idx="0"/>
            </p:cNvCxnSpPr>
            <p:nvPr/>
          </p:nvCxnSpPr>
          <p:spPr>
            <a:xfrm rot="5400000">
              <a:off x="5077184" y="3303167"/>
              <a:ext cx="180056" cy="431720"/>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56" name="Straight Connector 61"/>
            <p:cNvCxnSpPr>
              <a:stCxn id="67" idx="2"/>
              <a:endCxn id="79" idx="0"/>
            </p:cNvCxnSpPr>
            <p:nvPr/>
          </p:nvCxnSpPr>
          <p:spPr>
            <a:xfrm rot="16200000" flipH="1">
              <a:off x="5316628" y="3567778"/>
              <a:ext cx="278557" cy="1009109"/>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57" name="Straight Connector 63"/>
            <p:cNvCxnSpPr>
              <a:stCxn id="67" idx="2"/>
              <a:endCxn id="66" idx="0"/>
            </p:cNvCxnSpPr>
            <p:nvPr/>
          </p:nvCxnSpPr>
          <p:spPr>
            <a:xfrm rot="5400000">
              <a:off x="4304422" y="3564681"/>
              <a:ext cx="278557" cy="1015305"/>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3459897" y="808944"/>
              <a:ext cx="1623021" cy="324568"/>
            </a:xfrm>
            <a:prstGeom prst="roundRect">
              <a:avLst/>
            </a:prstGeom>
            <a:solidFill>
              <a:srgbClr val="AC16A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F</a:t>
              </a:r>
              <a:r>
                <a:rPr lang="en-US" b="1" baseline="-25000" dirty="0" smtClean="0">
                  <a:solidFill>
                    <a:schemeClr val="tx1"/>
                  </a:solidFill>
                </a:rPr>
                <a:t>1</a:t>
              </a:r>
              <a:r>
                <a:rPr lang="en-US" b="1" dirty="0" smtClean="0">
                  <a:solidFill>
                    <a:schemeClr val="tx1"/>
                  </a:solidFill>
                </a:rPr>
                <a:t>, F</a:t>
              </a:r>
              <a:r>
                <a:rPr lang="en-US" b="1" baseline="-25000" dirty="0" smtClean="0">
                  <a:solidFill>
                    <a:schemeClr val="tx1"/>
                  </a:solidFill>
                </a:rPr>
                <a:t>2</a:t>
              </a:r>
              <a:r>
                <a:rPr lang="en-US" b="1" dirty="0" smtClean="0">
                  <a:solidFill>
                    <a:schemeClr val="tx1"/>
                  </a:solidFill>
                </a:rPr>
                <a:t>, ..., </a:t>
              </a:r>
              <a:r>
                <a:rPr lang="en-US" b="1" dirty="0" err="1" smtClean="0">
                  <a:solidFill>
                    <a:schemeClr val="tx1"/>
                  </a:solidFill>
                </a:rPr>
                <a:t>F</a:t>
              </a:r>
              <a:r>
                <a:rPr lang="en-US" b="1" baseline="-25000" dirty="0" err="1" smtClean="0">
                  <a:solidFill>
                    <a:schemeClr val="tx1"/>
                  </a:solidFill>
                </a:rPr>
                <a:t>n</a:t>
              </a:r>
              <a:endParaRPr lang="de-CH" b="1" dirty="0">
                <a:solidFill>
                  <a:schemeClr val="tx1"/>
                </a:solidFill>
              </a:endParaRPr>
            </a:p>
          </p:txBody>
        </p:sp>
        <p:sp>
          <p:nvSpPr>
            <p:cNvPr id="59" name="Rounded Rectangle 58"/>
            <p:cNvSpPr/>
            <p:nvPr/>
          </p:nvSpPr>
          <p:spPr>
            <a:xfrm>
              <a:off x="3459897" y="1279168"/>
              <a:ext cx="1623021" cy="27762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Compile w/ B</a:t>
              </a:r>
              <a:endParaRPr lang="de-CH" b="1" dirty="0">
                <a:solidFill>
                  <a:schemeClr val="tx1"/>
                </a:solidFill>
              </a:endParaRPr>
            </a:p>
          </p:txBody>
        </p:sp>
        <p:sp>
          <p:nvSpPr>
            <p:cNvPr id="60" name="Rounded Rectangle 59"/>
            <p:cNvSpPr/>
            <p:nvPr/>
          </p:nvSpPr>
          <p:spPr>
            <a:xfrm>
              <a:off x="3459897" y="1711215"/>
              <a:ext cx="1623021" cy="27762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Execute</a:t>
              </a:r>
              <a:endParaRPr lang="de-CH" b="1" dirty="0">
                <a:solidFill>
                  <a:schemeClr val="tx1"/>
                </a:solidFill>
              </a:endParaRPr>
            </a:p>
          </p:txBody>
        </p:sp>
        <p:sp>
          <p:nvSpPr>
            <p:cNvPr id="61" name="Rounded Rectangle 60"/>
            <p:cNvSpPr/>
            <p:nvPr/>
          </p:nvSpPr>
          <p:spPr>
            <a:xfrm>
              <a:off x="3891615" y="2673381"/>
              <a:ext cx="2982910" cy="324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Compile under B, but F</a:t>
              </a:r>
              <a:r>
                <a:rPr lang="en-US" b="1" baseline="-25000" dirty="0" smtClean="0">
                  <a:solidFill>
                    <a:schemeClr val="tx1"/>
                  </a:solidFill>
                </a:rPr>
                <a:t>i</a:t>
              </a:r>
              <a:r>
                <a:rPr lang="en-US" b="1" dirty="0">
                  <a:solidFill>
                    <a:schemeClr val="tx1"/>
                  </a:solidFill>
                </a:rPr>
                <a:t> </a:t>
              </a:r>
              <a:r>
                <a:rPr lang="en-US" b="1" dirty="0" smtClean="0">
                  <a:solidFill>
                    <a:schemeClr val="tx1"/>
                  </a:solidFill>
                </a:rPr>
                <a:t>= 0</a:t>
              </a:r>
              <a:endParaRPr lang="de-CH" b="1" dirty="0">
                <a:solidFill>
                  <a:schemeClr val="tx1"/>
                </a:solidFill>
              </a:endParaRPr>
            </a:p>
          </p:txBody>
        </p:sp>
        <p:sp>
          <p:nvSpPr>
            <p:cNvPr id="62" name="Rounded Rectangle 61"/>
            <p:cNvSpPr/>
            <p:nvPr/>
          </p:nvSpPr>
          <p:spPr>
            <a:xfrm>
              <a:off x="3891616" y="3151376"/>
              <a:ext cx="2982911" cy="27762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Execute</a:t>
              </a:r>
              <a:endParaRPr lang="de-CH" b="1" dirty="0">
                <a:solidFill>
                  <a:schemeClr val="tx1"/>
                </a:solidFill>
              </a:endParaRPr>
            </a:p>
          </p:txBody>
        </p:sp>
        <p:sp>
          <p:nvSpPr>
            <p:cNvPr id="63" name="Rounded Rectangle 62"/>
            <p:cNvSpPr/>
            <p:nvPr/>
          </p:nvSpPr>
          <p:spPr>
            <a:xfrm>
              <a:off x="2325976" y="3137727"/>
              <a:ext cx="1011544" cy="30538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T(F</a:t>
              </a:r>
              <a:r>
                <a:rPr lang="en-US" b="1" baseline="-25000" dirty="0" smtClean="0">
                  <a:solidFill>
                    <a:schemeClr val="tx1"/>
                  </a:solidFill>
                </a:rPr>
                <a:t>i</a:t>
              </a:r>
              <a:r>
                <a:rPr lang="en-US" b="1" dirty="0" smtClean="0">
                  <a:solidFill>
                    <a:schemeClr val="tx1"/>
                  </a:solidFill>
                </a:rPr>
                <a:t> = 0)</a:t>
              </a:r>
              <a:endParaRPr lang="de-CH" b="1" dirty="0">
                <a:solidFill>
                  <a:schemeClr val="tx1"/>
                </a:solidFill>
              </a:endParaRPr>
            </a:p>
          </p:txBody>
        </p:sp>
        <p:sp>
          <p:nvSpPr>
            <p:cNvPr id="64" name="Rounded Rectangle 63"/>
            <p:cNvSpPr/>
            <p:nvPr/>
          </p:nvSpPr>
          <p:spPr>
            <a:xfrm>
              <a:off x="518398" y="1697334"/>
              <a:ext cx="1223968" cy="30538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a:t>
              </a:r>
              <a:r>
                <a:rPr lang="en-US" b="1" baseline="-25000" dirty="0" smtClean="0">
                  <a:solidFill>
                    <a:schemeClr val="tx1"/>
                  </a:solidFill>
                </a:rPr>
                <a:t>B</a:t>
              </a:r>
              <a:endParaRPr lang="de-CH" b="1" dirty="0">
                <a:solidFill>
                  <a:schemeClr val="tx1"/>
                </a:solidFill>
              </a:endParaRPr>
            </a:p>
          </p:txBody>
        </p:sp>
        <p:sp>
          <p:nvSpPr>
            <p:cNvPr id="65" name="Rounded Rectangle 64"/>
            <p:cNvSpPr/>
            <p:nvPr/>
          </p:nvSpPr>
          <p:spPr>
            <a:xfrm>
              <a:off x="457200" y="3137495"/>
              <a:ext cx="1346365" cy="30538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RIP</a:t>
              </a:r>
              <a:r>
                <a:rPr lang="en-US" b="1" baseline="-25000" dirty="0" smtClean="0">
                  <a:solidFill>
                    <a:schemeClr val="tx1"/>
                  </a:solidFill>
                </a:rPr>
                <a:t>B</a:t>
              </a:r>
              <a:r>
                <a:rPr lang="en-US" b="1" dirty="0" smtClean="0">
                  <a:solidFill>
                    <a:schemeClr val="tx1"/>
                  </a:solidFill>
                </a:rPr>
                <a:t>(F</a:t>
              </a:r>
              <a:r>
                <a:rPr lang="en-US" b="1" baseline="-25000" dirty="0" smtClean="0">
                  <a:solidFill>
                    <a:schemeClr val="tx1"/>
                  </a:solidFill>
                </a:rPr>
                <a:t>i</a:t>
              </a:r>
              <a:r>
                <a:rPr lang="en-US" b="1" dirty="0" smtClean="0">
                  <a:solidFill>
                    <a:schemeClr val="tx1"/>
                  </a:solidFill>
                </a:rPr>
                <a:t> = 0)</a:t>
              </a:r>
              <a:endParaRPr lang="de-CH" b="1" dirty="0">
                <a:solidFill>
                  <a:schemeClr val="tx1"/>
                </a:solidFill>
              </a:endParaRPr>
            </a:p>
          </p:txBody>
        </p:sp>
        <p:sp>
          <p:nvSpPr>
            <p:cNvPr id="66" name="Rounded Rectangle 65"/>
            <p:cNvSpPr/>
            <p:nvPr/>
          </p:nvSpPr>
          <p:spPr>
            <a:xfrm>
              <a:off x="3121496" y="4211612"/>
              <a:ext cx="1629101" cy="864096"/>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No:</a:t>
              </a:r>
            </a:p>
            <a:p>
              <a:pPr algn="ctr"/>
              <a:r>
                <a:rPr lang="en-US" b="1" dirty="0" smtClean="0">
                  <a:solidFill>
                    <a:schemeClr val="tx1"/>
                  </a:solidFill>
                </a:rPr>
                <a:t>Result in B</a:t>
              </a:r>
            </a:p>
          </p:txBody>
        </p:sp>
        <p:sp>
          <p:nvSpPr>
            <p:cNvPr id="67" name="Rounded Rectangle 66"/>
            <p:cNvSpPr/>
            <p:nvPr/>
          </p:nvSpPr>
          <p:spPr>
            <a:xfrm>
              <a:off x="3459897" y="3609055"/>
              <a:ext cx="2982910" cy="324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Exists </a:t>
              </a:r>
              <a:r>
                <a:rPr lang="en-US" b="1" dirty="0" err="1" smtClean="0">
                  <a:solidFill>
                    <a:schemeClr val="tx1"/>
                  </a:solidFill>
                </a:rPr>
                <a:t>F</a:t>
              </a:r>
              <a:r>
                <a:rPr lang="en-US" b="1" baseline="-25000" dirty="0" err="1" smtClean="0">
                  <a:solidFill>
                    <a:schemeClr val="tx1"/>
                  </a:solidFill>
                </a:rPr>
                <a:t>k</a:t>
              </a:r>
              <a:r>
                <a:rPr lang="en-US" b="1" dirty="0" smtClean="0">
                  <a:solidFill>
                    <a:schemeClr val="tx1"/>
                  </a:solidFill>
                </a:rPr>
                <a:t>: RIP</a:t>
              </a:r>
              <a:r>
                <a:rPr lang="en-US" b="1" baseline="-25000" dirty="0" smtClean="0">
                  <a:solidFill>
                    <a:schemeClr val="tx1"/>
                  </a:solidFill>
                </a:rPr>
                <a:t>B</a:t>
              </a:r>
              <a:r>
                <a:rPr lang="en-US" b="1" dirty="0" smtClean="0">
                  <a:solidFill>
                    <a:schemeClr val="tx1"/>
                  </a:solidFill>
                </a:rPr>
                <a:t>(</a:t>
              </a:r>
              <a:r>
                <a:rPr lang="en-US" b="1" dirty="0" err="1" smtClean="0">
                  <a:solidFill>
                    <a:schemeClr val="tx1"/>
                  </a:solidFill>
                </a:rPr>
                <a:t>F</a:t>
              </a:r>
              <a:r>
                <a:rPr lang="en-US" b="1" baseline="-25000" dirty="0" err="1" smtClean="0">
                  <a:solidFill>
                    <a:schemeClr val="tx1"/>
                  </a:solidFill>
                </a:rPr>
                <a:t>k</a:t>
              </a:r>
              <a:r>
                <a:rPr lang="en-US" b="1" dirty="0" smtClean="0">
                  <a:solidFill>
                    <a:schemeClr val="tx1"/>
                  </a:solidFill>
                </a:rPr>
                <a:t> </a:t>
              </a:r>
              <a:r>
                <a:rPr lang="en-US" b="1" dirty="0">
                  <a:solidFill>
                    <a:schemeClr val="tx1"/>
                  </a:solidFill>
                </a:rPr>
                <a:t>= 0</a:t>
              </a:r>
              <a:r>
                <a:rPr lang="en-US" b="1" dirty="0" smtClean="0">
                  <a:solidFill>
                    <a:schemeClr val="tx1"/>
                  </a:solidFill>
                </a:rPr>
                <a:t>) &lt; 0?</a:t>
              </a:r>
              <a:endParaRPr lang="de-CH" b="1" dirty="0">
                <a:solidFill>
                  <a:schemeClr val="tx1"/>
                </a:solidFill>
              </a:endParaRPr>
            </a:p>
          </p:txBody>
        </p:sp>
        <p:sp>
          <p:nvSpPr>
            <p:cNvPr id="68" name="Rounded Rectangle 67"/>
            <p:cNvSpPr/>
            <p:nvPr/>
          </p:nvSpPr>
          <p:spPr>
            <a:xfrm>
              <a:off x="6104448" y="817700"/>
              <a:ext cx="2345640" cy="30538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S = {F</a:t>
              </a:r>
              <a:r>
                <a:rPr lang="en-US" b="1" baseline="-25000" dirty="0" smtClean="0">
                  <a:solidFill>
                    <a:schemeClr val="tx1"/>
                  </a:solidFill>
                </a:rPr>
                <a:t>1</a:t>
              </a:r>
              <a:r>
                <a:rPr lang="en-US" b="1" dirty="0">
                  <a:solidFill>
                    <a:schemeClr val="tx1"/>
                  </a:solidFill>
                </a:rPr>
                <a:t>, F</a:t>
              </a:r>
              <a:r>
                <a:rPr lang="en-US" b="1" baseline="-25000" dirty="0">
                  <a:solidFill>
                    <a:schemeClr val="tx1"/>
                  </a:solidFill>
                </a:rPr>
                <a:t>2</a:t>
              </a:r>
              <a:r>
                <a:rPr lang="en-US" b="1" dirty="0">
                  <a:solidFill>
                    <a:schemeClr val="tx1"/>
                  </a:solidFill>
                </a:rPr>
                <a:t>, ..., </a:t>
              </a:r>
              <a:r>
                <a:rPr lang="en-US" b="1" dirty="0" err="1" smtClean="0">
                  <a:solidFill>
                    <a:schemeClr val="tx1"/>
                  </a:solidFill>
                </a:rPr>
                <a:t>F</a:t>
              </a:r>
              <a:r>
                <a:rPr lang="en-US" b="1" baseline="-25000" dirty="0" err="1" smtClean="0">
                  <a:solidFill>
                    <a:schemeClr val="tx1"/>
                  </a:solidFill>
                </a:rPr>
                <a:t>n</a:t>
              </a:r>
              <a:r>
                <a:rPr lang="de-CH" b="1" dirty="0" smtClean="0">
                  <a:solidFill>
                    <a:schemeClr val="tx1"/>
                  </a:solidFill>
                </a:rPr>
                <a:t>}</a:t>
              </a:r>
              <a:r>
                <a:rPr lang="en-US" b="1" dirty="0" smtClean="0">
                  <a:solidFill>
                    <a:schemeClr val="tx1"/>
                  </a:solidFill>
                </a:rPr>
                <a:t> </a:t>
              </a:r>
              <a:endParaRPr lang="de-CH" b="1" dirty="0">
                <a:solidFill>
                  <a:schemeClr val="tx1"/>
                </a:solidFill>
              </a:endParaRPr>
            </a:p>
          </p:txBody>
        </p:sp>
        <p:sp>
          <p:nvSpPr>
            <p:cNvPr id="69" name="Rounded Rectangle 68"/>
            <p:cNvSpPr/>
            <p:nvPr/>
          </p:nvSpPr>
          <p:spPr>
            <a:xfrm>
              <a:off x="6104448" y="1251406"/>
              <a:ext cx="2345640" cy="30538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 = {F</a:t>
              </a:r>
              <a:r>
                <a:rPr lang="en-US" b="1" baseline="-25000" dirty="0" smtClean="0">
                  <a:solidFill>
                    <a:schemeClr val="tx1"/>
                  </a:solidFill>
                </a:rPr>
                <a:t>1</a:t>
              </a:r>
              <a:r>
                <a:rPr lang="en-US" b="1" dirty="0" smtClean="0">
                  <a:solidFill>
                    <a:schemeClr val="tx1"/>
                  </a:solidFill>
                </a:rPr>
                <a:t> = 1, </a:t>
              </a:r>
              <a:r>
                <a:rPr lang="en-US" b="1" dirty="0">
                  <a:solidFill>
                    <a:schemeClr val="tx1"/>
                  </a:solidFill>
                </a:rPr>
                <a:t>..., </a:t>
              </a:r>
              <a:r>
                <a:rPr lang="en-US" b="1" dirty="0" err="1" smtClean="0">
                  <a:solidFill>
                    <a:schemeClr val="tx1"/>
                  </a:solidFill>
                </a:rPr>
                <a:t>F</a:t>
              </a:r>
              <a:r>
                <a:rPr lang="en-US" b="1" baseline="-25000" dirty="0" err="1" smtClean="0">
                  <a:solidFill>
                    <a:schemeClr val="tx1"/>
                  </a:solidFill>
                </a:rPr>
                <a:t>n</a:t>
              </a:r>
              <a:r>
                <a:rPr lang="de-CH" b="1" dirty="0" smtClean="0">
                  <a:solidFill>
                    <a:schemeClr val="tx1"/>
                  </a:solidFill>
                </a:rPr>
                <a:t> = 1}</a:t>
              </a:r>
              <a:r>
                <a:rPr lang="en-US" b="1" dirty="0" smtClean="0">
                  <a:solidFill>
                    <a:schemeClr val="tx1"/>
                  </a:solidFill>
                </a:rPr>
                <a:t> </a:t>
              </a:r>
              <a:endParaRPr lang="de-CH" b="1" dirty="0">
                <a:solidFill>
                  <a:schemeClr val="tx1"/>
                </a:solidFill>
              </a:endParaRPr>
            </a:p>
          </p:txBody>
        </p:sp>
        <p:cxnSp>
          <p:nvCxnSpPr>
            <p:cNvPr id="70" name="Straight Arrow Connector 45"/>
            <p:cNvCxnSpPr>
              <a:stCxn id="58" idx="3"/>
              <a:endCxn id="69" idx="1"/>
            </p:cNvCxnSpPr>
            <p:nvPr/>
          </p:nvCxnSpPr>
          <p:spPr>
            <a:xfrm>
              <a:off x="5082918" y="971228"/>
              <a:ext cx="1021530" cy="432871"/>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60" idx="1"/>
              <a:endCxn id="64" idx="3"/>
            </p:cNvCxnSpPr>
            <p:nvPr/>
          </p:nvCxnSpPr>
          <p:spPr>
            <a:xfrm flipH="1">
              <a:off x="1742366" y="1850027"/>
              <a:ext cx="1717531"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64" idx="2"/>
              <a:endCxn id="65" idx="0"/>
            </p:cNvCxnSpPr>
            <p:nvPr/>
          </p:nvCxnSpPr>
          <p:spPr>
            <a:xfrm>
              <a:off x="1130382" y="2002719"/>
              <a:ext cx="1" cy="113477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77" idx="2"/>
              <a:endCxn id="78" idx="0"/>
            </p:cNvCxnSpPr>
            <p:nvPr/>
          </p:nvCxnSpPr>
          <p:spPr>
            <a:xfrm flipH="1">
              <a:off x="5960460" y="5517231"/>
              <a:ext cx="2" cy="12666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4" name="Elbow Connector 73"/>
            <p:cNvCxnSpPr>
              <a:stCxn id="78" idx="3"/>
              <a:endCxn id="68" idx="3"/>
            </p:cNvCxnSpPr>
            <p:nvPr/>
          </p:nvCxnSpPr>
          <p:spPr>
            <a:xfrm flipV="1">
              <a:off x="6771970" y="970393"/>
              <a:ext cx="1678118" cy="4826193"/>
            </a:xfrm>
            <a:prstGeom prst="bentConnector3">
              <a:avLst>
                <a:gd name="adj1" fmla="val 129888"/>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a:stCxn id="77" idx="0"/>
              <a:endCxn id="79" idx="2"/>
            </p:cNvCxnSpPr>
            <p:nvPr/>
          </p:nvCxnSpPr>
          <p:spPr>
            <a:xfrm flipH="1" flipV="1">
              <a:off x="5960461" y="5085183"/>
              <a:ext cx="1" cy="12666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6" name="Elbow Connector 75"/>
            <p:cNvCxnSpPr>
              <a:stCxn id="77" idx="3"/>
              <a:endCxn id="69" idx="3"/>
            </p:cNvCxnSpPr>
            <p:nvPr/>
          </p:nvCxnSpPr>
          <p:spPr>
            <a:xfrm flipV="1">
              <a:off x="6771972" y="1404099"/>
              <a:ext cx="1678116" cy="3960439"/>
            </a:xfrm>
            <a:prstGeom prst="bentConnector3">
              <a:avLst>
                <a:gd name="adj1" fmla="val 11606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7" name="Rounded Rectangle 76"/>
            <p:cNvSpPr/>
            <p:nvPr/>
          </p:nvSpPr>
          <p:spPr>
            <a:xfrm>
              <a:off x="5148951" y="5211845"/>
              <a:ext cx="1623021" cy="30538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tx1"/>
                  </a:solidFill>
                </a:rPr>
                <a:t>B.F</a:t>
              </a:r>
              <a:r>
                <a:rPr lang="en-US" b="1" baseline="-25000" dirty="0" err="1">
                  <a:solidFill>
                    <a:schemeClr val="tx1"/>
                  </a:solidFill>
                </a:rPr>
                <a:t>k</a:t>
              </a:r>
              <a:r>
                <a:rPr lang="en-US" b="1" dirty="0">
                  <a:solidFill>
                    <a:schemeClr val="tx1"/>
                  </a:solidFill>
                </a:rPr>
                <a:t> = 0</a:t>
              </a:r>
              <a:endParaRPr lang="de-CH" b="1" dirty="0">
                <a:solidFill>
                  <a:schemeClr val="tx1"/>
                </a:solidFill>
              </a:endParaRPr>
            </a:p>
          </p:txBody>
        </p:sp>
        <p:sp>
          <p:nvSpPr>
            <p:cNvPr id="78" name="Rounded Rectangle 77"/>
            <p:cNvSpPr/>
            <p:nvPr/>
          </p:nvSpPr>
          <p:spPr>
            <a:xfrm>
              <a:off x="5148949" y="5643893"/>
              <a:ext cx="1623021" cy="30538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 = S \ {</a:t>
              </a:r>
              <a:r>
                <a:rPr lang="en-US" b="1" dirty="0" err="1">
                  <a:solidFill>
                    <a:schemeClr val="tx1"/>
                  </a:solidFill>
                </a:rPr>
                <a:t>F</a:t>
              </a:r>
              <a:r>
                <a:rPr lang="en-US" b="1" baseline="-25000" dirty="0" err="1">
                  <a:solidFill>
                    <a:schemeClr val="tx1"/>
                  </a:solidFill>
                </a:rPr>
                <a:t>k</a:t>
              </a:r>
              <a:r>
                <a:rPr lang="en-US" b="1" dirty="0" smtClean="0">
                  <a:solidFill>
                    <a:schemeClr val="tx1"/>
                  </a:solidFill>
                </a:rPr>
                <a:t>} </a:t>
              </a:r>
              <a:endParaRPr lang="de-CH" b="1" dirty="0">
                <a:solidFill>
                  <a:schemeClr val="tx1"/>
                </a:solidFill>
              </a:endParaRPr>
            </a:p>
          </p:txBody>
        </p:sp>
        <p:sp>
          <p:nvSpPr>
            <p:cNvPr id="79" name="Rounded Rectangle 78"/>
            <p:cNvSpPr/>
            <p:nvPr/>
          </p:nvSpPr>
          <p:spPr>
            <a:xfrm>
              <a:off x="5145910" y="4211612"/>
              <a:ext cx="1629101" cy="87357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Yes:</a:t>
              </a:r>
            </a:p>
            <a:p>
              <a:pPr algn="ctr"/>
              <a:r>
                <a:rPr lang="en-US" b="1" dirty="0" smtClean="0">
                  <a:solidFill>
                    <a:schemeClr val="tx1"/>
                  </a:solidFill>
                </a:rPr>
                <a:t>Find </a:t>
              </a:r>
              <a:r>
                <a:rPr lang="en-US" b="1" dirty="0" err="1" smtClean="0">
                  <a:solidFill>
                    <a:schemeClr val="tx1"/>
                  </a:solidFill>
                </a:rPr>
                <a:t>F</a:t>
              </a:r>
              <a:r>
                <a:rPr lang="en-US" b="1" baseline="-25000" dirty="0" err="1" smtClean="0">
                  <a:solidFill>
                    <a:schemeClr val="tx1"/>
                  </a:solidFill>
                </a:rPr>
                <a:t>k</a:t>
              </a:r>
              <a:r>
                <a:rPr lang="en-US" b="1" dirty="0" smtClean="0">
                  <a:solidFill>
                    <a:schemeClr val="tx1"/>
                  </a:solidFill>
                </a:rPr>
                <a:t> with minimal RIP</a:t>
              </a:r>
              <a:r>
                <a:rPr lang="en-US" b="1" baseline="-25000" dirty="0" smtClean="0">
                  <a:solidFill>
                    <a:schemeClr val="tx1"/>
                  </a:solidFill>
                </a:rPr>
                <a:t>B</a:t>
              </a:r>
              <a:endParaRPr lang="de-CH" b="1" dirty="0">
                <a:solidFill>
                  <a:schemeClr val="tx1"/>
                </a:solidFill>
              </a:endParaRPr>
            </a:p>
          </p:txBody>
        </p:sp>
        <p:sp>
          <p:nvSpPr>
            <p:cNvPr id="80" name="Rounded Rectangle 79"/>
            <p:cNvSpPr/>
            <p:nvPr/>
          </p:nvSpPr>
          <p:spPr>
            <a:xfrm>
              <a:off x="3459897" y="2143263"/>
              <a:ext cx="1623021" cy="27762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For each F</a:t>
              </a:r>
              <a:r>
                <a:rPr lang="en-US" b="1" baseline="-25000" dirty="0" smtClean="0">
                  <a:solidFill>
                    <a:schemeClr val="tx1"/>
                  </a:solidFill>
                </a:rPr>
                <a:t>i</a:t>
              </a:r>
              <a:r>
                <a:rPr lang="en-US" b="1" dirty="0">
                  <a:solidFill>
                    <a:schemeClr val="tx1"/>
                  </a:solidFill>
                </a:rPr>
                <a:t> </a:t>
              </a:r>
              <a:r>
                <a:rPr lang="en-US" b="1" dirty="0" smtClean="0">
                  <a:solidFill>
                    <a:schemeClr val="tx1"/>
                  </a:solidFill>
                </a:rPr>
                <a:t>in S</a:t>
              </a:r>
              <a:endParaRPr lang="de-CH" b="1" dirty="0">
                <a:solidFill>
                  <a:schemeClr val="tx1"/>
                </a:solidFill>
              </a:endParaRPr>
            </a:p>
          </p:txBody>
        </p:sp>
        <p:sp>
          <p:nvSpPr>
            <p:cNvPr id="81" name="Rounded Rectangle 80"/>
            <p:cNvSpPr/>
            <p:nvPr/>
          </p:nvSpPr>
          <p:spPr>
            <a:xfrm>
              <a:off x="5151757" y="6075942"/>
              <a:ext cx="1623021" cy="30538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a:t>
              </a:r>
              <a:r>
                <a:rPr lang="en-US" b="1" baseline="-25000" dirty="0" smtClean="0">
                  <a:solidFill>
                    <a:schemeClr val="tx1"/>
                  </a:solidFill>
                </a:rPr>
                <a:t>B</a:t>
              </a:r>
              <a:r>
                <a:rPr lang="en-US" b="1" dirty="0" smtClean="0">
                  <a:solidFill>
                    <a:schemeClr val="tx1"/>
                  </a:solidFill>
                </a:rPr>
                <a:t> = T(</a:t>
              </a:r>
              <a:r>
                <a:rPr lang="en-US" b="1" dirty="0" err="1" smtClean="0">
                  <a:solidFill>
                    <a:schemeClr val="tx1"/>
                  </a:solidFill>
                </a:rPr>
                <a:t>F</a:t>
              </a:r>
              <a:r>
                <a:rPr lang="en-US" b="1" baseline="-25000" dirty="0" err="1" smtClean="0">
                  <a:solidFill>
                    <a:schemeClr val="tx1"/>
                  </a:solidFill>
                </a:rPr>
                <a:t>k</a:t>
              </a:r>
              <a:r>
                <a:rPr lang="en-US" b="1" dirty="0" smtClean="0">
                  <a:solidFill>
                    <a:schemeClr val="tx1"/>
                  </a:solidFill>
                </a:rPr>
                <a:t> = 0) </a:t>
              </a:r>
              <a:endParaRPr lang="de-CH" b="1" dirty="0">
                <a:solidFill>
                  <a:schemeClr val="tx1"/>
                </a:solidFill>
              </a:endParaRPr>
            </a:p>
          </p:txBody>
        </p:sp>
        <p:cxnSp>
          <p:nvCxnSpPr>
            <p:cNvPr id="82" name="Elbow Connector 81"/>
            <p:cNvCxnSpPr>
              <a:stCxn id="81" idx="1"/>
              <a:endCxn id="64" idx="1"/>
            </p:cNvCxnSpPr>
            <p:nvPr/>
          </p:nvCxnSpPr>
          <p:spPr>
            <a:xfrm rot="10800000">
              <a:off x="518399" y="1850027"/>
              <a:ext cx="4633359" cy="4378608"/>
            </a:xfrm>
            <a:prstGeom prst="bentConnector3">
              <a:avLst>
                <a:gd name="adj1" fmla="val 104934"/>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Elbow Connector 82"/>
            <p:cNvCxnSpPr>
              <a:stCxn id="81" idx="2"/>
              <a:endCxn id="80" idx="1"/>
            </p:cNvCxnSpPr>
            <p:nvPr/>
          </p:nvCxnSpPr>
          <p:spPr>
            <a:xfrm rot="5400000" flipH="1">
              <a:off x="2661956" y="3080017"/>
              <a:ext cx="4099253" cy="2503371"/>
            </a:xfrm>
            <a:prstGeom prst="bentConnector4">
              <a:avLst>
                <a:gd name="adj1" fmla="val -5577"/>
                <a:gd name="adj2" fmla="val 153836"/>
              </a:avLst>
            </a:prstGeom>
            <a:ln w="38100"/>
          </p:spPr>
          <p:style>
            <a:lnRef idx="1">
              <a:schemeClr val="accent1"/>
            </a:lnRef>
            <a:fillRef idx="0">
              <a:schemeClr val="accent1"/>
            </a:fillRef>
            <a:effectRef idx="0">
              <a:schemeClr val="accent1"/>
            </a:effectRef>
            <a:fontRef idx="minor">
              <a:schemeClr val="tx1"/>
            </a:fontRef>
          </p:style>
        </p:cxnSp>
      </p:grpSp>
      <p:sp>
        <p:nvSpPr>
          <p:cNvPr id="2" name="Oval 1"/>
          <p:cNvSpPr/>
          <p:nvPr/>
        </p:nvSpPr>
        <p:spPr>
          <a:xfrm>
            <a:off x="3059832" y="6165303"/>
            <a:ext cx="1852354" cy="5040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b="1" dirty="0" smtClean="0"/>
              <a:t>CE</a:t>
            </a:r>
            <a:endParaRPr lang="de-CH" b="1" dirty="0"/>
          </a:p>
        </p:txBody>
      </p:sp>
      <p:sp>
        <p:nvSpPr>
          <p:cNvPr id="41" name="Oval 40"/>
          <p:cNvSpPr/>
          <p:nvPr/>
        </p:nvSpPr>
        <p:spPr>
          <a:xfrm>
            <a:off x="2293192" y="4581128"/>
            <a:ext cx="3385633" cy="22246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For all remaining </a:t>
            </a:r>
            <a:r>
              <a:rPr lang="en-US" b="1" dirty="0" err="1" smtClean="0"/>
              <a:t>F</a:t>
            </a:r>
            <a:r>
              <a:rPr lang="en-US" b="1" baseline="-25000" dirty="0" err="1" smtClean="0"/>
              <a:t>j</a:t>
            </a:r>
            <a:r>
              <a:rPr lang="en-US" b="1" dirty="0" smtClean="0"/>
              <a:t> </a:t>
            </a:r>
            <a:r>
              <a:rPr lang="en-US" b="1" dirty="0"/>
              <a:t>with negative </a:t>
            </a:r>
            <a:r>
              <a:rPr lang="en-US" b="1" dirty="0" smtClean="0"/>
              <a:t>RIP</a:t>
            </a:r>
            <a:r>
              <a:rPr lang="en-US" b="1" baseline="-25000" dirty="0" smtClean="0"/>
              <a:t>B</a:t>
            </a:r>
            <a:r>
              <a:rPr lang="en-US" b="1" dirty="0" smtClean="0"/>
              <a:t>, check if the RIP</a:t>
            </a:r>
            <a:r>
              <a:rPr lang="en-US" b="1" baseline="-25000" dirty="0" smtClean="0"/>
              <a:t>B</a:t>
            </a:r>
            <a:r>
              <a:rPr lang="en-US" b="1" dirty="0" smtClean="0"/>
              <a:t> is still negative under the </a:t>
            </a:r>
            <a:r>
              <a:rPr lang="en-US" b="1" dirty="0"/>
              <a:t>changed B. </a:t>
            </a:r>
            <a:r>
              <a:rPr lang="en-US" b="1" dirty="0" smtClean="0"/>
              <a:t>If so, remove </a:t>
            </a:r>
            <a:r>
              <a:rPr lang="en-US" b="1" dirty="0" err="1" smtClean="0"/>
              <a:t>F</a:t>
            </a:r>
            <a:r>
              <a:rPr lang="en-US" b="1" baseline="-25000" dirty="0" err="1" smtClean="0"/>
              <a:t>j</a:t>
            </a:r>
            <a:r>
              <a:rPr lang="en-US" b="1" dirty="0"/>
              <a:t> </a:t>
            </a:r>
            <a:r>
              <a:rPr lang="en-US" b="1" dirty="0" smtClean="0"/>
              <a:t>directly.</a:t>
            </a:r>
          </a:p>
        </p:txBody>
      </p:sp>
      <p:grpSp>
        <p:nvGrpSpPr>
          <p:cNvPr id="84" name="Group 83"/>
          <p:cNvGrpSpPr/>
          <p:nvPr/>
        </p:nvGrpSpPr>
        <p:grpSpPr>
          <a:xfrm>
            <a:off x="417960" y="2617457"/>
            <a:ext cx="8280000" cy="2361748"/>
            <a:chOff x="417960" y="2617457"/>
            <a:chExt cx="8280000" cy="2361748"/>
          </a:xfrm>
        </p:grpSpPr>
        <p:sp>
          <p:nvSpPr>
            <p:cNvPr id="85" name="TextBox 84"/>
            <p:cNvSpPr txBox="1"/>
            <p:nvPr/>
          </p:nvSpPr>
          <p:spPr>
            <a:xfrm>
              <a:off x="417960" y="2617457"/>
              <a:ext cx="8280000" cy="461665"/>
            </a:xfrm>
            <a:prstGeom prst="rect">
              <a:avLst/>
            </a:prstGeom>
            <a:noFill/>
          </p:spPr>
          <p:txBody>
            <a:bodyPr wrap="square" rtlCol="0" anchor="t">
              <a:spAutoFit/>
            </a:bodyPr>
            <a:lstStyle/>
            <a:p>
              <a:pPr algn="ctr"/>
              <a:r>
                <a:rPr lang="de-CH" sz="2400" b="1" dirty="0" smtClean="0"/>
                <a:t>COMPLEXITY: O(n</a:t>
              </a:r>
              <a:r>
                <a:rPr lang="de-CH" sz="2400" b="1" baseline="30000" dirty="0" smtClean="0"/>
                <a:t>2</a:t>
              </a:r>
              <a:r>
                <a:rPr lang="de-CH" sz="2400" b="1" dirty="0" smtClean="0"/>
                <a:t>)</a:t>
              </a:r>
              <a:endParaRPr lang="de-CH" sz="2400" b="1" dirty="0"/>
            </a:p>
          </p:txBody>
        </p:sp>
        <p:sp>
          <p:nvSpPr>
            <p:cNvPr id="86" name="TextBox 85"/>
            <p:cNvSpPr txBox="1"/>
            <p:nvPr/>
          </p:nvSpPr>
          <p:spPr>
            <a:xfrm>
              <a:off x="417960" y="3409545"/>
              <a:ext cx="8280000" cy="1569660"/>
            </a:xfrm>
            <a:prstGeom prst="rect">
              <a:avLst/>
            </a:prstGeom>
            <a:noFill/>
          </p:spPr>
          <p:txBody>
            <a:bodyPr wrap="square" rtlCol="0" anchor="t">
              <a:spAutoFit/>
            </a:bodyPr>
            <a:lstStyle/>
            <a:p>
              <a:r>
                <a:rPr lang="de-CH" sz="2400" b="1" dirty="0" smtClean="0"/>
                <a:t>«</a:t>
              </a:r>
              <a:r>
                <a:rPr lang="en-US" sz="2400" dirty="0" smtClean="0"/>
                <a:t> CE </a:t>
              </a:r>
              <a:r>
                <a:rPr lang="en-US" sz="2400" dirty="0"/>
                <a:t>takes the advantages of both BE and IE. When the optimizations interact weakly, CE eliminates the optimizations with negative effects in one iteration, just like BE. Otherwise, CE eliminates them iteratively, like IE. </a:t>
              </a:r>
              <a:r>
                <a:rPr lang="de-CH" sz="2400" b="1" dirty="0" smtClean="0"/>
                <a:t>»</a:t>
              </a:r>
              <a:endParaRPr lang="de-CH" sz="2400" b="1" dirty="0"/>
            </a:p>
          </p:txBody>
        </p:sp>
      </p:grpSp>
    </p:spTree>
    <p:extLst>
      <p:ext uri="{BB962C8B-B14F-4D97-AF65-F5344CB8AC3E}">
        <p14:creationId xmlns:p14="http://schemas.microsoft.com/office/powerpoint/2010/main" val="31669490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43"/>
                                        </p:tgtEl>
                                        <p:attrNameLst>
                                          <p:attrName>style.opacity</p:attrName>
                                        </p:attrNameLst>
                                      </p:cBhvr>
                                      <p:to>
                                        <p:strVal val="0.5"/>
                                      </p:to>
                                    </p:set>
                                    <p:animEffect filter="image" prLst="opacity: 0.5">
                                      <p:cBhvr rctx="IE">
                                        <p:cTn id="7" dur="indefinite"/>
                                        <p:tgtEl>
                                          <p:spTgt spid="43"/>
                                        </p:tgtEl>
                                      </p:cBhvr>
                                    </p:animEffect>
                                  </p:childTnLst>
                                </p:cTn>
                              </p:par>
                              <p:par>
                                <p:cTn id="8" presetID="53" presetClass="entr" presetSubtype="16" fill="hold" grpId="1" nodeType="withEffect">
                                  <p:stCondLst>
                                    <p:cond delay="0"/>
                                  </p:stCondLst>
                                  <p:childTnLst>
                                    <p:set>
                                      <p:cBhvr>
                                        <p:cTn id="9" dur="1" fill="hold">
                                          <p:stCondLst>
                                            <p:cond delay="0"/>
                                          </p:stCondLst>
                                        </p:cTn>
                                        <p:tgtEl>
                                          <p:spTgt spid="41"/>
                                        </p:tgtEl>
                                        <p:attrNameLst>
                                          <p:attrName>style.visibility</p:attrName>
                                        </p:attrNameLst>
                                      </p:cBhvr>
                                      <p:to>
                                        <p:strVal val="visible"/>
                                      </p:to>
                                    </p:set>
                                    <p:anim calcmode="lin" valueType="num">
                                      <p:cBhvr>
                                        <p:cTn id="10" dur="500" fill="hold"/>
                                        <p:tgtEl>
                                          <p:spTgt spid="41"/>
                                        </p:tgtEl>
                                        <p:attrNameLst>
                                          <p:attrName>ppt_w</p:attrName>
                                        </p:attrNameLst>
                                      </p:cBhvr>
                                      <p:tavLst>
                                        <p:tav tm="0">
                                          <p:val>
                                            <p:fltVal val="0"/>
                                          </p:val>
                                        </p:tav>
                                        <p:tav tm="100000">
                                          <p:val>
                                            <p:strVal val="#ppt_w"/>
                                          </p:val>
                                        </p:tav>
                                      </p:tavLst>
                                    </p:anim>
                                    <p:anim calcmode="lin" valueType="num">
                                      <p:cBhvr>
                                        <p:cTn id="11" dur="500" fill="hold"/>
                                        <p:tgtEl>
                                          <p:spTgt spid="41"/>
                                        </p:tgtEl>
                                        <p:attrNameLst>
                                          <p:attrName>ppt_h</p:attrName>
                                        </p:attrNameLst>
                                      </p:cBhvr>
                                      <p:tavLst>
                                        <p:tav tm="0">
                                          <p:val>
                                            <p:fltVal val="0"/>
                                          </p:val>
                                        </p:tav>
                                        <p:tav tm="100000">
                                          <p:val>
                                            <p:strVal val="#ppt_h"/>
                                          </p:val>
                                        </p:tav>
                                      </p:tavLst>
                                    </p:anim>
                                    <p:animEffect transition="in" filter="fade">
                                      <p:cBhvr>
                                        <p:cTn id="12" dur="500"/>
                                        <p:tgtEl>
                                          <p:spTgt spid="4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43"/>
                                        </p:tgtEl>
                                      </p:cBhvr>
                                    </p:animEffect>
                                    <p:set>
                                      <p:cBhvr>
                                        <p:cTn id="17" dur="1" fill="hold">
                                          <p:stCondLst>
                                            <p:cond delay="499"/>
                                          </p:stCondLst>
                                        </p:cTn>
                                        <p:tgtEl>
                                          <p:spTgt spid="43"/>
                                        </p:tgtEl>
                                        <p:attrNameLst>
                                          <p:attrName>style.visibility</p:attrName>
                                        </p:attrNameLst>
                                      </p:cBhvr>
                                      <p:to>
                                        <p:strVal val="hidden"/>
                                      </p:to>
                                    </p:set>
                                  </p:childTnLst>
                                </p:cTn>
                              </p:par>
                              <p:par>
                                <p:cTn id="18" presetID="10" presetClass="exit" presetSubtype="0" fill="hold" grpId="2" nodeType="withEffect">
                                  <p:stCondLst>
                                    <p:cond delay="0"/>
                                  </p:stCondLst>
                                  <p:childTnLst>
                                    <p:animEffect transition="out" filter="fade">
                                      <p:cBhvr>
                                        <p:cTn id="19" dur="500"/>
                                        <p:tgtEl>
                                          <p:spTgt spid="41"/>
                                        </p:tgtEl>
                                      </p:cBhvr>
                                    </p:animEffect>
                                    <p:set>
                                      <p:cBhvr>
                                        <p:cTn id="20" dur="1" fill="hold">
                                          <p:stCondLst>
                                            <p:cond delay="499"/>
                                          </p:stCondLst>
                                        </p:cTn>
                                        <p:tgtEl>
                                          <p:spTgt spid="41"/>
                                        </p:tgtEl>
                                        <p:attrNameLst>
                                          <p:attrName>style.visibility</p:attrName>
                                        </p:attrNameLst>
                                      </p:cBhvr>
                                      <p:to>
                                        <p:strVal val="hidden"/>
                                      </p:to>
                                    </p:set>
                                  </p:childTnLst>
                                </p:cTn>
                              </p:par>
                              <p:par>
                                <p:cTn id="21" presetID="10" presetClass="exit" presetSubtype="0" fill="hold" grpId="0" nodeType="withEffect">
                                  <p:stCondLst>
                                    <p:cond delay="0"/>
                                  </p:stCondLst>
                                  <p:childTnLst>
                                    <p:animEffect transition="out" filter="fade">
                                      <p:cBhvr>
                                        <p:cTn id="22" dur="500"/>
                                        <p:tgtEl>
                                          <p:spTgt spid="2"/>
                                        </p:tgtEl>
                                      </p:cBhvr>
                                    </p:animEffect>
                                    <p:set>
                                      <p:cBhvr>
                                        <p:cTn id="23" dur="1" fill="hold">
                                          <p:stCondLst>
                                            <p:cond delay="499"/>
                                          </p:stCondLst>
                                        </p:cTn>
                                        <p:tgtEl>
                                          <p:spTgt spid="2"/>
                                        </p:tgtEl>
                                        <p:attrNameLst>
                                          <p:attrName>style.visibility</p:attrName>
                                        </p:attrNameLst>
                                      </p:cBhvr>
                                      <p:to>
                                        <p:strVal val="hidden"/>
                                      </p:to>
                                    </p:set>
                                  </p:childTnLst>
                                </p:cTn>
                              </p:par>
                            </p:childTnLst>
                          </p:cTn>
                        </p:par>
                        <p:par>
                          <p:cTn id="24" fill="hold">
                            <p:stCondLst>
                              <p:cond delay="500"/>
                            </p:stCondLst>
                            <p:childTnLst>
                              <p:par>
                                <p:cTn id="25" presetID="10" presetClass="entr" presetSubtype="0" fill="hold" nodeType="afterEffect">
                                  <p:stCondLst>
                                    <p:cond delay="0"/>
                                  </p:stCondLst>
                                  <p:childTnLst>
                                    <p:set>
                                      <p:cBhvr>
                                        <p:cTn id="26" dur="1" fill="hold">
                                          <p:stCondLst>
                                            <p:cond delay="0"/>
                                          </p:stCondLst>
                                        </p:cTn>
                                        <p:tgtEl>
                                          <p:spTgt spid="84"/>
                                        </p:tgtEl>
                                        <p:attrNameLst>
                                          <p:attrName>style.visibility</p:attrName>
                                        </p:attrNameLst>
                                      </p:cBhvr>
                                      <p:to>
                                        <p:strVal val="visible"/>
                                      </p:to>
                                    </p:set>
                                    <p:animEffect transition="in" filter="fade">
                                      <p:cBhvr>
                                        <p:cTn id="27"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1" grpId="1" animBg="1"/>
      <p:bldP spid="41" grpId="2"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69390" y="404664"/>
            <a:ext cx="6405280" cy="175432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Optimization SPACE</a:t>
            </a:r>
          </a:p>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EXPLORATION</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
        <p:nvSpPr>
          <p:cNvPr id="8" name="TextBox 7"/>
          <p:cNvSpPr txBox="1"/>
          <p:nvPr/>
        </p:nvSpPr>
        <p:spPr>
          <a:xfrm>
            <a:off x="251520" y="2019612"/>
            <a:ext cx="8640960" cy="3785652"/>
          </a:xfrm>
          <a:prstGeom prst="rect">
            <a:avLst/>
          </a:prstGeom>
          <a:noFill/>
        </p:spPr>
        <p:txBody>
          <a:bodyPr wrap="square" rtlCol="0" anchor="t">
            <a:spAutoFit/>
          </a:bodyPr>
          <a:lstStyle/>
          <a:p>
            <a:pPr marL="914400" lvl="1" indent="-457200">
              <a:buFont typeface="+mj-lt"/>
              <a:buAutoNum type="arabicPeriod"/>
            </a:pPr>
            <a:r>
              <a:rPr lang="en-US" sz="2400" dirty="0"/>
              <a:t>Construct a </a:t>
            </a:r>
            <a:r>
              <a:rPr lang="en-US" sz="2400" dirty="0" smtClean="0"/>
              <a:t>set Ω </a:t>
            </a:r>
            <a:r>
              <a:rPr lang="en-US" sz="2400" dirty="0"/>
              <a:t>which consists of </a:t>
            </a:r>
            <a:r>
              <a:rPr lang="en-US" sz="2400" dirty="0" smtClean="0"/>
              <a:t>a default </a:t>
            </a:r>
            <a:r>
              <a:rPr lang="en-US" sz="2400" dirty="0"/>
              <a:t>optimization </a:t>
            </a:r>
            <a:r>
              <a:rPr lang="en-US" sz="2400" dirty="0" smtClean="0"/>
              <a:t>combination (Here: All on), </a:t>
            </a:r>
            <a:r>
              <a:rPr lang="en-US" sz="2400" dirty="0"/>
              <a:t>and n </a:t>
            </a:r>
            <a:r>
              <a:rPr lang="en-US" sz="2400" dirty="0" smtClean="0"/>
              <a:t>combinations that each switch a single optimization off.</a:t>
            </a:r>
            <a:endParaRPr lang="en-US" sz="2400" dirty="0"/>
          </a:p>
          <a:p>
            <a:pPr marL="914400" lvl="1" indent="-457200">
              <a:buFont typeface="+mj-lt"/>
              <a:buAutoNum type="arabicPeriod"/>
            </a:pPr>
            <a:r>
              <a:rPr lang="en-US" sz="2400" dirty="0"/>
              <a:t>Measure the </a:t>
            </a:r>
            <a:r>
              <a:rPr lang="en-US" sz="2400" dirty="0" smtClean="0"/>
              <a:t>execution </a:t>
            </a:r>
            <a:r>
              <a:rPr lang="en-US" sz="2400" dirty="0"/>
              <a:t>time </a:t>
            </a:r>
            <a:r>
              <a:rPr lang="en-US" sz="2400" dirty="0" smtClean="0"/>
              <a:t>under </a:t>
            </a:r>
            <a:r>
              <a:rPr lang="en-US" sz="2400" dirty="0"/>
              <a:t>each </a:t>
            </a:r>
            <a:r>
              <a:rPr lang="en-US" sz="2400" dirty="0" smtClean="0"/>
              <a:t>combination </a:t>
            </a:r>
            <a:r>
              <a:rPr lang="en-US" sz="2400" dirty="0"/>
              <a:t>in Ω. Keep </a:t>
            </a:r>
            <a:r>
              <a:rPr lang="en-US" sz="2400" dirty="0" smtClean="0"/>
              <a:t>only the </a:t>
            </a:r>
            <a:r>
              <a:rPr lang="en-US" sz="2400" dirty="0"/>
              <a:t>m fastest combinations in </a:t>
            </a:r>
            <a:r>
              <a:rPr lang="en-US" sz="2400" dirty="0" smtClean="0"/>
              <a:t>Ω.</a:t>
            </a:r>
            <a:endParaRPr lang="en-US" sz="2400" dirty="0"/>
          </a:p>
          <a:p>
            <a:pPr marL="914400" lvl="1" indent="-457200">
              <a:buFont typeface="+mj-lt"/>
              <a:buAutoNum type="arabicPeriod"/>
            </a:pPr>
            <a:r>
              <a:rPr lang="en-US" sz="2400" dirty="0"/>
              <a:t>Construct a new Ω </a:t>
            </a:r>
            <a:r>
              <a:rPr lang="en-US" sz="2400" dirty="0" smtClean="0"/>
              <a:t>set consisting of all </a:t>
            </a:r>
            <a:r>
              <a:rPr lang="en-US" sz="2400" i="1" dirty="0" smtClean="0"/>
              <a:t>unions</a:t>
            </a:r>
            <a:r>
              <a:rPr lang="en-US" sz="2400" dirty="0" smtClean="0"/>
              <a:t> </a:t>
            </a:r>
            <a:r>
              <a:rPr lang="en-US" sz="2400" dirty="0"/>
              <a:t>of two optimization combinations in the old Ω set</a:t>
            </a:r>
            <a:r>
              <a:rPr lang="en-US" sz="2400" dirty="0" smtClean="0"/>
              <a:t>.</a:t>
            </a:r>
            <a:endParaRPr lang="en-US" sz="2400" dirty="0"/>
          </a:p>
          <a:p>
            <a:pPr marL="914400" lvl="1" indent="-457200">
              <a:buFont typeface="+mj-lt"/>
              <a:buAutoNum type="arabicPeriod"/>
            </a:pPr>
            <a:r>
              <a:rPr lang="en-US" sz="2400" dirty="0"/>
              <a:t>Repeat </a:t>
            </a:r>
            <a:r>
              <a:rPr lang="en-US" sz="2400" dirty="0" smtClean="0"/>
              <a:t>2 </a:t>
            </a:r>
            <a:r>
              <a:rPr lang="en-US" sz="2400" dirty="0"/>
              <a:t>and </a:t>
            </a:r>
            <a:r>
              <a:rPr lang="en-US" sz="2400" dirty="0" smtClean="0"/>
              <a:t>3 </a:t>
            </a:r>
            <a:r>
              <a:rPr lang="en-US" sz="2400" dirty="0"/>
              <a:t>until no new combinations can be generated or the </a:t>
            </a:r>
            <a:r>
              <a:rPr lang="en-US" sz="2400" dirty="0" smtClean="0"/>
              <a:t>performance gain becomes insignificant.</a:t>
            </a:r>
          </a:p>
          <a:p>
            <a:pPr marL="914400" lvl="1" indent="-457200">
              <a:buFont typeface="+mj-lt"/>
              <a:buAutoNum type="arabicPeriod"/>
            </a:pPr>
            <a:r>
              <a:rPr lang="en-US" sz="2400" dirty="0" smtClean="0"/>
              <a:t>The </a:t>
            </a:r>
            <a:r>
              <a:rPr lang="en-US" sz="2400" dirty="0"/>
              <a:t>fastest version in the final Ω </a:t>
            </a:r>
            <a:r>
              <a:rPr lang="en-US" sz="2400" dirty="0" smtClean="0"/>
              <a:t>is the result.</a:t>
            </a:r>
            <a:endParaRPr lang="en-US" sz="2400" dirty="0"/>
          </a:p>
        </p:txBody>
      </p:sp>
      <p:sp>
        <p:nvSpPr>
          <p:cNvPr id="6" name="TextBox 5"/>
          <p:cNvSpPr txBox="1"/>
          <p:nvPr/>
        </p:nvSpPr>
        <p:spPr>
          <a:xfrm>
            <a:off x="417960" y="2617457"/>
            <a:ext cx="8280000" cy="461665"/>
          </a:xfrm>
          <a:prstGeom prst="rect">
            <a:avLst/>
          </a:prstGeom>
          <a:noFill/>
        </p:spPr>
        <p:txBody>
          <a:bodyPr wrap="square" rtlCol="0" anchor="t">
            <a:spAutoFit/>
          </a:bodyPr>
          <a:lstStyle/>
          <a:p>
            <a:pPr algn="ctr"/>
            <a:r>
              <a:rPr lang="de-CH" sz="2400" b="1" dirty="0" smtClean="0"/>
              <a:t>COMPLEXITY: O(nm</a:t>
            </a:r>
            <a:r>
              <a:rPr lang="de-CH" sz="2400" b="1" baseline="30000" dirty="0" smtClean="0"/>
              <a:t>2</a:t>
            </a:r>
            <a:r>
              <a:rPr lang="de-CH" sz="2400" b="1" dirty="0"/>
              <a:t>) ~ </a:t>
            </a:r>
            <a:r>
              <a:rPr lang="de-CH" sz="2400" b="1" dirty="0" smtClean="0"/>
              <a:t>O(n</a:t>
            </a:r>
            <a:r>
              <a:rPr lang="de-CH" sz="2400" b="1" baseline="30000" dirty="0" smtClean="0"/>
              <a:t>3</a:t>
            </a:r>
            <a:r>
              <a:rPr lang="de-CH" sz="2400" b="1" dirty="0" smtClean="0"/>
              <a:t>)</a:t>
            </a:r>
            <a:endParaRPr lang="de-CH" sz="2400" b="1" dirty="0"/>
          </a:p>
        </p:txBody>
      </p:sp>
      <p:sp>
        <p:nvSpPr>
          <p:cNvPr id="2" name="Slide Number Placeholder 1"/>
          <p:cNvSpPr>
            <a:spLocks noGrp="1"/>
          </p:cNvSpPr>
          <p:nvPr>
            <p:ph type="sldNum" sz="quarter" idx="12"/>
          </p:nvPr>
        </p:nvSpPr>
        <p:spPr/>
        <p:txBody>
          <a:bodyPr/>
          <a:lstStyle/>
          <a:p>
            <a:fld id="{8B09F3FB-1EC0-4694-B08F-BFFAD3DB7FEA}" type="slidenum">
              <a:rPr lang="de-CH" smtClean="0"/>
              <a:t>23</a:t>
            </a:fld>
            <a:endParaRPr lang="de-CH"/>
          </a:p>
        </p:txBody>
      </p:sp>
      <p:sp>
        <p:nvSpPr>
          <p:cNvPr id="9" name="TextBox 8"/>
          <p:cNvSpPr txBox="1"/>
          <p:nvPr/>
        </p:nvSpPr>
        <p:spPr>
          <a:xfrm>
            <a:off x="0" y="6422272"/>
            <a:ext cx="9144000" cy="461665"/>
          </a:xfrm>
          <a:prstGeom prst="rect">
            <a:avLst/>
          </a:prstGeom>
          <a:noFill/>
        </p:spPr>
        <p:txBody>
          <a:bodyPr wrap="square" rtlCol="0">
            <a:spAutoFit/>
          </a:bodyPr>
          <a:lstStyle/>
          <a:p>
            <a:r>
              <a:rPr lang="pt-BR" sz="1200" dirty="0" smtClean="0"/>
              <a:t>Idea from S</a:t>
            </a:r>
            <a:r>
              <a:rPr lang="pt-BR" sz="1200" dirty="0"/>
              <a:t>. Triantafyllis, M. Vachharajani, N. Vachharajani, and D. I. August. Compiler optimization-space exploration. In Proceedings of the international symposium on Code generation and optimization, pages 204–215, 2003.</a:t>
            </a:r>
            <a:endParaRPr lang="de-CH" sz="1200" dirty="0" smtClean="0"/>
          </a:p>
        </p:txBody>
      </p:sp>
    </p:spTree>
    <p:extLst>
      <p:ext uri="{BB962C8B-B14F-4D97-AF65-F5344CB8AC3E}">
        <p14:creationId xmlns:p14="http://schemas.microsoft.com/office/powerpoint/2010/main" val="98426076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2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8" dur="2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200" fill="hold"/>
                                        <p:tgtEl>
                                          <p:spTgt spid="8">
                                            <p:txEl>
                                              <p:pRg st="1" end="1"/>
                                            </p:txEl>
                                          </p:spTgt>
                                        </p:tgtEl>
                                        <p:attrNameLst>
                                          <p:attrName>ppt_x</p:attrName>
                                        </p:attrNameLst>
                                      </p:cBhvr>
                                      <p:tavLst>
                                        <p:tav tm="0">
                                          <p:val>
                                            <p:strVal val="0-#ppt_w/2"/>
                                          </p:val>
                                        </p:tav>
                                        <p:tav tm="100000">
                                          <p:val>
                                            <p:strVal val="#ppt_x"/>
                                          </p:val>
                                        </p:tav>
                                      </p:tavLst>
                                    </p:anim>
                                    <p:anim calcmode="lin" valueType="num">
                                      <p:cBhvr additive="base">
                                        <p:cTn id="14" dur="200" fill="hold"/>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200" fill="hold"/>
                                        <p:tgtEl>
                                          <p:spTgt spid="8">
                                            <p:txEl>
                                              <p:pRg st="2" end="2"/>
                                            </p:txEl>
                                          </p:spTgt>
                                        </p:tgtEl>
                                        <p:attrNameLst>
                                          <p:attrName>ppt_x</p:attrName>
                                        </p:attrNameLst>
                                      </p:cBhvr>
                                      <p:tavLst>
                                        <p:tav tm="0">
                                          <p:val>
                                            <p:strVal val="0-#ppt_w/2"/>
                                          </p:val>
                                        </p:tav>
                                        <p:tav tm="100000">
                                          <p:val>
                                            <p:strVal val="#ppt_x"/>
                                          </p:val>
                                        </p:tav>
                                      </p:tavLst>
                                    </p:anim>
                                    <p:anim calcmode="lin" valueType="num">
                                      <p:cBhvr additive="base">
                                        <p:cTn id="20" dur="200" fill="hold"/>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200" fill="hold"/>
                                        <p:tgtEl>
                                          <p:spTgt spid="8">
                                            <p:txEl>
                                              <p:pRg st="3" end="3"/>
                                            </p:txEl>
                                          </p:spTgt>
                                        </p:tgtEl>
                                        <p:attrNameLst>
                                          <p:attrName>ppt_x</p:attrName>
                                        </p:attrNameLst>
                                      </p:cBhvr>
                                      <p:tavLst>
                                        <p:tav tm="0">
                                          <p:val>
                                            <p:strVal val="0-#ppt_w/2"/>
                                          </p:val>
                                        </p:tav>
                                        <p:tav tm="100000">
                                          <p:val>
                                            <p:strVal val="#ppt_x"/>
                                          </p:val>
                                        </p:tav>
                                      </p:tavLst>
                                    </p:anim>
                                    <p:anim calcmode="lin" valueType="num">
                                      <p:cBhvr additive="base">
                                        <p:cTn id="26" dur="200" fill="hold"/>
                                        <p:tgtEl>
                                          <p:spTgt spid="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200" fill="hold"/>
                                        <p:tgtEl>
                                          <p:spTgt spid="8">
                                            <p:txEl>
                                              <p:pRg st="4" end="4"/>
                                            </p:txEl>
                                          </p:spTgt>
                                        </p:tgtEl>
                                        <p:attrNameLst>
                                          <p:attrName>ppt_x</p:attrName>
                                        </p:attrNameLst>
                                      </p:cBhvr>
                                      <p:tavLst>
                                        <p:tav tm="0">
                                          <p:val>
                                            <p:strVal val="0-#ppt_w/2"/>
                                          </p:val>
                                        </p:tav>
                                        <p:tav tm="100000">
                                          <p:val>
                                            <p:strVal val="#ppt_x"/>
                                          </p:val>
                                        </p:tav>
                                      </p:tavLst>
                                    </p:anim>
                                    <p:anim calcmode="lin" valueType="num">
                                      <p:cBhvr additive="base">
                                        <p:cTn id="32" dur="200" fill="hold"/>
                                        <p:tgtEl>
                                          <p:spTgt spid="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8">
                                            <p:txEl>
                                              <p:pRg st="0" end="0"/>
                                            </p:txEl>
                                          </p:spTgt>
                                        </p:tgtEl>
                                      </p:cBhvr>
                                    </p:animEffect>
                                    <p:set>
                                      <p:cBhvr>
                                        <p:cTn id="37" dur="1" fill="hold">
                                          <p:stCondLst>
                                            <p:cond delay="499"/>
                                          </p:stCondLst>
                                        </p:cTn>
                                        <p:tgtEl>
                                          <p:spTgt spid="8">
                                            <p:txEl>
                                              <p:pRg st="0" end="0"/>
                                            </p:txEl>
                                          </p:spTgt>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500"/>
                                        <p:tgtEl>
                                          <p:spTgt spid="8">
                                            <p:txEl>
                                              <p:pRg st="1" end="1"/>
                                            </p:txEl>
                                          </p:spTgt>
                                        </p:tgtEl>
                                      </p:cBhvr>
                                    </p:animEffect>
                                    <p:set>
                                      <p:cBhvr>
                                        <p:cTn id="40" dur="1" fill="hold">
                                          <p:stCondLst>
                                            <p:cond delay="499"/>
                                          </p:stCondLst>
                                        </p:cTn>
                                        <p:tgtEl>
                                          <p:spTgt spid="8">
                                            <p:txEl>
                                              <p:pRg st="1" end="1"/>
                                            </p:txEl>
                                          </p:spTgt>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8">
                                            <p:txEl>
                                              <p:pRg st="2" end="2"/>
                                            </p:txEl>
                                          </p:spTgt>
                                        </p:tgtEl>
                                      </p:cBhvr>
                                    </p:animEffect>
                                    <p:set>
                                      <p:cBhvr>
                                        <p:cTn id="43" dur="1" fill="hold">
                                          <p:stCondLst>
                                            <p:cond delay="499"/>
                                          </p:stCondLst>
                                        </p:cTn>
                                        <p:tgtEl>
                                          <p:spTgt spid="8">
                                            <p:txEl>
                                              <p:pRg st="2" end="2"/>
                                            </p:txEl>
                                          </p:spTgt>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8">
                                            <p:txEl>
                                              <p:pRg st="3" end="3"/>
                                            </p:txEl>
                                          </p:spTgt>
                                        </p:tgtEl>
                                      </p:cBhvr>
                                    </p:animEffect>
                                    <p:set>
                                      <p:cBhvr>
                                        <p:cTn id="46" dur="1" fill="hold">
                                          <p:stCondLst>
                                            <p:cond delay="499"/>
                                          </p:stCondLst>
                                        </p:cTn>
                                        <p:tgtEl>
                                          <p:spTgt spid="8">
                                            <p:txEl>
                                              <p:pRg st="3" end="3"/>
                                            </p:txEl>
                                          </p:spTgt>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500"/>
                                        <p:tgtEl>
                                          <p:spTgt spid="8">
                                            <p:txEl>
                                              <p:pRg st="4" end="4"/>
                                            </p:txEl>
                                          </p:spTgt>
                                        </p:tgtEl>
                                      </p:cBhvr>
                                    </p:animEffect>
                                    <p:set>
                                      <p:cBhvr>
                                        <p:cTn id="49" dur="1" fill="hold">
                                          <p:stCondLst>
                                            <p:cond delay="499"/>
                                          </p:stCondLst>
                                        </p:cTn>
                                        <p:tgtEl>
                                          <p:spTgt spid="8">
                                            <p:txEl>
                                              <p:pRg st="4" end="4"/>
                                            </p:txEl>
                                          </p:spTgt>
                                        </p:tgtEl>
                                        <p:attrNameLst>
                                          <p:attrName>style.visibility</p:attrName>
                                        </p:attrNameLst>
                                      </p:cBhvr>
                                      <p:to>
                                        <p:strVal val="hidden"/>
                                      </p:to>
                                    </p:set>
                                  </p:childTnLst>
                                </p:cTn>
                              </p:par>
                            </p:childTnLst>
                          </p:cTn>
                        </p:par>
                        <p:par>
                          <p:cTn id="50" fill="hold">
                            <p:stCondLst>
                              <p:cond delay="500"/>
                            </p:stCondLst>
                            <p:childTnLst>
                              <p:par>
                                <p:cTn id="51" presetID="10" presetClass="entr" presetSubtype="0" fill="hold" grpId="0" nodeType="after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fade">
                                      <p:cBhvr>
                                        <p:cTn id="5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8" grpId="1" uiExpand="1" build="allAtOnce"/>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536412918"/>
              </p:ext>
            </p:extLst>
          </p:nvPr>
        </p:nvGraphicFramePr>
        <p:xfrm>
          <a:off x="1322483" y="2316480"/>
          <a:ext cx="6499035" cy="2225040"/>
        </p:xfrm>
        <a:graphic>
          <a:graphicData uri="http://schemas.openxmlformats.org/drawingml/2006/table">
            <a:tbl>
              <a:tblPr firstRow="1" firstCol="1" bandRow="1">
                <a:tableStyleId>{5C22544A-7EE6-4342-B048-85BDC9FD1C3A}</a:tableStyleId>
              </a:tblPr>
              <a:tblGrid>
                <a:gridCol w="1622235"/>
                <a:gridCol w="1219200"/>
                <a:gridCol w="1219200"/>
                <a:gridCol w="1219200"/>
                <a:gridCol w="1219200"/>
              </a:tblGrid>
              <a:tr h="370840">
                <a:tc>
                  <a:txBody>
                    <a:bodyPr/>
                    <a:lstStyle/>
                    <a:p>
                      <a:endParaRPr lang="de-CH" dirty="0"/>
                    </a:p>
                  </a:txBody>
                  <a:tcPr/>
                </a:tc>
                <a:tc>
                  <a:txBody>
                    <a:bodyPr/>
                    <a:lstStyle/>
                    <a:p>
                      <a:r>
                        <a:rPr lang="de-CH" dirty="0" smtClean="0"/>
                        <a:t>F</a:t>
                      </a:r>
                      <a:r>
                        <a:rPr lang="de-CH" baseline="-25000" dirty="0" smtClean="0"/>
                        <a:t>1</a:t>
                      </a:r>
                      <a:endParaRPr lang="de-CH" baseline="-25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dirty="0" smtClean="0"/>
                        <a:t>F</a:t>
                      </a:r>
                      <a:r>
                        <a:rPr lang="de-CH" baseline="-25000" dirty="0" smtClean="0"/>
                        <a:t>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baseline="0" dirty="0" smtClean="0"/>
                        <a:t>...</a:t>
                      </a:r>
                      <a:endParaRPr lang="de-CH" baseline="-25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dirty="0" smtClean="0"/>
                        <a:t>F</a:t>
                      </a:r>
                      <a:r>
                        <a:rPr lang="de-CH" baseline="-25000" dirty="0" smtClean="0"/>
                        <a:t>n</a:t>
                      </a:r>
                    </a:p>
                  </a:txBody>
                  <a:tcPr/>
                </a:tc>
              </a:tr>
              <a:tr h="370840">
                <a:tc>
                  <a:txBody>
                    <a:bodyPr/>
                    <a:lstStyle/>
                    <a:p>
                      <a:r>
                        <a:rPr lang="de-CH" dirty="0" smtClean="0"/>
                        <a:t>Combination 1</a:t>
                      </a:r>
                      <a:endParaRPr lang="de-CH" dirty="0"/>
                    </a:p>
                  </a:txBody>
                  <a:tcPr/>
                </a:tc>
                <a:tc>
                  <a:txBody>
                    <a:bodyPr/>
                    <a:lstStyle/>
                    <a:p>
                      <a:r>
                        <a:rPr lang="de-CH" dirty="0" smtClean="0"/>
                        <a:t>0</a:t>
                      </a:r>
                      <a:endParaRPr lang="de-CH" dirty="0"/>
                    </a:p>
                  </a:txBody>
                  <a:tcPr/>
                </a:tc>
                <a:tc>
                  <a:txBody>
                    <a:bodyPr/>
                    <a:lstStyle/>
                    <a:p>
                      <a:r>
                        <a:rPr lang="de-CH" dirty="0" smtClean="0"/>
                        <a:t>1</a:t>
                      </a:r>
                      <a:endParaRPr lang="de-CH" dirty="0"/>
                    </a:p>
                  </a:txBody>
                  <a:tcPr/>
                </a:tc>
                <a:tc>
                  <a:txBody>
                    <a:bodyPr/>
                    <a:lstStyle/>
                    <a:p>
                      <a:r>
                        <a:rPr lang="de-CH" dirty="0" smtClean="0"/>
                        <a:t>0</a:t>
                      </a:r>
                      <a:endParaRPr lang="de-CH" dirty="0"/>
                    </a:p>
                  </a:txBody>
                  <a:tcPr/>
                </a:tc>
                <a:tc>
                  <a:txBody>
                    <a:bodyPr/>
                    <a:lstStyle/>
                    <a:p>
                      <a:r>
                        <a:rPr lang="de-CH" dirty="0" smtClean="0"/>
                        <a:t>1</a:t>
                      </a:r>
                      <a:endParaRPr lang="de-CH" dirty="0"/>
                    </a:p>
                  </a:txBody>
                  <a:tcPr/>
                </a:tc>
              </a:tr>
              <a:tr h="370840">
                <a:tc>
                  <a:txBody>
                    <a:bodyPr/>
                    <a:lstStyle/>
                    <a:p>
                      <a:r>
                        <a:rPr lang="de-CH" dirty="0" smtClean="0"/>
                        <a:t>Combination 2</a:t>
                      </a:r>
                      <a:endParaRPr lang="de-CH" dirty="0"/>
                    </a:p>
                  </a:txBody>
                  <a:tcPr/>
                </a:tc>
                <a:tc>
                  <a:txBody>
                    <a:bodyPr/>
                    <a:lstStyle/>
                    <a:p>
                      <a:r>
                        <a:rPr lang="de-CH" dirty="0" smtClean="0"/>
                        <a:t>1</a:t>
                      </a:r>
                      <a:endParaRPr lang="de-CH" dirty="0"/>
                    </a:p>
                  </a:txBody>
                  <a:tcPr/>
                </a:tc>
                <a:tc>
                  <a:txBody>
                    <a:bodyPr/>
                    <a:lstStyle/>
                    <a:p>
                      <a:r>
                        <a:rPr lang="de-CH" dirty="0" smtClean="0"/>
                        <a:t>0</a:t>
                      </a:r>
                      <a:endParaRPr lang="de-CH" dirty="0"/>
                    </a:p>
                  </a:txBody>
                  <a:tcPr/>
                </a:tc>
                <a:tc>
                  <a:txBody>
                    <a:bodyPr/>
                    <a:lstStyle/>
                    <a:p>
                      <a:r>
                        <a:rPr lang="de-CH" dirty="0" smtClean="0"/>
                        <a:t>1</a:t>
                      </a:r>
                      <a:endParaRPr lang="de-CH" dirty="0"/>
                    </a:p>
                  </a:txBody>
                  <a:tcPr/>
                </a:tc>
                <a:tc>
                  <a:txBody>
                    <a:bodyPr/>
                    <a:lstStyle/>
                    <a:p>
                      <a:r>
                        <a:rPr lang="de-CH" dirty="0" smtClean="0"/>
                        <a:t>0</a:t>
                      </a:r>
                      <a:endParaRPr lang="de-CH" dirty="0"/>
                    </a:p>
                  </a:txBody>
                  <a:tcPr/>
                </a:tc>
              </a:tr>
              <a:tr h="370840">
                <a:tc>
                  <a:txBody>
                    <a:bodyPr/>
                    <a:lstStyle/>
                    <a:p>
                      <a:r>
                        <a:rPr lang="de-CH" dirty="0" smtClean="0"/>
                        <a:t>Combination 3</a:t>
                      </a:r>
                      <a:endParaRPr lang="de-CH" dirty="0"/>
                    </a:p>
                  </a:txBody>
                  <a:tcPr/>
                </a:tc>
                <a:tc>
                  <a:txBody>
                    <a:bodyPr/>
                    <a:lstStyle/>
                    <a:p>
                      <a:r>
                        <a:rPr lang="de-CH" dirty="0" smtClean="0"/>
                        <a:t>1</a:t>
                      </a:r>
                      <a:endParaRPr lang="de-CH" dirty="0"/>
                    </a:p>
                  </a:txBody>
                  <a:tcPr/>
                </a:tc>
                <a:tc>
                  <a:txBody>
                    <a:bodyPr/>
                    <a:lstStyle/>
                    <a:p>
                      <a:r>
                        <a:rPr lang="de-CH" dirty="0" smtClean="0"/>
                        <a:t>1</a:t>
                      </a:r>
                      <a:endParaRPr lang="de-CH" dirty="0"/>
                    </a:p>
                  </a:txBody>
                  <a:tcPr/>
                </a:tc>
                <a:tc>
                  <a:txBody>
                    <a:bodyPr/>
                    <a:lstStyle/>
                    <a:p>
                      <a:r>
                        <a:rPr lang="de-CH" dirty="0" smtClean="0"/>
                        <a:t>0</a:t>
                      </a:r>
                      <a:endParaRPr lang="de-CH" dirty="0"/>
                    </a:p>
                  </a:txBody>
                  <a:tcPr/>
                </a:tc>
                <a:tc>
                  <a:txBody>
                    <a:bodyPr/>
                    <a:lstStyle/>
                    <a:p>
                      <a:r>
                        <a:rPr lang="de-CH" dirty="0" smtClean="0"/>
                        <a:t>0</a:t>
                      </a:r>
                      <a:endParaRPr lang="de-CH" dirty="0"/>
                    </a:p>
                  </a:txBody>
                  <a:tcPr/>
                </a:tc>
              </a:tr>
              <a:tr h="370840">
                <a:tc>
                  <a:txBody>
                    <a:bodyPr/>
                    <a:lstStyle/>
                    <a:p>
                      <a:r>
                        <a:rPr lang="de-CH" dirty="0" smtClean="0"/>
                        <a:t>...</a:t>
                      </a:r>
                      <a:endParaRPr lang="de-CH" dirty="0"/>
                    </a:p>
                  </a:txBody>
                  <a:tcPr/>
                </a:tc>
                <a:tc>
                  <a:txBody>
                    <a:bodyPr/>
                    <a:lstStyle/>
                    <a:p>
                      <a:endParaRPr lang="de-CH" dirty="0"/>
                    </a:p>
                  </a:txBody>
                  <a:tcPr/>
                </a:tc>
                <a:tc>
                  <a:txBody>
                    <a:bodyPr/>
                    <a:lstStyle/>
                    <a:p>
                      <a:endParaRPr lang="de-CH" dirty="0"/>
                    </a:p>
                  </a:txBody>
                  <a:tcPr/>
                </a:tc>
                <a:tc>
                  <a:txBody>
                    <a:bodyPr/>
                    <a:lstStyle/>
                    <a:p>
                      <a:endParaRPr lang="de-CH" dirty="0"/>
                    </a:p>
                  </a:txBody>
                  <a:tcPr/>
                </a:tc>
                <a:tc>
                  <a:txBody>
                    <a:bodyPr/>
                    <a:lstStyle/>
                    <a:p>
                      <a:endParaRPr lang="de-CH" dirty="0"/>
                    </a:p>
                  </a:txBody>
                  <a:tcPr/>
                </a:tc>
              </a:tr>
              <a:tr h="370840">
                <a:tc>
                  <a:txBody>
                    <a:bodyPr/>
                    <a:lstStyle/>
                    <a:p>
                      <a:r>
                        <a:rPr lang="de-CH" dirty="0" smtClean="0"/>
                        <a:t>Combination k</a:t>
                      </a:r>
                      <a:endParaRPr lang="de-CH" dirty="0"/>
                    </a:p>
                  </a:txBody>
                  <a:tcPr/>
                </a:tc>
                <a:tc>
                  <a:txBody>
                    <a:bodyPr/>
                    <a:lstStyle/>
                    <a:p>
                      <a:r>
                        <a:rPr lang="de-CH" dirty="0" smtClean="0"/>
                        <a:t>0</a:t>
                      </a:r>
                      <a:endParaRPr lang="de-CH" dirty="0"/>
                    </a:p>
                  </a:txBody>
                  <a:tcPr/>
                </a:tc>
                <a:tc>
                  <a:txBody>
                    <a:bodyPr/>
                    <a:lstStyle/>
                    <a:p>
                      <a:r>
                        <a:rPr lang="de-CH" dirty="0" smtClean="0"/>
                        <a:t>0</a:t>
                      </a:r>
                      <a:endParaRPr lang="de-CH" dirty="0"/>
                    </a:p>
                  </a:txBody>
                  <a:tcPr/>
                </a:tc>
                <a:tc>
                  <a:txBody>
                    <a:bodyPr/>
                    <a:lstStyle/>
                    <a:p>
                      <a:r>
                        <a:rPr lang="de-CH" dirty="0" smtClean="0"/>
                        <a:t>1</a:t>
                      </a:r>
                      <a:endParaRPr lang="de-CH" dirty="0"/>
                    </a:p>
                  </a:txBody>
                  <a:tcPr/>
                </a:tc>
                <a:tc>
                  <a:txBody>
                    <a:bodyPr/>
                    <a:lstStyle/>
                    <a:p>
                      <a:r>
                        <a:rPr lang="de-CH" dirty="0" smtClean="0"/>
                        <a:t>0</a:t>
                      </a:r>
                      <a:endParaRPr lang="de-CH" dirty="0"/>
                    </a:p>
                  </a:txBody>
                  <a:tcPr/>
                </a:tc>
              </a:tr>
            </a:tbl>
          </a:graphicData>
        </a:graphic>
      </p:graphicFrame>
      <p:grpSp>
        <p:nvGrpSpPr>
          <p:cNvPr id="6" name="Group 5"/>
          <p:cNvGrpSpPr/>
          <p:nvPr/>
        </p:nvGrpSpPr>
        <p:grpSpPr>
          <a:xfrm>
            <a:off x="417960" y="2617457"/>
            <a:ext cx="8280000" cy="1253753"/>
            <a:chOff x="417960" y="2617457"/>
            <a:chExt cx="8280000" cy="1253753"/>
          </a:xfrm>
        </p:grpSpPr>
        <p:sp>
          <p:nvSpPr>
            <p:cNvPr id="7" name="TextBox 6"/>
            <p:cNvSpPr txBox="1"/>
            <p:nvPr/>
          </p:nvSpPr>
          <p:spPr>
            <a:xfrm>
              <a:off x="417960" y="2617457"/>
              <a:ext cx="8280000" cy="461665"/>
            </a:xfrm>
            <a:prstGeom prst="rect">
              <a:avLst/>
            </a:prstGeom>
            <a:noFill/>
          </p:spPr>
          <p:txBody>
            <a:bodyPr wrap="square" rtlCol="0" anchor="t">
              <a:spAutoFit/>
            </a:bodyPr>
            <a:lstStyle/>
            <a:p>
              <a:pPr algn="ctr"/>
              <a:r>
                <a:rPr lang="de-CH" sz="2400" b="1" dirty="0" smtClean="0"/>
                <a:t>COMPLEXITY: O(n</a:t>
              </a:r>
              <a:r>
                <a:rPr lang="de-CH" sz="2400" b="1" baseline="30000" dirty="0" smtClean="0"/>
                <a:t>2</a:t>
              </a:r>
              <a:r>
                <a:rPr lang="de-CH" sz="2400" b="1" dirty="0" smtClean="0"/>
                <a:t>)</a:t>
              </a:r>
              <a:endParaRPr lang="de-CH" sz="2400" b="1" dirty="0"/>
            </a:p>
          </p:txBody>
        </p:sp>
        <p:sp>
          <p:nvSpPr>
            <p:cNvPr id="8" name="TextBox 7"/>
            <p:cNvSpPr txBox="1"/>
            <p:nvPr/>
          </p:nvSpPr>
          <p:spPr>
            <a:xfrm>
              <a:off x="417960" y="3409545"/>
              <a:ext cx="8280000" cy="461665"/>
            </a:xfrm>
            <a:prstGeom prst="rect">
              <a:avLst/>
            </a:prstGeom>
            <a:noFill/>
          </p:spPr>
          <p:txBody>
            <a:bodyPr wrap="square" rtlCol="0" anchor="t">
              <a:spAutoFit/>
            </a:bodyPr>
            <a:lstStyle/>
            <a:p>
              <a:pPr algn="ctr"/>
              <a:r>
                <a:rPr lang="de-CH" sz="2400" b="1" dirty="0" smtClean="0"/>
                <a:t>You wouldn’t appreciate an in-depth explanation.</a:t>
              </a:r>
              <a:endParaRPr lang="de-CH" sz="2400" b="1" dirty="0"/>
            </a:p>
          </p:txBody>
        </p:sp>
      </p:grpSp>
      <p:sp>
        <p:nvSpPr>
          <p:cNvPr id="4" name="Slide Number Placeholder 3"/>
          <p:cNvSpPr>
            <a:spLocks noGrp="1"/>
          </p:cNvSpPr>
          <p:nvPr>
            <p:ph type="sldNum" sz="quarter" idx="12"/>
          </p:nvPr>
        </p:nvSpPr>
        <p:spPr/>
        <p:txBody>
          <a:bodyPr/>
          <a:lstStyle/>
          <a:p>
            <a:fld id="{8B09F3FB-1EC0-4694-B08F-BFFAD3DB7FEA}" type="slidenum">
              <a:rPr lang="de-CH" smtClean="0"/>
              <a:t>24</a:t>
            </a:fld>
            <a:endParaRPr lang="de-CH"/>
          </a:p>
        </p:txBody>
      </p:sp>
      <p:sp>
        <p:nvSpPr>
          <p:cNvPr id="5" name="Rectangle 4"/>
          <p:cNvSpPr/>
          <p:nvPr/>
        </p:nvSpPr>
        <p:spPr>
          <a:xfrm>
            <a:off x="1131277" y="404664"/>
            <a:ext cx="6881500"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STATISTICAL SELECTION</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
        <p:nvSpPr>
          <p:cNvPr id="9" name="TextBox 8"/>
          <p:cNvSpPr txBox="1"/>
          <p:nvPr/>
        </p:nvSpPr>
        <p:spPr>
          <a:xfrm>
            <a:off x="0" y="6225405"/>
            <a:ext cx="9144000" cy="646331"/>
          </a:xfrm>
          <a:prstGeom prst="rect">
            <a:avLst/>
          </a:prstGeom>
          <a:noFill/>
        </p:spPr>
        <p:txBody>
          <a:bodyPr wrap="square" rtlCol="0">
            <a:spAutoFit/>
          </a:bodyPr>
          <a:lstStyle/>
          <a:p>
            <a:r>
              <a:rPr lang="pt-BR" sz="1200" dirty="0"/>
              <a:t>Shown in R. P. J. Pinkers, P. M. W. Knijnenburg, M. Haneda, and H. A. G. Wijshoff. Statistical selection of compiler options. In The IEEE Computer Societys 12th Annual International Symposium on Modeling, Analysis, and Simulation of Computer and Telecommunications Systems (MASCOTS’ 04), pages 494–501, Volendam, The Netherlands, October 2004.</a:t>
            </a:r>
            <a:endParaRPr lang="de-CH" sz="1200" dirty="0" smtClean="0"/>
          </a:p>
        </p:txBody>
      </p:sp>
    </p:spTree>
    <p:extLst>
      <p:ext uri="{BB962C8B-B14F-4D97-AF65-F5344CB8AC3E}">
        <p14:creationId xmlns:p14="http://schemas.microsoft.com/office/powerpoint/2010/main" val="377633243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939045059"/>
              </p:ext>
            </p:extLst>
          </p:nvPr>
        </p:nvGraphicFramePr>
        <p:xfrm>
          <a:off x="2153285" y="2177946"/>
          <a:ext cx="4837430" cy="2595880"/>
        </p:xfrm>
        <a:graphic>
          <a:graphicData uri="http://schemas.openxmlformats.org/drawingml/2006/table">
            <a:tbl>
              <a:tblPr firstRow="1" bandRow="1">
                <a:effectLst>
                  <a:outerShdw blurRad="50800" dist="101600" dir="2700000" algn="tl" rotWithShape="0">
                    <a:prstClr val="black">
                      <a:alpha val="40000"/>
                    </a:prstClr>
                  </a:outerShdw>
                </a:effectLst>
                <a:tableStyleId>{5C22544A-7EE6-4342-B048-85BDC9FD1C3A}</a:tableStyleId>
              </a:tblPr>
              <a:tblGrid>
                <a:gridCol w="3203575"/>
                <a:gridCol w="1633855"/>
              </a:tblGrid>
              <a:tr h="370840">
                <a:tc>
                  <a:txBody>
                    <a:bodyPr/>
                    <a:lstStyle/>
                    <a:p>
                      <a:r>
                        <a:rPr lang="de-CH" dirty="0" smtClean="0"/>
                        <a:t>Algorithm</a:t>
                      </a:r>
                      <a:endParaRPr lang="de-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de-CH" dirty="0" smtClean="0"/>
                        <a:t>Complexity</a:t>
                      </a:r>
                      <a:endParaRPr lang="de-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de-CH" b="1" dirty="0" smtClean="0"/>
                        <a:t>Exhaustive Search</a:t>
                      </a:r>
                      <a:endParaRPr lang="de-CH"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de-CH" b="1" dirty="0" smtClean="0"/>
                        <a:t>O(2</a:t>
                      </a:r>
                      <a:r>
                        <a:rPr lang="de-CH" b="1" baseline="30000" dirty="0" smtClean="0"/>
                        <a:t>n</a:t>
                      </a:r>
                      <a:r>
                        <a:rPr lang="de-CH" b="1" dirty="0" smtClean="0"/>
                        <a:t>)</a:t>
                      </a:r>
                      <a:endParaRPr lang="de-CH"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de-CH" b="1" dirty="0" smtClean="0"/>
                        <a:t>Optimization Space Exploration</a:t>
                      </a:r>
                      <a:endParaRPr lang="de-CH"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b="1" dirty="0" smtClean="0"/>
                        <a:t>O(nm</a:t>
                      </a:r>
                      <a:r>
                        <a:rPr lang="de-CH" b="1" baseline="30000" dirty="0" smtClean="0"/>
                        <a:t>2</a:t>
                      </a:r>
                      <a:r>
                        <a:rPr lang="de-CH" b="1" dirty="0" smtClean="0"/>
                        <a:t>)</a:t>
                      </a:r>
                      <a:r>
                        <a:rPr lang="de-CH" b="1" baseline="0" dirty="0" smtClean="0"/>
                        <a:t> ~ </a:t>
                      </a:r>
                      <a:r>
                        <a:rPr lang="de-CH" b="1" dirty="0" smtClean="0"/>
                        <a:t>O(n</a:t>
                      </a:r>
                      <a:r>
                        <a:rPr lang="de-CH" b="1" baseline="30000" dirty="0" smtClean="0"/>
                        <a:t>3</a:t>
                      </a:r>
                      <a:r>
                        <a:rPr lang="de-CH" b="1" dirty="0" smtClean="0"/>
                        <a:t>)</a:t>
                      </a:r>
                      <a:endParaRPr lang="de-CH"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de-CH" b="1" dirty="0" smtClean="0"/>
                        <a:t>Statistical Selection</a:t>
                      </a:r>
                      <a:endParaRPr lang="de-CH"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b="1" dirty="0" smtClean="0"/>
                        <a:t>O(n</a:t>
                      </a:r>
                      <a:r>
                        <a:rPr lang="de-CH" b="1" baseline="30000" dirty="0" smtClean="0"/>
                        <a:t>2</a:t>
                      </a:r>
                      <a:r>
                        <a:rPr lang="de-CH" b="1"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de-CH" b="1" dirty="0" smtClean="0"/>
                        <a:t>Iterative Elimination</a:t>
                      </a:r>
                      <a:endParaRPr lang="de-CH"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b="1" dirty="0" smtClean="0"/>
                        <a:t>O(n</a:t>
                      </a:r>
                      <a:r>
                        <a:rPr lang="de-CH" b="1" baseline="30000" dirty="0" smtClean="0"/>
                        <a:t>2</a:t>
                      </a:r>
                      <a:r>
                        <a:rPr lang="de-CH" b="1"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de-CH" b="1" i="1" dirty="0" smtClean="0"/>
                        <a:t>Combined Elimination</a:t>
                      </a:r>
                      <a:endParaRPr lang="de-CH"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b="1" dirty="0" smtClean="0"/>
                        <a:t>O(n</a:t>
                      </a:r>
                      <a:r>
                        <a:rPr lang="de-CH" b="1" baseline="30000" dirty="0" smtClean="0"/>
                        <a:t>2</a:t>
                      </a:r>
                      <a:r>
                        <a:rPr lang="de-CH" b="1"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370840">
                <a:tc>
                  <a:txBody>
                    <a:bodyPr/>
                    <a:lstStyle/>
                    <a:p>
                      <a:r>
                        <a:rPr lang="de-CH" b="1" dirty="0" smtClean="0"/>
                        <a:t>Batch Elimination</a:t>
                      </a:r>
                      <a:endParaRPr lang="de-CH"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de-CH" b="1" dirty="0" smtClean="0"/>
                        <a:t>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Rectangle 4"/>
          <p:cNvSpPr/>
          <p:nvPr/>
        </p:nvSpPr>
        <p:spPr>
          <a:xfrm>
            <a:off x="976984" y="404664"/>
            <a:ext cx="7190045"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Complexity OVERVIEW</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
        <p:nvSpPr>
          <p:cNvPr id="6" name="TextBox 5"/>
          <p:cNvSpPr txBox="1"/>
          <p:nvPr/>
        </p:nvSpPr>
        <p:spPr>
          <a:xfrm>
            <a:off x="0" y="6027003"/>
            <a:ext cx="9144000" cy="830997"/>
          </a:xfrm>
          <a:prstGeom prst="rect">
            <a:avLst/>
          </a:prstGeom>
          <a:noFill/>
        </p:spPr>
        <p:txBody>
          <a:bodyPr wrap="square" rtlCol="0">
            <a:spAutoFit/>
          </a:bodyPr>
          <a:lstStyle/>
          <a:p>
            <a:endParaRPr lang="de-CH" sz="1600" dirty="0" smtClean="0"/>
          </a:p>
          <a:p>
            <a:r>
              <a:rPr lang="de-CH" sz="1600" dirty="0" smtClean="0"/>
              <a:t>Turtle:	http</a:t>
            </a:r>
            <a:r>
              <a:rPr lang="de-CH" sz="1600" dirty="0"/>
              <a:t>://upload.wikimedia.org/wikipedia/commons/f/f4/Florida_Box_Turtle_Digon3_re-edited.jpg</a:t>
            </a:r>
          </a:p>
          <a:p>
            <a:r>
              <a:rPr lang="de-CH" sz="1600" dirty="0" smtClean="0"/>
              <a:t>Rabbit:	http</a:t>
            </a:r>
            <a:r>
              <a:rPr lang="de-CH" sz="1600" dirty="0"/>
              <a:t>://</a:t>
            </a:r>
            <a:r>
              <a:rPr lang="de-CH" sz="1600" dirty="0" smtClean="0"/>
              <a:t>upload.wikimedia.org/wikipedia/commons/5/59/JumpingRabbit.JPG</a:t>
            </a:r>
          </a:p>
        </p:txBody>
      </p:sp>
      <p:grpSp>
        <p:nvGrpSpPr>
          <p:cNvPr id="4" name="Group 3"/>
          <p:cNvGrpSpPr/>
          <p:nvPr/>
        </p:nvGrpSpPr>
        <p:grpSpPr>
          <a:xfrm>
            <a:off x="260272" y="1605761"/>
            <a:ext cx="1609061" cy="3740250"/>
            <a:chOff x="260272" y="1605761"/>
            <a:chExt cx="1609061" cy="3740250"/>
          </a:xfrm>
        </p:grpSpPr>
        <p:pic>
          <p:nvPicPr>
            <p:cNvPr id="4099" name="Picture 3" descr="C:\Users\Dany\Desktop\JumpingRabbi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9079" y="3849746"/>
              <a:ext cx="1211448" cy="149626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29153" y="1605761"/>
              <a:ext cx="871297" cy="461665"/>
            </a:xfrm>
            <a:prstGeom prst="rect">
              <a:avLst/>
            </a:prstGeom>
            <a:noFill/>
          </p:spPr>
          <p:txBody>
            <a:bodyPr wrap="square" rtlCol="0">
              <a:spAutoFit/>
            </a:bodyPr>
            <a:lstStyle/>
            <a:p>
              <a:pPr algn="ctr"/>
              <a:r>
                <a:rPr lang="de-CH"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From</a:t>
              </a:r>
              <a:endParaRPr lang="de-CH"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8" name="TextBox 7"/>
            <p:cNvSpPr txBox="1"/>
            <p:nvPr/>
          </p:nvSpPr>
          <p:spPr>
            <a:xfrm>
              <a:off x="629154" y="3329339"/>
              <a:ext cx="871297" cy="461665"/>
            </a:xfrm>
            <a:prstGeom prst="rect">
              <a:avLst/>
            </a:prstGeom>
            <a:noFill/>
          </p:spPr>
          <p:txBody>
            <a:bodyPr wrap="square" rtlCol="0">
              <a:spAutoFit/>
            </a:bodyPr>
            <a:lstStyle/>
            <a:p>
              <a:pPr algn="ctr"/>
              <a:r>
                <a:rPr lang="de-CH"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to</a:t>
              </a:r>
              <a:endParaRPr lang="de-CH"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4100" name="Picture 4" descr="C:\Users\Dany\Desktop\Florida_Box_Turtle_Digon3_re-edit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0272" y="2067426"/>
              <a:ext cx="1609061" cy="1261913"/>
            </a:xfrm>
            <a:prstGeom prst="rect">
              <a:avLst/>
            </a:prstGeom>
            <a:noFill/>
            <a:extLst>
              <a:ext uri="{909E8E84-426E-40DD-AFC4-6F175D3DCCD1}">
                <a14:hiddenFill xmlns:a14="http://schemas.microsoft.com/office/drawing/2010/main">
                  <a:solidFill>
                    <a:srgbClr val="FFFFFF"/>
                  </a:solidFill>
                </a14:hiddenFill>
              </a:ext>
            </a:extLst>
          </p:spPr>
        </p:pic>
      </p:grpSp>
      <p:sp>
        <p:nvSpPr>
          <p:cNvPr id="7" name="Slide Number Placeholder 6"/>
          <p:cNvSpPr>
            <a:spLocks noGrp="1"/>
          </p:cNvSpPr>
          <p:nvPr>
            <p:ph type="sldNum" sz="quarter" idx="12"/>
          </p:nvPr>
        </p:nvSpPr>
        <p:spPr/>
        <p:txBody>
          <a:bodyPr/>
          <a:lstStyle/>
          <a:p>
            <a:fld id="{8B09F3FB-1EC0-4694-B08F-BFFAD3DB7FEA}" type="slidenum">
              <a:rPr lang="de-CH" smtClean="0"/>
              <a:t>25</a:t>
            </a:fld>
            <a:endParaRPr lang="de-CH"/>
          </a:p>
        </p:txBody>
      </p:sp>
    </p:spTree>
    <p:extLst>
      <p:ext uri="{BB962C8B-B14F-4D97-AF65-F5344CB8AC3E}">
        <p14:creationId xmlns:p14="http://schemas.microsoft.com/office/powerpoint/2010/main" val="56764297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5557" y="2967335"/>
            <a:ext cx="7512891"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PERFORMANCE ANALYSIS</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Slide Number Placeholder 2"/>
          <p:cNvSpPr>
            <a:spLocks noGrp="1"/>
          </p:cNvSpPr>
          <p:nvPr>
            <p:ph type="sldNum" sz="quarter" idx="12"/>
          </p:nvPr>
        </p:nvSpPr>
        <p:spPr/>
        <p:txBody>
          <a:bodyPr/>
          <a:lstStyle/>
          <a:p>
            <a:fld id="{8B09F3FB-1EC0-4694-B08F-BFFAD3DB7FEA}" type="slidenum">
              <a:rPr lang="de-CH" smtClean="0"/>
              <a:t>26</a:t>
            </a:fld>
            <a:endParaRPr lang="de-CH"/>
          </a:p>
        </p:txBody>
      </p:sp>
    </p:spTree>
    <p:extLst>
      <p:ext uri="{BB962C8B-B14F-4D97-AF65-F5344CB8AC3E}">
        <p14:creationId xmlns:p14="http://schemas.microsoft.com/office/powerpoint/2010/main" val="51898842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1190" y="404664"/>
            <a:ext cx="7201651"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TESTING Environment</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grpSp>
        <p:nvGrpSpPr>
          <p:cNvPr id="11" name="Group 10"/>
          <p:cNvGrpSpPr/>
          <p:nvPr/>
        </p:nvGrpSpPr>
        <p:grpSpPr>
          <a:xfrm>
            <a:off x="4716016" y="1370013"/>
            <a:ext cx="1467828" cy="1564223"/>
            <a:chOff x="3994987" y="1370013"/>
            <a:chExt cx="1467828" cy="1564223"/>
          </a:xfrm>
        </p:grpSpPr>
        <p:pic>
          <p:nvPicPr>
            <p:cNvPr id="5122" name="Picture 2" descr="C:\Users\Dany\Desktop\thb5175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4987" y="1370013"/>
              <a:ext cx="1467828" cy="110116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080829" y="2564904"/>
              <a:ext cx="1296144" cy="369332"/>
            </a:xfrm>
            <a:prstGeom prst="rect">
              <a:avLst/>
            </a:prstGeom>
            <a:noFill/>
          </p:spPr>
          <p:txBody>
            <a:bodyPr wrap="square" rtlCol="0">
              <a:spAutoFit/>
            </a:bodyPr>
            <a:lstStyle/>
            <a:p>
              <a:pPr algn="ctr"/>
              <a:r>
                <a:rPr lang="de-CH" b="1" dirty="0" smtClean="0"/>
                <a:t>Pentium </a:t>
              </a:r>
              <a:r>
                <a:rPr lang="de-CH" b="1" dirty="0"/>
                <a:t>4</a:t>
              </a:r>
            </a:p>
          </p:txBody>
        </p:sp>
      </p:grpSp>
      <p:grpSp>
        <p:nvGrpSpPr>
          <p:cNvPr id="10" name="Group 9"/>
          <p:cNvGrpSpPr/>
          <p:nvPr/>
        </p:nvGrpSpPr>
        <p:grpSpPr>
          <a:xfrm>
            <a:off x="6660232" y="1281112"/>
            <a:ext cx="1296144" cy="1653124"/>
            <a:chOff x="6226688" y="1281112"/>
            <a:chExt cx="1296144" cy="1653124"/>
          </a:xfrm>
        </p:grpSpPr>
        <p:pic>
          <p:nvPicPr>
            <p:cNvPr id="5123" name="Picture 3" descr="C:\Users\Dany\Desktop\Sun_UltraSPARCII.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16760" y="1281112"/>
              <a:ext cx="1116000" cy="1116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6226688" y="2564904"/>
              <a:ext cx="1296144" cy="369332"/>
            </a:xfrm>
            <a:prstGeom prst="rect">
              <a:avLst/>
            </a:prstGeom>
            <a:noFill/>
          </p:spPr>
          <p:txBody>
            <a:bodyPr wrap="square" rtlCol="0">
              <a:spAutoFit/>
            </a:bodyPr>
            <a:lstStyle/>
            <a:p>
              <a:pPr algn="ctr"/>
              <a:r>
                <a:rPr lang="de-CH" b="1" dirty="0" smtClean="0"/>
                <a:t>SPARC II</a:t>
              </a:r>
              <a:endParaRPr lang="de-CH" b="1" dirty="0"/>
            </a:p>
          </p:txBody>
        </p:sp>
      </p:grpSp>
      <p:sp>
        <p:nvSpPr>
          <p:cNvPr id="8" name="Rectangle 7"/>
          <p:cNvSpPr/>
          <p:nvPr/>
        </p:nvSpPr>
        <p:spPr>
          <a:xfrm>
            <a:off x="559413" y="2237963"/>
            <a:ext cx="1484702" cy="830997"/>
          </a:xfrm>
          <a:prstGeom prst="rect">
            <a:avLst/>
          </a:prstGeom>
          <a:noFill/>
        </p:spPr>
        <p:txBody>
          <a:bodyPr wrap="none" lIns="91440" tIns="45720" rIns="91440" bIns="45720">
            <a:spAutoFit/>
          </a:bodyPr>
          <a:lstStyle/>
          <a:p>
            <a:r>
              <a:rPr lang="en-US" sz="4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CPUs</a:t>
            </a:r>
            <a:endParaRPr lang="en-US" sz="4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2" name="Rectangle 11"/>
          <p:cNvSpPr/>
          <p:nvPr/>
        </p:nvSpPr>
        <p:spPr>
          <a:xfrm>
            <a:off x="559413" y="3678123"/>
            <a:ext cx="3076483" cy="830997"/>
          </a:xfrm>
          <a:prstGeom prst="rect">
            <a:avLst/>
          </a:prstGeom>
          <a:noFill/>
        </p:spPr>
        <p:txBody>
          <a:bodyPr wrap="none" lIns="91440" tIns="45720" rIns="91440" bIns="45720">
            <a:spAutoFit/>
          </a:bodyPr>
          <a:lstStyle/>
          <a:p>
            <a:r>
              <a:rPr lang="en-US" sz="4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Benchmark</a:t>
            </a:r>
            <a:endParaRPr lang="en-US" sz="4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5" name="Rectangle 14"/>
          <p:cNvSpPr/>
          <p:nvPr/>
        </p:nvSpPr>
        <p:spPr>
          <a:xfrm>
            <a:off x="559413" y="5046275"/>
            <a:ext cx="2501006" cy="830997"/>
          </a:xfrm>
          <a:prstGeom prst="rect">
            <a:avLst/>
          </a:prstGeom>
          <a:noFill/>
        </p:spPr>
        <p:txBody>
          <a:bodyPr wrap="none" lIns="91440" tIns="45720" rIns="91440" bIns="45720">
            <a:spAutoFit/>
          </a:bodyPr>
          <a:lstStyle/>
          <a:p>
            <a:r>
              <a:rPr lang="en-US" sz="4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Compiler</a:t>
            </a:r>
            <a:endParaRPr lang="en-US" sz="4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grpSp>
        <p:nvGrpSpPr>
          <p:cNvPr id="22" name="Group 21"/>
          <p:cNvGrpSpPr/>
          <p:nvPr/>
        </p:nvGrpSpPr>
        <p:grpSpPr>
          <a:xfrm>
            <a:off x="5147115" y="3212976"/>
            <a:ext cx="2809261" cy="1116000"/>
            <a:chOff x="5075107" y="3212976"/>
            <a:chExt cx="2809261" cy="1116000"/>
          </a:xfrm>
        </p:grpSpPr>
        <p:pic>
          <p:nvPicPr>
            <p:cNvPr id="5124" name="Picture 4" descr="C:\Users\Dany\Desktop\SPECsmalllogoreg.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5107" y="3212976"/>
              <a:ext cx="764899" cy="111600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6097052" y="3478589"/>
              <a:ext cx="1787316" cy="584775"/>
            </a:xfrm>
            <a:prstGeom prst="rect">
              <a:avLst/>
            </a:prstGeom>
            <a:noFill/>
          </p:spPr>
          <p:txBody>
            <a:bodyPr wrap="square" rtlCol="0">
              <a:spAutoFit/>
            </a:bodyPr>
            <a:lstStyle/>
            <a:p>
              <a:r>
                <a:rPr lang="de-CH" sz="3200" b="1" dirty="0" smtClean="0"/>
                <a:t>CPU2000</a:t>
              </a:r>
              <a:endParaRPr lang="de-CH" sz="3200" b="1" dirty="0"/>
            </a:p>
          </p:txBody>
        </p:sp>
      </p:grpSp>
      <p:cxnSp>
        <p:nvCxnSpPr>
          <p:cNvPr id="21" name="Straight Connector 20"/>
          <p:cNvCxnSpPr/>
          <p:nvPr/>
        </p:nvCxnSpPr>
        <p:spPr>
          <a:xfrm>
            <a:off x="611560" y="2996952"/>
            <a:ext cx="7272808"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11560" y="4437112"/>
            <a:ext cx="7272808"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11560" y="5805264"/>
            <a:ext cx="7272808"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0" y="6027003"/>
            <a:ext cx="9144000" cy="830997"/>
          </a:xfrm>
          <a:prstGeom prst="rect">
            <a:avLst/>
          </a:prstGeom>
          <a:noFill/>
        </p:spPr>
        <p:txBody>
          <a:bodyPr wrap="square" rtlCol="0">
            <a:spAutoFit/>
          </a:bodyPr>
          <a:lstStyle/>
          <a:p>
            <a:r>
              <a:rPr lang="pt-BR" sz="1200" dirty="0" smtClean="0"/>
              <a:t>Pentium IV:	http</a:t>
            </a:r>
            <a:r>
              <a:rPr lang="pt-BR" sz="1200" dirty="0"/>
              <a:t>://www.esaitech.com/objects/catalog/product/image/thb51752.jpg</a:t>
            </a:r>
          </a:p>
          <a:p>
            <a:r>
              <a:rPr lang="pt-BR" sz="1200" dirty="0" smtClean="0"/>
              <a:t>SPARC II:	http</a:t>
            </a:r>
            <a:r>
              <a:rPr lang="pt-BR" sz="1200" dirty="0"/>
              <a:t>://upload.wikimedia.org/wikipedia/commons/1/1c/Sun_UltraSPARCII.jpg</a:t>
            </a:r>
          </a:p>
          <a:p>
            <a:r>
              <a:rPr lang="pt-BR" sz="1200" dirty="0"/>
              <a:t>SPEC L</a:t>
            </a:r>
            <a:r>
              <a:rPr lang="pt-BR" sz="1200" dirty="0" smtClean="0"/>
              <a:t>ogo:	http</a:t>
            </a:r>
            <a:r>
              <a:rPr lang="pt-BR" sz="1200" dirty="0"/>
              <a:t>://</a:t>
            </a:r>
            <a:r>
              <a:rPr lang="pt-BR" sz="1200" dirty="0" smtClean="0"/>
              <a:t>www.spec.org/images/SPECsmalllogoreg.png</a:t>
            </a:r>
          </a:p>
          <a:p>
            <a:r>
              <a:rPr lang="pt-BR" sz="1200" dirty="0" smtClean="0"/>
              <a:t>GCC Logo:	http</a:t>
            </a:r>
            <a:r>
              <a:rPr lang="pt-BR" sz="1200" dirty="0"/>
              <a:t>://upload.wikimedia.org/wikipedia/commons/a/a9/Gccegg.svg</a:t>
            </a:r>
            <a:endParaRPr lang="de-CH" sz="1200" dirty="0" smtClean="0"/>
          </a:p>
        </p:txBody>
      </p:sp>
      <p:sp>
        <p:nvSpPr>
          <p:cNvPr id="2" name="Slide Number Placeholder 1"/>
          <p:cNvSpPr>
            <a:spLocks noGrp="1"/>
          </p:cNvSpPr>
          <p:nvPr>
            <p:ph type="sldNum" sz="quarter" idx="12"/>
          </p:nvPr>
        </p:nvSpPr>
        <p:spPr/>
        <p:txBody>
          <a:bodyPr/>
          <a:lstStyle/>
          <a:p>
            <a:fld id="{8B09F3FB-1EC0-4694-B08F-BFFAD3DB7FEA}" type="slidenum">
              <a:rPr lang="de-CH" smtClean="0"/>
              <a:t>27</a:t>
            </a:fld>
            <a:endParaRPr lang="de-CH"/>
          </a:p>
        </p:txBody>
      </p:sp>
      <p:grpSp>
        <p:nvGrpSpPr>
          <p:cNvPr id="4" name="Group 3"/>
          <p:cNvGrpSpPr/>
          <p:nvPr/>
        </p:nvGrpSpPr>
        <p:grpSpPr>
          <a:xfrm>
            <a:off x="5056682" y="4617255"/>
            <a:ext cx="2899694" cy="1116000"/>
            <a:chOff x="5056682" y="4617255"/>
            <a:chExt cx="2899694" cy="1116000"/>
          </a:xfrm>
        </p:grpSpPr>
        <p:pic>
          <p:nvPicPr>
            <p:cNvPr id="5125" name="Picture 5" descr="C:\Users\Dany\Desktop\500px-Gccegg_svg.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56682" y="4617255"/>
              <a:ext cx="945764" cy="1116000"/>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p:cNvSpPr txBox="1"/>
            <p:nvPr/>
          </p:nvSpPr>
          <p:spPr>
            <a:xfrm>
              <a:off x="6169060" y="4882867"/>
              <a:ext cx="1787316" cy="584775"/>
            </a:xfrm>
            <a:prstGeom prst="rect">
              <a:avLst/>
            </a:prstGeom>
            <a:noFill/>
          </p:spPr>
          <p:txBody>
            <a:bodyPr wrap="square" rtlCol="0">
              <a:spAutoFit/>
            </a:bodyPr>
            <a:lstStyle/>
            <a:p>
              <a:r>
                <a:rPr lang="de-CH" sz="3200" b="1" dirty="0" smtClean="0"/>
                <a:t>Ver. 3.3.3</a:t>
              </a:r>
              <a:endParaRPr lang="de-CH" sz="3200" b="1" dirty="0"/>
            </a:p>
          </p:txBody>
        </p:sp>
      </p:grpSp>
    </p:spTree>
    <p:extLst>
      <p:ext uri="{BB962C8B-B14F-4D97-AF65-F5344CB8AC3E}">
        <p14:creationId xmlns:p14="http://schemas.microsoft.com/office/powerpoint/2010/main" val="132109894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C:\Users\Dany\Desktop\500px-Gccegg_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1920" y="3665813"/>
            <a:ext cx="945764" cy="1116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Arrow Connector 9"/>
          <p:cNvCxnSpPr>
            <a:stCxn id="4" idx="3"/>
            <a:endCxn id="63" idx="1"/>
          </p:cNvCxnSpPr>
          <p:nvPr/>
        </p:nvCxnSpPr>
        <p:spPr>
          <a:xfrm>
            <a:off x="4797684" y="4223813"/>
            <a:ext cx="640881" cy="312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pic>
        <p:nvPicPr>
          <p:cNvPr id="7173" name="Picture 5" descr="C:\Users\Dany\AppData\Local\Microsoft\Windows\Temporary Internet Files\Content.IE5\Y0T35FXB\MC900432631[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9441" y="3532548"/>
            <a:ext cx="1382530" cy="138253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Straight Arrow Connector 14"/>
          <p:cNvCxnSpPr>
            <a:stCxn id="7173" idx="3"/>
            <a:endCxn id="4" idx="1"/>
          </p:cNvCxnSpPr>
          <p:nvPr/>
        </p:nvCxnSpPr>
        <p:spPr>
          <a:xfrm>
            <a:off x="3221971" y="4223813"/>
            <a:ext cx="629949"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grpSp>
        <p:nvGrpSpPr>
          <p:cNvPr id="77" name="Group 76"/>
          <p:cNvGrpSpPr/>
          <p:nvPr/>
        </p:nvGrpSpPr>
        <p:grpSpPr>
          <a:xfrm>
            <a:off x="963153" y="3143693"/>
            <a:ext cx="876288" cy="2304256"/>
            <a:chOff x="963153" y="2420888"/>
            <a:chExt cx="876288" cy="2304256"/>
          </a:xfrm>
        </p:grpSpPr>
        <p:cxnSp>
          <p:nvCxnSpPr>
            <p:cNvPr id="20" name="Elbow Connector 19"/>
            <p:cNvCxnSpPr>
              <a:stCxn id="6" idx="3"/>
              <a:endCxn id="7173" idx="1"/>
            </p:cNvCxnSpPr>
            <p:nvPr/>
          </p:nvCxnSpPr>
          <p:spPr>
            <a:xfrm>
              <a:off x="971600" y="2420888"/>
              <a:ext cx="867841" cy="1152128"/>
            </a:xfrm>
            <a:prstGeom prst="bentConnector3">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5" name="Elbow Connector 24"/>
            <p:cNvCxnSpPr>
              <a:stCxn id="8" idx="3"/>
              <a:endCxn id="7173" idx="1"/>
            </p:cNvCxnSpPr>
            <p:nvPr/>
          </p:nvCxnSpPr>
          <p:spPr>
            <a:xfrm flipV="1">
              <a:off x="971600" y="3573016"/>
              <a:ext cx="867841" cy="1152128"/>
            </a:xfrm>
            <a:prstGeom prst="bentConnector3">
              <a:avLst>
                <a:gd name="adj1" fmla="val 50000"/>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7" idx="3"/>
              <a:endCxn id="7173" idx="1"/>
            </p:cNvCxnSpPr>
            <p:nvPr/>
          </p:nvCxnSpPr>
          <p:spPr>
            <a:xfrm>
              <a:off x="963153" y="3573016"/>
              <a:ext cx="876288" cy="12700"/>
            </a:xfrm>
            <a:prstGeom prst="bentConnector3">
              <a:avLst/>
            </a:prstGeom>
            <a:ln w="57150">
              <a:tailEnd type="arrow"/>
            </a:ln>
          </p:spPr>
          <p:style>
            <a:lnRef idx="1">
              <a:schemeClr val="accent1"/>
            </a:lnRef>
            <a:fillRef idx="0">
              <a:schemeClr val="accent1"/>
            </a:fillRef>
            <a:effectRef idx="0">
              <a:schemeClr val="accent1"/>
            </a:effectRef>
            <a:fontRef idx="minor">
              <a:schemeClr val="tx1"/>
            </a:fontRef>
          </p:style>
        </p:cxnSp>
      </p:grpSp>
      <p:pic>
        <p:nvPicPr>
          <p:cNvPr id="7193" name="Picture 7" descr="C:\Users\Dany\AppData\Local\Microsoft\Windows\Temporary Internet Files\Content.IE5\Y0T35FXB\MC900153616[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15700" y="1772816"/>
            <a:ext cx="638060" cy="964919"/>
          </a:xfrm>
          <a:prstGeom prst="rect">
            <a:avLst/>
          </a:prstGeom>
          <a:noFill/>
          <a:extLst>
            <a:ext uri="{909E8E84-426E-40DD-AFC4-6F175D3DCCD1}">
              <a14:hiddenFill xmlns:a14="http://schemas.microsoft.com/office/drawing/2010/main">
                <a:solidFill>
                  <a:srgbClr val="FFFFFF"/>
                </a:solidFill>
              </a14:hiddenFill>
            </a:ext>
          </a:extLst>
        </p:spPr>
      </p:pic>
      <p:cxnSp>
        <p:nvCxnSpPr>
          <p:cNvPr id="7196" name="Straight Arrow Connector 7195"/>
          <p:cNvCxnSpPr>
            <a:stCxn id="7194" idx="2"/>
            <a:endCxn id="7193" idx="0"/>
          </p:cNvCxnSpPr>
          <p:nvPr/>
        </p:nvCxnSpPr>
        <p:spPr>
          <a:xfrm flipH="1">
            <a:off x="6434730" y="1233381"/>
            <a:ext cx="777" cy="539435"/>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62" name="Flowchart: Multidocument 61"/>
          <p:cNvSpPr/>
          <p:nvPr/>
        </p:nvSpPr>
        <p:spPr>
          <a:xfrm>
            <a:off x="7668344" y="332760"/>
            <a:ext cx="1224000" cy="936000"/>
          </a:xfrm>
          <a:prstGeom prst="flowChartMultidocumen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600" b="1" dirty="0" smtClean="0">
                <a:solidFill>
                  <a:schemeClr val="tx1"/>
                </a:solidFill>
              </a:rPr>
              <a:t>Reference</a:t>
            </a:r>
          </a:p>
          <a:p>
            <a:pPr algn="ctr"/>
            <a:r>
              <a:rPr lang="de-CH" sz="1600" b="1" dirty="0" smtClean="0">
                <a:solidFill>
                  <a:schemeClr val="tx1"/>
                </a:solidFill>
              </a:rPr>
              <a:t>Set</a:t>
            </a:r>
            <a:endParaRPr lang="de-CH" sz="1600" b="1" dirty="0">
              <a:solidFill>
                <a:schemeClr val="tx1"/>
              </a:solidFill>
            </a:endParaRPr>
          </a:p>
        </p:txBody>
      </p:sp>
      <p:pic>
        <p:nvPicPr>
          <p:cNvPr id="7170" name="Picture 2" descr="C:\Users\Dany\Desktop\AppBigIcon.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38565" y="4553437"/>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2" descr="C:\Users\Dany\Desktop\AppBigIcon.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38565" y="3922133"/>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2" descr="C:\Users\Dany\Desktop\AppBigIcon.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38565" y="3274061"/>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68" name="Picture 2" descr="C:\Users\Dany\Desktop\AppBigIcon.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25109" y="4553437"/>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69" name="Picture 2" descr="C:\Users\Dany\Desktop\AppBigIcon.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25109" y="3922133"/>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70" name="Picture 2" descr="C:\Users\Dany\Desktop\AppBigIcon.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25109" y="3274061"/>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2" descr="C:\Users\Dany\Desktop\AppBigIcon.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6717" y="4553437"/>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2" descr="C:\Users\Dany\Desktop\AppBigIcon.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6717" y="3922133"/>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73" name="Picture 2" descr="C:\Users\Dany\Desktop\AppBigIcon.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6717" y="3274061"/>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8" descr="C:\Users\Dany\AppData\Local\Microsoft\Windows\Temporary Internet Files\Content.IE5\DVJSEX14\MC900432530[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75290" y="3463697"/>
            <a:ext cx="536150" cy="368103"/>
          </a:xfrm>
          <a:prstGeom prst="rect">
            <a:avLst/>
          </a:prstGeom>
          <a:noFill/>
          <a:extLst>
            <a:ext uri="{909E8E84-426E-40DD-AFC4-6F175D3DCCD1}">
              <a14:hiddenFill xmlns:a14="http://schemas.microsoft.com/office/drawing/2010/main">
                <a:solidFill>
                  <a:srgbClr val="FFFFFF"/>
                </a:solidFill>
              </a14:hiddenFill>
            </a:ext>
          </a:extLst>
        </p:spPr>
      </p:pic>
      <p:pic>
        <p:nvPicPr>
          <p:cNvPr id="81" name="Picture 8" descr="C:\Users\Dany\AppData\Local\Microsoft\Windows\Temporary Internet Files\Content.IE5\DVJSEX14\MC900432530[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44162" y="4124692"/>
            <a:ext cx="536150" cy="368103"/>
          </a:xfrm>
          <a:prstGeom prst="rect">
            <a:avLst/>
          </a:prstGeom>
          <a:noFill/>
          <a:extLst>
            <a:ext uri="{909E8E84-426E-40DD-AFC4-6F175D3DCCD1}">
              <a14:hiddenFill xmlns:a14="http://schemas.microsoft.com/office/drawing/2010/main">
                <a:solidFill>
                  <a:srgbClr val="FFFFFF"/>
                </a:solidFill>
              </a14:hiddenFill>
            </a:ext>
          </a:extLst>
        </p:spPr>
      </p:pic>
      <p:pic>
        <p:nvPicPr>
          <p:cNvPr id="82" name="Picture 8" descr="C:\Users\Dany\AppData\Local\Microsoft\Windows\Temporary Internet Files\Content.IE5\DVJSEX14\MC900432530[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61834" y="4751457"/>
            <a:ext cx="536150" cy="368103"/>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11" descr="C:\Users\Dany\AppData\Local\Microsoft\Windows\Temporary Internet Files\Content.IE5\CCY6IIHT\MC900431585[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40352" y="5228001"/>
            <a:ext cx="936796" cy="936796"/>
          </a:xfrm>
          <a:prstGeom prst="rect">
            <a:avLst/>
          </a:prstGeom>
          <a:noFill/>
          <a:extLst>
            <a:ext uri="{909E8E84-426E-40DD-AFC4-6F175D3DCCD1}">
              <a14:hiddenFill xmlns:a14="http://schemas.microsoft.com/office/drawing/2010/main">
                <a:solidFill>
                  <a:srgbClr val="FFFFFF"/>
                </a:solidFill>
              </a14:hiddenFill>
            </a:ext>
          </a:extLst>
        </p:spPr>
      </p:pic>
      <p:cxnSp>
        <p:nvCxnSpPr>
          <p:cNvPr id="54" name="Straight Arrow Connector 53"/>
          <p:cNvCxnSpPr>
            <a:stCxn id="62" idx="2"/>
            <a:endCxn id="91" idx="0"/>
          </p:cNvCxnSpPr>
          <p:nvPr/>
        </p:nvCxnSpPr>
        <p:spPr>
          <a:xfrm>
            <a:off x="8195231" y="1233313"/>
            <a:ext cx="8167" cy="25143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pic>
        <p:nvPicPr>
          <p:cNvPr id="91" name="Picture 7" descr="C:\Users\Dany\AppData\Local\Microsoft\Windows\Temporary Internet Files\Content.IE5\Y0T35FXB\MC900153616[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84368" y="3747701"/>
            <a:ext cx="638060" cy="964919"/>
          </a:xfrm>
          <a:prstGeom prst="rect">
            <a:avLst/>
          </a:prstGeom>
          <a:noFill/>
          <a:extLst>
            <a:ext uri="{909E8E84-426E-40DD-AFC4-6F175D3DCCD1}">
              <a14:hiddenFill xmlns:a14="http://schemas.microsoft.com/office/drawing/2010/main">
                <a:solidFill>
                  <a:srgbClr val="FFFFFF"/>
                </a:solidFill>
              </a14:hiddenFill>
            </a:ext>
          </a:extLst>
        </p:spPr>
      </p:pic>
      <p:cxnSp>
        <p:nvCxnSpPr>
          <p:cNvPr id="80" name="Curved Connector 79"/>
          <p:cNvCxnSpPr>
            <a:stCxn id="7173" idx="2"/>
            <a:endCxn id="68" idx="2"/>
          </p:cNvCxnSpPr>
          <p:nvPr/>
        </p:nvCxnSpPr>
        <p:spPr>
          <a:xfrm rot="16200000" flipH="1">
            <a:off x="4356328" y="3089455"/>
            <a:ext cx="247959" cy="3899203"/>
          </a:xfrm>
          <a:prstGeom prst="bentConnector3">
            <a:avLst>
              <a:gd name="adj1" fmla="val 324290"/>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7194" name="Flowchart: Multidocument 7193"/>
          <p:cNvSpPr/>
          <p:nvPr/>
        </p:nvSpPr>
        <p:spPr>
          <a:xfrm>
            <a:off x="5908620" y="334546"/>
            <a:ext cx="1224000" cy="934214"/>
          </a:xfrm>
          <a:prstGeom prst="flowChartMultidocumen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600" b="1" dirty="0" smtClean="0">
                <a:solidFill>
                  <a:schemeClr val="tx1"/>
                </a:solidFill>
              </a:rPr>
              <a:t>Training</a:t>
            </a:r>
          </a:p>
          <a:p>
            <a:pPr algn="ctr"/>
            <a:r>
              <a:rPr lang="de-CH" sz="1600" b="1" dirty="0" smtClean="0">
                <a:solidFill>
                  <a:schemeClr val="tx1"/>
                </a:solidFill>
              </a:rPr>
              <a:t>Set</a:t>
            </a:r>
            <a:endParaRPr lang="de-CH" sz="1600" b="1" dirty="0">
              <a:solidFill>
                <a:schemeClr val="tx1"/>
              </a:solidFill>
            </a:endParaRPr>
          </a:p>
        </p:txBody>
      </p:sp>
      <p:cxnSp>
        <p:nvCxnSpPr>
          <p:cNvPr id="176" name="Straight Arrow Connector 175"/>
          <p:cNvCxnSpPr>
            <a:stCxn id="72" idx="3"/>
            <a:endCxn id="91" idx="1"/>
          </p:cNvCxnSpPr>
          <p:nvPr/>
        </p:nvCxnSpPr>
        <p:spPr>
          <a:xfrm>
            <a:off x="7416317" y="4226933"/>
            <a:ext cx="468051" cy="322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79" name="Straight Arrow Connector 178"/>
          <p:cNvCxnSpPr>
            <a:stCxn id="91" idx="2"/>
            <a:endCxn id="52" idx="0"/>
          </p:cNvCxnSpPr>
          <p:nvPr/>
        </p:nvCxnSpPr>
        <p:spPr>
          <a:xfrm>
            <a:off x="8203398" y="4712620"/>
            <a:ext cx="5352" cy="515381"/>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85" name="Straight Arrow Connector 184"/>
          <p:cNvCxnSpPr>
            <a:stCxn id="70" idx="0"/>
            <a:endCxn id="7193" idx="2"/>
          </p:cNvCxnSpPr>
          <p:nvPr/>
        </p:nvCxnSpPr>
        <p:spPr>
          <a:xfrm flipV="1">
            <a:off x="6429909" y="2737735"/>
            <a:ext cx="4821" cy="536326"/>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7229" name="Curved Connector 7228"/>
          <p:cNvCxnSpPr>
            <a:stCxn id="7193" idx="1"/>
            <a:endCxn id="7173" idx="0"/>
          </p:cNvCxnSpPr>
          <p:nvPr/>
        </p:nvCxnSpPr>
        <p:spPr>
          <a:xfrm rot="10800000" flipV="1">
            <a:off x="2530706" y="2255276"/>
            <a:ext cx="3584994" cy="1277272"/>
          </a:xfrm>
          <a:prstGeom prst="bentConnector2">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98" name="TextBox 197"/>
          <p:cNvSpPr txBox="1"/>
          <p:nvPr/>
        </p:nvSpPr>
        <p:spPr>
          <a:xfrm>
            <a:off x="0" y="6246000"/>
            <a:ext cx="9144000" cy="646331"/>
          </a:xfrm>
          <a:prstGeom prst="rect">
            <a:avLst/>
          </a:prstGeom>
          <a:noFill/>
        </p:spPr>
        <p:txBody>
          <a:bodyPr wrap="square" rtlCol="0">
            <a:spAutoFit/>
          </a:bodyPr>
          <a:lstStyle/>
          <a:p>
            <a:pPr>
              <a:defRPr/>
            </a:pPr>
            <a:r>
              <a:rPr lang="de-CH" sz="1200" dirty="0"/>
              <a:t>Executable </a:t>
            </a:r>
            <a:r>
              <a:rPr lang="de-CH" sz="1200" dirty="0" smtClean="0"/>
              <a:t>icon:</a:t>
            </a:r>
          </a:p>
          <a:p>
            <a:pPr>
              <a:defRPr/>
            </a:pPr>
            <a:r>
              <a:rPr lang="de-CH" sz="1200" dirty="0" smtClean="0"/>
              <a:t>http</a:t>
            </a:r>
            <a:r>
              <a:rPr lang="de-CH" sz="1200" dirty="0"/>
              <a:t>://</a:t>
            </a:r>
            <a:r>
              <a:rPr lang="de-CH" sz="1200" dirty="0" smtClean="0"/>
              <a:t>fromthegut.org/gwen/peachtree/Windows%20XP.pvm/Windows%20Applications/NTVDM.EXE.app/Contents/Resources/AppBigIcon.png</a:t>
            </a:r>
          </a:p>
          <a:p>
            <a:pPr>
              <a:defRPr/>
            </a:pPr>
            <a:r>
              <a:rPr lang="de-CH" sz="1200" dirty="0" smtClean="0"/>
              <a:t>All other illustrations except GCC logo are from Office.com.</a:t>
            </a:r>
            <a:endParaRPr lang="de-CH" sz="1200" dirty="0"/>
          </a:p>
        </p:txBody>
      </p:sp>
      <p:sp>
        <p:nvSpPr>
          <p:cNvPr id="2" name="Slide Number Placeholder 1"/>
          <p:cNvSpPr>
            <a:spLocks noGrp="1"/>
          </p:cNvSpPr>
          <p:nvPr>
            <p:ph type="sldNum" sz="quarter" idx="12"/>
          </p:nvPr>
        </p:nvSpPr>
        <p:spPr/>
        <p:txBody>
          <a:bodyPr/>
          <a:lstStyle/>
          <a:p>
            <a:fld id="{8B09F3FB-1EC0-4694-B08F-BFFAD3DB7FEA}" type="slidenum">
              <a:rPr lang="de-CH" smtClean="0"/>
              <a:t>28</a:t>
            </a:fld>
            <a:endParaRPr lang="de-CH"/>
          </a:p>
        </p:txBody>
      </p:sp>
      <p:grpSp>
        <p:nvGrpSpPr>
          <p:cNvPr id="76" name="Group 75"/>
          <p:cNvGrpSpPr/>
          <p:nvPr/>
        </p:nvGrpSpPr>
        <p:grpSpPr>
          <a:xfrm>
            <a:off x="171065" y="2567629"/>
            <a:ext cx="800535" cy="3312368"/>
            <a:chOff x="171065" y="1844824"/>
            <a:chExt cx="800535" cy="3312368"/>
          </a:xfrm>
        </p:grpSpPr>
        <p:sp>
          <p:nvSpPr>
            <p:cNvPr id="6" name="Folded Corner 5"/>
            <p:cNvSpPr/>
            <p:nvPr/>
          </p:nvSpPr>
          <p:spPr>
            <a:xfrm>
              <a:off x="179512" y="1844824"/>
              <a:ext cx="792088" cy="1008112"/>
            </a:xfrm>
            <a:prstGeom prst="foldedCorne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200" b="1" dirty="0" smtClean="0">
                  <a:solidFill>
                    <a:schemeClr val="tx1"/>
                  </a:solidFill>
                </a:rPr>
                <a:t>#include &lt;stdio.h&gt;</a:t>
              </a:r>
              <a:endParaRPr lang="de-CH" sz="1200" b="1" dirty="0">
                <a:solidFill>
                  <a:schemeClr val="tx1"/>
                </a:solidFill>
              </a:endParaRPr>
            </a:p>
          </p:txBody>
        </p:sp>
        <p:sp>
          <p:nvSpPr>
            <p:cNvPr id="7" name="Folded Corner 6"/>
            <p:cNvSpPr/>
            <p:nvPr/>
          </p:nvSpPr>
          <p:spPr>
            <a:xfrm>
              <a:off x="171065" y="2996952"/>
              <a:ext cx="792088" cy="1008112"/>
            </a:xfrm>
            <a:prstGeom prst="foldedCorne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200" b="1" dirty="0" smtClean="0">
                  <a:solidFill>
                    <a:schemeClr val="tx1"/>
                  </a:solidFill>
                </a:rPr>
                <a:t>#include &lt;stdio</a:t>
              </a:r>
              <a:r>
                <a:rPr lang="de-CH" sz="1200" b="1" dirty="0">
                  <a:solidFill>
                    <a:schemeClr val="tx1"/>
                  </a:solidFill>
                </a:rPr>
                <a:t>.h</a:t>
              </a:r>
              <a:r>
                <a:rPr lang="de-CH" sz="1200" b="1" dirty="0" smtClean="0">
                  <a:solidFill>
                    <a:schemeClr val="tx1"/>
                  </a:solidFill>
                </a:rPr>
                <a:t>&gt;</a:t>
              </a:r>
              <a:endParaRPr lang="de-CH" sz="1200" b="1" dirty="0">
                <a:solidFill>
                  <a:schemeClr val="tx1"/>
                </a:solidFill>
              </a:endParaRPr>
            </a:p>
          </p:txBody>
        </p:sp>
        <p:sp>
          <p:nvSpPr>
            <p:cNvPr id="8" name="Folded Corner 7"/>
            <p:cNvSpPr/>
            <p:nvPr/>
          </p:nvSpPr>
          <p:spPr>
            <a:xfrm>
              <a:off x="179512" y="4149080"/>
              <a:ext cx="792088" cy="1008112"/>
            </a:xfrm>
            <a:prstGeom prst="foldedCorne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200" b="1" dirty="0" smtClean="0">
                  <a:solidFill>
                    <a:schemeClr val="tx1"/>
                  </a:solidFill>
                </a:rPr>
                <a:t>#include &lt;stdio</a:t>
              </a:r>
              <a:r>
                <a:rPr lang="de-CH" sz="1200" b="1" dirty="0">
                  <a:solidFill>
                    <a:schemeClr val="tx1"/>
                  </a:solidFill>
                </a:rPr>
                <a:t>.h</a:t>
              </a:r>
              <a:r>
                <a:rPr lang="de-CH" sz="1200" b="1" dirty="0" smtClean="0">
                  <a:solidFill>
                    <a:schemeClr val="tx1"/>
                  </a:solidFill>
                </a:rPr>
                <a:t>&gt;</a:t>
              </a:r>
              <a:endParaRPr lang="de-CH" sz="1200" b="1" dirty="0">
                <a:solidFill>
                  <a:schemeClr val="tx1"/>
                </a:solidFill>
              </a:endParaRPr>
            </a:p>
          </p:txBody>
        </p:sp>
      </p:grpSp>
    </p:spTree>
    <p:extLst>
      <p:ext uri="{BB962C8B-B14F-4D97-AF65-F5344CB8AC3E}">
        <p14:creationId xmlns:p14="http://schemas.microsoft.com/office/powerpoint/2010/main" val="10698337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wipe(left)">
                                      <p:cBhvr>
                                        <p:cTn id="7" dur="500"/>
                                        <p:tgtEl>
                                          <p:spTgt spid="77"/>
                                        </p:tgtEl>
                                      </p:cBhvr>
                                    </p:animEffect>
                                  </p:childTnLst>
                                </p:cTn>
                              </p:par>
                              <p:par>
                                <p:cTn id="8" presetID="10" presetClass="entr" presetSubtype="0" fill="hold" nodeType="withEffect">
                                  <p:stCondLst>
                                    <p:cond delay="0"/>
                                  </p:stCondLst>
                                  <p:childTnLst>
                                    <p:set>
                                      <p:cBhvr>
                                        <p:cTn id="9" dur="1" fill="hold">
                                          <p:stCondLst>
                                            <p:cond delay="0"/>
                                          </p:stCondLst>
                                        </p:cTn>
                                        <p:tgtEl>
                                          <p:spTgt spid="7173"/>
                                        </p:tgtEl>
                                        <p:attrNameLst>
                                          <p:attrName>style.visibility</p:attrName>
                                        </p:attrNameLst>
                                      </p:cBhvr>
                                      <p:to>
                                        <p:strVal val="visible"/>
                                      </p:to>
                                    </p:set>
                                    <p:animEffect transition="in" filter="fade">
                                      <p:cBhvr>
                                        <p:cTn id="10" dur="500"/>
                                        <p:tgtEl>
                                          <p:spTgt spid="717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left)">
                                      <p:cBhvr>
                                        <p:cTn id="15" dur="500"/>
                                        <p:tgtEl>
                                          <p:spTgt spid="15"/>
                                        </p:tgtEl>
                                      </p:cBhvr>
                                    </p:animEffect>
                                  </p:childTnLst>
                                </p:cTn>
                              </p:par>
                              <p:par>
                                <p:cTn id="16" presetID="10"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par>
                                <p:cTn id="24" presetID="10" presetClass="entr" presetSubtype="0" fill="hold" nodeType="withEffect">
                                  <p:stCondLst>
                                    <p:cond delay="0"/>
                                  </p:stCondLst>
                                  <p:childTnLst>
                                    <p:set>
                                      <p:cBhvr>
                                        <p:cTn id="25" dur="1" fill="hold">
                                          <p:stCondLst>
                                            <p:cond delay="0"/>
                                          </p:stCondLst>
                                        </p:cTn>
                                        <p:tgtEl>
                                          <p:spTgt spid="7170"/>
                                        </p:tgtEl>
                                        <p:attrNameLst>
                                          <p:attrName>style.visibility</p:attrName>
                                        </p:attrNameLst>
                                      </p:cBhvr>
                                      <p:to>
                                        <p:strVal val="visible"/>
                                      </p:to>
                                    </p:set>
                                    <p:animEffect transition="in" filter="fade">
                                      <p:cBhvr>
                                        <p:cTn id="26" dur="500"/>
                                        <p:tgtEl>
                                          <p:spTgt spid="7170"/>
                                        </p:tgtEl>
                                      </p:cBhvr>
                                    </p:animEffect>
                                  </p:childTnLst>
                                </p:cTn>
                              </p:par>
                              <p:par>
                                <p:cTn id="27" presetID="10" presetClass="entr" presetSubtype="0" fill="hold" nodeType="withEffect">
                                  <p:stCondLst>
                                    <p:cond delay="0"/>
                                  </p:stCondLst>
                                  <p:childTnLst>
                                    <p:set>
                                      <p:cBhvr>
                                        <p:cTn id="28" dur="1" fill="hold">
                                          <p:stCondLst>
                                            <p:cond delay="0"/>
                                          </p:stCondLst>
                                        </p:cTn>
                                        <p:tgtEl>
                                          <p:spTgt spid="63"/>
                                        </p:tgtEl>
                                        <p:attrNameLst>
                                          <p:attrName>style.visibility</p:attrName>
                                        </p:attrNameLst>
                                      </p:cBhvr>
                                      <p:to>
                                        <p:strVal val="visible"/>
                                      </p:to>
                                    </p:set>
                                    <p:animEffect transition="in" filter="fade">
                                      <p:cBhvr>
                                        <p:cTn id="29" dur="500"/>
                                        <p:tgtEl>
                                          <p:spTgt spid="63"/>
                                        </p:tgtEl>
                                      </p:cBhvr>
                                    </p:animEffect>
                                  </p:childTnLst>
                                </p:cTn>
                              </p:par>
                              <p:par>
                                <p:cTn id="30" presetID="10" presetClass="entr" presetSubtype="0" fill="hold" nodeType="withEffect">
                                  <p:stCondLst>
                                    <p:cond delay="0"/>
                                  </p:stCondLst>
                                  <p:childTnLst>
                                    <p:set>
                                      <p:cBhvr>
                                        <p:cTn id="31" dur="1" fill="hold">
                                          <p:stCondLst>
                                            <p:cond delay="0"/>
                                          </p:stCondLst>
                                        </p:cTn>
                                        <p:tgtEl>
                                          <p:spTgt spid="66"/>
                                        </p:tgtEl>
                                        <p:attrNameLst>
                                          <p:attrName>style.visibility</p:attrName>
                                        </p:attrNameLst>
                                      </p:cBhvr>
                                      <p:to>
                                        <p:strVal val="visible"/>
                                      </p:to>
                                    </p:set>
                                    <p:animEffect transition="in" filter="fade">
                                      <p:cBhvr>
                                        <p:cTn id="32" dur="500"/>
                                        <p:tgtEl>
                                          <p:spTgt spid="66"/>
                                        </p:tgtEl>
                                      </p:cBhvr>
                                    </p:animEffect>
                                  </p:childTnLst>
                                </p:cTn>
                              </p:par>
                              <p:par>
                                <p:cTn id="33" presetID="10" presetClass="entr" presetSubtype="0" fill="hold" nodeType="withEffect">
                                  <p:stCondLst>
                                    <p:cond delay="0"/>
                                  </p:stCondLst>
                                  <p:childTnLst>
                                    <p:set>
                                      <p:cBhvr>
                                        <p:cTn id="34" dur="1" fill="hold">
                                          <p:stCondLst>
                                            <p:cond delay="0"/>
                                          </p:stCondLst>
                                        </p:cTn>
                                        <p:tgtEl>
                                          <p:spTgt spid="68"/>
                                        </p:tgtEl>
                                        <p:attrNameLst>
                                          <p:attrName>style.visibility</p:attrName>
                                        </p:attrNameLst>
                                      </p:cBhvr>
                                      <p:to>
                                        <p:strVal val="visible"/>
                                      </p:to>
                                    </p:set>
                                    <p:animEffect transition="in" filter="fade">
                                      <p:cBhvr>
                                        <p:cTn id="35" dur="500"/>
                                        <p:tgtEl>
                                          <p:spTgt spid="68"/>
                                        </p:tgtEl>
                                      </p:cBhvr>
                                    </p:animEffect>
                                  </p:childTnLst>
                                </p:cTn>
                              </p:par>
                              <p:par>
                                <p:cTn id="36" presetID="10" presetClass="entr" presetSubtype="0" fill="hold" nodeType="withEffect">
                                  <p:stCondLst>
                                    <p:cond delay="0"/>
                                  </p:stCondLst>
                                  <p:childTnLst>
                                    <p:set>
                                      <p:cBhvr>
                                        <p:cTn id="37" dur="1" fill="hold">
                                          <p:stCondLst>
                                            <p:cond delay="0"/>
                                          </p:stCondLst>
                                        </p:cTn>
                                        <p:tgtEl>
                                          <p:spTgt spid="69"/>
                                        </p:tgtEl>
                                        <p:attrNameLst>
                                          <p:attrName>style.visibility</p:attrName>
                                        </p:attrNameLst>
                                      </p:cBhvr>
                                      <p:to>
                                        <p:strVal val="visible"/>
                                      </p:to>
                                    </p:set>
                                    <p:animEffect transition="in" filter="fade">
                                      <p:cBhvr>
                                        <p:cTn id="38" dur="500"/>
                                        <p:tgtEl>
                                          <p:spTgt spid="69"/>
                                        </p:tgtEl>
                                      </p:cBhvr>
                                    </p:animEffect>
                                  </p:childTnLst>
                                </p:cTn>
                              </p:par>
                              <p:par>
                                <p:cTn id="39" presetID="10" presetClass="entr" presetSubtype="0" fill="hold" nodeType="withEffect">
                                  <p:stCondLst>
                                    <p:cond delay="0"/>
                                  </p:stCondLst>
                                  <p:childTnLst>
                                    <p:set>
                                      <p:cBhvr>
                                        <p:cTn id="40" dur="1" fill="hold">
                                          <p:stCondLst>
                                            <p:cond delay="0"/>
                                          </p:stCondLst>
                                        </p:cTn>
                                        <p:tgtEl>
                                          <p:spTgt spid="70"/>
                                        </p:tgtEl>
                                        <p:attrNameLst>
                                          <p:attrName>style.visibility</p:attrName>
                                        </p:attrNameLst>
                                      </p:cBhvr>
                                      <p:to>
                                        <p:strVal val="visible"/>
                                      </p:to>
                                    </p:set>
                                    <p:animEffect transition="in" filter="fade">
                                      <p:cBhvr>
                                        <p:cTn id="41" dur="500"/>
                                        <p:tgtEl>
                                          <p:spTgt spid="70"/>
                                        </p:tgtEl>
                                      </p:cBhvr>
                                    </p:animEffect>
                                  </p:childTnLst>
                                </p:cTn>
                              </p:par>
                              <p:par>
                                <p:cTn id="42" presetID="10" presetClass="entr" presetSubtype="0" fill="hold" nodeType="withEffect">
                                  <p:stCondLst>
                                    <p:cond delay="0"/>
                                  </p:stCondLst>
                                  <p:childTnLst>
                                    <p:set>
                                      <p:cBhvr>
                                        <p:cTn id="43" dur="1" fill="hold">
                                          <p:stCondLst>
                                            <p:cond delay="0"/>
                                          </p:stCondLst>
                                        </p:cTn>
                                        <p:tgtEl>
                                          <p:spTgt spid="71"/>
                                        </p:tgtEl>
                                        <p:attrNameLst>
                                          <p:attrName>style.visibility</p:attrName>
                                        </p:attrNameLst>
                                      </p:cBhvr>
                                      <p:to>
                                        <p:strVal val="visible"/>
                                      </p:to>
                                    </p:set>
                                    <p:animEffect transition="in" filter="fade">
                                      <p:cBhvr>
                                        <p:cTn id="44" dur="500"/>
                                        <p:tgtEl>
                                          <p:spTgt spid="71"/>
                                        </p:tgtEl>
                                      </p:cBhvr>
                                    </p:animEffect>
                                  </p:childTnLst>
                                </p:cTn>
                              </p:par>
                              <p:par>
                                <p:cTn id="45" presetID="10" presetClass="entr" presetSubtype="0" fill="hold" nodeType="withEffect">
                                  <p:stCondLst>
                                    <p:cond delay="0"/>
                                  </p:stCondLst>
                                  <p:childTnLst>
                                    <p:set>
                                      <p:cBhvr>
                                        <p:cTn id="46" dur="1" fill="hold">
                                          <p:stCondLst>
                                            <p:cond delay="0"/>
                                          </p:stCondLst>
                                        </p:cTn>
                                        <p:tgtEl>
                                          <p:spTgt spid="72"/>
                                        </p:tgtEl>
                                        <p:attrNameLst>
                                          <p:attrName>style.visibility</p:attrName>
                                        </p:attrNameLst>
                                      </p:cBhvr>
                                      <p:to>
                                        <p:strVal val="visible"/>
                                      </p:to>
                                    </p:set>
                                    <p:animEffect transition="in" filter="fade">
                                      <p:cBhvr>
                                        <p:cTn id="47" dur="500"/>
                                        <p:tgtEl>
                                          <p:spTgt spid="72"/>
                                        </p:tgtEl>
                                      </p:cBhvr>
                                    </p:animEffect>
                                  </p:childTnLst>
                                </p:cTn>
                              </p:par>
                              <p:par>
                                <p:cTn id="48" presetID="10" presetClass="entr" presetSubtype="0" fill="hold" nodeType="withEffect">
                                  <p:stCondLst>
                                    <p:cond delay="0"/>
                                  </p:stCondLst>
                                  <p:childTnLst>
                                    <p:set>
                                      <p:cBhvr>
                                        <p:cTn id="49" dur="1" fill="hold">
                                          <p:stCondLst>
                                            <p:cond delay="0"/>
                                          </p:stCondLst>
                                        </p:cTn>
                                        <p:tgtEl>
                                          <p:spTgt spid="73"/>
                                        </p:tgtEl>
                                        <p:attrNameLst>
                                          <p:attrName>style.visibility</p:attrName>
                                        </p:attrNameLst>
                                      </p:cBhvr>
                                      <p:to>
                                        <p:strVal val="visible"/>
                                      </p:to>
                                    </p:set>
                                    <p:animEffect transition="in" filter="fade">
                                      <p:cBhvr>
                                        <p:cTn id="50" dur="500"/>
                                        <p:tgtEl>
                                          <p:spTgt spid="73"/>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185"/>
                                        </p:tgtEl>
                                        <p:attrNameLst>
                                          <p:attrName>style.visibility</p:attrName>
                                        </p:attrNameLst>
                                      </p:cBhvr>
                                      <p:to>
                                        <p:strVal val="visible"/>
                                      </p:to>
                                    </p:set>
                                    <p:animEffect transition="in" filter="wipe(down)">
                                      <p:cBhvr>
                                        <p:cTn id="55" dur="500"/>
                                        <p:tgtEl>
                                          <p:spTgt spid="185"/>
                                        </p:tgtEl>
                                      </p:cBhvr>
                                    </p:animEffect>
                                  </p:childTnLst>
                                </p:cTn>
                              </p:par>
                              <p:par>
                                <p:cTn id="56" presetID="22" presetClass="entr" presetSubtype="1" fill="hold" nodeType="withEffect">
                                  <p:stCondLst>
                                    <p:cond delay="0"/>
                                  </p:stCondLst>
                                  <p:childTnLst>
                                    <p:set>
                                      <p:cBhvr>
                                        <p:cTn id="57" dur="1" fill="hold">
                                          <p:stCondLst>
                                            <p:cond delay="0"/>
                                          </p:stCondLst>
                                        </p:cTn>
                                        <p:tgtEl>
                                          <p:spTgt spid="7196"/>
                                        </p:tgtEl>
                                        <p:attrNameLst>
                                          <p:attrName>style.visibility</p:attrName>
                                        </p:attrNameLst>
                                      </p:cBhvr>
                                      <p:to>
                                        <p:strVal val="visible"/>
                                      </p:to>
                                    </p:set>
                                    <p:animEffect transition="in" filter="wipe(up)">
                                      <p:cBhvr>
                                        <p:cTn id="58" dur="500"/>
                                        <p:tgtEl>
                                          <p:spTgt spid="7196"/>
                                        </p:tgtEl>
                                      </p:cBhvr>
                                    </p:animEffect>
                                  </p:childTnLst>
                                </p:cTn>
                              </p:par>
                              <p:par>
                                <p:cTn id="59" presetID="1" presetClass="entr" presetSubtype="0" fill="hold" nodeType="withEffect">
                                  <p:stCondLst>
                                    <p:cond delay="0"/>
                                  </p:stCondLst>
                                  <p:childTnLst>
                                    <p:set>
                                      <p:cBhvr>
                                        <p:cTn id="60" dur="1" fill="hold">
                                          <p:stCondLst>
                                            <p:cond delay="0"/>
                                          </p:stCondLst>
                                        </p:cTn>
                                        <p:tgtEl>
                                          <p:spTgt spid="7193"/>
                                        </p:tgtEl>
                                        <p:attrNameLst>
                                          <p:attrName>style.visibility</p:attrName>
                                        </p:attrNameLst>
                                      </p:cBhvr>
                                      <p:to>
                                        <p:strVal val="visible"/>
                                      </p:to>
                                    </p:set>
                                  </p:childTnLst>
                                </p:cTn>
                              </p:par>
                            </p:childTnLst>
                          </p:cTn>
                        </p:par>
                        <p:par>
                          <p:cTn id="61" fill="hold">
                            <p:stCondLst>
                              <p:cond delay="500"/>
                            </p:stCondLst>
                            <p:childTnLst>
                              <p:par>
                                <p:cTn id="62" presetID="32" presetClass="emph" presetSubtype="0" fill="hold" nodeType="afterEffect">
                                  <p:stCondLst>
                                    <p:cond delay="250"/>
                                  </p:stCondLst>
                                  <p:childTnLst>
                                    <p:animRot by="120000">
                                      <p:cBhvr>
                                        <p:cTn id="63" dur="20" fill="hold">
                                          <p:stCondLst>
                                            <p:cond delay="0"/>
                                          </p:stCondLst>
                                        </p:cTn>
                                        <p:tgtEl>
                                          <p:spTgt spid="7193"/>
                                        </p:tgtEl>
                                        <p:attrNameLst>
                                          <p:attrName>r</p:attrName>
                                        </p:attrNameLst>
                                      </p:cBhvr>
                                    </p:animRot>
                                    <p:animRot by="-240000">
                                      <p:cBhvr>
                                        <p:cTn id="64" dur="40" fill="hold">
                                          <p:stCondLst>
                                            <p:cond delay="40"/>
                                          </p:stCondLst>
                                        </p:cTn>
                                        <p:tgtEl>
                                          <p:spTgt spid="7193"/>
                                        </p:tgtEl>
                                        <p:attrNameLst>
                                          <p:attrName>r</p:attrName>
                                        </p:attrNameLst>
                                      </p:cBhvr>
                                    </p:animRot>
                                    <p:animRot by="240000">
                                      <p:cBhvr>
                                        <p:cTn id="65" dur="40" fill="hold">
                                          <p:stCondLst>
                                            <p:cond delay="80"/>
                                          </p:stCondLst>
                                        </p:cTn>
                                        <p:tgtEl>
                                          <p:spTgt spid="7193"/>
                                        </p:tgtEl>
                                        <p:attrNameLst>
                                          <p:attrName>r</p:attrName>
                                        </p:attrNameLst>
                                      </p:cBhvr>
                                    </p:animRot>
                                    <p:animRot by="-240000">
                                      <p:cBhvr>
                                        <p:cTn id="66" dur="40" fill="hold">
                                          <p:stCondLst>
                                            <p:cond delay="120"/>
                                          </p:stCondLst>
                                        </p:cTn>
                                        <p:tgtEl>
                                          <p:spTgt spid="7193"/>
                                        </p:tgtEl>
                                        <p:attrNameLst>
                                          <p:attrName>r</p:attrName>
                                        </p:attrNameLst>
                                      </p:cBhvr>
                                    </p:animRot>
                                    <p:animRot by="120000">
                                      <p:cBhvr>
                                        <p:cTn id="67" dur="40" fill="hold">
                                          <p:stCondLst>
                                            <p:cond delay="160"/>
                                          </p:stCondLst>
                                        </p:cTn>
                                        <p:tgtEl>
                                          <p:spTgt spid="7193"/>
                                        </p:tgtEl>
                                        <p:attrNameLst>
                                          <p:attrName>r</p:attrName>
                                        </p:attrNameLst>
                                      </p:cBhvr>
                                    </p:animRot>
                                  </p:childTnLst>
                                </p:cTn>
                              </p:par>
                              <p:par>
                                <p:cTn id="68" presetID="22" presetClass="entr" presetSubtype="2" fill="hold" nodeType="withEffect">
                                  <p:stCondLst>
                                    <p:cond delay="250"/>
                                  </p:stCondLst>
                                  <p:childTnLst>
                                    <p:set>
                                      <p:cBhvr>
                                        <p:cTn id="69" dur="1" fill="hold">
                                          <p:stCondLst>
                                            <p:cond delay="0"/>
                                          </p:stCondLst>
                                        </p:cTn>
                                        <p:tgtEl>
                                          <p:spTgt spid="7229"/>
                                        </p:tgtEl>
                                        <p:attrNameLst>
                                          <p:attrName>style.visibility</p:attrName>
                                        </p:attrNameLst>
                                      </p:cBhvr>
                                      <p:to>
                                        <p:strVal val="visible"/>
                                      </p:to>
                                    </p:set>
                                    <p:animEffect transition="in" filter="wipe(right)">
                                      <p:cBhvr>
                                        <p:cTn id="70" dur="500"/>
                                        <p:tgtEl>
                                          <p:spTgt spid="7229"/>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80"/>
                                        </p:tgtEl>
                                        <p:attrNameLst>
                                          <p:attrName>style.visibility</p:attrName>
                                        </p:attrNameLst>
                                      </p:cBhvr>
                                      <p:to>
                                        <p:strVal val="visible"/>
                                      </p:to>
                                    </p:set>
                                    <p:animEffect transition="in" filter="wipe(left)">
                                      <p:cBhvr>
                                        <p:cTn id="75" dur="500"/>
                                        <p:tgtEl>
                                          <p:spTgt spid="80"/>
                                        </p:tgtEl>
                                      </p:cBhvr>
                                    </p:animEffect>
                                  </p:childTnLst>
                                </p:cTn>
                              </p:par>
                              <p:par>
                                <p:cTn id="76" presetID="10" presetClass="exit" presetSubtype="0" fill="hold" nodeType="withEffect">
                                  <p:stCondLst>
                                    <p:cond delay="0"/>
                                  </p:stCondLst>
                                  <p:childTnLst>
                                    <p:animEffect transition="out" filter="fade">
                                      <p:cBhvr>
                                        <p:cTn id="77" dur="500"/>
                                        <p:tgtEl>
                                          <p:spTgt spid="7170"/>
                                        </p:tgtEl>
                                      </p:cBhvr>
                                    </p:animEffect>
                                    <p:set>
                                      <p:cBhvr>
                                        <p:cTn id="78" dur="1" fill="hold">
                                          <p:stCondLst>
                                            <p:cond delay="499"/>
                                          </p:stCondLst>
                                        </p:cTn>
                                        <p:tgtEl>
                                          <p:spTgt spid="7170"/>
                                        </p:tgtEl>
                                        <p:attrNameLst>
                                          <p:attrName>style.visibility</p:attrName>
                                        </p:attrNameLst>
                                      </p:cBhvr>
                                      <p:to>
                                        <p:strVal val="hidden"/>
                                      </p:to>
                                    </p:set>
                                  </p:childTnLst>
                                </p:cTn>
                              </p:par>
                              <p:par>
                                <p:cTn id="79" presetID="10" presetClass="exit" presetSubtype="0" fill="hold" nodeType="withEffect">
                                  <p:stCondLst>
                                    <p:cond delay="0"/>
                                  </p:stCondLst>
                                  <p:childTnLst>
                                    <p:animEffect transition="out" filter="fade">
                                      <p:cBhvr>
                                        <p:cTn id="80" dur="500"/>
                                        <p:tgtEl>
                                          <p:spTgt spid="63"/>
                                        </p:tgtEl>
                                      </p:cBhvr>
                                    </p:animEffect>
                                    <p:set>
                                      <p:cBhvr>
                                        <p:cTn id="81" dur="1" fill="hold">
                                          <p:stCondLst>
                                            <p:cond delay="499"/>
                                          </p:stCondLst>
                                        </p:cTn>
                                        <p:tgtEl>
                                          <p:spTgt spid="63"/>
                                        </p:tgtEl>
                                        <p:attrNameLst>
                                          <p:attrName>style.visibility</p:attrName>
                                        </p:attrNameLst>
                                      </p:cBhvr>
                                      <p:to>
                                        <p:strVal val="hidden"/>
                                      </p:to>
                                    </p:set>
                                  </p:childTnLst>
                                </p:cTn>
                              </p:par>
                              <p:par>
                                <p:cTn id="82" presetID="10" presetClass="exit" presetSubtype="0" fill="hold" nodeType="withEffect">
                                  <p:stCondLst>
                                    <p:cond delay="0"/>
                                  </p:stCondLst>
                                  <p:childTnLst>
                                    <p:animEffect transition="out" filter="fade">
                                      <p:cBhvr>
                                        <p:cTn id="83" dur="500"/>
                                        <p:tgtEl>
                                          <p:spTgt spid="69"/>
                                        </p:tgtEl>
                                      </p:cBhvr>
                                    </p:animEffect>
                                    <p:set>
                                      <p:cBhvr>
                                        <p:cTn id="84" dur="1" fill="hold">
                                          <p:stCondLst>
                                            <p:cond delay="499"/>
                                          </p:stCondLst>
                                        </p:cTn>
                                        <p:tgtEl>
                                          <p:spTgt spid="69"/>
                                        </p:tgtEl>
                                        <p:attrNameLst>
                                          <p:attrName>style.visibility</p:attrName>
                                        </p:attrNameLst>
                                      </p:cBhvr>
                                      <p:to>
                                        <p:strVal val="hidden"/>
                                      </p:to>
                                    </p:set>
                                  </p:childTnLst>
                                </p:cTn>
                              </p:par>
                              <p:par>
                                <p:cTn id="85" presetID="10" presetClass="exit" presetSubtype="0" fill="hold" nodeType="withEffect">
                                  <p:stCondLst>
                                    <p:cond delay="0"/>
                                  </p:stCondLst>
                                  <p:childTnLst>
                                    <p:animEffect transition="out" filter="fade">
                                      <p:cBhvr>
                                        <p:cTn id="86" dur="500"/>
                                        <p:tgtEl>
                                          <p:spTgt spid="70"/>
                                        </p:tgtEl>
                                      </p:cBhvr>
                                    </p:animEffect>
                                    <p:set>
                                      <p:cBhvr>
                                        <p:cTn id="87" dur="1" fill="hold">
                                          <p:stCondLst>
                                            <p:cond delay="499"/>
                                          </p:stCondLst>
                                        </p:cTn>
                                        <p:tgtEl>
                                          <p:spTgt spid="70"/>
                                        </p:tgtEl>
                                        <p:attrNameLst>
                                          <p:attrName>style.visibility</p:attrName>
                                        </p:attrNameLst>
                                      </p:cBhvr>
                                      <p:to>
                                        <p:strVal val="hidden"/>
                                      </p:to>
                                    </p:set>
                                  </p:childTnLst>
                                </p:cTn>
                              </p:par>
                              <p:par>
                                <p:cTn id="88" presetID="10" presetClass="exit" presetSubtype="0" fill="hold" nodeType="withEffect">
                                  <p:stCondLst>
                                    <p:cond delay="0"/>
                                  </p:stCondLst>
                                  <p:childTnLst>
                                    <p:animEffect transition="out" filter="fade">
                                      <p:cBhvr>
                                        <p:cTn id="89" dur="500"/>
                                        <p:tgtEl>
                                          <p:spTgt spid="71"/>
                                        </p:tgtEl>
                                      </p:cBhvr>
                                    </p:animEffect>
                                    <p:set>
                                      <p:cBhvr>
                                        <p:cTn id="90" dur="1" fill="hold">
                                          <p:stCondLst>
                                            <p:cond delay="499"/>
                                          </p:stCondLst>
                                        </p:cTn>
                                        <p:tgtEl>
                                          <p:spTgt spid="71"/>
                                        </p:tgtEl>
                                        <p:attrNameLst>
                                          <p:attrName>style.visibility</p:attrName>
                                        </p:attrNameLst>
                                      </p:cBhvr>
                                      <p:to>
                                        <p:strVal val="hidden"/>
                                      </p:to>
                                    </p:set>
                                  </p:childTnLst>
                                </p:cTn>
                              </p:par>
                              <p:par>
                                <p:cTn id="91" presetID="10" presetClass="exit" presetSubtype="0" fill="hold" nodeType="withEffect">
                                  <p:stCondLst>
                                    <p:cond delay="0"/>
                                  </p:stCondLst>
                                  <p:childTnLst>
                                    <p:animEffect transition="out" filter="fade">
                                      <p:cBhvr>
                                        <p:cTn id="92" dur="500"/>
                                        <p:tgtEl>
                                          <p:spTgt spid="73"/>
                                        </p:tgtEl>
                                      </p:cBhvr>
                                    </p:animEffect>
                                    <p:set>
                                      <p:cBhvr>
                                        <p:cTn id="93" dur="1" fill="hold">
                                          <p:stCondLst>
                                            <p:cond delay="499"/>
                                          </p:stCondLst>
                                        </p:cTn>
                                        <p:tgtEl>
                                          <p:spTgt spid="73"/>
                                        </p:tgtEl>
                                        <p:attrNameLst>
                                          <p:attrName>style.visibility</p:attrName>
                                        </p:attrNameLst>
                                      </p:cBhvr>
                                      <p:to>
                                        <p:strVal val="hidden"/>
                                      </p:to>
                                    </p:set>
                                  </p:childTnLst>
                                </p:cTn>
                              </p:par>
                              <p:par>
                                <p:cTn id="94" presetID="10" presetClass="entr" presetSubtype="0" fill="hold" nodeType="withEffect">
                                  <p:stCondLst>
                                    <p:cond delay="0"/>
                                  </p:stCondLst>
                                  <p:childTnLst>
                                    <p:set>
                                      <p:cBhvr>
                                        <p:cTn id="95" dur="1" fill="hold">
                                          <p:stCondLst>
                                            <p:cond delay="0"/>
                                          </p:stCondLst>
                                        </p:cTn>
                                        <p:tgtEl>
                                          <p:spTgt spid="81"/>
                                        </p:tgtEl>
                                        <p:attrNameLst>
                                          <p:attrName>style.visibility</p:attrName>
                                        </p:attrNameLst>
                                      </p:cBhvr>
                                      <p:to>
                                        <p:strVal val="visible"/>
                                      </p:to>
                                    </p:set>
                                    <p:animEffect transition="in" filter="fade">
                                      <p:cBhvr>
                                        <p:cTn id="96" dur="500"/>
                                        <p:tgtEl>
                                          <p:spTgt spid="81"/>
                                        </p:tgtEl>
                                      </p:cBhvr>
                                    </p:animEffect>
                                  </p:childTnLst>
                                </p:cTn>
                              </p:par>
                              <p:par>
                                <p:cTn id="97" presetID="10" presetClass="entr" presetSubtype="0" fill="hold" nodeType="withEffect">
                                  <p:stCondLst>
                                    <p:cond delay="0"/>
                                  </p:stCondLst>
                                  <p:childTnLst>
                                    <p:set>
                                      <p:cBhvr>
                                        <p:cTn id="98" dur="1" fill="hold">
                                          <p:stCondLst>
                                            <p:cond delay="0"/>
                                          </p:stCondLst>
                                        </p:cTn>
                                        <p:tgtEl>
                                          <p:spTgt spid="36"/>
                                        </p:tgtEl>
                                        <p:attrNameLst>
                                          <p:attrName>style.visibility</p:attrName>
                                        </p:attrNameLst>
                                      </p:cBhvr>
                                      <p:to>
                                        <p:strVal val="visible"/>
                                      </p:to>
                                    </p:set>
                                    <p:animEffect transition="in" filter="fade">
                                      <p:cBhvr>
                                        <p:cTn id="99" dur="500"/>
                                        <p:tgtEl>
                                          <p:spTgt spid="36"/>
                                        </p:tgtEl>
                                      </p:cBhvr>
                                    </p:animEffect>
                                  </p:childTnLst>
                                </p:cTn>
                              </p:par>
                              <p:par>
                                <p:cTn id="100" presetID="10" presetClass="entr" presetSubtype="0" fill="hold" nodeType="withEffect">
                                  <p:stCondLst>
                                    <p:cond delay="0"/>
                                  </p:stCondLst>
                                  <p:childTnLst>
                                    <p:set>
                                      <p:cBhvr>
                                        <p:cTn id="101" dur="1" fill="hold">
                                          <p:stCondLst>
                                            <p:cond delay="0"/>
                                          </p:stCondLst>
                                        </p:cTn>
                                        <p:tgtEl>
                                          <p:spTgt spid="82"/>
                                        </p:tgtEl>
                                        <p:attrNameLst>
                                          <p:attrName>style.visibility</p:attrName>
                                        </p:attrNameLst>
                                      </p:cBhvr>
                                      <p:to>
                                        <p:strVal val="visible"/>
                                      </p:to>
                                    </p:set>
                                    <p:animEffect transition="in" filter="fade">
                                      <p:cBhvr>
                                        <p:cTn id="102" dur="500"/>
                                        <p:tgtEl>
                                          <p:spTgt spid="82"/>
                                        </p:tgtEl>
                                      </p:cBhvr>
                                    </p:animEffect>
                                  </p:childTnLst>
                                </p:cTn>
                              </p:par>
                            </p:childTnLst>
                          </p:cTn>
                        </p:par>
                        <p:par>
                          <p:cTn id="103" fill="hold">
                            <p:stCondLst>
                              <p:cond delay="500"/>
                            </p:stCondLst>
                            <p:childTnLst>
                              <p:par>
                                <p:cTn id="104" presetID="10" presetClass="exit" presetSubtype="0" fill="hold" nodeType="afterEffect">
                                  <p:stCondLst>
                                    <p:cond delay="0"/>
                                  </p:stCondLst>
                                  <p:childTnLst>
                                    <p:animEffect transition="out" filter="fade">
                                      <p:cBhvr>
                                        <p:cTn id="105" dur="500"/>
                                        <p:tgtEl>
                                          <p:spTgt spid="15"/>
                                        </p:tgtEl>
                                      </p:cBhvr>
                                    </p:animEffect>
                                    <p:set>
                                      <p:cBhvr>
                                        <p:cTn id="106" dur="1" fill="hold">
                                          <p:stCondLst>
                                            <p:cond delay="499"/>
                                          </p:stCondLst>
                                        </p:cTn>
                                        <p:tgtEl>
                                          <p:spTgt spid="15"/>
                                        </p:tgtEl>
                                        <p:attrNameLst>
                                          <p:attrName>style.visibility</p:attrName>
                                        </p:attrNameLst>
                                      </p:cBhvr>
                                      <p:to>
                                        <p:strVal val="hidden"/>
                                      </p:to>
                                    </p:set>
                                  </p:childTnLst>
                                </p:cTn>
                              </p:par>
                              <p:par>
                                <p:cTn id="107" presetID="10" presetClass="exit" presetSubtype="0" fill="hold" nodeType="withEffect">
                                  <p:stCondLst>
                                    <p:cond delay="0"/>
                                  </p:stCondLst>
                                  <p:childTnLst>
                                    <p:animEffect transition="out" filter="fade">
                                      <p:cBhvr>
                                        <p:cTn id="108" dur="500"/>
                                        <p:tgtEl>
                                          <p:spTgt spid="4"/>
                                        </p:tgtEl>
                                      </p:cBhvr>
                                    </p:animEffect>
                                    <p:set>
                                      <p:cBhvr>
                                        <p:cTn id="109" dur="1" fill="hold">
                                          <p:stCondLst>
                                            <p:cond delay="499"/>
                                          </p:stCondLst>
                                        </p:cTn>
                                        <p:tgtEl>
                                          <p:spTgt spid="4"/>
                                        </p:tgtEl>
                                        <p:attrNameLst>
                                          <p:attrName>style.visibility</p:attrName>
                                        </p:attrNameLst>
                                      </p:cBhvr>
                                      <p:to>
                                        <p:strVal val="hidden"/>
                                      </p:to>
                                    </p:set>
                                  </p:childTnLst>
                                </p:cTn>
                              </p:par>
                              <p:par>
                                <p:cTn id="110" presetID="10" presetClass="exit" presetSubtype="0" fill="hold" nodeType="withEffect">
                                  <p:stCondLst>
                                    <p:cond delay="0"/>
                                  </p:stCondLst>
                                  <p:childTnLst>
                                    <p:animEffect transition="out" filter="fade">
                                      <p:cBhvr>
                                        <p:cTn id="111" dur="500"/>
                                        <p:tgtEl>
                                          <p:spTgt spid="10"/>
                                        </p:tgtEl>
                                      </p:cBhvr>
                                    </p:animEffect>
                                    <p:set>
                                      <p:cBhvr>
                                        <p:cTn id="112" dur="1" fill="hold">
                                          <p:stCondLst>
                                            <p:cond delay="499"/>
                                          </p:stCondLst>
                                        </p:cTn>
                                        <p:tgtEl>
                                          <p:spTgt spid="10"/>
                                        </p:tgtEl>
                                        <p:attrNameLst>
                                          <p:attrName>style.visibility</p:attrName>
                                        </p:attrNameLst>
                                      </p:cBhvr>
                                      <p:to>
                                        <p:strVal val="hidden"/>
                                      </p:to>
                                    </p:set>
                                  </p:childTnLst>
                                </p:cTn>
                              </p:par>
                              <p:par>
                                <p:cTn id="113" presetID="10" presetClass="exit" presetSubtype="0" fill="hold" nodeType="withEffect">
                                  <p:stCondLst>
                                    <p:cond delay="0"/>
                                  </p:stCondLst>
                                  <p:childTnLst>
                                    <p:animEffect transition="out" filter="fade">
                                      <p:cBhvr>
                                        <p:cTn id="114" dur="500"/>
                                        <p:tgtEl>
                                          <p:spTgt spid="185"/>
                                        </p:tgtEl>
                                      </p:cBhvr>
                                    </p:animEffect>
                                    <p:set>
                                      <p:cBhvr>
                                        <p:cTn id="115" dur="1" fill="hold">
                                          <p:stCondLst>
                                            <p:cond delay="499"/>
                                          </p:stCondLst>
                                        </p:cTn>
                                        <p:tgtEl>
                                          <p:spTgt spid="185"/>
                                        </p:tgtEl>
                                        <p:attrNameLst>
                                          <p:attrName>style.visibility</p:attrName>
                                        </p:attrNameLst>
                                      </p:cBhvr>
                                      <p:to>
                                        <p:strVal val="hidden"/>
                                      </p:to>
                                    </p:set>
                                  </p:childTnLst>
                                </p:cTn>
                              </p:par>
                              <p:par>
                                <p:cTn id="116" presetID="10" presetClass="exit" presetSubtype="0" fill="hold" nodeType="withEffect">
                                  <p:stCondLst>
                                    <p:cond delay="0"/>
                                  </p:stCondLst>
                                  <p:childTnLst>
                                    <p:animEffect transition="out" filter="fade">
                                      <p:cBhvr>
                                        <p:cTn id="117" dur="500"/>
                                        <p:tgtEl>
                                          <p:spTgt spid="7196"/>
                                        </p:tgtEl>
                                      </p:cBhvr>
                                    </p:animEffect>
                                    <p:set>
                                      <p:cBhvr>
                                        <p:cTn id="118" dur="1" fill="hold">
                                          <p:stCondLst>
                                            <p:cond delay="499"/>
                                          </p:stCondLst>
                                        </p:cTn>
                                        <p:tgtEl>
                                          <p:spTgt spid="7196"/>
                                        </p:tgtEl>
                                        <p:attrNameLst>
                                          <p:attrName>style.visibility</p:attrName>
                                        </p:attrNameLst>
                                      </p:cBhvr>
                                      <p:to>
                                        <p:strVal val="hidden"/>
                                      </p:to>
                                    </p:set>
                                  </p:childTnLst>
                                </p:cTn>
                              </p:par>
                              <p:par>
                                <p:cTn id="119" presetID="10" presetClass="exit" presetSubtype="0" fill="hold" nodeType="withEffect">
                                  <p:stCondLst>
                                    <p:cond delay="0"/>
                                  </p:stCondLst>
                                  <p:childTnLst>
                                    <p:animEffect transition="out" filter="fade">
                                      <p:cBhvr>
                                        <p:cTn id="120" dur="500"/>
                                        <p:tgtEl>
                                          <p:spTgt spid="7193"/>
                                        </p:tgtEl>
                                      </p:cBhvr>
                                    </p:animEffect>
                                    <p:set>
                                      <p:cBhvr>
                                        <p:cTn id="121" dur="1" fill="hold">
                                          <p:stCondLst>
                                            <p:cond delay="499"/>
                                          </p:stCondLst>
                                        </p:cTn>
                                        <p:tgtEl>
                                          <p:spTgt spid="7193"/>
                                        </p:tgtEl>
                                        <p:attrNameLst>
                                          <p:attrName>style.visibility</p:attrName>
                                        </p:attrNameLst>
                                      </p:cBhvr>
                                      <p:to>
                                        <p:strVal val="hidden"/>
                                      </p:to>
                                    </p:set>
                                  </p:childTnLst>
                                </p:cTn>
                              </p:par>
                              <p:par>
                                <p:cTn id="122" presetID="10" presetClass="exit" presetSubtype="0" fill="hold" nodeType="withEffect">
                                  <p:stCondLst>
                                    <p:cond delay="0"/>
                                  </p:stCondLst>
                                  <p:childTnLst>
                                    <p:animEffect transition="out" filter="fade">
                                      <p:cBhvr>
                                        <p:cTn id="123" dur="500"/>
                                        <p:tgtEl>
                                          <p:spTgt spid="7229"/>
                                        </p:tgtEl>
                                      </p:cBhvr>
                                    </p:animEffect>
                                    <p:set>
                                      <p:cBhvr>
                                        <p:cTn id="124" dur="1" fill="hold">
                                          <p:stCondLst>
                                            <p:cond delay="499"/>
                                          </p:stCondLst>
                                        </p:cTn>
                                        <p:tgtEl>
                                          <p:spTgt spid="7229"/>
                                        </p:tgtEl>
                                        <p:attrNameLst>
                                          <p:attrName>style.visibility</p:attrName>
                                        </p:attrNameLst>
                                      </p:cBhvr>
                                      <p:to>
                                        <p:strVal val="hidden"/>
                                      </p:to>
                                    </p:set>
                                  </p:childTnLst>
                                </p:cTn>
                              </p:par>
                            </p:childTnLst>
                          </p:cTn>
                        </p:par>
                      </p:childTnLst>
                    </p:cTn>
                  </p:par>
                  <p:par>
                    <p:cTn id="125" fill="hold">
                      <p:stCondLst>
                        <p:cond delay="indefinite"/>
                      </p:stCondLst>
                      <p:childTnLst>
                        <p:par>
                          <p:cTn id="126" fill="hold">
                            <p:stCondLst>
                              <p:cond delay="0"/>
                            </p:stCondLst>
                            <p:childTnLst>
                              <p:par>
                                <p:cTn id="127" presetID="22" presetClass="entr" presetSubtype="1" fill="hold" nodeType="clickEffect">
                                  <p:stCondLst>
                                    <p:cond delay="0"/>
                                  </p:stCondLst>
                                  <p:childTnLst>
                                    <p:set>
                                      <p:cBhvr>
                                        <p:cTn id="128" dur="1" fill="hold">
                                          <p:stCondLst>
                                            <p:cond delay="0"/>
                                          </p:stCondLst>
                                        </p:cTn>
                                        <p:tgtEl>
                                          <p:spTgt spid="54"/>
                                        </p:tgtEl>
                                        <p:attrNameLst>
                                          <p:attrName>style.visibility</p:attrName>
                                        </p:attrNameLst>
                                      </p:cBhvr>
                                      <p:to>
                                        <p:strVal val="visible"/>
                                      </p:to>
                                    </p:set>
                                    <p:animEffect transition="in" filter="wipe(up)">
                                      <p:cBhvr>
                                        <p:cTn id="129" dur="500"/>
                                        <p:tgtEl>
                                          <p:spTgt spid="54"/>
                                        </p:tgtEl>
                                      </p:cBhvr>
                                    </p:animEffect>
                                  </p:childTnLst>
                                </p:cTn>
                              </p:par>
                              <p:par>
                                <p:cTn id="130" presetID="22" presetClass="entr" presetSubtype="8" fill="hold" nodeType="withEffect">
                                  <p:stCondLst>
                                    <p:cond delay="0"/>
                                  </p:stCondLst>
                                  <p:childTnLst>
                                    <p:set>
                                      <p:cBhvr>
                                        <p:cTn id="131" dur="1" fill="hold">
                                          <p:stCondLst>
                                            <p:cond delay="0"/>
                                          </p:stCondLst>
                                        </p:cTn>
                                        <p:tgtEl>
                                          <p:spTgt spid="176"/>
                                        </p:tgtEl>
                                        <p:attrNameLst>
                                          <p:attrName>style.visibility</p:attrName>
                                        </p:attrNameLst>
                                      </p:cBhvr>
                                      <p:to>
                                        <p:strVal val="visible"/>
                                      </p:to>
                                    </p:set>
                                    <p:animEffect transition="in" filter="wipe(left)">
                                      <p:cBhvr>
                                        <p:cTn id="132" dur="500"/>
                                        <p:tgtEl>
                                          <p:spTgt spid="176"/>
                                        </p:tgtEl>
                                      </p:cBhvr>
                                    </p:animEffect>
                                  </p:childTnLst>
                                </p:cTn>
                              </p:par>
                              <p:par>
                                <p:cTn id="133" presetID="10" presetClass="entr" presetSubtype="0" fill="hold" nodeType="withEffect">
                                  <p:stCondLst>
                                    <p:cond delay="0"/>
                                  </p:stCondLst>
                                  <p:childTnLst>
                                    <p:set>
                                      <p:cBhvr>
                                        <p:cTn id="134" dur="1" fill="hold">
                                          <p:stCondLst>
                                            <p:cond delay="0"/>
                                          </p:stCondLst>
                                        </p:cTn>
                                        <p:tgtEl>
                                          <p:spTgt spid="91"/>
                                        </p:tgtEl>
                                        <p:attrNameLst>
                                          <p:attrName>style.visibility</p:attrName>
                                        </p:attrNameLst>
                                      </p:cBhvr>
                                      <p:to>
                                        <p:strVal val="visible"/>
                                      </p:to>
                                    </p:set>
                                    <p:animEffect transition="in" filter="fade">
                                      <p:cBhvr>
                                        <p:cTn id="135" dur="500"/>
                                        <p:tgtEl>
                                          <p:spTgt spid="91"/>
                                        </p:tgtEl>
                                      </p:cBhvr>
                                    </p:animEffect>
                                  </p:childTnLst>
                                </p:cTn>
                              </p:par>
                            </p:childTnLst>
                          </p:cTn>
                        </p:par>
                        <p:par>
                          <p:cTn id="136" fill="hold">
                            <p:stCondLst>
                              <p:cond delay="500"/>
                            </p:stCondLst>
                            <p:childTnLst>
                              <p:par>
                                <p:cTn id="137" presetID="32" presetClass="emph" presetSubtype="0" fill="hold" nodeType="afterEffect">
                                  <p:stCondLst>
                                    <p:cond delay="0"/>
                                  </p:stCondLst>
                                  <p:childTnLst>
                                    <p:animRot by="120000">
                                      <p:cBhvr>
                                        <p:cTn id="138" dur="20" fill="hold">
                                          <p:stCondLst>
                                            <p:cond delay="0"/>
                                          </p:stCondLst>
                                        </p:cTn>
                                        <p:tgtEl>
                                          <p:spTgt spid="91"/>
                                        </p:tgtEl>
                                        <p:attrNameLst>
                                          <p:attrName>r</p:attrName>
                                        </p:attrNameLst>
                                      </p:cBhvr>
                                    </p:animRot>
                                    <p:animRot by="-240000">
                                      <p:cBhvr>
                                        <p:cTn id="139" dur="40" fill="hold">
                                          <p:stCondLst>
                                            <p:cond delay="40"/>
                                          </p:stCondLst>
                                        </p:cTn>
                                        <p:tgtEl>
                                          <p:spTgt spid="91"/>
                                        </p:tgtEl>
                                        <p:attrNameLst>
                                          <p:attrName>r</p:attrName>
                                        </p:attrNameLst>
                                      </p:cBhvr>
                                    </p:animRot>
                                    <p:animRot by="240000">
                                      <p:cBhvr>
                                        <p:cTn id="140" dur="40" fill="hold">
                                          <p:stCondLst>
                                            <p:cond delay="80"/>
                                          </p:stCondLst>
                                        </p:cTn>
                                        <p:tgtEl>
                                          <p:spTgt spid="91"/>
                                        </p:tgtEl>
                                        <p:attrNameLst>
                                          <p:attrName>r</p:attrName>
                                        </p:attrNameLst>
                                      </p:cBhvr>
                                    </p:animRot>
                                    <p:animRot by="-240000">
                                      <p:cBhvr>
                                        <p:cTn id="141" dur="40" fill="hold">
                                          <p:stCondLst>
                                            <p:cond delay="120"/>
                                          </p:stCondLst>
                                        </p:cTn>
                                        <p:tgtEl>
                                          <p:spTgt spid="91"/>
                                        </p:tgtEl>
                                        <p:attrNameLst>
                                          <p:attrName>r</p:attrName>
                                        </p:attrNameLst>
                                      </p:cBhvr>
                                    </p:animRot>
                                    <p:animRot by="120000">
                                      <p:cBhvr>
                                        <p:cTn id="142" dur="40" fill="hold">
                                          <p:stCondLst>
                                            <p:cond delay="160"/>
                                          </p:stCondLst>
                                        </p:cTn>
                                        <p:tgtEl>
                                          <p:spTgt spid="91"/>
                                        </p:tgtEl>
                                        <p:attrNameLst>
                                          <p:attrName>r</p:attrName>
                                        </p:attrNameLst>
                                      </p:cBhvr>
                                    </p:animRot>
                                  </p:childTnLst>
                                </p:cTn>
                              </p:par>
                            </p:childTnLst>
                          </p:cTn>
                        </p:par>
                        <p:par>
                          <p:cTn id="143" fill="hold">
                            <p:stCondLst>
                              <p:cond delay="700"/>
                            </p:stCondLst>
                            <p:childTnLst>
                              <p:par>
                                <p:cTn id="144" presetID="22" presetClass="entr" presetSubtype="1" fill="hold" nodeType="afterEffect">
                                  <p:stCondLst>
                                    <p:cond delay="0"/>
                                  </p:stCondLst>
                                  <p:childTnLst>
                                    <p:set>
                                      <p:cBhvr>
                                        <p:cTn id="145" dur="1" fill="hold">
                                          <p:stCondLst>
                                            <p:cond delay="0"/>
                                          </p:stCondLst>
                                        </p:cTn>
                                        <p:tgtEl>
                                          <p:spTgt spid="179"/>
                                        </p:tgtEl>
                                        <p:attrNameLst>
                                          <p:attrName>style.visibility</p:attrName>
                                        </p:attrNameLst>
                                      </p:cBhvr>
                                      <p:to>
                                        <p:strVal val="visible"/>
                                      </p:to>
                                    </p:set>
                                    <p:animEffect transition="in" filter="wipe(up)">
                                      <p:cBhvr>
                                        <p:cTn id="146" dur="500"/>
                                        <p:tgtEl>
                                          <p:spTgt spid="179"/>
                                        </p:tgtEl>
                                      </p:cBhvr>
                                    </p:animEffect>
                                  </p:childTnLst>
                                </p:cTn>
                              </p:par>
                              <p:par>
                                <p:cTn id="147" presetID="10" presetClass="entr" presetSubtype="0" fill="hold" nodeType="withEffect">
                                  <p:stCondLst>
                                    <p:cond delay="0"/>
                                  </p:stCondLst>
                                  <p:childTnLst>
                                    <p:set>
                                      <p:cBhvr>
                                        <p:cTn id="148" dur="1" fill="hold">
                                          <p:stCondLst>
                                            <p:cond delay="0"/>
                                          </p:stCondLst>
                                        </p:cTn>
                                        <p:tgtEl>
                                          <p:spTgt spid="52"/>
                                        </p:tgtEl>
                                        <p:attrNameLst>
                                          <p:attrName>style.visibility</p:attrName>
                                        </p:attrNameLst>
                                      </p:cBhvr>
                                      <p:to>
                                        <p:strVal val="visible"/>
                                      </p:to>
                                    </p:set>
                                    <p:animEffect transition="in" filter="fade">
                                      <p:cBhvr>
                                        <p:cTn id="149"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9922" y="404664"/>
            <a:ext cx="8724183"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SPEC CPU2000 INTEGER CODE</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
        <p:nvSpPr>
          <p:cNvPr id="7" name="TextBox 6"/>
          <p:cNvSpPr txBox="1"/>
          <p:nvPr/>
        </p:nvSpPr>
        <p:spPr>
          <a:xfrm>
            <a:off x="2030921" y="1536174"/>
            <a:ext cx="5082159" cy="3785652"/>
          </a:xfrm>
          <a:prstGeom prst="rect">
            <a:avLst/>
          </a:prstGeom>
          <a:noFill/>
        </p:spPr>
        <p:txBody>
          <a:bodyPr wrap="square" rtlCol="0">
            <a:spAutoFit/>
          </a:bodyPr>
          <a:lstStyle/>
          <a:p>
            <a:pPr marL="285750" indent="-285750">
              <a:buFont typeface="Symbol" pitchFamily="18" charset="2"/>
              <a:buChar char="-"/>
            </a:pPr>
            <a:r>
              <a:rPr lang="de-CH" sz="2400" b="1" dirty="0" smtClean="0"/>
              <a:t>Compression (2x)</a:t>
            </a:r>
            <a:endParaRPr lang="de-CH" sz="2400" b="1" dirty="0"/>
          </a:p>
          <a:p>
            <a:pPr marL="285750" indent="-285750">
              <a:buFont typeface="Symbol" pitchFamily="18" charset="2"/>
              <a:buChar char="-"/>
            </a:pPr>
            <a:r>
              <a:rPr lang="de-CH" sz="2400" b="1" dirty="0"/>
              <a:t>Game Playing: </a:t>
            </a:r>
            <a:r>
              <a:rPr lang="de-CH" sz="2400" b="1" dirty="0" smtClean="0"/>
              <a:t>Chess</a:t>
            </a:r>
            <a:endParaRPr lang="de-CH" sz="2400" b="1" dirty="0"/>
          </a:p>
          <a:p>
            <a:pPr marL="285750" indent="-285750">
              <a:buFont typeface="Symbol" pitchFamily="18" charset="2"/>
              <a:buChar char="-"/>
            </a:pPr>
            <a:r>
              <a:rPr lang="de-CH" sz="2400" b="1" dirty="0"/>
              <a:t>Group Theory, </a:t>
            </a:r>
            <a:r>
              <a:rPr lang="de-CH" sz="2400" b="1" dirty="0" smtClean="0"/>
              <a:t>Interpreter</a:t>
            </a:r>
            <a:endParaRPr lang="de-CH" sz="2400" b="1" dirty="0"/>
          </a:p>
          <a:p>
            <a:pPr marL="285750" indent="-285750">
              <a:buFont typeface="Symbol" pitchFamily="18" charset="2"/>
              <a:buChar char="-"/>
            </a:pPr>
            <a:r>
              <a:rPr lang="de-CH" sz="2400" b="1" dirty="0"/>
              <a:t>C Programming Language </a:t>
            </a:r>
            <a:r>
              <a:rPr lang="de-CH" sz="2400" b="1" dirty="0" smtClean="0"/>
              <a:t>Compiler</a:t>
            </a:r>
            <a:endParaRPr lang="de-CH" sz="2400" b="1" dirty="0"/>
          </a:p>
          <a:p>
            <a:pPr marL="285750" indent="-285750">
              <a:buFont typeface="Symbol" pitchFamily="18" charset="2"/>
              <a:buChar char="-"/>
            </a:pPr>
            <a:r>
              <a:rPr lang="de-CH" sz="2400" b="1" dirty="0"/>
              <a:t>Combinatorial </a:t>
            </a:r>
            <a:r>
              <a:rPr lang="de-CH" sz="2400" b="1" dirty="0" smtClean="0"/>
              <a:t>Optimization</a:t>
            </a:r>
            <a:endParaRPr lang="de-CH" sz="2400" b="1" dirty="0"/>
          </a:p>
          <a:p>
            <a:pPr marL="285750" indent="-285750">
              <a:buFont typeface="Symbol" pitchFamily="18" charset="2"/>
              <a:buChar char="-"/>
            </a:pPr>
            <a:r>
              <a:rPr lang="de-CH" sz="2400" b="1" dirty="0"/>
              <a:t>Word </a:t>
            </a:r>
            <a:r>
              <a:rPr lang="de-CH" sz="2400" b="1" dirty="0" smtClean="0"/>
              <a:t>Processing</a:t>
            </a:r>
            <a:endParaRPr lang="de-CH" sz="2400" b="1" dirty="0"/>
          </a:p>
          <a:p>
            <a:pPr marL="285750" indent="-285750">
              <a:buFont typeface="Symbol" pitchFamily="18" charset="2"/>
              <a:buChar char="-"/>
            </a:pPr>
            <a:r>
              <a:rPr lang="de-CH" sz="2400" b="1" dirty="0"/>
              <a:t>PERL Programming </a:t>
            </a:r>
            <a:r>
              <a:rPr lang="de-CH" sz="2400" b="1" dirty="0" smtClean="0"/>
              <a:t>Language</a:t>
            </a:r>
            <a:endParaRPr lang="de-CH" sz="2400" b="1" dirty="0"/>
          </a:p>
          <a:p>
            <a:pPr marL="285750" indent="-285750">
              <a:buFont typeface="Symbol" pitchFamily="18" charset="2"/>
              <a:buChar char="-"/>
            </a:pPr>
            <a:r>
              <a:rPr lang="de-CH" sz="2400" b="1" dirty="0"/>
              <a:t>Place and Route Simulator</a:t>
            </a:r>
          </a:p>
          <a:p>
            <a:pPr marL="285750" indent="-285750">
              <a:buFont typeface="Symbol" pitchFamily="18" charset="2"/>
              <a:buChar char="-"/>
            </a:pPr>
            <a:r>
              <a:rPr lang="de-CH" sz="2400" b="1" dirty="0"/>
              <a:t>Object-oriented </a:t>
            </a:r>
            <a:r>
              <a:rPr lang="de-CH" sz="2400" b="1" dirty="0" smtClean="0"/>
              <a:t>Database</a:t>
            </a:r>
            <a:endParaRPr lang="de-CH" sz="2400" b="1" dirty="0"/>
          </a:p>
          <a:p>
            <a:pPr marL="285750" indent="-285750">
              <a:buFont typeface="Symbol" pitchFamily="18" charset="2"/>
              <a:buChar char="-"/>
            </a:pPr>
            <a:r>
              <a:rPr lang="de-CH" sz="2400" b="1" dirty="0"/>
              <a:t>FPGA Circuit Placement and </a:t>
            </a:r>
            <a:r>
              <a:rPr lang="de-CH" sz="2400" b="1" dirty="0" smtClean="0"/>
              <a:t>Routing</a:t>
            </a:r>
            <a:endParaRPr lang="de-CH" sz="2400" b="1" dirty="0"/>
          </a:p>
        </p:txBody>
      </p:sp>
      <p:sp>
        <p:nvSpPr>
          <p:cNvPr id="2" name="Slide Number Placeholder 1"/>
          <p:cNvSpPr>
            <a:spLocks noGrp="1"/>
          </p:cNvSpPr>
          <p:nvPr>
            <p:ph type="sldNum" sz="quarter" idx="12"/>
          </p:nvPr>
        </p:nvSpPr>
        <p:spPr/>
        <p:txBody>
          <a:bodyPr/>
          <a:lstStyle/>
          <a:p>
            <a:fld id="{8B09F3FB-1EC0-4694-B08F-BFFAD3DB7FEA}" type="slidenum">
              <a:rPr lang="de-CH" smtClean="0"/>
              <a:t>29</a:t>
            </a:fld>
            <a:endParaRPr lang="de-CH"/>
          </a:p>
        </p:txBody>
      </p:sp>
    </p:spTree>
    <p:extLst>
      <p:ext uri="{BB962C8B-B14F-4D97-AF65-F5344CB8AC3E}">
        <p14:creationId xmlns:p14="http://schemas.microsoft.com/office/powerpoint/2010/main" val="198156397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5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
                            </p:stCondLst>
                            <p:childTnLst>
                              <p:par>
                                <p:cTn id="10" presetID="2" presetClass="entr" presetSubtype="8"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5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5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
                            </p:stCondLst>
                            <p:childTnLst>
                              <p:par>
                                <p:cTn id="15" presetID="2" presetClass="entr" presetSubtype="8"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5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5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
                            </p:stCondLst>
                            <p:childTnLst>
                              <p:par>
                                <p:cTn id="20" presetID="2" presetClass="entr" presetSubtype="8" fill="hold" nodeType="after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additive="base">
                                        <p:cTn id="22" dur="5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23" dur="50" fill="hold"/>
                                        <p:tgtEl>
                                          <p:spTgt spid="7">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200"/>
                            </p:stCondLst>
                            <p:childTnLst>
                              <p:par>
                                <p:cTn id="25" presetID="2" presetClass="entr" presetSubtype="8" fill="hold"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 calcmode="lin" valueType="num">
                                      <p:cBhvr additive="base">
                                        <p:cTn id="27" dur="5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28" dur="50" fill="hold"/>
                                        <p:tgtEl>
                                          <p:spTgt spid="7">
                                            <p:txEl>
                                              <p:pRg st="4" end="4"/>
                                            </p:txEl>
                                          </p:spTgt>
                                        </p:tgtEl>
                                        <p:attrNameLst>
                                          <p:attrName>ppt_y</p:attrName>
                                        </p:attrNameLst>
                                      </p:cBhvr>
                                      <p:tavLst>
                                        <p:tav tm="0">
                                          <p:val>
                                            <p:strVal val="#ppt_y"/>
                                          </p:val>
                                        </p:tav>
                                        <p:tav tm="100000">
                                          <p:val>
                                            <p:strVal val="#ppt_y"/>
                                          </p:val>
                                        </p:tav>
                                      </p:tavLst>
                                    </p:anim>
                                  </p:childTnLst>
                                </p:cTn>
                              </p:par>
                            </p:childTnLst>
                          </p:cTn>
                        </p:par>
                        <p:par>
                          <p:cTn id="29" fill="hold">
                            <p:stCondLst>
                              <p:cond delay="250"/>
                            </p:stCondLst>
                            <p:childTnLst>
                              <p:par>
                                <p:cTn id="30" presetID="2" presetClass="entr" presetSubtype="8" fill="hold" nodeType="after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 calcmode="lin" valueType="num">
                                      <p:cBhvr additive="base">
                                        <p:cTn id="32" dur="5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33" dur="50" fill="hold"/>
                                        <p:tgtEl>
                                          <p:spTgt spid="7">
                                            <p:txEl>
                                              <p:pRg st="5" end="5"/>
                                            </p:txEl>
                                          </p:spTgt>
                                        </p:tgtEl>
                                        <p:attrNameLst>
                                          <p:attrName>ppt_y</p:attrName>
                                        </p:attrNameLst>
                                      </p:cBhvr>
                                      <p:tavLst>
                                        <p:tav tm="0">
                                          <p:val>
                                            <p:strVal val="#ppt_y"/>
                                          </p:val>
                                        </p:tav>
                                        <p:tav tm="100000">
                                          <p:val>
                                            <p:strVal val="#ppt_y"/>
                                          </p:val>
                                        </p:tav>
                                      </p:tavLst>
                                    </p:anim>
                                  </p:childTnLst>
                                </p:cTn>
                              </p:par>
                            </p:childTnLst>
                          </p:cTn>
                        </p:par>
                        <p:par>
                          <p:cTn id="34" fill="hold">
                            <p:stCondLst>
                              <p:cond delay="300"/>
                            </p:stCondLst>
                            <p:childTnLst>
                              <p:par>
                                <p:cTn id="35" presetID="2" presetClass="entr" presetSubtype="8" fill="hold" nodeType="after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 calcmode="lin" valueType="num">
                                      <p:cBhvr additive="base">
                                        <p:cTn id="37" dur="50" fill="hold"/>
                                        <p:tgtEl>
                                          <p:spTgt spid="7">
                                            <p:txEl>
                                              <p:pRg st="6" end="6"/>
                                            </p:txEl>
                                          </p:spTgt>
                                        </p:tgtEl>
                                        <p:attrNameLst>
                                          <p:attrName>ppt_x</p:attrName>
                                        </p:attrNameLst>
                                      </p:cBhvr>
                                      <p:tavLst>
                                        <p:tav tm="0">
                                          <p:val>
                                            <p:strVal val="0-#ppt_w/2"/>
                                          </p:val>
                                        </p:tav>
                                        <p:tav tm="100000">
                                          <p:val>
                                            <p:strVal val="#ppt_x"/>
                                          </p:val>
                                        </p:tav>
                                      </p:tavLst>
                                    </p:anim>
                                    <p:anim calcmode="lin" valueType="num">
                                      <p:cBhvr additive="base">
                                        <p:cTn id="38" dur="50" fill="hold"/>
                                        <p:tgtEl>
                                          <p:spTgt spid="7">
                                            <p:txEl>
                                              <p:pRg st="6" end="6"/>
                                            </p:txEl>
                                          </p:spTgt>
                                        </p:tgtEl>
                                        <p:attrNameLst>
                                          <p:attrName>ppt_y</p:attrName>
                                        </p:attrNameLst>
                                      </p:cBhvr>
                                      <p:tavLst>
                                        <p:tav tm="0">
                                          <p:val>
                                            <p:strVal val="#ppt_y"/>
                                          </p:val>
                                        </p:tav>
                                        <p:tav tm="100000">
                                          <p:val>
                                            <p:strVal val="#ppt_y"/>
                                          </p:val>
                                        </p:tav>
                                      </p:tavLst>
                                    </p:anim>
                                  </p:childTnLst>
                                </p:cTn>
                              </p:par>
                            </p:childTnLst>
                          </p:cTn>
                        </p:par>
                        <p:par>
                          <p:cTn id="39" fill="hold">
                            <p:stCondLst>
                              <p:cond delay="350"/>
                            </p:stCondLst>
                            <p:childTnLst>
                              <p:par>
                                <p:cTn id="40" presetID="2" presetClass="entr" presetSubtype="8" fill="hold" nodeType="after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 calcmode="lin" valueType="num">
                                      <p:cBhvr additive="base">
                                        <p:cTn id="42" dur="50" fill="hold"/>
                                        <p:tgtEl>
                                          <p:spTgt spid="7">
                                            <p:txEl>
                                              <p:pRg st="7" end="7"/>
                                            </p:txEl>
                                          </p:spTgt>
                                        </p:tgtEl>
                                        <p:attrNameLst>
                                          <p:attrName>ppt_x</p:attrName>
                                        </p:attrNameLst>
                                      </p:cBhvr>
                                      <p:tavLst>
                                        <p:tav tm="0">
                                          <p:val>
                                            <p:strVal val="0-#ppt_w/2"/>
                                          </p:val>
                                        </p:tav>
                                        <p:tav tm="100000">
                                          <p:val>
                                            <p:strVal val="#ppt_x"/>
                                          </p:val>
                                        </p:tav>
                                      </p:tavLst>
                                    </p:anim>
                                    <p:anim calcmode="lin" valueType="num">
                                      <p:cBhvr additive="base">
                                        <p:cTn id="43" dur="50" fill="hold"/>
                                        <p:tgtEl>
                                          <p:spTgt spid="7">
                                            <p:txEl>
                                              <p:pRg st="7" end="7"/>
                                            </p:txEl>
                                          </p:spTgt>
                                        </p:tgtEl>
                                        <p:attrNameLst>
                                          <p:attrName>ppt_y</p:attrName>
                                        </p:attrNameLst>
                                      </p:cBhvr>
                                      <p:tavLst>
                                        <p:tav tm="0">
                                          <p:val>
                                            <p:strVal val="#ppt_y"/>
                                          </p:val>
                                        </p:tav>
                                        <p:tav tm="100000">
                                          <p:val>
                                            <p:strVal val="#ppt_y"/>
                                          </p:val>
                                        </p:tav>
                                      </p:tavLst>
                                    </p:anim>
                                  </p:childTnLst>
                                </p:cTn>
                              </p:par>
                            </p:childTnLst>
                          </p:cTn>
                        </p:par>
                        <p:par>
                          <p:cTn id="44" fill="hold">
                            <p:stCondLst>
                              <p:cond delay="400"/>
                            </p:stCondLst>
                            <p:childTnLst>
                              <p:par>
                                <p:cTn id="45" presetID="2" presetClass="entr" presetSubtype="8" fill="hold" nodeType="after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 calcmode="lin" valueType="num">
                                      <p:cBhvr additive="base">
                                        <p:cTn id="47" dur="50" fill="hold"/>
                                        <p:tgtEl>
                                          <p:spTgt spid="7">
                                            <p:txEl>
                                              <p:pRg st="8" end="8"/>
                                            </p:txEl>
                                          </p:spTgt>
                                        </p:tgtEl>
                                        <p:attrNameLst>
                                          <p:attrName>ppt_x</p:attrName>
                                        </p:attrNameLst>
                                      </p:cBhvr>
                                      <p:tavLst>
                                        <p:tav tm="0">
                                          <p:val>
                                            <p:strVal val="0-#ppt_w/2"/>
                                          </p:val>
                                        </p:tav>
                                        <p:tav tm="100000">
                                          <p:val>
                                            <p:strVal val="#ppt_x"/>
                                          </p:val>
                                        </p:tav>
                                      </p:tavLst>
                                    </p:anim>
                                    <p:anim calcmode="lin" valueType="num">
                                      <p:cBhvr additive="base">
                                        <p:cTn id="48" dur="50" fill="hold"/>
                                        <p:tgtEl>
                                          <p:spTgt spid="7">
                                            <p:txEl>
                                              <p:pRg st="8" end="8"/>
                                            </p:txEl>
                                          </p:spTgt>
                                        </p:tgtEl>
                                        <p:attrNameLst>
                                          <p:attrName>ppt_y</p:attrName>
                                        </p:attrNameLst>
                                      </p:cBhvr>
                                      <p:tavLst>
                                        <p:tav tm="0">
                                          <p:val>
                                            <p:strVal val="#ppt_y"/>
                                          </p:val>
                                        </p:tav>
                                        <p:tav tm="100000">
                                          <p:val>
                                            <p:strVal val="#ppt_y"/>
                                          </p:val>
                                        </p:tav>
                                      </p:tavLst>
                                    </p:anim>
                                  </p:childTnLst>
                                </p:cTn>
                              </p:par>
                            </p:childTnLst>
                          </p:cTn>
                        </p:par>
                        <p:par>
                          <p:cTn id="49" fill="hold">
                            <p:stCondLst>
                              <p:cond delay="450"/>
                            </p:stCondLst>
                            <p:childTnLst>
                              <p:par>
                                <p:cTn id="50" presetID="2" presetClass="entr" presetSubtype="8" fill="hold" nodeType="after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 calcmode="lin" valueType="num">
                                      <p:cBhvr additive="base">
                                        <p:cTn id="52" dur="50" fill="hold"/>
                                        <p:tgtEl>
                                          <p:spTgt spid="7">
                                            <p:txEl>
                                              <p:pRg st="9" end="9"/>
                                            </p:txEl>
                                          </p:spTgt>
                                        </p:tgtEl>
                                        <p:attrNameLst>
                                          <p:attrName>ppt_x</p:attrName>
                                        </p:attrNameLst>
                                      </p:cBhvr>
                                      <p:tavLst>
                                        <p:tav tm="0">
                                          <p:val>
                                            <p:strVal val="0-#ppt_w/2"/>
                                          </p:val>
                                        </p:tav>
                                        <p:tav tm="100000">
                                          <p:val>
                                            <p:strVal val="#ppt_x"/>
                                          </p:val>
                                        </p:tav>
                                      </p:tavLst>
                                    </p:anim>
                                    <p:anim calcmode="lin" valueType="num">
                                      <p:cBhvr additive="base">
                                        <p:cTn id="53" dur="50" fill="hold"/>
                                        <p:tgtEl>
                                          <p:spTgt spid="7">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2000" y="3013502"/>
            <a:ext cx="7200000" cy="830997"/>
          </a:xfrm>
          <a:prstGeom prst="rect">
            <a:avLst/>
          </a:prstGeom>
          <a:noFill/>
        </p:spPr>
        <p:txBody>
          <a:bodyPr wrap="square" rtlCol="0" anchor="t">
            <a:spAutoFit/>
          </a:bodyPr>
          <a:lstStyle/>
          <a:p>
            <a:pPr algn="ctr"/>
            <a:r>
              <a:rPr lang="de-CH" sz="2400" b="1" dirty="0" smtClean="0"/>
              <a:t>«</a:t>
            </a:r>
            <a:r>
              <a:rPr lang="de-CH" sz="2400" dirty="0" smtClean="0"/>
              <a:t> </a:t>
            </a:r>
            <a:r>
              <a:rPr lang="en-US" sz="2400" dirty="0" smtClean="0"/>
              <a:t>This is a cite from the paper. Note the dedicated quotation marks. </a:t>
            </a:r>
            <a:r>
              <a:rPr lang="de-CH" sz="2400" b="1" dirty="0" smtClean="0"/>
              <a:t>»</a:t>
            </a:r>
            <a:endParaRPr lang="de-CH" sz="2400" b="1" dirty="0"/>
          </a:p>
        </p:txBody>
      </p:sp>
      <p:sp>
        <p:nvSpPr>
          <p:cNvPr id="4" name="TextBox 3"/>
          <p:cNvSpPr txBox="1"/>
          <p:nvPr/>
        </p:nvSpPr>
        <p:spPr>
          <a:xfrm>
            <a:off x="0" y="6239053"/>
            <a:ext cx="9144000" cy="646331"/>
          </a:xfrm>
          <a:prstGeom prst="rect">
            <a:avLst/>
          </a:prstGeom>
          <a:noFill/>
        </p:spPr>
        <p:txBody>
          <a:bodyPr wrap="square" rtlCol="0">
            <a:spAutoFit/>
          </a:bodyPr>
          <a:lstStyle/>
          <a:p>
            <a:r>
              <a:rPr lang="de-CH" dirty="0" smtClean="0"/>
              <a:t>Any references are listed here.</a:t>
            </a:r>
          </a:p>
          <a:p>
            <a:r>
              <a:rPr lang="de-CH" dirty="0" smtClean="0"/>
              <a:t>The paper: </a:t>
            </a:r>
            <a:r>
              <a:rPr lang="de-CH" dirty="0"/>
              <a:t>http://dl.acm.org/citation.cfm?id=1122414</a:t>
            </a:r>
            <a:endParaRPr lang="de-CH" dirty="0" smtClean="0"/>
          </a:p>
        </p:txBody>
      </p:sp>
      <p:sp>
        <p:nvSpPr>
          <p:cNvPr id="3" name="Slide Number Placeholder 2"/>
          <p:cNvSpPr>
            <a:spLocks noGrp="1"/>
          </p:cNvSpPr>
          <p:nvPr>
            <p:ph type="sldNum" sz="quarter" idx="12"/>
          </p:nvPr>
        </p:nvSpPr>
        <p:spPr/>
        <p:txBody>
          <a:bodyPr/>
          <a:lstStyle/>
          <a:p>
            <a:fld id="{8B09F3FB-1EC0-4694-B08F-BFFAD3DB7FEA}" type="slidenum">
              <a:rPr lang="de-CH" smtClean="0"/>
              <a:t>3</a:t>
            </a:fld>
            <a:endParaRPr lang="de-CH"/>
          </a:p>
        </p:txBody>
      </p:sp>
    </p:spTree>
    <p:extLst>
      <p:ext uri="{BB962C8B-B14F-4D97-AF65-F5344CB8AC3E}">
        <p14:creationId xmlns:p14="http://schemas.microsoft.com/office/powerpoint/2010/main" val="411712151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16031" y="-14610"/>
            <a:ext cx="6711967"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rPr>
              <a:t>Tuning time (INT, P4)</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912" y="745080"/>
            <a:ext cx="9130175" cy="5204200"/>
          </a:xfrm>
          <a:prstGeom prst="rect">
            <a:avLst/>
          </a:prstGeom>
          <a:noFill/>
          <a:extLst>
            <a:ext uri="{909E8E84-426E-40DD-AFC4-6F175D3DCCD1}">
              <a14:hiddenFill xmlns:a14="http://schemas.microsoft.com/office/drawing/2010/main">
                <a:solidFill>
                  <a:srgbClr val="FFFFFF"/>
                </a:solidFill>
              </a14:hiddenFill>
            </a:ext>
          </a:extLst>
        </p:spPr>
      </p:pic>
      <p:sp>
        <p:nvSpPr>
          <p:cNvPr id="8" name="Down Arrow 7"/>
          <p:cNvSpPr/>
          <p:nvPr/>
        </p:nvSpPr>
        <p:spPr>
          <a:xfrm rot="10800000">
            <a:off x="1835696" y="5128617"/>
            <a:ext cx="360040" cy="648072"/>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9" name="Down Arrow 8"/>
          <p:cNvSpPr/>
          <p:nvPr/>
        </p:nvSpPr>
        <p:spPr>
          <a:xfrm rot="10800000">
            <a:off x="2493293" y="5138142"/>
            <a:ext cx="360040" cy="648072"/>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 name="Down Arrow 9"/>
          <p:cNvSpPr/>
          <p:nvPr/>
        </p:nvSpPr>
        <p:spPr>
          <a:xfrm rot="10800000">
            <a:off x="3179465" y="5128617"/>
            <a:ext cx="360040" cy="648072"/>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 name="Down Arrow 10"/>
          <p:cNvSpPr/>
          <p:nvPr/>
        </p:nvSpPr>
        <p:spPr>
          <a:xfrm rot="10800000">
            <a:off x="4528567" y="5128617"/>
            <a:ext cx="360040" cy="648072"/>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 name="Down Arrow 11"/>
          <p:cNvSpPr/>
          <p:nvPr/>
        </p:nvSpPr>
        <p:spPr>
          <a:xfrm rot="10800000">
            <a:off x="5191497" y="5123284"/>
            <a:ext cx="360040" cy="648072"/>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3" name="Down Arrow 12"/>
          <p:cNvSpPr/>
          <p:nvPr/>
        </p:nvSpPr>
        <p:spPr>
          <a:xfrm rot="10800000">
            <a:off x="5868145" y="5128617"/>
            <a:ext cx="360040" cy="648072"/>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4" name="Down Arrow 13"/>
          <p:cNvSpPr/>
          <p:nvPr/>
        </p:nvSpPr>
        <p:spPr>
          <a:xfrm rot="10800000">
            <a:off x="6550124" y="5123284"/>
            <a:ext cx="360040" cy="648072"/>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5" name="Down Arrow 14"/>
          <p:cNvSpPr/>
          <p:nvPr/>
        </p:nvSpPr>
        <p:spPr>
          <a:xfrm rot="10800000">
            <a:off x="7889701" y="5128617"/>
            <a:ext cx="360040" cy="648072"/>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6" name="Down Arrow 15"/>
          <p:cNvSpPr/>
          <p:nvPr/>
        </p:nvSpPr>
        <p:spPr>
          <a:xfrm rot="10800000">
            <a:off x="8565207" y="5128617"/>
            <a:ext cx="360040" cy="648072"/>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7" name="Down Arrow 16"/>
          <p:cNvSpPr/>
          <p:nvPr/>
        </p:nvSpPr>
        <p:spPr>
          <a:xfrm rot="10800000">
            <a:off x="1932087" y="5128617"/>
            <a:ext cx="360040" cy="64807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8" name="Down Arrow 17"/>
          <p:cNvSpPr/>
          <p:nvPr/>
        </p:nvSpPr>
        <p:spPr>
          <a:xfrm rot="10800000">
            <a:off x="2599209" y="5123284"/>
            <a:ext cx="360040" cy="64807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9" name="Down Arrow 18"/>
          <p:cNvSpPr/>
          <p:nvPr/>
        </p:nvSpPr>
        <p:spPr>
          <a:xfrm rot="10800000">
            <a:off x="3957836" y="5128617"/>
            <a:ext cx="360040" cy="64807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0" name="Down Arrow 19"/>
          <p:cNvSpPr/>
          <p:nvPr/>
        </p:nvSpPr>
        <p:spPr>
          <a:xfrm rot="10800000">
            <a:off x="4624958" y="5123284"/>
            <a:ext cx="360040" cy="64807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1" name="Down Arrow 20"/>
          <p:cNvSpPr/>
          <p:nvPr/>
        </p:nvSpPr>
        <p:spPr>
          <a:xfrm rot="10800000">
            <a:off x="5292080" y="5128617"/>
            <a:ext cx="360040" cy="64807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2" name="Down Arrow 21"/>
          <p:cNvSpPr/>
          <p:nvPr/>
        </p:nvSpPr>
        <p:spPr>
          <a:xfrm rot="10800000">
            <a:off x="5974061" y="5128616"/>
            <a:ext cx="360040" cy="64807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3" name="Down Arrow 22"/>
          <p:cNvSpPr/>
          <p:nvPr/>
        </p:nvSpPr>
        <p:spPr>
          <a:xfrm rot="10800000">
            <a:off x="6641182" y="5128617"/>
            <a:ext cx="360040" cy="64807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4" name="Down Arrow 23"/>
          <p:cNvSpPr/>
          <p:nvPr/>
        </p:nvSpPr>
        <p:spPr>
          <a:xfrm rot="10800000">
            <a:off x="7327354" y="5128617"/>
            <a:ext cx="360040" cy="64807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5" name="Down Arrow 24"/>
          <p:cNvSpPr/>
          <p:nvPr/>
        </p:nvSpPr>
        <p:spPr>
          <a:xfrm rot="10800000">
            <a:off x="7984951" y="5128617"/>
            <a:ext cx="360040" cy="64807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6" name="Down Arrow 25"/>
          <p:cNvSpPr/>
          <p:nvPr/>
        </p:nvSpPr>
        <p:spPr>
          <a:xfrm rot="10800000">
            <a:off x="8657406" y="5123284"/>
            <a:ext cx="360040" cy="64807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6" name="Slide Number Placeholder 5"/>
          <p:cNvSpPr>
            <a:spLocks noGrp="1"/>
          </p:cNvSpPr>
          <p:nvPr>
            <p:ph type="sldNum" sz="quarter" idx="12"/>
          </p:nvPr>
        </p:nvSpPr>
        <p:spPr/>
        <p:txBody>
          <a:bodyPr/>
          <a:lstStyle/>
          <a:p>
            <a:fld id="{8B09F3FB-1EC0-4694-B08F-BFFAD3DB7FEA}" type="slidenum">
              <a:rPr lang="de-CH" smtClean="0"/>
              <a:t>30</a:t>
            </a:fld>
            <a:endParaRPr lang="de-CH"/>
          </a:p>
        </p:txBody>
      </p:sp>
    </p:spTree>
    <p:extLst>
      <p:ext uri="{BB962C8B-B14F-4D97-AF65-F5344CB8AC3E}">
        <p14:creationId xmlns:p14="http://schemas.microsoft.com/office/powerpoint/2010/main" val="252516814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xit" presetSubtype="4" fill="hold" grpId="1" nodeType="clickEffect">
                                  <p:stCondLst>
                                    <p:cond delay="0"/>
                                  </p:stCondLst>
                                  <p:childTnLst>
                                    <p:anim calcmode="lin" valueType="num">
                                      <p:cBhvr additive="base">
                                        <p:cTn id="44" dur="500"/>
                                        <p:tgtEl>
                                          <p:spTgt spid="8"/>
                                        </p:tgtEl>
                                        <p:attrNameLst>
                                          <p:attrName>ppt_x</p:attrName>
                                        </p:attrNameLst>
                                      </p:cBhvr>
                                      <p:tavLst>
                                        <p:tav tm="0">
                                          <p:val>
                                            <p:strVal val="ppt_x"/>
                                          </p:val>
                                        </p:tav>
                                        <p:tav tm="100000">
                                          <p:val>
                                            <p:strVal val="ppt_x"/>
                                          </p:val>
                                        </p:tav>
                                      </p:tavLst>
                                    </p:anim>
                                    <p:anim calcmode="lin" valueType="num">
                                      <p:cBhvr additive="base">
                                        <p:cTn id="45" dur="500"/>
                                        <p:tgtEl>
                                          <p:spTgt spid="8"/>
                                        </p:tgtEl>
                                        <p:attrNameLst>
                                          <p:attrName>ppt_y</p:attrName>
                                        </p:attrNameLst>
                                      </p:cBhvr>
                                      <p:tavLst>
                                        <p:tav tm="0">
                                          <p:val>
                                            <p:strVal val="ppt_y"/>
                                          </p:val>
                                        </p:tav>
                                        <p:tav tm="100000">
                                          <p:val>
                                            <p:strVal val="1+ppt_h/2"/>
                                          </p:val>
                                        </p:tav>
                                      </p:tavLst>
                                    </p:anim>
                                    <p:set>
                                      <p:cBhvr>
                                        <p:cTn id="46" dur="1" fill="hold">
                                          <p:stCondLst>
                                            <p:cond delay="499"/>
                                          </p:stCondLst>
                                        </p:cTn>
                                        <p:tgtEl>
                                          <p:spTgt spid="8"/>
                                        </p:tgtEl>
                                        <p:attrNameLst>
                                          <p:attrName>style.visibility</p:attrName>
                                        </p:attrNameLst>
                                      </p:cBhvr>
                                      <p:to>
                                        <p:strVal val="hidden"/>
                                      </p:to>
                                    </p:set>
                                  </p:childTnLst>
                                </p:cTn>
                              </p:par>
                              <p:par>
                                <p:cTn id="47" presetID="2" presetClass="exit" presetSubtype="4" fill="hold" grpId="1" nodeType="withEffect">
                                  <p:stCondLst>
                                    <p:cond delay="0"/>
                                  </p:stCondLst>
                                  <p:childTnLst>
                                    <p:anim calcmode="lin" valueType="num">
                                      <p:cBhvr additive="base">
                                        <p:cTn id="48" dur="500"/>
                                        <p:tgtEl>
                                          <p:spTgt spid="9"/>
                                        </p:tgtEl>
                                        <p:attrNameLst>
                                          <p:attrName>ppt_x</p:attrName>
                                        </p:attrNameLst>
                                      </p:cBhvr>
                                      <p:tavLst>
                                        <p:tav tm="0">
                                          <p:val>
                                            <p:strVal val="ppt_x"/>
                                          </p:val>
                                        </p:tav>
                                        <p:tav tm="100000">
                                          <p:val>
                                            <p:strVal val="ppt_x"/>
                                          </p:val>
                                        </p:tav>
                                      </p:tavLst>
                                    </p:anim>
                                    <p:anim calcmode="lin" valueType="num">
                                      <p:cBhvr additive="base">
                                        <p:cTn id="49" dur="500"/>
                                        <p:tgtEl>
                                          <p:spTgt spid="9"/>
                                        </p:tgtEl>
                                        <p:attrNameLst>
                                          <p:attrName>ppt_y</p:attrName>
                                        </p:attrNameLst>
                                      </p:cBhvr>
                                      <p:tavLst>
                                        <p:tav tm="0">
                                          <p:val>
                                            <p:strVal val="ppt_y"/>
                                          </p:val>
                                        </p:tav>
                                        <p:tav tm="100000">
                                          <p:val>
                                            <p:strVal val="1+ppt_h/2"/>
                                          </p:val>
                                        </p:tav>
                                      </p:tavLst>
                                    </p:anim>
                                    <p:set>
                                      <p:cBhvr>
                                        <p:cTn id="50" dur="1" fill="hold">
                                          <p:stCondLst>
                                            <p:cond delay="499"/>
                                          </p:stCondLst>
                                        </p:cTn>
                                        <p:tgtEl>
                                          <p:spTgt spid="9"/>
                                        </p:tgtEl>
                                        <p:attrNameLst>
                                          <p:attrName>style.visibility</p:attrName>
                                        </p:attrNameLst>
                                      </p:cBhvr>
                                      <p:to>
                                        <p:strVal val="hidden"/>
                                      </p:to>
                                    </p:set>
                                  </p:childTnLst>
                                </p:cTn>
                              </p:par>
                              <p:par>
                                <p:cTn id="51" presetID="2" presetClass="exit" presetSubtype="4" fill="hold" grpId="1" nodeType="withEffect">
                                  <p:stCondLst>
                                    <p:cond delay="0"/>
                                  </p:stCondLst>
                                  <p:childTnLst>
                                    <p:anim calcmode="lin" valueType="num">
                                      <p:cBhvr additive="base">
                                        <p:cTn id="52" dur="500"/>
                                        <p:tgtEl>
                                          <p:spTgt spid="10"/>
                                        </p:tgtEl>
                                        <p:attrNameLst>
                                          <p:attrName>ppt_x</p:attrName>
                                        </p:attrNameLst>
                                      </p:cBhvr>
                                      <p:tavLst>
                                        <p:tav tm="0">
                                          <p:val>
                                            <p:strVal val="ppt_x"/>
                                          </p:val>
                                        </p:tav>
                                        <p:tav tm="100000">
                                          <p:val>
                                            <p:strVal val="ppt_x"/>
                                          </p:val>
                                        </p:tav>
                                      </p:tavLst>
                                    </p:anim>
                                    <p:anim calcmode="lin" valueType="num">
                                      <p:cBhvr additive="base">
                                        <p:cTn id="53" dur="500"/>
                                        <p:tgtEl>
                                          <p:spTgt spid="10"/>
                                        </p:tgtEl>
                                        <p:attrNameLst>
                                          <p:attrName>ppt_y</p:attrName>
                                        </p:attrNameLst>
                                      </p:cBhvr>
                                      <p:tavLst>
                                        <p:tav tm="0">
                                          <p:val>
                                            <p:strVal val="ppt_y"/>
                                          </p:val>
                                        </p:tav>
                                        <p:tav tm="100000">
                                          <p:val>
                                            <p:strVal val="1+ppt_h/2"/>
                                          </p:val>
                                        </p:tav>
                                      </p:tavLst>
                                    </p:anim>
                                    <p:set>
                                      <p:cBhvr>
                                        <p:cTn id="54" dur="1" fill="hold">
                                          <p:stCondLst>
                                            <p:cond delay="499"/>
                                          </p:stCondLst>
                                        </p:cTn>
                                        <p:tgtEl>
                                          <p:spTgt spid="10"/>
                                        </p:tgtEl>
                                        <p:attrNameLst>
                                          <p:attrName>style.visibility</p:attrName>
                                        </p:attrNameLst>
                                      </p:cBhvr>
                                      <p:to>
                                        <p:strVal val="hidden"/>
                                      </p:to>
                                    </p:set>
                                  </p:childTnLst>
                                </p:cTn>
                              </p:par>
                              <p:par>
                                <p:cTn id="55" presetID="2" presetClass="exit" presetSubtype="4" fill="hold" grpId="1" nodeType="withEffect">
                                  <p:stCondLst>
                                    <p:cond delay="0"/>
                                  </p:stCondLst>
                                  <p:childTnLst>
                                    <p:anim calcmode="lin" valueType="num">
                                      <p:cBhvr additive="base">
                                        <p:cTn id="56" dur="500"/>
                                        <p:tgtEl>
                                          <p:spTgt spid="11"/>
                                        </p:tgtEl>
                                        <p:attrNameLst>
                                          <p:attrName>ppt_x</p:attrName>
                                        </p:attrNameLst>
                                      </p:cBhvr>
                                      <p:tavLst>
                                        <p:tav tm="0">
                                          <p:val>
                                            <p:strVal val="ppt_x"/>
                                          </p:val>
                                        </p:tav>
                                        <p:tav tm="100000">
                                          <p:val>
                                            <p:strVal val="ppt_x"/>
                                          </p:val>
                                        </p:tav>
                                      </p:tavLst>
                                    </p:anim>
                                    <p:anim calcmode="lin" valueType="num">
                                      <p:cBhvr additive="base">
                                        <p:cTn id="57" dur="500"/>
                                        <p:tgtEl>
                                          <p:spTgt spid="11"/>
                                        </p:tgtEl>
                                        <p:attrNameLst>
                                          <p:attrName>ppt_y</p:attrName>
                                        </p:attrNameLst>
                                      </p:cBhvr>
                                      <p:tavLst>
                                        <p:tav tm="0">
                                          <p:val>
                                            <p:strVal val="ppt_y"/>
                                          </p:val>
                                        </p:tav>
                                        <p:tav tm="100000">
                                          <p:val>
                                            <p:strVal val="1+ppt_h/2"/>
                                          </p:val>
                                        </p:tav>
                                      </p:tavLst>
                                    </p:anim>
                                    <p:set>
                                      <p:cBhvr>
                                        <p:cTn id="58" dur="1" fill="hold">
                                          <p:stCondLst>
                                            <p:cond delay="499"/>
                                          </p:stCondLst>
                                        </p:cTn>
                                        <p:tgtEl>
                                          <p:spTgt spid="11"/>
                                        </p:tgtEl>
                                        <p:attrNameLst>
                                          <p:attrName>style.visibility</p:attrName>
                                        </p:attrNameLst>
                                      </p:cBhvr>
                                      <p:to>
                                        <p:strVal val="hidden"/>
                                      </p:to>
                                    </p:set>
                                  </p:childTnLst>
                                </p:cTn>
                              </p:par>
                              <p:par>
                                <p:cTn id="59" presetID="2" presetClass="exit" presetSubtype="4" fill="hold" grpId="1" nodeType="withEffect">
                                  <p:stCondLst>
                                    <p:cond delay="0"/>
                                  </p:stCondLst>
                                  <p:childTnLst>
                                    <p:anim calcmode="lin" valueType="num">
                                      <p:cBhvr additive="base">
                                        <p:cTn id="60" dur="500"/>
                                        <p:tgtEl>
                                          <p:spTgt spid="12"/>
                                        </p:tgtEl>
                                        <p:attrNameLst>
                                          <p:attrName>ppt_x</p:attrName>
                                        </p:attrNameLst>
                                      </p:cBhvr>
                                      <p:tavLst>
                                        <p:tav tm="0">
                                          <p:val>
                                            <p:strVal val="ppt_x"/>
                                          </p:val>
                                        </p:tav>
                                        <p:tav tm="100000">
                                          <p:val>
                                            <p:strVal val="ppt_x"/>
                                          </p:val>
                                        </p:tav>
                                      </p:tavLst>
                                    </p:anim>
                                    <p:anim calcmode="lin" valueType="num">
                                      <p:cBhvr additive="base">
                                        <p:cTn id="61" dur="500"/>
                                        <p:tgtEl>
                                          <p:spTgt spid="12"/>
                                        </p:tgtEl>
                                        <p:attrNameLst>
                                          <p:attrName>ppt_y</p:attrName>
                                        </p:attrNameLst>
                                      </p:cBhvr>
                                      <p:tavLst>
                                        <p:tav tm="0">
                                          <p:val>
                                            <p:strVal val="ppt_y"/>
                                          </p:val>
                                        </p:tav>
                                        <p:tav tm="100000">
                                          <p:val>
                                            <p:strVal val="1+ppt_h/2"/>
                                          </p:val>
                                        </p:tav>
                                      </p:tavLst>
                                    </p:anim>
                                    <p:set>
                                      <p:cBhvr>
                                        <p:cTn id="62" dur="1" fill="hold">
                                          <p:stCondLst>
                                            <p:cond delay="499"/>
                                          </p:stCondLst>
                                        </p:cTn>
                                        <p:tgtEl>
                                          <p:spTgt spid="12"/>
                                        </p:tgtEl>
                                        <p:attrNameLst>
                                          <p:attrName>style.visibility</p:attrName>
                                        </p:attrNameLst>
                                      </p:cBhvr>
                                      <p:to>
                                        <p:strVal val="hidden"/>
                                      </p:to>
                                    </p:set>
                                  </p:childTnLst>
                                </p:cTn>
                              </p:par>
                              <p:par>
                                <p:cTn id="63" presetID="2" presetClass="exit" presetSubtype="4" fill="hold" grpId="1" nodeType="withEffect">
                                  <p:stCondLst>
                                    <p:cond delay="0"/>
                                  </p:stCondLst>
                                  <p:childTnLst>
                                    <p:anim calcmode="lin" valueType="num">
                                      <p:cBhvr additive="base">
                                        <p:cTn id="64" dur="500"/>
                                        <p:tgtEl>
                                          <p:spTgt spid="13"/>
                                        </p:tgtEl>
                                        <p:attrNameLst>
                                          <p:attrName>ppt_x</p:attrName>
                                        </p:attrNameLst>
                                      </p:cBhvr>
                                      <p:tavLst>
                                        <p:tav tm="0">
                                          <p:val>
                                            <p:strVal val="ppt_x"/>
                                          </p:val>
                                        </p:tav>
                                        <p:tav tm="100000">
                                          <p:val>
                                            <p:strVal val="ppt_x"/>
                                          </p:val>
                                        </p:tav>
                                      </p:tavLst>
                                    </p:anim>
                                    <p:anim calcmode="lin" valueType="num">
                                      <p:cBhvr additive="base">
                                        <p:cTn id="65" dur="500"/>
                                        <p:tgtEl>
                                          <p:spTgt spid="13"/>
                                        </p:tgtEl>
                                        <p:attrNameLst>
                                          <p:attrName>ppt_y</p:attrName>
                                        </p:attrNameLst>
                                      </p:cBhvr>
                                      <p:tavLst>
                                        <p:tav tm="0">
                                          <p:val>
                                            <p:strVal val="ppt_y"/>
                                          </p:val>
                                        </p:tav>
                                        <p:tav tm="100000">
                                          <p:val>
                                            <p:strVal val="1+ppt_h/2"/>
                                          </p:val>
                                        </p:tav>
                                      </p:tavLst>
                                    </p:anim>
                                    <p:set>
                                      <p:cBhvr>
                                        <p:cTn id="66" dur="1" fill="hold">
                                          <p:stCondLst>
                                            <p:cond delay="499"/>
                                          </p:stCondLst>
                                        </p:cTn>
                                        <p:tgtEl>
                                          <p:spTgt spid="13"/>
                                        </p:tgtEl>
                                        <p:attrNameLst>
                                          <p:attrName>style.visibility</p:attrName>
                                        </p:attrNameLst>
                                      </p:cBhvr>
                                      <p:to>
                                        <p:strVal val="hidden"/>
                                      </p:to>
                                    </p:set>
                                  </p:childTnLst>
                                </p:cTn>
                              </p:par>
                              <p:par>
                                <p:cTn id="67" presetID="2" presetClass="exit" presetSubtype="4" fill="hold" grpId="1" nodeType="withEffect">
                                  <p:stCondLst>
                                    <p:cond delay="0"/>
                                  </p:stCondLst>
                                  <p:childTnLst>
                                    <p:anim calcmode="lin" valueType="num">
                                      <p:cBhvr additive="base">
                                        <p:cTn id="68" dur="500"/>
                                        <p:tgtEl>
                                          <p:spTgt spid="14"/>
                                        </p:tgtEl>
                                        <p:attrNameLst>
                                          <p:attrName>ppt_x</p:attrName>
                                        </p:attrNameLst>
                                      </p:cBhvr>
                                      <p:tavLst>
                                        <p:tav tm="0">
                                          <p:val>
                                            <p:strVal val="ppt_x"/>
                                          </p:val>
                                        </p:tav>
                                        <p:tav tm="100000">
                                          <p:val>
                                            <p:strVal val="ppt_x"/>
                                          </p:val>
                                        </p:tav>
                                      </p:tavLst>
                                    </p:anim>
                                    <p:anim calcmode="lin" valueType="num">
                                      <p:cBhvr additive="base">
                                        <p:cTn id="69" dur="500"/>
                                        <p:tgtEl>
                                          <p:spTgt spid="14"/>
                                        </p:tgtEl>
                                        <p:attrNameLst>
                                          <p:attrName>ppt_y</p:attrName>
                                        </p:attrNameLst>
                                      </p:cBhvr>
                                      <p:tavLst>
                                        <p:tav tm="0">
                                          <p:val>
                                            <p:strVal val="ppt_y"/>
                                          </p:val>
                                        </p:tav>
                                        <p:tav tm="100000">
                                          <p:val>
                                            <p:strVal val="1+ppt_h/2"/>
                                          </p:val>
                                        </p:tav>
                                      </p:tavLst>
                                    </p:anim>
                                    <p:set>
                                      <p:cBhvr>
                                        <p:cTn id="70" dur="1" fill="hold">
                                          <p:stCondLst>
                                            <p:cond delay="499"/>
                                          </p:stCondLst>
                                        </p:cTn>
                                        <p:tgtEl>
                                          <p:spTgt spid="14"/>
                                        </p:tgtEl>
                                        <p:attrNameLst>
                                          <p:attrName>style.visibility</p:attrName>
                                        </p:attrNameLst>
                                      </p:cBhvr>
                                      <p:to>
                                        <p:strVal val="hidden"/>
                                      </p:to>
                                    </p:set>
                                  </p:childTnLst>
                                </p:cTn>
                              </p:par>
                              <p:par>
                                <p:cTn id="71" presetID="2" presetClass="exit" presetSubtype="4" fill="hold" grpId="1" nodeType="withEffect">
                                  <p:stCondLst>
                                    <p:cond delay="0"/>
                                  </p:stCondLst>
                                  <p:childTnLst>
                                    <p:anim calcmode="lin" valueType="num">
                                      <p:cBhvr additive="base">
                                        <p:cTn id="72" dur="500"/>
                                        <p:tgtEl>
                                          <p:spTgt spid="15"/>
                                        </p:tgtEl>
                                        <p:attrNameLst>
                                          <p:attrName>ppt_x</p:attrName>
                                        </p:attrNameLst>
                                      </p:cBhvr>
                                      <p:tavLst>
                                        <p:tav tm="0">
                                          <p:val>
                                            <p:strVal val="ppt_x"/>
                                          </p:val>
                                        </p:tav>
                                        <p:tav tm="100000">
                                          <p:val>
                                            <p:strVal val="ppt_x"/>
                                          </p:val>
                                        </p:tav>
                                      </p:tavLst>
                                    </p:anim>
                                    <p:anim calcmode="lin" valueType="num">
                                      <p:cBhvr additive="base">
                                        <p:cTn id="73" dur="500"/>
                                        <p:tgtEl>
                                          <p:spTgt spid="15"/>
                                        </p:tgtEl>
                                        <p:attrNameLst>
                                          <p:attrName>ppt_y</p:attrName>
                                        </p:attrNameLst>
                                      </p:cBhvr>
                                      <p:tavLst>
                                        <p:tav tm="0">
                                          <p:val>
                                            <p:strVal val="ppt_y"/>
                                          </p:val>
                                        </p:tav>
                                        <p:tav tm="100000">
                                          <p:val>
                                            <p:strVal val="1+ppt_h/2"/>
                                          </p:val>
                                        </p:tav>
                                      </p:tavLst>
                                    </p:anim>
                                    <p:set>
                                      <p:cBhvr>
                                        <p:cTn id="74" dur="1" fill="hold">
                                          <p:stCondLst>
                                            <p:cond delay="499"/>
                                          </p:stCondLst>
                                        </p:cTn>
                                        <p:tgtEl>
                                          <p:spTgt spid="15"/>
                                        </p:tgtEl>
                                        <p:attrNameLst>
                                          <p:attrName>style.visibility</p:attrName>
                                        </p:attrNameLst>
                                      </p:cBhvr>
                                      <p:to>
                                        <p:strVal val="hidden"/>
                                      </p:to>
                                    </p:set>
                                  </p:childTnLst>
                                </p:cTn>
                              </p:par>
                              <p:par>
                                <p:cTn id="75" presetID="2" presetClass="exit" presetSubtype="4" fill="hold" grpId="1" nodeType="withEffect">
                                  <p:stCondLst>
                                    <p:cond delay="0"/>
                                  </p:stCondLst>
                                  <p:childTnLst>
                                    <p:anim calcmode="lin" valueType="num">
                                      <p:cBhvr additive="base">
                                        <p:cTn id="76" dur="500"/>
                                        <p:tgtEl>
                                          <p:spTgt spid="16"/>
                                        </p:tgtEl>
                                        <p:attrNameLst>
                                          <p:attrName>ppt_x</p:attrName>
                                        </p:attrNameLst>
                                      </p:cBhvr>
                                      <p:tavLst>
                                        <p:tav tm="0">
                                          <p:val>
                                            <p:strVal val="ppt_x"/>
                                          </p:val>
                                        </p:tav>
                                        <p:tav tm="100000">
                                          <p:val>
                                            <p:strVal val="ppt_x"/>
                                          </p:val>
                                        </p:tav>
                                      </p:tavLst>
                                    </p:anim>
                                    <p:anim calcmode="lin" valueType="num">
                                      <p:cBhvr additive="base">
                                        <p:cTn id="77" dur="500"/>
                                        <p:tgtEl>
                                          <p:spTgt spid="16"/>
                                        </p:tgtEl>
                                        <p:attrNameLst>
                                          <p:attrName>ppt_y</p:attrName>
                                        </p:attrNameLst>
                                      </p:cBhvr>
                                      <p:tavLst>
                                        <p:tav tm="0">
                                          <p:val>
                                            <p:strVal val="ppt_y"/>
                                          </p:val>
                                        </p:tav>
                                        <p:tav tm="100000">
                                          <p:val>
                                            <p:strVal val="1+ppt_h/2"/>
                                          </p:val>
                                        </p:tav>
                                      </p:tavLst>
                                    </p:anim>
                                    <p:set>
                                      <p:cBhvr>
                                        <p:cTn id="78" dur="1" fill="hold">
                                          <p:stCondLst>
                                            <p:cond delay="499"/>
                                          </p:stCondLst>
                                        </p:cTn>
                                        <p:tgtEl>
                                          <p:spTgt spid="16"/>
                                        </p:tgtEl>
                                        <p:attrNameLst>
                                          <p:attrName>style.visibility</p:attrName>
                                        </p:attrNameLst>
                                      </p:cBhvr>
                                      <p:to>
                                        <p:strVal val="hidden"/>
                                      </p:to>
                                    </p:set>
                                  </p:childTnLst>
                                </p:cTn>
                              </p:par>
                              <p:par>
                                <p:cTn id="79" presetID="2" presetClass="entr" presetSubtype="4" fill="hold" grpId="0" nodeType="with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additive="base">
                                        <p:cTn id="81" dur="500" fill="hold"/>
                                        <p:tgtEl>
                                          <p:spTgt spid="17"/>
                                        </p:tgtEl>
                                        <p:attrNameLst>
                                          <p:attrName>ppt_x</p:attrName>
                                        </p:attrNameLst>
                                      </p:cBhvr>
                                      <p:tavLst>
                                        <p:tav tm="0">
                                          <p:val>
                                            <p:strVal val="#ppt_x"/>
                                          </p:val>
                                        </p:tav>
                                        <p:tav tm="100000">
                                          <p:val>
                                            <p:strVal val="#ppt_x"/>
                                          </p:val>
                                        </p:tav>
                                      </p:tavLst>
                                    </p:anim>
                                    <p:anim calcmode="lin" valueType="num">
                                      <p:cBhvr additive="base">
                                        <p:cTn id="82" dur="500" fill="hold"/>
                                        <p:tgtEl>
                                          <p:spTgt spid="17"/>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18"/>
                                        </p:tgtEl>
                                        <p:attrNameLst>
                                          <p:attrName>style.visibility</p:attrName>
                                        </p:attrNameLst>
                                      </p:cBhvr>
                                      <p:to>
                                        <p:strVal val="visible"/>
                                      </p:to>
                                    </p:set>
                                    <p:anim calcmode="lin" valueType="num">
                                      <p:cBhvr additive="base">
                                        <p:cTn id="85" dur="500" fill="hold"/>
                                        <p:tgtEl>
                                          <p:spTgt spid="18"/>
                                        </p:tgtEl>
                                        <p:attrNameLst>
                                          <p:attrName>ppt_x</p:attrName>
                                        </p:attrNameLst>
                                      </p:cBhvr>
                                      <p:tavLst>
                                        <p:tav tm="0">
                                          <p:val>
                                            <p:strVal val="#ppt_x"/>
                                          </p:val>
                                        </p:tav>
                                        <p:tav tm="100000">
                                          <p:val>
                                            <p:strVal val="#ppt_x"/>
                                          </p:val>
                                        </p:tav>
                                      </p:tavLst>
                                    </p:anim>
                                    <p:anim calcmode="lin" valueType="num">
                                      <p:cBhvr additive="base">
                                        <p:cTn id="86" dur="500" fill="hold"/>
                                        <p:tgtEl>
                                          <p:spTgt spid="18"/>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500" fill="hold"/>
                                        <p:tgtEl>
                                          <p:spTgt spid="19"/>
                                        </p:tgtEl>
                                        <p:attrNameLst>
                                          <p:attrName>ppt_x</p:attrName>
                                        </p:attrNameLst>
                                      </p:cBhvr>
                                      <p:tavLst>
                                        <p:tav tm="0">
                                          <p:val>
                                            <p:strVal val="#ppt_x"/>
                                          </p:val>
                                        </p:tav>
                                        <p:tav tm="100000">
                                          <p:val>
                                            <p:strVal val="#ppt_x"/>
                                          </p:val>
                                        </p:tav>
                                      </p:tavLst>
                                    </p:anim>
                                    <p:anim calcmode="lin" valueType="num">
                                      <p:cBhvr additive="base">
                                        <p:cTn id="90" dur="500" fill="hold"/>
                                        <p:tgtEl>
                                          <p:spTgt spid="19"/>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20"/>
                                        </p:tgtEl>
                                        <p:attrNameLst>
                                          <p:attrName>style.visibility</p:attrName>
                                        </p:attrNameLst>
                                      </p:cBhvr>
                                      <p:to>
                                        <p:strVal val="visible"/>
                                      </p:to>
                                    </p:set>
                                    <p:anim calcmode="lin" valueType="num">
                                      <p:cBhvr additive="base">
                                        <p:cTn id="93" dur="500" fill="hold"/>
                                        <p:tgtEl>
                                          <p:spTgt spid="20"/>
                                        </p:tgtEl>
                                        <p:attrNameLst>
                                          <p:attrName>ppt_x</p:attrName>
                                        </p:attrNameLst>
                                      </p:cBhvr>
                                      <p:tavLst>
                                        <p:tav tm="0">
                                          <p:val>
                                            <p:strVal val="#ppt_x"/>
                                          </p:val>
                                        </p:tav>
                                        <p:tav tm="100000">
                                          <p:val>
                                            <p:strVal val="#ppt_x"/>
                                          </p:val>
                                        </p:tav>
                                      </p:tavLst>
                                    </p:anim>
                                    <p:anim calcmode="lin" valueType="num">
                                      <p:cBhvr additive="base">
                                        <p:cTn id="94" dur="500" fill="hold"/>
                                        <p:tgtEl>
                                          <p:spTgt spid="20"/>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21"/>
                                        </p:tgtEl>
                                        <p:attrNameLst>
                                          <p:attrName>style.visibility</p:attrName>
                                        </p:attrNameLst>
                                      </p:cBhvr>
                                      <p:to>
                                        <p:strVal val="visible"/>
                                      </p:to>
                                    </p:set>
                                    <p:anim calcmode="lin" valueType="num">
                                      <p:cBhvr additive="base">
                                        <p:cTn id="97" dur="500" fill="hold"/>
                                        <p:tgtEl>
                                          <p:spTgt spid="21"/>
                                        </p:tgtEl>
                                        <p:attrNameLst>
                                          <p:attrName>ppt_x</p:attrName>
                                        </p:attrNameLst>
                                      </p:cBhvr>
                                      <p:tavLst>
                                        <p:tav tm="0">
                                          <p:val>
                                            <p:strVal val="#ppt_x"/>
                                          </p:val>
                                        </p:tav>
                                        <p:tav tm="100000">
                                          <p:val>
                                            <p:strVal val="#ppt_x"/>
                                          </p:val>
                                        </p:tav>
                                      </p:tavLst>
                                    </p:anim>
                                    <p:anim calcmode="lin" valueType="num">
                                      <p:cBhvr additive="base">
                                        <p:cTn id="98" dur="500" fill="hold"/>
                                        <p:tgtEl>
                                          <p:spTgt spid="21"/>
                                        </p:tgtEl>
                                        <p:attrNameLst>
                                          <p:attrName>ppt_y</p:attrName>
                                        </p:attrNameLst>
                                      </p:cBhvr>
                                      <p:tavLst>
                                        <p:tav tm="0">
                                          <p:val>
                                            <p:strVal val="1+#ppt_h/2"/>
                                          </p:val>
                                        </p:tav>
                                        <p:tav tm="100000">
                                          <p:val>
                                            <p:strVal val="#ppt_y"/>
                                          </p:val>
                                        </p:tav>
                                      </p:tavLst>
                                    </p:anim>
                                  </p:childTnLst>
                                </p:cTn>
                              </p:par>
                              <p:par>
                                <p:cTn id="99" presetID="2" presetClass="entr" presetSubtype="4" fill="hold" grpId="0" nodeType="withEffect">
                                  <p:stCondLst>
                                    <p:cond delay="0"/>
                                  </p:stCondLst>
                                  <p:childTnLst>
                                    <p:set>
                                      <p:cBhvr>
                                        <p:cTn id="100" dur="1" fill="hold">
                                          <p:stCondLst>
                                            <p:cond delay="0"/>
                                          </p:stCondLst>
                                        </p:cTn>
                                        <p:tgtEl>
                                          <p:spTgt spid="22"/>
                                        </p:tgtEl>
                                        <p:attrNameLst>
                                          <p:attrName>style.visibility</p:attrName>
                                        </p:attrNameLst>
                                      </p:cBhvr>
                                      <p:to>
                                        <p:strVal val="visible"/>
                                      </p:to>
                                    </p:set>
                                    <p:anim calcmode="lin" valueType="num">
                                      <p:cBhvr additive="base">
                                        <p:cTn id="101" dur="500" fill="hold"/>
                                        <p:tgtEl>
                                          <p:spTgt spid="22"/>
                                        </p:tgtEl>
                                        <p:attrNameLst>
                                          <p:attrName>ppt_x</p:attrName>
                                        </p:attrNameLst>
                                      </p:cBhvr>
                                      <p:tavLst>
                                        <p:tav tm="0">
                                          <p:val>
                                            <p:strVal val="#ppt_x"/>
                                          </p:val>
                                        </p:tav>
                                        <p:tav tm="100000">
                                          <p:val>
                                            <p:strVal val="#ppt_x"/>
                                          </p:val>
                                        </p:tav>
                                      </p:tavLst>
                                    </p:anim>
                                    <p:anim calcmode="lin" valueType="num">
                                      <p:cBhvr additive="base">
                                        <p:cTn id="102" dur="500" fill="hold"/>
                                        <p:tgtEl>
                                          <p:spTgt spid="22"/>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23"/>
                                        </p:tgtEl>
                                        <p:attrNameLst>
                                          <p:attrName>style.visibility</p:attrName>
                                        </p:attrNameLst>
                                      </p:cBhvr>
                                      <p:to>
                                        <p:strVal val="visible"/>
                                      </p:to>
                                    </p:set>
                                    <p:anim calcmode="lin" valueType="num">
                                      <p:cBhvr additive="base">
                                        <p:cTn id="105" dur="500" fill="hold"/>
                                        <p:tgtEl>
                                          <p:spTgt spid="23"/>
                                        </p:tgtEl>
                                        <p:attrNameLst>
                                          <p:attrName>ppt_x</p:attrName>
                                        </p:attrNameLst>
                                      </p:cBhvr>
                                      <p:tavLst>
                                        <p:tav tm="0">
                                          <p:val>
                                            <p:strVal val="#ppt_x"/>
                                          </p:val>
                                        </p:tav>
                                        <p:tav tm="100000">
                                          <p:val>
                                            <p:strVal val="#ppt_x"/>
                                          </p:val>
                                        </p:tav>
                                      </p:tavLst>
                                    </p:anim>
                                    <p:anim calcmode="lin" valueType="num">
                                      <p:cBhvr additive="base">
                                        <p:cTn id="106" dur="500" fill="hold"/>
                                        <p:tgtEl>
                                          <p:spTgt spid="23"/>
                                        </p:tgtEl>
                                        <p:attrNameLst>
                                          <p:attrName>ppt_y</p:attrName>
                                        </p:attrNameLst>
                                      </p:cBhvr>
                                      <p:tavLst>
                                        <p:tav tm="0">
                                          <p:val>
                                            <p:strVal val="1+#ppt_h/2"/>
                                          </p:val>
                                        </p:tav>
                                        <p:tav tm="100000">
                                          <p:val>
                                            <p:strVal val="#ppt_y"/>
                                          </p:val>
                                        </p:tav>
                                      </p:tavLst>
                                    </p:anim>
                                  </p:childTnLst>
                                </p:cTn>
                              </p:par>
                              <p:par>
                                <p:cTn id="107" presetID="2" presetClass="entr" presetSubtype="4" fill="hold" grpId="0" nodeType="withEffect">
                                  <p:stCondLst>
                                    <p:cond delay="0"/>
                                  </p:stCondLst>
                                  <p:childTnLst>
                                    <p:set>
                                      <p:cBhvr>
                                        <p:cTn id="108" dur="1" fill="hold">
                                          <p:stCondLst>
                                            <p:cond delay="0"/>
                                          </p:stCondLst>
                                        </p:cTn>
                                        <p:tgtEl>
                                          <p:spTgt spid="24"/>
                                        </p:tgtEl>
                                        <p:attrNameLst>
                                          <p:attrName>style.visibility</p:attrName>
                                        </p:attrNameLst>
                                      </p:cBhvr>
                                      <p:to>
                                        <p:strVal val="visible"/>
                                      </p:to>
                                    </p:set>
                                    <p:anim calcmode="lin" valueType="num">
                                      <p:cBhvr additive="base">
                                        <p:cTn id="109" dur="500" fill="hold"/>
                                        <p:tgtEl>
                                          <p:spTgt spid="24"/>
                                        </p:tgtEl>
                                        <p:attrNameLst>
                                          <p:attrName>ppt_x</p:attrName>
                                        </p:attrNameLst>
                                      </p:cBhvr>
                                      <p:tavLst>
                                        <p:tav tm="0">
                                          <p:val>
                                            <p:strVal val="#ppt_x"/>
                                          </p:val>
                                        </p:tav>
                                        <p:tav tm="100000">
                                          <p:val>
                                            <p:strVal val="#ppt_x"/>
                                          </p:val>
                                        </p:tav>
                                      </p:tavLst>
                                    </p:anim>
                                    <p:anim calcmode="lin" valueType="num">
                                      <p:cBhvr additive="base">
                                        <p:cTn id="110" dur="500" fill="hold"/>
                                        <p:tgtEl>
                                          <p:spTgt spid="24"/>
                                        </p:tgtEl>
                                        <p:attrNameLst>
                                          <p:attrName>ppt_y</p:attrName>
                                        </p:attrNameLst>
                                      </p:cBhvr>
                                      <p:tavLst>
                                        <p:tav tm="0">
                                          <p:val>
                                            <p:strVal val="1+#ppt_h/2"/>
                                          </p:val>
                                        </p:tav>
                                        <p:tav tm="100000">
                                          <p:val>
                                            <p:strVal val="#ppt_y"/>
                                          </p:val>
                                        </p:tav>
                                      </p:tavLst>
                                    </p:anim>
                                  </p:childTnLst>
                                </p:cTn>
                              </p:par>
                              <p:par>
                                <p:cTn id="111" presetID="2" presetClass="entr" presetSubtype="4" fill="hold" grpId="0" nodeType="withEffect">
                                  <p:stCondLst>
                                    <p:cond delay="0"/>
                                  </p:stCondLst>
                                  <p:childTnLst>
                                    <p:set>
                                      <p:cBhvr>
                                        <p:cTn id="112" dur="1" fill="hold">
                                          <p:stCondLst>
                                            <p:cond delay="0"/>
                                          </p:stCondLst>
                                        </p:cTn>
                                        <p:tgtEl>
                                          <p:spTgt spid="25"/>
                                        </p:tgtEl>
                                        <p:attrNameLst>
                                          <p:attrName>style.visibility</p:attrName>
                                        </p:attrNameLst>
                                      </p:cBhvr>
                                      <p:to>
                                        <p:strVal val="visible"/>
                                      </p:to>
                                    </p:set>
                                    <p:anim calcmode="lin" valueType="num">
                                      <p:cBhvr additive="base">
                                        <p:cTn id="113" dur="500" fill="hold"/>
                                        <p:tgtEl>
                                          <p:spTgt spid="25"/>
                                        </p:tgtEl>
                                        <p:attrNameLst>
                                          <p:attrName>ppt_x</p:attrName>
                                        </p:attrNameLst>
                                      </p:cBhvr>
                                      <p:tavLst>
                                        <p:tav tm="0">
                                          <p:val>
                                            <p:strVal val="#ppt_x"/>
                                          </p:val>
                                        </p:tav>
                                        <p:tav tm="100000">
                                          <p:val>
                                            <p:strVal val="#ppt_x"/>
                                          </p:val>
                                        </p:tav>
                                      </p:tavLst>
                                    </p:anim>
                                    <p:anim calcmode="lin" valueType="num">
                                      <p:cBhvr additive="base">
                                        <p:cTn id="114" dur="500" fill="hold"/>
                                        <p:tgtEl>
                                          <p:spTgt spid="25"/>
                                        </p:tgtEl>
                                        <p:attrNameLst>
                                          <p:attrName>ppt_y</p:attrName>
                                        </p:attrNameLst>
                                      </p:cBhvr>
                                      <p:tavLst>
                                        <p:tav tm="0">
                                          <p:val>
                                            <p:strVal val="1+#ppt_h/2"/>
                                          </p:val>
                                        </p:tav>
                                        <p:tav tm="100000">
                                          <p:val>
                                            <p:strVal val="#ppt_y"/>
                                          </p:val>
                                        </p:tav>
                                      </p:tavLst>
                                    </p:anim>
                                  </p:childTnLst>
                                </p:cTn>
                              </p:par>
                              <p:par>
                                <p:cTn id="115" presetID="2" presetClass="entr" presetSubtype="4" fill="hold" grpId="0" nodeType="withEffect">
                                  <p:stCondLst>
                                    <p:cond delay="0"/>
                                  </p:stCondLst>
                                  <p:childTnLst>
                                    <p:set>
                                      <p:cBhvr>
                                        <p:cTn id="116" dur="1" fill="hold">
                                          <p:stCondLst>
                                            <p:cond delay="0"/>
                                          </p:stCondLst>
                                        </p:cTn>
                                        <p:tgtEl>
                                          <p:spTgt spid="26"/>
                                        </p:tgtEl>
                                        <p:attrNameLst>
                                          <p:attrName>style.visibility</p:attrName>
                                        </p:attrNameLst>
                                      </p:cBhvr>
                                      <p:to>
                                        <p:strVal val="visible"/>
                                      </p:to>
                                    </p:set>
                                    <p:anim calcmode="lin" valueType="num">
                                      <p:cBhvr additive="base">
                                        <p:cTn id="117" dur="500" fill="hold"/>
                                        <p:tgtEl>
                                          <p:spTgt spid="26"/>
                                        </p:tgtEl>
                                        <p:attrNameLst>
                                          <p:attrName>ppt_x</p:attrName>
                                        </p:attrNameLst>
                                      </p:cBhvr>
                                      <p:tavLst>
                                        <p:tav tm="0">
                                          <p:val>
                                            <p:strVal val="#ppt_x"/>
                                          </p:val>
                                        </p:tav>
                                        <p:tav tm="100000">
                                          <p:val>
                                            <p:strVal val="#ppt_x"/>
                                          </p:val>
                                        </p:tav>
                                      </p:tavLst>
                                    </p:anim>
                                    <p:anim calcmode="lin" valueType="num">
                                      <p:cBhvr additive="base">
                                        <p:cTn id="11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0099" y="-14610"/>
            <a:ext cx="7203832"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rPr>
              <a:t>PERFORMANCE (INT, P4)</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912" y="745080"/>
            <a:ext cx="9130175" cy="5204200"/>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2714958" y="4346054"/>
            <a:ext cx="416575" cy="4165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6" name="Oval 5"/>
          <p:cNvSpPr/>
          <p:nvPr/>
        </p:nvSpPr>
        <p:spPr>
          <a:xfrm>
            <a:off x="4102160" y="4317787"/>
            <a:ext cx="416575" cy="4165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7" name="Oval 6"/>
          <p:cNvSpPr/>
          <p:nvPr/>
        </p:nvSpPr>
        <p:spPr>
          <a:xfrm>
            <a:off x="4740399" y="4393679"/>
            <a:ext cx="504056" cy="86409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4" name="Down Arrow 3"/>
          <p:cNvSpPr/>
          <p:nvPr/>
        </p:nvSpPr>
        <p:spPr>
          <a:xfrm rot="10800000">
            <a:off x="1115616" y="4490070"/>
            <a:ext cx="360040" cy="64807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 name="Down Arrow 9"/>
          <p:cNvSpPr/>
          <p:nvPr/>
        </p:nvSpPr>
        <p:spPr>
          <a:xfrm rot="10800000">
            <a:off x="2483768" y="4490070"/>
            <a:ext cx="360040" cy="64807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 name="Down Arrow 10"/>
          <p:cNvSpPr/>
          <p:nvPr/>
        </p:nvSpPr>
        <p:spPr>
          <a:xfrm rot="10800000">
            <a:off x="4552950" y="4490069"/>
            <a:ext cx="360040" cy="64807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 name="Down Arrow 11"/>
          <p:cNvSpPr/>
          <p:nvPr/>
        </p:nvSpPr>
        <p:spPr>
          <a:xfrm rot="10800000">
            <a:off x="7308305" y="4490070"/>
            <a:ext cx="360040" cy="64807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3" name="Down Arrow 12"/>
          <p:cNvSpPr/>
          <p:nvPr/>
        </p:nvSpPr>
        <p:spPr>
          <a:xfrm rot="10800000">
            <a:off x="8676456" y="4490070"/>
            <a:ext cx="360040" cy="64807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4" name="Down Arrow 13"/>
          <p:cNvSpPr/>
          <p:nvPr/>
        </p:nvSpPr>
        <p:spPr>
          <a:xfrm rot="10800000">
            <a:off x="5921103" y="4486830"/>
            <a:ext cx="360040" cy="654553"/>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5" name="Down Arrow 14"/>
          <p:cNvSpPr/>
          <p:nvPr/>
        </p:nvSpPr>
        <p:spPr>
          <a:xfrm rot="10800000">
            <a:off x="1797595" y="4490070"/>
            <a:ext cx="360040" cy="648072"/>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6" name="Down Arrow 15"/>
          <p:cNvSpPr/>
          <p:nvPr/>
        </p:nvSpPr>
        <p:spPr>
          <a:xfrm rot="10800000">
            <a:off x="3175274" y="4490070"/>
            <a:ext cx="360040" cy="648072"/>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7" name="Down Arrow 16"/>
          <p:cNvSpPr/>
          <p:nvPr/>
        </p:nvSpPr>
        <p:spPr>
          <a:xfrm rot="10800000">
            <a:off x="6612607" y="4490070"/>
            <a:ext cx="360040" cy="648072"/>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8" name="Down Arrow 17"/>
          <p:cNvSpPr/>
          <p:nvPr/>
        </p:nvSpPr>
        <p:spPr>
          <a:xfrm rot="10800000">
            <a:off x="3851921" y="4490070"/>
            <a:ext cx="360040" cy="648072"/>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3" name="Slide Number Placeholder 2"/>
          <p:cNvSpPr>
            <a:spLocks noGrp="1"/>
          </p:cNvSpPr>
          <p:nvPr>
            <p:ph type="sldNum" sz="quarter" idx="12"/>
          </p:nvPr>
        </p:nvSpPr>
        <p:spPr/>
        <p:txBody>
          <a:bodyPr/>
          <a:lstStyle/>
          <a:p>
            <a:fld id="{8B09F3FB-1EC0-4694-B08F-BFFAD3DB7FEA}" type="slidenum">
              <a:rPr lang="de-CH" smtClean="0"/>
              <a:t>31</a:t>
            </a:fld>
            <a:endParaRPr lang="de-CH"/>
          </a:p>
        </p:txBody>
      </p:sp>
    </p:spTree>
    <p:extLst>
      <p:ext uri="{BB962C8B-B14F-4D97-AF65-F5344CB8AC3E}">
        <p14:creationId xmlns:p14="http://schemas.microsoft.com/office/powerpoint/2010/main" val="135394917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heel(1)">
                                      <p:cBhvr>
                                        <p:cTn id="10" dur="1000"/>
                                        <p:tgtEl>
                                          <p:spTgt spid="6"/>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heel(1)">
                                      <p:cBhvr>
                                        <p:cTn id="13" dur="10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xit" presetSubtype="1" fill="hold" grpId="1" nodeType="clickEffect">
                                  <p:stCondLst>
                                    <p:cond delay="0"/>
                                  </p:stCondLst>
                                  <p:childTnLst>
                                    <p:animEffect transition="out" filter="wheel(1)">
                                      <p:cBhvr>
                                        <p:cTn id="17" dur="500"/>
                                        <p:tgtEl>
                                          <p:spTgt spid="2"/>
                                        </p:tgtEl>
                                      </p:cBhvr>
                                    </p:animEffect>
                                    <p:set>
                                      <p:cBhvr>
                                        <p:cTn id="18" dur="1" fill="hold">
                                          <p:stCondLst>
                                            <p:cond delay="499"/>
                                          </p:stCondLst>
                                        </p:cTn>
                                        <p:tgtEl>
                                          <p:spTgt spid="2"/>
                                        </p:tgtEl>
                                        <p:attrNameLst>
                                          <p:attrName>style.visibility</p:attrName>
                                        </p:attrNameLst>
                                      </p:cBhvr>
                                      <p:to>
                                        <p:strVal val="hidden"/>
                                      </p:to>
                                    </p:set>
                                  </p:childTnLst>
                                </p:cTn>
                              </p:par>
                              <p:par>
                                <p:cTn id="19" presetID="21" presetClass="exit" presetSubtype="1" fill="hold" grpId="1" nodeType="withEffect">
                                  <p:stCondLst>
                                    <p:cond delay="0"/>
                                  </p:stCondLst>
                                  <p:childTnLst>
                                    <p:animEffect transition="out" filter="wheel(1)">
                                      <p:cBhvr>
                                        <p:cTn id="20" dur="500"/>
                                        <p:tgtEl>
                                          <p:spTgt spid="6"/>
                                        </p:tgtEl>
                                      </p:cBhvr>
                                    </p:animEffect>
                                    <p:set>
                                      <p:cBhvr>
                                        <p:cTn id="21" dur="1" fill="hold">
                                          <p:stCondLst>
                                            <p:cond delay="499"/>
                                          </p:stCondLst>
                                        </p:cTn>
                                        <p:tgtEl>
                                          <p:spTgt spid="6"/>
                                        </p:tgtEl>
                                        <p:attrNameLst>
                                          <p:attrName>style.visibility</p:attrName>
                                        </p:attrNameLst>
                                      </p:cBhvr>
                                      <p:to>
                                        <p:strVal val="hidden"/>
                                      </p:to>
                                    </p:set>
                                  </p:childTnLst>
                                </p:cTn>
                              </p:par>
                              <p:par>
                                <p:cTn id="22" presetID="21" presetClass="exit" presetSubtype="1" fill="hold" grpId="1" nodeType="withEffect">
                                  <p:stCondLst>
                                    <p:cond delay="0"/>
                                  </p:stCondLst>
                                  <p:childTnLst>
                                    <p:animEffect transition="out" filter="wheel(1)">
                                      <p:cBhvr>
                                        <p:cTn id="23" dur="500"/>
                                        <p:tgtEl>
                                          <p:spTgt spid="7"/>
                                        </p:tgtEl>
                                      </p:cBhvr>
                                    </p:animEffect>
                                    <p:set>
                                      <p:cBhvr>
                                        <p:cTn id="24" dur="1" fill="hold">
                                          <p:stCondLst>
                                            <p:cond delay="499"/>
                                          </p:stCondLst>
                                        </p:cTn>
                                        <p:tgtEl>
                                          <p:spTgt spid="7"/>
                                        </p:tgtEl>
                                        <p:attrNameLst>
                                          <p:attrName>style.visibility</p:attrName>
                                        </p:attrNameLst>
                                      </p:cBhvr>
                                      <p:to>
                                        <p:strVal val="hidden"/>
                                      </p:to>
                                    </p:set>
                                  </p:childTnLst>
                                </p:cTn>
                              </p:par>
                            </p:childTnLst>
                          </p:cTn>
                        </p:par>
                        <p:par>
                          <p:cTn id="25" fill="hold">
                            <p:stCondLst>
                              <p:cond delay="500"/>
                            </p:stCondLst>
                            <p:childTnLst>
                              <p:par>
                                <p:cTn id="26" presetID="2" presetClass="entr" presetSubtype="4"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ppt_x"/>
                                          </p:val>
                                        </p:tav>
                                        <p:tav tm="100000">
                                          <p:val>
                                            <p:strVal val="#ppt_x"/>
                                          </p:val>
                                        </p:tav>
                                      </p:tavLst>
                                    </p:anim>
                                    <p:anim calcmode="lin" valueType="num">
                                      <p:cBhvr additive="base">
                                        <p:cTn id="29" dur="500" fill="hold"/>
                                        <p:tgtEl>
                                          <p:spTgt spid="4"/>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fill="hold"/>
                                        <p:tgtEl>
                                          <p:spTgt spid="11"/>
                                        </p:tgtEl>
                                        <p:attrNameLst>
                                          <p:attrName>ppt_x</p:attrName>
                                        </p:attrNameLst>
                                      </p:cBhvr>
                                      <p:tavLst>
                                        <p:tav tm="0">
                                          <p:val>
                                            <p:strVal val="#ppt_x"/>
                                          </p:val>
                                        </p:tav>
                                        <p:tav tm="100000">
                                          <p:val>
                                            <p:strVal val="#ppt_x"/>
                                          </p:val>
                                        </p:tav>
                                      </p:tavLst>
                                    </p:anim>
                                    <p:anim calcmode="lin" valueType="num">
                                      <p:cBhvr additive="base">
                                        <p:cTn id="37" dur="500" fill="hold"/>
                                        <p:tgtEl>
                                          <p:spTgt spid="11"/>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 calcmode="lin" valueType="num">
                                      <p:cBhvr additive="base">
                                        <p:cTn id="40" dur="500" fill="hold"/>
                                        <p:tgtEl>
                                          <p:spTgt spid="14"/>
                                        </p:tgtEl>
                                        <p:attrNameLst>
                                          <p:attrName>ppt_x</p:attrName>
                                        </p:attrNameLst>
                                      </p:cBhvr>
                                      <p:tavLst>
                                        <p:tav tm="0">
                                          <p:val>
                                            <p:strVal val="#ppt_x"/>
                                          </p:val>
                                        </p:tav>
                                        <p:tav tm="100000">
                                          <p:val>
                                            <p:strVal val="#ppt_x"/>
                                          </p:val>
                                        </p:tav>
                                      </p:tavLst>
                                    </p:anim>
                                    <p:anim calcmode="lin" valueType="num">
                                      <p:cBhvr additive="base">
                                        <p:cTn id="41" dur="500" fill="hold"/>
                                        <p:tgtEl>
                                          <p:spTgt spid="14"/>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ppt_x"/>
                                          </p:val>
                                        </p:tav>
                                        <p:tav tm="100000">
                                          <p:val>
                                            <p:strVal val="#ppt_x"/>
                                          </p:val>
                                        </p:tav>
                                      </p:tavLst>
                                    </p:anim>
                                    <p:anim calcmode="lin" valueType="num">
                                      <p:cBhvr additive="base">
                                        <p:cTn id="45" dur="500" fill="hold"/>
                                        <p:tgtEl>
                                          <p:spTgt spid="12"/>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additive="base">
                                        <p:cTn id="48" dur="500" fill="hold"/>
                                        <p:tgtEl>
                                          <p:spTgt spid="13"/>
                                        </p:tgtEl>
                                        <p:attrNameLst>
                                          <p:attrName>ppt_x</p:attrName>
                                        </p:attrNameLst>
                                      </p:cBhvr>
                                      <p:tavLst>
                                        <p:tav tm="0">
                                          <p:val>
                                            <p:strVal val="#ppt_x"/>
                                          </p:val>
                                        </p:tav>
                                        <p:tav tm="100000">
                                          <p:val>
                                            <p:strVal val="#ppt_x"/>
                                          </p:val>
                                        </p:tav>
                                      </p:tavLst>
                                    </p:anim>
                                    <p:anim calcmode="lin" valueType="num">
                                      <p:cBhvr additive="base">
                                        <p:cTn id="4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 calcmode="lin" valueType="num">
                                      <p:cBhvr additive="base">
                                        <p:cTn id="54" dur="500" fill="hold"/>
                                        <p:tgtEl>
                                          <p:spTgt spid="15"/>
                                        </p:tgtEl>
                                        <p:attrNameLst>
                                          <p:attrName>ppt_x</p:attrName>
                                        </p:attrNameLst>
                                      </p:cBhvr>
                                      <p:tavLst>
                                        <p:tav tm="0">
                                          <p:val>
                                            <p:strVal val="#ppt_x"/>
                                          </p:val>
                                        </p:tav>
                                        <p:tav tm="100000">
                                          <p:val>
                                            <p:strVal val="#ppt_x"/>
                                          </p:val>
                                        </p:tav>
                                      </p:tavLst>
                                    </p:anim>
                                    <p:anim calcmode="lin" valueType="num">
                                      <p:cBhvr additive="base">
                                        <p:cTn id="55" dur="500" fill="hold"/>
                                        <p:tgtEl>
                                          <p:spTgt spid="15"/>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16"/>
                                        </p:tgtEl>
                                        <p:attrNameLst>
                                          <p:attrName>style.visibility</p:attrName>
                                        </p:attrNameLst>
                                      </p:cBhvr>
                                      <p:to>
                                        <p:strVal val="visible"/>
                                      </p:to>
                                    </p:set>
                                    <p:anim calcmode="lin" valueType="num">
                                      <p:cBhvr additive="base">
                                        <p:cTn id="58" dur="500" fill="hold"/>
                                        <p:tgtEl>
                                          <p:spTgt spid="16"/>
                                        </p:tgtEl>
                                        <p:attrNameLst>
                                          <p:attrName>ppt_x</p:attrName>
                                        </p:attrNameLst>
                                      </p:cBhvr>
                                      <p:tavLst>
                                        <p:tav tm="0">
                                          <p:val>
                                            <p:strVal val="#ppt_x"/>
                                          </p:val>
                                        </p:tav>
                                        <p:tav tm="100000">
                                          <p:val>
                                            <p:strVal val="#ppt_x"/>
                                          </p:val>
                                        </p:tav>
                                      </p:tavLst>
                                    </p:anim>
                                    <p:anim calcmode="lin" valueType="num">
                                      <p:cBhvr additive="base">
                                        <p:cTn id="59" dur="500" fill="hold"/>
                                        <p:tgtEl>
                                          <p:spTgt spid="16"/>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17"/>
                                        </p:tgtEl>
                                        <p:attrNameLst>
                                          <p:attrName>style.visibility</p:attrName>
                                        </p:attrNameLst>
                                      </p:cBhvr>
                                      <p:to>
                                        <p:strVal val="visible"/>
                                      </p:to>
                                    </p:set>
                                    <p:anim calcmode="lin" valueType="num">
                                      <p:cBhvr additive="base">
                                        <p:cTn id="62" dur="500" fill="hold"/>
                                        <p:tgtEl>
                                          <p:spTgt spid="17"/>
                                        </p:tgtEl>
                                        <p:attrNameLst>
                                          <p:attrName>ppt_x</p:attrName>
                                        </p:attrNameLst>
                                      </p:cBhvr>
                                      <p:tavLst>
                                        <p:tav tm="0">
                                          <p:val>
                                            <p:strVal val="#ppt_x"/>
                                          </p:val>
                                        </p:tav>
                                        <p:tav tm="100000">
                                          <p:val>
                                            <p:strVal val="#ppt_x"/>
                                          </p:val>
                                        </p:tav>
                                      </p:tavLst>
                                    </p:anim>
                                    <p:anim calcmode="lin" valueType="num">
                                      <p:cBhvr additive="base">
                                        <p:cTn id="63" dur="500" fill="hold"/>
                                        <p:tgtEl>
                                          <p:spTgt spid="17"/>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18"/>
                                        </p:tgtEl>
                                        <p:attrNameLst>
                                          <p:attrName>style.visibility</p:attrName>
                                        </p:attrNameLst>
                                      </p:cBhvr>
                                      <p:to>
                                        <p:strVal val="visible"/>
                                      </p:to>
                                    </p:set>
                                    <p:anim calcmode="lin" valueType="num">
                                      <p:cBhvr additive="base">
                                        <p:cTn id="66" dur="500" fill="hold"/>
                                        <p:tgtEl>
                                          <p:spTgt spid="18"/>
                                        </p:tgtEl>
                                        <p:attrNameLst>
                                          <p:attrName>ppt_x</p:attrName>
                                        </p:attrNameLst>
                                      </p:cBhvr>
                                      <p:tavLst>
                                        <p:tav tm="0">
                                          <p:val>
                                            <p:strVal val="#ppt_x"/>
                                          </p:val>
                                        </p:tav>
                                        <p:tav tm="100000">
                                          <p:val>
                                            <p:strVal val="#ppt_x"/>
                                          </p:val>
                                        </p:tav>
                                      </p:tavLst>
                                    </p:anim>
                                    <p:anim calcmode="lin" valueType="num">
                                      <p:cBhvr additive="base">
                                        <p:cTn id="67"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6" grpId="0" animBg="1"/>
      <p:bldP spid="6" grpId="1" animBg="1"/>
      <p:bldP spid="7" grpId="0" animBg="1"/>
      <p:bldP spid="7" grpId="1" animBg="1"/>
      <p:bldP spid="4"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Dany\Desktop\Sparc I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049" y="1123844"/>
            <a:ext cx="7779903" cy="46103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399372" y="404664"/>
            <a:ext cx="4345292"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rPr>
              <a:t>Comparison</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
        <p:nvSpPr>
          <p:cNvPr id="3" name="Left-Right Arrow 2"/>
          <p:cNvSpPr/>
          <p:nvPr/>
        </p:nvSpPr>
        <p:spPr>
          <a:xfrm rot="2700000">
            <a:off x="3193592" y="2415379"/>
            <a:ext cx="2748313" cy="1095192"/>
          </a:xfrm>
          <a:prstGeom prst="leftRightArrow">
            <a:avLst/>
          </a:prstGeom>
          <a:gradFill flip="none" rotWithShape="1">
            <a:gsLst>
              <a:gs pos="0">
                <a:srgbClr val="FF0000"/>
              </a:gs>
              <a:gs pos="100000">
                <a:srgbClr val="00B05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7" name="Flowchart: Connector 6"/>
          <p:cNvSpPr/>
          <p:nvPr/>
        </p:nvSpPr>
        <p:spPr>
          <a:xfrm>
            <a:off x="6268660" y="3597726"/>
            <a:ext cx="576064" cy="576064"/>
          </a:xfrm>
          <a:prstGeom prst="flowChartConnector">
            <a:avLst/>
          </a:pr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9" name="Flowchart: Connector 8"/>
          <p:cNvSpPr/>
          <p:nvPr/>
        </p:nvSpPr>
        <p:spPr>
          <a:xfrm>
            <a:off x="5996394" y="3068960"/>
            <a:ext cx="576064" cy="576064"/>
          </a:xfrm>
          <a:prstGeom prst="flowChartConnector">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 name="Flowchart: Connector 9"/>
          <p:cNvSpPr/>
          <p:nvPr/>
        </p:nvSpPr>
        <p:spPr>
          <a:xfrm>
            <a:off x="5811902" y="1381244"/>
            <a:ext cx="576064" cy="576064"/>
          </a:xfrm>
          <a:prstGeom prst="flowChartConnector">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8" name="Slide Number Placeholder 7"/>
          <p:cNvSpPr>
            <a:spLocks noGrp="1"/>
          </p:cNvSpPr>
          <p:nvPr>
            <p:ph type="sldNum" sz="quarter" idx="12"/>
          </p:nvPr>
        </p:nvSpPr>
        <p:spPr/>
        <p:txBody>
          <a:bodyPr/>
          <a:lstStyle/>
          <a:p>
            <a:fld id="{8B09F3FB-1EC0-4694-B08F-BFFAD3DB7FEA}" type="slidenum">
              <a:rPr lang="de-CH" smtClean="0"/>
              <a:t>32</a:t>
            </a:fld>
            <a:endParaRPr lang="de-CH"/>
          </a:p>
        </p:txBody>
      </p:sp>
    </p:spTree>
    <p:extLst>
      <p:ext uri="{BB962C8B-B14F-4D97-AF65-F5344CB8AC3E}">
        <p14:creationId xmlns:p14="http://schemas.microsoft.com/office/powerpoint/2010/main" val="118385732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500"/>
                                        <p:tgtEl>
                                          <p:spTgt spid="7"/>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heel(1)">
                                      <p:cBhvr>
                                        <p:cTn id="10" dur="500"/>
                                        <p:tgtEl>
                                          <p:spTgt spid="9"/>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heel(1)">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08456" y="404664"/>
            <a:ext cx="4727128"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THE </a:t>
            </a:r>
            <a:r>
              <a:rPr lang="en-U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rPr>
              <a:t>DOWNSIDE</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grpSp>
        <p:nvGrpSpPr>
          <p:cNvPr id="38" name="Group 37"/>
          <p:cNvGrpSpPr/>
          <p:nvPr/>
        </p:nvGrpSpPr>
        <p:grpSpPr>
          <a:xfrm>
            <a:off x="244680" y="2276872"/>
            <a:ext cx="8618040" cy="2592288"/>
            <a:chOff x="244680" y="2996952"/>
            <a:chExt cx="8618040" cy="2592288"/>
          </a:xfrm>
        </p:grpSpPr>
        <p:sp>
          <p:nvSpPr>
            <p:cNvPr id="3" name="Rectangle 2"/>
            <p:cNvSpPr/>
            <p:nvPr/>
          </p:nvSpPr>
          <p:spPr>
            <a:xfrm>
              <a:off x="251520" y="2996952"/>
              <a:ext cx="213120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CH" sz="4000" dirty="0" smtClean="0"/>
                <a:t>CE: 2.96h</a:t>
              </a:r>
              <a:endParaRPr lang="de-CH" sz="4000" dirty="0"/>
            </a:p>
          </p:txBody>
        </p:sp>
        <p:sp>
          <p:nvSpPr>
            <p:cNvPr id="13" name="Rectangle 12"/>
            <p:cNvSpPr/>
            <p:nvPr/>
          </p:nvSpPr>
          <p:spPr>
            <a:xfrm>
              <a:off x="244680" y="3933056"/>
              <a:ext cx="324720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CH" sz="4000" dirty="0" smtClean="0"/>
                <a:t>OSE: 4.51h</a:t>
              </a:r>
              <a:endParaRPr lang="de-CH" sz="4000" dirty="0"/>
            </a:p>
          </p:txBody>
        </p:sp>
        <p:sp>
          <p:nvSpPr>
            <p:cNvPr id="14" name="Rectangle 13"/>
            <p:cNvSpPr/>
            <p:nvPr/>
          </p:nvSpPr>
          <p:spPr>
            <a:xfrm>
              <a:off x="251520" y="4869160"/>
              <a:ext cx="861120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CH" sz="4000" dirty="0" smtClean="0"/>
                <a:t>SS: 11.96h</a:t>
              </a:r>
              <a:endParaRPr lang="de-CH" sz="4000" dirty="0"/>
            </a:p>
          </p:txBody>
        </p:sp>
      </p:grpSp>
      <p:sp>
        <p:nvSpPr>
          <p:cNvPr id="39" name="TextBox 38"/>
          <p:cNvSpPr txBox="1"/>
          <p:nvPr/>
        </p:nvSpPr>
        <p:spPr>
          <a:xfrm>
            <a:off x="1657238" y="1515511"/>
            <a:ext cx="5829525" cy="646331"/>
          </a:xfrm>
          <a:prstGeom prst="rect">
            <a:avLst/>
          </a:prstGeom>
          <a:noFill/>
        </p:spPr>
        <p:txBody>
          <a:bodyPr wrap="square" rtlCol="0">
            <a:spAutoFit/>
          </a:bodyPr>
          <a:lstStyle/>
          <a:p>
            <a:pPr algn="ctr"/>
            <a:r>
              <a:rPr lang="de-CH" b="1" dirty="0" smtClean="0"/>
              <a:t>Effective average tuning time on P4 @ 2.8 GHz (To scale)</a:t>
            </a:r>
            <a:endParaRPr lang="de-CH" b="1" dirty="0"/>
          </a:p>
        </p:txBody>
      </p:sp>
      <p:sp>
        <p:nvSpPr>
          <p:cNvPr id="2" name="Slide Number Placeholder 1"/>
          <p:cNvSpPr>
            <a:spLocks noGrp="1"/>
          </p:cNvSpPr>
          <p:nvPr>
            <p:ph type="sldNum" sz="quarter" idx="12"/>
          </p:nvPr>
        </p:nvSpPr>
        <p:spPr/>
        <p:txBody>
          <a:bodyPr/>
          <a:lstStyle/>
          <a:p>
            <a:fld id="{8B09F3FB-1EC0-4694-B08F-BFFAD3DB7FEA}" type="slidenum">
              <a:rPr lang="de-CH" smtClean="0"/>
              <a:t>33</a:t>
            </a:fld>
            <a:endParaRPr lang="de-CH"/>
          </a:p>
        </p:txBody>
      </p:sp>
    </p:spTree>
    <p:extLst>
      <p:ext uri="{BB962C8B-B14F-4D97-AF65-F5344CB8AC3E}">
        <p14:creationId xmlns:p14="http://schemas.microsoft.com/office/powerpoint/2010/main" val="52024625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95543" y="404664"/>
            <a:ext cx="3752951"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THE FUTURE</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
        <p:nvSpPr>
          <p:cNvPr id="2" name="Right Arrow 1"/>
          <p:cNvSpPr/>
          <p:nvPr/>
        </p:nvSpPr>
        <p:spPr>
          <a:xfrm>
            <a:off x="2402250" y="1700808"/>
            <a:ext cx="2035245"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6" name="Right Arrow 5"/>
          <p:cNvSpPr/>
          <p:nvPr/>
        </p:nvSpPr>
        <p:spPr>
          <a:xfrm>
            <a:off x="2402250" y="3556173"/>
            <a:ext cx="2035245"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8" name="Folded Corner 7"/>
          <p:cNvSpPr/>
          <p:nvPr/>
        </p:nvSpPr>
        <p:spPr>
          <a:xfrm>
            <a:off x="1043608" y="3556173"/>
            <a:ext cx="792088" cy="1008112"/>
          </a:xfrm>
          <a:prstGeom prst="foldedCorne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200" b="1" dirty="0" smtClean="0">
                <a:solidFill>
                  <a:schemeClr val="tx1"/>
                </a:solidFill>
              </a:rPr>
              <a:t>#include &lt;stdio.h&gt;</a:t>
            </a:r>
            <a:endParaRPr lang="de-CH" sz="1200" b="1" dirty="0">
              <a:solidFill>
                <a:schemeClr val="tx1"/>
              </a:solidFill>
            </a:endParaRPr>
          </a:p>
        </p:txBody>
      </p:sp>
      <p:sp>
        <p:nvSpPr>
          <p:cNvPr id="4" name="TextBox 3"/>
          <p:cNvSpPr txBox="1"/>
          <p:nvPr/>
        </p:nvSpPr>
        <p:spPr>
          <a:xfrm>
            <a:off x="5129466" y="3127439"/>
            <a:ext cx="2664296" cy="954107"/>
          </a:xfrm>
          <a:prstGeom prst="rect">
            <a:avLst/>
          </a:prstGeom>
          <a:noFill/>
          <a:ln>
            <a:solidFill>
              <a:schemeClr val="tx1"/>
            </a:solidFill>
            <a:prstDash val="dash"/>
          </a:ln>
        </p:spPr>
        <p:txBody>
          <a:bodyPr wrap="square" rtlCol="0">
            <a:spAutoFit/>
          </a:bodyPr>
          <a:lstStyle/>
          <a:p>
            <a:r>
              <a:rPr lang="de-CH" sz="1400" b="1" dirty="0" smtClean="0">
                <a:solidFill>
                  <a:schemeClr val="tx1">
                    <a:lumMod val="65000"/>
                    <a:lumOff val="35000"/>
                  </a:schemeClr>
                </a:solidFill>
                <a:latin typeface="Courier New" pitchFamily="49" charset="0"/>
                <a:cs typeface="Courier New" pitchFamily="49" charset="0"/>
              </a:rPr>
              <a:t>for(i = 0; i &lt; 10; ++i)</a:t>
            </a:r>
          </a:p>
          <a:p>
            <a:r>
              <a:rPr lang="de-CH" sz="1400" b="1" dirty="0" smtClean="0">
                <a:solidFill>
                  <a:schemeClr val="tx1">
                    <a:lumMod val="65000"/>
                    <a:lumOff val="35000"/>
                  </a:schemeClr>
                </a:solidFill>
                <a:latin typeface="Courier New" pitchFamily="49" charset="0"/>
                <a:cs typeface="Courier New" pitchFamily="49" charset="0"/>
              </a:rPr>
              <a:t>{</a:t>
            </a:r>
          </a:p>
          <a:p>
            <a:r>
              <a:rPr lang="de-CH" sz="1400" b="1" dirty="0" smtClean="0">
                <a:solidFill>
                  <a:schemeClr val="tx1">
                    <a:lumMod val="65000"/>
                    <a:lumOff val="35000"/>
                  </a:schemeClr>
                </a:solidFill>
                <a:latin typeface="Courier New" pitchFamily="49" charset="0"/>
                <a:cs typeface="Courier New" pitchFamily="49" charset="0"/>
              </a:rPr>
              <a:t>    //...</a:t>
            </a:r>
            <a:endParaRPr lang="de-CH" sz="1400" b="1" dirty="0">
              <a:solidFill>
                <a:schemeClr val="tx1">
                  <a:lumMod val="65000"/>
                  <a:lumOff val="35000"/>
                </a:schemeClr>
              </a:solidFill>
              <a:latin typeface="Courier New" pitchFamily="49" charset="0"/>
              <a:cs typeface="Courier New" pitchFamily="49" charset="0"/>
            </a:endParaRPr>
          </a:p>
          <a:p>
            <a:r>
              <a:rPr lang="de-CH" sz="1400" b="1" dirty="0" smtClean="0">
                <a:solidFill>
                  <a:schemeClr val="tx1">
                    <a:lumMod val="65000"/>
                    <a:lumOff val="35000"/>
                  </a:schemeClr>
                </a:solidFill>
                <a:latin typeface="Courier New" pitchFamily="49" charset="0"/>
                <a:cs typeface="Courier New" pitchFamily="49" charset="0"/>
              </a:rPr>
              <a:t>}</a:t>
            </a:r>
            <a:endParaRPr lang="de-CH" sz="1400" b="1" dirty="0">
              <a:solidFill>
                <a:schemeClr val="tx1">
                  <a:lumMod val="65000"/>
                  <a:lumOff val="35000"/>
                </a:schemeClr>
              </a:solidFill>
              <a:latin typeface="Courier New" pitchFamily="49" charset="0"/>
              <a:cs typeface="Courier New" pitchFamily="49" charset="0"/>
            </a:endParaRPr>
          </a:p>
        </p:txBody>
      </p:sp>
      <p:sp>
        <p:nvSpPr>
          <p:cNvPr id="10" name="TextBox 9"/>
          <p:cNvSpPr txBox="1"/>
          <p:nvPr/>
        </p:nvSpPr>
        <p:spPr>
          <a:xfrm>
            <a:off x="7452320" y="4279344"/>
            <a:ext cx="1242734" cy="954107"/>
          </a:xfrm>
          <a:prstGeom prst="rect">
            <a:avLst/>
          </a:prstGeom>
          <a:noFill/>
          <a:ln>
            <a:solidFill>
              <a:schemeClr val="tx1"/>
            </a:solidFill>
            <a:prstDash val="dash"/>
          </a:ln>
        </p:spPr>
        <p:txBody>
          <a:bodyPr wrap="square" rtlCol="0">
            <a:spAutoFit/>
          </a:bodyPr>
          <a:lstStyle/>
          <a:p>
            <a:r>
              <a:rPr lang="de-CH" sz="1400" b="1" dirty="0" smtClean="0">
                <a:solidFill>
                  <a:schemeClr val="tx1">
                    <a:lumMod val="65000"/>
                    <a:lumOff val="35000"/>
                  </a:schemeClr>
                </a:solidFill>
                <a:latin typeface="Courier New" pitchFamily="49" charset="0"/>
                <a:cs typeface="Courier New" pitchFamily="49" charset="0"/>
              </a:rPr>
              <a:t>if(!over)</a:t>
            </a:r>
          </a:p>
          <a:p>
            <a:r>
              <a:rPr lang="de-CH" sz="1400" b="1" dirty="0" smtClean="0">
                <a:solidFill>
                  <a:schemeClr val="tx1">
                    <a:lumMod val="65000"/>
                    <a:lumOff val="35000"/>
                  </a:schemeClr>
                </a:solidFill>
                <a:latin typeface="Courier New" pitchFamily="49" charset="0"/>
                <a:cs typeface="Courier New" pitchFamily="49" charset="0"/>
              </a:rPr>
              <a:t>{</a:t>
            </a:r>
          </a:p>
          <a:p>
            <a:r>
              <a:rPr lang="de-CH" sz="1400" b="1" dirty="0" smtClean="0">
                <a:solidFill>
                  <a:schemeClr val="tx1">
                    <a:lumMod val="65000"/>
                    <a:lumOff val="35000"/>
                  </a:schemeClr>
                </a:solidFill>
                <a:latin typeface="Courier New" pitchFamily="49" charset="0"/>
                <a:cs typeface="Courier New" pitchFamily="49" charset="0"/>
              </a:rPr>
              <a:t>    //...</a:t>
            </a:r>
            <a:endParaRPr lang="de-CH" sz="1400" b="1" dirty="0">
              <a:solidFill>
                <a:schemeClr val="tx1">
                  <a:lumMod val="65000"/>
                  <a:lumOff val="35000"/>
                </a:schemeClr>
              </a:solidFill>
              <a:latin typeface="Courier New" pitchFamily="49" charset="0"/>
              <a:cs typeface="Courier New" pitchFamily="49" charset="0"/>
            </a:endParaRPr>
          </a:p>
          <a:p>
            <a:r>
              <a:rPr lang="de-CH" sz="1400" b="1" dirty="0" smtClean="0">
                <a:solidFill>
                  <a:schemeClr val="tx1">
                    <a:lumMod val="65000"/>
                    <a:lumOff val="35000"/>
                  </a:schemeClr>
                </a:solidFill>
                <a:latin typeface="Courier New" pitchFamily="49" charset="0"/>
                <a:cs typeface="Courier New" pitchFamily="49" charset="0"/>
              </a:rPr>
              <a:t>}</a:t>
            </a:r>
            <a:endParaRPr lang="de-CH" sz="1400" b="1" dirty="0">
              <a:solidFill>
                <a:schemeClr val="tx1">
                  <a:lumMod val="65000"/>
                  <a:lumOff val="35000"/>
                </a:schemeClr>
              </a:solidFill>
              <a:latin typeface="Courier New" pitchFamily="49" charset="0"/>
              <a:cs typeface="Courier New" pitchFamily="49" charset="0"/>
            </a:endParaRPr>
          </a:p>
        </p:txBody>
      </p:sp>
      <p:sp>
        <p:nvSpPr>
          <p:cNvPr id="11" name="TextBox 10"/>
          <p:cNvSpPr txBox="1"/>
          <p:nvPr/>
        </p:nvSpPr>
        <p:spPr>
          <a:xfrm>
            <a:off x="4628392" y="4204245"/>
            <a:ext cx="2677416" cy="1384995"/>
          </a:xfrm>
          <a:prstGeom prst="rect">
            <a:avLst/>
          </a:prstGeom>
          <a:noFill/>
          <a:ln>
            <a:solidFill>
              <a:schemeClr val="tx1"/>
            </a:solidFill>
            <a:prstDash val="dash"/>
          </a:ln>
        </p:spPr>
        <p:txBody>
          <a:bodyPr wrap="square" rtlCol="0">
            <a:spAutoFit/>
          </a:bodyPr>
          <a:lstStyle/>
          <a:p>
            <a:r>
              <a:rPr lang="de-CH" sz="1400" b="1" dirty="0">
                <a:solidFill>
                  <a:schemeClr val="tx1">
                    <a:lumMod val="65000"/>
                    <a:lumOff val="35000"/>
                  </a:schemeClr>
                </a:solidFill>
                <a:latin typeface="Courier New" pitchFamily="49" charset="0"/>
                <a:cs typeface="Courier New" pitchFamily="49" charset="0"/>
              </a:rPr>
              <a:t>w</a:t>
            </a:r>
            <a:r>
              <a:rPr lang="de-CH" sz="1400" b="1" dirty="0" smtClean="0">
                <a:solidFill>
                  <a:schemeClr val="tx1">
                    <a:lumMod val="65000"/>
                    <a:lumOff val="35000"/>
                  </a:schemeClr>
                </a:solidFill>
                <a:latin typeface="Courier New" pitchFamily="49" charset="0"/>
                <a:cs typeface="Courier New" pitchFamily="49" charset="0"/>
              </a:rPr>
              <a:t>hile(true)</a:t>
            </a:r>
          </a:p>
          <a:p>
            <a:r>
              <a:rPr lang="de-CH" sz="1400" b="1" dirty="0" smtClean="0">
                <a:solidFill>
                  <a:schemeClr val="tx1">
                    <a:lumMod val="65000"/>
                    <a:lumOff val="35000"/>
                  </a:schemeClr>
                </a:solidFill>
                <a:latin typeface="Courier New" pitchFamily="49" charset="0"/>
                <a:cs typeface="Courier New" pitchFamily="49" charset="0"/>
              </a:rPr>
              <a:t>{</a:t>
            </a:r>
          </a:p>
          <a:p>
            <a:r>
              <a:rPr lang="de-CH" sz="1400" b="1" dirty="0">
                <a:solidFill>
                  <a:schemeClr val="tx1">
                    <a:lumMod val="65000"/>
                    <a:lumOff val="35000"/>
                  </a:schemeClr>
                </a:solidFill>
                <a:latin typeface="Courier New" pitchFamily="49" charset="0"/>
                <a:cs typeface="Courier New" pitchFamily="49" charset="0"/>
              </a:rPr>
              <a:t>    printf("%d</a:t>
            </a:r>
            <a:r>
              <a:rPr lang="de-CH" sz="1400" b="1" dirty="0" smtClean="0">
                <a:solidFill>
                  <a:schemeClr val="tx1">
                    <a:lumMod val="65000"/>
                    <a:lumOff val="35000"/>
                  </a:schemeClr>
                </a:solidFill>
                <a:latin typeface="Courier New" pitchFamily="49" charset="0"/>
                <a:cs typeface="Courier New" pitchFamily="49" charset="0"/>
              </a:rPr>
              <a:t>", ++j);</a:t>
            </a:r>
          </a:p>
          <a:p>
            <a:r>
              <a:rPr lang="de-CH" sz="1400" b="1" dirty="0">
                <a:solidFill>
                  <a:schemeClr val="tx1">
                    <a:lumMod val="65000"/>
                    <a:lumOff val="35000"/>
                  </a:schemeClr>
                </a:solidFill>
                <a:latin typeface="Courier New" pitchFamily="49" charset="0"/>
                <a:cs typeface="Courier New" pitchFamily="49" charset="0"/>
              </a:rPr>
              <a:t> </a:t>
            </a:r>
            <a:r>
              <a:rPr lang="de-CH" sz="1400" b="1" dirty="0" smtClean="0">
                <a:solidFill>
                  <a:schemeClr val="tx1">
                    <a:lumMod val="65000"/>
                    <a:lumOff val="35000"/>
                  </a:schemeClr>
                </a:solidFill>
                <a:latin typeface="Courier New" pitchFamily="49" charset="0"/>
                <a:cs typeface="Courier New" pitchFamily="49" charset="0"/>
              </a:rPr>
              <a:t>   if(j &gt; 2 * i)</a:t>
            </a:r>
          </a:p>
          <a:p>
            <a:r>
              <a:rPr lang="de-CH" sz="1400" b="1" dirty="0" smtClean="0">
                <a:solidFill>
                  <a:schemeClr val="tx1">
                    <a:lumMod val="65000"/>
                    <a:lumOff val="35000"/>
                  </a:schemeClr>
                </a:solidFill>
                <a:latin typeface="Courier New" pitchFamily="49" charset="0"/>
                <a:cs typeface="Courier New" pitchFamily="49" charset="0"/>
              </a:rPr>
              <a:t>        break;</a:t>
            </a:r>
            <a:endParaRPr lang="de-CH" sz="1400" b="1" dirty="0">
              <a:solidFill>
                <a:schemeClr val="tx1">
                  <a:lumMod val="65000"/>
                  <a:lumOff val="35000"/>
                </a:schemeClr>
              </a:solidFill>
              <a:latin typeface="Courier New" pitchFamily="49" charset="0"/>
              <a:cs typeface="Courier New" pitchFamily="49" charset="0"/>
            </a:endParaRPr>
          </a:p>
          <a:p>
            <a:r>
              <a:rPr lang="de-CH" sz="1400" b="1" dirty="0" smtClean="0">
                <a:solidFill>
                  <a:schemeClr val="tx1">
                    <a:lumMod val="65000"/>
                    <a:lumOff val="35000"/>
                  </a:schemeClr>
                </a:solidFill>
                <a:latin typeface="Courier New" pitchFamily="49" charset="0"/>
                <a:cs typeface="Courier New" pitchFamily="49" charset="0"/>
              </a:rPr>
              <a:t>}</a:t>
            </a:r>
            <a:endParaRPr lang="de-CH" sz="1400" b="1" dirty="0">
              <a:solidFill>
                <a:schemeClr val="tx1">
                  <a:lumMod val="65000"/>
                  <a:lumOff val="35000"/>
                </a:schemeClr>
              </a:solidFill>
              <a:latin typeface="Courier New" pitchFamily="49" charset="0"/>
              <a:cs typeface="Courier New" pitchFamily="49" charset="0"/>
            </a:endParaRPr>
          </a:p>
        </p:txBody>
      </p:sp>
      <p:pic>
        <p:nvPicPr>
          <p:cNvPr id="10243" name="Picture 3" descr="C:\Users\Dany\Desktop\Ran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6487" y="1996064"/>
            <a:ext cx="2486618" cy="417600"/>
          </a:xfrm>
          <a:prstGeom prst="rect">
            <a:avLst/>
          </a:prstGeom>
          <a:noFill/>
          <a:extLst>
            <a:ext uri="{909E8E84-426E-40DD-AFC4-6F175D3DCCD1}">
              <a14:hiddenFill xmlns:a14="http://schemas.microsoft.com/office/drawing/2010/main">
                <a:solidFill>
                  <a:srgbClr val="FFFFFF"/>
                </a:solidFill>
              </a14:hiddenFill>
            </a:ext>
          </a:extLst>
        </p:spPr>
      </p:pic>
      <p:pic>
        <p:nvPicPr>
          <p:cNvPr id="10245" name="Picture 5" descr="C:\Users\Dany\Desktop\iphone-checkboxe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0077" y="1766714"/>
            <a:ext cx="819150" cy="87630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0" y="6550223"/>
            <a:ext cx="9144000" cy="307777"/>
          </a:xfrm>
          <a:prstGeom prst="rect">
            <a:avLst/>
          </a:prstGeom>
          <a:noFill/>
        </p:spPr>
        <p:txBody>
          <a:bodyPr wrap="square" rtlCol="0">
            <a:spAutoFit/>
          </a:bodyPr>
          <a:lstStyle/>
          <a:p>
            <a:pPr>
              <a:defRPr/>
            </a:pPr>
            <a:r>
              <a:rPr lang="de-CH" sz="1400" dirty="0"/>
              <a:t>iOS-style on/off switch:	http://</a:t>
            </a:r>
            <a:r>
              <a:rPr lang="de-CH" sz="1400" dirty="0" smtClean="0"/>
              <a:t>www.tobypitman.com/wp-content/uploads/2010/06/iphone-checkboxes.png</a:t>
            </a:r>
            <a:endParaRPr lang="de-CH" sz="1400" dirty="0"/>
          </a:p>
        </p:txBody>
      </p:sp>
      <p:sp>
        <p:nvSpPr>
          <p:cNvPr id="3" name="Slide Number Placeholder 2"/>
          <p:cNvSpPr>
            <a:spLocks noGrp="1"/>
          </p:cNvSpPr>
          <p:nvPr>
            <p:ph type="sldNum" sz="quarter" idx="12"/>
          </p:nvPr>
        </p:nvSpPr>
        <p:spPr/>
        <p:txBody>
          <a:bodyPr/>
          <a:lstStyle/>
          <a:p>
            <a:fld id="{8B09F3FB-1EC0-4694-B08F-BFFAD3DB7FEA}" type="slidenum">
              <a:rPr lang="de-CH" smtClean="0"/>
              <a:t>34</a:t>
            </a:fld>
            <a:endParaRPr lang="de-CH"/>
          </a:p>
        </p:txBody>
      </p:sp>
    </p:spTree>
    <p:extLst>
      <p:ext uri="{BB962C8B-B14F-4D97-AF65-F5344CB8AC3E}">
        <p14:creationId xmlns:p14="http://schemas.microsoft.com/office/powerpoint/2010/main" val="133867772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9170" y="2967335"/>
            <a:ext cx="4305667"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THE PROBLEM</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Slide Number Placeholder 2"/>
          <p:cNvSpPr>
            <a:spLocks noGrp="1"/>
          </p:cNvSpPr>
          <p:nvPr>
            <p:ph type="sldNum" sz="quarter" idx="12"/>
          </p:nvPr>
        </p:nvSpPr>
        <p:spPr/>
        <p:txBody>
          <a:bodyPr/>
          <a:lstStyle/>
          <a:p>
            <a:fld id="{8B09F3FB-1EC0-4694-B08F-BFFAD3DB7FEA}" type="slidenum">
              <a:rPr lang="de-CH" smtClean="0"/>
              <a:t>4</a:t>
            </a:fld>
            <a:endParaRPr lang="de-CH"/>
          </a:p>
        </p:txBody>
      </p:sp>
    </p:spTree>
    <p:extLst>
      <p:ext uri="{BB962C8B-B14F-4D97-AF65-F5344CB8AC3E}">
        <p14:creationId xmlns:p14="http://schemas.microsoft.com/office/powerpoint/2010/main" val="10977604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09F3FB-1EC0-4694-B08F-BFFAD3DB7FEA}" type="slidenum">
              <a:rPr lang="de-CH" smtClean="0"/>
              <a:t>5</a:t>
            </a:fld>
            <a:endParaRPr lang="de-CH"/>
          </a:p>
        </p:txBody>
      </p:sp>
      <p:pic>
        <p:nvPicPr>
          <p:cNvPr id="8194" name="Picture 2" descr="C:\Users\Dany\Desktop\Option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3644" y="1196752"/>
            <a:ext cx="4376712" cy="3867039"/>
          </a:xfrm>
          <a:prstGeom prst="rect">
            <a:avLst/>
          </a:prstGeom>
          <a:noFill/>
          <a:effectLst>
            <a:glow rad="152400">
              <a:srgbClr val="FF0000"/>
            </a:glow>
          </a:effectLst>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3528" y="5373216"/>
            <a:ext cx="8496944" cy="369332"/>
          </a:xfrm>
          <a:prstGeom prst="rect">
            <a:avLst/>
          </a:prstGeom>
          <a:noFill/>
        </p:spPr>
        <p:txBody>
          <a:bodyPr wrap="square" rtlCol="0">
            <a:spAutoFit/>
          </a:bodyPr>
          <a:lstStyle/>
          <a:p>
            <a:r>
              <a:rPr lang="de-CH" b="1" dirty="0" smtClean="0"/>
              <a:t>Choose optimization options from above to maximize program performance. Good luck.</a:t>
            </a:r>
            <a:endParaRPr lang="de-CH" b="1" dirty="0"/>
          </a:p>
        </p:txBody>
      </p:sp>
      <p:sp>
        <p:nvSpPr>
          <p:cNvPr id="6" name="Rectangle 5"/>
          <p:cNvSpPr/>
          <p:nvPr/>
        </p:nvSpPr>
        <p:spPr>
          <a:xfrm>
            <a:off x="2759827" y="57398"/>
            <a:ext cx="3624390"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YOUR TASK!</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
        <p:nvSpPr>
          <p:cNvPr id="8" name="TextBox 7"/>
          <p:cNvSpPr txBox="1"/>
          <p:nvPr/>
        </p:nvSpPr>
        <p:spPr>
          <a:xfrm>
            <a:off x="0" y="6563959"/>
            <a:ext cx="9144000" cy="307777"/>
          </a:xfrm>
          <a:prstGeom prst="rect">
            <a:avLst/>
          </a:prstGeom>
          <a:noFill/>
        </p:spPr>
        <p:txBody>
          <a:bodyPr wrap="square" rtlCol="0">
            <a:spAutoFit/>
          </a:bodyPr>
          <a:lstStyle/>
          <a:p>
            <a:r>
              <a:rPr lang="de-CH" sz="1400" dirty="0" smtClean="0"/>
              <a:t>The table is taken from page 5 of the original paper. </a:t>
            </a:r>
            <a:endParaRPr lang="de-CH" sz="1400" dirty="0"/>
          </a:p>
        </p:txBody>
      </p:sp>
      <p:sp>
        <p:nvSpPr>
          <p:cNvPr id="5" name="Rectangle 4"/>
          <p:cNvSpPr/>
          <p:nvPr/>
        </p:nvSpPr>
        <p:spPr>
          <a:xfrm>
            <a:off x="1043608" y="2479248"/>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10" name="Rectangle 9"/>
          <p:cNvSpPr/>
          <p:nvPr/>
        </p:nvSpPr>
        <p:spPr>
          <a:xfrm>
            <a:off x="2383644" y="967080"/>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11" name="Rectangle 10"/>
          <p:cNvSpPr/>
          <p:nvPr/>
        </p:nvSpPr>
        <p:spPr>
          <a:xfrm>
            <a:off x="2712499" y="2432208"/>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12" name="Rectangle 11"/>
          <p:cNvSpPr/>
          <p:nvPr/>
        </p:nvSpPr>
        <p:spPr>
          <a:xfrm>
            <a:off x="1331640" y="535032"/>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13" name="Rectangle 12"/>
          <p:cNvSpPr/>
          <p:nvPr/>
        </p:nvSpPr>
        <p:spPr>
          <a:xfrm>
            <a:off x="1691680" y="1928152"/>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14" name="Rectangle 13"/>
          <p:cNvSpPr/>
          <p:nvPr/>
        </p:nvSpPr>
        <p:spPr>
          <a:xfrm>
            <a:off x="6528923" y="1052736"/>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15" name="Rectangle 14"/>
          <p:cNvSpPr/>
          <p:nvPr/>
        </p:nvSpPr>
        <p:spPr>
          <a:xfrm>
            <a:off x="4872739" y="2157824"/>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16" name="Rectangle 15"/>
          <p:cNvSpPr/>
          <p:nvPr/>
        </p:nvSpPr>
        <p:spPr>
          <a:xfrm>
            <a:off x="5448803" y="476672"/>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17" name="Rectangle 16"/>
          <p:cNvSpPr/>
          <p:nvPr/>
        </p:nvSpPr>
        <p:spPr>
          <a:xfrm>
            <a:off x="5808843" y="1869792"/>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18" name="Rectangle 17"/>
          <p:cNvSpPr/>
          <p:nvPr/>
        </p:nvSpPr>
        <p:spPr>
          <a:xfrm>
            <a:off x="4008643" y="3573016"/>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19" name="Rectangle 18"/>
          <p:cNvSpPr/>
          <p:nvPr/>
        </p:nvSpPr>
        <p:spPr>
          <a:xfrm>
            <a:off x="4368683" y="4966136"/>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20" name="Rectangle 19"/>
          <p:cNvSpPr/>
          <p:nvPr/>
        </p:nvSpPr>
        <p:spPr>
          <a:xfrm>
            <a:off x="6681323" y="3742000"/>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21" name="Rectangle 20"/>
          <p:cNvSpPr/>
          <p:nvPr/>
        </p:nvSpPr>
        <p:spPr>
          <a:xfrm>
            <a:off x="5601203" y="3165936"/>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22" name="Rectangle 21"/>
          <p:cNvSpPr/>
          <p:nvPr/>
        </p:nvSpPr>
        <p:spPr>
          <a:xfrm>
            <a:off x="1056315" y="4030032"/>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23" name="Rectangle 22"/>
          <p:cNvSpPr/>
          <p:nvPr/>
        </p:nvSpPr>
        <p:spPr>
          <a:xfrm>
            <a:off x="-23805" y="3453968"/>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24" name="Rectangle 23"/>
          <p:cNvSpPr/>
          <p:nvPr/>
        </p:nvSpPr>
        <p:spPr>
          <a:xfrm>
            <a:off x="3995936" y="789672"/>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25" name="Rectangle 24"/>
          <p:cNvSpPr/>
          <p:nvPr/>
        </p:nvSpPr>
        <p:spPr>
          <a:xfrm>
            <a:off x="7668344" y="381144"/>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26" name="Rectangle 25"/>
          <p:cNvSpPr/>
          <p:nvPr/>
        </p:nvSpPr>
        <p:spPr>
          <a:xfrm>
            <a:off x="7278653" y="2195021"/>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27" name="Rectangle 26"/>
          <p:cNvSpPr/>
          <p:nvPr/>
        </p:nvSpPr>
        <p:spPr>
          <a:xfrm>
            <a:off x="8041091" y="3554200"/>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28" name="Rectangle 27"/>
          <p:cNvSpPr/>
          <p:nvPr/>
        </p:nvSpPr>
        <p:spPr>
          <a:xfrm>
            <a:off x="2722611" y="4269576"/>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29" name="Rectangle 28"/>
          <p:cNvSpPr/>
          <p:nvPr/>
        </p:nvSpPr>
        <p:spPr>
          <a:xfrm>
            <a:off x="7523052" y="4742274"/>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
        <p:nvSpPr>
          <p:cNvPr id="30" name="Rectangle 29"/>
          <p:cNvSpPr/>
          <p:nvPr/>
        </p:nvSpPr>
        <p:spPr>
          <a:xfrm>
            <a:off x="365885" y="1194841"/>
            <a:ext cx="779381" cy="163121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0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rPr>
              <a:t>?</a:t>
            </a:r>
            <a:endParaRPr lang="en-US" sz="1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8309560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50"/>
                            </p:stCondLst>
                            <p:childTnLst>
                              <p:par>
                                <p:cTn id="8" presetID="1" presetClass="entr" presetSubtype="0" fill="hold" grpId="0" nodeType="afterEffect">
                                  <p:stCondLst>
                                    <p:cond delay="50"/>
                                  </p:stCondLst>
                                  <p:childTnLst>
                                    <p:set>
                                      <p:cBhvr>
                                        <p:cTn id="9" dur="1" fill="hold">
                                          <p:stCondLst>
                                            <p:cond delay="0"/>
                                          </p:stCondLst>
                                        </p:cTn>
                                        <p:tgtEl>
                                          <p:spTgt spid="10"/>
                                        </p:tgtEl>
                                        <p:attrNameLst>
                                          <p:attrName>style.visibility</p:attrName>
                                        </p:attrNameLst>
                                      </p:cBhvr>
                                      <p:to>
                                        <p:strVal val="visible"/>
                                      </p:to>
                                    </p:set>
                                  </p:childTnLst>
                                </p:cTn>
                              </p:par>
                            </p:childTnLst>
                          </p:cTn>
                        </p:par>
                        <p:par>
                          <p:cTn id="10" fill="hold">
                            <p:stCondLst>
                              <p:cond delay="100"/>
                            </p:stCondLst>
                            <p:childTnLst>
                              <p:par>
                                <p:cTn id="11" presetID="1" presetClass="entr" presetSubtype="0" fill="hold" grpId="0" nodeType="afterEffect">
                                  <p:stCondLst>
                                    <p:cond delay="50"/>
                                  </p:stCondLst>
                                  <p:childTnLst>
                                    <p:set>
                                      <p:cBhvr>
                                        <p:cTn id="12" dur="1" fill="hold">
                                          <p:stCondLst>
                                            <p:cond delay="0"/>
                                          </p:stCondLst>
                                        </p:cTn>
                                        <p:tgtEl>
                                          <p:spTgt spid="11"/>
                                        </p:tgtEl>
                                        <p:attrNameLst>
                                          <p:attrName>style.visibility</p:attrName>
                                        </p:attrNameLst>
                                      </p:cBhvr>
                                      <p:to>
                                        <p:strVal val="visible"/>
                                      </p:to>
                                    </p:set>
                                  </p:childTnLst>
                                </p:cTn>
                              </p:par>
                            </p:childTnLst>
                          </p:cTn>
                        </p:par>
                        <p:par>
                          <p:cTn id="13" fill="hold">
                            <p:stCondLst>
                              <p:cond delay="150"/>
                            </p:stCondLst>
                            <p:childTnLst>
                              <p:par>
                                <p:cTn id="14" presetID="1" presetClass="entr" presetSubtype="0" fill="hold" grpId="0" nodeType="afterEffect">
                                  <p:stCondLst>
                                    <p:cond delay="50"/>
                                  </p:stCondLst>
                                  <p:childTnLst>
                                    <p:set>
                                      <p:cBhvr>
                                        <p:cTn id="15" dur="1" fill="hold">
                                          <p:stCondLst>
                                            <p:cond delay="0"/>
                                          </p:stCondLst>
                                        </p:cTn>
                                        <p:tgtEl>
                                          <p:spTgt spid="12"/>
                                        </p:tgtEl>
                                        <p:attrNameLst>
                                          <p:attrName>style.visibility</p:attrName>
                                        </p:attrNameLst>
                                      </p:cBhvr>
                                      <p:to>
                                        <p:strVal val="visible"/>
                                      </p:to>
                                    </p:set>
                                  </p:childTnLst>
                                </p:cTn>
                              </p:par>
                            </p:childTnLst>
                          </p:cTn>
                        </p:par>
                        <p:par>
                          <p:cTn id="16" fill="hold">
                            <p:stCondLst>
                              <p:cond delay="200"/>
                            </p:stCondLst>
                            <p:childTnLst>
                              <p:par>
                                <p:cTn id="17" presetID="1" presetClass="entr" presetSubtype="0" fill="hold" grpId="0" nodeType="afterEffect">
                                  <p:stCondLst>
                                    <p:cond delay="50"/>
                                  </p:stCondLst>
                                  <p:childTnLst>
                                    <p:set>
                                      <p:cBhvr>
                                        <p:cTn id="18" dur="1" fill="hold">
                                          <p:stCondLst>
                                            <p:cond delay="0"/>
                                          </p:stCondLst>
                                        </p:cTn>
                                        <p:tgtEl>
                                          <p:spTgt spid="13"/>
                                        </p:tgtEl>
                                        <p:attrNameLst>
                                          <p:attrName>style.visibility</p:attrName>
                                        </p:attrNameLst>
                                      </p:cBhvr>
                                      <p:to>
                                        <p:strVal val="visible"/>
                                      </p:to>
                                    </p:set>
                                  </p:childTnLst>
                                </p:cTn>
                              </p:par>
                            </p:childTnLst>
                          </p:cTn>
                        </p:par>
                        <p:par>
                          <p:cTn id="19" fill="hold">
                            <p:stCondLst>
                              <p:cond delay="250"/>
                            </p:stCondLst>
                            <p:childTnLst>
                              <p:par>
                                <p:cTn id="20" presetID="1" presetClass="entr" presetSubtype="0" fill="hold" grpId="0" nodeType="afterEffect">
                                  <p:stCondLst>
                                    <p:cond delay="50"/>
                                  </p:stCondLst>
                                  <p:childTnLst>
                                    <p:set>
                                      <p:cBhvr>
                                        <p:cTn id="21" dur="1" fill="hold">
                                          <p:stCondLst>
                                            <p:cond delay="0"/>
                                          </p:stCondLst>
                                        </p:cTn>
                                        <p:tgtEl>
                                          <p:spTgt spid="14"/>
                                        </p:tgtEl>
                                        <p:attrNameLst>
                                          <p:attrName>style.visibility</p:attrName>
                                        </p:attrNameLst>
                                      </p:cBhvr>
                                      <p:to>
                                        <p:strVal val="visible"/>
                                      </p:to>
                                    </p:set>
                                  </p:childTnLst>
                                </p:cTn>
                              </p:par>
                            </p:childTnLst>
                          </p:cTn>
                        </p:par>
                        <p:par>
                          <p:cTn id="22" fill="hold">
                            <p:stCondLst>
                              <p:cond delay="300"/>
                            </p:stCondLst>
                            <p:childTnLst>
                              <p:par>
                                <p:cTn id="23" presetID="1" presetClass="entr" presetSubtype="0" fill="hold" grpId="0" nodeType="afterEffect">
                                  <p:stCondLst>
                                    <p:cond delay="50"/>
                                  </p:stCondLst>
                                  <p:childTnLst>
                                    <p:set>
                                      <p:cBhvr>
                                        <p:cTn id="24" dur="1" fill="hold">
                                          <p:stCondLst>
                                            <p:cond delay="0"/>
                                          </p:stCondLst>
                                        </p:cTn>
                                        <p:tgtEl>
                                          <p:spTgt spid="16"/>
                                        </p:tgtEl>
                                        <p:attrNameLst>
                                          <p:attrName>style.visibility</p:attrName>
                                        </p:attrNameLst>
                                      </p:cBhvr>
                                      <p:to>
                                        <p:strVal val="visible"/>
                                      </p:to>
                                    </p:set>
                                  </p:childTnLst>
                                </p:cTn>
                              </p:par>
                            </p:childTnLst>
                          </p:cTn>
                        </p:par>
                        <p:par>
                          <p:cTn id="25" fill="hold">
                            <p:stCondLst>
                              <p:cond delay="350"/>
                            </p:stCondLst>
                            <p:childTnLst>
                              <p:par>
                                <p:cTn id="26" presetID="1" presetClass="entr" presetSubtype="0" fill="hold" grpId="0" nodeType="afterEffect">
                                  <p:stCondLst>
                                    <p:cond delay="50"/>
                                  </p:stCondLst>
                                  <p:childTnLst>
                                    <p:set>
                                      <p:cBhvr>
                                        <p:cTn id="27" dur="1" fill="hold">
                                          <p:stCondLst>
                                            <p:cond delay="0"/>
                                          </p:stCondLst>
                                        </p:cTn>
                                        <p:tgtEl>
                                          <p:spTgt spid="15"/>
                                        </p:tgtEl>
                                        <p:attrNameLst>
                                          <p:attrName>style.visibility</p:attrName>
                                        </p:attrNameLst>
                                      </p:cBhvr>
                                      <p:to>
                                        <p:strVal val="visible"/>
                                      </p:to>
                                    </p:set>
                                  </p:childTnLst>
                                </p:cTn>
                              </p:par>
                            </p:childTnLst>
                          </p:cTn>
                        </p:par>
                        <p:par>
                          <p:cTn id="28" fill="hold">
                            <p:stCondLst>
                              <p:cond delay="400"/>
                            </p:stCondLst>
                            <p:childTnLst>
                              <p:par>
                                <p:cTn id="29" presetID="1" presetClass="entr" presetSubtype="0" fill="hold" grpId="0" nodeType="afterEffect">
                                  <p:stCondLst>
                                    <p:cond delay="50"/>
                                  </p:stCondLst>
                                  <p:childTnLst>
                                    <p:set>
                                      <p:cBhvr>
                                        <p:cTn id="30" dur="1" fill="hold">
                                          <p:stCondLst>
                                            <p:cond delay="0"/>
                                          </p:stCondLst>
                                        </p:cTn>
                                        <p:tgtEl>
                                          <p:spTgt spid="17"/>
                                        </p:tgtEl>
                                        <p:attrNameLst>
                                          <p:attrName>style.visibility</p:attrName>
                                        </p:attrNameLst>
                                      </p:cBhvr>
                                      <p:to>
                                        <p:strVal val="visible"/>
                                      </p:to>
                                    </p:set>
                                  </p:childTnLst>
                                </p:cTn>
                              </p:par>
                            </p:childTnLst>
                          </p:cTn>
                        </p:par>
                        <p:par>
                          <p:cTn id="31" fill="hold">
                            <p:stCondLst>
                              <p:cond delay="450"/>
                            </p:stCondLst>
                            <p:childTnLst>
                              <p:par>
                                <p:cTn id="32" presetID="1" presetClass="entr" presetSubtype="0" fill="hold" grpId="0" nodeType="afterEffect">
                                  <p:stCondLst>
                                    <p:cond delay="50"/>
                                  </p:stCondLst>
                                  <p:childTnLst>
                                    <p:set>
                                      <p:cBhvr>
                                        <p:cTn id="33" dur="1" fill="hold">
                                          <p:stCondLst>
                                            <p:cond delay="0"/>
                                          </p:stCondLst>
                                        </p:cTn>
                                        <p:tgtEl>
                                          <p:spTgt spid="18"/>
                                        </p:tgtEl>
                                        <p:attrNameLst>
                                          <p:attrName>style.visibility</p:attrName>
                                        </p:attrNameLst>
                                      </p:cBhvr>
                                      <p:to>
                                        <p:strVal val="visible"/>
                                      </p:to>
                                    </p:set>
                                  </p:childTnLst>
                                </p:cTn>
                              </p:par>
                            </p:childTnLst>
                          </p:cTn>
                        </p:par>
                        <p:par>
                          <p:cTn id="34" fill="hold">
                            <p:stCondLst>
                              <p:cond delay="500"/>
                            </p:stCondLst>
                            <p:childTnLst>
                              <p:par>
                                <p:cTn id="35" presetID="1" presetClass="entr" presetSubtype="0" fill="hold" grpId="0" nodeType="afterEffect">
                                  <p:stCondLst>
                                    <p:cond delay="50"/>
                                  </p:stCondLst>
                                  <p:childTnLst>
                                    <p:set>
                                      <p:cBhvr>
                                        <p:cTn id="36" dur="1" fill="hold">
                                          <p:stCondLst>
                                            <p:cond delay="0"/>
                                          </p:stCondLst>
                                        </p:cTn>
                                        <p:tgtEl>
                                          <p:spTgt spid="19"/>
                                        </p:tgtEl>
                                        <p:attrNameLst>
                                          <p:attrName>style.visibility</p:attrName>
                                        </p:attrNameLst>
                                      </p:cBhvr>
                                      <p:to>
                                        <p:strVal val="visible"/>
                                      </p:to>
                                    </p:set>
                                  </p:childTnLst>
                                </p:cTn>
                              </p:par>
                            </p:childTnLst>
                          </p:cTn>
                        </p:par>
                        <p:par>
                          <p:cTn id="37" fill="hold">
                            <p:stCondLst>
                              <p:cond delay="550"/>
                            </p:stCondLst>
                            <p:childTnLst>
                              <p:par>
                                <p:cTn id="38" presetID="1" presetClass="entr" presetSubtype="0" fill="hold" grpId="0" nodeType="afterEffect">
                                  <p:stCondLst>
                                    <p:cond delay="50"/>
                                  </p:stCondLst>
                                  <p:childTnLst>
                                    <p:set>
                                      <p:cBhvr>
                                        <p:cTn id="39" dur="1" fill="hold">
                                          <p:stCondLst>
                                            <p:cond delay="0"/>
                                          </p:stCondLst>
                                        </p:cTn>
                                        <p:tgtEl>
                                          <p:spTgt spid="20"/>
                                        </p:tgtEl>
                                        <p:attrNameLst>
                                          <p:attrName>style.visibility</p:attrName>
                                        </p:attrNameLst>
                                      </p:cBhvr>
                                      <p:to>
                                        <p:strVal val="visible"/>
                                      </p:to>
                                    </p:set>
                                  </p:childTnLst>
                                </p:cTn>
                              </p:par>
                            </p:childTnLst>
                          </p:cTn>
                        </p:par>
                        <p:par>
                          <p:cTn id="40" fill="hold">
                            <p:stCondLst>
                              <p:cond delay="600"/>
                            </p:stCondLst>
                            <p:childTnLst>
                              <p:par>
                                <p:cTn id="41" presetID="1" presetClass="entr" presetSubtype="0" fill="hold" grpId="0" nodeType="afterEffect">
                                  <p:stCondLst>
                                    <p:cond delay="50"/>
                                  </p:stCondLst>
                                  <p:childTnLst>
                                    <p:set>
                                      <p:cBhvr>
                                        <p:cTn id="42" dur="1" fill="hold">
                                          <p:stCondLst>
                                            <p:cond delay="0"/>
                                          </p:stCondLst>
                                        </p:cTn>
                                        <p:tgtEl>
                                          <p:spTgt spid="21"/>
                                        </p:tgtEl>
                                        <p:attrNameLst>
                                          <p:attrName>style.visibility</p:attrName>
                                        </p:attrNameLst>
                                      </p:cBhvr>
                                      <p:to>
                                        <p:strVal val="visible"/>
                                      </p:to>
                                    </p:set>
                                  </p:childTnLst>
                                </p:cTn>
                              </p:par>
                            </p:childTnLst>
                          </p:cTn>
                        </p:par>
                        <p:par>
                          <p:cTn id="43" fill="hold">
                            <p:stCondLst>
                              <p:cond delay="650"/>
                            </p:stCondLst>
                            <p:childTnLst>
                              <p:par>
                                <p:cTn id="44" presetID="1" presetClass="entr" presetSubtype="0" fill="hold" grpId="0" nodeType="afterEffect">
                                  <p:stCondLst>
                                    <p:cond delay="50"/>
                                  </p:stCondLst>
                                  <p:childTnLst>
                                    <p:set>
                                      <p:cBhvr>
                                        <p:cTn id="45" dur="1" fill="hold">
                                          <p:stCondLst>
                                            <p:cond delay="0"/>
                                          </p:stCondLst>
                                        </p:cTn>
                                        <p:tgtEl>
                                          <p:spTgt spid="22"/>
                                        </p:tgtEl>
                                        <p:attrNameLst>
                                          <p:attrName>style.visibility</p:attrName>
                                        </p:attrNameLst>
                                      </p:cBhvr>
                                      <p:to>
                                        <p:strVal val="visible"/>
                                      </p:to>
                                    </p:set>
                                  </p:childTnLst>
                                </p:cTn>
                              </p:par>
                            </p:childTnLst>
                          </p:cTn>
                        </p:par>
                        <p:par>
                          <p:cTn id="46" fill="hold">
                            <p:stCondLst>
                              <p:cond delay="700"/>
                            </p:stCondLst>
                            <p:childTnLst>
                              <p:par>
                                <p:cTn id="47" presetID="1" presetClass="entr" presetSubtype="0" fill="hold" grpId="0" nodeType="afterEffect">
                                  <p:stCondLst>
                                    <p:cond delay="50"/>
                                  </p:stCondLst>
                                  <p:childTnLst>
                                    <p:set>
                                      <p:cBhvr>
                                        <p:cTn id="48" dur="1" fill="hold">
                                          <p:stCondLst>
                                            <p:cond delay="0"/>
                                          </p:stCondLst>
                                        </p:cTn>
                                        <p:tgtEl>
                                          <p:spTgt spid="23"/>
                                        </p:tgtEl>
                                        <p:attrNameLst>
                                          <p:attrName>style.visibility</p:attrName>
                                        </p:attrNameLst>
                                      </p:cBhvr>
                                      <p:to>
                                        <p:strVal val="visible"/>
                                      </p:to>
                                    </p:set>
                                  </p:childTnLst>
                                </p:cTn>
                              </p:par>
                            </p:childTnLst>
                          </p:cTn>
                        </p:par>
                        <p:par>
                          <p:cTn id="49" fill="hold">
                            <p:stCondLst>
                              <p:cond delay="750"/>
                            </p:stCondLst>
                            <p:childTnLst>
                              <p:par>
                                <p:cTn id="50" presetID="1" presetClass="entr" presetSubtype="0" fill="hold" grpId="0" nodeType="afterEffect">
                                  <p:stCondLst>
                                    <p:cond delay="50"/>
                                  </p:stCondLst>
                                  <p:childTnLst>
                                    <p:set>
                                      <p:cBhvr>
                                        <p:cTn id="51" dur="1" fill="hold">
                                          <p:stCondLst>
                                            <p:cond delay="0"/>
                                          </p:stCondLst>
                                        </p:cTn>
                                        <p:tgtEl>
                                          <p:spTgt spid="24"/>
                                        </p:tgtEl>
                                        <p:attrNameLst>
                                          <p:attrName>style.visibility</p:attrName>
                                        </p:attrNameLst>
                                      </p:cBhvr>
                                      <p:to>
                                        <p:strVal val="visible"/>
                                      </p:to>
                                    </p:set>
                                  </p:childTnLst>
                                </p:cTn>
                              </p:par>
                            </p:childTnLst>
                          </p:cTn>
                        </p:par>
                        <p:par>
                          <p:cTn id="52" fill="hold">
                            <p:stCondLst>
                              <p:cond delay="800"/>
                            </p:stCondLst>
                            <p:childTnLst>
                              <p:par>
                                <p:cTn id="53" presetID="1" presetClass="entr" presetSubtype="0" fill="hold" grpId="0" nodeType="afterEffect">
                                  <p:stCondLst>
                                    <p:cond delay="50"/>
                                  </p:stCondLst>
                                  <p:childTnLst>
                                    <p:set>
                                      <p:cBhvr>
                                        <p:cTn id="54" dur="1" fill="hold">
                                          <p:stCondLst>
                                            <p:cond delay="0"/>
                                          </p:stCondLst>
                                        </p:cTn>
                                        <p:tgtEl>
                                          <p:spTgt spid="25"/>
                                        </p:tgtEl>
                                        <p:attrNameLst>
                                          <p:attrName>style.visibility</p:attrName>
                                        </p:attrNameLst>
                                      </p:cBhvr>
                                      <p:to>
                                        <p:strVal val="visible"/>
                                      </p:to>
                                    </p:set>
                                  </p:childTnLst>
                                </p:cTn>
                              </p:par>
                            </p:childTnLst>
                          </p:cTn>
                        </p:par>
                        <p:par>
                          <p:cTn id="55" fill="hold">
                            <p:stCondLst>
                              <p:cond delay="850"/>
                            </p:stCondLst>
                            <p:childTnLst>
                              <p:par>
                                <p:cTn id="56" presetID="1" presetClass="entr" presetSubtype="0" fill="hold" grpId="0" nodeType="afterEffect">
                                  <p:stCondLst>
                                    <p:cond delay="50"/>
                                  </p:stCondLst>
                                  <p:childTnLst>
                                    <p:set>
                                      <p:cBhvr>
                                        <p:cTn id="57" dur="1" fill="hold">
                                          <p:stCondLst>
                                            <p:cond delay="0"/>
                                          </p:stCondLst>
                                        </p:cTn>
                                        <p:tgtEl>
                                          <p:spTgt spid="26"/>
                                        </p:tgtEl>
                                        <p:attrNameLst>
                                          <p:attrName>style.visibility</p:attrName>
                                        </p:attrNameLst>
                                      </p:cBhvr>
                                      <p:to>
                                        <p:strVal val="visible"/>
                                      </p:to>
                                    </p:set>
                                  </p:childTnLst>
                                </p:cTn>
                              </p:par>
                            </p:childTnLst>
                          </p:cTn>
                        </p:par>
                        <p:par>
                          <p:cTn id="58" fill="hold">
                            <p:stCondLst>
                              <p:cond delay="900"/>
                            </p:stCondLst>
                            <p:childTnLst>
                              <p:par>
                                <p:cTn id="59" presetID="1" presetClass="entr" presetSubtype="0" fill="hold" grpId="0" nodeType="afterEffect">
                                  <p:stCondLst>
                                    <p:cond delay="50"/>
                                  </p:stCondLst>
                                  <p:childTnLst>
                                    <p:set>
                                      <p:cBhvr>
                                        <p:cTn id="60" dur="1" fill="hold">
                                          <p:stCondLst>
                                            <p:cond delay="0"/>
                                          </p:stCondLst>
                                        </p:cTn>
                                        <p:tgtEl>
                                          <p:spTgt spid="27"/>
                                        </p:tgtEl>
                                        <p:attrNameLst>
                                          <p:attrName>style.visibility</p:attrName>
                                        </p:attrNameLst>
                                      </p:cBhvr>
                                      <p:to>
                                        <p:strVal val="visible"/>
                                      </p:to>
                                    </p:set>
                                  </p:childTnLst>
                                </p:cTn>
                              </p:par>
                            </p:childTnLst>
                          </p:cTn>
                        </p:par>
                        <p:par>
                          <p:cTn id="61" fill="hold">
                            <p:stCondLst>
                              <p:cond delay="950"/>
                            </p:stCondLst>
                            <p:childTnLst>
                              <p:par>
                                <p:cTn id="62" presetID="1" presetClass="entr" presetSubtype="0" fill="hold" grpId="0" nodeType="afterEffect">
                                  <p:stCondLst>
                                    <p:cond delay="50"/>
                                  </p:stCondLst>
                                  <p:childTnLst>
                                    <p:set>
                                      <p:cBhvr>
                                        <p:cTn id="63" dur="1" fill="hold">
                                          <p:stCondLst>
                                            <p:cond delay="0"/>
                                          </p:stCondLst>
                                        </p:cTn>
                                        <p:tgtEl>
                                          <p:spTgt spid="28"/>
                                        </p:tgtEl>
                                        <p:attrNameLst>
                                          <p:attrName>style.visibility</p:attrName>
                                        </p:attrNameLst>
                                      </p:cBhvr>
                                      <p:to>
                                        <p:strVal val="visible"/>
                                      </p:to>
                                    </p:set>
                                  </p:childTnLst>
                                </p:cTn>
                              </p:par>
                            </p:childTnLst>
                          </p:cTn>
                        </p:par>
                        <p:par>
                          <p:cTn id="64" fill="hold">
                            <p:stCondLst>
                              <p:cond delay="1000"/>
                            </p:stCondLst>
                            <p:childTnLst>
                              <p:par>
                                <p:cTn id="65" presetID="1" presetClass="entr" presetSubtype="0" fill="hold" grpId="0" nodeType="afterEffect">
                                  <p:stCondLst>
                                    <p:cond delay="50"/>
                                  </p:stCondLst>
                                  <p:childTnLst>
                                    <p:set>
                                      <p:cBhvr>
                                        <p:cTn id="66" dur="1" fill="hold">
                                          <p:stCondLst>
                                            <p:cond delay="0"/>
                                          </p:stCondLst>
                                        </p:cTn>
                                        <p:tgtEl>
                                          <p:spTgt spid="29"/>
                                        </p:tgtEl>
                                        <p:attrNameLst>
                                          <p:attrName>style.visibility</p:attrName>
                                        </p:attrNameLst>
                                      </p:cBhvr>
                                      <p:to>
                                        <p:strVal val="visible"/>
                                      </p:to>
                                    </p:set>
                                  </p:childTnLst>
                                </p:cTn>
                              </p:par>
                            </p:childTnLst>
                          </p:cTn>
                        </p:par>
                        <p:par>
                          <p:cTn id="67" fill="hold">
                            <p:stCondLst>
                              <p:cond delay="1050"/>
                            </p:stCondLst>
                            <p:childTnLst>
                              <p:par>
                                <p:cTn id="68" presetID="1" presetClass="entr" presetSubtype="0" fill="hold" grpId="0" nodeType="afterEffect">
                                  <p:stCondLst>
                                    <p:cond delay="50"/>
                                  </p:stCondLst>
                                  <p:childTnLst>
                                    <p:set>
                                      <p:cBhvr>
                                        <p:cTn id="69"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776" y="2459504"/>
            <a:ext cx="7632448" cy="1569660"/>
          </a:xfrm>
          <a:prstGeom prst="rect">
            <a:avLst/>
          </a:prstGeom>
          <a:noFill/>
        </p:spPr>
        <p:txBody>
          <a:bodyPr wrap="square" rtlCol="0" anchor="t">
            <a:spAutoFit/>
          </a:bodyPr>
          <a:lstStyle/>
          <a:p>
            <a:r>
              <a:rPr lang="de-CH" sz="2400" b="1" dirty="0" smtClean="0"/>
              <a:t>«</a:t>
            </a:r>
            <a:r>
              <a:rPr lang="en-US" sz="2400" dirty="0" smtClean="0"/>
              <a:t> Given </a:t>
            </a:r>
            <a:r>
              <a:rPr lang="en-US" sz="2400" dirty="0"/>
              <a:t>a set of compiler optimization options {F</a:t>
            </a:r>
            <a:r>
              <a:rPr lang="en-US" sz="2400" baseline="-25000" dirty="0"/>
              <a:t>1</a:t>
            </a:r>
            <a:r>
              <a:rPr lang="en-US" sz="2400" dirty="0"/>
              <a:t>, </a:t>
            </a:r>
            <a:r>
              <a:rPr lang="en-US" sz="2400" dirty="0" smtClean="0"/>
              <a:t>F</a:t>
            </a:r>
            <a:r>
              <a:rPr lang="en-US" sz="2400" baseline="-25000" dirty="0" smtClean="0"/>
              <a:t>2</a:t>
            </a:r>
            <a:r>
              <a:rPr lang="en-US" sz="2400" dirty="0" smtClean="0"/>
              <a:t>, </a:t>
            </a:r>
            <a:r>
              <a:rPr lang="en-US" sz="2400" dirty="0"/>
              <a:t>..., </a:t>
            </a:r>
            <a:r>
              <a:rPr lang="en-US" sz="2400" dirty="0" err="1" smtClean="0"/>
              <a:t>F</a:t>
            </a:r>
            <a:r>
              <a:rPr lang="en-US" sz="2400" baseline="-25000" dirty="0" err="1" smtClean="0"/>
              <a:t>n</a:t>
            </a:r>
            <a:r>
              <a:rPr lang="en-US" sz="2400" dirty="0" smtClean="0"/>
              <a:t>}, </a:t>
            </a:r>
            <a:r>
              <a:rPr lang="en-US" sz="2400" dirty="0"/>
              <a:t>find the combination that minimizes the program execution time. Do this efficiently, without the use of a priori knowledge of the optimizations and their interactions</a:t>
            </a:r>
            <a:r>
              <a:rPr lang="en-US" sz="2400" dirty="0" smtClean="0"/>
              <a:t>. </a:t>
            </a:r>
            <a:r>
              <a:rPr lang="de-CH" sz="2400" b="1" dirty="0" smtClean="0"/>
              <a:t>»</a:t>
            </a:r>
            <a:endParaRPr lang="de-CH" sz="2400" b="1" dirty="0"/>
          </a:p>
        </p:txBody>
      </p:sp>
      <p:sp>
        <p:nvSpPr>
          <p:cNvPr id="3" name="Rectangle 2"/>
          <p:cNvSpPr/>
          <p:nvPr/>
        </p:nvSpPr>
        <p:spPr>
          <a:xfrm>
            <a:off x="2049790" y="404664"/>
            <a:ext cx="5044458" cy="175432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Optimization</a:t>
            </a:r>
          </a:p>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orchestration</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pic>
        <p:nvPicPr>
          <p:cNvPr id="3074" name="Picture 2" descr="C:\Users\Dany\Desktop\Compiler.pn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108261" y="4996290"/>
            <a:ext cx="8927479" cy="488094"/>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8B09F3FB-1EC0-4694-B08F-BFFAD3DB7FEA}" type="slidenum">
              <a:rPr lang="de-CH" smtClean="0"/>
              <a:t>6</a:t>
            </a:fld>
            <a:endParaRPr lang="de-CH"/>
          </a:p>
        </p:txBody>
      </p:sp>
    </p:spTree>
    <p:extLst>
      <p:ext uri="{BB962C8B-B14F-4D97-AF65-F5344CB8AC3E}">
        <p14:creationId xmlns:p14="http://schemas.microsoft.com/office/powerpoint/2010/main" val="218535332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73294" y="2967335"/>
            <a:ext cx="1797415"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GOAL</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Slide Number Placeholder 2"/>
          <p:cNvSpPr>
            <a:spLocks noGrp="1"/>
          </p:cNvSpPr>
          <p:nvPr>
            <p:ph type="sldNum" sz="quarter" idx="12"/>
          </p:nvPr>
        </p:nvSpPr>
        <p:spPr/>
        <p:txBody>
          <a:bodyPr/>
          <a:lstStyle/>
          <a:p>
            <a:fld id="{8B09F3FB-1EC0-4694-B08F-BFFAD3DB7FEA}" type="slidenum">
              <a:rPr lang="de-CH" smtClean="0"/>
              <a:t>7</a:t>
            </a:fld>
            <a:endParaRPr lang="de-CH"/>
          </a:p>
        </p:txBody>
      </p:sp>
    </p:spTree>
    <p:extLst>
      <p:ext uri="{BB962C8B-B14F-4D97-AF65-F5344CB8AC3E}">
        <p14:creationId xmlns:p14="http://schemas.microsoft.com/office/powerpoint/2010/main" val="168309560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2000" y="2459504"/>
            <a:ext cx="7200000" cy="1938992"/>
          </a:xfrm>
          <a:prstGeom prst="rect">
            <a:avLst/>
          </a:prstGeom>
          <a:noFill/>
        </p:spPr>
        <p:txBody>
          <a:bodyPr wrap="square" rtlCol="0" anchor="t">
            <a:spAutoFit/>
          </a:bodyPr>
          <a:lstStyle/>
          <a:p>
            <a:r>
              <a:rPr lang="de-CH" sz="2400" b="1" dirty="0" smtClean="0"/>
              <a:t>«</a:t>
            </a:r>
            <a:r>
              <a:rPr lang="de-CH" sz="2400" dirty="0" smtClean="0"/>
              <a:t> </a:t>
            </a:r>
            <a:r>
              <a:rPr lang="en-US" sz="2400" dirty="0" smtClean="0"/>
              <a:t>We present […] </a:t>
            </a:r>
            <a:r>
              <a:rPr lang="en-US" sz="2400" dirty="0" smtClean="0">
                <a:solidFill>
                  <a:srgbClr val="FF0000"/>
                </a:solidFill>
              </a:rPr>
              <a:t>Combined Elimination (CE)</a:t>
            </a:r>
            <a:r>
              <a:rPr lang="en-US" sz="2400" dirty="0" smtClean="0"/>
              <a:t>, which aims at </a:t>
            </a:r>
            <a:r>
              <a:rPr lang="en-US" sz="2400" dirty="0" smtClean="0">
                <a:solidFill>
                  <a:srgbClr val="FF0000"/>
                </a:solidFill>
              </a:rPr>
              <a:t>picking the best set of compiler optimizations</a:t>
            </a:r>
            <a:r>
              <a:rPr lang="en-US" sz="2400" dirty="0" smtClean="0"/>
              <a:t> for a program. […] this algorithm takes the </a:t>
            </a:r>
            <a:r>
              <a:rPr lang="en-US" sz="2400" dirty="0" smtClean="0">
                <a:solidFill>
                  <a:srgbClr val="FF0000"/>
                </a:solidFill>
              </a:rPr>
              <a:t>shortest tuning time</a:t>
            </a:r>
            <a:r>
              <a:rPr lang="en-US" sz="2400" dirty="0" smtClean="0"/>
              <a:t>, while achieving </a:t>
            </a:r>
            <a:r>
              <a:rPr lang="en-US" sz="2400" dirty="0" smtClean="0">
                <a:solidFill>
                  <a:srgbClr val="FF0000"/>
                </a:solidFill>
              </a:rPr>
              <a:t>comparable or better performance than other algorithms</a:t>
            </a:r>
            <a:r>
              <a:rPr lang="en-US" sz="2400" dirty="0" smtClean="0"/>
              <a:t>. </a:t>
            </a:r>
            <a:r>
              <a:rPr lang="de-CH" sz="2400" b="1" dirty="0" smtClean="0"/>
              <a:t>»</a:t>
            </a:r>
            <a:endParaRPr lang="de-CH" sz="2400" b="1" dirty="0"/>
          </a:p>
        </p:txBody>
      </p:sp>
      <p:sp>
        <p:nvSpPr>
          <p:cNvPr id="3" name="Slide Number Placeholder 2"/>
          <p:cNvSpPr>
            <a:spLocks noGrp="1"/>
          </p:cNvSpPr>
          <p:nvPr>
            <p:ph type="sldNum" sz="quarter" idx="12"/>
          </p:nvPr>
        </p:nvSpPr>
        <p:spPr/>
        <p:txBody>
          <a:bodyPr/>
          <a:lstStyle/>
          <a:p>
            <a:fld id="{8B09F3FB-1EC0-4694-B08F-BFFAD3DB7FEA}" type="slidenum">
              <a:rPr lang="de-CH" smtClean="0"/>
              <a:t>8</a:t>
            </a:fld>
            <a:endParaRPr lang="de-CH"/>
          </a:p>
        </p:txBody>
      </p:sp>
    </p:spTree>
    <p:extLst>
      <p:ext uri="{BB962C8B-B14F-4D97-AF65-F5344CB8AC3E}">
        <p14:creationId xmlns:p14="http://schemas.microsoft.com/office/powerpoint/2010/main" val="421618918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1569" y="2967335"/>
            <a:ext cx="4080862"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ALGORITHMS</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Slide Number Placeholder 2"/>
          <p:cNvSpPr>
            <a:spLocks noGrp="1"/>
          </p:cNvSpPr>
          <p:nvPr>
            <p:ph type="sldNum" sz="quarter" idx="12"/>
          </p:nvPr>
        </p:nvSpPr>
        <p:spPr/>
        <p:txBody>
          <a:bodyPr/>
          <a:lstStyle/>
          <a:p>
            <a:fld id="{8B09F3FB-1EC0-4694-B08F-BFFAD3DB7FEA}" type="slidenum">
              <a:rPr lang="de-CH" smtClean="0"/>
              <a:t>9</a:t>
            </a:fld>
            <a:endParaRPr lang="de-CH"/>
          </a:p>
        </p:txBody>
      </p:sp>
    </p:spTree>
    <p:extLst>
      <p:ext uri="{BB962C8B-B14F-4D97-AF65-F5344CB8AC3E}">
        <p14:creationId xmlns:p14="http://schemas.microsoft.com/office/powerpoint/2010/main" val="210558050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2240</Words>
  <Application>Microsoft Office PowerPoint</Application>
  <PresentationFormat>On-screen Show (4:3)</PresentationFormat>
  <Paragraphs>443</Paragraphs>
  <Slides>34</Slides>
  <Notes>19</Notes>
  <HiddenSlides>5</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and Effective Orchestration of Compiler Optimizations for Automatic Performance Tuning</dc:title>
  <dc:creator>Dany</dc:creator>
  <cp:lastModifiedBy>Markus Püschel</cp:lastModifiedBy>
  <cp:revision>172</cp:revision>
  <dcterms:created xsi:type="dcterms:W3CDTF">2011-09-24T22:27:56Z</dcterms:created>
  <dcterms:modified xsi:type="dcterms:W3CDTF">2011-10-20T09:42:31Z</dcterms:modified>
</cp:coreProperties>
</file>