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69" r:id="rId3"/>
    <p:sldId id="265" r:id="rId4"/>
    <p:sldId id="296" r:id="rId5"/>
    <p:sldId id="285" r:id="rId6"/>
    <p:sldId id="292" r:id="rId7"/>
    <p:sldId id="294" r:id="rId8"/>
    <p:sldId id="295" r:id="rId9"/>
    <p:sldId id="266" r:id="rId10"/>
    <p:sldId id="276" r:id="rId11"/>
    <p:sldId id="297" r:id="rId12"/>
    <p:sldId id="277" r:id="rId13"/>
    <p:sldId id="278" r:id="rId14"/>
    <p:sldId id="282" r:id="rId15"/>
    <p:sldId id="289" r:id="rId16"/>
    <p:sldId id="284" r:id="rId17"/>
    <p:sldId id="279" r:id="rId18"/>
    <p:sldId id="280" r:id="rId19"/>
    <p:sldId id="263" r:id="rId20"/>
    <p:sldId id="260" r:id="rId21"/>
    <p:sldId id="259" r:id="rId22"/>
    <p:sldId id="261" r:id="rId23"/>
    <p:sldId id="258" r:id="rId24"/>
    <p:sldId id="267" r:id="rId25"/>
    <p:sldId id="298" r:id="rId26"/>
    <p:sldId id="268" r:id="rId27"/>
    <p:sldId id="274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F3C"/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82346" autoAdjust="0"/>
  </p:normalViewPr>
  <p:slideViewPr>
    <p:cSldViewPr>
      <p:cViewPr>
        <p:scale>
          <a:sx n="100" d="100"/>
          <a:sy n="100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079F-44BB-43BB-BCF8-031BB4DDFF62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8FD62-5DCD-4E31-9233-7C7AABC360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37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23369-A234-4B14-B7AD-88E58FF99692}" type="datetimeFigureOut">
              <a:rPr lang="en-US" smtClean="0"/>
              <a:t>12/6/2011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0AD03-B99A-430B-BD40-5C768996CC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89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54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### training set  explanation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how combine, learned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choose</a:t>
            </a:r>
            <a:r>
              <a:rPr lang="en-US" baseline="0" dirty="0" smtClean="0"/>
              <a:t> training set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choose well, strong impact performance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feed set, search online adaptive library, write choices into table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features size stride, decisions, use base case, radix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seen table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know C4.5 creates heuristic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nice way, created heuristic, replace online search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213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some</a:t>
            </a:r>
            <a:r>
              <a:rPr lang="en-US" baseline="0" dirty="0" smtClean="0"/>
              <a:t> difficulties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4 steps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let’s…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one by one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92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exploration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easy</a:t>
            </a:r>
            <a:r>
              <a:rPr lang="en-US" baseline="0" dirty="0" smtClean="0"/>
              <a:t> step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create table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search of online adaptive lib.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070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Statistical Classification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decision trees from table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modified version c4.5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some tables performance bad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needs</a:t>
            </a:r>
            <a:r>
              <a:rPr lang="en-US" baseline="0" dirty="0" smtClean="0"/>
              <a:t> hints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51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how can table be bad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enough info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example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radix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performance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one example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multiple 2,3 , different behavior, interleaved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C4.5,array into sub-array, same behavior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impossible efficient split up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solution?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provide add. feature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651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377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see:</a:t>
            </a:r>
            <a:r>
              <a:rPr lang="en-US" baseline="0" dirty="0" smtClean="0"/>
              <a:t> code example, decide radix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feature</a:t>
            </a:r>
            <a:r>
              <a:rPr lang="en-US" baseline="0" dirty="0" smtClean="0"/>
              <a:t> in form of function </a:t>
            </a:r>
            <a:r>
              <a:rPr lang="en-US" baseline="0" dirty="0" err="1" smtClean="0"/>
              <a:t>nfactor</a:t>
            </a:r>
            <a:r>
              <a:rPr lang="en-US" baseline="0" dirty="0" smtClean="0"/>
              <a:t>(a, n)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knows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distinguish multiples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wise choices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021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step verification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incorrect choices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incorrect?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constraint?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radix divides size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example </a:t>
            </a:r>
            <a:r>
              <a:rPr lang="en-US" baseline="0" dirty="0" smtClean="0"/>
              <a:t>24 </a:t>
            </a:r>
            <a:r>
              <a:rPr lang="en-US" baseline="0" dirty="0" smtClean="0"/>
              <a:t>= 2*2*2*3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*example*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could this happen?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testing set every size with 3 time </a:t>
            </a:r>
            <a:r>
              <a:rPr lang="en-US" baseline="0" dirty="0" err="1" smtClean="0"/>
              <a:t>fac</a:t>
            </a:r>
            <a:r>
              <a:rPr lang="en-US" baseline="0" dirty="0" smtClean="0"/>
              <a:t> 2 had 2 or more times </a:t>
            </a:r>
            <a:r>
              <a:rPr lang="en-US" baseline="0" dirty="0" err="1" smtClean="0"/>
              <a:t>fac</a:t>
            </a:r>
            <a:r>
              <a:rPr lang="en-US" baseline="0" dirty="0" smtClean="0"/>
              <a:t> 3, not case in reality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verification corrects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649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combination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does what</a:t>
            </a:r>
            <a:r>
              <a:rPr lang="en-US" baseline="0" dirty="0" smtClean="0"/>
              <a:t> it named for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combines online adaptive library code with heuristic code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replace</a:t>
            </a:r>
            <a:r>
              <a:rPr lang="en-US" baseline="0" dirty="0" smtClean="0"/>
              <a:t> online by heuristic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completes transformation of library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217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results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5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differentiates between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is … 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</a:t>
            </a:r>
            <a:r>
              <a:rPr lang="en-US" baseline="0" dirty="0" smtClean="0"/>
              <a:t> difference to user?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example </a:t>
            </a:r>
            <a:r>
              <a:rPr lang="en-US" baseline="0" dirty="0" err="1" smtClean="0"/>
              <a:t>dft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same interface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search best solution w. </a:t>
            </a:r>
            <a:r>
              <a:rPr lang="en-US" baseline="0" dirty="0" err="1" smtClean="0"/>
              <a:t>rsp</a:t>
            </a:r>
            <a:r>
              <a:rPr lang="en-US" baseline="0" dirty="0" smtClean="0"/>
              <a:t>. to hardware, problem size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lookup in a heuristic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use 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unbounded initialization time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search if problem changes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bounded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search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paper , convert, machine learning technique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742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axes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lines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platform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powers of two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competing libs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of offline lib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ONLINE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Why?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show source has good performance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see: pretty good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139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axes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lines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same</a:t>
            </a:r>
            <a:r>
              <a:rPr lang="en-US" baseline="0" dirty="0" smtClean="0"/>
              <a:t> platform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see same libs , different training set for offline lib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gap caused bad choice t 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r without multithreading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heuristic will never choose m 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better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better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conclusion: choice of trainings set very important, should cover a broad variety of vectors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619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axes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lines/dots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left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mixed sizes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6% </a:t>
            </a:r>
            <a:r>
              <a:rPr lang="en-US" baseline="0" dirty="0" smtClean="0"/>
              <a:t> size of training set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competes</a:t>
            </a:r>
            <a:r>
              <a:rPr lang="en-US" baseline="0" dirty="0" smtClean="0"/>
              <a:t> with IPP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points interpolated logarithmic 6 grade function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beats IPP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FFTW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online search mode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handwritten heuristics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shows: writing good heuristics is very hard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779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9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need background information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machine learning technique used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how a</a:t>
            </a:r>
            <a:r>
              <a:rPr lang="en-US" baseline="0" dirty="0" smtClean="0"/>
              <a:t> </a:t>
            </a:r>
            <a:r>
              <a:rPr lang="en-US" dirty="0" err="1" smtClean="0"/>
              <a:t>dft</a:t>
            </a:r>
            <a:r>
              <a:rPr lang="en-US" dirty="0" smtClean="0"/>
              <a:t> is</a:t>
            </a:r>
            <a:r>
              <a:rPr lang="en-US" baseline="0" dirty="0" smtClean="0"/>
              <a:t> optimized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94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use </a:t>
            </a:r>
            <a:r>
              <a:rPr lang="en-US" dirty="0" smtClean="0"/>
              <a:t>a statistical classifier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does</a:t>
            </a:r>
            <a:r>
              <a:rPr lang="en-US" baseline="0" dirty="0" smtClean="0"/>
              <a:t> … 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trainings set -&gt; statistic of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-&gt; decision tree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concrete example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manager  wants to predict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features -&gt; nodes, decisions -&gt; leafs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does it work … ? No detail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entropy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entropy: measure of uncertainty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determines nodes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aim: choose feature, separates best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Outlook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sunny -&gt; uncertain (3np:2p) -&gt; high entropy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rain -&gt; uncertain (2np:3p) -&gt; high entropy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overcast -&gt; certain (0np:4p) -&gt; entropy low (zero)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overall entropy of outlook: low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best suited for root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apply recursively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40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paper based example transformation online </a:t>
            </a:r>
            <a:r>
              <a:rPr lang="en-US" dirty="0" err="1" smtClean="0"/>
              <a:t>dft</a:t>
            </a:r>
            <a:r>
              <a:rPr lang="en-US" dirty="0" smtClean="0"/>
              <a:t> offline </a:t>
            </a:r>
            <a:r>
              <a:rPr lang="en-US" dirty="0" err="1" smtClean="0"/>
              <a:t>dft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what</a:t>
            </a:r>
            <a:r>
              <a:rPr lang="en-US" baseline="0" dirty="0" smtClean="0"/>
              <a:t> is.. ? How can it be optimized and adapted?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Linear transform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transform x by multiplying with matrix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entries calculated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01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one fast algorithm to compute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dft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divide and conquer approach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example </a:t>
            </a:r>
            <a:r>
              <a:rPr lang="en-US" dirty="0" err="1" smtClean="0"/>
              <a:t>dft</a:t>
            </a:r>
            <a:r>
              <a:rPr lang="en-US" dirty="0" smtClean="0"/>
              <a:t> 16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divide</a:t>
            </a:r>
            <a:r>
              <a:rPr lang="en-US" baseline="0" dirty="0" smtClean="0"/>
              <a:t> into smaller </a:t>
            </a:r>
            <a:r>
              <a:rPr lang="en-US" baseline="0" dirty="0" err="1" smtClean="0"/>
              <a:t>dft’s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graphic left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see how entries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example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recursive in code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two parts that</a:t>
            </a:r>
            <a:r>
              <a:rPr lang="en-US" baseline="0" dirty="0" smtClean="0"/>
              <a:t> can be adapted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*read*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whether use base case on a size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base case means use optimized piece of code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other choose radix, how to split up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degrees of freedom, this version </a:t>
            </a:r>
            <a:r>
              <a:rPr lang="en-US" baseline="0" dirty="0" err="1" smtClean="0"/>
              <a:t>fft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note: not a recursive call to </a:t>
            </a:r>
            <a:r>
              <a:rPr lang="en-US" baseline="0" dirty="0" err="1" smtClean="0"/>
              <a:t>dft</a:t>
            </a:r>
            <a:r>
              <a:rPr lang="en-US" baseline="0" dirty="0" smtClean="0"/>
              <a:t>() but </a:t>
            </a:r>
            <a:r>
              <a:rPr lang="en-US" baseline="0" dirty="0" err="1" smtClean="0"/>
              <a:t>strided</a:t>
            </a:r>
            <a:r>
              <a:rPr lang="en-US" baseline="0" dirty="0" smtClean="0"/>
              <a:t>, scaled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additional input k, the stride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… ? 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dft</a:t>
            </a:r>
            <a:r>
              <a:rPr lang="en-US" baseline="0" dirty="0" smtClean="0"/>
              <a:t>, choice based only on size n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strided</a:t>
            </a:r>
            <a:r>
              <a:rPr lang="en-US" baseline="0" dirty="0" smtClean="0"/>
              <a:t> choice based size n and stride k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86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graph represents flow of </a:t>
            </a:r>
            <a:r>
              <a:rPr lang="en-US" baseline="0" dirty="0" err="1" smtClean="0"/>
              <a:t>fft</a:t>
            </a:r>
            <a:r>
              <a:rPr lang="en-US" baseline="0" dirty="0" smtClean="0"/>
              <a:t>, white boxes decisions, grey boxes recursive call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example </a:t>
            </a:r>
            <a:r>
              <a:rPr lang="en-US" baseline="0" dirty="0" err="1" smtClean="0"/>
              <a:t>dft</a:t>
            </a:r>
            <a:r>
              <a:rPr lang="en-US" baseline="0" dirty="0" smtClean="0"/>
              <a:t>(128)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*example*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see: algorithm runs has to decide again and again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recap: features, decisions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75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simple implementation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state of the art libraries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includes threading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search space is huge, lots of decisions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69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putting everything </a:t>
            </a:r>
            <a:r>
              <a:rPr lang="en-US" dirty="0" err="1" smtClean="0"/>
              <a:t>togeher</a:t>
            </a: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AD03-B99A-430B-BD40-5C768996CC5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18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383B66-AF20-45FB-BB11-03236D7A2A6A}" type="datetime1">
              <a:rPr lang="de-CH" smtClean="0"/>
              <a:t>06.12.2011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3D7F7E2B-5A20-4E2F-B323-FBBFFB5D34E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Untertitel 2"/>
          <p:cNvSpPr txBox="1">
            <a:spLocks/>
          </p:cNvSpPr>
          <p:nvPr userDrawn="1"/>
        </p:nvSpPr>
        <p:spPr>
          <a:xfrm>
            <a:off x="683568" y="4869160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2000" dirty="0" smtClean="0"/>
          </a:p>
          <a:p>
            <a:endParaRPr lang="de-CH" sz="20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4941888"/>
            <a:ext cx="6400800" cy="7191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239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01A4-FD7C-41A6-BA02-13A0F0EFD564}" type="datetime1">
              <a:rPr lang="de-CH" smtClean="0"/>
              <a:t>06.12.2011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713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8EC8-C4C4-4A17-BAC4-1CB60C5DC0C5}" type="datetime1">
              <a:rPr lang="de-CH" smtClean="0"/>
              <a:t>06.12.2011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839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52D0-BF01-4707-9AFB-3508FB38BA8E}" type="datetime1">
              <a:rPr lang="de-CH" smtClean="0"/>
              <a:t>06.12.2011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867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3D2A-EEBB-4ED3-A591-3FBA549EA131}" type="datetime1">
              <a:rPr lang="de-CH" smtClean="0"/>
              <a:t>06.12.2011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451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BA10-5340-43AA-BEB1-15FAE0BE56B9}" type="datetime1">
              <a:rPr lang="de-CH" smtClean="0"/>
              <a:t>06.12.2011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105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C520-8F85-4223-A594-F3C2012B600D}" type="datetime1">
              <a:rPr lang="de-CH" smtClean="0"/>
              <a:t>06.12.2011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398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339-ABAE-456A-B64A-212B8EAE47E4}" type="datetime1">
              <a:rPr lang="de-CH" smtClean="0"/>
              <a:t>06.12.2011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082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015C-F0F4-41AF-BBAD-02A50444DA93}" type="datetime1">
              <a:rPr lang="de-CH" smtClean="0"/>
              <a:t>06.12.2011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653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04B3-B403-485A-9C13-5E41ECF78EB8}" type="datetime1">
              <a:rPr lang="de-CH" smtClean="0"/>
              <a:t>06.12.2011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935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29D6-DEA0-4A33-A20B-67D781F3511A}" type="datetime1">
              <a:rPr lang="de-CH" smtClean="0"/>
              <a:t>06.12.2011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055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1CA3-7654-4922-A7F1-1FAF7EF1B213}" type="datetime1">
              <a:rPr lang="de-CH" smtClean="0"/>
              <a:t>06.12.2011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7E2B-5A20-4E2F-B323-FBBFFB5D34E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789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alibri" pitchFamily="34" charset="0"/>
        <a:buChar char="˃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˃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˃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alibri" pitchFamily="34" charset="0"/>
        <a:buChar char="˃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itchFamily="34" charset="0"/>
        <a:buChar char="˃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Offline </a:t>
            </a:r>
            <a:r>
              <a:rPr lang="en-US" dirty="0" smtClean="0"/>
              <a:t>Adaptation </a:t>
            </a:r>
            <a:r>
              <a:rPr lang="en-US" dirty="0"/>
              <a:t>Using Automatically Generated Heuristics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00800" cy="2016224"/>
          </a:xfrm>
        </p:spPr>
        <p:txBody>
          <a:bodyPr>
            <a:noAutofit/>
          </a:bodyPr>
          <a:lstStyle/>
          <a:p>
            <a:r>
              <a:rPr lang="en-US" dirty="0" err="1"/>
              <a:t>Frédéric</a:t>
            </a:r>
            <a:r>
              <a:rPr lang="en-US" dirty="0"/>
              <a:t> de </a:t>
            </a:r>
            <a:r>
              <a:rPr lang="en-US" dirty="0" err="1"/>
              <a:t>Mesmay</a:t>
            </a:r>
            <a:r>
              <a:rPr lang="en-US" dirty="0"/>
              <a:t>, </a:t>
            </a:r>
            <a:r>
              <a:rPr lang="en-US" dirty="0" err="1"/>
              <a:t>Yevgen</a:t>
            </a:r>
            <a:r>
              <a:rPr lang="en-US" dirty="0"/>
              <a:t> </a:t>
            </a:r>
            <a:r>
              <a:rPr lang="en-US" dirty="0" err="1"/>
              <a:t>Voronenko</a:t>
            </a:r>
            <a:r>
              <a:rPr lang="en-US" dirty="0"/>
              <a:t>, and Markus </a:t>
            </a:r>
            <a:r>
              <a:rPr lang="en-US" dirty="0" err="1"/>
              <a:t>Püschel</a:t>
            </a:r>
            <a:endParaRPr lang="en-US" dirty="0"/>
          </a:p>
          <a:p>
            <a:r>
              <a:rPr lang="en-US" dirty="0" smtClean="0"/>
              <a:t>Department </a:t>
            </a:r>
            <a:r>
              <a:rPr lang="en-US" dirty="0"/>
              <a:t>of Electrical and Computer Engineering, Carnegie Mellon University, Pittsburgh, USA</a:t>
            </a:r>
          </a:p>
          <a:p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83568" y="5373216"/>
            <a:ext cx="6400800" cy="719137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+mn-lt"/>
              </a:rPr>
              <a:t>Marius Fehr, December 7</a:t>
            </a:r>
            <a:r>
              <a:rPr lang="en-GB" sz="1800" baseline="30000" dirty="0" smtClean="0">
                <a:latin typeface="+mn-lt"/>
              </a:rPr>
              <a:t>th</a:t>
            </a:r>
            <a:r>
              <a:rPr lang="en-GB" sz="1800" dirty="0" smtClean="0">
                <a:latin typeface="+mn-lt"/>
              </a:rPr>
              <a:t> 2011</a:t>
            </a:r>
            <a:endParaRPr lang="en-GB" sz="1800" dirty="0">
              <a:latin typeface="+mn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40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Adaptation Process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10</a:t>
            </a:fld>
            <a:endParaRPr lang="de-CH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7386185" y="2994995"/>
            <a:ext cx="1266118" cy="866053"/>
            <a:chOff x="5178090" y="2204864"/>
            <a:chExt cx="1266118" cy="866053"/>
          </a:xfrm>
        </p:grpSpPr>
        <p:sp>
          <p:nvSpPr>
            <p:cNvPr id="19" name="Rechteck 18"/>
            <p:cNvSpPr/>
            <p:nvPr/>
          </p:nvSpPr>
          <p:spPr>
            <a:xfrm>
              <a:off x="5178090" y="2204864"/>
              <a:ext cx="1266118" cy="8660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5311579" y="2305092"/>
              <a:ext cx="999139" cy="662434"/>
              <a:chOff x="3855721" y="1569933"/>
              <a:chExt cx="999139" cy="662434"/>
            </a:xfrm>
          </p:grpSpPr>
          <p:sp>
            <p:nvSpPr>
              <p:cNvPr id="21" name="Ellipse 20"/>
              <p:cNvSpPr/>
              <p:nvPr/>
            </p:nvSpPr>
            <p:spPr>
              <a:xfrm>
                <a:off x="4289303" y="1569933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4619793" y="1760661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4506681" y="1951389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3949969" y="1760661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4063080" y="1951389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hteck 25"/>
              <p:cNvSpPr/>
              <p:nvPr/>
            </p:nvSpPr>
            <p:spPr>
              <a:xfrm flipH="1">
                <a:off x="4303157" y="1760661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hteck 26"/>
              <p:cNvSpPr/>
              <p:nvPr/>
            </p:nvSpPr>
            <p:spPr>
              <a:xfrm flipH="1">
                <a:off x="4760611" y="1960930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Gerade Verbindung 27"/>
              <p:cNvCxnSpPr>
                <a:stCxn id="21" idx="4"/>
                <a:endCxn id="26" idx="0"/>
              </p:cNvCxnSpPr>
              <p:nvPr/>
            </p:nvCxnSpPr>
            <p:spPr>
              <a:xfrm>
                <a:off x="4350281" y="1684370"/>
                <a:ext cx="0" cy="7629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>
                <a:stCxn id="21" idx="3"/>
                <a:endCxn id="24" idx="7"/>
              </p:cNvCxnSpPr>
              <p:nvPr/>
            </p:nvCxnSpPr>
            <p:spPr>
              <a:xfrm flipH="1">
                <a:off x="4054065" y="1667611"/>
                <a:ext cx="253099" cy="1098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>
                <a:stCxn id="21" idx="5"/>
                <a:endCxn id="22" idx="1"/>
              </p:cNvCxnSpPr>
              <p:nvPr/>
            </p:nvCxnSpPr>
            <p:spPr>
              <a:xfrm>
                <a:off x="4393399" y="1667610"/>
                <a:ext cx="244254" cy="109809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>
                <a:stCxn id="22" idx="5"/>
                <a:endCxn id="27" idx="0"/>
              </p:cNvCxnSpPr>
              <p:nvPr/>
            </p:nvCxnSpPr>
            <p:spPr>
              <a:xfrm>
                <a:off x="4723889" y="1858338"/>
                <a:ext cx="83847" cy="1025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>
                <a:stCxn id="23" idx="0"/>
                <a:endCxn id="22" idx="3"/>
              </p:cNvCxnSpPr>
              <p:nvPr/>
            </p:nvCxnSpPr>
            <p:spPr>
              <a:xfrm flipV="1">
                <a:off x="4567660" y="1858338"/>
                <a:ext cx="69994" cy="9305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>
                <a:stCxn id="24" idx="5"/>
                <a:endCxn id="25" idx="0"/>
              </p:cNvCxnSpPr>
              <p:nvPr/>
            </p:nvCxnSpPr>
            <p:spPr>
              <a:xfrm>
                <a:off x="4054065" y="1858338"/>
                <a:ext cx="69994" cy="930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>
                <a:stCxn id="24" idx="3"/>
                <a:endCxn id="39" idx="0"/>
              </p:cNvCxnSpPr>
              <p:nvPr/>
            </p:nvCxnSpPr>
            <p:spPr>
              <a:xfrm flipH="1">
                <a:off x="3902845" y="1858338"/>
                <a:ext cx="64985" cy="10140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Rechteck 34"/>
              <p:cNvSpPr/>
              <p:nvPr/>
            </p:nvSpPr>
            <p:spPr>
              <a:xfrm flipH="1">
                <a:off x="4412551" y="2137014"/>
                <a:ext cx="94249" cy="953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hteck 35"/>
              <p:cNvSpPr/>
              <p:nvPr/>
            </p:nvSpPr>
            <p:spPr>
              <a:xfrm flipH="1">
                <a:off x="4185037" y="2137013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hteck 36"/>
              <p:cNvSpPr/>
              <p:nvPr/>
            </p:nvSpPr>
            <p:spPr>
              <a:xfrm flipH="1">
                <a:off x="3975183" y="2137014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hteck 37"/>
              <p:cNvSpPr/>
              <p:nvPr/>
            </p:nvSpPr>
            <p:spPr>
              <a:xfrm flipH="1">
                <a:off x="4628638" y="2137009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hteck 38"/>
              <p:cNvSpPr/>
              <p:nvPr/>
            </p:nvSpPr>
            <p:spPr>
              <a:xfrm flipH="1">
                <a:off x="3855721" y="1959740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Gerade Verbindung 39"/>
              <p:cNvCxnSpPr>
                <a:stCxn id="25" idx="5"/>
                <a:endCxn id="36" idx="0"/>
              </p:cNvCxnSpPr>
              <p:nvPr/>
            </p:nvCxnSpPr>
            <p:spPr>
              <a:xfrm>
                <a:off x="4167177" y="2049055"/>
                <a:ext cx="64985" cy="879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>
                <a:stCxn id="25" idx="3"/>
                <a:endCxn id="37" idx="0"/>
              </p:cNvCxnSpPr>
              <p:nvPr/>
            </p:nvCxnSpPr>
            <p:spPr>
              <a:xfrm flipH="1">
                <a:off x="4022308" y="2049073"/>
                <a:ext cx="58633" cy="879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>
                <a:stCxn id="23" idx="3"/>
                <a:endCxn id="35" idx="0"/>
              </p:cNvCxnSpPr>
              <p:nvPr/>
            </p:nvCxnSpPr>
            <p:spPr>
              <a:xfrm flipH="1">
                <a:off x="4459676" y="2049062"/>
                <a:ext cx="64867" cy="8795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>
                <a:stCxn id="23" idx="5"/>
                <a:endCxn id="38" idx="0"/>
              </p:cNvCxnSpPr>
              <p:nvPr/>
            </p:nvCxnSpPr>
            <p:spPr>
              <a:xfrm>
                <a:off x="4610771" y="2049059"/>
                <a:ext cx="64985" cy="879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Pfeil nach rechts 43"/>
          <p:cNvSpPr/>
          <p:nvPr/>
        </p:nvSpPr>
        <p:spPr>
          <a:xfrm>
            <a:off x="6228184" y="3156154"/>
            <a:ext cx="807954" cy="5575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C4.5</a:t>
            </a:r>
            <a:endParaRPr lang="en-US" dirty="0"/>
          </a:p>
        </p:txBody>
      </p:sp>
      <p:sp>
        <p:nvSpPr>
          <p:cNvPr id="45" name="Pfeil nach rechts 44"/>
          <p:cNvSpPr/>
          <p:nvPr/>
        </p:nvSpPr>
        <p:spPr>
          <a:xfrm>
            <a:off x="1907704" y="3156154"/>
            <a:ext cx="1188385" cy="55753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54" name="Rechteck 53"/>
          <p:cNvSpPr/>
          <p:nvPr/>
        </p:nvSpPr>
        <p:spPr>
          <a:xfrm>
            <a:off x="395536" y="2730136"/>
            <a:ext cx="137961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Rechteck 58"/>
          <p:cNvSpPr/>
          <p:nvPr/>
        </p:nvSpPr>
        <p:spPr>
          <a:xfrm>
            <a:off x="712738" y="2854112"/>
            <a:ext cx="85675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60" name="Rechteck 59"/>
          <p:cNvSpPr/>
          <p:nvPr/>
        </p:nvSpPr>
        <p:spPr>
          <a:xfrm>
            <a:off x="1037729" y="2854112"/>
            <a:ext cx="85675" cy="5474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61" name="Rechteck 60"/>
          <p:cNvSpPr/>
          <p:nvPr/>
        </p:nvSpPr>
        <p:spPr>
          <a:xfrm>
            <a:off x="1190129" y="2854112"/>
            <a:ext cx="85675" cy="3948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62" name="Rechteck 61"/>
          <p:cNvSpPr/>
          <p:nvPr/>
        </p:nvSpPr>
        <p:spPr>
          <a:xfrm>
            <a:off x="1336824" y="2854113"/>
            <a:ext cx="76318" cy="303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63" name="Rechteck 62"/>
          <p:cNvSpPr/>
          <p:nvPr/>
        </p:nvSpPr>
        <p:spPr>
          <a:xfrm>
            <a:off x="1487448" y="2854113"/>
            <a:ext cx="76318" cy="1516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64" name="Rechteck 63"/>
          <p:cNvSpPr/>
          <p:nvPr/>
        </p:nvSpPr>
        <p:spPr>
          <a:xfrm>
            <a:off x="546129" y="2854112"/>
            <a:ext cx="85675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65" name="Rechteck 64"/>
          <p:cNvSpPr/>
          <p:nvPr/>
        </p:nvSpPr>
        <p:spPr>
          <a:xfrm>
            <a:off x="873452" y="2854113"/>
            <a:ext cx="85675" cy="8607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66" name="Textfeld 65"/>
          <p:cNvSpPr txBox="1"/>
          <p:nvPr/>
        </p:nvSpPr>
        <p:spPr>
          <a:xfrm>
            <a:off x="7386698" y="2625663"/>
            <a:ext cx="137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Heuristic</a:t>
            </a:r>
            <a:endParaRPr lang="en-US" dirty="0"/>
          </a:p>
        </p:txBody>
      </p:sp>
      <p:graphicFrame>
        <p:nvGraphicFramePr>
          <p:cNvPr id="67" name="Tabel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36391"/>
              </p:ext>
            </p:extLst>
          </p:nvPr>
        </p:nvGraphicFramePr>
        <p:xfrm>
          <a:off x="3275856" y="2533546"/>
          <a:ext cx="2675224" cy="168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14985"/>
                <a:gridCol w="1080120"/>
                <a:gridCol w="576063"/>
              </a:tblGrid>
              <a:tr h="2381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features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decisions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size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stride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use base</a:t>
                      </a:r>
                      <a:r>
                        <a:rPr lang="en-US" sz="1200" baseline="0" dirty="0" smtClean="0">
                          <a:solidFill>
                            <a:sysClr val="windowText" lastClr="000000"/>
                          </a:solidFill>
                        </a:rPr>
                        <a:t> case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radix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128</a:t>
                      </a:r>
                      <a:endParaRPr lang="en-US" sz="1200" dirty="0"/>
                    </a:p>
                  </a:txBody>
                  <a:tcPr marL="58261" marR="58261" marT="29130" marB="2913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58261" marR="58261" marT="29130" marB="291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58261" marR="58261" marT="29130" marB="2913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58261" marR="58261" marT="29130" marB="291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58261" marR="58261" marT="29130" marB="2913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58261" marR="58261" marT="29130" marB="291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58261" marR="58261" marT="29130" marB="2913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r>
                        <a:rPr lang="en-US" sz="1200" smtClean="0"/>
                        <a:t>o</a:t>
                      </a:r>
                      <a:endParaRPr lang="en-US" sz="1200" dirty="0"/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58261" marR="58261" marT="29130" marB="291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L="58261" marR="58261" marT="29130" marB="2913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L="58261" marR="58261" marT="29130" marB="291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" name="Textfeld 67"/>
          <p:cNvSpPr txBox="1"/>
          <p:nvPr/>
        </p:nvSpPr>
        <p:spPr>
          <a:xfrm>
            <a:off x="395536" y="2360804"/>
            <a:ext cx="137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Trainings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Adaptation Process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11</a:t>
            </a:fld>
            <a:endParaRPr lang="de-CH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995811" y="1804402"/>
            <a:ext cx="2590123" cy="3727251"/>
            <a:chOff x="2915816" y="1412776"/>
            <a:chExt cx="2952328" cy="4248472"/>
          </a:xfrm>
        </p:grpSpPr>
        <p:sp>
          <p:nvSpPr>
            <p:cNvPr id="5" name="Rechteck 4"/>
            <p:cNvSpPr/>
            <p:nvPr/>
          </p:nvSpPr>
          <p:spPr>
            <a:xfrm>
              <a:off x="2987824" y="2420888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Exploration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2987824" y="2996952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Statistical Classification</a:t>
              </a:r>
              <a:endParaRPr lang="en-US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2987824" y="3573016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Verification</a:t>
              </a:r>
              <a:endParaRPr lang="en-US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2987824" y="4149080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Combination</a:t>
              </a:r>
              <a:endParaRPr lang="en-US" dirty="0"/>
            </a:p>
          </p:txBody>
        </p:sp>
        <p:sp>
          <p:nvSpPr>
            <p:cNvPr id="9" name="Pfeil nach unten 8"/>
            <p:cNvSpPr/>
            <p:nvPr/>
          </p:nvSpPr>
          <p:spPr>
            <a:xfrm>
              <a:off x="4211960" y="2006842"/>
              <a:ext cx="432048" cy="288032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87824" y="1412776"/>
              <a:ext cx="2880320" cy="43204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Online Adaptive Library</a:t>
              </a:r>
              <a:endParaRPr lang="en-US" dirty="0"/>
            </a:p>
          </p:txBody>
        </p:sp>
        <p:sp>
          <p:nvSpPr>
            <p:cNvPr id="14" name="Pfeil nach unten 13"/>
            <p:cNvSpPr/>
            <p:nvPr/>
          </p:nvSpPr>
          <p:spPr>
            <a:xfrm>
              <a:off x="4211960" y="4797152"/>
              <a:ext cx="432048" cy="288032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2915816" y="5229200"/>
              <a:ext cx="2880320" cy="43204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Offline Adaptive Library</a:t>
              </a:r>
              <a:endParaRPr lang="en-US" dirty="0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95536" y="6400378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Offline Adaptation Using Automatically Generated Heuristics, CMU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“Creates a table for the statistical classifier to work with”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12</a:t>
            </a:fld>
            <a:endParaRPr lang="de-CH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7236296" y="404664"/>
            <a:ext cx="1440160" cy="1337956"/>
            <a:chOff x="2987824" y="2420888"/>
            <a:chExt cx="2880320" cy="2232248"/>
          </a:xfrm>
        </p:grpSpPr>
        <p:sp>
          <p:nvSpPr>
            <p:cNvPr id="5" name="Rechteck 4"/>
            <p:cNvSpPr/>
            <p:nvPr/>
          </p:nvSpPr>
          <p:spPr>
            <a:xfrm>
              <a:off x="2987824" y="2420888"/>
              <a:ext cx="2880320" cy="5040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Exploration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2987824" y="2996952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Statistical Classification</a:t>
              </a:r>
              <a:endParaRPr lang="en-US" sz="1000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2987824" y="3573016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Verification</a:t>
              </a:r>
              <a:endParaRPr lang="en-US" sz="1000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2987824" y="4149080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Combination</a:t>
              </a:r>
              <a:endParaRPr lang="en-US" sz="1000" dirty="0"/>
            </a:p>
          </p:txBody>
        </p:sp>
      </p:grpSp>
      <p:sp>
        <p:nvSpPr>
          <p:cNvPr id="12" name="Pfeil nach rechts 11"/>
          <p:cNvSpPr/>
          <p:nvPr/>
        </p:nvSpPr>
        <p:spPr>
          <a:xfrm>
            <a:off x="2051720" y="3798292"/>
            <a:ext cx="3888432" cy="55753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</a:p>
        </p:txBody>
      </p:sp>
      <p:sp>
        <p:nvSpPr>
          <p:cNvPr id="13" name="Rechteck 12"/>
          <p:cNvSpPr/>
          <p:nvPr/>
        </p:nvSpPr>
        <p:spPr>
          <a:xfrm>
            <a:off x="539552" y="3372274"/>
            <a:ext cx="137961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echteck 13"/>
          <p:cNvSpPr/>
          <p:nvPr/>
        </p:nvSpPr>
        <p:spPr>
          <a:xfrm>
            <a:off x="856754" y="3496250"/>
            <a:ext cx="85675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15" name="Rechteck 14"/>
          <p:cNvSpPr/>
          <p:nvPr/>
        </p:nvSpPr>
        <p:spPr>
          <a:xfrm>
            <a:off x="1181745" y="3496250"/>
            <a:ext cx="85675" cy="5474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16" name="Rechteck 15"/>
          <p:cNvSpPr/>
          <p:nvPr/>
        </p:nvSpPr>
        <p:spPr>
          <a:xfrm>
            <a:off x="1334145" y="3496250"/>
            <a:ext cx="85675" cy="3948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17" name="Rechteck 16"/>
          <p:cNvSpPr/>
          <p:nvPr/>
        </p:nvSpPr>
        <p:spPr>
          <a:xfrm>
            <a:off x="1480840" y="3496251"/>
            <a:ext cx="76318" cy="303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18" name="Rechteck 17"/>
          <p:cNvSpPr/>
          <p:nvPr/>
        </p:nvSpPr>
        <p:spPr>
          <a:xfrm>
            <a:off x="1631464" y="3496251"/>
            <a:ext cx="76318" cy="1516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19" name="Rechteck 18"/>
          <p:cNvSpPr/>
          <p:nvPr/>
        </p:nvSpPr>
        <p:spPr>
          <a:xfrm>
            <a:off x="690145" y="3496250"/>
            <a:ext cx="85675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20" name="Rechteck 19"/>
          <p:cNvSpPr/>
          <p:nvPr/>
        </p:nvSpPr>
        <p:spPr>
          <a:xfrm>
            <a:off x="1017468" y="3496251"/>
            <a:ext cx="85675" cy="8607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</a:t>
            </a:r>
            <a:endParaRPr lang="en-US" sz="1200" dirty="0"/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004436"/>
              </p:ext>
            </p:extLst>
          </p:nvPr>
        </p:nvGraphicFramePr>
        <p:xfrm>
          <a:off x="6156176" y="3199712"/>
          <a:ext cx="2675224" cy="168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14985"/>
                <a:gridCol w="1080120"/>
                <a:gridCol w="576063"/>
              </a:tblGrid>
              <a:tr h="2381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features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decisions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Size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Stride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Use Base</a:t>
                      </a:r>
                      <a:r>
                        <a:rPr lang="en-US" sz="1200" baseline="0" dirty="0" smtClean="0">
                          <a:solidFill>
                            <a:sysClr val="windowText" lastClr="000000"/>
                          </a:solidFill>
                        </a:rPr>
                        <a:t> case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Radix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8261" marR="58261" marT="29130" marB="291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128</a:t>
                      </a:r>
                      <a:endParaRPr lang="en-US" sz="1200" dirty="0"/>
                    </a:p>
                  </a:txBody>
                  <a:tcPr marL="58261" marR="58261" marT="29130" marB="2913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58261" marR="58261" marT="29130" marB="291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58261" marR="58261" marT="29130" marB="2913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58261" marR="58261" marT="29130" marB="291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58261" marR="58261" marT="29130" marB="2913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58261" marR="58261" marT="29130" marB="291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58261" marR="58261" marT="29130" marB="2913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58261" marR="58261" marT="29130" marB="291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L="58261" marR="58261" marT="29130" marB="2913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L="58261" marR="58261" marT="29130" marB="2913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L="58261" marR="58261" marT="29130" marB="2913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L="58261" marR="58261" marT="29130" marB="291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539552" y="3002942"/>
            <a:ext cx="137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Trainings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Classification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CH" dirty="0" err="1" smtClean="0"/>
              <a:t>Computes</a:t>
            </a:r>
            <a:r>
              <a:rPr lang="de-CH" dirty="0" smtClean="0"/>
              <a:t> </a:t>
            </a:r>
            <a:r>
              <a:rPr lang="de-CH" dirty="0" err="1" smtClean="0"/>
              <a:t>decision</a:t>
            </a:r>
            <a:r>
              <a:rPr lang="de-CH" dirty="0" smtClean="0"/>
              <a:t> </a:t>
            </a:r>
            <a:r>
              <a:rPr lang="de-CH" dirty="0" err="1" smtClean="0"/>
              <a:t>trees</a:t>
            </a:r>
            <a:endParaRPr lang="de-CH" dirty="0" smtClean="0"/>
          </a:p>
          <a:p>
            <a:pPr>
              <a:lnSpc>
                <a:spcPct val="150000"/>
              </a:lnSpc>
            </a:pPr>
            <a:r>
              <a:rPr lang="de-CH" dirty="0" err="1" smtClean="0"/>
              <a:t>Uses</a:t>
            </a:r>
            <a:r>
              <a:rPr lang="de-CH" dirty="0" smtClean="0"/>
              <a:t> a </a:t>
            </a:r>
            <a:r>
              <a:rPr lang="de-CH" dirty="0" err="1" smtClean="0"/>
              <a:t>modified</a:t>
            </a:r>
            <a:r>
              <a:rPr lang="de-CH" dirty="0" smtClean="0"/>
              <a:t> </a:t>
            </a:r>
            <a:r>
              <a:rPr lang="de-CH" dirty="0" err="1" smtClean="0"/>
              <a:t>version</a:t>
            </a:r>
            <a:r>
              <a:rPr lang="de-CH" dirty="0" smtClean="0"/>
              <a:t> of C4.5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Provides “hints” based on library functionality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13</a:t>
            </a:fld>
            <a:endParaRPr lang="de-CH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7236296" y="404664"/>
            <a:ext cx="1440160" cy="1337956"/>
            <a:chOff x="2987824" y="2420888"/>
            <a:chExt cx="2880320" cy="2232248"/>
          </a:xfrm>
        </p:grpSpPr>
        <p:sp>
          <p:nvSpPr>
            <p:cNvPr id="5" name="Rechteck 4"/>
            <p:cNvSpPr/>
            <p:nvPr/>
          </p:nvSpPr>
          <p:spPr>
            <a:xfrm>
              <a:off x="2987824" y="2420888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Exploration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2987824" y="2996952"/>
              <a:ext cx="2880320" cy="5040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Statistical Classification</a:t>
              </a:r>
              <a:endParaRPr lang="en-US" sz="1000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2987824" y="3573016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Verification</a:t>
              </a:r>
              <a:endParaRPr lang="en-US" sz="1000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2987824" y="4149080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Combination</a:t>
              </a:r>
              <a:endParaRPr lang="en-US" sz="1000" dirty="0"/>
            </a:p>
          </p:txBody>
        </p:sp>
      </p:grpSp>
      <p:pic>
        <p:nvPicPr>
          <p:cNvPr id="10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67" y="3935337"/>
            <a:ext cx="2580129" cy="2072294"/>
          </a:xfrm>
          <a:prstGeom prst="rect">
            <a:avLst/>
          </a:prstGeom>
        </p:spPr>
      </p:pic>
      <p:sp>
        <p:nvSpPr>
          <p:cNvPr id="11" name="Pfeil nach rechts 10"/>
          <p:cNvSpPr/>
          <p:nvPr/>
        </p:nvSpPr>
        <p:spPr>
          <a:xfrm>
            <a:off x="4067944" y="4925921"/>
            <a:ext cx="297707" cy="202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82750"/>
            <a:ext cx="2559219" cy="188882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95536" y="6400378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Offline Adaptation Using Automatically Generated Heuristics, CMU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Problem:	Sometimes C4.5 has not enough information to 			make wise decisions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Choice of radix: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Performance depends strongly on the prime factorization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Multiple of 2 and 3 show very different behavior but are heavily interleaved</a:t>
            </a:r>
          </a:p>
          <a:p>
            <a:pPr lvl="2">
              <a:lnSpc>
                <a:spcPct val="150000"/>
              </a:lnSpc>
            </a:pPr>
            <a:endParaRPr lang="en-US" sz="2800" dirty="0"/>
          </a:p>
          <a:p>
            <a:pPr lvl="2"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Solution:	Provide additional features to C4.5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14</a:t>
            </a:fld>
            <a:endParaRPr lang="de-CH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7236296" y="404664"/>
            <a:ext cx="1440160" cy="1337956"/>
            <a:chOff x="2987824" y="2420888"/>
            <a:chExt cx="2880320" cy="2232248"/>
          </a:xfrm>
        </p:grpSpPr>
        <p:sp>
          <p:nvSpPr>
            <p:cNvPr id="10" name="Rechteck 9"/>
            <p:cNvSpPr/>
            <p:nvPr/>
          </p:nvSpPr>
          <p:spPr>
            <a:xfrm>
              <a:off x="2987824" y="2420888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Exploration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2987824" y="2996952"/>
              <a:ext cx="2880320" cy="5040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Statistical Classification</a:t>
              </a:r>
              <a:endParaRPr lang="en-US" sz="10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2987824" y="3573016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Verification</a:t>
              </a:r>
              <a:endParaRPr lang="en-US" sz="10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987824" y="4149080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Combination</a:t>
              </a:r>
              <a:endParaRPr lang="en-US" sz="1000" dirty="0"/>
            </a:p>
          </p:txBody>
        </p:sp>
      </p:grp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82143"/>
              </p:ext>
            </p:extLst>
          </p:nvPr>
        </p:nvGraphicFramePr>
        <p:xfrm>
          <a:off x="539552" y="4485325"/>
          <a:ext cx="3312372" cy="2854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276031"/>
                <a:gridCol w="276031"/>
                <a:gridCol w="276031"/>
                <a:gridCol w="276031"/>
                <a:gridCol w="276031"/>
                <a:gridCol w="276031"/>
                <a:gridCol w="276031"/>
                <a:gridCol w="276031"/>
                <a:gridCol w="276031"/>
                <a:gridCol w="276031"/>
                <a:gridCol w="276031"/>
                <a:gridCol w="276031"/>
              </a:tblGrid>
              <a:tr h="28546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 marL="70387" marR="70387" marT="35194" marB="351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16</a:t>
                      </a:r>
                      <a:endParaRPr lang="en-US" sz="900" dirty="0"/>
                    </a:p>
                  </a:txBody>
                  <a:tcPr marL="70387" marR="70387" marT="35194" marB="351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27</a:t>
                      </a:r>
                      <a:endParaRPr lang="en-US" sz="900" dirty="0"/>
                    </a:p>
                  </a:txBody>
                  <a:tcPr marL="70387" marR="70387" marT="35194" marB="351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32</a:t>
                      </a:r>
                      <a:endParaRPr lang="en-US" sz="900" dirty="0"/>
                    </a:p>
                  </a:txBody>
                  <a:tcPr marL="70387" marR="70387" marT="35194" marB="351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48</a:t>
                      </a:r>
                      <a:endParaRPr lang="en-US" sz="900" dirty="0"/>
                    </a:p>
                  </a:txBody>
                  <a:tcPr marL="70387" marR="70387" marT="35194" marB="351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56</a:t>
                      </a:r>
                      <a:endParaRPr lang="en-US" sz="900" dirty="0"/>
                    </a:p>
                  </a:txBody>
                  <a:tcPr marL="70387" marR="70387" marT="35194" marB="351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64</a:t>
                      </a:r>
                      <a:endParaRPr lang="en-US" sz="900" dirty="0"/>
                    </a:p>
                  </a:txBody>
                  <a:tcPr marL="70387" marR="70387" marT="35194" marB="351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66</a:t>
                      </a:r>
                      <a:endParaRPr lang="en-US" sz="900" dirty="0"/>
                    </a:p>
                  </a:txBody>
                  <a:tcPr marL="70387" marR="70387" marT="35194" marB="351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72</a:t>
                      </a:r>
                      <a:endParaRPr lang="en-US" sz="900" dirty="0"/>
                    </a:p>
                  </a:txBody>
                  <a:tcPr marL="70387" marR="70387" marT="35194" marB="351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81</a:t>
                      </a:r>
                      <a:endParaRPr lang="en-US" sz="900" dirty="0"/>
                    </a:p>
                  </a:txBody>
                  <a:tcPr marL="70387" marR="70387" marT="35194" marB="351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90</a:t>
                      </a:r>
                      <a:endParaRPr lang="en-US" sz="900" dirty="0"/>
                    </a:p>
                  </a:txBody>
                  <a:tcPr marL="70387" marR="70387" marT="35194" marB="351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99</a:t>
                      </a:r>
                      <a:endParaRPr lang="en-US" sz="900" dirty="0"/>
                    </a:p>
                  </a:txBody>
                  <a:tcPr marL="70387" marR="70387" marT="35194" marB="351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5" name="Gruppieren 34"/>
          <p:cNvGrpSpPr/>
          <p:nvPr/>
        </p:nvGrpSpPr>
        <p:grpSpPr>
          <a:xfrm>
            <a:off x="4499992" y="4372570"/>
            <a:ext cx="3695147" cy="1409430"/>
            <a:chOff x="1835696" y="3477133"/>
            <a:chExt cx="5472608" cy="2087403"/>
          </a:xfrm>
        </p:grpSpPr>
        <p:sp>
          <p:nvSpPr>
            <p:cNvPr id="36" name="Ellipse 35"/>
            <p:cNvSpPr/>
            <p:nvPr/>
          </p:nvSpPr>
          <p:spPr>
            <a:xfrm>
              <a:off x="4308816" y="3477133"/>
              <a:ext cx="432048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n</a:t>
              </a:r>
              <a:endParaRPr lang="en-US" sz="1100" dirty="0"/>
            </a:p>
          </p:txBody>
        </p:sp>
        <p:cxnSp>
          <p:nvCxnSpPr>
            <p:cNvPr id="37" name="Gerade Verbindung 36"/>
            <p:cNvCxnSpPr>
              <a:stCxn id="36" idx="4"/>
              <a:endCxn id="42" idx="0"/>
            </p:cNvCxnSpPr>
            <p:nvPr/>
          </p:nvCxnSpPr>
          <p:spPr>
            <a:xfrm flipH="1">
              <a:off x="2375756" y="3837173"/>
              <a:ext cx="2149084" cy="9078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>
              <a:stCxn id="36" idx="4"/>
              <a:endCxn id="43" idx="0"/>
            </p:cNvCxnSpPr>
            <p:nvPr/>
          </p:nvCxnSpPr>
          <p:spPr>
            <a:xfrm>
              <a:off x="4524840" y="3837173"/>
              <a:ext cx="11156" cy="9078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>
              <a:stCxn id="36" idx="4"/>
              <a:endCxn id="46" idx="0"/>
            </p:cNvCxnSpPr>
            <p:nvPr/>
          </p:nvCxnSpPr>
          <p:spPr>
            <a:xfrm>
              <a:off x="4524840" y="3837173"/>
              <a:ext cx="2171396" cy="9078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>
              <a:stCxn id="36" idx="4"/>
              <a:endCxn id="45" idx="0"/>
            </p:cNvCxnSpPr>
            <p:nvPr/>
          </p:nvCxnSpPr>
          <p:spPr>
            <a:xfrm>
              <a:off x="4524840" y="3837173"/>
              <a:ext cx="1091276" cy="9078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>
              <a:stCxn id="36" idx="4"/>
              <a:endCxn id="44" idx="0"/>
            </p:cNvCxnSpPr>
            <p:nvPr/>
          </p:nvCxnSpPr>
          <p:spPr>
            <a:xfrm flipH="1">
              <a:off x="3455876" y="3837173"/>
              <a:ext cx="1068964" cy="9078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1907704" y="4745037"/>
              <a:ext cx="936104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&lt; 20</a:t>
              </a:r>
              <a:endParaRPr lang="en-US" sz="1100" dirty="0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067944" y="4745037"/>
              <a:ext cx="936104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25 … 48</a:t>
              </a:r>
              <a:endParaRPr lang="en-US" sz="1100" dirty="0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2987824" y="4745037"/>
              <a:ext cx="936104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20 … 24</a:t>
              </a:r>
              <a:endParaRPr lang="en-US" sz="1100" dirty="0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5148064" y="4745037"/>
              <a:ext cx="936104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49 … 58</a:t>
              </a:r>
              <a:endParaRPr lang="en-US" sz="1100" dirty="0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6228184" y="4745037"/>
              <a:ext cx="936104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&gt; 59</a:t>
              </a:r>
              <a:endParaRPr lang="en-US" sz="1100" dirty="0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835696" y="5167793"/>
              <a:ext cx="1152128" cy="387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Radix ?</a:t>
              </a:r>
              <a:endParaRPr lang="en-US" sz="1100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2915816" y="5167793"/>
              <a:ext cx="1152128" cy="387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Radix ?</a:t>
              </a:r>
              <a:endParaRPr lang="en-US" sz="1100" dirty="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995937" y="5167793"/>
              <a:ext cx="1152128" cy="387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Radix ?</a:t>
              </a:r>
              <a:endParaRPr lang="en-US" sz="1100" dirty="0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5076056" y="5177085"/>
              <a:ext cx="1152128" cy="387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Radix ?</a:t>
              </a:r>
              <a:endParaRPr lang="en-US" sz="1100" dirty="0"/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156176" y="5167793"/>
              <a:ext cx="1152128" cy="387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Radix ?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19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15</a:t>
            </a:fld>
            <a:endParaRPr lang="de-CH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236296" y="404664"/>
            <a:ext cx="1440160" cy="1337956"/>
            <a:chOff x="2987824" y="2420888"/>
            <a:chExt cx="2880320" cy="2232248"/>
          </a:xfrm>
        </p:grpSpPr>
        <p:sp>
          <p:nvSpPr>
            <p:cNvPr id="9" name="Rechteck 8"/>
            <p:cNvSpPr/>
            <p:nvPr/>
          </p:nvSpPr>
          <p:spPr>
            <a:xfrm>
              <a:off x="2987824" y="2420888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Exploration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2987824" y="2996952"/>
              <a:ext cx="2880320" cy="5040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Statistical Classification</a:t>
              </a:r>
              <a:endParaRPr lang="en-US" sz="10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2987824" y="3573016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Verification</a:t>
              </a:r>
              <a:endParaRPr lang="en-US" sz="10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2987824" y="4149080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Combination</a:t>
              </a:r>
              <a:endParaRPr lang="en-US" sz="1000" dirty="0"/>
            </a:p>
          </p:txBody>
        </p:sp>
      </p:grp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20463"/>
              </p:ext>
            </p:extLst>
          </p:nvPr>
        </p:nvGraphicFramePr>
        <p:xfrm>
          <a:off x="539552" y="1440501"/>
          <a:ext cx="4519080" cy="111252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376590"/>
                <a:gridCol w="376590"/>
                <a:gridCol w="376590"/>
                <a:gridCol w="376590"/>
                <a:gridCol w="376590"/>
                <a:gridCol w="376590"/>
                <a:gridCol w="376590"/>
                <a:gridCol w="376590"/>
                <a:gridCol w="376590"/>
                <a:gridCol w="376590"/>
                <a:gridCol w="376590"/>
                <a:gridCol w="37659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82723"/>
              </p:ext>
            </p:extLst>
          </p:nvPr>
        </p:nvGraphicFramePr>
        <p:xfrm>
          <a:off x="1907704" y="5013176"/>
          <a:ext cx="1129770" cy="111252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376590"/>
                <a:gridCol w="376590"/>
                <a:gridCol w="37659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25594"/>
              </p:ext>
            </p:extLst>
          </p:nvPr>
        </p:nvGraphicFramePr>
        <p:xfrm>
          <a:off x="4355976" y="3068960"/>
          <a:ext cx="753180" cy="111252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376590"/>
                <a:gridCol w="37659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51713"/>
              </p:ext>
            </p:extLst>
          </p:nvPr>
        </p:nvGraphicFramePr>
        <p:xfrm>
          <a:off x="1763688" y="3068960"/>
          <a:ext cx="376590" cy="111252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37659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94194"/>
              </p:ext>
            </p:extLst>
          </p:nvPr>
        </p:nvGraphicFramePr>
        <p:xfrm>
          <a:off x="4885432" y="5013176"/>
          <a:ext cx="694680" cy="111252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347340"/>
                <a:gridCol w="34734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47103"/>
              </p:ext>
            </p:extLst>
          </p:nvPr>
        </p:nvGraphicFramePr>
        <p:xfrm>
          <a:off x="6742360" y="4149080"/>
          <a:ext cx="1506360" cy="111252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376590"/>
                <a:gridCol w="376590"/>
                <a:gridCol w="376590"/>
                <a:gridCol w="37659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6310312" y="3646264"/>
            <a:ext cx="2366144" cy="1944216"/>
          </a:xfrm>
          <a:prstGeom prst="ellipse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4093344" y="2708920"/>
            <a:ext cx="1296144" cy="1734356"/>
          </a:xfrm>
          <a:prstGeom prst="ellipse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1475656" y="2774764"/>
            <a:ext cx="936104" cy="1734356"/>
          </a:xfrm>
          <a:prstGeom prst="ellipse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4597400" y="4718980"/>
            <a:ext cx="1198736" cy="1734356"/>
          </a:xfrm>
          <a:prstGeom prst="ellipse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1573064" y="4672372"/>
            <a:ext cx="1800200" cy="1734356"/>
          </a:xfrm>
          <a:prstGeom prst="ellipse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95536" y="34917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Radix 12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467544" y="53012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Radix 3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3059832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Radix 18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3635896" y="54014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Radix 6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5436096" y="44278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Radix 4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5220072" y="1298084"/>
            <a:ext cx="16561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nfactor( 2 , n )</a:t>
            </a:r>
          </a:p>
          <a:p>
            <a:pPr>
              <a:lnSpc>
                <a:spcPct val="150000"/>
              </a:lnSpc>
            </a:pPr>
            <a:r>
              <a:rPr lang="en-US" dirty="0"/>
              <a:t>nfactor( 3, n 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6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4968552" cy="582699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16</a:t>
            </a:fld>
            <a:endParaRPr lang="de-CH" dirty="0"/>
          </a:p>
        </p:txBody>
      </p:sp>
      <p:sp>
        <p:nvSpPr>
          <p:cNvPr id="2" name="Rechteck 1"/>
          <p:cNvSpPr/>
          <p:nvPr/>
        </p:nvSpPr>
        <p:spPr>
          <a:xfrm>
            <a:off x="2699792" y="1160748"/>
            <a:ext cx="4032448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3059832" y="5085184"/>
            <a:ext cx="4032448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pieren 8"/>
          <p:cNvGrpSpPr/>
          <p:nvPr/>
        </p:nvGrpSpPr>
        <p:grpSpPr>
          <a:xfrm>
            <a:off x="7236296" y="404664"/>
            <a:ext cx="1440160" cy="1337956"/>
            <a:chOff x="2987824" y="2420888"/>
            <a:chExt cx="2880320" cy="2232248"/>
          </a:xfrm>
        </p:grpSpPr>
        <p:sp>
          <p:nvSpPr>
            <p:cNvPr id="10" name="Rechteck 9"/>
            <p:cNvSpPr/>
            <p:nvPr/>
          </p:nvSpPr>
          <p:spPr>
            <a:xfrm>
              <a:off x="2987824" y="2420888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Exploration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2987824" y="2996952"/>
              <a:ext cx="2880320" cy="5040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Statistical Classification</a:t>
              </a:r>
              <a:endParaRPr lang="en-US" sz="10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2987824" y="3573016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Verification</a:t>
              </a:r>
              <a:endParaRPr lang="en-US" sz="10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987824" y="4149080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Combination</a:t>
              </a:r>
              <a:endParaRPr lang="en-US" sz="1000" dirty="0"/>
            </a:p>
          </p:txBody>
        </p:sp>
      </p:grpSp>
      <p:sp>
        <p:nvSpPr>
          <p:cNvPr id="3" name="Rechteck 2"/>
          <p:cNvSpPr/>
          <p:nvPr/>
        </p:nvSpPr>
        <p:spPr>
          <a:xfrm>
            <a:off x="2555776" y="609673"/>
            <a:ext cx="1368152" cy="19422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2843808" y="799208"/>
            <a:ext cx="1368152" cy="19422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3203848" y="1531392"/>
            <a:ext cx="1368152" cy="19422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877716" y="2467496"/>
            <a:ext cx="1368152" cy="19422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3203848" y="2667224"/>
            <a:ext cx="1368152" cy="19422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3457972" y="3031456"/>
            <a:ext cx="1368152" cy="19422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3178076" y="3958456"/>
            <a:ext cx="1368152" cy="19422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3453780" y="4149080"/>
            <a:ext cx="1368152" cy="19422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3767212" y="4336108"/>
            <a:ext cx="1368152" cy="19422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/>
          <p:cNvSpPr txBox="1"/>
          <p:nvPr/>
        </p:nvSpPr>
        <p:spPr>
          <a:xfrm>
            <a:off x="395536" y="6400378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Offline Adaptation Using Automatically Generated Heuristics, CMU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17</a:t>
            </a:fld>
            <a:endParaRPr lang="de-CH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7236296" y="404664"/>
            <a:ext cx="1440160" cy="1337956"/>
            <a:chOff x="2987824" y="2420888"/>
            <a:chExt cx="2880320" cy="2232248"/>
          </a:xfrm>
        </p:grpSpPr>
        <p:sp>
          <p:nvSpPr>
            <p:cNvPr id="5" name="Rechteck 4"/>
            <p:cNvSpPr/>
            <p:nvPr/>
          </p:nvSpPr>
          <p:spPr>
            <a:xfrm>
              <a:off x="2987824" y="2420888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Exploration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2987824" y="2996952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Statistical Classification</a:t>
              </a:r>
              <a:endParaRPr lang="en-US" sz="1000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2987824" y="3573016"/>
              <a:ext cx="2880320" cy="5040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Verification</a:t>
              </a:r>
              <a:endParaRPr lang="en-US" sz="1000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2987824" y="4149080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Combination</a:t>
              </a:r>
              <a:endParaRPr lang="en-US" sz="1000" dirty="0"/>
            </a:p>
          </p:txBody>
        </p:sp>
      </p:grpSp>
      <p:pic>
        <p:nvPicPr>
          <p:cNvPr id="11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8157"/>
            <a:ext cx="4163775" cy="4883171"/>
          </a:xfrm>
        </p:spPr>
      </p:pic>
      <p:sp>
        <p:nvSpPr>
          <p:cNvPr id="12" name="Rechteck 11"/>
          <p:cNvSpPr/>
          <p:nvPr/>
        </p:nvSpPr>
        <p:spPr>
          <a:xfrm>
            <a:off x="1534964" y="5267300"/>
            <a:ext cx="2532980" cy="323875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5868144" y="30689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24 = 2 * 2 * 2* 3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259632" y="1988840"/>
            <a:ext cx="3384376" cy="323875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395536" y="6400378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Offline Adaptation Using Automatically Generated Heuristics, CMU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CH" dirty="0" smtClean="0"/>
              <a:t>Inserts </a:t>
            </a:r>
            <a:r>
              <a:rPr lang="de-CH" dirty="0" err="1" smtClean="0"/>
              <a:t>decision</a:t>
            </a:r>
            <a:r>
              <a:rPr lang="de-CH" dirty="0" smtClean="0"/>
              <a:t> </a:t>
            </a:r>
            <a:r>
              <a:rPr lang="de-CH" dirty="0" err="1" smtClean="0"/>
              <a:t>trees</a:t>
            </a:r>
            <a:r>
              <a:rPr lang="de-CH" dirty="0" smtClean="0"/>
              <a:t> </a:t>
            </a:r>
            <a:r>
              <a:rPr lang="de-CH" dirty="0" err="1" smtClean="0"/>
              <a:t>into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library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heuristics</a:t>
            </a:r>
            <a:endParaRPr lang="de-CH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18</a:t>
            </a:fld>
            <a:endParaRPr lang="de-CH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7236296" y="404664"/>
            <a:ext cx="1440160" cy="1337956"/>
            <a:chOff x="2987824" y="2420888"/>
            <a:chExt cx="2880320" cy="2232248"/>
          </a:xfrm>
        </p:grpSpPr>
        <p:sp>
          <p:nvSpPr>
            <p:cNvPr id="5" name="Rechteck 4"/>
            <p:cNvSpPr/>
            <p:nvPr/>
          </p:nvSpPr>
          <p:spPr>
            <a:xfrm>
              <a:off x="2987824" y="2420888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Exploration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2987824" y="2996952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Statistical Classification</a:t>
              </a:r>
              <a:endParaRPr lang="en-US" sz="1000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2987824" y="3573016"/>
              <a:ext cx="2880320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Verification</a:t>
              </a:r>
              <a:endParaRPr lang="en-US" sz="1000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2987824" y="4149080"/>
              <a:ext cx="2880320" cy="5040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Combination</a:t>
              </a:r>
              <a:endParaRPr lang="en-US" sz="1000" dirty="0"/>
            </a:p>
          </p:txBody>
        </p:sp>
      </p:grpSp>
      <p:sp>
        <p:nvSpPr>
          <p:cNvPr id="40" name="Rechteck 39"/>
          <p:cNvSpPr/>
          <p:nvPr/>
        </p:nvSpPr>
        <p:spPr>
          <a:xfrm>
            <a:off x="563687" y="2890540"/>
            <a:ext cx="2304256" cy="2805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851719" y="302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Online Adaptive</a:t>
            </a:r>
            <a:endParaRPr lang="en-US" b="1" dirty="0">
              <a:latin typeface="+mj-lt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851719" y="375113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dft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(n)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707703" y="4227609"/>
            <a:ext cx="2016224" cy="8690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Search</a:t>
            </a:r>
            <a:endParaRPr lang="en-US" b="1" dirty="0"/>
          </a:p>
        </p:txBody>
      </p:sp>
      <p:sp>
        <p:nvSpPr>
          <p:cNvPr id="74" name="Textfeld 73"/>
          <p:cNvSpPr txBox="1"/>
          <p:nvPr/>
        </p:nvSpPr>
        <p:spPr>
          <a:xfrm>
            <a:off x="851967" y="521308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d(X,Y)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75" name="Gerade Verbindung 74"/>
          <p:cNvCxnSpPr/>
          <p:nvPr/>
        </p:nvCxnSpPr>
        <p:spPr>
          <a:xfrm>
            <a:off x="1135789" y="4307207"/>
            <a:ext cx="1059947" cy="705964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 flipV="1">
            <a:off x="1145521" y="4284899"/>
            <a:ext cx="1050215" cy="728277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uppieren 76"/>
          <p:cNvGrpSpPr/>
          <p:nvPr/>
        </p:nvGrpSpPr>
        <p:grpSpPr>
          <a:xfrm>
            <a:off x="4475549" y="4227507"/>
            <a:ext cx="2160240" cy="866053"/>
            <a:chOff x="5580112" y="2998195"/>
            <a:chExt cx="2160240" cy="866053"/>
          </a:xfrm>
        </p:grpSpPr>
        <p:sp>
          <p:nvSpPr>
            <p:cNvPr id="78" name="Rechteck 77"/>
            <p:cNvSpPr/>
            <p:nvPr/>
          </p:nvSpPr>
          <p:spPr>
            <a:xfrm>
              <a:off x="5580112" y="2998195"/>
              <a:ext cx="2160240" cy="8660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uppieren 78"/>
            <p:cNvGrpSpPr/>
            <p:nvPr/>
          </p:nvGrpSpPr>
          <p:grpSpPr>
            <a:xfrm>
              <a:off x="6160662" y="3098423"/>
              <a:ext cx="999139" cy="662434"/>
              <a:chOff x="3855721" y="1569933"/>
              <a:chExt cx="999139" cy="662434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4289303" y="1569933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4619793" y="1760661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4506681" y="1951389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3949969" y="1760661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4063080" y="1951389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hteck 84"/>
              <p:cNvSpPr/>
              <p:nvPr/>
            </p:nvSpPr>
            <p:spPr>
              <a:xfrm flipH="1">
                <a:off x="4303157" y="1760661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hteck 85"/>
              <p:cNvSpPr/>
              <p:nvPr/>
            </p:nvSpPr>
            <p:spPr>
              <a:xfrm flipH="1">
                <a:off x="4760611" y="1960930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Gerade Verbindung 86"/>
              <p:cNvCxnSpPr>
                <a:stCxn id="80" idx="4"/>
                <a:endCxn id="85" idx="0"/>
              </p:cNvCxnSpPr>
              <p:nvPr/>
            </p:nvCxnSpPr>
            <p:spPr>
              <a:xfrm>
                <a:off x="4350281" y="1684370"/>
                <a:ext cx="0" cy="7629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>
                <a:stCxn id="80" idx="3"/>
                <a:endCxn id="83" idx="7"/>
              </p:cNvCxnSpPr>
              <p:nvPr/>
            </p:nvCxnSpPr>
            <p:spPr>
              <a:xfrm flipH="1">
                <a:off x="4054065" y="1667611"/>
                <a:ext cx="253099" cy="1098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>
                <a:stCxn id="80" idx="5"/>
                <a:endCxn id="81" idx="1"/>
              </p:cNvCxnSpPr>
              <p:nvPr/>
            </p:nvCxnSpPr>
            <p:spPr>
              <a:xfrm>
                <a:off x="4393399" y="1667610"/>
                <a:ext cx="244254" cy="1098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89"/>
              <p:cNvCxnSpPr>
                <a:stCxn id="81" idx="5"/>
                <a:endCxn id="86" idx="0"/>
              </p:cNvCxnSpPr>
              <p:nvPr/>
            </p:nvCxnSpPr>
            <p:spPr>
              <a:xfrm>
                <a:off x="4723889" y="1858338"/>
                <a:ext cx="83847" cy="1025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90"/>
              <p:cNvCxnSpPr>
                <a:stCxn id="82" idx="0"/>
                <a:endCxn id="81" idx="3"/>
              </p:cNvCxnSpPr>
              <p:nvPr/>
            </p:nvCxnSpPr>
            <p:spPr>
              <a:xfrm flipV="1">
                <a:off x="4567660" y="1858338"/>
                <a:ext cx="69994" cy="930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Gerade Verbindung 91"/>
              <p:cNvCxnSpPr>
                <a:stCxn id="83" idx="5"/>
                <a:endCxn id="84" idx="0"/>
              </p:cNvCxnSpPr>
              <p:nvPr/>
            </p:nvCxnSpPr>
            <p:spPr>
              <a:xfrm>
                <a:off x="4054065" y="1858338"/>
                <a:ext cx="69994" cy="930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>
                <a:stCxn id="83" idx="3"/>
                <a:endCxn id="98" idx="0"/>
              </p:cNvCxnSpPr>
              <p:nvPr/>
            </p:nvCxnSpPr>
            <p:spPr>
              <a:xfrm flipH="1">
                <a:off x="3902845" y="1858338"/>
                <a:ext cx="64985" cy="10140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Rechteck 93"/>
              <p:cNvSpPr/>
              <p:nvPr/>
            </p:nvSpPr>
            <p:spPr>
              <a:xfrm flipH="1">
                <a:off x="4412551" y="2137014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hteck 94"/>
              <p:cNvSpPr/>
              <p:nvPr/>
            </p:nvSpPr>
            <p:spPr>
              <a:xfrm flipH="1">
                <a:off x="4185037" y="2137013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hteck 95"/>
              <p:cNvSpPr/>
              <p:nvPr/>
            </p:nvSpPr>
            <p:spPr>
              <a:xfrm flipH="1">
                <a:off x="3975183" y="2137014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hteck 96"/>
              <p:cNvSpPr/>
              <p:nvPr/>
            </p:nvSpPr>
            <p:spPr>
              <a:xfrm flipH="1">
                <a:off x="4628638" y="2137009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hteck 97"/>
              <p:cNvSpPr/>
              <p:nvPr/>
            </p:nvSpPr>
            <p:spPr>
              <a:xfrm flipH="1">
                <a:off x="3855721" y="1959740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Gerade Verbindung 98"/>
              <p:cNvCxnSpPr>
                <a:stCxn id="84" idx="5"/>
                <a:endCxn id="95" idx="0"/>
              </p:cNvCxnSpPr>
              <p:nvPr/>
            </p:nvCxnSpPr>
            <p:spPr>
              <a:xfrm>
                <a:off x="4167177" y="2049055"/>
                <a:ext cx="64985" cy="879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99"/>
              <p:cNvCxnSpPr>
                <a:stCxn id="84" idx="3"/>
                <a:endCxn id="96" idx="0"/>
              </p:cNvCxnSpPr>
              <p:nvPr/>
            </p:nvCxnSpPr>
            <p:spPr>
              <a:xfrm flipH="1">
                <a:off x="4022308" y="2049073"/>
                <a:ext cx="58633" cy="879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>
                <a:stCxn id="82" idx="3"/>
                <a:endCxn id="94" idx="0"/>
              </p:cNvCxnSpPr>
              <p:nvPr/>
            </p:nvCxnSpPr>
            <p:spPr>
              <a:xfrm flipH="1">
                <a:off x="4459676" y="2049062"/>
                <a:ext cx="64867" cy="879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Gerade Verbindung 101"/>
              <p:cNvCxnSpPr>
                <a:stCxn id="82" idx="5"/>
                <a:endCxn id="97" idx="0"/>
              </p:cNvCxnSpPr>
              <p:nvPr/>
            </p:nvCxnSpPr>
            <p:spPr>
              <a:xfrm>
                <a:off x="4610771" y="2049059"/>
                <a:ext cx="64985" cy="879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Textfeld 102"/>
          <p:cNvSpPr txBox="1"/>
          <p:nvPr/>
        </p:nvSpPr>
        <p:spPr>
          <a:xfrm>
            <a:off x="827583" y="3021578"/>
            <a:ext cx="17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Offline Adaptive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16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4224 -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3" grpId="0"/>
      <p:bldP spid="10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19</a:t>
            </a:fld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1547664" y="1700808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Motivation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Background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Adaptation Process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+mj-lt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171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vs. Offline Adaptive </a:t>
            </a:r>
            <a:r>
              <a:rPr lang="en-GB" dirty="0" smtClean="0"/>
              <a:t>Libraries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>
                <a:latin typeface="+mj-lt"/>
              </a:rPr>
              <a:t>2</a:t>
            </a:fld>
            <a:endParaRPr lang="de-CH"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436096" y="1632000"/>
            <a:ext cx="2448272" cy="2805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90104" y="1632000"/>
            <a:ext cx="2304256" cy="2805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78136" y="17667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Online Adaptive</a:t>
            </a:r>
            <a:endParaRPr lang="en-US" b="1" dirty="0"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796136" y="1776770"/>
            <a:ext cx="182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Offline Adaptive</a:t>
            </a:r>
            <a:endParaRPr lang="en-US" b="1" dirty="0">
              <a:latin typeface="+mj-lt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3161060" y="2327448"/>
            <a:ext cx="2062956" cy="141421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+mj-lt"/>
              </a:rPr>
              <a:t>Machine Learning</a:t>
            </a:r>
            <a:endParaRPr lang="en-US" sz="1600" b="1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78136" y="249259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dft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(n)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796136" y="249289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dft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(n)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5580112" y="2998195"/>
            <a:ext cx="2160240" cy="866053"/>
            <a:chOff x="5580112" y="2998195"/>
            <a:chExt cx="2160240" cy="866053"/>
          </a:xfrm>
        </p:grpSpPr>
        <p:sp>
          <p:nvSpPr>
            <p:cNvPr id="29" name="Rechteck 28"/>
            <p:cNvSpPr/>
            <p:nvPr/>
          </p:nvSpPr>
          <p:spPr>
            <a:xfrm>
              <a:off x="5580112" y="2998195"/>
              <a:ext cx="2160240" cy="8660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6160662" y="3098423"/>
              <a:ext cx="999139" cy="662434"/>
              <a:chOff x="3855721" y="1569933"/>
              <a:chExt cx="999139" cy="662434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4289303" y="1569933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4619793" y="1760661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4506681" y="1951389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3949969" y="1760661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4063080" y="1951389"/>
                <a:ext cx="121956" cy="11443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hteck 34"/>
              <p:cNvSpPr/>
              <p:nvPr/>
            </p:nvSpPr>
            <p:spPr>
              <a:xfrm flipH="1">
                <a:off x="4303157" y="1760661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hteck 35"/>
              <p:cNvSpPr/>
              <p:nvPr/>
            </p:nvSpPr>
            <p:spPr>
              <a:xfrm flipH="1">
                <a:off x="4760611" y="1960930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Gerade Verbindung 36"/>
              <p:cNvCxnSpPr>
                <a:stCxn id="30" idx="4"/>
                <a:endCxn id="35" idx="0"/>
              </p:cNvCxnSpPr>
              <p:nvPr/>
            </p:nvCxnSpPr>
            <p:spPr>
              <a:xfrm>
                <a:off x="4350281" y="1684370"/>
                <a:ext cx="0" cy="7629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>
                <a:stCxn id="30" idx="3"/>
                <a:endCxn id="33" idx="7"/>
              </p:cNvCxnSpPr>
              <p:nvPr/>
            </p:nvCxnSpPr>
            <p:spPr>
              <a:xfrm flipH="1">
                <a:off x="4054065" y="1667611"/>
                <a:ext cx="253099" cy="1098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>
                <a:stCxn id="30" idx="5"/>
                <a:endCxn id="31" idx="1"/>
              </p:cNvCxnSpPr>
              <p:nvPr/>
            </p:nvCxnSpPr>
            <p:spPr>
              <a:xfrm>
                <a:off x="4393399" y="1667610"/>
                <a:ext cx="244254" cy="109809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>
                <a:stCxn id="31" idx="5"/>
                <a:endCxn id="36" idx="0"/>
              </p:cNvCxnSpPr>
              <p:nvPr/>
            </p:nvCxnSpPr>
            <p:spPr>
              <a:xfrm>
                <a:off x="4723889" y="1858338"/>
                <a:ext cx="83847" cy="1025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>
                <a:stCxn id="32" idx="0"/>
                <a:endCxn id="31" idx="3"/>
              </p:cNvCxnSpPr>
              <p:nvPr/>
            </p:nvCxnSpPr>
            <p:spPr>
              <a:xfrm flipV="1">
                <a:off x="4567660" y="1858338"/>
                <a:ext cx="69994" cy="9305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>
                <a:stCxn id="33" idx="5"/>
                <a:endCxn id="34" idx="0"/>
              </p:cNvCxnSpPr>
              <p:nvPr/>
            </p:nvCxnSpPr>
            <p:spPr>
              <a:xfrm>
                <a:off x="4054065" y="1858338"/>
                <a:ext cx="69994" cy="930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>
                <a:stCxn id="33" idx="3"/>
                <a:endCxn id="48" idx="0"/>
              </p:cNvCxnSpPr>
              <p:nvPr/>
            </p:nvCxnSpPr>
            <p:spPr>
              <a:xfrm flipH="1">
                <a:off x="3902845" y="1858338"/>
                <a:ext cx="64985" cy="10140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hteck 43"/>
              <p:cNvSpPr/>
              <p:nvPr/>
            </p:nvSpPr>
            <p:spPr>
              <a:xfrm flipH="1">
                <a:off x="4412551" y="2137014"/>
                <a:ext cx="94249" cy="953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hteck 44"/>
              <p:cNvSpPr/>
              <p:nvPr/>
            </p:nvSpPr>
            <p:spPr>
              <a:xfrm flipH="1">
                <a:off x="4185037" y="2137013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hteck 45"/>
              <p:cNvSpPr/>
              <p:nvPr/>
            </p:nvSpPr>
            <p:spPr>
              <a:xfrm flipH="1">
                <a:off x="3975183" y="2137014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hteck 46"/>
              <p:cNvSpPr/>
              <p:nvPr/>
            </p:nvSpPr>
            <p:spPr>
              <a:xfrm flipH="1">
                <a:off x="4628638" y="2137009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hteck 47"/>
              <p:cNvSpPr/>
              <p:nvPr/>
            </p:nvSpPr>
            <p:spPr>
              <a:xfrm flipH="1">
                <a:off x="3855721" y="1959740"/>
                <a:ext cx="94249" cy="953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Gerade Verbindung 48"/>
              <p:cNvCxnSpPr>
                <a:stCxn id="34" idx="5"/>
                <a:endCxn id="45" idx="0"/>
              </p:cNvCxnSpPr>
              <p:nvPr/>
            </p:nvCxnSpPr>
            <p:spPr>
              <a:xfrm>
                <a:off x="4167177" y="2049055"/>
                <a:ext cx="64985" cy="879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>
                <a:stCxn id="34" idx="3"/>
                <a:endCxn id="46" idx="0"/>
              </p:cNvCxnSpPr>
              <p:nvPr/>
            </p:nvCxnSpPr>
            <p:spPr>
              <a:xfrm flipH="1">
                <a:off x="4022308" y="2049073"/>
                <a:ext cx="58633" cy="879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>
                <a:stCxn id="32" idx="3"/>
                <a:endCxn id="44" idx="0"/>
              </p:cNvCxnSpPr>
              <p:nvPr/>
            </p:nvCxnSpPr>
            <p:spPr>
              <a:xfrm flipH="1">
                <a:off x="4459676" y="2049062"/>
                <a:ext cx="64867" cy="8795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>
                <a:stCxn id="32" idx="5"/>
                <a:endCxn id="47" idx="0"/>
              </p:cNvCxnSpPr>
              <p:nvPr/>
            </p:nvCxnSpPr>
            <p:spPr>
              <a:xfrm>
                <a:off x="4610771" y="2049059"/>
                <a:ext cx="64985" cy="879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echteck 5"/>
          <p:cNvSpPr/>
          <p:nvPr/>
        </p:nvSpPr>
        <p:spPr>
          <a:xfrm>
            <a:off x="734120" y="2969069"/>
            <a:ext cx="2016224" cy="8690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Search</a:t>
            </a:r>
            <a:endParaRPr lang="en-US" b="1" dirty="0"/>
          </a:p>
        </p:txBody>
      </p:sp>
      <p:sp>
        <p:nvSpPr>
          <p:cNvPr id="53" name="Textfeld 52"/>
          <p:cNvSpPr txBox="1"/>
          <p:nvPr/>
        </p:nvSpPr>
        <p:spPr>
          <a:xfrm>
            <a:off x="7886724" y="314573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generated at Installation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878384" y="395454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d(X,Y)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796136" y="395454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d(X,Y)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590104" y="4869160"/>
            <a:ext cx="3409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Calibri" pitchFamily="34" charset="0"/>
              <a:buChar char="–"/>
            </a:pPr>
            <a:r>
              <a:rPr lang="en-US" dirty="0" smtClean="0"/>
              <a:t>possibly unbounded initialization time</a:t>
            </a:r>
          </a:p>
          <a:p>
            <a:pPr>
              <a:buSzPct val="120000"/>
            </a:pPr>
            <a:endParaRPr lang="en-US" dirty="0" smtClean="0"/>
          </a:p>
          <a:p>
            <a:pPr marL="285750" indent="-285750">
              <a:buSzPct val="120000"/>
              <a:buFont typeface="Calibri" pitchFamily="34" charset="0"/>
              <a:buChar char="–"/>
            </a:pPr>
            <a:r>
              <a:rPr lang="en-US" dirty="0"/>
              <a:t>i</a:t>
            </a:r>
            <a:r>
              <a:rPr lang="en-US" dirty="0" smtClean="0"/>
              <a:t>mpractical for constantly changing problem specifications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5436096" y="486916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Calibri" pitchFamily="34" charset="0"/>
              <a:buChar char="+"/>
            </a:pPr>
            <a:r>
              <a:rPr lang="en-US" dirty="0" smtClean="0"/>
              <a:t>bounded initialization time</a:t>
            </a:r>
          </a:p>
          <a:p>
            <a:pPr>
              <a:buSzPct val="120000"/>
            </a:pPr>
            <a:endParaRPr lang="en-US" dirty="0" smtClean="0"/>
          </a:p>
          <a:p>
            <a:pPr marL="285750" indent="-285750">
              <a:buSzPct val="120000"/>
              <a:buFont typeface="Calibri" pitchFamily="34" charset="0"/>
              <a:buChar char="+"/>
            </a:pPr>
            <a:r>
              <a:rPr lang="en-US" dirty="0" smtClean="0"/>
              <a:t>no search if input specifications change</a:t>
            </a:r>
          </a:p>
        </p:txBody>
      </p:sp>
    </p:spTree>
    <p:extLst>
      <p:ext uri="{BB962C8B-B14F-4D97-AF65-F5344CB8AC3E}">
        <p14:creationId xmlns:p14="http://schemas.microsoft.com/office/powerpoint/2010/main" val="15827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6" grpId="0"/>
      <p:bldP spid="6" grpId="0" animBg="1"/>
      <p:bldP spid="53" grpId="0"/>
      <p:bldP spid="57" grpId="0"/>
      <p:bldP spid="59" grpId="0"/>
      <p:bldP spid="60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2-Powers – Competitiveness</a:t>
            </a:r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4" y="1268760"/>
            <a:ext cx="6580006" cy="5020431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20</a:t>
            </a:fld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7164288" y="4346520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Platform:</a:t>
            </a:r>
          </a:p>
          <a:p>
            <a:endParaRPr lang="en-US" dirty="0"/>
          </a:p>
          <a:p>
            <a:r>
              <a:rPr lang="en-US" dirty="0" smtClean="0"/>
              <a:t>2 x dual core 3GHz Intel Xeon 5160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58602" y="6400377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Offline Adaptation Using Automatically Generated Heuristics, CMU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and Generating Heuristics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2" y="1253533"/>
            <a:ext cx="3673986" cy="2880000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6"/>
          <a:stretch/>
        </p:blipFill>
        <p:spPr>
          <a:xfrm>
            <a:off x="4499992" y="1514474"/>
            <a:ext cx="3698468" cy="2592203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"/>
          <a:stretch/>
        </p:blipFill>
        <p:spPr>
          <a:xfrm>
            <a:off x="539552" y="4146376"/>
            <a:ext cx="3641923" cy="2667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21</a:t>
            </a:fld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4471144" y="617120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Offline Adaptation Using Automatically Generated Heuristics, CMU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2915816" y="249289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Mixed Sizes - Competitiveness</a:t>
            </a:r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9" y="2348880"/>
            <a:ext cx="3987145" cy="3223876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22</a:t>
            </a:fld>
            <a:endParaRPr lang="de-CH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32" y="2329829"/>
            <a:ext cx="3958446" cy="31968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5536" y="6400378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Offline Adaptation Using Automatically Generated Heuristics, CMU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395536" y="5301208"/>
            <a:ext cx="792088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395536" y="1556792"/>
            <a:ext cx="7920880" cy="3456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Pro</a:t>
            </a:r>
          </a:p>
          <a:p>
            <a:pPr lvl="1"/>
            <a:r>
              <a:rPr lang="en-GB" sz="1600" dirty="0" smtClean="0"/>
              <a:t>Improvement of usability</a:t>
            </a:r>
          </a:p>
          <a:p>
            <a:pPr lvl="1"/>
            <a:r>
              <a:rPr lang="en-GB" sz="1600" dirty="0" smtClean="0"/>
              <a:t>Only small performance penalty (for DFT)</a:t>
            </a:r>
          </a:p>
          <a:p>
            <a:pPr lvl="1"/>
            <a:r>
              <a:rPr lang="en-GB" sz="1600" dirty="0" smtClean="0"/>
              <a:t>Entirely automatic method</a:t>
            </a:r>
          </a:p>
          <a:p>
            <a:pPr lvl="1"/>
            <a:r>
              <a:rPr lang="en-GB" sz="1600" dirty="0" smtClean="0"/>
              <a:t>Applicable to other problem domains / libraries</a:t>
            </a:r>
          </a:p>
          <a:p>
            <a:pPr lvl="1"/>
            <a:r>
              <a:rPr lang="en-GB" sz="1600" dirty="0" smtClean="0"/>
              <a:t>Computer generation of offline adaptive library, directly from algorithm specification (together with Spiral)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de-CH" dirty="0" smtClean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Contra</a:t>
            </a:r>
          </a:p>
          <a:p>
            <a:pPr lvl="1"/>
            <a:r>
              <a:rPr lang="en-GB" sz="1600" dirty="0" smtClean="0"/>
              <a:t>Performance depends strongly on choice of </a:t>
            </a:r>
            <a:r>
              <a:rPr lang="en-GB" sz="1600" dirty="0"/>
              <a:t>t</a:t>
            </a:r>
            <a:r>
              <a:rPr lang="en-GB" sz="1600" dirty="0" smtClean="0"/>
              <a:t>raining </a:t>
            </a:r>
            <a:r>
              <a:rPr lang="en-GB" sz="1600" dirty="0"/>
              <a:t>s</a:t>
            </a:r>
            <a:r>
              <a:rPr lang="en-GB" sz="1600" dirty="0" smtClean="0"/>
              <a:t>et</a:t>
            </a:r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 vs. Contra</a:t>
            </a:r>
            <a:endParaRPr lang="en-GB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276206" y="4293096"/>
            <a:ext cx="4620513" cy="504056"/>
            <a:chOff x="611560" y="5085184"/>
            <a:chExt cx="7920880" cy="864096"/>
          </a:xfrm>
        </p:grpSpPr>
        <p:sp>
          <p:nvSpPr>
            <p:cNvPr id="16" name="Abgerundetes Rechteck 15"/>
            <p:cNvSpPr/>
            <p:nvPr/>
          </p:nvSpPr>
          <p:spPr>
            <a:xfrm>
              <a:off x="611560" y="5085184"/>
              <a:ext cx="1584176" cy="8640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Algorithm Specification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Abgerundetes Rechteck 18"/>
            <p:cNvSpPr/>
            <p:nvPr/>
          </p:nvSpPr>
          <p:spPr>
            <a:xfrm>
              <a:off x="2915816" y="5085184"/>
              <a:ext cx="1584176" cy="86409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SPIRAL</a:t>
              </a:r>
              <a:endParaRPr lang="en-US" sz="1000" dirty="0"/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4716016" y="5085184"/>
              <a:ext cx="1584176" cy="86409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this paper</a:t>
              </a:r>
              <a:endParaRPr lang="en-US" sz="1000" dirty="0"/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6948264" y="5085184"/>
              <a:ext cx="1584176" cy="8640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Adaptive Offline Library</a:t>
              </a:r>
              <a:endParaRPr lang="en-US" sz="1000" dirty="0"/>
            </a:p>
          </p:txBody>
        </p:sp>
        <p:cxnSp>
          <p:nvCxnSpPr>
            <p:cNvPr id="23" name="Gerade Verbindung mit Pfeil 22"/>
            <p:cNvCxnSpPr>
              <a:stCxn id="16" idx="3"/>
              <a:endCxn id="19" idx="1"/>
            </p:cNvCxnSpPr>
            <p:nvPr/>
          </p:nvCxnSpPr>
          <p:spPr>
            <a:xfrm>
              <a:off x="2195736" y="5517232"/>
              <a:ext cx="720080" cy="0"/>
            </a:xfrm>
            <a:prstGeom prst="straightConnector1">
              <a:avLst/>
            </a:prstGeom>
            <a:ln w="50800"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>
              <a:endCxn id="21" idx="1"/>
            </p:cNvCxnSpPr>
            <p:nvPr/>
          </p:nvCxnSpPr>
          <p:spPr>
            <a:xfrm>
              <a:off x="6300192" y="5517232"/>
              <a:ext cx="648072" cy="0"/>
            </a:xfrm>
            <a:prstGeom prst="straightConnector1">
              <a:avLst/>
            </a:prstGeom>
            <a:ln w="50800"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>
              <a:stCxn id="19" idx="3"/>
              <a:endCxn id="20" idx="1"/>
            </p:cNvCxnSpPr>
            <p:nvPr/>
          </p:nvCxnSpPr>
          <p:spPr>
            <a:xfrm>
              <a:off x="4499992" y="5517232"/>
              <a:ext cx="216024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5" name="Foliennummernplatzhalt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027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7904" y="1484784"/>
            <a:ext cx="1872208" cy="1143000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3800" dirty="0" smtClean="0">
                <a:latin typeface="+mj-lt"/>
              </a:rPr>
              <a:t>?</a:t>
            </a:r>
            <a:endParaRPr lang="en-GB" sz="138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46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7904" y="1484784"/>
            <a:ext cx="1872208" cy="1143000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3800" dirty="0" smtClean="0">
                <a:latin typeface="+mj-lt"/>
              </a:rPr>
              <a:t>?</a:t>
            </a:r>
            <a:endParaRPr lang="en-GB" sz="138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20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vs. Offline Adaptive Libraries 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Inhaltsplatzhalt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3700039"/>
                  </p:ext>
                </p:extLst>
              </p:nvPr>
            </p:nvGraphicFramePr>
            <p:xfrm>
              <a:off x="457200" y="1600200"/>
              <a:ext cx="8229600" cy="4395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0584"/>
                    <a:gridCol w="1944216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Library</a:t>
                          </a:r>
                          <a:r>
                            <a:rPr lang="en-US" baseline="0" dirty="0" smtClean="0"/>
                            <a:t> Type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Non – adaptive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Online</a:t>
                          </a:r>
                          <a:r>
                            <a:rPr lang="en-US" baseline="0" dirty="0" smtClean="0"/>
                            <a:t> adaptive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Offline adaptive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Prototype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IPP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FFTW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i="1" dirty="0" smtClean="0"/>
                            <a:t>this paper</a:t>
                          </a:r>
                          <a:endParaRPr lang="en-US" i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Interface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i="1" smtClean="0">
                                        <a:latin typeface="Cambria Math"/>
                                        <a:cs typeface="Consolas" pitchFamily="49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de-CH" b="0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  <m:t>𝑑</m:t>
                                        </m:r>
                                        <m:r>
                                          <a:rPr lang="de-CH" b="0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  <m:t>=</m:t>
                                        </m:r>
                                        <m:r>
                                          <a:rPr lang="de-CH" b="0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  <m:t>𝑑𝑓𝑡</m:t>
                                        </m:r>
                                        <m:r>
                                          <a:rPr lang="de-CH" b="0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de-CH" b="0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  <m:t>𝑛</m:t>
                                        </m:r>
                                        <m:r>
                                          <a:rPr lang="de-CH" b="0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a:rPr lang="de-CH" b="0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  <m:t>𝑑</m:t>
                                        </m:r>
                                        <m:r>
                                          <a:rPr lang="de-CH" b="0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de-CH" b="0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  <m:t>𝑋</m:t>
                                        </m:r>
                                        <m:r>
                                          <a:rPr lang="de-CH" b="0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de-CH" b="0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  <m:t>𝑌</m:t>
                                        </m:r>
                                        <m:r>
                                          <a:rPr lang="de-CH" b="0" i="1" baseline="0" smtClean="0">
                                            <a:latin typeface="Cambria Math"/>
                                            <a:cs typeface="Consolas" pitchFamily="49" charset="0"/>
                                          </a:rPr>
                                          <m:t>)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latin typeface="Consolas" pitchFamily="49" charset="0"/>
                            <a:cs typeface="Consolas" pitchFamily="49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𝑑𝑓𝑡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𝑑𝑓𝑡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a:rPr lang="de-CH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27608"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onsolas" pitchFamily="49" charset="0"/>
                            <a:cs typeface="Consolas" pitchFamily="49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Initialization</a:t>
                          </a:r>
                          <a:r>
                            <a:rPr lang="en-US" baseline="0" dirty="0" smtClean="0"/>
                            <a:t> cost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CH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CH" b="0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de-CH" b="0" i="0" smtClean="0"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CH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Computation cost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CH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de-CH" b="0" i="0" smtClean="0"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CH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de-CH" b="0" i="0" smtClean="0"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CH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de-CH" b="0" i="0" smtClean="0"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de-CH" b="0" i="1" smtClean="0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Adaptation</a:t>
                          </a:r>
                          <a:r>
                            <a:rPr lang="en-US" baseline="0" dirty="0" smtClean="0"/>
                            <a:t> mechanism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online (planer at runtime)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offline (at</a:t>
                          </a:r>
                          <a:r>
                            <a:rPr lang="en-US" baseline="0" dirty="0" smtClean="0"/>
                            <a:t> installation time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problem changes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rerun</a:t>
                          </a:r>
                          <a:r>
                            <a:rPr lang="en-US" baseline="0" dirty="0" smtClean="0"/>
                            <a:t> planer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platform changes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rebuy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rerun</a:t>
                          </a:r>
                          <a:r>
                            <a:rPr lang="en-US" baseline="0" dirty="0" smtClean="0"/>
                            <a:t> planer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reinstall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Inhaltsplatzhalt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3700039"/>
                  </p:ext>
                </p:extLst>
              </p:nvPr>
            </p:nvGraphicFramePr>
            <p:xfrm>
              <a:off x="457200" y="1600200"/>
              <a:ext cx="8229600" cy="4395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0584"/>
                    <a:gridCol w="1944216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Library</a:t>
                          </a:r>
                          <a:r>
                            <a:rPr lang="en-US" baseline="0" dirty="0" smtClean="0"/>
                            <a:t> Type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Non – adaptive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Online</a:t>
                          </a:r>
                          <a:r>
                            <a:rPr lang="en-US" baseline="0" dirty="0" smtClean="0"/>
                            <a:t> adaptive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Offline adaptive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Prototype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IPP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FFTW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i="1" dirty="0" smtClean="0"/>
                            <a:t>this paper</a:t>
                          </a:r>
                          <a:endParaRPr lang="en-US" i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Interface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11599" t="-106723" r="-211599" b="-415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99704" t="-106723" r="-99704" b="-415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593" t="-106723" b="-415966"/>
                          </a:stretch>
                        </a:blipFill>
                      </a:tcPr>
                    </a:tc>
                  </a:tr>
                  <a:tr h="427608"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onsolas" pitchFamily="49" charset="0"/>
                            <a:cs typeface="Consolas" pitchFamily="49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Initialization</a:t>
                          </a:r>
                          <a:r>
                            <a:rPr lang="en-US" baseline="0" dirty="0" smtClean="0"/>
                            <a:t> cost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1599" t="-518033" r="-211599" b="-5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04" t="-518033" r="-99704" b="-5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93" t="-518033" b="-59672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Computation cost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1599" t="-618033" r="-211599" b="-4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04" t="-618033" r="-99704" b="-4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93" t="-618033" b="-49672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Adaptation</a:t>
                          </a:r>
                          <a:r>
                            <a:rPr lang="en-US" baseline="0" dirty="0" smtClean="0"/>
                            <a:t> mechanism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online (planer at runtime)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offline (at</a:t>
                          </a:r>
                          <a:r>
                            <a:rPr lang="en-US" baseline="0" dirty="0" smtClean="0"/>
                            <a:t> installation time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problem changes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rerun</a:t>
                          </a:r>
                          <a:r>
                            <a:rPr lang="en-US" baseline="0" dirty="0" smtClean="0"/>
                            <a:t> planer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platform changes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rebuy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rerun</a:t>
                          </a:r>
                          <a:r>
                            <a:rPr lang="en-US" baseline="0" dirty="0" smtClean="0"/>
                            <a:t> planer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reinstall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D7F7E2B-5A20-4E2F-B323-FBBFFB5D34E3}" type="slidenum">
              <a:rPr lang="de-CH" smtClean="0"/>
              <a:pPr algn="l"/>
              <a:t>26</a:t>
            </a:fld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395536" y="6514311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Offline Adaptation Using Automatically Generated Heuristics, CMU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behind C4.5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CH" dirty="0"/>
                  <a:t>Entropy of event: </a:t>
                </a:r>
                <a:endParaRPr lang="de-CH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dirty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de-CH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CH" i="1" dirty="0">
                              <a:latin typeface="Cambria Math"/>
                            </a:rPr>
                            <m:t>𝑎</m:t>
                          </m:r>
                          <m:r>
                            <a:rPr lang="de-CH" i="1" dirty="0">
                              <a:latin typeface="Cambria Math"/>
                            </a:rPr>
                            <m:t>= </m:t>
                          </m:r>
                          <m:sSub>
                            <m:sSubPr>
                              <m:ctrlPr>
                                <a:rPr lang="de-CH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CH" i="1" dirty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de-CH" i="1" dirty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de-CH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CH" i="1" dirty="0">
                              <a:latin typeface="Cambria Math"/>
                            </a:rPr>
                            <m:t>𝑖</m:t>
                          </m:r>
                          <m:r>
                            <a:rPr lang="de-CH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CH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de-CH" i="1" dirty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de-CH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CH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CH" i="1" dirty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CH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CH" i="1" dirty="0">
                              <a:latin typeface="Cambria Math"/>
                            </a:rPr>
                            <m:t>𝑎</m:t>
                          </m:r>
                          <m:r>
                            <a:rPr lang="de-CH" i="1" dirty="0">
                              <a:latin typeface="Cambria Math"/>
                            </a:rPr>
                            <m:t>= </m:t>
                          </m:r>
                          <m:sSub>
                            <m:sSubPr>
                              <m:ctrlPr>
                                <a:rPr lang="de-CH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CH" i="1" dirty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de-CH" i="1" dirty="0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de-CH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i="1" dirty="0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de-CH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CH" i="1" dirty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de-CH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CH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CH" i="1" dirty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CH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CH" i="1" dirty="0">
                              <a:latin typeface="Cambria Math"/>
                            </a:rPr>
                            <m:t>𝑎</m:t>
                          </m:r>
                          <m:r>
                            <a:rPr lang="de-CH" i="1" dirty="0">
                              <a:latin typeface="Cambria Math"/>
                            </a:rPr>
                            <m:t>= </m:t>
                          </m:r>
                          <m:sSub>
                            <m:sSubPr>
                              <m:ctrlPr>
                                <a:rPr lang="de-CH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CH" i="1" dirty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de-CH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CH" dirty="0" smtClean="0"/>
              </a:p>
              <a:p>
                <a:pPr>
                  <a:lnSpc>
                    <a:spcPct val="150000"/>
                  </a:lnSpc>
                </a:pPr>
                <a:r>
                  <a:rPr lang="de-CH" dirty="0" smtClean="0"/>
                  <a:t>Entropy of feature: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dirty="0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de-CH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CH" i="1" dirty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de-CH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de-CH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de-CH" b="0" i="1" dirty="0" smtClean="0">
                              <a:latin typeface="Cambria Math"/>
                            </a:rPr>
                            <m:t>𝑗</m:t>
                          </m:r>
                          <m:r>
                            <a:rPr lang="de-CH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CH" b="0" i="1" dirty="0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de-CH" i="1" dirty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de-CH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CH" i="1" dirty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de-CH" i="1" dirty="0">
                                  <a:latin typeface="Cambria Math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de-CH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CH" i="1" dirty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CH" i="1" dirty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de-CH" b="0" i="1" dirty="0" smtClean="0">
                              <a:latin typeface="Cambria Math"/>
                            </a:rPr>
                            <m:t>𝐻</m:t>
                          </m:r>
                          <m:r>
                            <a:rPr lang="de-CH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de-CH" i="1" dirty="0">
                              <a:latin typeface="Cambria Math"/>
                            </a:rPr>
                            <m:t>𝑎</m:t>
                          </m:r>
                          <m:r>
                            <a:rPr lang="de-CH" i="1" dirty="0">
                              <a:latin typeface="Cambria Math"/>
                            </a:rPr>
                            <m:t>= </m:t>
                          </m:r>
                          <m:sSub>
                            <m:sSubPr>
                              <m:ctrlPr>
                                <a:rPr lang="de-CH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CH" i="1" dirty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de-CH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de-CH" dirty="0" err="1" smtClean="0"/>
                  <a:t>Choose</a:t>
                </a:r>
                <a:r>
                  <a:rPr lang="de-CH" dirty="0" smtClean="0"/>
                  <a:t> feature with smallest entropy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14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3</a:t>
            </a:fld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1547664" y="1700808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Motivation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+mj-lt"/>
              </a:rPr>
              <a:t>Background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Adaptation Process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0499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Classifier – C4.5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79055"/>
            <a:ext cx="3744416" cy="300742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4</a:t>
            </a:fld>
            <a:endParaRPr lang="de-CH" dirty="0"/>
          </a:p>
        </p:txBody>
      </p:sp>
      <p:sp>
        <p:nvSpPr>
          <p:cNvPr id="6" name="Pfeil nach rechts 5"/>
          <p:cNvSpPr/>
          <p:nvPr/>
        </p:nvSpPr>
        <p:spPr>
          <a:xfrm>
            <a:off x="4211960" y="3256466"/>
            <a:ext cx="432048" cy="3727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12189"/>
            <a:ext cx="3714069" cy="274115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5536" y="6400378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Offline Adaptation Using Automatically Generated Heuristics, CMU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47664" y="126117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Geschweifte Klammer rechts 8"/>
          <p:cNvSpPr/>
          <p:nvPr/>
        </p:nvSpPr>
        <p:spPr>
          <a:xfrm rot="16200000">
            <a:off x="1799693" y="352842"/>
            <a:ext cx="360040" cy="2880322"/>
          </a:xfrm>
          <a:prstGeom prst="rightBrace">
            <a:avLst>
              <a:gd name="adj1" fmla="val 8333"/>
              <a:gd name="adj2" fmla="val 4967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395535" y="5229200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alibri" pitchFamily="34" charset="0"/>
              <a:buChar char="˃"/>
            </a:pPr>
            <a:r>
              <a:rPr lang="en-US" dirty="0" smtClean="0"/>
              <a:t>Based on entropy, the measure of uncertainty</a:t>
            </a:r>
          </a:p>
          <a:p>
            <a:pPr marL="285750" indent="-285750">
              <a:lnSpc>
                <a:spcPct val="150000"/>
              </a:lnSpc>
              <a:buFont typeface="Calibri" pitchFamily="34" charset="0"/>
              <a:buChar char="˃"/>
            </a:pPr>
            <a:r>
              <a:rPr lang="en-US" dirty="0" smtClean="0"/>
              <a:t>Feature with smallest </a:t>
            </a:r>
            <a:r>
              <a:rPr lang="en-US" dirty="0"/>
              <a:t>e</a:t>
            </a:r>
            <a:r>
              <a:rPr lang="en-US" dirty="0" smtClean="0"/>
              <a:t>ntropy becomes root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DFT – Discrete Fourier Transforms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Fourier Transform is a Linear Transform: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5</a:t>
            </a:fld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560760" y="4564856"/>
                <a:ext cx="5514664" cy="10081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400" i="1">
                            <a:latin typeface="Cambria Math"/>
                          </a:rPr>
                          <m:t>𝐷𝐹𝑇</m:t>
                        </m:r>
                      </m:e>
                      <m:sub>
                        <m:r>
                          <a:rPr lang="de-CH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de-CH" sz="24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de-CH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400" i="1"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de-CH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CH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CH" sz="2400" i="1">
                                <a:latin typeface="Cambria Math"/>
                              </a:rPr>
                              <m:t>−2</m:t>
                            </m:r>
                            <m:r>
                              <a:rPr lang="de-CH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de-CH" sz="2400" i="1">
                                <a:latin typeface="Cambria Math"/>
                                <a:ea typeface="Cambria Math"/>
                              </a:rPr>
                              <m:t>𝑖𝑘𝑙</m:t>
                            </m:r>
                            <m:r>
                              <a:rPr lang="de-CH" sz="2400" i="1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de-CH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de-CH" sz="2400" i="1">
                            <a:latin typeface="Cambria Math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  <m:sub>
                        <m:r>
                          <a:rPr lang="de-CH" sz="2400" i="1">
                            <a:latin typeface="Cambria Math"/>
                          </a:rPr>
                          <m:t>0</m:t>
                        </m:r>
                        <m:r>
                          <a:rPr lang="de-CH" sz="2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de-CH" sz="24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de-CH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CH" sz="2400" i="1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de-CH" sz="2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de-CH" sz="24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de-CH" sz="2400">
                        <a:latin typeface="Cambria Math"/>
                      </a:rPr>
                      <m:t> , </m:t>
                    </m:r>
                    <m:r>
                      <a:rPr lang="de-CH" sz="2400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de-CH" sz="2400">
                        <a:latin typeface="Cambria Math"/>
                      </a:rPr>
                      <m:t>i</m:t>
                    </m:r>
                    <m:r>
                      <a:rPr lang="de-CH" sz="240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de-CH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CH" sz="2400" i="1">
                            <a:latin typeface="Cambria Math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60" y="4564856"/>
                <a:ext cx="5514664" cy="10081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>
          <a:xfrm>
            <a:off x="4355976" y="2301125"/>
            <a:ext cx="432048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X</a:t>
            </a:r>
          </a:p>
        </p:txBody>
      </p:sp>
      <p:sp>
        <p:nvSpPr>
          <p:cNvPr id="6" name="Rechteck 5"/>
          <p:cNvSpPr/>
          <p:nvPr/>
        </p:nvSpPr>
        <p:spPr>
          <a:xfrm>
            <a:off x="560760" y="2288465"/>
            <a:ext cx="432048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Y</a:t>
            </a:r>
            <a:endParaRPr lang="en-US" b="1" dirty="0"/>
          </a:p>
        </p:txBody>
      </p:sp>
      <p:sp>
        <p:nvSpPr>
          <p:cNvPr id="7" name="Rechteck 6"/>
          <p:cNvSpPr/>
          <p:nvPr/>
        </p:nvSpPr>
        <p:spPr>
          <a:xfrm>
            <a:off x="1907704" y="2288465"/>
            <a:ext cx="1584176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DFT</a:t>
            </a:r>
            <a:r>
              <a:rPr lang="en-US" sz="2000" b="1" baseline="-25000" dirty="0" err="1" smtClean="0"/>
              <a:t>n</a:t>
            </a:r>
            <a:endParaRPr lang="en-US" sz="2000" b="1" baseline="-25000" dirty="0"/>
          </a:p>
        </p:txBody>
      </p:sp>
      <p:sp>
        <p:nvSpPr>
          <p:cNvPr id="8" name="Textfeld 7"/>
          <p:cNvSpPr txBox="1"/>
          <p:nvPr/>
        </p:nvSpPr>
        <p:spPr>
          <a:xfrm>
            <a:off x="1259632" y="281894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3779912" y="29673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 – Fast Fourier Transforms</a:t>
            </a:r>
            <a:endParaRPr lang="en-US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Divide and Conquer Algorithms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6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6514311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Lecture Slides :“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How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to Write Fast Numerical 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Code “ 263-2300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(ETH, 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CS) , Markus Püschel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85" y="3754550"/>
            <a:ext cx="4836764" cy="230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4530"/>
            <a:ext cx="3455316" cy="266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4981575" y="3965799"/>
            <a:ext cx="1933575" cy="1905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5690220" y="4510634"/>
            <a:ext cx="1933575" cy="1905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6" b="63013"/>
          <a:stretch/>
        </p:blipFill>
        <p:spPr bwMode="auto">
          <a:xfrm>
            <a:off x="538534" y="2152851"/>
            <a:ext cx="4507160" cy="12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5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FFTW – Search space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7</a:t>
            </a:fld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6" y="1412776"/>
            <a:ext cx="79373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77069" y="1640118"/>
            <a:ext cx="226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dft ( 128 )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3640088" y="2489845"/>
            <a:ext cx="189731" cy="1131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104010" y="4262209"/>
            <a:ext cx="3476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These decisions can be optimized!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1" name="Gerade Verbindung 20"/>
          <p:cNvCxnSpPr/>
          <p:nvPr/>
        </p:nvCxnSpPr>
        <p:spPr>
          <a:xfrm>
            <a:off x="2828925" y="2213620"/>
            <a:ext cx="838200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4438650" y="2423172"/>
            <a:ext cx="809625" cy="95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731991" y="1998261"/>
            <a:ext cx="840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Radix 8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660232" y="3125341"/>
            <a:ext cx="226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</a:rPr>
              <a:t>dft_strided</a:t>
            </a:r>
            <a:r>
              <a:rPr lang="en-US" sz="1600" b="1" dirty="0" smtClean="0">
                <a:solidFill>
                  <a:srgbClr val="00B050"/>
                </a:solidFill>
              </a:rPr>
              <a:t> (16, 8)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691092" y="2186588"/>
            <a:ext cx="226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</a:rPr>
              <a:t>dft_scaled</a:t>
            </a:r>
            <a:r>
              <a:rPr lang="en-US" sz="1600" b="1" dirty="0" smtClean="0">
                <a:solidFill>
                  <a:srgbClr val="00B050"/>
                </a:solidFill>
              </a:rPr>
              <a:t> (8, 16)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40" name="Gerade Verbindung 39"/>
          <p:cNvCxnSpPr/>
          <p:nvPr/>
        </p:nvCxnSpPr>
        <p:spPr>
          <a:xfrm flipH="1" flipV="1">
            <a:off x="5334000" y="2451745"/>
            <a:ext cx="647700" cy="6286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3733800" y="2564904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Radix 4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43" name="Gerade Verbindung 42"/>
          <p:cNvCxnSpPr/>
          <p:nvPr/>
        </p:nvCxnSpPr>
        <p:spPr>
          <a:xfrm flipH="1" flipV="1">
            <a:off x="5343529" y="2432698"/>
            <a:ext cx="314321" cy="6667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1409700" y="2156470"/>
            <a:ext cx="40957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14" name="Freihandform 4113"/>
          <p:cNvSpPr/>
          <p:nvPr/>
        </p:nvSpPr>
        <p:spPr>
          <a:xfrm>
            <a:off x="2857500" y="3432820"/>
            <a:ext cx="2952750" cy="329977"/>
          </a:xfrm>
          <a:custGeom>
            <a:avLst/>
            <a:gdLst>
              <a:gd name="connsiteX0" fmla="*/ 2952750 w 2952750"/>
              <a:gd name="connsiteY0" fmla="*/ 0 h 329977"/>
              <a:gd name="connsiteX1" fmla="*/ 1552575 w 2952750"/>
              <a:gd name="connsiteY1" fmla="*/ 323850 h 329977"/>
              <a:gd name="connsiteX2" fmla="*/ 0 w 2952750"/>
              <a:gd name="connsiteY2" fmla="*/ 180975 h 32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0" h="329977">
                <a:moveTo>
                  <a:pt x="2952750" y="0"/>
                </a:moveTo>
                <a:cubicBezTo>
                  <a:pt x="2498725" y="146844"/>
                  <a:pt x="2044700" y="293688"/>
                  <a:pt x="1552575" y="323850"/>
                </a:cubicBezTo>
                <a:cubicBezTo>
                  <a:pt x="1060450" y="354012"/>
                  <a:pt x="530225" y="267493"/>
                  <a:pt x="0" y="18097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Gerade Verbindung 84"/>
          <p:cNvCxnSpPr/>
          <p:nvPr/>
        </p:nvCxnSpPr>
        <p:spPr>
          <a:xfrm flipV="1">
            <a:off x="2714625" y="3089921"/>
            <a:ext cx="1019175" cy="3143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>
            <a:off x="4438650" y="2996953"/>
            <a:ext cx="809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 flipH="1">
            <a:off x="5343525" y="2813695"/>
            <a:ext cx="419100" cy="17145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 flipH="1" flipV="1">
            <a:off x="5343525" y="3032770"/>
            <a:ext cx="314329" cy="142877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 flipV="1">
            <a:off x="3744863" y="3112393"/>
            <a:ext cx="189731" cy="1131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2104010" y="1659707"/>
            <a:ext cx="840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No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118" name="Gerade Verbindung mit Pfeil 117"/>
          <p:cNvCxnSpPr/>
          <p:nvPr/>
        </p:nvCxnSpPr>
        <p:spPr>
          <a:xfrm flipV="1">
            <a:off x="1861989" y="2223914"/>
            <a:ext cx="189731" cy="1131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 flipV="1">
            <a:off x="1941612" y="3613398"/>
            <a:ext cx="189731" cy="1131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2" name="Textfeld 121"/>
          <p:cNvSpPr txBox="1"/>
          <p:nvPr/>
        </p:nvSpPr>
        <p:spPr>
          <a:xfrm>
            <a:off x="395535" y="5229199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alibri" pitchFamily="34" charset="0"/>
              <a:buChar char="˃"/>
            </a:pPr>
            <a:r>
              <a:rPr lang="en-US" dirty="0" smtClean="0"/>
              <a:t>Features :	Problem size  and  stride</a:t>
            </a:r>
          </a:p>
          <a:p>
            <a:pPr marL="285750" indent="-285750">
              <a:lnSpc>
                <a:spcPct val="150000"/>
              </a:lnSpc>
              <a:buFont typeface="Calibri" pitchFamily="34" charset="0"/>
              <a:buChar char="˃"/>
            </a:pPr>
            <a:r>
              <a:rPr lang="en-US" dirty="0" smtClean="0"/>
              <a:t>Decisions:	Use of base cases  and choice of radix</a:t>
            </a:r>
          </a:p>
          <a:p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395536" y="6400378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Offline Adaptation Using Automatically Generated Heuristics, CMU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2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37" grpId="0"/>
      <p:bldP spid="38" grpId="0"/>
      <p:bldP spid="39" grpId="0"/>
      <p:bldP spid="90" grpId="0"/>
      <p:bldP spid="4114" grpId="0" animBg="1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FFTW – Advanced Implementations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8</a:t>
            </a:fld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8" y="2708920"/>
            <a:ext cx="8325332" cy="14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104010" y="4262209"/>
            <a:ext cx="1675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Lots of decisions!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5536" y="6400378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Offline Adaptation Using Automatically Generated Heuristics, CMU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E2B-5A20-4E2F-B323-FBBFFB5D34E3}" type="slidenum">
              <a:rPr lang="de-CH" smtClean="0"/>
              <a:t>9</a:t>
            </a:fld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1547664" y="1700808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Motivation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Background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+mj-lt"/>
              </a:rPr>
              <a:t>Adaptation Process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0499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1705</Words>
  <Application>Microsoft Office PowerPoint</Application>
  <PresentationFormat>Bildschirmpräsentation (4:3)</PresentationFormat>
  <Paragraphs>590</Paragraphs>
  <Slides>27</Slides>
  <Notes>23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</vt:lpstr>
      <vt:lpstr>Offline Adaptation Using Automatically Generated Heuristics</vt:lpstr>
      <vt:lpstr>Online vs. Offline Adaptive Libraries</vt:lpstr>
      <vt:lpstr>PowerPoint-Präsentation</vt:lpstr>
      <vt:lpstr>Statistical Classifier – C4.5</vt:lpstr>
      <vt:lpstr>DFT – Discrete Fourier Transforms</vt:lpstr>
      <vt:lpstr>FFT – Fast Fourier Transforms</vt:lpstr>
      <vt:lpstr>FFTW – Search space</vt:lpstr>
      <vt:lpstr>FFTW – Advanced Implementations </vt:lpstr>
      <vt:lpstr>PowerPoint-Präsentation</vt:lpstr>
      <vt:lpstr>Offline Adaptation Process</vt:lpstr>
      <vt:lpstr>Offline Adaptation Process</vt:lpstr>
      <vt:lpstr>Exploration</vt:lpstr>
      <vt:lpstr>Statistical Classification</vt:lpstr>
      <vt:lpstr>Hinting</vt:lpstr>
      <vt:lpstr>Hinting</vt:lpstr>
      <vt:lpstr>PowerPoint-Präsentation</vt:lpstr>
      <vt:lpstr>Verification</vt:lpstr>
      <vt:lpstr>Combination</vt:lpstr>
      <vt:lpstr>PowerPoint-Präsentation</vt:lpstr>
      <vt:lpstr>2-Powers – Competitiveness</vt:lpstr>
      <vt:lpstr>Learning and Generating Heuristics</vt:lpstr>
      <vt:lpstr>Mixed Sizes - Competitiveness</vt:lpstr>
      <vt:lpstr>Pro vs. Contra</vt:lpstr>
      <vt:lpstr>Questions</vt:lpstr>
      <vt:lpstr>Questions</vt:lpstr>
      <vt:lpstr>Online vs. Offline Adaptive Libraries 3</vt:lpstr>
      <vt:lpstr>Math behind C4.5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Athanatos</dc:creator>
  <cp:lastModifiedBy>Athanatos</cp:lastModifiedBy>
  <cp:revision>222</cp:revision>
  <dcterms:created xsi:type="dcterms:W3CDTF">2011-11-21T13:18:41Z</dcterms:created>
  <dcterms:modified xsi:type="dcterms:W3CDTF">2011-12-07T09:33:45Z</dcterms:modified>
</cp:coreProperties>
</file>