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6"/>
  </p:notesMasterIdLst>
  <p:handoutMasterIdLst>
    <p:handoutMasterId r:id="rId57"/>
  </p:handoutMasterIdLst>
  <p:sldIdLst>
    <p:sldId id="685" r:id="rId2"/>
    <p:sldId id="755" r:id="rId3"/>
    <p:sldId id="741" r:id="rId4"/>
    <p:sldId id="7794" r:id="rId5"/>
    <p:sldId id="260" r:id="rId6"/>
    <p:sldId id="418" r:id="rId7"/>
    <p:sldId id="743" r:id="rId8"/>
    <p:sldId id="7125" r:id="rId9"/>
    <p:sldId id="336" r:id="rId10"/>
    <p:sldId id="752" r:id="rId11"/>
    <p:sldId id="745" r:id="rId12"/>
    <p:sldId id="690" r:id="rId13"/>
    <p:sldId id="7126" r:id="rId14"/>
    <p:sldId id="7797" r:id="rId15"/>
    <p:sldId id="7127" r:id="rId16"/>
    <p:sldId id="7799" r:id="rId17"/>
    <p:sldId id="687" r:id="rId18"/>
    <p:sldId id="7796" r:id="rId19"/>
    <p:sldId id="7817" r:id="rId20"/>
    <p:sldId id="753" r:id="rId21"/>
    <p:sldId id="7130" r:id="rId22"/>
    <p:sldId id="694" r:id="rId23"/>
    <p:sldId id="734" r:id="rId24"/>
    <p:sldId id="7805" r:id="rId25"/>
    <p:sldId id="7132" r:id="rId26"/>
    <p:sldId id="7131" r:id="rId27"/>
    <p:sldId id="736" r:id="rId28"/>
    <p:sldId id="7801" r:id="rId29"/>
    <p:sldId id="754" r:id="rId30"/>
    <p:sldId id="7129" r:id="rId31"/>
    <p:sldId id="730" r:id="rId32"/>
    <p:sldId id="729" r:id="rId33"/>
    <p:sldId id="747" r:id="rId34"/>
    <p:sldId id="749" r:id="rId35"/>
    <p:sldId id="257" r:id="rId36"/>
    <p:sldId id="665" r:id="rId37"/>
    <p:sldId id="334" r:id="rId38"/>
    <p:sldId id="7804" r:id="rId39"/>
    <p:sldId id="688" r:id="rId40"/>
    <p:sldId id="7128" r:id="rId41"/>
    <p:sldId id="691" r:id="rId42"/>
    <p:sldId id="692" r:id="rId43"/>
    <p:sldId id="7806" r:id="rId44"/>
    <p:sldId id="7807" r:id="rId45"/>
    <p:sldId id="7808" r:id="rId46"/>
    <p:sldId id="7812" r:id="rId47"/>
    <p:sldId id="7809" r:id="rId48"/>
    <p:sldId id="7810" r:id="rId49"/>
    <p:sldId id="7811" r:id="rId50"/>
    <p:sldId id="7813" r:id="rId51"/>
    <p:sldId id="7814" r:id="rId52"/>
    <p:sldId id="7802" r:id="rId53"/>
    <p:sldId id="445" r:id="rId54"/>
    <p:sldId id="7815"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taberk Olgun" initials="AO" lastIdx="2" clrIdx="0">
    <p:extLst>
      <p:ext uri="{19B8F6BF-5375-455C-9EA6-DF929625EA0E}">
        <p15:presenceInfo xmlns:p15="http://schemas.microsoft.com/office/powerpoint/2012/main" userId="S::aolgun@etu.edu.tr::acd4a36d-8e2b-4bf9-9640-24bbf4f0f2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38234"/>
    <a:srgbClr val="85319F"/>
    <a:srgbClr val="DFF5F0"/>
    <a:srgbClr val="31499F"/>
    <a:srgbClr val="C585D9"/>
    <a:srgbClr val="F2F2F2"/>
    <a:srgbClr val="7F7F7F"/>
    <a:srgbClr val="D9D9D9"/>
    <a:srgbClr val="643C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autoAdjust="0"/>
    <p:restoredTop sz="76796" autoAdjust="0"/>
  </p:normalViewPr>
  <p:slideViewPr>
    <p:cSldViewPr snapToGrid="0">
      <p:cViewPr varScale="1">
        <p:scale>
          <a:sx n="134" d="100"/>
          <a:sy n="134" d="100"/>
        </p:scale>
        <p:origin x="2288" y="18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Normalized IPC</c:v>
                </c:pt>
              </c:strCache>
            </c:strRef>
          </c:tx>
          <c:spPr>
            <a:solidFill>
              <a:srgbClr val="FFAE3C"/>
            </a:solidFill>
            <a:ln>
              <a:noFill/>
            </a:ln>
            <a:effectLst/>
          </c:spPr>
          <c:invertIfNegative val="0"/>
          <c:dPt>
            <c:idx val="0"/>
            <c:invertIfNegative val="0"/>
            <c:bubble3D val="0"/>
            <c:spPr>
              <a:solidFill>
                <a:srgbClr val="FFAE3C"/>
              </a:solidFill>
              <a:ln w="28575">
                <a:solidFill>
                  <a:schemeClr val="tx1"/>
                </a:solidFill>
              </a:ln>
              <a:effectLst/>
            </c:spPr>
            <c:extLst>
              <c:ext xmlns:c16="http://schemas.microsoft.com/office/drawing/2014/chart" uri="{C3380CC4-5D6E-409C-BE32-E72D297353CC}">
                <c16:uniqueId val="{00000001-8D4E-0742-A322-0B44516959FC}"/>
              </c:ext>
            </c:extLst>
          </c:dPt>
          <c:dPt>
            <c:idx val="1"/>
            <c:invertIfNegative val="0"/>
            <c:bubble3D val="0"/>
            <c:spPr>
              <a:solidFill>
                <a:srgbClr val="FFAE3C"/>
              </a:solidFill>
              <a:ln w="28575">
                <a:solidFill>
                  <a:schemeClr val="tx1"/>
                </a:solidFill>
              </a:ln>
              <a:effectLst/>
            </c:spPr>
            <c:extLst>
              <c:ext xmlns:c16="http://schemas.microsoft.com/office/drawing/2014/chart" uri="{C3380CC4-5D6E-409C-BE32-E72D297353CC}">
                <c16:uniqueId val="{00000003-8D4E-0742-A322-0B44516959FC}"/>
              </c:ext>
            </c:extLst>
          </c:dPt>
          <c:dPt>
            <c:idx val="2"/>
            <c:invertIfNegative val="0"/>
            <c:bubble3D val="0"/>
            <c:spPr>
              <a:solidFill>
                <a:srgbClr val="FFAE3C"/>
              </a:solidFill>
              <a:ln w="28575">
                <a:solidFill>
                  <a:schemeClr val="tx1"/>
                </a:solidFill>
              </a:ln>
              <a:effectLst/>
            </c:spPr>
            <c:extLst>
              <c:ext xmlns:c16="http://schemas.microsoft.com/office/drawing/2014/chart" uri="{C3380CC4-5D6E-409C-BE32-E72D297353CC}">
                <c16:uniqueId val="{00000005-8D4E-0742-A322-0B44516959FC}"/>
              </c:ext>
            </c:extLst>
          </c:dPt>
          <c:dPt>
            <c:idx val="3"/>
            <c:invertIfNegative val="0"/>
            <c:bubble3D val="0"/>
            <c:spPr>
              <a:solidFill>
                <a:srgbClr val="FFAE3C"/>
              </a:solidFill>
              <a:ln w="25400">
                <a:solidFill>
                  <a:schemeClr val="tx1"/>
                </a:solidFill>
              </a:ln>
              <a:effectLst/>
            </c:spPr>
            <c:extLst>
              <c:ext xmlns:c16="http://schemas.microsoft.com/office/drawing/2014/chart" uri="{C3380CC4-5D6E-409C-BE32-E72D297353CC}">
                <c16:uniqueId val="{00000007-8D4E-0742-A322-0B44516959FC}"/>
              </c:ext>
            </c:extLst>
          </c:dPt>
          <c:cat>
            <c:numRef>
              <c:f>Sayfa1!$A$2:$A$5</c:f>
              <c:numCache>
                <c:formatCode>General</c:formatCode>
                <c:ptCount val="4"/>
                <c:pt idx="0">
                  <c:v>1000</c:v>
                </c:pt>
                <c:pt idx="1">
                  <c:v>500</c:v>
                </c:pt>
                <c:pt idx="2">
                  <c:v>250</c:v>
                </c:pt>
                <c:pt idx="3">
                  <c:v>125</c:v>
                </c:pt>
              </c:numCache>
            </c:numRef>
          </c:cat>
          <c:val>
            <c:numRef>
              <c:f>Sayfa1!$B$2:$B$5</c:f>
              <c:numCache>
                <c:formatCode>General</c:formatCode>
                <c:ptCount val="4"/>
                <c:pt idx="0">
                  <c:v>0.99409126849344298</c:v>
                </c:pt>
                <c:pt idx="1">
                  <c:v>0.992947865774511</c:v>
                </c:pt>
                <c:pt idx="2">
                  <c:v>0.99009284541396703</c:v>
                </c:pt>
                <c:pt idx="3">
                  <c:v>0.98528033154021999</c:v>
                </c:pt>
              </c:numCache>
            </c:numRef>
          </c:val>
          <c:extLst>
            <c:ext xmlns:c16="http://schemas.microsoft.com/office/drawing/2014/chart" uri="{C3380CC4-5D6E-409C-BE32-E72D297353CC}">
              <c16:uniqueId val="{00000008-8D4E-0742-A322-0B44516959FC}"/>
            </c:ext>
          </c:extLst>
        </c:ser>
        <c:dLbls>
          <c:showLegendKey val="0"/>
          <c:showVal val="0"/>
          <c:showCatName val="0"/>
          <c:showSerName val="0"/>
          <c:showPercent val="0"/>
          <c:showBubbleSize val="0"/>
        </c:dLbls>
        <c:gapWidth val="71"/>
        <c:axId val="1489952367"/>
        <c:axId val="1508058303"/>
      </c:barChart>
      <c:catAx>
        <c:axId val="1489952367"/>
        <c:scaling>
          <c:orientation val="minMax"/>
        </c:scaling>
        <c:delete val="0"/>
        <c:axPos val="b"/>
        <c:majorGridlines>
          <c:spPr>
            <a:ln w="9525" cap="flat" cmpd="sng" algn="ctr">
              <a:solidFill>
                <a:schemeClr val="bg1">
                  <a:lumMod val="6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2000" baseline="0" dirty="0" err="1">
                    <a:latin typeface="Verdana" panose="020B0604030504040204" pitchFamily="34" charset="0"/>
                    <a:ea typeface="Verdana" panose="020B0604030504040204" pitchFamily="34" charset="0"/>
                    <a:cs typeface="Verdana" panose="020B0604030504040204" pitchFamily="34" charset="0"/>
                  </a:rPr>
                  <a:t>RowHammer</a:t>
                </a:r>
                <a:r>
                  <a:rPr lang="en-US" sz="2000" baseline="0" dirty="0">
                    <a:latin typeface="Verdana" panose="020B0604030504040204" pitchFamily="34" charset="0"/>
                    <a:ea typeface="Verdana" panose="020B0604030504040204" pitchFamily="34" charset="0"/>
                    <a:cs typeface="Verdana" panose="020B0604030504040204" pitchFamily="34" charset="0"/>
                  </a:rPr>
                  <a:t> Threshold</a:t>
                </a:r>
                <a:endParaRPr lang="tr-TR" sz="2000" baseline="-25000" dirty="0">
                  <a:latin typeface="Verdana" panose="020B0604030504040204" pitchFamily="34" charset="0"/>
                  <a:ea typeface="Verdana" panose="020B0604030504040204" pitchFamily="34" charset="0"/>
                  <a:cs typeface="Verdana" panose="020B0604030504040204" pitchFamily="34" charset="0"/>
                </a:endParaRP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title>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crossAx val="1508058303"/>
        <c:crosses val="autoZero"/>
        <c:auto val="1"/>
        <c:lblAlgn val="ctr"/>
        <c:lblOffset val="100"/>
        <c:noMultiLvlLbl val="0"/>
      </c:catAx>
      <c:valAx>
        <c:axId val="1508058303"/>
        <c:scaling>
          <c:orientation val="minMax"/>
          <c:max val="1.05"/>
          <c:min val="0.9"/>
        </c:scaling>
        <c:delete val="0"/>
        <c:axPos val="l"/>
        <c:majorGridlines>
          <c:spPr>
            <a:ln w="9525" cap="flat" cmpd="sng" algn="ctr">
              <a:solidFill>
                <a:schemeClr val="tx1">
                  <a:lumMod val="50000"/>
                  <a:lumOff val="50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sz="1900" dirty="0">
                    <a:latin typeface="Verdana" panose="020B0604030504040204" pitchFamily="34" charset="0"/>
                    <a:ea typeface="Verdana" panose="020B0604030504040204" pitchFamily="34" charset="0"/>
                    <a:cs typeface="Verdana" panose="020B0604030504040204" pitchFamily="34" charset="0"/>
                  </a:rPr>
                  <a:t>Average Normalized IPC</a:t>
                </a:r>
                <a:endParaRPr lang="tr-TR" sz="1900" dirty="0">
                  <a:latin typeface="Verdana" panose="020B0604030504040204" pitchFamily="34" charset="0"/>
                  <a:ea typeface="Verdana" panose="020B0604030504040204" pitchFamily="34" charset="0"/>
                  <a:cs typeface="Verdana" panose="020B0604030504040204" pitchFamily="34" charset="0"/>
                </a:endParaRP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CH"/>
            </a:p>
          </c:txPr>
        </c:title>
        <c:numFmt formatCode="General" sourceLinked="1"/>
        <c:majorTickMark val="cross"/>
        <c:minorTickMark val="none"/>
        <c:tickLblPos val="nextTo"/>
        <c:spPr>
          <a:noFill/>
          <a:ln w="15875">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crossAx val="1489952367"/>
        <c:crosses val="autoZero"/>
        <c:crossBetween val="between"/>
        <c:majorUnit val="0.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sz="2400">
          <a:solidFill>
            <a:schemeClr val="tx1"/>
          </a:solidFill>
        </a:defRPr>
      </a:pPr>
      <a:endParaRPr lang="en-CH"/>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Normalized DRAM Energy</c:v>
                </c:pt>
              </c:strCache>
            </c:strRef>
          </c:tx>
          <c:spPr>
            <a:solidFill>
              <a:srgbClr val="E1257C"/>
            </a:solidFill>
            <a:ln>
              <a:noFill/>
            </a:ln>
            <a:effectLst/>
          </c:spPr>
          <c:invertIfNegative val="0"/>
          <c:dPt>
            <c:idx val="0"/>
            <c:invertIfNegative val="0"/>
            <c:bubble3D val="0"/>
            <c:spPr>
              <a:solidFill>
                <a:srgbClr val="E1257C"/>
              </a:solidFill>
              <a:ln w="28575">
                <a:solidFill>
                  <a:schemeClr val="tx1"/>
                </a:solidFill>
              </a:ln>
              <a:effectLst/>
            </c:spPr>
            <c:extLst>
              <c:ext xmlns:c16="http://schemas.microsoft.com/office/drawing/2014/chart" uri="{C3380CC4-5D6E-409C-BE32-E72D297353CC}">
                <c16:uniqueId val="{00000001-5B2E-1B4A-92EC-380F1D73CA42}"/>
              </c:ext>
            </c:extLst>
          </c:dPt>
          <c:dPt>
            <c:idx val="1"/>
            <c:invertIfNegative val="0"/>
            <c:bubble3D val="0"/>
            <c:spPr>
              <a:solidFill>
                <a:srgbClr val="E1257C"/>
              </a:solidFill>
              <a:ln w="28575">
                <a:solidFill>
                  <a:schemeClr val="tx1"/>
                </a:solidFill>
              </a:ln>
              <a:effectLst/>
            </c:spPr>
            <c:extLst>
              <c:ext xmlns:c16="http://schemas.microsoft.com/office/drawing/2014/chart" uri="{C3380CC4-5D6E-409C-BE32-E72D297353CC}">
                <c16:uniqueId val="{00000003-5B2E-1B4A-92EC-380F1D73CA42}"/>
              </c:ext>
            </c:extLst>
          </c:dPt>
          <c:dPt>
            <c:idx val="2"/>
            <c:invertIfNegative val="0"/>
            <c:bubble3D val="0"/>
            <c:spPr>
              <a:solidFill>
                <a:srgbClr val="E1257C"/>
              </a:solidFill>
              <a:ln w="28575">
                <a:solidFill>
                  <a:schemeClr val="tx1"/>
                </a:solidFill>
              </a:ln>
              <a:effectLst/>
            </c:spPr>
            <c:extLst>
              <c:ext xmlns:c16="http://schemas.microsoft.com/office/drawing/2014/chart" uri="{C3380CC4-5D6E-409C-BE32-E72D297353CC}">
                <c16:uniqueId val="{00000005-5B2E-1B4A-92EC-380F1D73CA42}"/>
              </c:ext>
            </c:extLst>
          </c:dPt>
          <c:dPt>
            <c:idx val="3"/>
            <c:invertIfNegative val="0"/>
            <c:bubble3D val="0"/>
            <c:spPr>
              <a:solidFill>
                <a:srgbClr val="E1257C"/>
              </a:solidFill>
              <a:ln w="25400">
                <a:solidFill>
                  <a:schemeClr val="tx1"/>
                </a:solidFill>
              </a:ln>
              <a:effectLst/>
            </c:spPr>
            <c:extLst>
              <c:ext xmlns:c16="http://schemas.microsoft.com/office/drawing/2014/chart" uri="{C3380CC4-5D6E-409C-BE32-E72D297353CC}">
                <c16:uniqueId val="{00000007-5B2E-1B4A-92EC-380F1D73CA42}"/>
              </c:ext>
            </c:extLst>
          </c:dPt>
          <c:cat>
            <c:numRef>
              <c:f>Sayfa1!$A$2:$A$5</c:f>
              <c:numCache>
                <c:formatCode>General</c:formatCode>
                <c:ptCount val="4"/>
                <c:pt idx="0">
                  <c:v>1000</c:v>
                </c:pt>
                <c:pt idx="1">
                  <c:v>500</c:v>
                </c:pt>
                <c:pt idx="2">
                  <c:v>250</c:v>
                </c:pt>
                <c:pt idx="3">
                  <c:v>125</c:v>
                </c:pt>
              </c:numCache>
            </c:numRef>
          </c:cat>
          <c:val>
            <c:numRef>
              <c:f>Sayfa1!$B$2:$B$5</c:f>
              <c:numCache>
                <c:formatCode>General</c:formatCode>
                <c:ptCount val="4"/>
                <c:pt idx="0">
                  <c:v>1.0116510808583701</c:v>
                </c:pt>
                <c:pt idx="1">
                  <c:v>1.0110050023892301</c:v>
                </c:pt>
                <c:pt idx="2">
                  <c:v>1.0120822217366201</c:v>
                </c:pt>
                <c:pt idx="3">
                  <c:v>1.0121001224177</c:v>
                </c:pt>
              </c:numCache>
            </c:numRef>
          </c:val>
          <c:extLst>
            <c:ext xmlns:c16="http://schemas.microsoft.com/office/drawing/2014/chart" uri="{C3380CC4-5D6E-409C-BE32-E72D297353CC}">
              <c16:uniqueId val="{00000008-5B2E-1B4A-92EC-380F1D73CA42}"/>
            </c:ext>
          </c:extLst>
        </c:ser>
        <c:dLbls>
          <c:showLegendKey val="0"/>
          <c:showVal val="0"/>
          <c:showCatName val="0"/>
          <c:showSerName val="0"/>
          <c:showPercent val="0"/>
          <c:showBubbleSize val="0"/>
        </c:dLbls>
        <c:gapWidth val="71"/>
        <c:axId val="1489952367"/>
        <c:axId val="1508058303"/>
      </c:barChart>
      <c:catAx>
        <c:axId val="1489952367"/>
        <c:scaling>
          <c:orientation val="minMax"/>
        </c:scaling>
        <c:delete val="0"/>
        <c:axPos val="b"/>
        <c:majorGridlines>
          <c:spPr>
            <a:ln w="9525" cap="flat" cmpd="sng" algn="ctr">
              <a:solidFill>
                <a:schemeClr val="bg1">
                  <a:lumMod val="6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en-US" sz="2000" dirty="0" err="1">
                    <a:latin typeface="Verdana" panose="020B0604030504040204" pitchFamily="34" charset="0"/>
                    <a:ea typeface="Verdana" panose="020B0604030504040204" pitchFamily="34" charset="0"/>
                    <a:cs typeface="Verdana" panose="020B0604030504040204" pitchFamily="34" charset="0"/>
                  </a:rPr>
                  <a:t>RowHammer</a:t>
                </a:r>
                <a:r>
                  <a:rPr lang="en-US" sz="2000" dirty="0">
                    <a:latin typeface="Verdana" panose="020B0604030504040204" pitchFamily="34" charset="0"/>
                    <a:ea typeface="Verdana" panose="020B0604030504040204" pitchFamily="34" charset="0"/>
                    <a:cs typeface="Verdana" panose="020B0604030504040204" pitchFamily="34" charset="0"/>
                  </a:rPr>
                  <a:t> Threshold</a:t>
                </a:r>
                <a:endParaRPr lang="tr-TR" sz="2000" baseline="-250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29867626626886634"/>
              <c:y val="0.8681544638940145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title>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crossAx val="1508058303"/>
        <c:crosses val="autoZero"/>
        <c:auto val="1"/>
        <c:lblAlgn val="ctr"/>
        <c:lblOffset val="100"/>
        <c:noMultiLvlLbl val="0"/>
      </c:catAx>
      <c:valAx>
        <c:axId val="1508058303"/>
        <c:scaling>
          <c:orientation val="minMax"/>
          <c:max val="1.05"/>
          <c:min val="0.9"/>
        </c:scaling>
        <c:delete val="0"/>
        <c:axPos val="l"/>
        <c:majorGridlines>
          <c:spPr>
            <a:ln w="9525" cap="flat" cmpd="sng" algn="ctr">
              <a:solidFill>
                <a:schemeClr val="tx1">
                  <a:lumMod val="50000"/>
                  <a:lumOff val="50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lnSpc>
                    <a:spcPct val="75000"/>
                  </a:lnSpc>
                  <a:defRPr sz="2400" b="0" i="0" u="none" strike="noStrike" kern="1200" baseline="0">
                    <a:solidFill>
                      <a:schemeClr val="tx1"/>
                    </a:solidFill>
                    <a:latin typeface="+mn-lt"/>
                    <a:ea typeface="+mn-ea"/>
                    <a:cs typeface="+mn-cs"/>
                  </a:defRPr>
                </a:pPr>
                <a:r>
                  <a:rPr lang="en-US" sz="1900" dirty="0">
                    <a:latin typeface="Verdana" panose="020B0604030504040204" pitchFamily="34" charset="0"/>
                    <a:ea typeface="Verdana" panose="020B0604030504040204" pitchFamily="34" charset="0"/>
                    <a:cs typeface="Verdana" panose="020B0604030504040204" pitchFamily="34" charset="0"/>
                  </a:rPr>
                  <a:t>Average Normalized </a:t>
                </a:r>
                <a:br>
                  <a:rPr lang="en-US" sz="1900" dirty="0">
                    <a:latin typeface="Verdana" panose="020B0604030504040204" pitchFamily="34" charset="0"/>
                    <a:ea typeface="Verdana" panose="020B0604030504040204" pitchFamily="34" charset="0"/>
                    <a:cs typeface="Verdana" panose="020B0604030504040204" pitchFamily="34" charset="0"/>
                  </a:rPr>
                </a:br>
                <a:r>
                  <a:rPr lang="en-US" sz="1900" dirty="0">
                    <a:latin typeface="Verdana" panose="020B0604030504040204" pitchFamily="34" charset="0"/>
                    <a:ea typeface="Verdana" panose="020B0604030504040204" pitchFamily="34" charset="0"/>
                    <a:cs typeface="Verdana" panose="020B0604030504040204" pitchFamily="34" charset="0"/>
                  </a:rPr>
                  <a:t>DRAM Energy</a:t>
                </a:r>
                <a:endParaRPr lang="tr-TR" sz="1900"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4.0833343157628495E-2"/>
              <c:y val="9.88066734706671E-2"/>
            </c:manualLayout>
          </c:layout>
          <c:overlay val="0"/>
          <c:spPr>
            <a:noFill/>
            <a:ln>
              <a:noFill/>
            </a:ln>
            <a:effectLst/>
          </c:spPr>
          <c:txPr>
            <a:bodyPr rot="-5400000" spcFirstLastPara="1" vertOverflow="ellipsis" vert="horz" wrap="square" anchor="ctr" anchorCtr="1"/>
            <a:lstStyle/>
            <a:p>
              <a:pPr>
                <a:lnSpc>
                  <a:spcPct val="75000"/>
                </a:lnSpc>
                <a:defRPr sz="2400" b="0" i="0" u="none" strike="noStrike" kern="1200" baseline="0">
                  <a:solidFill>
                    <a:schemeClr val="tx1"/>
                  </a:solidFill>
                  <a:latin typeface="+mn-lt"/>
                  <a:ea typeface="+mn-ea"/>
                  <a:cs typeface="+mn-cs"/>
                </a:defRPr>
              </a:pPr>
              <a:endParaRPr lang="en-CH"/>
            </a:p>
          </c:txPr>
        </c:title>
        <c:numFmt formatCode="General" sourceLinked="1"/>
        <c:majorTickMark val="cross"/>
        <c:minorTickMark val="none"/>
        <c:tickLblPos val="nextTo"/>
        <c:spPr>
          <a:noFill/>
          <a:ln w="15875">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crossAx val="1489952367"/>
        <c:crosses val="autoZero"/>
        <c:crossBetween val="between"/>
        <c:majorUnit val="0.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sz="2400">
          <a:solidFill>
            <a:schemeClr val="tx1"/>
          </a:solidFill>
        </a:defRPr>
      </a:pPr>
      <a:endParaRPr lang="en-CH"/>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ABACuS</c:v>
                </c:pt>
              </c:strCache>
            </c:strRef>
          </c:tx>
          <c:spPr>
            <a:solidFill>
              <a:schemeClr val="accent1">
                <a:lumMod val="75000"/>
              </a:schemeClr>
            </a:solidFill>
            <a:ln w="19050">
              <a:solidFill>
                <a:schemeClr val="tx1"/>
              </a:solidFill>
            </a:ln>
            <a:effectLst/>
          </c:spPr>
          <c:invertIfNegative val="0"/>
          <c:dLbls>
            <c:delete val="1"/>
          </c:dLbls>
          <c:cat>
            <c:strRef>
              <c:f>Sayfa1!$A$2:$A$3</c:f>
              <c:strCache>
                <c:ptCount val="2"/>
                <c:pt idx="0">
                  <c:v>1K</c:v>
                </c:pt>
                <c:pt idx="1">
                  <c:v>125</c:v>
                </c:pt>
              </c:strCache>
            </c:strRef>
          </c:cat>
          <c:val>
            <c:numRef>
              <c:f>Sayfa1!$B$2:$B$3</c:f>
              <c:numCache>
                <c:formatCode>General</c:formatCode>
                <c:ptCount val="2"/>
                <c:pt idx="0">
                  <c:v>0.04</c:v>
                </c:pt>
                <c:pt idx="1">
                  <c:v>0.25</c:v>
                </c:pt>
              </c:numCache>
            </c:numRef>
          </c:val>
          <c:extLst>
            <c:ext xmlns:c16="http://schemas.microsoft.com/office/drawing/2014/chart" uri="{C3380CC4-5D6E-409C-BE32-E72D297353CC}">
              <c16:uniqueId val="{00000000-4B6E-AA45-8216-B5C506EE9526}"/>
            </c:ext>
          </c:extLst>
        </c:ser>
        <c:ser>
          <c:idx val="1"/>
          <c:order val="1"/>
          <c:tx>
            <c:strRef>
              <c:f>Sayfa1!$C$1</c:f>
              <c:strCache>
                <c:ptCount val="1"/>
                <c:pt idx="0">
                  <c:v>Graphene</c:v>
                </c:pt>
              </c:strCache>
            </c:strRef>
          </c:tx>
          <c:spPr>
            <a:solidFill>
              <a:schemeClr val="accent5">
                <a:lumMod val="75000"/>
              </a:schemeClr>
            </a:solidFill>
            <a:ln w="19050">
              <a:solidFill>
                <a:schemeClr val="tx1"/>
              </a:solidFill>
            </a:ln>
            <a:effectLst/>
          </c:spPr>
          <c:invertIfNegative val="0"/>
          <c:dLbls>
            <c:dLbl>
              <c:idx val="0"/>
              <c:layout>
                <c:manualLayout>
                  <c:x val="0"/>
                  <c:y val="0.1095068800826817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6E-AA45-8216-B5C506EE9526}"/>
                </c:ext>
              </c:extLst>
            </c:dLbl>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CH"/>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1K</c:v>
                </c:pt>
                <c:pt idx="1">
                  <c:v>125</c:v>
                </c:pt>
              </c:strCache>
            </c:strRef>
          </c:cat>
          <c:val>
            <c:numRef>
              <c:f>Sayfa1!$C$2:$C$3</c:f>
              <c:numCache>
                <c:formatCode>General</c:formatCode>
                <c:ptCount val="2"/>
                <c:pt idx="0">
                  <c:v>0.81</c:v>
                </c:pt>
                <c:pt idx="1">
                  <c:v>5.68</c:v>
                </c:pt>
              </c:numCache>
            </c:numRef>
          </c:val>
          <c:extLst>
            <c:ext xmlns:c16="http://schemas.microsoft.com/office/drawing/2014/chart" uri="{C3380CC4-5D6E-409C-BE32-E72D297353CC}">
              <c16:uniqueId val="{00000002-4B6E-AA45-8216-B5C506EE9526}"/>
            </c:ext>
          </c:extLst>
        </c:ser>
        <c:ser>
          <c:idx val="2"/>
          <c:order val="2"/>
          <c:tx>
            <c:strRef>
              <c:f>Sayfa1!$D$1</c:f>
              <c:strCache>
                <c:ptCount val="1"/>
                <c:pt idx="0">
                  <c:v>Hydra</c:v>
                </c:pt>
              </c:strCache>
            </c:strRef>
          </c:tx>
          <c:spPr>
            <a:solidFill>
              <a:schemeClr val="accent4">
                <a:lumMod val="75000"/>
              </a:schemeClr>
            </a:solidFill>
            <a:ln w="19050">
              <a:solidFill>
                <a:schemeClr val="tx1"/>
              </a:solidFill>
            </a:ln>
            <a:effectLst/>
          </c:spPr>
          <c:invertIfNegative val="0"/>
          <c:dLbls>
            <c:delete val="1"/>
          </c:dLbls>
          <c:cat>
            <c:strRef>
              <c:f>Sayfa1!$A$2:$A$3</c:f>
              <c:strCache>
                <c:ptCount val="2"/>
                <c:pt idx="0">
                  <c:v>1K</c:v>
                </c:pt>
                <c:pt idx="1">
                  <c:v>125</c:v>
                </c:pt>
              </c:strCache>
            </c:strRef>
          </c:cat>
          <c:val>
            <c:numRef>
              <c:f>Sayfa1!$D$2:$D$3</c:f>
              <c:numCache>
                <c:formatCode>General</c:formatCode>
                <c:ptCount val="2"/>
                <c:pt idx="0">
                  <c:v>0.1</c:v>
                </c:pt>
                <c:pt idx="1">
                  <c:v>7.0000000000000007E-2</c:v>
                </c:pt>
              </c:numCache>
            </c:numRef>
          </c:val>
          <c:extLst>
            <c:ext xmlns:c16="http://schemas.microsoft.com/office/drawing/2014/chart" uri="{C3380CC4-5D6E-409C-BE32-E72D297353CC}">
              <c16:uniqueId val="{00000003-4B6E-AA45-8216-B5C506EE9526}"/>
            </c:ext>
          </c:extLst>
        </c:ser>
        <c:dLbls>
          <c:dLblPos val="outEnd"/>
          <c:showLegendKey val="0"/>
          <c:showVal val="1"/>
          <c:showCatName val="0"/>
          <c:showSerName val="0"/>
          <c:showPercent val="0"/>
          <c:showBubbleSize val="0"/>
        </c:dLbls>
        <c:gapWidth val="219"/>
        <c:overlap val="-14"/>
        <c:axId val="1369267167"/>
        <c:axId val="1061257711"/>
      </c:barChart>
      <c:catAx>
        <c:axId val="13692671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err="1">
                    <a:latin typeface="Verdana" panose="020B0604030504040204" pitchFamily="34" charset="0"/>
                    <a:ea typeface="Verdana" panose="020B0604030504040204" pitchFamily="34" charset="0"/>
                    <a:cs typeface="Verdana" panose="020B0604030504040204" pitchFamily="34" charset="0"/>
                  </a:rPr>
                  <a:t>RowHammer</a:t>
                </a:r>
                <a:r>
                  <a:rPr lang="en-US" dirty="0">
                    <a:latin typeface="Verdana" panose="020B0604030504040204" pitchFamily="34" charset="0"/>
                    <a:ea typeface="Verdana" panose="020B0604030504040204" pitchFamily="34" charset="0"/>
                    <a:cs typeface="Verdana" panose="020B0604030504040204" pitchFamily="34" charset="0"/>
                  </a:rPr>
                  <a:t> Threshold</a:t>
                </a:r>
                <a:endParaRPr lang="tr-TR"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0.36068322348174475"/>
              <c:y val="0.8617357478158786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CH"/>
            </a:p>
          </c:txPr>
        </c:title>
        <c:numFmt formatCode="General" sourceLinked="1"/>
        <c:majorTickMark val="cross"/>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crossAx val="1061257711"/>
        <c:crosses val="autoZero"/>
        <c:auto val="1"/>
        <c:lblAlgn val="ctr"/>
        <c:lblOffset val="100"/>
        <c:noMultiLvlLbl val="0"/>
      </c:catAx>
      <c:valAx>
        <c:axId val="1061257711"/>
        <c:scaling>
          <c:orientation val="minMax"/>
          <c:max val="0.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a:latin typeface="Verdana" panose="020B0604030504040204" pitchFamily="34" charset="0"/>
                    <a:ea typeface="Verdana" panose="020B0604030504040204" pitchFamily="34" charset="0"/>
                    <a:cs typeface="Verdana" panose="020B0604030504040204" pitchFamily="34" charset="0"/>
                  </a:rPr>
                  <a:t>Area Overhead (mm</a:t>
                </a:r>
                <a:r>
                  <a:rPr lang="en-US" baseline="30000" dirty="0">
                    <a:latin typeface="Verdana" panose="020B0604030504040204" pitchFamily="34" charset="0"/>
                    <a:ea typeface="Verdana" panose="020B0604030504040204" pitchFamily="34" charset="0"/>
                    <a:cs typeface="Verdana" panose="020B0604030504040204" pitchFamily="34" charset="0"/>
                  </a:rPr>
                  <a:t>2</a:t>
                </a:r>
                <a:r>
                  <a:rPr lang="en-US" dirty="0">
                    <a:latin typeface="Verdana" panose="020B0604030504040204" pitchFamily="34" charset="0"/>
                    <a:ea typeface="Verdana" panose="020B0604030504040204" pitchFamily="34" charset="0"/>
                    <a:cs typeface="Verdana" panose="020B0604030504040204" pitchFamily="34" charset="0"/>
                  </a:rPr>
                  <a:t>)</a:t>
                </a:r>
                <a:endParaRPr lang="tr-TR" dirty="0">
                  <a:latin typeface="Verdana" panose="020B0604030504040204" pitchFamily="34" charset="0"/>
                  <a:ea typeface="Verdana" panose="020B0604030504040204" pitchFamily="34" charset="0"/>
                  <a:cs typeface="Verdana" panose="020B0604030504040204" pitchFamily="34" charset="0"/>
                </a:endParaRPr>
              </a:p>
            </c:rich>
          </c:tx>
          <c:layout>
            <c:manualLayout>
              <c:xMode val="edge"/>
              <c:yMode val="edge"/>
              <c:x val="2.1415885927064882E-2"/>
              <c:y val="8.4892682112525417E-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CH"/>
            </a:p>
          </c:txPr>
        </c:title>
        <c:numFmt formatCode="General" sourceLinked="1"/>
        <c:majorTickMark val="cross"/>
        <c:minorTickMark val="none"/>
        <c:tickLblPos val="nextTo"/>
        <c:spPr>
          <a:noFill/>
          <a:ln w="19050">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crossAx val="1369267167"/>
        <c:crosses val="autoZero"/>
        <c:crossBetween val="between"/>
        <c:majorUnit val="0.1"/>
        <c:minorUnit val="5.000000000000001E-2"/>
      </c:valAx>
      <c:spPr>
        <a:noFill/>
        <a:ln w="15875">
          <a:solidFill>
            <a:schemeClr val="tx1"/>
          </a:solidFill>
        </a:ln>
        <a:effectLst/>
      </c:spPr>
    </c:plotArea>
    <c:legend>
      <c:legendPos val="t"/>
      <c:layout>
        <c:manualLayout>
          <c:xMode val="edge"/>
          <c:yMode val="edge"/>
          <c:x val="0.15236812635525995"/>
          <c:y val="0"/>
          <c:w val="0.82539614406743933"/>
          <c:h val="0.1538207647456403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CH"/>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defRPr>
      </a:pPr>
      <a:endParaRPr lang="en-CH"/>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0.29475</cdr:x>
      <cdr:y>0.28697</cdr:y>
    </cdr:from>
    <cdr:to>
      <cdr:x>0.95468</cdr:x>
      <cdr:y>0.28697</cdr:y>
    </cdr:to>
    <cdr:cxnSp macro="">
      <cdr:nvCxnSpPr>
        <cdr:cNvPr id="2" name="Düz Bağlayıcı 10">
          <a:extLst xmlns:a="http://schemas.openxmlformats.org/drawingml/2006/main">
            <a:ext uri="{FF2B5EF4-FFF2-40B4-BE49-F238E27FC236}">
              <a16:creationId xmlns:a16="http://schemas.microsoft.com/office/drawing/2014/main" id="{809095F6-27C4-B930-1060-4B253DD38D16}"/>
            </a:ext>
          </a:extLst>
        </cdr:cNvPr>
        <cdr:cNvCxnSpPr>
          <a:cxnSpLocks xmlns:a="http://schemas.openxmlformats.org/drawingml/2006/main"/>
        </cdr:cNvCxnSpPr>
      </cdr:nvCxnSpPr>
      <cdr:spPr>
        <a:xfrm xmlns:a="http://schemas.openxmlformats.org/drawingml/2006/main">
          <a:off x="1322650" y="1113995"/>
          <a:ext cx="2961308" cy="0"/>
        </a:xfrm>
        <a:prstGeom xmlns:a="http://schemas.openxmlformats.org/drawingml/2006/main" prst="line">
          <a:avLst/>
        </a:prstGeom>
        <a:ln xmlns:a="http://schemas.openxmlformats.org/drawingml/2006/main" w="28575">
          <a:solidFill>
            <a:schemeClr val="accent6">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0.78377</cdr:x>
      <cdr:y>0.19565</cdr:y>
    </cdr:from>
    <cdr:to>
      <cdr:x>0.98571</cdr:x>
      <cdr:y>0.2908</cdr:y>
    </cdr:to>
    <cdr:sp macro="" textlink="">
      <cdr:nvSpPr>
        <cdr:cNvPr id="3" name="Metin kutusu 18">
          <a:extLst xmlns:a="http://schemas.openxmlformats.org/drawingml/2006/main">
            <a:ext uri="{FF2B5EF4-FFF2-40B4-BE49-F238E27FC236}">
              <a16:creationId xmlns:a16="http://schemas.microsoft.com/office/drawing/2014/main" id="{4A8501B3-DA15-D081-29CE-26EB701AE0FE}"/>
            </a:ext>
          </a:extLst>
        </cdr:cNvPr>
        <cdr:cNvSpPr txBox="1"/>
      </cdr:nvSpPr>
      <cdr:spPr>
        <a:xfrm xmlns:a="http://schemas.openxmlformats.org/drawingml/2006/main">
          <a:off x="3517014" y="759506"/>
          <a:ext cx="90618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1.5%</a:t>
          </a:r>
          <a:endParaRPr lang="tr-TR"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0.8789</cdr:x>
      <cdr:y>0.28346</cdr:y>
    </cdr:from>
    <cdr:to>
      <cdr:x>0.8789</cdr:x>
      <cdr:y>0.35853</cdr:y>
    </cdr:to>
    <cdr:cxnSp macro="">
      <cdr:nvCxnSpPr>
        <cdr:cNvPr id="4" name="Düz Ok Bağlayıcısı 20">
          <a:extLst xmlns:a="http://schemas.openxmlformats.org/drawingml/2006/main">
            <a:ext uri="{FF2B5EF4-FFF2-40B4-BE49-F238E27FC236}">
              <a16:creationId xmlns:a16="http://schemas.microsoft.com/office/drawing/2014/main" id="{4E276D17-4174-BC8F-D40E-2F5703139362}"/>
            </a:ext>
          </a:extLst>
        </cdr:cNvPr>
        <cdr:cNvCxnSpPr>
          <a:cxnSpLocks xmlns:a="http://schemas.openxmlformats.org/drawingml/2006/main"/>
        </cdr:cNvCxnSpPr>
      </cdr:nvCxnSpPr>
      <cdr:spPr>
        <a:xfrm xmlns:a="http://schemas.openxmlformats.org/drawingml/2006/main">
          <a:off x="3943905" y="1100353"/>
          <a:ext cx="0" cy="291405"/>
        </a:xfrm>
        <a:prstGeom xmlns:a="http://schemas.openxmlformats.org/drawingml/2006/main" prst="straightConnector1">
          <a:avLst/>
        </a:prstGeom>
        <a:ln xmlns:a="http://schemas.openxmlformats.org/drawingml/2006/main" w="25400">
          <a:solidFill>
            <a:schemeClr val="accent6">
              <a:lumMod val="75000"/>
            </a:schemeClr>
          </a:solidFill>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0.35732</cdr:x>
      <cdr:y>0.28584</cdr:y>
    </cdr:from>
    <cdr:to>
      <cdr:x>0.96841</cdr:x>
      <cdr:y>0.28584</cdr:y>
    </cdr:to>
    <cdr:cxnSp macro="">
      <cdr:nvCxnSpPr>
        <cdr:cNvPr id="2" name="Düz Bağlayıcı 10">
          <a:extLst xmlns:a="http://schemas.openxmlformats.org/drawingml/2006/main">
            <a:ext uri="{FF2B5EF4-FFF2-40B4-BE49-F238E27FC236}">
              <a16:creationId xmlns:a16="http://schemas.microsoft.com/office/drawing/2014/main" id="{EF6BF057-F63D-C6D2-7876-B0C5E7301FB8}"/>
            </a:ext>
          </a:extLst>
        </cdr:cNvPr>
        <cdr:cNvCxnSpPr>
          <a:cxnSpLocks xmlns:a="http://schemas.openxmlformats.org/drawingml/2006/main"/>
        </cdr:cNvCxnSpPr>
      </cdr:nvCxnSpPr>
      <cdr:spPr>
        <a:xfrm xmlns:a="http://schemas.openxmlformats.org/drawingml/2006/main">
          <a:off x="1553128" y="1109601"/>
          <a:ext cx="2656115" cy="0"/>
        </a:xfrm>
        <a:prstGeom xmlns:a="http://schemas.openxmlformats.org/drawingml/2006/main" prst="line">
          <a:avLst/>
        </a:prstGeom>
        <a:ln xmlns:a="http://schemas.openxmlformats.org/drawingml/2006/main" w="28575">
          <a:solidFill>
            <a:schemeClr val="accent6">
              <a:lumMod val="7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0.79152</cdr:x>
      <cdr:y>0.1234</cdr:y>
    </cdr:from>
    <cdr:to>
      <cdr:x>1</cdr:x>
      <cdr:y>0.21854</cdr:y>
    </cdr:to>
    <cdr:sp macro="" textlink="">
      <cdr:nvSpPr>
        <cdr:cNvPr id="3" name="Metin kutusu 18">
          <a:extLst xmlns:a="http://schemas.openxmlformats.org/drawingml/2006/main">
            <a:ext uri="{FF2B5EF4-FFF2-40B4-BE49-F238E27FC236}">
              <a16:creationId xmlns:a16="http://schemas.microsoft.com/office/drawing/2014/main" id="{D160CB0B-ED74-E8B7-502D-6FFFEA9105BE}"/>
            </a:ext>
          </a:extLst>
        </cdr:cNvPr>
        <cdr:cNvSpPr txBox="1"/>
      </cdr:nvSpPr>
      <cdr:spPr>
        <a:xfrm xmlns:a="http://schemas.openxmlformats.org/drawingml/2006/main">
          <a:off x="3440381" y="479013"/>
          <a:ext cx="90618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1.2%</a:t>
          </a:r>
          <a:endParaRPr lang="tr-TR" sz="1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0.82161</cdr:x>
      <cdr:y>0.20717</cdr:y>
    </cdr:from>
    <cdr:to>
      <cdr:x>0.82161</cdr:x>
      <cdr:y>0.27987</cdr:y>
    </cdr:to>
    <cdr:cxnSp macro="">
      <cdr:nvCxnSpPr>
        <cdr:cNvPr id="4" name="Düz Ok Bağlayıcısı 20">
          <a:extLst xmlns:a="http://schemas.openxmlformats.org/drawingml/2006/main">
            <a:ext uri="{FF2B5EF4-FFF2-40B4-BE49-F238E27FC236}">
              <a16:creationId xmlns:a16="http://schemas.microsoft.com/office/drawing/2014/main" id="{B1F5F391-A98A-BC3E-1701-0BCD58E21A76}"/>
            </a:ext>
          </a:extLst>
        </cdr:cNvPr>
        <cdr:cNvCxnSpPr>
          <a:cxnSpLocks xmlns:a="http://schemas.openxmlformats.org/drawingml/2006/main"/>
        </cdr:cNvCxnSpPr>
      </cdr:nvCxnSpPr>
      <cdr:spPr>
        <a:xfrm xmlns:a="http://schemas.openxmlformats.org/drawingml/2006/main">
          <a:off x="3571194" y="804224"/>
          <a:ext cx="0" cy="282215"/>
        </a:xfrm>
        <a:prstGeom xmlns:a="http://schemas.openxmlformats.org/drawingml/2006/main" prst="straightConnector1">
          <a:avLst/>
        </a:prstGeom>
        <a:ln xmlns:a="http://schemas.openxmlformats.org/drawingml/2006/main" w="25400">
          <a:solidFill>
            <a:schemeClr val="accent6">
              <a:lumMod val="75000"/>
            </a:schemeClr>
          </a:solidFill>
          <a:headEnd type="arrow" w="med" len="med"/>
          <a:tailEnd type="arrow"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0.23638</cdr:x>
      <cdr:y>0.63745</cdr:y>
    </cdr:from>
    <cdr:to>
      <cdr:x>0.30186</cdr:x>
      <cdr:y>0.74716</cdr:y>
    </cdr:to>
    <cdr:sp macro="" textlink="">
      <cdr:nvSpPr>
        <cdr:cNvPr id="4" name="Metin kutusu 3">
          <a:extLst xmlns:a="http://schemas.openxmlformats.org/drawingml/2006/main">
            <a:ext uri="{FF2B5EF4-FFF2-40B4-BE49-F238E27FC236}">
              <a16:creationId xmlns:a16="http://schemas.microsoft.com/office/drawing/2014/main" id="{D512A9BE-91CD-971D-82BC-E04F41148D6C}"/>
            </a:ext>
          </a:extLst>
        </cdr:cNvPr>
        <cdr:cNvSpPr txBox="1"/>
      </cdr:nvSpPr>
      <cdr:spPr>
        <a:xfrm xmlns:a="http://schemas.openxmlformats.org/drawingml/2006/main">
          <a:off x="1541930" y="2344616"/>
          <a:ext cx="427194" cy="4035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a:t>
          </a:r>
          <a:endParaRPr lang="tr-TR" sz="1100" dirty="0"/>
        </a:p>
      </cdr:txBody>
    </cdr:sp>
  </cdr:relSizeAnchor>
  <cdr:relSizeAnchor xmlns:cdr="http://schemas.openxmlformats.org/drawingml/2006/chartDrawing">
    <cdr:from>
      <cdr:x>0.6521</cdr:x>
      <cdr:y>0.64045</cdr:y>
    </cdr:from>
    <cdr:to>
      <cdr:x>0.71758</cdr:x>
      <cdr:y>0.75016</cdr:y>
    </cdr:to>
    <cdr:sp macro="" textlink="">
      <cdr:nvSpPr>
        <cdr:cNvPr id="5" name="Metin kutusu 4">
          <a:extLst xmlns:a="http://schemas.openxmlformats.org/drawingml/2006/main">
            <a:ext uri="{FF2B5EF4-FFF2-40B4-BE49-F238E27FC236}">
              <a16:creationId xmlns:a16="http://schemas.microsoft.com/office/drawing/2014/main" id="{2003EC42-D134-68AC-103B-4CE60E409F19}"/>
            </a:ext>
          </a:extLst>
        </cdr:cNvPr>
        <cdr:cNvSpPr txBox="1"/>
      </cdr:nvSpPr>
      <cdr:spPr>
        <a:xfrm xmlns:a="http://schemas.openxmlformats.org/drawingml/2006/main">
          <a:off x="4253751" y="2355665"/>
          <a:ext cx="427194" cy="4035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a:t>
          </a:r>
          <a:endParaRPr lang="tr-TR"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77DA08E8-53C0-41C1-B14E-9595836993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30143DBD-F10E-492C-ADF8-342A939EC0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B9D07D-4A00-4F92-AF55-18EA03C4412A}" type="datetimeFigureOut">
              <a:rPr lang="tr-TR" smtClean="0"/>
              <a:t>15.08.2024</a:t>
            </a:fld>
            <a:endParaRPr lang="tr-TR"/>
          </a:p>
        </p:txBody>
      </p:sp>
      <p:sp>
        <p:nvSpPr>
          <p:cNvPr id="4" name="Alt Bilgi Yer Tutucusu 3">
            <a:extLst>
              <a:ext uri="{FF2B5EF4-FFF2-40B4-BE49-F238E27FC236}">
                <a16:creationId xmlns:a16="http://schemas.microsoft.com/office/drawing/2014/main" id="{76D6159E-3F4F-4721-B75C-D4A1DC2369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A8C30C48-0F14-4D5C-A4D0-95BC221427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68118C-437E-4328-ACDE-5D7FE2C38D98}" type="slidenum">
              <a:rPr lang="tr-TR" smtClean="0"/>
              <a:t>‹#›</a:t>
            </a:fld>
            <a:endParaRPr lang="tr-TR"/>
          </a:p>
        </p:txBody>
      </p:sp>
    </p:spTree>
    <p:extLst>
      <p:ext uri="{BB962C8B-B14F-4D97-AF65-F5344CB8AC3E}">
        <p14:creationId xmlns:p14="http://schemas.microsoft.com/office/powerpoint/2010/main" val="425548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B997D-A77B-4492-B8BA-B7DF74E65B62}" type="datetimeFigureOut">
              <a:rPr lang="tr-TR" smtClean="0"/>
              <a:t>15.08.2024</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75381-7527-4E0E-A355-7550D954D08C}" type="slidenum">
              <a:rPr lang="tr-TR" smtClean="0"/>
              <a:t>‹#›</a:t>
            </a:fld>
            <a:endParaRPr lang="tr-TR"/>
          </a:p>
        </p:txBody>
      </p:sp>
    </p:spTree>
    <p:extLst>
      <p:ext uri="{BB962C8B-B14F-4D97-AF65-F5344CB8AC3E}">
        <p14:creationId xmlns:p14="http://schemas.microsoft.com/office/powerpoint/2010/main" val="95413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everyone. My name is Ataberk Olgun, and I am </a:t>
            </a:r>
            <a:r>
              <a:rPr lang="en-US" b="1" baseline="0" dirty="0"/>
              <a:t>excited </a:t>
            </a:r>
            <a:r>
              <a:rPr lang="en-US" b="0" baseline="0" dirty="0"/>
              <a:t>to</a:t>
            </a:r>
            <a:r>
              <a:rPr lang="en-US" b="1" baseline="0" dirty="0"/>
              <a:t> </a:t>
            </a:r>
            <a:r>
              <a:rPr lang="en-US" baseline="0" dirty="0"/>
              <a:t>present our work </a:t>
            </a:r>
            <a:r>
              <a:rPr lang="en-US" baseline="0" dirty="0" err="1"/>
              <a:t>ABACuS</a:t>
            </a:r>
            <a:r>
              <a:rPr lang="en-US" baseline="0" dirty="0"/>
              <a:t>, which stands for All-Bank Activation Counters for Scalable and Low Overhead </a:t>
            </a:r>
            <a:r>
              <a:rPr lang="en-US" baseline="0" dirty="0" err="1"/>
              <a:t>RowHammer</a:t>
            </a:r>
            <a:r>
              <a:rPr lang="en-US" baseline="0" dirty="0"/>
              <a:t> Mitigation.</a:t>
            </a:r>
          </a:p>
        </p:txBody>
      </p:sp>
      <p:sp>
        <p:nvSpPr>
          <p:cNvPr id="4" name="Slide Number Placeholder 3"/>
          <p:cNvSpPr>
            <a:spLocks noGrp="1"/>
          </p:cNvSpPr>
          <p:nvPr>
            <p:ph type="sldNum" sz="quarter" idx="10"/>
          </p:nvPr>
        </p:nvSpPr>
        <p:spPr/>
        <p:txBody>
          <a:bodyPr/>
          <a:lstStyle/>
          <a:p>
            <a:fld id="{EF7F79D3-8C36-4CB5-B03B-F440DA7B71AF}" type="slidenum">
              <a:rPr lang="en-US" smtClean="0"/>
              <a:t>1</a:t>
            </a:fld>
            <a:endParaRPr lang="en-US"/>
          </a:p>
        </p:txBody>
      </p:sp>
    </p:spTree>
    <p:extLst>
      <p:ext uri="{BB962C8B-B14F-4D97-AF65-F5344CB8AC3E}">
        <p14:creationId xmlns:p14="http://schemas.microsoft.com/office/powerpoint/2010/main" val="293271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that end, we develop </a:t>
            </a:r>
            <a:r>
              <a:rPr lang="en-US" dirty="0" err="1"/>
              <a:t>ABACuS</a:t>
            </a:r>
            <a:r>
              <a:rPr lang="en-US" dirty="0"/>
              <a:t>.</a:t>
            </a:r>
          </a:p>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10</a:t>
            </a:fld>
            <a:endParaRPr lang="tr-TR"/>
          </a:p>
        </p:txBody>
      </p:sp>
    </p:spTree>
    <p:extLst>
      <p:ext uri="{BB962C8B-B14F-4D97-AF65-F5344CB8AC3E}">
        <p14:creationId xmlns:p14="http://schemas.microsoft.com/office/powerpoint/2010/main" val="1570354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ABACuS’s</a:t>
            </a:r>
            <a:r>
              <a:rPr lang="en-US" dirty="0"/>
              <a:t> key idea, which I will talk about in the next slides, is based on this key observation that we make on how workloads interact with main memory.</a:t>
            </a:r>
          </a:p>
          <a:p>
            <a:endParaRPr lang="en-US" dirty="0"/>
          </a:p>
          <a:p>
            <a:r>
              <a:rPr lang="en-CH" dirty="0"/>
              <a:t>We will show what we observe over an example.</a:t>
            </a:r>
            <a:endParaRPr lang="en-US" dirty="0"/>
          </a:p>
          <a:p>
            <a:endParaRPr lang="en-US" dirty="0"/>
          </a:p>
          <a:p>
            <a:r>
              <a:rPr lang="en-US" dirty="0"/>
              <a:t>[</a:t>
            </a:r>
            <a:r>
              <a:rPr lang="en-US" b="1" dirty="0"/>
              <a:t>CLICK</a:t>
            </a:r>
            <a:r>
              <a:rPr lang="en-US" dirty="0"/>
              <a:t>] Here is a system with a CPU and four DRAM banks. Each DRAM bank has a DRAM Row at the same row address highlighted with label Row X </a:t>
            </a:r>
          </a:p>
          <a:p>
            <a:endParaRPr lang="en-US" dirty="0"/>
          </a:p>
          <a:p>
            <a:r>
              <a:rPr lang="en-US" dirty="0"/>
              <a:t>[</a:t>
            </a:r>
            <a:r>
              <a:rPr lang="en-US" b="1" dirty="0"/>
              <a:t>CLICK</a:t>
            </a:r>
            <a:r>
              <a:rPr lang="en-US" dirty="0"/>
              <a:t>] A workload running on the CPU generates this load request targeting bank 0 and row x [</a:t>
            </a:r>
            <a:r>
              <a:rPr lang="en-US" b="1" dirty="0"/>
              <a:t>CLICK</a:t>
            </a:r>
            <a:r>
              <a:rPr lang="en-US" dirty="0"/>
              <a:t>] in the beginning of this timeline.</a:t>
            </a:r>
          </a:p>
          <a:p>
            <a:endParaRPr lang="en-US" dirty="0"/>
          </a:p>
          <a:p>
            <a:r>
              <a:rPr lang="en-US" b="1" dirty="0"/>
              <a:t>[CLICK] </a:t>
            </a:r>
            <a:r>
              <a:rPr lang="en-US" b="0" dirty="0"/>
              <a:t>The CPU issues this request to its target bank and row, and it repeats this access pattern for other banks.</a:t>
            </a:r>
          </a:p>
          <a:p>
            <a:endParaRPr lang="en-US" b="0" dirty="0"/>
          </a:p>
          <a:p>
            <a:r>
              <a:rPr lang="en-US" b="1" dirty="0"/>
              <a:t>[CLICK] </a:t>
            </a:r>
            <a:r>
              <a:rPr lang="en-US" b="0" dirty="0"/>
              <a:t>There might be other requests targeting different row addresses, </a:t>
            </a:r>
            <a:r>
              <a:rPr lang="en-US" b="1" dirty="0"/>
              <a:t>[CLICK]</a:t>
            </a:r>
            <a:r>
              <a:rPr lang="en-US" b="0" dirty="0"/>
              <a:t> but this does not contradict our observation</a:t>
            </a:r>
          </a:p>
          <a:p>
            <a:endParaRPr lang="en-US" b="0" dirty="0"/>
          </a:p>
          <a:p>
            <a:r>
              <a:rPr lang="en-US" b="0" dirty="0"/>
              <a:t>Eventually the CPU accesses the same row address across all banks </a:t>
            </a:r>
          </a:p>
          <a:p>
            <a:endParaRPr lang="en-US" b="0" dirty="0"/>
          </a:p>
          <a:p>
            <a:r>
              <a:rPr lang="en-US" b="0" dirty="0"/>
              <a:t>[</a:t>
            </a:r>
            <a:r>
              <a:rPr lang="en-US" b="1" dirty="0"/>
              <a:t>CLICK] </a:t>
            </a:r>
            <a:r>
              <a:rPr lang="en-US" b="0" dirty="0"/>
              <a:t>We call the rows with the same address sibling rows</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11</a:t>
            </a:fld>
            <a:endParaRPr lang="tr-TR"/>
          </a:p>
        </p:txBody>
      </p:sp>
    </p:spTree>
    <p:extLst>
      <p:ext uri="{BB962C8B-B14F-4D97-AF65-F5344CB8AC3E}">
        <p14:creationId xmlns:p14="http://schemas.microsoft.com/office/powerpoint/2010/main" val="534878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causes for our key observation</a:t>
            </a:r>
          </a:p>
          <a:p>
            <a:endParaRPr lang="en-US" dirty="0"/>
          </a:p>
          <a:p>
            <a:r>
              <a:rPr lang="en-US" dirty="0"/>
              <a:t>First one is the intrinsic spatial locality in workloads’ memory access patterns</a:t>
            </a:r>
          </a:p>
          <a:p>
            <a:endParaRPr lang="en-US" dirty="0"/>
          </a:p>
          <a:p>
            <a:r>
              <a:rPr lang="en-US" b="1" dirty="0"/>
              <a:t>[CLICK] </a:t>
            </a:r>
            <a:r>
              <a:rPr lang="en-US" b="0" dirty="0"/>
              <a:t>A program usually accesses neighboring cache blocks at around the same time </a:t>
            </a:r>
            <a:r>
              <a:rPr lang="en-US" b="1" dirty="0"/>
              <a:t>[CLICK] </a:t>
            </a:r>
            <a:r>
              <a:rPr lang="en-US" b="0" dirty="0"/>
              <a:t>and a prominent access pattern that leads to this sort of behavior is streaming through the elements of an array.</a:t>
            </a:r>
          </a:p>
          <a:p>
            <a:endParaRPr lang="en-US" b="0" dirty="0"/>
          </a:p>
          <a:p>
            <a:r>
              <a:rPr lang="en-US" b="1" dirty="0"/>
              <a:t>[CLICK] </a:t>
            </a:r>
            <a:r>
              <a:rPr lang="en-US" b="0" dirty="0"/>
              <a:t>The second cause is modern physical address to DRAM address mappings that </a:t>
            </a:r>
            <a:r>
              <a:rPr lang="en-US" b="1" dirty="0"/>
              <a:t>[CLICK] </a:t>
            </a:r>
            <a:r>
              <a:rPr lang="en-US" b="0" dirty="0"/>
              <a:t>place neighboring cache blocks into different banks, but into the same DRAM row.</a:t>
            </a:r>
          </a:p>
          <a:p>
            <a:endParaRPr lang="en-US" b="0" dirty="0"/>
          </a:p>
          <a:p>
            <a:r>
              <a:rPr lang="en-US" b="1" dirty="0"/>
              <a:t>[CLICK] </a:t>
            </a:r>
            <a:r>
              <a:rPr lang="en-US" b="0" dirty="0"/>
              <a:t>They do this to leverage bank-level parallelism to get the most out of the available DRAM data transfer bandwidth.</a:t>
            </a:r>
          </a:p>
        </p:txBody>
      </p:sp>
      <p:sp>
        <p:nvSpPr>
          <p:cNvPr id="4" name="Slide Number Placeholder 3"/>
          <p:cNvSpPr>
            <a:spLocks noGrp="1"/>
          </p:cNvSpPr>
          <p:nvPr>
            <p:ph type="sldNum" sz="quarter" idx="5"/>
          </p:nvPr>
        </p:nvSpPr>
        <p:spPr/>
        <p:txBody>
          <a:bodyPr/>
          <a:lstStyle/>
          <a:p>
            <a:fld id="{BC575381-7527-4E0E-A355-7550D954D08C}" type="slidenum">
              <a:rPr lang="tr-TR" smtClean="0"/>
              <a:t>12</a:t>
            </a:fld>
            <a:endParaRPr lang="tr-TR"/>
          </a:p>
        </p:txBody>
      </p:sp>
    </p:spTree>
    <p:extLst>
      <p:ext uri="{BB962C8B-B14F-4D97-AF65-F5344CB8AC3E}">
        <p14:creationId xmlns:p14="http://schemas.microsoft.com/office/powerpoint/2010/main" val="188357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plot pictorially depicts our key observation across many tested </a:t>
            </a:r>
            <a:r>
              <a:rPr lang="en-CH" b="1" dirty="0"/>
              <a:t>[CLICK]</a:t>
            </a:r>
            <a:r>
              <a:rPr lang="en-CH" dirty="0"/>
              <a:t> workloads. I will not explain this in detail in the interest of time.</a:t>
            </a:r>
          </a:p>
          <a:p>
            <a:endParaRPr lang="en-CH" dirty="0"/>
          </a:p>
          <a:p>
            <a:r>
              <a:rPr lang="en-CH" b="1" dirty="0"/>
              <a:t>[CLICK]</a:t>
            </a:r>
            <a:r>
              <a:rPr lang="en-CH" dirty="0"/>
              <a:t> When a row gets activated RowHammer threshold times, which is 500 for this figure, we record the activation counts of that DRAM row’s siblings. </a:t>
            </a:r>
          </a:p>
          <a:p>
            <a:r>
              <a:rPr lang="en-CH" dirty="0"/>
              <a:t>Each box in this plot shows the distribution of sibling rows’ activation counts for a tested workload.</a:t>
            </a:r>
          </a:p>
          <a:p>
            <a:endParaRPr lang="en-CH" dirty="0"/>
          </a:p>
          <a:p>
            <a:r>
              <a:rPr lang="en-CH" b="1" dirty="0"/>
              <a:t>[CLICK] </a:t>
            </a:r>
            <a:r>
              <a:rPr lang="en-CH" dirty="0"/>
              <a:t>Above this horizontal green line in the figure shows that </a:t>
            </a:r>
            <a:r>
              <a:rPr lang="en-CH" b="1" dirty="0"/>
              <a:t>[CLICK]</a:t>
            </a:r>
            <a:r>
              <a:rPr lang="en-CH" dirty="0"/>
              <a:t> if a row is activated RowHammer threshold times, its siblings are activated more than half the RowHammer threshold times. </a:t>
            </a:r>
          </a:p>
          <a:p>
            <a:endParaRPr lang="en-CH" dirty="0"/>
          </a:p>
          <a:p>
            <a:r>
              <a:rPr lang="en-CH" b="1" dirty="0"/>
              <a:t>[CLICK]</a:t>
            </a:r>
            <a:r>
              <a:rPr lang="en-CH" dirty="0"/>
              <a:t> Therefore, if we can track the sibling rows that is activated the most, it could give us a good estimate for the activation count of all its siblings.</a:t>
            </a:r>
          </a:p>
        </p:txBody>
      </p:sp>
      <p:sp>
        <p:nvSpPr>
          <p:cNvPr id="4" name="Slide Number Placeholder 3"/>
          <p:cNvSpPr>
            <a:spLocks noGrp="1"/>
          </p:cNvSpPr>
          <p:nvPr>
            <p:ph type="sldNum" sz="quarter" idx="5"/>
          </p:nvPr>
        </p:nvSpPr>
        <p:spPr/>
        <p:txBody>
          <a:bodyPr/>
          <a:lstStyle/>
          <a:p>
            <a:fld id="{BC575381-7527-4E0E-A355-7550D954D08C}" type="slidenum">
              <a:rPr lang="tr-TR" smtClean="0"/>
              <a:t>13</a:t>
            </a:fld>
            <a:endParaRPr lang="tr-TR"/>
          </a:p>
        </p:txBody>
      </p:sp>
    </p:spTree>
    <p:extLst>
      <p:ext uri="{BB962C8B-B14F-4D97-AF65-F5344CB8AC3E}">
        <p14:creationId xmlns:p14="http://schemas.microsoft.com/office/powerpoint/2010/main" val="173121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repeat the analysis for a smaller RowHammer threshold</a:t>
            </a:r>
            <a:r>
              <a:rPr lang="en-US" dirty="0"/>
              <a:t> of 125 activations.</a:t>
            </a:r>
          </a:p>
          <a:p>
            <a:endParaRPr lang="en-US" dirty="0"/>
          </a:p>
          <a:p>
            <a:r>
              <a:rPr lang="en-US" b="1" dirty="0"/>
              <a:t>[CLICK] </a:t>
            </a:r>
            <a:r>
              <a:rPr lang="en-US" b="0" dirty="0"/>
              <a:t>We find the key observation to be more prominent at this smaller </a:t>
            </a:r>
            <a:r>
              <a:rPr lang="en-US" b="0" dirty="0" err="1"/>
              <a:t>RowHammer</a:t>
            </a:r>
            <a:r>
              <a:rPr lang="en-US" b="0" dirty="0"/>
              <a:t> threshold.</a:t>
            </a:r>
            <a:endParaRPr lang="en-US" b="1" dirty="0"/>
          </a:p>
        </p:txBody>
      </p:sp>
      <p:sp>
        <p:nvSpPr>
          <p:cNvPr id="4" name="Slide Number Placeholder 3"/>
          <p:cNvSpPr>
            <a:spLocks noGrp="1"/>
          </p:cNvSpPr>
          <p:nvPr>
            <p:ph type="sldNum" sz="quarter" idx="5"/>
          </p:nvPr>
        </p:nvSpPr>
        <p:spPr/>
        <p:txBody>
          <a:bodyPr/>
          <a:lstStyle/>
          <a:p>
            <a:fld id="{BC575381-7527-4E0E-A355-7550D954D08C}" type="slidenum">
              <a:rPr lang="tr-TR" smtClean="0"/>
              <a:t>14</a:t>
            </a:fld>
            <a:endParaRPr lang="tr-TR"/>
          </a:p>
        </p:txBody>
      </p:sp>
    </p:spTree>
    <p:extLst>
      <p:ext uri="{BB962C8B-B14F-4D97-AF65-F5344CB8AC3E}">
        <p14:creationId xmlns:p14="http://schemas.microsoft.com/office/powerpoint/2010/main" val="58314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quickly introduce an important problem of existing per-bank activation counter-based mitigation techniques.</a:t>
            </a:r>
          </a:p>
          <a:p>
            <a:endParaRPr lang="en-US" dirty="0"/>
          </a:p>
          <a:p>
            <a:r>
              <a:rPr lang="en-CH" dirty="0"/>
              <a:t>There are many banks in a DRAM chip</a:t>
            </a:r>
            <a:r>
              <a:rPr lang="en-US" dirty="0"/>
              <a:t>.</a:t>
            </a:r>
            <a:endParaRPr lang="en-CH" dirty="0"/>
          </a:p>
          <a:p>
            <a:endParaRPr lang="en-CH" dirty="0"/>
          </a:p>
          <a:p>
            <a:r>
              <a:rPr lang="en-CH" b="1" dirty="0"/>
              <a:t>[CLICK] </a:t>
            </a:r>
            <a:r>
              <a:rPr lang="en-CH" b="0" dirty="0"/>
              <a:t>The number of banks and thereby the number of activation counters increase with newer DRAM generations</a:t>
            </a:r>
          </a:p>
          <a:p>
            <a:endParaRPr lang="en-CH" b="0" dirty="0"/>
          </a:p>
        </p:txBody>
      </p:sp>
      <p:sp>
        <p:nvSpPr>
          <p:cNvPr id="4" name="Slide Number Placeholder 3"/>
          <p:cNvSpPr>
            <a:spLocks noGrp="1"/>
          </p:cNvSpPr>
          <p:nvPr>
            <p:ph type="sldNum" sz="quarter" idx="5"/>
          </p:nvPr>
        </p:nvSpPr>
        <p:spPr/>
        <p:txBody>
          <a:bodyPr/>
          <a:lstStyle/>
          <a:p>
            <a:fld id="{BC575381-7527-4E0E-A355-7550D954D08C}" type="slidenum">
              <a:rPr lang="tr-TR" smtClean="0"/>
              <a:t>15</a:t>
            </a:fld>
            <a:endParaRPr lang="tr-TR"/>
          </a:p>
        </p:txBody>
      </p:sp>
    </p:spTree>
    <p:extLst>
      <p:ext uri="{BB962C8B-B14F-4D97-AF65-F5344CB8AC3E}">
        <p14:creationId xmlns:p14="http://schemas.microsoft.com/office/powerpoint/2010/main" val="3973379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b="0" dirty="0"/>
              <a:t>We have seen that sibling rows have similar activation counts</a:t>
            </a:r>
          </a:p>
          <a:p>
            <a:endParaRPr lang="en-CH" b="0" dirty="0"/>
          </a:p>
          <a:p>
            <a:r>
              <a:rPr lang="en-CH" b="1" dirty="0"/>
              <a:t>[CLICK] </a:t>
            </a:r>
            <a:r>
              <a:rPr lang="en-CH" b="0" dirty="0"/>
              <a:t>Our key idea is quite simple. It is to use one activation counter for all sibling rows </a:t>
            </a:r>
            <a:r>
              <a:rPr lang="en-CH" b="1" dirty="0"/>
              <a:t>[CLICK] </a:t>
            </a:r>
            <a:r>
              <a:rPr lang="en-CH" b="0" dirty="0"/>
              <a:t>and reduce the number of counters by a factor of the number of banks</a:t>
            </a:r>
          </a:p>
          <a:p>
            <a:endParaRPr lang="en-CH" b="0" dirty="0"/>
          </a:p>
        </p:txBody>
      </p:sp>
      <p:sp>
        <p:nvSpPr>
          <p:cNvPr id="4" name="Slide Number Placeholder 3"/>
          <p:cNvSpPr>
            <a:spLocks noGrp="1"/>
          </p:cNvSpPr>
          <p:nvPr>
            <p:ph type="sldNum" sz="quarter" idx="5"/>
          </p:nvPr>
        </p:nvSpPr>
        <p:spPr/>
        <p:txBody>
          <a:bodyPr/>
          <a:lstStyle/>
          <a:p>
            <a:fld id="{BC575381-7527-4E0E-A355-7550D954D08C}" type="slidenum">
              <a:rPr lang="tr-TR" smtClean="0"/>
              <a:t>16</a:t>
            </a:fld>
            <a:endParaRPr lang="tr-TR"/>
          </a:p>
        </p:txBody>
      </p:sp>
    </p:spTree>
    <p:extLst>
      <p:ext uri="{BB962C8B-B14F-4D97-AF65-F5344CB8AC3E}">
        <p14:creationId xmlns:p14="http://schemas.microsoft.com/office/powerpoint/2010/main" val="3977684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ABACuS’s objective is to track the maximum activation count across all sibling rows using one counter</a:t>
            </a:r>
            <a:endParaRPr lang="en-US" dirty="0"/>
          </a:p>
          <a:p>
            <a:endParaRPr lang="en-US" dirty="0"/>
          </a:p>
          <a:p>
            <a:r>
              <a:rPr lang="en-US" b="1" dirty="0"/>
              <a:t>[CLICK] </a:t>
            </a:r>
            <a:r>
              <a:rPr lang="en-US" b="0" dirty="0"/>
              <a:t>If, for example the activation count of sibling rows look like this, </a:t>
            </a:r>
            <a:r>
              <a:rPr lang="en-US" b="1" dirty="0"/>
              <a:t>[CLICK] </a:t>
            </a:r>
            <a:r>
              <a:rPr lang="en-US" b="0" dirty="0"/>
              <a:t>then </a:t>
            </a:r>
            <a:r>
              <a:rPr lang="en-US" b="0" dirty="0" err="1"/>
              <a:t>ABACuS’s</a:t>
            </a:r>
            <a:r>
              <a:rPr lang="en-US" b="0" dirty="0"/>
              <a:t> counter value for the sibling rows will equal or be larger than 97</a:t>
            </a:r>
          </a:p>
          <a:p>
            <a:endParaRPr lang="en-US" b="0" dirty="0"/>
          </a:p>
          <a:p>
            <a:r>
              <a:rPr lang="en-US" b="1" dirty="0"/>
              <a:t>Why? because [CLICKx3] </a:t>
            </a:r>
            <a:r>
              <a:rPr lang="en-US" b="0" dirty="0"/>
              <a:t>If the </a:t>
            </a:r>
            <a:r>
              <a:rPr lang="en-US" b="0" dirty="0" err="1"/>
              <a:t>ABACuS</a:t>
            </a:r>
            <a:r>
              <a:rPr lang="en-US" b="0" dirty="0"/>
              <a:t> counter is smaller than the maximum activation count, we cannot mitigate bitflips</a:t>
            </a:r>
          </a:p>
          <a:p>
            <a:endParaRPr lang="en-US" b="0" dirty="0"/>
          </a:p>
          <a:p>
            <a:r>
              <a:rPr lang="en-US" b="0" dirty="0"/>
              <a:t>[</a:t>
            </a:r>
            <a:r>
              <a:rPr lang="en-US" b="1" dirty="0"/>
              <a:t>CLICKx2</a:t>
            </a:r>
            <a:r>
              <a:rPr lang="en-US" b="0" dirty="0"/>
              <a:t>] and if it is larger, we will have increased performance and energy overheads from unnecessary preventive refreshes</a:t>
            </a:r>
          </a:p>
          <a:p>
            <a:endParaRPr lang="en-US" b="0" dirty="0"/>
          </a:p>
          <a:p>
            <a:r>
              <a:rPr lang="en-US" b="0" dirty="0"/>
              <a:t>[</a:t>
            </a:r>
            <a:r>
              <a:rPr lang="en-US" b="1" dirty="0"/>
              <a:t>CLICK</a:t>
            </a:r>
            <a:r>
              <a:rPr lang="en-US" b="0" dirty="0"/>
              <a:t>] And because of these two reasons, our key design goal for </a:t>
            </a:r>
            <a:r>
              <a:rPr lang="en-US" b="0" dirty="0" err="1"/>
              <a:t>ABACuS</a:t>
            </a:r>
            <a:r>
              <a:rPr lang="en-US" b="0" dirty="0"/>
              <a:t> is to keep its counter value equal to the maximum activation count</a:t>
            </a:r>
          </a:p>
        </p:txBody>
      </p:sp>
      <p:sp>
        <p:nvSpPr>
          <p:cNvPr id="4" name="Slide Number Placeholder 3"/>
          <p:cNvSpPr>
            <a:spLocks noGrp="1"/>
          </p:cNvSpPr>
          <p:nvPr>
            <p:ph type="sldNum" sz="quarter" idx="5"/>
          </p:nvPr>
        </p:nvSpPr>
        <p:spPr/>
        <p:txBody>
          <a:bodyPr/>
          <a:lstStyle/>
          <a:p>
            <a:fld id="{BC575381-7527-4E0E-A355-7550D954D08C}" type="slidenum">
              <a:rPr lang="tr-TR" smtClean="0"/>
              <a:t>17</a:t>
            </a:fld>
            <a:endParaRPr lang="tr-TR"/>
          </a:p>
        </p:txBody>
      </p:sp>
    </p:spTree>
    <p:extLst>
      <p:ext uri="{BB962C8B-B14F-4D97-AF65-F5344CB8AC3E}">
        <p14:creationId xmlns:p14="http://schemas.microsoft.com/office/powerpoint/2010/main" val="1407799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quickly explain the intuition behind </a:t>
            </a:r>
            <a:r>
              <a:rPr lang="en-US" dirty="0" err="1"/>
              <a:t>ABACuS’s</a:t>
            </a:r>
            <a:r>
              <a:rPr lang="en-US" dirty="0"/>
              <a:t> counting algorithm. </a:t>
            </a:r>
          </a:p>
          <a:p>
            <a:endParaRPr lang="en-US" dirty="0"/>
          </a:p>
          <a:p>
            <a:r>
              <a:rPr lang="en-US" b="1" dirty="0"/>
              <a:t>[CLICK]</a:t>
            </a:r>
            <a:r>
              <a:rPr lang="en-US" dirty="0"/>
              <a:t> This diagram depicts an example system state where sibling rows have different activation counts from each other and the maximum activation count is in bank 15.</a:t>
            </a:r>
          </a:p>
          <a:p>
            <a:endParaRPr lang="en-US" dirty="0"/>
          </a:p>
          <a:p>
            <a:r>
              <a:rPr lang="en-US" b="1" dirty="0"/>
              <a:t>[CLICK] </a:t>
            </a:r>
            <a:r>
              <a:rPr lang="en-US" b="0" dirty="0"/>
              <a:t>We will assume that </a:t>
            </a:r>
            <a:r>
              <a:rPr lang="en-US" b="0" dirty="0" err="1"/>
              <a:t>ABACuS</a:t>
            </a:r>
            <a:r>
              <a:rPr lang="en-US" b="0" dirty="0"/>
              <a:t> currently stores this maximum activation count.</a:t>
            </a:r>
            <a:endParaRPr lang="en-US" b="1" dirty="0"/>
          </a:p>
          <a:p>
            <a:endParaRPr lang="en-US" dirty="0"/>
          </a:p>
          <a:p>
            <a:r>
              <a:rPr lang="en-US" b="1" dirty="0"/>
              <a:t>[CLICK] </a:t>
            </a:r>
            <a:r>
              <a:rPr lang="en-US" b="0" dirty="0" err="1"/>
              <a:t>ABACuS</a:t>
            </a:r>
            <a:r>
              <a:rPr lang="en-US" b="0" dirty="0"/>
              <a:t> remembers the sibling row that last got activated and increased the counter value to 97, </a:t>
            </a:r>
            <a:r>
              <a:rPr lang="en-US" b="1" dirty="0"/>
              <a:t>[CLICK]</a:t>
            </a:r>
            <a:r>
              <a:rPr lang="en-US" b="0" dirty="0"/>
              <a:t> which is bank 15 in this example.</a:t>
            </a:r>
          </a:p>
          <a:p>
            <a:endParaRPr lang="en-US" b="0" dirty="0"/>
          </a:p>
          <a:p>
            <a:r>
              <a:rPr lang="en-US" b="1" dirty="0"/>
              <a:t>[CLICK] </a:t>
            </a:r>
            <a:r>
              <a:rPr lang="en-US" b="0" dirty="0"/>
              <a:t>At this point, two different “actions” can increase </a:t>
            </a:r>
            <a:r>
              <a:rPr lang="en-US" b="0" dirty="0" err="1"/>
              <a:t>ABACuS</a:t>
            </a:r>
            <a:r>
              <a:rPr lang="en-US" b="0" dirty="0"/>
              <a:t> counter value to 98. First, when bank 15 gets activated again OR second, if any other bank gets activated twice.</a:t>
            </a:r>
          </a:p>
          <a:p>
            <a:endParaRPr lang="en-US" b="0" dirty="0"/>
          </a:p>
          <a:p>
            <a:r>
              <a:rPr lang="en-US" b="0" dirty="0"/>
              <a:t>I will leave you with this much detail about how </a:t>
            </a:r>
            <a:r>
              <a:rPr lang="en-US" b="0" dirty="0" err="1"/>
              <a:t>ABACuS</a:t>
            </a:r>
            <a:r>
              <a:rPr lang="en-US" b="0" dirty="0"/>
              <a:t> operates in the interest of time</a:t>
            </a:r>
            <a:endParaRPr lang="en-US" b="1" dirty="0"/>
          </a:p>
          <a:p>
            <a:endParaRPr lang="en-US" dirty="0"/>
          </a:p>
          <a:p>
            <a:r>
              <a:rPr lang="en-US" b="1" dirty="0"/>
              <a:t>[CLICK] </a:t>
            </a:r>
            <a:r>
              <a:rPr lang="en-US" b="0" dirty="0" err="1"/>
              <a:t>ABACuS</a:t>
            </a:r>
            <a:r>
              <a:rPr lang="en-US" b="0" dirty="0"/>
              <a:t> needs small additional state of one bit per bank to operate as such.</a:t>
            </a:r>
          </a:p>
          <a:p>
            <a:endParaRPr lang="en-US" b="0" dirty="0"/>
          </a:p>
          <a:p>
            <a:r>
              <a:rPr lang="en-US" b="0" dirty="0"/>
              <a:t>[</a:t>
            </a:r>
            <a:r>
              <a:rPr lang="en-US" b="1" dirty="0"/>
              <a:t>CLICK] A</a:t>
            </a:r>
            <a:r>
              <a:rPr lang="en-US" b="0" dirty="0"/>
              <a:t>nd we prove in our paper that </a:t>
            </a:r>
            <a:r>
              <a:rPr lang="en-US" b="0" dirty="0" err="1"/>
              <a:t>ABACuS</a:t>
            </a:r>
            <a:r>
              <a:rPr lang="en-US" b="0" dirty="0"/>
              <a:t> correctly maintains the maximum activation count using one counter.</a:t>
            </a:r>
            <a:endParaRPr lang="en-US" b="1" dirty="0"/>
          </a:p>
          <a:p>
            <a:endParaRPr lang="en-US" dirty="0"/>
          </a:p>
        </p:txBody>
      </p:sp>
      <p:sp>
        <p:nvSpPr>
          <p:cNvPr id="4" name="Slide Number Placeholder 3"/>
          <p:cNvSpPr>
            <a:spLocks noGrp="1"/>
          </p:cNvSpPr>
          <p:nvPr>
            <p:ph type="sldNum" sz="quarter" idx="5"/>
          </p:nvPr>
        </p:nvSpPr>
        <p:spPr/>
        <p:txBody>
          <a:bodyPr/>
          <a:lstStyle/>
          <a:p>
            <a:fld id="{BC575381-7527-4E0E-A355-7550D954D08C}" type="slidenum">
              <a:rPr lang="tr-TR" smtClean="0"/>
              <a:t>18</a:t>
            </a:fld>
            <a:endParaRPr lang="tr-TR"/>
          </a:p>
        </p:txBody>
      </p:sp>
    </p:spTree>
    <p:extLst>
      <p:ext uri="{BB962C8B-B14F-4D97-AF65-F5344CB8AC3E}">
        <p14:creationId xmlns:p14="http://schemas.microsoft.com/office/powerpoint/2010/main" val="4059397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Our implementation of </a:t>
            </a:r>
            <a:r>
              <a:rPr lang="en-US" b="0" dirty="0" err="1"/>
              <a:t>ABACuS</a:t>
            </a:r>
            <a:r>
              <a:rPr lang="en-US" b="0" dirty="0"/>
              <a:t> leverages</a:t>
            </a:r>
            <a:r>
              <a:rPr lang="en-US" b="1" dirty="0"/>
              <a:t> </a:t>
            </a:r>
            <a:r>
              <a:rPr lang="en-US" b="0" dirty="0"/>
              <a:t>a prior work’s, namely Graphene’s, activation count tracking algorithm</a:t>
            </a:r>
            <a:endParaRPr lang="en-US" b="1" dirty="0"/>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b="1" dirty="0"/>
              <a:t>[CLICK] </a:t>
            </a:r>
            <a:r>
              <a:rPr lang="en-CH" dirty="0"/>
              <a:t>For more details on how we implement ABACuS, please check the paper.</a:t>
            </a:r>
          </a:p>
          <a:p>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19</a:t>
            </a:fld>
            <a:endParaRPr lang="tr-TR"/>
          </a:p>
        </p:txBody>
      </p:sp>
    </p:spTree>
    <p:extLst>
      <p:ext uri="{BB962C8B-B14F-4D97-AF65-F5344CB8AC3E}">
        <p14:creationId xmlns:p14="http://schemas.microsoft.com/office/powerpoint/2010/main" val="325994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the outline of my talk</a:t>
            </a:r>
          </a:p>
          <a:p>
            <a:endParaRPr lang="en-US" dirty="0"/>
          </a:p>
        </p:txBody>
      </p:sp>
      <p:sp>
        <p:nvSpPr>
          <p:cNvPr id="4" name="Slide Number Placeholder 3"/>
          <p:cNvSpPr>
            <a:spLocks noGrp="1"/>
          </p:cNvSpPr>
          <p:nvPr>
            <p:ph type="sldNum" sz="quarter" idx="5"/>
          </p:nvPr>
        </p:nvSpPr>
        <p:spPr/>
        <p:txBody>
          <a:bodyPr/>
          <a:lstStyle/>
          <a:p>
            <a:fld id="{BC575381-7527-4E0E-A355-7550D954D08C}" type="slidenum">
              <a:rPr lang="tr-TR" smtClean="0"/>
              <a:t>2</a:t>
            </a:fld>
            <a:endParaRPr lang="tr-TR"/>
          </a:p>
        </p:txBody>
      </p:sp>
    </p:spTree>
    <p:extLst>
      <p:ext uri="{BB962C8B-B14F-4D97-AF65-F5344CB8AC3E}">
        <p14:creationId xmlns:p14="http://schemas.microsoft.com/office/powerpoint/2010/main" val="204215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how </a:t>
            </a:r>
            <a:r>
              <a:rPr lang="en-US" dirty="0" err="1"/>
              <a:t>ABACuS</a:t>
            </a:r>
            <a:r>
              <a:rPr lang="en-US" dirty="0"/>
              <a:t> performs.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20</a:t>
            </a:fld>
            <a:endParaRPr lang="tr-TR"/>
          </a:p>
        </p:txBody>
      </p:sp>
    </p:spTree>
    <p:extLst>
      <p:ext uri="{BB962C8B-B14F-4D97-AF65-F5344CB8AC3E}">
        <p14:creationId xmlns:p14="http://schemas.microsoft.com/office/powerpoint/2010/main" val="1753993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 cycle-level memory system simulator </a:t>
            </a:r>
          </a:p>
          <a:p>
            <a:endParaRPr lang="en-US" dirty="0"/>
          </a:p>
          <a:p>
            <a:r>
              <a:rPr lang="en-US" b="1" dirty="0"/>
              <a:t>[click] </a:t>
            </a:r>
            <a:r>
              <a:rPr lang="en-US" b="0" dirty="0"/>
              <a:t>configured in the way I show you here</a:t>
            </a:r>
          </a:p>
          <a:p>
            <a:endParaRPr lang="en-US" b="0" dirty="0"/>
          </a:p>
          <a:p>
            <a:r>
              <a:rPr lang="en-US" b="1" dirty="0"/>
              <a:t>[CLICK] </a:t>
            </a:r>
            <a:r>
              <a:rPr lang="en-US" b="0" dirty="0"/>
              <a:t>And we compare </a:t>
            </a:r>
            <a:r>
              <a:rPr lang="en-US" b="0" dirty="0" err="1"/>
              <a:t>ABACuS</a:t>
            </a:r>
            <a:r>
              <a:rPr lang="en-US" b="0" dirty="0"/>
              <a:t> to 4 state-of-the-art preventive refresh based </a:t>
            </a:r>
            <a:r>
              <a:rPr lang="en-US" b="0" dirty="0" err="1"/>
              <a:t>RowHammer</a:t>
            </a:r>
            <a:r>
              <a:rPr lang="en-US" b="0" dirty="0"/>
              <a:t> mitigations, these are namely Graphene, Hydra, REGA, and PARA. Graphene is the highest-performance mechanism, PARA is the lowest-area-overhead mechanism and Hydra and REGA offer interesting tradeoffs between area and performance.</a:t>
            </a:r>
          </a:p>
          <a:p>
            <a:endParaRPr lang="en-US" b="0" dirty="0"/>
          </a:p>
          <a:p>
            <a:r>
              <a:rPr lang="en-US" b="1" dirty="0"/>
              <a:t>[CLICK] </a:t>
            </a:r>
            <a:r>
              <a:rPr lang="en-US" b="0" dirty="0"/>
              <a:t>We simulate 62 single and 8-core </a:t>
            </a:r>
            <a:r>
              <a:rPr lang="en-US" b="0" dirty="0" err="1"/>
              <a:t>multiprogrammed</a:t>
            </a:r>
            <a:r>
              <a:rPr lang="en-US" b="0" dirty="0"/>
              <a:t> workloads from major benchmark suites.</a:t>
            </a:r>
            <a:endParaRPr lang="en-TR" b="1" dirty="0"/>
          </a:p>
        </p:txBody>
      </p:sp>
      <p:sp>
        <p:nvSpPr>
          <p:cNvPr id="4" name="Slide Number Placeholder 3"/>
          <p:cNvSpPr>
            <a:spLocks noGrp="1"/>
          </p:cNvSpPr>
          <p:nvPr>
            <p:ph type="sldNum" sz="quarter" idx="5"/>
          </p:nvPr>
        </p:nvSpPr>
        <p:spPr/>
        <p:txBody>
          <a:bodyPr/>
          <a:lstStyle/>
          <a:p>
            <a:fld id="{BC575381-7527-4E0E-A355-7550D954D08C}" type="slidenum">
              <a:rPr lang="tr-TR" smtClean="0"/>
              <a:t>21</a:t>
            </a:fld>
            <a:endParaRPr lang="tr-TR"/>
          </a:p>
        </p:txBody>
      </p:sp>
    </p:spTree>
    <p:extLst>
      <p:ext uri="{BB962C8B-B14F-4D97-AF65-F5344CB8AC3E}">
        <p14:creationId xmlns:p14="http://schemas.microsoft.com/office/powerpoint/2010/main" val="232216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show </a:t>
            </a:r>
            <a:r>
              <a:rPr lang="en-CH" b="1" dirty="0"/>
              <a:t>[CLICK]</a:t>
            </a:r>
            <a:r>
              <a:rPr lang="en-CH" dirty="0"/>
              <a:t> the </a:t>
            </a:r>
            <a:r>
              <a:rPr lang="en-US" dirty="0"/>
              <a:t>system throughput on the y-axis </a:t>
            </a:r>
            <a:r>
              <a:rPr lang="en-CH" dirty="0"/>
              <a:t>across all single-core workloads for the RowHammer threshold values displayed on the x-axis. The higher the bar, the better the performance.</a:t>
            </a:r>
          </a:p>
          <a:p>
            <a:endParaRPr lang="en-CH" b="1" dirty="0"/>
          </a:p>
          <a:p>
            <a:r>
              <a:rPr lang="en-CH" b="1" dirty="0"/>
              <a:t>[CLICK] </a:t>
            </a:r>
            <a:r>
              <a:rPr lang="en-CH" b="0" dirty="0"/>
              <a:t>This is the DRAM energy overhead. A smaller value is better.</a:t>
            </a:r>
          </a:p>
          <a:p>
            <a:endParaRPr lang="en-CH" b="0" dirty="0"/>
          </a:p>
          <a:p>
            <a:r>
              <a:rPr lang="en-CH" b="1" dirty="0"/>
              <a:t>[CLICK] </a:t>
            </a:r>
            <a:r>
              <a:rPr lang="en-CH" b="0" dirty="0"/>
              <a:t>We conclude that ABACuS prevents bitflips with very small performance and DRAM energy overheads compared to a baseline system with no RowHammer mitigation</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22</a:t>
            </a:fld>
            <a:endParaRPr lang="tr-TR"/>
          </a:p>
        </p:txBody>
      </p:sp>
    </p:spTree>
    <p:extLst>
      <p:ext uri="{BB962C8B-B14F-4D97-AF65-F5344CB8AC3E}">
        <p14:creationId xmlns:p14="http://schemas.microsoft.com/office/powerpoint/2010/main" val="3443213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plot will show the 8-core multiprogrammed performance</a:t>
            </a:r>
            <a:r>
              <a:rPr lang="en-US" dirty="0"/>
              <a:t> </a:t>
            </a:r>
            <a:r>
              <a:rPr lang="en-CH" dirty="0"/>
              <a:t>distribution across all workloads </a:t>
            </a:r>
            <a:r>
              <a:rPr lang="en-US" dirty="0"/>
              <a:t>on the y-axis</a:t>
            </a:r>
            <a:r>
              <a:rPr lang="en-CH" dirty="0"/>
              <a:t> for ABACuS and the 4 state-of-the-art mitigation techniques. Higher values indicate better performance.</a:t>
            </a:r>
          </a:p>
          <a:p>
            <a:endParaRPr lang="en-CH" dirty="0"/>
          </a:p>
          <a:p>
            <a:r>
              <a:rPr lang="en-CH" b="1" dirty="0"/>
              <a:t>[CLICK] </a:t>
            </a:r>
            <a:r>
              <a:rPr lang="en-CH" b="0" dirty="0"/>
              <a:t>This is the full plot.</a:t>
            </a:r>
          </a:p>
          <a:p>
            <a:endParaRPr lang="en-CH" b="0" dirty="0"/>
          </a:p>
          <a:p>
            <a:r>
              <a:rPr lang="en-CH" b="1" dirty="0"/>
              <a:t>[CLICK] </a:t>
            </a:r>
            <a:r>
              <a:rPr lang="en-CH" b="0" dirty="0"/>
              <a:t>Here are the boxes for ABACuS showing the distribution of performance across all tested workloads.</a:t>
            </a:r>
          </a:p>
          <a:p>
            <a:endParaRPr lang="en-CH" b="0" dirty="0"/>
          </a:p>
          <a:p>
            <a:r>
              <a:rPr lang="en-CH" b="1" dirty="0"/>
              <a:t>[CLICK]</a:t>
            </a:r>
            <a:r>
              <a:rPr lang="en-CH" b="0" dirty="0"/>
              <a:t> And the red boxes show the mitigation AND rowhammer threshold configurations which ABACuS outperforms.</a:t>
            </a:r>
          </a:p>
          <a:p>
            <a:endParaRPr lang="en-CH" b="0" dirty="0"/>
          </a:p>
          <a:p>
            <a:r>
              <a:rPr lang="en-CH" b="1" dirty="0"/>
              <a:t>[CLICK] </a:t>
            </a:r>
            <a:r>
              <a:rPr lang="en-US" b="1" dirty="0"/>
              <a:t>(slowly) </a:t>
            </a:r>
            <a:r>
              <a:rPr lang="en-CH" b="0" dirty="0"/>
              <a:t>We observe that ABACuS outperforms Hydra and PARA at all RowHammer thresholds on average across all workloads.</a:t>
            </a:r>
          </a:p>
          <a:p>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23</a:t>
            </a:fld>
            <a:endParaRPr lang="tr-TR"/>
          </a:p>
        </p:txBody>
      </p:sp>
    </p:spTree>
    <p:extLst>
      <p:ext uri="{BB962C8B-B14F-4D97-AF65-F5344CB8AC3E}">
        <p14:creationId xmlns:p14="http://schemas.microsoft.com/office/powerpoint/2010/main" val="3359289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b="0" dirty="0"/>
              <a:t>We also see that ABACuS incurs a small performance overhead over Graphene, which we attribute to ABACuS’s unnecessary preventive refresh operations due to its low-cost aggressor row activation tracking scheme. </a:t>
            </a:r>
            <a:endParaRPr lang="en-CH" b="0" i="0" dirty="0">
              <a:solidFill>
                <a:srgbClr val="FFFFFF"/>
              </a:solidFill>
              <a:effectLst/>
              <a:latin typeface="Menlo" panose="020B0609030804020204" pitchFamily="49" charset="0"/>
            </a:endParaRPr>
          </a:p>
        </p:txBody>
      </p:sp>
      <p:sp>
        <p:nvSpPr>
          <p:cNvPr id="4" name="Slide Number Placeholder 3"/>
          <p:cNvSpPr>
            <a:spLocks noGrp="1"/>
          </p:cNvSpPr>
          <p:nvPr>
            <p:ph type="sldNum" sz="quarter" idx="5"/>
          </p:nvPr>
        </p:nvSpPr>
        <p:spPr/>
        <p:txBody>
          <a:bodyPr/>
          <a:lstStyle/>
          <a:p>
            <a:fld id="{BC575381-7527-4E0E-A355-7550D954D08C}" type="slidenum">
              <a:rPr lang="tr-TR" smtClean="0"/>
              <a:t>24</a:t>
            </a:fld>
            <a:endParaRPr lang="tr-TR"/>
          </a:p>
        </p:txBody>
      </p:sp>
    </p:spTree>
    <p:extLst>
      <p:ext uri="{BB962C8B-B14F-4D97-AF65-F5344CB8AC3E}">
        <p14:creationId xmlns:p14="http://schemas.microsoft.com/office/powerpoint/2010/main" val="404091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Here is the same plot but for DRAM energy.</a:t>
            </a:r>
          </a:p>
          <a:p>
            <a:endParaRPr lang="en-CH" dirty="0"/>
          </a:p>
          <a:p>
            <a:r>
              <a:rPr lang="en-CH" b="1" dirty="0"/>
              <a:t>[CLICK] </a:t>
            </a:r>
            <a:r>
              <a:rPr lang="en-CH" b="0" dirty="0"/>
              <a:t>We observe that ABACuS consumes less energy than Hydra, REGA, and PARA at</a:t>
            </a:r>
            <a:r>
              <a:rPr lang="en-US" b="0" dirty="0"/>
              <a:t> the tested </a:t>
            </a:r>
            <a:r>
              <a:rPr lang="en-US" b="0" dirty="0" err="1"/>
              <a:t>RowHammer</a:t>
            </a:r>
            <a:r>
              <a:rPr lang="en-US" b="0" dirty="0"/>
              <a:t> thresholds smaller than 1000</a:t>
            </a:r>
            <a:r>
              <a:rPr lang="en-CH" b="0" dirty="0"/>
              <a:t>.</a:t>
            </a:r>
            <a:r>
              <a:rPr lang="en-US" b="0" dirty="0"/>
              <a:t> For example, </a:t>
            </a:r>
            <a:r>
              <a:rPr lang="en-US" b="0" dirty="0" err="1"/>
              <a:t>ABACuS</a:t>
            </a:r>
            <a:r>
              <a:rPr lang="en-US" b="0" dirty="0"/>
              <a:t> consumes approximately </a:t>
            </a:r>
            <a:r>
              <a:rPr lang="en-US" b="1" dirty="0"/>
              <a:t>[CLICK]</a:t>
            </a:r>
            <a:r>
              <a:rPr lang="en-US" b="0" dirty="0"/>
              <a:t> 20%, </a:t>
            </a:r>
            <a:r>
              <a:rPr lang="en-US" b="1" dirty="0"/>
              <a:t>[CLICK]</a:t>
            </a:r>
            <a:r>
              <a:rPr lang="en-US" b="0" dirty="0"/>
              <a:t> 70%, and </a:t>
            </a:r>
            <a:r>
              <a:rPr lang="en-US" b="1" dirty="0"/>
              <a:t>[CLICK]</a:t>
            </a:r>
            <a:r>
              <a:rPr lang="en-US" b="0" dirty="0"/>
              <a:t> 34% less energy than Hydra, REGA, and PARA at a very low </a:t>
            </a:r>
            <a:r>
              <a:rPr lang="en-US" b="0" dirty="0" err="1"/>
              <a:t>RowHammer</a:t>
            </a:r>
            <a:r>
              <a:rPr lang="en-US" b="0" dirty="0"/>
              <a:t> threshold of 125.</a:t>
            </a:r>
            <a:endParaRPr lang="en-CH" b="0" dirty="0"/>
          </a:p>
          <a:p>
            <a:endParaRPr lang="en-CH" b="0" dirty="0"/>
          </a:p>
          <a:p>
            <a:r>
              <a:rPr lang="en-GB" b="1" dirty="0"/>
              <a:t>[CLICK] </a:t>
            </a:r>
            <a:r>
              <a:rPr lang="en-CH" b="0" dirty="0"/>
              <a:t>ABACuS performs similarly to Graphene in terms of DRAM energy</a:t>
            </a:r>
            <a:r>
              <a:rPr lang="en-US" b="0" dirty="0"/>
              <a:t>, that is only 4% higher at the same very low </a:t>
            </a:r>
            <a:r>
              <a:rPr lang="en-US" b="0" dirty="0" err="1"/>
              <a:t>RowHammer</a:t>
            </a:r>
            <a:r>
              <a:rPr lang="en-US" b="0" dirty="0"/>
              <a:t> threshold</a:t>
            </a:r>
            <a:r>
              <a:rPr lang="en-CH" b="0" dirty="0"/>
              <a:t>.</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25</a:t>
            </a:fld>
            <a:endParaRPr lang="tr-TR"/>
          </a:p>
        </p:txBody>
      </p:sp>
    </p:spTree>
    <p:extLst>
      <p:ext uri="{BB962C8B-B14F-4D97-AF65-F5344CB8AC3E}">
        <p14:creationId xmlns:p14="http://schemas.microsoft.com/office/powerpoint/2010/main" val="2685037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b="1" dirty="0"/>
              <a:t>[CLICK]</a:t>
            </a:r>
            <a:r>
              <a:rPr lang="en-CH" dirty="0"/>
              <a:t> We analyze ABACuS’s area overhead</a:t>
            </a:r>
          </a:p>
          <a:p>
            <a:endParaRPr lang="en-CH" dirty="0"/>
          </a:p>
          <a:p>
            <a:r>
              <a:rPr lang="en-CH" b="1" dirty="0"/>
              <a:t>[CLICK]</a:t>
            </a:r>
            <a:r>
              <a:rPr lang="en-CH" dirty="0"/>
              <a:t> and we observe that at a RowHammer threshold of 1K, ABACuS induces a</a:t>
            </a:r>
            <a:r>
              <a:rPr lang="en-US" dirty="0"/>
              <a:t> </a:t>
            </a:r>
            <a:r>
              <a:rPr lang="en-US" b="1" dirty="0"/>
              <a:t>[click]</a:t>
            </a:r>
            <a:r>
              <a:rPr lang="en-CH" dirty="0"/>
              <a:t> significantly smaller area overhead</a:t>
            </a:r>
            <a:br>
              <a:rPr lang="en-US" dirty="0"/>
            </a:br>
            <a:r>
              <a:rPr lang="en-CH" dirty="0"/>
              <a:t>than Graphene and it</a:t>
            </a:r>
            <a:r>
              <a:rPr lang="en-US" dirty="0"/>
              <a:t> </a:t>
            </a:r>
            <a:r>
              <a:rPr lang="en-US" b="1" dirty="0"/>
              <a:t>[click]</a:t>
            </a:r>
            <a:r>
              <a:rPr lang="en-CH" dirty="0"/>
              <a:t> takes up smaller area than Hydra.</a:t>
            </a:r>
          </a:p>
          <a:p>
            <a:r>
              <a:rPr lang="en-CH" dirty="0"/>
              <a:t>At a smaller RowHammer threshold of 125, ABACuS takes up significantly smaller area </a:t>
            </a:r>
            <a:r>
              <a:rPr lang="en-US" b="1" dirty="0"/>
              <a:t>[CLICK]</a:t>
            </a:r>
            <a:r>
              <a:rPr lang="en-US" dirty="0"/>
              <a:t> </a:t>
            </a:r>
            <a:r>
              <a:rPr lang="en-CH" dirty="0"/>
              <a:t>than Graphene. </a:t>
            </a:r>
            <a:endParaRPr lang="en-US" dirty="0"/>
          </a:p>
          <a:p>
            <a:r>
              <a:rPr lang="en-CH" dirty="0"/>
              <a:t>Hydra’s area overhead at the 125 RowHammer threshold is relatively smaller</a:t>
            </a:r>
          </a:p>
          <a:p>
            <a:r>
              <a:rPr lang="en-GB" dirty="0"/>
              <a:t>C</a:t>
            </a:r>
            <a:r>
              <a:rPr lang="en-CH" dirty="0"/>
              <a:t>ompared to ABACuS, however it comes at a significant performance overhead that I showed you earlier.</a:t>
            </a:r>
          </a:p>
          <a:p>
            <a:endParaRPr lang="en-CH" dirty="0"/>
          </a:p>
          <a:p>
            <a:r>
              <a:rPr lang="en-CH" b="1" dirty="0"/>
              <a:t>[CLICK] </a:t>
            </a:r>
            <a:r>
              <a:rPr lang="en-CH" b="0" dirty="0"/>
              <a:t>We excluded REGA and PARA from this analysis because they do not incur processor chip area overheads. </a:t>
            </a:r>
            <a:endParaRPr lang="en-US" b="0" dirty="0"/>
          </a:p>
          <a:p>
            <a:r>
              <a:rPr lang="en-CH" b="0" dirty="0"/>
              <a:t>However, REGA requires intrusive DRAM chip modifications and PARA needs a secure random number generator.</a:t>
            </a:r>
          </a:p>
          <a:p>
            <a:endParaRPr lang="en-CH" b="0" dirty="0"/>
          </a:p>
        </p:txBody>
      </p:sp>
      <p:sp>
        <p:nvSpPr>
          <p:cNvPr id="4" name="Slide Number Placeholder 3"/>
          <p:cNvSpPr>
            <a:spLocks noGrp="1"/>
          </p:cNvSpPr>
          <p:nvPr>
            <p:ph type="sldNum" sz="quarter" idx="5"/>
          </p:nvPr>
        </p:nvSpPr>
        <p:spPr/>
        <p:txBody>
          <a:bodyPr/>
          <a:lstStyle/>
          <a:p>
            <a:fld id="{BC575381-7527-4E0E-A355-7550D954D08C}" type="slidenum">
              <a:rPr lang="tr-TR" smtClean="0"/>
              <a:t>26</a:t>
            </a:fld>
            <a:endParaRPr lang="tr-TR"/>
          </a:p>
        </p:txBody>
      </p:sp>
    </p:spTree>
    <p:extLst>
      <p:ext uri="{BB962C8B-B14F-4D97-AF65-F5344CB8AC3E}">
        <p14:creationId xmlns:p14="http://schemas.microsoft.com/office/powerpoint/2010/main" val="3755515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more details and analyses in our paper.</a:t>
            </a:r>
          </a:p>
          <a:p>
            <a:endParaRPr lang="en-US" dirty="0"/>
          </a:p>
          <a:p>
            <a:r>
              <a:rPr lang="en-CH" dirty="0"/>
              <a:t>The paper presents a security analysis of ABACuS</a:t>
            </a:r>
            <a:r>
              <a:rPr lang="en-US" dirty="0"/>
              <a:t> which shows that it guarantees to track the maximum activation count among all sibling rows and securely mitigate </a:t>
            </a:r>
            <a:r>
              <a:rPr lang="en-US" dirty="0" err="1"/>
              <a:t>RowHammer</a:t>
            </a:r>
            <a:r>
              <a:rPr lang="en-US" dirty="0"/>
              <a:t> bitflips</a:t>
            </a:r>
          </a:p>
          <a:p>
            <a:endParaRPr lang="en-US" dirty="0"/>
          </a:p>
          <a:p>
            <a:r>
              <a:rPr lang="en-US" b="1" dirty="0"/>
              <a:t>[CLICK] </a:t>
            </a:r>
            <a:r>
              <a:rPr lang="en-US" b="0" dirty="0"/>
              <a:t>Performance and energy comparison for less memory intensive single-core workloads</a:t>
            </a:r>
            <a:endParaRPr lang="en-CH" b="1" dirty="0"/>
          </a:p>
          <a:p>
            <a:endParaRPr lang="en-CH" dirty="0"/>
          </a:p>
          <a:p>
            <a:r>
              <a:rPr lang="en-CH" b="1" dirty="0"/>
              <a:t>[CLICK]</a:t>
            </a:r>
            <a:r>
              <a:rPr lang="en-US" b="0" dirty="0"/>
              <a:t> Circuit-level performance, latency, energy, and power estimation based on a functional hardware Verilog model of </a:t>
            </a:r>
            <a:r>
              <a:rPr lang="en-US" b="0" dirty="0" err="1"/>
              <a:t>ABACuS</a:t>
            </a:r>
            <a:r>
              <a:rPr lang="en-US" b="0" dirty="0"/>
              <a:t>. For example, we show that </a:t>
            </a:r>
            <a:r>
              <a:rPr lang="en-US" b="0" dirty="0" err="1"/>
              <a:t>ABACuS’s</a:t>
            </a:r>
            <a:r>
              <a:rPr lang="en-US" b="0" dirty="0"/>
              <a:t> circuit latency is approximately 1.2 nanoseconds, which is significantly smaller than the minimum allowed delay of 2.5 nanoseconds between two ACT commands.</a:t>
            </a:r>
          </a:p>
          <a:p>
            <a:endParaRPr lang="en-US" b="0" dirty="0"/>
          </a:p>
          <a:p>
            <a:r>
              <a:rPr lang="en-US" b="1" dirty="0"/>
              <a:t>[CLICK] </a:t>
            </a:r>
            <a:r>
              <a:rPr lang="en-US" b="0" dirty="0" err="1"/>
              <a:t>ABACuS</a:t>
            </a:r>
            <a:r>
              <a:rPr lang="en-US" b="0" dirty="0"/>
              <a:t>’ performance under adversarial workloads that aim to exacerbate preventive refreshes by rapidly incrementing </a:t>
            </a:r>
            <a:r>
              <a:rPr lang="en-US" b="0" dirty="0" err="1"/>
              <a:t>ABACuS</a:t>
            </a:r>
            <a:r>
              <a:rPr lang="en-US" b="0" dirty="0"/>
              <a:t> counters AND our alternative </a:t>
            </a:r>
            <a:r>
              <a:rPr lang="en-US" b="0" dirty="0" err="1"/>
              <a:t>ABACuS</a:t>
            </a:r>
            <a:r>
              <a:rPr lang="en-US" b="0" dirty="0"/>
              <a:t> design that defeats these workloads</a:t>
            </a:r>
          </a:p>
          <a:p>
            <a:endParaRPr lang="en-US" b="0" dirty="0"/>
          </a:p>
          <a:p>
            <a:r>
              <a:rPr lang="en-US" b="1" dirty="0"/>
              <a:t>[CLICK] </a:t>
            </a:r>
            <a:r>
              <a:rPr lang="en-US" b="0" dirty="0" err="1"/>
              <a:t>ABACuS</a:t>
            </a:r>
            <a:r>
              <a:rPr lang="en-US" b="0" dirty="0"/>
              <a:t>’ performance and energy sensitivity to important system variables</a:t>
            </a:r>
          </a:p>
          <a:p>
            <a:endParaRPr lang="en-US" b="0" dirty="0"/>
          </a:p>
          <a:p>
            <a:r>
              <a:rPr lang="en-US" b="1" dirty="0"/>
              <a:t>[CLICK] </a:t>
            </a:r>
            <a:r>
              <a:rPr lang="en-US" b="0" dirty="0"/>
              <a:t>And finally, discussion on how to account for </a:t>
            </a:r>
            <a:r>
              <a:rPr lang="en-US" b="0" dirty="0" err="1"/>
              <a:t>RowPress</a:t>
            </a:r>
            <a:r>
              <a:rPr lang="en-US" b="0" dirty="0"/>
              <a:t> which induces bitflips by keeping a DRAM row open rather than repeatedly activating it.</a:t>
            </a:r>
            <a:endParaRPr lang="en-CH" b="1" dirty="0"/>
          </a:p>
          <a:p>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27</a:t>
            </a:fld>
            <a:endParaRPr lang="tr-TR"/>
          </a:p>
        </p:txBody>
      </p:sp>
    </p:spTree>
    <p:extLst>
      <p:ext uri="{BB962C8B-B14F-4D97-AF65-F5344CB8AC3E}">
        <p14:creationId xmlns:p14="http://schemas.microsoft.com/office/powerpoint/2010/main" val="283921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invite you, again, to read our paper for these details.</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28</a:t>
            </a:fld>
            <a:endParaRPr lang="tr-TR"/>
          </a:p>
        </p:txBody>
      </p:sp>
    </p:spTree>
    <p:extLst>
      <p:ext uri="{BB962C8B-B14F-4D97-AF65-F5344CB8AC3E}">
        <p14:creationId xmlns:p14="http://schemas.microsoft.com/office/powerpoint/2010/main" val="2187267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quickly conclude my talk</a:t>
            </a:r>
          </a:p>
        </p:txBody>
      </p:sp>
      <p:sp>
        <p:nvSpPr>
          <p:cNvPr id="4" name="Slide Number Placeholder 3"/>
          <p:cNvSpPr>
            <a:spLocks noGrp="1"/>
          </p:cNvSpPr>
          <p:nvPr>
            <p:ph type="sldNum" sz="quarter" idx="5"/>
          </p:nvPr>
        </p:nvSpPr>
        <p:spPr/>
        <p:txBody>
          <a:bodyPr/>
          <a:lstStyle/>
          <a:p>
            <a:fld id="{BC575381-7527-4E0E-A355-7550D954D08C}" type="slidenum">
              <a:rPr lang="tr-TR" smtClean="0"/>
              <a:t>29</a:t>
            </a:fld>
            <a:endParaRPr lang="tr-TR"/>
          </a:p>
        </p:txBody>
      </p:sp>
    </p:spTree>
    <p:extLst>
      <p:ext uri="{BB962C8B-B14F-4D97-AF65-F5344CB8AC3E}">
        <p14:creationId xmlns:p14="http://schemas.microsoft.com/office/powerpoint/2010/main" val="240383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 with a brief background on DRAM and </a:t>
            </a:r>
            <a:r>
              <a:rPr lang="en-US" dirty="0" err="1"/>
              <a:t>RowHammer</a:t>
            </a:r>
            <a:endParaRPr lang="en-US" dirty="0"/>
          </a:p>
        </p:txBody>
      </p:sp>
      <p:sp>
        <p:nvSpPr>
          <p:cNvPr id="4" name="Slide Number Placeholder 3"/>
          <p:cNvSpPr>
            <a:spLocks noGrp="1"/>
          </p:cNvSpPr>
          <p:nvPr>
            <p:ph type="sldNum" sz="quarter" idx="5"/>
          </p:nvPr>
        </p:nvSpPr>
        <p:spPr/>
        <p:txBody>
          <a:bodyPr/>
          <a:lstStyle/>
          <a:p>
            <a:fld id="{BC575381-7527-4E0E-A355-7550D954D08C}" type="slidenum">
              <a:rPr lang="tr-TR" smtClean="0"/>
              <a:t>3</a:t>
            </a:fld>
            <a:endParaRPr lang="tr-TR"/>
          </a:p>
        </p:txBody>
      </p:sp>
    </p:spTree>
    <p:extLst>
      <p:ext uri="{BB962C8B-B14F-4D97-AF65-F5344CB8AC3E}">
        <p14:creationId xmlns:p14="http://schemas.microsoft.com/office/powerpoint/2010/main" val="1850952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Based on the key observation that…</a:t>
            </a:r>
          </a:p>
          <a:p>
            <a:r>
              <a:rPr lang="en-US" b="1" dirty="0"/>
              <a:t>[CLICK]</a:t>
            </a:r>
            <a:r>
              <a:rPr lang="en-US" dirty="0"/>
              <a:t> We develop </a:t>
            </a:r>
            <a:r>
              <a:rPr lang="en-US" dirty="0" err="1"/>
              <a:t>ABACuS</a:t>
            </a:r>
            <a:r>
              <a:rPr lang="en-US" dirty="0"/>
              <a:t>, which uses one counter to track…</a:t>
            </a:r>
          </a:p>
          <a:p>
            <a:endParaRPr lang="en-US" dirty="0"/>
          </a:p>
          <a:p>
            <a:r>
              <a:rPr lang="en-US" b="1" dirty="0"/>
              <a:t>[CLICK] </a:t>
            </a:r>
            <a:r>
              <a:rPr lang="en-US" b="0" dirty="0"/>
              <a:t>We show that </a:t>
            </a:r>
            <a:r>
              <a:rPr lang="en-US" b="0" dirty="0" err="1"/>
              <a:t>ABACuS</a:t>
            </a:r>
            <a:r>
              <a:rPr lang="en-US" b="0" dirty="0"/>
              <a:t> induces small performance and DRAM energy overheads at very low </a:t>
            </a:r>
            <a:r>
              <a:rPr lang="en-US" b="0" dirty="0" err="1"/>
              <a:t>RowHammer</a:t>
            </a:r>
            <a:r>
              <a:rPr lang="en-US" b="0" dirty="0"/>
              <a:t> thresholds, such as 125, and it outperforms state-of-the-art mitigation techniques</a:t>
            </a:r>
            <a:endParaRPr lang="en-US" b="1" dirty="0"/>
          </a:p>
        </p:txBody>
      </p:sp>
      <p:sp>
        <p:nvSpPr>
          <p:cNvPr id="4" name="Slayt Numarası Yer Tutucusu 3"/>
          <p:cNvSpPr>
            <a:spLocks noGrp="1"/>
          </p:cNvSpPr>
          <p:nvPr>
            <p:ph type="sldNum" sz="quarter" idx="5"/>
          </p:nvPr>
        </p:nvSpPr>
        <p:spPr/>
        <p:txBody>
          <a:bodyPr/>
          <a:lstStyle/>
          <a:p>
            <a:fld id="{BC575381-7527-4E0E-A355-7550D954D08C}" type="slidenum">
              <a:rPr lang="tr-TR" smtClean="0"/>
              <a:t>30</a:t>
            </a:fld>
            <a:endParaRPr lang="tr-TR"/>
          </a:p>
        </p:txBody>
      </p:sp>
    </p:spTree>
    <p:extLst>
      <p:ext uri="{BB962C8B-B14F-4D97-AF65-F5344CB8AC3E}">
        <p14:creationId xmlns:p14="http://schemas.microsoft.com/office/powerpoint/2010/main" val="3782100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31</a:t>
            </a:fld>
            <a:endParaRPr lang="tr-TR"/>
          </a:p>
        </p:txBody>
      </p:sp>
    </p:spTree>
    <p:extLst>
      <p:ext uri="{BB962C8B-B14F-4D97-AF65-F5344CB8AC3E}">
        <p14:creationId xmlns:p14="http://schemas.microsoft.com/office/powerpoint/2010/main" val="2795874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a:t>
            </a:r>
            <a:r>
              <a:rPr lang="en-GB" dirty="0"/>
              <a:t>l</a:t>
            </a:r>
            <a:r>
              <a:rPr lang="en-CH" dirty="0"/>
              <a:t>l our data and sources are open source and artifact evaluated</a:t>
            </a:r>
          </a:p>
        </p:txBody>
      </p:sp>
      <p:sp>
        <p:nvSpPr>
          <p:cNvPr id="4" name="Slide Number Placeholder 3"/>
          <p:cNvSpPr>
            <a:spLocks noGrp="1"/>
          </p:cNvSpPr>
          <p:nvPr>
            <p:ph type="sldNum" sz="quarter" idx="5"/>
          </p:nvPr>
        </p:nvSpPr>
        <p:spPr/>
        <p:txBody>
          <a:bodyPr/>
          <a:lstStyle/>
          <a:p>
            <a:fld id="{BC575381-7527-4E0E-A355-7550D954D08C}" type="slidenum">
              <a:rPr lang="tr-TR" smtClean="0"/>
              <a:t>32</a:t>
            </a:fld>
            <a:endParaRPr lang="tr-TR"/>
          </a:p>
        </p:txBody>
      </p:sp>
    </p:spTree>
    <p:extLst>
      <p:ext uri="{BB962C8B-B14F-4D97-AF65-F5344CB8AC3E}">
        <p14:creationId xmlns:p14="http://schemas.microsoft.com/office/powerpoint/2010/main" val="4021089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That will be all, thank you very much. I will be happy to take your questions.</a:t>
            </a:r>
          </a:p>
        </p:txBody>
      </p:sp>
      <p:sp>
        <p:nvSpPr>
          <p:cNvPr id="4" name="Slide Number Placeholder 3"/>
          <p:cNvSpPr>
            <a:spLocks noGrp="1"/>
          </p:cNvSpPr>
          <p:nvPr>
            <p:ph type="sldNum" sz="quarter" idx="10"/>
          </p:nvPr>
        </p:nvSpPr>
        <p:spPr/>
        <p:txBody>
          <a:bodyPr/>
          <a:lstStyle/>
          <a:p>
            <a:fld id="{EF7F79D3-8C36-4CB5-B03B-F440DA7B71AF}" type="slidenum">
              <a:rPr lang="en-US" smtClean="0"/>
              <a:t>33</a:t>
            </a:fld>
            <a:endParaRPr lang="en-US"/>
          </a:p>
        </p:txBody>
      </p:sp>
    </p:spTree>
    <p:extLst>
      <p:ext uri="{BB962C8B-B14F-4D97-AF65-F5344CB8AC3E}">
        <p14:creationId xmlns:p14="http://schemas.microsoft.com/office/powerpoint/2010/main" val="1748583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34</a:t>
            </a:fld>
            <a:endParaRPr lang="tr-TR"/>
          </a:p>
        </p:txBody>
      </p:sp>
    </p:spTree>
    <p:extLst>
      <p:ext uri="{BB962C8B-B14F-4D97-AF65-F5344CB8AC3E}">
        <p14:creationId xmlns:p14="http://schemas.microsoft.com/office/powerpoint/2010/main" val="261692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BC575381-7527-4E0E-A355-7550D954D08C}" type="slidenum">
              <a:rPr lang="tr-TR" smtClean="0"/>
              <a:t>35</a:t>
            </a:fld>
            <a:endParaRPr lang="tr-TR"/>
          </a:p>
        </p:txBody>
      </p:sp>
    </p:spTree>
    <p:extLst>
      <p:ext uri="{BB962C8B-B14F-4D97-AF65-F5344CB8AC3E}">
        <p14:creationId xmlns:p14="http://schemas.microsoft.com/office/powerpoint/2010/main" val="3996834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processor’s memory controller </a:t>
            </a:r>
          </a:p>
          <a:p>
            <a:r>
              <a:rPr lang="en-US" b="1" dirty="0"/>
              <a:t>[CLICK] </a:t>
            </a:r>
            <a:r>
              <a:rPr lang="en-US" b="0" dirty="0"/>
              <a:t>communicates with a set of DRAM chips within a DRAM module through a memory channel. </a:t>
            </a:r>
          </a:p>
          <a:p>
            <a:r>
              <a:rPr lang="en-US" b="1" dirty="0"/>
              <a:t>[CLICK] </a:t>
            </a:r>
            <a:r>
              <a:rPr lang="en-US" b="0" dirty="0"/>
              <a:t>Each DRAM chip contains multiple banks that share a common chip I/O interface.</a:t>
            </a:r>
          </a:p>
          <a:p>
            <a:r>
              <a:rPr lang="en-US" b="1" dirty="0"/>
              <a:t>[CLICK] </a:t>
            </a:r>
            <a:r>
              <a:rPr lang="en-US" b="0" dirty="0"/>
              <a:t>DRAM banks are organized into subarrays that consists of a set of </a:t>
            </a:r>
            <a:r>
              <a:rPr lang="en-US" b="0" dirty="0" err="1"/>
              <a:t>wordline</a:t>
            </a:r>
            <a:r>
              <a:rPr lang="en-US" b="0" dirty="0"/>
              <a:t> drivers and sense amplifiers</a:t>
            </a:r>
          </a:p>
          <a:p>
            <a:r>
              <a:rPr lang="en-US" b="1" dirty="0"/>
              <a:t>[CLICK] </a:t>
            </a:r>
            <a:r>
              <a:rPr lang="en-US" b="0" dirty="0"/>
              <a:t>Subarrays are partitioned into DRAM MATs which are collections of DRAM cells that are separated from each other by </a:t>
            </a:r>
            <a:r>
              <a:rPr lang="en-US" b="0" dirty="0" err="1"/>
              <a:t>wordline</a:t>
            </a:r>
            <a:r>
              <a:rPr lang="en-US" b="0" dirty="0"/>
              <a:t> drivers.</a:t>
            </a:r>
          </a:p>
          <a:p>
            <a:r>
              <a:rPr lang="en-US" b="1" dirty="0"/>
              <a:t>[CLICK] </a:t>
            </a:r>
            <a:r>
              <a:rPr lang="en-US" b="0" dirty="0"/>
              <a:t>DRAM cells are laid out onto a two-dimensional array of </a:t>
            </a:r>
            <a:r>
              <a:rPr lang="en-US" b="0" dirty="0" err="1"/>
              <a:t>wordlines</a:t>
            </a:r>
            <a:r>
              <a:rPr lang="en-US" b="0" dirty="0"/>
              <a:t> and </a:t>
            </a:r>
            <a:r>
              <a:rPr lang="en-US" b="0" dirty="0" err="1"/>
              <a:t>bitlines</a:t>
            </a:r>
            <a:r>
              <a:rPr lang="en-US" b="0" dirty="0"/>
              <a:t> within</a:t>
            </a:r>
          </a:p>
          <a:p>
            <a:r>
              <a:rPr lang="en-US" b="0" dirty="0"/>
              <a:t>a DRAM MAT.</a:t>
            </a:r>
            <a:r>
              <a:rPr lang="en-US" b="1" dirty="0"/>
              <a:t> </a:t>
            </a:r>
            <a:r>
              <a:rPr lang="en-US" b="0" dirty="0"/>
              <a:t>A row of DRAM cells is a DRAM row.</a:t>
            </a:r>
          </a:p>
          <a:p>
            <a:r>
              <a:rPr lang="en-US" b="1" dirty="0"/>
              <a:t>[CLICK] </a:t>
            </a:r>
            <a:r>
              <a:rPr lang="en-US" b="0" baseline="0" dirty="0"/>
              <a:t>Here is a simplified diagram of a DRAM cell.</a:t>
            </a:r>
            <a:endParaRPr lang="en-US" b="0" dirty="0"/>
          </a:p>
          <a:p>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36</a:t>
            </a:fld>
            <a:endParaRPr lang="en-US"/>
          </a:p>
        </p:txBody>
      </p:sp>
    </p:spTree>
    <p:extLst>
      <p:ext uri="{BB962C8B-B14F-4D97-AF65-F5344CB8AC3E}">
        <p14:creationId xmlns:p14="http://schemas.microsoft.com/office/powerpoint/2010/main" val="1510323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If</a:t>
            </a:r>
            <a:r>
              <a:rPr lang="tr-TR" dirty="0"/>
              <a:t> </a:t>
            </a:r>
            <a:r>
              <a:rPr lang="tr-TR" dirty="0" err="1"/>
              <a:t>we</a:t>
            </a:r>
            <a:r>
              <a:rPr lang="tr-TR" dirty="0"/>
              <a:t> </a:t>
            </a:r>
            <a:r>
              <a:rPr lang="tr-TR" dirty="0" err="1"/>
              <a:t>look</a:t>
            </a:r>
            <a:r>
              <a:rPr lang="tr-TR" dirty="0"/>
              <a:t> at how </a:t>
            </a:r>
            <a:r>
              <a:rPr lang="tr-TR" dirty="0" err="1"/>
              <a:t>prior</a:t>
            </a:r>
            <a:r>
              <a:rPr lang="tr-TR" dirty="0"/>
              <a:t> </a:t>
            </a:r>
            <a:r>
              <a:rPr lang="tr-TR" dirty="0" err="1"/>
              <a:t>works</a:t>
            </a:r>
            <a:r>
              <a:rPr lang="tr-TR" dirty="0"/>
              <a:t> </a:t>
            </a:r>
            <a:r>
              <a:rPr lang="tr-TR" dirty="0" err="1"/>
              <a:t>estimate</a:t>
            </a:r>
            <a:r>
              <a:rPr lang="tr-TR" dirty="0"/>
              <a:t> </a:t>
            </a:r>
            <a:r>
              <a:rPr lang="tr-TR" dirty="0" err="1"/>
              <a:t>or</a:t>
            </a:r>
            <a:r>
              <a:rPr lang="tr-TR" dirty="0"/>
              <a:t> </a:t>
            </a:r>
            <a:r>
              <a:rPr lang="tr-TR" dirty="0" err="1"/>
              <a:t>track</a:t>
            </a:r>
            <a:r>
              <a:rPr lang="tr-TR" dirty="0"/>
              <a:t> </a:t>
            </a:r>
            <a:r>
              <a:rPr lang="tr-TR" dirty="0" err="1"/>
              <a:t>the</a:t>
            </a:r>
            <a:r>
              <a:rPr lang="tr-TR" dirty="0"/>
              <a:t> </a:t>
            </a:r>
            <a:r>
              <a:rPr lang="tr-TR" dirty="0" err="1"/>
              <a:t>activation</a:t>
            </a:r>
            <a:r>
              <a:rPr lang="tr-TR" dirty="0"/>
              <a:t> </a:t>
            </a:r>
            <a:r>
              <a:rPr lang="tr-TR" dirty="0" err="1"/>
              <a:t>count</a:t>
            </a:r>
            <a:r>
              <a:rPr lang="tr-TR" dirty="0"/>
              <a:t> of DRAM </a:t>
            </a:r>
            <a:r>
              <a:rPr lang="tr-TR" dirty="0" err="1"/>
              <a:t>rows</a:t>
            </a:r>
            <a:r>
              <a:rPr lang="tr-TR" dirty="0"/>
              <a:t>, </a:t>
            </a:r>
            <a:r>
              <a:rPr lang="tr-TR" dirty="0" err="1"/>
              <a:t>we</a:t>
            </a:r>
            <a:r>
              <a:rPr lang="tr-TR" dirty="0"/>
              <a:t> </a:t>
            </a:r>
            <a:r>
              <a:rPr lang="tr-TR" dirty="0" err="1"/>
              <a:t>see</a:t>
            </a:r>
            <a:r>
              <a:rPr lang="tr-TR" dirty="0"/>
              <a:t> </a:t>
            </a:r>
            <a:r>
              <a:rPr lang="tr-TR" dirty="0" err="1"/>
              <a:t>three</a:t>
            </a:r>
            <a:r>
              <a:rPr lang="tr-TR" dirty="0"/>
              <a:t> main </a:t>
            </a:r>
            <a:r>
              <a:rPr lang="tr-TR" dirty="0" err="1"/>
              <a:t>design</a:t>
            </a:r>
            <a:r>
              <a:rPr lang="tr-TR" dirty="0"/>
              <a:t> </a:t>
            </a:r>
            <a:r>
              <a:rPr lang="tr-TR" dirty="0" err="1"/>
              <a:t>choices</a:t>
            </a:r>
            <a:r>
              <a:rPr lang="tr-TR" dirty="0"/>
              <a:t>.</a:t>
            </a:r>
          </a:p>
          <a:p>
            <a:endParaRPr lang="tr-TR" dirty="0"/>
          </a:p>
          <a:p>
            <a:r>
              <a:rPr lang="tr-TR" b="1" dirty="0"/>
              <a:t>[CLICK]</a:t>
            </a:r>
            <a:r>
              <a:rPr lang="tr-TR" b="0" dirty="0"/>
              <a:t> </a:t>
            </a:r>
            <a:r>
              <a:rPr lang="tr-TR" b="0" dirty="0" err="1"/>
              <a:t>One</a:t>
            </a:r>
            <a:r>
              <a:rPr lang="tr-TR" b="0" dirty="0"/>
              <a:t> </a:t>
            </a:r>
            <a:r>
              <a:rPr lang="tr-TR" b="0" dirty="0" err="1"/>
              <a:t>activation</a:t>
            </a:r>
            <a:r>
              <a:rPr lang="tr-TR" b="0" dirty="0"/>
              <a:t> </a:t>
            </a:r>
            <a:r>
              <a:rPr lang="tr-TR" b="0" dirty="0" err="1"/>
              <a:t>counter</a:t>
            </a:r>
            <a:r>
              <a:rPr lang="tr-TR" b="0" dirty="0"/>
              <a:t> </a:t>
            </a:r>
            <a:r>
              <a:rPr lang="tr-TR" b="0" dirty="0" err="1"/>
              <a:t>for</a:t>
            </a:r>
            <a:r>
              <a:rPr lang="tr-TR" b="0" dirty="0"/>
              <a:t> </a:t>
            </a:r>
            <a:r>
              <a:rPr lang="tr-TR" b="0" dirty="0" err="1"/>
              <a:t>each</a:t>
            </a:r>
            <a:r>
              <a:rPr lang="tr-TR" b="0" dirty="0"/>
              <a:t> DRAM </a:t>
            </a:r>
            <a:r>
              <a:rPr lang="tr-TR" b="0" dirty="0" err="1"/>
              <a:t>row</a:t>
            </a:r>
            <a:r>
              <a:rPr lang="tr-TR" b="0" dirty="0"/>
              <a:t> </a:t>
            </a:r>
            <a:r>
              <a:rPr lang="tr-TR" b="0" dirty="0" err="1"/>
              <a:t>allows</a:t>
            </a:r>
            <a:r>
              <a:rPr lang="tr-TR" b="0" dirty="0"/>
              <a:t> us </a:t>
            </a:r>
            <a:r>
              <a:rPr lang="tr-TR" b="0" dirty="0" err="1"/>
              <a:t>to</a:t>
            </a:r>
            <a:r>
              <a:rPr lang="tr-TR" b="0" dirty="0"/>
              <a:t> </a:t>
            </a:r>
            <a:r>
              <a:rPr lang="tr-TR" b="1" dirty="0"/>
              <a:t>[CLICK]</a:t>
            </a:r>
            <a:r>
              <a:rPr lang="tr-TR" b="0" dirty="0"/>
              <a:t> </a:t>
            </a:r>
            <a:r>
              <a:rPr lang="tr-TR" b="0" dirty="0" err="1"/>
              <a:t>precisely</a:t>
            </a:r>
            <a:r>
              <a:rPr lang="tr-TR" b="0" dirty="0"/>
              <a:t> </a:t>
            </a:r>
            <a:r>
              <a:rPr lang="tr-TR" b="0" dirty="0" err="1"/>
              <a:t>track</a:t>
            </a:r>
            <a:r>
              <a:rPr lang="tr-TR" b="0" dirty="0"/>
              <a:t> </a:t>
            </a:r>
            <a:r>
              <a:rPr lang="tr-TR" b="0" dirty="0" err="1"/>
              <a:t>each</a:t>
            </a:r>
            <a:r>
              <a:rPr lang="tr-TR" b="0" dirty="0"/>
              <a:t> DRAM </a:t>
            </a:r>
            <a:r>
              <a:rPr lang="tr-TR" b="0" dirty="0" err="1"/>
              <a:t>row’s</a:t>
            </a:r>
            <a:r>
              <a:rPr lang="tr-TR" b="0" dirty="0"/>
              <a:t> </a:t>
            </a:r>
            <a:r>
              <a:rPr lang="tr-TR" b="0" dirty="0" err="1"/>
              <a:t>activation</a:t>
            </a:r>
            <a:r>
              <a:rPr lang="tr-TR" b="0" dirty="0"/>
              <a:t> </a:t>
            </a:r>
            <a:r>
              <a:rPr lang="tr-TR" b="0" dirty="0" err="1"/>
              <a:t>count</a:t>
            </a:r>
            <a:r>
              <a:rPr lang="tr-TR" b="0" dirty="0"/>
              <a:t> </a:t>
            </a:r>
            <a:r>
              <a:rPr lang="tr-TR" b="0" dirty="0" err="1"/>
              <a:t>and</a:t>
            </a:r>
            <a:r>
              <a:rPr lang="tr-TR" b="0" dirty="0"/>
              <a:t> </a:t>
            </a:r>
            <a:r>
              <a:rPr lang="tr-TR" b="0" dirty="0" err="1"/>
              <a:t>refresh</a:t>
            </a:r>
            <a:r>
              <a:rPr lang="tr-TR" b="0" dirty="0"/>
              <a:t> </a:t>
            </a:r>
            <a:r>
              <a:rPr lang="tr-TR" b="0" dirty="0" err="1"/>
              <a:t>victim</a:t>
            </a:r>
            <a:r>
              <a:rPr lang="tr-TR" b="0" dirty="0"/>
              <a:t> </a:t>
            </a:r>
            <a:r>
              <a:rPr lang="tr-TR" b="0" dirty="0" err="1"/>
              <a:t>rows</a:t>
            </a:r>
            <a:r>
              <a:rPr lang="tr-TR" b="0" dirty="0"/>
              <a:t> </a:t>
            </a:r>
            <a:r>
              <a:rPr lang="tr-TR" b="0" dirty="0" err="1"/>
              <a:t>only</a:t>
            </a:r>
            <a:r>
              <a:rPr lang="tr-TR" b="0" dirty="0"/>
              <a:t> </a:t>
            </a:r>
            <a:r>
              <a:rPr lang="tr-TR" b="0" dirty="0" err="1"/>
              <a:t>when</a:t>
            </a:r>
            <a:r>
              <a:rPr lang="tr-TR" b="0" dirty="0"/>
              <a:t> </a:t>
            </a:r>
            <a:r>
              <a:rPr lang="tr-TR" b="0" dirty="0" err="1"/>
              <a:t>necessary</a:t>
            </a:r>
            <a:r>
              <a:rPr lang="tr-TR" b="0" dirty="0"/>
              <a:t>, </a:t>
            </a:r>
            <a:r>
              <a:rPr lang="tr-TR" b="0" dirty="0" err="1"/>
              <a:t>which</a:t>
            </a:r>
            <a:r>
              <a:rPr lang="tr-TR" b="0" dirty="0"/>
              <a:t> </a:t>
            </a:r>
            <a:r>
              <a:rPr lang="tr-TR" b="0" dirty="0" err="1"/>
              <a:t>induces</a:t>
            </a:r>
            <a:r>
              <a:rPr lang="tr-TR" b="0" dirty="0"/>
              <a:t> </a:t>
            </a:r>
            <a:r>
              <a:rPr lang="tr-TR" b="0" dirty="0" err="1"/>
              <a:t>the</a:t>
            </a:r>
            <a:r>
              <a:rPr lang="tr-TR" b="0" dirty="0"/>
              <a:t> </a:t>
            </a:r>
            <a:r>
              <a:rPr lang="tr-TR" b="0" dirty="0" err="1"/>
              <a:t>smallest</a:t>
            </a:r>
            <a:r>
              <a:rPr lang="tr-TR" b="0" dirty="0"/>
              <a:t> </a:t>
            </a:r>
            <a:r>
              <a:rPr lang="tr-TR" b="0" dirty="0" err="1"/>
              <a:t>performance</a:t>
            </a:r>
            <a:r>
              <a:rPr lang="tr-TR" b="0" dirty="0"/>
              <a:t> </a:t>
            </a:r>
            <a:r>
              <a:rPr lang="tr-TR" b="0" dirty="0" err="1"/>
              <a:t>overhead</a:t>
            </a:r>
            <a:r>
              <a:rPr lang="tr-TR" b="0" dirty="0"/>
              <a:t> </a:t>
            </a:r>
            <a:r>
              <a:rPr lang="tr-TR" b="0" dirty="0" err="1"/>
              <a:t>possible</a:t>
            </a:r>
            <a:r>
              <a:rPr lang="tr-TR" b="0" dirty="0"/>
              <a:t>.</a:t>
            </a:r>
          </a:p>
          <a:p>
            <a:r>
              <a:rPr lang="tr-TR" b="1" dirty="0"/>
              <a:t>[CLICK] </a:t>
            </a:r>
            <a:r>
              <a:rPr lang="tr-TR" b="0" dirty="0" err="1"/>
              <a:t>This</a:t>
            </a:r>
            <a:r>
              <a:rPr lang="tr-TR" b="0" dirty="0"/>
              <a:t> </a:t>
            </a:r>
            <a:r>
              <a:rPr lang="tr-TR" b="0" dirty="0" err="1"/>
              <a:t>comes</a:t>
            </a:r>
            <a:r>
              <a:rPr lang="tr-TR" b="0" dirty="0"/>
              <a:t> at a </a:t>
            </a:r>
            <a:r>
              <a:rPr lang="tr-TR" b="0" dirty="0" err="1"/>
              <a:t>very</a:t>
            </a:r>
            <a:r>
              <a:rPr lang="tr-TR" b="0" dirty="0"/>
              <a:t> </a:t>
            </a:r>
            <a:r>
              <a:rPr lang="tr-TR" b="0" dirty="0" err="1"/>
              <a:t>large</a:t>
            </a:r>
            <a:r>
              <a:rPr lang="tr-TR" b="0" dirty="0"/>
              <a:t> </a:t>
            </a:r>
            <a:r>
              <a:rPr lang="tr-TR" b="0" dirty="0" err="1"/>
              <a:t>area</a:t>
            </a:r>
            <a:r>
              <a:rPr lang="tr-TR" b="0" dirty="0"/>
              <a:t> </a:t>
            </a:r>
            <a:r>
              <a:rPr lang="tr-TR" b="0" dirty="0" err="1"/>
              <a:t>cost</a:t>
            </a:r>
            <a:r>
              <a:rPr lang="tr-TR" b="0" dirty="0"/>
              <a:t> [</a:t>
            </a:r>
            <a:r>
              <a:rPr lang="tr-TR" b="1" dirty="0"/>
              <a:t>CLICK] </a:t>
            </a:r>
            <a:r>
              <a:rPr lang="tr-TR" b="0" dirty="0" err="1"/>
              <a:t>because</a:t>
            </a:r>
            <a:r>
              <a:rPr lang="tr-TR" b="0" dirty="0"/>
              <a:t> </a:t>
            </a:r>
            <a:r>
              <a:rPr lang="tr-TR" b="0" dirty="0" err="1"/>
              <a:t>there</a:t>
            </a:r>
            <a:r>
              <a:rPr lang="tr-TR" b="0" dirty="0"/>
              <a:t> </a:t>
            </a:r>
            <a:r>
              <a:rPr lang="tr-TR" b="0" dirty="0" err="1"/>
              <a:t>are</a:t>
            </a:r>
            <a:r>
              <a:rPr lang="tr-TR" b="0" dirty="0"/>
              <a:t> </a:t>
            </a:r>
            <a:r>
              <a:rPr lang="tr-TR" b="0" dirty="0" err="1"/>
              <a:t>millions</a:t>
            </a:r>
            <a:r>
              <a:rPr lang="tr-TR" b="0" dirty="0"/>
              <a:t> of DRAM </a:t>
            </a:r>
            <a:r>
              <a:rPr lang="tr-TR" b="0" dirty="0" err="1"/>
              <a:t>rows</a:t>
            </a:r>
            <a:r>
              <a:rPr lang="tr-TR" b="0" dirty="0"/>
              <a:t> in a modern DRAM-</a:t>
            </a:r>
            <a:r>
              <a:rPr lang="tr-TR" b="0" dirty="0" err="1"/>
              <a:t>based</a:t>
            </a:r>
            <a:r>
              <a:rPr lang="tr-TR" b="0" dirty="0"/>
              <a:t> </a:t>
            </a:r>
            <a:r>
              <a:rPr lang="tr-TR" b="0" dirty="0" err="1"/>
              <a:t>system</a:t>
            </a:r>
            <a:r>
              <a:rPr lang="tr-TR" b="0" dirty="0"/>
              <a:t>.</a:t>
            </a:r>
          </a:p>
          <a:p>
            <a:endParaRPr lang="tr-TR" b="0" dirty="0"/>
          </a:p>
          <a:p>
            <a:r>
              <a:rPr lang="tr-TR" b="1" dirty="0"/>
              <a:t>[CLICK] </a:t>
            </a:r>
            <a:r>
              <a:rPr lang="tr-TR" b="0" dirty="0" err="1"/>
              <a:t>Some</a:t>
            </a:r>
            <a:r>
              <a:rPr lang="tr-TR" b="0" dirty="0"/>
              <a:t> </a:t>
            </a:r>
            <a:r>
              <a:rPr lang="tr-TR" b="0" dirty="0" err="1"/>
              <a:t>prior</a:t>
            </a:r>
            <a:r>
              <a:rPr lang="tr-TR" b="0" dirty="0"/>
              <a:t> </a:t>
            </a:r>
            <a:r>
              <a:rPr lang="tr-TR" b="0" dirty="0" err="1"/>
              <a:t>works</a:t>
            </a:r>
            <a:r>
              <a:rPr lang="tr-TR" b="0" dirty="0"/>
              <a:t> </a:t>
            </a:r>
            <a:r>
              <a:rPr lang="tr-TR" b="0" dirty="0" err="1"/>
              <a:t>implement</a:t>
            </a:r>
            <a:r>
              <a:rPr lang="tr-TR" b="0" dirty="0"/>
              <a:t> </a:t>
            </a:r>
            <a:r>
              <a:rPr lang="tr-TR" b="0" dirty="0" err="1"/>
              <a:t>only</a:t>
            </a:r>
            <a:r>
              <a:rPr lang="tr-TR" b="0" dirty="0"/>
              <a:t> as </a:t>
            </a:r>
            <a:r>
              <a:rPr lang="tr-TR" b="0" dirty="0" err="1"/>
              <a:t>many</a:t>
            </a:r>
            <a:r>
              <a:rPr lang="tr-TR" b="0" dirty="0"/>
              <a:t> </a:t>
            </a:r>
            <a:r>
              <a:rPr lang="tr-TR" b="0" dirty="0" err="1"/>
              <a:t>counters</a:t>
            </a:r>
            <a:r>
              <a:rPr lang="tr-TR" b="0" dirty="0"/>
              <a:t> as </a:t>
            </a:r>
            <a:r>
              <a:rPr lang="tr-TR" b="0" dirty="0" err="1"/>
              <a:t>needed</a:t>
            </a:r>
            <a:r>
              <a:rPr lang="tr-TR" b="0" dirty="0"/>
              <a:t> </a:t>
            </a:r>
            <a:r>
              <a:rPr lang="tr-TR" b="0" dirty="0" err="1"/>
              <a:t>to</a:t>
            </a:r>
            <a:r>
              <a:rPr lang="tr-TR" b="0" dirty="0"/>
              <a:t> </a:t>
            </a:r>
            <a:r>
              <a:rPr lang="tr-TR" b="0" dirty="0" err="1"/>
              <a:t>track</a:t>
            </a:r>
            <a:r>
              <a:rPr lang="tr-TR" b="0" dirty="0"/>
              <a:t> </a:t>
            </a:r>
            <a:r>
              <a:rPr lang="tr-TR" b="0" dirty="0" err="1"/>
              <a:t>all</a:t>
            </a:r>
            <a:r>
              <a:rPr lang="tr-TR" b="0" dirty="0"/>
              <a:t> </a:t>
            </a:r>
            <a:r>
              <a:rPr lang="tr-TR" b="0" dirty="0" err="1"/>
              <a:t>possible</a:t>
            </a:r>
            <a:r>
              <a:rPr lang="tr-TR" b="0" dirty="0"/>
              <a:t> </a:t>
            </a:r>
            <a:r>
              <a:rPr lang="tr-TR" b="0" dirty="0" err="1"/>
              <a:t>aggressor</a:t>
            </a:r>
            <a:r>
              <a:rPr lang="tr-TR" b="0" dirty="0"/>
              <a:t> DRAM </a:t>
            </a:r>
            <a:r>
              <a:rPr lang="tr-TR" b="0" dirty="0" err="1"/>
              <a:t>rows</a:t>
            </a:r>
            <a:r>
              <a:rPr lang="tr-TR" b="0" dirty="0"/>
              <a:t>, </a:t>
            </a:r>
            <a:r>
              <a:rPr lang="tr-TR" b="0" dirty="0" err="1"/>
              <a:t>which</a:t>
            </a:r>
            <a:r>
              <a:rPr lang="tr-TR" b="0" dirty="0"/>
              <a:t> is </a:t>
            </a:r>
            <a:r>
              <a:rPr lang="tr-TR" b="0" dirty="0" err="1"/>
              <a:t>fewer</a:t>
            </a:r>
            <a:r>
              <a:rPr lang="tr-TR" b="0" dirty="0"/>
              <a:t> </a:t>
            </a:r>
            <a:r>
              <a:rPr lang="tr-TR" b="0" dirty="0" err="1"/>
              <a:t>than</a:t>
            </a:r>
            <a:r>
              <a:rPr lang="tr-TR" b="0" dirty="0"/>
              <a:t> </a:t>
            </a:r>
            <a:r>
              <a:rPr lang="tr-TR" b="0" dirty="0" err="1"/>
              <a:t>all</a:t>
            </a:r>
            <a:r>
              <a:rPr lang="tr-TR" b="0" dirty="0"/>
              <a:t> DRAM </a:t>
            </a:r>
            <a:r>
              <a:rPr lang="tr-TR" b="0" dirty="0" err="1"/>
              <a:t>rows</a:t>
            </a:r>
            <a:r>
              <a:rPr lang="tr-TR" b="0" dirty="0"/>
              <a:t> in </a:t>
            </a:r>
            <a:r>
              <a:rPr lang="tr-TR" b="0" dirty="0" err="1"/>
              <a:t>the</a:t>
            </a:r>
            <a:r>
              <a:rPr lang="tr-TR" b="0" dirty="0"/>
              <a:t> </a:t>
            </a:r>
            <a:r>
              <a:rPr lang="tr-TR" b="0" dirty="0" err="1"/>
              <a:t>chip</a:t>
            </a:r>
            <a:r>
              <a:rPr lang="tr-TR" b="0" dirty="0"/>
              <a:t>, [</a:t>
            </a:r>
            <a:r>
              <a:rPr lang="tr-TR" b="1" dirty="0"/>
              <a:t>CLICKx2] </a:t>
            </a:r>
            <a:r>
              <a:rPr lang="tr-TR" b="0" dirty="0" err="1"/>
              <a:t>to</a:t>
            </a:r>
            <a:r>
              <a:rPr lang="tr-TR" b="0" dirty="0"/>
              <a:t> </a:t>
            </a:r>
            <a:r>
              <a:rPr lang="tr-TR" b="0" dirty="0" err="1"/>
              <a:t>reduce</a:t>
            </a:r>
            <a:r>
              <a:rPr lang="tr-TR" b="0" dirty="0"/>
              <a:t> </a:t>
            </a:r>
            <a:r>
              <a:rPr lang="tr-TR" b="0" dirty="0" err="1"/>
              <a:t>the</a:t>
            </a:r>
            <a:r>
              <a:rPr lang="tr-TR" b="0" dirty="0"/>
              <a:t> </a:t>
            </a:r>
            <a:r>
              <a:rPr lang="tr-TR" b="0" dirty="0" err="1"/>
              <a:t>area</a:t>
            </a:r>
            <a:r>
              <a:rPr lang="tr-TR" b="0" dirty="0"/>
              <a:t> </a:t>
            </a:r>
            <a:r>
              <a:rPr lang="tr-TR" b="0" dirty="0" err="1"/>
              <a:t>cost</a:t>
            </a:r>
            <a:r>
              <a:rPr lang="tr-TR" b="0" dirty="0"/>
              <a:t> in </a:t>
            </a:r>
            <a:r>
              <a:rPr lang="tr-TR" b="0" dirty="0" err="1"/>
              <a:t>exchange</a:t>
            </a:r>
            <a:r>
              <a:rPr lang="tr-TR" b="0" dirty="0"/>
              <a:t> </a:t>
            </a:r>
            <a:r>
              <a:rPr lang="tr-TR" b="0" dirty="0" err="1"/>
              <a:t>for</a:t>
            </a:r>
            <a:r>
              <a:rPr lang="tr-TR" b="0" dirty="0"/>
              <a:t> </a:t>
            </a:r>
            <a:r>
              <a:rPr lang="tr-TR" b="0" dirty="0" err="1"/>
              <a:t>performance</a:t>
            </a:r>
            <a:r>
              <a:rPr lang="tr-TR" b="0" dirty="0"/>
              <a:t> </a:t>
            </a:r>
            <a:r>
              <a:rPr lang="tr-TR" b="0" dirty="0" err="1"/>
              <a:t>and</a:t>
            </a:r>
            <a:r>
              <a:rPr lang="tr-TR" b="0" dirty="0"/>
              <a:t> </a:t>
            </a:r>
            <a:r>
              <a:rPr lang="tr-TR" b="0" dirty="0" err="1"/>
              <a:t>energy</a:t>
            </a:r>
            <a:r>
              <a:rPr lang="tr-TR" b="0" dirty="0"/>
              <a:t> </a:t>
            </a:r>
            <a:r>
              <a:rPr lang="tr-TR" b="0" dirty="0" err="1"/>
              <a:t>overheads</a:t>
            </a:r>
            <a:r>
              <a:rPr lang="tr-TR" b="0" dirty="0"/>
              <a:t>.</a:t>
            </a:r>
            <a:endParaRPr lang="tr-TR" b="1" dirty="0"/>
          </a:p>
          <a:p>
            <a:r>
              <a:rPr lang="tr-TR" dirty="0"/>
              <a:t> </a:t>
            </a:r>
          </a:p>
          <a:p>
            <a:r>
              <a:rPr lang="tr-TR" b="1" dirty="0"/>
              <a:t>[CLICK] </a:t>
            </a:r>
            <a:r>
              <a:rPr lang="tr-TR" b="0" dirty="0" err="1"/>
              <a:t>Other</a:t>
            </a:r>
            <a:r>
              <a:rPr lang="tr-TR" b="0" dirty="0"/>
              <a:t> </a:t>
            </a:r>
            <a:r>
              <a:rPr lang="tr-TR" b="0" dirty="0" err="1"/>
              <a:t>techniques</a:t>
            </a:r>
            <a:r>
              <a:rPr lang="tr-TR" b="0" dirty="0"/>
              <a:t> </a:t>
            </a:r>
            <a:r>
              <a:rPr lang="tr-TR" b="0" dirty="0" err="1"/>
              <a:t>use</a:t>
            </a:r>
            <a:r>
              <a:rPr lang="tr-TR" b="0" dirty="0"/>
              <a:t> </a:t>
            </a:r>
            <a:r>
              <a:rPr lang="tr-TR" b="0" dirty="0" err="1"/>
              <a:t>one</a:t>
            </a:r>
            <a:r>
              <a:rPr lang="tr-TR" b="0" dirty="0"/>
              <a:t> </a:t>
            </a:r>
            <a:r>
              <a:rPr lang="tr-TR" b="0" dirty="0" err="1"/>
              <a:t>activation</a:t>
            </a:r>
            <a:r>
              <a:rPr lang="tr-TR" b="0" dirty="0"/>
              <a:t> </a:t>
            </a:r>
            <a:r>
              <a:rPr lang="tr-TR" b="0" dirty="0" err="1"/>
              <a:t>counter</a:t>
            </a:r>
            <a:r>
              <a:rPr lang="tr-TR" b="0" dirty="0"/>
              <a:t> </a:t>
            </a:r>
            <a:r>
              <a:rPr lang="tr-TR" b="0" dirty="0" err="1"/>
              <a:t>to</a:t>
            </a:r>
            <a:r>
              <a:rPr lang="tr-TR" b="0" dirty="0"/>
              <a:t> </a:t>
            </a:r>
            <a:r>
              <a:rPr lang="tr-TR" b="0" dirty="0" err="1"/>
              <a:t>estimate</a:t>
            </a:r>
            <a:r>
              <a:rPr lang="tr-TR" b="0" dirty="0"/>
              <a:t> </a:t>
            </a:r>
            <a:r>
              <a:rPr lang="tr-TR" b="0" dirty="0" err="1"/>
              <a:t>the</a:t>
            </a:r>
            <a:r>
              <a:rPr lang="tr-TR" b="0" dirty="0"/>
              <a:t> </a:t>
            </a:r>
            <a:r>
              <a:rPr lang="tr-TR" b="0" dirty="0" err="1"/>
              <a:t>activation</a:t>
            </a:r>
            <a:r>
              <a:rPr lang="tr-TR" b="0" dirty="0"/>
              <a:t> </a:t>
            </a:r>
            <a:r>
              <a:rPr lang="tr-TR" b="0" dirty="0" err="1"/>
              <a:t>counts</a:t>
            </a:r>
            <a:r>
              <a:rPr lang="tr-TR" b="0" dirty="0"/>
              <a:t> of multiple </a:t>
            </a:r>
            <a:r>
              <a:rPr lang="tr-TR" b="0" dirty="0" err="1"/>
              <a:t>rows</a:t>
            </a:r>
            <a:r>
              <a:rPr lang="tr-TR" b="0" dirty="0"/>
              <a:t>, </a:t>
            </a:r>
            <a:r>
              <a:rPr lang="tr-TR" b="0" dirty="0" err="1"/>
              <a:t>or</a:t>
            </a:r>
            <a:r>
              <a:rPr lang="tr-TR" b="0" dirty="0"/>
              <a:t> </a:t>
            </a:r>
            <a:r>
              <a:rPr lang="tr-TR" b="0" dirty="0" err="1"/>
              <a:t>use</a:t>
            </a:r>
            <a:r>
              <a:rPr lang="tr-TR" b="0" dirty="0"/>
              <a:t> </a:t>
            </a:r>
            <a:r>
              <a:rPr lang="tr-TR" b="0" dirty="0" err="1"/>
              <a:t>no</a:t>
            </a:r>
            <a:r>
              <a:rPr lang="tr-TR" b="0" dirty="0"/>
              <a:t> </a:t>
            </a:r>
            <a:r>
              <a:rPr lang="tr-TR" b="0" dirty="0" err="1"/>
              <a:t>activation</a:t>
            </a:r>
            <a:r>
              <a:rPr lang="tr-TR" b="0" dirty="0"/>
              <a:t> </a:t>
            </a:r>
            <a:r>
              <a:rPr lang="tr-TR" b="0" dirty="0" err="1"/>
              <a:t>counters</a:t>
            </a:r>
            <a:r>
              <a:rPr lang="tr-TR" b="0" dirty="0"/>
              <a:t> at </a:t>
            </a:r>
            <a:r>
              <a:rPr lang="tr-TR" b="0" dirty="0" err="1"/>
              <a:t>all</a:t>
            </a:r>
            <a:r>
              <a:rPr lang="tr-TR" b="0" dirty="0"/>
              <a:t> </a:t>
            </a:r>
            <a:r>
              <a:rPr lang="tr-TR" b="0" dirty="0" err="1"/>
              <a:t>and</a:t>
            </a:r>
            <a:r>
              <a:rPr lang="tr-TR" b="0" dirty="0"/>
              <a:t> </a:t>
            </a:r>
            <a:r>
              <a:rPr lang="tr-TR" b="0" dirty="0" err="1"/>
              <a:t>randomly</a:t>
            </a:r>
            <a:r>
              <a:rPr lang="tr-TR" b="0" dirty="0"/>
              <a:t> </a:t>
            </a:r>
            <a:r>
              <a:rPr lang="tr-TR" b="0" dirty="0" err="1"/>
              <a:t>determine</a:t>
            </a:r>
            <a:r>
              <a:rPr lang="tr-TR" b="0" dirty="0"/>
              <a:t> </a:t>
            </a:r>
            <a:r>
              <a:rPr lang="tr-TR" b="0" dirty="0" err="1"/>
              <a:t>potential</a:t>
            </a:r>
            <a:r>
              <a:rPr lang="tr-TR" b="0" dirty="0"/>
              <a:t> </a:t>
            </a:r>
            <a:r>
              <a:rPr lang="tr-TR" b="0" dirty="0" err="1"/>
              <a:t>aggressor</a:t>
            </a:r>
            <a:r>
              <a:rPr lang="tr-TR" b="0" dirty="0"/>
              <a:t> </a:t>
            </a:r>
            <a:r>
              <a:rPr lang="tr-TR" b="0" dirty="0" err="1"/>
              <a:t>rows</a:t>
            </a:r>
            <a:r>
              <a:rPr lang="tr-TR" b="0" dirty="0"/>
              <a:t> </a:t>
            </a:r>
            <a:r>
              <a:rPr lang="tr-TR" b="1" dirty="0"/>
              <a:t>[CLICKx3] </a:t>
            </a:r>
            <a:r>
              <a:rPr lang="tr-TR" b="0" dirty="0" err="1"/>
              <a:t>These</a:t>
            </a:r>
            <a:r>
              <a:rPr lang="tr-TR" b="0" dirty="0"/>
              <a:t> </a:t>
            </a:r>
            <a:r>
              <a:rPr lang="tr-TR" b="0" dirty="0" err="1"/>
              <a:t>induce</a:t>
            </a:r>
            <a:r>
              <a:rPr lang="tr-TR" b="0" dirty="0"/>
              <a:t> </a:t>
            </a:r>
            <a:r>
              <a:rPr lang="tr-TR" b="0" dirty="0" err="1"/>
              <a:t>smaller</a:t>
            </a:r>
            <a:r>
              <a:rPr lang="tr-TR" b="0" dirty="0"/>
              <a:t> </a:t>
            </a:r>
            <a:r>
              <a:rPr lang="tr-TR" b="0" dirty="0" err="1"/>
              <a:t>area</a:t>
            </a:r>
            <a:r>
              <a:rPr lang="tr-TR" b="0" dirty="0"/>
              <a:t> </a:t>
            </a:r>
            <a:r>
              <a:rPr lang="tr-TR" b="0" dirty="0" err="1"/>
              <a:t>overheads</a:t>
            </a:r>
            <a:r>
              <a:rPr lang="tr-TR" b="0" dirty="0"/>
              <a:t> at </a:t>
            </a:r>
            <a:r>
              <a:rPr lang="tr-TR" b="0" dirty="0" err="1"/>
              <a:t>the</a:t>
            </a:r>
            <a:r>
              <a:rPr lang="tr-TR" b="0" dirty="0"/>
              <a:t> </a:t>
            </a:r>
            <a:r>
              <a:rPr lang="tr-TR" b="0" dirty="0" err="1"/>
              <a:t>cost</a:t>
            </a:r>
            <a:r>
              <a:rPr lang="tr-TR" b="0" dirty="0"/>
              <a:t> of </a:t>
            </a:r>
            <a:r>
              <a:rPr lang="tr-TR" b="0" dirty="0" err="1"/>
              <a:t>prohibitively</a:t>
            </a:r>
            <a:r>
              <a:rPr lang="tr-TR" b="0" dirty="0"/>
              <a:t> </a:t>
            </a:r>
            <a:r>
              <a:rPr lang="tr-TR" b="0" dirty="0" err="1"/>
              <a:t>high</a:t>
            </a:r>
            <a:r>
              <a:rPr lang="tr-TR" b="0" dirty="0"/>
              <a:t> </a:t>
            </a:r>
            <a:r>
              <a:rPr lang="tr-TR" b="0" dirty="0" err="1"/>
              <a:t>performance</a:t>
            </a:r>
            <a:r>
              <a:rPr lang="tr-TR" b="0" dirty="0"/>
              <a:t> </a:t>
            </a:r>
            <a:r>
              <a:rPr lang="tr-TR" b="0" dirty="0" err="1"/>
              <a:t>and</a:t>
            </a:r>
            <a:r>
              <a:rPr lang="tr-TR" b="0" dirty="0"/>
              <a:t> </a:t>
            </a:r>
            <a:r>
              <a:rPr lang="tr-TR" b="0" dirty="0" err="1"/>
              <a:t>energy</a:t>
            </a:r>
            <a:r>
              <a:rPr lang="tr-TR" b="0" dirty="0"/>
              <a:t> </a:t>
            </a:r>
            <a:r>
              <a:rPr lang="tr-TR" b="0" dirty="0" err="1"/>
              <a:t>overheads</a:t>
            </a:r>
            <a:endParaRPr lang="tr-TR" b="1" dirty="0"/>
          </a:p>
          <a:p>
            <a:endParaRPr lang="tr-TR" dirty="0"/>
          </a:p>
        </p:txBody>
      </p:sp>
      <p:sp>
        <p:nvSpPr>
          <p:cNvPr id="4" name="Slayt Numarası Yer Tutucusu 3"/>
          <p:cNvSpPr>
            <a:spLocks noGrp="1"/>
          </p:cNvSpPr>
          <p:nvPr>
            <p:ph type="sldNum" sz="quarter" idx="5"/>
          </p:nvPr>
        </p:nvSpPr>
        <p:spPr/>
        <p:txBody>
          <a:bodyPr/>
          <a:lstStyle/>
          <a:p>
            <a:fld id="{2F65BF41-557F-464F-A572-936F8C7D1291}" type="slidenum">
              <a:rPr lang="tr-TR" smtClean="0"/>
              <a:t>37</a:t>
            </a:fld>
            <a:endParaRPr lang="tr-TR"/>
          </a:p>
        </p:txBody>
      </p:sp>
    </p:spTree>
    <p:extLst>
      <p:ext uri="{BB962C8B-B14F-4D97-AF65-F5344CB8AC3E}">
        <p14:creationId xmlns:p14="http://schemas.microsoft.com/office/powerpoint/2010/main" val="1434237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Before I show you how ABACuS achieves that objective, I will describe ABACuS’s key components.</a:t>
            </a:r>
          </a:p>
          <a:p>
            <a:endParaRPr lang="en-CH" dirty="0"/>
          </a:p>
          <a:p>
            <a:r>
              <a:rPr lang="en-CH" dirty="0"/>
              <a:t>ABACuS adopts a frequent item counting algorithm called Misra-gries, which allows us to use few counters to track all potential aggressor DRAM rows instead of having one counter per DRAM row.</a:t>
            </a:r>
          </a:p>
          <a:p>
            <a:endParaRPr lang="en-CH" dirty="0"/>
          </a:p>
          <a:p>
            <a:r>
              <a:rPr lang="en-CH" b="1" dirty="0"/>
              <a:t>[CLICK] </a:t>
            </a:r>
            <a:r>
              <a:rPr lang="en-CH" b="0" dirty="0"/>
              <a:t>ABACuS is implemented as a table of counters.</a:t>
            </a:r>
          </a:p>
          <a:p>
            <a:endParaRPr lang="en-CH" b="0" dirty="0"/>
          </a:p>
          <a:p>
            <a:r>
              <a:rPr lang="en-CH" b="1" dirty="0"/>
              <a:t>[CLICK] Each</a:t>
            </a:r>
            <a:r>
              <a:rPr lang="en-CH" b="0" dirty="0"/>
              <a:t> abacus counter has a row activation counter and a sibling activation bit vector</a:t>
            </a:r>
          </a:p>
          <a:p>
            <a:endParaRPr lang="en-CH" b="0" dirty="0"/>
          </a:p>
          <a:p>
            <a:r>
              <a:rPr lang="en-CH" b="1" dirty="0"/>
              <a:t>[CLICK] </a:t>
            </a:r>
            <a:r>
              <a:rPr lang="en-CH" b="0" dirty="0"/>
              <a:t>Only one Row address or RowID at a time can be ``mapped’’ to one counter.</a:t>
            </a:r>
          </a:p>
          <a:p>
            <a:endParaRPr lang="en-CH" b="0" dirty="0"/>
          </a:p>
          <a:p>
            <a:r>
              <a:rPr lang="en-CH" b="1" dirty="0"/>
              <a:t>[CLICK] </a:t>
            </a:r>
            <a:r>
              <a:rPr lang="en-CH" b="0" dirty="0"/>
              <a:t>There is a varying number of counters in a counter table [</a:t>
            </a:r>
            <a:r>
              <a:rPr lang="en-CH" b="1" dirty="0"/>
              <a:t>CLICK] </a:t>
            </a:r>
            <a:r>
              <a:rPr lang="en-CH" b="0" dirty="0"/>
              <a:t>based on the rowhammer threshold value, which we do not describe in detail interest of time.</a:t>
            </a:r>
          </a:p>
          <a:p>
            <a:endParaRPr lang="en-CH" b="0" dirty="0"/>
          </a:p>
          <a:p>
            <a:r>
              <a:rPr lang="en-CH" b="1" dirty="0"/>
              <a:t>[CLICK] Finally the spillover</a:t>
            </a:r>
            <a:r>
              <a:rPr lang="en-CH" b="0" dirty="0"/>
              <a:t> counter draws an upper bound for the activation count of any DRAM row that is *not* mapped to any abacus counter.</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39</a:t>
            </a:fld>
            <a:endParaRPr lang="tr-TR"/>
          </a:p>
        </p:txBody>
      </p:sp>
    </p:spTree>
    <p:extLst>
      <p:ext uri="{BB962C8B-B14F-4D97-AF65-F5344CB8AC3E}">
        <p14:creationId xmlns:p14="http://schemas.microsoft.com/office/powerpoint/2010/main" val="597423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we want to keep track of the maximum activation count across sibling rows.</a:t>
            </a:r>
          </a:p>
          <a:p>
            <a:endParaRPr lang="en-US" dirty="0"/>
          </a:p>
          <a:p>
            <a:r>
              <a:rPr lang="en-US" b="1" dirty="0"/>
              <a:t>[CLICK]</a:t>
            </a:r>
            <a:r>
              <a:rPr lang="en-US" dirty="0"/>
              <a:t> I will make this claim that the row activation counter always stores the maximum activation count for the row address its mapped to, and</a:t>
            </a:r>
          </a:p>
          <a:p>
            <a:r>
              <a:rPr lang="en-US" b="1" dirty="0"/>
              <a:t>[CLICK]</a:t>
            </a:r>
            <a:r>
              <a:rPr lang="en-US" dirty="0"/>
              <a:t> for this we store some additional information in the sibling activation vector.</a:t>
            </a:r>
          </a:p>
          <a:p>
            <a:r>
              <a:rPr lang="en-US" dirty="0"/>
              <a:t>We have a proof in the paper.</a:t>
            </a:r>
          </a:p>
          <a:p>
            <a:endParaRPr lang="en-US" dirty="0"/>
          </a:p>
          <a:p>
            <a:r>
              <a:rPr lang="en-US" b="1" dirty="0"/>
              <a:t>[CLICK] </a:t>
            </a:r>
            <a:r>
              <a:rPr lang="en-US" b="0" dirty="0"/>
              <a:t>I will only briefly describe the intuition behind the proof. There is one bit for each bank</a:t>
            </a:r>
            <a:r>
              <a:rPr lang="en-US" b="1" dirty="0"/>
              <a:t> </a:t>
            </a:r>
            <a:r>
              <a:rPr lang="en-US" b="0" dirty="0"/>
              <a:t>in the sibling activation vector, so for a DRAM chip with 16 banks there will be 16 bits in the activation vector. If a bit is set it means that the sibling row in that bank was activated once since row activation counter was last incremented.</a:t>
            </a:r>
          </a:p>
          <a:p>
            <a:endParaRPr lang="en-US" b="0" dirty="0"/>
          </a:p>
          <a:p>
            <a:r>
              <a:rPr lang="en-US" b="1" dirty="0"/>
              <a:t>[CLICK] </a:t>
            </a:r>
            <a:r>
              <a:rPr lang="en-US" b="0" dirty="0"/>
              <a:t>We only increment the row activation counter when a sibling row corresponding to a set sibling activation vector bit is activated and this way we store the maximum activation count in the row activation counter. For details of the proof, please read our paper.</a:t>
            </a:r>
            <a:endParaRPr lang="en-US" b="1" dirty="0"/>
          </a:p>
        </p:txBody>
      </p:sp>
      <p:sp>
        <p:nvSpPr>
          <p:cNvPr id="4" name="Slide Number Placeholder 3"/>
          <p:cNvSpPr>
            <a:spLocks noGrp="1"/>
          </p:cNvSpPr>
          <p:nvPr>
            <p:ph type="sldNum" sz="quarter" idx="5"/>
          </p:nvPr>
        </p:nvSpPr>
        <p:spPr/>
        <p:txBody>
          <a:bodyPr/>
          <a:lstStyle/>
          <a:p>
            <a:fld id="{BC575381-7527-4E0E-A355-7550D954D08C}" type="slidenum">
              <a:rPr lang="tr-TR" smtClean="0"/>
              <a:t>40</a:t>
            </a:fld>
            <a:endParaRPr lang="tr-TR"/>
          </a:p>
        </p:txBody>
      </p:sp>
    </p:spTree>
    <p:extLst>
      <p:ext uri="{BB962C8B-B14F-4D97-AF65-F5344CB8AC3E}">
        <p14:creationId xmlns:p14="http://schemas.microsoft.com/office/powerpoint/2010/main" val="404119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DRAM module, used as the main memory on many systems. [CLICK]</a:t>
            </a:r>
          </a:p>
          <a:p>
            <a:r>
              <a:rPr lang="en-US" dirty="0"/>
              <a:t>A DRAM module consists of multiple chips each of which contains multiple banks [CLICK]</a:t>
            </a:r>
          </a:p>
          <a:p>
            <a:r>
              <a:rPr lang="en-US" dirty="0"/>
              <a:t>Each bank is composed of multiple subarrays [CLICK]</a:t>
            </a:r>
          </a:p>
          <a:p>
            <a:r>
              <a:rPr lang="en-US" dirty="0"/>
              <a:t>And within each subarray, there is a two dimensional array of DRAM cells. [CLICK]</a:t>
            </a:r>
          </a:p>
          <a:p>
            <a:r>
              <a:rPr lang="en-US" dirty="0"/>
              <a:t>These cells are organized into rows that are activated using </a:t>
            </a:r>
            <a:r>
              <a:rPr lang="en-US" dirty="0" err="1"/>
              <a:t>wordlines</a:t>
            </a:r>
            <a:r>
              <a:rPr lang="en-US" dirty="0"/>
              <a:t> [CLICK]</a:t>
            </a:r>
          </a:p>
          <a:p>
            <a:r>
              <a:rPr lang="en-US" dirty="0"/>
              <a:t>And the cells are connected to a row buffer via </a:t>
            </a:r>
            <a:r>
              <a:rPr lang="en-US" dirty="0" err="1"/>
              <a:t>bitlines</a:t>
            </a:r>
            <a:r>
              <a:rPr lang="en-US" dirty="0"/>
              <a:t> [CLICK].</a:t>
            </a:r>
          </a:p>
          <a:p>
            <a:r>
              <a:rPr lang="en-US" dirty="0"/>
              <a:t>Once the data is in the row buffer the DRAM chip serves read or write requests in cache block granularity.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529AF4-9733-4245-A38E-6E2258071B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9634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0.6% to 1.5% average performance overhead as RowHammer threshold reduces from 1000 to 125. </a:t>
            </a:r>
          </a:p>
          <a:p>
            <a:endParaRPr lang="en-CH" dirty="0"/>
          </a:p>
          <a:p>
            <a:r>
              <a:rPr lang="en-CH" dirty="0"/>
              <a:t>Similar observations for DRAM energy.</a:t>
            </a:r>
          </a:p>
        </p:txBody>
      </p:sp>
      <p:sp>
        <p:nvSpPr>
          <p:cNvPr id="4" name="Slide Number Placeholder 3"/>
          <p:cNvSpPr>
            <a:spLocks noGrp="1"/>
          </p:cNvSpPr>
          <p:nvPr>
            <p:ph type="sldNum" sz="quarter" idx="5"/>
          </p:nvPr>
        </p:nvSpPr>
        <p:spPr/>
        <p:txBody>
          <a:bodyPr/>
          <a:lstStyle/>
          <a:p>
            <a:fld id="{BC575381-7527-4E0E-A355-7550D954D08C}" type="slidenum">
              <a:rPr lang="tr-TR" smtClean="0"/>
              <a:t>46</a:t>
            </a:fld>
            <a:endParaRPr lang="tr-TR"/>
          </a:p>
        </p:txBody>
      </p:sp>
    </p:spTree>
    <p:extLst>
      <p:ext uri="{BB962C8B-B14F-4D97-AF65-F5344CB8AC3E}">
        <p14:creationId xmlns:p14="http://schemas.microsoft.com/office/powerpoint/2010/main" val="833871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Implementing fewer than the default number of entries marginally increases the average slowdown and significantly increases the maximum slowdown (across all workloads)</a:t>
            </a:r>
          </a:p>
          <a:p>
            <a:endParaRPr lang="en-CH" dirty="0"/>
          </a:p>
          <a:p>
            <a:r>
              <a:rPr lang="en-CH" dirty="0"/>
              <a:t>Implementing more counters reduces overheads. Increasing counters beyond 43520 provides diminishing returns.</a:t>
            </a:r>
          </a:p>
          <a:p>
            <a:endParaRPr lang="en-CH" dirty="0"/>
          </a:p>
          <a:p>
            <a:r>
              <a:rPr lang="en-CH" dirty="0"/>
              <a:t>62 8-core workloads</a:t>
            </a:r>
          </a:p>
        </p:txBody>
      </p:sp>
      <p:sp>
        <p:nvSpPr>
          <p:cNvPr id="4" name="Slide Number Placeholder 3"/>
          <p:cNvSpPr>
            <a:spLocks noGrp="1"/>
          </p:cNvSpPr>
          <p:nvPr>
            <p:ph type="sldNum" sz="quarter" idx="5"/>
          </p:nvPr>
        </p:nvSpPr>
        <p:spPr/>
        <p:txBody>
          <a:bodyPr/>
          <a:lstStyle/>
          <a:p>
            <a:fld id="{BC575381-7527-4E0E-A355-7550D954D08C}" type="slidenum">
              <a:rPr lang="tr-TR" smtClean="0"/>
              <a:t>47</a:t>
            </a:fld>
            <a:endParaRPr lang="tr-TR"/>
          </a:p>
        </p:txBody>
      </p:sp>
    </p:spTree>
    <p:extLst>
      <p:ext uri="{BB962C8B-B14F-4D97-AF65-F5344CB8AC3E}">
        <p14:creationId xmlns:p14="http://schemas.microsoft.com/office/powerpoint/2010/main" val="97397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ABACuS’s performance does not strongly correlate with the number of banks: Average overhead decreases as number of banks goes from 16 to 32, and then increases as the number of banks goes from 32 to 64.</a:t>
            </a:r>
          </a:p>
          <a:p>
            <a:endParaRPr lang="en-CH" dirty="0"/>
          </a:p>
          <a:p>
            <a:r>
              <a:rPr lang="en-CH" dirty="0"/>
              <a:t>The explanation of this observation has to do with workload access patterns changing in a way that reduces the number of preventive refresh operations.</a:t>
            </a:r>
          </a:p>
          <a:p>
            <a:endParaRPr lang="en-CH" dirty="0"/>
          </a:p>
          <a:p>
            <a:r>
              <a:rPr lang="en-CH" dirty="0"/>
              <a:t>ABACuS outperforms all mechanisms at number of banks = 16 and 32, it outperforms all but Graphene for # of banks = 64 (on average).</a:t>
            </a:r>
          </a:p>
          <a:p>
            <a:endParaRPr lang="en-CH" dirty="0"/>
          </a:p>
          <a:p>
            <a:r>
              <a:rPr lang="en-CH" dirty="0"/>
              <a:t>62 single core workloads</a:t>
            </a:r>
          </a:p>
        </p:txBody>
      </p:sp>
      <p:sp>
        <p:nvSpPr>
          <p:cNvPr id="4" name="Slide Number Placeholder 3"/>
          <p:cNvSpPr>
            <a:spLocks noGrp="1"/>
          </p:cNvSpPr>
          <p:nvPr>
            <p:ph type="sldNum" sz="quarter" idx="5"/>
          </p:nvPr>
        </p:nvSpPr>
        <p:spPr/>
        <p:txBody>
          <a:bodyPr/>
          <a:lstStyle/>
          <a:p>
            <a:fld id="{BC575381-7527-4E0E-A355-7550D954D08C}" type="slidenum">
              <a:rPr lang="tr-TR" smtClean="0"/>
              <a:t>48</a:t>
            </a:fld>
            <a:endParaRPr lang="tr-TR"/>
          </a:p>
        </p:txBody>
      </p:sp>
    </p:spTree>
    <p:extLst>
      <p:ext uri="{BB962C8B-B14F-4D97-AF65-F5344CB8AC3E}">
        <p14:creationId xmlns:p14="http://schemas.microsoft.com/office/powerpoint/2010/main" val="171214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1 core executes adversarial attack on x-axis, other core executes one of the 62 workloads. NRH = 500.</a:t>
            </a:r>
          </a:p>
          <a:p>
            <a:endParaRPr lang="en-CH" dirty="0"/>
          </a:p>
          <a:p>
            <a:r>
              <a:rPr lang="en-GB" dirty="0"/>
              <a:t>9.20% performance overhead for </a:t>
            </a:r>
            <a:r>
              <a:rPr lang="en-GB" dirty="0" err="1"/>
              <a:t>ABACuS</a:t>
            </a:r>
            <a:r>
              <a:rPr lang="en-GB" dirty="0"/>
              <a:t>-Adversarial.</a:t>
            </a:r>
            <a:r>
              <a:rPr lang="en-GB" b="1" dirty="0"/>
              <a:t> [CLICK]</a:t>
            </a:r>
            <a:r>
              <a:rPr lang="en-GB" dirty="0"/>
              <a:t> If you have one counter per row (in all banks), this attack induces no additional overhead.</a:t>
            </a:r>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49</a:t>
            </a:fld>
            <a:endParaRPr lang="tr-TR"/>
          </a:p>
        </p:txBody>
      </p:sp>
    </p:spTree>
    <p:extLst>
      <p:ext uri="{BB962C8B-B14F-4D97-AF65-F5344CB8AC3E}">
        <p14:creationId xmlns:p14="http://schemas.microsoft.com/office/powerpoint/2010/main" val="2768655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Tested address mappings that differ by the number of cache lines they put in a row before switching to another bank. E.g., 2CL maps 2 consecutive cache blocks into the same row.</a:t>
            </a:r>
          </a:p>
          <a:p>
            <a:endParaRPr lang="en-CH" dirty="0"/>
          </a:p>
          <a:p>
            <a:r>
              <a:rPr lang="en-CH" dirty="0"/>
              <a:t>On average across all workloads, address mappings do not affect performance significantly.</a:t>
            </a:r>
          </a:p>
          <a:p>
            <a:endParaRPr lang="en-CH" dirty="0"/>
          </a:p>
          <a:p>
            <a:r>
              <a:rPr lang="en-CH" dirty="0"/>
              <a:t>However, no best address mapping that maximizes ABACuS’s performance across all workloads.</a:t>
            </a:r>
          </a:p>
        </p:txBody>
      </p:sp>
      <p:sp>
        <p:nvSpPr>
          <p:cNvPr id="4" name="Slide Number Placeholder 3"/>
          <p:cNvSpPr>
            <a:spLocks noGrp="1"/>
          </p:cNvSpPr>
          <p:nvPr>
            <p:ph type="sldNum" sz="quarter" idx="5"/>
          </p:nvPr>
        </p:nvSpPr>
        <p:spPr/>
        <p:txBody>
          <a:bodyPr/>
          <a:lstStyle/>
          <a:p>
            <a:fld id="{BC575381-7527-4E0E-A355-7550D954D08C}" type="slidenum">
              <a:rPr lang="tr-TR" smtClean="0"/>
              <a:t>50</a:t>
            </a:fld>
            <a:endParaRPr lang="tr-TR"/>
          </a:p>
        </p:txBody>
      </p:sp>
    </p:spTree>
    <p:extLst>
      <p:ext uri="{BB962C8B-B14F-4D97-AF65-F5344CB8AC3E}">
        <p14:creationId xmlns:p14="http://schemas.microsoft.com/office/powerpoint/2010/main" val="9908192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Target Row Refresh (TRR) is a proprietary RowHammer mitigation introduced in DDR4. No one exactly knows what TRR is but some works reverse engineer its implementations in DDR4 chips. Based on the reverse engineered version, this is what we had come up with to show the lowest threshold values supported by the reverse engineered TRR mechanism.</a:t>
            </a:r>
          </a:p>
          <a:p>
            <a:endParaRPr lang="en-CH" dirty="0"/>
          </a:p>
          <a:p>
            <a:r>
              <a:rPr lang="en-CH" dirty="0"/>
              <a:t>Short story is the minimum observed RH threshold, which was 4.8K back then, is way below the minimum RH threshold supported by a future configuration of the reverse engineered TRR.</a:t>
            </a:r>
          </a:p>
        </p:txBody>
      </p:sp>
      <p:sp>
        <p:nvSpPr>
          <p:cNvPr id="4" name="Slide Number Placeholder 3"/>
          <p:cNvSpPr>
            <a:spLocks noGrp="1"/>
          </p:cNvSpPr>
          <p:nvPr>
            <p:ph type="sldNum" sz="quarter" idx="5"/>
          </p:nvPr>
        </p:nvSpPr>
        <p:spPr/>
        <p:txBody>
          <a:bodyPr/>
          <a:lstStyle/>
          <a:p>
            <a:fld id="{BC575381-7527-4E0E-A355-7550D954D08C}" type="slidenum">
              <a:rPr lang="tr-TR" smtClean="0"/>
              <a:t>51</a:t>
            </a:fld>
            <a:endParaRPr lang="tr-TR"/>
          </a:p>
        </p:txBody>
      </p:sp>
    </p:spTree>
    <p:extLst>
      <p:ext uri="{BB962C8B-B14F-4D97-AF65-F5344CB8AC3E}">
        <p14:creationId xmlns:p14="http://schemas.microsoft.com/office/powerpoint/2010/main" val="7945647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65BF41-557F-464F-A572-936F8C7D1291}" type="slidenum">
              <a:rPr lang="tr-TR" smtClean="0"/>
              <a:t>53</a:t>
            </a:fld>
            <a:endParaRPr lang="tr-TR"/>
          </a:p>
        </p:txBody>
      </p:sp>
    </p:spTree>
    <p:extLst>
      <p:ext uri="{BB962C8B-B14F-4D97-AF65-F5344CB8AC3E}">
        <p14:creationId xmlns:p14="http://schemas.microsoft.com/office/powerpoint/2010/main" val="3791330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different view of a DRAM subarray that we’ll look at to better understand </a:t>
            </a:r>
            <a:r>
              <a:rPr lang="en-US" dirty="0" err="1"/>
              <a:t>RowHammer</a:t>
            </a:r>
            <a:r>
              <a:rPr lang="en-US" dirty="0"/>
              <a:t>.</a:t>
            </a:r>
          </a:p>
          <a:p>
            <a:endParaRPr lang="en-US" dirty="0"/>
          </a:p>
          <a:p>
            <a:r>
              <a:rPr lang="en-US" dirty="0"/>
              <a:t>More generally, read disturbance has significant system-level implications because it breaks memory isolation. </a:t>
            </a:r>
          </a:p>
          <a:p>
            <a:endParaRPr lang="en-US" dirty="0"/>
          </a:p>
          <a:p>
            <a:r>
              <a:rPr lang="en-US" b="1" dirty="0"/>
              <a:t>[CLICK]</a:t>
            </a:r>
            <a:r>
              <a:rPr lang="en-US" dirty="0"/>
              <a:t> and </a:t>
            </a:r>
            <a:r>
              <a:rPr lang="en-US" dirty="0" err="1"/>
              <a:t>RowHammer</a:t>
            </a:r>
            <a:r>
              <a:rPr lang="en-US" dirty="0"/>
              <a:t> is a prominent example of read disturbance.</a:t>
            </a:r>
          </a:p>
          <a:p>
            <a:endParaRPr lang="en-US" dirty="0"/>
          </a:p>
          <a:p>
            <a:r>
              <a:rPr lang="en-GB" b="1" dirty="0"/>
              <a:t>[CLICK] [CLICKx8]</a:t>
            </a:r>
            <a:r>
              <a:rPr lang="en-GB" dirty="0"/>
              <a:t> Repeatedly activating and closing a DRAM row many times causes </a:t>
            </a:r>
            <a:r>
              <a:rPr lang="en-GB" dirty="0" err="1"/>
              <a:t>RowHammer</a:t>
            </a:r>
            <a:r>
              <a:rPr lang="en-GB" dirty="0"/>
              <a:t> bitflips in adjacent rows</a:t>
            </a:r>
          </a:p>
          <a:p>
            <a:endParaRPr lang="en-GB" dirty="0"/>
          </a:p>
          <a:p>
            <a:r>
              <a:rPr lang="en-GB" dirty="0"/>
              <a:t>We call the repeatedly activated row the aggressor row and the rows that have bitflips victim rows</a:t>
            </a:r>
          </a:p>
          <a:p>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5</a:t>
            </a:fld>
            <a:endParaRPr lang="en-CH"/>
          </a:p>
        </p:txBody>
      </p:sp>
    </p:spTree>
    <p:extLst>
      <p:ext uri="{BB962C8B-B14F-4D97-AF65-F5344CB8AC3E}">
        <p14:creationId xmlns:p14="http://schemas.microsoft.com/office/powerpoint/2010/main" val="2217998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50204-F140-87F4-0ECD-114CFCFF9C4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DE4F08B-8D74-B170-1458-806D3B8955F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2077F68-3E5A-EE24-DE1A-16720D30C8C0}"/>
              </a:ext>
            </a:extLst>
          </p:cNvPr>
          <p:cNvSpPr>
            <a:spLocks noGrp="1"/>
          </p:cNvSpPr>
          <p:nvPr>
            <p:ph type="body" idx="1"/>
          </p:nvPr>
        </p:nvSpPr>
        <p:spPr/>
        <p:txBody>
          <a:bodyPr/>
          <a:lstStyle/>
          <a:p>
            <a:r>
              <a:rPr lang="tr-TR" dirty="0" err="1"/>
              <a:t>This</a:t>
            </a:r>
            <a:r>
              <a:rPr lang="tr-TR" dirty="0"/>
              <a:t> </a:t>
            </a:r>
            <a:r>
              <a:rPr lang="tr-TR" dirty="0" err="1"/>
              <a:t>phenomenon</a:t>
            </a:r>
            <a:r>
              <a:rPr lang="tr-TR" dirty="0"/>
              <a:t> is </a:t>
            </a:r>
            <a:r>
              <a:rPr lang="tr-TR" dirty="0" err="1"/>
              <a:t>getting</a:t>
            </a:r>
            <a:r>
              <a:rPr lang="tr-TR" dirty="0"/>
              <a:t> </a:t>
            </a:r>
            <a:r>
              <a:rPr lang="tr-TR" dirty="0" err="1"/>
              <a:t>worse</a:t>
            </a:r>
            <a:endParaRPr lang="tr-TR" dirty="0"/>
          </a:p>
          <a:p>
            <a:endParaRPr lang="tr-TR" dirty="0"/>
          </a:p>
          <a:p>
            <a:r>
              <a:rPr lang="tr-TR" b="1" dirty="0"/>
              <a:t>[CLICK] </a:t>
            </a:r>
            <a:r>
              <a:rPr lang="tr-TR" b="0" dirty="0" err="1"/>
              <a:t>We</a:t>
            </a:r>
            <a:r>
              <a:rPr lang="tr-TR" b="0" dirty="0"/>
              <a:t> can </a:t>
            </a:r>
            <a:r>
              <a:rPr lang="tr-TR" b="0" dirty="0" err="1"/>
              <a:t>induce</a:t>
            </a:r>
            <a:r>
              <a:rPr lang="tr-TR" b="0" dirty="0"/>
              <a:t> </a:t>
            </a:r>
            <a:r>
              <a:rPr lang="tr-TR" b="0" dirty="0" err="1"/>
              <a:t>bitflips</a:t>
            </a:r>
            <a:r>
              <a:rPr lang="tr-TR" b="0" dirty="0"/>
              <a:t> </a:t>
            </a:r>
            <a:r>
              <a:rPr lang="tr-TR" b="0" dirty="0" err="1"/>
              <a:t>with</a:t>
            </a:r>
            <a:r>
              <a:rPr lang="tr-TR" b="0" dirty="0"/>
              <a:t> </a:t>
            </a:r>
            <a:r>
              <a:rPr lang="tr-TR" b="0" dirty="0" err="1"/>
              <a:t>around</a:t>
            </a:r>
            <a:r>
              <a:rPr lang="tr-TR" b="0" dirty="0"/>
              <a:t> 100 </a:t>
            </a:r>
            <a:r>
              <a:rPr lang="tr-TR" b="0" dirty="0" err="1"/>
              <a:t>times</a:t>
            </a:r>
            <a:r>
              <a:rPr lang="tr-TR" b="0" dirty="0"/>
              <a:t> </a:t>
            </a:r>
            <a:r>
              <a:rPr lang="tr-TR" b="0" dirty="0" err="1"/>
              <a:t>fewer</a:t>
            </a:r>
            <a:r>
              <a:rPr lang="tr-TR" b="0" dirty="0"/>
              <a:t> </a:t>
            </a:r>
            <a:r>
              <a:rPr lang="tr-TR" b="0" dirty="0" err="1"/>
              <a:t>hammers</a:t>
            </a:r>
            <a:r>
              <a:rPr lang="tr-TR" b="0" dirty="0"/>
              <a:t> </a:t>
            </a:r>
            <a:r>
              <a:rPr lang="tr-TR" b="0" dirty="0" err="1"/>
              <a:t>compared</a:t>
            </a:r>
            <a:r>
              <a:rPr lang="tr-TR" b="0" dirty="0"/>
              <a:t> </a:t>
            </a:r>
            <a:r>
              <a:rPr lang="tr-TR" b="0" dirty="0" err="1"/>
              <a:t>to</a:t>
            </a:r>
            <a:r>
              <a:rPr lang="tr-TR" b="0" dirty="0"/>
              <a:t> 10 </a:t>
            </a:r>
            <a:r>
              <a:rPr lang="tr-TR" b="0" dirty="0" err="1"/>
              <a:t>years</a:t>
            </a:r>
            <a:r>
              <a:rPr lang="tr-TR" b="0" dirty="0"/>
              <a:t> </a:t>
            </a:r>
            <a:r>
              <a:rPr lang="tr-TR" b="0" dirty="0" err="1"/>
              <a:t>ago</a:t>
            </a:r>
            <a:r>
              <a:rPr lang="tr-TR" b="0" dirty="0"/>
              <a:t>. </a:t>
            </a:r>
            <a:r>
              <a:rPr lang="tr-TR" b="0" dirty="0" err="1"/>
              <a:t>In</a:t>
            </a:r>
            <a:r>
              <a:rPr lang="tr-TR" b="0" dirty="0"/>
              <a:t> </a:t>
            </a:r>
            <a:r>
              <a:rPr lang="tr-TR" b="0" dirty="0" err="1"/>
              <a:t>other</a:t>
            </a:r>
            <a:r>
              <a:rPr lang="tr-TR" b="0" dirty="0"/>
              <a:t> </a:t>
            </a:r>
            <a:r>
              <a:rPr lang="tr-TR" b="0" dirty="0" err="1"/>
              <a:t>words</a:t>
            </a:r>
            <a:r>
              <a:rPr lang="tr-TR" b="0" dirty="0"/>
              <a:t>, </a:t>
            </a:r>
            <a:r>
              <a:rPr lang="tr-TR" b="0" dirty="0" err="1"/>
              <a:t>the</a:t>
            </a:r>
            <a:r>
              <a:rPr lang="tr-TR" b="0" dirty="0"/>
              <a:t> </a:t>
            </a:r>
            <a:r>
              <a:rPr lang="tr-TR" b="0" dirty="0" err="1"/>
              <a:t>RowHammer</a:t>
            </a:r>
            <a:r>
              <a:rPr lang="tr-TR" b="0" dirty="0"/>
              <a:t> </a:t>
            </a:r>
            <a:r>
              <a:rPr lang="tr-TR" b="0" dirty="0" err="1"/>
              <a:t>thresholds</a:t>
            </a:r>
            <a:r>
              <a:rPr lang="tr-TR" b="0" dirty="0"/>
              <a:t> of DRAM </a:t>
            </a:r>
            <a:r>
              <a:rPr lang="tr-TR" b="0" dirty="0" err="1"/>
              <a:t>chips</a:t>
            </a:r>
            <a:r>
              <a:rPr lang="tr-TR" b="0" dirty="0"/>
              <a:t> </a:t>
            </a:r>
            <a:r>
              <a:rPr lang="tr-TR" b="0" dirty="0" err="1"/>
              <a:t>are</a:t>
            </a:r>
            <a:r>
              <a:rPr lang="tr-TR" b="0" dirty="0"/>
              <a:t> </a:t>
            </a:r>
            <a:r>
              <a:rPr lang="tr-TR" b="0" dirty="0" err="1"/>
              <a:t>reducing</a:t>
            </a:r>
            <a:r>
              <a:rPr lang="tr-TR" b="0" dirty="0"/>
              <a:t>.</a:t>
            </a:r>
          </a:p>
          <a:p>
            <a:endParaRPr lang="tr-TR" b="0" dirty="0"/>
          </a:p>
          <a:p>
            <a:r>
              <a:rPr lang="tr-TR" b="1" dirty="0"/>
              <a:t>[CLICK] </a:t>
            </a:r>
            <a:r>
              <a:rPr lang="tr-TR" b="0" dirty="0" err="1"/>
              <a:t>Thus</a:t>
            </a:r>
            <a:r>
              <a:rPr lang="tr-TR" b="0" dirty="0"/>
              <a:t>, </a:t>
            </a:r>
            <a:r>
              <a:rPr lang="tr-TR" b="0" dirty="0" err="1"/>
              <a:t>we</a:t>
            </a:r>
            <a:r>
              <a:rPr lang="tr-TR" b="0" dirty="0"/>
              <a:t> </a:t>
            </a:r>
            <a:r>
              <a:rPr lang="tr-TR" b="0" dirty="0" err="1"/>
              <a:t>need</a:t>
            </a:r>
            <a:r>
              <a:rPr lang="tr-TR" b="0" dirty="0"/>
              <a:t> </a:t>
            </a:r>
            <a:r>
              <a:rPr lang="tr-TR" b="0" dirty="0" err="1"/>
              <a:t>effective</a:t>
            </a:r>
            <a:r>
              <a:rPr lang="tr-TR" b="0" dirty="0"/>
              <a:t> </a:t>
            </a:r>
            <a:r>
              <a:rPr lang="tr-TR" b="0" dirty="0" err="1"/>
              <a:t>and</a:t>
            </a:r>
            <a:r>
              <a:rPr lang="tr-TR" b="0" dirty="0"/>
              <a:t> </a:t>
            </a:r>
            <a:r>
              <a:rPr lang="tr-TR" b="0" dirty="0" err="1"/>
              <a:t>efficient</a:t>
            </a:r>
            <a:r>
              <a:rPr lang="tr-TR" b="0" dirty="0"/>
              <a:t> </a:t>
            </a:r>
            <a:r>
              <a:rPr lang="tr-TR" b="0" dirty="0" err="1"/>
              <a:t>read</a:t>
            </a:r>
            <a:r>
              <a:rPr lang="tr-TR" b="0" dirty="0"/>
              <a:t> </a:t>
            </a:r>
            <a:r>
              <a:rPr lang="tr-TR" b="0" dirty="0" err="1"/>
              <a:t>disturbance</a:t>
            </a:r>
            <a:r>
              <a:rPr lang="tr-TR" b="0" dirty="0"/>
              <a:t> (</a:t>
            </a:r>
            <a:r>
              <a:rPr lang="tr-TR" b="0" dirty="0" err="1"/>
              <a:t>or</a:t>
            </a:r>
            <a:r>
              <a:rPr lang="tr-TR" b="0" dirty="0"/>
              <a:t> </a:t>
            </a:r>
            <a:r>
              <a:rPr lang="tr-TR" b="0" dirty="0" err="1"/>
              <a:t>RowHammer</a:t>
            </a:r>
            <a:r>
              <a:rPr lang="tr-TR" b="0" dirty="0"/>
              <a:t>) </a:t>
            </a:r>
            <a:r>
              <a:rPr lang="tr-TR" b="0" dirty="0" err="1"/>
              <a:t>mitigations</a:t>
            </a:r>
            <a:r>
              <a:rPr lang="tr-TR" b="0" dirty="0"/>
              <a:t> </a:t>
            </a:r>
            <a:r>
              <a:rPr lang="tr-TR" b="0" dirty="0" err="1"/>
              <a:t>for</a:t>
            </a:r>
            <a:r>
              <a:rPr lang="tr-TR" b="0" dirty="0"/>
              <a:t> </a:t>
            </a:r>
            <a:r>
              <a:rPr lang="tr-TR" b="0" dirty="0" err="1"/>
              <a:t>highly</a:t>
            </a:r>
            <a:r>
              <a:rPr lang="tr-TR" b="0" dirty="0"/>
              <a:t> </a:t>
            </a:r>
            <a:r>
              <a:rPr lang="tr-TR" b="0" dirty="0" err="1"/>
              <a:t>vulnerable</a:t>
            </a:r>
            <a:r>
              <a:rPr lang="tr-TR" b="0" dirty="0"/>
              <a:t> </a:t>
            </a:r>
            <a:r>
              <a:rPr lang="tr-TR" b="0" dirty="0" err="1"/>
              <a:t>systems</a:t>
            </a:r>
            <a:r>
              <a:rPr lang="tr-TR" b="0" dirty="0"/>
              <a:t> </a:t>
            </a:r>
            <a:r>
              <a:rPr lang="tr-TR" b="0" dirty="0" err="1"/>
              <a:t>where</a:t>
            </a:r>
            <a:r>
              <a:rPr lang="tr-TR" b="0" dirty="0"/>
              <a:t> </a:t>
            </a:r>
            <a:r>
              <a:rPr lang="tr-TR" b="0" dirty="0" err="1"/>
              <a:t>only</a:t>
            </a:r>
            <a:r>
              <a:rPr lang="tr-TR" b="0" dirty="0"/>
              <a:t> a </a:t>
            </a:r>
            <a:r>
              <a:rPr lang="tr-TR" b="0" dirty="0" err="1"/>
              <a:t>few</a:t>
            </a:r>
            <a:r>
              <a:rPr lang="tr-TR" b="0" dirty="0"/>
              <a:t> </a:t>
            </a:r>
            <a:r>
              <a:rPr lang="tr-TR" b="0" dirty="0" err="1"/>
              <a:t>hundreds</a:t>
            </a:r>
            <a:r>
              <a:rPr lang="tr-TR" b="0" dirty="0"/>
              <a:t> of </a:t>
            </a:r>
            <a:r>
              <a:rPr lang="tr-TR" b="0" dirty="0" err="1"/>
              <a:t>hammers</a:t>
            </a:r>
            <a:r>
              <a:rPr lang="tr-TR" b="0" dirty="0"/>
              <a:t> </a:t>
            </a:r>
            <a:r>
              <a:rPr lang="tr-TR" b="0" dirty="0" err="1"/>
              <a:t>are</a:t>
            </a:r>
            <a:r>
              <a:rPr lang="tr-TR" b="0" dirty="0"/>
              <a:t> </a:t>
            </a:r>
            <a:r>
              <a:rPr lang="tr-TR" b="0" dirty="0" err="1"/>
              <a:t>enough</a:t>
            </a:r>
            <a:r>
              <a:rPr lang="tr-TR" b="0" dirty="0"/>
              <a:t> </a:t>
            </a:r>
            <a:r>
              <a:rPr lang="tr-TR" b="0" dirty="0" err="1"/>
              <a:t>to</a:t>
            </a:r>
            <a:r>
              <a:rPr lang="tr-TR" b="0" dirty="0"/>
              <a:t> </a:t>
            </a:r>
            <a:r>
              <a:rPr lang="tr-TR" b="0" dirty="0" err="1"/>
              <a:t>induce</a:t>
            </a:r>
            <a:r>
              <a:rPr lang="tr-TR" b="0" dirty="0"/>
              <a:t> a </a:t>
            </a:r>
            <a:r>
              <a:rPr lang="tr-TR" b="0" dirty="0" err="1"/>
              <a:t>bitflip</a:t>
            </a:r>
            <a:endParaRPr lang="tr-TR" b="1" dirty="0"/>
          </a:p>
        </p:txBody>
      </p:sp>
      <p:sp>
        <p:nvSpPr>
          <p:cNvPr id="4" name="Slayt Numarası Yer Tutucusu 3">
            <a:extLst>
              <a:ext uri="{FF2B5EF4-FFF2-40B4-BE49-F238E27FC236}">
                <a16:creationId xmlns:a16="http://schemas.microsoft.com/office/drawing/2014/main" id="{7C8162BD-BD9B-0E42-EF07-04C121218E0F}"/>
              </a:ext>
            </a:extLst>
          </p:cNvPr>
          <p:cNvSpPr>
            <a:spLocks noGrp="1"/>
          </p:cNvSpPr>
          <p:nvPr>
            <p:ph type="sldNum" sz="quarter" idx="5"/>
          </p:nvPr>
        </p:nvSpPr>
        <p:spPr/>
        <p:txBody>
          <a:bodyPr/>
          <a:lstStyle/>
          <a:p>
            <a:fld id="{2F65BF41-557F-464F-A572-936F8C7D1291}" type="slidenum">
              <a:rPr lang="tr-TR" smtClean="0"/>
              <a:t>6</a:t>
            </a:fld>
            <a:endParaRPr lang="tr-TR"/>
          </a:p>
        </p:txBody>
      </p:sp>
    </p:spTree>
    <p:extLst>
      <p:ext uri="{BB962C8B-B14F-4D97-AF65-F5344CB8AC3E}">
        <p14:creationId xmlns:p14="http://schemas.microsoft.com/office/powerpoint/2010/main" val="312733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H" b="1" dirty="0"/>
              <a:t>[CLICKx6] </a:t>
            </a:r>
            <a:r>
              <a:rPr lang="en-CH" dirty="0"/>
              <a:t>There are multiple ways to mitigate RowHammer bitflips each offering a different system </a:t>
            </a:r>
          </a:p>
          <a:p>
            <a:pPr marL="0" indent="0">
              <a:buNone/>
            </a:pPr>
            <a:r>
              <a:rPr lang="en-CH" dirty="0"/>
              <a:t>design point in the performance, energy, area tradeoff space</a:t>
            </a:r>
          </a:p>
          <a:p>
            <a:pPr marL="0" indent="0">
              <a:buNone/>
            </a:pPr>
            <a:r>
              <a:rPr lang="en-GB" b="1" dirty="0"/>
              <a:t>[CLICK]</a:t>
            </a:r>
            <a:r>
              <a:rPr lang="en-GB" dirty="0"/>
              <a:t> P</a:t>
            </a:r>
            <a:r>
              <a:rPr lang="en-CH" dirty="0"/>
              <a:t>reventive refresh-based ones are promising because </a:t>
            </a:r>
            <a:r>
              <a:rPr lang="en-US" dirty="0"/>
              <a:t>they tend to make more efficient use of resources and induce smaller performance and energy overheads</a:t>
            </a:r>
            <a:endParaRPr lang="en-US" sz="1200" dirty="0">
              <a:latin typeface="Verdana" panose="020B0604030504040204" pitchFamily="34" charset="0"/>
              <a:ea typeface="Verdana" panose="020B0604030504040204" pitchFamily="34" charset="0"/>
              <a:cs typeface="Verdana" panose="020B0604030504040204" pitchFamily="34" charset="0"/>
            </a:endParaRPr>
          </a:p>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7</a:t>
            </a:fld>
            <a:endParaRPr lang="tr-TR"/>
          </a:p>
        </p:txBody>
      </p:sp>
    </p:spTree>
    <p:extLst>
      <p:ext uri="{BB962C8B-B14F-4D97-AF65-F5344CB8AC3E}">
        <p14:creationId xmlns:p14="http://schemas.microsoft.com/office/powerpoint/2010/main" val="92486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idea of preventive refresh is to [</a:t>
            </a:r>
            <a:r>
              <a:rPr lang="en-CH" b="1" dirty="0"/>
              <a:t>CLICK</a:t>
            </a:r>
            <a:r>
              <a:rPr lang="en-CH" dirty="0"/>
              <a:t>] </a:t>
            </a:r>
          </a:p>
          <a:p>
            <a:endParaRPr lang="en-CH" dirty="0"/>
          </a:p>
          <a:p>
            <a:r>
              <a:rPr lang="en-CH" dirty="0"/>
              <a:t>refresh a victim row before bitflips from a RowHammer attack can manifest in that row</a:t>
            </a:r>
            <a:r>
              <a:rPr lang="en-US" dirty="0"/>
              <a:t>.</a:t>
            </a:r>
          </a:p>
          <a:p>
            <a:r>
              <a:rPr lang="en-US" dirty="0"/>
              <a:t>That is, preventive refresh </a:t>
            </a:r>
            <a:r>
              <a:rPr lang="en-CH" dirty="0"/>
              <a:t>`resets’ the disturbance effect.</a:t>
            </a:r>
          </a:p>
          <a:p>
            <a:endParaRPr lang="en-CH" dirty="0"/>
          </a:p>
          <a:p>
            <a:r>
              <a:rPr lang="en-CH" b="1" dirty="0"/>
              <a:t>[CLICK] </a:t>
            </a:r>
            <a:r>
              <a:rPr lang="en-CH" b="0" dirty="0"/>
              <a:t>Doing so requires what’s called aggressor row activation count estimation or tracking</a:t>
            </a:r>
            <a:r>
              <a:rPr lang="en-CH" b="0"/>
              <a:t>. </a:t>
            </a:r>
          </a:p>
          <a:p>
            <a:endParaRPr lang="en-CH" b="0"/>
          </a:p>
          <a:p>
            <a:r>
              <a:rPr lang="en-CH" b="0"/>
              <a:t>Activation </a:t>
            </a:r>
            <a:r>
              <a:rPr lang="en-CH" b="0" dirty="0"/>
              <a:t>count tracking gives us a way of determining </a:t>
            </a:r>
            <a:r>
              <a:rPr lang="en-CH" b="1" dirty="0"/>
              <a:t>when</a:t>
            </a:r>
            <a:r>
              <a:rPr lang="en-CH" b="0" dirty="0"/>
              <a:t> to refresh a victim row.</a:t>
            </a:r>
            <a:endParaRPr lang="en-CH" b="1" dirty="0"/>
          </a:p>
        </p:txBody>
      </p:sp>
      <p:sp>
        <p:nvSpPr>
          <p:cNvPr id="4" name="Slide Number Placeholder 3"/>
          <p:cNvSpPr>
            <a:spLocks noGrp="1"/>
          </p:cNvSpPr>
          <p:nvPr>
            <p:ph type="sldNum" sz="quarter" idx="5"/>
          </p:nvPr>
        </p:nvSpPr>
        <p:spPr/>
        <p:txBody>
          <a:bodyPr/>
          <a:lstStyle/>
          <a:p>
            <a:fld id="{BC575381-7527-4E0E-A355-7550D954D08C}" type="slidenum">
              <a:rPr lang="tr-TR" smtClean="0"/>
              <a:t>8</a:t>
            </a:fld>
            <a:endParaRPr lang="tr-TR"/>
          </a:p>
        </p:txBody>
      </p:sp>
    </p:spTree>
    <p:extLst>
      <p:ext uri="{BB962C8B-B14F-4D97-AF65-F5344CB8AC3E}">
        <p14:creationId xmlns:p14="http://schemas.microsoft.com/office/powerpoint/2010/main" val="383033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that no existing preventive refresh based mitigation </a:t>
            </a:r>
          </a:p>
          <a:p>
            <a:r>
              <a:rPr lang="en-US" dirty="0"/>
              <a:t>prevents </a:t>
            </a:r>
            <a:r>
              <a:rPr lang="en-US" dirty="0" err="1"/>
              <a:t>RowHammer</a:t>
            </a:r>
            <a:r>
              <a:rPr lang="en-US" dirty="0"/>
              <a:t> bitflips at low area, performance, and energy costs</a:t>
            </a:r>
          </a:p>
          <a:p>
            <a:endParaRPr lang="en-US" dirty="0"/>
          </a:p>
          <a:p>
            <a:r>
              <a:rPr lang="en-US" b="1" dirty="0"/>
              <a:t>[CLICK]</a:t>
            </a:r>
            <a:r>
              <a:rPr lang="en-US" dirty="0"/>
              <a:t> Therefore our goal is to enable low area, performance, and energy </a:t>
            </a:r>
            <a:r>
              <a:rPr lang="en-US" dirty="0" err="1"/>
              <a:t>RowHammer</a:t>
            </a:r>
            <a:r>
              <a:rPr lang="en-US" dirty="0"/>
              <a:t> mitigation</a:t>
            </a:r>
          </a:p>
          <a:p>
            <a:r>
              <a:rPr lang="en-US" dirty="0"/>
              <a:t>Especially at very low </a:t>
            </a:r>
            <a:r>
              <a:rPr lang="en-US" dirty="0" err="1"/>
              <a:t>RowHammer</a:t>
            </a:r>
            <a:r>
              <a:rPr lang="en-US" dirty="0"/>
              <a:t> threshold where activating a row 125 induces a bitflip</a:t>
            </a:r>
            <a:endParaRPr lang="en-CH" dirty="0"/>
          </a:p>
          <a:p>
            <a:endParaRPr lang="en-CH" dirty="0"/>
          </a:p>
        </p:txBody>
      </p:sp>
      <p:sp>
        <p:nvSpPr>
          <p:cNvPr id="4" name="Slide Number Placeholder 3"/>
          <p:cNvSpPr>
            <a:spLocks noGrp="1"/>
          </p:cNvSpPr>
          <p:nvPr>
            <p:ph type="sldNum" sz="quarter" idx="5"/>
          </p:nvPr>
        </p:nvSpPr>
        <p:spPr/>
        <p:txBody>
          <a:bodyPr/>
          <a:lstStyle/>
          <a:p>
            <a:fld id="{BC575381-7527-4E0E-A355-7550D954D08C}" type="slidenum">
              <a:rPr lang="tr-TR" smtClean="0"/>
              <a:t>9</a:t>
            </a:fld>
            <a:endParaRPr lang="tr-TR"/>
          </a:p>
        </p:txBody>
      </p:sp>
    </p:spTree>
    <p:extLst>
      <p:ext uri="{BB962C8B-B14F-4D97-AF65-F5344CB8AC3E}">
        <p14:creationId xmlns:p14="http://schemas.microsoft.com/office/powerpoint/2010/main" val="48037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627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69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chemeClr val="bg2">
              <a:lumMod val="5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2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Verdana" panose="020B0604030504040204" pitchFamily="34" charset="0"/>
                <a:ea typeface="Verdana" panose="020B0604030504040204" pitchFamily="34" charset="0"/>
                <a:cs typeface="Verdana" panose="020B0604030504040204" pitchFamily="34" charset="0"/>
              </a:defRPr>
            </a:lvl1pPr>
            <a:lvl2pPr marL="685800" indent="-228600">
              <a:buFont typeface="Cambria" panose="02040503050406030204" pitchFamily="18" charset="0"/>
              <a:buChar char="-"/>
              <a:defRPr sz="2800">
                <a:latin typeface="Verdana" panose="020B0604030504040204" pitchFamily="34" charset="0"/>
                <a:ea typeface="Verdana" panose="020B0604030504040204" pitchFamily="34" charset="0"/>
                <a:cs typeface="Verdana" panose="020B0604030504040204" pitchFamily="34" charset="0"/>
              </a:defRPr>
            </a:lvl2pPr>
            <a:lvl3pPr>
              <a:defRPr sz="2400">
                <a:latin typeface="Verdana" panose="020B0604030504040204" pitchFamily="34" charset="0"/>
                <a:ea typeface="Verdana" panose="020B0604030504040204" pitchFamily="34" charset="0"/>
                <a:cs typeface="Verdana" panose="020B0604030504040204" pitchFamily="34" charset="0"/>
              </a:defRPr>
            </a:lvl3pPr>
            <a:lvl4pPr>
              <a:defRPr sz="2400">
                <a:latin typeface="Verdana" panose="020B0604030504040204" pitchFamily="34" charset="0"/>
                <a:ea typeface="Verdana" panose="020B0604030504040204" pitchFamily="34" charset="0"/>
                <a:cs typeface="Verdana" panose="020B0604030504040204" pitchFamily="34" charset="0"/>
              </a:defRPr>
            </a:lvl4pPr>
            <a:lvl5pPr>
              <a:defRPr sz="24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Verdana" panose="020B0604030504040204" pitchFamily="34" charset="0"/>
                <a:ea typeface="Verdana" panose="020B0604030504040204" pitchFamily="34" charset="0"/>
              </a:rPr>
              <a:pPr/>
              <a:t>‹#›</a:t>
            </a:fld>
            <a:endParaRPr lang="en-US" dirty="0">
              <a:latin typeface="Verdana" panose="020B0604030504040204" pitchFamily="34" charset="0"/>
              <a:ea typeface="Verdana" panose="020B0604030504040204" pitchFamily="34" charset="0"/>
            </a:endParaRPr>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68048923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329117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aşlık ve İçerik">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67A03328-A26B-0D75-E944-B0D91AFD99F5}"/>
              </a:ext>
            </a:extLst>
          </p:cNvPr>
          <p:cNvSpPr/>
          <p:nvPr userDrawn="1"/>
        </p:nvSpPr>
        <p:spPr>
          <a:xfrm>
            <a:off x="0" y="0"/>
            <a:ext cx="9143998" cy="872836"/>
          </a:xfrm>
          <a:prstGeom prst="rect">
            <a:avLst/>
          </a:prstGeom>
          <a:solidFill>
            <a:srgbClr val="CFDE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itle 1"/>
          <p:cNvSpPr>
            <a:spLocks noGrp="1"/>
          </p:cNvSpPr>
          <p:nvPr>
            <p:ph type="title"/>
          </p:nvPr>
        </p:nvSpPr>
        <p:spPr>
          <a:xfrm>
            <a:off x="133004" y="0"/>
            <a:ext cx="8894618" cy="931025"/>
          </a:xfrm>
        </p:spPr>
        <p:txBody>
          <a:bodyPr>
            <a:noAutofit/>
          </a:bodyPr>
          <a:lstStyle>
            <a:lvl1pPr>
              <a:defRPr sz="3200" b="1">
                <a:solidFill>
                  <a:srgbClr val="2963E3"/>
                </a:solidFill>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1" y="1088967"/>
            <a:ext cx="9143999" cy="508799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a:xfrm>
            <a:off x="321078" y="6517178"/>
            <a:ext cx="1033897" cy="204298"/>
          </a:xfrm>
        </p:spPr>
        <p:txBody>
          <a:bodyPr/>
          <a:lstStyle/>
          <a:p>
            <a:fld id="{A332BEE0-9135-4AC6-885F-82FD1AE2535E}" type="datetime1">
              <a:rPr lang="tr-TR" smtClean="0"/>
              <a:t>15.08.2024</a:t>
            </a:fld>
            <a:endParaRPr lang="tr-TR" dirty="0"/>
          </a:p>
        </p:txBody>
      </p:sp>
      <p:sp>
        <p:nvSpPr>
          <p:cNvPr id="5" name="Footer Placeholder 4"/>
          <p:cNvSpPr>
            <a:spLocks noGrp="1"/>
          </p:cNvSpPr>
          <p:nvPr>
            <p:ph type="ftr" sz="quarter" idx="11"/>
          </p:nvPr>
        </p:nvSpPr>
        <p:spPr>
          <a:xfrm>
            <a:off x="3968299" y="6517178"/>
            <a:ext cx="4427556" cy="204298"/>
          </a:xfrm>
        </p:spPr>
        <p:txBody>
          <a:bodyPr/>
          <a:lstStyle/>
          <a:p>
            <a:endParaRPr lang="tr-TR" dirty="0"/>
          </a:p>
        </p:txBody>
      </p:sp>
      <p:sp>
        <p:nvSpPr>
          <p:cNvPr id="6" name="Slide Number Placeholder 5"/>
          <p:cNvSpPr>
            <a:spLocks noGrp="1"/>
          </p:cNvSpPr>
          <p:nvPr>
            <p:ph type="sldNum" sz="quarter" idx="12"/>
          </p:nvPr>
        </p:nvSpPr>
        <p:spPr>
          <a:xfrm>
            <a:off x="8395854" y="6517178"/>
            <a:ext cx="489065" cy="204298"/>
          </a:xfrm>
        </p:spPr>
        <p:txBody>
          <a:bodyPr/>
          <a:lstStyle>
            <a:lvl1pPr>
              <a:defRPr sz="1800"/>
            </a:lvl1pPr>
          </a:lstStyle>
          <a:p>
            <a:fld id="{CBE5B309-C2CE-4D90-B104-F7E98438FC65}" type="slidenum">
              <a:rPr lang="tr-TR" smtClean="0"/>
              <a:pPr/>
              <a:t>‹#›</a:t>
            </a:fld>
            <a:endParaRPr lang="tr-TR" dirty="0"/>
          </a:p>
        </p:txBody>
      </p:sp>
      <p:pic>
        <p:nvPicPr>
          <p:cNvPr id="9" name="Graphic 2">
            <a:extLst>
              <a:ext uri="{FF2B5EF4-FFF2-40B4-BE49-F238E27FC236}">
                <a16:creationId xmlns:a16="http://schemas.microsoft.com/office/drawing/2014/main" id="{2D315ADC-F693-4AFB-AC3B-1C4C4DCE7A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 y="6514678"/>
            <a:ext cx="1315489" cy="253076"/>
          </a:xfrm>
          <a:prstGeom prst="rect">
            <a:avLst/>
          </a:prstGeom>
        </p:spPr>
      </p:pic>
    </p:spTree>
    <p:extLst>
      <p:ext uri="{BB962C8B-B14F-4D97-AF65-F5344CB8AC3E}">
        <p14:creationId xmlns:p14="http://schemas.microsoft.com/office/powerpoint/2010/main" val="1900918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826F6A-1F2E-1CED-ADC1-89AB6AB9FB09}"/>
              </a:ext>
            </a:extLst>
          </p:cNvPr>
          <p:cNvSpPr/>
          <p:nvPr userDrawn="1"/>
        </p:nvSpPr>
        <p:spPr>
          <a:xfrm>
            <a:off x="-1134406" y="0"/>
            <a:ext cx="914400" cy="914400"/>
          </a:xfrm>
          <a:prstGeom prst="rect">
            <a:avLst/>
          </a:prstGeom>
          <a:solidFill>
            <a:schemeClr val="accent6">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3" name="Rectangle 2">
            <a:extLst>
              <a:ext uri="{FF2B5EF4-FFF2-40B4-BE49-F238E27FC236}">
                <a16:creationId xmlns:a16="http://schemas.microsoft.com/office/drawing/2014/main" id="{50C832D9-7C0D-536C-8A87-A37D97C2B398}"/>
              </a:ext>
            </a:extLst>
          </p:cNvPr>
          <p:cNvSpPr/>
          <p:nvPr userDrawn="1"/>
        </p:nvSpPr>
        <p:spPr>
          <a:xfrm>
            <a:off x="-1134406" y="1039299"/>
            <a:ext cx="914400" cy="914400"/>
          </a:xfrm>
          <a:prstGeom prst="rect">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a:extLst>
              <a:ext uri="{FF2B5EF4-FFF2-40B4-BE49-F238E27FC236}">
                <a16:creationId xmlns:a16="http://schemas.microsoft.com/office/drawing/2014/main" id="{A0AA3181-C863-1565-33D3-E907CD170747}"/>
              </a:ext>
            </a:extLst>
          </p:cNvPr>
          <p:cNvSpPr/>
          <p:nvPr userDrawn="1"/>
        </p:nvSpPr>
        <p:spPr>
          <a:xfrm>
            <a:off x="-1134406" y="2078598"/>
            <a:ext cx="914400" cy="914400"/>
          </a:xfrm>
          <a:prstGeom prst="rect">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65587F5A-EC6A-E28F-4899-5F095EE0872D}"/>
              </a:ext>
            </a:extLst>
          </p:cNvPr>
          <p:cNvSpPr/>
          <p:nvPr userDrawn="1"/>
        </p:nvSpPr>
        <p:spPr>
          <a:xfrm>
            <a:off x="-1134406" y="3117897"/>
            <a:ext cx="914400" cy="914400"/>
          </a:xfrm>
          <a:prstGeom prst="rect">
            <a:avLst/>
          </a:prstGeom>
          <a:solidFill>
            <a:schemeClr val="accent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601C9CB9-9A31-D759-5A6A-DDFB8F33B5C7}"/>
              </a:ext>
            </a:extLst>
          </p:cNvPr>
          <p:cNvSpPr/>
          <p:nvPr userDrawn="1"/>
        </p:nvSpPr>
        <p:spPr>
          <a:xfrm>
            <a:off x="-1134406" y="4157196"/>
            <a:ext cx="914400" cy="914400"/>
          </a:xfrm>
          <a:prstGeom prst="rect">
            <a:avLst/>
          </a:prstGeom>
          <a:solidFill>
            <a:srgbClr val="85319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4806001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pdf/2310.09977.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310.09977.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arxiv.org/pdf/2310.09977.pdf"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CMU-SAFARI/ABACu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arxiv.org/pdf/2310.09977.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hyperlink" Target="https://github.com/CMU-SAFARI/ABACu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github.com/CMU-SAFARI/ABACu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6.xml"/><Relationship Id="rId16" Type="http://schemas.openxmlformats.org/officeDocument/2006/relationships/image" Target="../media/image33.svg"/><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7.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sv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1"/>
            <a:ext cx="9144000" cy="3628646"/>
          </a:xfrm>
          <a:prstGeom prst="rect">
            <a:avLst/>
          </a:prstGeom>
          <a:solidFill>
            <a:schemeClr val="bg2">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0" y="1463200"/>
            <a:ext cx="9144000" cy="1876506"/>
          </a:xfrm>
          <a:prstGeom prst="rect">
            <a:avLst/>
          </a:prstGeom>
          <a:noFill/>
        </p:spPr>
        <p:txBody>
          <a:bodyPr anchor="ctr">
            <a:noAutofit/>
          </a:bodyPr>
          <a:lstStyle/>
          <a:p>
            <a:pPr algn="ctr">
              <a:lnSpc>
                <a:spcPct val="100000"/>
              </a:lnSpc>
            </a:pPr>
            <a:r>
              <a:rPr lang="en-US" sz="4800" b="1" dirty="0" err="1">
                <a:solidFill>
                  <a:schemeClr val="bg1"/>
                </a:solidFill>
                <a:latin typeface="Verdana" panose="020B0604030504040204" pitchFamily="34" charset="0"/>
                <a:ea typeface="Verdana" panose="020B0604030504040204" pitchFamily="34" charset="0"/>
                <a:cs typeface="Verdana" panose="020B0604030504040204" pitchFamily="34" charset="0"/>
              </a:rPr>
              <a:t>ABACuS</a:t>
            </a:r>
            <a:b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All-Bank Activation Counters for Scalable </a:t>
            </a: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and Low Overhead </a:t>
            </a:r>
            <a:r>
              <a:rPr lang="en-US" sz="2800" b="1" dirty="0" err="1">
                <a:solidFill>
                  <a:schemeClr val="bg1"/>
                </a:solidFill>
                <a:latin typeface="Verdana" panose="020B0604030504040204" pitchFamily="34" charset="0"/>
                <a:ea typeface="Verdana" panose="020B0604030504040204" pitchFamily="34" charset="0"/>
                <a:cs typeface="Verdana" panose="020B0604030504040204" pitchFamily="34" charset="0"/>
              </a:rPr>
              <a:t>RowHammer</a:t>
            </a: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 Mitigation</a:t>
            </a:r>
            <a:endPar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660" y="6157481"/>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p:nvPicPr>
        <p:blipFill rotWithShape="1">
          <a:blip r:embed="rId5"/>
          <a:srcRect l="11820" t="33599" r="12247" b="30996"/>
          <a:stretch/>
        </p:blipFill>
        <p:spPr>
          <a:xfrm>
            <a:off x="6093000" y="6138257"/>
            <a:ext cx="2657465" cy="457200"/>
          </a:xfrm>
          <a:prstGeom prst="rect">
            <a:avLst/>
          </a:prstGeom>
        </p:spPr>
      </p:pic>
      <p:grpSp>
        <p:nvGrpSpPr>
          <p:cNvPr id="22" name="Group 21">
            <a:extLst>
              <a:ext uri="{FF2B5EF4-FFF2-40B4-BE49-F238E27FC236}">
                <a16:creationId xmlns:a16="http://schemas.microsoft.com/office/drawing/2014/main" id="{246F9A6D-268D-41ED-D5BC-C64B606DC08F}"/>
              </a:ext>
            </a:extLst>
          </p:cNvPr>
          <p:cNvGrpSpPr/>
          <p:nvPr/>
        </p:nvGrpSpPr>
        <p:grpSpPr>
          <a:xfrm>
            <a:off x="-587375" y="3935881"/>
            <a:ext cx="10333917" cy="457200"/>
            <a:chOff x="-587375" y="3533520"/>
            <a:chExt cx="10333917" cy="457200"/>
          </a:xfrm>
        </p:grpSpPr>
        <p:sp>
          <p:nvSpPr>
            <p:cNvPr id="13" name="Subtitle 2">
              <a:extLst>
                <a:ext uri="{FF2B5EF4-FFF2-40B4-BE49-F238E27FC236}">
                  <a16:creationId xmlns:a16="http://schemas.microsoft.com/office/drawing/2014/main" id="{BC051AEB-4CB3-B642-8F9E-6613E38F034B}"/>
                </a:ext>
              </a:extLst>
            </p:cNvPr>
            <p:cNvSpPr txBox="1">
              <a:spLocks/>
            </p:cNvSpPr>
            <p:nvPr/>
          </p:nvSpPr>
          <p:spPr>
            <a:xfrm>
              <a:off x="-587375" y="353352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u="sng" dirty="0">
                  <a:latin typeface="Verdana" panose="020B0604030504040204" pitchFamily="34" charset="0"/>
                  <a:ea typeface="Verdana" panose="020B0604030504040204" pitchFamily="34" charset="0"/>
                  <a:cs typeface="Cambria"/>
                </a:rPr>
                <a:t>Ataberk Olgun</a:t>
              </a:r>
            </a:p>
          </p:txBody>
        </p:sp>
        <p:sp>
          <p:nvSpPr>
            <p:cNvPr id="14" name="Subtitle 2">
              <a:extLst>
                <a:ext uri="{FF2B5EF4-FFF2-40B4-BE49-F238E27FC236}">
                  <a16:creationId xmlns:a16="http://schemas.microsoft.com/office/drawing/2014/main" id="{41454874-62B6-F9E3-C7F5-5F8063E4C813}"/>
                </a:ext>
              </a:extLst>
            </p:cNvPr>
            <p:cNvSpPr txBox="1">
              <a:spLocks/>
            </p:cNvSpPr>
            <p:nvPr/>
          </p:nvSpPr>
          <p:spPr>
            <a:xfrm>
              <a:off x="2407908" y="353352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Yahya Can </a:t>
              </a:r>
              <a:r>
                <a:rPr lang="en-US" sz="2200" dirty="0" err="1">
                  <a:latin typeface="Verdana" panose="020B0604030504040204" pitchFamily="34" charset="0"/>
                  <a:ea typeface="Verdana" panose="020B0604030504040204" pitchFamily="34" charset="0"/>
                  <a:cs typeface="Cambria"/>
                </a:rPr>
                <a:t>Tuğrul</a:t>
              </a:r>
              <a:endParaRPr lang="en-US" sz="2200" dirty="0">
                <a:latin typeface="Verdana" panose="020B0604030504040204" pitchFamily="34" charset="0"/>
                <a:ea typeface="Verdana" panose="020B0604030504040204" pitchFamily="34" charset="0"/>
                <a:cs typeface="Cambria"/>
              </a:endParaRPr>
            </a:p>
          </p:txBody>
        </p:sp>
        <p:sp>
          <p:nvSpPr>
            <p:cNvPr id="15" name="Subtitle 2">
              <a:extLst>
                <a:ext uri="{FF2B5EF4-FFF2-40B4-BE49-F238E27FC236}">
                  <a16:creationId xmlns:a16="http://schemas.microsoft.com/office/drawing/2014/main" id="{EA17C7A9-5EC7-1987-0954-C62819119840}"/>
                </a:ext>
              </a:extLst>
            </p:cNvPr>
            <p:cNvSpPr txBox="1">
              <a:spLocks/>
            </p:cNvSpPr>
            <p:nvPr/>
          </p:nvSpPr>
          <p:spPr>
            <a:xfrm>
              <a:off x="5403142" y="353352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F. </a:t>
              </a:r>
              <a:r>
                <a:rPr lang="en-US" sz="2200" dirty="0" err="1">
                  <a:latin typeface="Verdana" panose="020B0604030504040204" pitchFamily="34" charset="0"/>
                  <a:ea typeface="Verdana" panose="020B0604030504040204" pitchFamily="34" charset="0"/>
                  <a:cs typeface="Cambria"/>
                </a:rPr>
                <a:t>Nisa</a:t>
              </a:r>
              <a:r>
                <a:rPr lang="en-US" sz="2200" dirty="0">
                  <a:latin typeface="Verdana" panose="020B0604030504040204" pitchFamily="34" charset="0"/>
                  <a:ea typeface="Verdana" panose="020B0604030504040204" pitchFamily="34" charset="0"/>
                  <a:cs typeface="Cambria"/>
                </a:rPr>
                <a:t> </a:t>
              </a:r>
              <a:r>
                <a:rPr lang="en-US" sz="2200" dirty="0" err="1">
                  <a:latin typeface="Verdana" panose="020B0604030504040204" pitchFamily="34" charset="0"/>
                  <a:ea typeface="Verdana" panose="020B0604030504040204" pitchFamily="34" charset="0"/>
                  <a:cs typeface="Cambria"/>
                </a:rPr>
                <a:t>Bostancı</a:t>
              </a:r>
              <a:endParaRPr lang="en-US" sz="2200" dirty="0">
                <a:latin typeface="Verdana" panose="020B0604030504040204" pitchFamily="34" charset="0"/>
                <a:ea typeface="Verdana" panose="020B0604030504040204" pitchFamily="34" charset="0"/>
                <a:cs typeface="Cambria"/>
              </a:endParaRPr>
            </a:p>
          </p:txBody>
        </p:sp>
      </p:grpSp>
      <p:grpSp>
        <p:nvGrpSpPr>
          <p:cNvPr id="23" name="Group 22">
            <a:extLst>
              <a:ext uri="{FF2B5EF4-FFF2-40B4-BE49-F238E27FC236}">
                <a16:creationId xmlns:a16="http://schemas.microsoft.com/office/drawing/2014/main" id="{41DF75DE-9BDC-EE22-DF3E-DC2A476EB511}"/>
              </a:ext>
            </a:extLst>
          </p:cNvPr>
          <p:cNvGrpSpPr/>
          <p:nvPr/>
        </p:nvGrpSpPr>
        <p:grpSpPr>
          <a:xfrm>
            <a:off x="-587375" y="4592163"/>
            <a:ext cx="10334456" cy="457200"/>
            <a:chOff x="-587375" y="4124240"/>
            <a:chExt cx="10334456" cy="457200"/>
          </a:xfrm>
        </p:grpSpPr>
        <p:sp>
          <p:nvSpPr>
            <p:cNvPr id="16" name="Subtitle 2">
              <a:extLst>
                <a:ext uri="{FF2B5EF4-FFF2-40B4-BE49-F238E27FC236}">
                  <a16:creationId xmlns:a16="http://schemas.microsoft.com/office/drawing/2014/main" id="{1A8A866E-11CB-E07B-6C1D-207CEDE6DF33}"/>
                </a:ext>
              </a:extLst>
            </p:cNvPr>
            <p:cNvSpPr txBox="1">
              <a:spLocks/>
            </p:cNvSpPr>
            <p:nvPr/>
          </p:nvSpPr>
          <p:spPr>
            <a:xfrm>
              <a:off x="-587375" y="412424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İsmail Emir </a:t>
              </a:r>
              <a:r>
                <a:rPr lang="en-US" sz="2200" dirty="0" err="1">
                  <a:latin typeface="Verdana" panose="020B0604030504040204" pitchFamily="34" charset="0"/>
                  <a:ea typeface="Verdana" panose="020B0604030504040204" pitchFamily="34" charset="0"/>
                  <a:cs typeface="Cambria"/>
                </a:rPr>
                <a:t>Yüksel</a:t>
              </a:r>
              <a:endParaRPr lang="en-US" sz="2200" dirty="0">
                <a:latin typeface="Verdana" panose="020B0604030504040204" pitchFamily="34" charset="0"/>
                <a:ea typeface="Verdana" panose="020B0604030504040204" pitchFamily="34" charset="0"/>
                <a:cs typeface="Cambria"/>
              </a:endParaRPr>
            </a:p>
          </p:txBody>
        </p:sp>
        <p:sp>
          <p:nvSpPr>
            <p:cNvPr id="17" name="Subtitle 2">
              <a:extLst>
                <a:ext uri="{FF2B5EF4-FFF2-40B4-BE49-F238E27FC236}">
                  <a16:creationId xmlns:a16="http://schemas.microsoft.com/office/drawing/2014/main" id="{A6B5F463-358C-E6A9-BE2D-911B91C1D49A}"/>
                </a:ext>
              </a:extLst>
            </p:cNvPr>
            <p:cNvSpPr txBox="1">
              <a:spLocks/>
            </p:cNvSpPr>
            <p:nvPr/>
          </p:nvSpPr>
          <p:spPr>
            <a:xfrm>
              <a:off x="2407908" y="412424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err="1">
                  <a:latin typeface="Verdana" panose="020B0604030504040204" pitchFamily="34" charset="0"/>
                  <a:ea typeface="Verdana" panose="020B0604030504040204" pitchFamily="34" charset="0"/>
                  <a:cs typeface="Cambria"/>
                </a:rPr>
                <a:t>Haocong</a:t>
              </a:r>
              <a:r>
                <a:rPr lang="en-US" sz="2200" dirty="0">
                  <a:latin typeface="Verdana" panose="020B0604030504040204" pitchFamily="34" charset="0"/>
                  <a:ea typeface="Verdana" panose="020B0604030504040204" pitchFamily="34" charset="0"/>
                  <a:cs typeface="Cambria"/>
                </a:rPr>
                <a:t> Luo</a:t>
              </a:r>
            </a:p>
          </p:txBody>
        </p:sp>
        <p:sp>
          <p:nvSpPr>
            <p:cNvPr id="18" name="Subtitle 2">
              <a:extLst>
                <a:ext uri="{FF2B5EF4-FFF2-40B4-BE49-F238E27FC236}">
                  <a16:creationId xmlns:a16="http://schemas.microsoft.com/office/drawing/2014/main" id="{36514D59-BEA2-2F3A-3767-20F66D929AF6}"/>
                </a:ext>
              </a:extLst>
            </p:cNvPr>
            <p:cNvSpPr txBox="1">
              <a:spLocks/>
            </p:cNvSpPr>
            <p:nvPr/>
          </p:nvSpPr>
          <p:spPr>
            <a:xfrm>
              <a:off x="5403681" y="412424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Steve </a:t>
              </a:r>
              <a:r>
                <a:rPr lang="en-US" sz="2200" dirty="0" err="1">
                  <a:latin typeface="Verdana" panose="020B0604030504040204" pitchFamily="34" charset="0"/>
                  <a:ea typeface="Verdana" panose="020B0604030504040204" pitchFamily="34" charset="0"/>
                  <a:cs typeface="Cambria"/>
                </a:rPr>
                <a:t>Rhyner</a:t>
              </a:r>
              <a:endParaRPr lang="en-US" sz="2200" dirty="0">
                <a:latin typeface="Verdana" panose="020B0604030504040204" pitchFamily="34" charset="0"/>
                <a:ea typeface="Verdana" panose="020B0604030504040204" pitchFamily="34" charset="0"/>
                <a:cs typeface="Cambria"/>
              </a:endParaRPr>
            </a:p>
          </p:txBody>
        </p:sp>
      </p:grpSp>
      <p:grpSp>
        <p:nvGrpSpPr>
          <p:cNvPr id="24" name="Group 23">
            <a:extLst>
              <a:ext uri="{FF2B5EF4-FFF2-40B4-BE49-F238E27FC236}">
                <a16:creationId xmlns:a16="http://schemas.microsoft.com/office/drawing/2014/main" id="{4E223E29-7B94-F913-6870-FD867C013960}"/>
              </a:ext>
            </a:extLst>
          </p:cNvPr>
          <p:cNvGrpSpPr/>
          <p:nvPr/>
        </p:nvGrpSpPr>
        <p:grpSpPr>
          <a:xfrm>
            <a:off x="-587375" y="5248445"/>
            <a:ext cx="10334456" cy="457200"/>
            <a:chOff x="-587375" y="4846084"/>
            <a:chExt cx="10334456" cy="457200"/>
          </a:xfrm>
        </p:grpSpPr>
        <p:sp>
          <p:nvSpPr>
            <p:cNvPr id="19" name="Subtitle 2">
              <a:extLst>
                <a:ext uri="{FF2B5EF4-FFF2-40B4-BE49-F238E27FC236}">
                  <a16:creationId xmlns:a16="http://schemas.microsoft.com/office/drawing/2014/main" id="{051F9831-FC50-11C2-B3CE-48FEF52A54C8}"/>
                </a:ext>
              </a:extLst>
            </p:cNvPr>
            <p:cNvSpPr txBox="1">
              <a:spLocks/>
            </p:cNvSpPr>
            <p:nvPr/>
          </p:nvSpPr>
          <p:spPr>
            <a:xfrm>
              <a:off x="-587375" y="4846084"/>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A. </a:t>
              </a:r>
              <a:r>
                <a:rPr lang="en-US" sz="2200" dirty="0" err="1">
                  <a:latin typeface="Verdana" panose="020B0604030504040204" pitchFamily="34" charset="0"/>
                  <a:ea typeface="Verdana" panose="020B0604030504040204" pitchFamily="34" charset="0"/>
                  <a:cs typeface="Cambria"/>
                </a:rPr>
                <a:t>Giray</a:t>
              </a:r>
              <a:r>
                <a:rPr lang="en-US" sz="2200" dirty="0">
                  <a:latin typeface="Verdana" panose="020B0604030504040204" pitchFamily="34" charset="0"/>
                  <a:ea typeface="Verdana" panose="020B0604030504040204" pitchFamily="34" charset="0"/>
                  <a:cs typeface="Cambria"/>
                </a:rPr>
                <a:t> </a:t>
              </a:r>
              <a:r>
                <a:rPr lang="en-US" sz="2200" dirty="0" err="1">
                  <a:latin typeface="Verdana" panose="020B0604030504040204" pitchFamily="34" charset="0"/>
                  <a:ea typeface="Verdana" panose="020B0604030504040204" pitchFamily="34" charset="0"/>
                  <a:cs typeface="Cambria"/>
                </a:rPr>
                <a:t>Yağlıkçı</a:t>
              </a:r>
              <a:endParaRPr lang="en-US" sz="2200" dirty="0">
                <a:latin typeface="Verdana" panose="020B0604030504040204" pitchFamily="34" charset="0"/>
                <a:ea typeface="Verdana" panose="020B0604030504040204" pitchFamily="34" charset="0"/>
                <a:cs typeface="Cambria"/>
              </a:endParaRPr>
            </a:p>
          </p:txBody>
        </p:sp>
        <p:sp>
          <p:nvSpPr>
            <p:cNvPr id="20" name="Subtitle 2">
              <a:extLst>
                <a:ext uri="{FF2B5EF4-FFF2-40B4-BE49-F238E27FC236}">
                  <a16:creationId xmlns:a16="http://schemas.microsoft.com/office/drawing/2014/main" id="{663BB916-627E-605F-47F5-8D82DDE5D037}"/>
                </a:ext>
              </a:extLst>
            </p:cNvPr>
            <p:cNvSpPr txBox="1">
              <a:spLocks/>
            </p:cNvSpPr>
            <p:nvPr/>
          </p:nvSpPr>
          <p:spPr>
            <a:xfrm>
              <a:off x="2406891" y="4846084"/>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Geraldo F. Oliveira</a:t>
              </a:r>
            </a:p>
          </p:txBody>
        </p:sp>
        <p:sp>
          <p:nvSpPr>
            <p:cNvPr id="21" name="Subtitle 2">
              <a:extLst>
                <a:ext uri="{FF2B5EF4-FFF2-40B4-BE49-F238E27FC236}">
                  <a16:creationId xmlns:a16="http://schemas.microsoft.com/office/drawing/2014/main" id="{E0E4C8B1-65CF-0F28-8D33-B3C56731534D}"/>
                </a:ext>
              </a:extLst>
            </p:cNvPr>
            <p:cNvSpPr txBox="1">
              <a:spLocks/>
            </p:cNvSpPr>
            <p:nvPr/>
          </p:nvSpPr>
          <p:spPr>
            <a:xfrm>
              <a:off x="5403681" y="4846084"/>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err="1">
                  <a:latin typeface="Verdana" panose="020B0604030504040204" pitchFamily="34" charset="0"/>
                  <a:ea typeface="Verdana" panose="020B0604030504040204" pitchFamily="34" charset="0"/>
                  <a:cs typeface="Cambria"/>
                </a:rPr>
                <a:t>Onur</a:t>
              </a:r>
              <a:r>
                <a:rPr lang="en-US" sz="2200" dirty="0">
                  <a:latin typeface="Verdana" panose="020B0604030504040204" pitchFamily="34" charset="0"/>
                  <a:ea typeface="Verdana" panose="020B0604030504040204" pitchFamily="34" charset="0"/>
                  <a:cs typeface="Cambria"/>
                </a:rPr>
                <a:t> </a:t>
              </a:r>
              <a:r>
                <a:rPr lang="en-US" sz="2200" dirty="0" err="1">
                  <a:latin typeface="Verdana" panose="020B0604030504040204" pitchFamily="34" charset="0"/>
                  <a:ea typeface="Verdana" panose="020B0604030504040204" pitchFamily="34" charset="0"/>
                  <a:cs typeface="Cambria"/>
                </a:rPr>
                <a:t>Mutlu</a:t>
              </a:r>
              <a:endParaRPr lang="en-US" sz="2200" dirty="0">
                <a:latin typeface="Verdana" panose="020B0604030504040204" pitchFamily="34" charset="0"/>
                <a:ea typeface="Verdana" panose="020B0604030504040204" pitchFamily="34" charset="0"/>
                <a:cs typeface="Cambria"/>
              </a:endParaRPr>
            </a:p>
          </p:txBody>
        </p:sp>
      </p:grpSp>
      <p:pic>
        <p:nvPicPr>
          <p:cNvPr id="26" name="Picture 25">
            <a:extLst>
              <a:ext uri="{FF2B5EF4-FFF2-40B4-BE49-F238E27FC236}">
                <a16:creationId xmlns:a16="http://schemas.microsoft.com/office/drawing/2014/main" id="{1DFE92C0-2A94-BE38-F41D-23584B82A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761" y="143761"/>
            <a:ext cx="1024478" cy="1024478"/>
          </a:xfrm>
          <a:prstGeom prst="rect">
            <a:avLst/>
          </a:prstGeom>
          <a:solidFill>
            <a:schemeClr val="bg1"/>
          </a:solidFill>
          <a:ln w="12700">
            <a:solidFill>
              <a:schemeClr val="tx1"/>
            </a:solidFill>
          </a:ln>
        </p:spPr>
      </p:pic>
      <p:pic>
        <p:nvPicPr>
          <p:cNvPr id="28" name="Picture 27">
            <a:extLst>
              <a:ext uri="{FF2B5EF4-FFF2-40B4-BE49-F238E27FC236}">
                <a16:creationId xmlns:a16="http://schemas.microsoft.com/office/drawing/2014/main" id="{7895CA35-830D-4466-00DD-8A79490F16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8831" y="143761"/>
            <a:ext cx="1024478" cy="1024478"/>
          </a:xfrm>
          <a:prstGeom prst="rect">
            <a:avLst/>
          </a:prstGeom>
          <a:solidFill>
            <a:schemeClr val="bg1"/>
          </a:solidFill>
          <a:ln w="12700">
            <a:solidFill>
              <a:schemeClr val="tx1"/>
            </a:solidFill>
          </a:ln>
        </p:spPr>
      </p:pic>
      <p:pic>
        <p:nvPicPr>
          <p:cNvPr id="30" name="Picture 29">
            <a:extLst>
              <a:ext uri="{FF2B5EF4-FFF2-40B4-BE49-F238E27FC236}">
                <a16:creationId xmlns:a16="http://schemas.microsoft.com/office/drawing/2014/main" id="{975A0B80-F4C9-BEFE-9379-F20A9AF65A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6901" y="143761"/>
            <a:ext cx="1024478" cy="1024478"/>
          </a:xfrm>
          <a:prstGeom prst="rect">
            <a:avLst/>
          </a:prstGeom>
          <a:solidFill>
            <a:schemeClr val="bg1"/>
          </a:solidFill>
          <a:ln w="12700">
            <a:solidFill>
              <a:schemeClr val="tx1"/>
            </a:solidFill>
          </a:ln>
        </p:spPr>
      </p:pic>
    </p:spTree>
    <p:extLst>
      <p:ext uri="{BB962C8B-B14F-4D97-AF65-F5344CB8AC3E}">
        <p14:creationId xmlns:p14="http://schemas.microsoft.com/office/powerpoint/2010/main" val="154199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E12D-6C8B-8437-40CD-C3BBFD9166EE}"/>
              </a:ext>
            </a:extLst>
          </p:cNvPr>
          <p:cNvSpPr>
            <a:spLocks noGrp="1"/>
          </p:cNvSpPr>
          <p:nvPr>
            <p:ph type="title"/>
          </p:nvPr>
        </p:nvSpPr>
        <p:spPr/>
        <p:txBody>
          <a:bodyPr/>
          <a:lstStyle/>
          <a:p>
            <a:r>
              <a:rPr lang="en-CH" sz="4800" dirty="0"/>
              <a:t>Outline</a:t>
            </a:r>
          </a:p>
        </p:txBody>
      </p:sp>
      <p:sp>
        <p:nvSpPr>
          <p:cNvPr id="4" name="Rectangle 3">
            <a:extLst>
              <a:ext uri="{FF2B5EF4-FFF2-40B4-BE49-F238E27FC236}">
                <a16:creationId xmlns:a16="http://schemas.microsoft.com/office/drawing/2014/main" id="{C9249CF1-A68E-C0EA-DFC3-9A7E8E9F4326}"/>
              </a:ext>
            </a:extLst>
          </p:cNvPr>
          <p:cNvSpPr/>
          <p:nvPr/>
        </p:nvSpPr>
        <p:spPr>
          <a:xfrm>
            <a:off x="-2199" y="1322480"/>
            <a:ext cx="9144000" cy="91713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1. Background &amp; Motivation</a:t>
            </a:r>
          </a:p>
        </p:txBody>
      </p:sp>
      <p:sp>
        <p:nvSpPr>
          <p:cNvPr id="6" name="Rectangle 5">
            <a:extLst>
              <a:ext uri="{FF2B5EF4-FFF2-40B4-BE49-F238E27FC236}">
                <a16:creationId xmlns:a16="http://schemas.microsoft.com/office/drawing/2014/main" id="{F22C899B-22AC-5210-066B-ADC3C76BDE5A}"/>
              </a:ext>
            </a:extLst>
          </p:cNvPr>
          <p:cNvSpPr/>
          <p:nvPr/>
        </p:nvSpPr>
        <p:spPr>
          <a:xfrm>
            <a:off x="0" y="3943993"/>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3.</a:t>
            </a:r>
            <a:r>
              <a:rPr lang="tr-TR" sz="3600" dirty="0">
                <a:latin typeface="Verdana" panose="020B0604030504040204" pitchFamily="34" charset="0"/>
                <a:ea typeface="Verdana" panose="020B0604030504040204" pitchFamily="34" charset="0"/>
              </a:rPr>
              <a:t> </a:t>
            </a:r>
            <a:r>
              <a:rPr lang="en-US" sz="3600" dirty="0">
                <a:latin typeface="Verdana" panose="020B0604030504040204" pitchFamily="34" charset="0"/>
                <a:ea typeface="Verdana" panose="020B0604030504040204" pitchFamily="34" charset="0"/>
              </a:rPr>
              <a:t>Evaluation</a:t>
            </a:r>
          </a:p>
        </p:txBody>
      </p:sp>
      <p:sp>
        <p:nvSpPr>
          <p:cNvPr id="7" name="Rectangle 6">
            <a:extLst>
              <a:ext uri="{FF2B5EF4-FFF2-40B4-BE49-F238E27FC236}">
                <a16:creationId xmlns:a16="http://schemas.microsoft.com/office/drawing/2014/main" id="{A7B79601-B19B-A6EF-B7CD-7D8D42F11D01}"/>
              </a:ext>
            </a:extLst>
          </p:cNvPr>
          <p:cNvSpPr/>
          <p:nvPr/>
        </p:nvSpPr>
        <p:spPr>
          <a:xfrm>
            <a:off x="0" y="5255179"/>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4. Conclusion</a:t>
            </a:r>
          </a:p>
        </p:txBody>
      </p:sp>
      <p:sp>
        <p:nvSpPr>
          <p:cNvPr id="8" name="Rectangle 7">
            <a:extLst>
              <a:ext uri="{FF2B5EF4-FFF2-40B4-BE49-F238E27FC236}">
                <a16:creationId xmlns:a16="http://schemas.microsoft.com/office/drawing/2014/main" id="{C0BD37A9-0C18-32CF-A6F9-A3008AF52DE4}"/>
              </a:ext>
            </a:extLst>
          </p:cNvPr>
          <p:cNvSpPr/>
          <p:nvPr/>
        </p:nvSpPr>
        <p:spPr>
          <a:xfrm>
            <a:off x="0" y="2632806"/>
            <a:ext cx="9144000" cy="917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2.</a:t>
            </a:r>
            <a:r>
              <a:rPr lang="tr-TR" sz="3600" dirty="0">
                <a:latin typeface="Verdana" panose="020B0604030504040204" pitchFamily="34" charset="0"/>
                <a:ea typeface="Verdana" panose="020B0604030504040204" pitchFamily="34" charset="0"/>
              </a:rPr>
              <a:t> </a:t>
            </a:r>
            <a:r>
              <a:rPr lang="en-US" sz="3600" dirty="0" err="1">
                <a:latin typeface="Verdana" panose="020B0604030504040204" pitchFamily="34" charset="0"/>
                <a:ea typeface="Verdana" panose="020B0604030504040204" pitchFamily="34" charset="0"/>
              </a:rPr>
              <a:t>ABACuS</a:t>
            </a:r>
            <a:r>
              <a:rPr lang="en-US" sz="3600" dirty="0">
                <a:latin typeface="Verdana" panose="020B0604030504040204" pitchFamily="34" charset="0"/>
                <a:ea typeface="Verdana" panose="020B0604030504040204" pitchFamily="34" charset="0"/>
              </a:rPr>
              <a:t>: Key Idea and Mechanism</a:t>
            </a:r>
          </a:p>
        </p:txBody>
      </p:sp>
    </p:spTree>
    <p:extLst>
      <p:ext uri="{BB962C8B-B14F-4D97-AF65-F5344CB8AC3E}">
        <p14:creationId xmlns:p14="http://schemas.microsoft.com/office/powerpoint/2010/main" val="272031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B7CE-73F6-7C63-950F-B5B6CC32CBDC}"/>
              </a:ext>
            </a:extLst>
          </p:cNvPr>
          <p:cNvSpPr>
            <a:spLocks noGrp="1"/>
          </p:cNvSpPr>
          <p:nvPr>
            <p:ph type="title"/>
          </p:nvPr>
        </p:nvSpPr>
        <p:spPr/>
        <p:txBody>
          <a:bodyPr/>
          <a:lstStyle/>
          <a:p>
            <a:r>
              <a:rPr lang="en-CH" dirty="0"/>
              <a:t>Key Observation</a:t>
            </a:r>
          </a:p>
        </p:txBody>
      </p:sp>
      <p:sp>
        <p:nvSpPr>
          <p:cNvPr id="3" name="Content Placeholder 2">
            <a:extLst>
              <a:ext uri="{FF2B5EF4-FFF2-40B4-BE49-F238E27FC236}">
                <a16:creationId xmlns:a16="http://schemas.microsoft.com/office/drawing/2014/main" id="{A2FA2C7F-017A-F283-1BA2-B21657057216}"/>
              </a:ext>
            </a:extLst>
          </p:cNvPr>
          <p:cNvSpPr>
            <a:spLocks noGrp="1"/>
          </p:cNvSpPr>
          <p:nvPr>
            <p:ph idx="1"/>
          </p:nvPr>
        </p:nvSpPr>
        <p:spPr>
          <a:xfrm>
            <a:off x="75991" y="1072661"/>
            <a:ext cx="8987622" cy="5337415"/>
          </a:xfrm>
        </p:spPr>
        <p:txBody>
          <a:bodyPr/>
          <a:lstStyle/>
          <a:p>
            <a:pPr marL="0" indent="0">
              <a:buNone/>
            </a:pPr>
            <a:r>
              <a:rPr lang="en-CH" sz="2800" dirty="0"/>
              <a:t>Many workloads access the </a:t>
            </a:r>
            <a:r>
              <a:rPr lang="en-CH" sz="2800" dirty="0">
                <a:solidFill>
                  <a:schemeClr val="accent4">
                    <a:lumMod val="75000"/>
                  </a:schemeClr>
                </a:solidFill>
              </a:rPr>
              <a:t>same row address</a:t>
            </a:r>
            <a:r>
              <a:rPr lang="en-CH" sz="2800" dirty="0">
                <a:solidFill>
                  <a:srgbClr val="00B050"/>
                </a:solidFill>
              </a:rPr>
              <a:t> </a:t>
            </a:r>
            <a:br>
              <a:rPr lang="en-CH" sz="2800" dirty="0"/>
            </a:br>
            <a:r>
              <a:rPr lang="en-CH" sz="2800" dirty="0"/>
              <a:t>in </a:t>
            </a:r>
            <a:r>
              <a:rPr lang="en-CH" sz="2800" dirty="0">
                <a:solidFill>
                  <a:schemeClr val="accent1">
                    <a:lumMod val="75000"/>
                  </a:schemeClr>
                </a:solidFill>
              </a:rPr>
              <a:t>different banks </a:t>
            </a:r>
            <a:r>
              <a:rPr lang="en-CH" sz="2800" dirty="0"/>
              <a:t>at </a:t>
            </a:r>
            <a:r>
              <a:rPr lang="en-CH" sz="2800" dirty="0">
                <a:solidFill>
                  <a:schemeClr val="accent4">
                    <a:lumMod val="75000"/>
                  </a:schemeClr>
                </a:solidFill>
              </a:rPr>
              <a:t>around the same time</a:t>
            </a:r>
          </a:p>
          <a:p>
            <a:pPr marL="0" indent="0">
              <a:buNone/>
            </a:pPr>
            <a:endParaRPr lang="en-CH" sz="2800" dirty="0">
              <a:solidFill>
                <a:srgbClr val="00B050"/>
              </a:solidFill>
            </a:endParaRPr>
          </a:p>
        </p:txBody>
      </p:sp>
      <p:sp>
        <p:nvSpPr>
          <p:cNvPr id="10" name="Rectangle 9">
            <a:extLst>
              <a:ext uri="{FF2B5EF4-FFF2-40B4-BE49-F238E27FC236}">
                <a16:creationId xmlns:a16="http://schemas.microsoft.com/office/drawing/2014/main" id="{BEE88826-DAF4-B9CA-0F08-3C180FC61375}"/>
              </a:ext>
            </a:extLst>
          </p:cNvPr>
          <p:cNvSpPr/>
          <p:nvPr/>
        </p:nvSpPr>
        <p:spPr>
          <a:xfrm>
            <a:off x="4376007" y="2508367"/>
            <a:ext cx="181505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BE8FA341-2175-1734-B458-443C0D452E52}"/>
              </a:ext>
            </a:extLst>
          </p:cNvPr>
          <p:cNvSpPr/>
          <p:nvPr/>
        </p:nvSpPr>
        <p:spPr>
          <a:xfrm>
            <a:off x="6523357" y="2508367"/>
            <a:ext cx="181505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9E2B37EB-DAAB-8527-192F-6FFDC8517FD2}"/>
              </a:ext>
            </a:extLst>
          </p:cNvPr>
          <p:cNvSpPr/>
          <p:nvPr/>
        </p:nvSpPr>
        <p:spPr>
          <a:xfrm>
            <a:off x="4373404" y="3577117"/>
            <a:ext cx="181505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8F26D4DA-E357-3F39-ECCF-3FC343740177}"/>
              </a:ext>
            </a:extLst>
          </p:cNvPr>
          <p:cNvSpPr/>
          <p:nvPr/>
        </p:nvSpPr>
        <p:spPr>
          <a:xfrm>
            <a:off x="6520754" y="3577117"/>
            <a:ext cx="181505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a:extLst>
              <a:ext uri="{FF2B5EF4-FFF2-40B4-BE49-F238E27FC236}">
                <a16:creationId xmlns:a16="http://schemas.microsoft.com/office/drawing/2014/main" id="{0F47BA83-DD71-1A8E-2C0B-02029DBBAE2F}"/>
              </a:ext>
            </a:extLst>
          </p:cNvPr>
          <p:cNvSpPr txBox="1"/>
          <p:nvPr/>
        </p:nvSpPr>
        <p:spPr>
          <a:xfrm>
            <a:off x="4738452" y="2132373"/>
            <a:ext cx="1082348" cy="400110"/>
          </a:xfrm>
          <a:prstGeom prst="rect">
            <a:avLst/>
          </a:prstGeom>
          <a:noFill/>
        </p:spPr>
        <p:txBody>
          <a:bodyPr wrap="none" rtlCol="0">
            <a:spAutoFit/>
          </a:bodyPr>
          <a:lstStyle/>
          <a:p>
            <a:pPr algn="l"/>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a:t>
            </a:r>
          </a:p>
        </p:txBody>
      </p:sp>
      <p:sp>
        <p:nvSpPr>
          <p:cNvPr id="15" name="TextBox 14">
            <a:extLst>
              <a:ext uri="{FF2B5EF4-FFF2-40B4-BE49-F238E27FC236}">
                <a16:creationId xmlns:a16="http://schemas.microsoft.com/office/drawing/2014/main" id="{55102451-ADB6-1B59-3669-20E470A07E81}"/>
              </a:ext>
            </a:extLst>
          </p:cNvPr>
          <p:cNvSpPr txBox="1"/>
          <p:nvPr/>
        </p:nvSpPr>
        <p:spPr>
          <a:xfrm>
            <a:off x="6887104" y="2132373"/>
            <a:ext cx="1082348" cy="400110"/>
          </a:xfrm>
          <a:prstGeom prst="rect">
            <a:avLst/>
          </a:prstGeom>
          <a:noFill/>
        </p:spPr>
        <p:txBody>
          <a:bodyPr wrap="none" rtlCol="0">
            <a:spAutoFit/>
          </a:bodyPr>
          <a:lstStyle/>
          <a:p>
            <a:pPr algn="l"/>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a:t>
            </a:r>
          </a:p>
        </p:txBody>
      </p:sp>
      <p:sp>
        <p:nvSpPr>
          <p:cNvPr id="16" name="TextBox 15">
            <a:extLst>
              <a:ext uri="{FF2B5EF4-FFF2-40B4-BE49-F238E27FC236}">
                <a16:creationId xmlns:a16="http://schemas.microsoft.com/office/drawing/2014/main" id="{CD4F4A9C-7EDC-969A-16AD-435D69BAA294}"/>
              </a:ext>
            </a:extLst>
          </p:cNvPr>
          <p:cNvSpPr txBox="1"/>
          <p:nvPr/>
        </p:nvSpPr>
        <p:spPr>
          <a:xfrm>
            <a:off x="4738453" y="3201123"/>
            <a:ext cx="1082348" cy="400110"/>
          </a:xfrm>
          <a:prstGeom prst="rect">
            <a:avLst/>
          </a:prstGeom>
          <a:noFill/>
        </p:spPr>
        <p:txBody>
          <a:bodyPr wrap="none" rtlCol="0">
            <a:spAutoFit/>
          </a:bodyPr>
          <a:lstStyle/>
          <a:p>
            <a:pPr algn="l"/>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2</a:t>
            </a:r>
          </a:p>
        </p:txBody>
      </p:sp>
      <p:sp>
        <p:nvSpPr>
          <p:cNvPr id="17" name="TextBox 16">
            <a:extLst>
              <a:ext uri="{FF2B5EF4-FFF2-40B4-BE49-F238E27FC236}">
                <a16:creationId xmlns:a16="http://schemas.microsoft.com/office/drawing/2014/main" id="{8530FD10-8D5C-1ECC-87C7-992322B86B21}"/>
              </a:ext>
            </a:extLst>
          </p:cNvPr>
          <p:cNvSpPr txBox="1"/>
          <p:nvPr/>
        </p:nvSpPr>
        <p:spPr>
          <a:xfrm>
            <a:off x="6887104" y="3203132"/>
            <a:ext cx="1082348" cy="400110"/>
          </a:xfrm>
          <a:prstGeom prst="rect">
            <a:avLst/>
          </a:prstGeom>
          <a:noFill/>
        </p:spPr>
        <p:txBody>
          <a:bodyPr wrap="none" rtlCol="0">
            <a:spAutoFit/>
          </a:bodyPr>
          <a:lstStyle/>
          <a:p>
            <a:pPr algn="l"/>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3</a:t>
            </a:r>
          </a:p>
        </p:txBody>
      </p:sp>
      <p:sp>
        <p:nvSpPr>
          <p:cNvPr id="18" name="Rectangle 17">
            <a:extLst>
              <a:ext uri="{FF2B5EF4-FFF2-40B4-BE49-F238E27FC236}">
                <a16:creationId xmlns:a16="http://schemas.microsoft.com/office/drawing/2014/main" id="{EE3D89E2-1674-4A22-9258-805E4F51E48B}"/>
              </a:ext>
            </a:extLst>
          </p:cNvPr>
          <p:cNvSpPr/>
          <p:nvPr/>
        </p:nvSpPr>
        <p:spPr>
          <a:xfrm>
            <a:off x="4376007" y="2663060"/>
            <a:ext cx="181505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Row X</a:t>
            </a:r>
          </a:p>
        </p:txBody>
      </p:sp>
      <p:sp>
        <p:nvSpPr>
          <p:cNvPr id="19" name="Rectangle 18">
            <a:extLst>
              <a:ext uri="{FF2B5EF4-FFF2-40B4-BE49-F238E27FC236}">
                <a16:creationId xmlns:a16="http://schemas.microsoft.com/office/drawing/2014/main" id="{56773033-6828-AA70-71ED-3400F82C7B3A}"/>
              </a:ext>
            </a:extLst>
          </p:cNvPr>
          <p:cNvSpPr/>
          <p:nvPr/>
        </p:nvSpPr>
        <p:spPr>
          <a:xfrm>
            <a:off x="6523357" y="2663060"/>
            <a:ext cx="181505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Row X</a:t>
            </a:r>
          </a:p>
        </p:txBody>
      </p:sp>
      <p:sp>
        <p:nvSpPr>
          <p:cNvPr id="20" name="Rectangle 19">
            <a:extLst>
              <a:ext uri="{FF2B5EF4-FFF2-40B4-BE49-F238E27FC236}">
                <a16:creationId xmlns:a16="http://schemas.microsoft.com/office/drawing/2014/main" id="{0BBE74E3-85C4-B3F2-D909-C42C6B2CAA75}"/>
              </a:ext>
            </a:extLst>
          </p:cNvPr>
          <p:cNvSpPr/>
          <p:nvPr/>
        </p:nvSpPr>
        <p:spPr>
          <a:xfrm>
            <a:off x="4373404" y="3731810"/>
            <a:ext cx="181505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Row X</a:t>
            </a:r>
          </a:p>
        </p:txBody>
      </p:sp>
      <p:sp>
        <p:nvSpPr>
          <p:cNvPr id="21" name="Rectangle 20">
            <a:extLst>
              <a:ext uri="{FF2B5EF4-FFF2-40B4-BE49-F238E27FC236}">
                <a16:creationId xmlns:a16="http://schemas.microsoft.com/office/drawing/2014/main" id="{B61AC693-35D1-5327-03E6-CFF7A3C21287}"/>
              </a:ext>
            </a:extLst>
          </p:cNvPr>
          <p:cNvSpPr/>
          <p:nvPr/>
        </p:nvSpPr>
        <p:spPr>
          <a:xfrm>
            <a:off x="6520753" y="3728071"/>
            <a:ext cx="1815050" cy="330608"/>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Row X</a:t>
            </a:r>
          </a:p>
        </p:txBody>
      </p:sp>
      <p:pic>
        <p:nvPicPr>
          <p:cNvPr id="22" name="Picture 21">
            <a:extLst>
              <a:ext uri="{FF2B5EF4-FFF2-40B4-BE49-F238E27FC236}">
                <a16:creationId xmlns:a16="http://schemas.microsoft.com/office/drawing/2014/main" id="{EA586B94-2C4F-129A-73FB-87C642ED0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757" y="2394305"/>
            <a:ext cx="1752600" cy="1752600"/>
          </a:xfrm>
          <a:prstGeom prst="rect">
            <a:avLst/>
          </a:prstGeom>
        </p:spPr>
      </p:pic>
      <p:sp>
        <p:nvSpPr>
          <p:cNvPr id="23" name="TextBox 22">
            <a:extLst>
              <a:ext uri="{FF2B5EF4-FFF2-40B4-BE49-F238E27FC236}">
                <a16:creationId xmlns:a16="http://schemas.microsoft.com/office/drawing/2014/main" id="{667B1555-22F8-B5E0-B59D-AE16C1272A4C}"/>
              </a:ext>
            </a:extLst>
          </p:cNvPr>
          <p:cNvSpPr txBox="1"/>
          <p:nvPr/>
        </p:nvSpPr>
        <p:spPr>
          <a:xfrm>
            <a:off x="572233" y="1802296"/>
            <a:ext cx="2448272" cy="914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CPU</a:t>
            </a:r>
          </a:p>
        </p:txBody>
      </p:sp>
      <p:sp>
        <p:nvSpPr>
          <p:cNvPr id="29" name="Rectangle 28">
            <a:extLst>
              <a:ext uri="{FF2B5EF4-FFF2-40B4-BE49-F238E27FC236}">
                <a16:creationId xmlns:a16="http://schemas.microsoft.com/office/drawing/2014/main" id="{61A35A57-4E76-BABE-E283-244B36C0B23B}"/>
              </a:ext>
            </a:extLst>
          </p:cNvPr>
          <p:cNvSpPr/>
          <p:nvPr/>
        </p:nvSpPr>
        <p:spPr>
          <a:xfrm>
            <a:off x="75991" y="4546744"/>
            <a:ext cx="3440756" cy="63251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Load request targeting </a:t>
            </a:r>
            <a:br>
              <a:rPr lang="en-CH" sz="2000" dirty="0">
                <a:latin typeface="Verdana" panose="020B0604030504040204" pitchFamily="34" charset="0"/>
                <a:ea typeface="Verdana" panose="020B0604030504040204" pitchFamily="34" charset="0"/>
                <a:cs typeface="Verdana" panose="020B0604030504040204" pitchFamily="34" charset="0"/>
              </a:rPr>
            </a:b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 </a:t>
            </a: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row X</a:t>
            </a:r>
          </a:p>
        </p:txBody>
      </p:sp>
      <p:cxnSp>
        <p:nvCxnSpPr>
          <p:cNvPr id="31" name="Straight Arrow Connector 30">
            <a:extLst>
              <a:ext uri="{FF2B5EF4-FFF2-40B4-BE49-F238E27FC236}">
                <a16:creationId xmlns:a16="http://schemas.microsoft.com/office/drawing/2014/main" id="{4992790F-C8C5-05CF-97FE-497EC75F2AA1}"/>
              </a:ext>
            </a:extLst>
          </p:cNvPr>
          <p:cNvCxnSpPr>
            <a:stCxn id="29" idx="0"/>
            <a:endCxn id="24" idx="2"/>
          </p:cNvCxnSpPr>
          <p:nvPr/>
        </p:nvCxnSpPr>
        <p:spPr>
          <a:xfrm flipV="1">
            <a:off x="1796369" y="4246441"/>
            <a:ext cx="0" cy="3003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2FB680A-5C78-24C1-C674-5672362711F4}"/>
              </a:ext>
            </a:extLst>
          </p:cNvPr>
          <p:cNvCxnSpPr>
            <a:cxnSpLocks/>
          </p:cNvCxnSpPr>
          <p:nvPr/>
        </p:nvCxnSpPr>
        <p:spPr>
          <a:xfrm>
            <a:off x="641891" y="5761408"/>
            <a:ext cx="802744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a:extLst>
              <a:ext uri="{FF2B5EF4-FFF2-40B4-BE49-F238E27FC236}">
                <a16:creationId xmlns:a16="http://schemas.microsoft.com/office/drawing/2014/main" id="{54F62B49-E33E-524F-475E-EEC8BBA9A29B}"/>
              </a:ext>
            </a:extLst>
          </p:cNvPr>
          <p:cNvSpPr/>
          <p:nvPr/>
        </p:nvSpPr>
        <p:spPr>
          <a:xfrm>
            <a:off x="641891" y="5931639"/>
            <a:ext cx="1399760" cy="443196"/>
          </a:xfrm>
          <a:prstGeom prst="round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0</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39" name="TextBox 38">
            <a:extLst>
              <a:ext uri="{FF2B5EF4-FFF2-40B4-BE49-F238E27FC236}">
                <a16:creationId xmlns:a16="http://schemas.microsoft.com/office/drawing/2014/main" id="{03652FAD-8E86-DC8A-22EB-8439877786F1}"/>
              </a:ext>
            </a:extLst>
          </p:cNvPr>
          <p:cNvSpPr txBox="1"/>
          <p:nvPr/>
        </p:nvSpPr>
        <p:spPr>
          <a:xfrm>
            <a:off x="7969452" y="5239507"/>
            <a:ext cx="816249" cy="400110"/>
          </a:xfrm>
          <a:prstGeom prst="rect">
            <a:avLst/>
          </a:prstGeom>
          <a:noFill/>
        </p:spPr>
        <p:txBody>
          <a:bodyPr wrap="none" rtlCol="0">
            <a:spAutoFit/>
          </a:bodyPr>
          <a:lstStyle/>
          <a:p>
            <a:pPr algn="l"/>
            <a:r>
              <a:rPr lang="en-CH" sz="2000" dirty="0">
                <a:latin typeface="Verdana" panose="020B0604030504040204" pitchFamily="34" charset="0"/>
                <a:ea typeface="Verdana" panose="020B0604030504040204" pitchFamily="34" charset="0"/>
                <a:cs typeface="Verdana" panose="020B0604030504040204" pitchFamily="34" charset="0"/>
              </a:rPr>
              <a:t>Time</a:t>
            </a:r>
          </a:p>
        </p:txBody>
      </p:sp>
      <p:sp>
        <p:nvSpPr>
          <p:cNvPr id="40" name="Rounded Rectangle 39">
            <a:extLst>
              <a:ext uri="{FF2B5EF4-FFF2-40B4-BE49-F238E27FC236}">
                <a16:creationId xmlns:a16="http://schemas.microsoft.com/office/drawing/2014/main" id="{555C704D-9474-4186-2CE6-742E93BC1014}"/>
              </a:ext>
            </a:extLst>
          </p:cNvPr>
          <p:cNvSpPr/>
          <p:nvPr/>
        </p:nvSpPr>
        <p:spPr>
          <a:xfrm>
            <a:off x="2298811" y="5931639"/>
            <a:ext cx="1399760" cy="443196"/>
          </a:xfrm>
          <a:prstGeom prst="round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1</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41" name="Rounded Rectangle 40">
            <a:extLst>
              <a:ext uri="{FF2B5EF4-FFF2-40B4-BE49-F238E27FC236}">
                <a16:creationId xmlns:a16="http://schemas.microsoft.com/office/drawing/2014/main" id="{9E99215A-FCBD-CF69-C269-28E54106A6F5}"/>
              </a:ext>
            </a:extLst>
          </p:cNvPr>
          <p:cNvSpPr/>
          <p:nvPr/>
        </p:nvSpPr>
        <p:spPr>
          <a:xfrm>
            <a:off x="3955731" y="5931639"/>
            <a:ext cx="1399760" cy="443196"/>
          </a:xfrm>
          <a:prstGeom prst="roundRect">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LD (3,Y)</a:t>
            </a:r>
          </a:p>
        </p:txBody>
      </p:sp>
      <p:sp>
        <p:nvSpPr>
          <p:cNvPr id="42" name="Rounded Rectangle 41">
            <a:extLst>
              <a:ext uri="{FF2B5EF4-FFF2-40B4-BE49-F238E27FC236}">
                <a16:creationId xmlns:a16="http://schemas.microsoft.com/office/drawing/2014/main" id="{59A40E7C-62C2-BA04-E10B-1A42A11FD6D8}"/>
              </a:ext>
            </a:extLst>
          </p:cNvPr>
          <p:cNvSpPr/>
          <p:nvPr/>
        </p:nvSpPr>
        <p:spPr>
          <a:xfrm>
            <a:off x="5612651" y="5931639"/>
            <a:ext cx="1399760" cy="443196"/>
          </a:xfrm>
          <a:prstGeom prst="round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3</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43" name="Rounded Rectangle 42">
            <a:extLst>
              <a:ext uri="{FF2B5EF4-FFF2-40B4-BE49-F238E27FC236}">
                <a16:creationId xmlns:a16="http://schemas.microsoft.com/office/drawing/2014/main" id="{96A9D10A-EDBA-957B-12D8-0CBB29A48822}"/>
              </a:ext>
            </a:extLst>
          </p:cNvPr>
          <p:cNvSpPr/>
          <p:nvPr/>
        </p:nvSpPr>
        <p:spPr>
          <a:xfrm>
            <a:off x="7269572" y="5931639"/>
            <a:ext cx="1399760" cy="443196"/>
          </a:xfrm>
          <a:prstGeom prst="round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2</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47" name="Straight Connector 46">
            <a:extLst>
              <a:ext uri="{FF2B5EF4-FFF2-40B4-BE49-F238E27FC236}">
                <a16:creationId xmlns:a16="http://schemas.microsoft.com/office/drawing/2014/main" id="{90B73931-1596-F9EE-3174-0C372321C937}"/>
              </a:ext>
            </a:extLst>
          </p:cNvPr>
          <p:cNvCxnSpPr>
            <a:cxnSpLocks/>
          </p:cNvCxnSpPr>
          <p:nvPr/>
        </p:nvCxnSpPr>
        <p:spPr>
          <a:xfrm>
            <a:off x="1341771" y="5647555"/>
            <a:ext cx="0" cy="218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58AF1FE-8CD6-B403-CC9B-F7F6F47C0A8E}"/>
              </a:ext>
            </a:extLst>
          </p:cNvPr>
          <p:cNvCxnSpPr>
            <a:cxnSpLocks/>
          </p:cNvCxnSpPr>
          <p:nvPr/>
        </p:nvCxnSpPr>
        <p:spPr>
          <a:xfrm>
            <a:off x="2998691" y="5647555"/>
            <a:ext cx="0" cy="218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BEFB0EF-A92C-B6A4-36B4-824355D2D2AF}"/>
              </a:ext>
            </a:extLst>
          </p:cNvPr>
          <p:cNvCxnSpPr>
            <a:cxnSpLocks/>
          </p:cNvCxnSpPr>
          <p:nvPr/>
        </p:nvCxnSpPr>
        <p:spPr>
          <a:xfrm>
            <a:off x="4655611" y="5647555"/>
            <a:ext cx="0" cy="218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001A0DC-14EF-405B-DCBD-8AA1CC2B5390}"/>
              </a:ext>
            </a:extLst>
          </p:cNvPr>
          <p:cNvCxnSpPr>
            <a:cxnSpLocks/>
          </p:cNvCxnSpPr>
          <p:nvPr/>
        </p:nvCxnSpPr>
        <p:spPr>
          <a:xfrm>
            <a:off x="6312531" y="5647555"/>
            <a:ext cx="0" cy="218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77291A1-0FE1-A11A-BA94-4792B1289AE3}"/>
              </a:ext>
            </a:extLst>
          </p:cNvPr>
          <p:cNvCxnSpPr>
            <a:cxnSpLocks/>
          </p:cNvCxnSpPr>
          <p:nvPr/>
        </p:nvCxnSpPr>
        <p:spPr>
          <a:xfrm>
            <a:off x="7969452" y="5647555"/>
            <a:ext cx="0" cy="2180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3F50889E-9EF3-22DB-7A20-CA2CA4501A53}"/>
              </a:ext>
            </a:extLst>
          </p:cNvPr>
          <p:cNvSpPr/>
          <p:nvPr/>
        </p:nvSpPr>
        <p:spPr>
          <a:xfrm>
            <a:off x="1096489" y="3812474"/>
            <a:ext cx="1399760" cy="443196"/>
          </a:xfrm>
          <a:prstGeom prst="roundRect">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2</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55" name="Rounded Rectangle 54">
            <a:extLst>
              <a:ext uri="{FF2B5EF4-FFF2-40B4-BE49-F238E27FC236}">
                <a16:creationId xmlns:a16="http://schemas.microsoft.com/office/drawing/2014/main" id="{17D1DE12-328F-A61A-2512-DF59ADADA9A0}"/>
              </a:ext>
            </a:extLst>
          </p:cNvPr>
          <p:cNvSpPr/>
          <p:nvPr/>
        </p:nvSpPr>
        <p:spPr>
          <a:xfrm>
            <a:off x="1096489" y="3803245"/>
            <a:ext cx="1399760" cy="443196"/>
          </a:xfrm>
          <a:prstGeom prst="roundRect">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50000"/>
                  </a:schemeClr>
                </a:solidFill>
                <a:latin typeface="Verdana" panose="020B0604030504040204" pitchFamily="34" charset="0"/>
                <a:ea typeface="Verdana" panose="020B0604030504040204" pitchFamily="34" charset="0"/>
                <a:cs typeface="Verdana" panose="020B0604030504040204" pitchFamily="34" charset="0"/>
              </a:rPr>
              <a:t>3</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54" name="Rounded Rectangle 53">
            <a:extLst>
              <a:ext uri="{FF2B5EF4-FFF2-40B4-BE49-F238E27FC236}">
                <a16:creationId xmlns:a16="http://schemas.microsoft.com/office/drawing/2014/main" id="{23B342D6-56D9-AA1B-6C9F-3F8394837C3E}"/>
              </a:ext>
            </a:extLst>
          </p:cNvPr>
          <p:cNvSpPr/>
          <p:nvPr/>
        </p:nvSpPr>
        <p:spPr>
          <a:xfrm>
            <a:off x="1096489" y="3803245"/>
            <a:ext cx="1399760" cy="443196"/>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LD (3,Y)</a:t>
            </a:r>
          </a:p>
        </p:txBody>
      </p:sp>
      <p:sp>
        <p:nvSpPr>
          <p:cNvPr id="53" name="Rounded Rectangle 52">
            <a:extLst>
              <a:ext uri="{FF2B5EF4-FFF2-40B4-BE49-F238E27FC236}">
                <a16:creationId xmlns:a16="http://schemas.microsoft.com/office/drawing/2014/main" id="{0BF303CB-B06A-989F-9548-699F29099EC3}"/>
              </a:ext>
            </a:extLst>
          </p:cNvPr>
          <p:cNvSpPr/>
          <p:nvPr/>
        </p:nvSpPr>
        <p:spPr>
          <a:xfrm>
            <a:off x="1097598" y="3803245"/>
            <a:ext cx="1399760" cy="443196"/>
          </a:xfrm>
          <a:prstGeom prst="round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1</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24" name="Rounded Rectangle 23">
            <a:extLst>
              <a:ext uri="{FF2B5EF4-FFF2-40B4-BE49-F238E27FC236}">
                <a16:creationId xmlns:a16="http://schemas.microsoft.com/office/drawing/2014/main" id="{9CEA5E55-E2DA-DAFF-21D7-D64D763DA222}"/>
              </a:ext>
            </a:extLst>
          </p:cNvPr>
          <p:cNvSpPr/>
          <p:nvPr/>
        </p:nvSpPr>
        <p:spPr>
          <a:xfrm>
            <a:off x="1096489" y="3803245"/>
            <a:ext cx="1399760" cy="443196"/>
          </a:xfrm>
          <a:prstGeom prst="round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LD (</a:t>
            </a: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0</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CH" sz="20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X</a:t>
            </a:r>
            <a:r>
              <a:rPr lang="en-CH" sz="2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62" name="TextBox 61">
            <a:extLst>
              <a:ext uri="{FF2B5EF4-FFF2-40B4-BE49-F238E27FC236}">
                <a16:creationId xmlns:a16="http://schemas.microsoft.com/office/drawing/2014/main" id="{72F25F1D-300B-F1A8-23C6-181C90A880AA}"/>
              </a:ext>
            </a:extLst>
          </p:cNvPr>
          <p:cNvSpPr txBox="1"/>
          <p:nvPr/>
        </p:nvSpPr>
        <p:spPr>
          <a:xfrm>
            <a:off x="5355491" y="4769103"/>
            <a:ext cx="2069797" cy="461665"/>
          </a:xfrm>
          <a:prstGeom prst="rect">
            <a:avLst/>
          </a:prstGeom>
          <a:noFill/>
          <a:ln>
            <a:noFill/>
          </a:ln>
        </p:spPr>
        <p:txBody>
          <a:bodyPr wrap="none" rtlCol="0">
            <a:spAutoFit/>
          </a:bodyPr>
          <a:lstStyle/>
          <a:p>
            <a:pPr algn="l"/>
            <a:r>
              <a:rPr lang="en-CH" sz="24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Sibling rows</a:t>
            </a:r>
          </a:p>
        </p:txBody>
      </p:sp>
      <p:cxnSp>
        <p:nvCxnSpPr>
          <p:cNvPr id="64" name="Curved Connector 63">
            <a:extLst>
              <a:ext uri="{FF2B5EF4-FFF2-40B4-BE49-F238E27FC236}">
                <a16:creationId xmlns:a16="http://schemas.microsoft.com/office/drawing/2014/main" id="{07854048-246F-1691-FE21-F88A36E0FC06}"/>
              </a:ext>
            </a:extLst>
          </p:cNvPr>
          <p:cNvCxnSpPr>
            <a:stCxn id="62" idx="0"/>
            <a:endCxn id="20" idx="2"/>
          </p:cNvCxnSpPr>
          <p:nvPr/>
        </p:nvCxnSpPr>
        <p:spPr>
          <a:xfrm rot="16200000" flipV="1">
            <a:off x="5478581" y="3857293"/>
            <a:ext cx="714159" cy="1109461"/>
          </a:xfrm>
          <a:prstGeom prst="curvedConnector3">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a:extLst>
              <a:ext uri="{FF2B5EF4-FFF2-40B4-BE49-F238E27FC236}">
                <a16:creationId xmlns:a16="http://schemas.microsoft.com/office/drawing/2014/main" id="{BE8357E4-F64F-E087-45FF-939D45E0E830}"/>
              </a:ext>
            </a:extLst>
          </p:cNvPr>
          <p:cNvCxnSpPr>
            <a:cxnSpLocks/>
            <a:stCxn id="62" idx="0"/>
            <a:endCxn id="21" idx="2"/>
          </p:cNvCxnSpPr>
          <p:nvPr/>
        </p:nvCxnSpPr>
        <p:spPr>
          <a:xfrm rot="5400000" flipH="1" flipV="1">
            <a:off x="6554122" y="3894947"/>
            <a:ext cx="710424" cy="1037888"/>
          </a:xfrm>
          <a:prstGeom prst="curvedConnector3">
            <a:avLst>
              <a:gd name="adj1" fmla="val 50000"/>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urved Connector 67">
            <a:extLst>
              <a:ext uri="{FF2B5EF4-FFF2-40B4-BE49-F238E27FC236}">
                <a16:creationId xmlns:a16="http://schemas.microsoft.com/office/drawing/2014/main" id="{0D89EF36-BC56-26B3-08D7-7E374C88F6A1}"/>
              </a:ext>
            </a:extLst>
          </p:cNvPr>
          <p:cNvCxnSpPr>
            <a:cxnSpLocks/>
            <a:stCxn id="62" idx="0"/>
            <a:endCxn id="19" idx="2"/>
          </p:cNvCxnSpPr>
          <p:nvPr/>
        </p:nvCxnSpPr>
        <p:spPr>
          <a:xfrm rot="5400000" flipH="1" flipV="1">
            <a:off x="6019182" y="3357403"/>
            <a:ext cx="1782909" cy="1040492"/>
          </a:xfrm>
          <a:prstGeom prst="curvedConnector3">
            <a:avLst>
              <a:gd name="adj1" fmla="val 50000"/>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a:extLst>
              <a:ext uri="{FF2B5EF4-FFF2-40B4-BE49-F238E27FC236}">
                <a16:creationId xmlns:a16="http://schemas.microsoft.com/office/drawing/2014/main" id="{89CF8ACE-2977-B918-51D3-B5853F5528E5}"/>
              </a:ext>
            </a:extLst>
          </p:cNvPr>
          <p:cNvCxnSpPr>
            <a:cxnSpLocks/>
            <a:stCxn id="62" idx="0"/>
            <a:endCxn id="18" idx="2"/>
          </p:cNvCxnSpPr>
          <p:nvPr/>
        </p:nvCxnSpPr>
        <p:spPr>
          <a:xfrm rot="16200000" flipV="1">
            <a:off x="4945507" y="3324220"/>
            <a:ext cx="1782909" cy="1106858"/>
          </a:xfrm>
          <a:prstGeom prst="curvedConnector3">
            <a:avLst>
              <a:gd name="adj1" fmla="val 50000"/>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3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4.16667E-6 4.44444E-6 L 0.38334 -0.175 " pathEditMode="relative" rAng="0" ptsTypes="AA">
                                      <p:cBhvr>
                                        <p:cTn id="54" dur="2000" fill="hold"/>
                                        <p:tgtEl>
                                          <p:spTgt spid="24"/>
                                        </p:tgtEl>
                                        <p:attrNameLst>
                                          <p:attrName>ppt_x</p:attrName>
                                          <p:attrName>ppt_y</p:attrName>
                                        </p:attrNameLst>
                                      </p:cBhvr>
                                      <p:rCtr x="19167" y="-8750"/>
                                    </p:animMotion>
                                  </p:childTnLst>
                                </p:cTn>
                              </p:par>
                              <p:par>
                                <p:cTn id="55" presetID="1" presetClass="exit" presetSubtype="0" fill="hold" nodeType="with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par>
                          <p:cTn id="59" fill="hold">
                            <p:stCondLst>
                              <p:cond delay="2000"/>
                            </p:stCondLst>
                            <p:childTnLst>
                              <p:par>
                                <p:cTn id="60" presetID="9" presetClass="exit" presetSubtype="0" fill="hold" grpId="2" nodeType="afterEffect">
                                  <p:stCondLst>
                                    <p:cond delay="0"/>
                                  </p:stCondLst>
                                  <p:childTnLst>
                                    <p:animEffect transition="out" filter="dissolv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par>
                          <p:cTn id="63" fill="hold">
                            <p:stCondLst>
                              <p:cond delay="2500"/>
                            </p:stCondLst>
                            <p:childTnLst>
                              <p:par>
                                <p:cTn id="64" presetID="1" presetClass="entr" presetSubtype="0" fill="hold" grpId="0" nodeType="afterEffect">
                                  <p:stCondLst>
                                    <p:cond delay="0"/>
                                  </p:stCondLst>
                                  <p:childTnLst>
                                    <p:set>
                                      <p:cBhvr>
                                        <p:cTn id="65" dur="1" fill="hold">
                                          <p:stCondLst>
                                            <p:cond delay="0"/>
                                          </p:stCondLst>
                                        </p:cTn>
                                        <p:tgtEl>
                                          <p:spTgt spid="5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childTnLst>
                          </p:cTn>
                        </p:par>
                        <p:par>
                          <p:cTn id="70" fill="hold">
                            <p:stCondLst>
                              <p:cond delay="2500"/>
                            </p:stCondLst>
                            <p:childTnLst>
                              <p:par>
                                <p:cTn id="71" presetID="42" presetClass="path" presetSubtype="0" accel="50000" decel="50000" fill="hold" grpId="1" nodeType="afterEffect">
                                  <p:stCondLst>
                                    <p:cond delay="0"/>
                                  </p:stCondLst>
                                  <p:childTnLst>
                                    <p:animMotion origin="layout" path="M 2.22222E-6 4.44444E-6 L 0.61475 -0.17246 " pathEditMode="relative" rAng="0" ptsTypes="AA">
                                      <p:cBhvr>
                                        <p:cTn id="72" dur="1000" fill="hold"/>
                                        <p:tgtEl>
                                          <p:spTgt spid="53"/>
                                        </p:tgtEl>
                                        <p:attrNameLst>
                                          <p:attrName>ppt_x</p:attrName>
                                          <p:attrName>ppt_y</p:attrName>
                                        </p:attrNameLst>
                                      </p:cBhvr>
                                      <p:rCtr x="30729" y="-8634"/>
                                    </p:animMotion>
                                  </p:childTnLst>
                                </p:cTn>
                              </p:par>
                            </p:childTnLst>
                          </p:cTn>
                        </p:par>
                        <p:par>
                          <p:cTn id="73" fill="hold">
                            <p:stCondLst>
                              <p:cond delay="3500"/>
                            </p:stCondLst>
                            <p:childTnLst>
                              <p:par>
                                <p:cTn id="74" presetID="9" presetClass="exit" presetSubtype="0" fill="hold" grpId="2" nodeType="afterEffect">
                                  <p:stCondLst>
                                    <p:cond delay="0"/>
                                  </p:stCondLst>
                                  <p:childTnLst>
                                    <p:animEffect transition="out" filter="dissolve">
                                      <p:cBhvr>
                                        <p:cTn id="75" dur="500"/>
                                        <p:tgtEl>
                                          <p:spTgt spid="53"/>
                                        </p:tgtEl>
                                      </p:cBhvr>
                                    </p:animEffect>
                                    <p:set>
                                      <p:cBhvr>
                                        <p:cTn id="76" dur="1" fill="hold">
                                          <p:stCondLst>
                                            <p:cond delay="499"/>
                                          </p:stCondLst>
                                        </p:cTn>
                                        <p:tgtEl>
                                          <p:spTgt spid="5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1" nodeType="clickEffect">
                                  <p:stCondLst>
                                    <p:cond delay="0"/>
                                  </p:stCondLst>
                                  <p:childTnLst>
                                    <p:animMotion origin="layout" path="M -4.16667E-6 4.44444E-6 L 0.61598 0.04259 " pathEditMode="relative" rAng="0" ptsTypes="AA">
                                      <p:cBhvr>
                                        <p:cTn id="88" dur="2000" fill="hold"/>
                                        <p:tgtEl>
                                          <p:spTgt spid="54"/>
                                        </p:tgtEl>
                                        <p:attrNameLst>
                                          <p:attrName>ppt_x</p:attrName>
                                          <p:attrName>ppt_y</p:attrName>
                                        </p:attrNameLst>
                                      </p:cBhvr>
                                      <p:rCtr x="30799" y="2130"/>
                                    </p:animMotion>
                                  </p:childTnLst>
                                </p:cTn>
                              </p:par>
                            </p:childTnLst>
                          </p:cTn>
                        </p:par>
                        <p:par>
                          <p:cTn id="89" fill="hold">
                            <p:stCondLst>
                              <p:cond delay="2000"/>
                            </p:stCondLst>
                            <p:childTnLst>
                              <p:par>
                                <p:cTn id="90" presetID="9" presetClass="exit" presetSubtype="0" fill="hold" grpId="2" nodeType="afterEffect">
                                  <p:stCondLst>
                                    <p:cond delay="0"/>
                                  </p:stCondLst>
                                  <p:childTnLst>
                                    <p:animEffect transition="out" filter="dissolve">
                                      <p:cBhvr>
                                        <p:cTn id="91" dur="500"/>
                                        <p:tgtEl>
                                          <p:spTgt spid="54"/>
                                        </p:tgtEl>
                                      </p:cBhvr>
                                    </p:animEffect>
                                    <p:set>
                                      <p:cBhvr>
                                        <p:cTn id="92" dur="1" fill="hold">
                                          <p:stCondLst>
                                            <p:cond delay="499"/>
                                          </p:stCondLst>
                                        </p:cTn>
                                        <p:tgtEl>
                                          <p:spTgt spid="54"/>
                                        </p:tgtEl>
                                        <p:attrNameLst>
                                          <p:attrName>style.visibility</p:attrName>
                                        </p:attrNameLst>
                                      </p:cBhvr>
                                      <p:to>
                                        <p:strVal val="hidden"/>
                                      </p:to>
                                    </p:set>
                                  </p:childTnLst>
                                </p:cTn>
                              </p:par>
                            </p:childTnLst>
                          </p:cTn>
                        </p:par>
                        <p:par>
                          <p:cTn id="93" fill="hold">
                            <p:stCondLst>
                              <p:cond delay="2500"/>
                            </p:stCondLst>
                            <p:childTnLst>
                              <p:par>
                                <p:cTn id="94" presetID="1" presetClass="entr" presetSubtype="0" fill="hold" grpId="0" nodeType="afterEffect">
                                  <p:stCondLst>
                                    <p:cond delay="0"/>
                                  </p:stCondLst>
                                  <p:childTnLst>
                                    <p:set>
                                      <p:cBhvr>
                                        <p:cTn id="95" dur="1" fill="hold">
                                          <p:stCondLst>
                                            <p:cond delay="0"/>
                                          </p:stCondLst>
                                        </p:cTn>
                                        <p:tgtEl>
                                          <p:spTgt spid="55"/>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51"/>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childTnLst>
                                </p:cTn>
                              </p:par>
                            </p:childTnLst>
                          </p:cTn>
                        </p:par>
                        <p:par>
                          <p:cTn id="100" fill="hold">
                            <p:stCondLst>
                              <p:cond delay="2500"/>
                            </p:stCondLst>
                            <p:childTnLst>
                              <p:par>
                                <p:cTn id="101" presetID="42" presetClass="path" presetSubtype="0" accel="50000" decel="50000" fill="hold" grpId="1" nodeType="afterEffect">
                                  <p:stCondLst>
                                    <p:cond delay="0"/>
                                  </p:stCondLst>
                                  <p:childTnLst>
                                    <p:animMotion origin="layout" path="M -4.16667E-6 4.44444E-6 L 0.61598 -0.01852 " pathEditMode="relative" rAng="0" ptsTypes="AA">
                                      <p:cBhvr>
                                        <p:cTn id="102" dur="1000" fill="hold"/>
                                        <p:tgtEl>
                                          <p:spTgt spid="55"/>
                                        </p:tgtEl>
                                        <p:attrNameLst>
                                          <p:attrName>ppt_x</p:attrName>
                                          <p:attrName>ppt_y</p:attrName>
                                        </p:attrNameLst>
                                      </p:cBhvr>
                                      <p:rCtr x="30799" y="-926"/>
                                    </p:animMotion>
                                  </p:childTnLst>
                                </p:cTn>
                              </p:par>
                            </p:childTnLst>
                          </p:cTn>
                        </p:par>
                        <p:par>
                          <p:cTn id="103" fill="hold">
                            <p:stCondLst>
                              <p:cond delay="3500"/>
                            </p:stCondLst>
                            <p:childTnLst>
                              <p:par>
                                <p:cTn id="104" presetID="9" presetClass="exit" presetSubtype="0" fill="hold" grpId="2" nodeType="afterEffect">
                                  <p:stCondLst>
                                    <p:cond delay="0"/>
                                  </p:stCondLst>
                                  <p:childTnLst>
                                    <p:animEffect transition="out" filter="dissolv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childTnLst>
                          </p:cTn>
                        </p:par>
                        <p:par>
                          <p:cTn id="107" fill="hold">
                            <p:stCondLst>
                              <p:cond delay="4000"/>
                            </p:stCondLst>
                            <p:childTnLst>
                              <p:par>
                                <p:cTn id="108" presetID="1" presetClass="entr" presetSubtype="0" fill="hold" grpId="0" nodeType="afterEffect">
                                  <p:stCondLst>
                                    <p:cond delay="0"/>
                                  </p:stCondLst>
                                  <p:childTnLst>
                                    <p:set>
                                      <p:cBhvr>
                                        <p:cTn id="109" dur="1" fill="hold">
                                          <p:stCondLst>
                                            <p:cond delay="0"/>
                                          </p:stCondLst>
                                        </p:cTn>
                                        <p:tgtEl>
                                          <p:spTgt spid="56"/>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43"/>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52"/>
                                        </p:tgtEl>
                                        <p:attrNameLst>
                                          <p:attrName>style.visibility</p:attrName>
                                        </p:attrNameLst>
                                      </p:cBhvr>
                                      <p:to>
                                        <p:strVal val="visible"/>
                                      </p:to>
                                    </p:set>
                                  </p:childTnLst>
                                </p:cTn>
                              </p:par>
                            </p:childTnLst>
                          </p:cTn>
                        </p:par>
                        <p:par>
                          <p:cTn id="114" fill="hold">
                            <p:stCondLst>
                              <p:cond delay="4000"/>
                            </p:stCondLst>
                            <p:childTnLst>
                              <p:par>
                                <p:cTn id="115" presetID="42" presetClass="path" presetSubtype="0" accel="50000" decel="50000" fill="hold" grpId="1" nodeType="afterEffect">
                                  <p:stCondLst>
                                    <p:cond delay="0"/>
                                  </p:stCondLst>
                                  <p:childTnLst>
                                    <p:animMotion origin="layout" path="M -4.16667E-6 -4.44444E-6 L 0.38334 -0.01921 " pathEditMode="relative" rAng="0" ptsTypes="AA">
                                      <p:cBhvr>
                                        <p:cTn id="116" dur="1000" fill="hold"/>
                                        <p:tgtEl>
                                          <p:spTgt spid="56"/>
                                        </p:tgtEl>
                                        <p:attrNameLst>
                                          <p:attrName>ppt_x</p:attrName>
                                          <p:attrName>ppt_y</p:attrName>
                                        </p:attrNameLst>
                                      </p:cBhvr>
                                      <p:rCtr x="19167" y="-972"/>
                                    </p:animMotion>
                                  </p:childTnLst>
                                </p:cTn>
                              </p:par>
                            </p:childTnLst>
                          </p:cTn>
                        </p:par>
                        <p:par>
                          <p:cTn id="117" fill="hold">
                            <p:stCondLst>
                              <p:cond delay="5000"/>
                            </p:stCondLst>
                            <p:childTnLst>
                              <p:par>
                                <p:cTn id="118" presetID="9" presetClass="exit" presetSubtype="0" fill="hold" grpId="2" nodeType="afterEffect">
                                  <p:stCondLst>
                                    <p:cond delay="0"/>
                                  </p:stCondLst>
                                  <p:childTnLst>
                                    <p:animEffect transition="out" filter="dissolve">
                                      <p:cBhvr>
                                        <p:cTn id="119" dur="500"/>
                                        <p:tgtEl>
                                          <p:spTgt spid="56"/>
                                        </p:tgtEl>
                                      </p:cBhvr>
                                    </p:animEffect>
                                    <p:set>
                                      <p:cBhvr>
                                        <p:cTn id="120" dur="1" fill="hold">
                                          <p:stCondLst>
                                            <p:cond delay="499"/>
                                          </p:stCondLst>
                                        </p:cTn>
                                        <p:tgtEl>
                                          <p:spTgt spid="56"/>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2"/>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8"/>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7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p:bldP spid="15" grpId="0"/>
      <p:bldP spid="16" grpId="0"/>
      <p:bldP spid="17" grpId="0"/>
      <p:bldP spid="18" grpId="0" animBg="1"/>
      <p:bldP spid="19" grpId="0" animBg="1"/>
      <p:bldP spid="20" grpId="0" animBg="1"/>
      <p:bldP spid="21" grpId="0" animBg="1"/>
      <p:bldP spid="23" grpId="0"/>
      <p:bldP spid="29" grpId="0"/>
      <p:bldP spid="29" grpId="1"/>
      <p:bldP spid="38" grpId="0" animBg="1"/>
      <p:bldP spid="39" grpId="0"/>
      <p:bldP spid="40" grpId="0" animBg="1"/>
      <p:bldP spid="41" grpId="0" animBg="1"/>
      <p:bldP spid="42" grpId="0" animBg="1"/>
      <p:bldP spid="43" grpId="0" animBg="1"/>
      <p:bldP spid="56" grpId="0" animBg="1"/>
      <p:bldP spid="56" grpId="1" animBg="1"/>
      <p:bldP spid="56" grpId="2" animBg="1"/>
      <p:bldP spid="55" grpId="0" animBg="1"/>
      <p:bldP spid="55" grpId="1" animBg="1"/>
      <p:bldP spid="55" grpId="2" animBg="1"/>
      <p:bldP spid="54" grpId="0" animBg="1"/>
      <p:bldP spid="54" grpId="1" animBg="1"/>
      <p:bldP spid="54" grpId="2" animBg="1"/>
      <p:bldP spid="53" grpId="0" animBg="1"/>
      <p:bldP spid="53" grpId="1" animBg="1"/>
      <p:bldP spid="53" grpId="2" animBg="1"/>
      <p:bldP spid="24" grpId="0" animBg="1"/>
      <p:bldP spid="24" grpId="1" animBg="1"/>
      <p:bldP spid="24" grpId="2" animBg="1"/>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5EFA-85F3-347D-0244-69FD2A99653B}"/>
              </a:ext>
            </a:extLst>
          </p:cNvPr>
          <p:cNvSpPr>
            <a:spLocks noGrp="1"/>
          </p:cNvSpPr>
          <p:nvPr>
            <p:ph type="title"/>
          </p:nvPr>
        </p:nvSpPr>
        <p:spPr/>
        <p:txBody>
          <a:bodyPr/>
          <a:lstStyle/>
          <a:p>
            <a:r>
              <a:rPr lang="en-US" sz="3400" dirty="0"/>
              <a:t>Explanation for the Key Observation</a:t>
            </a:r>
            <a:endParaRPr lang="en-TR" sz="3400" dirty="0"/>
          </a:p>
        </p:txBody>
      </p:sp>
      <p:sp>
        <p:nvSpPr>
          <p:cNvPr id="11" name="Oval 10">
            <a:extLst>
              <a:ext uri="{FF2B5EF4-FFF2-40B4-BE49-F238E27FC236}">
                <a16:creationId xmlns:a16="http://schemas.microsoft.com/office/drawing/2014/main" id="{A9EDF712-C4D2-C7BA-9F99-943A8242FE5F}"/>
              </a:ext>
            </a:extLst>
          </p:cNvPr>
          <p:cNvSpPr/>
          <p:nvPr/>
        </p:nvSpPr>
        <p:spPr>
          <a:xfrm>
            <a:off x="175328" y="1265964"/>
            <a:ext cx="574909" cy="5749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1</a:t>
            </a:r>
            <a:endParaRPr lang="LID4096"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BE3D4174-7211-A6C8-F1A1-55C30EA8A2A2}"/>
              </a:ext>
            </a:extLst>
          </p:cNvPr>
          <p:cNvSpPr txBox="1"/>
          <p:nvPr/>
        </p:nvSpPr>
        <p:spPr>
          <a:xfrm>
            <a:off x="851194" y="2015792"/>
            <a:ext cx="6605719" cy="1231106"/>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A program</a:t>
            </a:r>
            <a:r>
              <a:rPr lang="en-TR" sz="2400">
                <a:latin typeface="Verdana" panose="020B0604030504040204" pitchFamily="34" charset="0"/>
                <a:ea typeface="Verdana" panose="020B0604030504040204" pitchFamily="34" charset="0"/>
                <a:cs typeface="Verdana" panose="020B0604030504040204" pitchFamily="34" charset="0"/>
              </a:rPr>
              <a:t> tend</a:t>
            </a:r>
            <a:r>
              <a:rPr lang="en-US" sz="2400" dirty="0">
                <a:latin typeface="Verdana" panose="020B0604030504040204" pitchFamily="34" charset="0"/>
                <a:ea typeface="Verdana" panose="020B0604030504040204" pitchFamily="34" charset="0"/>
                <a:cs typeface="Verdana" panose="020B0604030504040204" pitchFamily="34" charset="0"/>
              </a:rPr>
              <a:t>s</a:t>
            </a:r>
            <a:r>
              <a:rPr lang="en-TR" sz="2400">
                <a:latin typeface="Verdana" panose="020B0604030504040204" pitchFamily="34" charset="0"/>
                <a:ea typeface="Verdana" panose="020B0604030504040204" pitchFamily="34" charset="0"/>
                <a:cs typeface="Verdana" panose="020B0604030504040204" pitchFamily="34" charset="0"/>
              </a:rPr>
              <a:t> to access </a:t>
            </a:r>
            <a: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neighboring</a:t>
            </a:r>
            <a:b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cache blocks </a:t>
            </a:r>
            <a:r>
              <a:rPr lang="en-TR" sz="2400">
                <a:latin typeface="Verdana" panose="020B0604030504040204" pitchFamily="34" charset="0"/>
                <a:ea typeface="Verdana" panose="020B0604030504040204" pitchFamily="34" charset="0"/>
                <a:cs typeface="Verdana" panose="020B0604030504040204" pitchFamily="34" charset="0"/>
              </a:rPr>
              <a:t>at around the same time</a:t>
            </a:r>
            <a:endParaRPr lang="en-US" sz="2400" dirty="0">
              <a:latin typeface="Verdana" panose="020B0604030504040204" pitchFamily="34" charset="0"/>
              <a:ea typeface="Verdana" panose="020B0604030504040204" pitchFamily="34" charset="0"/>
              <a:cs typeface="Verdana" panose="020B0604030504040204" pitchFamily="34" charset="0"/>
            </a:endParaRPr>
          </a:p>
          <a:p>
            <a:endParaRPr lang="en-CH" sz="200" dirty="0">
              <a:latin typeface="Verdana" panose="020B0604030504040204" pitchFamily="34" charset="0"/>
              <a:ea typeface="Verdana" panose="020B0604030504040204" pitchFamily="34" charset="0"/>
              <a:cs typeface="Verdana" panose="020B0604030504040204" pitchFamily="34" charset="0"/>
            </a:endParaRPr>
          </a:p>
          <a:p>
            <a:pPr marL="342900" indent="-342900" algn="l">
              <a:buFont typeface="Arial" panose="020B0604020202020204" pitchFamily="34" charset="0"/>
              <a:buChar char="•"/>
            </a:pPr>
            <a:r>
              <a:rPr lang="en-CH" sz="2400" dirty="0">
                <a:latin typeface="Verdana" panose="020B0604030504040204" pitchFamily="34" charset="0"/>
                <a:ea typeface="Verdana" panose="020B0604030504040204" pitchFamily="34" charset="0"/>
                <a:cs typeface="Verdana" panose="020B0604030504040204" pitchFamily="34" charset="0"/>
              </a:rPr>
              <a:t>e.g., a streaming access to an array</a:t>
            </a:r>
          </a:p>
        </p:txBody>
      </p:sp>
      <p:sp>
        <p:nvSpPr>
          <p:cNvPr id="5" name="Oval 4">
            <a:extLst>
              <a:ext uri="{FF2B5EF4-FFF2-40B4-BE49-F238E27FC236}">
                <a16:creationId xmlns:a16="http://schemas.microsoft.com/office/drawing/2014/main" id="{4A3224E7-02A6-80A5-02C9-0BDE2984F7D9}"/>
              </a:ext>
            </a:extLst>
          </p:cNvPr>
          <p:cNvSpPr/>
          <p:nvPr/>
        </p:nvSpPr>
        <p:spPr>
          <a:xfrm>
            <a:off x="175327" y="3790441"/>
            <a:ext cx="574909" cy="5749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2</a:t>
            </a:r>
            <a:endParaRPr lang="LID4096" sz="2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6BB58686-1870-F5E5-4621-0CE479AAA402}"/>
              </a:ext>
            </a:extLst>
          </p:cNvPr>
          <p:cNvSpPr txBox="1"/>
          <p:nvPr/>
        </p:nvSpPr>
        <p:spPr>
          <a:xfrm>
            <a:off x="851194" y="1153308"/>
            <a:ext cx="6601359" cy="800219"/>
          </a:xfrm>
          <a:prstGeom prst="rect">
            <a:avLst/>
          </a:prstGeom>
          <a:noFill/>
        </p:spPr>
        <p:txBody>
          <a:bodyPr wrap="none" rtlCol="0">
            <a:spAutoFit/>
          </a:bodyPr>
          <a:lstStyle/>
          <a:p>
            <a:pPr algn="l"/>
            <a:r>
              <a:rPr lang="en-US" sz="2800" dirty="0">
                <a:solidFill>
                  <a:srgbClr val="85319F"/>
                </a:solidFill>
                <a:latin typeface="Verdana" panose="020B0604030504040204" pitchFamily="34" charset="0"/>
                <a:ea typeface="Verdana" panose="020B0604030504040204" pitchFamily="34" charset="0"/>
                <a:cs typeface="Verdana" panose="020B0604030504040204" pitchFamily="34" charset="0"/>
              </a:rPr>
              <a:t>Spatial locality</a:t>
            </a:r>
            <a:r>
              <a:rPr lang="en-US" sz="2800" dirty="0">
                <a:latin typeface="Verdana" panose="020B0604030504040204" pitchFamily="34" charset="0"/>
                <a:ea typeface="Verdana" panose="020B0604030504040204" pitchFamily="34" charset="0"/>
                <a:cs typeface="Verdana" panose="020B0604030504040204" pitchFamily="34" charset="0"/>
              </a:rPr>
              <a:t> in memory accesses</a:t>
            </a:r>
            <a:br>
              <a:rPr lang="en-US" sz="2800"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(e.g., </a:t>
            </a:r>
            <a:r>
              <a:rPr lang="en-US" dirty="0">
                <a:solidFill>
                  <a:srgbClr val="85319F"/>
                </a:solidFill>
                <a:latin typeface="Verdana" panose="020B0604030504040204" pitchFamily="34" charset="0"/>
                <a:ea typeface="Verdana" panose="020B0604030504040204" pitchFamily="34" charset="0"/>
                <a:cs typeface="Verdana" panose="020B0604030504040204" pitchFamily="34" charset="0"/>
              </a:rPr>
              <a:t>[Smith+, ACM CSUR 1982]</a:t>
            </a:r>
            <a:r>
              <a:rPr lang="en-US" dirty="0">
                <a:latin typeface="Verdana" panose="020B0604030504040204" pitchFamily="34" charset="0"/>
                <a:ea typeface="Verdana" panose="020B0604030504040204" pitchFamily="34" charset="0"/>
                <a:cs typeface="Verdana" panose="020B0604030504040204" pitchFamily="34" charset="0"/>
              </a:rPr>
              <a:t>)</a:t>
            </a:r>
          </a:p>
        </p:txBody>
      </p:sp>
      <p:sp>
        <p:nvSpPr>
          <p:cNvPr id="7" name="TextBox 6">
            <a:extLst>
              <a:ext uri="{FF2B5EF4-FFF2-40B4-BE49-F238E27FC236}">
                <a16:creationId xmlns:a16="http://schemas.microsoft.com/office/drawing/2014/main" id="{D0713F86-1969-5658-3C91-D70E7181555A}"/>
              </a:ext>
            </a:extLst>
          </p:cNvPr>
          <p:cNvSpPr txBox="1"/>
          <p:nvPr/>
        </p:nvSpPr>
        <p:spPr>
          <a:xfrm>
            <a:off x="855897" y="3679897"/>
            <a:ext cx="8288103" cy="830997"/>
          </a:xfrm>
          <a:prstGeom prst="rect">
            <a:avLst/>
          </a:prstGeom>
          <a:noFill/>
        </p:spPr>
        <p:txBody>
          <a:bodyPr wrap="none" rtlCol="0">
            <a:spAutoFit/>
          </a:bodyPr>
          <a:lstStyle/>
          <a:p>
            <a:pPr algn="l"/>
            <a:r>
              <a:rPr lang="en-US" sz="2800" dirty="0">
                <a:solidFill>
                  <a:srgbClr val="85319F"/>
                </a:solidFill>
                <a:latin typeface="Verdana" panose="020B0604030504040204" pitchFamily="34" charset="0"/>
                <a:ea typeface="Verdana" panose="020B0604030504040204" pitchFamily="34" charset="0"/>
                <a:cs typeface="Verdana" panose="020B0604030504040204" pitchFamily="34" charset="0"/>
              </a:rPr>
              <a:t>Modern</a:t>
            </a:r>
            <a:r>
              <a:rPr lang="en-US" sz="2800" dirty="0">
                <a:latin typeface="Verdana" panose="020B0604030504040204" pitchFamily="34" charset="0"/>
                <a:ea typeface="Verdana" panose="020B0604030504040204" pitchFamily="34" charset="0"/>
                <a:cs typeface="Verdana" panose="020B0604030504040204" pitchFamily="34" charset="0"/>
              </a:rPr>
              <a:t> physical </a:t>
            </a:r>
            <a:r>
              <a:rPr lang="en-US" sz="2800" dirty="0">
                <a:latin typeface="Verdana" panose="020B0604030504040204" pitchFamily="34" charset="0"/>
                <a:ea typeface="Verdana" panose="020B0604030504040204" pitchFamily="34" charset="0"/>
                <a:cs typeface="Verdana" panose="020B0604030504040204" pitchFamily="34" charset="0"/>
                <a:sym typeface="Wingdings" pitchFamily="2" charset="2"/>
              </a:rPr>
              <a:t> DRAM </a:t>
            </a:r>
            <a:r>
              <a:rPr lang="en-US" sz="2800" dirty="0">
                <a:solidFill>
                  <a:srgbClr val="85319F"/>
                </a:solidFill>
                <a:latin typeface="Verdana" panose="020B0604030504040204" pitchFamily="34" charset="0"/>
                <a:ea typeface="Verdana" panose="020B0604030504040204" pitchFamily="34" charset="0"/>
                <a:cs typeface="Verdana" panose="020B0604030504040204" pitchFamily="34" charset="0"/>
                <a:sym typeface="Wingdings" pitchFamily="2" charset="2"/>
              </a:rPr>
              <a:t>address mappings</a:t>
            </a:r>
          </a:p>
          <a:p>
            <a:r>
              <a:rPr lang="en-US" dirty="0">
                <a:latin typeface="Verdana" panose="020B0604030504040204" pitchFamily="34" charset="0"/>
                <a:ea typeface="Verdana" panose="020B0604030504040204" pitchFamily="34" charset="0"/>
                <a:cs typeface="Verdana" panose="020B0604030504040204" pitchFamily="34" charset="0"/>
              </a:rPr>
              <a:t>(e.g., </a:t>
            </a:r>
            <a:r>
              <a:rPr lang="en-US" dirty="0">
                <a:solidFill>
                  <a:srgbClr val="85319F"/>
                </a:solidFill>
                <a:latin typeface="Verdana" panose="020B0604030504040204" pitchFamily="34" charset="0"/>
                <a:ea typeface="Verdana" panose="020B0604030504040204" pitchFamily="34" charset="0"/>
                <a:cs typeface="Verdana" panose="020B0604030504040204" pitchFamily="34" charset="0"/>
              </a:rPr>
              <a:t>[</a:t>
            </a:r>
            <a:r>
              <a:rPr lang="en-US" dirty="0" err="1">
                <a:solidFill>
                  <a:srgbClr val="85319F"/>
                </a:solidFill>
                <a:latin typeface="Verdana" panose="020B0604030504040204" pitchFamily="34" charset="0"/>
                <a:ea typeface="Verdana" panose="020B0604030504040204" pitchFamily="34" charset="0"/>
                <a:cs typeface="Verdana" panose="020B0604030504040204" pitchFamily="34" charset="0"/>
              </a:rPr>
              <a:t>Pessl</a:t>
            </a:r>
            <a:r>
              <a:rPr lang="en-US" dirty="0">
                <a:solidFill>
                  <a:srgbClr val="85319F"/>
                </a:solidFill>
                <a:latin typeface="Verdana" panose="020B0604030504040204" pitchFamily="34" charset="0"/>
                <a:ea typeface="Verdana" panose="020B0604030504040204" pitchFamily="34" charset="0"/>
                <a:cs typeface="Verdana" panose="020B0604030504040204" pitchFamily="34" charset="0"/>
              </a:rPr>
              <a:t>+, USENIX Security 2016 </a:t>
            </a:r>
            <a:r>
              <a:rPr lang="en-US" dirty="0">
                <a:latin typeface="Verdana" panose="020B0604030504040204" pitchFamily="34" charset="0"/>
                <a:ea typeface="Verdana" panose="020B0604030504040204" pitchFamily="34" charset="0"/>
                <a:cs typeface="Verdana" panose="020B0604030504040204" pitchFamily="34" charset="0"/>
              </a:rPr>
              <a:t>and </a:t>
            </a:r>
            <a:r>
              <a:rPr lang="en-US" dirty="0" err="1">
                <a:solidFill>
                  <a:srgbClr val="85319F"/>
                </a:solidFill>
                <a:latin typeface="Verdana" panose="020B0604030504040204" pitchFamily="34" charset="0"/>
                <a:ea typeface="Verdana" panose="020B0604030504040204" pitchFamily="34" charset="0"/>
                <a:cs typeface="Verdana" panose="020B0604030504040204" pitchFamily="34" charset="0"/>
              </a:rPr>
              <a:t>Kaseridis</a:t>
            </a:r>
            <a:r>
              <a:rPr lang="en-US" dirty="0">
                <a:solidFill>
                  <a:srgbClr val="85319F"/>
                </a:solidFill>
                <a:latin typeface="Verdana" panose="020B0604030504040204" pitchFamily="34" charset="0"/>
                <a:ea typeface="Verdana" panose="020B0604030504040204" pitchFamily="34" charset="0"/>
                <a:cs typeface="Verdana" panose="020B0604030504040204" pitchFamily="34" charset="0"/>
              </a:rPr>
              <a:t>+, MICRO 2011]</a:t>
            </a:r>
            <a:r>
              <a:rPr lang="en-US" dirty="0">
                <a:latin typeface="Verdana" panose="020B0604030504040204" pitchFamily="34" charset="0"/>
                <a:ea typeface="Verdana" panose="020B0604030504040204" pitchFamily="34" charset="0"/>
                <a:cs typeface="Verdana" panose="020B0604030504040204" pitchFamily="34" charset="0"/>
              </a:rPr>
              <a:t>)</a:t>
            </a:r>
            <a:endParaRPr lang="en-TR"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32DF284D-44D5-3408-974B-89A826901FBA}"/>
              </a:ext>
            </a:extLst>
          </p:cNvPr>
          <p:cNvSpPr txBox="1"/>
          <p:nvPr/>
        </p:nvSpPr>
        <p:spPr>
          <a:xfrm>
            <a:off x="855554" y="4493393"/>
            <a:ext cx="7226658" cy="1600438"/>
          </a:xfrm>
          <a:prstGeom prst="rect">
            <a:avLst/>
          </a:prstGeom>
          <a:noFill/>
        </p:spPr>
        <p:txBody>
          <a:bodyPr wrap="none" rtlCol="0">
            <a:spAutoFit/>
          </a:bodyPr>
          <a:lstStyle/>
          <a:p>
            <a:pPr marL="342900" indent="-3429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Place </a:t>
            </a:r>
            <a: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neighboring cache blocks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into </a:t>
            </a:r>
            <a:r>
              <a:rPr lang="en-US"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different banks</a:t>
            </a:r>
            <a:r>
              <a:rPr lang="en-US" sz="2400" dirty="0">
                <a:latin typeface="Verdana" panose="020B0604030504040204" pitchFamily="34" charset="0"/>
                <a:ea typeface="Verdana" panose="020B0604030504040204" pitchFamily="34" charset="0"/>
                <a:cs typeface="Verdana" panose="020B0604030504040204" pitchFamily="34" charset="0"/>
              </a:rPr>
              <a:t>, but into the </a:t>
            </a:r>
            <a:r>
              <a:rPr lang="en-US" sz="24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same row</a:t>
            </a:r>
          </a:p>
          <a:p>
            <a:endParaRPr lang="en-US" sz="2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Leverage DRAM </a:t>
            </a:r>
            <a:r>
              <a:rPr lang="en-US" sz="24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bank-level parallelism</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for higher-throughput DRAM access</a:t>
            </a:r>
            <a:endParaRPr lang="en-CH"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08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B7CE-73F6-7C63-950F-B5B6CC32CBDC}"/>
              </a:ext>
            </a:extLst>
          </p:cNvPr>
          <p:cNvSpPr>
            <a:spLocks noGrp="1"/>
          </p:cNvSpPr>
          <p:nvPr>
            <p:ph type="title"/>
          </p:nvPr>
        </p:nvSpPr>
        <p:spPr>
          <a:xfrm>
            <a:off x="75991" y="38396"/>
            <a:ext cx="8987621" cy="761258"/>
          </a:xfrm>
        </p:spPr>
        <p:txBody>
          <a:bodyPr/>
          <a:lstStyle/>
          <a:p>
            <a:r>
              <a:rPr lang="en-CH" sz="2800" dirty="0"/>
              <a:t>Sibling Row Activation Count</a:t>
            </a:r>
            <a:br>
              <a:rPr lang="en-CH" sz="2800" dirty="0"/>
            </a:br>
            <a:r>
              <a:rPr lang="en-CH" sz="2800" dirty="0"/>
              <a:t>for RowHammer Threshold = 500</a:t>
            </a:r>
          </a:p>
        </p:txBody>
      </p:sp>
      <p:pic>
        <p:nvPicPr>
          <p:cNvPr id="4" name="Picture 3">
            <a:extLst>
              <a:ext uri="{FF2B5EF4-FFF2-40B4-BE49-F238E27FC236}">
                <a16:creationId xmlns:a16="http://schemas.microsoft.com/office/drawing/2014/main" id="{81BE74E3-8B9F-336A-A0AC-163A847095A8}"/>
              </a:ext>
            </a:extLst>
          </p:cNvPr>
          <p:cNvPicPr>
            <a:picLocks noChangeAspect="1"/>
          </p:cNvPicPr>
          <p:nvPr/>
        </p:nvPicPr>
        <p:blipFill rotWithShape="1">
          <a:blip r:embed="rId3"/>
          <a:srcRect t="20841" r="18612"/>
          <a:stretch/>
        </p:blipFill>
        <p:spPr>
          <a:xfrm>
            <a:off x="732247" y="1640845"/>
            <a:ext cx="8031326" cy="1713231"/>
          </a:xfrm>
          <a:prstGeom prst="rect">
            <a:avLst/>
          </a:prstGeom>
        </p:spPr>
      </p:pic>
      <p:sp>
        <p:nvSpPr>
          <p:cNvPr id="5" name="Content Placeholder 2">
            <a:extLst>
              <a:ext uri="{FF2B5EF4-FFF2-40B4-BE49-F238E27FC236}">
                <a16:creationId xmlns:a16="http://schemas.microsoft.com/office/drawing/2014/main" id="{EE75D751-215D-DAEE-67EF-95B59476920C}"/>
              </a:ext>
            </a:extLst>
          </p:cNvPr>
          <p:cNvSpPr txBox="1">
            <a:spLocks/>
          </p:cNvSpPr>
          <p:nvPr/>
        </p:nvSpPr>
        <p:spPr>
          <a:xfrm>
            <a:off x="0" y="4320066"/>
            <a:ext cx="9144000" cy="897089"/>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ct val="0"/>
              </a:spcBef>
              <a:spcAft>
                <a:spcPct val="0"/>
              </a:spcAft>
              <a:buNone/>
            </a:pPr>
            <a:r>
              <a:rPr lang="en-US" sz="2300" dirty="0">
                <a:latin typeface="Verdana" panose="020B0604030504040204" pitchFamily="34" charset="0"/>
                <a:ea typeface="Verdana" panose="020B0604030504040204" pitchFamily="34" charset="0"/>
                <a:cs typeface="Verdana" panose="020B0604030504040204" pitchFamily="34" charset="0"/>
              </a:rPr>
              <a:t>If a row is </a:t>
            </a:r>
            <a:r>
              <a:rPr lang="en-US" sz="23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activated 500 times</a:t>
            </a:r>
            <a:br>
              <a:rPr lang="en-US" sz="2300" dirty="0">
                <a:latin typeface="Verdana" panose="020B0604030504040204" pitchFamily="34" charset="0"/>
                <a:ea typeface="Verdana" panose="020B0604030504040204" pitchFamily="34" charset="0"/>
                <a:cs typeface="Verdana" panose="020B0604030504040204" pitchFamily="34" charset="0"/>
              </a:rPr>
            </a:br>
            <a:r>
              <a:rPr lang="en-US" sz="2300"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its siblings </a:t>
            </a:r>
            <a:r>
              <a:rPr lang="en-US" sz="2300" dirty="0">
                <a:latin typeface="Verdana" panose="020B0604030504040204" pitchFamily="34" charset="0"/>
                <a:ea typeface="Verdana" panose="020B0604030504040204" pitchFamily="34" charset="0"/>
                <a:cs typeface="Verdana" panose="020B0604030504040204" pitchFamily="34" charset="0"/>
              </a:rPr>
              <a:t>are likely activated </a:t>
            </a:r>
            <a:r>
              <a:rPr lang="en-US" sz="23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more than 250 times</a:t>
            </a:r>
          </a:p>
        </p:txBody>
      </p:sp>
      <p:sp>
        <p:nvSpPr>
          <p:cNvPr id="12" name="Rectangle 11">
            <a:extLst>
              <a:ext uri="{FF2B5EF4-FFF2-40B4-BE49-F238E27FC236}">
                <a16:creationId xmlns:a16="http://schemas.microsoft.com/office/drawing/2014/main" id="{F46C109A-8DE5-3C9E-A75E-64EF14E691CD}"/>
              </a:ext>
            </a:extLst>
          </p:cNvPr>
          <p:cNvSpPr/>
          <p:nvPr/>
        </p:nvSpPr>
        <p:spPr>
          <a:xfrm>
            <a:off x="1489149" y="2609457"/>
            <a:ext cx="7377076" cy="671259"/>
          </a:xfrm>
          <a:prstGeom prst="rect">
            <a:avLst/>
          </a:prstGeom>
          <a:solidFill>
            <a:srgbClr val="F2F2F2">
              <a:alpha val="9545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E0F5AB3B-3FC5-69FA-DBCD-6573856EF605}"/>
              </a:ext>
            </a:extLst>
          </p:cNvPr>
          <p:cNvSpPr txBox="1"/>
          <p:nvPr/>
        </p:nvSpPr>
        <p:spPr>
          <a:xfrm rot="16200000">
            <a:off x="-574853" y="2265763"/>
            <a:ext cx="2094163" cy="646331"/>
          </a:xfrm>
          <a:prstGeom prst="rect">
            <a:avLst/>
          </a:prstGeom>
          <a:noFill/>
        </p:spPr>
        <p:txBody>
          <a:bodyPr wrap="none" rtlCol="0">
            <a:spAutoFit/>
          </a:bodyPr>
          <a:lstStyle/>
          <a:p>
            <a:pPr algn="ctr"/>
            <a:r>
              <a:rPr lang="en-CH" dirty="0">
                <a:latin typeface="Verdana" panose="020B0604030504040204" pitchFamily="34" charset="0"/>
                <a:ea typeface="Verdana" panose="020B0604030504040204" pitchFamily="34" charset="0"/>
                <a:cs typeface="Verdana" panose="020B0604030504040204" pitchFamily="34" charset="0"/>
              </a:rPr>
              <a:t>Sibling Row</a:t>
            </a:r>
            <a:br>
              <a:rPr lang="en-CH" dirty="0">
                <a:latin typeface="Verdana" panose="020B0604030504040204" pitchFamily="34" charset="0"/>
                <a:ea typeface="Verdana" panose="020B0604030504040204" pitchFamily="34" charset="0"/>
                <a:cs typeface="Verdana" panose="020B0604030504040204" pitchFamily="34" charset="0"/>
              </a:rPr>
            </a:br>
            <a:r>
              <a:rPr lang="en-CH" dirty="0">
                <a:latin typeface="Verdana" panose="020B0604030504040204" pitchFamily="34" charset="0"/>
                <a:ea typeface="Verdana" panose="020B0604030504040204" pitchFamily="34" charset="0"/>
                <a:cs typeface="Verdana" panose="020B0604030504040204" pitchFamily="34" charset="0"/>
              </a:rPr>
              <a:t>Activation Count</a:t>
            </a:r>
          </a:p>
        </p:txBody>
      </p:sp>
      <p:sp>
        <p:nvSpPr>
          <p:cNvPr id="8" name="TextBox 7">
            <a:extLst>
              <a:ext uri="{FF2B5EF4-FFF2-40B4-BE49-F238E27FC236}">
                <a16:creationId xmlns:a16="http://schemas.microsoft.com/office/drawing/2014/main" id="{6FAFB27E-DF9F-4ED5-FE9E-1AA9EFC593DA}"/>
              </a:ext>
            </a:extLst>
          </p:cNvPr>
          <p:cNvSpPr txBox="1"/>
          <p:nvPr/>
        </p:nvSpPr>
        <p:spPr>
          <a:xfrm>
            <a:off x="1188251" y="3395191"/>
            <a:ext cx="7875361" cy="369332"/>
          </a:xfrm>
          <a:prstGeom prst="rect">
            <a:avLst/>
          </a:prstGeom>
          <a:noFill/>
        </p:spPr>
        <p:txBody>
          <a:bodyPr wrap="none" rtlCol="0">
            <a:spAutoFit/>
          </a:bodyPr>
          <a:lstStyle/>
          <a:p>
            <a:pPr marL="0" lvl="1"/>
            <a:r>
              <a:rPr lang="en-CH" dirty="0">
                <a:latin typeface="Verdana" panose="020B0604030504040204" pitchFamily="34" charset="0"/>
                <a:ea typeface="Verdana" panose="020B0604030504040204" pitchFamily="34" charset="0"/>
                <a:cs typeface="Verdana" panose="020B0604030504040204" pitchFamily="34" charset="0"/>
              </a:rPr>
              <a:t>Memory Intensive SPEC06/17,</a:t>
            </a:r>
            <a:r>
              <a:rPr lang="en-GB" dirty="0">
                <a:latin typeface="Verdana" panose="020B0604030504040204" pitchFamily="34" charset="0"/>
                <a:ea typeface="Verdana" panose="020B0604030504040204" pitchFamily="34" charset="0"/>
                <a:cs typeface="Verdana" panose="020B0604030504040204" pitchFamily="34" charset="0"/>
              </a:rPr>
              <a:t> TPC, </a:t>
            </a:r>
            <a:r>
              <a:rPr lang="en-GB" dirty="0" err="1">
                <a:latin typeface="Verdana" panose="020B0604030504040204" pitchFamily="34" charset="0"/>
                <a:ea typeface="Verdana" panose="020B0604030504040204" pitchFamily="34" charset="0"/>
                <a:cs typeface="Verdana" panose="020B0604030504040204" pitchFamily="34" charset="0"/>
              </a:rPr>
              <a:t>MediaBench</a:t>
            </a:r>
            <a:r>
              <a:rPr lang="en-GB" dirty="0">
                <a:latin typeface="Verdana" panose="020B0604030504040204" pitchFamily="34" charset="0"/>
                <a:ea typeface="Verdana" panose="020B0604030504040204" pitchFamily="34" charset="0"/>
                <a:cs typeface="Verdana" panose="020B0604030504040204" pitchFamily="34" charset="0"/>
              </a:rPr>
              <a:t>, YCSB</a:t>
            </a:r>
            <a:r>
              <a:rPr lang="en-CH" dirty="0">
                <a:latin typeface="Verdana" panose="020B0604030504040204" pitchFamily="34" charset="0"/>
                <a:ea typeface="Verdana" panose="020B0604030504040204" pitchFamily="34" charset="0"/>
                <a:cs typeface="Verdana" panose="020B0604030504040204" pitchFamily="34" charset="0"/>
              </a:rPr>
              <a:t> Workloads</a:t>
            </a:r>
          </a:p>
        </p:txBody>
      </p:sp>
      <p:cxnSp>
        <p:nvCxnSpPr>
          <p:cNvPr id="9" name="Straight Connector 8">
            <a:extLst>
              <a:ext uri="{FF2B5EF4-FFF2-40B4-BE49-F238E27FC236}">
                <a16:creationId xmlns:a16="http://schemas.microsoft.com/office/drawing/2014/main" id="{F46411B2-E7F1-DF1A-2002-A64EBC7C0DC5}"/>
              </a:ext>
            </a:extLst>
          </p:cNvPr>
          <p:cNvCxnSpPr>
            <a:cxnSpLocks/>
          </p:cNvCxnSpPr>
          <p:nvPr/>
        </p:nvCxnSpPr>
        <p:spPr>
          <a:xfrm>
            <a:off x="1580061" y="2580561"/>
            <a:ext cx="7183512" cy="1610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E0E0D3B-771D-AB05-0DA7-C6893C5FCC2B}"/>
              </a:ext>
            </a:extLst>
          </p:cNvPr>
          <p:cNvCxnSpPr>
            <a:cxnSpLocks/>
          </p:cNvCxnSpPr>
          <p:nvPr/>
        </p:nvCxnSpPr>
        <p:spPr>
          <a:xfrm flipV="1">
            <a:off x="1656161" y="1848902"/>
            <a:ext cx="0" cy="73165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D80645-833A-95CA-057F-6F01E2898E73}"/>
              </a:ext>
            </a:extLst>
          </p:cNvPr>
          <p:cNvSpPr txBox="1">
            <a:spLocks/>
          </p:cNvSpPr>
          <p:nvPr/>
        </p:nvSpPr>
        <p:spPr>
          <a:xfrm>
            <a:off x="-2199" y="5379292"/>
            <a:ext cx="9144000" cy="897089"/>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ct val="0"/>
              </a:spcBef>
              <a:spcAft>
                <a:spcPct val="0"/>
              </a:spcAft>
              <a:buNone/>
            </a:pPr>
            <a:r>
              <a:rPr lang="en-US" sz="2300" dirty="0">
                <a:latin typeface="Verdana" panose="020B0604030504040204" pitchFamily="34" charset="0"/>
                <a:ea typeface="Verdana" panose="020B0604030504040204" pitchFamily="34" charset="0"/>
                <a:cs typeface="Verdana" panose="020B0604030504040204" pitchFamily="34" charset="0"/>
              </a:rPr>
              <a:t>The sibling row with the highest activation count</a:t>
            </a:r>
            <a:br>
              <a:rPr lang="en-US" sz="2300" dirty="0">
                <a:latin typeface="Verdana" panose="020B0604030504040204" pitchFamily="34" charset="0"/>
                <a:ea typeface="Verdana" panose="020B0604030504040204" pitchFamily="34" charset="0"/>
                <a:cs typeface="Verdana" panose="020B0604030504040204" pitchFamily="34" charset="0"/>
              </a:rPr>
            </a:br>
            <a:r>
              <a:rPr lang="en-US" sz="23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yields a good estimate for the activation count of all siblings</a:t>
            </a:r>
          </a:p>
        </p:txBody>
      </p:sp>
      <p:sp>
        <p:nvSpPr>
          <p:cNvPr id="7" name="TextBox 6">
            <a:extLst>
              <a:ext uri="{FF2B5EF4-FFF2-40B4-BE49-F238E27FC236}">
                <a16:creationId xmlns:a16="http://schemas.microsoft.com/office/drawing/2014/main" id="{AC878105-E1AE-AC48-CCA3-98CEB8B2FAC4}"/>
              </a:ext>
            </a:extLst>
          </p:cNvPr>
          <p:cNvSpPr txBox="1"/>
          <p:nvPr/>
        </p:nvSpPr>
        <p:spPr>
          <a:xfrm>
            <a:off x="2703376" y="1129681"/>
            <a:ext cx="4845109" cy="461665"/>
          </a:xfrm>
          <a:prstGeom prst="rect">
            <a:avLst/>
          </a:prstGeom>
          <a:noFill/>
        </p:spPr>
        <p:txBody>
          <a:bodyPr wrap="none" rtlCol="0">
            <a:spAutoFit/>
          </a:bodyPr>
          <a:lstStyle/>
          <a:p>
            <a:pPr algn="l"/>
            <a:r>
              <a:rPr lang="en-CH" sz="2400" dirty="0">
                <a:latin typeface="Verdana" panose="020B0604030504040204" pitchFamily="34" charset="0"/>
                <a:ea typeface="Verdana" panose="020B0604030504040204" pitchFamily="34" charset="0"/>
                <a:cs typeface="Verdana" panose="020B0604030504040204" pitchFamily="34" charset="0"/>
              </a:rPr>
              <a:t>RowHammer Threshold = 500</a:t>
            </a:r>
          </a:p>
        </p:txBody>
      </p:sp>
    </p:spTree>
    <p:extLst>
      <p:ext uri="{BB962C8B-B14F-4D97-AF65-F5344CB8AC3E}">
        <p14:creationId xmlns:p14="http://schemas.microsoft.com/office/powerpoint/2010/main" val="13742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8" grpId="0"/>
      <p:bldP spid="3"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36DEFD1-FECA-BDB5-AB84-979A26A07258}"/>
              </a:ext>
            </a:extLst>
          </p:cNvPr>
          <p:cNvSpPr>
            <a:spLocks noGrp="1"/>
          </p:cNvSpPr>
          <p:nvPr>
            <p:ph type="title"/>
          </p:nvPr>
        </p:nvSpPr>
        <p:spPr>
          <a:xfrm>
            <a:off x="75991" y="38396"/>
            <a:ext cx="8987621" cy="761258"/>
          </a:xfrm>
        </p:spPr>
        <p:txBody>
          <a:bodyPr/>
          <a:lstStyle/>
          <a:p>
            <a:r>
              <a:rPr lang="en-CH" sz="2800" dirty="0"/>
              <a:t>Sibling Row Activation Count</a:t>
            </a:r>
            <a:br>
              <a:rPr lang="en-CH" sz="2800" dirty="0"/>
            </a:br>
            <a:r>
              <a:rPr lang="en-CH" sz="2800" dirty="0"/>
              <a:t>for RowHammer Threshold = 125</a:t>
            </a:r>
          </a:p>
        </p:txBody>
      </p:sp>
      <p:pic>
        <p:nvPicPr>
          <p:cNvPr id="14" name="Picture 13">
            <a:extLst>
              <a:ext uri="{FF2B5EF4-FFF2-40B4-BE49-F238E27FC236}">
                <a16:creationId xmlns:a16="http://schemas.microsoft.com/office/drawing/2014/main" id="{E38CAE7D-754B-342D-9CAF-2BDE05E2A522}"/>
              </a:ext>
            </a:extLst>
          </p:cNvPr>
          <p:cNvPicPr>
            <a:picLocks noChangeAspect="1"/>
          </p:cNvPicPr>
          <p:nvPr/>
        </p:nvPicPr>
        <p:blipFill rotWithShape="1">
          <a:blip r:embed="rId3">
            <a:extLst>
              <a:ext uri="{28A0092B-C50C-407E-A947-70E740481C1C}">
                <a14:useLocalDpi xmlns:a14="http://schemas.microsoft.com/office/drawing/2010/main" val="0"/>
              </a:ext>
            </a:extLst>
          </a:blip>
          <a:srcRect t="2184" b="2184"/>
          <a:stretch/>
        </p:blipFill>
        <p:spPr>
          <a:xfrm>
            <a:off x="732247" y="1640845"/>
            <a:ext cx="8031326" cy="1713231"/>
          </a:xfrm>
          <a:prstGeom prst="rect">
            <a:avLst/>
          </a:prstGeom>
        </p:spPr>
      </p:pic>
      <p:sp>
        <p:nvSpPr>
          <p:cNvPr id="15" name="Rectangle 14">
            <a:extLst>
              <a:ext uri="{FF2B5EF4-FFF2-40B4-BE49-F238E27FC236}">
                <a16:creationId xmlns:a16="http://schemas.microsoft.com/office/drawing/2014/main" id="{A5ECAA0E-DADE-6BDE-7C89-1D456CDD2B13}"/>
              </a:ext>
            </a:extLst>
          </p:cNvPr>
          <p:cNvSpPr/>
          <p:nvPr/>
        </p:nvSpPr>
        <p:spPr>
          <a:xfrm>
            <a:off x="1489149" y="2609457"/>
            <a:ext cx="7274424" cy="671259"/>
          </a:xfrm>
          <a:prstGeom prst="rect">
            <a:avLst/>
          </a:prstGeom>
          <a:solidFill>
            <a:srgbClr val="F2F2F2">
              <a:alpha val="9545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BDD25C24-600D-525F-BC48-745A958CF359}"/>
              </a:ext>
            </a:extLst>
          </p:cNvPr>
          <p:cNvSpPr txBox="1"/>
          <p:nvPr/>
        </p:nvSpPr>
        <p:spPr>
          <a:xfrm rot="16200000">
            <a:off x="-574853" y="2265763"/>
            <a:ext cx="2094163" cy="646331"/>
          </a:xfrm>
          <a:prstGeom prst="rect">
            <a:avLst/>
          </a:prstGeom>
          <a:noFill/>
        </p:spPr>
        <p:txBody>
          <a:bodyPr wrap="none" rtlCol="0">
            <a:spAutoFit/>
          </a:bodyPr>
          <a:lstStyle/>
          <a:p>
            <a:pPr algn="ctr"/>
            <a:r>
              <a:rPr lang="en-CH" dirty="0">
                <a:latin typeface="Verdana" panose="020B0604030504040204" pitchFamily="34" charset="0"/>
                <a:ea typeface="Verdana" panose="020B0604030504040204" pitchFamily="34" charset="0"/>
                <a:cs typeface="Verdana" panose="020B0604030504040204" pitchFamily="34" charset="0"/>
              </a:rPr>
              <a:t>Sibling Row</a:t>
            </a:r>
            <a:br>
              <a:rPr lang="en-CH" dirty="0">
                <a:latin typeface="Verdana" panose="020B0604030504040204" pitchFamily="34" charset="0"/>
                <a:ea typeface="Verdana" panose="020B0604030504040204" pitchFamily="34" charset="0"/>
                <a:cs typeface="Verdana" panose="020B0604030504040204" pitchFamily="34" charset="0"/>
              </a:rPr>
            </a:br>
            <a:r>
              <a:rPr lang="en-CH" dirty="0">
                <a:latin typeface="Verdana" panose="020B0604030504040204" pitchFamily="34" charset="0"/>
                <a:ea typeface="Verdana" panose="020B0604030504040204" pitchFamily="34" charset="0"/>
                <a:cs typeface="Verdana" panose="020B0604030504040204" pitchFamily="34" charset="0"/>
              </a:rPr>
              <a:t>Activation Count</a:t>
            </a:r>
          </a:p>
        </p:txBody>
      </p:sp>
      <p:sp>
        <p:nvSpPr>
          <p:cNvPr id="17" name="TextBox 16">
            <a:extLst>
              <a:ext uri="{FF2B5EF4-FFF2-40B4-BE49-F238E27FC236}">
                <a16:creationId xmlns:a16="http://schemas.microsoft.com/office/drawing/2014/main" id="{E629C2F2-3617-3190-11DC-A43D6F9CF374}"/>
              </a:ext>
            </a:extLst>
          </p:cNvPr>
          <p:cNvSpPr txBox="1"/>
          <p:nvPr/>
        </p:nvSpPr>
        <p:spPr>
          <a:xfrm>
            <a:off x="1188251" y="3395191"/>
            <a:ext cx="7875361" cy="369332"/>
          </a:xfrm>
          <a:prstGeom prst="rect">
            <a:avLst/>
          </a:prstGeom>
          <a:noFill/>
        </p:spPr>
        <p:txBody>
          <a:bodyPr wrap="none" rtlCol="0">
            <a:spAutoFit/>
          </a:bodyPr>
          <a:lstStyle/>
          <a:p>
            <a:pPr marL="0" lvl="1"/>
            <a:r>
              <a:rPr lang="en-CH" dirty="0">
                <a:latin typeface="Verdana" panose="020B0604030504040204" pitchFamily="34" charset="0"/>
                <a:ea typeface="Verdana" panose="020B0604030504040204" pitchFamily="34" charset="0"/>
                <a:cs typeface="Verdana" panose="020B0604030504040204" pitchFamily="34" charset="0"/>
              </a:rPr>
              <a:t>Memory Intensive SPEC06/17,</a:t>
            </a:r>
            <a:r>
              <a:rPr lang="en-GB" dirty="0">
                <a:latin typeface="Verdana" panose="020B0604030504040204" pitchFamily="34" charset="0"/>
                <a:ea typeface="Verdana" panose="020B0604030504040204" pitchFamily="34" charset="0"/>
                <a:cs typeface="Verdana" panose="020B0604030504040204" pitchFamily="34" charset="0"/>
              </a:rPr>
              <a:t> TPC, </a:t>
            </a:r>
            <a:r>
              <a:rPr lang="en-GB" dirty="0" err="1">
                <a:latin typeface="Verdana" panose="020B0604030504040204" pitchFamily="34" charset="0"/>
                <a:ea typeface="Verdana" panose="020B0604030504040204" pitchFamily="34" charset="0"/>
                <a:cs typeface="Verdana" panose="020B0604030504040204" pitchFamily="34" charset="0"/>
              </a:rPr>
              <a:t>MediaBench</a:t>
            </a:r>
            <a:r>
              <a:rPr lang="en-GB" dirty="0">
                <a:latin typeface="Verdana" panose="020B0604030504040204" pitchFamily="34" charset="0"/>
                <a:ea typeface="Verdana" panose="020B0604030504040204" pitchFamily="34" charset="0"/>
                <a:cs typeface="Verdana" panose="020B0604030504040204" pitchFamily="34" charset="0"/>
              </a:rPr>
              <a:t>, YCSB</a:t>
            </a:r>
            <a:r>
              <a:rPr lang="en-CH" dirty="0">
                <a:latin typeface="Verdana" panose="020B0604030504040204" pitchFamily="34" charset="0"/>
                <a:ea typeface="Verdana" panose="020B0604030504040204" pitchFamily="34" charset="0"/>
                <a:cs typeface="Verdana" panose="020B0604030504040204" pitchFamily="34" charset="0"/>
              </a:rPr>
              <a:t> Workloads</a:t>
            </a:r>
          </a:p>
        </p:txBody>
      </p:sp>
      <p:cxnSp>
        <p:nvCxnSpPr>
          <p:cNvPr id="18" name="Straight Connector 17">
            <a:extLst>
              <a:ext uri="{FF2B5EF4-FFF2-40B4-BE49-F238E27FC236}">
                <a16:creationId xmlns:a16="http://schemas.microsoft.com/office/drawing/2014/main" id="{DC235B0B-442C-355A-9574-0B143E1A7E63}"/>
              </a:ext>
            </a:extLst>
          </p:cNvPr>
          <p:cNvCxnSpPr>
            <a:cxnSpLocks/>
          </p:cNvCxnSpPr>
          <p:nvPr/>
        </p:nvCxnSpPr>
        <p:spPr>
          <a:xfrm>
            <a:off x="1489149" y="2578909"/>
            <a:ext cx="7274424" cy="0"/>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C1B1368-49AC-C55D-EDCD-7D72D6B4FDC7}"/>
              </a:ext>
            </a:extLst>
          </p:cNvPr>
          <p:cNvCxnSpPr>
            <a:cxnSpLocks/>
          </p:cNvCxnSpPr>
          <p:nvPr/>
        </p:nvCxnSpPr>
        <p:spPr>
          <a:xfrm flipV="1">
            <a:off x="1369559" y="1833602"/>
            <a:ext cx="0" cy="73165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0BD9EAE-F4BD-D62B-152C-5DBF96997B63}"/>
              </a:ext>
            </a:extLst>
          </p:cNvPr>
          <p:cNvSpPr txBox="1"/>
          <p:nvPr/>
        </p:nvSpPr>
        <p:spPr>
          <a:xfrm>
            <a:off x="2703376" y="1129681"/>
            <a:ext cx="4845109" cy="461665"/>
          </a:xfrm>
          <a:prstGeom prst="rect">
            <a:avLst/>
          </a:prstGeom>
          <a:noFill/>
        </p:spPr>
        <p:txBody>
          <a:bodyPr wrap="none" rtlCol="0">
            <a:spAutoFit/>
          </a:bodyPr>
          <a:lstStyle/>
          <a:p>
            <a:pPr algn="l"/>
            <a:r>
              <a:rPr lang="en-CH" sz="2400" dirty="0">
                <a:latin typeface="Verdana" panose="020B0604030504040204" pitchFamily="34" charset="0"/>
                <a:ea typeface="Verdana" panose="020B0604030504040204" pitchFamily="34" charset="0"/>
                <a:cs typeface="Verdana" panose="020B0604030504040204" pitchFamily="34" charset="0"/>
              </a:rPr>
              <a:t>RowHammer Threshold = 125</a:t>
            </a:r>
          </a:p>
        </p:txBody>
      </p:sp>
      <p:sp>
        <p:nvSpPr>
          <p:cNvPr id="23" name="Content Placeholder 2">
            <a:extLst>
              <a:ext uri="{FF2B5EF4-FFF2-40B4-BE49-F238E27FC236}">
                <a16:creationId xmlns:a16="http://schemas.microsoft.com/office/drawing/2014/main" id="{6FE4FAAD-8522-BCEE-6A67-0908D8015354}"/>
              </a:ext>
            </a:extLst>
          </p:cNvPr>
          <p:cNvSpPr txBox="1">
            <a:spLocks/>
          </p:cNvSpPr>
          <p:nvPr/>
        </p:nvSpPr>
        <p:spPr>
          <a:xfrm>
            <a:off x="0" y="4477201"/>
            <a:ext cx="9144000" cy="1319566"/>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ct val="0"/>
              </a:spcBef>
              <a:spcAft>
                <a:spcPct val="0"/>
              </a:spcAft>
              <a:buNone/>
            </a:pPr>
            <a:r>
              <a:rPr lang="en-US" sz="2300" dirty="0">
                <a:latin typeface="Verdana" panose="020B0604030504040204" pitchFamily="34" charset="0"/>
                <a:ea typeface="Verdana" panose="020B0604030504040204" pitchFamily="34" charset="0"/>
                <a:cs typeface="Verdana" panose="020B0604030504040204" pitchFamily="34" charset="0"/>
              </a:rPr>
              <a:t>The sibling row with the highest activation count</a:t>
            </a:r>
            <a:br>
              <a:rPr lang="en-US" sz="2300" dirty="0">
                <a:latin typeface="Verdana" panose="020B0604030504040204" pitchFamily="34" charset="0"/>
                <a:ea typeface="Verdana" panose="020B0604030504040204" pitchFamily="34" charset="0"/>
                <a:cs typeface="Verdana" panose="020B0604030504040204" pitchFamily="34" charset="0"/>
              </a:rPr>
            </a:br>
            <a:r>
              <a:rPr lang="en-US" sz="23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yields an </a:t>
            </a:r>
            <a:r>
              <a:rPr lang="en-US" sz="23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even better </a:t>
            </a:r>
            <a:r>
              <a:rPr lang="en-US" sz="23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estimate for the activation count </a:t>
            </a:r>
            <a:br>
              <a:rPr lang="en-US" sz="23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br>
            <a:r>
              <a:rPr lang="en-US" sz="23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of all sibling rows</a:t>
            </a:r>
          </a:p>
        </p:txBody>
      </p:sp>
    </p:spTree>
    <p:extLst>
      <p:ext uri="{BB962C8B-B14F-4D97-AF65-F5344CB8AC3E}">
        <p14:creationId xmlns:p14="http://schemas.microsoft.com/office/powerpoint/2010/main" val="404402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B7CE-73F6-7C63-950F-B5B6CC32CBDC}"/>
              </a:ext>
            </a:extLst>
          </p:cNvPr>
          <p:cNvSpPr>
            <a:spLocks noGrp="1"/>
          </p:cNvSpPr>
          <p:nvPr>
            <p:ph type="title"/>
          </p:nvPr>
        </p:nvSpPr>
        <p:spPr/>
        <p:txBody>
          <a:bodyPr/>
          <a:lstStyle/>
          <a:p>
            <a:r>
              <a:rPr lang="en-CH" sz="2800" dirty="0"/>
              <a:t>Existing Per-Bank Activation Counters</a:t>
            </a:r>
            <a:br>
              <a:rPr lang="en-CH" sz="2800" dirty="0"/>
            </a:br>
            <a:r>
              <a:rPr lang="en-CH" sz="2800" dirty="0"/>
              <a:t>Induce High Storage Overhead</a:t>
            </a:r>
          </a:p>
        </p:txBody>
      </p:sp>
      <p:sp>
        <p:nvSpPr>
          <p:cNvPr id="3" name="Content Placeholder 2">
            <a:extLst>
              <a:ext uri="{FF2B5EF4-FFF2-40B4-BE49-F238E27FC236}">
                <a16:creationId xmlns:a16="http://schemas.microsoft.com/office/drawing/2014/main" id="{A2FA2C7F-017A-F283-1BA2-B21657057216}"/>
              </a:ext>
            </a:extLst>
          </p:cNvPr>
          <p:cNvSpPr>
            <a:spLocks noGrp="1"/>
          </p:cNvSpPr>
          <p:nvPr>
            <p:ph idx="1"/>
          </p:nvPr>
        </p:nvSpPr>
        <p:spPr>
          <a:xfrm>
            <a:off x="75991" y="906780"/>
            <a:ext cx="8987622" cy="5503297"/>
          </a:xfrm>
          <a:ln>
            <a:noFill/>
          </a:ln>
        </p:spPr>
        <p:txBody>
          <a:bodyPr/>
          <a:lstStyle/>
          <a:p>
            <a:r>
              <a:rPr lang="en-CH" sz="2600" dirty="0"/>
              <a:t>There are </a:t>
            </a:r>
            <a:r>
              <a:rPr lang="en-CH" sz="2600" dirty="0">
                <a:solidFill>
                  <a:schemeClr val="accent6">
                    <a:lumMod val="75000"/>
                  </a:schemeClr>
                </a:solidFill>
              </a:rPr>
              <a:t>many</a:t>
            </a:r>
            <a:r>
              <a:rPr lang="en-CH" sz="2600" dirty="0"/>
              <a:t> (e.g., 16) banks in a DRAM chip</a:t>
            </a:r>
          </a:p>
          <a:p>
            <a:pPr lvl="1"/>
            <a:r>
              <a:rPr lang="en-CH" sz="2100" dirty="0"/>
              <a:t>Newer DRAM standards (DDR5) have more (32) banks</a:t>
            </a:r>
          </a:p>
          <a:p>
            <a:pPr lvl="1"/>
            <a:r>
              <a:rPr lang="en-CH" sz="2100" dirty="0"/>
              <a:t># of activation counters </a:t>
            </a:r>
            <a:r>
              <a:rPr lang="en-CH" sz="2100" dirty="0">
                <a:solidFill>
                  <a:schemeClr val="accent6">
                    <a:lumMod val="75000"/>
                  </a:schemeClr>
                </a:solidFill>
              </a:rPr>
              <a:t>linearly increases </a:t>
            </a:r>
            <a:r>
              <a:rPr lang="en-CH" sz="2100" dirty="0"/>
              <a:t>with # of banks</a:t>
            </a:r>
            <a:endParaRPr lang="en-CH" sz="2100" dirty="0">
              <a:solidFill>
                <a:srgbClr val="00B050"/>
              </a:solidFill>
            </a:endParaRPr>
          </a:p>
          <a:p>
            <a:pPr marL="0" indent="0">
              <a:buClr>
                <a:schemeClr val="tx1"/>
              </a:buClr>
              <a:buNone/>
            </a:pPr>
            <a:endParaRPr lang="en-CH" sz="1000" dirty="0">
              <a:solidFill>
                <a:srgbClr val="00B050"/>
              </a:solidFill>
            </a:endParaRPr>
          </a:p>
        </p:txBody>
      </p:sp>
      <p:sp>
        <p:nvSpPr>
          <p:cNvPr id="4" name="Rectangle 3">
            <a:extLst>
              <a:ext uri="{FF2B5EF4-FFF2-40B4-BE49-F238E27FC236}">
                <a16:creationId xmlns:a16="http://schemas.microsoft.com/office/drawing/2014/main" id="{539B8736-1E31-C600-4CF6-E6255A0CFE25}"/>
              </a:ext>
            </a:extLst>
          </p:cNvPr>
          <p:cNvSpPr/>
          <p:nvPr/>
        </p:nvSpPr>
        <p:spPr>
          <a:xfrm>
            <a:off x="178421" y="4188631"/>
            <a:ext cx="5815360" cy="14847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6FB54D40-08D4-282F-CB22-118CC13FC83E}"/>
              </a:ext>
            </a:extLst>
          </p:cNvPr>
          <p:cNvSpPr/>
          <p:nvPr/>
        </p:nvSpPr>
        <p:spPr>
          <a:xfrm>
            <a:off x="311262" y="4564626"/>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A3589934-E113-98FF-B4E6-946250430A6B}"/>
              </a:ext>
            </a:extLst>
          </p:cNvPr>
          <p:cNvSpPr txBox="1"/>
          <p:nvPr/>
        </p:nvSpPr>
        <p:spPr>
          <a:xfrm>
            <a:off x="430341" y="4188632"/>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a:t>
            </a:r>
          </a:p>
        </p:txBody>
      </p:sp>
      <p:sp>
        <p:nvSpPr>
          <p:cNvPr id="10" name="Rectangle 9">
            <a:extLst>
              <a:ext uri="{FF2B5EF4-FFF2-40B4-BE49-F238E27FC236}">
                <a16:creationId xmlns:a16="http://schemas.microsoft.com/office/drawing/2014/main" id="{57D32C81-7F44-D1DA-13CD-2B3488BC37E9}"/>
              </a:ext>
            </a:extLst>
          </p:cNvPr>
          <p:cNvSpPr/>
          <p:nvPr/>
        </p:nvSpPr>
        <p:spPr>
          <a:xfrm>
            <a:off x="311262" y="4719319"/>
            <a:ext cx="150866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Counter X</a:t>
            </a:r>
          </a:p>
        </p:txBody>
      </p:sp>
      <p:sp>
        <p:nvSpPr>
          <p:cNvPr id="11" name="Rectangle 10">
            <a:extLst>
              <a:ext uri="{FF2B5EF4-FFF2-40B4-BE49-F238E27FC236}">
                <a16:creationId xmlns:a16="http://schemas.microsoft.com/office/drawing/2014/main" id="{7D3D5B8D-AB2C-FFF2-4DFA-8906C68532F5}"/>
              </a:ext>
            </a:extLst>
          </p:cNvPr>
          <p:cNvSpPr/>
          <p:nvPr/>
        </p:nvSpPr>
        <p:spPr>
          <a:xfrm>
            <a:off x="1939001" y="4564626"/>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A1F8C002-9E48-6DAC-17DC-54ABE8BFCE25}"/>
              </a:ext>
            </a:extLst>
          </p:cNvPr>
          <p:cNvSpPr txBox="1"/>
          <p:nvPr/>
        </p:nvSpPr>
        <p:spPr>
          <a:xfrm>
            <a:off x="2058080" y="4188632"/>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a:t>
            </a:r>
          </a:p>
        </p:txBody>
      </p:sp>
      <p:sp>
        <p:nvSpPr>
          <p:cNvPr id="16" name="Rectangle 15">
            <a:extLst>
              <a:ext uri="{FF2B5EF4-FFF2-40B4-BE49-F238E27FC236}">
                <a16:creationId xmlns:a16="http://schemas.microsoft.com/office/drawing/2014/main" id="{D3160687-5AEA-1AFA-6879-642E7C6ACAFA}"/>
              </a:ext>
            </a:extLst>
          </p:cNvPr>
          <p:cNvSpPr/>
          <p:nvPr/>
        </p:nvSpPr>
        <p:spPr>
          <a:xfrm>
            <a:off x="1939001" y="4719319"/>
            <a:ext cx="150866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Counter X</a:t>
            </a:r>
          </a:p>
        </p:txBody>
      </p:sp>
      <p:sp>
        <p:nvSpPr>
          <p:cNvPr id="17" name="Rectangle 16">
            <a:extLst>
              <a:ext uri="{FF2B5EF4-FFF2-40B4-BE49-F238E27FC236}">
                <a16:creationId xmlns:a16="http://schemas.microsoft.com/office/drawing/2014/main" id="{47D92974-8AEA-DFDF-9758-72394A67C571}"/>
              </a:ext>
            </a:extLst>
          </p:cNvPr>
          <p:cNvSpPr/>
          <p:nvPr/>
        </p:nvSpPr>
        <p:spPr>
          <a:xfrm>
            <a:off x="4311968" y="4564626"/>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39EA15C7-891D-A679-CC43-26F049E02614}"/>
              </a:ext>
            </a:extLst>
          </p:cNvPr>
          <p:cNvSpPr txBox="1"/>
          <p:nvPr/>
        </p:nvSpPr>
        <p:spPr>
          <a:xfrm>
            <a:off x="4431047" y="4188632"/>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15</a:t>
            </a:r>
          </a:p>
        </p:txBody>
      </p:sp>
      <p:sp>
        <p:nvSpPr>
          <p:cNvPr id="32" name="Rectangle 31">
            <a:extLst>
              <a:ext uri="{FF2B5EF4-FFF2-40B4-BE49-F238E27FC236}">
                <a16:creationId xmlns:a16="http://schemas.microsoft.com/office/drawing/2014/main" id="{2EA78715-0F33-2625-CE2A-4386389BAC22}"/>
              </a:ext>
            </a:extLst>
          </p:cNvPr>
          <p:cNvSpPr/>
          <p:nvPr/>
        </p:nvSpPr>
        <p:spPr>
          <a:xfrm>
            <a:off x="4311968" y="4719319"/>
            <a:ext cx="150866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Counter X</a:t>
            </a:r>
          </a:p>
        </p:txBody>
      </p:sp>
      <p:sp>
        <p:nvSpPr>
          <p:cNvPr id="35" name="TextBox 34">
            <a:extLst>
              <a:ext uri="{FF2B5EF4-FFF2-40B4-BE49-F238E27FC236}">
                <a16:creationId xmlns:a16="http://schemas.microsoft.com/office/drawing/2014/main" id="{0E21FEF0-D67D-B921-BE54-1C1BD5CF09A1}"/>
              </a:ext>
            </a:extLst>
          </p:cNvPr>
          <p:cNvSpPr txBox="1"/>
          <p:nvPr/>
        </p:nvSpPr>
        <p:spPr>
          <a:xfrm>
            <a:off x="3247168" y="4764681"/>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36" name="TextBox 35">
            <a:extLst>
              <a:ext uri="{FF2B5EF4-FFF2-40B4-BE49-F238E27FC236}">
                <a16:creationId xmlns:a16="http://schemas.microsoft.com/office/drawing/2014/main" id="{1992C8C6-A637-91A6-8C57-8DE17D311CDC}"/>
              </a:ext>
            </a:extLst>
          </p:cNvPr>
          <p:cNvSpPr txBox="1"/>
          <p:nvPr/>
        </p:nvSpPr>
        <p:spPr>
          <a:xfrm>
            <a:off x="3247168" y="4464378"/>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37" name="TextBox 36">
            <a:extLst>
              <a:ext uri="{FF2B5EF4-FFF2-40B4-BE49-F238E27FC236}">
                <a16:creationId xmlns:a16="http://schemas.microsoft.com/office/drawing/2014/main" id="{8A9DC172-D74D-8C08-0E21-FB8756D3E8A9}"/>
              </a:ext>
            </a:extLst>
          </p:cNvPr>
          <p:cNvSpPr txBox="1"/>
          <p:nvPr/>
        </p:nvSpPr>
        <p:spPr>
          <a:xfrm>
            <a:off x="3247168" y="4119767"/>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38" name="TextBox 37">
            <a:extLst>
              <a:ext uri="{FF2B5EF4-FFF2-40B4-BE49-F238E27FC236}">
                <a16:creationId xmlns:a16="http://schemas.microsoft.com/office/drawing/2014/main" id="{68490BB3-A96C-78D6-33AC-A2DB981691CE}"/>
              </a:ext>
            </a:extLst>
          </p:cNvPr>
          <p:cNvSpPr txBox="1"/>
          <p:nvPr/>
        </p:nvSpPr>
        <p:spPr>
          <a:xfrm>
            <a:off x="1181028" y="5304037"/>
            <a:ext cx="3810146" cy="369332"/>
          </a:xfrm>
          <a:prstGeom prst="rect">
            <a:avLst/>
          </a:prstGeom>
          <a:noFill/>
        </p:spPr>
        <p:txBody>
          <a:bodyPr wrap="none" rtlCol="0">
            <a:spAutoFit/>
          </a:bodyPr>
          <a:lstStyle/>
          <a:p>
            <a:pPr algn="ctr"/>
            <a:r>
              <a:rPr lang="en-CH" dirty="0">
                <a:latin typeface="Verdana" panose="020B0604030504040204" pitchFamily="34" charset="0"/>
                <a:ea typeface="Verdana" panose="020B0604030504040204" pitchFamily="34" charset="0"/>
                <a:cs typeface="Verdana" panose="020B0604030504040204" pitchFamily="34" charset="0"/>
              </a:rPr>
              <a:t>Existing Row Activation Tracker</a:t>
            </a:r>
          </a:p>
        </p:txBody>
      </p:sp>
      <p:sp>
        <p:nvSpPr>
          <p:cNvPr id="40" name="TextBox 39">
            <a:extLst>
              <a:ext uri="{FF2B5EF4-FFF2-40B4-BE49-F238E27FC236}">
                <a16:creationId xmlns:a16="http://schemas.microsoft.com/office/drawing/2014/main" id="{97C33342-A022-0D07-27F2-955AA66A6B3A}"/>
              </a:ext>
            </a:extLst>
          </p:cNvPr>
          <p:cNvSpPr txBox="1"/>
          <p:nvPr/>
        </p:nvSpPr>
        <p:spPr>
          <a:xfrm>
            <a:off x="6185515" y="4572100"/>
            <a:ext cx="2870402" cy="707886"/>
          </a:xfrm>
          <a:prstGeom prst="rect">
            <a:avLst/>
          </a:prstGeom>
          <a:noFill/>
        </p:spPr>
        <p:txBody>
          <a:bodyPr wrap="none" rtlCol="0">
            <a:spAutoFit/>
          </a:bodyPr>
          <a:lstStyle/>
          <a:p>
            <a:pPr algn="ctr"/>
            <a:r>
              <a:rPr lang="en-CH"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Need twice as many </a:t>
            </a:r>
            <a:br>
              <a:rPr lang="en-CH"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br>
            <a:r>
              <a:rPr lang="en-CH"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counters for DDR5</a:t>
            </a:r>
          </a:p>
        </p:txBody>
      </p:sp>
    </p:spTree>
    <p:extLst>
      <p:ext uri="{BB962C8B-B14F-4D97-AF65-F5344CB8AC3E}">
        <p14:creationId xmlns:p14="http://schemas.microsoft.com/office/powerpoint/2010/main" val="33466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75F9F97-370F-4335-D64B-DB96BC4C565E}"/>
              </a:ext>
            </a:extLst>
          </p:cNvPr>
          <p:cNvSpPr/>
          <p:nvPr/>
        </p:nvSpPr>
        <p:spPr>
          <a:xfrm>
            <a:off x="178421" y="4188631"/>
            <a:ext cx="5815360" cy="14847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B09AB7CE-73F6-7C63-950F-B5B6CC32CBDC}"/>
              </a:ext>
            </a:extLst>
          </p:cNvPr>
          <p:cNvSpPr>
            <a:spLocks noGrp="1"/>
          </p:cNvSpPr>
          <p:nvPr>
            <p:ph type="title"/>
          </p:nvPr>
        </p:nvSpPr>
        <p:spPr/>
        <p:txBody>
          <a:bodyPr/>
          <a:lstStyle/>
          <a:p>
            <a:r>
              <a:rPr lang="en-CH" dirty="0"/>
              <a:t>ABACuS: Key Idea</a:t>
            </a:r>
          </a:p>
        </p:txBody>
      </p:sp>
      <p:sp>
        <p:nvSpPr>
          <p:cNvPr id="3" name="Content Placeholder 2">
            <a:extLst>
              <a:ext uri="{FF2B5EF4-FFF2-40B4-BE49-F238E27FC236}">
                <a16:creationId xmlns:a16="http://schemas.microsoft.com/office/drawing/2014/main" id="{A2FA2C7F-017A-F283-1BA2-B21657057216}"/>
              </a:ext>
            </a:extLst>
          </p:cNvPr>
          <p:cNvSpPr>
            <a:spLocks noGrp="1"/>
          </p:cNvSpPr>
          <p:nvPr>
            <p:ph idx="1"/>
          </p:nvPr>
        </p:nvSpPr>
        <p:spPr>
          <a:xfrm>
            <a:off x="75991" y="906780"/>
            <a:ext cx="8987622" cy="5503297"/>
          </a:xfrm>
          <a:ln>
            <a:noFill/>
          </a:ln>
        </p:spPr>
        <p:txBody>
          <a:bodyPr/>
          <a:lstStyle/>
          <a:p>
            <a:r>
              <a:rPr lang="en-CH" sz="2600" dirty="0"/>
              <a:t>There are </a:t>
            </a:r>
            <a:r>
              <a:rPr lang="en-CH" sz="2600" dirty="0">
                <a:solidFill>
                  <a:schemeClr val="accent6">
                    <a:lumMod val="75000"/>
                  </a:schemeClr>
                </a:solidFill>
              </a:rPr>
              <a:t>many</a:t>
            </a:r>
            <a:r>
              <a:rPr lang="en-CH" sz="2600" dirty="0"/>
              <a:t> (e.g., 16) banks in a DRAM chip</a:t>
            </a:r>
          </a:p>
          <a:p>
            <a:pPr lvl="1"/>
            <a:r>
              <a:rPr lang="en-CH" sz="2100" dirty="0"/>
              <a:t>Newer DRAM standards (DDR5) have more (32) banks</a:t>
            </a:r>
          </a:p>
          <a:p>
            <a:pPr lvl="1"/>
            <a:r>
              <a:rPr lang="en-CH" sz="2100" dirty="0"/>
              <a:t># of activation counters </a:t>
            </a:r>
            <a:r>
              <a:rPr lang="en-CH" sz="2100" dirty="0">
                <a:solidFill>
                  <a:schemeClr val="accent6">
                    <a:lumMod val="75000"/>
                  </a:schemeClr>
                </a:solidFill>
              </a:rPr>
              <a:t>linearly increases </a:t>
            </a:r>
            <a:r>
              <a:rPr lang="en-CH" sz="2100" dirty="0"/>
              <a:t>with # of banks</a:t>
            </a:r>
            <a:endParaRPr lang="en-CH" sz="2100" dirty="0">
              <a:solidFill>
                <a:srgbClr val="00B050"/>
              </a:solidFill>
            </a:endParaRPr>
          </a:p>
          <a:p>
            <a:pPr marL="0" indent="0">
              <a:buClr>
                <a:schemeClr val="tx1"/>
              </a:buClr>
              <a:buNone/>
            </a:pPr>
            <a:endParaRPr lang="en-CH" sz="1000" dirty="0">
              <a:solidFill>
                <a:srgbClr val="00B050"/>
              </a:solidFill>
            </a:endParaRPr>
          </a:p>
          <a:p>
            <a:pPr>
              <a:buClr>
                <a:schemeClr val="tx1"/>
              </a:buClr>
            </a:pPr>
            <a:r>
              <a:rPr lang="en-CH" sz="2600" dirty="0"/>
              <a:t>Sibling rows </a:t>
            </a:r>
            <a:r>
              <a:rPr lang="en-CH" sz="2600" dirty="0">
                <a:solidFill>
                  <a:schemeClr val="accent1">
                    <a:lumMod val="75000"/>
                  </a:schemeClr>
                </a:solidFill>
              </a:rPr>
              <a:t>have similar activation counts</a:t>
            </a:r>
          </a:p>
          <a:p>
            <a:pPr>
              <a:buClr>
                <a:schemeClr val="tx1"/>
              </a:buClr>
            </a:pPr>
            <a:endParaRPr lang="en-CH" sz="1000" dirty="0">
              <a:solidFill>
                <a:schemeClr val="accent1">
                  <a:lumMod val="75000"/>
                </a:schemeClr>
              </a:solidFill>
            </a:endParaRPr>
          </a:p>
          <a:p>
            <a:pPr>
              <a:buClr>
                <a:schemeClr val="tx1"/>
              </a:buClr>
            </a:pPr>
            <a:r>
              <a:rPr lang="en-CH" sz="2600" dirty="0"/>
              <a:t>Have </a:t>
            </a:r>
            <a:r>
              <a:rPr lang="en-CH" sz="2600" dirty="0">
                <a:solidFill>
                  <a:schemeClr val="accent6">
                    <a:lumMod val="75000"/>
                  </a:schemeClr>
                </a:solidFill>
              </a:rPr>
              <a:t>one counter for all siblings</a:t>
            </a:r>
          </a:p>
          <a:p>
            <a:pPr lvl="1">
              <a:buClr>
                <a:schemeClr val="tx1"/>
              </a:buClr>
            </a:pPr>
            <a:r>
              <a:rPr lang="en-CH" sz="1800" dirty="0">
                <a:solidFill>
                  <a:schemeClr val="accent4">
                    <a:lumMod val="75000"/>
                  </a:schemeClr>
                </a:solidFill>
              </a:rPr>
              <a:t>Reduce</a:t>
            </a:r>
            <a:r>
              <a:rPr lang="en-CH" sz="1800" dirty="0"/>
              <a:t> the number of counters by a </a:t>
            </a:r>
            <a:r>
              <a:rPr lang="en-CH" sz="1800" dirty="0">
                <a:solidFill>
                  <a:schemeClr val="accent4">
                    <a:lumMod val="75000"/>
                  </a:schemeClr>
                </a:solidFill>
              </a:rPr>
              <a:t>factor of the number of banks</a:t>
            </a:r>
          </a:p>
        </p:txBody>
      </p:sp>
      <p:sp>
        <p:nvSpPr>
          <p:cNvPr id="5" name="Rectangle 4">
            <a:extLst>
              <a:ext uri="{FF2B5EF4-FFF2-40B4-BE49-F238E27FC236}">
                <a16:creationId xmlns:a16="http://schemas.microsoft.com/office/drawing/2014/main" id="{63BE2483-FF8E-68DE-1C25-299B3F94FB11}"/>
              </a:ext>
            </a:extLst>
          </p:cNvPr>
          <p:cNvSpPr/>
          <p:nvPr/>
        </p:nvSpPr>
        <p:spPr>
          <a:xfrm>
            <a:off x="311262" y="4564626"/>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037406EC-5446-A0D9-237B-FF39E5E06A44}"/>
              </a:ext>
            </a:extLst>
          </p:cNvPr>
          <p:cNvSpPr txBox="1"/>
          <p:nvPr/>
        </p:nvSpPr>
        <p:spPr>
          <a:xfrm>
            <a:off x="430341" y="4188632"/>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a:t>
            </a:r>
          </a:p>
        </p:txBody>
      </p:sp>
      <p:sp>
        <p:nvSpPr>
          <p:cNvPr id="8" name="Rectangle 7">
            <a:extLst>
              <a:ext uri="{FF2B5EF4-FFF2-40B4-BE49-F238E27FC236}">
                <a16:creationId xmlns:a16="http://schemas.microsoft.com/office/drawing/2014/main" id="{0DC84878-63AC-ACF5-AEFD-DB6A4DD49CBF}"/>
              </a:ext>
            </a:extLst>
          </p:cNvPr>
          <p:cNvSpPr/>
          <p:nvPr/>
        </p:nvSpPr>
        <p:spPr>
          <a:xfrm>
            <a:off x="311262" y="4719319"/>
            <a:ext cx="150866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Counter X</a:t>
            </a:r>
          </a:p>
        </p:txBody>
      </p:sp>
      <p:sp>
        <p:nvSpPr>
          <p:cNvPr id="12" name="Rectangle 11">
            <a:extLst>
              <a:ext uri="{FF2B5EF4-FFF2-40B4-BE49-F238E27FC236}">
                <a16:creationId xmlns:a16="http://schemas.microsoft.com/office/drawing/2014/main" id="{FDDFCEA3-D9D2-88B6-7467-A15C0A94C58D}"/>
              </a:ext>
            </a:extLst>
          </p:cNvPr>
          <p:cNvSpPr/>
          <p:nvPr/>
        </p:nvSpPr>
        <p:spPr>
          <a:xfrm>
            <a:off x="1939001" y="4564626"/>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A297EE46-8222-7C9B-1471-3CEDD7A39B1B}"/>
              </a:ext>
            </a:extLst>
          </p:cNvPr>
          <p:cNvSpPr txBox="1"/>
          <p:nvPr/>
        </p:nvSpPr>
        <p:spPr>
          <a:xfrm>
            <a:off x="2058080" y="4188632"/>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a:t>
            </a:r>
          </a:p>
        </p:txBody>
      </p:sp>
      <p:sp>
        <p:nvSpPr>
          <p:cNvPr id="14" name="Rectangle 13">
            <a:extLst>
              <a:ext uri="{FF2B5EF4-FFF2-40B4-BE49-F238E27FC236}">
                <a16:creationId xmlns:a16="http://schemas.microsoft.com/office/drawing/2014/main" id="{CE3DAE36-776F-7AD6-4EDA-7F64DCFB36A0}"/>
              </a:ext>
            </a:extLst>
          </p:cNvPr>
          <p:cNvSpPr/>
          <p:nvPr/>
        </p:nvSpPr>
        <p:spPr>
          <a:xfrm>
            <a:off x="1939001" y="4719319"/>
            <a:ext cx="150866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Counter X</a:t>
            </a:r>
          </a:p>
        </p:txBody>
      </p:sp>
      <p:sp>
        <p:nvSpPr>
          <p:cNvPr id="18" name="Rectangle 17">
            <a:extLst>
              <a:ext uri="{FF2B5EF4-FFF2-40B4-BE49-F238E27FC236}">
                <a16:creationId xmlns:a16="http://schemas.microsoft.com/office/drawing/2014/main" id="{F84ACD39-C018-01EB-C679-7FAC65D0D27F}"/>
              </a:ext>
            </a:extLst>
          </p:cNvPr>
          <p:cNvSpPr/>
          <p:nvPr/>
        </p:nvSpPr>
        <p:spPr>
          <a:xfrm>
            <a:off x="4311968" y="4564626"/>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4347E124-A9E8-EB65-A6E5-76E64BE26E55}"/>
              </a:ext>
            </a:extLst>
          </p:cNvPr>
          <p:cNvSpPr txBox="1"/>
          <p:nvPr/>
        </p:nvSpPr>
        <p:spPr>
          <a:xfrm>
            <a:off x="4431047" y="4188632"/>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15</a:t>
            </a:r>
          </a:p>
        </p:txBody>
      </p:sp>
      <p:sp>
        <p:nvSpPr>
          <p:cNvPr id="20" name="Rectangle 19">
            <a:extLst>
              <a:ext uri="{FF2B5EF4-FFF2-40B4-BE49-F238E27FC236}">
                <a16:creationId xmlns:a16="http://schemas.microsoft.com/office/drawing/2014/main" id="{11B14B51-71BC-8CF8-D647-FAFB5C4572E9}"/>
              </a:ext>
            </a:extLst>
          </p:cNvPr>
          <p:cNvSpPr/>
          <p:nvPr/>
        </p:nvSpPr>
        <p:spPr>
          <a:xfrm>
            <a:off x="4311968" y="4719319"/>
            <a:ext cx="150866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Counter X</a:t>
            </a:r>
          </a:p>
        </p:txBody>
      </p:sp>
      <p:sp>
        <p:nvSpPr>
          <p:cNvPr id="21" name="TextBox 20">
            <a:extLst>
              <a:ext uri="{FF2B5EF4-FFF2-40B4-BE49-F238E27FC236}">
                <a16:creationId xmlns:a16="http://schemas.microsoft.com/office/drawing/2014/main" id="{505894DB-F61E-0BD3-2257-289479644B70}"/>
              </a:ext>
            </a:extLst>
          </p:cNvPr>
          <p:cNvSpPr txBox="1"/>
          <p:nvPr/>
        </p:nvSpPr>
        <p:spPr>
          <a:xfrm>
            <a:off x="3247168" y="4764681"/>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22" name="TextBox 21">
            <a:extLst>
              <a:ext uri="{FF2B5EF4-FFF2-40B4-BE49-F238E27FC236}">
                <a16:creationId xmlns:a16="http://schemas.microsoft.com/office/drawing/2014/main" id="{81E1E79A-6222-8782-858F-59EAA40C012A}"/>
              </a:ext>
            </a:extLst>
          </p:cNvPr>
          <p:cNvSpPr txBox="1"/>
          <p:nvPr/>
        </p:nvSpPr>
        <p:spPr>
          <a:xfrm>
            <a:off x="3247168" y="4464378"/>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23" name="TextBox 22">
            <a:extLst>
              <a:ext uri="{FF2B5EF4-FFF2-40B4-BE49-F238E27FC236}">
                <a16:creationId xmlns:a16="http://schemas.microsoft.com/office/drawing/2014/main" id="{3298059C-3B49-825A-78DA-AD7622659E03}"/>
              </a:ext>
            </a:extLst>
          </p:cNvPr>
          <p:cNvSpPr txBox="1"/>
          <p:nvPr/>
        </p:nvSpPr>
        <p:spPr>
          <a:xfrm>
            <a:off x="3247168" y="4119767"/>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24" name="Rectangle 23">
            <a:extLst>
              <a:ext uri="{FF2B5EF4-FFF2-40B4-BE49-F238E27FC236}">
                <a16:creationId xmlns:a16="http://schemas.microsoft.com/office/drawing/2014/main" id="{0247B056-DF52-18C2-5A12-4DDEDA92EDA5}"/>
              </a:ext>
            </a:extLst>
          </p:cNvPr>
          <p:cNvSpPr/>
          <p:nvPr/>
        </p:nvSpPr>
        <p:spPr>
          <a:xfrm>
            <a:off x="6860163" y="4564626"/>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1E011EDD-3A78-BD60-4869-EBA122FD950B}"/>
              </a:ext>
            </a:extLst>
          </p:cNvPr>
          <p:cNvSpPr txBox="1"/>
          <p:nvPr/>
        </p:nvSpPr>
        <p:spPr>
          <a:xfrm>
            <a:off x="6854955" y="4188632"/>
            <a:ext cx="1513868"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0-15</a:t>
            </a:r>
          </a:p>
        </p:txBody>
      </p:sp>
      <p:sp>
        <p:nvSpPr>
          <p:cNvPr id="26" name="Rectangle 25">
            <a:extLst>
              <a:ext uri="{FF2B5EF4-FFF2-40B4-BE49-F238E27FC236}">
                <a16:creationId xmlns:a16="http://schemas.microsoft.com/office/drawing/2014/main" id="{6BFAF68E-F925-E5C0-CF89-6390BFC100F1}"/>
              </a:ext>
            </a:extLst>
          </p:cNvPr>
          <p:cNvSpPr/>
          <p:nvPr/>
        </p:nvSpPr>
        <p:spPr>
          <a:xfrm>
            <a:off x="6860163" y="4719319"/>
            <a:ext cx="1508660" cy="323134"/>
          </a:xfrm>
          <a:prstGeom prst="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Counter X</a:t>
            </a:r>
          </a:p>
        </p:txBody>
      </p:sp>
      <p:sp>
        <p:nvSpPr>
          <p:cNvPr id="29" name="TextBox 28">
            <a:extLst>
              <a:ext uri="{FF2B5EF4-FFF2-40B4-BE49-F238E27FC236}">
                <a16:creationId xmlns:a16="http://schemas.microsoft.com/office/drawing/2014/main" id="{E1B942F2-AEC8-E6F4-E8F1-A53FE2BB605D}"/>
              </a:ext>
            </a:extLst>
          </p:cNvPr>
          <p:cNvSpPr txBox="1"/>
          <p:nvPr/>
        </p:nvSpPr>
        <p:spPr>
          <a:xfrm>
            <a:off x="1181028" y="5304037"/>
            <a:ext cx="3810146" cy="369332"/>
          </a:xfrm>
          <a:prstGeom prst="rect">
            <a:avLst/>
          </a:prstGeom>
          <a:noFill/>
        </p:spPr>
        <p:txBody>
          <a:bodyPr wrap="none" rtlCol="0">
            <a:spAutoFit/>
          </a:bodyPr>
          <a:lstStyle/>
          <a:p>
            <a:pPr algn="ctr"/>
            <a:r>
              <a:rPr lang="en-CH" dirty="0">
                <a:latin typeface="Verdana" panose="020B0604030504040204" pitchFamily="34" charset="0"/>
                <a:ea typeface="Verdana" panose="020B0604030504040204" pitchFamily="34" charset="0"/>
                <a:cs typeface="Verdana" panose="020B0604030504040204" pitchFamily="34" charset="0"/>
              </a:rPr>
              <a:t>Existing Row Activation Tracker</a:t>
            </a:r>
          </a:p>
        </p:txBody>
      </p:sp>
      <p:sp>
        <p:nvSpPr>
          <p:cNvPr id="30" name="Rectangle 29">
            <a:extLst>
              <a:ext uri="{FF2B5EF4-FFF2-40B4-BE49-F238E27FC236}">
                <a16:creationId xmlns:a16="http://schemas.microsoft.com/office/drawing/2014/main" id="{2BC2CA8C-8FD4-FA77-1D41-4E4AF919FCF7}"/>
              </a:ext>
            </a:extLst>
          </p:cNvPr>
          <p:cNvSpPr/>
          <p:nvPr/>
        </p:nvSpPr>
        <p:spPr>
          <a:xfrm>
            <a:off x="6180262" y="4188631"/>
            <a:ext cx="2785317" cy="1484737"/>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id="{E2D66EDD-A547-04BF-E936-B18B2D48FC9C}"/>
              </a:ext>
            </a:extLst>
          </p:cNvPr>
          <p:cNvSpPr txBox="1"/>
          <p:nvPr/>
        </p:nvSpPr>
        <p:spPr>
          <a:xfrm>
            <a:off x="6148491" y="5298769"/>
            <a:ext cx="2848857" cy="369332"/>
          </a:xfrm>
          <a:prstGeom prst="rect">
            <a:avLst/>
          </a:prstGeom>
          <a:noFill/>
        </p:spPr>
        <p:txBody>
          <a:bodyPr wrap="none" rtlCol="0">
            <a:spAutoFit/>
          </a:bodyPr>
          <a:lstStyle/>
          <a:p>
            <a:pPr algn="ctr"/>
            <a:r>
              <a:rPr lang="en-CH"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ABACuS-Based Tracker</a:t>
            </a:r>
          </a:p>
        </p:txBody>
      </p:sp>
      <p:cxnSp>
        <p:nvCxnSpPr>
          <p:cNvPr id="33" name="Curved Connector 32">
            <a:extLst>
              <a:ext uri="{FF2B5EF4-FFF2-40B4-BE49-F238E27FC236}">
                <a16:creationId xmlns:a16="http://schemas.microsoft.com/office/drawing/2014/main" id="{18115A5D-31C8-2806-CCD1-467E8A6BF9C8}"/>
              </a:ext>
            </a:extLst>
          </p:cNvPr>
          <p:cNvCxnSpPr>
            <a:stCxn id="28" idx="2"/>
            <a:endCxn id="31" idx="2"/>
          </p:cNvCxnSpPr>
          <p:nvPr/>
        </p:nvCxnSpPr>
        <p:spPr>
          <a:xfrm rot="5400000" flipH="1" flipV="1">
            <a:off x="5326876" y="3427325"/>
            <a:ext cx="5267" cy="4486819"/>
          </a:xfrm>
          <a:prstGeom prst="curvedConnector3">
            <a:avLst>
              <a:gd name="adj1" fmla="val -4340232"/>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C62B4F-9B8A-210A-96CB-E13D0AB27E95}"/>
              </a:ext>
            </a:extLst>
          </p:cNvPr>
          <p:cNvSpPr txBox="1"/>
          <p:nvPr/>
        </p:nvSpPr>
        <p:spPr>
          <a:xfrm>
            <a:off x="2396655" y="6016749"/>
            <a:ext cx="5865708" cy="461665"/>
          </a:xfrm>
          <a:prstGeom prst="rect">
            <a:avLst/>
          </a:prstGeom>
          <a:noFill/>
        </p:spPr>
        <p:txBody>
          <a:bodyPr wrap="none" rtlCol="0">
            <a:spAutoFit/>
          </a:bodyPr>
          <a:lstStyle/>
          <a:p>
            <a:pPr algn="l"/>
            <a:r>
              <a:rPr lang="en-CH" sz="24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16x reduction in number of counters</a:t>
            </a:r>
          </a:p>
        </p:txBody>
      </p:sp>
    </p:spTree>
    <p:extLst>
      <p:ext uri="{BB962C8B-B14F-4D97-AF65-F5344CB8AC3E}">
        <p14:creationId xmlns:p14="http://schemas.microsoft.com/office/powerpoint/2010/main" val="18344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30" grpId="0" animBg="1"/>
      <p:bldP spid="31"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346B9-4608-6873-7ADE-CECAA9A3E323}"/>
              </a:ext>
            </a:extLst>
          </p:cNvPr>
          <p:cNvSpPr>
            <a:spLocks noGrp="1"/>
          </p:cNvSpPr>
          <p:nvPr>
            <p:ph type="title"/>
          </p:nvPr>
        </p:nvSpPr>
        <p:spPr/>
        <p:txBody>
          <a:bodyPr/>
          <a:lstStyle/>
          <a:p>
            <a:r>
              <a:rPr lang="en-US" sz="4400" dirty="0"/>
              <a:t>Maximum Activation Count</a:t>
            </a:r>
            <a:endParaRPr lang="en-TR" sz="4400" dirty="0"/>
          </a:p>
        </p:txBody>
      </p:sp>
      <p:sp>
        <p:nvSpPr>
          <p:cNvPr id="3" name="Content Placeholder 2">
            <a:extLst>
              <a:ext uri="{FF2B5EF4-FFF2-40B4-BE49-F238E27FC236}">
                <a16:creationId xmlns:a16="http://schemas.microsoft.com/office/drawing/2014/main" id="{176DC834-4826-67ED-FEA6-B4B79EC52F58}"/>
              </a:ext>
            </a:extLst>
          </p:cNvPr>
          <p:cNvSpPr>
            <a:spLocks noGrp="1"/>
          </p:cNvSpPr>
          <p:nvPr>
            <p:ph idx="1"/>
          </p:nvPr>
        </p:nvSpPr>
        <p:spPr>
          <a:xfrm>
            <a:off x="75991" y="1005142"/>
            <a:ext cx="8987622" cy="5404935"/>
          </a:xfrm>
        </p:spPr>
        <p:txBody>
          <a:bodyPr/>
          <a:lstStyle/>
          <a:p>
            <a:r>
              <a:rPr lang="en-TR" sz="3000" dirty="0"/>
              <a:t>Track the </a:t>
            </a:r>
            <a:r>
              <a:rPr lang="en-TR" sz="3000" dirty="0">
                <a:solidFill>
                  <a:schemeClr val="accent6">
                    <a:lumMod val="75000"/>
                  </a:schemeClr>
                </a:solidFill>
              </a:rPr>
              <a:t>maximum</a:t>
            </a:r>
            <a:r>
              <a:rPr lang="en-TR" sz="3000" dirty="0"/>
              <a:t> (worst) </a:t>
            </a:r>
            <a:r>
              <a:rPr lang="en-TR" sz="3000" dirty="0">
                <a:solidFill>
                  <a:schemeClr val="accent6">
                    <a:lumMod val="75000"/>
                  </a:schemeClr>
                </a:solidFill>
              </a:rPr>
              <a:t>activation count </a:t>
            </a:r>
            <a:br>
              <a:rPr lang="en-US" sz="3000" dirty="0">
                <a:solidFill>
                  <a:schemeClr val="accent6">
                    <a:lumMod val="75000"/>
                  </a:schemeClr>
                </a:solidFill>
              </a:rPr>
            </a:br>
            <a:r>
              <a:rPr lang="en-US" sz="3000" dirty="0">
                <a:solidFill>
                  <a:schemeClr val="accent6">
                    <a:lumMod val="75000"/>
                  </a:schemeClr>
                </a:solidFill>
              </a:rPr>
              <a:t>across all </a:t>
            </a:r>
            <a:r>
              <a:rPr lang="en-TR" sz="3000" dirty="0"/>
              <a:t>sibling rows using </a:t>
            </a:r>
            <a:r>
              <a:rPr lang="en-TR" sz="3000" dirty="0">
                <a:solidFill>
                  <a:schemeClr val="accent4">
                    <a:lumMod val="75000"/>
                  </a:schemeClr>
                </a:solidFill>
              </a:rPr>
              <a:t>one counter</a:t>
            </a:r>
            <a:endParaRPr lang="en-US" sz="3000" dirty="0">
              <a:solidFill>
                <a:schemeClr val="accent4">
                  <a:lumMod val="75000"/>
                </a:schemeClr>
              </a:solidFill>
            </a:endParaRPr>
          </a:p>
          <a:p>
            <a:endParaRPr lang="en-US" sz="3000" dirty="0">
              <a:solidFill>
                <a:schemeClr val="accent4">
                  <a:lumMod val="75000"/>
                </a:schemeClr>
              </a:solidFill>
            </a:endParaRPr>
          </a:p>
          <a:p>
            <a:endParaRPr lang="en-US" sz="3000" dirty="0">
              <a:solidFill>
                <a:schemeClr val="accent4">
                  <a:lumMod val="75000"/>
                </a:schemeClr>
              </a:solidFill>
            </a:endParaRPr>
          </a:p>
          <a:p>
            <a:endParaRPr lang="en-US" sz="3000" dirty="0">
              <a:solidFill>
                <a:schemeClr val="accent4">
                  <a:lumMod val="75000"/>
                </a:schemeClr>
              </a:solidFill>
            </a:endParaRPr>
          </a:p>
          <a:p>
            <a:endParaRPr lang="en-US" sz="3000" dirty="0">
              <a:solidFill>
                <a:schemeClr val="accent4">
                  <a:lumMod val="75000"/>
                </a:schemeClr>
              </a:solidFill>
            </a:endParaRPr>
          </a:p>
          <a:p>
            <a:pPr marL="0" indent="0">
              <a:buNone/>
            </a:pPr>
            <a:endParaRPr lang="en-US" sz="3000" dirty="0"/>
          </a:p>
        </p:txBody>
      </p:sp>
      <p:sp>
        <p:nvSpPr>
          <p:cNvPr id="5" name="Rectangle 4">
            <a:extLst>
              <a:ext uri="{FF2B5EF4-FFF2-40B4-BE49-F238E27FC236}">
                <a16:creationId xmlns:a16="http://schemas.microsoft.com/office/drawing/2014/main" id="{592F5E68-4B22-B6E1-CB57-70DF9EAB19F6}"/>
              </a:ext>
            </a:extLst>
          </p:cNvPr>
          <p:cNvSpPr/>
          <p:nvPr/>
        </p:nvSpPr>
        <p:spPr>
          <a:xfrm>
            <a:off x="178422" y="2168242"/>
            <a:ext cx="5815360" cy="14847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2744031C-5800-645D-CBD1-C5BDF8F7B273}"/>
              </a:ext>
            </a:extLst>
          </p:cNvPr>
          <p:cNvSpPr/>
          <p:nvPr/>
        </p:nvSpPr>
        <p:spPr>
          <a:xfrm>
            <a:off x="311263" y="2544237"/>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4C21A8B8-AA93-C752-73B5-7456CE4E70D3}"/>
              </a:ext>
            </a:extLst>
          </p:cNvPr>
          <p:cNvSpPr txBox="1"/>
          <p:nvPr/>
        </p:nvSpPr>
        <p:spPr>
          <a:xfrm>
            <a:off x="430342" y="2168243"/>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a:t>
            </a:r>
          </a:p>
        </p:txBody>
      </p:sp>
      <p:sp>
        <p:nvSpPr>
          <p:cNvPr id="8" name="Rectangle 7">
            <a:extLst>
              <a:ext uri="{FF2B5EF4-FFF2-40B4-BE49-F238E27FC236}">
                <a16:creationId xmlns:a16="http://schemas.microsoft.com/office/drawing/2014/main" id="{BBA550A8-AC3C-4FF2-78A5-0543451F932C}"/>
              </a:ext>
            </a:extLst>
          </p:cNvPr>
          <p:cNvSpPr/>
          <p:nvPr/>
        </p:nvSpPr>
        <p:spPr>
          <a:xfrm>
            <a:off x="311263" y="2698930"/>
            <a:ext cx="1508660" cy="323134"/>
          </a:xfrm>
          <a:prstGeom prst="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32</a:t>
            </a:r>
            <a:endParaRPr lang="en-CH" sz="20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C85DC8FD-6B41-2129-7ABC-6C8D7546B671}"/>
              </a:ext>
            </a:extLst>
          </p:cNvPr>
          <p:cNvSpPr/>
          <p:nvPr/>
        </p:nvSpPr>
        <p:spPr>
          <a:xfrm>
            <a:off x="1939002" y="2544237"/>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202CB254-0D73-1F77-DDE1-76073D80A59D}"/>
              </a:ext>
            </a:extLst>
          </p:cNvPr>
          <p:cNvSpPr txBox="1"/>
          <p:nvPr/>
        </p:nvSpPr>
        <p:spPr>
          <a:xfrm>
            <a:off x="2058081" y="2168243"/>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a:t>
            </a:r>
          </a:p>
        </p:txBody>
      </p:sp>
      <p:sp>
        <p:nvSpPr>
          <p:cNvPr id="11" name="Rectangle 10">
            <a:extLst>
              <a:ext uri="{FF2B5EF4-FFF2-40B4-BE49-F238E27FC236}">
                <a16:creationId xmlns:a16="http://schemas.microsoft.com/office/drawing/2014/main" id="{D850B9EF-50A9-1D30-00DF-7F306CCA05EF}"/>
              </a:ext>
            </a:extLst>
          </p:cNvPr>
          <p:cNvSpPr/>
          <p:nvPr/>
        </p:nvSpPr>
        <p:spPr>
          <a:xfrm>
            <a:off x="1939002" y="2698930"/>
            <a:ext cx="1508660" cy="323134"/>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14</a:t>
            </a:r>
            <a:endParaRPr lang="en-CH" sz="2000"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DA7B8D83-FB38-1BA8-4B1E-9C726645F0D2}"/>
              </a:ext>
            </a:extLst>
          </p:cNvPr>
          <p:cNvSpPr/>
          <p:nvPr/>
        </p:nvSpPr>
        <p:spPr>
          <a:xfrm>
            <a:off x="4311969" y="2544237"/>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AF8D3C04-DDEE-0CA9-F5E9-76A1F276B822}"/>
              </a:ext>
            </a:extLst>
          </p:cNvPr>
          <p:cNvSpPr txBox="1"/>
          <p:nvPr/>
        </p:nvSpPr>
        <p:spPr>
          <a:xfrm>
            <a:off x="4431048" y="2168243"/>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15</a:t>
            </a:r>
          </a:p>
        </p:txBody>
      </p:sp>
      <p:sp>
        <p:nvSpPr>
          <p:cNvPr id="14" name="Rectangle 13">
            <a:extLst>
              <a:ext uri="{FF2B5EF4-FFF2-40B4-BE49-F238E27FC236}">
                <a16:creationId xmlns:a16="http://schemas.microsoft.com/office/drawing/2014/main" id="{AC7A2D39-1291-1E0D-6CA4-994289E3641E}"/>
              </a:ext>
            </a:extLst>
          </p:cNvPr>
          <p:cNvSpPr/>
          <p:nvPr/>
        </p:nvSpPr>
        <p:spPr>
          <a:xfrm>
            <a:off x="4311969" y="2698930"/>
            <a:ext cx="1508660" cy="323134"/>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97 (max.)</a:t>
            </a:r>
            <a:endParaRPr lang="en-CH"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C15FFBA7-7B7F-01FF-0B46-9AFFCD7E5876}"/>
              </a:ext>
            </a:extLst>
          </p:cNvPr>
          <p:cNvSpPr txBox="1"/>
          <p:nvPr/>
        </p:nvSpPr>
        <p:spPr>
          <a:xfrm>
            <a:off x="3247169" y="2743685"/>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16" name="TextBox 15">
            <a:extLst>
              <a:ext uri="{FF2B5EF4-FFF2-40B4-BE49-F238E27FC236}">
                <a16:creationId xmlns:a16="http://schemas.microsoft.com/office/drawing/2014/main" id="{24A30EEE-3559-4065-26E1-98861893D7B0}"/>
              </a:ext>
            </a:extLst>
          </p:cNvPr>
          <p:cNvSpPr txBox="1"/>
          <p:nvPr/>
        </p:nvSpPr>
        <p:spPr>
          <a:xfrm>
            <a:off x="3247169" y="2443989"/>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17" name="TextBox 16">
            <a:extLst>
              <a:ext uri="{FF2B5EF4-FFF2-40B4-BE49-F238E27FC236}">
                <a16:creationId xmlns:a16="http://schemas.microsoft.com/office/drawing/2014/main" id="{2A22CD3A-CF5E-5B73-43A0-D1F4BA2398D7}"/>
              </a:ext>
            </a:extLst>
          </p:cNvPr>
          <p:cNvSpPr txBox="1"/>
          <p:nvPr/>
        </p:nvSpPr>
        <p:spPr>
          <a:xfrm>
            <a:off x="3247169" y="2099378"/>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18" name="Rectangle 17">
            <a:extLst>
              <a:ext uri="{FF2B5EF4-FFF2-40B4-BE49-F238E27FC236}">
                <a16:creationId xmlns:a16="http://schemas.microsoft.com/office/drawing/2014/main" id="{9392463E-B9F8-4396-80EE-C10BE7706140}"/>
              </a:ext>
            </a:extLst>
          </p:cNvPr>
          <p:cNvSpPr/>
          <p:nvPr/>
        </p:nvSpPr>
        <p:spPr>
          <a:xfrm>
            <a:off x="6860164" y="2544237"/>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91B1CFBD-04C8-2BDE-F8DC-5DFB8244CD59}"/>
              </a:ext>
            </a:extLst>
          </p:cNvPr>
          <p:cNvSpPr txBox="1"/>
          <p:nvPr/>
        </p:nvSpPr>
        <p:spPr>
          <a:xfrm>
            <a:off x="6854956" y="2168243"/>
            <a:ext cx="1513868"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0-15</a:t>
            </a:r>
          </a:p>
        </p:txBody>
      </p:sp>
      <p:sp>
        <p:nvSpPr>
          <p:cNvPr id="20" name="Rectangle 19">
            <a:extLst>
              <a:ext uri="{FF2B5EF4-FFF2-40B4-BE49-F238E27FC236}">
                <a16:creationId xmlns:a16="http://schemas.microsoft.com/office/drawing/2014/main" id="{A9B87937-0CC3-C054-DB4E-7476CEDDAD3D}"/>
              </a:ext>
            </a:extLst>
          </p:cNvPr>
          <p:cNvSpPr/>
          <p:nvPr/>
        </p:nvSpPr>
        <p:spPr>
          <a:xfrm>
            <a:off x="6860164" y="2698930"/>
            <a:ext cx="1508660" cy="323134"/>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≥97</a:t>
            </a:r>
            <a:endParaRPr lang="en-CH"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extBox 20">
            <a:extLst>
              <a:ext uri="{FF2B5EF4-FFF2-40B4-BE49-F238E27FC236}">
                <a16:creationId xmlns:a16="http://schemas.microsoft.com/office/drawing/2014/main" id="{235622BD-CA98-9BE0-8045-8B2292B6AC6B}"/>
              </a:ext>
            </a:extLst>
          </p:cNvPr>
          <p:cNvSpPr txBox="1"/>
          <p:nvPr/>
        </p:nvSpPr>
        <p:spPr>
          <a:xfrm>
            <a:off x="1181029" y="3283648"/>
            <a:ext cx="3810146" cy="369332"/>
          </a:xfrm>
          <a:prstGeom prst="rect">
            <a:avLst/>
          </a:prstGeom>
          <a:noFill/>
        </p:spPr>
        <p:txBody>
          <a:bodyPr wrap="none" rtlCol="0">
            <a:spAutoFit/>
          </a:bodyPr>
          <a:lstStyle/>
          <a:p>
            <a:pPr algn="ctr"/>
            <a:r>
              <a:rPr lang="en-CH" dirty="0">
                <a:latin typeface="Verdana" panose="020B0604030504040204" pitchFamily="34" charset="0"/>
                <a:ea typeface="Verdana" panose="020B0604030504040204" pitchFamily="34" charset="0"/>
                <a:cs typeface="Verdana" panose="020B0604030504040204" pitchFamily="34" charset="0"/>
              </a:rPr>
              <a:t>Existing Row Activation Tracker</a:t>
            </a:r>
          </a:p>
        </p:txBody>
      </p:sp>
      <p:sp>
        <p:nvSpPr>
          <p:cNvPr id="22" name="Rectangle 21">
            <a:extLst>
              <a:ext uri="{FF2B5EF4-FFF2-40B4-BE49-F238E27FC236}">
                <a16:creationId xmlns:a16="http://schemas.microsoft.com/office/drawing/2014/main" id="{22DD04F3-B984-C523-C511-88BAABF8BC45}"/>
              </a:ext>
            </a:extLst>
          </p:cNvPr>
          <p:cNvSpPr/>
          <p:nvPr/>
        </p:nvSpPr>
        <p:spPr>
          <a:xfrm>
            <a:off x="6180263" y="2168242"/>
            <a:ext cx="2785317" cy="1484737"/>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7B860031-60A7-9566-1BE8-7EA5A5BEB60F}"/>
              </a:ext>
            </a:extLst>
          </p:cNvPr>
          <p:cNvSpPr txBox="1"/>
          <p:nvPr/>
        </p:nvSpPr>
        <p:spPr>
          <a:xfrm>
            <a:off x="6148492" y="3278380"/>
            <a:ext cx="2848857" cy="369332"/>
          </a:xfrm>
          <a:prstGeom prst="rect">
            <a:avLst/>
          </a:prstGeom>
          <a:noFill/>
        </p:spPr>
        <p:txBody>
          <a:bodyPr wrap="none" rtlCol="0">
            <a:spAutoFit/>
          </a:bodyPr>
          <a:lstStyle/>
          <a:p>
            <a:pPr algn="ctr"/>
            <a:r>
              <a:rPr lang="en-CH"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ABACuS-Based Tracker</a:t>
            </a:r>
          </a:p>
        </p:txBody>
      </p:sp>
      <p:cxnSp>
        <p:nvCxnSpPr>
          <p:cNvPr id="26" name="Straight Connector 25">
            <a:extLst>
              <a:ext uri="{FF2B5EF4-FFF2-40B4-BE49-F238E27FC236}">
                <a16:creationId xmlns:a16="http://schemas.microsoft.com/office/drawing/2014/main" id="{62C9081E-C0F6-C12A-CCEA-CCA0DF34E702}"/>
              </a:ext>
            </a:extLst>
          </p:cNvPr>
          <p:cNvCxnSpPr>
            <a:cxnSpLocks/>
          </p:cNvCxnSpPr>
          <p:nvPr/>
        </p:nvCxnSpPr>
        <p:spPr>
          <a:xfrm>
            <a:off x="4569802" y="4410155"/>
            <a:ext cx="0" cy="1275547"/>
          </a:xfrm>
          <a:prstGeom prst="line">
            <a:avLst/>
          </a:prstGeom>
          <a:ln w="38100">
            <a:solidFill>
              <a:srgbClr val="85319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21905B7-5F6C-EA5D-3117-CB7EB23BD770}"/>
              </a:ext>
            </a:extLst>
          </p:cNvPr>
          <p:cNvSpPr txBox="1"/>
          <p:nvPr/>
        </p:nvSpPr>
        <p:spPr>
          <a:xfrm>
            <a:off x="342137" y="3877478"/>
            <a:ext cx="8455328" cy="461665"/>
          </a:xfrm>
          <a:prstGeom prst="rect">
            <a:avLst/>
          </a:prstGeom>
          <a:noFill/>
        </p:spPr>
        <p:txBody>
          <a:bodyPr wrap="none" rtlCol="0">
            <a:spAutoFit/>
          </a:bodyPr>
          <a:lstStyle/>
          <a:p>
            <a:pPr algn="ctr"/>
            <a:r>
              <a:rPr lang="en-US" sz="2400" dirty="0" err="1">
                <a:latin typeface="Verdana" panose="020B0604030504040204" pitchFamily="34" charset="0"/>
                <a:ea typeface="Verdana" panose="020B0604030504040204" pitchFamily="34" charset="0"/>
              </a:rPr>
              <a:t>ABACuS</a:t>
            </a:r>
            <a:r>
              <a:rPr lang="en-US" sz="2400" dirty="0">
                <a:latin typeface="Verdana" panose="020B0604030504040204" pitchFamily="34" charset="0"/>
                <a:ea typeface="Verdana" panose="020B0604030504040204" pitchFamily="34" charset="0"/>
              </a:rPr>
              <a:t> counter value vs. maximum activation count</a:t>
            </a:r>
          </a:p>
        </p:txBody>
      </p:sp>
      <p:sp>
        <p:nvSpPr>
          <p:cNvPr id="30" name="TextBox 29">
            <a:extLst>
              <a:ext uri="{FF2B5EF4-FFF2-40B4-BE49-F238E27FC236}">
                <a16:creationId xmlns:a16="http://schemas.microsoft.com/office/drawing/2014/main" id="{6FA10603-6FA7-7F95-0098-9A4B7B3E8572}"/>
              </a:ext>
            </a:extLst>
          </p:cNvPr>
          <p:cNvSpPr txBox="1"/>
          <p:nvPr/>
        </p:nvSpPr>
        <p:spPr>
          <a:xfrm>
            <a:off x="430121" y="4474048"/>
            <a:ext cx="3900428" cy="400110"/>
          </a:xfrm>
          <a:prstGeom prst="rect">
            <a:avLst/>
          </a:prstGeom>
          <a:noFill/>
        </p:spPr>
        <p:txBody>
          <a:bodyPr wrap="none" rtlCol="0">
            <a:spAutoFit/>
          </a:bodyPr>
          <a:lstStyle/>
          <a:p>
            <a:pPr algn="ctr"/>
            <a:r>
              <a:rPr lang="en-US" sz="2000" dirty="0">
                <a:latin typeface="Verdana" panose="020B0604030504040204" pitchFamily="34" charset="0"/>
                <a:ea typeface="Verdana" panose="020B0604030504040204" pitchFamily="34" charset="0"/>
              </a:rPr>
              <a:t>If </a:t>
            </a:r>
            <a:r>
              <a:rPr lang="en-US" sz="2000" dirty="0" err="1">
                <a:latin typeface="Verdana" panose="020B0604030504040204" pitchFamily="34" charset="0"/>
                <a:ea typeface="Verdana" panose="020B0604030504040204" pitchFamily="34" charset="0"/>
              </a:rPr>
              <a:t>ABACuS</a:t>
            </a:r>
            <a:r>
              <a:rPr lang="en-US" sz="2000" dirty="0">
                <a:latin typeface="Verdana" panose="020B0604030504040204" pitchFamily="34" charset="0"/>
                <a:ea typeface="Verdana" panose="020B0604030504040204" pitchFamily="34" charset="0"/>
              </a:rPr>
              <a:t> counter is </a:t>
            </a:r>
            <a:r>
              <a:rPr lang="en-US" sz="2000" dirty="0">
                <a:solidFill>
                  <a:schemeClr val="accent6">
                    <a:lumMod val="75000"/>
                  </a:schemeClr>
                </a:solidFill>
                <a:latin typeface="Verdana" panose="020B0604030504040204" pitchFamily="34" charset="0"/>
                <a:ea typeface="Verdana" panose="020B0604030504040204" pitchFamily="34" charset="0"/>
              </a:rPr>
              <a:t>smaller</a:t>
            </a:r>
          </a:p>
        </p:txBody>
      </p:sp>
      <p:sp>
        <p:nvSpPr>
          <p:cNvPr id="31" name="TextBox 30">
            <a:extLst>
              <a:ext uri="{FF2B5EF4-FFF2-40B4-BE49-F238E27FC236}">
                <a16:creationId xmlns:a16="http://schemas.microsoft.com/office/drawing/2014/main" id="{666C75F0-0755-A4E5-A6B4-7A3022B733F7}"/>
              </a:ext>
            </a:extLst>
          </p:cNvPr>
          <p:cNvSpPr txBox="1"/>
          <p:nvPr/>
        </p:nvSpPr>
        <p:spPr>
          <a:xfrm>
            <a:off x="5007067" y="4473797"/>
            <a:ext cx="3716082" cy="400110"/>
          </a:xfrm>
          <a:prstGeom prst="rect">
            <a:avLst/>
          </a:prstGeom>
          <a:noFill/>
        </p:spPr>
        <p:txBody>
          <a:bodyPr wrap="none" rtlCol="0">
            <a:spAutoFit/>
          </a:bodyPr>
          <a:lstStyle/>
          <a:p>
            <a:pPr algn="ctr"/>
            <a:r>
              <a:rPr lang="en-US" sz="2000" dirty="0">
                <a:latin typeface="Verdana" panose="020B0604030504040204" pitchFamily="34" charset="0"/>
                <a:ea typeface="Verdana" panose="020B0604030504040204" pitchFamily="34" charset="0"/>
              </a:rPr>
              <a:t>If </a:t>
            </a:r>
            <a:r>
              <a:rPr lang="en-US" sz="2000" dirty="0" err="1">
                <a:latin typeface="Verdana" panose="020B0604030504040204" pitchFamily="34" charset="0"/>
                <a:ea typeface="Verdana" panose="020B0604030504040204" pitchFamily="34" charset="0"/>
              </a:rPr>
              <a:t>ABACuS</a:t>
            </a:r>
            <a:r>
              <a:rPr lang="en-US" sz="2000" dirty="0">
                <a:latin typeface="Verdana" panose="020B0604030504040204" pitchFamily="34" charset="0"/>
                <a:ea typeface="Verdana" panose="020B0604030504040204" pitchFamily="34" charset="0"/>
              </a:rPr>
              <a:t> counter is </a:t>
            </a:r>
            <a:r>
              <a:rPr lang="en-US" sz="2000" dirty="0">
                <a:solidFill>
                  <a:schemeClr val="accent5">
                    <a:lumMod val="75000"/>
                  </a:schemeClr>
                </a:solidFill>
                <a:latin typeface="Verdana" panose="020B0604030504040204" pitchFamily="34" charset="0"/>
                <a:ea typeface="Verdana" panose="020B0604030504040204" pitchFamily="34" charset="0"/>
              </a:rPr>
              <a:t>larger</a:t>
            </a:r>
          </a:p>
        </p:txBody>
      </p:sp>
      <p:sp>
        <p:nvSpPr>
          <p:cNvPr id="32" name="TextBox 31">
            <a:extLst>
              <a:ext uri="{FF2B5EF4-FFF2-40B4-BE49-F238E27FC236}">
                <a16:creationId xmlns:a16="http://schemas.microsoft.com/office/drawing/2014/main" id="{36A25B48-94D4-C6A0-B3B0-D62F7C6EB782}"/>
              </a:ext>
            </a:extLst>
          </p:cNvPr>
          <p:cNvSpPr txBox="1"/>
          <p:nvPr/>
        </p:nvSpPr>
        <p:spPr>
          <a:xfrm>
            <a:off x="125345" y="4873306"/>
            <a:ext cx="4201407" cy="892552"/>
          </a:xfrm>
          <a:prstGeom prst="rect">
            <a:avLst/>
          </a:prstGeom>
          <a:noFill/>
        </p:spPr>
        <p:txBody>
          <a:bodyPr wrap="none" rtlCol="0">
            <a:spAutoFit/>
          </a:bodyPr>
          <a:lstStyle/>
          <a:p>
            <a:pPr marL="285750" indent="-285750" algn="l">
              <a:buFont typeface="Arial" panose="020B0604020202020204" pitchFamily="34" charset="0"/>
              <a:buChar char="•"/>
            </a:pPr>
            <a:r>
              <a:rPr lang="en-US" sz="1600" dirty="0">
                <a:latin typeface="Verdana" panose="020B0604030504040204" pitchFamily="34" charset="0"/>
                <a:ea typeface="Verdana" panose="020B0604030504040204" pitchFamily="34" charset="0"/>
              </a:rPr>
              <a:t>Cannot preventively refresh on time</a:t>
            </a:r>
          </a:p>
          <a:p>
            <a:pPr marL="285750" indent="-285750" algn="l">
              <a:buClr>
                <a:schemeClr val="tx1"/>
              </a:buClr>
              <a:buFont typeface="Arial" panose="020B0604020202020204" pitchFamily="34" charset="0"/>
              <a:buChar char="•"/>
            </a:pPr>
            <a:r>
              <a:rPr lang="en-US" sz="1600" dirty="0">
                <a:solidFill>
                  <a:schemeClr val="accent6">
                    <a:lumMod val="75000"/>
                  </a:schemeClr>
                </a:solidFill>
                <a:latin typeface="Verdana" panose="020B0604030504040204" pitchFamily="34" charset="0"/>
                <a:ea typeface="Verdana" panose="020B0604030504040204" pitchFamily="34" charset="0"/>
              </a:rPr>
              <a:t>Cannot mitigate bitflips</a:t>
            </a:r>
          </a:p>
          <a:p>
            <a:pPr marL="285750" indent="-285750" algn="l">
              <a:buClr>
                <a:schemeClr val="tx1"/>
              </a:buClr>
              <a:buFont typeface="Arial" panose="020B0604020202020204" pitchFamily="34" charset="0"/>
              <a:buChar char="•"/>
            </a:pPr>
            <a:r>
              <a:rPr lang="en-US" sz="2000" dirty="0">
                <a:solidFill>
                  <a:schemeClr val="accent6">
                    <a:lumMod val="75000"/>
                  </a:schemeClr>
                </a:solidFill>
                <a:latin typeface="Verdana" panose="020B0604030504040204" pitchFamily="34" charset="0"/>
                <a:ea typeface="Verdana" panose="020B0604030504040204" pitchFamily="34" charset="0"/>
              </a:rPr>
              <a:t>Not secure</a:t>
            </a:r>
          </a:p>
        </p:txBody>
      </p:sp>
      <p:sp>
        <p:nvSpPr>
          <p:cNvPr id="34" name="TextBox 33">
            <a:extLst>
              <a:ext uri="{FF2B5EF4-FFF2-40B4-BE49-F238E27FC236}">
                <a16:creationId xmlns:a16="http://schemas.microsoft.com/office/drawing/2014/main" id="{4AF3D4E3-CA8B-10C7-FEC4-2A6C62899D25}"/>
              </a:ext>
            </a:extLst>
          </p:cNvPr>
          <p:cNvSpPr txBox="1"/>
          <p:nvPr/>
        </p:nvSpPr>
        <p:spPr>
          <a:xfrm>
            <a:off x="4739214" y="4848097"/>
            <a:ext cx="4071051" cy="892552"/>
          </a:xfrm>
          <a:prstGeom prst="rect">
            <a:avLst/>
          </a:prstGeom>
          <a:noFill/>
        </p:spPr>
        <p:txBody>
          <a:bodyPr wrap="none" rtlCol="0">
            <a:spAutoFit/>
          </a:bodyPr>
          <a:lstStyle/>
          <a:p>
            <a:pPr marL="285750" indent="-285750" algn="l">
              <a:buFont typeface="Arial" panose="020B0604020202020204" pitchFamily="34" charset="0"/>
              <a:buChar char="•"/>
            </a:pPr>
            <a:r>
              <a:rPr lang="en-US" sz="1600" dirty="0">
                <a:latin typeface="Verdana" panose="020B0604030504040204" pitchFamily="34" charset="0"/>
                <a:ea typeface="Verdana" panose="020B0604030504040204" pitchFamily="34" charset="0"/>
              </a:rPr>
              <a:t>Unnecessary preventive refreshes</a:t>
            </a:r>
          </a:p>
          <a:p>
            <a:pPr marL="285750" indent="-285750" algn="l">
              <a:buClr>
                <a:schemeClr val="tx1"/>
              </a:buClr>
              <a:buFont typeface="Arial" panose="020B0604020202020204" pitchFamily="34" charset="0"/>
              <a:buChar char="•"/>
            </a:pPr>
            <a:r>
              <a:rPr lang="en-US" sz="1600" dirty="0">
                <a:solidFill>
                  <a:schemeClr val="accent5">
                    <a:lumMod val="75000"/>
                  </a:schemeClr>
                </a:solidFill>
                <a:latin typeface="Verdana" panose="020B0604030504040204" pitchFamily="34" charset="0"/>
                <a:ea typeface="Verdana" panose="020B0604030504040204" pitchFamily="34" charset="0"/>
              </a:rPr>
              <a:t>Higher perf. and energy overheads</a:t>
            </a:r>
          </a:p>
          <a:p>
            <a:pPr marL="285750" indent="-285750" algn="l">
              <a:buClr>
                <a:schemeClr val="tx1"/>
              </a:buClr>
              <a:buFont typeface="Arial" panose="020B0604020202020204" pitchFamily="34" charset="0"/>
              <a:buChar char="•"/>
            </a:pPr>
            <a:r>
              <a:rPr lang="en-US" sz="2000" dirty="0">
                <a:solidFill>
                  <a:schemeClr val="accent5">
                    <a:lumMod val="75000"/>
                  </a:schemeClr>
                </a:solidFill>
                <a:latin typeface="Verdana" panose="020B0604030504040204" pitchFamily="34" charset="0"/>
                <a:ea typeface="Verdana" panose="020B0604030504040204" pitchFamily="34" charset="0"/>
              </a:rPr>
              <a:t>Lower performance</a:t>
            </a:r>
          </a:p>
        </p:txBody>
      </p:sp>
      <p:sp>
        <p:nvSpPr>
          <p:cNvPr id="36" name="TextBox 35">
            <a:extLst>
              <a:ext uri="{FF2B5EF4-FFF2-40B4-BE49-F238E27FC236}">
                <a16:creationId xmlns:a16="http://schemas.microsoft.com/office/drawing/2014/main" id="{10A55813-88C2-315F-DCA8-37B5CC28C595}"/>
              </a:ext>
            </a:extLst>
          </p:cNvPr>
          <p:cNvSpPr txBox="1"/>
          <p:nvPr/>
        </p:nvSpPr>
        <p:spPr>
          <a:xfrm>
            <a:off x="719421" y="5845288"/>
            <a:ext cx="7700760" cy="707886"/>
          </a:xfrm>
          <a:prstGeom prst="rect">
            <a:avLst/>
          </a:prstGeom>
          <a:noFill/>
        </p:spPr>
        <p:txBody>
          <a:bodyPr wrap="square">
            <a:spAutoFit/>
          </a:bodyPr>
          <a:lstStyle/>
          <a:p>
            <a:pPr algn="ctr"/>
            <a:r>
              <a:rPr lang="en-US" sz="2000" dirty="0">
                <a:latin typeface="Verdana" panose="020B0604030504040204" pitchFamily="34" charset="0"/>
                <a:ea typeface="Verdana" panose="020B0604030504040204" pitchFamily="34" charset="0"/>
              </a:rPr>
              <a:t>Our design goal</a:t>
            </a:r>
          </a:p>
          <a:p>
            <a:pPr algn="ctr"/>
            <a:r>
              <a:rPr lang="en-US" sz="2000" dirty="0" err="1">
                <a:solidFill>
                  <a:schemeClr val="accent4">
                    <a:lumMod val="75000"/>
                  </a:schemeClr>
                </a:solidFill>
                <a:latin typeface="Verdana" panose="020B0604030504040204" pitchFamily="34" charset="0"/>
                <a:ea typeface="Verdana" panose="020B0604030504040204" pitchFamily="34" charset="0"/>
              </a:rPr>
              <a:t>ABACuS</a:t>
            </a:r>
            <a:r>
              <a:rPr lang="en-US" sz="2000" dirty="0">
                <a:solidFill>
                  <a:schemeClr val="accent4">
                    <a:lumMod val="75000"/>
                  </a:schemeClr>
                </a:solidFill>
                <a:latin typeface="Verdana" panose="020B0604030504040204" pitchFamily="34" charset="0"/>
                <a:ea typeface="Verdana" panose="020B0604030504040204" pitchFamily="34" charset="0"/>
              </a:rPr>
              <a:t> counter value == maximum activation count</a:t>
            </a:r>
          </a:p>
        </p:txBody>
      </p:sp>
    </p:spTree>
    <p:extLst>
      <p:ext uri="{BB962C8B-B14F-4D97-AF65-F5344CB8AC3E}">
        <p14:creationId xmlns:p14="http://schemas.microsoft.com/office/powerpoint/2010/main" val="111158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P spid="9" grpId="0" animBg="1"/>
      <p:bldP spid="10" grpId="0"/>
      <p:bldP spid="11" grpId="0" animBg="1"/>
      <p:bldP spid="12" grpId="0" animBg="1"/>
      <p:bldP spid="13" grpId="0"/>
      <p:bldP spid="14" grpId="0" animBg="1"/>
      <p:bldP spid="15" grpId="0"/>
      <p:bldP spid="16" grpId="0"/>
      <p:bldP spid="17" grpId="0"/>
      <p:bldP spid="18" grpId="0" animBg="1"/>
      <p:bldP spid="19" grpId="0"/>
      <p:bldP spid="20" grpId="0" animBg="1"/>
      <p:bldP spid="21" grpId="0"/>
      <p:bldP spid="22" grpId="0" animBg="1"/>
      <p:bldP spid="23" grpId="0"/>
      <p:bldP spid="28" grpId="0"/>
      <p:bldP spid="30" grpId="0"/>
      <p:bldP spid="31" grpId="0"/>
      <p:bldP spid="32" grpId="0"/>
      <p:bldP spid="3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D403D-3E10-2204-AAED-D32973886856}"/>
              </a:ext>
            </a:extLst>
          </p:cNvPr>
          <p:cNvSpPr>
            <a:spLocks noGrp="1"/>
          </p:cNvSpPr>
          <p:nvPr>
            <p:ph type="title"/>
          </p:nvPr>
        </p:nvSpPr>
        <p:spPr/>
        <p:txBody>
          <a:bodyPr/>
          <a:lstStyle/>
          <a:p>
            <a:r>
              <a:rPr lang="en-US" dirty="0" err="1"/>
              <a:t>ABACuS</a:t>
            </a:r>
            <a:r>
              <a:rPr lang="en-US" dirty="0"/>
              <a:t> Counting Algorithm</a:t>
            </a:r>
          </a:p>
        </p:txBody>
      </p:sp>
      <p:sp>
        <p:nvSpPr>
          <p:cNvPr id="99" name="Content Placeholder 98">
            <a:extLst>
              <a:ext uri="{FF2B5EF4-FFF2-40B4-BE49-F238E27FC236}">
                <a16:creationId xmlns:a16="http://schemas.microsoft.com/office/drawing/2014/main" id="{E4B382E2-6DEB-E6EF-1C8E-395369990916}"/>
              </a:ext>
            </a:extLst>
          </p:cNvPr>
          <p:cNvSpPr>
            <a:spLocks noGrp="1"/>
          </p:cNvSpPr>
          <p:nvPr>
            <p:ph idx="1"/>
          </p:nvPr>
        </p:nvSpPr>
        <p:spPr>
          <a:xfrm>
            <a:off x="75991" y="1109844"/>
            <a:ext cx="8987622" cy="5300234"/>
          </a:xfrm>
        </p:spPr>
        <p:txBody>
          <a:bodyPr/>
          <a:lstStyle/>
          <a:p>
            <a:r>
              <a:rPr lang="en-US" sz="2400" dirty="0"/>
              <a:t>Intuition behind the counting algorithm</a:t>
            </a:r>
          </a:p>
          <a:p>
            <a:endParaRPr lang="en-US" sz="2400" dirty="0"/>
          </a:p>
          <a:p>
            <a:endParaRPr lang="en-US" sz="2400" dirty="0"/>
          </a:p>
          <a:p>
            <a:endParaRPr lang="en-US" sz="2400" dirty="0"/>
          </a:p>
          <a:p>
            <a:endParaRPr lang="en-US" sz="2400" dirty="0"/>
          </a:p>
          <a:p>
            <a:r>
              <a:rPr lang="en-US" sz="2400" dirty="0" err="1"/>
              <a:t>ABACuS</a:t>
            </a:r>
            <a:r>
              <a:rPr lang="en-US" sz="2400" dirty="0"/>
              <a:t> “remembers” the </a:t>
            </a:r>
            <a:r>
              <a:rPr lang="en-US" sz="2400" dirty="0">
                <a:solidFill>
                  <a:schemeClr val="accent1">
                    <a:lumMod val="75000"/>
                  </a:schemeClr>
                </a:solidFill>
              </a:rPr>
              <a:t>sibling row</a:t>
            </a:r>
            <a:r>
              <a:rPr lang="en-US" sz="2400" dirty="0"/>
              <a:t> whose activation increased the counter value to </a:t>
            </a:r>
            <a:r>
              <a:rPr lang="en-US" sz="2400" dirty="0">
                <a:solidFill>
                  <a:schemeClr val="accent6">
                    <a:lumMod val="75000"/>
                  </a:schemeClr>
                </a:solidFill>
              </a:rPr>
              <a:t>97</a:t>
            </a:r>
          </a:p>
          <a:p>
            <a:pPr lvl="1"/>
            <a:r>
              <a:rPr lang="en-US" sz="2000" dirty="0"/>
              <a:t>The row in </a:t>
            </a:r>
            <a:r>
              <a:rPr lang="en-US" sz="2000" dirty="0">
                <a:solidFill>
                  <a:schemeClr val="accent1">
                    <a:lumMod val="75000"/>
                  </a:schemeClr>
                </a:solidFill>
              </a:rPr>
              <a:t>bank 15 </a:t>
            </a:r>
            <a:r>
              <a:rPr lang="en-US" sz="2000" dirty="0"/>
              <a:t>in this example</a:t>
            </a:r>
          </a:p>
          <a:p>
            <a:pPr lvl="1"/>
            <a:endParaRPr lang="en-US" sz="2000" dirty="0"/>
          </a:p>
          <a:p>
            <a:endParaRPr lang="en-US" sz="2800" dirty="0"/>
          </a:p>
          <a:p>
            <a:endParaRPr lang="en-US" sz="2800" dirty="0"/>
          </a:p>
          <a:p>
            <a:r>
              <a:rPr lang="en-US" sz="2400" dirty="0"/>
              <a:t>Need </a:t>
            </a:r>
            <a:r>
              <a:rPr lang="en-US" sz="2400" dirty="0">
                <a:solidFill>
                  <a:schemeClr val="accent4">
                    <a:lumMod val="75000"/>
                  </a:schemeClr>
                </a:solidFill>
              </a:rPr>
              <a:t>one bit per bank </a:t>
            </a:r>
            <a:r>
              <a:rPr lang="en-US" sz="2400" dirty="0"/>
              <a:t>to store </a:t>
            </a:r>
            <a:r>
              <a:rPr lang="en-US" sz="2400" dirty="0">
                <a:solidFill>
                  <a:srgbClr val="85319F"/>
                </a:solidFill>
              </a:rPr>
              <a:t>additional state</a:t>
            </a:r>
          </a:p>
        </p:txBody>
      </p:sp>
      <p:sp>
        <p:nvSpPr>
          <p:cNvPr id="83" name="Rectangle 82">
            <a:extLst>
              <a:ext uri="{FF2B5EF4-FFF2-40B4-BE49-F238E27FC236}">
                <a16:creationId xmlns:a16="http://schemas.microsoft.com/office/drawing/2014/main" id="{C8470D28-1402-953E-D78F-B56E7D296359}"/>
              </a:ext>
            </a:extLst>
          </p:cNvPr>
          <p:cNvSpPr/>
          <p:nvPr/>
        </p:nvSpPr>
        <p:spPr>
          <a:xfrm>
            <a:off x="471807" y="2387964"/>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84" name="TextBox 83">
            <a:extLst>
              <a:ext uri="{FF2B5EF4-FFF2-40B4-BE49-F238E27FC236}">
                <a16:creationId xmlns:a16="http://schemas.microsoft.com/office/drawing/2014/main" id="{0361A6C3-8C65-9843-14CF-07BAE69351AF}"/>
              </a:ext>
            </a:extLst>
          </p:cNvPr>
          <p:cNvSpPr txBox="1"/>
          <p:nvPr/>
        </p:nvSpPr>
        <p:spPr>
          <a:xfrm>
            <a:off x="590886" y="2011970"/>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a:t>
            </a:r>
          </a:p>
        </p:txBody>
      </p:sp>
      <p:sp>
        <p:nvSpPr>
          <p:cNvPr id="85" name="Rectangle 84">
            <a:extLst>
              <a:ext uri="{FF2B5EF4-FFF2-40B4-BE49-F238E27FC236}">
                <a16:creationId xmlns:a16="http://schemas.microsoft.com/office/drawing/2014/main" id="{5DC41A35-43A3-0E4F-9FD5-F5FA742C3632}"/>
              </a:ext>
            </a:extLst>
          </p:cNvPr>
          <p:cNvSpPr/>
          <p:nvPr/>
        </p:nvSpPr>
        <p:spPr>
          <a:xfrm>
            <a:off x="471807" y="2542657"/>
            <a:ext cx="1508660" cy="323134"/>
          </a:xfrm>
          <a:prstGeom prst="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32</a:t>
            </a:r>
            <a:endParaRPr lang="en-CH" sz="20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6" name="Rectangle 85">
            <a:extLst>
              <a:ext uri="{FF2B5EF4-FFF2-40B4-BE49-F238E27FC236}">
                <a16:creationId xmlns:a16="http://schemas.microsoft.com/office/drawing/2014/main" id="{08FE11CC-C9D8-CE96-1073-869A4AB48206}"/>
              </a:ext>
            </a:extLst>
          </p:cNvPr>
          <p:cNvSpPr/>
          <p:nvPr/>
        </p:nvSpPr>
        <p:spPr>
          <a:xfrm>
            <a:off x="2099546" y="2387964"/>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87" name="TextBox 86">
            <a:extLst>
              <a:ext uri="{FF2B5EF4-FFF2-40B4-BE49-F238E27FC236}">
                <a16:creationId xmlns:a16="http://schemas.microsoft.com/office/drawing/2014/main" id="{A98CC788-353A-63E0-2E74-0A314CD36DDC}"/>
              </a:ext>
            </a:extLst>
          </p:cNvPr>
          <p:cNvSpPr txBox="1"/>
          <p:nvPr/>
        </p:nvSpPr>
        <p:spPr>
          <a:xfrm>
            <a:off x="2218625" y="2011970"/>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a:t>
            </a:r>
          </a:p>
        </p:txBody>
      </p:sp>
      <p:sp>
        <p:nvSpPr>
          <p:cNvPr id="88" name="Rectangle 87">
            <a:extLst>
              <a:ext uri="{FF2B5EF4-FFF2-40B4-BE49-F238E27FC236}">
                <a16:creationId xmlns:a16="http://schemas.microsoft.com/office/drawing/2014/main" id="{AC36A468-FCE3-6435-4EFC-13A3E43A5173}"/>
              </a:ext>
            </a:extLst>
          </p:cNvPr>
          <p:cNvSpPr/>
          <p:nvPr/>
        </p:nvSpPr>
        <p:spPr>
          <a:xfrm>
            <a:off x="2099546" y="2542657"/>
            <a:ext cx="1508660" cy="323134"/>
          </a:xfrm>
          <a:prstGeom prst="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14</a:t>
            </a:r>
            <a:endParaRPr lang="en-CH" sz="2000"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9" name="Rectangle 88">
            <a:extLst>
              <a:ext uri="{FF2B5EF4-FFF2-40B4-BE49-F238E27FC236}">
                <a16:creationId xmlns:a16="http://schemas.microsoft.com/office/drawing/2014/main" id="{F9FF115C-0737-CEBE-F336-DC278C71F971}"/>
              </a:ext>
            </a:extLst>
          </p:cNvPr>
          <p:cNvSpPr/>
          <p:nvPr/>
        </p:nvSpPr>
        <p:spPr>
          <a:xfrm>
            <a:off x="4472513" y="2387964"/>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90" name="TextBox 89">
            <a:extLst>
              <a:ext uri="{FF2B5EF4-FFF2-40B4-BE49-F238E27FC236}">
                <a16:creationId xmlns:a16="http://schemas.microsoft.com/office/drawing/2014/main" id="{F11B88E6-D902-4192-2999-B7B6515F3B1C}"/>
              </a:ext>
            </a:extLst>
          </p:cNvPr>
          <p:cNvSpPr txBox="1"/>
          <p:nvPr/>
        </p:nvSpPr>
        <p:spPr>
          <a:xfrm>
            <a:off x="4591592" y="2011970"/>
            <a:ext cx="1265294"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15</a:t>
            </a:r>
          </a:p>
        </p:txBody>
      </p:sp>
      <p:sp>
        <p:nvSpPr>
          <p:cNvPr id="91" name="Rectangle 90">
            <a:extLst>
              <a:ext uri="{FF2B5EF4-FFF2-40B4-BE49-F238E27FC236}">
                <a16:creationId xmlns:a16="http://schemas.microsoft.com/office/drawing/2014/main" id="{BCB2AEC3-B69E-D523-A874-43BB5D848E73}"/>
              </a:ext>
            </a:extLst>
          </p:cNvPr>
          <p:cNvSpPr/>
          <p:nvPr/>
        </p:nvSpPr>
        <p:spPr>
          <a:xfrm>
            <a:off x="4472513" y="2542657"/>
            <a:ext cx="1508660" cy="323134"/>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97 (max.)</a:t>
            </a:r>
            <a:endParaRPr lang="en-CH"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2" name="TextBox 91">
            <a:extLst>
              <a:ext uri="{FF2B5EF4-FFF2-40B4-BE49-F238E27FC236}">
                <a16:creationId xmlns:a16="http://schemas.microsoft.com/office/drawing/2014/main" id="{E57F77A8-6267-E994-8FCC-F5A50F90CA8E}"/>
              </a:ext>
            </a:extLst>
          </p:cNvPr>
          <p:cNvSpPr txBox="1"/>
          <p:nvPr/>
        </p:nvSpPr>
        <p:spPr>
          <a:xfrm>
            <a:off x="3407713" y="2587412"/>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93" name="TextBox 92">
            <a:extLst>
              <a:ext uri="{FF2B5EF4-FFF2-40B4-BE49-F238E27FC236}">
                <a16:creationId xmlns:a16="http://schemas.microsoft.com/office/drawing/2014/main" id="{EA62EFE4-1686-D2B0-D67B-1998213D90FC}"/>
              </a:ext>
            </a:extLst>
          </p:cNvPr>
          <p:cNvSpPr txBox="1"/>
          <p:nvPr/>
        </p:nvSpPr>
        <p:spPr>
          <a:xfrm>
            <a:off x="3407713" y="2287716"/>
            <a:ext cx="1265294" cy="461665"/>
          </a:xfrm>
          <a:prstGeom prst="rect">
            <a:avLst/>
          </a:prstGeom>
          <a:noFill/>
        </p:spPr>
        <p:txBody>
          <a:bodyPr wrap="square" rtlCol="0">
            <a:spAutoFit/>
          </a:bodyPr>
          <a:lstStyle/>
          <a:p>
            <a:pPr algn="ctr"/>
            <a:r>
              <a:rPr lang="en-CH" sz="24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94" name="Rectangle 93">
            <a:extLst>
              <a:ext uri="{FF2B5EF4-FFF2-40B4-BE49-F238E27FC236}">
                <a16:creationId xmlns:a16="http://schemas.microsoft.com/office/drawing/2014/main" id="{76DE3FFF-92B2-EF25-B5EC-D500BDB96FD2}"/>
              </a:ext>
            </a:extLst>
          </p:cNvPr>
          <p:cNvSpPr/>
          <p:nvPr/>
        </p:nvSpPr>
        <p:spPr>
          <a:xfrm>
            <a:off x="7020707" y="2387964"/>
            <a:ext cx="1508660" cy="63251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95" name="TextBox 94">
            <a:extLst>
              <a:ext uri="{FF2B5EF4-FFF2-40B4-BE49-F238E27FC236}">
                <a16:creationId xmlns:a16="http://schemas.microsoft.com/office/drawing/2014/main" id="{32E4E018-73BF-5601-39F3-FDAB1BA7BC51}"/>
              </a:ext>
            </a:extLst>
          </p:cNvPr>
          <p:cNvSpPr txBox="1"/>
          <p:nvPr/>
        </p:nvSpPr>
        <p:spPr>
          <a:xfrm>
            <a:off x="7015499" y="2011970"/>
            <a:ext cx="1513868" cy="400110"/>
          </a:xfrm>
          <a:prstGeom prst="rect">
            <a:avLst/>
          </a:prstGeom>
          <a:noFill/>
        </p:spPr>
        <p:txBody>
          <a:bodyPr wrap="square" rtlCol="0">
            <a:spAutoFit/>
          </a:bodyPr>
          <a:lstStyle/>
          <a:p>
            <a:pPr algn="ctr"/>
            <a:r>
              <a:rPr lang="en-CH"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0-15</a:t>
            </a:r>
          </a:p>
        </p:txBody>
      </p:sp>
      <p:sp>
        <p:nvSpPr>
          <p:cNvPr id="96" name="Rectangle 95">
            <a:extLst>
              <a:ext uri="{FF2B5EF4-FFF2-40B4-BE49-F238E27FC236}">
                <a16:creationId xmlns:a16="http://schemas.microsoft.com/office/drawing/2014/main" id="{DAD5C603-BA8A-3C9D-B9C2-426CA721613A}"/>
              </a:ext>
            </a:extLst>
          </p:cNvPr>
          <p:cNvSpPr/>
          <p:nvPr/>
        </p:nvSpPr>
        <p:spPr>
          <a:xfrm>
            <a:off x="7020707" y="2542657"/>
            <a:ext cx="1508660" cy="323134"/>
          </a:xfrm>
          <a:prstGeom prst="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97</a:t>
            </a:r>
            <a:endParaRPr lang="en-CH"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7" name="Rectangle 96">
            <a:extLst>
              <a:ext uri="{FF2B5EF4-FFF2-40B4-BE49-F238E27FC236}">
                <a16:creationId xmlns:a16="http://schemas.microsoft.com/office/drawing/2014/main" id="{43EAB312-37AC-9D77-6A64-603FE33BB8BA}"/>
              </a:ext>
            </a:extLst>
          </p:cNvPr>
          <p:cNvSpPr/>
          <p:nvPr/>
        </p:nvSpPr>
        <p:spPr>
          <a:xfrm>
            <a:off x="420559" y="2073894"/>
            <a:ext cx="5624254" cy="102703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98" name="Rectangle 97">
            <a:extLst>
              <a:ext uri="{FF2B5EF4-FFF2-40B4-BE49-F238E27FC236}">
                <a16:creationId xmlns:a16="http://schemas.microsoft.com/office/drawing/2014/main" id="{F767A2D8-820E-217F-892B-6E0AE23BA51C}"/>
              </a:ext>
            </a:extLst>
          </p:cNvPr>
          <p:cNvSpPr/>
          <p:nvPr/>
        </p:nvSpPr>
        <p:spPr>
          <a:xfrm>
            <a:off x="6964559" y="2073893"/>
            <a:ext cx="1648949" cy="1027037"/>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0" name="TextBox 99">
            <a:extLst>
              <a:ext uri="{FF2B5EF4-FFF2-40B4-BE49-F238E27FC236}">
                <a16:creationId xmlns:a16="http://schemas.microsoft.com/office/drawing/2014/main" id="{9A964C22-3903-4A25-70D3-ACFC1E308B95}"/>
              </a:ext>
            </a:extLst>
          </p:cNvPr>
          <p:cNvSpPr txBox="1"/>
          <p:nvPr/>
        </p:nvSpPr>
        <p:spPr>
          <a:xfrm>
            <a:off x="1318918" y="1642638"/>
            <a:ext cx="3793346" cy="369332"/>
          </a:xfrm>
          <a:prstGeom prst="rect">
            <a:avLst/>
          </a:prstGeom>
          <a:noFill/>
        </p:spPr>
        <p:txBody>
          <a:bodyPr wrap="none" rtlCol="0">
            <a:spAutoFit/>
          </a:bodyPr>
          <a:lstStyle/>
          <a:p>
            <a:pPr algn="ctr"/>
            <a:r>
              <a:rPr lang="en-US" dirty="0">
                <a:latin typeface="Verdana" panose="020B0604030504040204" pitchFamily="34" charset="0"/>
                <a:ea typeface="Verdana" panose="020B0604030504040204" pitchFamily="34" charset="0"/>
              </a:rPr>
              <a:t>Activation count of sibling rows</a:t>
            </a:r>
          </a:p>
        </p:txBody>
      </p:sp>
      <p:sp>
        <p:nvSpPr>
          <p:cNvPr id="101" name="TextBox 100">
            <a:extLst>
              <a:ext uri="{FF2B5EF4-FFF2-40B4-BE49-F238E27FC236}">
                <a16:creationId xmlns:a16="http://schemas.microsoft.com/office/drawing/2014/main" id="{456DB93D-E44D-27D0-2E32-43B8BC08602B}"/>
              </a:ext>
            </a:extLst>
          </p:cNvPr>
          <p:cNvSpPr txBox="1"/>
          <p:nvPr/>
        </p:nvSpPr>
        <p:spPr>
          <a:xfrm>
            <a:off x="6410487" y="1409340"/>
            <a:ext cx="2723892" cy="646331"/>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The </a:t>
            </a:r>
            <a:r>
              <a:rPr lang="en-US" dirty="0" err="1">
                <a:latin typeface="Verdana" panose="020B0604030504040204" pitchFamily="34" charset="0"/>
                <a:ea typeface="Verdana" panose="020B0604030504040204" pitchFamily="34" charset="0"/>
              </a:rPr>
              <a:t>ABACuS</a:t>
            </a:r>
            <a:r>
              <a:rPr lang="en-US" dirty="0">
                <a:latin typeface="Verdana" panose="020B0604030504040204" pitchFamily="34" charset="0"/>
                <a:ea typeface="Verdana" panose="020B0604030504040204" pitchFamily="34" charset="0"/>
              </a:rPr>
              <a:t> counter’s state</a:t>
            </a:r>
          </a:p>
        </p:txBody>
      </p:sp>
      <p:sp>
        <p:nvSpPr>
          <p:cNvPr id="102" name="Content Placeholder 2">
            <a:extLst>
              <a:ext uri="{FF2B5EF4-FFF2-40B4-BE49-F238E27FC236}">
                <a16:creationId xmlns:a16="http://schemas.microsoft.com/office/drawing/2014/main" id="{3020E822-9966-7A65-350E-17F9A46CBB97}"/>
              </a:ext>
            </a:extLst>
          </p:cNvPr>
          <p:cNvSpPr txBox="1">
            <a:spLocks/>
          </p:cNvSpPr>
          <p:nvPr/>
        </p:nvSpPr>
        <p:spPr>
          <a:xfrm>
            <a:off x="-17610" y="4711601"/>
            <a:ext cx="9161610" cy="865539"/>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ct val="0"/>
              </a:spcBef>
              <a:spcAft>
                <a:spcPct val="0"/>
              </a:spcAft>
              <a:buNone/>
            </a:pPr>
            <a:r>
              <a:rPr lang="en-US" sz="2000" dirty="0">
                <a:latin typeface="Verdana" panose="020B0604030504040204" pitchFamily="34" charset="0"/>
                <a:ea typeface="Verdana" panose="020B0604030504040204" pitchFamily="34" charset="0"/>
                <a:cs typeface="Verdana" panose="020B0604030504040204" pitchFamily="34" charset="0"/>
              </a:rPr>
              <a:t>Increment </a:t>
            </a:r>
            <a:r>
              <a:rPr lang="en-US" sz="2000" dirty="0" err="1">
                <a:latin typeface="Verdana" panose="020B0604030504040204" pitchFamily="34" charset="0"/>
                <a:ea typeface="Verdana" panose="020B0604030504040204" pitchFamily="34" charset="0"/>
                <a:cs typeface="Verdana" panose="020B0604030504040204" pitchFamily="34" charset="0"/>
              </a:rPr>
              <a:t>ABACuS</a:t>
            </a:r>
            <a:r>
              <a:rPr lang="en-US" sz="2000" dirty="0">
                <a:latin typeface="Verdana" panose="020B0604030504040204" pitchFamily="34" charset="0"/>
                <a:ea typeface="Verdana" panose="020B0604030504040204" pitchFamily="34" charset="0"/>
                <a:cs typeface="Verdana" panose="020B0604030504040204" pitchFamily="34" charset="0"/>
              </a:rPr>
              <a:t> counter if</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1)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bank 15 </a:t>
            </a:r>
            <a:r>
              <a:rPr lang="en-US" sz="2000" dirty="0">
                <a:latin typeface="Verdana" panose="020B0604030504040204" pitchFamily="34" charset="0"/>
                <a:ea typeface="Verdana" panose="020B0604030504040204" pitchFamily="34" charset="0"/>
                <a:cs typeface="Verdana" panose="020B0604030504040204" pitchFamily="34" charset="0"/>
              </a:rPr>
              <a:t>is activated </a:t>
            </a: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again</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OR </a:t>
            </a:r>
            <a:r>
              <a:rPr lang="en-US" sz="2000" dirty="0">
                <a:latin typeface="Verdana" panose="020B0604030504040204" pitchFamily="34" charset="0"/>
                <a:ea typeface="Verdana" panose="020B0604030504040204" pitchFamily="34" charset="0"/>
                <a:cs typeface="Verdana" panose="020B0604030504040204" pitchFamily="34" charset="0"/>
              </a:rPr>
              <a:t>2)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any other bank </a:t>
            </a:r>
            <a:r>
              <a:rPr lang="en-US" sz="2000" dirty="0">
                <a:latin typeface="Verdana" panose="020B0604030504040204" pitchFamily="34" charset="0"/>
                <a:ea typeface="Verdana" panose="020B0604030504040204" pitchFamily="34" charset="0"/>
                <a:cs typeface="Verdana" panose="020B0604030504040204" pitchFamily="34" charset="0"/>
              </a:rPr>
              <a:t>is activated </a:t>
            </a: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twice</a:t>
            </a:r>
          </a:p>
        </p:txBody>
      </p:sp>
      <p:sp>
        <p:nvSpPr>
          <p:cNvPr id="103" name="Rectangle 102">
            <a:extLst>
              <a:ext uri="{FF2B5EF4-FFF2-40B4-BE49-F238E27FC236}">
                <a16:creationId xmlns:a16="http://schemas.microsoft.com/office/drawing/2014/main" id="{B90A25D3-1B8B-09DB-08BB-3CEA2C11A559}"/>
              </a:ext>
            </a:extLst>
          </p:cNvPr>
          <p:cNvSpPr/>
          <p:nvPr/>
        </p:nvSpPr>
        <p:spPr>
          <a:xfrm>
            <a:off x="8529367" y="2537872"/>
            <a:ext cx="377308" cy="323134"/>
          </a:xfrm>
          <a:prstGeom prst="rect">
            <a:avLst/>
          </a:prstGeom>
          <a:solidFill>
            <a:srgbClr val="C585D9"/>
          </a:solidFill>
          <a:ln w="38100">
            <a:solidFill>
              <a:srgbClr val="8531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000" dirty="0">
              <a:solidFill>
                <a:srgbClr val="85319F"/>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05" name="Connector: Curved 104">
            <a:extLst>
              <a:ext uri="{FF2B5EF4-FFF2-40B4-BE49-F238E27FC236}">
                <a16:creationId xmlns:a16="http://schemas.microsoft.com/office/drawing/2014/main" id="{61D6A822-E68A-EE47-9568-F50781A4D7D7}"/>
              </a:ext>
            </a:extLst>
          </p:cNvPr>
          <p:cNvCxnSpPr>
            <a:cxnSpLocks/>
            <a:endCxn id="103" idx="2"/>
          </p:cNvCxnSpPr>
          <p:nvPr/>
        </p:nvCxnSpPr>
        <p:spPr>
          <a:xfrm rot="5400000" flipH="1" flipV="1">
            <a:off x="6543368" y="3898083"/>
            <a:ext cx="3211730" cy="1137576"/>
          </a:xfrm>
          <a:prstGeom prst="curvedConnector3">
            <a:avLst>
              <a:gd name="adj1" fmla="val 50000"/>
            </a:avLst>
          </a:prstGeom>
          <a:ln w="38100">
            <a:solidFill>
              <a:srgbClr val="85319F"/>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CB96D83E-BDC5-4B94-BB14-D6B89B4DCB4C}"/>
              </a:ext>
            </a:extLst>
          </p:cNvPr>
          <p:cNvSpPr txBox="1"/>
          <p:nvPr/>
        </p:nvSpPr>
        <p:spPr>
          <a:xfrm>
            <a:off x="1995043" y="6443653"/>
            <a:ext cx="5149516" cy="400110"/>
          </a:xfrm>
          <a:prstGeom prst="rect">
            <a:avLst/>
          </a:prstGeom>
          <a:noFill/>
        </p:spPr>
        <p:txBody>
          <a:bodyPr wrap="square">
            <a:spAutoFit/>
          </a:bodyPr>
          <a:lstStyle/>
          <a:p>
            <a:pPr algn="ctr"/>
            <a:r>
              <a:rPr lang="en-CH" sz="2000"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https://arxiv.org/pdf/2310.09977.pdf</a:t>
            </a:r>
            <a:endParaRPr lang="en-CH"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719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0" nodeType="clickEffect">
                                  <p:stCondLst>
                                    <p:cond delay="0"/>
                                  </p:stCondLst>
                                  <p:childTnLst>
                                    <p:animEffect transition="out" filter="fade">
                                      <p:cBhvr>
                                        <p:cTn id="50" dur="1000" tmFilter="0, 0; .2, .5; .8, .5; 1, 0"/>
                                        <p:tgtEl>
                                          <p:spTgt spid="89"/>
                                        </p:tgtEl>
                                      </p:cBhvr>
                                    </p:animEffect>
                                    <p:animScale>
                                      <p:cBhvr>
                                        <p:cTn id="51" dur="500" autoRev="1" fill="hold"/>
                                        <p:tgtEl>
                                          <p:spTgt spid="89"/>
                                        </p:tgtEl>
                                      </p:cBhvr>
                                      <p:by x="105000" y="105000"/>
                                    </p:animScale>
                                  </p:childTnLst>
                                </p:cTn>
                              </p:par>
                              <p:par>
                                <p:cTn id="52" presetID="26" presetClass="emph" presetSubtype="0" fill="hold" grpId="0" nodeType="withEffect">
                                  <p:stCondLst>
                                    <p:cond delay="0"/>
                                  </p:stCondLst>
                                  <p:childTnLst>
                                    <p:animEffect transition="out" filter="fade">
                                      <p:cBhvr>
                                        <p:cTn id="53" dur="1000" tmFilter="0, 0; .2, .5; .8, .5; 1, 0"/>
                                        <p:tgtEl>
                                          <p:spTgt spid="90"/>
                                        </p:tgtEl>
                                      </p:cBhvr>
                                    </p:animEffect>
                                    <p:animScale>
                                      <p:cBhvr>
                                        <p:cTn id="54" dur="500" autoRev="1" fill="hold"/>
                                        <p:tgtEl>
                                          <p:spTgt spid="90"/>
                                        </p:tgtEl>
                                      </p:cBhvr>
                                      <p:by x="105000" y="105000"/>
                                    </p:animScale>
                                  </p:childTnLst>
                                </p:cTn>
                              </p:par>
                              <p:par>
                                <p:cTn id="55" presetID="26" presetClass="emph" presetSubtype="0" fill="hold" grpId="0" nodeType="withEffect">
                                  <p:stCondLst>
                                    <p:cond delay="0"/>
                                  </p:stCondLst>
                                  <p:childTnLst>
                                    <p:animEffect transition="out" filter="fade">
                                      <p:cBhvr>
                                        <p:cTn id="56" dur="1000" tmFilter="0, 0; .2, .5; .8, .5; 1, 0"/>
                                        <p:tgtEl>
                                          <p:spTgt spid="91"/>
                                        </p:tgtEl>
                                      </p:cBhvr>
                                    </p:animEffect>
                                    <p:animScale>
                                      <p:cBhvr>
                                        <p:cTn id="57" dur="500" autoRev="1" fill="hold"/>
                                        <p:tgtEl>
                                          <p:spTgt spid="91"/>
                                        </p:tgtEl>
                                      </p:cBhvr>
                                      <p:by x="105000" y="105000"/>
                                    </p:animScale>
                                  </p:childTnLst>
                                </p:cTn>
                              </p:par>
                              <p:par>
                                <p:cTn id="58" presetID="1" presetClass="entr" presetSubtype="0" fill="hold" nodeType="withEffect">
                                  <p:stCondLst>
                                    <p:cond delay="0"/>
                                  </p:stCondLst>
                                  <p:childTnLst>
                                    <p:set>
                                      <p:cBhvr>
                                        <p:cTn id="59" dur="1" fill="hold">
                                          <p:stCondLst>
                                            <p:cond delay="0"/>
                                          </p:stCondLst>
                                        </p:cTn>
                                        <p:tgtEl>
                                          <p:spTgt spid="99">
                                            <p:txEl>
                                              <p:pRg st="6" end="6"/>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0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99">
                                            <p:txEl>
                                              <p:pRg st="10" end="10"/>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0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p:bldP spid="85" grpId="0" animBg="1"/>
      <p:bldP spid="86" grpId="0" animBg="1"/>
      <p:bldP spid="87" grpId="0"/>
      <p:bldP spid="88" grpId="0" animBg="1"/>
      <p:bldP spid="89" grpId="0" animBg="1"/>
      <p:bldP spid="89" grpId="1" animBg="1"/>
      <p:bldP spid="90" grpId="0"/>
      <p:bldP spid="90" grpId="1"/>
      <p:bldP spid="91" grpId="0" animBg="1"/>
      <p:bldP spid="91" grpId="1" animBg="1"/>
      <p:bldP spid="92" grpId="0"/>
      <p:bldP spid="93" grpId="0"/>
      <p:bldP spid="94" grpId="0" animBg="1"/>
      <p:bldP spid="95" grpId="0"/>
      <p:bldP spid="96" grpId="0" animBg="1"/>
      <p:bldP spid="97" grpId="0" animBg="1"/>
      <p:bldP spid="98" grpId="0" animBg="1"/>
      <p:bldP spid="100" grpId="0"/>
      <p:bldP spid="101" grpId="0"/>
      <p:bldP spid="102" grpId="0" animBg="1"/>
      <p:bldP spid="103" grpId="0" animBg="1"/>
      <p:bldP spid="1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D4903A-98EF-79EB-312E-1A96D4965171}"/>
              </a:ext>
            </a:extLst>
          </p:cNvPr>
          <p:cNvSpPr>
            <a:spLocks noGrp="1"/>
          </p:cNvSpPr>
          <p:nvPr>
            <p:ph idx="1"/>
          </p:nvPr>
        </p:nvSpPr>
        <p:spPr/>
        <p:txBody>
          <a:bodyPr/>
          <a:lstStyle/>
          <a:p>
            <a:r>
              <a:rPr lang="en-CH" sz="2800" dirty="0"/>
              <a:t>Adopt a </a:t>
            </a:r>
            <a:r>
              <a:rPr lang="en-CH" sz="2800" dirty="0">
                <a:solidFill>
                  <a:schemeClr val="accent1">
                    <a:lumMod val="75000"/>
                  </a:schemeClr>
                </a:solidFill>
              </a:rPr>
              <a:t>frequent item counting </a:t>
            </a:r>
            <a:r>
              <a:rPr lang="en-CH" sz="2800" dirty="0"/>
              <a:t>algorithm </a:t>
            </a:r>
          </a:p>
          <a:p>
            <a:pPr lvl="1">
              <a:buClr>
                <a:schemeClr val="tx1"/>
              </a:buClr>
            </a:pPr>
            <a:r>
              <a:rPr lang="en-CH" sz="2000" dirty="0">
                <a:solidFill>
                  <a:schemeClr val="accent4">
                    <a:lumMod val="75000"/>
                  </a:schemeClr>
                </a:solidFill>
              </a:rPr>
              <a:t>Area-efficient</a:t>
            </a:r>
            <a:r>
              <a:rPr lang="en-CH" sz="2000" dirty="0"/>
              <a:t>, fewer counters to track more DRAM rows</a:t>
            </a:r>
          </a:p>
          <a:p>
            <a:pPr lvl="1"/>
            <a:r>
              <a:rPr lang="en-CH" sz="2000" dirty="0"/>
              <a:t>ABACuS is compatible with other counter-based mitigations</a:t>
            </a:r>
            <a:endParaRPr lang="en-CH" sz="2200" dirty="0"/>
          </a:p>
          <a:p>
            <a:pPr marL="0" indent="0">
              <a:buNone/>
            </a:pPr>
            <a:endParaRPr lang="en-CH" sz="3000" dirty="0"/>
          </a:p>
          <a:p>
            <a:pPr marL="0" indent="0">
              <a:buNone/>
            </a:pPr>
            <a:endParaRPr lang="en-CH" sz="3000" dirty="0"/>
          </a:p>
        </p:txBody>
      </p:sp>
      <p:sp>
        <p:nvSpPr>
          <p:cNvPr id="5" name="Rounded Rectangle 6">
            <a:extLst>
              <a:ext uri="{FF2B5EF4-FFF2-40B4-BE49-F238E27FC236}">
                <a16:creationId xmlns:a16="http://schemas.microsoft.com/office/drawing/2014/main" id="{E1264B61-7664-59E9-723D-C8CB10A3D484}"/>
              </a:ext>
            </a:extLst>
          </p:cNvPr>
          <p:cNvSpPr/>
          <p:nvPr/>
        </p:nvSpPr>
        <p:spPr>
          <a:xfrm>
            <a:off x="1656520" y="2419670"/>
            <a:ext cx="5830960" cy="3176287"/>
          </a:xfrm>
          <a:prstGeom prst="rect">
            <a:avLst/>
          </a:prstGeom>
          <a:solidFill>
            <a:schemeClr val="bg1">
              <a:lumMod val="9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CH" sz="24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Table</a:t>
            </a:r>
            <a:endParaRPr lang="en-CH"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3D0346B9-4608-6873-7ADE-CECAA9A3E323}"/>
              </a:ext>
            </a:extLst>
          </p:cNvPr>
          <p:cNvSpPr>
            <a:spLocks noGrp="1"/>
          </p:cNvSpPr>
          <p:nvPr>
            <p:ph type="title"/>
          </p:nvPr>
        </p:nvSpPr>
        <p:spPr/>
        <p:txBody>
          <a:bodyPr/>
          <a:lstStyle/>
          <a:p>
            <a:r>
              <a:rPr lang="en-US" dirty="0" err="1"/>
              <a:t>ABACuS</a:t>
            </a:r>
            <a:r>
              <a:rPr lang="en-US" dirty="0"/>
              <a:t>: Implementation</a:t>
            </a:r>
            <a:endParaRPr lang="en-TR" dirty="0"/>
          </a:p>
        </p:txBody>
      </p:sp>
      <p:sp>
        <p:nvSpPr>
          <p:cNvPr id="7" name="Rounded Rectangle 6">
            <a:extLst>
              <a:ext uri="{FF2B5EF4-FFF2-40B4-BE49-F238E27FC236}">
                <a16:creationId xmlns:a16="http://schemas.microsoft.com/office/drawing/2014/main" id="{1DAF8CCB-226F-A113-AE69-C8D6DDCCC994}"/>
              </a:ext>
            </a:extLst>
          </p:cNvPr>
          <p:cNvSpPr/>
          <p:nvPr/>
        </p:nvSpPr>
        <p:spPr>
          <a:xfrm>
            <a:off x="3167209" y="2880360"/>
            <a:ext cx="4173598" cy="1356360"/>
          </a:xfrm>
          <a:prstGeom prst="round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p>
        </p:txBody>
      </p:sp>
      <p:sp>
        <p:nvSpPr>
          <p:cNvPr id="8" name="Rounded Rectangle 7">
            <a:extLst>
              <a:ext uri="{FF2B5EF4-FFF2-40B4-BE49-F238E27FC236}">
                <a16:creationId xmlns:a16="http://schemas.microsoft.com/office/drawing/2014/main" id="{CE56D796-E076-1A4A-C045-574502936C5F}"/>
              </a:ext>
            </a:extLst>
          </p:cNvPr>
          <p:cNvSpPr/>
          <p:nvPr/>
        </p:nvSpPr>
        <p:spPr>
          <a:xfrm>
            <a:off x="3356628" y="3342035"/>
            <a:ext cx="3794760" cy="350520"/>
          </a:xfrm>
          <a:prstGeom prst="roundRect">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latin typeface="Verdana" panose="020B0604030504040204" pitchFamily="34" charset="0"/>
                <a:ea typeface="Verdana" panose="020B0604030504040204" pitchFamily="34" charset="0"/>
                <a:cs typeface="Verdana" panose="020B0604030504040204" pitchFamily="34" charset="0"/>
              </a:rPr>
              <a:t>Row Activation Counter (RAC)</a:t>
            </a:r>
          </a:p>
        </p:txBody>
      </p:sp>
      <p:sp>
        <p:nvSpPr>
          <p:cNvPr id="9" name="Rounded Rectangle 8">
            <a:extLst>
              <a:ext uri="{FF2B5EF4-FFF2-40B4-BE49-F238E27FC236}">
                <a16:creationId xmlns:a16="http://schemas.microsoft.com/office/drawing/2014/main" id="{1FE52363-DA4C-81BC-D5FC-718BB93120D6}"/>
              </a:ext>
            </a:extLst>
          </p:cNvPr>
          <p:cNvSpPr/>
          <p:nvPr/>
        </p:nvSpPr>
        <p:spPr>
          <a:xfrm>
            <a:off x="3356628" y="3797637"/>
            <a:ext cx="3794760" cy="350520"/>
          </a:xfrm>
          <a:prstGeom prst="roundRect">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latin typeface="Verdana" panose="020B0604030504040204" pitchFamily="34" charset="0"/>
                <a:ea typeface="Verdana" panose="020B0604030504040204" pitchFamily="34" charset="0"/>
                <a:cs typeface="Verdana" panose="020B0604030504040204" pitchFamily="34" charset="0"/>
              </a:rPr>
              <a:t>Sibling Activation Vector (SAV)</a:t>
            </a:r>
          </a:p>
        </p:txBody>
      </p:sp>
      <p:sp>
        <p:nvSpPr>
          <p:cNvPr id="10" name="Rounded Rectangle 9">
            <a:extLst>
              <a:ext uri="{FF2B5EF4-FFF2-40B4-BE49-F238E27FC236}">
                <a16:creationId xmlns:a16="http://schemas.microsoft.com/office/drawing/2014/main" id="{25F7ABCF-F746-5C97-39B4-40F35B6C70DB}"/>
              </a:ext>
            </a:extLst>
          </p:cNvPr>
          <p:cNvSpPr/>
          <p:nvPr/>
        </p:nvSpPr>
        <p:spPr>
          <a:xfrm>
            <a:off x="3167209" y="4350833"/>
            <a:ext cx="4173598" cy="418242"/>
          </a:xfrm>
          <a:prstGeom prst="round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p>
        </p:txBody>
      </p:sp>
      <p:sp>
        <p:nvSpPr>
          <p:cNvPr id="13" name="Rounded Rectangle 12">
            <a:extLst>
              <a:ext uri="{FF2B5EF4-FFF2-40B4-BE49-F238E27FC236}">
                <a16:creationId xmlns:a16="http://schemas.microsoft.com/office/drawing/2014/main" id="{5444C987-0102-6F16-F42A-354DFB5C8F5D}"/>
              </a:ext>
            </a:extLst>
          </p:cNvPr>
          <p:cNvSpPr/>
          <p:nvPr/>
        </p:nvSpPr>
        <p:spPr>
          <a:xfrm>
            <a:off x="3167209" y="5074733"/>
            <a:ext cx="4173598" cy="418242"/>
          </a:xfrm>
          <a:prstGeom prst="round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p>
        </p:txBody>
      </p:sp>
      <p:sp>
        <p:nvSpPr>
          <p:cNvPr id="14" name="TextBox 13">
            <a:extLst>
              <a:ext uri="{FF2B5EF4-FFF2-40B4-BE49-F238E27FC236}">
                <a16:creationId xmlns:a16="http://schemas.microsoft.com/office/drawing/2014/main" id="{86BCD90C-1E7F-0054-F317-F6B5C46D221F}"/>
              </a:ext>
            </a:extLst>
          </p:cNvPr>
          <p:cNvSpPr txBox="1"/>
          <p:nvPr/>
        </p:nvSpPr>
        <p:spPr>
          <a:xfrm rot="5400000">
            <a:off x="3805127"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8EDFD80-5A89-99A8-CD10-3FB354B3CAE0}"/>
              </a:ext>
            </a:extLst>
          </p:cNvPr>
          <p:cNvSpPr txBox="1"/>
          <p:nvPr/>
        </p:nvSpPr>
        <p:spPr>
          <a:xfrm rot="5400000">
            <a:off x="4487459"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61B661F3-1D64-90DE-1917-EC3BB58C61C9}"/>
              </a:ext>
            </a:extLst>
          </p:cNvPr>
          <p:cNvSpPr txBox="1"/>
          <p:nvPr/>
        </p:nvSpPr>
        <p:spPr>
          <a:xfrm rot="5400000">
            <a:off x="5169791"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5948DEB0-809F-17B0-D818-C75300BD35A1}"/>
              </a:ext>
            </a:extLst>
          </p:cNvPr>
          <p:cNvSpPr txBox="1"/>
          <p:nvPr/>
        </p:nvSpPr>
        <p:spPr>
          <a:xfrm rot="5400000">
            <a:off x="6534456"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83A6BC62-C0DA-8ED4-D7C4-27F1BD8D4630}"/>
              </a:ext>
            </a:extLst>
          </p:cNvPr>
          <p:cNvSpPr txBox="1"/>
          <p:nvPr/>
        </p:nvSpPr>
        <p:spPr>
          <a:xfrm rot="5400000">
            <a:off x="5852123"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3" name="Rounded Rectangle 12">
            <a:extLst>
              <a:ext uri="{FF2B5EF4-FFF2-40B4-BE49-F238E27FC236}">
                <a16:creationId xmlns:a16="http://schemas.microsoft.com/office/drawing/2014/main" id="{2959202A-7005-EC11-37A8-CD088BE2C4E3}"/>
              </a:ext>
            </a:extLst>
          </p:cNvPr>
          <p:cNvSpPr/>
          <p:nvPr/>
        </p:nvSpPr>
        <p:spPr>
          <a:xfrm>
            <a:off x="2394889" y="5741357"/>
            <a:ext cx="4173598" cy="418242"/>
          </a:xfrm>
          <a:prstGeom prst="roundRect">
            <a:avLst/>
          </a:prstGeom>
          <a:solidFill>
            <a:srgbClr val="C585D9"/>
          </a:solidFill>
          <a:ln w="38100">
            <a:solidFill>
              <a:srgbClr val="85319F"/>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Spillover Counter</a:t>
            </a:r>
            <a:endParaRPr lang="en-CH"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Rounded Corners 5">
            <a:extLst>
              <a:ext uri="{FF2B5EF4-FFF2-40B4-BE49-F238E27FC236}">
                <a16:creationId xmlns:a16="http://schemas.microsoft.com/office/drawing/2014/main" id="{3FBB777F-0B9D-756F-B40E-252BB6D37575}"/>
              </a:ext>
            </a:extLst>
          </p:cNvPr>
          <p:cNvSpPr/>
          <p:nvPr/>
        </p:nvSpPr>
        <p:spPr>
          <a:xfrm>
            <a:off x="1734590" y="2880360"/>
            <a:ext cx="1099490" cy="1356359"/>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Verdana" panose="020B0604030504040204" pitchFamily="34" charset="0"/>
                <a:ea typeface="Verdana" panose="020B0604030504040204" pitchFamily="34" charset="0"/>
                <a:cs typeface="Verdana" panose="020B0604030504040204" pitchFamily="34" charset="0"/>
              </a:rPr>
              <a:t>RowID</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Rounded Corners 10">
            <a:extLst>
              <a:ext uri="{FF2B5EF4-FFF2-40B4-BE49-F238E27FC236}">
                <a16:creationId xmlns:a16="http://schemas.microsoft.com/office/drawing/2014/main" id="{9C9A2998-0B70-9D72-7B28-349B70D4569D}"/>
              </a:ext>
            </a:extLst>
          </p:cNvPr>
          <p:cNvSpPr/>
          <p:nvPr/>
        </p:nvSpPr>
        <p:spPr>
          <a:xfrm>
            <a:off x="1734182" y="4350833"/>
            <a:ext cx="1099898" cy="418242"/>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Verdana" panose="020B0604030504040204" pitchFamily="34" charset="0"/>
                <a:ea typeface="Verdana" panose="020B0604030504040204" pitchFamily="34" charset="0"/>
                <a:cs typeface="Verdana" panose="020B0604030504040204" pitchFamily="34" charset="0"/>
              </a:rPr>
              <a:t>RowID</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Rounded Corners 11">
            <a:extLst>
              <a:ext uri="{FF2B5EF4-FFF2-40B4-BE49-F238E27FC236}">
                <a16:creationId xmlns:a16="http://schemas.microsoft.com/office/drawing/2014/main" id="{77E1AC53-2F15-05C4-FFD4-73121C1F2074}"/>
              </a:ext>
            </a:extLst>
          </p:cNvPr>
          <p:cNvSpPr/>
          <p:nvPr/>
        </p:nvSpPr>
        <p:spPr>
          <a:xfrm>
            <a:off x="1734182" y="5069932"/>
            <a:ext cx="1099898" cy="418242"/>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Verdana" panose="020B0604030504040204" pitchFamily="34" charset="0"/>
                <a:ea typeface="Verdana" panose="020B0604030504040204" pitchFamily="34" charset="0"/>
                <a:cs typeface="Verdana" panose="020B0604030504040204" pitchFamily="34" charset="0"/>
              </a:rPr>
              <a:t>RowID</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D7FB795F-61A6-65A0-5031-C70A42D64A90}"/>
              </a:ext>
            </a:extLst>
          </p:cNvPr>
          <p:cNvSpPr txBox="1"/>
          <p:nvPr/>
        </p:nvSpPr>
        <p:spPr>
          <a:xfrm rot="5400000">
            <a:off x="2161599" y="4732437"/>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20" name="TextBox 19">
            <a:extLst>
              <a:ext uri="{FF2B5EF4-FFF2-40B4-BE49-F238E27FC236}">
                <a16:creationId xmlns:a16="http://schemas.microsoft.com/office/drawing/2014/main" id="{20319D14-548E-D3CA-7884-0F6CBACA37A8}"/>
              </a:ext>
            </a:extLst>
          </p:cNvPr>
          <p:cNvSpPr txBox="1"/>
          <p:nvPr/>
        </p:nvSpPr>
        <p:spPr>
          <a:xfrm rot="5400000">
            <a:off x="2878831" y="4732437"/>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21" name="Arrow: Right 20">
            <a:extLst>
              <a:ext uri="{FF2B5EF4-FFF2-40B4-BE49-F238E27FC236}">
                <a16:creationId xmlns:a16="http://schemas.microsoft.com/office/drawing/2014/main" id="{0EBCFDDA-0B00-0FCF-A79F-A14296E0E80D}"/>
              </a:ext>
            </a:extLst>
          </p:cNvPr>
          <p:cNvSpPr/>
          <p:nvPr/>
        </p:nvSpPr>
        <p:spPr>
          <a:xfrm>
            <a:off x="2873060" y="3491531"/>
            <a:ext cx="228915" cy="134015"/>
          </a:xfrm>
          <a:prstGeom prst="rightArrow">
            <a:avLst>
              <a:gd name="adj1" fmla="val 50000"/>
              <a:gd name="adj2" fmla="val 119296"/>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2" name="Arrow: Right 21">
            <a:extLst>
              <a:ext uri="{FF2B5EF4-FFF2-40B4-BE49-F238E27FC236}">
                <a16:creationId xmlns:a16="http://schemas.microsoft.com/office/drawing/2014/main" id="{10DDABA9-23AB-292B-0D42-5CF45935667A}"/>
              </a:ext>
            </a:extLst>
          </p:cNvPr>
          <p:cNvSpPr/>
          <p:nvPr/>
        </p:nvSpPr>
        <p:spPr>
          <a:xfrm>
            <a:off x="2873059" y="4492946"/>
            <a:ext cx="228915" cy="134015"/>
          </a:xfrm>
          <a:prstGeom prst="rightArrow">
            <a:avLst>
              <a:gd name="adj1" fmla="val 50000"/>
              <a:gd name="adj2" fmla="val 119296"/>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3" name="Arrow: Right 22">
            <a:extLst>
              <a:ext uri="{FF2B5EF4-FFF2-40B4-BE49-F238E27FC236}">
                <a16:creationId xmlns:a16="http://schemas.microsoft.com/office/drawing/2014/main" id="{50147941-2F61-6AAD-641A-8B7B783D3DAE}"/>
              </a:ext>
            </a:extLst>
          </p:cNvPr>
          <p:cNvSpPr/>
          <p:nvPr/>
        </p:nvSpPr>
        <p:spPr>
          <a:xfrm>
            <a:off x="2873059" y="5219704"/>
            <a:ext cx="228915" cy="134015"/>
          </a:xfrm>
          <a:prstGeom prst="rightArrow">
            <a:avLst>
              <a:gd name="adj1" fmla="val 50000"/>
              <a:gd name="adj2" fmla="val 119296"/>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4" name="Right Brace 23">
            <a:extLst>
              <a:ext uri="{FF2B5EF4-FFF2-40B4-BE49-F238E27FC236}">
                <a16:creationId xmlns:a16="http://schemas.microsoft.com/office/drawing/2014/main" id="{0ACDBDF8-9336-2AEF-5E99-8BC9B247D71E}"/>
              </a:ext>
            </a:extLst>
          </p:cNvPr>
          <p:cNvSpPr/>
          <p:nvPr/>
        </p:nvSpPr>
        <p:spPr>
          <a:xfrm>
            <a:off x="7620000" y="2419670"/>
            <a:ext cx="352954" cy="3176287"/>
          </a:xfrm>
          <a:prstGeom prst="rightBrace">
            <a:avLst>
              <a:gd name="adj1" fmla="val 12059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F1104B94-58C7-5363-E7F9-6E2962C8AC50}"/>
              </a:ext>
            </a:extLst>
          </p:cNvPr>
          <p:cNvSpPr txBox="1"/>
          <p:nvPr/>
        </p:nvSpPr>
        <p:spPr>
          <a:xfrm>
            <a:off x="7985250" y="3776980"/>
            <a:ext cx="1120820" cy="461665"/>
          </a:xfrm>
          <a:prstGeom prst="rect">
            <a:avLst/>
          </a:prstGeom>
          <a:noFill/>
        </p:spPr>
        <p:txBody>
          <a:bodyPr wrap="none" rtlCol="0">
            <a:spAutoFit/>
          </a:bodyPr>
          <a:lstStyle/>
          <a:p>
            <a:pPr algn="l"/>
            <a:r>
              <a:rPr lang="en-US" sz="2400" dirty="0" err="1">
                <a:latin typeface="Verdana" panose="020B0604030504040204" pitchFamily="34" charset="0"/>
                <a:ea typeface="Verdana" panose="020B0604030504040204" pitchFamily="34" charset="0"/>
              </a:rPr>
              <a:t>N</a:t>
            </a:r>
            <a:r>
              <a:rPr lang="en-US" sz="2400" baseline="-25000" dirty="0" err="1">
                <a:latin typeface="Verdana" panose="020B0604030504040204" pitchFamily="34" charset="0"/>
                <a:ea typeface="Verdana" panose="020B0604030504040204" pitchFamily="34" charset="0"/>
              </a:rPr>
              <a:t>entries</a:t>
            </a:r>
            <a:endParaRPr lang="en-US" sz="2400" baseline="-25000" dirty="0">
              <a:latin typeface="Verdana" panose="020B0604030504040204" pitchFamily="34" charset="0"/>
              <a:ea typeface="Verdana" panose="020B0604030504040204" pitchFamily="34" charset="0"/>
            </a:endParaRPr>
          </a:p>
        </p:txBody>
      </p:sp>
      <p:sp>
        <p:nvSpPr>
          <p:cNvPr id="26" name="Rectangle 25">
            <a:extLst>
              <a:ext uri="{FF2B5EF4-FFF2-40B4-BE49-F238E27FC236}">
                <a16:creationId xmlns:a16="http://schemas.microsoft.com/office/drawing/2014/main" id="{4F9A27B2-C99D-1B41-E7E4-8125C2FD8C09}"/>
              </a:ext>
            </a:extLst>
          </p:cNvPr>
          <p:cNvSpPr/>
          <p:nvPr/>
        </p:nvSpPr>
        <p:spPr>
          <a:xfrm>
            <a:off x="0" y="975034"/>
            <a:ext cx="9106070" cy="5501966"/>
          </a:xfrm>
          <a:prstGeom prst="rect">
            <a:avLst/>
          </a:prstGeom>
          <a:solidFill>
            <a:srgbClr val="FFFFFF">
              <a:alpha val="9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3F46446D-1756-1C4C-4ED8-65B710FCFA08}"/>
              </a:ext>
            </a:extLst>
          </p:cNvPr>
          <p:cNvSpPr txBox="1"/>
          <p:nvPr/>
        </p:nvSpPr>
        <p:spPr>
          <a:xfrm>
            <a:off x="478852" y="5884501"/>
            <a:ext cx="8181894" cy="584775"/>
          </a:xfrm>
          <a:prstGeom prst="rect">
            <a:avLst/>
          </a:prstGeom>
          <a:noFill/>
        </p:spPr>
        <p:txBody>
          <a:bodyPr wrap="square">
            <a:spAutoFit/>
          </a:bodyPr>
          <a:lstStyle/>
          <a:p>
            <a:pPr algn="ctr"/>
            <a:r>
              <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https://arxiv.org/pdf/2310.09977.pdf</a:t>
            </a:r>
            <a:endPar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28" name="Picture 27">
            <a:extLst>
              <a:ext uri="{FF2B5EF4-FFF2-40B4-BE49-F238E27FC236}">
                <a16:creationId xmlns:a16="http://schemas.microsoft.com/office/drawing/2014/main" id="{999E414E-5848-6CEA-8EDB-8D31F25C42BC}"/>
              </a:ext>
            </a:extLst>
          </p:cNvPr>
          <p:cNvPicPr>
            <a:picLocks noChangeAspect="1"/>
          </p:cNvPicPr>
          <p:nvPr/>
        </p:nvPicPr>
        <p:blipFill rotWithShape="1">
          <a:blip r:embed="rId4"/>
          <a:srcRect l="981" t="1358" r="4466"/>
          <a:stretch/>
        </p:blipFill>
        <p:spPr>
          <a:xfrm>
            <a:off x="985795" y="975034"/>
            <a:ext cx="7168008" cy="4722572"/>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8928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E12D-6C8B-8437-40CD-C3BBFD9166EE}"/>
              </a:ext>
            </a:extLst>
          </p:cNvPr>
          <p:cNvSpPr>
            <a:spLocks noGrp="1"/>
          </p:cNvSpPr>
          <p:nvPr>
            <p:ph type="title"/>
          </p:nvPr>
        </p:nvSpPr>
        <p:spPr/>
        <p:txBody>
          <a:bodyPr/>
          <a:lstStyle/>
          <a:p>
            <a:r>
              <a:rPr lang="en-CH" dirty="0"/>
              <a:t>Outline</a:t>
            </a:r>
          </a:p>
        </p:txBody>
      </p:sp>
      <p:sp>
        <p:nvSpPr>
          <p:cNvPr id="4" name="Rectangle 3">
            <a:extLst>
              <a:ext uri="{FF2B5EF4-FFF2-40B4-BE49-F238E27FC236}">
                <a16:creationId xmlns:a16="http://schemas.microsoft.com/office/drawing/2014/main" id="{C9249CF1-A68E-C0EA-DFC3-9A7E8E9F4326}"/>
              </a:ext>
            </a:extLst>
          </p:cNvPr>
          <p:cNvSpPr/>
          <p:nvPr/>
        </p:nvSpPr>
        <p:spPr>
          <a:xfrm>
            <a:off x="-2199" y="1322480"/>
            <a:ext cx="9144000" cy="917138"/>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1. Background &amp; Motivation</a:t>
            </a:r>
          </a:p>
        </p:txBody>
      </p:sp>
      <p:sp>
        <p:nvSpPr>
          <p:cNvPr id="6" name="Rectangle 5">
            <a:extLst>
              <a:ext uri="{FF2B5EF4-FFF2-40B4-BE49-F238E27FC236}">
                <a16:creationId xmlns:a16="http://schemas.microsoft.com/office/drawing/2014/main" id="{F22C899B-22AC-5210-066B-ADC3C76BDE5A}"/>
              </a:ext>
            </a:extLst>
          </p:cNvPr>
          <p:cNvSpPr/>
          <p:nvPr/>
        </p:nvSpPr>
        <p:spPr>
          <a:xfrm>
            <a:off x="0" y="3943993"/>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3.</a:t>
            </a:r>
            <a:r>
              <a:rPr lang="tr-TR" sz="3600" dirty="0">
                <a:latin typeface="Verdana" panose="020B0604030504040204" pitchFamily="34" charset="0"/>
                <a:ea typeface="Verdana" panose="020B0604030504040204" pitchFamily="34" charset="0"/>
              </a:rPr>
              <a:t> </a:t>
            </a:r>
            <a:r>
              <a:rPr lang="en-US" sz="3600" dirty="0">
                <a:latin typeface="Verdana" panose="020B0604030504040204" pitchFamily="34" charset="0"/>
                <a:ea typeface="Verdana" panose="020B0604030504040204" pitchFamily="34" charset="0"/>
              </a:rPr>
              <a:t>Evaluation</a:t>
            </a:r>
          </a:p>
        </p:txBody>
      </p:sp>
      <p:sp>
        <p:nvSpPr>
          <p:cNvPr id="7" name="Rectangle 6">
            <a:extLst>
              <a:ext uri="{FF2B5EF4-FFF2-40B4-BE49-F238E27FC236}">
                <a16:creationId xmlns:a16="http://schemas.microsoft.com/office/drawing/2014/main" id="{A7B79601-B19B-A6EF-B7CD-7D8D42F11D01}"/>
              </a:ext>
            </a:extLst>
          </p:cNvPr>
          <p:cNvSpPr/>
          <p:nvPr/>
        </p:nvSpPr>
        <p:spPr>
          <a:xfrm>
            <a:off x="0" y="5255179"/>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4. Conclusion</a:t>
            </a:r>
          </a:p>
        </p:txBody>
      </p:sp>
      <p:sp>
        <p:nvSpPr>
          <p:cNvPr id="8" name="Rectangle 7">
            <a:extLst>
              <a:ext uri="{FF2B5EF4-FFF2-40B4-BE49-F238E27FC236}">
                <a16:creationId xmlns:a16="http://schemas.microsoft.com/office/drawing/2014/main" id="{C0BD37A9-0C18-32CF-A6F9-A3008AF52DE4}"/>
              </a:ext>
            </a:extLst>
          </p:cNvPr>
          <p:cNvSpPr/>
          <p:nvPr/>
        </p:nvSpPr>
        <p:spPr>
          <a:xfrm>
            <a:off x="0" y="2632806"/>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2.</a:t>
            </a:r>
            <a:r>
              <a:rPr lang="tr-TR" sz="3600" dirty="0">
                <a:latin typeface="Verdana" panose="020B0604030504040204" pitchFamily="34" charset="0"/>
                <a:ea typeface="Verdana" panose="020B0604030504040204" pitchFamily="34" charset="0"/>
              </a:rPr>
              <a:t> </a:t>
            </a:r>
            <a:r>
              <a:rPr lang="en-US" sz="3600" dirty="0" err="1">
                <a:latin typeface="Verdana" panose="020B0604030504040204" pitchFamily="34" charset="0"/>
                <a:ea typeface="Verdana" panose="020B0604030504040204" pitchFamily="34" charset="0"/>
              </a:rPr>
              <a:t>ABACuS</a:t>
            </a:r>
            <a:r>
              <a:rPr lang="en-US" sz="3600" dirty="0">
                <a:latin typeface="Verdana" panose="020B0604030504040204" pitchFamily="34" charset="0"/>
                <a:ea typeface="Verdana" panose="020B0604030504040204" pitchFamily="34" charset="0"/>
              </a:rPr>
              <a:t>: Key Idea and Mechanism</a:t>
            </a:r>
          </a:p>
        </p:txBody>
      </p:sp>
    </p:spTree>
    <p:extLst>
      <p:ext uri="{BB962C8B-B14F-4D97-AF65-F5344CB8AC3E}">
        <p14:creationId xmlns:p14="http://schemas.microsoft.com/office/powerpoint/2010/main" val="247281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E12D-6C8B-8437-40CD-C3BBFD9166EE}"/>
              </a:ext>
            </a:extLst>
          </p:cNvPr>
          <p:cNvSpPr>
            <a:spLocks noGrp="1"/>
          </p:cNvSpPr>
          <p:nvPr>
            <p:ph type="title"/>
          </p:nvPr>
        </p:nvSpPr>
        <p:spPr/>
        <p:txBody>
          <a:bodyPr/>
          <a:lstStyle/>
          <a:p>
            <a:r>
              <a:rPr lang="en-CH" dirty="0"/>
              <a:t>Outline</a:t>
            </a:r>
          </a:p>
        </p:txBody>
      </p:sp>
      <p:sp>
        <p:nvSpPr>
          <p:cNvPr id="4" name="Rectangle 3">
            <a:extLst>
              <a:ext uri="{FF2B5EF4-FFF2-40B4-BE49-F238E27FC236}">
                <a16:creationId xmlns:a16="http://schemas.microsoft.com/office/drawing/2014/main" id="{C9249CF1-A68E-C0EA-DFC3-9A7E8E9F4326}"/>
              </a:ext>
            </a:extLst>
          </p:cNvPr>
          <p:cNvSpPr/>
          <p:nvPr/>
        </p:nvSpPr>
        <p:spPr>
          <a:xfrm>
            <a:off x="-2199" y="1322480"/>
            <a:ext cx="9144000" cy="91713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1. Background &amp; Motivation</a:t>
            </a:r>
          </a:p>
        </p:txBody>
      </p:sp>
      <p:sp>
        <p:nvSpPr>
          <p:cNvPr id="6" name="Rectangle 5">
            <a:extLst>
              <a:ext uri="{FF2B5EF4-FFF2-40B4-BE49-F238E27FC236}">
                <a16:creationId xmlns:a16="http://schemas.microsoft.com/office/drawing/2014/main" id="{F22C899B-22AC-5210-066B-ADC3C76BDE5A}"/>
              </a:ext>
            </a:extLst>
          </p:cNvPr>
          <p:cNvSpPr/>
          <p:nvPr/>
        </p:nvSpPr>
        <p:spPr>
          <a:xfrm>
            <a:off x="0" y="3943993"/>
            <a:ext cx="9144000" cy="917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3.</a:t>
            </a:r>
            <a:r>
              <a:rPr lang="tr-TR" sz="3600" dirty="0">
                <a:latin typeface="Verdana" panose="020B0604030504040204" pitchFamily="34" charset="0"/>
                <a:ea typeface="Verdana" panose="020B0604030504040204" pitchFamily="34" charset="0"/>
              </a:rPr>
              <a:t> </a:t>
            </a:r>
            <a:r>
              <a:rPr lang="en-US" sz="3600" dirty="0">
                <a:latin typeface="Verdana" panose="020B0604030504040204" pitchFamily="34" charset="0"/>
                <a:ea typeface="Verdana" panose="020B0604030504040204" pitchFamily="34" charset="0"/>
              </a:rPr>
              <a:t>Evaluation</a:t>
            </a:r>
          </a:p>
        </p:txBody>
      </p:sp>
      <p:sp>
        <p:nvSpPr>
          <p:cNvPr id="7" name="Rectangle 6">
            <a:extLst>
              <a:ext uri="{FF2B5EF4-FFF2-40B4-BE49-F238E27FC236}">
                <a16:creationId xmlns:a16="http://schemas.microsoft.com/office/drawing/2014/main" id="{A7B79601-B19B-A6EF-B7CD-7D8D42F11D01}"/>
              </a:ext>
            </a:extLst>
          </p:cNvPr>
          <p:cNvSpPr/>
          <p:nvPr/>
        </p:nvSpPr>
        <p:spPr>
          <a:xfrm>
            <a:off x="0" y="5255179"/>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4. Conclusion</a:t>
            </a:r>
          </a:p>
        </p:txBody>
      </p:sp>
      <p:sp>
        <p:nvSpPr>
          <p:cNvPr id="8" name="Rectangle 7">
            <a:extLst>
              <a:ext uri="{FF2B5EF4-FFF2-40B4-BE49-F238E27FC236}">
                <a16:creationId xmlns:a16="http://schemas.microsoft.com/office/drawing/2014/main" id="{C0BD37A9-0C18-32CF-A6F9-A3008AF52DE4}"/>
              </a:ext>
            </a:extLst>
          </p:cNvPr>
          <p:cNvSpPr/>
          <p:nvPr/>
        </p:nvSpPr>
        <p:spPr>
          <a:xfrm>
            <a:off x="0" y="2632806"/>
            <a:ext cx="9144000" cy="91799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2.</a:t>
            </a:r>
            <a:r>
              <a:rPr lang="tr-TR" sz="3600" dirty="0">
                <a:latin typeface="Verdana" panose="020B0604030504040204" pitchFamily="34" charset="0"/>
                <a:ea typeface="Verdana" panose="020B0604030504040204" pitchFamily="34" charset="0"/>
              </a:rPr>
              <a:t> </a:t>
            </a:r>
            <a:r>
              <a:rPr lang="en-US" sz="3600" dirty="0" err="1">
                <a:latin typeface="Verdana" panose="020B0604030504040204" pitchFamily="34" charset="0"/>
                <a:ea typeface="Verdana" panose="020B0604030504040204" pitchFamily="34" charset="0"/>
              </a:rPr>
              <a:t>ABACuS</a:t>
            </a:r>
            <a:r>
              <a:rPr lang="en-US" sz="3600" dirty="0">
                <a:latin typeface="Verdana" panose="020B0604030504040204" pitchFamily="34" charset="0"/>
                <a:ea typeface="Verdana" panose="020B0604030504040204" pitchFamily="34" charset="0"/>
              </a:rPr>
              <a:t>: Key Idea and Mechanism</a:t>
            </a:r>
          </a:p>
        </p:txBody>
      </p:sp>
    </p:spTree>
    <p:extLst>
      <p:ext uri="{BB962C8B-B14F-4D97-AF65-F5344CB8AC3E}">
        <p14:creationId xmlns:p14="http://schemas.microsoft.com/office/powerpoint/2010/main" val="45359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F4D9-DE76-51B3-2DA1-7F90E3B34636}"/>
              </a:ext>
            </a:extLst>
          </p:cNvPr>
          <p:cNvSpPr>
            <a:spLocks noGrp="1"/>
          </p:cNvSpPr>
          <p:nvPr>
            <p:ph type="title"/>
          </p:nvPr>
        </p:nvSpPr>
        <p:spPr/>
        <p:txBody>
          <a:bodyPr/>
          <a:lstStyle/>
          <a:p>
            <a:r>
              <a:rPr lang="en-TR" dirty="0"/>
              <a:t>Evaluation</a:t>
            </a:r>
            <a:r>
              <a:rPr lang="en-US" dirty="0"/>
              <a:t> Methodology</a:t>
            </a:r>
            <a:endParaRPr lang="en-TR" dirty="0"/>
          </a:p>
        </p:txBody>
      </p:sp>
      <p:sp>
        <p:nvSpPr>
          <p:cNvPr id="4" name="Content Placeholder 3">
            <a:extLst>
              <a:ext uri="{FF2B5EF4-FFF2-40B4-BE49-F238E27FC236}">
                <a16:creationId xmlns:a16="http://schemas.microsoft.com/office/drawing/2014/main" id="{34D7E07F-8A3D-C7E7-C8CA-90CBC54289A8}"/>
              </a:ext>
            </a:extLst>
          </p:cNvPr>
          <p:cNvSpPr>
            <a:spLocks noGrp="1"/>
          </p:cNvSpPr>
          <p:nvPr>
            <p:ph idx="1"/>
          </p:nvPr>
        </p:nvSpPr>
        <p:spPr/>
        <p:txBody>
          <a:bodyPr/>
          <a:lstStyle/>
          <a:p>
            <a:r>
              <a:rPr lang="en-US" sz="2000" b="1" dirty="0">
                <a:solidFill>
                  <a:schemeClr val="accent6">
                    <a:lumMod val="75000"/>
                  </a:schemeClr>
                </a:solidFill>
              </a:rPr>
              <a:t>Performance and energy consumption evaluation: </a:t>
            </a:r>
            <a:br>
              <a:rPr lang="en-US" sz="2000" b="1" dirty="0">
                <a:solidFill>
                  <a:srgbClr val="E1257C"/>
                </a:solidFill>
              </a:rPr>
            </a:br>
            <a:r>
              <a:rPr lang="en-US" sz="2000" dirty="0"/>
              <a:t>Cycle-level simulations using </a:t>
            </a:r>
            <a:r>
              <a:rPr lang="en-US" sz="2000" dirty="0" err="1">
                <a:solidFill>
                  <a:schemeClr val="accent4">
                    <a:lumMod val="75000"/>
                  </a:schemeClr>
                </a:solidFill>
              </a:rPr>
              <a:t>Ramulator</a:t>
            </a:r>
            <a:r>
              <a:rPr lang="en-US" sz="2000" dirty="0"/>
              <a:t> [Kim+, CAL 2015] </a:t>
            </a:r>
            <a:br>
              <a:rPr lang="en-US" sz="2000" dirty="0"/>
            </a:br>
            <a:r>
              <a:rPr lang="en-US" sz="2000" dirty="0"/>
              <a:t>and </a:t>
            </a:r>
            <a:r>
              <a:rPr lang="en-US" sz="2000" dirty="0" err="1">
                <a:solidFill>
                  <a:schemeClr val="accent4">
                    <a:lumMod val="75000"/>
                  </a:schemeClr>
                </a:solidFill>
              </a:rPr>
              <a:t>DRAMPower</a:t>
            </a:r>
            <a:r>
              <a:rPr lang="en-US" sz="2000" dirty="0"/>
              <a:t> [Chandrasekar+, DATE 2013]</a:t>
            </a:r>
          </a:p>
          <a:p>
            <a:pPr marL="0" indent="0">
              <a:buNone/>
            </a:pPr>
            <a:endParaRPr lang="en-US" sz="400" dirty="0"/>
          </a:p>
          <a:p>
            <a:r>
              <a:rPr lang="en-US" sz="2000" b="1" dirty="0">
                <a:solidFill>
                  <a:srgbClr val="85319F"/>
                </a:solidFill>
              </a:rPr>
              <a:t>System Configuration:</a:t>
            </a:r>
          </a:p>
          <a:p>
            <a:pPr marL="457200" lvl="1" indent="0">
              <a:buNone/>
            </a:pPr>
            <a:r>
              <a:rPr lang="en-US" sz="1600" b="1" dirty="0"/>
              <a:t>Processor</a:t>
            </a:r>
            <a:r>
              <a:rPr lang="en-US" sz="1600" dirty="0"/>
              <a:t> 		1 or 8 cores, 3.6GHz clock frequency,</a:t>
            </a:r>
          </a:p>
          <a:p>
            <a:pPr marL="457200" lvl="1" indent="0">
              <a:buNone/>
            </a:pPr>
            <a:r>
              <a:rPr lang="en-US" sz="1600" dirty="0"/>
              <a:t>			4-wide issue, 128-entry instruction window</a:t>
            </a:r>
          </a:p>
          <a:p>
            <a:pPr marL="457200" lvl="1" indent="0">
              <a:buNone/>
            </a:pPr>
            <a:r>
              <a:rPr lang="en-US" sz="1600" b="1" dirty="0"/>
              <a:t>DRAM</a:t>
            </a:r>
            <a:r>
              <a:rPr lang="en-US" sz="1600" dirty="0"/>
              <a:t> 		DDR4, 1 channel, 2 rank/channel, 4 bank groups,</a:t>
            </a:r>
          </a:p>
          <a:p>
            <a:pPr marL="457200" lvl="1" indent="0">
              <a:buNone/>
            </a:pPr>
            <a:r>
              <a:rPr lang="en-US" sz="1600" dirty="0"/>
              <a:t>			4 banks/bank group, 128K rows/bank, 3200 MT/s</a:t>
            </a:r>
          </a:p>
          <a:p>
            <a:pPr marL="457200" lvl="1" indent="0">
              <a:buNone/>
            </a:pPr>
            <a:r>
              <a:rPr lang="en-US" sz="1600" b="1" dirty="0"/>
              <a:t>Memory Ctrl.</a:t>
            </a:r>
            <a:r>
              <a:rPr lang="en-US" sz="1600" dirty="0"/>
              <a:t>	64-entry read and write requests queues,</a:t>
            </a:r>
          </a:p>
          <a:p>
            <a:pPr marL="457200" lvl="1" indent="0">
              <a:buNone/>
            </a:pPr>
            <a:r>
              <a:rPr lang="en-US" sz="1600" dirty="0"/>
              <a:t>			Scheduling policy: FR-FCFS with a column cap of 16 				Last-Level Cache 2 MiB (single-core), 16 MiB (8-core)</a:t>
            </a:r>
          </a:p>
          <a:p>
            <a:pPr marL="0" indent="0">
              <a:buNone/>
            </a:pPr>
            <a:endParaRPr lang="en-US" sz="400" dirty="0"/>
          </a:p>
          <a:p>
            <a:r>
              <a:rPr lang="tr-TR" sz="2000" b="1" dirty="0">
                <a:solidFill>
                  <a:schemeClr val="accent5">
                    <a:lumMod val="75000"/>
                  </a:schemeClr>
                </a:solidFill>
              </a:rPr>
              <a:t>Comparison Points</a:t>
            </a:r>
            <a:r>
              <a:rPr lang="en-US" sz="2000" b="1" dirty="0">
                <a:solidFill>
                  <a:schemeClr val="accent5">
                    <a:lumMod val="75000"/>
                  </a:schemeClr>
                </a:solidFill>
              </a:rPr>
              <a:t>: </a:t>
            </a:r>
            <a:r>
              <a:rPr lang="en-US" sz="2000" dirty="0"/>
              <a:t>4 state-of-the-art </a:t>
            </a:r>
            <a:r>
              <a:rPr lang="en-US" sz="2000" dirty="0" err="1"/>
              <a:t>RowHammer</a:t>
            </a:r>
            <a:r>
              <a:rPr lang="en-US" sz="2000" dirty="0"/>
              <a:t> mitigations</a:t>
            </a:r>
          </a:p>
          <a:p>
            <a:pPr lvl="1">
              <a:buClr>
                <a:schemeClr val="tx1"/>
              </a:buClr>
            </a:pPr>
            <a:r>
              <a:rPr lang="en-US" sz="1800" dirty="0">
                <a:solidFill>
                  <a:schemeClr val="accent2">
                    <a:lumMod val="50000"/>
                  </a:schemeClr>
                </a:solidFill>
              </a:rPr>
              <a:t>Graphene</a:t>
            </a:r>
            <a:r>
              <a:rPr lang="en-US" sz="1800" dirty="0"/>
              <a:t> (best performing), </a:t>
            </a:r>
            <a:r>
              <a:rPr lang="en-US" sz="1800" dirty="0">
                <a:solidFill>
                  <a:schemeClr val="accent2">
                    <a:lumMod val="50000"/>
                  </a:schemeClr>
                </a:solidFill>
              </a:rPr>
              <a:t>Hydra</a:t>
            </a:r>
            <a:r>
              <a:rPr lang="en-US" sz="1800" dirty="0"/>
              <a:t> (area-optimized best performing), </a:t>
            </a:r>
            <a:br>
              <a:rPr lang="en-US" sz="1800" dirty="0"/>
            </a:br>
            <a:r>
              <a:rPr lang="en-US" sz="1800" dirty="0"/>
              <a:t>Low Processor Chip Area Cost: </a:t>
            </a:r>
            <a:r>
              <a:rPr lang="en-US" sz="1800" dirty="0">
                <a:solidFill>
                  <a:schemeClr val="accent2">
                    <a:lumMod val="50000"/>
                  </a:schemeClr>
                </a:solidFill>
              </a:rPr>
              <a:t>REGA</a:t>
            </a:r>
            <a:r>
              <a:rPr lang="en-US" sz="1800" dirty="0"/>
              <a:t>, </a:t>
            </a:r>
            <a:r>
              <a:rPr lang="en-US" sz="1800" dirty="0">
                <a:solidFill>
                  <a:schemeClr val="accent2">
                    <a:lumMod val="50000"/>
                  </a:schemeClr>
                </a:solidFill>
              </a:rPr>
              <a:t>PARA</a:t>
            </a:r>
          </a:p>
          <a:p>
            <a:pPr marL="0" indent="0">
              <a:buNone/>
            </a:pPr>
            <a:endParaRPr lang="en-US" sz="400" dirty="0"/>
          </a:p>
          <a:p>
            <a:r>
              <a:rPr lang="en-US" sz="2000" b="1" dirty="0">
                <a:solidFill>
                  <a:schemeClr val="accent1">
                    <a:lumMod val="75000"/>
                  </a:schemeClr>
                </a:solidFill>
              </a:rPr>
              <a:t>Workloads:</a:t>
            </a:r>
            <a:r>
              <a:rPr lang="en-US" sz="2000" b="1" dirty="0">
                <a:solidFill>
                  <a:srgbClr val="316CE3"/>
                </a:solidFill>
              </a:rPr>
              <a:t> </a:t>
            </a:r>
            <a:r>
              <a:rPr lang="en-US" sz="2000" dirty="0"/>
              <a:t>62 1- &amp; 8-core (</a:t>
            </a:r>
            <a:r>
              <a:rPr lang="en-US" sz="2000" dirty="0" err="1"/>
              <a:t>multiprogrammed</a:t>
            </a:r>
            <a:r>
              <a:rPr lang="en-US" sz="2000" dirty="0"/>
              <a:t>) workloads</a:t>
            </a:r>
          </a:p>
          <a:p>
            <a:pPr lvl="1"/>
            <a:r>
              <a:rPr lang="en-US" sz="1800" dirty="0"/>
              <a:t>SPEC CPU2006, SPEC CPU2017, TPC, </a:t>
            </a:r>
            <a:r>
              <a:rPr lang="en-US" sz="1800" dirty="0" err="1"/>
              <a:t>MediaBench</a:t>
            </a:r>
            <a:r>
              <a:rPr lang="en-US" sz="1800" dirty="0"/>
              <a:t>, YCSB</a:t>
            </a:r>
          </a:p>
          <a:p>
            <a:endParaRPr lang="en-US" sz="1600" dirty="0"/>
          </a:p>
          <a:p>
            <a:pPr marL="0" indent="0">
              <a:buNone/>
            </a:pPr>
            <a:endParaRPr lang="en-US" sz="2400" dirty="0"/>
          </a:p>
        </p:txBody>
      </p:sp>
    </p:spTree>
    <p:extLst>
      <p:ext uri="{BB962C8B-B14F-4D97-AF65-F5344CB8AC3E}">
        <p14:creationId xmlns:p14="http://schemas.microsoft.com/office/powerpoint/2010/main" val="113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1C6C-E937-6432-8BF3-1CA9AD8C28A0}"/>
              </a:ext>
            </a:extLst>
          </p:cNvPr>
          <p:cNvSpPr>
            <a:spLocks noGrp="1"/>
          </p:cNvSpPr>
          <p:nvPr>
            <p:ph type="title"/>
          </p:nvPr>
        </p:nvSpPr>
        <p:spPr/>
        <p:txBody>
          <a:bodyPr/>
          <a:lstStyle/>
          <a:p>
            <a:r>
              <a:rPr lang="en-US" sz="3200" dirty="0"/>
              <a:t>Single-Core Performance and Energy</a:t>
            </a:r>
            <a:endParaRPr lang="en-TR" sz="3200" dirty="0"/>
          </a:p>
        </p:txBody>
      </p:sp>
      <p:sp>
        <p:nvSpPr>
          <p:cNvPr id="5" name="Content Placeholder 2">
            <a:extLst>
              <a:ext uri="{FF2B5EF4-FFF2-40B4-BE49-F238E27FC236}">
                <a16:creationId xmlns:a16="http://schemas.microsoft.com/office/drawing/2014/main" id="{36629A32-5655-18B0-EB04-EC1AA792405C}"/>
              </a:ext>
            </a:extLst>
          </p:cNvPr>
          <p:cNvSpPr txBox="1">
            <a:spLocks/>
          </p:cNvSpPr>
          <p:nvPr/>
        </p:nvSpPr>
        <p:spPr>
          <a:xfrm>
            <a:off x="0" y="5126608"/>
            <a:ext cx="9144000" cy="1023296"/>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latin typeface="Verdana" panose="020B0604030504040204" pitchFamily="34" charset="0"/>
                <a:ea typeface="Verdana" panose="020B0604030504040204" pitchFamily="34" charset="0"/>
                <a:cs typeface="Verdana" panose="020B0604030504040204" pitchFamily="34" charset="0"/>
              </a:rPr>
              <a:t>ABACuS</a:t>
            </a:r>
            <a:r>
              <a:rPr lang="en-US" sz="2000" dirty="0">
                <a:latin typeface="Verdana" panose="020B0604030504040204" pitchFamily="34" charset="0"/>
                <a:ea typeface="Verdana" panose="020B0604030504040204" pitchFamily="34" charset="0"/>
                <a:cs typeface="Verdana" panose="020B0604030504040204" pitchFamily="34" charset="0"/>
              </a:rPr>
              <a:t> prevents bitflips with </a:t>
            </a:r>
            <a:r>
              <a:rPr lang="en-US"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very small </a:t>
            </a:r>
            <a:br>
              <a:rPr lang="en-US"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average performance and DRAM energy overheads</a:t>
            </a:r>
            <a:r>
              <a:rPr lang="en-US" sz="2000" dirty="0">
                <a:latin typeface="Verdana" panose="020B0604030504040204" pitchFamily="34" charset="0"/>
                <a:ea typeface="Verdana" panose="020B0604030504040204" pitchFamily="34" charset="0"/>
                <a:cs typeface="Verdana" panose="020B0604030504040204" pitchFamily="34" charset="0"/>
              </a:rPr>
              <a:t>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compared to a baseline system with </a:t>
            </a:r>
            <a:r>
              <a:rPr lang="en-US" sz="2000" i="1" dirty="0">
                <a:latin typeface="Verdana" panose="020B0604030504040204" pitchFamily="34" charset="0"/>
                <a:ea typeface="Verdana" panose="020B0604030504040204" pitchFamily="34" charset="0"/>
                <a:cs typeface="Verdana" panose="020B0604030504040204" pitchFamily="34" charset="0"/>
              </a:rPr>
              <a:t>no</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RowHammer</a:t>
            </a:r>
            <a:r>
              <a:rPr lang="en-US" sz="2000" dirty="0">
                <a:latin typeface="Verdana" panose="020B0604030504040204" pitchFamily="34" charset="0"/>
                <a:ea typeface="Verdana" panose="020B0604030504040204" pitchFamily="34" charset="0"/>
                <a:cs typeface="Verdana" panose="020B0604030504040204" pitchFamily="34" charset="0"/>
              </a:rPr>
              <a:t> mitigation</a:t>
            </a:r>
            <a:endParaRPr lang="en-TR" sz="2000"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E2A7CFC6-46F6-BA7F-8289-58E316E740B1}"/>
              </a:ext>
            </a:extLst>
          </p:cNvPr>
          <p:cNvSpPr/>
          <p:nvPr/>
        </p:nvSpPr>
        <p:spPr>
          <a:xfrm>
            <a:off x="662133" y="1219744"/>
            <a:ext cx="1065654" cy="224207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340E73C5-5E6A-60C3-DF67-EEEE4E5B9455}"/>
              </a:ext>
            </a:extLst>
          </p:cNvPr>
          <p:cNvSpPr/>
          <p:nvPr/>
        </p:nvSpPr>
        <p:spPr>
          <a:xfrm>
            <a:off x="1786705" y="3291876"/>
            <a:ext cx="6534387" cy="630584"/>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 name="İçerik Yer Tutucusu 7">
            <a:extLst>
              <a:ext uri="{FF2B5EF4-FFF2-40B4-BE49-F238E27FC236}">
                <a16:creationId xmlns:a16="http://schemas.microsoft.com/office/drawing/2014/main" id="{16CB7615-00FA-2397-D92F-FDE873817BDB}"/>
              </a:ext>
            </a:extLst>
          </p:cNvPr>
          <p:cNvGraphicFramePr>
            <a:graphicFrameLocks noGrp="1"/>
          </p:cNvGraphicFramePr>
          <p:nvPr>
            <p:ph idx="1"/>
            <p:extLst>
              <p:ext uri="{D42A27DB-BD31-4B8C-83A1-F6EECF244321}">
                <p14:modId xmlns:p14="http://schemas.microsoft.com/office/powerpoint/2010/main" val="3352949808"/>
              </p:ext>
            </p:extLst>
          </p:nvPr>
        </p:nvGraphicFramePr>
        <p:xfrm>
          <a:off x="-79750" y="1034201"/>
          <a:ext cx="4487321" cy="38818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İçerik Yer Tutucusu 7">
            <a:extLst>
              <a:ext uri="{FF2B5EF4-FFF2-40B4-BE49-F238E27FC236}">
                <a16:creationId xmlns:a16="http://schemas.microsoft.com/office/drawing/2014/main" id="{7AFB6F3C-EBF2-57A3-6BD5-BB7CB06B101A}"/>
              </a:ext>
            </a:extLst>
          </p:cNvPr>
          <p:cNvGraphicFramePr>
            <a:graphicFrameLocks/>
          </p:cNvGraphicFramePr>
          <p:nvPr>
            <p:extLst>
              <p:ext uri="{D42A27DB-BD31-4B8C-83A1-F6EECF244321}">
                <p14:modId xmlns:p14="http://schemas.microsoft.com/office/powerpoint/2010/main" val="963235625"/>
              </p:ext>
            </p:extLst>
          </p:nvPr>
        </p:nvGraphicFramePr>
        <p:xfrm>
          <a:off x="4572000" y="1034201"/>
          <a:ext cx="4346569" cy="38818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140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3" grpId="0">
        <p:bldAsOne/>
      </p:bldGraphic>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1C6C-E937-6432-8BF3-1CA9AD8C28A0}"/>
              </a:ext>
            </a:extLst>
          </p:cNvPr>
          <p:cNvSpPr>
            <a:spLocks noGrp="1"/>
          </p:cNvSpPr>
          <p:nvPr>
            <p:ph type="title"/>
          </p:nvPr>
        </p:nvSpPr>
        <p:spPr/>
        <p:txBody>
          <a:bodyPr/>
          <a:lstStyle/>
          <a:p>
            <a:r>
              <a:rPr lang="en-US" sz="3200" dirty="0"/>
              <a:t>8-Core Performance Comparison</a:t>
            </a:r>
            <a:endParaRPr lang="en-TR" sz="3200" dirty="0"/>
          </a:p>
        </p:txBody>
      </p:sp>
      <p:pic>
        <p:nvPicPr>
          <p:cNvPr id="3" name="Picture 2">
            <a:extLst>
              <a:ext uri="{FF2B5EF4-FFF2-40B4-BE49-F238E27FC236}">
                <a16:creationId xmlns:a16="http://schemas.microsoft.com/office/drawing/2014/main" id="{F4C77F1B-5CC2-CAD3-36E8-7384BDC2F8DF}"/>
              </a:ext>
            </a:extLst>
          </p:cNvPr>
          <p:cNvPicPr>
            <a:picLocks noChangeAspect="1"/>
          </p:cNvPicPr>
          <p:nvPr/>
        </p:nvPicPr>
        <p:blipFill>
          <a:blip r:embed="rId3"/>
          <a:stretch>
            <a:fillRect/>
          </a:stretch>
        </p:blipFill>
        <p:spPr>
          <a:xfrm>
            <a:off x="393975" y="1189822"/>
            <a:ext cx="8351651" cy="3178267"/>
          </a:xfrm>
          <a:prstGeom prst="rect">
            <a:avLst/>
          </a:prstGeom>
        </p:spPr>
      </p:pic>
      <p:sp>
        <p:nvSpPr>
          <p:cNvPr id="4" name="Rectangle 3">
            <a:extLst>
              <a:ext uri="{FF2B5EF4-FFF2-40B4-BE49-F238E27FC236}">
                <a16:creationId xmlns:a16="http://schemas.microsoft.com/office/drawing/2014/main" id="{CF2FFC68-8EFE-DE91-71C6-A26319C58008}"/>
              </a:ext>
            </a:extLst>
          </p:cNvPr>
          <p:cNvSpPr/>
          <p:nvPr/>
        </p:nvSpPr>
        <p:spPr>
          <a:xfrm>
            <a:off x="1104528" y="1654917"/>
            <a:ext cx="7539134" cy="207761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7C168472-E388-0193-7D48-6597C090EA87}"/>
              </a:ext>
            </a:extLst>
          </p:cNvPr>
          <p:cNvSpPr/>
          <p:nvPr/>
        </p:nvSpPr>
        <p:spPr>
          <a:xfrm>
            <a:off x="1841240" y="1822579"/>
            <a:ext cx="360784" cy="1940768"/>
          </a:xfrm>
          <a:prstGeom prst="rect">
            <a:avLst/>
          </a:prstGeom>
          <a:solidFill>
            <a:schemeClr val="accent6">
              <a:lumMod val="60000"/>
              <a:lumOff val="40000"/>
              <a:alpha val="3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A8A80D7D-E8F8-335E-9821-1BD0604750FC}"/>
              </a:ext>
            </a:extLst>
          </p:cNvPr>
          <p:cNvSpPr/>
          <p:nvPr/>
        </p:nvSpPr>
        <p:spPr>
          <a:xfrm>
            <a:off x="2447730" y="1822579"/>
            <a:ext cx="360784" cy="1940768"/>
          </a:xfrm>
          <a:prstGeom prst="rect">
            <a:avLst/>
          </a:prstGeom>
          <a:solidFill>
            <a:schemeClr val="accent6">
              <a:lumMod val="60000"/>
              <a:lumOff val="40000"/>
              <a:alpha val="3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EA01C851-FCBD-53E7-9923-6A353F79DD46}"/>
              </a:ext>
            </a:extLst>
          </p:cNvPr>
          <p:cNvSpPr/>
          <p:nvPr/>
        </p:nvSpPr>
        <p:spPr>
          <a:xfrm>
            <a:off x="3742267" y="1822579"/>
            <a:ext cx="964305" cy="1940768"/>
          </a:xfrm>
          <a:prstGeom prst="rect">
            <a:avLst/>
          </a:prstGeom>
          <a:solidFill>
            <a:schemeClr val="accent6">
              <a:lumMod val="60000"/>
              <a:lumOff val="40000"/>
              <a:alpha val="3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id="{7C8B62BE-0E36-960C-40B4-9B484A35B593}"/>
              </a:ext>
            </a:extLst>
          </p:cNvPr>
          <p:cNvSpPr/>
          <p:nvPr/>
        </p:nvSpPr>
        <p:spPr>
          <a:xfrm>
            <a:off x="5643776" y="1822579"/>
            <a:ext cx="964305" cy="1940768"/>
          </a:xfrm>
          <a:prstGeom prst="rect">
            <a:avLst/>
          </a:prstGeom>
          <a:solidFill>
            <a:schemeClr val="accent6">
              <a:lumMod val="60000"/>
              <a:lumOff val="40000"/>
              <a:alpha val="3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C9584006-95C3-80F5-18A0-65E930F8ABE0}"/>
              </a:ext>
            </a:extLst>
          </p:cNvPr>
          <p:cNvSpPr/>
          <p:nvPr/>
        </p:nvSpPr>
        <p:spPr>
          <a:xfrm>
            <a:off x="7545285" y="1822579"/>
            <a:ext cx="964305" cy="1940768"/>
          </a:xfrm>
          <a:prstGeom prst="rect">
            <a:avLst/>
          </a:prstGeom>
          <a:solidFill>
            <a:schemeClr val="accent6">
              <a:lumMod val="60000"/>
              <a:lumOff val="40000"/>
              <a:alpha val="3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2EE3A077-FD62-675B-1AE2-928B70500928}"/>
              </a:ext>
            </a:extLst>
          </p:cNvPr>
          <p:cNvSpPr/>
          <p:nvPr/>
        </p:nvSpPr>
        <p:spPr>
          <a:xfrm>
            <a:off x="4569800" y="1281524"/>
            <a:ext cx="3145666" cy="281691"/>
          </a:xfrm>
          <a:prstGeom prst="rect">
            <a:avLst/>
          </a:prstGeom>
          <a:solidFill>
            <a:schemeClr val="accent6">
              <a:lumMod val="60000"/>
              <a:lumOff val="40000"/>
              <a:alpha val="3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10">
            <a:extLst>
              <a:ext uri="{FF2B5EF4-FFF2-40B4-BE49-F238E27FC236}">
                <a16:creationId xmlns:a16="http://schemas.microsoft.com/office/drawing/2014/main" id="{50595D55-3E67-41F3-E547-59BDFA13D114}"/>
              </a:ext>
            </a:extLst>
          </p:cNvPr>
          <p:cNvSpPr/>
          <p:nvPr/>
        </p:nvSpPr>
        <p:spPr>
          <a:xfrm>
            <a:off x="2056536" y="1281524"/>
            <a:ext cx="1068000" cy="281691"/>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784E0B94-9DA4-AFAF-67EC-085C37B05E3E}"/>
              </a:ext>
            </a:extLst>
          </p:cNvPr>
          <p:cNvSpPr/>
          <p:nvPr/>
        </p:nvSpPr>
        <p:spPr>
          <a:xfrm>
            <a:off x="1242085" y="1793672"/>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a:extLst>
              <a:ext uri="{FF2B5EF4-FFF2-40B4-BE49-F238E27FC236}">
                <a16:creationId xmlns:a16="http://schemas.microsoft.com/office/drawing/2014/main" id="{FC1B0E34-DCBB-0ECF-469C-A1AD7937CF13}"/>
              </a:ext>
            </a:extLst>
          </p:cNvPr>
          <p:cNvSpPr/>
          <p:nvPr/>
        </p:nvSpPr>
        <p:spPr>
          <a:xfrm>
            <a:off x="3124536" y="1807680"/>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9121772B-E934-78E7-F74B-FC817629FDA1}"/>
              </a:ext>
            </a:extLst>
          </p:cNvPr>
          <p:cNvSpPr/>
          <p:nvPr/>
        </p:nvSpPr>
        <p:spPr>
          <a:xfrm>
            <a:off x="5032725" y="1807679"/>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B379F429-52A0-1613-CCA4-3486EB976328}"/>
              </a:ext>
            </a:extLst>
          </p:cNvPr>
          <p:cNvSpPr/>
          <p:nvPr/>
        </p:nvSpPr>
        <p:spPr>
          <a:xfrm>
            <a:off x="6932431" y="1807679"/>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cxnSp>
        <p:nvCxnSpPr>
          <p:cNvPr id="45" name="Straight Arrow Connector 44">
            <a:extLst>
              <a:ext uri="{FF2B5EF4-FFF2-40B4-BE49-F238E27FC236}">
                <a16:creationId xmlns:a16="http://schemas.microsoft.com/office/drawing/2014/main" id="{A5B24060-7389-8888-4F14-EFC79E274150}"/>
              </a:ext>
            </a:extLst>
          </p:cNvPr>
          <p:cNvCxnSpPr>
            <a:cxnSpLocks/>
          </p:cNvCxnSpPr>
          <p:nvPr/>
        </p:nvCxnSpPr>
        <p:spPr>
          <a:xfrm flipH="1" flipV="1">
            <a:off x="1449995" y="1901137"/>
            <a:ext cx="501789" cy="87521"/>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654E593-A95D-399F-3366-F94563E7CBF6}"/>
              </a:ext>
            </a:extLst>
          </p:cNvPr>
          <p:cNvSpPr txBox="1"/>
          <p:nvPr/>
        </p:nvSpPr>
        <p:spPr>
          <a:xfrm>
            <a:off x="1324352" y="2149020"/>
            <a:ext cx="811441" cy="369332"/>
          </a:xfrm>
          <a:prstGeom prst="rect">
            <a:avLst/>
          </a:prstGeom>
          <a:solidFill>
            <a:schemeClr val="bg1">
              <a:alpha val="72118"/>
            </a:schemeClr>
          </a:solidFill>
          <a:ln w="31750">
            <a:solidFill>
              <a:schemeClr val="accent1">
                <a:lumMod val="75000"/>
              </a:schemeClr>
            </a:solidFill>
          </a:ln>
        </p:spPr>
        <p:txBody>
          <a:bodyPr wrap="none" rtlCol="0">
            <a:spAutoFit/>
          </a:bodyPr>
          <a:lstStyle/>
          <a:p>
            <a:pPr algn="l"/>
            <a:r>
              <a:rPr lang="en-CH"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2.6%</a:t>
            </a:r>
          </a:p>
        </p:txBody>
      </p:sp>
      <p:cxnSp>
        <p:nvCxnSpPr>
          <p:cNvPr id="48" name="Straight Arrow Connector 47">
            <a:extLst>
              <a:ext uri="{FF2B5EF4-FFF2-40B4-BE49-F238E27FC236}">
                <a16:creationId xmlns:a16="http://schemas.microsoft.com/office/drawing/2014/main" id="{8512284A-B933-2BD6-287E-F98E2F394F37}"/>
              </a:ext>
            </a:extLst>
          </p:cNvPr>
          <p:cNvCxnSpPr>
            <a:cxnSpLocks/>
          </p:cNvCxnSpPr>
          <p:nvPr/>
        </p:nvCxnSpPr>
        <p:spPr>
          <a:xfrm flipH="1" flipV="1">
            <a:off x="7176985" y="1962892"/>
            <a:ext cx="442916" cy="185934"/>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FF1B12B-2113-29B7-F5D1-7F96CB1EF964}"/>
              </a:ext>
            </a:extLst>
          </p:cNvPr>
          <p:cNvSpPr txBox="1"/>
          <p:nvPr/>
        </p:nvSpPr>
        <p:spPr>
          <a:xfrm>
            <a:off x="7328525" y="2737943"/>
            <a:ext cx="958917" cy="369332"/>
          </a:xfrm>
          <a:prstGeom prst="rect">
            <a:avLst/>
          </a:prstGeom>
          <a:solidFill>
            <a:schemeClr val="bg1">
              <a:alpha val="72118"/>
            </a:schemeClr>
          </a:solidFill>
          <a:ln w="31750">
            <a:solidFill>
              <a:schemeClr val="accent1">
                <a:lumMod val="75000"/>
              </a:schemeClr>
            </a:solidFill>
          </a:ln>
        </p:spPr>
        <p:txBody>
          <a:bodyPr wrap="none" rtlCol="0">
            <a:spAutoFit/>
          </a:bodyPr>
          <a:lstStyle/>
          <a:p>
            <a:pPr algn="l"/>
            <a:r>
              <a:rPr lang="en-CH"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59.6%</a:t>
            </a:r>
          </a:p>
        </p:txBody>
      </p:sp>
      <p:cxnSp>
        <p:nvCxnSpPr>
          <p:cNvPr id="55" name="Straight Arrow Connector 54">
            <a:extLst>
              <a:ext uri="{FF2B5EF4-FFF2-40B4-BE49-F238E27FC236}">
                <a16:creationId xmlns:a16="http://schemas.microsoft.com/office/drawing/2014/main" id="{3B0FBAD8-332F-769B-A1FF-C3D1A82230D1}"/>
              </a:ext>
            </a:extLst>
          </p:cNvPr>
          <p:cNvCxnSpPr>
            <a:cxnSpLocks/>
          </p:cNvCxnSpPr>
          <p:nvPr/>
        </p:nvCxnSpPr>
        <p:spPr>
          <a:xfrm flipH="1" flipV="1">
            <a:off x="7176985" y="2027023"/>
            <a:ext cx="1047317" cy="622108"/>
          </a:xfrm>
          <a:prstGeom prst="straightConnector1">
            <a:avLst/>
          </a:prstGeom>
          <a:ln w="57150">
            <a:solidFill>
              <a:srgbClr val="85319F"/>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5A03923-2AE1-3BBE-18EB-B8D8BB538688}"/>
              </a:ext>
            </a:extLst>
          </p:cNvPr>
          <p:cNvSpPr txBox="1"/>
          <p:nvPr/>
        </p:nvSpPr>
        <p:spPr>
          <a:xfrm>
            <a:off x="7322949" y="1619326"/>
            <a:ext cx="958917" cy="369332"/>
          </a:xfrm>
          <a:prstGeom prst="rect">
            <a:avLst/>
          </a:prstGeom>
          <a:solidFill>
            <a:schemeClr val="bg1">
              <a:alpha val="72118"/>
            </a:schemeClr>
          </a:solidFill>
          <a:ln w="31750">
            <a:solidFill>
              <a:schemeClr val="accent1">
                <a:lumMod val="75000"/>
              </a:schemeClr>
            </a:solidFill>
          </a:ln>
        </p:spPr>
        <p:txBody>
          <a:bodyPr wrap="none" rtlCol="0">
            <a:spAutoFit/>
          </a:bodyPr>
          <a:lstStyle/>
          <a:p>
            <a:pPr algn="l"/>
            <a:r>
              <a:rPr lang="en-CH"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14.4%</a:t>
            </a:r>
          </a:p>
        </p:txBody>
      </p:sp>
      <p:sp>
        <p:nvSpPr>
          <p:cNvPr id="64" name="Content Placeholder 2">
            <a:extLst>
              <a:ext uri="{FF2B5EF4-FFF2-40B4-BE49-F238E27FC236}">
                <a16:creationId xmlns:a16="http://schemas.microsoft.com/office/drawing/2014/main" id="{296858BC-74F4-DCD2-5A37-3C6A16596EDD}"/>
              </a:ext>
            </a:extLst>
          </p:cNvPr>
          <p:cNvSpPr txBox="1">
            <a:spLocks/>
          </p:cNvSpPr>
          <p:nvPr/>
        </p:nvSpPr>
        <p:spPr>
          <a:xfrm>
            <a:off x="0" y="4718239"/>
            <a:ext cx="9144000" cy="565214"/>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latin typeface="Verdana" panose="020B0604030504040204" pitchFamily="34" charset="0"/>
                <a:ea typeface="Verdana" panose="020B0604030504040204" pitchFamily="34" charset="0"/>
                <a:cs typeface="Verdana" panose="020B0604030504040204" pitchFamily="34" charset="0"/>
              </a:rPr>
              <a:t>ABACuS</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outperforms</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Hydra and PARA </a:t>
            </a:r>
            <a:r>
              <a:rPr lang="en-US" sz="2000" dirty="0">
                <a:latin typeface="Verdana" panose="020B0604030504040204" pitchFamily="34" charset="0"/>
                <a:ea typeface="Verdana" panose="020B0604030504040204" pitchFamily="34" charset="0"/>
                <a:cs typeface="Verdana" panose="020B0604030504040204" pitchFamily="34" charset="0"/>
              </a:rPr>
              <a:t>at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all</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RowHammer</a:t>
            </a:r>
            <a:r>
              <a:rPr lang="en-US" sz="2000" dirty="0">
                <a:latin typeface="Verdana" panose="020B0604030504040204" pitchFamily="34" charset="0"/>
                <a:ea typeface="Verdana" panose="020B0604030504040204" pitchFamily="34" charset="0"/>
                <a:cs typeface="Verdana" panose="020B0604030504040204" pitchFamily="34" charset="0"/>
              </a:rPr>
              <a:t> thresholds</a:t>
            </a:r>
            <a:endParaRPr lang="en-TR" sz="2000" dirty="0">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49CB4947-CBDF-96C9-5A03-2DC622D8A495}"/>
              </a:ext>
            </a:extLst>
          </p:cNvPr>
          <p:cNvSpPr txBox="1"/>
          <p:nvPr/>
        </p:nvSpPr>
        <p:spPr>
          <a:xfrm>
            <a:off x="8915400" y="1024467"/>
            <a:ext cx="184731" cy="369332"/>
          </a:xfrm>
          <a:prstGeom prst="rect">
            <a:avLst/>
          </a:prstGeom>
          <a:noFill/>
        </p:spPr>
        <p:txBody>
          <a:bodyPr wrap="none" rtlCol="0">
            <a:spAutoFit/>
          </a:bodyPr>
          <a:lstStyle/>
          <a:p>
            <a:pPr algn="l"/>
            <a:endParaRPr lang="en-CH"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53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47" grpId="0" animBg="1"/>
      <p:bldP spid="54" grpId="0" animBg="1"/>
      <p:bldP spid="49" grpId="0" animBg="1"/>
      <p:bldP spid="6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1C6C-E937-6432-8BF3-1CA9AD8C28A0}"/>
              </a:ext>
            </a:extLst>
          </p:cNvPr>
          <p:cNvSpPr>
            <a:spLocks noGrp="1"/>
          </p:cNvSpPr>
          <p:nvPr>
            <p:ph type="title"/>
          </p:nvPr>
        </p:nvSpPr>
        <p:spPr/>
        <p:txBody>
          <a:bodyPr/>
          <a:lstStyle/>
          <a:p>
            <a:r>
              <a:rPr lang="en-US" sz="3200" dirty="0"/>
              <a:t>8-Core Performance Comparison</a:t>
            </a:r>
            <a:endParaRPr lang="en-TR" sz="3200" dirty="0"/>
          </a:p>
        </p:txBody>
      </p:sp>
      <p:pic>
        <p:nvPicPr>
          <p:cNvPr id="3" name="Picture 2">
            <a:extLst>
              <a:ext uri="{FF2B5EF4-FFF2-40B4-BE49-F238E27FC236}">
                <a16:creationId xmlns:a16="http://schemas.microsoft.com/office/drawing/2014/main" id="{F4C77F1B-5CC2-CAD3-36E8-7384BDC2F8DF}"/>
              </a:ext>
            </a:extLst>
          </p:cNvPr>
          <p:cNvPicPr>
            <a:picLocks noChangeAspect="1"/>
          </p:cNvPicPr>
          <p:nvPr/>
        </p:nvPicPr>
        <p:blipFill>
          <a:blip r:embed="rId3"/>
          <a:stretch>
            <a:fillRect/>
          </a:stretch>
        </p:blipFill>
        <p:spPr>
          <a:xfrm>
            <a:off x="393975" y="1189822"/>
            <a:ext cx="8351651" cy="3178267"/>
          </a:xfrm>
          <a:prstGeom prst="rect">
            <a:avLst/>
          </a:prstGeom>
        </p:spPr>
      </p:pic>
      <p:sp>
        <p:nvSpPr>
          <p:cNvPr id="11" name="Rectangle 10">
            <a:extLst>
              <a:ext uri="{FF2B5EF4-FFF2-40B4-BE49-F238E27FC236}">
                <a16:creationId xmlns:a16="http://schemas.microsoft.com/office/drawing/2014/main" id="{50595D55-3E67-41F3-E547-59BDFA13D114}"/>
              </a:ext>
            </a:extLst>
          </p:cNvPr>
          <p:cNvSpPr/>
          <p:nvPr/>
        </p:nvSpPr>
        <p:spPr>
          <a:xfrm>
            <a:off x="2056536" y="1281524"/>
            <a:ext cx="1068000" cy="281691"/>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a:extLst>
              <a:ext uri="{FF2B5EF4-FFF2-40B4-BE49-F238E27FC236}">
                <a16:creationId xmlns:a16="http://schemas.microsoft.com/office/drawing/2014/main" id="{784E0B94-9DA4-AFAF-67EC-085C37B05E3E}"/>
              </a:ext>
            </a:extLst>
          </p:cNvPr>
          <p:cNvSpPr/>
          <p:nvPr/>
        </p:nvSpPr>
        <p:spPr>
          <a:xfrm>
            <a:off x="1242085" y="1793672"/>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a:extLst>
              <a:ext uri="{FF2B5EF4-FFF2-40B4-BE49-F238E27FC236}">
                <a16:creationId xmlns:a16="http://schemas.microsoft.com/office/drawing/2014/main" id="{FC1B0E34-DCBB-0ECF-469C-A1AD7937CF13}"/>
              </a:ext>
            </a:extLst>
          </p:cNvPr>
          <p:cNvSpPr/>
          <p:nvPr/>
        </p:nvSpPr>
        <p:spPr>
          <a:xfrm>
            <a:off x="3124536" y="1807680"/>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id="{9121772B-E934-78E7-F74B-FC817629FDA1}"/>
              </a:ext>
            </a:extLst>
          </p:cNvPr>
          <p:cNvSpPr/>
          <p:nvPr/>
        </p:nvSpPr>
        <p:spPr>
          <a:xfrm>
            <a:off x="5032725" y="1807679"/>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16" name="Rectangle 15">
            <a:extLst>
              <a:ext uri="{FF2B5EF4-FFF2-40B4-BE49-F238E27FC236}">
                <a16:creationId xmlns:a16="http://schemas.microsoft.com/office/drawing/2014/main" id="{B379F429-52A0-1613-CCA4-3486EB976328}"/>
              </a:ext>
            </a:extLst>
          </p:cNvPr>
          <p:cNvSpPr/>
          <p:nvPr/>
        </p:nvSpPr>
        <p:spPr>
          <a:xfrm>
            <a:off x="6932431" y="1807679"/>
            <a:ext cx="363120" cy="1970565"/>
          </a:xfrm>
          <a:prstGeom prst="rect">
            <a:avLst/>
          </a:prstGeom>
          <a:solidFill>
            <a:schemeClr val="accent4">
              <a:lumMod val="75000"/>
              <a:alpha val="3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64" name="Content Placeholder 2">
            <a:extLst>
              <a:ext uri="{FF2B5EF4-FFF2-40B4-BE49-F238E27FC236}">
                <a16:creationId xmlns:a16="http://schemas.microsoft.com/office/drawing/2014/main" id="{296858BC-74F4-DCD2-5A37-3C6A16596EDD}"/>
              </a:ext>
            </a:extLst>
          </p:cNvPr>
          <p:cNvSpPr txBox="1">
            <a:spLocks/>
          </p:cNvSpPr>
          <p:nvPr/>
        </p:nvSpPr>
        <p:spPr>
          <a:xfrm>
            <a:off x="0" y="4718239"/>
            <a:ext cx="9144000" cy="565214"/>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latin typeface="Verdana" panose="020B0604030504040204" pitchFamily="34" charset="0"/>
                <a:ea typeface="Verdana" panose="020B0604030504040204" pitchFamily="34" charset="0"/>
                <a:cs typeface="Verdana" panose="020B0604030504040204" pitchFamily="34" charset="0"/>
              </a:rPr>
              <a:t>ABACuS</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outperforms</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Hydra and PARA </a:t>
            </a:r>
            <a:r>
              <a:rPr lang="en-US" sz="2000" dirty="0">
                <a:latin typeface="Verdana" panose="020B0604030504040204" pitchFamily="34" charset="0"/>
                <a:ea typeface="Verdana" panose="020B0604030504040204" pitchFamily="34" charset="0"/>
                <a:cs typeface="Verdana" panose="020B0604030504040204" pitchFamily="34" charset="0"/>
              </a:rPr>
              <a:t>at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all</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RowHammer</a:t>
            </a:r>
            <a:r>
              <a:rPr lang="en-US" sz="2000" dirty="0">
                <a:latin typeface="Verdana" panose="020B0604030504040204" pitchFamily="34" charset="0"/>
                <a:ea typeface="Verdana" panose="020B0604030504040204" pitchFamily="34" charset="0"/>
                <a:cs typeface="Verdana" panose="020B0604030504040204" pitchFamily="34" charset="0"/>
              </a:rPr>
              <a:t> thresholds</a:t>
            </a:r>
            <a:endParaRPr lang="en-TR" sz="2000" dirty="0">
              <a:latin typeface="Verdana" panose="020B0604030504040204" pitchFamily="34" charset="0"/>
              <a:ea typeface="Verdana" panose="020B0604030504040204" pitchFamily="34" charset="0"/>
              <a:cs typeface="Verdana" panose="020B0604030504040204" pitchFamily="34" charset="0"/>
            </a:endParaRPr>
          </a:p>
        </p:txBody>
      </p:sp>
      <p:sp>
        <p:nvSpPr>
          <p:cNvPr id="65" name="Content Placeholder 2">
            <a:extLst>
              <a:ext uri="{FF2B5EF4-FFF2-40B4-BE49-F238E27FC236}">
                <a16:creationId xmlns:a16="http://schemas.microsoft.com/office/drawing/2014/main" id="{65BD3378-4767-3B54-A800-FF86FAF3D7AE}"/>
              </a:ext>
            </a:extLst>
          </p:cNvPr>
          <p:cNvSpPr txBox="1">
            <a:spLocks/>
          </p:cNvSpPr>
          <p:nvPr/>
        </p:nvSpPr>
        <p:spPr>
          <a:xfrm>
            <a:off x="-2200" y="5509096"/>
            <a:ext cx="9144000" cy="565214"/>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latin typeface="Verdana" panose="020B0604030504040204" pitchFamily="34" charset="0"/>
                <a:ea typeface="Verdana" panose="020B0604030504040204" pitchFamily="34" charset="0"/>
                <a:cs typeface="Verdana" panose="020B0604030504040204" pitchFamily="34" charset="0"/>
              </a:rPr>
              <a:t>ABACuS</a:t>
            </a:r>
            <a:r>
              <a:rPr lang="en-US" sz="2000" dirty="0">
                <a:latin typeface="Verdana" panose="020B0604030504040204" pitchFamily="34" charset="0"/>
                <a:ea typeface="Verdana" panose="020B0604030504040204" pitchFamily="34" charset="0"/>
                <a:cs typeface="Verdana" panose="020B0604030504040204" pitchFamily="34" charset="0"/>
              </a:rPr>
              <a:t> incurs a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small performance overhead </a:t>
            </a:r>
            <a:r>
              <a:rPr lang="en-US" sz="2000" dirty="0">
                <a:latin typeface="Verdana" panose="020B0604030504040204" pitchFamily="34" charset="0"/>
                <a:ea typeface="Verdana" panose="020B0604030504040204" pitchFamily="34" charset="0"/>
                <a:cs typeface="Verdana" panose="020B0604030504040204" pitchFamily="34" charset="0"/>
              </a:rPr>
              <a:t>over Graphene </a:t>
            </a:r>
            <a:endParaRPr lang="en-TR" sz="2000" dirty="0">
              <a:latin typeface="Verdana" panose="020B0604030504040204" pitchFamily="34" charset="0"/>
              <a:ea typeface="Verdana" panose="020B0604030504040204" pitchFamily="34" charset="0"/>
              <a:cs typeface="Verdana" panose="020B0604030504040204" pitchFamily="34" charset="0"/>
            </a:endParaRPr>
          </a:p>
        </p:txBody>
      </p:sp>
      <p:sp>
        <p:nvSpPr>
          <p:cNvPr id="66" name="Oval 65">
            <a:extLst>
              <a:ext uri="{FF2B5EF4-FFF2-40B4-BE49-F238E27FC236}">
                <a16:creationId xmlns:a16="http://schemas.microsoft.com/office/drawing/2014/main" id="{9899EFD4-4F45-8124-0029-BF1B685B8330}"/>
              </a:ext>
            </a:extLst>
          </p:cNvPr>
          <p:cNvSpPr/>
          <p:nvPr/>
        </p:nvSpPr>
        <p:spPr>
          <a:xfrm>
            <a:off x="3147200" y="1037059"/>
            <a:ext cx="1490054" cy="737855"/>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5B6D35B0-EA2C-EFF6-86AE-8E91B8B74E4D}"/>
              </a:ext>
            </a:extLst>
          </p:cNvPr>
          <p:cNvSpPr txBox="1"/>
          <p:nvPr/>
        </p:nvSpPr>
        <p:spPr>
          <a:xfrm>
            <a:off x="1699367" y="2238012"/>
            <a:ext cx="811441" cy="369332"/>
          </a:xfrm>
          <a:prstGeom prst="rect">
            <a:avLst/>
          </a:prstGeom>
          <a:solidFill>
            <a:schemeClr val="bg1">
              <a:alpha val="72118"/>
            </a:schemeClr>
          </a:solidFill>
          <a:ln w="31750">
            <a:solidFill>
              <a:schemeClr val="accent1">
                <a:lumMod val="75000"/>
              </a:schemeClr>
            </a:solidFill>
          </a:ln>
        </p:spPr>
        <p:txBody>
          <a:bodyPr wrap="none" rtlCol="0">
            <a:spAutoFit/>
          </a:bodyPr>
          <a:lstStyle/>
          <a:p>
            <a:pPr algn="l"/>
            <a:r>
              <a:rPr lang="en-CH"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1.7%</a:t>
            </a:r>
          </a:p>
        </p:txBody>
      </p:sp>
      <p:sp>
        <p:nvSpPr>
          <p:cNvPr id="5" name="TextBox 4">
            <a:extLst>
              <a:ext uri="{FF2B5EF4-FFF2-40B4-BE49-F238E27FC236}">
                <a16:creationId xmlns:a16="http://schemas.microsoft.com/office/drawing/2014/main" id="{F0E03E8F-21AD-8DEF-E287-0BFDAFB7CC1A}"/>
              </a:ext>
            </a:extLst>
          </p:cNvPr>
          <p:cNvSpPr txBox="1"/>
          <p:nvPr/>
        </p:nvSpPr>
        <p:spPr>
          <a:xfrm>
            <a:off x="3599073" y="2238012"/>
            <a:ext cx="811441" cy="369332"/>
          </a:xfrm>
          <a:prstGeom prst="rect">
            <a:avLst/>
          </a:prstGeom>
          <a:solidFill>
            <a:schemeClr val="bg1">
              <a:alpha val="72118"/>
            </a:schemeClr>
          </a:solidFill>
          <a:ln w="31750">
            <a:solidFill>
              <a:schemeClr val="accent1">
                <a:lumMod val="75000"/>
              </a:schemeClr>
            </a:solidFill>
          </a:ln>
        </p:spPr>
        <p:txBody>
          <a:bodyPr wrap="none" rtlCol="0">
            <a:spAutoFit/>
          </a:bodyPr>
          <a:lstStyle/>
          <a:p>
            <a:pPr algn="l"/>
            <a:r>
              <a:rPr lang="en-CH"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1.9%</a:t>
            </a:r>
          </a:p>
        </p:txBody>
      </p:sp>
      <p:sp>
        <p:nvSpPr>
          <p:cNvPr id="6" name="TextBox 5">
            <a:extLst>
              <a:ext uri="{FF2B5EF4-FFF2-40B4-BE49-F238E27FC236}">
                <a16:creationId xmlns:a16="http://schemas.microsoft.com/office/drawing/2014/main" id="{25C939A7-7294-8B04-F9BE-5D8EDACA4268}"/>
              </a:ext>
            </a:extLst>
          </p:cNvPr>
          <p:cNvSpPr txBox="1"/>
          <p:nvPr/>
        </p:nvSpPr>
        <p:spPr>
          <a:xfrm>
            <a:off x="5482356" y="2238012"/>
            <a:ext cx="811441" cy="369332"/>
          </a:xfrm>
          <a:prstGeom prst="rect">
            <a:avLst/>
          </a:prstGeom>
          <a:solidFill>
            <a:schemeClr val="bg1">
              <a:alpha val="72118"/>
            </a:schemeClr>
          </a:solidFill>
          <a:ln w="31750">
            <a:solidFill>
              <a:schemeClr val="accent1">
                <a:lumMod val="75000"/>
              </a:schemeClr>
            </a:solidFill>
          </a:ln>
        </p:spPr>
        <p:txBody>
          <a:bodyPr wrap="none" rtlCol="0">
            <a:spAutoFit/>
          </a:bodyPr>
          <a:lstStyle/>
          <a:p>
            <a:pPr algn="l"/>
            <a:r>
              <a:rPr lang="en-CH"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2.6%</a:t>
            </a:r>
          </a:p>
        </p:txBody>
      </p:sp>
      <p:sp>
        <p:nvSpPr>
          <p:cNvPr id="7" name="TextBox 6">
            <a:extLst>
              <a:ext uri="{FF2B5EF4-FFF2-40B4-BE49-F238E27FC236}">
                <a16:creationId xmlns:a16="http://schemas.microsoft.com/office/drawing/2014/main" id="{23F2D7E3-96E1-207F-807A-F8E359D699B7}"/>
              </a:ext>
            </a:extLst>
          </p:cNvPr>
          <p:cNvSpPr txBox="1"/>
          <p:nvPr/>
        </p:nvSpPr>
        <p:spPr>
          <a:xfrm>
            <a:off x="7373862" y="2238012"/>
            <a:ext cx="811441" cy="369332"/>
          </a:xfrm>
          <a:prstGeom prst="rect">
            <a:avLst/>
          </a:prstGeom>
          <a:solidFill>
            <a:schemeClr val="bg1">
              <a:alpha val="72118"/>
            </a:schemeClr>
          </a:solidFill>
          <a:ln w="31750">
            <a:solidFill>
              <a:schemeClr val="accent1">
                <a:lumMod val="75000"/>
              </a:schemeClr>
            </a:solidFill>
          </a:ln>
        </p:spPr>
        <p:txBody>
          <a:bodyPr wrap="none" rtlCol="0">
            <a:spAutoFit/>
          </a:bodyPr>
          <a:lstStyle/>
          <a:p>
            <a:pPr algn="l"/>
            <a:r>
              <a:rPr lang="en-CH"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4.4%</a:t>
            </a:r>
          </a:p>
        </p:txBody>
      </p:sp>
    </p:spTree>
    <p:extLst>
      <p:ext uri="{BB962C8B-B14F-4D97-AF65-F5344CB8AC3E}">
        <p14:creationId xmlns:p14="http://schemas.microsoft.com/office/powerpoint/2010/main" val="1442311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71C6C-E937-6432-8BF3-1CA9AD8C28A0}"/>
              </a:ext>
            </a:extLst>
          </p:cNvPr>
          <p:cNvSpPr>
            <a:spLocks noGrp="1"/>
          </p:cNvSpPr>
          <p:nvPr>
            <p:ph type="title"/>
          </p:nvPr>
        </p:nvSpPr>
        <p:spPr/>
        <p:txBody>
          <a:bodyPr/>
          <a:lstStyle/>
          <a:p>
            <a:r>
              <a:rPr lang="en-US" sz="3200" dirty="0"/>
              <a:t>8-Core DRAM Energy Comparison</a:t>
            </a:r>
            <a:endParaRPr lang="en-TR" sz="3200" dirty="0"/>
          </a:p>
        </p:txBody>
      </p:sp>
      <p:sp>
        <p:nvSpPr>
          <p:cNvPr id="64" name="Content Placeholder 2">
            <a:extLst>
              <a:ext uri="{FF2B5EF4-FFF2-40B4-BE49-F238E27FC236}">
                <a16:creationId xmlns:a16="http://schemas.microsoft.com/office/drawing/2014/main" id="{296858BC-74F4-DCD2-5A37-3C6A16596EDD}"/>
              </a:ext>
            </a:extLst>
          </p:cNvPr>
          <p:cNvSpPr txBox="1">
            <a:spLocks/>
          </p:cNvSpPr>
          <p:nvPr/>
        </p:nvSpPr>
        <p:spPr>
          <a:xfrm>
            <a:off x="0" y="4948312"/>
            <a:ext cx="9144000" cy="718088"/>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latin typeface="Verdana" panose="020B0604030504040204" pitchFamily="34" charset="0"/>
                <a:ea typeface="Verdana" panose="020B0604030504040204" pitchFamily="34" charset="0"/>
                <a:cs typeface="Verdana" panose="020B0604030504040204" pitchFamily="34" charset="0"/>
              </a:rPr>
              <a:t>ABACuS</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consumes less energy than</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Hydra, REGA, and PARA </a:t>
            </a:r>
            <a:br>
              <a:rPr lang="en-US" sz="20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for </a:t>
            </a:r>
            <a:r>
              <a:rPr lang="en-US" sz="2000" dirty="0" err="1">
                <a:latin typeface="Verdana" panose="020B0604030504040204" pitchFamily="34" charset="0"/>
                <a:ea typeface="Verdana" panose="020B0604030504040204" pitchFamily="34" charset="0"/>
                <a:cs typeface="Verdana" panose="020B0604030504040204" pitchFamily="34" charset="0"/>
              </a:rPr>
              <a:t>RowHammer</a:t>
            </a:r>
            <a:r>
              <a:rPr lang="en-US" sz="2000" dirty="0">
                <a:latin typeface="Verdana" panose="020B0604030504040204" pitchFamily="34" charset="0"/>
                <a:ea typeface="Verdana" panose="020B0604030504040204" pitchFamily="34" charset="0"/>
                <a:cs typeface="Verdana" panose="020B0604030504040204" pitchFamily="34" charset="0"/>
              </a:rPr>
              <a:t> thresholds smaller than 1000</a:t>
            </a:r>
            <a:endParaRPr lang="en-TR" sz="20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1E7EA76F-BF46-FC4C-3DB4-3BA88973B4A5}"/>
              </a:ext>
            </a:extLst>
          </p:cNvPr>
          <p:cNvPicPr>
            <a:picLocks noChangeAspect="1"/>
          </p:cNvPicPr>
          <p:nvPr/>
        </p:nvPicPr>
        <p:blipFill rotWithShape="1">
          <a:blip r:embed="rId3"/>
          <a:srcRect t="2043"/>
          <a:stretch/>
        </p:blipFill>
        <p:spPr>
          <a:xfrm>
            <a:off x="392401" y="1191600"/>
            <a:ext cx="8361285" cy="3178800"/>
          </a:xfrm>
          <a:prstGeom prst="rect">
            <a:avLst/>
          </a:prstGeom>
        </p:spPr>
      </p:pic>
      <p:sp>
        <p:nvSpPr>
          <p:cNvPr id="3" name="Content Placeholder 2">
            <a:extLst>
              <a:ext uri="{FF2B5EF4-FFF2-40B4-BE49-F238E27FC236}">
                <a16:creationId xmlns:a16="http://schemas.microsoft.com/office/drawing/2014/main" id="{35510389-B31C-7683-4E85-969CD610F6EB}"/>
              </a:ext>
            </a:extLst>
          </p:cNvPr>
          <p:cNvSpPr txBox="1">
            <a:spLocks/>
          </p:cNvSpPr>
          <p:nvPr/>
        </p:nvSpPr>
        <p:spPr>
          <a:xfrm>
            <a:off x="-2199" y="5862461"/>
            <a:ext cx="9144000" cy="565214"/>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latin typeface="Verdana" panose="020B0604030504040204" pitchFamily="34" charset="0"/>
                <a:ea typeface="Verdana" panose="020B0604030504040204" pitchFamily="34" charset="0"/>
                <a:cs typeface="Verdana" panose="020B0604030504040204" pitchFamily="34" charset="0"/>
              </a:rPr>
              <a:t>ABACuS</a:t>
            </a:r>
            <a:r>
              <a:rPr lang="en-US" sz="2000" dirty="0">
                <a:latin typeface="Verdana" panose="020B0604030504040204" pitchFamily="34" charset="0"/>
                <a:ea typeface="Verdana" panose="020B0604030504040204" pitchFamily="34" charset="0"/>
                <a:cs typeface="Verdana" panose="020B0604030504040204" pitchFamily="34" charset="0"/>
              </a:rPr>
              <a:t> incurs a small DRAM energy over Graphene </a:t>
            </a:r>
            <a:endParaRPr lang="en-TR" sz="2000" dirty="0">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a:extLst>
              <a:ext uri="{FF2B5EF4-FFF2-40B4-BE49-F238E27FC236}">
                <a16:creationId xmlns:a16="http://schemas.microsoft.com/office/drawing/2014/main" id="{2CEB4EBD-E6B6-66DE-773C-9061851A18BD}"/>
              </a:ext>
            </a:extLst>
          </p:cNvPr>
          <p:cNvCxnSpPr>
            <a:cxnSpLocks/>
          </p:cNvCxnSpPr>
          <p:nvPr/>
        </p:nvCxnSpPr>
        <p:spPr>
          <a:xfrm flipV="1">
            <a:off x="2861733" y="1634067"/>
            <a:ext cx="0" cy="2150533"/>
          </a:xfrm>
          <a:prstGeom prst="line">
            <a:avLst/>
          </a:prstGeom>
          <a:ln w="635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5373C18-6267-8866-D9C2-BD53F4271FB6}"/>
              </a:ext>
            </a:extLst>
          </p:cNvPr>
          <p:cNvCxnSpPr>
            <a:cxnSpLocks/>
          </p:cNvCxnSpPr>
          <p:nvPr/>
        </p:nvCxnSpPr>
        <p:spPr>
          <a:xfrm>
            <a:off x="2954867" y="1777999"/>
            <a:ext cx="1388533" cy="0"/>
          </a:xfrm>
          <a:prstGeom prst="line">
            <a:avLst/>
          </a:prstGeom>
          <a:ln w="63500">
            <a:solidFill>
              <a:schemeClr val="accent4">
                <a:lumMod val="75000"/>
              </a:schemeClr>
            </a:solidFill>
            <a:round/>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E6F261E-693E-B64F-2837-5A63954C909B}"/>
              </a:ext>
            </a:extLst>
          </p:cNvPr>
          <p:cNvSpPr txBox="1"/>
          <p:nvPr/>
        </p:nvSpPr>
        <p:spPr>
          <a:xfrm>
            <a:off x="7220454" y="2191348"/>
            <a:ext cx="958917" cy="369332"/>
          </a:xfrm>
          <a:prstGeom prst="rect">
            <a:avLst/>
          </a:prstGeom>
          <a:solidFill>
            <a:schemeClr val="bg1">
              <a:alpha val="72118"/>
            </a:schemeClr>
          </a:solidFill>
          <a:ln w="31750">
            <a:solidFill>
              <a:schemeClr val="accent4">
                <a:lumMod val="75000"/>
              </a:schemeClr>
            </a:solidFill>
          </a:ln>
        </p:spPr>
        <p:txBody>
          <a:bodyPr wrap="none" rtlCol="0">
            <a:spAutoFit/>
          </a:bodyPr>
          <a:lstStyle/>
          <a:p>
            <a:pPr algn="l"/>
            <a:r>
              <a:rPr lang="en-US"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19</a:t>
            </a:r>
            <a:r>
              <a:rPr lang="en-CH"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a:t>
            </a:r>
            <a:r>
              <a:rPr lang="en-US"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6</a:t>
            </a:r>
            <a:r>
              <a:rPr lang="en-CH"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5" name="TextBox 4">
            <a:extLst>
              <a:ext uri="{FF2B5EF4-FFF2-40B4-BE49-F238E27FC236}">
                <a16:creationId xmlns:a16="http://schemas.microsoft.com/office/drawing/2014/main" id="{DA67B797-A544-3C79-4D65-C5EB17271BE3}"/>
              </a:ext>
            </a:extLst>
          </p:cNvPr>
          <p:cNvSpPr txBox="1"/>
          <p:nvPr/>
        </p:nvSpPr>
        <p:spPr>
          <a:xfrm>
            <a:off x="7550483" y="1548279"/>
            <a:ext cx="958917" cy="369332"/>
          </a:xfrm>
          <a:prstGeom prst="rect">
            <a:avLst/>
          </a:prstGeom>
          <a:solidFill>
            <a:schemeClr val="bg1">
              <a:alpha val="72118"/>
            </a:schemeClr>
          </a:solidFill>
          <a:ln w="31750">
            <a:solidFill>
              <a:schemeClr val="accent6">
                <a:lumMod val="75000"/>
              </a:schemeClr>
            </a:solidFill>
          </a:ln>
        </p:spPr>
        <p:txBody>
          <a:bodyPr wrap="none" rtlCol="0">
            <a:spAutoFit/>
          </a:bodyPr>
          <a:lstStyle/>
          <a:p>
            <a:pPr algn="l"/>
            <a:r>
              <a:rPr lang="en-US"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70</a:t>
            </a:r>
            <a:r>
              <a:rPr lang="en-CH"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t>
            </a:r>
            <a:r>
              <a:rPr lang="en-US"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4</a:t>
            </a:r>
            <a:r>
              <a:rPr lang="en-CH"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TextBox 7">
            <a:extLst>
              <a:ext uri="{FF2B5EF4-FFF2-40B4-BE49-F238E27FC236}">
                <a16:creationId xmlns:a16="http://schemas.microsoft.com/office/drawing/2014/main" id="{585C7675-B523-9A57-7B4A-B5ADCA597B8C}"/>
              </a:ext>
            </a:extLst>
          </p:cNvPr>
          <p:cNvSpPr txBox="1"/>
          <p:nvPr/>
        </p:nvSpPr>
        <p:spPr>
          <a:xfrm>
            <a:off x="7841335" y="3481816"/>
            <a:ext cx="958917" cy="369332"/>
          </a:xfrm>
          <a:prstGeom prst="rect">
            <a:avLst/>
          </a:prstGeom>
          <a:solidFill>
            <a:schemeClr val="bg1">
              <a:alpha val="72118"/>
            </a:schemeClr>
          </a:solidFill>
          <a:ln w="31750">
            <a:solidFill>
              <a:srgbClr val="85319F"/>
            </a:solidFill>
          </a:ln>
        </p:spPr>
        <p:txBody>
          <a:bodyPr wrap="none" rtlCol="0">
            <a:spAutoFit/>
          </a:bodyPr>
          <a:lstStyle/>
          <a:p>
            <a:pPr algn="l"/>
            <a:r>
              <a:rPr lang="en-US" dirty="0">
                <a:solidFill>
                  <a:srgbClr val="85319F"/>
                </a:solidFill>
                <a:latin typeface="Verdana" panose="020B0604030504040204" pitchFamily="34" charset="0"/>
                <a:ea typeface="Verdana" panose="020B0604030504040204" pitchFamily="34" charset="0"/>
                <a:cs typeface="Verdana" panose="020B0604030504040204" pitchFamily="34" charset="0"/>
              </a:rPr>
              <a:t>34.0%</a:t>
            </a:r>
            <a:endParaRPr lang="en-CH" dirty="0">
              <a:solidFill>
                <a:srgbClr val="85319F"/>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669A3A0B-D31E-ED21-A783-63D7492C778E}"/>
              </a:ext>
            </a:extLst>
          </p:cNvPr>
          <p:cNvSpPr txBox="1"/>
          <p:nvPr/>
        </p:nvSpPr>
        <p:spPr>
          <a:xfrm>
            <a:off x="7029894" y="2911542"/>
            <a:ext cx="811441" cy="369332"/>
          </a:xfrm>
          <a:prstGeom prst="rect">
            <a:avLst/>
          </a:prstGeom>
          <a:solidFill>
            <a:schemeClr val="bg1">
              <a:alpha val="72118"/>
            </a:schemeClr>
          </a:solidFill>
          <a:ln w="31750">
            <a:solidFill>
              <a:schemeClr val="accent5">
                <a:lumMod val="75000"/>
              </a:schemeClr>
            </a:solidFill>
          </a:ln>
        </p:spPr>
        <p:txBody>
          <a:bodyPr wrap="none" rtlCol="0">
            <a:spAutoFit/>
          </a:bodyPr>
          <a:lstStyle/>
          <a:p>
            <a:pPr algn="l"/>
            <a:r>
              <a:rPr lang="en-US"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4</a:t>
            </a:r>
            <a:r>
              <a:rPr lang="en-CH"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t>
            </a:r>
            <a:r>
              <a:rPr lang="en-US"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0</a:t>
            </a:r>
            <a:r>
              <a:rPr lang="en-CH"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0392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 grpId="0" animBg="1"/>
      <p:bldP spid="4" grpId="0" animBg="1"/>
      <p:bldP spid="5"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AE7A-5DD7-D9CA-3D5E-C15A8B93F158}"/>
              </a:ext>
            </a:extLst>
          </p:cNvPr>
          <p:cNvSpPr>
            <a:spLocks noGrp="1"/>
          </p:cNvSpPr>
          <p:nvPr>
            <p:ph type="title"/>
          </p:nvPr>
        </p:nvSpPr>
        <p:spPr/>
        <p:txBody>
          <a:bodyPr/>
          <a:lstStyle/>
          <a:p>
            <a:r>
              <a:rPr lang="en-US" dirty="0"/>
              <a:t>Area Overhead</a:t>
            </a:r>
          </a:p>
        </p:txBody>
      </p:sp>
      <p:sp>
        <p:nvSpPr>
          <p:cNvPr id="11" name="Content Placeholder 10">
            <a:extLst>
              <a:ext uri="{FF2B5EF4-FFF2-40B4-BE49-F238E27FC236}">
                <a16:creationId xmlns:a16="http://schemas.microsoft.com/office/drawing/2014/main" id="{959E1E8D-1A9A-3A15-3040-E0C029B69DE1}"/>
              </a:ext>
            </a:extLst>
          </p:cNvPr>
          <p:cNvSpPr>
            <a:spLocks noGrp="1"/>
          </p:cNvSpPr>
          <p:nvPr>
            <p:ph idx="1"/>
          </p:nvPr>
        </p:nvSpPr>
        <p:spPr>
          <a:xfrm>
            <a:off x="75991" y="1032933"/>
            <a:ext cx="8987622" cy="5377144"/>
          </a:xfrm>
        </p:spPr>
        <p:txBody>
          <a:bodyPr/>
          <a:lstStyle/>
          <a:p>
            <a:pPr marL="0" indent="0">
              <a:buNone/>
            </a:pPr>
            <a:r>
              <a:rPr lang="en-US" sz="2400" dirty="0"/>
              <a:t>Area overhead analysis using</a:t>
            </a:r>
            <a:br>
              <a:rPr lang="en-US" sz="2400" dirty="0"/>
            </a:br>
            <a:r>
              <a:rPr lang="en-US" sz="2400" dirty="0">
                <a:solidFill>
                  <a:srgbClr val="316CE3"/>
                </a:solidFill>
              </a:rPr>
              <a:t>CACTI </a:t>
            </a:r>
            <a:r>
              <a:rPr lang="en-US" sz="2400" dirty="0">
                <a:solidFill>
                  <a:srgbClr val="85319F"/>
                </a:solidFill>
              </a:rPr>
              <a:t>[</a:t>
            </a:r>
            <a:r>
              <a:rPr lang="en-US" sz="2400" dirty="0" err="1">
                <a:solidFill>
                  <a:srgbClr val="85319F"/>
                </a:solidFill>
              </a:rPr>
              <a:t>Balasubramonian</a:t>
            </a:r>
            <a:r>
              <a:rPr lang="en-US" sz="2400" dirty="0">
                <a:solidFill>
                  <a:srgbClr val="85319F"/>
                </a:solidFill>
              </a:rPr>
              <a:t>+, ACM TACO 2017]</a:t>
            </a:r>
          </a:p>
        </p:txBody>
      </p:sp>
      <p:graphicFrame>
        <p:nvGraphicFramePr>
          <p:cNvPr id="8" name="Grafik 10">
            <a:extLst>
              <a:ext uri="{FF2B5EF4-FFF2-40B4-BE49-F238E27FC236}">
                <a16:creationId xmlns:a16="http://schemas.microsoft.com/office/drawing/2014/main" id="{13E874D2-5ED8-A57B-439E-9D059FA6ECBF}"/>
              </a:ext>
            </a:extLst>
          </p:cNvPr>
          <p:cNvGraphicFramePr/>
          <p:nvPr>
            <p:extLst>
              <p:ext uri="{D42A27DB-BD31-4B8C-83A1-F6EECF244321}">
                <p14:modId xmlns:p14="http://schemas.microsoft.com/office/powerpoint/2010/main" val="817865283"/>
              </p:ext>
            </p:extLst>
          </p:nvPr>
        </p:nvGraphicFramePr>
        <p:xfrm>
          <a:off x="133855" y="2588968"/>
          <a:ext cx="6523195" cy="367813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78D691F-F667-CEFA-9B51-4FFA5C79302D}"/>
              </a:ext>
            </a:extLst>
          </p:cNvPr>
          <p:cNvSpPr txBox="1"/>
          <p:nvPr/>
        </p:nvSpPr>
        <p:spPr>
          <a:xfrm>
            <a:off x="713986" y="2168557"/>
            <a:ext cx="5943064" cy="400110"/>
          </a:xfrm>
          <a:prstGeom prst="rect">
            <a:avLst/>
          </a:prstGeom>
          <a:noFill/>
        </p:spPr>
        <p:txBody>
          <a:bodyPr wrap="square">
            <a:spAutoFit/>
          </a:bodyPr>
          <a:lstStyle/>
          <a:p>
            <a:pPr marL="0" indent="0" algn="ctr">
              <a:buNone/>
            </a:pPr>
            <a:r>
              <a:rPr lang="en-CH" sz="2000" dirty="0">
                <a:latin typeface="Verdana" panose="020B0604030504040204" pitchFamily="34" charset="0"/>
                <a:ea typeface="Verdana" panose="020B0604030504040204" pitchFamily="34" charset="0"/>
                <a:cs typeface="Verdana" panose="020B0604030504040204" pitchFamily="34" charset="0"/>
              </a:rPr>
              <a:t>Area overhead for a dual-rank system</a:t>
            </a:r>
          </a:p>
        </p:txBody>
      </p:sp>
      <p:sp>
        <p:nvSpPr>
          <p:cNvPr id="3" name="TextBox 2">
            <a:extLst>
              <a:ext uri="{FF2B5EF4-FFF2-40B4-BE49-F238E27FC236}">
                <a16:creationId xmlns:a16="http://schemas.microsoft.com/office/drawing/2014/main" id="{E0C398D8-8630-5A18-0249-D15D8E7C212D}"/>
              </a:ext>
            </a:extLst>
          </p:cNvPr>
          <p:cNvSpPr txBox="1"/>
          <p:nvPr/>
        </p:nvSpPr>
        <p:spPr>
          <a:xfrm>
            <a:off x="6939987" y="3504809"/>
            <a:ext cx="1740071" cy="553998"/>
          </a:xfrm>
          <a:prstGeom prst="rect">
            <a:avLst/>
          </a:prstGeom>
          <a:noFill/>
        </p:spPr>
        <p:txBody>
          <a:bodyPr wrap="square" rtlCol="0">
            <a:spAutoFit/>
          </a:bodyPr>
          <a:lstStyle/>
          <a:p>
            <a:pPr algn="ctr"/>
            <a:r>
              <a:rPr lang="en-CH" sz="1500" dirty="0">
                <a:latin typeface="Verdana" panose="020B0604030504040204" pitchFamily="34" charset="0"/>
                <a:ea typeface="Verdana" panose="020B0604030504040204" pitchFamily="34" charset="0"/>
                <a:cs typeface="Verdana" panose="020B0604030504040204" pitchFamily="34" charset="0"/>
              </a:rPr>
              <a:t>*</a:t>
            </a:r>
            <a:r>
              <a:rPr lang="en-CH" sz="15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REGA</a:t>
            </a:r>
            <a:r>
              <a:rPr lang="en-CH" sz="1500" dirty="0">
                <a:latin typeface="Verdana" panose="020B0604030504040204" pitchFamily="34" charset="0"/>
                <a:ea typeface="Verdana" panose="020B0604030504040204" pitchFamily="34" charset="0"/>
                <a:cs typeface="Verdana" panose="020B0604030504040204" pitchFamily="34" charset="0"/>
              </a:rPr>
              <a:t> modifies DRAM chips</a:t>
            </a:r>
          </a:p>
        </p:txBody>
      </p:sp>
      <p:sp>
        <p:nvSpPr>
          <p:cNvPr id="4" name="TextBox 3">
            <a:extLst>
              <a:ext uri="{FF2B5EF4-FFF2-40B4-BE49-F238E27FC236}">
                <a16:creationId xmlns:a16="http://schemas.microsoft.com/office/drawing/2014/main" id="{ECCA44AD-4E11-C06B-59E7-E2345F009808}"/>
              </a:ext>
            </a:extLst>
          </p:cNvPr>
          <p:cNvSpPr txBox="1"/>
          <p:nvPr/>
        </p:nvSpPr>
        <p:spPr>
          <a:xfrm>
            <a:off x="6812541" y="4341264"/>
            <a:ext cx="1994964" cy="784830"/>
          </a:xfrm>
          <a:prstGeom prst="rect">
            <a:avLst/>
          </a:prstGeom>
          <a:noFill/>
        </p:spPr>
        <p:txBody>
          <a:bodyPr wrap="square" rtlCol="0">
            <a:spAutoFit/>
          </a:bodyPr>
          <a:lstStyle/>
          <a:p>
            <a:pPr algn="ctr"/>
            <a:r>
              <a:rPr lang="en-CH" sz="1500" dirty="0">
                <a:latin typeface="Verdana" panose="020B0604030504040204" pitchFamily="34" charset="0"/>
                <a:ea typeface="Verdana" panose="020B0604030504040204" pitchFamily="34" charset="0"/>
                <a:cs typeface="Verdana" panose="020B0604030504040204" pitchFamily="34" charset="0"/>
              </a:rPr>
              <a:t>*</a:t>
            </a:r>
            <a:r>
              <a:rPr lang="en-CH" sz="1500" dirty="0">
                <a:solidFill>
                  <a:srgbClr val="85319F"/>
                </a:solidFill>
                <a:latin typeface="Verdana" panose="020B0604030504040204" pitchFamily="34" charset="0"/>
                <a:ea typeface="Verdana" panose="020B0604030504040204" pitchFamily="34" charset="0"/>
                <a:cs typeface="Verdana" panose="020B0604030504040204" pitchFamily="34" charset="0"/>
              </a:rPr>
              <a:t>PARA</a:t>
            </a:r>
            <a:r>
              <a:rPr lang="en-CH" sz="1500" dirty="0">
                <a:latin typeface="Verdana" panose="020B0604030504040204" pitchFamily="34" charset="0"/>
                <a:ea typeface="Verdana" panose="020B0604030504040204" pitchFamily="34" charset="0"/>
                <a:cs typeface="Verdana" panose="020B0604030504040204" pitchFamily="34" charset="0"/>
              </a:rPr>
              <a:t> needs </a:t>
            </a:r>
            <a:br>
              <a:rPr lang="en-CH" sz="1500" dirty="0">
                <a:latin typeface="Verdana" panose="020B0604030504040204" pitchFamily="34" charset="0"/>
                <a:ea typeface="Verdana" panose="020B0604030504040204" pitchFamily="34" charset="0"/>
                <a:cs typeface="Verdana" panose="020B0604030504040204" pitchFamily="34" charset="0"/>
              </a:rPr>
            </a:br>
            <a:r>
              <a:rPr lang="en-CH" sz="1500" dirty="0">
                <a:latin typeface="Verdana" panose="020B0604030504040204" pitchFamily="34" charset="0"/>
                <a:ea typeface="Verdana" panose="020B0604030504040204" pitchFamily="34" charset="0"/>
                <a:cs typeface="Verdana" panose="020B0604030504040204" pitchFamily="34" charset="0"/>
              </a:rPr>
              <a:t>a secure random number generator</a:t>
            </a:r>
          </a:p>
        </p:txBody>
      </p:sp>
      <p:cxnSp>
        <p:nvCxnSpPr>
          <p:cNvPr id="6" name="Straight Arrow Connector 5">
            <a:extLst>
              <a:ext uri="{FF2B5EF4-FFF2-40B4-BE49-F238E27FC236}">
                <a16:creationId xmlns:a16="http://schemas.microsoft.com/office/drawing/2014/main" id="{83B8552A-F0BD-239B-AA6A-64DDEA1F4B86}"/>
              </a:ext>
            </a:extLst>
          </p:cNvPr>
          <p:cNvCxnSpPr>
            <a:cxnSpLocks/>
          </p:cNvCxnSpPr>
          <p:nvPr/>
        </p:nvCxnSpPr>
        <p:spPr>
          <a:xfrm>
            <a:off x="1938799" y="3887949"/>
            <a:ext cx="0" cy="1221125"/>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81C0D8E-1243-5996-DCE6-BF5CC87671C1}"/>
              </a:ext>
            </a:extLst>
          </p:cNvPr>
          <p:cNvCxnSpPr>
            <a:cxnSpLocks/>
          </p:cNvCxnSpPr>
          <p:nvPr/>
        </p:nvCxnSpPr>
        <p:spPr>
          <a:xfrm>
            <a:off x="3492592" y="4757262"/>
            <a:ext cx="0" cy="392415"/>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BF74DE0-F906-E673-BA70-E5C8D6F570EA}"/>
              </a:ext>
            </a:extLst>
          </p:cNvPr>
          <p:cNvSpPr txBox="1"/>
          <p:nvPr/>
        </p:nvSpPr>
        <p:spPr>
          <a:xfrm>
            <a:off x="1508571" y="3504809"/>
            <a:ext cx="846707" cy="369332"/>
          </a:xfrm>
          <a:prstGeom prst="rect">
            <a:avLst/>
          </a:prstGeom>
          <a:noFill/>
        </p:spPr>
        <p:txBody>
          <a:bodyPr wrap="none" rtlCol="0">
            <a:spAutoFit/>
          </a:bodyPr>
          <a:lstStyle/>
          <a:p>
            <a:pPr algn="l"/>
            <a:r>
              <a:rPr lang="en-CH"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20.3x</a:t>
            </a:r>
          </a:p>
        </p:txBody>
      </p:sp>
      <p:sp>
        <p:nvSpPr>
          <p:cNvPr id="19" name="TextBox 18">
            <a:extLst>
              <a:ext uri="{FF2B5EF4-FFF2-40B4-BE49-F238E27FC236}">
                <a16:creationId xmlns:a16="http://schemas.microsoft.com/office/drawing/2014/main" id="{4E8752F5-7A72-3E67-EF99-3D8F2DE29BBC}"/>
              </a:ext>
            </a:extLst>
          </p:cNvPr>
          <p:cNvSpPr txBox="1"/>
          <p:nvPr/>
        </p:nvSpPr>
        <p:spPr>
          <a:xfrm>
            <a:off x="3142977" y="4380294"/>
            <a:ext cx="699230" cy="369332"/>
          </a:xfrm>
          <a:prstGeom prst="rect">
            <a:avLst/>
          </a:prstGeom>
          <a:noFill/>
        </p:spPr>
        <p:txBody>
          <a:bodyPr wrap="none" rtlCol="0">
            <a:spAutoFit/>
          </a:bodyPr>
          <a:lstStyle/>
          <a:p>
            <a:pPr algn="l"/>
            <a:r>
              <a:rPr lang="en-CH" dirty="0">
                <a:solidFill>
                  <a:schemeClr val="accent4">
                    <a:lumMod val="50000"/>
                  </a:schemeClr>
                </a:solidFill>
                <a:latin typeface="Verdana" panose="020B0604030504040204" pitchFamily="34" charset="0"/>
                <a:ea typeface="Verdana" panose="020B0604030504040204" pitchFamily="34" charset="0"/>
                <a:cs typeface="Verdana" panose="020B0604030504040204" pitchFamily="34" charset="0"/>
              </a:rPr>
              <a:t>2.5x</a:t>
            </a:r>
          </a:p>
        </p:txBody>
      </p:sp>
      <p:cxnSp>
        <p:nvCxnSpPr>
          <p:cNvPr id="21" name="Straight Connector 20">
            <a:extLst>
              <a:ext uri="{FF2B5EF4-FFF2-40B4-BE49-F238E27FC236}">
                <a16:creationId xmlns:a16="http://schemas.microsoft.com/office/drawing/2014/main" id="{8C3DCB9B-798A-68A9-E3B8-22A4396310EE}"/>
              </a:ext>
            </a:extLst>
          </p:cNvPr>
          <p:cNvCxnSpPr>
            <a:cxnSpLocks/>
          </p:cNvCxnSpPr>
          <p:nvPr/>
        </p:nvCxnSpPr>
        <p:spPr>
          <a:xfrm>
            <a:off x="1732545" y="5149677"/>
            <a:ext cx="1904427"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DC018D-C594-063A-376C-81778CA8906F}"/>
              </a:ext>
            </a:extLst>
          </p:cNvPr>
          <p:cNvCxnSpPr>
            <a:cxnSpLocks/>
          </p:cNvCxnSpPr>
          <p:nvPr/>
        </p:nvCxnSpPr>
        <p:spPr>
          <a:xfrm>
            <a:off x="4635020" y="3528392"/>
            <a:ext cx="0" cy="469584"/>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198440-CFDF-D9E2-BEF7-236FE2AF03B7}"/>
              </a:ext>
            </a:extLst>
          </p:cNvPr>
          <p:cNvSpPr txBox="1"/>
          <p:nvPr/>
        </p:nvSpPr>
        <p:spPr>
          <a:xfrm>
            <a:off x="4146444" y="3165592"/>
            <a:ext cx="846707" cy="369332"/>
          </a:xfrm>
          <a:prstGeom prst="rect">
            <a:avLst/>
          </a:prstGeom>
          <a:noFill/>
        </p:spPr>
        <p:txBody>
          <a:bodyPr wrap="none" rtlCol="0">
            <a:spAutoFit/>
          </a:bodyPr>
          <a:lstStyle/>
          <a:p>
            <a:pPr algn="l"/>
            <a:r>
              <a:rPr lang="en-CH"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22.7x</a:t>
            </a:r>
          </a:p>
        </p:txBody>
      </p:sp>
    </p:spTree>
    <p:extLst>
      <p:ext uri="{BB962C8B-B14F-4D97-AF65-F5344CB8AC3E}">
        <p14:creationId xmlns:p14="http://schemas.microsoft.com/office/powerpoint/2010/main" val="316504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3" grpId="0"/>
      <p:bldP spid="3" grpId="0"/>
      <p:bldP spid="4" grpId="0"/>
      <p:bldP spid="14" grpId="0"/>
      <p:bldP spid="19"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ECA2-CEEC-A5CF-4A12-2DE80CB55E48}"/>
              </a:ext>
            </a:extLst>
          </p:cNvPr>
          <p:cNvSpPr>
            <a:spLocks noGrp="1"/>
          </p:cNvSpPr>
          <p:nvPr>
            <p:ph type="title"/>
          </p:nvPr>
        </p:nvSpPr>
        <p:spPr/>
        <p:txBody>
          <a:bodyPr/>
          <a:lstStyle/>
          <a:p>
            <a:r>
              <a:rPr lang="en-CH" dirty="0"/>
              <a:t>More in the Paper</a:t>
            </a:r>
          </a:p>
        </p:txBody>
      </p:sp>
      <p:sp>
        <p:nvSpPr>
          <p:cNvPr id="3" name="Content Placeholder 2">
            <a:extLst>
              <a:ext uri="{FF2B5EF4-FFF2-40B4-BE49-F238E27FC236}">
                <a16:creationId xmlns:a16="http://schemas.microsoft.com/office/drawing/2014/main" id="{FD1200E9-33CB-017D-8B20-A947C13E61D5}"/>
              </a:ext>
            </a:extLst>
          </p:cNvPr>
          <p:cNvSpPr>
            <a:spLocks noGrp="1"/>
          </p:cNvSpPr>
          <p:nvPr>
            <p:ph idx="1"/>
          </p:nvPr>
        </p:nvSpPr>
        <p:spPr>
          <a:xfrm>
            <a:off x="75991" y="977221"/>
            <a:ext cx="8987622" cy="5479419"/>
          </a:xfrm>
        </p:spPr>
        <p:txBody>
          <a:bodyPr/>
          <a:lstStyle/>
          <a:p>
            <a:pPr>
              <a:buClr>
                <a:schemeClr val="tx1"/>
              </a:buClr>
            </a:pPr>
            <a:r>
              <a:rPr lang="en-CH" sz="2400" dirty="0">
                <a:solidFill>
                  <a:schemeClr val="accent1">
                    <a:lumMod val="75000"/>
                  </a:schemeClr>
                </a:solidFill>
              </a:rPr>
              <a:t>Security analysis </a:t>
            </a:r>
            <a:r>
              <a:rPr lang="en-CH" sz="2400" dirty="0"/>
              <a:t>of ABACuS: </a:t>
            </a:r>
          </a:p>
          <a:p>
            <a:pPr lvl="1">
              <a:buClr>
                <a:schemeClr val="tx1"/>
              </a:buClr>
            </a:pPr>
            <a:r>
              <a:rPr lang="en-CH" sz="2000" dirty="0"/>
              <a:t>Inductive proof for maximum activation count tracking</a:t>
            </a:r>
          </a:p>
          <a:p>
            <a:pPr marL="0" indent="0">
              <a:buNone/>
            </a:pPr>
            <a:endParaRPr lang="en-CH" sz="100" dirty="0"/>
          </a:p>
          <a:p>
            <a:r>
              <a:rPr lang="en-CH" sz="2400" dirty="0"/>
              <a:t>Single-core </a:t>
            </a:r>
            <a:r>
              <a:rPr lang="en-CH" sz="2400" dirty="0">
                <a:solidFill>
                  <a:schemeClr val="accent4">
                    <a:lumMod val="75000"/>
                  </a:schemeClr>
                </a:solidFill>
              </a:rPr>
              <a:t>performance and energy </a:t>
            </a:r>
            <a:r>
              <a:rPr lang="en-CH" sz="2400" dirty="0"/>
              <a:t>comparison</a:t>
            </a:r>
          </a:p>
          <a:p>
            <a:pPr marL="0" indent="0">
              <a:buNone/>
            </a:pPr>
            <a:endParaRPr lang="en-CH" sz="100" dirty="0"/>
          </a:p>
          <a:p>
            <a:pPr>
              <a:buClr>
                <a:schemeClr val="tx1"/>
              </a:buClr>
            </a:pPr>
            <a:r>
              <a:rPr lang="en-CH" sz="2400" dirty="0">
                <a:solidFill>
                  <a:schemeClr val="accent6">
                    <a:lumMod val="75000"/>
                  </a:schemeClr>
                </a:solidFill>
              </a:rPr>
              <a:t>Verilog-level circuit</a:t>
            </a:r>
            <a:r>
              <a:rPr lang="en-CH" sz="2400" dirty="0"/>
              <a:t> area, </a:t>
            </a:r>
            <a:r>
              <a:rPr lang="en-CH" sz="2400" dirty="0">
                <a:solidFill>
                  <a:schemeClr val="accent6">
                    <a:lumMod val="75000"/>
                  </a:schemeClr>
                </a:solidFill>
              </a:rPr>
              <a:t>latency</a:t>
            </a:r>
            <a:r>
              <a:rPr lang="en-CH" sz="2400" dirty="0"/>
              <a:t>, energy, and power</a:t>
            </a:r>
          </a:p>
          <a:p>
            <a:pPr lvl="1">
              <a:buClr>
                <a:schemeClr val="tx1"/>
              </a:buClr>
            </a:pPr>
            <a:r>
              <a:rPr lang="en-GB" sz="2000" dirty="0"/>
              <a:t>E.g., </a:t>
            </a:r>
            <a:r>
              <a:rPr lang="en-GB" sz="2000" dirty="0" err="1"/>
              <a:t>ABACuS</a:t>
            </a:r>
            <a:r>
              <a:rPr lang="en-GB" sz="2000" dirty="0"/>
              <a:t> takes 1.2 ns to update one counter</a:t>
            </a:r>
            <a:endParaRPr lang="en-CH" sz="1600" dirty="0"/>
          </a:p>
          <a:p>
            <a:pPr marL="0" indent="0">
              <a:buNone/>
            </a:pPr>
            <a:endParaRPr lang="en-CH" sz="100" dirty="0"/>
          </a:p>
          <a:p>
            <a:r>
              <a:rPr lang="en-CH" sz="2400" dirty="0"/>
              <a:t>Performance under </a:t>
            </a:r>
            <a:r>
              <a:rPr lang="en-CH" sz="2400" dirty="0">
                <a:solidFill>
                  <a:schemeClr val="accent5">
                    <a:lumMod val="75000"/>
                  </a:schemeClr>
                </a:solidFill>
              </a:rPr>
              <a:t>adversarial workloads</a:t>
            </a:r>
          </a:p>
          <a:p>
            <a:pPr lvl="1"/>
            <a:r>
              <a:rPr lang="en-CH" sz="2000" dirty="0"/>
              <a:t>Alternative ABACuS design</a:t>
            </a:r>
          </a:p>
          <a:p>
            <a:pPr marL="0" indent="0">
              <a:buNone/>
            </a:pPr>
            <a:endParaRPr lang="en-CH" sz="100" dirty="0"/>
          </a:p>
          <a:p>
            <a:r>
              <a:rPr lang="en-CH" sz="2400" dirty="0"/>
              <a:t>Performance &amp; energy </a:t>
            </a:r>
            <a:r>
              <a:rPr lang="en-CH" sz="2400" dirty="0">
                <a:solidFill>
                  <a:srgbClr val="85319F"/>
                </a:solidFill>
              </a:rPr>
              <a:t>sensitivity analysis</a:t>
            </a:r>
          </a:p>
          <a:p>
            <a:pPr lvl="1"/>
            <a:r>
              <a:rPr lang="en-CH" sz="2000" dirty="0"/>
              <a:t>Number of ABACuS counters</a:t>
            </a:r>
          </a:p>
          <a:p>
            <a:pPr lvl="1"/>
            <a:r>
              <a:rPr lang="en-CH" sz="2000" dirty="0"/>
              <a:t>Number of banks</a:t>
            </a:r>
          </a:p>
          <a:p>
            <a:pPr lvl="1"/>
            <a:r>
              <a:rPr lang="en-CH" sz="2000" dirty="0"/>
              <a:t>DRAM address mapping functions…</a:t>
            </a:r>
          </a:p>
          <a:p>
            <a:pPr marL="0" indent="0">
              <a:buNone/>
            </a:pPr>
            <a:endParaRPr lang="en-CH" sz="100" dirty="0"/>
          </a:p>
          <a:p>
            <a:r>
              <a:rPr lang="en-CH" sz="2400" dirty="0"/>
              <a:t>Discussion on accounting for </a:t>
            </a:r>
            <a:r>
              <a:rPr lang="en-CH" sz="2400" dirty="0">
                <a:solidFill>
                  <a:schemeClr val="accent2">
                    <a:lumMod val="75000"/>
                  </a:schemeClr>
                </a:solidFill>
              </a:rPr>
              <a:t>RowPress</a:t>
            </a:r>
          </a:p>
          <a:p>
            <a:endParaRPr lang="en-CH" sz="2400" dirty="0"/>
          </a:p>
          <a:p>
            <a:endParaRPr lang="en-CH" sz="2400" dirty="0"/>
          </a:p>
        </p:txBody>
      </p:sp>
    </p:spTree>
    <p:extLst>
      <p:ext uri="{BB962C8B-B14F-4D97-AF65-F5344CB8AC3E}">
        <p14:creationId xmlns:p14="http://schemas.microsoft.com/office/powerpoint/2010/main" val="131231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8AB6-82F9-6FD2-CB05-1AD89983DC2D}"/>
              </a:ext>
            </a:extLst>
          </p:cNvPr>
          <p:cNvSpPr>
            <a:spLocks noGrp="1"/>
          </p:cNvSpPr>
          <p:nvPr>
            <p:ph type="title"/>
          </p:nvPr>
        </p:nvSpPr>
        <p:spPr/>
        <p:txBody>
          <a:bodyPr/>
          <a:lstStyle/>
          <a:p>
            <a:r>
              <a:rPr lang="en-US" dirty="0"/>
              <a:t>The </a:t>
            </a:r>
            <a:r>
              <a:rPr lang="en-CH" dirty="0"/>
              <a:t>Paper</a:t>
            </a:r>
          </a:p>
        </p:txBody>
      </p:sp>
      <p:sp>
        <p:nvSpPr>
          <p:cNvPr id="5" name="TextBox 4">
            <a:extLst>
              <a:ext uri="{FF2B5EF4-FFF2-40B4-BE49-F238E27FC236}">
                <a16:creationId xmlns:a16="http://schemas.microsoft.com/office/drawing/2014/main" id="{7CAE760F-DB60-80B2-F7F6-88D5635D4D35}"/>
              </a:ext>
            </a:extLst>
          </p:cNvPr>
          <p:cNvSpPr txBox="1"/>
          <p:nvPr/>
        </p:nvSpPr>
        <p:spPr>
          <a:xfrm>
            <a:off x="478852" y="5884501"/>
            <a:ext cx="8181894" cy="584775"/>
          </a:xfrm>
          <a:prstGeom prst="rect">
            <a:avLst/>
          </a:prstGeom>
          <a:noFill/>
        </p:spPr>
        <p:txBody>
          <a:bodyPr wrap="square">
            <a:spAutoFit/>
          </a:bodyPr>
          <a:lstStyle/>
          <a:p>
            <a:pPr algn="ctr"/>
            <a:r>
              <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https://arxiv.org/pdf/2310.09977.pdf</a:t>
            </a:r>
            <a:endPar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58084C0C-4821-1BC3-D80F-7EC03FC1F242}"/>
              </a:ext>
            </a:extLst>
          </p:cNvPr>
          <p:cNvPicPr>
            <a:picLocks noChangeAspect="1"/>
          </p:cNvPicPr>
          <p:nvPr/>
        </p:nvPicPr>
        <p:blipFill rotWithShape="1">
          <a:blip r:embed="rId4"/>
          <a:srcRect l="981" t="1358" r="4466"/>
          <a:stretch/>
        </p:blipFill>
        <p:spPr>
          <a:xfrm>
            <a:off x="895266" y="907499"/>
            <a:ext cx="7349067" cy="4841861"/>
          </a:xfrm>
          <a:prstGeom prst="rect">
            <a:avLst/>
          </a:prstGeom>
        </p:spPr>
      </p:pic>
    </p:spTree>
    <p:extLst>
      <p:ext uri="{BB962C8B-B14F-4D97-AF65-F5344CB8AC3E}">
        <p14:creationId xmlns:p14="http://schemas.microsoft.com/office/powerpoint/2010/main" val="1247646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E12D-6C8B-8437-40CD-C3BBFD9166EE}"/>
              </a:ext>
            </a:extLst>
          </p:cNvPr>
          <p:cNvSpPr>
            <a:spLocks noGrp="1"/>
          </p:cNvSpPr>
          <p:nvPr>
            <p:ph type="title"/>
          </p:nvPr>
        </p:nvSpPr>
        <p:spPr/>
        <p:txBody>
          <a:bodyPr/>
          <a:lstStyle/>
          <a:p>
            <a:r>
              <a:rPr lang="en-CH" dirty="0"/>
              <a:t>Outline</a:t>
            </a:r>
          </a:p>
        </p:txBody>
      </p:sp>
      <p:sp>
        <p:nvSpPr>
          <p:cNvPr id="4" name="Rectangle 3">
            <a:extLst>
              <a:ext uri="{FF2B5EF4-FFF2-40B4-BE49-F238E27FC236}">
                <a16:creationId xmlns:a16="http://schemas.microsoft.com/office/drawing/2014/main" id="{C9249CF1-A68E-C0EA-DFC3-9A7E8E9F4326}"/>
              </a:ext>
            </a:extLst>
          </p:cNvPr>
          <p:cNvSpPr/>
          <p:nvPr/>
        </p:nvSpPr>
        <p:spPr>
          <a:xfrm>
            <a:off x="-2199" y="1322480"/>
            <a:ext cx="9144000" cy="917138"/>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1. Background &amp; Motivation</a:t>
            </a:r>
          </a:p>
        </p:txBody>
      </p:sp>
      <p:sp>
        <p:nvSpPr>
          <p:cNvPr id="6" name="Rectangle 5">
            <a:extLst>
              <a:ext uri="{FF2B5EF4-FFF2-40B4-BE49-F238E27FC236}">
                <a16:creationId xmlns:a16="http://schemas.microsoft.com/office/drawing/2014/main" id="{F22C899B-22AC-5210-066B-ADC3C76BDE5A}"/>
              </a:ext>
            </a:extLst>
          </p:cNvPr>
          <p:cNvSpPr/>
          <p:nvPr/>
        </p:nvSpPr>
        <p:spPr>
          <a:xfrm>
            <a:off x="0" y="3943993"/>
            <a:ext cx="9144000" cy="91799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3.</a:t>
            </a:r>
            <a:r>
              <a:rPr lang="tr-TR" sz="3600" dirty="0">
                <a:latin typeface="Verdana" panose="020B0604030504040204" pitchFamily="34" charset="0"/>
                <a:ea typeface="Verdana" panose="020B0604030504040204" pitchFamily="34" charset="0"/>
              </a:rPr>
              <a:t> </a:t>
            </a:r>
            <a:r>
              <a:rPr lang="en-US" sz="3600" dirty="0">
                <a:latin typeface="Verdana" panose="020B0604030504040204" pitchFamily="34" charset="0"/>
                <a:ea typeface="Verdana" panose="020B0604030504040204" pitchFamily="34" charset="0"/>
              </a:rPr>
              <a:t>Evaluation</a:t>
            </a:r>
          </a:p>
        </p:txBody>
      </p:sp>
      <p:sp>
        <p:nvSpPr>
          <p:cNvPr id="7" name="Rectangle 6">
            <a:extLst>
              <a:ext uri="{FF2B5EF4-FFF2-40B4-BE49-F238E27FC236}">
                <a16:creationId xmlns:a16="http://schemas.microsoft.com/office/drawing/2014/main" id="{A7B79601-B19B-A6EF-B7CD-7D8D42F11D01}"/>
              </a:ext>
            </a:extLst>
          </p:cNvPr>
          <p:cNvSpPr/>
          <p:nvPr/>
        </p:nvSpPr>
        <p:spPr>
          <a:xfrm>
            <a:off x="0" y="5255179"/>
            <a:ext cx="9144000" cy="91799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4. Conclusion</a:t>
            </a:r>
          </a:p>
        </p:txBody>
      </p:sp>
      <p:sp>
        <p:nvSpPr>
          <p:cNvPr id="8" name="Rectangle 7">
            <a:extLst>
              <a:ext uri="{FF2B5EF4-FFF2-40B4-BE49-F238E27FC236}">
                <a16:creationId xmlns:a16="http://schemas.microsoft.com/office/drawing/2014/main" id="{C0BD37A9-0C18-32CF-A6F9-A3008AF52DE4}"/>
              </a:ext>
            </a:extLst>
          </p:cNvPr>
          <p:cNvSpPr/>
          <p:nvPr/>
        </p:nvSpPr>
        <p:spPr>
          <a:xfrm>
            <a:off x="0" y="2632806"/>
            <a:ext cx="9144000" cy="91799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2.</a:t>
            </a:r>
            <a:r>
              <a:rPr lang="tr-TR" sz="3600" dirty="0">
                <a:latin typeface="Verdana" panose="020B0604030504040204" pitchFamily="34" charset="0"/>
                <a:ea typeface="Verdana" panose="020B0604030504040204" pitchFamily="34" charset="0"/>
              </a:rPr>
              <a:t> </a:t>
            </a:r>
            <a:r>
              <a:rPr lang="en-US" sz="3600" dirty="0" err="1">
                <a:latin typeface="Verdana" panose="020B0604030504040204" pitchFamily="34" charset="0"/>
                <a:ea typeface="Verdana" panose="020B0604030504040204" pitchFamily="34" charset="0"/>
              </a:rPr>
              <a:t>ABACuS</a:t>
            </a:r>
            <a:r>
              <a:rPr lang="en-US" sz="3600" dirty="0">
                <a:latin typeface="Verdana" panose="020B0604030504040204" pitchFamily="34" charset="0"/>
                <a:ea typeface="Verdana" panose="020B0604030504040204" pitchFamily="34" charset="0"/>
              </a:rPr>
              <a:t>: Key Idea and Mechanism</a:t>
            </a:r>
          </a:p>
        </p:txBody>
      </p:sp>
    </p:spTree>
    <p:extLst>
      <p:ext uri="{BB962C8B-B14F-4D97-AF65-F5344CB8AC3E}">
        <p14:creationId xmlns:p14="http://schemas.microsoft.com/office/powerpoint/2010/main" val="274177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FE12D-6C8B-8437-40CD-C3BBFD9166EE}"/>
              </a:ext>
            </a:extLst>
          </p:cNvPr>
          <p:cNvSpPr>
            <a:spLocks noGrp="1"/>
          </p:cNvSpPr>
          <p:nvPr>
            <p:ph type="title"/>
          </p:nvPr>
        </p:nvSpPr>
        <p:spPr/>
        <p:txBody>
          <a:bodyPr/>
          <a:lstStyle/>
          <a:p>
            <a:r>
              <a:rPr lang="en-CH" dirty="0"/>
              <a:t>Outline</a:t>
            </a:r>
          </a:p>
        </p:txBody>
      </p:sp>
      <p:sp>
        <p:nvSpPr>
          <p:cNvPr id="4" name="Rectangle 3">
            <a:extLst>
              <a:ext uri="{FF2B5EF4-FFF2-40B4-BE49-F238E27FC236}">
                <a16:creationId xmlns:a16="http://schemas.microsoft.com/office/drawing/2014/main" id="{C9249CF1-A68E-C0EA-DFC3-9A7E8E9F4326}"/>
              </a:ext>
            </a:extLst>
          </p:cNvPr>
          <p:cNvSpPr/>
          <p:nvPr/>
        </p:nvSpPr>
        <p:spPr>
          <a:xfrm>
            <a:off x="-2199" y="1322480"/>
            <a:ext cx="9144000" cy="9171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1. Background &amp; Motivation</a:t>
            </a:r>
          </a:p>
        </p:txBody>
      </p:sp>
      <p:sp>
        <p:nvSpPr>
          <p:cNvPr id="6" name="Rectangle 5">
            <a:extLst>
              <a:ext uri="{FF2B5EF4-FFF2-40B4-BE49-F238E27FC236}">
                <a16:creationId xmlns:a16="http://schemas.microsoft.com/office/drawing/2014/main" id="{F22C899B-22AC-5210-066B-ADC3C76BDE5A}"/>
              </a:ext>
            </a:extLst>
          </p:cNvPr>
          <p:cNvSpPr/>
          <p:nvPr/>
        </p:nvSpPr>
        <p:spPr>
          <a:xfrm>
            <a:off x="0" y="3943993"/>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3.</a:t>
            </a:r>
            <a:r>
              <a:rPr lang="tr-TR" sz="3600" dirty="0">
                <a:latin typeface="Verdana" panose="020B0604030504040204" pitchFamily="34" charset="0"/>
                <a:ea typeface="Verdana" panose="020B0604030504040204" pitchFamily="34" charset="0"/>
              </a:rPr>
              <a:t> </a:t>
            </a:r>
            <a:r>
              <a:rPr lang="en-US" sz="3600" dirty="0">
                <a:latin typeface="Verdana" panose="020B0604030504040204" pitchFamily="34" charset="0"/>
                <a:ea typeface="Verdana" panose="020B0604030504040204" pitchFamily="34" charset="0"/>
              </a:rPr>
              <a:t>Evaluation</a:t>
            </a:r>
          </a:p>
        </p:txBody>
      </p:sp>
      <p:sp>
        <p:nvSpPr>
          <p:cNvPr id="7" name="Rectangle 6">
            <a:extLst>
              <a:ext uri="{FF2B5EF4-FFF2-40B4-BE49-F238E27FC236}">
                <a16:creationId xmlns:a16="http://schemas.microsoft.com/office/drawing/2014/main" id="{A7B79601-B19B-A6EF-B7CD-7D8D42F11D01}"/>
              </a:ext>
            </a:extLst>
          </p:cNvPr>
          <p:cNvSpPr/>
          <p:nvPr/>
        </p:nvSpPr>
        <p:spPr>
          <a:xfrm>
            <a:off x="0" y="5255179"/>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4. Conclusion</a:t>
            </a:r>
          </a:p>
        </p:txBody>
      </p:sp>
      <p:sp>
        <p:nvSpPr>
          <p:cNvPr id="8" name="Rectangle 7">
            <a:extLst>
              <a:ext uri="{FF2B5EF4-FFF2-40B4-BE49-F238E27FC236}">
                <a16:creationId xmlns:a16="http://schemas.microsoft.com/office/drawing/2014/main" id="{C0BD37A9-0C18-32CF-A6F9-A3008AF52DE4}"/>
              </a:ext>
            </a:extLst>
          </p:cNvPr>
          <p:cNvSpPr/>
          <p:nvPr/>
        </p:nvSpPr>
        <p:spPr>
          <a:xfrm>
            <a:off x="0" y="2632806"/>
            <a:ext cx="9144000" cy="91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Verdana" panose="020B0604030504040204" pitchFamily="34" charset="0"/>
                <a:ea typeface="Verdana" panose="020B0604030504040204" pitchFamily="34" charset="0"/>
              </a:rPr>
              <a:t> 2.</a:t>
            </a:r>
            <a:r>
              <a:rPr lang="tr-TR" sz="3600" dirty="0">
                <a:latin typeface="Verdana" panose="020B0604030504040204" pitchFamily="34" charset="0"/>
                <a:ea typeface="Verdana" panose="020B0604030504040204" pitchFamily="34" charset="0"/>
              </a:rPr>
              <a:t> </a:t>
            </a:r>
            <a:r>
              <a:rPr lang="en-US" sz="3600" dirty="0" err="1">
                <a:latin typeface="Verdana" panose="020B0604030504040204" pitchFamily="34" charset="0"/>
                <a:ea typeface="Verdana" panose="020B0604030504040204" pitchFamily="34" charset="0"/>
              </a:rPr>
              <a:t>ABACuS</a:t>
            </a:r>
            <a:r>
              <a:rPr lang="en-US" sz="3600" dirty="0">
                <a:latin typeface="Verdana" panose="020B0604030504040204" pitchFamily="34" charset="0"/>
                <a:ea typeface="Verdana" panose="020B0604030504040204" pitchFamily="34" charset="0"/>
              </a:rPr>
              <a:t>: Key Idea and Mechanism</a:t>
            </a:r>
          </a:p>
        </p:txBody>
      </p:sp>
    </p:spTree>
    <p:extLst>
      <p:ext uri="{BB962C8B-B14F-4D97-AF65-F5344CB8AC3E}">
        <p14:creationId xmlns:p14="http://schemas.microsoft.com/office/powerpoint/2010/main" val="425832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dirty="0" err="1"/>
              <a:t>ABACuS</a:t>
            </a:r>
            <a:r>
              <a:rPr lang="en-US" dirty="0"/>
              <a:t> Summary</a:t>
            </a:r>
            <a:endParaRPr lang="tr-TR"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935182"/>
            <a:ext cx="8907087" cy="5739082"/>
          </a:xfrm>
        </p:spPr>
        <p:txBody>
          <a:bodyPr>
            <a:noAutofit/>
          </a:bodyPr>
          <a:lstStyle/>
          <a:p>
            <a:pPr marL="0" indent="0">
              <a:spcBef>
                <a:spcPts val="600"/>
              </a:spcBef>
              <a:buNone/>
            </a:pPr>
            <a:endParaRPr lang="en-US" sz="400" dirty="0"/>
          </a:p>
          <a:p>
            <a:pPr marL="0" indent="0">
              <a:spcBef>
                <a:spcPts val="600"/>
              </a:spcBef>
              <a:buNone/>
            </a:pPr>
            <a:r>
              <a:rPr lang="en-US" sz="2000" b="1" dirty="0">
                <a:solidFill>
                  <a:schemeClr val="accent1">
                    <a:lumMod val="75000"/>
                  </a:schemeClr>
                </a:solidFill>
              </a:rPr>
              <a:t>Key Observation: </a:t>
            </a:r>
            <a:r>
              <a:rPr lang="en-US" sz="2000" dirty="0"/>
              <a:t>Many workloads access the </a:t>
            </a:r>
            <a:r>
              <a:rPr lang="en-US" sz="2000" dirty="0">
                <a:solidFill>
                  <a:schemeClr val="accent1">
                    <a:lumMod val="75000"/>
                  </a:schemeClr>
                </a:solidFill>
              </a:rPr>
              <a:t>same row address </a:t>
            </a:r>
            <a:r>
              <a:rPr lang="en-US" sz="2000" dirty="0"/>
              <a:t>in </a:t>
            </a:r>
            <a:r>
              <a:rPr lang="en-US" sz="2000" dirty="0">
                <a:solidFill>
                  <a:schemeClr val="accent1">
                    <a:lumMod val="75000"/>
                  </a:schemeClr>
                </a:solidFill>
              </a:rPr>
              <a:t>different DRAM banks </a:t>
            </a:r>
            <a:r>
              <a:rPr lang="en-US" sz="2000" dirty="0"/>
              <a:t>at </a:t>
            </a:r>
            <a:r>
              <a:rPr lang="en-US" sz="2000" dirty="0">
                <a:solidFill>
                  <a:schemeClr val="accent1">
                    <a:lumMod val="75000"/>
                  </a:schemeClr>
                </a:solidFill>
              </a:rPr>
              <a:t>around the same time</a:t>
            </a:r>
          </a:p>
          <a:p>
            <a:pPr marL="0" indent="0">
              <a:spcBef>
                <a:spcPts val="600"/>
              </a:spcBef>
              <a:buNone/>
            </a:pPr>
            <a:endParaRPr lang="en-US" sz="2000" dirty="0">
              <a:solidFill>
                <a:schemeClr val="accent1">
                  <a:lumMod val="75000"/>
                </a:schemeClr>
              </a:solidFill>
            </a:endParaRPr>
          </a:p>
          <a:p>
            <a:pPr marL="0" indent="0">
              <a:spcBef>
                <a:spcPts val="600"/>
              </a:spcBef>
              <a:buNone/>
            </a:pPr>
            <a:endParaRPr lang="en-US" sz="400" dirty="0">
              <a:solidFill>
                <a:schemeClr val="accent1">
                  <a:lumMod val="75000"/>
                </a:schemeClr>
              </a:solidFill>
            </a:endParaRPr>
          </a:p>
          <a:p>
            <a:pPr marL="0" indent="0">
              <a:spcBef>
                <a:spcPts val="600"/>
              </a:spcBef>
              <a:buNone/>
            </a:pPr>
            <a:endParaRPr lang="en-US" sz="400" dirty="0">
              <a:solidFill>
                <a:schemeClr val="accent1">
                  <a:lumMod val="75000"/>
                </a:schemeClr>
              </a:solidFill>
            </a:endParaRPr>
          </a:p>
          <a:p>
            <a:pPr marL="0" indent="0">
              <a:spcBef>
                <a:spcPts val="600"/>
              </a:spcBef>
              <a:buNone/>
            </a:pPr>
            <a:endParaRPr lang="en-US" sz="400" dirty="0"/>
          </a:p>
          <a:p>
            <a:pPr marL="0" indent="0">
              <a:spcBef>
                <a:spcPts val="600"/>
              </a:spcBef>
              <a:buNone/>
            </a:pPr>
            <a:endParaRPr lang="en-US" sz="400" dirty="0"/>
          </a:p>
          <a:p>
            <a:pPr marL="0" indent="0">
              <a:spcBef>
                <a:spcPts val="600"/>
              </a:spcBef>
              <a:buNone/>
            </a:pPr>
            <a:endParaRPr lang="en-US" sz="400" dirty="0"/>
          </a:p>
          <a:p>
            <a:pPr marL="0" indent="0">
              <a:spcBef>
                <a:spcPts val="600"/>
              </a:spcBef>
              <a:buNone/>
            </a:pPr>
            <a:r>
              <a:rPr lang="en-US" sz="2000" b="1" dirty="0">
                <a:solidFill>
                  <a:schemeClr val="accent5">
                    <a:lumMod val="75000"/>
                  </a:schemeClr>
                </a:solidFill>
              </a:rPr>
              <a:t>Key Idea:</a:t>
            </a:r>
            <a:r>
              <a:rPr lang="en-US" sz="2000" dirty="0">
                <a:solidFill>
                  <a:schemeClr val="accent5">
                    <a:lumMod val="75000"/>
                  </a:schemeClr>
                </a:solidFill>
              </a:rPr>
              <a:t> </a:t>
            </a:r>
            <a:r>
              <a:rPr lang="en-US" sz="2000" dirty="0"/>
              <a:t>Use </a:t>
            </a:r>
            <a:r>
              <a:rPr lang="en-US" sz="2000" dirty="0">
                <a:solidFill>
                  <a:schemeClr val="accent5">
                    <a:lumMod val="75000"/>
                  </a:schemeClr>
                </a:solidFill>
              </a:rPr>
              <a:t>one counter </a:t>
            </a:r>
            <a:r>
              <a:rPr lang="en-US" sz="2000" dirty="0"/>
              <a:t>to track the activation count of </a:t>
            </a:r>
            <a:br>
              <a:rPr lang="en-US" sz="2000" dirty="0"/>
            </a:br>
            <a:r>
              <a:rPr lang="en-US" sz="2000" dirty="0">
                <a:solidFill>
                  <a:schemeClr val="accent5">
                    <a:lumMod val="75000"/>
                  </a:schemeClr>
                </a:solidFill>
              </a:rPr>
              <a:t>many rows </a:t>
            </a:r>
            <a:r>
              <a:rPr lang="en-US" sz="2000" dirty="0"/>
              <a:t>with the </a:t>
            </a:r>
            <a:r>
              <a:rPr lang="en-US" sz="2000" dirty="0">
                <a:solidFill>
                  <a:schemeClr val="accent5">
                    <a:lumMod val="75000"/>
                  </a:schemeClr>
                </a:solidFill>
              </a:rPr>
              <a:t>same address </a:t>
            </a:r>
            <a:r>
              <a:rPr lang="en-US" sz="2000" dirty="0"/>
              <a:t>across all DRAM banks</a:t>
            </a:r>
          </a:p>
          <a:p>
            <a:pPr marL="0" indent="0">
              <a:spcBef>
                <a:spcPts val="600"/>
              </a:spcBef>
              <a:buNone/>
            </a:pPr>
            <a:endParaRPr lang="en-US" sz="2000" dirty="0"/>
          </a:p>
          <a:p>
            <a:pPr marL="0" indent="0">
              <a:spcBef>
                <a:spcPts val="600"/>
              </a:spcBef>
              <a:buNone/>
            </a:pPr>
            <a:endParaRPr lang="en-US" sz="400" dirty="0"/>
          </a:p>
          <a:p>
            <a:pPr marL="0" indent="0">
              <a:spcBef>
                <a:spcPts val="600"/>
              </a:spcBef>
              <a:buNone/>
            </a:pPr>
            <a:endParaRPr lang="en-US" sz="400" dirty="0"/>
          </a:p>
          <a:p>
            <a:pPr marL="0" indent="0">
              <a:spcBef>
                <a:spcPts val="600"/>
              </a:spcBef>
              <a:buNone/>
            </a:pPr>
            <a:endParaRPr lang="en-US" sz="400" dirty="0"/>
          </a:p>
          <a:p>
            <a:pPr marL="0" indent="0">
              <a:spcBef>
                <a:spcPts val="600"/>
              </a:spcBef>
              <a:buNone/>
            </a:pPr>
            <a:endParaRPr lang="en-US" sz="400" dirty="0"/>
          </a:p>
          <a:p>
            <a:pPr marL="0" indent="0">
              <a:spcBef>
                <a:spcPts val="600"/>
              </a:spcBef>
              <a:buNone/>
            </a:pPr>
            <a:endParaRPr lang="en-US" sz="400" dirty="0"/>
          </a:p>
          <a:p>
            <a:pPr marL="0" indent="0">
              <a:spcBef>
                <a:spcPts val="600"/>
              </a:spcBef>
              <a:buNone/>
            </a:pPr>
            <a:r>
              <a:rPr lang="en-US" sz="2000" b="1" dirty="0">
                <a:solidFill>
                  <a:srgbClr val="85319F"/>
                </a:solidFill>
              </a:rPr>
              <a:t>Key Results: </a:t>
            </a:r>
            <a:r>
              <a:rPr lang="en-US" sz="2000" dirty="0"/>
              <a:t>At very low </a:t>
            </a:r>
            <a:r>
              <a:rPr lang="en-US" sz="2000" dirty="0" err="1"/>
              <a:t>RowHammer</a:t>
            </a:r>
            <a:r>
              <a:rPr lang="en-US" sz="2000" dirty="0"/>
              <a:t> thresholds (e.g., 125), </a:t>
            </a:r>
            <a:r>
              <a:rPr lang="en-US" sz="2000" dirty="0" err="1"/>
              <a:t>ABACuS</a:t>
            </a:r>
            <a:r>
              <a:rPr lang="en-US" sz="2000" dirty="0"/>
              <a:t>:</a:t>
            </a:r>
          </a:p>
          <a:p>
            <a:pPr>
              <a:spcBef>
                <a:spcPts val="600"/>
              </a:spcBef>
              <a:buClr>
                <a:schemeClr val="tx1"/>
              </a:buClr>
            </a:pPr>
            <a:r>
              <a:rPr lang="en-US" sz="1900" dirty="0"/>
              <a:t>Induces </a:t>
            </a:r>
            <a:r>
              <a:rPr lang="en-US" sz="1900" dirty="0">
                <a:solidFill>
                  <a:srgbClr val="85319F"/>
                </a:solidFill>
              </a:rPr>
              <a:t>small system performance and DRAM energy overhead</a:t>
            </a:r>
          </a:p>
          <a:p>
            <a:pPr>
              <a:spcBef>
                <a:spcPts val="600"/>
              </a:spcBef>
              <a:buClr>
                <a:schemeClr val="tx1"/>
              </a:buClr>
            </a:pPr>
            <a:r>
              <a:rPr lang="en-US" sz="1900" dirty="0">
                <a:solidFill>
                  <a:srgbClr val="85319F"/>
                </a:solidFill>
              </a:rPr>
              <a:t>Outperforms</a:t>
            </a:r>
            <a:r>
              <a:rPr lang="en-US" sz="1900" dirty="0"/>
              <a:t> the state-of-the-art mitigations Hydra, REGA, and PARA</a:t>
            </a:r>
            <a:br>
              <a:rPr lang="en-US" sz="1900" dirty="0"/>
            </a:br>
            <a:r>
              <a:rPr lang="en-US" sz="1900" dirty="0"/>
              <a:t>except the highly area costly Graphene </a:t>
            </a:r>
          </a:p>
          <a:p>
            <a:pPr>
              <a:spcBef>
                <a:spcPts val="600"/>
              </a:spcBef>
              <a:buClr>
                <a:schemeClr val="tx1"/>
              </a:buClr>
            </a:pPr>
            <a:r>
              <a:rPr lang="en-US" sz="1900" dirty="0"/>
              <a:t>Induces</a:t>
            </a:r>
            <a:r>
              <a:rPr lang="en-US" sz="1900" dirty="0">
                <a:solidFill>
                  <a:srgbClr val="85319F"/>
                </a:solidFill>
              </a:rPr>
              <a:t> 22.7X smaller chip area </a:t>
            </a:r>
            <a:r>
              <a:rPr lang="en-US" sz="1900" dirty="0"/>
              <a:t>than Graphene</a:t>
            </a:r>
          </a:p>
          <a:p>
            <a:pPr>
              <a:spcBef>
                <a:spcPts val="600"/>
              </a:spcBef>
              <a:buClr>
                <a:schemeClr val="tx1"/>
              </a:buClr>
            </a:pPr>
            <a:endParaRPr lang="en-US" sz="2000" dirty="0"/>
          </a:p>
        </p:txBody>
      </p:sp>
      <p:sp>
        <p:nvSpPr>
          <p:cNvPr id="4" name="Alt Başlık 2">
            <a:extLst>
              <a:ext uri="{FF2B5EF4-FFF2-40B4-BE49-F238E27FC236}">
                <a16:creationId xmlns:a16="http://schemas.microsoft.com/office/drawing/2014/main" id="{5EB1FFC7-162F-1C6A-A55A-9E924A013BA9}"/>
              </a:ext>
            </a:extLst>
          </p:cNvPr>
          <p:cNvSpPr txBox="1">
            <a:spLocks/>
          </p:cNvSpPr>
          <p:nvPr/>
        </p:nvSpPr>
        <p:spPr>
          <a:xfrm>
            <a:off x="1224089" y="6468272"/>
            <a:ext cx="6691424" cy="3651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2000"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https://github.com/CMU-SAFARI/</a:t>
            </a:r>
            <a:r>
              <a:rPr lang="tr-TR" sz="2000" dirty="0" err="1">
                <a:solidFill>
                  <a:srgbClr val="0000FF"/>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ABACuS</a:t>
            </a:r>
            <a:endParaRPr lang="tr-TR" sz="20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90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B8AB6-82F9-6FD2-CB05-1AD89983DC2D}"/>
              </a:ext>
            </a:extLst>
          </p:cNvPr>
          <p:cNvSpPr>
            <a:spLocks noGrp="1"/>
          </p:cNvSpPr>
          <p:nvPr>
            <p:ph type="title"/>
          </p:nvPr>
        </p:nvSpPr>
        <p:spPr/>
        <p:txBody>
          <a:bodyPr/>
          <a:lstStyle/>
          <a:p>
            <a:r>
              <a:rPr lang="en-CH" dirty="0"/>
              <a:t>Extended Version on arXiv</a:t>
            </a:r>
          </a:p>
        </p:txBody>
      </p:sp>
      <p:pic>
        <p:nvPicPr>
          <p:cNvPr id="6" name="Picture 5">
            <a:extLst>
              <a:ext uri="{FF2B5EF4-FFF2-40B4-BE49-F238E27FC236}">
                <a16:creationId xmlns:a16="http://schemas.microsoft.com/office/drawing/2014/main" id="{AB79C80D-7E22-D635-D884-57B8F646050A}"/>
              </a:ext>
            </a:extLst>
          </p:cNvPr>
          <p:cNvPicPr>
            <a:picLocks noChangeAspect="1"/>
          </p:cNvPicPr>
          <p:nvPr/>
        </p:nvPicPr>
        <p:blipFill>
          <a:blip r:embed="rId3"/>
          <a:stretch>
            <a:fillRect/>
          </a:stretch>
        </p:blipFill>
        <p:spPr>
          <a:xfrm>
            <a:off x="84388" y="1950020"/>
            <a:ext cx="8975224" cy="3764940"/>
          </a:xfrm>
          <a:prstGeom prst="rect">
            <a:avLst/>
          </a:prstGeom>
        </p:spPr>
      </p:pic>
      <p:sp>
        <p:nvSpPr>
          <p:cNvPr id="3" name="TextBox 2">
            <a:extLst>
              <a:ext uri="{FF2B5EF4-FFF2-40B4-BE49-F238E27FC236}">
                <a16:creationId xmlns:a16="http://schemas.microsoft.com/office/drawing/2014/main" id="{2CD0C3CB-B331-3966-8177-7DD7C20A9239}"/>
              </a:ext>
            </a:extLst>
          </p:cNvPr>
          <p:cNvSpPr txBox="1"/>
          <p:nvPr/>
        </p:nvSpPr>
        <p:spPr>
          <a:xfrm>
            <a:off x="478854" y="1143040"/>
            <a:ext cx="8181894" cy="584775"/>
          </a:xfrm>
          <a:prstGeom prst="rect">
            <a:avLst/>
          </a:prstGeom>
          <a:noFill/>
        </p:spPr>
        <p:txBody>
          <a:bodyPr wrap="square">
            <a:spAutoFit/>
          </a:bodyPr>
          <a:lstStyle/>
          <a:p>
            <a:pPr algn="ctr"/>
            <a:r>
              <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https://arxiv.org/pdf/2310.09977.pdf</a:t>
            </a:r>
            <a:endPar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2317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D811-EA84-18CE-60BE-2D3B08C81E52}"/>
              </a:ext>
            </a:extLst>
          </p:cNvPr>
          <p:cNvSpPr>
            <a:spLocks noGrp="1"/>
          </p:cNvSpPr>
          <p:nvPr>
            <p:ph type="title"/>
          </p:nvPr>
        </p:nvSpPr>
        <p:spPr/>
        <p:txBody>
          <a:bodyPr/>
          <a:lstStyle/>
          <a:p>
            <a:r>
              <a:rPr lang="en-CH" sz="2600" dirty="0"/>
              <a:t>ABACuS is Open Source and Artifact Evaluated</a:t>
            </a:r>
          </a:p>
        </p:txBody>
      </p:sp>
      <p:pic>
        <p:nvPicPr>
          <p:cNvPr id="5" name="Picture 4">
            <a:extLst>
              <a:ext uri="{FF2B5EF4-FFF2-40B4-BE49-F238E27FC236}">
                <a16:creationId xmlns:a16="http://schemas.microsoft.com/office/drawing/2014/main" id="{F5CF7166-4AB7-33EC-3C5A-A465504BED4F}"/>
              </a:ext>
            </a:extLst>
          </p:cNvPr>
          <p:cNvPicPr>
            <a:picLocks noChangeAspect="1"/>
          </p:cNvPicPr>
          <p:nvPr/>
        </p:nvPicPr>
        <p:blipFill>
          <a:blip r:embed="rId3"/>
          <a:stretch>
            <a:fillRect/>
          </a:stretch>
        </p:blipFill>
        <p:spPr>
          <a:xfrm>
            <a:off x="392409" y="2057521"/>
            <a:ext cx="8052382" cy="3907867"/>
          </a:xfrm>
          <a:prstGeom prst="rect">
            <a:avLst/>
          </a:prstGeom>
        </p:spPr>
      </p:pic>
      <p:sp>
        <p:nvSpPr>
          <p:cNvPr id="9" name="TextBox 8">
            <a:extLst>
              <a:ext uri="{FF2B5EF4-FFF2-40B4-BE49-F238E27FC236}">
                <a16:creationId xmlns:a16="http://schemas.microsoft.com/office/drawing/2014/main" id="{4DA59B9E-CB66-3B06-68D8-3498B835683C}"/>
              </a:ext>
            </a:extLst>
          </p:cNvPr>
          <p:cNvSpPr txBox="1"/>
          <p:nvPr/>
        </p:nvSpPr>
        <p:spPr>
          <a:xfrm>
            <a:off x="694810" y="5988105"/>
            <a:ext cx="7749982" cy="584775"/>
          </a:xfrm>
          <a:prstGeom prst="rect">
            <a:avLst/>
          </a:prstGeom>
          <a:noFill/>
        </p:spPr>
        <p:txBody>
          <a:bodyPr wrap="square">
            <a:spAutoFit/>
          </a:bodyPr>
          <a:lstStyle/>
          <a:p>
            <a:pPr algn="ctr"/>
            <a:r>
              <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https://github.com/CMU-SAFARI/ABACuS</a:t>
            </a:r>
            <a:endParaRPr lang="en-CH" sz="32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9B60039-FE77-1FBC-85C5-F1FCA75F9C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8291" y="955441"/>
            <a:ext cx="1024478" cy="1024478"/>
          </a:xfrm>
          <a:prstGeom prst="rect">
            <a:avLst/>
          </a:prstGeom>
          <a:solidFill>
            <a:schemeClr val="bg1"/>
          </a:solidFill>
          <a:ln w="12700">
            <a:solidFill>
              <a:schemeClr val="tx1"/>
            </a:solidFill>
          </a:ln>
        </p:spPr>
      </p:pic>
      <p:pic>
        <p:nvPicPr>
          <p:cNvPr id="4" name="Picture 3">
            <a:extLst>
              <a:ext uri="{FF2B5EF4-FFF2-40B4-BE49-F238E27FC236}">
                <a16:creationId xmlns:a16="http://schemas.microsoft.com/office/drawing/2014/main" id="{1EB1BB2D-3D6E-ECF4-EF3D-630556FD18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6361" y="955441"/>
            <a:ext cx="1024478" cy="1024478"/>
          </a:xfrm>
          <a:prstGeom prst="rect">
            <a:avLst/>
          </a:prstGeom>
          <a:solidFill>
            <a:schemeClr val="bg1"/>
          </a:solidFill>
          <a:ln w="12700">
            <a:solidFill>
              <a:schemeClr val="tx1"/>
            </a:solidFill>
          </a:ln>
        </p:spPr>
      </p:pic>
      <p:pic>
        <p:nvPicPr>
          <p:cNvPr id="6" name="Picture 5">
            <a:extLst>
              <a:ext uri="{FF2B5EF4-FFF2-40B4-BE49-F238E27FC236}">
                <a16:creationId xmlns:a16="http://schemas.microsoft.com/office/drawing/2014/main" id="{9B595DDC-EFEB-6962-86DC-904EFE3B21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4431" y="955441"/>
            <a:ext cx="1024478" cy="1024478"/>
          </a:xfrm>
          <a:prstGeom prst="rect">
            <a:avLst/>
          </a:prstGeom>
          <a:solidFill>
            <a:schemeClr val="bg1"/>
          </a:solidFill>
          <a:ln w="12700">
            <a:solidFill>
              <a:schemeClr val="tx1"/>
            </a:solidFill>
          </a:ln>
        </p:spPr>
      </p:pic>
    </p:spTree>
    <p:extLst>
      <p:ext uri="{BB962C8B-B14F-4D97-AF65-F5344CB8AC3E}">
        <p14:creationId xmlns:p14="http://schemas.microsoft.com/office/powerpoint/2010/main" val="2641630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1"/>
            <a:ext cx="9144000" cy="3628646"/>
          </a:xfrm>
          <a:prstGeom prst="rect">
            <a:avLst/>
          </a:prstGeom>
          <a:solidFill>
            <a:schemeClr val="bg2">
              <a:lumMod val="5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0" y="1463200"/>
            <a:ext cx="9144000" cy="1876506"/>
          </a:xfrm>
          <a:prstGeom prst="rect">
            <a:avLst/>
          </a:prstGeom>
          <a:noFill/>
        </p:spPr>
        <p:txBody>
          <a:bodyPr anchor="ctr">
            <a:noAutofit/>
          </a:bodyPr>
          <a:lstStyle/>
          <a:p>
            <a:pPr algn="ctr">
              <a:lnSpc>
                <a:spcPct val="100000"/>
              </a:lnSpc>
            </a:pPr>
            <a:r>
              <a:rPr lang="en-US" sz="4800" b="1" dirty="0" err="1">
                <a:solidFill>
                  <a:schemeClr val="bg1"/>
                </a:solidFill>
                <a:latin typeface="Verdana" panose="020B0604030504040204" pitchFamily="34" charset="0"/>
                <a:ea typeface="Verdana" panose="020B0604030504040204" pitchFamily="34" charset="0"/>
                <a:cs typeface="Verdana" panose="020B0604030504040204" pitchFamily="34" charset="0"/>
              </a:rPr>
              <a:t>ABACuS</a:t>
            </a:r>
            <a:b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All-Bank Activation Counters for Scalable </a:t>
            </a:r>
            <a:b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and Low Overhead </a:t>
            </a:r>
            <a:r>
              <a:rPr lang="en-US" sz="2800" b="1" dirty="0" err="1">
                <a:solidFill>
                  <a:schemeClr val="bg1"/>
                </a:solidFill>
                <a:latin typeface="Verdana" panose="020B0604030504040204" pitchFamily="34" charset="0"/>
                <a:ea typeface="Verdana" panose="020B0604030504040204" pitchFamily="34" charset="0"/>
                <a:cs typeface="Verdana" panose="020B0604030504040204" pitchFamily="34" charset="0"/>
              </a:rPr>
              <a:t>RowHammer</a:t>
            </a:r>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 Mitigation</a:t>
            </a:r>
            <a:endPar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660" y="6157481"/>
            <a:ext cx="2176678" cy="418752"/>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p:nvPicPr>
        <p:blipFill rotWithShape="1">
          <a:blip r:embed="rId5"/>
          <a:srcRect l="11820" t="33599" r="12247" b="30996"/>
          <a:stretch/>
        </p:blipFill>
        <p:spPr>
          <a:xfrm>
            <a:off x="6093000" y="6138257"/>
            <a:ext cx="2657465" cy="457200"/>
          </a:xfrm>
          <a:prstGeom prst="rect">
            <a:avLst/>
          </a:prstGeom>
        </p:spPr>
      </p:pic>
      <p:grpSp>
        <p:nvGrpSpPr>
          <p:cNvPr id="22" name="Group 21">
            <a:extLst>
              <a:ext uri="{FF2B5EF4-FFF2-40B4-BE49-F238E27FC236}">
                <a16:creationId xmlns:a16="http://schemas.microsoft.com/office/drawing/2014/main" id="{246F9A6D-268D-41ED-D5BC-C64B606DC08F}"/>
              </a:ext>
            </a:extLst>
          </p:cNvPr>
          <p:cNvGrpSpPr/>
          <p:nvPr/>
        </p:nvGrpSpPr>
        <p:grpSpPr>
          <a:xfrm>
            <a:off x="-587375" y="3935881"/>
            <a:ext cx="10333917" cy="457200"/>
            <a:chOff x="-587375" y="3533520"/>
            <a:chExt cx="10333917" cy="457200"/>
          </a:xfrm>
        </p:grpSpPr>
        <p:sp>
          <p:nvSpPr>
            <p:cNvPr id="13" name="Subtitle 2">
              <a:extLst>
                <a:ext uri="{FF2B5EF4-FFF2-40B4-BE49-F238E27FC236}">
                  <a16:creationId xmlns:a16="http://schemas.microsoft.com/office/drawing/2014/main" id="{BC051AEB-4CB3-B642-8F9E-6613E38F034B}"/>
                </a:ext>
              </a:extLst>
            </p:cNvPr>
            <p:cNvSpPr txBox="1">
              <a:spLocks/>
            </p:cNvSpPr>
            <p:nvPr/>
          </p:nvSpPr>
          <p:spPr>
            <a:xfrm>
              <a:off x="-587375" y="353352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u="sng" dirty="0">
                  <a:latin typeface="Verdana" panose="020B0604030504040204" pitchFamily="34" charset="0"/>
                  <a:ea typeface="Verdana" panose="020B0604030504040204" pitchFamily="34" charset="0"/>
                  <a:cs typeface="Cambria"/>
                </a:rPr>
                <a:t>Ataberk Olgun</a:t>
              </a:r>
            </a:p>
          </p:txBody>
        </p:sp>
        <p:sp>
          <p:nvSpPr>
            <p:cNvPr id="14" name="Subtitle 2">
              <a:extLst>
                <a:ext uri="{FF2B5EF4-FFF2-40B4-BE49-F238E27FC236}">
                  <a16:creationId xmlns:a16="http://schemas.microsoft.com/office/drawing/2014/main" id="{41454874-62B6-F9E3-C7F5-5F8063E4C813}"/>
                </a:ext>
              </a:extLst>
            </p:cNvPr>
            <p:cNvSpPr txBox="1">
              <a:spLocks/>
            </p:cNvSpPr>
            <p:nvPr/>
          </p:nvSpPr>
          <p:spPr>
            <a:xfrm>
              <a:off x="2407908" y="353352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Yahya Can </a:t>
              </a:r>
              <a:r>
                <a:rPr lang="en-US" sz="2200" dirty="0" err="1">
                  <a:latin typeface="Verdana" panose="020B0604030504040204" pitchFamily="34" charset="0"/>
                  <a:ea typeface="Verdana" panose="020B0604030504040204" pitchFamily="34" charset="0"/>
                  <a:cs typeface="Cambria"/>
                </a:rPr>
                <a:t>Tuğrul</a:t>
              </a:r>
              <a:endParaRPr lang="en-US" sz="2200" dirty="0">
                <a:latin typeface="Verdana" panose="020B0604030504040204" pitchFamily="34" charset="0"/>
                <a:ea typeface="Verdana" panose="020B0604030504040204" pitchFamily="34" charset="0"/>
                <a:cs typeface="Cambria"/>
              </a:endParaRPr>
            </a:p>
          </p:txBody>
        </p:sp>
        <p:sp>
          <p:nvSpPr>
            <p:cNvPr id="15" name="Subtitle 2">
              <a:extLst>
                <a:ext uri="{FF2B5EF4-FFF2-40B4-BE49-F238E27FC236}">
                  <a16:creationId xmlns:a16="http://schemas.microsoft.com/office/drawing/2014/main" id="{EA17C7A9-5EC7-1987-0954-C62819119840}"/>
                </a:ext>
              </a:extLst>
            </p:cNvPr>
            <p:cNvSpPr txBox="1">
              <a:spLocks/>
            </p:cNvSpPr>
            <p:nvPr/>
          </p:nvSpPr>
          <p:spPr>
            <a:xfrm>
              <a:off x="5403142" y="353352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F. </a:t>
              </a:r>
              <a:r>
                <a:rPr lang="en-US" sz="2200" dirty="0" err="1">
                  <a:latin typeface="Verdana" panose="020B0604030504040204" pitchFamily="34" charset="0"/>
                  <a:ea typeface="Verdana" panose="020B0604030504040204" pitchFamily="34" charset="0"/>
                  <a:cs typeface="Cambria"/>
                </a:rPr>
                <a:t>Nisa</a:t>
              </a:r>
              <a:r>
                <a:rPr lang="en-US" sz="2200" dirty="0">
                  <a:latin typeface="Verdana" panose="020B0604030504040204" pitchFamily="34" charset="0"/>
                  <a:ea typeface="Verdana" panose="020B0604030504040204" pitchFamily="34" charset="0"/>
                  <a:cs typeface="Cambria"/>
                </a:rPr>
                <a:t> </a:t>
              </a:r>
              <a:r>
                <a:rPr lang="en-US" sz="2200" dirty="0" err="1">
                  <a:latin typeface="Verdana" panose="020B0604030504040204" pitchFamily="34" charset="0"/>
                  <a:ea typeface="Verdana" panose="020B0604030504040204" pitchFamily="34" charset="0"/>
                  <a:cs typeface="Cambria"/>
                </a:rPr>
                <a:t>Bostancı</a:t>
              </a:r>
              <a:endParaRPr lang="en-US" sz="2200" dirty="0">
                <a:latin typeface="Verdana" panose="020B0604030504040204" pitchFamily="34" charset="0"/>
                <a:ea typeface="Verdana" panose="020B0604030504040204" pitchFamily="34" charset="0"/>
                <a:cs typeface="Cambria"/>
              </a:endParaRPr>
            </a:p>
          </p:txBody>
        </p:sp>
      </p:grpSp>
      <p:grpSp>
        <p:nvGrpSpPr>
          <p:cNvPr id="23" name="Group 22">
            <a:extLst>
              <a:ext uri="{FF2B5EF4-FFF2-40B4-BE49-F238E27FC236}">
                <a16:creationId xmlns:a16="http://schemas.microsoft.com/office/drawing/2014/main" id="{41DF75DE-9BDC-EE22-DF3E-DC2A476EB511}"/>
              </a:ext>
            </a:extLst>
          </p:cNvPr>
          <p:cNvGrpSpPr/>
          <p:nvPr/>
        </p:nvGrpSpPr>
        <p:grpSpPr>
          <a:xfrm>
            <a:off x="-587375" y="4592163"/>
            <a:ext cx="10334456" cy="457200"/>
            <a:chOff x="-587375" y="4124240"/>
            <a:chExt cx="10334456" cy="457200"/>
          </a:xfrm>
        </p:grpSpPr>
        <p:sp>
          <p:nvSpPr>
            <p:cNvPr id="16" name="Subtitle 2">
              <a:extLst>
                <a:ext uri="{FF2B5EF4-FFF2-40B4-BE49-F238E27FC236}">
                  <a16:creationId xmlns:a16="http://schemas.microsoft.com/office/drawing/2014/main" id="{1A8A866E-11CB-E07B-6C1D-207CEDE6DF33}"/>
                </a:ext>
              </a:extLst>
            </p:cNvPr>
            <p:cNvSpPr txBox="1">
              <a:spLocks/>
            </p:cNvSpPr>
            <p:nvPr/>
          </p:nvSpPr>
          <p:spPr>
            <a:xfrm>
              <a:off x="-587375" y="412424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İsmail Emir </a:t>
              </a:r>
              <a:r>
                <a:rPr lang="en-US" sz="2200" dirty="0" err="1">
                  <a:latin typeface="Verdana" panose="020B0604030504040204" pitchFamily="34" charset="0"/>
                  <a:ea typeface="Verdana" panose="020B0604030504040204" pitchFamily="34" charset="0"/>
                  <a:cs typeface="Cambria"/>
                </a:rPr>
                <a:t>Yüksel</a:t>
              </a:r>
              <a:endParaRPr lang="en-US" sz="2200" dirty="0">
                <a:latin typeface="Verdana" panose="020B0604030504040204" pitchFamily="34" charset="0"/>
                <a:ea typeface="Verdana" panose="020B0604030504040204" pitchFamily="34" charset="0"/>
                <a:cs typeface="Cambria"/>
              </a:endParaRPr>
            </a:p>
          </p:txBody>
        </p:sp>
        <p:sp>
          <p:nvSpPr>
            <p:cNvPr id="17" name="Subtitle 2">
              <a:extLst>
                <a:ext uri="{FF2B5EF4-FFF2-40B4-BE49-F238E27FC236}">
                  <a16:creationId xmlns:a16="http://schemas.microsoft.com/office/drawing/2014/main" id="{A6B5F463-358C-E6A9-BE2D-911B91C1D49A}"/>
                </a:ext>
              </a:extLst>
            </p:cNvPr>
            <p:cNvSpPr txBox="1">
              <a:spLocks/>
            </p:cNvSpPr>
            <p:nvPr/>
          </p:nvSpPr>
          <p:spPr>
            <a:xfrm>
              <a:off x="2407908" y="412424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err="1">
                  <a:latin typeface="Verdana" panose="020B0604030504040204" pitchFamily="34" charset="0"/>
                  <a:ea typeface="Verdana" panose="020B0604030504040204" pitchFamily="34" charset="0"/>
                  <a:cs typeface="Cambria"/>
                </a:rPr>
                <a:t>Haocong</a:t>
              </a:r>
              <a:r>
                <a:rPr lang="en-US" sz="2200" dirty="0">
                  <a:latin typeface="Verdana" panose="020B0604030504040204" pitchFamily="34" charset="0"/>
                  <a:ea typeface="Verdana" panose="020B0604030504040204" pitchFamily="34" charset="0"/>
                  <a:cs typeface="Cambria"/>
                </a:rPr>
                <a:t> Luo</a:t>
              </a:r>
            </a:p>
          </p:txBody>
        </p:sp>
        <p:sp>
          <p:nvSpPr>
            <p:cNvPr id="18" name="Subtitle 2">
              <a:extLst>
                <a:ext uri="{FF2B5EF4-FFF2-40B4-BE49-F238E27FC236}">
                  <a16:creationId xmlns:a16="http://schemas.microsoft.com/office/drawing/2014/main" id="{36514D59-BEA2-2F3A-3767-20F66D929AF6}"/>
                </a:ext>
              </a:extLst>
            </p:cNvPr>
            <p:cNvSpPr txBox="1">
              <a:spLocks/>
            </p:cNvSpPr>
            <p:nvPr/>
          </p:nvSpPr>
          <p:spPr>
            <a:xfrm>
              <a:off x="5403681" y="4124240"/>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Steve </a:t>
              </a:r>
              <a:r>
                <a:rPr lang="en-US" sz="2200" dirty="0" err="1">
                  <a:latin typeface="Verdana" panose="020B0604030504040204" pitchFamily="34" charset="0"/>
                  <a:ea typeface="Verdana" panose="020B0604030504040204" pitchFamily="34" charset="0"/>
                  <a:cs typeface="Cambria"/>
                </a:rPr>
                <a:t>Rhyner</a:t>
              </a:r>
              <a:endParaRPr lang="en-US" sz="2200" dirty="0">
                <a:latin typeface="Verdana" panose="020B0604030504040204" pitchFamily="34" charset="0"/>
                <a:ea typeface="Verdana" panose="020B0604030504040204" pitchFamily="34" charset="0"/>
                <a:cs typeface="Cambria"/>
              </a:endParaRPr>
            </a:p>
          </p:txBody>
        </p:sp>
      </p:grpSp>
      <p:grpSp>
        <p:nvGrpSpPr>
          <p:cNvPr id="24" name="Group 23">
            <a:extLst>
              <a:ext uri="{FF2B5EF4-FFF2-40B4-BE49-F238E27FC236}">
                <a16:creationId xmlns:a16="http://schemas.microsoft.com/office/drawing/2014/main" id="{4E223E29-7B94-F913-6870-FD867C013960}"/>
              </a:ext>
            </a:extLst>
          </p:cNvPr>
          <p:cNvGrpSpPr/>
          <p:nvPr/>
        </p:nvGrpSpPr>
        <p:grpSpPr>
          <a:xfrm>
            <a:off x="-587375" y="5248445"/>
            <a:ext cx="10334456" cy="457200"/>
            <a:chOff x="-587375" y="4846084"/>
            <a:chExt cx="10334456" cy="457200"/>
          </a:xfrm>
        </p:grpSpPr>
        <p:sp>
          <p:nvSpPr>
            <p:cNvPr id="19" name="Subtitle 2">
              <a:extLst>
                <a:ext uri="{FF2B5EF4-FFF2-40B4-BE49-F238E27FC236}">
                  <a16:creationId xmlns:a16="http://schemas.microsoft.com/office/drawing/2014/main" id="{051F9831-FC50-11C2-B3CE-48FEF52A54C8}"/>
                </a:ext>
              </a:extLst>
            </p:cNvPr>
            <p:cNvSpPr txBox="1">
              <a:spLocks/>
            </p:cNvSpPr>
            <p:nvPr/>
          </p:nvSpPr>
          <p:spPr>
            <a:xfrm>
              <a:off x="-587375" y="4846084"/>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A. </a:t>
              </a:r>
              <a:r>
                <a:rPr lang="en-US" sz="2200" dirty="0" err="1">
                  <a:latin typeface="Verdana" panose="020B0604030504040204" pitchFamily="34" charset="0"/>
                  <a:ea typeface="Verdana" panose="020B0604030504040204" pitchFamily="34" charset="0"/>
                  <a:cs typeface="Cambria"/>
                </a:rPr>
                <a:t>Giray</a:t>
              </a:r>
              <a:r>
                <a:rPr lang="en-US" sz="2200" dirty="0">
                  <a:latin typeface="Verdana" panose="020B0604030504040204" pitchFamily="34" charset="0"/>
                  <a:ea typeface="Verdana" panose="020B0604030504040204" pitchFamily="34" charset="0"/>
                  <a:cs typeface="Cambria"/>
                </a:rPr>
                <a:t> </a:t>
              </a:r>
              <a:r>
                <a:rPr lang="en-US" sz="2200" dirty="0" err="1">
                  <a:latin typeface="Verdana" panose="020B0604030504040204" pitchFamily="34" charset="0"/>
                  <a:ea typeface="Verdana" panose="020B0604030504040204" pitchFamily="34" charset="0"/>
                  <a:cs typeface="Cambria"/>
                </a:rPr>
                <a:t>Yağlıkçı</a:t>
              </a:r>
              <a:endParaRPr lang="en-US" sz="2200" dirty="0">
                <a:latin typeface="Verdana" panose="020B0604030504040204" pitchFamily="34" charset="0"/>
                <a:ea typeface="Verdana" panose="020B0604030504040204" pitchFamily="34" charset="0"/>
                <a:cs typeface="Cambria"/>
              </a:endParaRPr>
            </a:p>
          </p:txBody>
        </p:sp>
        <p:sp>
          <p:nvSpPr>
            <p:cNvPr id="20" name="Subtitle 2">
              <a:extLst>
                <a:ext uri="{FF2B5EF4-FFF2-40B4-BE49-F238E27FC236}">
                  <a16:creationId xmlns:a16="http://schemas.microsoft.com/office/drawing/2014/main" id="{663BB916-627E-605F-47F5-8D82DDE5D037}"/>
                </a:ext>
              </a:extLst>
            </p:cNvPr>
            <p:cNvSpPr txBox="1">
              <a:spLocks/>
            </p:cNvSpPr>
            <p:nvPr/>
          </p:nvSpPr>
          <p:spPr>
            <a:xfrm>
              <a:off x="2406891" y="4846084"/>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latin typeface="Verdana" panose="020B0604030504040204" pitchFamily="34" charset="0"/>
                  <a:ea typeface="Verdana" panose="020B0604030504040204" pitchFamily="34" charset="0"/>
                  <a:cs typeface="Cambria"/>
                </a:rPr>
                <a:t>Geraldo F. Oliveira</a:t>
              </a:r>
            </a:p>
          </p:txBody>
        </p:sp>
        <p:sp>
          <p:nvSpPr>
            <p:cNvPr id="21" name="Subtitle 2">
              <a:extLst>
                <a:ext uri="{FF2B5EF4-FFF2-40B4-BE49-F238E27FC236}">
                  <a16:creationId xmlns:a16="http://schemas.microsoft.com/office/drawing/2014/main" id="{E0E4C8B1-65CF-0F28-8D33-B3C56731534D}"/>
                </a:ext>
              </a:extLst>
            </p:cNvPr>
            <p:cNvSpPr txBox="1">
              <a:spLocks/>
            </p:cNvSpPr>
            <p:nvPr/>
          </p:nvSpPr>
          <p:spPr>
            <a:xfrm>
              <a:off x="5403681" y="4846084"/>
              <a:ext cx="4343400" cy="457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err="1">
                  <a:latin typeface="Verdana" panose="020B0604030504040204" pitchFamily="34" charset="0"/>
                  <a:ea typeface="Verdana" panose="020B0604030504040204" pitchFamily="34" charset="0"/>
                  <a:cs typeface="Cambria"/>
                </a:rPr>
                <a:t>Onur</a:t>
              </a:r>
              <a:r>
                <a:rPr lang="en-US" sz="2200" dirty="0">
                  <a:latin typeface="Verdana" panose="020B0604030504040204" pitchFamily="34" charset="0"/>
                  <a:ea typeface="Verdana" panose="020B0604030504040204" pitchFamily="34" charset="0"/>
                  <a:cs typeface="Cambria"/>
                </a:rPr>
                <a:t> </a:t>
              </a:r>
              <a:r>
                <a:rPr lang="en-US" sz="2200" dirty="0" err="1">
                  <a:latin typeface="Verdana" panose="020B0604030504040204" pitchFamily="34" charset="0"/>
                  <a:ea typeface="Verdana" panose="020B0604030504040204" pitchFamily="34" charset="0"/>
                  <a:cs typeface="Cambria"/>
                </a:rPr>
                <a:t>Mutlu</a:t>
              </a:r>
              <a:endParaRPr lang="en-US" sz="2200" dirty="0">
                <a:latin typeface="Verdana" panose="020B0604030504040204" pitchFamily="34" charset="0"/>
                <a:ea typeface="Verdana" panose="020B0604030504040204" pitchFamily="34" charset="0"/>
                <a:cs typeface="Cambria"/>
              </a:endParaRPr>
            </a:p>
          </p:txBody>
        </p:sp>
      </p:grpSp>
      <p:pic>
        <p:nvPicPr>
          <p:cNvPr id="26" name="Picture 25">
            <a:extLst>
              <a:ext uri="{FF2B5EF4-FFF2-40B4-BE49-F238E27FC236}">
                <a16:creationId xmlns:a16="http://schemas.microsoft.com/office/drawing/2014/main" id="{1DFE92C0-2A94-BE38-F41D-23584B82AF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0761" y="143761"/>
            <a:ext cx="1024478" cy="1024478"/>
          </a:xfrm>
          <a:prstGeom prst="rect">
            <a:avLst/>
          </a:prstGeom>
          <a:solidFill>
            <a:schemeClr val="bg1"/>
          </a:solidFill>
          <a:ln w="12700">
            <a:solidFill>
              <a:schemeClr val="tx1"/>
            </a:solidFill>
          </a:ln>
        </p:spPr>
      </p:pic>
      <p:pic>
        <p:nvPicPr>
          <p:cNvPr id="28" name="Picture 27">
            <a:extLst>
              <a:ext uri="{FF2B5EF4-FFF2-40B4-BE49-F238E27FC236}">
                <a16:creationId xmlns:a16="http://schemas.microsoft.com/office/drawing/2014/main" id="{7895CA35-830D-4466-00DD-8A79490F16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8831" y="143761"/>
            <a:ext cx="1024478" cy="1024478"/>
          </a:xfrm>
          <a:prstGeom prst="rect">
            <a:avLst/>
          </a:prstGeom>
          <a:solidFill>
            <a:schemeClr val="bg1"/>
          </a:solidFill>
          <a:ln w="12700">
            <a:solidFill>
              <a:schemeClr val="tx1"/>
            </a:solidFill>
          </a:ln>
        </p:spPr>
      </p:pic>
      <p:pic>
        <p:nvPicPr>
          <p:cNvPr id="30" name="Picture 29">
            <a:extLst>
              <a:ext uri="{FF2B5EF4-FFF2-40B4-BE49-F238E27FC236}">
                <a16:creationId xmlns:a16="http://schemas.microsoft.com/office/drawing/2014/main" id="{975A0B80-F4C9-BEFE-9379-F20A9AF65A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6901" y="143761"/>
            <a:ext cx="1024478" cy="1024478"/>
          </a:xfrm>
          <a:prstGeom prst="rect">
            <a:avLst/>
          </a:prstGeom>
          <a:solidFill>
            <a:schemeClr val="bg1"/>
          </a:solidFill>
          <a:ln w="12700">
            <a:solidFill>
              <a:schemeClr val="tx1"/>
            </a:solidFill>
          </a:ln>
        </p:spPr>
      </p:pic>
    </p:spTree>
    <p:extLst>
      <p:ext uri="{BB962C8B-B14F-4D97-AF65-F5344CB8AC3E}">
        <p14:creationId xmlns:p14="http://schemas.microsoft.com/office/powerpoint/2010/main" val="824229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F089A5-6A08-FE7E-3E69-B0B1CFDF7B10}"/>
              </a:ext>
            </a:extLst>
          </p:cNvPr>
          <p:cNvSpPr txBox="1"/>
          <p:nvPr/>
        </p:nvSpPr>
        <p:spPr>
          <a:xfrm>
            <a:off x="479373" y="2714944"/>
            <a:ext cx="8185254" cy="1323439"/>
          </a:xfrm>
          <a:prstGeom prst="rect">
            <a:avLst/>
          </a:prstGeom>
          <a:noFill/>
        </p:spPr>
        <p:txBody>
          <a:bodyPr wrap="none" rtlCol="0">
            <a:spAutoFit/>
          </a:bodyPr>
          <a:lstStyle/>
          <a:p>
            <a:pPr algn="ctr"/>
            <a:r>
              <a:rPr lang="en-CH" sz="8000" b="1" dirty="0">
                <a:solidFill>
                  <a:srgbClr val="0070C0"/>
                </a:solidFill>
                <a:latin typeface="Verdana" panose="020B0604030504040204" pitchFamily="34" charset="0"/>
                <a:ea typeface="Verdana" panose="020B0604030504040204" pitchFamily="34" charset="0"/>
                <a:cs typeface="Verdana" panose="020B0604030504040204" pitchFamily="34" charset="0"/>
              </a:rPr>
              <a:t>Backup Slides</a:t>
            </a:r>
          </a:p>
        </p:txBody>
      </p:sp>
    </p:spTree>
    <p:extLst>
      <p:ext uri="{BB962C8B-B14F-4D97-AF65-F5344CB8AC3E}">
        <p14:creationId xmlns:p14="http://schemas.microsoft.com/office/powerpoint/2010/main" val="3322940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0C55A8-F7CF-4984-A1C7-0D1BFCF0D12E}"/>
              </a:ext>
            </a:extLst>
          </p:cNvPr>
          <p:cNvSpPr>
            <a:spLocks noGrp="1"/>
          </p:cNvSpPr>
          <p:nvPr>
            <p:ph type="title"/>
          </p:nvPr>
        </p:nvSpPr>
        <p:spPr/>
        <p:txBody>
          <a:bodyPr>
            <a:noAutofit/>
          </a:bodyPr>
          <a:lstStyle/>
          <a:p>
            <a:r>
              <a:rPr lang="en-US" dirty="0" err="1"/>
              <a:t>ABACuS</a:t>
            </a:r>
            <a:r>
              <a:rPr lang="en-US" dirty="0"/>
              <a:t> Summary</a:t>
            </a:r>
            <a:endParaRPr lang="tr-TR" dirty="0"/>
          </a:p>
        </p:txBody>
      </p:sp>
      <p:sp>
        <p:nvSpPr>
          <p:cNvPr id="3" name="İçerik Yer Tutucusu 2">
            <a:extLst>
              <a:ext uri="{FF2B5EF4-FFF2-40B4-BE49-F238E27FC236}">
                <a16:creationId xmlns:a16="http://schemas.microsoft.com/office/drawing/2014/main" id="{E754E5C6-8092-46E1-A98C-201D5F079040}"/>
              </a:ext>
            </a:extLst>
          </p:cNvPr>
          <p:cNvSpPr>
            <a:spLocks noGrp="1"/>
          </p:cNvSpPr>
          <p:nvPr>
            <p:ph idx="1"/>
          </p:nvPr>
        </p:nvSpPr>
        <p:spPr>
          <a:xfrm>
            <a:off x="118457" y="931491"/>
            <a:ext cx="8907087" cy="5742773"/>
          </a:xfrm>
        </p:spPr>
        <p:txBody>
          <a:bodyPr>
            <a:noAutofit/>
          </a:bodyPr>
          <a:lstStyle/>
          <a:p>
            <a:pPr marL="0" indent="0">
              <a:spcBef>
                <a:spcPts val="600"/>
              </a:spcBef>
              <a:buNone/>
            </a:pPr>
            <a:r>
              <a:rPr lang="en-US" sz="2000" b="1" dirty="0">
                <a:solidFill>
                  <a:schemeClr val="accent6">
                    <a:lumMod val="75000"/>
                  </a:schemeClr>
                </a:solidFill>
              </a:rPr>
              <a:t>Problem:</a:t>
            </a:r>
            <a:r>
              <a:rPr lang="en-US" sz="2000" dirty="0">
                <a:solidFill>
                  <a:schemeClr val="accent6">
                    <a:lumMod val="75000"/>
                  </a:schemeClr>
                </a:solidFill>
              </a:rPr>
              <a:t> </a:t>
            </a:r>
            <a:r>
              <a:rPr lang="en-GB" sz="2000" dirty="0"/>
              <a:t>As DRAM becomes more vulnerable to </a:t>
            </a:r>
            <a:r>
              <a:rPr lang="en-GB" sz="2000" dirty="0">
                <a:solidFill>
                  <a:schemeClr val="accent6">
                    <a:lumMod val="75000"/>
                  </a:schemeClr>
                </a:solidFill>
              </a:rPr>
              <a:t>read disturbance</a:t>
            </a:r>
            <a:r>
              <a:rPr lang="en-GB" sz="2000" dirty="0"/>
              <a:t>, existing </a:t>
            </a:r>
            <a:r>
              <a:rPr lang="en-GB" sz="2000" dirty="0" err="1">
                <a:solidFill>
                  <a:schemeClr val="accent6">
                    <a:lumMod val="75000"/>
                  </a:schemeClr>
                </a:solidFill>
              </a:rPr>
              <a:t>RowHammer</a:t>
            </a:r>
            <a:r>
              <a:rPr lang="en-GB" sz="2000" dirty="0"/>
              <a:t> mitigation techniques either prevent bitflips </a:t>
            </a:r>
          </a:p>
          <a:p>
            <a:pPr>
              <a:spcBef>
                <a:spcPts val="600"/>
              </a:spcBef>
            </a:pPr>
            <a:r>
              <a:rPr lang="en-GB" sz="1900" dirty="0"/>
              <a:t>at </a:t>
            </a:r>
            <a:r>
              <a:rPr lang="en-GB" sz="1900" dirty="0">
                <a:solidFill>
                  <a:schemeClr val="accent6">
                    <a:lumMod val="75000"/>
                  </a:schemeClr>
                </a:solidFill>
              </a:rPr>
              <a:t>high area overheads </a:t>
            </a:r>
            <a:r>
              <a:rPr lang="en-GB" sz="1900" dirty="0"/>
              <a:t>or </a:t>
            </a:r>
          </a:p>
          <a:p>
            <a:pPr>
              <a:spcBef>
                <a:spcPts val="600"/>
              </a:spcBef>
            </a:pPr>
            <a:r>
              <a:rPr lang="en-GB" sz="1900" dirty="0"/>
              <a:t>with </a:t>
            </a:r>
            <a:r>
              <a:rPr lang="en-GB" sz="1900" dirty="0">
                <a:solidFill>
                  <a:schemeClr val="accent6">
                    <a:lumMod val="75000"/>
                  </a:schemeClr>
                </a:solidFill>
              </a:rPr>
              <a:t>prohibitively large performance and energy overheads</a:t>
            </a:r>
            <a:endParaRPr lang="en-GB" sz="400" dirty="0">
              <a:solidFill>
                <a:schemeClr val="accent6">
                  <a:lumMod val="75000"/>
                </a:schemeClr>
              </a:solidFill>
            </a:endParaRPr>
          </a:p>
          <a:p>
            <a:pPr marL="0" indent="0">
              <a:spcBef>
                <a:spcPts val="600"/>
              </a:spcBef>
              <a:buNone/>
            </a:pPr>
            <a:endParaRPr lang="en-US" sz="400" dirty="0"/>
          </a:p>
          <a:p>
            <a:pPr marL="0" indent="0">
              <a:spcBef>
                <a:spcPts val="600"/>
              </a:spcBef>
              <a:buNone/>
            </a:pPr>
            <a:r>
              <a:rPr lang="en-US" sz="2000" b="1" dirty="0">
                <a:solidFill>
                  <a:schemeClr val="accent4">
                    <a:lumMod val="75000"/>
                  </a:schemeClr>
                </a:solidFill>
              </a:rPr>
              <a:t>Goal:</a:t>
            </a:r>
            <a:r>
              <a:rPr lang="en-US" sz="2000" dirty="0">
                <a:solidFill>
                  <a:schemeClr val="accent4">
                    <a:lumMod val="75000"/>
                  </a:schemeClr>
                </a:solidFill>
              </a:rPr>
              <a:t> </a:t>
            </a:r>
            <a:r>
              <a:rPr lang="en-US" sz="2000" dirty="0"/>
              <a:t>Prevent </a:t>
            </a:r>
            <a:r>
              <a:rPr lang="en-US" sz="2000" dirty="0" err="1"/>
              <a:t>RowHammer</a:t>
            </a:r>
            <a:r>
              <a:rPr lang="en-US" sz="2000" dirty="0"/>
              <a:t> bitflips at </a:t>
            </a:r>
            <a:r>
              <a:rPr lang="en-US" sz="2000" dirty="0">
                <a:solidFill>
                  <a:schemeClr val="accent4">
                    <a:lumMod val="75000"/>
                  </a:schemeClr>
                </a:solidFill>
              </a:rPr>
              <a:t>low performance, energy,</a:t>
            </a:r>
            <a:r>
              <a:rPr lang="en-US" sz="2000" dirty="0"/>
              <a:t> </a:t>
            </a:r>
            <a:br>
              <a:rPr lang="en-US" sz="2000" dirty="0"/>
            </a:br>
            <a:r>
              <a:rPr lang="en-US" sz="2000" dirty="0">
                <a:solidFill>
                  <a:schemeClr val="accent4">
                    <a:lumMod val="75000"/>
                  </a:schemeClr>
                </a:solidFill>
              </a:rPr>
              <a:t>and area cost </a:t>
            </a:r>
            <a:r>
              <a:rPr lang="en-US" sz="2000" dirty="0"/>
              <a:t>especially at </a:t>
            </a:r>
            <a:r>
              <a:rPr lang="en-US" sz="2000" dirty="0">
                <a:solidFill>
                  <a:schemeClr val="accent4">
                    <a:lumMod val="75000"/>
                  </a:schemeClr>
                </a:solidFill>
              </a:rPr>
              <a:t>very low </a:t>
            </a:r>
            <a:r>
              <a:rPr lang="en-US" sz="2000" dirty="0" err="1">
                <a:solidFill>
                  <a:schemeClr val="accent4">
                    <a:lumMod val="75000"/>
                  </a:schemeClr>
                </a:solidFill>
              </a:rPr>
              <a:t>RowHammer</a:t>
            </a:r>
            <a:r>
              <a:rPr lang="en-US" sz="2000" dirty="0">
                <a:solidFill>
                  <a:schemeClr val="accent4">
                    <a:lumMod val="75000"/>
                  </a:schemeClr>
                </a:solidFill>
              </a:rPr>
              <a:t> thresholds </a:t>
            </a:r>
            <a:br>
              <a:rPr lang="en-US" sz="2000" dirty="0"/>
            </a:br>
            <a:r>
              <a:rPr lang="en-US" sz="2000" dirty="0"/>
              <a:t>(e.g., 125 aggressor row activations induce a bitflip)</a:t>
            </a:r>
            <a:endParaRPr lang="en-US" sz="400" dirty="0"/>
          </a:p>
          <a:p>
            <a:pPr marL="0" indent="0">
              <a:spcBef>
                <a:spcPts val="600"/>
              </a:spcBef>
              <a:buNone/>
            </a:pPr>
            <a:endParaRPr lang="en-US" sz="400" dirty="0"/>
          </a:p>
          <a:p>
            <a:pPr marL="0" indent="0">
              <a:spcBef>
                <a:spcPts val="600"/>
              </a:spcBef>
              <a:buNone/>
            </a:pPr>
            <a:r>
              <a:rPr lang="en-US" sz="2000" b="1" dirty="0">
                <a:solidFill>
                  <a:schemeClr val="accent1">
                    <a:lumMod val="75000"/>
                  </a:schemeClr>
                </a:solidFill>
              </a:rPr>
              <a:t>Key Observation: </a:t>
            </a:r>
            <a:r>
              <a:rPr lang="en-US" sz="2000" dirty="0"/>
              <a:t>Many workloads access the </a:t>
            </a:r>
            <a:r>
              <a:rPr lang="en-US" sz="2000" dirty="0">
                <a:solidFill>
                  <a:schemeClr val="accent1">
                    <a:lumMod val="75000"/>
                  </a:schemeClr>
                </a:solidFill>
              </a:rPr>
              <a:t>same row address </a:t>
            </a:r>
            <a:r>
              <a:rPr lang="en-US" sz="2000" dirty="0"/>
              <a:t>in </a:t>
            </a:r>
            <a:r>
              <a:rPr lang="en-US" sz="2000" dirty="0">
                <a:solidFill>
                  <a:schemeClr val="accent1">
                    <a:lumMod val="75000"/>
                  </a:schemeClr>
                </a:solidFill>
              </a:rPr>
              <a:t>different DRAM banks </a:t>
            </a:r>
            <a:r>
              <a:rPr lang="en-US" sz="2000" dirty="0"/>
              <a:t>at </a:t>
            </a:r>
            <a:r>
              <a:rPr lang="en-US" sz="2000" dirty="0">
                <a:solidFill>
                  <a:schemeClr val="accent1">
                    <a:lumMod val="75000"/>
                  </a:schemeClr>
                </a:solidFill>
              </a:rPr>
              <a:t>around the same time</a:t>
            </a:r>
            <a:endParaRPr lang="en-US" sz="400" dirty="0">
              <a:solidFill>
                <a:schemeClr val="accent1">
                  <a:lumMod val="75000"/>
                </a:schemeClr>
              </a:solidFill>
            </a:endParaRPr>
          </a:p>
          <a:p>
            <a:pPr marL="0" indent="0">
              <a:spcBef>
                <a:spcPts val="600"/>
              </a:spcBef>
              <a:buNone/>
            </a:pPr>
            <a:endParaRPr lang="en-US" sz="400" dirty="0"/>
          </a:p>
          <a:p>
            <a:pPr marL="0" indent="0">
              <a:spcBef>
                <a:spcPts val="600"/>
              </a:spcBef>
              <a:buNone/>
            </a:pPr>
            <a:r>
              <a:rPr lang="en-US" sz="2000" b="1" dirty="0">
                <a:solidFill>
                  <a:schemeClr val="accent5">
                    <a:lumMod val="75000"/>
                  </a:schemeClr>
                </a:solidFill>
              </a:rPr>
              <a:t>Key Idea:</a:t>
            </a:r>
            <a:r>
              <a:rPr lang="en-US" sz="2000" dirty="0">
                <a:solidFill>
                  <a:schemeClr val="accent5">
                    <a:lumMod val="75000"/>
                  </a:schemeClr>
                </a:solidFill>
              </a:rPr>
              <a:t> </a:t>
            </a:r>
            <a:r>
              <a:rPr lang="en-US" sz="2000" dirty="0"/>
              <a:t>Use </a:t>
            </a:r>
            <a:r>
              <a:rPr lang="en-US" sz="2000" dirty="0">
                <a:solidFill>
                  <a:schemeClr val="accent5">
                    <a:lumMod val="75000"/>
                  </a:schemeClr>
                </a:solidFill>
              </a:rPr>
              <a:t>one counter </a:t>
            </a:r>
            <a:r>
              <a:rPr lang="en-US" sz="2000" dirty="0"/>
              <a:t>to track the activation count of </a:t>
            </a:r>
            <a:br>
              <a:rPr lang="en-US" sz="2000" dirty="0"/>
            </a:br>
            <a:r>
              <a:rPr lang="en-US" sz="2000" dirty="0">
                <a:solidFill>
                  <a:schemeClr val="accent5">
                    <a:lumMod val="75000"/>
                  </a:schemeClr>
                </a:solidFill>
              </a:rPr>
              <a:t>many rows </a:t>
            </a:r>
            <a:r>
              <a:rPr lang="en-US" sz="2000" dirty="0"/>
              <a:t>with the </a:t>
            </a:r>
            <a:r>
              <a:rPr lang="en-US" sz="2000" dirty="0">
                <a:solidFill>
                  <a:schemeClr val="accent5">
                    <a:lumMod val="75000"/>
                  </a:schemeClr>
                </a:solidFill>
              </a:rPr>
              <a:t>same address </a:t>
            </a:r>
            <a:r>
              <a:rPr lang="en-US" sz="2000" dirty="0"/>
              <a:t>across all DRAM banks</a:t>
            </a:r>
            <a:endParaRPr lang="en-US" sz="400" dirty="0"/>
          </a:p>
          <a:p>
            <a:pPr marL="0" indent="0">
              <a:spcBef>
                <a:spcPts val="600"/>
              </a:spcBef>
              <a:buNone/>
            </a:pPr>
            <a:endParaRPr lang="en-US" sz="400" dirty="0"/>
          </a:p>
          <a:p>
            <a:pPr marL="0" indent="0">
              <a:spcBef>
                <a:spcPts val="600"/>
              </a:spcBef>
              <a:buNone/>
            </a:pPr>
            <a:r>
              <a:rPr lang="en-US" sz="2000" b="1" dirty="0">
                <a:solidFill>
                  <a:srgbClr val="85319F"/>
                </a:solidFill>
              </a:rPr>
              <a:t>Key Results: </a:t>
            </a:r>
            <a:r>
              <a:rPr lang="en-US" sz="2000" dirty="0"/>
              <a:t>At very low </a:t>
            </a:r>
            <a:r>
              <a:rPr lang="en-US" sz="2000" dirty="0" err="1"/>
              <a:t>RowHammer</a:t>
            </a:r>
            <a:r>
              <a:rPr lang="en-US" sz="2000" dirty="0"/>
              <a:t> thresholds, </a:t>
            </a:r>
            <a:r>
              <a:rPr lang="en-US" sz="2000" dirty="0" err="1"/>
              <a:t>ABACuS</a:t>
            </a:r>
            <a:r>
              <a:rPr lang="en-US" sz="2000" dirty="0"/>
              <a:t>:</a:t>
            </a:r>
          </a:p>
          <a:p>
            <a:pPr>
              <a:spcBef>
                <a:spcPts val="600"/>
              </a:spcBef>
              <a:buClr>
                <a:schemeClr val="tx1"/>
              </a:buClr>
            </a:pPr>
            <a:r>
              <a:rPr lang="en-US" sz="1900" dirty="0"/>
              <a:t>Induces </a:t>
            </a:r>
            <a:r>
              <a:rPr lang="en-US" sz="1900" dirty="0">
                <a:solidFill>
                  <a:srgbClr val="85319F"/>
                </a:solidFill>
              </a:rPr>
              <a:t>small system performance and DRAM energy overhead</a:t>
            </a:r>
          </a:p>
          <a:p>
            <a:pPr>
              <a:spcBef>
                <a:spcPts val="600"/>
              </a:spcBef>
              <a:buClr>
                <a:schemeClr val="tx1"/>
              </a:buClr>
            </a:pPr>
            <a:r>
              <a:rPr lang="en-US" sz="1900" dirty="0">
                <a:solidFill>
                  <a:srgbClr val="85319F"/>
                </a:solidFill>
              </a:rPr>
              <a:t>Outperforms</a:t>
            </a:r>
            <a:r>
              <a:rPr lang="en-US" sz="1900" dirty="0"/>
              <a:t> the state-of-the-art mitigation (Hydra)</a:t>
            </a:r>
          </a:p>
          <a:p>
            <a:pPr>
              <a:spcBef>
                <a:spcPts val="600"/>
              </a:spcBef>
              <a:buClr>
                <a:schemeClr val="tx1"/>
              </a:buClr>
            </a:pPr>
            <a:r>
              <a:rPr lang="en-US" sz="1900" dirty="0"/>
              <a:t>Takes up </a:t>
            </a:r>
            <a:r>
              <a:rPr lang="en-US" sz="1900" dirty="0">
                <a:solidFill>
                  <a:srgbClr val="7030A0"/>
                </a:solidFill>
              </a:rPr>
              <a:t>22.7X smaller chip area </a:t>
            </a:r>
            <a:r>
              <a:rPr lang="en-US" sz="1900" dirty="0"/>
              <a:t>than state-of-the-art (Graphene)</a:t>
            </a:r>
          </a:p>
          <a:p>
            <a:pPr>
              <a:spcBef>
                <a:spcPts val="600"/>
              </a:spcBef>
              <a:buClr>
                <a:schemeClr val="tx1"/>
              </a:buClr>
            </a:pPr>
            <a:endParaRPr lang="en-US" sz="2000" dirty="0"/>
          </a:p>
        </p:txBody>
      </p:sp>
      <p:sp>
        <p:nvSpPr>
          <p:cNvPr id="4" name="Alt Başlık 2">
            <a:extLst>
              <a:ext uri="{FF2B5EF4-FFF2-40B4-BE49-F238E27FC236}">
                <a16:creationId xmlns:a16="http://schemas.microsoft.com/office/drawing/2014/main" id="{5EB1FFC7-162F-1C6A-A55A-9E924A013BA9}"/>
              </a:ext>
            </a:extLst>
          </p:cNvPr>
          <p:cNvSpPr txBox="1">
            <a:spLocks/>
          </p:cNvSpPr>
          <p:nvPr/>
        </p:nvSpPr>
        <p:spPr>
          <a:xfrm>
            <a:off x="1224089" y="6468272"/>
            <a:ext cx="6691424" cy="3651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2000" dirty="0">
                <a:solidFill>
                  <a:srgbClr val="0000FF"/>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https://github.com/CMU-SAFARI/</a:t>
            </a:r>
            <a:r>
              <a:rPr lang="tr-TR" sz="2000" dirty="0" err="1">
                <a:solidFill>
                  <a:srgbClr val="0000FF"/>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ABACuS</a:t>
            </a:r>
            <a:endParaRPr lang="tr-TR" sz="2000"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3975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E7A42E-7D63-453C-8FF0-FF66E3CE3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017" y="3913674"/>
            <a:ext cx="6794462" cy="2275068"/>
          </a:xfrm>
          <a:prstGeom prst="rect">
            <a:avLst/>
          </a:prstGeom>
        </p:spPr>
      </p:pic>
      <p:sp>
        <p:nvSpPr>
          <p:cNvPr id="2" name="Title 1"/>
          <p:cNvSpPr>
            <a:spLocks noGrp="1"/>
          </p:cNvSpPr>
          <p:nvPr>
            <p:ph type="title"/>
          </p:nvPr>
        </p:nvSpPr>
        <p:spPr/>
        <p:txBody>
          <a:bodyPr>
            <a:noAutofit/>
          </a:bodyPr>
          <a:lstStyle/>
          <a:p>
            <a:r>
              <a:rPr lang="en-US" sz="4800" dirty="0"/>
              <a:t>DRAM</a:t>
            </a:r>
            <a:r>
              <a:rPr lang="en-US" sz="4800" dirty="0">
                <a:solidFill>
                  <a:schemeClr val="tx1"/>
                </a:solidFill>
              </a:rPr>
              <a:t> </a:t>
            </a:r>
            <a:r>
              <a:rPr lang="en-US" sz="4800" dirty="0"/>
              <a:t>Organization</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Aft>
                <a:spcPts val="400"/>
              </a:spcAft>
            </a:pPr>
            <a:endParaRPr lang="en-US" sz="2400" dirty="0"/>
          </a:p>
        </p:txBody>
      </p:sp>
      <p:pic>
        <p:nvPicPr>
          <p:cNvPr id="8" name="Graphic 7">
            <a:extLst>
              <a:ext uri="{FF2B5EF4-FFF2-40B4-BE49-F238E27FC236}">
                <a16:creationId xmlns:a16="http://schemas.microsoft.com/office/drawing/2014/main" id="{0805BC5F-8F0A-EB4B-B304-6E13CC0F52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18387" y="4081911"/>
            <a:ext cx="2337638" cy="1668643"/>
          </a:xfrm>
          <a:prstGeom prst="rect">
            <a:avLst/>
          </a:prstGeom>
        </p:spPr>
      </p:pic>
      <p:grpSp>
        <p:nvGrpSpPr>
          <p:cNvPr id="26" name="Group 25">
            <a:extLst>
              <a:ext uri="{FF2B5EF4-FFF2-40B4-BE49-F238E27FC236}">
                <a16:creationId xmlns:a16="http://schemas.microsoft.com/office/drawing/2014/main" id="{5630DD42-B69C-5642-8599-9EB30A4EAA6A}"/>
              </a:ext>
            </a:extLst>
          </p:cNvPr>
          <p:cNvGrpSpPr/>
          <p:nvPr/>
        </p:nvGrpSpPr>
        <p:grpSpPr>
          <a:xfrm>
            <a:off x="3916232" y="4050695"/>
            <a:ext cx="2603968" cy="1689243"/>
            <a:chOff x="3916232" y="3597509"/>
            <a:chExt cx="2603968" cy="1689243"/>
          </a:xfrm>
        </p:grpSpPr>
        <p:pic>
          <p:nvPicPr>
            <p:cNvPr id="12" name="Graphic 11">
              <a:extLst>
                <a:ext uri="{FF2B5EF4-FFF2-40B4-BE49-F238E27FC236}">
                  <a16:creationId xmlns:a16="http://schemas.microsoft.com/office/drawing/2014/main" id="{4D40503F-4DA3-4247-BF18-7E44CBC256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056119" y="3597509"/>
              <a:ext cx="2136622" cy="1689243"/>
            </a:xfrm>
            <a:prstGeom prst="rect">
              <a:avLst/>
            </a:prstGeom>
          </p:spPr>
        </p:pic>
        <p:sp>
          <p:nvSpPr>
            <p:cNvPr id="14" name="TextBox 13">
              <a:extLst>
                <a:ext uri="{FF2B5EF4-FFF2-40B4-BE49-F238E27FC236}">
                  <a16:creationId xmlns:a16="http://schemas.microsoft.com/office/drawing/2014/main" id="{239D175A-A602-5044-B370-E75E23B8F752}"/>
                </a:ext>
              </a:extLst>
            </p:cNvPr>
            <p:cNvSpPr txBox="1"/>
            <p:nvPr/>
          </p:nvSpPr>
          <p:spPr>
            <a:xfrm>
              <a:off x="6145059" y="4283727"/>
              <a:ext cx="375141" cy="369332"/>
            </a:xfrm>
            <a:prstGeom prst="rect">
              <a:avLst/>
            </a:prstGeom>
            <a:noFill/>
          </p:spPr>
          <p:txBody>
            <a:bodyPr wrap="square" rtlCol="0">
              <a:spAutoFit/>
            </a:bodyPr>
            <a:lstStyle/>
            <a:p>
              <a:r>
                <a:rPr lang="en-TR" dirty="0">
                  <a:latin typeface="Verdana" panose="020B0604030504040204" pitchFamily="34" charset="0"/>
                  <a:ea typeface="Verdana" panose="020B0604030504040204" pitchFamily="34" charset="0"/>
                  <a:cs typeface="Verdana" panose="020B0604030504040204" pitchFamily="34" charset="0"/>
                </a:rPr>
                <a:t>…</a:t>
              </a:r>
            </a:p>
          </p:txBody>
        </p:sp>
        <p:sp>
          <p:nvSpPr>
            <p:cNvPr id="21" name="TextBox 20">
              <a:extLst>
                <a:ext uri="{FF2B5EF4-FFF2-40B4-BE49-F238E27FC236}">
                  <a16:creationId xmlns:a16="http://schemas.microsoft.com/office/drawing/2014/main" id="{D72774DA-4927-B241-BA9A-2FDB3E8659E1}"/>
                </a:ext>
              </a:extLst>
            </p:cNvPr>
            <p:cNvSpPr txBox="1"/>
            <p:nvPr/>
          </p:nvSpPr>
          <p:spPr>
            <a:xfrm>
              <a:off x="5293170" y="4327272"/>
              <a:ext cx="375141" cy="369332"/>
            </a:xfrm>
            <a:prstGeom prst="rect">
              <a:avLst/>
            </a:prstGeom>
            <a:noFill/>
          </p:spPr>
          <p:txBody>
            <a:bodyPr wrap="square" rtlCol="0">
              <a:spAutoFit/>
            </a:bodyPr>
            <a:lstStyle/>
            <a:p>
              <a:r>
                <a:rPr lang="en-TR" dirty="0">
                  <a:latin typeface="Verdana" panose="020B0604030504040204" pitchFamily="34" charset="0"/>
                  <a:ea typeface="Verdana" panose="020B0604030504040204" pitchFamily="34" charset="0"/>
                  <a:cs typeface="Verdana" panose="020B0604030504040204" pitchFamily="34" charset="0"/>
                </a:rPr>
                <a:t>…</a:t>
              </a:r>
            </a:p>
          </p:txBody>
        </p:sp>
        <p:sp>
          <p:nvSpPr>
            <p:cNvPr id="22" name="TextBox 21">
              <a:extLst>
                <a:ext uri="{FF2B5EF4-FFF2-40B4-BE49-F238E27FC236}">
                  <a16:creationId xmlns:a16="http://schemas.microsoft.com/office/drawing/2014/main" id="{8FDF0F01-EA54-4E43-A65A-C616A4DD3411}"/>
                </a:ext>
              </a:extLst>
            </p:cNvPr>
            <p:cNvSpPr txBox="1"/>
            <p:nvPr/>
          </p:nvSpPr>
          <p:spPr>
            <a:xfrm rot="16200000">
              <a:off x="3913327" y="4208367"/>
              <a:ext cx="375141" cy="369332"/>
            </a:xfrm>
            <a:prstGeom prst="rect">
              <a:avLst/>
            </a:prstGeom>
            <a:noFill/>
          </p:spPr>
          <p:txBody>
            <a:bodyPr wrap="square" rtlCol="0">
              <a:spAutoFit/>
            </a:bodyPr>
            <a:lstStyle/>
            <a:p>
              <a:r>
                <a:rPr lang="en-TR" dirty="0">
                  <a:latin typeface="Verdana" panose="020B0604030504040204" pitchFamily="34" charset="0"/>
                  <a:ea typeface="Verdana" panose="020B0604030504040204" pitchFamily="34" charset="0"/>
                  <a:cs typeface="Verdana" panose="020B0604030504040204" pitchFamily="34" charset="0"/>
                </a:rPr>
                <a:t>…</a:t>
              </a:r>
            </a:p>
          </p:txBody>
        </p:sp>
      </p:grpSp>
      <p:pic>
        <p:nvPicPr>
          <p:cNvPr id="23" name="Graphic 22">
            <a:extLst>
              <a:ext uri="{FF2B5EF4-FFF2-40B4-BE49-F238E27FC236}">
                <a16:creationId xmlns:a16="http://schemas.microsoft.com/office/drawing/2014/main" id="{0589E66C-2CF2-2145-A8C9-CFEC2E4FAE4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816733" y="4052602"/>
            <a:ext cx="3189196" cy="1697952"/>
          </a:xfrm>
          <a:prstGeom prst="rect">
            <a:avLst/>
          </a:prstGeom>
        </p:spPr>
      </p:pic>
      <p:pic>
        <p:nvPicPr>
          <p:cNvPr id="29" name="Graphic 28">
            <a:extLst>
              <a:ext uri="{FF2B5EF4-FFF2-40B4-BE49-F238E27FC236}">
                <a16:creationId xmlns:a16="http://schemas.microsoft.com/office/drawing/2014/main" id="{6018F1B8-3348-0146-98C9-44499C5E59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44760" y="1066329"/>
            <a:ext cx="1295400" cy="2314575"/>
          </a:xfrm>
          <a:prstGeom prst="rect">
            <a:avLst/>
          </a:prstGeom>
        </p:spPr>
      </p:pic>
      <p:pic>
        <p:nvPicPr>
          <p:cNvPr id="31" name="Graphic 30">
            <a:extLst>
              <a:ext uri="{FF2B5EF4-FFF2-40B4-BE49-F238E27FC236}">
                <a16:creationId xmlns:a16="http://schemas.microsoft.com/office/drawing/2014/main" id="{79343947-F75E-9342-A33D-BF6F5182F8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622479" y="1257089"/>
            <a:ext cx="2437045" cy="2133600"/>
          </a:xfrm>
          <a:prstGeom prst="rect">
            <a:avLst/>
          </a:prstGeom>
        </p:spPr>
      </p:pic>
      <p:pic>
        <p:nvPicPr>
          <p:cNvPr id="33" name="Graphic 32">
            <a:extLst>
              <a:ext uri="{FF2B5EF4-FFF2-40B4-BE49-F238E27FC236}">
                <a16:creationId xmlns:a16="http://schemas.microsoft.com/office/drawing/2014/main" id="{A75CC7B8-0866-4A4A-BAAB-015A3EB28CC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939878" y="1307104"/>
            <a:ext cx="4711700" cy="2265423"/>
          </a:xfrm>
          <a:prstGeom prst="rect">
            <a:avLst/>
          </a:prstGeom>
        </p:spPr>
      </p:pic>
      <p:sp>
        <p:nvSpPr>
          <p:cNvPr id="13" name="Rectangle 12">
            <a:extLst>
              <a:ext uri="{FF2B5EF4-FFF2-40B4-BE49-F238E27FC236}">
                <a16:creationId xmlns:a16="http://schemas.microsoft.com/office/drawing/2014/main" id="{03FA5FAA-FC57-458B-BFB4-C40C99DC0425}"/>
              </a:ext>
            </a:extLst>
          </p:cNvPr>
          <p:cNvSpPr/>
          <p:nvPr/>
        </p:nvSpPr>
        <p:spPr>
          <a:xfrm>
            <a:off x="248017" y="1192192"/>
            <a:ext cx="432398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Rectangle 23">
            <a:extLst>
              <a:ext uri="{FF2B5EF4-FFF2-40B4-BE49-F238E27FC236}">
                <a16:creationId xmlns:a16="http://schemas.microsoft.com/office/drawing/2014/main" id="{AD8C016C-5703-4CA2-B38D-1685E9047BAB}"/>
              </a:ext>
            </a:extLst>
          </p:cNvPr>
          <p:cNvSpPr/>
          <p:nvPr/>
        </p:nvSpPr>
        <p:spPr>
          <a:xfrm>
            <a:off x="5778427" y="1191183"/>
            <a:ext cx="2946473" cy="2380335"/>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a:extLst>
              <a:ext uri="{FF2B5EF4-FFF2-40B4-BE49-F238E27FC236}">
                <a16:creationId xmlns:a16="http://schemas.microsoft.com/office/drawing/2014/main" id="{4F48EE2E-5D6F-43B1-BD51-63CDA9FAB0E0}"/>
              </a:ext>
            </a:extLst>
          </p:cNvPr>
          <p:cNvSpPr/>
          <p:nvPr/>
        </p:nvSpPr>
        <p:spPr>
          <a:xfrm>
            <a:off x="4572668" y="2524125"/>
            <a:ext cx="1205760" cy="1047394"/>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Rectangle 26">
            <a:extLst>
              <a:ext uri="{FF2B5EF4-FFF2-40B4-BE49-F238E27FC236}">
                <a16:creationId xmlns:a16="http://schemas.microsoft.com/office/drawing/2014/main" id="{9ADC293A-8F95-4167-A130-3E6E134AC96B}"/>
              </a:ext>
            </a:extLst>
          </p:cNvPr>
          <p:cNvSpPr/>
          <p:nvPr/>
        </p:nvSpPr>
        <p:spPr>
          <a:xfrm>
            <a:off x="4572183" y="1190175"/>
            <a:ext cx="1205760" cy="211780"/>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a:extLst>
              <a:ext uri="{FF2B5EF4-FFF2-40B4-BE49-F238E27FC236}">
                <a16:creationId xmlns:a16="http://schemas.microsoft.com/office/drawing/2014/main" id="{EC8E36F8-3306-4E54-9E79-B03F697DE9C4}"/>
              </a:ext>
            </a:extLst>
          </p:cNvPr>
          <p:cNvCxnSpPr/>
          <p:nvPr/>
        </p:nvCxnSpPr>
        <p:spPr>
          <a:xfrm flipH="1">
            <a:off x="714375" y="2323889"/>
            <a:ext cx="3971925"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FBB2BD8-5EBF-4D6B-AE88-FC264D4398FD}"/>
              </a:ext>
            </a:extLst>
          </p:cNvPr>
          <p:cNvCxnSpPr>
            <a:cxnSpLocks/>
          </p:cNvCxnSpPr>
          <p:nvPr/>
        </p:nvCxnSpPr>
        <p:spPr>
          <a:xfrm>
            <a:off x="5668312" y="2323889"/>
            <a:ext cx="1317706" cy="159957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2C150EC-28B4-7ECA-0343-86B387456623}"/>
              </a:ext>
            </a:extLst>
          </p:cNvPr>
          <p:cNvSpPr txBox="1"/>
          <p:nvPr/>
        </p:nvSpPr>
        <p:spPr>
          <a:xfrm>
            <a:off x="3536505" y="6512883"/>
            <a:ext cx="2066591" cy="307777"/>
          </a:xfrm>
          <a:prstGeom prst="rect">
            <a:avLst/>
          </a:prstGeom>
          <a:noFill/>
        </p:spPr>
        <p:txBody>
          <a:bodyPr wrap="none" rtlCol="0">
            <a:spAutoFit/>
          </a:bodyPr>
          <a:lstStyle/>
          <a:p>
            <a:pPr algn="l"/>
            <a:r>
              <a:rPr lang="en-CH" sz="1400" b="1" dirty="0">
                <a:solidFill>
                  <a:srgbClr val="7030A0"/>
                </a:solidFill>
                <a:latin typeface="Verdana" panose="020B0604030504040204" pitchFamily="34" charset="0"/>
                <a:ea typeface="Verdana" panose="020B0604030504040204" pitchFamily="34" charset="0"/>
                <a:cs typeface="Verdana" panose="020B0604030504040204" pitchFamily="34" charset="0"/>
              </a:rPr>
              <a:t>[Olgun+, ISCA’21]</a:t>
            </a:r>
          </a:p>
        </p:txBody>
      </p:sp>
    </p:spTree>
    <p:extLst>
      <p:ext uri="{BB962C8B-B14F-4D97-AF65-F5344CB8AC3E}">
        <p14:creationId xmlns:p14="http://schemas.microsoft.com/office/powerpoint/2010/main" val="396640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7FF601-1B4A-1BD0-0F43-81806DEED1DC}"/>
              </a:ext>
            </a:extLst>
          </p:cNvPr>
          <p:cNvSpPr>
            <a:spLocks noGrp="1"/>
          </p:cNvSpPr>
          <p:nvPr>
            <p:ph type="title"/>
          </p:nvPr>
        </p:nvSpPr>
        <p:spPr/>
        <p:txBody>
          <a:bodyPr/>
          <a:lstStyle/>
          <a:p>
            <a:r>
              <a:rPr lang="en-US" sz="3200" dirty="0"/>
              <a:t>Preventive-Refresh-Based Mitigations</a:t>
            </a:r>
            <a:endParaRPr lang="tr-TR" sz="3200" dirty="0"/>
          </a:p>
        </p:txBody>
      </p:sp>
      <p:grpSp>
        <p:nvGrpSpPr>
          <p:cNvPr id="23" name="Grup 22">
            <a:extLst>
              <a:ext uri="{FF2B5EF4-FFF2-40B4-BE49-F238E27FC236}">
                <a16:creationId xmlns:a16="http://schemas.microsoft.com/office/drawing/2014/main" id="{1FCD754A-F399-97EE-4BB8-74BC9FAE3945}"/>
              </a:ext>
            </a:extLst>
          </p:cNvPr>
          <p:cNvGrpSpPr/>
          <p:nvPr/>
        </p:nvGrpSpPr>
        <p:grpSpPr>
          <a:xfrm>
            <a:off x="0" y="4207090"/>
            <a:ext cx="3550538" cy="1453246"/>
            <a:chOff x="-178689" y="4207090"/>
            <a:chExt cx="3550538" cy="1453246"/>
          </a:xfrm>
        </p:grpSpPr>
        <p:sp>
          <p:nvSpPr>
            <p:cNvPr id="63" name="Dikdörtgen 62">
              <a:extLst>
                <a:ext uri="{FF2B5EF4-FFF2-40B4-BE49-F238E27FC236}">
                  <a16:creationId xmlns:a16="http://schemas.microsoft.com/office/drawing/2014/main" id="{FC06EE16-5767-9AE5-2842-6CFF0C90A1CB}"/>
                </a:ext>
              </a:extLst>
            </p:cNvPr>
            <p:cNvSpPr/>
            <p:nvPr/>
          </p:nvSpPr>
          <p:spPr bwMode="auto">
            <a:xfrm>
              <a:off x="456170" y="4207090"/>
              <a:ext cx="2915679" cy="1453246"/>
            </a:xfrm>
            <a:prstGeom prst="rect">
              <a:avLst/>
            </a:prstGeom>
            <a:solidFill>
              <a:srgbClr val="C1FFDD"/>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VERY</a:t>
              </a:r>
              <a:r>
                <a:rPr kumimoji="0" lang="en-US" sz="1600" b="1" i="0" u="none" strike="noStrike" cap="none" normalizeH="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 LOW</a:t>
              </a:r>
            </a:p>
          </p:txBody>
        </p:sp>
        <p:sp>
          <p:nvSpPr>
            <p:cNvPr id="65" name="Dikdörtgen 64">
              <a:extLst>
                <a:ext uri="{FF2B5EF4-FFF2-40B4-BE49-F238E27FC236}">
                  <a16:creationId xmlns:a16="http://schemas.microsoft.com/office/drawing/2014/main" id="{AB708557-7A47-FCC5-3D85-51F28C2080FA}"/>
                </a:ext>
              </a:extLst>
            </p:cNvPr>
            <p:cNvSpPr/>
            <p:nvPr/>
          </p:nvSpPr>
          <p:spPr bwMode="auto">
            <a:xfrm rot="16200000">
              <a:off x="-587882" y="4616283"/>
              <a:ext cx="1453246" cy="634860"/>
            </a:xfrm>
            <a:prstGeom prst="rect">
              <a:avLst/>
            </a:prstGeom>
            <a:solidFill>
              <a:schemeClr val="bg1">
                <a:lumMod val="95000"/>
              </a:schemeClr>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65000"/>
                </a:lnSpc>
                <a:spcBef>
                  <a:spcPct val="0"/>
                </a:spcBef>
                <a:spcAft>
                  <a:spcPct val="0"/>
                </a:spcAft>
                <a:buClrTx/>
                <a:buSzTx/>
                <a:buFontTx/>
                <a:buNone/>
                <a:tabLst/>
              </a:pPr>
              <a:r>
                <a:rPr kumimoji="0" lang="en-US" sz="1400" i="1" u="none" strike="noStrike" cap="none" spc="-50" normalizeH="0" dirty="0">
                  <a:ln>
                    <a:noFill/>
                  </a:ln>
                  <a:effectLst/>
                  <a:latin typeface="Verdana" panose="020B0604030504040204" pitchFamily="34" charset="0"/>
                  <a:ea typeface="Verdana" panose="020B0604030504040204" pitchFamily="34" charset="0"/>
                  <a:cs typeface="Verdana" panose="020B0604030504040204" pitchFamily="34" charset="0"/>
                </a:rPr>
                <a:t>Performance</a:t>
              </a:r>
              <a:br>
                <a:rPr kumimoji="0" lang="en-US" sz="1400" i="1" u="none" strike="noStrike" cap="none" spc="-50" normalizeH="0" dirty="0">
                  <a:ln>
                    <a:noFill/>
                  </a:ln>
                  <a:effectLst/>
                  <a:latin typeface="Verdana" panose="020B0604030504040204" pitchFamily="34" charset="0"/>
                  <a:ea typeface="Verdana" panose="020B0604030504040204" pitchFamily="34" charset="0"/>
                  <a:cs typeface="Verdana" panose="020B0604030504040204" pitchFamily="34" charset="0"/>
                </a:rPr>
              </a:br>
              <a:r>
                <a:rPr kumimoji="0" lang="en-US" sz="1400" i="1" u="none" strike="noStrike" cap="none" spc="-70" normalizeH="0" dirty="0">
                  <a:ln>
                    <a:noFill/>
                  </a:ln>
                  <a:effectLst/>
                  <a:latin typeface="Verdana" panose="020B0604030504040204" pitchFamily="34" charset="0"/>
                  <a:ea typeface="Verdana" panose="020B0604030504040204" pitchFamily="34" charset="0"/>
                  <a:cs typeface="Verdana" panose="020B0604030504040204" pitchFamily="34" charset="0"/>
                </a:rPr>
                <a:t>&amp; Energy Costs</a:t>
              </a:r>
              <a:endParaRPr kumimoji="0" lang="tr-TR" sz="1400" i="1" u="none" strike="noStrike" cap="none" spc="-70" normalizeH="0" dirty="0">
                <a:ln>
                  <a:noFill/>
                </a:ln>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24" name="Grup 23">
            <a:extLst>
              <a:ext uri="{FF2B5EF4-FFF2-40B4-BE49-F238E27FC236}">
                <a16:creationId xmlns:a16="http://schemas.microsoft.com/office/drawing/2014/main" id="{A8AFDDB4-E9D0-408E-66C8-ACBC9D05759E}"/>
              </a:ext>
            </a:extLst>
          </p:cNvPr>
          <p:cNvGrpSpPr/>
          <p:nvPr/>
        </p:nvGrpSpPr>
        <p:grpSpPr>
          <a:xfrm>
            <a:off x="1" y="5660336"/>
            <a:ext cx="3550537" cy="754950"/>
            <a:chOff x="-178688" y="5660336"/>
            <a:chExt cx="3550537" cy="754950"/>
          </a:xfrm>
        </p:grpSpPr>
        <p:sp>
          <p:nvSpPr>
            <p:cNvPr id="75" name="Dikdörtgen 74">
              <a:extLst>
                <a:ext uri="{FF2B5EF4-FFF2-40B4-BE49-F238E27FC236}">
                  <a16:creationId xmlns:a16="http://schemas.microsoft.com/office/drawing/2014/main" id="{35EF7B1C-416F-FC15-CC2F-53B56BAFF90F}"/>
                </a:ext>
              </a:extLst>
            </p:cNvPr>
            <p:cNvSpPr/>
            <p:nvPr/>
          </p:nvSpPr>
          <p:spPr bwMode="auto">
            <a:xfrm>
              <a:off x="456170" y="5660337"/>
              <a:ext cx="2915679" cy="754949"/>
            </a:xfrm>
            <a:prstGeom prst="rect">
              <a:avLst/>
            </a:prstGeom>
            <a:solidFill>
              <a:srgbClr val="FFE1E1"/>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rPr>
                <a:t>VERY</a:t>
              </a:r>
              <a:r>
                <a:rPr kumimoji="0" lang="en-US" sz="1600" b="1" i="0" u="none" strike="noStrike" cap="none" normalizeH="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rPr>
                <a:t> HIGH </a:t>
              </a:r>
              <a:endParaRPr kumimoji="0" lang="tr-TR" sz="1600" b="1" i="0" u="none" strike="noStrike" cap="none" normalizeH="0" baseline="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76" name="Dikdörtgen 75">
              <a:extLst>
                <a:ext uri="{FF2B5EF4-FFF2-40B4-BE49-F238E27FC236}">
                  <a16:creationId xmlns:a16="http://schemas.microsoft.com/office/drawing/2014/main" id="{A381F6E7-A6F6-9DF1-DD53-3DF65AF79214}"/>
                </a:ext>
              </a:extLst>
            </p:cNvPr>
            <p:cNvSpPr/>
            <p:nvPr/>
          </p:nvSpPr>
          <p:spPr bwMode="auto">
            <a:xfrm rot="16200000">
              <a:off x="-238733" y="5720381"/>
              <a:ext cx="754949" cy="634860"/>
            </a:xfrm>
            <a:prstGeom prst="rect">
              <a:avLst/>
            </a:prstGeom>
            <a:solidFill>
              <a:schemeClr val="bg1">
                <a:lumMod val="95000"/>
              </a:schemeClr>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75000"/>
                </a:lnSpc>
                <a:spcBef>
                  <a:spcPct val="0"/>
                </a:spcBef>
                <a:spcAft>
                  <a:spcPct val="0"/>
                </a:spcAft>
                <a:buClrTx/>
                <a:buSzTx/>
                <a:buFontTx/>
                <a:buNone/>
                <a:tabLst/>
              </a:pPr>
              <a:r>
                <a:rPr kumimoji="0" lang="en-US" sz="1400" i="1" u="none" strike="noStrike" cap="none" normalizeH="0" dirty="0">
                  <a:ln>
                    <a:noFill/>
                  </a:ln>
                  <a:effectLst/>
                  <a:latin typeface="Verdana" panose="020B0604030504040204" pitchFamily="34" charset="0"/>
                  <a:ea typeface="Verdana" panose="020B0604030504040204" pitchFamily="34" charset="0"/>
                  <a:cs typeface="Verdana" panose="020B0604030504040204" pitchFamily="34" charset="0"/>
                </a:rPr>
                <a:t>Area</a:t>
              </a:r>
              <a:br>
                <a:rPr kumimoji="0" lang="en-US" sz="1400" i="1" u="none" strike="noStrike" cap="none" normalizeH="0" dirty="0">
                  <a:ln>
                    <a:noFill/>
                  </a:ln>
                  <a:effectLst/>
                  <a:latin typeface="Verdana" panose="020B0604030504040204" pitchFamily="34" charset="0"/>
                  <a:ea typeface="Verdana" panose="020B0604030504040204" pitchFamily="34" charset="0"/>
                  <a:cs typeface="Verdana" panose="020B0604030504040204" pitchFamily="34" charset="0"/>
                </a:rPr>
              </a:br>
              <a:r>
                <a:rPr kumimoji="0" lang="en-US" sz="1400" i="1" u="none" strike="noStrike" cap="none" normalizeH="0" dirty="0">
                  <a:ln>
                    <a:noFill/>
                  </a:ln>
                  <a:effectLst/>
                  <a:latin typeface="Verdana" panose="020B0604030504040204" pitchFamily="34" charset="0"/>
                  <a:ea typeface="Verdana" panose="020B0604030504040204" pitchFamily="34" charset="0"/>
                  <a:cs typeface="Verdana" panose="020B0604030504040204" pitchFamily="34" charset="0"/>
                </a:rPr>
                <a:t>Cost</a:t>
              </a:r>
              <a:endParaRPr kumimoji="0" lang="tr-TR" sz="1400" i="1" u="none" strike="noStrike" cap="none" normalizeH="0" dirty="0">
                <a:ln>
                  <a:noFill/>
                </a:ln>
                <a:effectLst/>
                <a:latin typeface="Verdana" panose="020B0604030504040204" pitchFamily="34" charset="0"/>
                <a:ea typeface="Verdana" panose="020B0604030504040204" pitchFamily="34" charset="0"/>
                <a:cs typeface="Verdana" panose="020B0604030504040204" pitchFamily="34" charset="0"/>
              </a:endParaRPr>
            </a:p>
          </p:txBody>
        </p:sp>
      </p:grpSp>
      <p:grpSp>
        <p:nvGrpSpPr>
          <p:cNvPr id="25" name="Grup 24">
            <a:extLst>
              <a:ext uri="{FF2B5EF4-FFF2-40B4-BE49-F238E27FC236}">
                <a16:creationId xmlns:a16="http://schemas.microsoft.com/office/drawing/2014/main" id="{79C8BA83-37A7-75D7-E1F9-7684732E4874}"/>
              </a:ext>
            </a:extLst>
          </p:cNvPr>
          <p:cNvGrpSpPr/>
          <p:nvPr/>
        </p:nvGrpSpPr>
        <p:grpSpPr>
          <a:xfrm>
            <a:off x="3560066" y="1052944"/>
            <a:ext cx="2721806" cy="3157102"/>
            <a:chOff x="3371849" y="1052944"/>
            <a:chExt cx="2721806" cy="3157102"/>
          </a:xfrm>
        </p:grpSpPr>
        <p:sp>
          <p:nvSpPr>
            <p:cNvPr id="6" name="Dikdörtgen 5">
              <a:extLst>
                <a:ext uri="{FF2B5EF4-FFF2-40B4-BE49-F238E27FC236}">
                  <a16:creationId xmlns:a16="http://schemas.microsoft.com/office/drawing/2014/main" id="{4AE2DA1D-E8F6-A388-F540-4DBE26A90C5E}"/>
                </a:ext>
              </a:extLst>
            </p:cNvPr>
            <p:cNvSpPr/>
            <p:nvPr/>
          </p:nvSpPr>
          <p:spPr>
            <a:xfrm>
              <a:off x="3371849" y="1052944"/>
              <a:ext cx="2721806" cy="3157102"/>
            </a:xfrm>
            <a:prstGeom prst="rect">
              <a:avLst/>
            </a:prstGeom>
            <a:solidFill>
              <a:srgbClr val="E6EEFE"/>
            </a:solidFill>
            <a:ln w="38100">
              <a:solidFill>
                <a:srgbClr val="316C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400">
                <a:latin typeface="Verdana" panose="020B0604030504040204" pitchFamily="34" charset="0"/>
                <a:ea typeface="Verdana" panose="020B0604030504040204" pitchFamily="34" charset="0"/>
                <a:cs typeface="Verdana" panose="020B0604030504040204" pitchFamily="34" charset="0"/>
              </a:endParaRPr>
            </a:p>
          </p:txBody>
        </p:sp>
        <p:sp>
          <p:nvSpPr>
            <p:cNvPr id="35" name="Metin kutusu 34">
              <a:extLst>
                <a:ext uri="{FF2B5EF4-FFF2-40B4-BE49-F238E27FC236}">
                  <a16:creationId xmlns:a16="http://schemas.microsoft.com/office/drawing/2014/main" id="{511DBD3F-FA29-EBD6-0B81-10BEE22BC87C}"/>
                </a:ext>
              </a:extLst>
            </p:cNvPr>
            <p:cNvSpPr txBox="1"/>
            <p:nvPr/>
          </p:nvSpPr>
          <p:spPr>
            <a:xfrm>
              <a:off x="3385124" y="3488823"/>
              <a:ext cx="2692576" cy="584775"/>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One</a:t>
              </a:r>
              <a:r>
                <a:rPr lang="en-US" sz="1600" dirty="0">
                  <a:latin typeface="Verdana" panose="020B0604030504040204" pitchFamily="34" charset="0"/>
                  <a:ea typeface="Verdana" panose="020B0604030504040204" pitchFamily="34" charset="0"/>
                  <a:cs typeface="Verdana" panose="020B0604030504040204" pitchFamily="34" charset="0"/>
                </a:rPr>
                <a:t> ACT counter</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per </a:t>
              </a:r>
              <a:r>
                <a:rPr lang="en-US" sz="1600" b="1" dirty="0">
                  <a:latin typeface="Verdana" panose="020B0604030504040204" pitchFamily="34" charset="0"/>
                  <a:ea typeface="Verdana" panose="020B0604030504040204" pitchFamily="34" charset="0"/>
                  <a:cs typeface="Verdana" panose="020B0604030504040204" pitchFamily="34" charset="0"/>
                </a:rPr>
                <a:t>aggressor row</a:t>
              </a:r>
              <a:endParaRPr lang="tr-TR" sz="1600" b="1" dirty="0">
                <a:latin typeface="Verdana" panose="020B0604030504040204" pitchFamily="34" charset="0"/>
                <a:ea typeface="Verdana" panose="020B0604030504040204" pitchFamily="34" charset="0"/>
                <a:cs typeface="Verdana" panose="020B0604030504040204" pitchFamily="34" charset="0"/>
              </a:endParaRPr>
            </a:p>
          </p:txBody>
        </p:sp>
        <p:sp>
          <p:nvSpPr>
            <p:cNvPr id="77" name="Dikdörtgen 76">
              <a:extLst>
                <a:ext uri="{FF2B5EF4-FFF2-40B4-BE49-F238E27FC236}">
                  <a16:creationId xmlns:a16="http://schemas.microsoft.com/office/drawing/2014/main" id="{BFCB4042-B32C-FB4B-02BD-AD765026065A}"/>
                </a:ext>
              </a:extLst>
            </p:cNvPr>
            <p:cNvSpPr/>
            <p:nvPr/>
          </p:nvSpPr>
          <p:spPr>
            <a:xfrm>
              <a:off x="3641138" y="1230068"/>
              <a:ext cx="2178255" cy="2244130"/>
            </a:xfrm>
            <a:prstGeom prst="rect">
              <a:avLst/>
            </a:prstGeom>
            <a:solidFill>
              <a:srgbClr val="C4D7FC"/>
            </a:solidFill>
            <a:ln w="28575">
              <a:solidFill>
                <a:srgbClr val="316CE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dirty="0">
                  <a:solidFill>
                    <a:srgbClr val="316CE3"/>
                  </a:solidFill>
                  <a:latin typeface="Verdana" panose="020B0604030504040204" pitchFamily="34" charset="0"/>
                  <a:ea typeface="Verdana" panose="020B0604030504040204" pitchFamily="34" charset="0"/>
                  <a:cs typeface="Verdana" panose="020B0604030504040204" pitchFamily="34" charset="0"/>
                </a:rPr>
                <a:t>Processor</a:t>
              </a:r>
              <a:br>
                <a:rPr lang="en-US" sz="1400" b="1" dirty="0">
                  <a:solidFill>
                    <a:srgbClr val="316CE3"/>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rgbClr val="316CE3"/>
                  </a:solidFill>
                  <a:latin typeface="Verdana" panose="020B0604030504040204" pitchFamily="34" charset="0"/>
                  <a:ea typeface="Verdana" panose="020B0604030504040204" pitchFamily="34" charset="0"/>
                  <a:cs typeface="Verdana" panose="020B0604030504040204" pitchFamily="34" charset="0"/>
                </a:rPr>
                <a:t>Chip</a:t>
              </a:r>
              <a:endParaRPr lang="tr-TR" sz="1400" b="1" dirty="0">
                <a:solidFill>
                  <a:srgbClr val="316CE3"/>
                </a:solidFill>
                <a:latin typeface="Verdana" panose="020B0604030504040204" pitchFamily="34" charset="0"/>
                <a:ea typeface="Verdana" panose="020B0604030504040204" pitchFamily="34" charset="0"/>
                <a:cs typeface="Verdana" panose="020B0604030504040204" pitchFamily="34" charset="0"/>
              </a:endParaRPr>
            </a:p>
          </p:txBody>
        </p:sp>
        <p:sp>
          <p:nvSpPr>
            <p:cNvPr id="82" name="Dikdörtgen 81">
              <a:extLst>
                <a:ext uri="{FF2B5EF4-FFF2-40B4-BE49-F238E27FC236}">
                  <a16:creationId xmlns:a16="http://schemas.microsoft.com/office/drawing/2014/main" id="{EF47A48A-715A-4482-3986-280A75D39999}"/>
                </a:ext>
              </a:extLst>
            </p:cNvPr>
            <p:cNvSpPr/>
            <p:nvPr/>
          </p:nvSpPr>
          <p:spPr>
            <a:xfrm>
              <a:off x="4508074" y="1432158"/>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A</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3" name="Dikdörtgen 82">
              <a:extLst>
                <a:ext uri="{FF2B5EF4-FFF2-40B4-BE49-F238E27FC236}">
                  <a16:creationId xmlns:a16="http://schemas.microsoft.com/office/drawing/2014/main" id="{EB84B6CA-F09B-33B9-91BE-1CA21486C51E}"/>
                </a:ext>
              </a:extLst>
            </p:cNvPr>
            <p:cNvSpPr/>
            <p:nvPr/>
          </p:nvSpPr>
          <p:spPr>
            <a:xfrm>
              <a:off x="4508074" y="1801246"/>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B</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5" name="Dikdörtgen 84">
              <a:extLst>
                <a:ext uri="{FF2B5EF4-FFF2-40B4-BE49-F238E27FC236}">
                  <a16:creationId xmlns:a16="http://schemas.microsoft.com/office/drawing/2014/main" id="{688B5096-A045-4ABB-3038-185873347C79}"/>
                </a:ext>
              </a:extLst>
            </p:cNvPr>
            <p:cNvSpPr/>
            <p:nvPr/>
          </p:nvSpPr>
          <p:spPr>
            <a:xfrm>
              <a:off x="4508074" y="2164288"/>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C</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6" name="Dikdörtgen 85">
              <a:extLst>
                <a:ext uri="{FF2B5EF4-FFF2-40B4-BE49-F238E27FC236}">
                  <a16:creationId xmlns:a16="http://schemas.microsoft.com/office/drawing/2014/main" id="{16C7A6CD-A44B-2EBD-E75B-8FCD80848CAB}"/>
                </a:ext>
              </a:extLst>
            </p:cNvPr>
            <p:cNvSpPr/>
            <p:nvPr/>
          </p:nvSpPr>
          <p:spPr>
            <a:xfrm>
              <a:off x="3793226" y="1432158"/>
              <a:ext cx="71484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Tag A</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7" name="Dikdörtgen 86">
              <a:extLst>
                <a:ext uri="{FF2B5EF4-FFF2-40B4-BE49-F238E27FC236}">
                  <a16:creationId xmlns:a16="http://schemas.microsoft.com/office/drawing/2014/main" id="{D592090A-D2F7-CA91-B39B-9FEBA7A688B9}"/>
                </a:ext>
              </a:extLst>
            </p:cNvPr>
            <p:cNvSpPr/>
            <p:nvPr/>
          </p:nvSpPr>
          <p:spPr>
            <a:xfrm>
              <a:off x="3793225" y="1801246"/>
              <a:ext cx="71484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Tag B</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8" name="Dikdörtgen 87">
              <a:extLst>
                <a:ext uri="{FF2B5EF4-FFF2-40B4-BE49-F238E27FC236}">
                  <a16:creationId xmlns:a16="http://schemas.microsoft.com/office/drawing/2014/main" id="{CA34DE42-6FA1-9241-CBF2-4894DC424549}"/>
                </a:ext>
              </a:extLst>
            </p:cNvPr>
            <p:cNvSpPr/>
            <p:nvPr/>
          </p:nvSpPr>
          <p:spPr>
            <a:xfrm>
              <a:off x="3793225" y="2164288"/>
              <a:ext cx="71484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Tag C</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22" name="Grup 21">
            <a:extLst>
              <a:ext uri="{FF2B5EF4-FFF2-40B4-BE49-F238E27FC236}">
                <a16:creationId xmlns:a16="http://schemas.microsoft.com/office/drawing/2014/main" id="{230693F2-D6EC-1058-543E-6FB01AB10905}"/>
              </a:ext>
            </a:extLst>
          </p:cNvPr>
          <p:cNvGrpSpPr/>
          <p:nvPr/>
        </p:nvGrpSpPr>
        <p:grpSpPr>
          <a:xfrm>
            <a:off x="645413" y="1052944"/>
            <a:ext cx="2905125" cy="3157102"/>
            <a:chOff x="466724" y="1052944"/>
            <a:chExt cx="2905125" cy="3157102"/>
          </a:xfrm>
        </p:grpSpPr>
        <p:sp>
          <p:nvSpPr>
            <p:cNvPr id="3" name="Dikdörtgen 2">
              <a:extLst>
                <a:ext uri="{FF2B5EF4-FFF2-40B4-BE49-F238E27FC236}">
                  <a16:creationId xmlns:a16="http://schemas.microsoft.com/office/drawing/2014/main" id="{0E2DB193-72DC-91ED-0E58-24240BEA4214}"/>
                </a:ext>
              </a:extLst>
            </p:cNvPr>
            <p:cNvSpPr/>
            <p:nvPr/>
          </p:nvSpPr>
          <p:spPr>
            <a:xfrm>
              <a:off x="466724" y="1052944"/>
              <a:ext cx="2905125" cy="3157102"/>
            </a:xfrm>
            <a:prstGeom prst="rect">
              <a:avLst/>
            </a:prstGeom>
            <a:solidFill>
              <a:schemeClr val="accent3">
                <a:lumMod val="20000"/>
                <a:lumOff val="80000"/>
              </a:schemeClr>
            </a:solid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400">
                <a:latin typeface="Verdana" panose="020B0604030504040204" pitchFamily="34" charset="0"/>
                <a:ea typeface="Verdana" panose="020B0604030504040204" pitchFamily="34" charset="0"/>
                <a:cs typeface="Verdana" panose="020B0604030504040204" pitchFamily="34" charset="0"/>
              </a:endParaRPr>
            </a:p>
          </p:txBody>
        </p:sp>
        <p:sp>
          <p:nvSpPr>
            <p:cNvPr id="15" name="Metin kutusu 14">
              <a:extLst>
                <a:ext uri="{FF2B5EF4-FFF2-40B4-BE49-F238E27FC236}">
                  <a16:creationId xmlns:a16="http://schemas.microsoft.com/office/drawing/2014/main" id="{47479E25-7F1B-653D-1A42-3F0E96DB183E}"/>
                </a:ext>
              </a:extLst>
            </p:cNvPr>
            <p:cNvSpPr txBox="1"/>
            <p:nvPr/>
          </p:nvSpPr>
          <p:spPr>
            <a:xfrm>
              <a:off x="788224" y="3488823"/>
              <a:ext cx="2262123" cy="584775"/>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One</a:t>
              </a:r>
              <a:r>
                <a:rPr lang="en-US" sz="1600" dirty="0">
                  <a:latin typeface="Verdana" panose="020B0604030504040204" pitchFamily="34" charset="0"/>
                  <a:ea typeface="Verdana" panose="020B0604030504040204" pitchFamily="34" charset="0"/>
                  <a:cs typeface="Verdana" panose="020B0604030504040204" pitchFamily="34" charset="0"/>
                </a:rPr>
                <a:t> ACT counter </a:t>
              </a:r>
            </a:p>
            <a:p>
              <a:pPr algn="ctr"/>
              <a:r>
                <a:rPr lang="en-US" sz="1600" dirty="0">
                  <a:latin typeface="Verdana" panose="020B0604030504040204" pitchFamily="34" charset="0"/>
                  <a:ea typeface="Verdana" panose="020B0604030504040204" pitchFamily="34" charset="0"/>
                  <a:cs typeface="Verdana" panose="020B0604030504040204" pitchFamily="34" charset="0"/>
                </a:rPr>
                <a:t>per </a:t>
              </a:r>
              <a:r>
                <a:rPr lang="en-US" sz="1600" b="1" dirty="0">
                  <a:latin typeface="Verdana" panose="020B0604030504040204" pitchFamily="34" charset="0"/>
                  <a:ea typeface="Verdana" panose="020B0604030504040204" pitchFamily="34" charset="0"/>
                  <a:cs typeface="Verdana" panose="020B0604030504040204" pitchFamily="34" charset="0"/>
                </a:rPr>
                <a:t>DRAM row</a:t>
              </a:r>
              <a:endParaRPr lang="tr-TR" sz="1600" b="1" dirty="0">
                <a:latin typeface="Verdana" panose="020B0604030504040204" pitchFamily="34" charset="0"/>
                <a:ea typeface="Verdana" panose="020B0604030504040204" pitchFamily="34" charset="0"/>
                <a:cs typeface="Verdana" panose="020B0604030504040204" pitchFamily="34" charset="0"/>
              </a:endParaRPr>
            </a:p>
          </p:txBody>
        </p:sp>
        <p:sp>
          <p:nvSpPr>
            <p:cNvPr id="33" name="Dikdörtgen 32">
              <a:extLst>
                <a:ext uri="{FF2B5EF4-FFF2-40B4-BE49-F238E27FC236}">
                  <a16:creationId xmlns:a16="http://schemas.microsoft.com/office/drawing/2014/main" id="{8197DF2D-31B2-EF59-9BB0-02A7A79DFDBD}"/>
                </a:ext>
              </a:extLst>
            </p:cNvPr>
            <p:cNvSpPr/>
            <p:nvPr/>
          </p:nvSpPr>
          <p:spPr>
            <a:xfrm>
              <a:off x="1880807" y="1234895"/>
              <a:ext cx="1388853" cy="2245119"/>
            </a:xfrm>
            <a:prstGeom prst="rect">
              <a:avLst/>
            </a:prstGeom>
            <a:solidFill>
              <a:srgbClr val="C4D7FC"/>
            </a:solidFill>
            <a:ln w="28575">
              <a:solidFill>
                <a:srgbClr val="316CE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dirty="0">
                  <a:solidFill>
                    <a:srgbClr val="316CE3"/>
                  </a:solidFill>
                  <a:latin typeface="Verdana" panose="020B0604030504040204" pitchFamily="34" charset="0"/>
                  <a:ea typeface="Verdana" panose="020B0604030504040204" pitchFamily="34" charset="0"/>
                  <a:cs typeface="Verdana" panose="020B0604030504040204" pitchFamily="34" charset="0"/>
                </a:rPr>
                <a:t>Processor Chip</a:t>
              </a:r>
              <a:endParaRPr lang="tr-TR" sz="1400" b="1" dirty="0">
                <a:solidFill>
                  <a:srgbClr val="316CE3"/>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Dikdörtgen 45">
              <a:extLst>
                <a:ext uri="{FF2B5EF4-FFF2-40B4-BE49-F238E27FC236}">
                  <a16:creationId xmlns:a16="http://schemas.microsoft.com/office/drawing/2014/main" id="{DF7545BC-EB3F-28E0-9450-77AEBE35A274}"/>
                </a:ext>
              </a:extLst>
            </p:cNvPr>
            <p:cNvSpPr/>
            <p:nvPr/>
          </p:nvSpPr>
          <p:spPr>
            <a:xfrm>
              <a:off x="574652" y="1229079"/>
              <a:ext cx="1185814" cy="2245119"/>
            </a:xfrm>
            <a:prstGeom prst="rect">
              <a:avLst/>
            </a:prstGeom>
            <a:solidFill>
              <a:srgbClr val="F9D3E4"/>
            </a:solidFill>
            <a:ln w="28575">
              <a:solidFill>
                <a:srgbClr val="B3195F"/>
              </a:solidFill>
            </a:ln>
          </p:spPr>
          <p:style>
            <a:lnRef idx="2">
              <a:schemeClr val="accent3">
                <a:shade val="15000"/>
              </a:schemeClr>
            </a:lnRef>
            <a:fillRef idx="1">
              <a:schemeClr val="accent3"/>
            </a:fillRef>
            <a:effectRef idx="0">
              <a:schemeClr val="accent3"/>
            </a:effectRef>
            <a:fontRef idx="minor">
              <a:schemeClr val="lt1"/>
            </a:fontRef>
          </p:style>
          <p:txBody>
            <a:bodyPr rtlCol="0" anchor="b"/>
            <a:lstStyle/>
            <a:p>
              <a:pPr algn="ctr"/>
              <a:r>
                <a:rPr lang="en-US" sz="1400" b="1" dirty="0">
                  <a:solidFill>
                    <a:srgbClr val="B3195F"/>
                  </a:solidFill>
                  <a:latin typeface="Verdana" panose="020B0604030504040204" pitchFamily="34" charset="0"/>
                  <a:ea typeface="Verdana" panose="020B0604030504040204" pitchFamily="34" charset="0"/>
                  <a:cs typeface="Verdana" panose="020B0604030504040204" pitchFamily="34" charset="0"/>
                </a:rPr>
                <a:t>DRAM</a:t>
              </a:r>
              <a:endParaRPr lang="tr-TR" sz="1400" b="1" dirty="0">
                <a:solidFill>
                  <a:srgbClr val="B3195F"/>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Dikdörtgen 25">
              <a:extLst>
                <a:ext uri="{FF2B5EF4-FFF2-40B4-BE49-F238E27FC236}">
                  <a16:creationId xmlns:a16="http://schemas.microsoft.com/office/drawing/2014/main" id="{30850B1E-6997-2075-40FE-E953B5FD578D}"/>
                </a:ext>
              </a:extLst>
            </p:cNvPr>
            <p:cNvSpPr/>
            <p:nvPr/>
          </p:nvSpPr>
          <p:spPr>
            <a:xfrm>
              <a:off x="673870" y="1419562"/>
              <a:ext cx="937680"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Row A</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9" name="Dikdörtgen 28">
              <a:extLst>
                <a:ext uri="{FF2B5EF4-FFF2-40B4-BE49-F238E27FC236}">
                  <a16:creationId xmlns:a16="http://schemas.microsoft.com/office/drawing/2014/main" id="{D227CEBA-AF78-4A06-73A4-CD1C51E96C20}"/>
                </a:ext>
              </a:extLst>
            </p:cNvPr>
            <p:cNvSpPr/>
            <p:nvPr/>
          </p:nvSpPr>
          <p:spPr>
            <a:xfrm>
              <a:off x="2026124" y="1419562"/>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A</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4" name="Düz Ok Bağlayıcısı 43">
              <a:extLst>
                <a:ext uri="{FF2B5EF4-FFF2-40B4-BE49-F238E27FC236}">
                  <a16:creationId xmlns:a16="http://schemas.microsoft.com/office/drawing/2014/main" id="{74F311C6-6C8D-868C-8F4C-94A65534BD12}"/>
                </a:ext>
              </a:extLst>
            </p:cNvPr>
            <p:cNvCxnSpPr>
              <a:cxnSpLocks/>
            </p:cNvCxnSpPr>
            <p:nvPr/>
          </p:nvCxnSpPr>
          <p:spPr>
            <a:xfrm>
              <a:off x="1611550" y="2158277"/>
              <a:ext cx="414574" cy="0"/>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Dikdörtgen 55">
              <a:extLst>
                <a:ext uri="{FF2B5EF4-FFF2-40B4-BE49-F238E27FC236}">
                  <a16:creationId xmlns:a16="http://schemas.microsoft.com/office/drawing/2014/main" id="{F44801FA-F5D3-1EC8-C02A-97F5504012A8}"/>
                </a:ext>
              </a:extLst>
            </p:cNvPr>
            <p:cNvSpPr/>
            <p:nvPr/>
          </p:nvSpPr>
          <p:spPr>
            <a:xfrm>
              <a:off x="673870" y="1788945"/>
              <a:ext cx="937680"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Row B</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Dikdörtgen 56">
              <a:extLst>
                <a:ext uri="{FF2B5EF4-FFF2-40B4-BE49-F238E27FC236}">
                  <a16:creationId xmlns:a16="http://schemas.microsoft.com/office/drawing/2014/main" id="{EEE981A0-8A6C-5D72-F37E-1E9CA9D1D628}"/>
                </a:ext>
              </a:extLst>
            </p:cNvPr>
            <p:cNvSpPr/>
            <p:nvPr/>
          </p:nvSpPr>
          <p:spPr>
            <a:xfrm>
              <a:off x="673870" y="2160604"/>
              <a:ext cx="937680"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Row C</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Dikdörtgen 59">
              <a:extLst>
                <a:ext uri="{FF2B5EF4-FFF2-40B4-BE49-F238E27FC236}">
                  <a16:creationId xmlns:a16="http://schemas.microsoft.com/office/drawing/2014/main" id="{64C8E58C-A805-23EB-A890-7A43F0F705F5}"/>
                </a:ext>
              </a:extLst>
            </p:cNvPr>
            <p:cNvSpPr/>
            <p:nvPr/>
          </p:nvSpPr>
          <p:spPr>
            <a:xfrm>
              <a:off x="2026124" y="1774336"/>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B</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1" name="Dikdörtgen 60">
              <a:extLst>
                <a:ext uri="{FF2B5EF4-FFF2-40B4-BE49-F238E27FC236}">
                  <a16:creationId xmlns:a16="http://schemas.microsoft.com/office/drawing/2014/main" id="{081D6CAB-1AC5-9031-81E3-5E3657AE82F1}"/>
                </a:ext>
              </a:extLst>
            </p:cNvPr>
            <p:cNvSpPr/>
            <p:nvPr/>
          </p:nvSpPr>
          <p:spPr>
            <a:xfrm>
              <a:off x="2026124" y="2137379"/>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C</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89" name="Dikdörtgen 88">
              <a:extLst>
                <a:ext uri="{FF2B5EF4-FFF2-40B4-BE49-F238E27FC236}">
                  <a16:creationId xmlns:a16="http://schemas.microsoft.com/office/drawing/2014/main" id="{1A644DC3-2F8A-9F51-169F-22F75389B6B7}"/>
                </a:ext>
              </a:extLst>
            </p:cNvPr>
            <p:cNvSpPr/>
            <p:nvPr/>
          </p:nvSpPr>
          <p:spPr>
            <a:xfrm>
              <a:off x="2026124" y="2507592"/>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D</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0" name="Dikdörtgen 89">
              <a:extLst>
                <a:ext uri="{FF2B5EF4-FFF2-40B4-BE49-F238E27FC236}">
                  <a16:creationId xmlns:a16="http://schemas.microsoft.com/office/drawing/2014/main" id="{1F79BBD4-C0DC-1729-C2E0-EFB87DA0E0DA}"/>
                </a:ext>
              </a:extLst>
            </p:cNvPr>
            <p:cNvSpPr/>
            <p:nvPr/>
          </p:nvSpPr>
          <p:spPr>
            <a:xfrm>
              <a:off x="673870" y="2535360"/>
              <a:ext cx="937680"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Row D</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91" name="Dikdörtgen 90">
            <a:extLst>
              <a:ext uri="{FF2B5EF4-FFF2-40B4-BE49-F238E27FC236}">
                <a16:creationId xmlns:a16="http://schemas.microsoft.com/office/drawing/2014/main" id="{E6DC4599-C610-A2BE-AC68-A3623C282E13}"/>
              </a:ext>
            </a:extLst>
          </p:cNvPr>
          <p:cNvSpPr/>
          <p:nvPr/>
        </p:nvSpPr>
        <p:spPr bwMode="auto">
          <a:xfrm>
            <a:off x="3560066" y="5660337"/>
            <a:ext cx="2728421" cy="754950"/>
          </a:xfrm>
          <a:prstGeom prst="rect">
            <a:avLst/>
          </a:prstGeom>
          <a:solidFill>
            <a:srgbClr val="FFE1E1"/>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rPr>
              <a:t>HIGH </a:t>
            </a:r>
            <a:endParaRPr kumimoji="0" lang="tr-TR" sz="1600" b="1" i="0" u="none" strike="noStrike" cap="none" normalizeH="0" baseline="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92" name="Dikdörtgen 91">
            <a:extLst>
              <a:ext uri="{FF2B5EF4-FFF2-40B4-BE49-F238E27FC236}">
                <a16:creationId xmlns:a16="http://schemas.microsoft.com/office/drawing/2014/main" id="{10888B4F-33AB-129C-8C0A-A9CAB08EAC21}"/>
              </a:ext>
            </a:extLst>
          </p:cNvPr>
          <p:cNvSpPr/>
          <p:nvPr/>
        </p:nvSpPr>
        <p:spPr bwMode="auto">
          <a:xfrm>
            <a:off x="3560065" y="4207089"/>
            <a:ext cx="2728423" cy="1453245"/>
          </a:xfrm>
          <a:prstGeom prst="rect">
            <a:avLst/>
          </a:prstGeom>
          <a:solidFill>
            <a:srgbClr val="C1FFDD"/>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LOW</a:t>
            </a:r>
          </a:p>
        </p:txBody>
      </p:sp>
      <p:grpSp>
        <p:nvGrpSpPr>
          <p:cNvPr id="27" name="Grup 26">
            <a:extLst>
              <a:ext uri="{FF2B5EF4-FFF2-40B4-BE49-F238E27FC236}">
                <a16:creationId xmlns:a16="http://schemas.microsoft.com/office/drawing/2014/main" id="{1B967722-12A1-8967-D1EF-A44961A82C81}"/>
              </a:ext>
            </a:extLst>
          </p:cNvPr>
          <p:cNvGrpSpPr/>
          <p:nvPr/>
        </p:nvGrpSpPr>
        <p:grpSpPr>
          <a:xfrm>
            <a:off x="6285465" y="1052944"/>
            <a:ext cx="2559132" cy="3143765"/>
            <a:chOff x="5944957" y="1052944"/>
            <a:chExt cx="2559132" cy="3143765"/>
          </a:xfrm>
        </p:grpSpPr>
        <p:sp>
          <p:nvSpPr>
            <p:cNvPr id="7" name="Dikdörtgen 6">
              <a:extLst>
                <a:ext uri="{FF2B5EF4-FFF2-40B4-BE49-F238E27FC236}">
                  <a16:creationId xmlns:a16="http://schemas.microsoft.com/office/drawing/2014/main" id="{58909654-DB6D-DBC6-B44E-B066DC60CA0A}"/>
                </a:ext>
              </a:extLst>
            </p:cNvPr>
            <p:cNvSpPr/>
            <p:nvPr/>
          </p:nvSpPr>
          <p:spPr>
            <a:xfrm>
              <a:off x="5944957" y="1052944"/>
              <a:ext cx="2511297" cy="3143765"/>
            </a:xfrm>
            <a:prstGeom prst="rect">
              <a:avLst/>
            </a:prstGeom>
            <a:solidFill>
              <a:srgbClr val="DAD3F9"/>
            </a:solidFill>
            <a:ln w="38100">
              <a:solidFill>
                <a:srgbClr val="6D40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400">
                <a:latin typeface="Verdana" panose="020B0604030504040204" pitchFamily="34" charset="0"/>
                <a:ea typeface="Verdana" panose="020B0604030504040204" pitchFamily="34" charset="0"/>
                <a:cs typeface="Verdana" panose="020B0604030504040204" pitchFamily="34" charset="0"/>
              </a:endParaRPr>
            </a:p>
          </p:txBody>
        </p:sp>
        <p:sp>
          <p:nvSpPr>
            <p:cNvPr id="103" name="Dikdörtgen 102">
              <a:extLst>
                <a:ext uri="{FF2B5EF4-FFF2-40B4-BE49-F238E27FC236}">
                  <a16:creationId xmlns:a16="http://schemas.microsoft.com/office/drawing/2014/main" id="{8B376F73-196E-94D8-A659-B473E792DBA8}"/>
                </a:ext>
              </a:extLst>
            </p:cNvPr>
            <p:cNvSpPr/>
            <p:nvPr/>
          </p:nvSpPr>
          <p:spPr>
            <a:xfrm>
              <a:off x="6109580" y="1230068"/>
              <a:ext cx="2178255" cy="1435485"/>
            </a:xfrm>
            <a:prstGeom prst="rect">
              <a:avLst/>
            </a:prstGeom>
            <a:solidFill>
              <a:srgbClr val="C4D7FC"/>
            </a:solidFill>
            <a:ln w="28575">
              <a:solidFill>
                <a:srgbClr val="316CE3"/>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dirty="0">
                  <a:solidFill>
                    <a:srgbClr val="316CE3"/>
                  </a:solidFill>
                  <a:latin typeface="Verdana" panose="020B0604030504040204" pitchFamily="34" charset="0"/>
                  <a:ea typeface="Verdana" panose="020B0604030504040204" pitchFamily="34" charset="0"/>
                  <a:cs typeface="Verdana" panose="020B0604030504040204" pitchFamily="34" charset="0"/>
                </a:rPr>
                <a:t>Processor Chip</a:t>
              </a:r>
              <a:endParaRPr lang="tr-TR" sz="1400" b="1" dirty="0">
                <a:solidFill>
                  <a:srgbClr val="316CE3"/>
                </a:solidFill>
                <a:latin typeface="Verdana" panose="020B0604030504040204" pitchFamily="34" charset="0"/>
                <a:ea typeface="Verdana" panose="020B0604030504040204" pitchFamily="34" charset="0"/>
                <a:cs typeface="Verdana" panose="020B0604030504040204" pitchFamily="34" charset="0"/>
              </a:endParaRPr>
            </a:p>
          </p:txBody>
        </p:sp>
        <p:sp>
          <p:nvSpPr>
            <p:cNvPr id="36" name="Metin kutusu 35">
              <a:extLst>
                <a:ext uri="{FF2B5EF4-FFF2-40B4-BE49-F238E27FC236}">
                  <a16:creationId xmlns:a16="http://schemas.microsoft.com/office/drawing/2014/main" id="{B15C1E6A-EF06-6AC9-D909-682A44E44AB0}"/>
                </a:ext>
              </a:extLst>
            </p:cNvPr>
            <p:cNvSpPr txBox="1"/>
            <p:nvPr/>
          </p:nvSpPr>
          <p:spPr>
            <a:xfrm>
              <a:off x="5944957" y="3488823"/>
              <a:ext cx="2559132" cy="584775"/>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&lt;1</a:t>
              </a:r>
              <a:r>
                <a:rPr lang="en-US" sz="1600" dirty="0">
                  <a:latin typeface="Verdana" panose="020B0604030504040204" pitchFamily="34" charset="0"/>
                  <a:ea typeface="Verdana" panose="020B0604030504040204" pitchFamily="34" charset="0"/>
                  <a:cs typeface="Verdana" panose="020B0604030504040204" pitchFamily="34" charset="0"/>
                </a:rPr>
                <a:t> counter </a:t>
              </a: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per </a:t>
              </a:r>
              <a:r>
                <a:rPr lang="en-US" sz="1600" b="1" dirty="0">
                  <a:latin typeface="Verdana" panose="020B0604030504040204" pitchFamily="34" charset="0"/>
                  <a:ea typeface="Verdana" panose="020B0604030504040204" pitchFamily="34" charset="0"/>
                  <a:cs typeface="Verdana" panose="020B0604030504040204" pitchFamily="34" charset="0"/>
                </a:rPr>
                <a:t>DRAM row</a:t>
              </a:r>
              <a:endParaRPr lang="tr-TR" b="1" dirty="0">
                <a:latin typeface="Verdana" panose="020B0604030504040204" pitchFamily="34" charset="0"/>
                <a:ea typeface="Verdana" panose="020B0604030504040204" pitchFamily="34" charset="0"/>
                <a:cs typeface="Verdana" panose="020B0604030504040204" pitchFamily="34" charset="0"/>
              </a:endParaRPr>
            </a:p>
          </p:txBody>
        </p:sp>
        <p:sp>
          <p:nvSpPr>
            <p:cNvPr id="40" name="Metin kutusu 39">
              <a:extLst>
                <a:ext uri="{FF2B5EF4-FFF2-40B4-BE49-F238E27FC236}">
                  <a16:creationId xmlns:a16="http://schemas.microsoft.com/office/drawing/2014/main" id="{AADAE63E-33F2-2BC4-8114-60D558463671}"/>
                </a:ext>
              </a:extLst>
            </p:cNvPr>
            <p:cNvSpPr txBox="1"/>
            <p:nvPr/>
          </p:nvSpPr>
          <p:spPr>
            <a:xfrm>
              <a:off x="6324809" y="1266173"/>
              <a:ext cx="1841788" cy="307777"/>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Shared Counters</a:t>
              </a:r>
              <a:endParaRPr lang="tr-TR" sz="1400" dirty="0">
                <a:latin typeface="Verdana" panose="020B0604030504040204" pitchFamily="34" charset="0"/>
                <a:ea typeface="Verdana" panose="020B0604030504040204" pitchFamily="34" charset="0"/>
                <a:cs typeface="Verdana" panose="020B0604030504040204" pitchFamily="34" charset="0"/>
              </a:endParaRPr>
            </a:p>
          </p:txBody>
        </p:sp>
        <p:pic>
          <p:nvPicPr>
            <p:cNvPr id="41" name="Grafik 40" descr="Zar düz dolguyla">
              <a:extLst>
                <a:ext uri="{FF2B5EF4-FFF2-40B4-BE49-F238E27FC236}">
                  <a16:creationId xmlns:a16="http://schemas.microsoft.com/office/drawing/2014/main" id="{FC75A5F4-1FFD-F899-A0A1-B0D5DE4668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3955" y="2866639"/>
              <a:ext cx="689504" cy="689504"/>
            </a:xfrm>
            <a:prstGeom prst="rect">
              <a:avLst/>
            </a:prstGeom>
          </p:spPr>
        </p:pic>
        <p:cxnSp>
          <p:nvCxnSpPr>
            <p:cNvPr id="47" name="Düz Bağlayıcı 46">
              <a:extLst>
                <a:ext uri="{FF2B5EF4-FFF2-40B4-BE49-F238E27FC236}">
                  <a16:creationId xmlns:a16="http://schemas.microsoft.com/office/drawing/2014/main" id="{F4B7D170-5B36-1592-6B19-F27C3F10CADF}"/>
                </a:ext>
              </a:extLst>
            </p:cNvPr>
            <p:cNvCxnSpPr>
              <a:cxnSpLocks/>
            </p:cNvCxnSpPr>
            <p:nvPr/>
          </p:nvCxnSpPr>
          <p:spPr>
            <a:xfrm>
              <a:off x="6324809" y="2785338"/>
              <a:ext cx="1743076" cy="0"/>
            </a:xfrm>
            <a:prstGeom prst="line">
              <a:avLst/>
            </a:prstGeom>
            <a:ln w="28575">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4" name="Dikdörtgen 93">
              <a:extLst>
                <a:ext uri="{FF2B5EF4-FFF2-40B4-BE49-F238E27FC236}">
                  <a16:creationId xmlns:a16="http://schemas.microsoft.com/office/drawing/2014/main" id="{48A6C1E0-028D-EA84-6CE3-339E5C2A99A8}"/>
                </a:ext>
              </a:extLst>
            </p:cNvPr>
            <p:cNvSpPr/>
            <p:nvPr/>
          </p:nvSpPr>
          <p:spPr>
            <a:xfrm>
              <a:off x="7013800" y="1574903"/>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A</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5" name="Dikdörtgen 94">
              <a:extLst>
                <a:ext uri="{FF2B5EF4-FFF2-40B4-BE49-F238E27FC236}">
                  <a16:creationId xmlns:a16="http://schemas.microsoft.com/office/drawing/2014/main" id="{10564379-222C-2C8D-4E42-84E0F53DE68C}"/>
                </a:ext>
              </a:extLst>
            </p:cNvPr>
            <p:cNvSpPr/>
            <p:nvPr/>
          </p:nvSpPr>
          <p:spPr>
            <a:xfrm>
              <a:off x="7013800" y="1943991"/>
              <a:ext cx="115279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Counter B</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7" name="Dikdörtgen 96">
              <a:extLst>
                <a:ext uri="{FF2B5EF4-FFF2-40B4-BE49-F238E27FC236}">
                  <a16:creationId xmlns:a16="http://schemas.microsoft.com/office/drawing/2014/main" id="{CAD36743-E27E-0C07-CEB9-4F8535F4A785}"/>
                </a:ext>
              </a:extLst>
            </p:cNvPr>
            <p:cNvSpPr/>
            <p:nvPr/>
          </p:nvSpPr>
          <p:spPr>
            <a:xfrm>
              <a:off x="6298952" y="1574903"/>
              <a:ext cx="71484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Tag A</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98" name="Dikdörtgen 97">
              <a:extLst>
                <a:ext uri="{FF2B5EF4-FFF2-40B4-BE49-F238E27FC236}">
                  <a16:creationId xmlns:a16="http://schemas.microsoft.com/office/drawing/2014/main" id="{FF37EA92-43F5-97A7-C371-7433AC7ADDC5}"/>
                </a:ext>
              </a:extLst>
            </p:cNvPr>
            <p:cNvSpPr/>
            <p:nvPr/>
          </p:nvSpPr>
          <p:spPr>
            <a:xfrm>
              <a:off x="6298951" y="1943991"/>
              <a:ext cx="714847" cy="369332"/>
            </a:xfrm>
            <a:prstGeom prst="rect">
              <a:avLst/>
            </a:prstGeom>
            <a:solidFill>
              <a:srgbClr val="FFEBCD"/>
            </a:solidFill>
            <a:ln w="28575">
              <a:solidFill>
                <a:srgbClr val="E28700"/>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tx1"/>
                  </a:solidFill>
                  <a:latin typeface="Verdana" panose="020B0604030504040204" pitchFamily="34" charset="0"/>
                  <a:ea typeface="Verdana" panose="020B0604030504040204" pitchFamily="34" charset="0"/>
                  <a:cs typeface="Verdana" panose="020B0604030504040204" pitchFamily="34" charset="0"/>
                </a:rPr>
                <a:t>Tag B</a:t>
              </a:r>
              <a:endParaRPr lang="tr-TR" sz="1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104" name="Dikdörtgen 103">
            <a:extLst>
              <a:ext uri="{FF2B5EF4-FFF2-40B4-BE49-F238E27FC236}">
                <a16:creationId xmlns:a16="http://schemas.microsoft.com/office/drawing/2014/main" id="{E6C9C67C-A2C9-5AE5-B57D-093B384A71A2}"/>
              </a:ext>
            </a:extLst>
          </p:cNvPr>
          <p:cNvSpPr/>
          <p:nvPr/>
        </p:nvSpPr>
        <p:spPr bwMode="auto">
          <a:xfrm>
            <a:off x="6285465" y="4207089"/>
            <a:ext cx="2511297" cy="1453245"/>
          </a:xfrm>
          <a:prstGeom prst="rect">
            <a:avLst/>
          </a:prstGeom>
          <a:solidFill>
            <a:srgbClr val="FFE1E1"/>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rPr>
              <a:t>HIGH </a:t>
            </a:r>
            <a:endParaRPr kumimoji="0" lang="tr-TR" sz="1600" b="1" i="0" u="none" strike="noStrike" cap="none" normalizeH="0" baseline="0" dirty="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05" name="Dikdörtgen 104">
            <a:extLst>
              <a:ext uri="{FF2B5EF4-FFF2-40B4-BE49-F238E27FC236}">
                <a16:creationId xmlns:a16="http://schemas.microsoft.com/office/drawing/2014/main" id="{7B594EDC-57DE-641F-6ABA-8181A679DC1D}"/>
              </a:ext>
            </a:extLst>
          </p:cNvPr>
          <p:cNvSpPr/>
          <p:nvPr/>
        </p:nvSpPr>
        <p:spPr bwMode="auto">
          <a:xfrm>
            <a:off x="6285465" y="5660337"/>
            <a:ext cx="2511297" cy="754949"/>
          </a:xfrm>
          <a:prstGeom prst="rect">
            <a:avLst/>
          </a:prstGeom>
          <a:solidFill>
            <a:srgbClr val="C1FFDD"/>
          </a:solidFill>
          <a:ln w="38100" cap="flat" cmpd="sng"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dirty="0">
                <a:ln>
                  <a:noFill/>
                </a:ln>
                <a:solidFill>
                  <a:srgbClr val="00B050"/>
                </a:solidFill>
                <a:effectLst/>
                <a:latin typeface="Verdana" panose="020B0604030504040204" pitchFamily="34" charset="0"/>
                <a:ea typeface="Verdana" panose="020B0604030504040204" pitchFamily="34" charset="0"/>
                <a:cs typeface="Verdana" panose="020B0604030504040204" pitchFamily="34" charset="0"/>
              </a:rPr>
              <a:t>LOW</a:t>
            </a:r>
          </a:p>
        </p:txBody>
      </p:sp>
      <p:grpSp>
        <p:nvGrpSpPr>
          <p:cNvPr id="8" name="Grup 7">
            <a:extLst>
              <a:ext uri="{FF2B5EF4-FFF2-40B4-BE49-F238E27FC236}">
                <a16:creationId xmlns:a16="http://schemas.microsoft.com/office/drawing/2014/main" id="{F60F387B-0938-9002-C989-28E2CA5F6D7A}"/>
              </a:ext>
            </a:extLst>
          </p:cNvPr>
          <p:cNvGrpSpPr/>
          <p:nvPr/>
        </p:nvGrpSpPr>
        <p:grpSpPr>
          <a:xfrm>
            <a:off x="892914" y="5210002"/>
            <a:ext cx="2523364" cy="634503"/>
            <a:chOff x="4464050" y="4024517"/>
            <a:chExt cx="2523364" cy="634503"/>
          </a:xfrm>
        </p:grpSpPr>
        <p:sp>
          <p:nvSpPr>
            <p:cNvPr id="9" name="Dikdörtgen: Köşeleri Yuvarlatılmış 8">
              <a:extLst>
                <a:ext uri="{FF2B5EF4-FFF2-40B4-BE49-F238E27FC236}">
                  <a16:creationId xmlns:a16="http://schemas.microsoft.com/office/drawing/2014/main" id="{9D162E67-E93F-3F1B-FC5E-0ED20EBC2E0A}"/>
                </a:ext>
              </a:extLst>
            </p:cNvPr>
            <p:cNvSpPr/>
            <p:nvPr/>
          </p:nvSpPr>
          <p:spPr>
            <a:xfrm>
              <a:off x="4464050" y="4024517"/>
              <a:ext cx="2452930" cy="634503"/>
            </a:xfrm>
            <a:prstGeom prst="roundRect">
              <a:avLst/>
            </a:prstGeom>
            <a:solidFill>
              <a:schemeClr val="bg1">
                <a:lumMod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400">
                <a:latin typeface="Verdana" panose="020B0604030504040204" pitchFamily="34" charset="0"/>
                <a:ea typeface="Verdana" panose="020B0604030504040204" pitchFamily="34" charset="0"/>
                <a:cs typeface="Verdana" panose="020B0604030504040204" pitchFamily="34" charset="0"/>
              </a:endParaRPr>
            </a:p>
          </p:txBody>
        </p:sp>
        <p:pic>
          <p:nvPicPr>
            <p:cNvPr id="10" name="Grafik 9" descr="Uyarı düz dolguyla">
              <a:extLst>
                <a:ext uri="{FF2B5EF4-FFF2-40B4-BE49-F238E27FC236}">
                  <a16:creationId xmlns:a16="http://schemas.microsoft.com/office/drawing/2014/main" id="{C56F042A-16B2-F135-AB0E-D48DA4CD39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1330" y="4135946"/>
              <a:ext cx="411645" cy="411645"/>
            </a:xfrm>
            <a:prstGeom prst="rect">
              <a:avLst/>
            </a:prstGeom>
          </p:spPr>
        </p:pic>
        <p:sp>
          <p:nvSpPr>
            <p:cNvPr id="11" name="Metin kutusu 10">
              <a:extLst>
                <a:ext uri="{FF2B5EF4-FFF2-40B4-BE49-F238E27FC236}">
                  <a16:creationId xmlns:a16="http://schemas.microsoft.com/office/drawing/2014/main" id="{1E89E4EA-82CD-EC99-E163-39E9FC46FADC}"/>
                </a:ext>
              </a:extLst>
            </p:cNvPr>
            <p:cNvSpPr txBox="1"/>
            <p:nvPr/>
          </p:nvSpPr>
          <p:spPr>
            <a:xfrm>
              <a:off x="4831414" y="4146318"/>
              <a:ext cx="2156000" cy="415498"/>
            </a:xfrm>
            <a:prstGeom prst="rect">
              <a:avLst/>
            </a:prstGeom>
            <a:noFill/>
          </p:spPr>
          <p:txBody>
            <a:bodyPr wrap="square" rtlCol="0">
              <a:spAutoFit/>
            </a:bodyPr>
            <a:lstStyle/>
            <a:p>
              <a:pPr>
                <a:lnSpc>
                  <a:spcPct val="75000"/>
                </a:lnSpc>
              </a:pPr>
              <a:r>
                <a:rPr lang="en-US" sz="1400" dirty="0">
                  <a:solidFill>
                    <a:srgbClr val="FF0000"/>
                  </a:solidFill>
                  <a:latin typeface="Verdana" panose="020B0604030504040204" pitchFamily="34" charset="0"/>
                  <a:ea typeface="Verdana" panose="020B0604030504040204" pitchFamily="34" charset="0"/>
                  <a:cs typeface="Verdana" panose="020B0604030504040204" pitchFamily="34" charset="0"/>
                </a:rPr>
                <a:t>Many DRAM rows</a:t>
              </a:r>
            </a:p>
            <a:p>
              <a:pPr>
                <a:lnSpc>
                  <a:spcPct val="75000"/>
                </a:lnSpc>
              </a:pPr>
              <a:r>
                <a:rPr lang="en-US" sz="1400" dirty="0">
                  <a:solidFill>
                    <a:srgbClr val="FF0000"/>
                  </a:solidFill>
                  <a:latin typeface="Verdana" panose="020B0604030504040204" pitchFamily="34" charset="0"/>
                  <a:ea typeface="Verdana" panose="020B0604030504040204" pitchFamily="34" charset="0"/>
                  <a:cs typeface="Verdana" panose="020B0604030504040204" pitchFamily="34" charset="0"/>
                </a:rPr>
                <a:t>(e.g., &gt;1M)</a:t>
              </a:r>
            </a:p>
          </p:txBody>
        </p:sp>
      </p:grpSp>
      <p:grpSp>
        <p:nvGrpSpPr>
          <p:cNvPr id="17" name="Grup 16">
            <a:extLst>
              <a:ext uri="{FF2B5EF4-FFF2-40B4-BE49-F238E27FC236}">
                <a16:creationId xmlns:a16="http://schemas.microsoft.com/office/drawing/2014/main" id="{6C449EA0-6970-F15E-CF52-5C2F4C4156C6}"/>
              </a:ext>
            </a:extLst>
          </p:cNvPr>
          <p:cNvGrpSpPr/>
          <p:nvPr/>
        </p:nvGrpSpPr>
        <p:grpSpPr>
          <a:xfrm>
            <a:off x="6406582" y="5101431"/>
            <a:ext cx="2335969" cy="783909"/>
            <a:chOff x="4464050" y="4072937"/>
            <a:chExt cx="2335969" cy="783909"/>
          </a:xfrm>
        </p:grpSpPr>
        <p:sp>
          <p:nvSpPr>
            <p:cNvPr id="18" name="Dikdörtgen: Köşeleri Yuvarlatılmış 17">
              <a:extLst>
                <a:ext uri="{FF2B5EF4-FFF2-40B4-BE49-F238E27FC236}">
                  <a16:creationId xmlns:a16="http://schemas.microsoft.com/office/drawing/2014/main" id="{6DE6E6D6-FE74-18A8-9AF1-911D1238EE3D}"/>
                </a:ext>
              </a:extLst>
            </p:cNvPr>
            <p:cNvSpPr/>
            <p:nvPr/>
          </p:nvSpPr>
          <p:spPr>
            <a:xfrm>
              <a:off x="4464050" y="4072937"/>
              <a:ext cx="2335969" cy="783909"/>
            </a:xfrm>
            <a:prstGeom prst="roundRect">
              <a:avLst/>
            </a:prstGeom>
            <a:solidFill>
              <a:schemeClr val="bg1">
                <a:lumMod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sz="1400">
                <a:latin typeface="Verdana" panose="020B0604030504040204" pitchFamily="34" charset="0"/>
                <a:ea typeface="Verdana" panose="020B0604030504040204" pitchFamily="34" charset="0"/>
                <a:cs typeface="Verdana" panose="020B0604030504040204" pitchFamily="34" charset="0"/>
              </a:endParaRPr>
            </a:p>
          </p:txBody>
        </p:sp>
        <p:pic>
          <p:nvPicPr>
            <p:cNvPr id="19" name="Grafik 18" descr="Uyarı düz dolguyla">
              <a:extLst>
                <a:ext uri="{FF2B5EF4-FFF2-40B4-BE49-F238E27FC236}">
                  <a16:creationId xmlns:a16="http://schemas.microsoft.com/office/drawing/2014/main" id="{D5A51BE0-5D90-8DCC-6D5B-E7E80AD4F2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0002" y="4239624"/>
              <a:ext cx="411645" cy="411645"/>
            </a:xfrm>
            <a:prstGeom prst="rect">
              <a:avLst/>
            </a:prstGeom>
          </p:spPr>
        </p:pic>
        <p:sp>
          <p:nvSpPr>
            <p:cNvPr id="20" name="Metin kutusu 19">
              <a:extLst>
                <a:ext uri="{FF2B5EF4-FFF2-40B4-BE49-F238E27FC236}">
                  <a16:creationId xmlns:a16="http://schemas.microsoft.com/office/drawing/2014/main" id="{AB1856DD-F9C2-9A38-A714-38F0549A660A}"/>
                </a:ext>
              </a:extLst>
            </p:cNvPr>
            <p:cNvSpPr txBox="1"/>
            <p:nvPr/>
          </p:nvSpPr>
          <p:spPr>
            <a:xfrm>
              <a:off x="4981647" y="4199434"/>
              <a:ext cx="1818372" cy="577081"/>
            </a:xfrm>
            <a:prstGeom prst="rect">
              <a:avLst/>
            </a:prstGeom>
            <a:noFill/>
          </p:spPr>
          <p:txBody>
            <a:bodyPr wrap="square" rtlCol="0">
              <a:spAutoFit/>
            </a:bodyPr>
            <a:lstStyle/>
            <a:p>
              <a:pPr>
                <a:lnSpc>
                  <a:spcPct val="75000"/>
                </a:lnSpc>
              </a:pPr>
              <a:r>
                <a:rPr lang="en-US" sz="1400" dirty="0">
                  <a:solidFill>
                    <a:srgbClr val="FF0000"/>
                  </a:solidFill>
                  <a:latin typeface="Verdana" panose="020B0604030504040204" pitchFamily="34" charset="0"/>
                  <a:ea typeface="Verdana" panose="020B0604030504040204" pitchFamily="34" charset="0"/>
                  <a:cs typeface="Verdana" panose="020B0604030504040204" pitchFamily="34" charset="0"/>
                </a:rPr>
                <a:t>High DRAM bandwidth consumption</a:t>
              </a:r>
            </a:p>
          </p:txBody>
        </p:sp>
      </p:grpSp>
      <p:sp>
        <p:nvSpPr>
          <p:cNvPr id="28" name="TextBox 27">
            <a:extLst>
              <a:ext uri="{FF2B5EF4-FFF2-40B4-BE49-F238E27FC236}">
                <a16:creationId xmlns:a16="http://schemas.microsoft.com/office/drawing/2014/main" id="{8EB91019-4B8C-6D44-9E6B-3D2A89FE26BE}"/>
              </a:ext>
            </a:extLst>
          </p:cNvPr>
          <p:cNvSpPr txBox="1"/>
          <p:nvPr/>
        </p:nvSpPr>
        <p:spPr>
          <a:xfrm>
            <a:off x="3376801" y="6512883"/>
            <a:ext cx="2390398" cy="307777"/>
          </a:xfrm>
          <a:prstGeom prst="rect">
            <a:avLst/>
          </a:prstGeom>
          <a:noFill/>
        </p:spPr>
        <p:txBody>
          <a:bodyPr wrap="none" rtlCol="0">
            <a:spAutoFit/>
          </a:bodyPr>
          <a:lstStyle/>
          <a:p>
            <a:pPr algn="l"/>
            <a:r>
              <a:rPr lang="en-CH" sz="1400" b="1" dirty="0">
                <a:solidFill>
                  <a:srgbClr val="7030A0"/>
                </a:solidFill>
                <a:latin typeface="Verdana" panose="020B0604030504040204" pitchFamily="34" charset="0"/>
                <a:ea typeface="Verdana" panose="020B0604030504040204" pitchFamily="34" charset="0"/>
                <a:cs typeface="Verdana" panose="020B0604030504040204" pitchFamily="34" charset="0"/>
              </a:rPr>
              <a:t>[Bostanci+, HPCA’24]</a:t>
            </a:r>
          </a:p>
        </p:txBody>
      </p:sp>
    </p:spTree>
    <p:extLst>
      <p:ext uri="{BB962C8B-B14F-4D97-AF65-F5344CB8AC3E}">
        <p14:creationId xmlns:p14="http://schemas.microsoft.com/office/powerpoint/2010/main" val="327980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104" grpId="0" animBg="1"/>
      <p:bldP spid="10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873B-AB0C-6F27-F637-5E5B036DE1F5}"/>
              </a:ext>
            </a:extLst>
          </p:cNvPr>
          <p:cNvSpPr>
            <a:spLocks noGrp="1"/>
          </p:cNvSpPr>
          <p:nvPr>
            <p:ph type="title"/>
          </p:nvPr>
        </p:nvSpPr>
        <p:spPr/>
        <p:txBody>
          <a:bodyPr/>
          <a:lstStyle/>
          <a:p>
            <a:r>
              <a:rPr lang="en-GB" sz="3000" dirty="0"/>
              <a:t>Number of sibling rows activated </a:t>
            </a:r>
            <a:br>
              <a:rPr lang="en-GB" sz="3000" dirty="0"/>
            </a:br>
            <a:r>
              <a:rPr lang="en-GB" sz="3000" dirty="0"/>
              <a:t>before one sibling row is activated again</a:t>
            </a:r>
            <a:endParaRPr lang="en-CH" sz="3000" dirty="0"/>
          </a:p>
        </p:txBody>
      </p:sp>
      <p:pic>
        <p:nvPicPr>
          <p:cNvPr id="4" name="Picture 3">
            <a:extLst>
              <a:ext uri="{FF2B5EF4-FFF2-40B4-BE49-F238E27FC236}">
                <a16:creationId xmlns:a16="http://schemas.microsoft.com/office/drawing/2014/main" id="{03C3F91A-9F39-A430-E553-8C93522999E1}"/>
              </a:ext>
            </a:extLst>
          </p:cNvPr>
          <p:cNvPicPr>
            <a:picLocks noChangeAspect="1"/>
          </p:cNvPicPr>
          <p:nvPr/>
        </p:nvPicPr>
        <p:blipFill>
          <a:blip r:embed="rId2"/>
          <a:stretch>
            <a:fillRect/>
          </a:stretch>
        </p:blipFill>
        <p:spPr>
          <a:xfrm>
            <a:off x="128203" y="1491915"/>
            <a:ext cx="8883196" cy="3874170"/>
          </a:xfrm>
          <a:prstGeom prst="rect">
            <a:avLst/>
          </a:prstGeom>
        </p:spPr>
      </p:pic>
    </p:spTree>
    <p:extLst>
      <p:ext uri="{BB962C8B-B14F-4D97-AF65-F5344CB8AC3E}">
        <p14:creationId xmlns:p14="http://schemas.microsoft.com/office/powerpoint/2010/main" val="2487789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4D4903A-98EF-79EB-312E-1A96D4965171}"/>
              </a:ext>
            </a:extLst>
          </p:cNvPr>
          <p:cNvSpPr>
            <a:spLocks noGrp="1"/>
          </p:cNvSpPr>
          <p:nvPr>
            <p:ph idx="1"/>
          </p:nvPr>
        </p:nvSpPr>
        <p:spPr/>
        <p:txBody>
          <a:bodyPr/>
          <a:lstStyle/>
          <a:p>
            <a:r>
              <a:rPr lang="en-CH" sz="2800" dirty="0"/>
              <a:t>Adopt a </a:t>
            </a:r>
            <a:r>
              <a:rPr lang="en-CH" sz="2800" dirty="0">
                <a:solidFill>
                  <a:schemeClr val="accent1">
                    <a:lumMod val="75000"/>
                  </a:schemeClr>
                </a:solidFill>
              </a:rPr>
              <a:t>frequent item counting </a:t>
            </a:r>
            <a:r>
              <a:rPr lang="en-CH" sz="2800" dirty="0"/>
              <a:t>algorithm </a:t>
            </a:r>
          </a:p>
          <a:p>
            <a:pPr lvl="1">
              <a:buClr>
                <a:schemeClr val="tx1"/>
              </a:buClr>
            </a:pPr>
            <a:r>
              <a:rPr lang="en-CH" sz="2000" dirty="0">
                <a:solidFill>
                  <a:schemeClr val="accent4">
                    <a:lumMod val="75000"/>
                  </a:schemeClr>
                </a:solidFill>
              </a:rPr>
              <a:t>Area-efficient</a:t>
            </a:r>
            <a:r>
              <a:rPr lang="en-CH" sz="2000" dirty="0"/>
              <a:t>, fewer counters to track more DRAM rows</a:t>
            </a:r>
          </a:p>
          <a:p>
            <a:pPr lvl="1"/>
            <a:r>
              <a:rPr lang="en-CH" sz="2000" dirty="0"/>
              <a:t>ABACuS is compatible with other counter-based mitigations</a:t>
            </a:r>
            <a:endParaRPr lang="en-CH" sz="2200" dirty="0"/>
          </a:p>
          <a:p>
            <a:pPr marL="0" indent="0">
              <a:buNone/>
            </a:pPr>
            <a:endParaRPr lang="en-CH" sz="3000" dirty="0"/>
          </a:p>
          <a:p>
            <a:pPr marL="0" indent="0">
              <a:buNone/>
            </a:pPr>
            <a:endParaRPr lang="en-CH" sz="3000" dirty="0"/>
          </a:p>
        </p:txBody>
      </p:sp>
      <p:sp>
        <p:nvSpPr>
          <p:cNvPr id="5" name="Rounded Rectangle 6">
            <a:extLst>
              <a:ext uri="{FF2B5EF4-FFF2-40B4-BE49-F238E27FC236}">
                <a16:creationId xmlns:a16="http://schemas.microsoft.com/office/drawing/2014/main" id="{E1264B61-7664-59E9-723D-C8CB10A3D484}"/>
              </a:ext>
            </a:extLst>
          </p:cNvPr>
          <p:cNvSpPr/>
          <p:nvPr/>
        </p:nvSpPr>
        <p:spPr>
          <a:xfrm>
            <a:off x="1656520" y="2419670"/>
            <a:ext cx="5830960" cy="3176287"/>
          </a:xfrm>
          <a:prstGeom prst="rect">
            <a:avLst/>
          </a:prstGeom>
          <a:solidFill>
            <a:schemeClr val="bg1">
              <a:lumMod val="9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CH" sz="24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Table</a:t>
            </a:r>
            <a:endParaRPr lang="en-CH"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3D0346B9-4608-6873-7ADE-CECAA9A3E323}"/>
              </a:ext>
            </a:extLst>
          </p:cNvPr>
          <p:cNvSpPr>
            <a:spLocks noGrp="1"/>
          </p:cNvSpPr>
          <p:nvPr>
            <p:ph type="title"/>
          </p:nvPr>
        </p:nvSpPr>
        <p:spPr/>
        <p:txBody>
          <a:bodyPr/>
          <a:lstStyle/>
          <a:p>
            <a:r>
              <a:rPr lang="en-US" dirty="0" err="1"/>
              <a:t>ABACuS</a:t>
            </a:r>
            <a:r>
              <a:rPr lang="en-US" dirty="0"/>
              <a:t>: </a:t>
            </a:r>
            <a:r>
              <a:rPr lang="en-TR"/>
              <a:t>Key </a:t>
            </a:r>
            <a:r>
              <a:rPr lang="en-TR" dirty="0"/>
              <a:t>Components</a:t>
            </a:r>
          </a:p>
        </p:txBody>
      </p:sp>
      <p:sp>
        <p:nvSpPr>
          <p:cNvPr id="7" name="Rounded Rectangle 6">
            <a:extLst>
              <a:ext uri="{FF2B5EF4-FFF2-40B4-BE49-F238E27FC236}">
                <a16:creationId xmlns:a16="http://schemas.microsoft.com/office/drawing/2014/main" id="{1DAF8CCB-226F-A113-AE69-C8D6DDCCC994}"/>
              </a:ext>
            </a:extLst>
          </p:cNvPr>
          <p:cNvSpPr/>
          <p:nvPr/>
        </p:nvSpPr>
        <p:spPr>
          <a:xfrm>
            <a:off x="3167209" y="2880360"/>
            <a:ext cx="4173598" cy="1356360"/>
          </a:xfrm>
          <a:prstGeom prst="round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p>
        </p:txBody>
      </p:sp>
      <p:sp>
        <p:nvSpPr>
          <p:cNvPr id="8" name="Rounded Rectangle 7">
            <a:extLst>
              <a:ext uri="{FF2B5EF4-FFF2-40B4-BE49-F238E27FC236}">
                <a16:creationId xmlns:a16="http://schemas.microsoft.com/office/drawing/2014/main" id="{CE56D796-E076-1A4A-C045-574502936C5F}"/>
              </a:ext>
            </a:extLst>
          </p:cNvPr>
          <p:cNvSpPr/>
          <p:nvPr/>
        </p:nvSpPr>
        <p:spPr>
          <a:xfrm>
            <a:off x="3356628" y="3342035"/>
            <a:ext cx="3794760" cy="350520"/>
          </a:xfrm>
          <a:prstGeom prst="roundRect">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latin typeface="Verdana" panose="020B0604030504040204" pitchFamily="34" charset="0"/>
                <a:ea typeface="Verdana" panose="020B0604030504040204" pitchFamily="34" charset="0"/>
                <a:cs typeface="Verdana" panose="020B0604030504040204" pitchFamily="34" charset="0"/>
              </a:rPr>
              <a:t>Row Activation Counter (RAC)</a:t>
            </a:r>
          </a:p>
        </p:txBody>
      </p:sp>
      <p:sp>
        <p:nvSpPr>
          <p:cNvPr id="9" name="Rounded Rectangle 8">
            <a:extLst>
              <a:ext uri="{FF2B5EF4-FFF2-40B4-BE49-F238E27FC236}">
                <a16:creationId xmlns:a16="http://schemas.microsoft.com/office/drawing/2014/main" id="{1FE52363-DA4C-81BC-D5FC-718BB93120D6}"/>
              </a:ext>
            </a:extLst>
          </p:cNvPr>
          <p:cNvSpPr/>
          <p:nvPr/>
        </p:nvSpPr>
        <p:spPr>
          <a:xfrm>
            <a:off x="3356628" y="3797637"/>
            <a:ext cx="3794760" cy="350520"/>
          </a:xfrm>
          <a:prstGeom prst="roundRect">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latin typeface="Verdana" panose="020B0604030504040204" pitchFamily="34" charset="0"/>
                <a:ea typeface="Verdana" panose="020B0604030504040204" pitchFamily="34" charset="0"/>
                <a:cs typeface="Verdana" panose="020B0604030504040204" pitchFamily="34" charset="0"/>
              </a:rPr>
              <a:t>Sibling Activation Vector (SAV)</a:t>
            </a:r>
          </a:p>
        </p:txBody>
      </p:sp>
      <p:sp>
        <p:nvSpPr>
          <p:cNvPr id="10" name="Rounded Rectangle 9">
            <a:extLst>
              <a:ext uri="{FF2B5EF4-FFF2-40B4-BE49-F238E27FC236}">
                <a16:creationId xmlns:a16="http://schemas.microsoft.com/office/drawing/2014/main" id="{25F7ABCF-F746-5C97-39B4-40F35B6C70DB}"/>
              </a:ext>
            </a:extLst>
          </p:cNvPr>
          <p:cNvSpPr/>
          <p:nvPr/>
        </p:nvSpPr>
        <p:spPr>
          <a:xfrm>
            <a:off x="3167209" y="4350833"/>
            <a:ext cx="4173598" cy="418242"/>
          </a:xfrm>
          <a:prstGeom prst="round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p>
        </p:txBody>
      </p:sp>
      <p:sp>
        <p:nvSpPr>
          <p:cNvPr id="13" name="Rounded Rectangle 12">
            <a:extLst>
              <a:ext uri="{FF2B5EF4-FFF2-40B4-BE49-F238E27FC236}">
                <a16:creationId xmlns:a16="http://schemas.microsoft.com/office/drawing/2014/main" id="{5444C987-0102-6F16-F42A-354DFB5C8F5D}"/>
              </a:ext>
            </a:extLst>
          </p:cNvPr>
          <p:cNvSpPr/>
          <p:nvPr/>
        </p:nvSpPr>
        <p:spPr>
          <a:xfrm>
            <a:off x="3167209" y="5074733"/>
            <a:ext cx="4173598" cy="418242"/>
          </a:xfrm>
          <a:prstGeom prst="round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p>
        </p:txBody>
      </p:sp>
      <p:sp>
        <p:nvSpPr>
          <p:cNvPr id="14" name="TextBox 13">
            <a:extLst>
              <a:ext uri="{FF2B5EF4-FFF2-40B4-BE49-F238E27FC236}">
                <a16:creationId xmlns:a16="http://schemas.microsoft.com/office/drawing/2014/main" id="{86BCD90C-1E7F-0054-F317-F6B5C46D221F}"/>
              </a:ext>
            </a:extLst>
          </p:cNvPr>
          <p:cNvSpPr txBox="1"/>
          <p:nvPr/>
        </p:nvSpPr>
        <p:spPr>
          <a:xfrm rot="5400000">
            <a:off x="3805127"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8EDFD80-5A89-99A8-CD10-3FB354B3CAE0}"/>
              </a:ext>
            </a:extLst>
          </p:cNvPr>
          <p:cNvSpPr txBox="1"/>
          <p:nvPr/>
        </p:nvSpPr>
        <p:spPr>
          <a:xfrm rot="5400000">
            <a:off x="4487459"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61B661F3-1D64-90DE-1917-EC3BB58C61C9}"/>
              </a:ext>
            </a:extLst>
          </p:cNvPr>
          <p:cNvSpPr txBox="1"/>
          <p:nvPr/>
        </p:nvSpPr>
        <p:spPr>
          <a:xfrm rot="5400000">
            <a:off x="5169791"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5948DEB0-809F-17B0-D818-C75300BD35A1}"/>
              </a:ext>
            </a:extLst>
          </p:cNvPr>
          <p:cNvSpPr txBox="1"/>
          <p:nvPr/>
        </p:nvSpPr>
        <p:spPr>
          <a:xfrm rot="5400000">
            <a:off x="6534456"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83A6BC62-C0DA-8ED4-D7C4-27F1BD8D4630}"/>
              </a:ext>
            </a:extLst>
          </p:cNvPr>
          <p:cNvSpPr txBox="1"/>
          <p:nvPr/>
        </p:nvSpPr>
        <p:spPr>
          <a:xfrm rot="5400000">
            <a:off x="5852123" y="4739816"/>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3" name="Rounded Rectangle 12">
            <a:extLst>
              <a:ext uri="{FF2B5EF4-FFF2-40B4-BE49-F238E27FC236}">
                <a16:creationId xmlns:a16="http://schemas.microsoft.com/office/drawing/2014/main" id="{2959202A-7005-EC11-37A8-CD088BE2C4E3}"/>
              </a:ext>
            </a:extLst>
          </p:cNvPr>
          <p:cNvSpPr/>
          <p:nvPr/>
        </p:nvSpPr>
        <p:spPr>
          <a:xfrm>
            <a:off x="2394889" y="5741357"/>
            <a:ext cx="4173598" cy="418242"/>
          </a:xfrm>
          <a:prstGeom prst="roundRect">
            <a:avLst/>
          </a:prstGeom>
          <a:solidFill>
            <a:srgbClr val="C585D9"/>
          </a:solidFill>
          <a:ln w="38100">
            <a:solidFill>
              <a:srgbClr val="85319F"/>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Spillover Counter</a:t>
            </a:r>
            <a:endParaRPr lang="en-CH" sz="2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Rounded Corners 5">
            <a:extLst>
              <a:ext uri="{FF2B5EF4-FFF2-40B4-BE49-F238E27FC236}">
                <a16:creationId xmlns:a16="http://schemas.microsoft.com/office/drawing/2014/main" id="{3FBB777F-0B9D-756F-B40E-252BB6D37575}"/>
              </a:ext>
            </a:extLst>
          </p:cNvPr>
          <p:cNvSpPr/>
          <p:nvPr/>
        </p:nvSpPr>
        <p:spPr>
          <a:xfrm>
            <a:off x="1734590" y="2880360"/>
            <a:ext cx="1099490" cy="1356359"/>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Verdana" panose="020B0604030504040204" pitchFamily="34" charset="0"/>
                <a:ea typeface="Verdana" panose="020B0604030504040204" pitchFamily="34" charset="0"/>
                <a:cs typeface="Verdana" panose="020B0604030504040204" pitchFamily="34" charset="0"/>
              </a:rPr>
              <a:t>RowID</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1" name="Rectangle: Rounded Corners 10">
            <a:extLst>
              <a:ext uri="{FF2B5EF4-FFF2-40B4-BE49-F238E27FC236}">
                <a16:creationId xmlns:a16="http://schemas.microsoft.com/office/drawing/2014/main" id="{9C9A2998-0B70-9D72-7B28-349B70D4569D}"/>
              </a:ext>
            </a:extLst>
          </p:cNvPr>
          <p:cNvSpPr/>
          <p:nvPr/>
        </p:nvSpPr>
        <p:spPr>
          <a:xfrm>
            <a:off x="1734182" y="4350833"/>
            <a:ext cx="1099898" cy="418242"/>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Verdana" panose="020B0604030504040204" pitchFamily="34" charset="0"/>
                <a:ea typeface="Verdana" panose="020B0604030504040204" pitchFamily="34" charset="0"/>
                <a:cs typeface="Verdana" panose="020B0604030504040204" pitchFamily="34" charset="0"/>
              </a:rPr>
              <a:t>RowID</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2" name="Rectangle: Rounded Corners 11">
            <a:extLst>
              <a:ext uri="{FF2B5EF4-FFF2-40B4-BE49-F238E27FC236}">
                <a16:creationId xmlns:a16="http://schemas.microsoft.com/office/drawing/2014/main" id="{77E1AC53-2F15-05C4-FFD4-73121C1F2074}"/>
              </a:ext>
            </a:extLst>
          </p:cNvPr>
          <p:cNvSpPr/>
          <p:nvPr/>
        </p:nvSpPr>
        <p:spPr>
          <a:xfrm>
            <a:off x="1734182" y="5069932"/>
            <a:ext cx="1099898" cy="418242"/>
          </a:xfrm>
          <a:prstGeom prst="roundRect">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Verdana" panose="020B0604030504040204" pitchFamily="34" charset="0"/>
                <a:ea typeface="Verdana" panose="020B0604030504040204" pitchFamily="34" charset="0"/>
                <a:cs typeface="Verdana" panose="020B0604030504040204" pitchFamily="34" charset="0"/>
              </a:rPr>
              <a:t>RowID</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D7FB795F-61A6-65A0-5031-C70A42D64A90}"/>
              </a:ext>
            </a:extLst>
          </p:cNvPr>
          <p:cNvSpPr txBox="1"/>
          <p:nvPr/>
        </p:nvSpPr>
        <p:spPr>
          <a:xfrm rot="5400000">
            <a:off x="2161599" y="4732437"/>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20" name="TextBox 19">
            <a:extLst>
              <a:ext uri="{FF2B5EF4-FFF2-40B4-BE49-F238E27FC236}">
                <a16:creationId xmlns:a16="http://schemas.microsoft.com/office/drawing/2014/main" id="{20319D14-548E-D3CA-7884-0F6CBACA37A8}"/>
              </a:ext>
            </a:extLst>
          </p:cNvPr>
          <p:cNvSpPr txBox="1"/>
          <p:nvPr/>
        </p:nvSpPr>
        <p:spPr>
          <a:xfrm rot="5400000">
            <a:off x="2878831" y="4732437"/>
            <a:ext cx="357790" cy="369332"/>
          </a:xfrm>
          <a:prstGeom prst="rect">
            <a:avLst/>
          </a:prstGeom>
          <a:noFill/>
        </p:spPr>
        <p:txBody>
          <a:bodyPr wrap="none" rtlCol="0">
            <a:spAutoFit/>
          </a:bodyPr>
          <a:lstStyle/>
          <a:p>
            <a:pPr algn="l"/>
            <a:r>
              <a:rPr lang="en-CH" dirty="0">
                <a:latin typeface="Cambria" panose="02040503050406030204" pitchFamily="18" charset="0"/>
                <a:ea typeface="Cambria" panose="02040503050406030204" pitchFamily="18" charset="0"/>
              </a:rPr>
              <a:t>…</a:t>
            </a:r>
          </a:p>
        </p:txBody>
      </p:sp>
      <p:sp>
        <p:nvSpPr>
          <p:cNvPr id="21" name="Arrow: Right 20">
            <a:extLst>
              <a:ext uri="{FF2B5EF4-FFF2-40B4-BE49-F238E27FC236}">
                <a16:creationId xmlns:a16="http://schemas.microsoft.com/office/drawing/2014/main" id="{0EBCFDDA-0B00-0FCF-A79F-A14296E0E80D}"/>
              </a:ext>
            </a:extLst>
          </p:cNvPr>
          <p:cNvSpPr/>
          <p:nvPr/>
        </p:nvSpPr>
        <p:spPr>
          <a:xfrm>
            <a:off x="2873060" y="3491531"/>
            <a:ext cx="228915" cy="134015"/>
          </a:xfrm>
          <a:prstGeom prst="rightArrow">
            <a:avLst>
              <a:gd name="adj1" fmla="val 50000"/>
              <a:gd name="adj2" fmla="val 119296"/>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2" name="Arrow: Right 21">
            <a:extLst>
              <a:ext uri="{FF2B5EF4-FFF2-40B4-BE49-F238E27FC236}">
                <a16:creationId xmlns:a16="http://schemas.microsoft.com/office/drawing/2014/main" id="{10DDABA9-23AB-292B-0D42-5CF45935667A}"/>
              </a:ext>
            </a:extLst>
          </p:cNvPr>
          <p:cNvSpPr/>
          <p:nvPr/>
        </p:nvSpPr>
        <p:spPr>
          <a:xfrm>
            <a:off x="2873059" y="4492946"/>
            <a:ext cx="228915" cy="134015"/>
          </a:xfrm>
          <a:prstGeom prst="rightArrow">
            <a:avLst>
              <a:gd name="adj1" fmla="val 50000"/>
              <a:gd name="adj2" fmla="val 119296"/>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3" name="Arrow: Right 22">
            <a:extLst>
              <a:ext uri="{FF2B5EF4-FFF2-40B4-BE49-F238E27FC236}">
                <a16:creationId xmlns:a16="http://schemas.microsoft.com/office/drawing/2014/main" id="{50147941-2F61-6AAD-641A-8B7B783D3DAE}"/>
              </a:ext>
            </a:extLst>
          </p:cNvPr>
          <p:cNvSpPr/>
          <p:nvPr/>
        </p:nvSpPr>
        <p:spPr>
          <a:xfrm>
            <a:off x="2873059" y="5219704"/>
            <a:ext cx="228915" cy="134015"/>
          </a:xfrm>
          <a:prstGeom prst="rightArrow">
            <a:avLst>
              <a:gd name="adj1" fmla="val 50000"/>
              <a:gd name="adj2" fmla="val 119296"/>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24" name="Right Brace 23">
            <a:extLst>
              <a:ext uri="{FF2B5EF4-FFF2-40B4-BE49-F238E27FC236}">
                <a16:creationId xmlns:a16="http://schemas.microsoft.com/office/drawing/2014/main" id="{0ACDBDF8-9336-2AEF-5E99-8BC9B247D71E}"/>
              </a:ext>
            </a:extLst>
          </p:cNvPr>
          <p:cNvSpPr/>
          <p:nvPr/>
        </p:nvSpPr>
        <p:spPr>
          <a:xfrm>
            <a:off x="7620000" y="2419670"/>
            <a:ext cx="352954" cy="3176287"/>
          </a:xfrm>
          <a:prstGeom prst="rightBrace">
            <a:avLst>
              <a:gd name="adj1" fmla="val 12059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F1104B94-58C7-5363-E7F9-6E2962C8AC50}"/>
              </a:ext>
            </a:extLst>
          </p:cNvPr>
          <p:cNvSpPr txBox="1"/>
          <p:nvPr/>
        </p:nvSpPr>
        <p:spPr>
          <a:xfrm>
            <a:off x="7985250" y="3776980"/>
            <a:ext cx="1120820" cy="461665"/>
          </a:xfrm>
          <a:prstGeom prst="rect">
            <a:avLst/>
          </a:prstGeom>
          <a:noFill/>
        </p:spPr>
        <p:txBody>
          <a:bodyPr wrap="none" rtlCol="0">
            <a:spAutoFit/>
          </a:bodyPr>
          <a:lstStyle/>
          <a:p>
            <a:pPr algn="l"/>
            <a:r>
              <a:rPr lang="en-US" sz="2400" dirty="0" err="1">
                <a:latin typeface="Verdana" panose="020B0604030504040204" pitchFamily="34" charset="0"/>
                <a:ea typeface="Verdana" panose="020B0604030504040204" pitchFamily="34" charset="0"/>
              </a:rPr>
              <a:t>N</a:t>
            </a:r>
            <a:r>
              <a:rPr lang="en-US" sz="2400" baseline="-25000" dirty="0" err="1">
                <a:latin typeface="Verdana" panose="020B0604030504040204" pitchFamily="34" charset="0"/>
                <a:ea typeface="Verdana" panose="020B0604030504040204" pitchFamily="34" charset="0"/>
              </a:rPr>
              <a:t>entries</a:t>
            </a:r>
            <a:endParaRPr lang="en-US" sz="2400" baseline="-25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916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3" grpId="0" animBg="1"/>
      <p:bldP spid="14" grpId="0"/>
      <p:bldP spid="15" grpId="0"/>
      <p:bldP spid="16" grpId="0"/>
      <p:bldP spid="17" grpId="0"/>
      <p:bldP spid="18" grpId="0"/>
      <p:bldP spid="3" grpId="0" animBg="1"/>
      <p:bldP spid="6" grpId="0" animBg="1"/>
      <p:bldP spid="11" grpId="0" animBg="1"/>
      <p:bldP spid="12" grpId="0" animBg="1"/>
      <p:bldP spid="19" grpId="0"/>
      <p:bldP spid="20" grpId="0"/>
      <p:bldP spid="21" grpId="0" animBg="1"/>
      <p:bldP spid="22" grpId="0" animBg="1"/>
      <p:bldP spid="23" grpId="0" animBg="1"/>
      <p:bldP spid="24"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Content Placeholder 5">
            <a:extLst>
              <a:ext uri="{FF2B5EF4-FFF2-40B4-BE49-F238E27FC236}">
                <a16:creationId xmlns:a16="http://schemas.microsoft.com/office/drawing/2014/main" id="{F93B189B-2D91-944B-B2B0-CFBBFE69F33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tretch>
            <a:fillRect/>
          </a:stretch>
        </p:blipFill>
        <p:spPr>
          <a:xfrm>
            <a:off x="2859743" y="355545"/>
            <a:ext cx="3200400" cy="3200400"/>
          </a:xfrm>
        </p:spPr>
      </p:pic>
      <p:sp>
        <p:nvSpPr>
          <p:cNvPr id="2" name="标题 1">
            <a:extLst>
              <a:ext uri="{FF2B5EF4-FFF2-40B4-BE49-F238E27FC236}">
                <a16:creationId xmlns:a16="http://schemas.microsoft.com/office/drawing/2014/main" id="{521CC41E-6B94-4B7A-9C13-FAAAF976E486}"/>
              </a:ext>
            </a:extLst>
          </p:cNvPr>
          <p:cNvSpPr>
            <a:spLocks noGrp="1"/>
          </p:cNvSpPr>
          <p:nvPr>
            <p:ph type="title"/>
          </p:nvPr>
        </p:nvSpPr>
        <p:spPr/>
        <p:txBody>
          <a:bodyPr/>
          <a:lstStyle/>
          <a:p>
            <a:r>
              <a:rPr lang="en-US" altLang="zh-CN" dirty="0"/>
              <a:t>DRAM Organization</a:t>
            </a:r>
            <a:endParaRPr lang="zh-CN" altLang="en-US" dirty="0"/>
          </a:p>
        </p:txBody>
      </p:sp>
      <p:sp>
        <p:nvSpPr>
          <p:cNvPr id="40" name="Rounded Rectangle 39">
            <a:extLst>
              <a:ext uri="{FF2B5EF4-FFF2-40B4-BE49-F238E27FC236}">
                <a16:creationId xmlns:a16="http://schemas.microsoft.com/office/drawing/2014/main" id="{CBF73326-9FC5-8149-9B08-D06E138FB2E7}"/>
              </a:ext>
            </a:extLst>
          </p:cNvPr>
          <p:cNvSpPr/>
          <p:nvPr/>
        </p:nvSpPr>
        <p:spPr>
          <a:xfrm>
            <a:off x="3030944" y="1879808"/>
            <a:ext cx="603903" cy="446283"/>
          </a:xfrm>
          <a:prstGeom prst="roundRect">
            <a:avLst/>
          </a:prstGeom>
          <a:solidFill>
            <a:schemeClr val="accent1">
              <a:alpha val="0"/>
            </a:schemeClr>
          </a:solidFill>
          <a:ln w="73025">
            <a:solidFill>
              <a:srgbClr val="D17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grpSp>
        <p:nvGrpSpPr>
          <p:cNvPr id="52" name="Group 51">
            <a:extLst>
              <a:ext uri="{FF2B5EF4-FFF2-40B4-BE49-F238E27FC236}">
                <a16:creationId xmlns:a16="http://schemas.microsoft.com/office/drawing/2014/main" id="{76B4D213-8D00-704F-81A4-FEB2EF5A85DC}"/>
              </a:ext>
            </a:extLst>
          </p:cNvPr>
          <p:cNvGrpSpPr/>
          <p:nvPr/>
        </p:nvGrpSpPr>
        <p:grpSpPr>
          <a:xfrm>
            <a:off x="105836" y="2060137"/>
            <a:ext cx="3363872" cy="4004576"/>
            <a:chOff x="105836" y="2060137"/>
            <a:chExt cx="3363872" cy="4004576"/>
          </a:xfrm>
        </p:grpSpPr>
        <p:sp>
          <p:nvSpPr>
            <p:cNvPr id="226" name="Rounded Rectangle 225">
              <a:extLst>
                <a:ext uri="{FF2B5EF4-FFF2-40B4-BE49-F238E27FC236}">
                  <a16:creationId xmlns:a16="http://schemas.microsoft.com/office/drawing/2014/main" id="{1938D7CB-CD0C-1942-8167-505B4E160E44}"/>
                </a:ext>
              </a:extLst>
            </p:cNvPr>
            <p:cNvSpPr>
              <a:spLocks noChangeAspect="1"/>
            </p:cNvSpPr>
            <p:nvPr/>
          </p:nvSpPr>
          <p:spPr>
            <a:xfrm>
              <a:off x="105836" y="3265304"/>
              <a:ext cx="2796723" cy="2367191"/>
            </a:xfrm>
            <a:prstGeom prst="roundRect">
              <a:avLst>
                <a:gd name="adj" fmla="val 5443"/>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27" name="TextBox 257">
              <a:extLst>
                <a:ext uri="{FF2B5EF4-FFF2-40B4-BE49-F238E27FC236}">
                  <a16:creationId xmlns:a16="http://schemas.microsoft.com/office/drawing/2014/main" id="{EFF2ED2E-99D9-D34A-9D69-33F612772A0D}"/>
                </a:ext>
              </a:extLst>
            </p:cNvPr>
            <p:cNvSpPr txBox="1">
              <a:spLocks noChangeAspect="1"/>
            </p:cNvSpPr>
            <p:nvPr/>
          </p:nvSpPr>
          <p:spPr>
            <a:xfrm>
              <a:off x="639340" y="5843114"/>
              <a:ext cx="1729713" cy="22159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dirty="0">
                  <a:ln>
                    <a:noFill/>
                  </a:ln>
                  <a:solidFill>
                    <a:srgbClr val="BD5511"/>
                  </a:solidFill>
                  <a:effectLst/>
                  <a:uLnTx/>
                  <a:uFillTx/>
                  <a:latin typeface="Verdana" panose="020B0604030504040204" pitchFamily="34" charset="0"/>
                  <a:ea typeface="Verdana" panose="020B0604030504040204" pitchFamily="34" charset="0"/>
                </a:rPr>
                <a:t>DRAM Chip</a:t>
              </a:r>
            </a:p>
          </p:txBody>
        </p:sp>
        <p:cxnSp>
          <p:nvCxnSpPr>
            <p:cNvPr id="228" name="Straight Connector 85">
              <a:extLst>
                <a:ext uri="{FF2B5EF4-FFF2-40B4-BE49-F238E27FC236}">
                  <a16:creationId xmlns:a16="http://schemas.microsoft.com/office/drawing/2014/main" id="{7BBB9C99-F034-2340-8974-AB558463FB61}"/>
                </a:ext>
              </a:extLst>
            </p:cNvPr>
            <p:cNvCxnSpPr>
              <a:cxnSpLocks noChangeAspect="1"/>
            </p:cNvCxnSpPr>
            <p:nvPr/>
          </p:nvCxnSpPr>
          <p:spPr>
            <a:xfrm>
              <a:off x="496433" y="4448899"/>
              <a:ext cx="2023671" cy="0"/>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29" name="Straight Connector 85">
              <a:extLst>
                <a:ext uri="{FF2B5EF4-FFF2-40B4-BE49-F238E27FC236}">
                  <a16:creationId xmlns:a16="http://schemas.microsoft.com/office/drawing/2014/main" id="{7D910EA9-378A-444A-8DB9-B2532E3938DE}"/>
                </a:ext>
              </a:extLst>
            </p:cNvPr>
            <p:cNvCxnSpPr>
              <a:cxnSpLocks noChangeAspect="1"/>
            </p:cNvCxnSpPr>
            <p:nvPr/>
          </p:nvCxnSpPr>
          <p:spPr>
            <a:xfrm>
              <a:off x="2520095" y="4212343"/>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0" name="Straight Connector 85">
              <a:extLst>
                <a:ext uri="{FF2B5EF4-FFF2-40B4-BE49-F238E27FC236}">
                  <a16:creationId xmlns:a16="http://schemas.microsoft.com/office/drawing/2014/main" id="{1C32DF1A-B94A-C447-8D28-AD547AD3B1B1}"/>
                </a:ext>
              </a:extLst>
            </p:cNvPr>
            <p:cNvCxnSpPr>
              <a:cxnSpLocks noChangeAspect="1"/>
            </p:cNvCxnSpPr>
            <p:nvPr/>
          </p:nvCxnSpPr>
          <p:spPr>
            <a:xfrm>
              <a:off x="1976572" y="4202868"/>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1" name="Straight Connector 85">
              <a:extLst>
                <a:ext uri="{FF2B5EF4-FFF2-40B4-BE49-F238E27FC236}">
                  <a16:creationId xmlns:a16="http://schemas.microsoft.com/office/drawing/2014/main" id="{AC967B57-4953-D847-8E3D-BC46BC05919C}"/>
                </a:ext>
              </a:extLst>
            </p:cNvPr>
            <p:cNvCxnSpPr>
              <a:cxnSpLocks noChangeAspect="1"/>
            </p:cNvCxnSpPr>
            <p:nvPr/>
          </p:nvCxnSpPr>
          <p:spPr>
            <a:xfrm>
              <a:off x="1463380" y="4195279"/>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cxnSp>
          <p:nvCxnSpPr>
            <p:cNvPr id="232" name="Straight Connector 85">
              <a:extLst>
                <a:ext uri="{FF2B5EF4-FFF2-40B4-BE49-F238E27FC236}">
                  <a16:creationId xmlns:a16="http://schemas.microsoft.com/office/drawing/2014/main" id="{05057CCD-3559-D348-A913-100938340A28}"/>
                </a:ext>
              </a:extLst>
            </p:cNvPr>
            <p:cNvCxnSpPr>
              <a:cxnSpLocks noChangeAspect="1"/>
            </p:cNvCxnSpPr>
            <p:nvPr/>
          </p:nvCxnSpPr>
          <p:spPr>
            <a:xfrm>
              <a:off x="915310" y="4185139"/>
              <a:ext cx="0" cy="492062"/>
            </a:xfrm>
            <a:prstGeom prst="line">
              <a:avLst/>
            </a:prstGeom>
            <a:ln w="12700">
              <a:solidFill>
                <a:srgbClr val="D17372"/>
              </a:solidFill>
            </a:ln>
          </p:spPr>
          <p:style>
            <a:lnRef idx="1">
              <a:schemeClr val="accent1"/>
            </a:lnRef>
            <a:fillRef idx="0">
              <a:schemeClr val="accent1"/>
            </a:fillRef>
            <a:effectRef idx="0">
              <a:schemeClr val="accent1"/>
            </a:effectRef>
            <a:fontRef idx="minor">
              <a:schemeClr val="tx1"/>
            </a:fontRef>
          </p:style>
        </p:cxnSp>
        <p:grpSp>
          <p:nvGrpSpPr>
            <p:cNvPr id="273" name="Group 272">
              <a:extLst>
                <a:ext uri="{FF2B5EF4-FFF2-40B4-BE49-F238E27FC236}">
                  <a16:creationId xmlns:a16="http://schemas.microsoft.com/office/drawing/2014/main" id="{68B2851D-CAEE-C340-A99F-C8FBBDE60F07}"/>
                </a:ext>
              </a:extLst>
            </p:cNvPr>
            <p:cNvGrpSpPr>
              <a:grpSpLocks noChangeAspect="1"/>
            </p:cNvGrpSpPr>
            <p:nvPr/>
          </p:nvGrpSpPr>
          <p:grpSpPr>
            <a:xfrm>
              <a:off x="2323574" y="3356574"/>
              <a:ext cx="393008" cy="841154"/>
              <a:chOff x="5058786" y="1898707"/>
              <a:chExt cx="238186" cy="509790"/>
            </a:xfrm>
          </p:grpSpPr>
          <p:sp>
            <p:nvSpPr>
              <p:cNvPr id="274" name="Rounded Rectangle 273">
                <a:extLst>
                  <a:ext uri="{FF2B5EF4-FFF2-40B4-BE49-F238E27FC236}">
                    <a16:creationId xmlns:a16="http://schemas.microsoft.com/office/drawing/2014/main" id="{5ECB4A4F-05DD-D547-81A6-3689D8E36F3B}"/>
                  </a:ext>
                </a:extLst>
              </p:cNvPr>
              <p:cNvSpPr/>
              <p:nvPr/>
            </p:nvSpPr>
            <p:spPr>
              <a:xfrm rot="5400000">
                <a:off x="4931182" y="2042707"/>
                <a:ext cx="493394" cy="238186"/>
              </a:xfrm>
              <a:prstGeom prst="roundRect">
                <a:avLst>
                  <a:gd name="adj" fmla="val 5443"/>
                </a:avLst>
              </a:prstGeom>
              <a:solidFill>
                <a:srgbClr val="F2F8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75" name="矩形 22">
                <a:extLst>
                  <a:ext uri="{FF2B5EF4-FFF2-40B4-BE49-F238E27FC236}">
                    <a16:creationId xmlns:a16="http://schemas.microsoft.com/office/drawing/2014/main" id="{99C4E9E0-1306-4346-85B1-5B0DFE7B9943}"/>
                  </a:ext>
                </a:extLst>
              </p:cNvPr>
              <p:cNvSpPr/>
              <p:nvPr/>
            </p:nvSpPr>
            <p:spPr>
              <a:xfrm rot="5400000">
                <a:off x="4924703" y="2039965"/>
                <a:ext cx="506354" cy="223837"/>
              </a:xfrm>
              <a:prstGeom prst="rect">
                <a:avLst/>
              </a:prstGeom>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a:ln>
                      <a:noFill/>
                    </a:ln>
                    <a:solidFill>
                      <a:srgbClr val="70AD47">
                        <a:lumMod val="75000"/>
                      </a:srgbClr>
                    </a:solidFill>
                    <a:effectLst/>
                    <a:uLnTx/>
                    <a:uFillTx/>
                    <a:latin typeface="Verdana" panose="020B0604030504040204" pitchFamily="34" charset="0"/>
                    <a:ea typeface="Verdana" panose="020B0604030504040204" pitchFamily="34" charset="0"/>
                  </a:rPr>
                  <a:t>Bank</a:t>
                </a:r>
              </a:p>
            </p:txBody>
          </p:sp>
        </p:grpSp>
        <p:sp>
          <p:nvSpPr>
            <p:cNvPr id="276" name="Rounded Rectangle 275">
              <a:extLst>
                <a:ext uri="{FF2B5EF4-FFF2-40B4-BE49-F238E27FC236}">
                  <a16:creationId xmlns:a16="http://schemas.microsoft.com/office/drawing/2014/main" id="{70529428-EE4D-BB49-982C-102CB6C8DE9C}"/>
                </a:ext>
              </a:extLst>
            </p:cNvPr>
            <p:cNvSpPr>
              <a:spLocks noChangeAspect="1"/>
            </p:cNvSpPr>
            <p:nvPr/>
          </p:nvSpPr>
          <p:spPr>
            <a:xfrm rot="5400000">
              <a:off x="2121687" y="492723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77" name="Rounded Rectangle 276">
              <a:extLst>
                <a:ext uri="{FF2B5EF4-FFF2-40B4-BE49-F238E27FC236}">
                  <a16:creationId xmlns:a16="http://schemas.microsoft.com/office/drawing/2014/main" id="{4B2FB841-46A7-554B-A367-969405B15A8D}"/>
                </a:ext>
              </a:extLst>
            </p:cNvPr>
            <p:cNvSpPr>
              <a:spLocks noChangeAspect="1"/>
            </p:cNvSpPr>
            <p:nvPr/>
          </p:nvSpPr>
          <p:spPr>
            <a:xfrm rot="5400000">
              <a:off x="1569525" y="3594171"/>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78" name="Rounded Rectangle 277">
              <a:extLst>
                <a:ext uri="{FF2B5EF4-FFF2-40B4-BE49-F238E27FC236}">
                  <a16:creationId xmlns:a16="http://schemas.microsoft.com/office/drawing/2014/main" id="{593B1522-1F81-B842-8108-1C1A848B7DE6}"/>
                </a:ext>
              </a:extLst>
            </p:cNvPr>
            <p:cNvSpPr>
              <a:spLocks noChangeAspect="1"/>
            </p:cNvSpPr>
            <p:nvPr/>
          </p:nvSpPr>
          <p:spPr>
            <a:xfrm rot="5400000">
              <a:off x="1059296" y="3586747"/>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79" name="Rounded Rectangle 278">
              <a:extLst>
                <a:ext uri="{FF2B5EF4-FFF2-40B4-BE49-F238E27FC236}">
                  <a16:creationId xmlns:a16="http://schemas.microsoft.com/office/drawing/2014/main" id="{FEA5ECAA-A76B-CE45-A88B-1CCCAED7A580}"/>
                </a:ext>
              </a:extLst>
            </p:cNvPr>
            <p:cNvSpPr>
              <a:spLocks noChangeAspect="1"/>
            </p:cNvSpPr>
            <p:nvPr/>
          </p:nvSpPr>
          <p:spPr>
            <a:xfrm rot="5400000">
              <a:off x="514481" y="3581587"/>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80" name="Rounded Rectangle 279">
              <a:extLst>
                <a:ext uri="{FF2B5EF4-FFF2-40B4-BE49-F238E27FC236}">
                  <a16:creationId xmlns:a16="http://schemas.microsoft.com/office/drawing/2014/main" id="{185A2615-241D-0743-A016-1CDF8369F57E}"/>
                </a:ext>
              </a:extLst>
            </p:cNvPr>
            <p:cNvSpPr>
              <a:spLocks noChangeAspect="1"/>
            </p:cNvSpPr>
            <p:nvPr/>
          </p:nvSpPr>
          <p:spPr>
            <a:xfrm rot="5400000">
              <a:off x="508263" y="490547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81" name="Rounded Rectangle 280">
              <a:extLst>
                <a:ext uri="{FF2B5EF4-FFF2-40B4-BE49-F238E27FC236}">
                  <a16:creationId xmlns:a16="http://schemas.microsoft.com/office/drawing/2014/main" id="{E000A220-5911-074B-A7D5-81862137CB93}"/>
                </a:ext>
              </a:extLst>
            </p:cNvPr>
            <p:cNvSpPr>
              <a:spLocks noChangeAspect="1"/>
            </p:cNvSpPr>
            <p:nvPr/>
          </p:nvSpPr>
          <p:spPr>
            <a:xfrm rot="5400000">
              <a:off x="1056333" y="491804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82" name="Rounded Rectangle 281">
              <a:extLst>
                <a:ext uri="{FF2B5EF4-FFF2-40B4-BE49-F238E27FC236}">
                  <a16:creationId xmlns:a16="http://schemas.microsoft.com/office/drawing/2014/main" id="{63F48D50-B94D-1C47-958B-8EE71ED47F26}"/>
                </a:ext>
              </a:extLst>
            </p:cNvPr>
            <p:cNvSpPr>
              <a:spLocks noChangeAspect="1"/>
            </p:cNvSpPr>
            <p:nvPr/>
          </p:nvSpPr>
          <p:spPr>
            <a:xfrm rot="5400000">
              <a:off x="1575624" y="4911963"/>
              <a:ext cx="814095" cy="393009"/>
            </a:xfrm>
            <a:prstGeom prst="roundRect">
              <a:avLst>
                <a:gd name="adj" fmla="val 5443"/>
              </a:avLst>
            </a:prstGeom>
            <a:solidFill>
              <a:srgbClr val="F2F8EE"/>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283" name="Group 282">
              <a:extLst>
                <a:ext uri="{FF2B5EF4-FFF2-40B4-BE49-F238E27FC236}">
                  <a16:creationId xmlns:a16="http://schemas.microsoft.com/office/drawing/2014/main" id="{4630AB67-B9C1-744C-951E-6958748B8FB5}"/>
                </a:ext>
              </a:extLst>
            </p:cNvPr>
            <p:cNvGrpSpPr>
              <a:grpSpLocks noChangeAspect="1"/>
            </p:cNvGrpSpPr>
            <p:nvPr/>
          </p:nvGrpSpPr>
          <p:grpSpPr>
            <a:xfrm>
              <a:off x="179173" y="3343839"/>
              <a:ext cx="393009" cy="2114050"/>
              <a:chOff x="3765268" y="2786151"/>
              <a:chExt cx="238186" cy="1281239"/>
            </a:xfrm>
          </p:grpSpPr>
          <p:sp>
            <p:nvSpPr>
              <p:cNvPr id="284" name="Rounded Rectangle 283">
                <a:extLst>
                  <a:ext uri="{FF2B5EF4-FFF2-40B4-BE49-F238E27FC236}">
                    <a16:creationId xmlns:a16="http://schemas.microsoft.com/office/drawing/2014/main" id="{C49A2632-6FBF-D44C-9659-FF538525212E}"/>
                  </a:ext>
                </a:extLst>
              </p:cNvPr>
              <p:cNvSpPr/>
              <p:nvPr/>
            </p:nvSpPr>
            <p:spPr>
              <a:xfrm rot="5400000">
                <a:off x="3246336" y="3307676"/>
                <a:ext cx="1276049" cy="238186"/>
              </a:xfrm>
              <a:prstGeom prst="roundRect">
                <a:avLst>
                  <a:gd name="adj" fmla="val 5443"/>
                </a:avLst>
              </a:prstGeom>
              <a:solidFill>
                <a:schemeClr val="tx1"/>
              </a:solidFill>
              <a:ln>
                <a:solidFill>
                  <a:srgbClr val="D1737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85" name="矩形 19">
                <a:extLst>
                  <a:ext uri="{FF2B5EF4-FFF2-40B4-BE49-F238E27FC236}">
                    <a16:creationId xmlns:a16="http://schemas.microsoft.com/office/drawing/2014/main" id="{D397EFDF-8E1A-1B47-8F77-B59838095C5E}"/>
                  </a:ext>
                </a:extLst>
              </p:cNvPr>
              <p:cNvSpPr/>
              <p:nvPr/>
            </p:nvSpPr>
            <p:spPr>
              <a:xfrm rot="5400000">
                <a:off x="3248528" y="3314852"/>
                <a:ext cx="1281239" cy="22383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rPr>
                  <a:t>Chip I/O</a:t>
                </a:r>
              </a:p>
            </p:txBody>
          </p:sp>
        </p:grpSp>
        <p:cxnSp>
          <p:nvCxnSpPr>
            <p:cNvPr id="210" name="Straight Connector 209">
              <a:extLst>
                <a:ext uri="{FF2B5EF4-FFF2-40B4-BE49-F238E27FC236}">
                  <a16:creationId xmlns:a16="http://schemas.microsoft.com/office/drawing/2014/main" id="{926433FF-675B-6244-8C2D-732DF85068F7}"/>
                </a:ext>
              </a:extLst>
            </p:cNvPr>
            <p:cNvCxnSpPr>
              <a:cxnSpLocks noChangeAspect="1"/>
            </p:cNvCxnSpPr>
            <p:nvPr/>
          </p:nvCxnSpPr>
          <p:spPr>
            <a:xfrm flipH="1">
              <a:off x="161968" y="2060137"/>
              <a:ext cx="2872524" cy="1222074"/>
            </a:xfrm>
            <a:prstGeom prst="line">
              <a:avLst/>
            </a:prstGeom>
            <a:ln w="47625">
              <a:solidFill>
                <a:srgbClr val="D17372"/>
              </a:solidFill>
              <a:prstDash val="sysDot"/>
            </a:ln>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0439BF14-5A0E-1B4A-8888-72CC4480E988}"/>
                </a:ext>
              </a:extLst>
            </p:cNvPr>
            <p:cNvCxnSpPr>
              <a:cxnSpLocks noChangeAspect="1"/>
            </p:cNvCxnSpPr>
            <p:nvPr/>
          </p:nvCxnSpPr>
          <p:spPr>
            <a:xfrm flipH="1">
              <a:off x="2867675" y="2378756"/>
              <a:ext cx="602033" cy="965200"/>
            </a:xfrm>
            <a:prstGeom prst="line">
              <a:avLst/>
            </a:prstGeom>
            <a:ln w="47625">
              <a:solidFill>
                <a:srgbClr val="D17372"/>
              </a:solidFill>
              <a:prstDash val="sysDot"/>
            </a:ln>
          </p:spPr>
          <p:style>
            <a:lnRef idx="1">
              <a:schemeClr val="dk1"/>
            </a:lnRef>
            <a:fillRef idx="0">
              <a:schemeClr val="dk1"/>
            </a:fillRef>
            <a:effectRef idx="0">
              <a:schemeClr val="dk1"/>
            </a:effectRef>
            <a:fontRef idx="minor">
              <a:schemeClr val="tx1"/>
            </a:fontRef>
          </p:style>
        </p:cxnSp>
      </p:grpSp>
      <p:grpSp>
        <p:nvGrpSpPr>
          <p:cNvPr id="54" name="Group 53">
            <a:extLst>
              <a:ext uri="{FF2B5EF4-FFF2-40B4-BE49-F238E27FC236}">
                <a16:creationId xmlns:a16="http://schemas.microsoft.com/office/drawing/2014/main" id="{1E65DCCF-EB50-D34E-B87C-136B558E9A88}"/>
              </a:ext>
            </a:extLst>
          </p:cNvPr>
          <p:cNvGrpSpPr/>
          <p:nvPr/>
        </p:nvGrpSpPr>
        <p:grpSpPr>
          <a:xfrm>
            <a:off x="2706980" y="3285557"/>
            <a:ext cx="3182342" cy="2777705"/>
            <a:chOff x="2706980" y="3285557"/>
            <a:chExt cx="3182342" cy="2777705"/>
          </a:xfrm>
        </p:grpSpPr>
        <p:sp>
          <p:nvSpPr>
            <p:cNvPr id="116" name="Rounded Rectangle 115">
              <a:extLst>
                <a:ext uri="{FF2B5EF4-FFF2-40B4-BE49-F238E27FC236}">
                  <a16:creationId xmlns:a16="http://schemas.microsoft.com/office/drawing/2014/main" id="{0E04D202-0EF9-4849-846F-A8FF85985E2F}"/>
                </a:ext>
              </a:extLst>
            </p:cNvPr>
            <p:cNvSpPr>
              <a:spLocks noChangeAspect="1"/>
            </p:cNvSpPr>
            <p:nvPr/>
          </p:nvSpPr>
          <p:spPr>
            <a:xfrm>
              <a:off x="3092601" y="3288213"/>
              <a:ext cx="2796721" cy="2367191"/>
            </a:xfrm>
            <a:prstGeom prst="roundRect">
              <a:avLst>
                <a:gd name="adj" fmla="val 5443"/>
              </a:avLst>
            </a:prstGeom>
            <a:solidFill>
              <a:srgbClr val="F2F8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33" name="TextBox 257">
              <a:extLst>
                <a:ext uri="{FF2B5EF4-FFF2-40B4-BE49-F238E27FC236}">
                  <a16:creationId xmlns:a16="http://schemas.microsoft.com/office/drawing/2014/main" id="{C849D144-F61A-3E4C-B09C-69FC8C07C3E8}"/>
                </a:ext>
              </a:extLst>
            </p:cNvPr>
            <p:cNvSpPr txBox="1">
              <a:spLocks noChangeAspect="1"/>
            </p:cNvSpPr>
            <p:nvPr/>
          </p:nvSpPr>
          <p:spPr>
            <a:xfrm>
              <a:off x="3634847" y="5841663"/>
              <a:ext cx="1729717" cy="221599"/>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dirty="0">
                  <a:ln>
                    <a:noFill/>
                  </a:ln>
                  <a:solidFill>
                    <a:srgbClr val="70AD47">
                      <a:lumMod val="75000"/>
                    </a:srgbClr>
                  </a:solidFill>
                  <a:effectLst/>
                  <a:uLnTx/>
                  <a:uFillTx/>
                  <a:latin typeface="Verdana" panose="020B0604030504040204" pitchFamily="34" charset="0"/>
                  <a:ea typeface="Verdana" panose="020B0604030504040204" pitchFamily="34" charset="0"/>
                </a:rPr>
                <a:t>DRAM Bank</a:t>
              </a:r>
            </a:p>
          </p:txBody>
        </p:sp>
        <p:sp>
          <p:nvSpPr>
            <p:cNvPr id="235" name="Rounded Rectangle 234">
              <a:extLst>
                <a:ext uri="{FF2B5EF4-FFF2-40B4-BE49-F238E27FC236}">
                  <a16:creationId xmlns:a16="http://schemas.microsoft.com/office/drawing/2014/main" id="{3D1DAB69-2C3C-B342-9845-793230FC1FC5}"/>
                </a:ext>
              </a:extLst>
            </p:cNvPr>
            <p:cNvSpPr>
              <a:spLocks/>
            </p:cNvSpPr>
            <p:nvPr/>
          </p:nvSpPr>
          <p:spPr>
            <a:xfrm>
              <a:off x="3220967" y="3399597"/>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Subarray</a:t>
              </a:r>
            </a:p>
          </p:txBody>
        </p:sp>
        <p:sp>
          <p:nvSpPr>
            <p:cNvPr id="245" name="Rectangle 244">
              <a:extLst>
                <a:ext uri="{FF2B5EF4-FFF2-40B4-BE49-F238E27FC236}">
                  <a16:creationId xmlns:a16="http://schemas.microsoft.com/office/drawing/2014/main" id="{EB44F3E5-61D3-4347-A2D4-1FDA1AED32A7}"/>
                </a:ext>
              </a:extLst>
            </p:cNvPr>
            <p:cNvSpPr>
              <a:spLocks noChangeAspect="1"/>
            </p:cNvSpPr>
            <p:nvPr/>
          </p:nvSpPr>
          <p:spPr>
            <a:xfrm rot="5400000">
              <a:off x="4099503" y="4333365"/>
              <a:ext cx="78079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srgbClr val="5B9BD5">
                      <a:lumMod val="20000"/>
                      <a:lumOff val="80000"/>
                    </a:srgbClr>
                  </a:solidFill>
                  <a:effectLst/>
                  <a:uLnTx/>
                  <a:uFillTx/>
                  <a:latin typeface="Verdana" panose="020B0604030504040204" pitchFamily="34" charset="0"/>
                  <a:ea typeface="Verdana" panose="020B0604030504040204" pitchFamily="34" charset="0"/>
                </a:rPr>
                <a:t>. . .</a:t>
              </a:r>
            </a:p>
          </p:txBody>
        </p:sp>
        <p:sp>
          <p:nvSpPr>
            <p:cNvPr id="271" name="Rounded Rectangle 270">
              <a:extLst>
                <a:ext uri="{FF2B5EF4-FFF2-40B4-BE49-F238E27FC236}">
                  <a16:creationId xmlns:a16="http://schemas.microsoft.com/office/drawing/2014/main" id="{B7E04152-1796-154C-AF34-96D5FC1ED32E}"/>
                </a:ext>
              </a:extLst>
            </p:cNvPr>
            <p:cNvSpPr>
              <a:spLocks/>
            </p:cNvSpPr>
            <p:nvPr/>
          </p:nvSpPr>
          <p:spPr>
            <a:xfrm>
              <a:off x="3220967" y="4041898"/>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272" name="Rounded Rectangle 271">
              <a:extLst>
                <a:ext uri="{FF2B5EF4-FFF2-40B4-BE49-F238E27FC236}">
                  <a16:creationId xmlns:a16="http://schemas.microsoft.com/office/drawing/2014/main" id="{0EFF57F4-C787-6A43-8D85-F9DAA446F367}"/>
                </a:ext>
              </a:extLst>
            </p:cNvPr>
            <p:cNvSpPr>
              <a:spLocks/>
            </p:cNvSpPr>
            <p:nvPr/>
          </p:nvSpPr>
          <p:spPr>
            <a:xfrm>
              <a:off x="3215727" y="5030012"/>
              <a:ext cx="2567959" cy="540000"/>
            </a:xfrm>
            <a:prstGeom prst="roundRect">
              <a:avLst>
                <a:gd name="adj" fmla="val 5443"/>
              </a:avLst>
            </a:prstGeom>
            <a:solidFill>
              <a:srgbClr val="EAEA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cxnSp>
          <p:nvCxnSpPr>
            <p:cNvPr id="290" name="Straight Connector 289">
              <a:extLst>
                <a:ext uri="{FF2B5EF4-FFF2-40B4-BE49-F238E27FC236}">
                  <a16:creationId xmlns:a16="http://schemas.microsoft.com/office/drawing/2014/main" id="{2F24B5AA-EA7A-F54C-A370-36AE5DE5E1C2}"/>
                </a:ext>
              </a:extLst>
            </p:cNvPr>
            <p:cNvCxnSpPr>
              <a:cxnSpLocks noChangeAspect="1"/>
            </p:cNvCxnSpPr>
            <p:nvPr/>
          </p:nvCxnSpPr>
          <p:spPr>
            <a:xfrm>
              <a:off x="2728563" y="4217615"/>
              <a:ext cx="361256" cy="1343854"/>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289" name="Straight Connector 288">
              <a:extLst>
                <a:ext uri="{FF2B5EF4-FFF2-40B4-BE49-F238E27FC236}">
                  <a16:creationId xmlns:a16="http://schemas.microsoft.com/office/drawing/2014/main" id="{23366E09-37FC-EC4B-88B7-D2452AFC17C3}"/>
                </a:ext>
              </a:extLst>
            </p:cNvPr>
            <p:cNvCxnSpPr>
              <a:cxnSpLocks noChangeAspect="1"/>
            </p:cNvCxnSpPr>
            <p:nvPr/>
          </p:nvCxnSpPr>
          <p:spPr>
            <a:xfrm rot="180000" flipV="1">
              <a:off x="2706980" y="3285557"/>
              <a:ext cx="459458" cy="109617"/>
            </a:xfrm>
            <a:prstGeom prst="line">
              <a:avLst/>
            </a:prstGeom>
            <a:ln w="38100">
              <a:prstDash val="sysDot"/>
            </a:ln>
          </p:spPr>
          <p:style>
            <a:lnRef idx="1">
              <a:schemeClr val="dk1"/>
            </a:lnRef>
            <a:fillRef idx="0">
              <a:schemeClr val="dk1"/>
            </a:fillRef>
            <a:effectRef idx="0">
              <a:schemeClr val="dk1"/>
            </a:effectRef>
            <a:fontRef idx="minor">
              <a:schemeClr val="tx1"/>
            </a:fontRef>
          </p:style>
        </p:cxnSp>
      </p:grpSp>
      <p:sp>
        <p:nvSpPr>
          <p:cNvPr id="164" name="DRAM Subarray Label">
            <a:extLst>
              <a:ext uri="{FF2B5EF4-FFF2-40B4-BE49-F238E27FC236}">
                <a16:creationId xmlns:a16="http://schemas.microsoft.com/office/drawing/2014/main" id="{02452888-B4C6-DF4B-BAC7-365912D049EB}"/>
              </a:ext>
            </a:extLst>
          </p:cNvPr>
          <p:cNvSpPr txBox="1">
            <a:spLocks noChangeAspect="1"/>
          </p:cNvSpPr>
          <p:nvPr/>
        </p:nvSpPr>
        <p:spPr>
          <a:xfrm>
            <a:off x="6029916" y="5840156"/>
            <a:ext cx="3040429" cy="221599"/>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b="1" i="0" u="none" strike="noStrike" kern="1200" cap="none" spc="0" normalizeH="0" baseline="0" noProof="0">
                <a:ln>
                  <a:noFill/>
                </a:ln>
                <a:solidFill>
                  <a:srgbClr val="4472C4">
                    <a:lumMod val="75000"/>
                  </a:srgbClr>
                </a:solidFill>
                <a:effectLst/>
                <a:uLnTx/>
                <a:uFillTx/>
                <a:latin typeface="Verdana" panose="020B0604030504040204" pitchFamily="34" charset="0"/>
                <a:ea typeface="Verdana" panose="020B0604030504040204" pitchFamily="34" charset="0"/>
              </a:rPr>
              <a:t>DRAM Subarray</a:t>
            </a:r>
          </a:p>
        </p:txBody>
      </p:sp>
      <p:sp>
        <p:nvSpPr>
          <p:cNvPr id="150" name="Subarray">
            <a:extLst>
              <a:ext uri="{FF2B5EF4-FFF2-40B4-BE49-F238E27FC236}">
                <a16:creationId xmlns:a16="http://schemas.microsoft.com/office/drawing/2014/main" id="{38AAB939-3B5C-EC44-B597-D33A21F589E4}"/>
              </a:ext>
            </a:extLst>
          </p:cNvPr>
          <p:cNvSpPr>
            <a:spLocks/>
          </p:cNvSpPr>
          <p:nvPr/>
        </p:nvSpPr>
        <p:spPr>
          <a:xfrm>
            <a:off x="6029916" y="3296483"/>
            <a:ext cx="3040429" cy="2367191"/>
          </a:xfrm>
          <a:prstGeom prst="roundRect">
            <a:avLst>
              <a:gd name="adj" fmla="val 544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190" name="RowBuffer">
            <a:extLst>
              <a:ext uri="{FF2B5EF4-FFF2-40B4-BE49-F238E27FC236}">
                <a16:creationId xmlns:a16="http://schemas.microsoft.com/office/drawing/2014/main" id="{17666F58-6C13-AA4B-A41C-1DFC098A11F8}"/>
              </a:ext>
            </a:extLst>
          </p:cNvPr>
          <p:cNvSpPr>
            <a:spLocks/>
          </p:cNvSpPr>
          <p:nvPr/>
        </p:nvSpPr>
        <p:spPr>
          <a:xfrm>
            <a:off x="6141766" y="5228998"/>
            <a:ext cx="2573020" cy="306535"/>
          </a:xfrm>
          <a:prstGeom prst="roundRect">
            <a:avLst>
              <a:gd name="adj" fmla="val 5443"/>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B9BD5">
                    <a:lumMod val="20000"/>
                    <a:lumOff val="80000"/>
                  </a:srgbClr>
                </a:solidFill>
                <a:effectLst/>
                <a:uLnTx/>
                <a:uFillTx/>
                <a:latin typeface="Verdana" panose="020B0604030504040204" pitchFamily="34" charset="0"/>
                <a:ea typeface="Verdana" panose="020B0604030504040204" pitchFamily="34" charset="0"/>
              </a:rPr>
              <a:t>Row Buffer</a:t>
            </a:r>
          </a:p>
        </p:txBody>
      </p:sp>
      <p:grpSp>
        <p:nvGrpSpPr>
          <p:cNvPr id="13" name="Bitline">
            <a:extLst>
              <a:ext uri="{FF2B5EF4-FFF2-40B4-BE49-F238E27FC236}">
                <a16:creationId xmlns:a16="http://schemas.microsoft.com/office/drawing/2014/main" id="{8A61DA0B-0FE0-5447-90BD-A816C32CAB7B}"/>
              </a:ext>
            </a:extLst>
          </p:cNvPr>
          <p:cNvGrpSpPr/>
          <p:nvPr/>
        </p:nvGrpSpPr>
        <p:grpSpPr>
          <a:xfrm>
            <a:off x="6179436" y="3393293"/>
            <a:ext cx="2539531" cy="1835705"/>
            <a:chOff x="6179436" y="3393293"/>
            <a:chExt cx="2539531" cy="1835705"/>
          </a:xfrm>
        </p:grpSpPr>
        <p:cxnSp>
          <p:nvCxnSpPr>
            <p:cNvPr id="151" name="Straight Connector 115">
              <a:extLst>
                <a:ext uri="{FF2B5EF4-FFF2-40B4-BE49-F238E27FC236}">
                  <a16:creationId xmlns:a16="http://schemas.microsoft.com/office/drawing/2014/main" id="{2D1C8C40-772A-6D41-9DA5-7868FE85FFEF}"/>
                </a:ext>
              </a:extLst>
            </p:cNvPr>
            <p:cNvCxnSpPr>
              <a:cxnSpLocks noChangeAspect="1"/>
            </p:cNvCxnSpPr>
            <p:nvPr/>
          </p:nvCxnSpPr>
          <p:spPr>
            <a:xfrm flipV="1">
              <a:off x="8191500" y="3763932"/>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15">
              <a:extLst>
                <a:ext uri="{FF2B5EF4-FFF2-40B4-BE49-F238E27FC236}">
                  <a16:creationId xmlns:a16="http://schemas.microsoft.com/office/drawing/2014/main" id="{F9C0EE09-A28F-1A4B-891C-A860C4695DB8}"/>
                </a:ext>
              </a:extLst>
            </p:cNvPr>
            <p:cNvCxnSpPr>
              <a:cxnSpLocks noChangeAspect="1"/>
            </p:cNvCxnSpPr>
            <p:nvPr/>
          </p:nvCxnSpPr>
          <p:spPr>
            <a:xfrm flipV="1">
              <a:off x="7772400"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3" name="Straight Connector 115">
              <a:extLst>
                <a:ext uri="{FF2B5EF4-FFF2-40B4-BE49-F238E27FC236}">
                  <a16:creationId xmlns:a16="http://schemas.microsoft.com/office/drawing/2014/main" id="{1FB6CC3A-35B9-4A40-9EA7-BCFBADF61A82}"/>
                </a:ext>
              </a:extLst>
            </p:cNvPr>
            <p:cNvCxnSpPr>
              <a:cxnSpLocks noChangeAspect="1"/>
            </p:cNvCxnSpPr>
            <p:nvPr/>
          </p:nvCxnSpPr>
          <p:spPr>
            <a:xfrm flipV="1">
              <a:off x="7348542" y="3747107"/>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15">
              <a:extLst>
                <a:ext uri="{FF2B5EF4-FFF2-40B4-BE49-F238E27FC236}">
                  <a16:creationId xmlns:a16="http://schemas.microsoft.com/office/drawing/2014/main" id="{8E3DAFB5-F2F4-B743-B8B0-5FE88339BB0D}"/>
                </a:ext>
              </a:extLst>
            </p:cNvPr>
            <p:cNvCxnSpPr>
              <a:cxnSpLocks noChangeAspect="1"/>
            </p:cNvCxnSpPr>
            <p:nvPr/>
          </p:nvCxnSpPr>
          <p:spPr>
            <a:xfrm flipV="1">
              <a:off x="6506182"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6" name="Straight Connector 115">
              <a:extLst>
                <a:ext uri="{FF2B5EF4-FFF2-40B4-BE49-F238E27FC236}">
                  <a16:creationId xmlns:a16="http://schemas.microsoft.com/office/drawing/2014/main" id="{2FBBC45D-AF78-5345-BFA4-70702B19FE90}"/>
                </a:ext>
              </a:extLst>
            </p:cNvPr>
            <p:cNvCxnSpPr>
              <a:cxnSpLocks noChangeAspect="1"/>
            </p:cNvCxnSpPr>
            <p:nvPr/>
          </p:nvCxnSpPr>
          <p:spPr>
            <a:xfrm flipV="1">
              <a:off x="6934200" y="3739275"/>
              <a:ext cx="0" cy="146506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DE64B3B7-565A-B24F-8F78-54C81420713F}"/>
                </a:ext>
              </a:extLst>
            </p:cNvPr>
            <p:cNvSpPr>
              <a:spLocks noChangeAspect="1"/>
            </p:cNvSpPr>
            <p:nvPr/>
          </p:nvSpPr>
          <p:spPr>
            <a:xfrm>
              <a:off x="6179436" y="3393293"/>
              <a:ext cx="665567" cy="240066"/>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ED7D31"/>
                  </a:solidFill>
                  <a:effectLst/>
                  <a:uLnTx/>
                  <a:uFillTx/>
                  <a:latin typeface="Verdana" panose="020B0604030504040204" pitchFamily="34" charset="0"/>
                  <a:ea typeface="Verdana" panose="020B0604030504040204" pitchFamily="34" charset="0"/>
                </a:rPr>
                <a:t>Bitline</a:t>
              </a:r>
              <a:endParaRPr kumimoji="0" lang="en-US" sz="1200" b="0" i="0" u="none" strike="noStrike" kern="1200" cap="none" spc="0" normalizeH="0" baseline="0" noProof="0">
                <a:ln>
                  <a:noFill/>
                </a:ln>
                <a:solidFill>
                  <a:srgbClr val="ED7D31"/>
                </a:solidFill>
                <a:effectLst/>
                <a:uLnTx/>
                <a:uFillTx/>
                <a:latin typeface="Verdana" panose="020B0604030504040204" pitchFamily="34" charset="0"/>
                <a:ea typeface="Verdana" panose="020B0604030504040204" pitchFamily="34" charset="0"/>
              </a:endParaRPr>
            </a:p>
          </p:txBody>
        </p:sp>
        <p:sp>
          <p:nvSpPr>
            <p:cNvPr id="181" name="Rectangle 180">
              <a:extLst>
                <a:ext uri="{FF2B5EF4-FFF2-40B4-BE49-F238E27FC236}">
                  <a16:creationId xmlns:a16="http://schemas.microsoft.com/office/drawing/2014/main" id="{69A75630-D470-D34A-8D22-BB557882F225}"/>
                </a:ext>
              </a:extLst>
            </p:cNvPr>
            <p:cNvSpPr>
              <a:spLocks noChangeAspect="1"/>
            </p:cNvSpPr>
            <p:nvPr/>
          </p:nvSpPr>
          <p:spPr>
            <a:xfrm>
              <a:off x="8302902" y="4054719"/>
              <a:ext cx="397637" cy="24006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7D31"/>
                  </a:solidFill>
                  <a:effectLst/>
                  <a:uLnTx/>
                  <a:uFillTx/>
                  <a:latin typeface="Verdana" panose="020B0604030504040204" pitchFamily="34" charset="0"/>
                  <a:ea typeface="Verdana" panose="020B0604030504040204" pitchFamily="34" charset="0"/>
                </a:rPr>
                <a:t>…</a:t>
              </a:r>
            </a:p>
          </p:txBody>
        </p:sp>
        <p:sp>
          <p:nvSpPr>
            <p:cNvPr id="207" name="Rectangle 206">
              <a:extLst>
                <a:ext uri="{FF2B5EF4-FFF2-40B4-BE49-F238E27FC236}">
                  <a16:creationId xmlns:a16="http://schemas.microsoft.com/office/drawing/2014/main" id="{FE58EA8F-293F-D747-A748-917ADDBDADF3}"/>
                </a:ext>
              </a:extLst>
            </p:cNvPr>
            <p:cNvSpPr>
              <a:spLocks noChangeAspect="1"/>
            </p:cNvSpPr>
            <p:nvPr/>
          </p:nvSpPr>
          <p:spPr>
            <a:xfrm>
              <a:off x="8321330" y="4353756"/>
              <a:ext cx="397637" cy="24006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7D31"/>
                  </a:solidFill>
                  <a:effectLst/>
                  <a:uLnTx/>
                  <a:uFillTx/>
                  <a:latin typeface="Verdana" panose="020B0604030504040204" pitchFamily="34" charset="0"/>
                  <a:ea typeface="Verdana" panose="020B0604030504040204" pitchFamily="34" charset="0"/>
                </a:rPr>
                <a:t>…</a:t>
              </a:r>
            </a:p>
          </p:txBody>
        </p:sp>
      </p:grpSp>
      <p:grpSp>
        <p:nvGrpSpPr>
          <p:cNvPr id="12" name="Wordline">
            <a:extLst>
              <a:ext uri="{FF2B5EF4-FFF2-40B4-BE49-F238E27FC236}">
                <a16:creationId xmlns:a16="http://schemas.microsoft.com/office/drawing/2014/main" id="{2804D5F7-D42F-8B45-89AA-3E1D7D7550A7}"/>
              </a:ext>
            </a:extLst>
          </p:cNvPr>
          <p:cNvGrpSpPr/>
          <p:nvPr/>
        </p:nvGrpSpPr>
        <p:grpSpPr>
          <a:xfrm>
            <a:off x="6141766" y="3750932"/>
            <a:ext cx="2864855" cy="1451933"/>
            <a:chOff x="6141766" y="3750932"/>
            <a:chExt cx="2864855" cy="1451933"/>
          </a:xfrm>
        </p:grpSpPr>
        <p:cxnSp>
          <p:nvCxnSpPr>
            <p:cNvPr id="157" name="Straight Connector 124">
              <a:extLst>
                <a:ext uri="{FF2B5EF4-FFF2-40B4-BE49-F238E27FC236}">
                  <a16:creationId xmlns:a16="http://schemas.microsoft.com/office/drawing/2014/main" id="{15C22B0B-6422-484C-91AB-4FF5CB685AE1}"/>
                </a:ext>
              </a:extLst>
            </p:cNvPr>
            <p:cNvCxnSpPr>
              <a:cxnSpLocks noChangeAspect="1"/>
            </p:cNvCxnSpPr>
            <p:nvPr/>
          </p:nvCxnSpPr>
          <p:spPr>
            <a:xfrm>
              <a:off x="6141766" y="4687341"/>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80" name="Rectangle 179">
              <a:extLst>
                <a:ext uri="{FF2B5EF4-FFF2-40B4-BE49-F238E27FC236}">
                  <a16:creationId xmlns:a16="http://schemas.microsoft.com/office/drawing/2014/main" id="{EA57CF8B-54E0-FC46-AC0F-E9C9CEA4EA65}"/>
                </a:ext>
              </a:extLst>
            </p:cNvPr>
            <p:cNvSpPr>
              <a:spLocks noChangeAspect="1"/>
            </p:cNvSpPr>
            <p:nvPr/>
          </p:nvSpPr>
          <p:spPr>
            <a:xfrm>
              <a:off x="8149783" y="3750932"/>
              <a:ext cx="856838" cy="240066"/>
            </a:xfrm>
            <a:prstGeom prst="rect">
              <a:avLst/>
            </a:prstGeom>
          </p:spPr>
          <p:txBody>
            <a:bodyPr wrap="non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4472C4"/>
                  </a:solidFill>
                  <a:effectLst/>
                  <a:uLnTx/>
                  <a:uFillTx/>
                  <a:latin typeface="Verdana" panose="020B0604030504040204" pitchFamily="34" charset="0"/>
                  <a:ea typeface="Verdana" panose="020B0604030504040204" pitchFamily="34" charset="0"/>
                </a:rPr>
                <a:t>Wordline</a:t>
              </a:r>
              <a:endParaRPr kumimoji="0" lang="en-US" sz="1200" b="0" i="0" u="none" strike="noStrike" kern="120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endParaRPr>
            </a:p>
          </p:txBody>
        </p:sp>
        <p:sp>
          <p:nvSpPr>
            <p:cNvPr id="187" name="Rectangle 186">
              <a:extLst>
                <a:ext uri="{FF2B5EF4-FFF2-40B4-BE49-F238E27FC236}">
                  <a16:creationId xmlns:a16="http://schemas.microsoft.com/office/drawing/2014/main" id="{478057A0-96DF-4343-8C2C-00305DF6060B}"/>
                </a:ext>
              </a:extLst>
            </p:cNvPr>
            <p:cNvSpPr>
              <a:spLocks noChangeAspect="1"/>
            </p:cNvSpPr>
            <p:nvPr/>
          </p:nvSpPr>
          <p:spPr>
            <a:xfrm rot="5400000">
              <a:off x="6562496" y="4855115"/>
              <a:ext cx="397637" cy="24006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solidFill>
                  <a:effectLst/>
                  <a:uLnTx/>
                  <a:uFillTx/>
                  <a:latin typeface="Verdana" panose="020B0604030504040204" pitchFamily="34" charset="0"/>
                  <a:ea typeface="Verdana" panose="020B0604030504040204" pitchFamily="34" charset="0"/>
                </a:rPr>
                <a:t>…</a:t>
              </a:r>
            </a:p>
          </p:txBody>
        </p:sp>
        <p:cxnSp>
          <p:nvCxnSpPr>
            <p:cNvPr id="202" name="Straight Connector 124">
              <a:extLst>
                <a:ext uri="{FF2B5EF4-FFF2-40B4-BE49-F238E27FC236}">
                  <a16:creationId xmlns:a16="http://schemas.microsoft.com/office/drawing/2014/main" id="{47675B33-B9A8-4946-BAF0-0FFA700478B2}"/>
                </a:ext>
              </a:extLst>
            </p:cNvPr>
            <p:cNvCxnSpPr>
              <a:cxnSpLocks noChangeAspect="1"/>
            </p:cNvCxnSpPr>
            <p:nvPr/>
          </p:nvCxnSpPr>
          <p:spPr>
            <a:xfrm>
              <a:off x="6141766" y="4388303"/>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3" name="Straight Connector 124">
              <a:extLst>
                <a:ext uri="{FF2B5EF4-FFF2-40B4-BE49-F238E27FC236}">
                  <a16:creationId xmlns:a16="http://schemas.microsoft.com/office/drawing/2014/main" id="{EEBBA1AF-F619-6A46-B0BB-6A82BD7BD70A}"/>
                </a:ext>
              </a:extLst>
            </p:cNvPr>
            <p:cNvCxnSpPr>
              <a:cxnSpLocks noChangeAspect="1"/>
            </p:cNvCxnSpPr>
            <p:nvPr/>
          </p:nvCxnSpPr>
          <p:spPr>
            <a:xfrm>
              <a:off x="6141766" y="4080669"/>
              <a:ext cx="25730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04" name="Rectangle 203">
              <a:extLst>
                <a:ext uri="{FF2B5EF4-FFF2-40B4-BE49-F238E27FC236}">
                  <a16:creationId xmlns:a16="http://schemas.microsoft.com/office/drawing/2014/main" id="{05C32EAD-629E-4B48-89F0-2E0E6237F2AE}"/>
                </a:ext>
              </a:extLst>
            </p:cNvPr>
            <p:cNvSpPr>
              <a:spLocks noChangeAspect="1"/>
            </p:cNvSpPr>
            <p:nvPr/>
          </p:nvSpPr>
          <p:spPr>
            <a:xfrm rot="5400000">
              <a:off x="7008596" y="4861746"/>
              <a:ext cx="397637" cy="24006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solidFill>
                  <a:effectLst/>
                  <a:uLnTx/>
                  <a:uFillTx/>
                  <a:latin typeface="Verdana" panose="020B0604030504040204" pitchFamily="34" charset="0"/>
                  <a:ea typeface="Verdana" panose="020B0604030504040204" pitchFamily="34" charset="0"/>
                </a:rPr>
                <a:t>…</a:t>
              </a:r>
            </a:p>
          </p:txBody>
        </p:sp>
        <p:sp>
          <p:nvSpPr>
            <p:cNvPr id="205" name="Rectangle 204">
              <a:extLst>
                <a:ext uri="{FF2B5EF4-FFF2-40B4-BE49-F238E27FC236}">
                  <a16:creationId xmlns:a16="http://schemas.microsoft.com/office/drawing/2014/main" id="{B95E8257-3C00-C841-AA58-15188D075FED}"/>
                </a:ext>
              </a:extLst>
            </p:cNvPr>
            <p:cNvSpPr>
              <a:spLocks noChangeAspect="1"/>
            </p:cNvSpPr>
            <p:nvPr/>
          </p:nvSpPr>
          <p:spPr>
            <a:xfrm rot="5400000">
              <a:off x="7414792" y="4870690"/>
              <a:ext cx="397637" cy="24006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solidFill>
                  <a:effectLst/>
                  <a:uLnTx/>
                  <a:uFillTx/>
                  <a:latin typeface="Verdana" panose="020B0604030504040204" pitchFamily="34" charset="0"/>
                  <a:ea typeface="Verdana" panose="020B0604030504040204" pitchFamily="34" charset="0"/>
                </a:rPr>
                <a:t>…</a:t>
              </a:r>
            </a:p>
          </p:txBody>
        </p:sp>
        <p:sp>
          <p:nvSpPr>
            <p:cNvPr id="206" name="Rectangle 205">
              <a:extLst>
                <a:ext uri="{FF2B5EF4-FFF2-40B4-BE49-F238E27FC236}">
                  <a16:creationId xmlns:a16="http://schemas.microsoft.com/office/drawing/2014/main" id="{09ECB0C3-E22C-444C-B596-9422FF3267E4}"/>
                </a:ext>
              </a:extLst>
            </p:cNvPr>
            <p:cNvSpPr>
              <a:spLocks noChangeAspect="1"/>
            </p:cNvSpPr>
            <p:nvPr/>
          </p:nvSpPr>
          <p:spPr>
            <a:xfrm rot="5400000">
              <a:off x="7844255" y="4884014"/>
              <a:ext cx="397637" cy="24006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solidFill>
                  <a:effectLst/>
                  <a:uLnTx/>
                  <a:uFillTx/>
                  <a:latin typeface="Verdana" panose="020B0604030504040204" pitchFamily="34" charset="0"/>
                  <a:ea typeface="Verdana" panose="020B0604030504040204" pitchFamily="34" charset="0"/>
                </a:rPr>
                <a:t>…</a:t>
              </a:r>
            </a:p>
          </p:txBody>
        </p:sp>
      </p:grpSp>
      <p:grpSp>
        <p:nvGrpSpPr>
          <p:cNvPr id="11" name="Cells">
            <a:extLst>
              <a:ext uri="{FF2B5EF4-FFF2-40B4-BE49-F238E27FC236}">
                <a16:creationId xmlns:a16="http://schemas.microsoft.com/office/drawing/2014/main" id="{E8B3A4F3-9884-D14E-8452-9B1E303D7E32}"/>
              </a:ext>
            </a:extLst>
          </p:cNvPr>
          <p:cNvGrpSpPr/>
          <p:nvPr/>
        </p:nvGrpSpPr>
        <p:grpSpPr>
          <a:xfrm>
            <a:off x="6392605" y="3472780"/>
            <a:ext cx="1926185" cy="1345712"/>
            <a:chOff x="6392605" y="3472780"/>
            <a:chExt cx="1926185" cy="1345712"/>
          </a:xfrm>
        </p:grpSpPr>
        <p:cxnSp>
          <p:nvCxnSpPr>
            <p:cNvPr id="188" name="Straight Arrow Connector 187">
              <a:extLst>
                <a:ext uri="{FF2B5EF4-FFF2-40B4-BE49-F238E27FC236}">
                  <a16:creationId xmlns:a16="http://schemas.microsoft.com/office/drawing/2014/main" id="{FCEA70B2-7C1B-8848-BB7C-8872B795F577}"/>
                </a:ext>
              </a:extLst>
            </p:cNvPr>
            <p:cNvCxnSpPr>
              <a:cxnSpLocks noChangeAspect="1"/>
            </p:cNvCxnSpPr>
            <p:nvPr/>
          </p:nvCxnSpPr>
          <p:spPr>
            <a:xfrm flipV="1">
              <a:off x="7002300" y="3727542"/>
              <a:ext cx="184739" cy="2376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9" name="Rectangle 188">
              <a:extLst>
                <a:ext uri="{FF2B5EF4-FFF2-40B4-BE49-F238E27FC236}">
                  <a16:creationId xmlns:a16="http://schemas.microsoft.com/office/drawing/2014/main" id="{061C987C-AF56-864E-A825-34050F200CC7}"/>
                </a:ext>
              </a:extLst>
            </p:cNvPr>
            <p:cNvSpPr>
              <a:spLocks noChangeAspect="1"/>
            </p:cNvSpPr>
            <p:nvPr/>
          </p:nvSpPr>
          <p:spPr>
            <a:xfrm>
              <a:off x="6910491" y="3472780"/>
              <a:ext cx="982961" cy="240066"/>
            </a:xfrm>
            <a:prstGeom prst="rect">
              <a:avLst/>
            </a:prstGeom>
          </p:spPr>
          <p:txBody>
            <a:bodyPr wrap="non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DRAM Cell</a:t>
              </a:r>
            </a:p>
          </p:txBody>
        </p:sp>
        <p:sp>
          <p:nvSpPr>
            <p:cNvPr id="159" name="Oval 131">
              <a:extLst>
                <a:ext uri="{FF2B5EF4-FFF2-40B4-BE49-F238E27FC236}">
                  <a16:creationId xmlns:a16="http://schemas.microsoft.com/office/drawing/2014/main" id="{F151E009-4668-A64A-AEDB-6972E0D82298}"/>
                </a:ext>
              </a:extLst>
            </p:cNvPr>
            <p:cNvSpPr>
              <a:spLocks noChangeAspect="1"/>
            </p:cNvSpPr>
            <p:nvPr/>
          </p:nvSpPr>
          <p:spPr>
            <a:xfrm>
              <a:off x="8092476" y="458189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60" name="Oval 134">
              <a:extLst>
                <a:ext uri="{FF2B5EF4-FFF2-40B4-BE49-F238E27FC236}">
                  <a16:creationId xmlns:a16="http://schemas.microsoft.com/office/drawing/2014/main" id="{FF1CEF6F-C8D8-1D47-93C3-C950B6210600}"/>
                </a:ext>
              </a:extLst>
            </p:cNvPr>
            <p:cNvSpPr>
              <a:spLocks noChangeAspect="1"/>
            </p:cNvSpPr>
            <p:nvPr/>
          </p:nvSpPr>
          <p:spPr>
            <a:xfrm>
              <a:off x="6834381" y="458277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61" name="Oval 137">
              <a:extLst>
                <a:ext uri="{FF2B5EF4-FFF2-40B4-BE49-F238E27FC236}">
                  <a16:creationId xmlns:a16="http://schemas.microsoft.com/office/drawing/2014/main" id="{C0362BED-BF1B-1143-B935-946AC1BE2A89}"/>
                </a:ext>
              </a:extLst>
            </p:cNvPr>
            <p:cNvSpPr>
              <a:spLocks noChangeAspect="1"/>
            </p:cNvSpPr>
            <p:nvPr/>
          </p:nvSpPr>
          <p:spPr>
            <a:xfrm>
              <a:off x="7668619"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62" name="Oval 140">
              <a:extLst>
                <a:ext uri="{FF2B5EF4-FFF2-40B4-BE49-F238E27FC236}">
                  <a16:creationId xmlns:a16="http://schemas.microsoft.com/office/drawing/2014/main" id="{A3511D03-3E6B-264C-B68D-86AD6DBABB5A}"/>
                </a:ext>
              </a:extLst>
            </p:cNvPr>
            <p:cNvSpPr>
              <a:spLocks noChangeAspect="1"/>
            </p:cNvSpPr>
            <p:nvPr/>
          </p:nvSpPr>
          <p:spPr>
            <a:xfrm>
              <a:off x="8084968"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63" name="Oval 143">
              <a:extLst>
                <a:ext uri="{FF2B5EF4-FFF2-40B4-BE49-F238E27FC236}">
                  <a16:creationId xmlns:a16="http://schemas.microsoft.com/office/drawing/2014/main" id="{F56C5440-2DED-B44D-81E7-1C8410815B0E}"/>
                </a:ext>
              </a:extLst>
            </p:cNvPr>
            <p:cNvSpPr>
              <a:spLocks noChangeAspect="1"/>
            </p:cNvSpPr>
            <p:nvPr/>
          </p:nvSpPr>
          <p:spPr>
            <a:xfrm>
              <a:off x="6832027"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67" name="Oval 131">
              <a:extLst>
                <a:ext uri="{FF2B5EF4-FFF2-40B4-BE49-F238E27FC236}">
                  <a16:creationId xmlns:a16="http://schemas.microsoft.com/office/drawing/2014/main" id="{25493F90-8D7D-DC44-BB8C-6BBC3B95C549}"/>
                </a:ext>
              </a:extLst>
            </p:cNvPr>
            <p:cNvSpPr>
              <a:spLocks noChangeAspect="1"/>
            </p:cNvSpPr>
            <p:nvPr/>
          </p:nvSpPr>
          <p:spPr>
            <a:xfrm>
              <a:off x="7249061" y="4592178"/>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68" name="Oval 134">
              <a:extLst>
                <a:ext uri="{FF2B5EF4-FFF2-40B4-BE49-F238E27FC236}">
                  <a16:creationId xmlns:a16="http://schemas.microsoft.com/office/drawing/2014/main" id="{EA8630EB-9BD9-3342-B9A0-A29BAA78313F}"/>
                </a:ext>
              </a:extLst>
            </p:cNvPr>
            <p:cNvSpPr>
              <a:spLocks noChangeAspect="1"/>
            </p:cNvSpPr>
            <p:nvPr/>
          </p:nvSpPr>
          <p:spPr>
            <a:xfrm>
              <a:off x="8092476" y="429070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69" name="Oval 137">
              <a:extLst>
                <a:ext uri="{FF2B5EF4-FFF2-40B4-BE49-F238E27FC236}">
                  <a16:creationId xmlns:a16="http://schemas.microsoft.com/office/drawing/2014/main" id="{22E9EF32-72E2-BE43-B7CB-A555AF5C75F2}"/>
                </a:ext>
              </a:extLst>
            </p:cNvPr>
            <p:cNvSpPr>
              <a:spLocks noChangeAspect="1"/>
            </p:cNvSpPr>
            <p:nvPr/>
          </p:nvSpPr>
          <p:spPr>
            <a:xfrm>
              <a:off x="6832027" y="4275146"/>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70" name="Oval 140">
              <a:extLst>
                <a:ext uri="{FF2B5EF4-FFF2-40B4-BE49-F238E27FC236}">
                  <a16:creationId xmlns:a16="http://schemas.microsoft.com/office/drawing/2014/main" id="{1B3E9138-DC21-4545-A02D-906B41F5E4A2}"/>
                </a:ext>
              </a:extLst>
            </p:cNvPr>
            <p:cNvSpPr>
              <a:spLocks noChangeAspect="1"/>
            </p:cNvSpPr>
            <p:nvPr/>
          </p:nvSpPr>
          <p:spPr>
            <a:xfrm>
              <a:off x="766821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71" name="Oval 143">
              <a:extLst>
                <a:ext uri="{FF2B5EF4-FFF2-40B4-BE49-F238E27FC236}">
                  <a16:creationId xmlns:a16="http://schemas.microsoft.com/office/drawing/2014/main" id="{28DB7EEB-B66D-E14A-AD4F-A36F62F55575}"/>
                </a:ext>
              </a:extLst>
            </p:cNvPr>
            <p:cNvSpPr>
              <a:spLocks noChangeAspect="1"/>
            </p:cNvSpPr>
            <p:nvPr/>
          </p:nvSpPr>
          <p:spPr>
            <a:xfrm>
              <a:off x="6392605" y="3960591"/>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74" name="Oval 131">
              <a:extLst>
                <a:ext uri="{FF2B5EF4-FFF2-40B4-BE49-F238E27FC236}">
                  <a16:creationId xmlns:a16="http://schemas.microsoft.com/office/drawing/2014/main" id="{B9487CFC-E86C-D14A-9A38-414DE8EAAE11}"/>
                </a:ext>
              </a:extLst>
            </p:cNvPr>
            <p:cNvSpPr>
              <a:spLocks noChangeAspect="1"/>
            </p:cNvSpPr>
            <p:nvPr/>
          </p:nvSpPr>
          <p:spPr>
            <a:xfrm>
              <a:off x="7663741"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75" name="Oval 134">
              <a:extLst>
                <a:ext uri="{FF2B5EF4-FFF2-40B4-BE49-F238E27FC236}">
                  <a16:creationId xmlns:a16="http://schemas.microsoft.com/office/drawing/2014/main" id="{54767612-2AB0-F347-B59B-FA80057F978B}"/>
                </a:ext>
              </a:extLst>
            </p:cNvPr>
            <p:cNvSpPr>
              <a:spLocks noChangeAspect="1"/>
            </p:cNvSpPr>
            <p:nvPr/>
          </p:nvSpPr>
          <p:spPr>
            <a:xfrm>
              <a:off x="6396345" y="4588263"/>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76" name="Oval 137">
              <a:extLst>
                <a:ext uri="{FF2B5EF4-FFF2-40B4-BE49-F238E27FC236}">
                  <a16:creationId xmlns:a16="http://schemas.microsoft.com/office/drawing/2014/main" id="{5693B6F7-A429-694A-BD4B-F9FC07B0413E}"/>
                </a:ext>
              </a:extLst>
            </p:cNvPr>
            <p:cNvSpPr>
              <a:spLocks noChangeAspect="1"/>
            </p:cNvSpPr>
            <p:nvPr/>
          </p:nvSpPr>
          <p:spPr>
            <a:xfrm>
              <a:off x="7241286"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77" name="Oval 140">
              <a:extLst>
                <a:ext uri="{FF2B5EF4-FFF2-40B4-BE49-F238E27FC236}">
                  <a16:creationId xmlns:a16="http://schemas.microsoft.com/office/drawing/2014/main" id="{2F6ECC0C-4940-E540-92EC-E4A14CF9C130}"/>
                </a:ext>
              </a:extLst>
            </p:cNvPr>
            <p:cNvSpPr>
              <a:spLocks noChangeAspect="1"/>
            </p:cNvSpPr>
            <p:nvPr/>
          </p:nvSpPr>
          <p:spPr>
            <a:xfrm>
              <a:off x="6392605" y="4284545"/>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178" name="Oval 143">
              <a:extLst>
                <a:ext uri="{FF2B5EF4-FFF2-40B4-BE49-F238E27FC236}">
                  <a16:creationId xmlns:a16="http://schemas.microsoft.com/office/drawing/2014/main" id="{F02D729C-2936-B446-B0A1-D8D3F53D9B1D}"/>
                </a:ext>
              </a:extLst>
            </p:cNvPr>
            <p:cNvSpPr>
              <a:spLocks noChangeAspect="1"/>
            </p:cNvSpPr>
            <p:nvPr/>
          </p:nvSpPr>
          <p:spPr>
            <a:xfrm>
              <a:off x="7234784" y="3957949"/>
              <a:ext cx="226314" cy="22631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grpSp>
      <p:cxnSp>
        <p:nvCxnSpPr>
          <p:cNvPr id="191" name="Straight Connector 190">
            <a:extLst>
              <a:ext uri="{FF2B5EF4-FFF2-40B4-BE49-F238E27FC236}">
                <a16:creationId xmlns:a16="http://schemas.microsoft.com/office/drawing/2014/main" id="{E1D4232F-53E6-F84C-B647-B31EDB083D52}"/>
              </a:ext>
            </a:extLst>
          </p:cNvPr>
          <p:cNvCxnSpPr>
            <a:cxnSpLocks noChangeAspect="1"/>
          </p:cNvCxnSpPr>
          <p:nvPr/>
        </p:nvCxnSpPr>
        <p:spPr>
          <a:xfrm flipV="1">
            <a:off x="5783686" y="3334650"/>
            <a:ext cx="289782" cy="69143"/>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a16="http://schemas.microsoft.com/office/drawing/2014/main" id="{96362446-B021-474C-8B23-7B1789872AA6}"/>
              </a:ext>
            </a:extLst>
          </p:cNvPr>
          <p:cNvCxnSpPr>
            <a:cxnSpLocks noChangeAspect="1"/>
          </p:cNvCxnSpPr>
          <p:nvPr/>
        </p:nvCxnSpPr>
        <p:spPr>
          <a:xfrm>
            <a:off x="5815745" y="3939597"/>
            <a:ext cx="217853" cy="165928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 name="Rounded Rectangle 2">
            <a:extLst>
              <a:ext uri="{FF2B5EF4-FFF2-40B4-BE49-F238E27FC236}">
                <a16:creationId xmlns:a16="http://schemas.microsoft.com/office/drawing/2014/main" id="{BF4D8B37-BB98-8A49-8B6D-1AD7FDEF3A15}"/>
              </a:ext>
            </a:extLst>
          </p:cNvPr>
          <p:cNvSpPr/>
          <p:nvPr/>
        </p:nvSpPr>
        <p:spPr>
          <a:xfrm>
            <a:off x="6313714" y="4242488"/>
            <a:ext cx="2111829" cy="306752"/>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76DC07E-88EB-AF44-A763-25933BB8355D}"/>
              </a:ext>
            </a:extLst>
          </p:cNvPr>
          <p:cNvSpPr txBox="1"/>
          <p:nvPr/>
        </p:nvSpPr>
        <p:spPr>
          <a:xfrm>
            <a:off x="8374056" y="4172471"/>
            <a:ext cx="775180" cy="483337"/>
          </a:xfrm>
          <a:prstGeom prst="rect">
            <a:avLst/>
          </a:prstGeom>
          <a:noFill/>
        </p:spPr>
        <p:txBody>
          <a:bodyPr wrap="square" rtlCol="0">
            <a:spAutoFit/>
          </a:bodyPr>
          <a:lstStyle/>
          <a:p>
            <a:pPr marL="0" marR="0" lvl="0" indent="0" algn="l" defTabSz="914400" rtl="0" eaLnBrk="1" fontAlgn="auto" latinLnBrk="0" hangingPunct="1">
              <a:lnSpc>
                <a:spcPts val="162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rPr>
              <a:t>DRAM Row</a:t>
            </a:r>
          </a:p>
        </p:txBody>
      </p:sp>
      <p:sp>
        <p:nvSpPr>
          <p:cNvPr id="5" name="Rounded Rectangle 4">
            <a:extLst>
              <a:ext uri="{FF2B5EF4-FFF2-40B4-BE49-F238E27FC236}">
                <a16:creationId xmlns:a16="http://schemas.microsoft.com/office/drawing/2014/main" id="{8A593872-7E54-D462-D853-3D5B2F4A37BD}"/>
              </a:ext>
            </a:extLst>
          </p:cNvPr>
          <p:cNvSpPr/>
          <p:nvPr/>
        </p:nvSpPr>
        <p:spPr>
          <a:xfrm>
            <a:off x="6172863" y="5237804"/>
            <a:ext cx="439483" cy="280027"/>
          </a:xfrm>
          <a:prstGeom prst="roundRect">
            <a:avLst/>
          </a:prstGeom>
          <a:solidFill>
            <a:schemeClr val="accent3">
              <a:lumMod val="20000"/>
              <a:lumOff val="80000"/>
            </a:schemeClr>
          </a:solidFill>
          <a:ln w="19050">
            <a:solidFill>
              <a:srgbClr val="538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cxnSp>
        <p:nvCxnSpPr>
          <p:cNvPr id="7" name="Straight Arrow Connector 6">
            <a:extLst>
              <a:ext uri="{FF2B5EF4-FFF2-40B4-BE49-F238E27FC236}">
                <a16:creationId xmlns:a16="http://schemas.microsoft.com/office/drawing/2014/main" id="{B1DAF02C-F5A4-687F-76E0-DEC0A7AC4C9E}"/>
              </a:ext>
            </a:extLst>
          </p:cNvPr>
          <p:cNvCxnSpPr>
            <a:cxnSpLocks noChangeAspect="1"/>
            <a:stCxn id="5" idx="2"/>
            <a:endCxn id="9" idx="0"/>
          </p:cNvCxnSpPr>
          <p:nvPr/>
        </p:nvCxnSpPr>
        <p:spPr>
          <a:xfrm flipH="1">
            <a:off x="6034480" y="5517831"/>
            <a:ext cx="358125" cy="712414"/>
          </a:xfrm>
          <a:prstGeom prst="straightConnector1">
            <a:avLst/>
          </a:prstGeom>
          <a:ln w="28575">
            <a:solidFill>
              <a:srgbClr val="53823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EC211A-3B32-9CDF-2AE1-CF6C12085533}"/>
              </a:ext>
            </a:extLst>
          </p:cNvPr>
          <p:cNvSpPr txBox="1"/>
          <p:nvPr/>
        </p:nvSpPr>
        <p:spPr>
          <a:xfrm>
            <a:off x="4510761" y="6230245"/>
            <a:ext cx="3047437" cy="338554"/>
          </a:xfrm>
          <a:prstGeom prst="rect">
            <a:avLst/>
          </a:prstGeom>
          <a:noFill/>
        </p:spPr>
        <p:txBody>
          <a:bodyPr wrap="none" rtlCol="0">
            <a:spAutoFit/>
          </a:bodyPr>
          <a:lstStyle/>
          <a:p>
            <a:pPr algn="l"/>
            <a:r>
              <a:rPr lang="en-CH" sz="1600" dirty="0">
                <a:solidFill>
                  <a:srgbClr val="538234"/>
                </a:solidFill>
                <a:latin typeface="Verdana" panose="020B0604030504040204" pitchFamily="34" charset="0"/>
                <a:ea typeface="Verdana" panose="020B0604030504040204" pitchFamily="34" charset="0"/>
                <a:cs typeface="Verdana" panose="020B0604030504040204" pitchFamily="34" charset="0"/>
              </a:rPr>
              <a:t>Cache block (e.g., 512 bits)</a:t>
            </a:r>
          </a:p>
        </p:txBody>
      </p:sp>
    </p:spTree>
    <p:extLst>
      <p:ext uri="{BB962C8B-B14F-4D97-AF65-F5344CB8AC3E}">
        <p14:creationId xmlns:p14="http://schemas.microsoft.com/office/powerpoint/2010/main" val="24985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64" grpId="0"/>
      <p:bldP spid="150" grpId="0" animBg="1"/>
      <p:bldP spid="190" grpId="0" animBg="1"/>
      <p:bldP spid="3" grpId="0" animBg="1"/>
      <p:bldP spid="4" grpId="0"/>
      <p:bldP spid="5" grpId="0" animBg="1"/>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BAA0-AE5A-F1C6-5409-FC5C00EC40D8}"/>
              </a:ext>
            </a:extLst>
          </p:cNvPr>
          <p:cNvSpPr>
            <a:spLocks noGrp="1"/>
          </p:cNvSpPr>
          <p:nvPr>
            <p:ph type="title"/>
          </p:nvPr>
        </p:nvSpPr>
        <p:spPr/>
        <p:txBody>
          <a:bodyPr/>
          <a:lstStyle/>
          <a:p>
            <a:r>
              <a:rPr lang="en-US" dirty="0" err="1"/>
              <a:t>ABACuS</a:t>
            </a:r>
            <a:r>
              <a:rPr lang="en-US" dirty="0"/>
              <a:t>: Operation</a:t>
            </a:r>
          </a:p>
        </p:txBody>
      </p:sp>
      <p:sp>
        <p:nvSpPr>
          <p:cNvPr id="3" name="Content Placeholder 2">
            <a:extLst>
              <a:ext uri="{FF2B5EF4-FFF2-40B4-BE49-F238E27FC236}">
                <a16:creationId xmlns:a16="http://schemas.microsoft.com/office/drawing/2014/main" id="{11E00689-8DF7-2613-C338-F8CE4E590626}"/>
              </a:ext>
            </a:extLst>
          </p:cNvPr>
          <p:cNvSpPr>
            <a:spLocks noGrp="1"/>
          </p:cNvSpPr>
          <p:nvPr>
            <p:ph idx="1"/>
          </p:nvPr>
        </p:nvSpPr>
        <p:spPr>
          <a:xfrm>
            <a:off x="75991" y="2897852"/>
            <a:ext cx="8987622" cy="3512225"/>
          </a:xfrm>
        </p:spPr>
        <p:txBody>
          <a:bodyPr/>
          <a:lstStyle/>
          <a:p>
            <a:r>
              <a:rPr lang="en-US" sz="2400" dirty="0"/>
              <a:t>The </a:t>
            </a:r>
            <a:r>
              <a:rPr lang="en-US" sz="2400" dirty="0">
                <a:solidFill>
                  <a:schemeClr val="accent1">
                    <a:lumMod val="75000"/>
                  </a:schemeClr>
                </a:solidFill>
              </a:rPr>
              <a:t>RAC always stores the maximum activation count</a:t>
            </a:r>
          </a:p>
          <a:p>
            <a:pPr lvl="1"/>
            <a:r>
              <a:rPr lang="en-US" sz="2000" dirty="0"/>
              <a:t>Store </a:t>
            </a:r>
            <a:r>
              <a:rPr lang="en-US" sz="2000" dirty="0">
                <a:solidFill>
                  <a:schemeClr val="accent6">
                    <a:lumMod val="75000"/>
                  </a:schemeClr>
                </a:solidFill>
              </a:rPr>
              <a:t>small additional information in SAV</a:t>
            </a:r>
          </a:p>
          <a:p>
            <a:pPr lvl="1"/>
            <a:endParaRPr lang="en-US" sz="2000" dirty="0"/>
          </a:p>
          <a:p>
            <a:pPr lvl="1"/>
            <a:endParaRPr lang="en-US" sz="2000" dirty="0"/>
          </a:p>
          <a:p>
            <a:pPr lvl="1"/>
            <a:endParaRPr lang="en-US" sz="2000" dirty="0"/>
          </a:p>
          <a:p>
            <a:pPr lvl="1"/>
            <a:endParaRPr lang="en-US" sz="2000" dirty="0"/>
          </a:p>
          <a:p>
            <a:pPr lvl="1"/>
            <a:endParaRPr lang="en-US" sz="2000" dirty="0"/>
          </a:p>
          <a:p>
            <a:pPr marL="0" indent="0">
              <a:buNone/>
            </a:pPr>
            <a:endParaRPr lang="en-US" sz="2800" dirty="0"/>
          </a:p>
        </p:txBody>
      </p:sp>
      <p:sp>
        <p:nvSpPr>
          <p:cNvPr id="4" name="Rounded Rectangle 6">
            <a:extLst>
              <a:ext uri="{FF2B5EF4-FFF2-40B4-BE49-F238E27FC236}">
                <a16:creationId xmlns:a16="http://schemas.microsoft.com/office/drawing/2014/main" id="{F343E391-4589-6724-3E5D-3FF801A09C0F}"/>
              </a:ext>
            </a:extLst>
          </p:cNvPr>
          <p:cNvSpPr/>
          <p:nvPr/>
        </p:nvSpPr>
        <p:spPr>
          <a:xfrm>
            <a:off x="323850" y="4369286"/>
            <a:ext cx="8496299" cy="935008"/>
          </a:xfrm>
          <a:prstGeom prst="roundRect">
            <a:avLst/>
          </a:prstGeom>
          <a:solidFill>
            <a:schemeClr val="accent4">
              <a:lumMod val="40000"/>
              <a:lumOff val="6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r>
              <a:rPr lang="en-CH" sz="2000" dirty="0">
                <a:solidFill>
                  <a:schemeClr val="tx1"/>
                </a:solidFill>
                <a:latin typeface="Verdana" panose="020B0604030504040204" pitchFamily="34" charset="0"/>
                <a:ea typeface="Verdana" panose="020B0604030504040204" pitchFamily="34" charset="0"/>
                <a:cs typeface="Verdana" panose="020B0604030504040204" pitchFamily="34" charset="0"/>
              </a:rPr>
              <a:t>ABACuS Counter</a:t>
            </a:r>
          </a:p>
        </p:txBody>
      </p:sp>
      <p:sp>
        <p:nvSpPr>
          <p:cNvPr id="5" name="Rounded Rectangle 7">
            <a:extLst>
              <a:ext uri="{FF2B5EF4-FFF2-40B4-BE49-F238E27FC236}">
                <a16:creationId xmlns:a16="http://schemas.microsoft.com/office/drawing/2014/main" id="{71720171-6ECC-848E-65A9-AC19FE6A621C}"/>
              </a:ext>
            </a:extLst>
          </p:cNvPr>
          <p:cNvSpPr/>
          <p:nvPr/>
        </p:nvSpPr>
        <p:spPr>
          <a:xfrm>
            <a:off x="572294" y="4828470"/>
            <a:ext cx="3858736" cy="350520"/>
          </a:xfrm>
          <a:prstGeom prst="roundRect">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latin typeface="Verdana" panose="020B0604030504040204" pitchFamily="34" charset="0"/>
                <a:ea typeface="Verdana" panose="020B0604030504040204" pitchFamily="34" charset="0"/>
                <a:cs typeface="Verdana" panose="020B0604030504040204" pitchFamily="34" charset="0"/>
              </a:rPr>
              <a:t>Row Activation Counter (RAC)</a:t>
            </a:r>
          </a:p>
        </p:txBody>
      </p:sp>
      <p:sp>
        <p:nvSpPr>
          <p:cNvPr id="6" name="Rounded Rectangle 8">
            <a:extLst>
              <a:ext uri="{FF2B5EF4-FFF2-40B4-BE49-F238E27FC236}">
                <a16:creationId xmlns:a16="http://schemas.microsoft.com/office/drawing/2014/main" id="{B5A506D0-35E8-11C3-2F6A-6439805FFEEC}"/>
              </a:ext>
            </a:extLst>
          </p:cNvPr>
          <p:cNvSpPr/>
          <p:nvPr/>
        </p:nvSpPr>
        <p:spPr>
          <a:xfrm>
            <a:off x="4697732" y="4828470"/>
            <a:ext cx="3866353" cy="350520"/>
          </a:xfrm>
          <a:prstGeom prst="roundRect">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dirty="0">
                <a:latin typeface="Verdana" panose="020B0604030504040204" pitchFamily="34" charset="0"/>
                <a:ea typeface="Verdana" panose="020B0604030504040204" pitchFamily="34" charset="0"/>
                <a:cs typeface="Verdana" panose="020B0604030504040204" pitchFamily="34" charset="0"/>
              </a:rPr>
              <a:t>Sibling Activation Vector (SAV)</a:t>
            </a:r>
          </a:p>
        </p:txBody>
      </p:sp>
      <p:pic>
        <p:nvPicPr>
          <p:cNvPr id="8" name="Picture 7">
            <a:extLst>
              <a:ext uri="{FF2B5EF4-FFF2-40B4-BE49-F238E27FC236}">
                <a16:creationId xmlns:a16="http://schemas.microsoft.com/office/drawing/2014/main" id="{8F47BE3F-7BF3-2849-2F9A-FD1C33777D6F}"/>
              </a:ext>
            </a:extLst>
          </p:cNvPr>
          <p:cNvPicPr>
            <a:picLocks noChangeAspect="1"/>
          </p:cNvPicPr>
          <p:nvPr/>
        </p:nvPicPr>
        <p:blipFill>
          <a:blip r:embed="rId3"/>
          <a:stretch>
            <a:fillRect/>
          </a:stretch>
        </p:blipFill>
        <p:spPr>
          <a:xfrm>
            <a:off x="1262151" y="990600"/>
            <a:ext cx="6388862" cy="1689010"/>
          </a:xfrm>
          <a:prstGeom prst="rect">
            <a:avLst/>
          </a:prstGeom>
        </p:spPr>
      </p:pic>
      <p:cxnSp>
        <p:nvCxnSpPr>
          <p:cNvPr id="11" name="Straight Arrow Connector 10">
            <a:extLst>
              <a:ext uri="{FF2B5EF4-FFF2-40B4-BE49-F238E27FC236}">
                <a16:creationId xmlns:a16="http://schemas.microsoft.com/office/drawing/2014/main" id="{6F8B3781-0CE2-F11B-0241-0ED67890EE57}"/>
              </a:ext>
            </a:extLst>
          </p:cNvPr>
          <p:cNvCxnSpPr>
            <a:cxnSpLocks/>
            <a:stCxn id="15" idx="2"/>
            <a:endCxn id="6" idx="0"/>
          </p:cNvCxnSpPr>
          <p:nvPr/>
        </p:nvCxnSpPr>
        <p:spPr>
          <a:xfrm flipH="1">
            <a:off x="6630909" y="4646017"/>
            <a:ext cx="316220" cy="1824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776449-FD51-0363-D143-63B613964DFE}"/>
              </a:ext>
            </a:extLst>
          </p:cNvPr>
          <p:cNvSpPr txBox="1"/>
          <p:nvPr/>
        </p:nvSpPr>
        <p:spPr>
          <a:xfrm>
            <a:off x="4888232" y="3722687"/>
            <a:ext cx="4117794" cy="923330"/>
          </a:xfrm>
          <a:prstGeom prst="rect">
            <a:avLst/>
          </a:prstGeom>
          <a:solidFill>
            <a:schemeClr val="bg1">
              <a:lumMod val="85000"/>
              <a:alpha val="80000"/>
            </a:schemeClr>
          </a:solidFill>
          <a:ln w="38100">
            <a:solidFill>
              <a:schemeClr val="tx1">
                <a:lumMod val="85000"/>
                <a:lumOff val="15000"/>
              </a:schemeClr>
            </a:solidFill>
          </a:ln>
        </p:spPr>
        <p:txBody>
          <a:bodyPr wrap="none" rtlCol="0">
            <a:spAutoFit/>
          </a:bodyPr>
          <a:lstStyle/>
          <a:p>
            <a:pPr algn="ctr"/>
            <a:r>
              <a:rPr lang="en-US" dirty="0">
                <a:latin typeface="Verdana" panose="020B0604030504040204" pitchFamily="34" charset="0"/>
                <a:ea typeface="Verdana" panose="020B0604030504040204" pitchFamily="34" charset="0"/>
              </a:rPr>
              <a:t>“Which siblings were activated</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since RAC was last incremented?”</a:t>
            </a:r>
            <a:br>
              <a:rPr lang="en-US" dirty="0">
                <a:latin typeface="Verdana" panose="020B0604030504040204" pitchFamily="34" charset="0"/>
                <a:ea typeface="Verdana" panose="020B0604030504040204" pitchFamily="34" charset="0"/>
              </a:rPr>
            </a:br>
            <a:r>
              <a:rPr lang="en-US" dirty="0">
                <a:solidFill>
                  <a:schemeClr val="accent6">
                    <a:lumMod val="75000"/>
                  </a:schemeClr>
                </a:solidFill>
                <a:latin typeface="Verdana" panose="020B0604030504040204" pitchFamily="34" charset="0"/>
                <a:ea typeface="Verdana" panose="020B0604030504040204" pitchFamily="34" charset="0"/>
              </a:rPr>
              <a:t>One bit per bank</a:t>
            </a:r>
          </a:p>
        </p:txBody>
      </p:sp>
      <p:cxnSp>
        <p:nvCxnSpPr>
          <p:cNvPr id="37" name="Straight Arrow Connector 36">
            <a:extLst>
              <a:ext uri="{FF2B5EF4-FFF2-40B4-BE49-F238E27FC236}">
                <a16:creationId xmlns:a16="http://schemas.microsoft.com/office/drawing/2014/main" id="{3D2DEED5-0249-EEF0-E874-31F3E90C290A}"/>
              </a:ext>
            </a:extLst>
          </p:cNvPr>
          <p:cNvCxnSpPr>
            <a:cxnSpLocks/>
            <a:stCxn id="38" idx="0"/>
            <a:endCxn id="5" idx="2"/>
          </p:cNvCxnSpPr>
          <p:nvPr/>
        </p:nvCxnSpPr>
        <p:spPr>
          <a:xfrm flipH="1" flipV="1">
            <a:off x="2501662" y="5178990"/>
            <a:ext cx="1084599" cy="4204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3E8A572-2C02-86BB-E04E-9D0B7734F622}"/>
              </a:ext>
            </a:extLst>
          </p:cNvPr>
          <p:cNvSpPr txBox="1"/>
          <p:nvPr/>
        </p:nvSpPr>
        <p:spPr>
          <a:xfrm>
            <a:off x="572294" y="5599448"/>
            <a:ext cx="6027933" cy="646331"/>
          </a:xfrm>
          <a:prstGeom prst="rect">
            <a:avLst/>
          </a:prstGeom>
          <a:solidFill>
            <a:schemeClr val="bg1">
              <a:lumMod val="85000"/>
              <a:alpha val="80000"/>
            </a:schemeClr>
          </a:solidFill>
          <a:ln w="38100">
            <a:solidFill>
              <a:schemeClr val="tx1">
                <a:lumMod val="85000"/>
                <a:lumOff val="15000"/>
              </a:schemeClr>
            </a:solidFill>
          </a:ln>
        </p:spPr>
        <p:txBody>
          <a:bodyPr wrap="none" rtlCol="0">
            <a:spAutoFit/>
          </a:bodyPr>
          <a:lstStyle/>
          <a:p>
            <a:pPr algn="ctr"/>
            <a:r>
              <a:rPr lang="en-US" dirty="0">
                <a:latin typeface="Verdana" panose="020B0604030504040204" pitchFamily="34" charset="0"/>
                <a:ea typeface="Verdana" panose="020B0604030504040204" pitchFamily="34" charset="0"/>
              </a:rPr>
              <a:t>Increment only when a sibling is activated “again”</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(i.e., activate targets a set SAV bit)</a:t>
            </a:r>
            <a:endParaRPr lang="en-US" dirty="0">
              <a:solidFill>
                <a:schemeClr val="accent6">
                  <a:lumMod val="75000"/>
                </a:schemeClr>
              </a:solidFill>
              <a:latin typeface="Verdana" panose="020B0604030504040204" pitchFamily="34" charset="0"/>
              <a:ea typeface="Verdana" panose="020B0604030504040204" pitchFamily="34" charset="0"/>
            </a:endParaRPr>
          </a:p>
        </p:txBody>
      </p:sp>
      <p:sp>
        <p:nvSpPr>
          <p:cNvPr id="10" name="TextBox 9">
            <a:extLst>
              <a:ext uri="{FF2B5EF4-FFF2-40B4-BE49-F238E27FC236}">
                <a16:creationId xmlns:a16="http://schemas.microsoft.com/office/drawing/2014/main" id="{4291A397-332E-204D-B27D-17EDD3B48B62}"/>
              </a:ext>
            </a:extLst>
          </p:cNvPr>
          <p:cNvSpPr txBox="1"/>
          <p:nvPr/>
        </p:nvSpPr>
        <p:spPr>
          <a:xfrm>
            <a:off x="1995043" y="6443653"/>
            <a:ext cx="5149516" cy="369332"/>
          </a:xfrm>
          <a:prstGeom prst="rect">
            <a:avLst/>
          </a:prstGeom>
          <a:noFill/>
        </p:spPr>
        <p:txBody>
          <a:bodyPr wrap="square">
            <a:spAutoFit/>
          </a:bodyPr>
          <a:lstStyle/>
          <a:p>
            <a:pPr algn="ctr"/>
            <a:r>
              <a:rPr lang="en-CH" sz="1800" i="1" dirty="0">
                <a:solidFill>
                  <a:srgbClr val="0000FF"/>
                </a:solidFill>
                <a:latin typeface="Cambria" panose="02040503050406030204" pitchFamily="18" charset="0"/>
              </a:rPr>
              <a:t>https://arxiv.org/pdf/2310.09977.pdf</a:t>
            </a:r>
          </a:p>
        </p:txBody>
      </p:sp>
    </p:spTree>
    <p:extLst>
      <p:ext uri="{BB962C8B-B14F-4D97-AF65-F5344CB8AC3E}">
        <p14:creationId xmlns:p14="http://schemas.microsoft.com/office/powerpoint/2010/main" val="426205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5" grpId="0" animBg="1"/>
      <p:bldP spid="38"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ED80-843E-D177-B17D-F269ED117B14}"/>
              </a:ext>
            </a:extLst>
          </p:cNvPr>
          <p:cNvSpPr>
            <a:spLocks noGrp="1"/>
          </p:cNvSpPr>
          <p:nvPr>
            <p:ph type="title"/>
          </p:nvPr>
        </p:nvSpPr>
        <p:spPr/>
        <p:txBody>
          <a:bodyPr/>
          <a:lstStyle/>
          <a:p>
            <a:r>
              <a:rPr lang="en-US" dirty="0" err="1"/>
              <a:t>ABACuS</a:t>
            </a:r>
            <a:r>
              <a:rPr lang="en-US" dirty="0"/>
              <a:t>: </a:t>
            </a:r>
            <a:r>
              <a:rPr lang="en-TR"/>
              <a:t>Operation </a:t>
            </a:r>
            <a:r>
              <a:rPr lang="en-TR" dirty="0"/>
              <a:t>(I)</a:t>
            </a:r>
          </a:p>
        </p:txBody>
      </p:sp>
      <p:pic>
        <p:nvPicPr>
          <p:cNvPr id="4" name="Picture 3">
            <a:extLst>
              <a:ext uri="{FF2B5EF4-FFF2-40B4-BE49-F238E27FC236}">
                <a16:creationId xmlns:a16="http://schemas.microsoft.com/office/drawing/2014/main" id="{4DA89485-47EE-3FAD-C067-847C088EB1BB}"/>
              </a:ext>
            </a:extLst>
          </p:cNvPr>
          <p:cNvPicPr>
            <a:picLocks noChangeAspect="1"/>
          </p:cNvPicPr>
          <p:nvPr/>
        </p:nvPicPr>
        <p:blipFill>
          <a:blip r:embed="rId2"/>
          <a:stretch>
            <a:fillRect/>
          </a:stretch>
        </p:blipFill>
        <p:spPr>
          <a:xfrm>
            <a:off x="683601" y="1206027"/>
            <a:ext cx="7772400" cy="2541732"/>
          </a:xfrm>
          <a:prstGeom prst="rect">
            <a:avLst/>
          </a:prstGeom>
        </p:spPr>
      </p:pic>
      <p:pic>
        <p:nvPicPr>
          <p:cNvPr id="5" name="Picture 4">
            <a:extLst>
              <a:ext uri="{FF2B5EF4-FFF2-40B4-BE49-F238E27FC236}">
                <a16:creationId xmlns:a16="http://schemas.microsoft.com/office/drawing/2014/main" id="{4E1ACBCF-5881-8936-6668-03B727906DCA}"/>
              </a:ext>
            </a:extLst>
          </p:cNvPr>
          <p:cNvPicPr>
            <a:picLocks noChangeAspect="1"/>
          </p:cNvPicPr>
          <p:nvPr/>
        </p:nvPicPr>
        <p:blipFill>
          <a:blip r:embed="rId3"/>
          <a:stretch>
            <a:fillRect/>
          </a:stretch>
        </p:blipFill>
        <p:spPr>
          <a:xfrm>
            <a:off x="685800" y="4044633"/>
            <a:ext cx="7772400" cy="1992701"/>
          </a:xfrm>
          <a:prstGeom prst="rect">
            <a:avLst/>
          </a:prstGeom>
        </p:spPr>
      </p:pic>
    </p:spTree>
    <p:extLst>
      <p:ext uri="{BB962C8B-B14F-4D97-AF65-F5344CB8AC3E}">
        <p14:creationId xmlns:p14="http://schemas.microsoft.com/office/powerpoint/2010/main" val="9230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DBAF8-8368-514C-D5C9-2DA18D172A70}"/>
              </a:ext>
            </a:extLst>
          </p:cNvPr>
          <p:cNvSpPr>
            <a:spLocks noGrp="1"/>
          </p:cNvSpPr>
          <p:nvPr>
            <p:ph type="title"/>
          </p:nvPr>
        </p:nvSpPr>
        <p:spPr/>
        <p:txBody>
          <a:bodyPr/>
          <a:lstStyle/>
          <a:p>
            <a:r>
              <a:rPr lang="en-US" dirty="0" err="1"/>
              <a:t>ABACuS</a:t>
            </a:r>
            <a:r>
              <a:rPr lang="en-US" dirty="0"/>
              <a:t>: </a:t>
            </a:r>
            <a:r>
              <a:rPr lang="en-TR"/>
              <a:t>Operation </a:t>
            </a:r>
            <a:r>
              <a:rPr lang="en-TR" dirty="0"/>
              <a:t>(II)</a:t>
            </a:r>
          </a:p>
        </p:txBody>
      </p:sp>
      <p:pic>
        <p:nvPicPr>
          <p:cNvPr id="7" name="Picture 6">
            <a:extLst>
              <a:ext uri="{FF2B5EF4-FFF2-40B4-BE49-F238E27FC236}">
                <a16:creationId xmlns:a16="http://schemas.microsoft.com/office/drawing/2014/main" id="{7CE3ACF4-BFFC-6190-0877-0F15632D5B30}"/>
              </a:ext>
            </a:extLst>
          </p:cNvPr>
          <p:cNvPicPr>
            <a:picLocks noChangeAspect="1"/>
          </p:cNvPicPr>
          <p:nvPr/>
        </p:nvPicPr>
        <p:blipFill rotWithShape="1">
          <a:blip r:embed="rId2"/>
          <a:srcRect l="784"/>
          <a:stretch/>
        </p:blipFill>
        <p:spPr>
          <a:xfrm>
            <a:off x="746760" y="2341838"/>
            <a:ext cx="7711440" cy="2174324"/>
          </a:xfrm>
          <a:prstGeom prst="rect">
            <a:avLst/>
          </a:prstGeom>
        </p:spPr>
      </p:pic>
    </p:spTree>
    <p:extLst>
      <p:ext uri="{BB962C8B-B14F-4D97-AF65-F5344CB8AC3E}">
        <p14:creationId xmlns:p14="http://schemas.microsoft.com/office/powerpoint/2010/main" val="1753058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17CE-7B6C-14C2-D4D1-A84C1DCF4AB5}"/>
              </a:ext>
            </a:extLst>
          </p:cNvPr>
          <p:cNvSpPr>
            <a:spLocks noGrp="1"/>
          </p:cNvSpPr>
          <p:nvPr>
            <p:ph type="title"/>
          </p:nvPr>
        </p:nvSpPr>
        <p:spPr/>
        <p:txBody>
          <a:bodyPr/>
          <a:lstStyle/>
          <a:p>
            <a:r>
              <a:rPr lang="en-CH" dirty="0"/>
              <a:t>Area, Energy, and Power</a:t>
            </a:r>
          </a:p>
        </p:txBody>
      </p:sp>
      <p:pic>
        <p:nvPicPr>
          <p:cNvPr id="4" name="Picture 3">
            <a:extLst>
              <a:ext uri="{FF2B5EF4-FFF2-40B4-BE49-F238E27FC236}">
                <a16:creationId xmlns:a16="http://schemas.microsoft.com/office/drawing/2014/main" id="{FA4D5D7F-9733-DFDB-CA20-21058FEF86B0}"/>
              </a:ext>
            </a:extLst>
          </p:cNvPr>
          <p:cNvPicPr>
            <a:picLocks noChangeAspect="1"/>
          </p:cNvPicPr>
          <p:nvPr/>
        </p:nvPicPr>
        <p:blipFill>
          <a:blip r:embed="rId2"/>
          <a:stretch>
            <a:fillRect/>
          </a:stretch>
        </p:blipFill>
        <p:spPr>
          <a:xfrm>
            <a:off x="106471" y="1422508"/>
            <a:ext cx="8933715" cy="2128634"/>
          </a:xfrm>
          <a:prstGeom prst="rect">
            <a:avLst/>
          </a:prstGeom>
        </p:spPr>
      </p:pic>
      <p:grpSp>
        <p:nvGrpSpPr>
          <p:cNvPr id="7" name="Group 6">
            <a:extLst>
              <a:ext uri="{FF2B5EF4-FFF2-40B4-BE49-F238E27FC236}">
                <a16:creationId xmlns:a16="http://schemas.microsoft.com/office/drawing/2014/main" id="{E3F59A41-7B97-8FED-38BC-EF12ECC21E6C}"/>
              </a:ext>
            </a:extLst>
          </p:cNvPr>
          <p:cNvGrpSpPr/>
          <p:nvPr/>
        </p:nvGrpSpPr>
        <p:grpSpPr>
          <a:xfrm>
            <a:off x="22085" y="4052013"/>
            <a:ext cx="8987621" cy="2127945"/>
            <a:chOff x="639820" y="3002814"/>
            <a:chExt cx="7824488" cy="1852557"/>
          </a:xfrm>
        </p:grpSpPr>
        <p:pic>
          <p:nvPicPr>
            <p:cNvPr id="5" name="Picture 4">
              <a:extLst>
                <a:ext uri="{FF2B5EF4-FFF2-40B4-BE49-F238E27FC236}">
                  <a16:creationId xmlns:a16="http://schemas.microsoft.com/office/drawing/2014/main" id="{1DF87527-0C42-0722-B313-053F5E496C21}"/>
                </a:ext>
              </a:extLst>
            </p:cNvPr>
            <p:cNvPicPr>
              <a:picLocks noChangeAspect="1"/>
            </p:cNvPicPr>
            <p:nvPr/>
          </p:nvPicPr>
          <p:blipFill>
            <a:blip r:embed="rId3"/>
            <a:stretch>
              <a:fillRect/>
            </a:stretch>
          </p:blipFill>
          <p:spPr>
            <a:xfrm>
              <a:off x="2968262" y="3002814"/>
              <a:ext cx="5496046" cy="1851928"/>
            </a:xfrm>
            <a:prstGeom prst="rect">
              <a:avLst/>
            </a:prstGeom>
          </p:spPr>
        </p:pic>
        <p:pic>
          <p:nvPicPr>
            <p:cNvPr id="6" name="Picture 5">
              <a:extLst>
                <a:ext uri="{FF2B5EF4-FFF2-40B4-BE49-F238E27FC236}">
                  <a16:creationId xmlns:a16="http://schemas.microsoft.com/office/drawing/2014/main" id="{13034995-A622-3FA8-89CB-E1F4F980DA74}"/>
                </a:ext>
              </a:extLst>
            </p:cNvPr>
            <p:cNvPicPr>
              <a:picLocks noChangeAspect="1"/>
            </p:cNvPicPr>
            <p:nvPr/>
          </p:nvPicPr>
          <p:blipFill>
            <a:blip r:embed="rId4"/>
            <a:stretch>
              <a:fillRect/>
            </a:stretch>
          </p:blipFill>
          <p:spPr>
            <a:xfrm>
              <a:off x="639820" y="3082014"/>
              <a:ext cx="2335641" cy="1773357"/>
            </a:xfrm>
            <a:prstGeom prst="rect">
              <a:avLst/>
            </a:prstGeom>
          </p:spPr>
        </p:pic>
      </p:grpSp>
    </p:spTree>
    <p:extLst>
      <p:ext uri="{BB962C8B-B14F-4D97-AF65-F5344CB8AC3E}">
        <p14:creationId xmlns:p14="http://schemas.microsoft.com/office/powerpoint/2010/main" val="1545990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C2D1D-06D1-8B34-A676-6E53E6F2D95C}"/>
              </a:ext>
            </a:extLst>
          </p:cNvPr>
          <p:cNvSpPr>
            <a:spLocks noGrp="1"/>
          </p:cNvSpPr>
          <p:nvPr>
            <p:ph type="title"/>
          </p:nvPr>
        </p:nvSpPr>
        <p:spPr/>
        <p:txBody>
          <a:bodyPr/>
          <a:lstStyle/>
          <a:p>
            <a:r>
              <a:rPr lang="en-CH" sz="3600" dirty="0"/>
              <a:t>DRAM Address Mapping Function</a:t>
            </a:r>
          </a:p>
        </p:txBody>
      </p:sp>
      <p:pic>
        <p:nvPicPr>
          <p:cNvPr id="4" name="Content Placeholder 3">
            <a:extLst>
              <a:ext uri="{FF2B5EF4-FFF2-40B4-BE49-F238E27FC236}">
                <a16:creationId xmlns:a16="http://schemas.microsoft.com/office/drawing/2014/main" id="{CCE6F389-6479-6060-B8C2-43D2FDD6A187}"/>
              </a:ext>
            </a:extLst>
          </p:cNvPr>
          <p:cNvPicPr>
            <a:picLocks noGrp="1" noChangeAspect="1"/>
          </p:cNvPicPr>
          <p:nvPr>
            <p:ph idx="1"/>
          </p:nvPr>
        </p:nvPicPr>
        <p:blipFill>
          <a:blip r:embed="rId2"/>
          <a:stretch>
            <a:fillRect/>
          </a:stretch>
        </p:blipFill>
        <p:spPr>
          <a:xfrm>
            <a:off x="76200" y="1845914"/>
            <a:ext cx="8986838" cy="3693221"/>
          </a:xfrm>
          <a:prstGeom prst="rect">
            <a:avLst/>
          </a:prstGeom>
        </p:spPr>
      </p:pic>
    </p:spTree>
    <p:extLst>
      <p:ext uri="{BB962C8B-B14F-4D97-AF65-F5344CB8AC3E}">
        <p14:creationId xmlns:p14="http://schemas.microsoft.com/office/powerpoint/2010/main" val="3645894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63E15-299F-02AF-6E00-7C7CC2488ECA}"/>
              </a:ext>
            </a:extLst>
          </p:cNvPr>
          <p:cNvSpPr>
            <a:spLocks noGrp="1"/>
          </p:cNvSpPr>
          <p:nvPr>
            <p:ph type="title"/>
          </p:nvPr>
        </p:nvSpPr>
        <p:spPr>
          <a:xfrm>
            <a:off x="75991" y="28033"/>
            <a:ext cx="8987621" cy="761258"/>
          </a:xfrm>
        </p:spPr>
        <p:txBody>
          <a:bodyPr/>
          <a:lstStyle/>
          <a:p>
            <a:r>
              <a:rPr lang="en-CH" sz="3200" dirty="0"/>
              <a:t>Key Configuration Parameters of RowHammer Mitigations</a:t>
            </a:r>
          </a:p>
        </p:txBody>
      </p:sp>
      <p:pic>
        <p:nvPicPr>
          <p:cNvPr id="4" name="Content Placeholder 3">
            <a:extLst>
              <a:ext uri="{FF2B5EF4-FFF2-40B4-BE49-F238E27FC236}">
                <a16:creationId xmlns:a16="http://schemas.microsoft.com/office/drawing/2014/main" id="{8E472738-27FA-ED29-A861-9FE0CBFA849B}"/>
              </a:ext>
            </a:extLst>
          </p:cNvPr>
          <p:cNvPicPr>
            <a:picLocks noGrp="1" noChangeAspect="1"/>
          </p:cNvPicPr>
          <p:nvPr>
            <p:ph idx="1"/>
          </p:nvPr>
        </p:nvPicPr>
        <p:blipFill>
          <a:blip r:embed="rId2"/>
          <a:stretch>
            <a:fillRect/>
          </a:stretch>
        </p:blipFill>
        <p:spPr>
          <a:xfrm>
            <a:off x="76200" y="1455409"/>
            <a:ext cx="8986838" cy="4474232"/>
          </a:xfrm>
          <a:prstGeom prst="rect">
            <a:avLst/>
          </a:prstGeom>
        </p:spPr>
      </p:pic>
    </p:spTree>
    <p:extLst>
      <p:ext uri="{BB962C8B-B14F-4D97-AF65-F5344CB8AC3E}">
        <p14:creationId xmlns:p14="http://schemas.microsoft.com/office/powerpoint/2010/main" val="901893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F95D-5257-5B21-D7FF-A9FD73D05FCA}"/>
              </a:ext>
            </a:extLst>
          </p:cNvPr>
          <p:cNvSpPr>
            <a:spLocks noGrp="1"/>
          </p:cNvSpPr>
          <p:nvPr>
            <p:ph type="title"/>
          </p:nvPr>
        </p:nvSpPr>
        <p:spPr>
          <a:xfrm>
            <a:off x="75991" y="28033"/>
            <a:ext cx="8987621" cy="761258"/>
          </a:xfrm>
        </p:spPr>
        <p:txBody>
          <a:bodyPr/>
          <a:lstStyle/>
          <a:p>
            <a:r>
              <a:rPr lang="en-CH" sz="3200" dirty="0"/>
              <a:t>Single Core Performance </a:t>
            </a:r>
            <a:br>
              <a:rPr lang="en-CH" sz="3200" dirty="0"/>
            </a:br>
            <a:r>
              <a:rPr lang="en-CH" sz="3200" dirty="0"/>
              <a:t>and DRAM Energy</a:t>
            </a:r>
          </a:p>
        </p:txBody>
      </p:sp>
      <p:pic>
        <p:nvPicPr>
          <p:cNvPr id="4" name="Content Placeholder 3">
            <a:extLst>
              <a:ext uri="{FF2B5EF4-FFF2-40B4-BE49-F238E27FC236}">
                <a16:creationId xmlns:a16="http://schemas.microsoft.com/office/drawing/2014/main" id="{E5F0B8C0-F884-A597-A60F-72AFE44B483D}"/>
              </a:ext>
            </a:extLst>
          </p:cNvPr>
          <p:cNvPicPr>
            <a:picLocks noGrp="1" noChangeAspect="1"/>
          </p:cNvPicPr>
          <p:nvPr>
            <p:ph idx="1"/>
          </p:nvPr>
        </p:nvPicPr>
        <p:blipFill>
          <a:blip r:embed="rId3"/>
          <a:stretch>
            <a:fillRect/>
          </a:stretch>
        </p:blipFill>
        <p:spPr>
          <a:xfrm>
            <a:off x="76774" y="1187304"/>
            <a:ext cx="8986838" cy="2572042"/>
          </a:xfrm>
          <a:prstGeom prst="rect">
            <a:avLst/>
          </a:prstGeom>
        </p:spPr>
      </p:pic>
      <p:pic>
        <p:nvPicPr>
          <p:cNvPr id="5" name="Picture 4">
            <a:extLst>
              <a:ext uri="{FF2B5EF4-FFF2-40B4-BE49-F238E27FC236}">
                <a16:creationId xmlns:a16="http://schemas.microsoft.com/office/drawing/2014/main" id="{50FF04FB-52F0-F296-6C49-242AF41F64C3}"/>
              </a:ext>
            </a:extLst>
          </p:cNvPr>
          <p:cNvPicPr>
            <a:picLocks noChangeAspect="1"/>
          </p:cNvPicPr>
          <p:nvPr/>
        </p:nvPicPr>
        <p:blipFill>
          <a:blip r:embed="rId4"/>
          <a:stretch>
            <a:fillRect/>
          </a:stretch>
        </p:blipFill>
        <p:spPr>
          <a:xfrm>
            <a:off x="75991" y="3833563"/>
            <a:ext cx="8959276" cy="2572041"/>
          </a:xfrm>
          <a:prstGeom prst="rect">
            <a:avLst/>
          </a:prstGeom>
        </p:spPr>
      </p:pic>
    </p:spTree>
    <p:extLst>
      <p:ext uri="{BB962C8B-B14F-4D97-AF65-F5344CB8AC3E}">
        <p14:creationId xmlns:p14="http://schemas.microsoft.com/office/powerpoint/2010/main" val="3965346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58EB-66B9-E209-4DBA-EFE557AF6B3B}"/>
              </a:ext>
            </a:extLst>
          </p:cNvPr>
          <p:cNvSpPr>
            <a:spLocks noGrp="1"/>
          </p:cNvSpPr>
          <p:nvPr>
            <p:ph type="title"/>
          </p:nvPr>
        </p:nvSpPr>
        <p:spPr>
          <a:xfrm>
            <a:off x="75991" y="44967"/>
            <a:ext cx="8987621" cy="761258"/>
          </a:xfrm>
        </p:spPr>
        <p:txBody>
          <a:bodyPr/>
          <a:lstStyle/>
          <a:p>
            <a:r>
              <a:rPr lang="en-CH" sz="3200" dirty="0"/>
              <a:t>Sensitivity to</a:t>
            </a:r>
            <a:br>
              <a:rPr lang="en-CH" sz="3200" dirty="0"/>
            </a:br>
            <a:r>
              <a:rPr lang="en-CH" sz="3200" dirty="0"/>
              <a:t>Number of ABACuS Counters</a:t>
            </a:r>
          </a:p>
        </p:txBody>
      </p:sp>
      <p:pic>
        <p:nvPicPr>
          <p:cNvPr id="4" name="Content Placeholder 3">
            <a:extLst>
              <a:ext uri="{FF2B5EF4-FFF2-40B4-BE49-F238E27FC236}">
                <a16:creationId xmlns:a16="http://schemas.microsoft.com/office/drawing/2014/main" id="{C90AD2FD-0C38-EF6F-D9BE-F8FE9AD0F191}"/>
              </a:ext>
            </a:extLst>
          </p:cNvPr>
          <p:cNvPicPr>
            <a:picLocks noGrp="1" noChangeAspect="1"/>
          </p:cNvPicPr>
          <p:nvPr>
            <p:ph idx="1"/>
          </p:nvPr>
        </p:nvPicPr>
        <p:blipFill>
          <a:blip r:embed="rId3"/>
          <a:stretch>
            <a:fillRect/>
          </a:stretch>
        </p:blipFill>
        <p:spPr>
          <a:xfrm>
            <a:off x="76200" y="1933212"/>
            <a:ext cx="8986838" cy="3518625"/>
          </a:xfrm>
          <a:prstGeom prst="rect">
            <a:avLst/>
          </a:prstGeom>
        </p:spPr>
      </p:pic>
    </p:spTree>
    <p:extLst>
      <p:ext uri="{BB962C8B-B14F-4D97-AF65-F5344CB8AC3E}">
        <p14:creationId xmlns:p14="http://schemas.microsoft.com/office/powerpoint/2010/main" val="926930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C4EC-D298-B886-F712-AE0BF8CCD480}"/>
              </a:ext>
            </a:extLst>
          </p:cNvPr>
          <p:cNvSpPr>
            <a:spLocks noGrp="1"/>
          </p:cNvSpPr>
          <p:nvPr>
            <p:ph type="title"/>
          </p:nvPr>
        </p:nvSpPr>
        <p:spPr/>
        <p:txBody>
          <a:bodyPr/>
          <a:lstStyle/>
          <a:p>
            <a:r>
              <a:rPr lang="en-CH" sz="3600" dirty="0"/>
              <a:t>Sensitivity to Number of Banks</a:t>
            </a:r>
          </a:p>
        </p:txBody>
      </p:sp>
      <p:pic>
        <p:nvPicPr>
          <p:cNvPr id="4" name="Content Placeholder 3">
            <a:extLst>
              <a:ext uri="{FF2B5EF4-FFF2-40B4-BE49-F238E27FC236}">
                <a16:creationId xmlns:a16="http://schemas.microsoft.com/office/drawing/2014/main" id="{AF73CD8E-7CCD-8BD1-926D-C4AB58B2B29E}"/>
              </a:ext>
            </a:extLst>
          </p:cNvPr>
          <p:cNvPicPr>
            <a:picLocks noGrp="1" noChangeAspect="1"/>
          </p:cNvPicPr>
          <p:nvPr>
            <p:ph idx="1"/>
          </p:nvPr>
        </p:nvPicPr>
        <p:blipFill>
          <a:blip r:embed="rId3"/>
          <a:stretch>
            <a:fillRect/>
          </a:stretch>
        </p:blipFill>
        <p:spPr>
          <a:xfrm>
            <a:off x="76200" y="1526632"/>
            <a:ext cx="8986838" cy="4331785"/>
          </a:xfrm>
          <a:prstGeom prst="rect">
            <a:avLst/>
          </a:prstGeom>
        </p:spPr>
      </p:pic>
    </p:spTree>
    <p:extLst>
      <p:ext uri="{BB962C8B-B14F-4D97-AF65-F5344CB8AC3E}">
        <p14:creationId xmlns:p14="http://schemas.microsoft.com/office/powerpoint/2010/main" val="38909590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D5732-6D67-CE23-03A3-BE73DCCB1723}"/>
              </a:ext>
            </a:extLst>
          </p:cNvPr>
          <p:cNvSpPr>
            <a:spLocks noGrp="1"/>
          </p:cNvSpPr>
          <p:nvPr>
            <p:ph type="title"/>
          </p:nvPr>
        </p:nvSpPr>
        <p:spPr/>
        <p:txBody>
          <a:bodyPr/>
          <a:lstStyle/>
          <a:p>
            <a:r>
              <a:rPr lang="en-CH" sz="2800" dirty="0"/>
              <a:t>Performance Under Adversarial Workloads</a:t>
            </a:r>
          </a:p>
        </p:txBody>
      </p:sp>
      <p:pic>
        <p:nvPicPr>
          <p:cNvPr id="4" name="Content Placeholder 3">
            <a:extLst>
              <a:ext uri="{FF2B5EF4-FFF2-40B4-BE49-F238E27FC236}">
                <a16:creationId xmlns:a16="http://schemas.microsoft.com/office/drawing/2014/main" id="{FD2A26EE-A42F-6598-A499-B87651613A88}"/>
              </a:ext>
            </a:extLst>
          </p:cNvPr>
          <p:cNvPicPr>
            <a:picLocks noGrp="1" noChangeAspect="1"/>
          </p:cNvPicPr>
          <p:nvPr>
            <p:ph idx="1"/>
          </p:nvPr>
        </p:nvPicPr>
        <p:blipFill>
          <a:blip r:embed="rId3"/>
          <a:stretch>
            <a:fillRect/>
          </a:stretch>
        </p:blipFill>
        <p:spPr>
          <a:xfrm>
            <a:off x="523589" y="1013426"/>
            <a:ext cx="8092424" cy="3098637"/>
          </a:xfrm>
          <a:prstGeom prst="rect">
            <a:avLst/>
          </a:prstGeom>
        </p:spPr>
      </p:pic>
      <p:pic>
        <p:nvPicPr>
          <p:cNvPr id="5" name="Picture 4">
            <a:extLst>
              <a:ext uri="{FF2B5EF4-FFF2-40B4-BE49-F238E27FC236}">
                <a16:creationId xmlns:a16="http://schemas.microsoft.com/office/drawing/2014/main" id="{4805D902-7E03-A74C-5E93-FAE1223655A4}"/>
              </a:ext>
            </a:extLst>
          </p:cNvPr>
          <p:cNvPicPr>
            <a:picLocks noChangeAspect="1"/>
          </p:cNvPicPr>
          <p:nvPr/>
        </p:nvPicPr>
        <p:blipFill rotWithShape="1">
          <a:blip r:embed="rId4"/>
          <a:srcRect t="2085" b="-1"/>
          <a:stretch/>
        </p:blipFill>
        <p:spPr>
          <a:xfrm>
            <a:off x="683601" y="4353131"/>
            <a:ext cx="7772400" cy="2024302"/>
          </a:xfrm>
          <a:prstGeom prst="rect">
            <a:avLst/>
          </a:prstGeom>
        </p:spPr>
      </p:pic>
    </p:spTree>
    <p:extLst>
      <p:ext uri="{BB962C8B-B14F-4D97-AF65-F5344CB8AC3E}">
        <p14:creationId xmlns:p14="http://schemas.microsoft.com/office/powerpoint/2010/main" val="71000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dirty="0"/>
              <a:t>DRAM Read Disturbance</a:t>
            </a:r>
            <a:endParaRPr lang="en-CH" dirty="0"/>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121970" y="926274"/>
            <a:ext cx="8863692" cy="5427025"/>
          </a:xfrm>
        </p:spPr>
        <p:txBody>
          <a:bodyPr>
            <a:normAutofit/>
          </a:bodyPr>
          <a:lstStyle/>
          <a:p>
            <a:r>
              <a:rPr lang="en-GB" sz="2400" dirty="0"/>
              <a:t>Read disturbance in DRAM breaks memory isolation</a:t>
            </a:r>
          </a:p>
          <a:p>
            <a:r>
              <a:rPr lang="en-GB" sz="2400" b="1" dirty="0"/>
              <a:t>Prominent example: </a:t>
            </a:r>
            <a:r>
              <a:rPr lang="en-GB" sz="2400" b="1" dirty="0" err="1"/>
              <a:t>RowHammer</a:t>
            </a:r>
            <a:endParaRPr lang="en-GB" sz="2400" dirty="0"/>
          </a:p>
          <a:p>
            <a:pPr lvl="1"/>
            <a:endParaRPr lang="en-GB" sz="2400" dirty="0"/>
          </a:p>
        </p:txBody>
      </p:sp>
      <p:sp>
        <p:nvSpPr>
          <p:cNvPr id="9" name="Rounded Rectangle 4">
            <a:extLst>
              <a:ext uri="{FF2B5EF4-FFF2-40B4-BE49-F238E27FC236}">
                <a16:creationId xmlns:a16="http://schemas.microsoft.com/office/drawing/2014/main" id="{B65654B2-276B-8504-0718-2CFE131DF8ED}"/>
              </a:ext>
            </a:extLst>
          </p:cNvPr>
          <p:cNvSpPr/>
          <p:nvPr/>
        </p:nvSpPr>
        <p:spPr>
          <a:xfrm>
            <a:off x="1395013" y="2352250"/>
            <a:ext cx="5988161" cy="2268187"/>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BE7733AB-3E47-27E0-D5E2-95CE3C08D93D}"/>
              </a:ext>
            </a:extLst>
          </p:cNvPr>
          <p:cNvCxnSpPr>
            <a:cxnSpLocks/>
          </p:cNvCxnSpPr>
          <p:nvPr/>
        </p:nvCxnSpPr>
        <p:spPr>
          <a:xfrm>
            <a:off x="1728841" y="314232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5BE9F5-B7BB-79CA-8DFC-A14B243E42EC}"/>
              </a:ext>
            </a:extLst>
          </p:cNvPr>
          <p:cNvCxnSpPr>
            <a:cxnSpLocks/>
          </p:cNvCxnSpPr>
          <p:nvPr/>
        </p:nvCxnSpPr>
        <p:spPr>
          <a:xfrm>
            <a:off x="1728841" y="3653827"/>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16DAC2-57FC-204F-8838-6F4E4D9DC5E1}"/>
              </a:ext>
            </a:extLst>
          </p:cNvPr>
          <p:cNvCxnSpPr>
            <a:cxnSpLocks/>
          </p:cNvCxnSpPr>
          <p:nvPr/>
        </p:nvCxnSpPr>
        <p:spPr>
          <a:xfrm>
            <a:off x="1728841" y="415959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26CCA79-4BD6-901D-F256-39DF358FE479}"/>
              </a:ext>
            </a:extLst>
          </p:cNvPr>
          <p:cNvSpPr/>
          <p:nvPr/>
        </p:nvSpPr>
        <p:spPr>
          <a:xfrm>
            <a:off x="2037451" y="2883667"/>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1</a:t>
            </a:r>
          </a:p>
        </p:txBody>
      </p:sp>
      <p:sp>
        <p:nvSpPr>
          <p:cNvPr id="18" name="Rectangle 17">
            <a:extLst>
              <a:ext uri="{FF2B5EF4-FFF2-40B4-BE49-F238E27FC236}">
                <a16:creationId xmlns:a16="http://schemas.microsoft.com/office/drawing/2014/main" id="{76CD83D9-923F-2DD2-F70E-51C1574F0B27}"/>
              </a:ext>
            </a:extLst>
          </p:cNvPr>
          <p:cNvSpPr/>
          <p:nvPr/>
        </p:nvSpPr>
        <p:spPr>
          <a:xfrm>
            <a:off x="2037451" y="3382978"/>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19" name="Rectangle 18">
            <a:extLst>
              <a:ext uri="{FF2B5EF4-FFF2-40B4-BE49-F238E27FC236}">
                <a16:creationId xmlns:a16="http://schemas.microsoft.com/office/drawing/2014/main" id="{47FFAFB3-EBAD-2EA9-9018-582554C32B51}"/>
              </a:ext>
            </a:extLst>
          </p:cNvPr>
          <p:cNvSpPr/>
          <p:nvPr/>
        </p:nvSpPr>
        <p:spPr>
          <a:xfrm>
            <a:off x="2037451" y="3887953"/>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3</a:t>
            </a:r>
          </a:p>
        </p:txBody>
      </p:sp>
      <p:grpSp>
        <p:nvGrpSpPr>
          <p:cNvPr id="21" name="Group 20">
            <a:extLst>
              <a:ext uri="{FF2B5EF4-FFF2-40B4-BE49-F238E27FC236}">
                <a16:creationId xmlns:a16="http://schemas.microsoft.com/office/drawing/2014/main" id="{BFA2086D-4E0A-AA21-B467-86E3868B138E}"/>
              </a:ext>
            </a:extLst>
          </p:cNvPr>
          <p:cNvGrpSpPr/>
          <p:nvPr/>
        </p:nvGrpSpPr>
        <p:grpSpPr>
          <a:xfrm>
            <a:off x="2033119" y="2882184"/>
            <a:ext cx="4715035" cy="1492993"/>
            <a:chOff x="1428644" y="1937227"/>
            <a:chExt cx="6286713" cy="1990657"/>
          </a:xfrm>
        </p:grpSpPr>
        <p:sp>
          <p:nvSpPr>
            <p:cNvPr id="22" name="Rectangle 21">
              <a:extLst>
                <a:ext uri="{FF2B5EF4-FFF2-40B4-BE49-F238E27FC236}">
                  <a16:creationId xmlns:a16="http://schemas.microsoft.com/office/drawing/2014/main" id="{B3781598-434F-FEAE-485E-A3BF63B3FD89}"/>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23" name="Content Placeholder 2">
              <a:extLst>
                <a:ext uri="{FF2B5EF4-FFF2-40B4-BE49-F238E27FC236}">
                  <a16:creationId xmlns:a16="http://schemas.microsoft.com/office/drawing/2014/main" id="{9C2787A6-E0EC-D942-D536-BFB0F25D460B}"/>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open</a:t>
              </a:r>
            </a:p>
          </p:txBody>
        </p:sp>
        <p:sp>
          <p:nvSpPr>
            <p:cNvPr id="24" name="Rectangle 23">
              <a:extLst>
                <a:ext uri="{FF2B5EF4-FFF2-40B4-BE49-F238E27FC236}">
                  <a16:creationId xmlns:a16="http://schemas.microsoft.com/office/drawing/2014/main" id="{6DB11AE8-B671-3FCE-7D90-4BB21AA5C122}"/>
                </a:ext>
              </a:extLst>
            </p:cNvPr>
            <p:cNvSpPr/>
            <p:nvPr/>
          </p:nvSpPr>
          <p:spPr>
            <a:xfrm>
              <a:off x="1436477" y="1937227"/>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1</a:t>
              </a:r>
            </a:p>
          </p:txBody>
        </p:sp>
        <p:sp>
          <p:nvSpPr>
            <p:cNvPr id="25" name="Rectangle 24">
              <a:extLst>
                <a:ext uri="{FF2B5EF4-FFF2-40B4-BE49-F238E27FC236}">
                  <a16:creationId xmlns:a16="http://schemas.microsoft.com/office/drawing/2014/main" id="{7739C1EE-A3CA-B8EA-EA84-E1E6B39106EC}"/>
                </a:ext>
              </a:extLst>
            </p:cNvPr>
            <p:cNvSpPr/>
            <p:nvPr/>
          </p:nvSpPr>
          <p:spPr>
            <a:xfrm>
              <a:off x="1436477" y="3278252"/>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3</a:t>
              </a:r>
            </a:p>
          </p:txBody>
        </p:sp>
      </p:grpSp>
      <p:grpSp>
        <p:nvGrpSpPr>
          <p:cNvPr id="26" name="Group 25">
            <a:extLst>
              <a:ext uri="{FF2B5EF4-FFF2-40B4-BE49-F238E27FC236}">
                <a16:creationId xmlns:a16="http://schemas.microsoft.com/office/drawing/2014/main" id="{DD5CE2A2-1E77-CFAF-B062-8BE187A1FA2B}"/>
              </a:ext>
            </a:extLst>
          </p:cNvPr>
          <p:cNvGrpSpPr/>
          <p:nvPr/>
        </p:nvGrpSpPr>
        <p:grpSpPr>
          <a:xfrm>
            <a:off x="2040695" y="3382237"/>
            <a:ext cx="4709160" cy="487224"/>
            <a:chOff x="8271133" y="2603964"/>
            <a:chExt cx="6278880" cy="649632"/>
          </a:xfrm>
        </p:grpSpPr>
        <p:sp>
          <p:nvSpPr>
            <p:cNvPr id="27" name="Rectangle 26">
              <a:extLst>
                <a:ext uri="{FF2B5EF4-FFF2-40B4-BE49-F238E27FC236}">
                  <a16:creationId xmlns:a16="http://schemas.microsoft.com/office/drawing/2014/main" id="{7B6D5C15-A2A8-D8F6-DBB4-D071140588D7}"/>
                </a:ext>
              </a:extLst>
            </p:cNvPr>
            <p:cNvSpPr/>
            <p:nvPr/>
          </p:nvSpPr>
          <p:spPr>
            <a:xfrm>
              <a:off x="8271133" y="2603964"/>
              <a:ext cx="6278880" cy="649632"/>
            </a:xfrm>
            <a:prstGeom prst="rect">
              <a:avLst/>
            </a:prstGeom>
            <a:solidFill>
              <a:srgbClr val="D8D9D8"/>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28" name="Content Placeholder 2">
              <a:extLst>
                <a:ext uri="{FF2B5EF4-FFF2-40B4-BE49-F238E27FC236}">
                  <a16:creationId xmlns:a16="http://schemas.microsoft.com/office/drawing/2014/main" id="{7654F2E6-A0AF-026E-AFA8-AB6729A240F8}"/>
                </a:ext>
              </a:extLst>
            </p:cNvPr>
            <p:cNvSpPr txBox="1">
              <a:spLocks/>
            </p:cNvSpPr>
            <p:nvPr/>
          </p:nvSpPr>
          <p:spPr>
            <a:xfrm>
              <a:off x="8407290" y="2645717"/>
              <a:ext cx="1390654" cy="59149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closed</a:t>
              </a:r>
            </a:p>
          </p:txBody>
        </p:sp>
      </p:grpSp>
      <p:grpSp>
        <p:nvGrpSpPr>
          <p:cNvPr id="29" name="Group 28">
            <a:extLst>
              <a:ext uri="{FF2B5EF4-FFF2-40B4-BE49-F238E27FC236}">
                <a16:creationId xmlns:a16="http://schemas.microsoft.com/office/drawing/2014/main" id="{37E79CB2-27C0-A2C7-0107-1A2E686E7ECA}"/>
              </a:ext>
            </a:extLst>
          </p:cNvPr>
          <p:cNvGrpSpPr/>
          <p:nvPr/>
        </p:nvGrpSpPr>
        <p:grpSpPr>
          <a:xfrm>
            <a:off x="2033119" y="2885423"/>
            <a:ext cx="4715035" cy="1492993"/>
            <a:chOff x="1428644" y="1937227"/>
            <a:chExt cx="6286713" cy="1990657"/>
          </a:xfrm>
        </p:grpSpPr>
        <p:sp>
          <p:nvSpPr>
            <p:cNvPr id="30" name="Rectangle 29">
              <a:extLst>
                <a:ext uri="{FF2B5EF4-FFF2-40B4-BE49-F238E27FC236}">
                  <a16:creationId xmlns:a16="http://schemas.microsoft.com/office/drawing/2014/main" id="{181D81EF-450D-83C9-7FF7-EAE6D8323E1E}"/>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31" name="Content Placeholder 2">
              <a:extLst>
                <a:ext uri="{FF2B5EF4-FFF2-40B4-BE49-F238E27FC236}">
                  <a16:creationId xmlns:a16="http://schemas.microsoft.com/office/drawing/2014/main" id="{9A0F8666-2E78-3AD4-285A-15320D291063}"/>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open</a:t>
              </a:r>
            </a:p>
          </p:txBody>
        </p:sp>
        <p:sp>
          <p:nvSpPr>
            <p:cNvPr id="32" name="Rectangle 31">
              <a:extLst>
                <a:ext uri="{FF2B5EF4-FFF2-40B4-BE49-F238E27FC236}">
                  <a16:creationId xmlns:a16="http://schemas.microsoft.com/office/drawing/2014/main" id="{885DE58A-B442-04FB-E8F7-7D78FD270813}"/>
                </a:ext>
              </a:extLst>
            </p:cNvPr>
            <p:cNvSpPr/>
            <p:nvPr/>
          </p:nvSpPr>
          <p:spPr>
            <a:xfrm>
              <a:off x="1436477" y="1937227"/>
              <a:ext cx="6278880" cy="649632"/>
            </a:xfrm>
            <a:prstGeom prst="rect">
              <a:avLst/>
            </a:prstGeom>
            <a:solidFill>
              <a:srgbClr val="FFFF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1</a:t>
              </a:r>
            </a:p>
          </p:txBody>
        </p:sp>
        <p:sp>
          <p:nvSpPr>
            <p:cNvPr id="33" name="Rectangle 32">
              <a:extLst>
                <a:ext uri="{FF2B5EF4-FFF2-40B4-BE49-F238E27FC236}">
                  <a16:creationId xmlns:a16="http://schemas.microsoft.com/office/drawing/2014/main" id="{C576B78E-C18E-293D-1A8A-F572C43F7FA5}"/>
                </a:ext>
              </a:extLst>
            </p:cNvPr>
            <p:cNvSpPr/>
            <p:nvPr/>
          </p:nvSpPr>
          <p:spPr>
            <a:xfrm>
              <a:off x="1436477" y="3278252"/>
              <a:ext cx="6278880" cy="649632"/>
            </a:xfrm>
            <a:prstGeom prst="rect">
              <a:avLst/>
            </a:prstGeom>
            <a:solidFill>
              <a:srgbClr val="FFFF00"/>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3</a:t>
              </a:r>
            </a:p>
          </p:txBody>
        </p:sp>
      </p:grpSp>
      <p:grpSp>
        <p:nvGrpSpPr>
          <p:cNvPr id="36" name="Group 35">
            <a:extLst>
              <a:ext uri="{FF2B5EF4-FFF2-40B4-BE49-F238E27FC236}">
                <a16:creationId xmlns:a16="http://schemas.microsoft.com/office/drawing/2014/main" id="{3FF181A1-0AB6-B9BA-5ED6-BEC1FF05C312}"/>
              </a:ext>
            </a:extLst>
          </p:cNvPr>
          <p:cNvGrpSpPr/>
          <p:nvPr/>
        </p:nvGrpSpPr>
        <p:grpSpPr>
          <a:xfrm>
            <a:off x="2033322" y="3393169"/>
            <a:ext cx="4715035" cy="487224"/>
            <a:chOff x="1428644" y="2604952"/>
            <a:chExt cx="6286713" cy="649632"/>
          </a:xfrm>
          <a:solidFill>
            <a:srgbClr val="F2AA84"/>
          </a:solidFill>
        </p:grpSpPr>
        <p:sp>
          <p:nvSpPr>
            <p:cNvPr id="37" name="Rectangle 36">
              <a:extLst>
                <a:ext uri="{FF2B5EF4-FFF2-40B4-BE49-F238E27FC236}">
                  <a16:creationId xmlns:a16="http://schemas.microsoft.com/office/drawing/2014/main" id="{F8BA5F72-88A8-EABA-68E7-7E76AC9F3E96}"/>
                </a:ext>
              </a:extLst>
            </p:cNvPr>
            <p:cNvSpPr/>
            <p:nvPr/>
          </p:nvSpPr>
          <p:spPr>
            <a:xfrm>
              <a:off x="1436477" y="2604952"/>
              <a:ext cx="6278880" cy="649632"/>
            </a:xfrm>
            <a:prstGeom prst="rect">
              <a:avLst/>
            </a:prstGeom>
            <a:grp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38" name="Content Placeholder 2">
              <a:extLst>
                <a:ext uri="{FF2B5EF4-FFF2-40B4-BE49-F238E27FC236}">
                  <a16:creationId xmlns:a16="http://schemas.microsoft.com/office/drawing/2014/main" id="{2F7E5A2D-894F-210E-1495-30968566475A}"/>
                </a:ext>
              </a:extLst>
            </p:cNvPr>
            <p:cNvSpPr txBox="1">
              <a:spLocks/>
            </p:cNvSpPr>
            <p:nvPr/>
          </p:nvSpPr>
          <p:spPr>
            <a:xfrm>
              <a:off x="1428644" y="2637180"/>
              <a:ext cx="1390654" cy="591494"/>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ea typeface="Cambria" panose="02040503050406030204" pitchFamily="18" charset="0"/>
                </a:rPr>
                <a:t>open</a:t>
              </a:r>
            </a:p>
          </p:txBody>
        </p:sp>
      </p:grpSp>
      <p:grpSp>
        <p:nvGrpSpPr>
          <p:cNvPr id="39" name="Group 38">
            <a:extLst>
              <a:ext uri="{FF2B5EF4-FFF2-40B4-BE49-F238E27FC236}">
                <a16:creationId xmlns:a16="http://schemas.microsoft.com/office/drawing/2014/main" id="{EE0A5103-A994-3E01-696C-831DBAB706BB}"/>
              </a:ext>
            </a:extLst>
          </p:cNvPr>
          <p:cNvGrpSpPr/>
          <p:nvPr/>
        </p:nvGrpSpPr>
        <p:grpSpPr>
          <a:xfrm>
            <a:off x="2030766" y="3395809"/>
            <a:ext cx="4709160" cy="487223"/>
            <a:chOff x="-3925255" y="4700899"/>
            <a:chExt cx="6278880" cy="649632"/>
          </a:xfrm>
        </p:grpSpPr>
        <p:sp>
          <p:nvSpPr>
            <p:cNvPr id="40" name="Rectangle 39">
              <a:extLst>
                <a:ext uri="{FF2B5EF4-FFF2-40B4-BE49-F238E27FC236}">
                  <a16:creationId xmlns:a16="http://schemas.microsoft.com/office/drawing/2014/main" id="{A06937EE-A91E-3468-523D-F1DD5F897DEB}"/>
                </a:ext>
              </a:extLst>
            </p:cNvPr>
            <p:cNvSpPr/>
            <p:nvPr/>
          </p:nvSpPr>
          <p:spPr>
            <a:xfrm>
              <a:off x="-3925255" y="4700899"/>
              <a:ext cx="6278880" cy="649632"/>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ea typeface="Cambria" panose="02040503050406030204" pitchFamily="18" charset="0"/>
                </a:rPr>
                <a:t>Row 2</a:t>
              </a:r>
            </a:p>
          </p:txBody>
        </p:sp>
        <p:sp>
          <p:nvSpPr>
            <p:cNvPr id="41" name="Content Placeholder 2">
              <a:extLst>
                <a:ext uri="{FF2B5EF4-FFF2-40B4-BE49-F238E27FC236}">
                  <a16:creationId xmlns:a16="http://schemas.microsoft.com/office/drawing/2014/main" id="{099229B4-34B2-9B6A-75D5-D0F7DB5D3540}"/>
                </a:ext>
              </a:extLst>
            </p:cNvPr>
            <p:cNvSpPr txBox="1">
              <a:spLocks/>
            </p:cNvSpPr>
            <p:nvPr/>
          </p:nvSpPr>
          <p:spPr>
            <a:xfrm>
              <a:off x="-3776744" y="4729979"/>
              <a:ext cx="1390655" cy="5914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dirty="0">
                  <a:solidFill>
                    <a:schemeClr val="accent6">
                      <a:lumMod val="75000"/>
                    </a:schemeClr>
                  </a:solidFill>
                  <a:ea typeface="Cambria" panose="02040503050406030204" pitchFamily="18" charset="0"/>
                </a:rPr>
                <a:t>closed</a:t>
              </a:r>
            </a:p>
          </p:txBody>
        </p:sp>
      </p:grpSp>
      <p:sp>
        <p:nvSpPr>
          <p:cNvPr id="42" name="Rectangle 41">
            <a:extLst>
              <a:ext uri="{FF2B5EF4-FFF2-40B4-BE49-F238E27FC236}">
                <a16:creationId xmlns:a16="http://schemas.microsoft.com/office/drawing/2014/main" id="{485B09BB-E179-C555-8B3B-DA5B115D7E76}"/>
              </a:ext>
            </a:extLst>
          </p:cNvPr>
          <p:cNvSpPr/>
          <p:nvPr/>
        </p:nvSpPr>
        <p:spPr>
          <a:xfrm>
            <a:off x="3342875" y="2378221"/>
            <a:ext cx="2421881" cy="461665"/>
          </a:xfrm>
          <a:prstGeom prst="rect">
            <a:avLst/>
          </a:prstGeom>
        </p:spPr>
        <p:txBody>
          <a:bodyPr wrap="none">
            <a:spAutoFit/>
          </a:bodyPr>
          <a:lstStyle/>
          <a:p>
            <a:r>
              <a:rPr lang="en-US" sz="2400" b="1" dirty="0">
                <a:latin typeface="Cambria" panose="02040503050406030204" pitchFamily="18" charset="0"/>
                <a:ea typeface="Cambria" panose="02040503050406030204" pitchFamily="18" charset="0"/>
              </a:rPr>
              <a:t>DRAM Subarray</a:t>
            </a:r>
            <a:endParaRPr lang="en-US" sz="2400" dirty="0">
              <a:latin typeface="Cambria" panose="02040503050406030204" pitchFamily="18" charset="0"/>
              <a:ea typeface="Cambria" panose="02040503050406030204" pitchFamily="18" charset="0"/>
            </a:endParaRPr>
          </a:p>
        </p:txBody>
      </p:sp>
      <p:sp>
        <p:nvSpPr>
          <p:cNvPr id="43" name="Multiply 70">
            <a:extLst>
              <a:ext uri="{FF2B5EF4-FFF2-40B4-BE49-F238E27FC236}">
                <a16:creationId xmlns:a16="http://schemas.microsoft.com/office/drawing/2014/main" id="{A37CB594-BF08-0BE8-AB71-CCC164240AF3}"/>
              </a:ext>
            </a:extLst>
          </p:cNvPr>
          <p:cNvSpPr/>
          <p:nvPr/>
        </p:nvSpPr>
        <p:spPr>
          <a:xfrm>
            <a:off x="4919353" y="2868513"/>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mbria" panose="02040503050406030204" pitchFamily="18" charset="0"/>
              <a:ea typeface="Cambria" panose="02040503050406030204" pitchFamily="18" charset="0"/>
            </a:endParaRPr>
          </a:p>
        </p:txBody>
      </p:sp>
      <p:sp>
        <p:nvSpPr>
          <p:cNvPr id="44" name="Multiply 71">
            <a:extLst>
              <a:ext uri="{FF2B5EF4-FFF2-40B4-BE49-F238E27FC236}">
                <a16:creationId xmlns:a16="http://schemas.microsoft.com/office/drawing/2014/main" id="{1D5ACC4D-EB43-8817-1535-6BEE18652732}"/>
              </a:ext>
            </a:extLst>
          </p:cNvPr>
          <p:cNvSpPr/>
          <p:nvPr/>
        </p:nvSpPr>
        <p:spPr>
          <a:xfrm>
            <a:off x="3146403" y="3865066"/>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a typeface="Cambria" panose="02040503050406030204" pitchFamily="18" charset="0"/>
            </a:endParaRPr>
          </a:p>
        </p:txBody>
      </p:sp>
      <p:grpSp>
        <p:nvGrpSpPr>
          <p:cNvPr id="45" name="Group 44">
            <a:extLst>
              <a:ext uri="{FF2B5EF4-FFF2-40B4-BE49-F238E27FC236}">
                <a16:creationId xmlns:a16="http://schemas.microsoft.com/office/drawing/2014/main" id="{4B6BB90B-F8DD-4C4E-5268-0C35E426AC44}"/>
              </a:ext>
            </a:extLst>
          </p:cNvPr>
          <p:cNvGrpSpPr/>
          <p:nvPr/>
        </p:nvGrpSpPr>
        <p:grpSpPr>
          <a:xfrm>
            <a:off x="3364447" y="2867300"/>
            <a:ext cx="1900342" cy="1542150"/>
            <a:chOff x="3456171" y="2348675"/>
            <a:chExt cx="2533789" cy="2056200"/>
          </a:xfrm>
        </p:grpSpPr>
        <p:sp>
          <p:nvSpPr>
            <p:cNvPr id="47" name="Multiply 69">
              <a:extLst>
                <a:ext uri="{FF2B5EF4-FFF2-40B4-BE49-F238E27FC236}">
                  <a16:creationId xmlns:a16="http://schemas.microsoft.com/office/drawing/2014/main" id="{24B475EB-9C7C-7928-5416-277672757CB6}"/>
                </a:ext>
              </a:extLst>
            </p:cNvPr>
            <p:cNvSpPr/>
            <p:nvPr/>
          </p:nvSpPr>
          <p:spPr>
            <a:xfrm>
              <a:off x="3456171" y="2348675"/>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a typeface="Cambria" panose="02040503050406030204" pitchFamily="18" charset="0"/>
              </a:endParaRPr>
            </a:p>
          </p:txBody>
        </p:sp>
        <p:sp>
          <p:nvSpPr>
            <p:cNvPr id="48" name="Multiply 72">
              <a:extLst>
                <a:ext uri="{FF2B5EF4-FFF2-40B4-BE49-F238E27FC236}">
                  <a16:creationId xmlns:a16="http://schemas.microsoft.com/office/drawing/2014/main" id="{2EC2CA6C-98F4-B4D1-6FD0-A196CA2678F4}"/>
                </a:ext>
              </a:extLst>
            </p:cNvPr>
            <p:cNvSpPr/>
            <p:nvPr/>
          </p:nvSpPr>
          <p:spPr>
            <a:xfrm>
              <a:off x="5295711" y="3710626"/>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mbria" panose="02040503050406030204" pitchFamily="18" charset="0"/>
                <a:ea typeface="Cambria" panose="02040503050406030204" pitchFamily="18" charset="0"/>
              </a:endParaRPr>
            </a:p>
          </p:txBody>
        </p:sp>
      </p:grpSp>
      <p:sp>
        <p:nvSpPr>
          <p:cNvPr id="51" name="Rectangle 50">
            <a:extLst>
              <a:ext uri="{FF2B5EF4-FFF2-40B4-BE49-F238E27FC236}">
                <a16:creationId xmlns:a16="http://schemas.microsoft.com/office/drawing/2014/main" id="{2D07BF62-66E1-6E11-F22B-7F46F4E28AC4}"/>
              </a:ext>
            </a:extLst>
          </p:cNvPr>
          <p:cNvSpPr/>
          <p:nvPr/>
        </p:nvSpPr>
        <p:spPr>
          <a:xfrm>
            <a:off x="5289603" y="2929928"/>
            <a:ext cx="1469184" cy="400110"/>
          </a:xfrm>
          <a:prstGeom prst="rect">
            <a:avLst/>
          </a:prstGeom>
        </p:spPr>
        <p:txBody>
          <a:bodyPr wrap="none">
            <a:spAutoFit/>
          </a:bodyPr>
          <a:lstStyle/>
          <a:p>
            <a:pPr algn="ctr"/>
            <a:r>
              <a:rPr lang="en-US" sz="2000" b="1" i="1" dirty="0">
                <a:solidFill>
                  <a:srgbClr val="31499F"/>
                </a:solidFill>
                <a:latin typeface="Cambria" panose="02040503050406030204" pitchFamily="18" charset="0"/>
                <a:ea typeface="Cambria" panose="02040503050406030204" pitchFamily="18" charset="0"/>
              </a:rPr>
              <a:t>Victim Row</a:t>
            </a:r>
          </a:p>
        </p:txBody>
      </p:sp>
      <p:sp>
        <p:nvSpPr>
          <p:cNvPr id="52" name="Rectangle 51">
            <a:extLst>
              <a:ext uri="{FF2B5EF4-FFF2-40B4-BE49-F238E27FC236}">
                <a16:creationId xmlns:a16="http://schemas.microsoft.com/office/drawing/2014/main" id="{24FE7303-AC0C-FCD6-925F-FCDF93DC78F7}"/>
              </a:ext>
            </a:extLst>
          </p:cNvPr>
          <p:cNvSpPr/>
          <p:nvPr/>
        </p:nvSpPr>
        <p:spPr>
          <a:xfrm>
            <a:off x="5289603" y="3924435"/>
            <a:ext cx="1469184" cy="400110"/>
          </a:xfrm>
          <a:prstGeom prst="rect">
            <a:avLst/>
          </a:prstGeom>
        </p:spPr>
        <p:txBody>
          <a:bodyPr wrap="none">
            <a:spAutoFit/>
          </a:bodyPr>
          <a:lstStyle/>
          <a:p>
            <a:pPr algn="ctr"/>
            <a:r>
              <a:rPr lang="en-US" sz="2000" b="1" i="1" dirty="0">
                <a:solidFill>
                  <a:srgbClr val="31499F"/>
                </a:solidFill>
                <a:latin typeface="Cambria" panose="02040503050406030204" pitchFamily="18" charset="0"/>
                <a:ea typeface="Cambria" panose="02040503050406030204" pitchFamily="18" charset="0"/>
              </a:rPr>
              <a:t>Victim Row</a:t>
            </a:r>
          </a:p>
        </p:txBody>
      </p:sp>
      <p:sp>
        <p:nvSpPr>
          <p:cNvPr id="54" name="Rectangle 53">
            <a:extLst>
              <a:ext uri="{FF2B5EF4-FFF2-40B4-BE49-F238E27FC236}">
                <a16:creationId xmlns:a16="http://schemas.microsoft.com/office/drawing/2014/main" id="{8D88EF11-C90E-C6AA-8DEA-2E0B6E9DAFFD}"/>
              </a:ext>
            </a:extLst>
          </p:cNvPr>
          <p:cNvSpPr/>
          <p:nvPr/>
        </p:nvSpPr>
        <p:spPr>
          <a:xfrm>
            <a:off x="4862562" y="3413496"/>
            <a:ext cx="1896225" cy="400110"/>
          </a:xfrm>
          <a:prstGeom prst="rect">
            <a:avLst/>
          </a:prstGeom>
        </p:spPr>
        <p:txBody>
          <a:bodyPr wrap="none">
            <a:spAutoFit/>
          </a:bodyPr>
          <a:lstStyle/>
          <a:p>
            <a:pPr algn="ctr"/>
            <a:r>
              <a:rPr lang="en-US" sz="2000" b="1" i="1" dirty="0">
                <a:solidFill>
                  <a:schemeClr val="accent6">
                    <a:lumMod val="75000"/>
                  </a:schemeClr>
                </a:solidFill>
                <a:latin typeface="Cambria" panose="02040503050406030204" pitchFamily="18" charset="0"/>
                <a:ea typeface="Cambria" panose="02040503050406030204" pitchFamily="18" charset="0"/>
              </a:rPr>
              <a:t>Aggressor Row</a:t>
            </a:r>
          </a:p>
        </p:txBody>
      </p:sp>
      <p:sp>
        <p:nvSpPr>
          <p:cNvPr id="101" name="Content Placeholder 2">
            <a:extLst>
              <a:ext uri="{FF2B5EF4-FFF2-40B4-BE49-F238E27FC236}">
                <a16:creationId xmlns:a16="http://schemas.microsoft.com/office/drawing/2014/main" id="{3660B895-0E15-7B28-FAC0-03C12CC38025}"/>
              </a:ext>
            </a:extLst>
          </p:cNvPr>
          <p:cNvSpPr txBox="1">
            <a:spLocks/>
          </p:cNvSpPr>
          <p:nvPr/>
        </p:nvSpPr>
        <p:spPr>
          <a:xfrm>
            <a:off x="0" y="5166221"/>
            <a:ext cx="9144000" cy="897089"/>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dirty="0">
                <a:latin typeface="Verdana" panose="020B0604030504040204" pitchFamily="34" charset="0"/>
                <a:ea typeface="Verdana" panose="020B0604030504040204" pitchFamily="34" charset="0"/>
                <a:cs typeface="Verdana" panose="020B0604030504040204" pitchFamily="34" charset="0"/>
              </a:rPr>
              <a:t>Repeatedly </a:t>
            </a:r>
            <a: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opening (activating) </a:t>
            </a:r>
            <a:r>
              <a:rPr lang="en-US" sz="2400" dirty="0">
                <a:latin typeface="Verdana" panose="020B0604030504040204" pitchFamily="34" charset="0"/>
                <a:ea typeface="Verdana" panose="020B0604030504040204" pitchFamily="34" charset="0"/>
                <a:cs typeface="Verdana" panose="020B0604030504040204" pitchFamily="34" charset="0"/>
              </a:rPr>
              <a:t>and </a:t>
            </a:r>
            <a: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closing</a:t>
            </a:r>
            <a:r>
              <a:rPr lang="en-US" sz="2400" b="1" dirty="0">
                <a:latin typeface="Verdana" panose="020B0604030504040204" pitchFamily="34" charset="0"/>
                <a:ea typeface="Verdana" panose="020B0604030504040204" pitchFamily="34" charset="0"/>
                <a:cs typeface="Verdana" panose="020B0604030504040204" pitchFamily="34" charset="0"/>
              </a:rPr>
              <a:t> </a:t>
            </a:r>
            <a:r>
              <a:rPr lang="en-US" sz="2400" dirty="0">
                <a:latin typeface="Verdana" panose="020B0604030504040204" pitchFamily="34" charset="0"/>
                <a:ea typeface="Verdana" panose="020B0604030504040204" pitchFamily="34" charset="0"/>
                <a:cs typeface="Verdana" panose="020B0604030504040204" pitchFamily="34" charset="0"/>
              </a:rPr>
              <a:t>a DRAM row </a:t>
            </a:r>
            <a:br>
              <a:rPr lang="en-US" sz="2400" b="1" dirty="0">
                <a:latin typeface="Verdana" panose="020B0604030504040204" pitchFamily="34" charset="0"/>
                <a:ea typeface="Verdana" panose="020B0604030504040204" pitchFamily="34" charset="0"/>
                <a:cs typeface="Verdana" panose="020B0604030504040204" pitchFamily="34" charset="0"/>
              </a:rPr>
            </a:br>
            <a: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many times </a:t>
            </a:r>
            <a:r>
              <a:rPr lang="en-US" sz="2400" dirty="0">
                <a:latin typeface="Verdana" panose="020B0604030504040204" pitchFamily="34" charset="0"/>
                <a:ea typeface="Verdana" panose="020B0604030504040204" pitchFamily="34" charset="0"/>
                <a:cs typeface="Verdana" panose="020B0604030504040204" pitchFamily="34" charset="0"/>
              </a:rPr>
              <a:t>causes </a:t>
            </a:r>
            <a:r>
              <a:rPr lang="en-US" sz="2400" dirty="0" err="1">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RowHammer</a:t>
            </a:r>
            <a:r>
              <a:rPr lang="en-US" sz="24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bitflips </a:t>
            </a:r>
            <a:r>
              <a:rPr lang="en-US" sz="2400" dirty="0">
                <a:latin typeface="Verdana" panose="020B0604030504040204" pitchFamily="34" charset="0"/>
                <a:ea typeface="Verdana" panose="020B0604030504040204" pitchFamily="34" charset="0"/>
                <a:cs typeface="Verdana" panose="020B0604030504040204" pitchFamily="34" charset="0"/>
              </a:rPr>
              <a:t>in adjacent rows</a:t>
            </a:r>
            <a:endParaRPr lang="en-US" sz="2400" b="1"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84B5487E-020C-FC01-82A6-D03EBD5E6D0E}"/>
              </a:ext>
            </a:extLst>
          </p:cNvPr>
          <p:cNvSpPr txBox="1"/>
          <p:nvPr/>
        </p:nvSpPr>
        <p:spPr>
          <a:xfrm>
            <a:off x="3641297" y="6512883"/>
            <a:ext cx="1861407" cy="307777"/>
          </a:xfrm>
          <a:prstGeom prst="rect">
            <a:avLst/>
          </a:prstGeom>
          <a:noFill/>
        </p:spPr>
        <p:txBody>
          <a:bodyPr wrap="none" rtlCol="0">
            <a:spAutoFit/>
          </a:bodyPr>
          <a:lstStyle/>
          <a:p>
            <a:pPr algn="l"/>
            <a:r>
              <a:rPr lang="en-CH" sz="1400" b="1" dirty="0">
                <a:solidFill>
                  <a:srgbClr val="85319F"/>
                </a:solidFill>
                <a:latin typeface="Verdana" panose="020B0604030504040204" pitchFamily="34" charset="0"/>
                <a:ea typeface="Verdana" panose="020B0604030504040204" pitchFamily="34" charset="0"/>
                <a:cs typeface="Verdana" panose="020B0604030504040204" pitchFamily="34" charset="0"/>
              </a:rPr>
              <a:t>[Kim+, ISCA’14]</a:t>
            </a:r>
          </a:p>
        </p:txBody>
      </p:sp>
    </p:spTree>
    <p:extLst>
      <p:ext uri="{BB962C8B-B14F-4D97-AF65-F5344CB8AC3E}">
        <p14:creationId xmlns:p14="http://schemas.microsoft.com/office/powerpoint/2010/main" val="16739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3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0"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1" grpId="0"/>
      <p:bldP spid="52" grpId="0"/>
      <p:bldP spid="54" grpId="0"/>
      <p:bldP spid="10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CCB9-0C30-5FBF-2A42-01A65B8F955D}"/>
              </a:ext>
            </a:extLst>
          </p:cNvPr>
          <p:cNvSpPr>
            <a:spLocks noGrp="1"/>
          </p:cNvSpPr>
          <p:nvPr>
            <p:ph type="title"/>
          </p:nvPr>
        </p:nvSpPr>
        <p:spPr/>
        <p:txBody>
          <a:bodyPr/>
          <a:lstStyle/>
          <a:p>
            <a:r>
              <a:rPr lang="en-CH" sz="3600" dirty="0"/>
              <a:t>Sensitivity to Address Mapping</a:t>
            </a:r>
          </a:p>
        </p:txBody>
      </p:sp>
      <p:pic>
        <p:nvPicPr>
          <p:cNvPr id="4" name="Content Placeholder 3">
            <a:extLst>
              <a:ext uri="{FF2B5EF4-FFF2-40B4-BE49-F238E27FC236}">
                <a16:creationId xmlns:a16="http://schemas.microsoft.com/office/drawing/2014/main" id="{6CDC28A4-1D50-D780-6469-9F824BC9C863}"/>
              </a:ext>
            </a:extLst>
          </p:cNvPr>
          <p:cNvPicPr>
            <a:picLocks noGrp="1" noChangeAspect="1"/>
          </p:cNvPicPr>
          <p:nvPr>
            <p:ph idx="1"/>
          </p:nvPr>
        </p:nvPicPr>
        <p:blipFill>
          <a:blip r:embed="rId3"/>
          <a:stretch>
            <a:fillRect/>
          </a:stretch>
        </p:blipFill>
        <p:spPr>
          <a:xfrm>
            <a:off x="76382" y="1670428"/>
            <a:ext cx="8986838" cy="2689528"/>
          </a:xfrm>
          <a:prstGeom prst="rect">
            <a:avLst/>
          </a:prstGeom>
        </p:spPr>
      </p:pic>
    </p:spTree>
    <p:extLst>
      <p:ext uri="{BB962C8B-B14F-4D97-AF65-F5344CB8AC3E}">
        <p14:creationId xmlns:p14="http://schemas.microsoft.com/office/powerpoint/2010/main" val="3712325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E9161-4D30-D5FF-EFE4-C46F70C18737}"/>
              </a:ext>
            </a:extLst>
          </p:cNvPr>
          <p:cNvSpPr>
            <a:spLocks noGrp="1"/>
          </p:cNvSpPr>
          <p:nvPr>
            <p:ph type="title"/>
          </p:nvPr>
        </p:nvSpPr>
        <p:spPr/>
        <p:txBody>
          <a:bodyPr/>
          <a:lstStyle/>
          <a:p>
            <a:r>
              <a:rPr lang="en-CH" sz="3600" dirty="0"/>
              <a:t>Limitations of Target Row Refresh</a:t>
            </a:r>
          </a:p>
        </p:txBody>
      </p:sp>
      <p:pic>
        <p:nvPicPr>
          <p:cNvPr id="4" name="Content Placeholder 3">
            <a:extLst>
              <a:ext uri="{FF2B5EF4-FFF2-40B4-BE49-F238E27FC236}">
                <a16:creationId xmlns:a16="http://schemas.microsoft.com/office/drawing/2014/main" id="{E47FB27E-B7DB-F737-9C8B-25FD9E82E145}"/>
              </a:ext>
            </a:extLst>
          </p:cNvPr>
          <p:cNvPicPr>
            <a:picLocks noGrp="1" noChangeAspect="1"/>
          </p:cNvPicPr>
          <p:nvPr>
            <p:ph idx="1"/>
          </p:nvPr>
        </p:nvPicPr>
        <p:blipFill>
          <a:blip r:embed="rId3"/>
          <a:stretch>
            <a:fillRect/>
          </a:stretch>
        </p:blipFill>
        <p:spPr>
          <a:xfrm>
            <a:off x="229591" y="974725"/>
            <a:ext cx="8680055" cy="5435600"/>
          </a:xfrm>
          <a:prstGeom prst="rect">
            <a:avLst/>
          </a:prstGeom>
        </p:spPr>
      </p:pic>
    </p:spTree>
    <p:extLst>
      <p:ext uri="{BB962C8B-B14F-4D97-AF65-F5344CB8AC3E}">
        <p14:creationId xmlns:p14="http://schemas.microsoft.com/office/powerpoint/2010/main" val="4270392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63430-D2B2-42DE-DBDD-A3CBE7F583B2}"/>
              </a:ext>
            </a:extLst>
          </p:cNvPr>
          <p:cNvSpPr>
            <a:spLocks noGrp="1"/>
          </p:cNvSpPr>
          <p:nvPr>
            <p:ph type="title"/>
          </p:nvPr>
        </p:nvSpPr>
        <p:spPr/>
        <p:txBody>
          <a:bodyPr/>
          <a:lstStyle/>
          <a:p>
            <a:r>
              <a:rPr lang="en-CH" sz="3600" dirty="0"/>
              <a:t>Applicability to Other Mitigations</a:t>
            </a:r>
          </a:p>
        </p:txBody>
      </p:sp>
      <p:sp>
        <p:nvSpPr>
          <p:cNvPr id="3" name="Content Placeholder 2">
            <a:extLst>
              <a:ext uri="{FF2B5EF4-FFF2-40B4-BE49-F238E27FC236}">
                <a16:creationId xmlns:a16="http://schemas.microsoft.com/office/drawing/2014/main" id="{5AB413F7-775D-083C-C94F-9083DD0DB0D0}"/>
              </a:ext>
            </a:extLst>
          </p:cNvPr>
          <p:cNvSpPr>
            <a:spLocks noGrp="1"/>
          </p:cNvSpPr>
          <p:nvPr>
            <p:ph idx="1"/>
          </p:nvPr>
        </p:nvSpPr>
        <p:spPr/>
        <p:txBody>
          <a:bodyPr/>
          <a:lstStyle/>
          <a:p>
            <a:r>
              <a:rPr lang="en-CH" sz="2800" dirty="0"/>
              <a:t>Many workloads access the </a:t>
            </a:r>
            <a:r>
              <a:rPr lang="en-CH" sz="2800" dirty="0">
                <a:solidFill>
                  <a:schemeClr val="accent4">
                    <a:lumMod val="75000"/>
                  </a:schemeClr>
                </a:solidFill>
              </a:rPr>
              <a:t>same row address</a:t>
            </a:r>
            <a:r>
              <a:rPr lang="en-CH" sz="2800" dirty="0">
                <a:solidFill>
                  <a:srgbClr val="00B050"/>
                </a:solidFill>
              </a:rPr>
              <a:t> </a:t>
            </a:r>
            <a:br>
              <a:rPr lang="en-CH" sz="2800" dirty="0"/>
            </a:br>
            <a:r>
              <a:rPr lang="en-CH" sz="2800" dirty="0"/>
              <a:t>in </a:t>
            </a:r>
            <a:r>
              <a:rPr lang="en-CH" sz="2800" dirty="0">
                <a:solidFill>
                  <a:schemeClr val="accent1">
                    <a:lumMod val="75000"/>
                  </a:schemeClr>
                </a:solidFill>
              </a:rPr>
              <a:t>different banks </a:t>
            </a:r>
            <a:r>
              <a:rPr lang="en-CH" sz="2800" dirty="0"/>
              <a:t>at </a:t>
            </a:r>
            <a:r>
              <a:rPr lang="en-CH" sz="2800" dirty="0">
                <a:solidFill>
                  <a:schemeClr val="accent4">
                    <a:lumMod val="75000"/>
                  </a:schemeClr>
                </a:solidFill>
              </a:rPr>
              <a:t>around the same time</a:t>
            </a:r>
          </a:p>
          <a:p>
            <a:pPr marL="0" indent="0">
              <a:buNone/>
            </a:pPr>
            <a:endParaRPr lang="en-CH" sz="2800" dirty="0">
              <a:solidFill>
                <a:schemeClr val="accent4">
                  <a:lumMod val="75000"/>
                </a:schemeClr>
              </a:solidFill>
            </a:endParaRPr>
          </a:p>
          <a:p>
            <a:pPr marL="0" indent="0">
              <a:buNone/>
            </a:pPr>
            <a:endParaRPr lang="en-CH" sz="2800" dirty="0">
              <a:solidFill>
                <a:schemeClr val="accent4">
                  <a:lumMod val="75000"/>
                </a:schemeClr>
              </a:solidFill>
            </a:endParaRPr>
          </a:p>
          <a:p>
            <a:r>
              <a:rPr lang="en-CH" sz="2800" dirty="0"/>
              <a:t>This observation can be leveraged by many other RowHammer mitigations</a:t>
            </a:r>
          </a:p>
          <a:p>
            <a:pPr lvl="1"/>
            <a:r>
              <a:rPr lang="en-CH" sz="2000" dirty="0"/>
              <a:t>Hydra, </a:t>
            </a:r>
            <a:r>
              <a:rPr lang="en-CH" sz="2000" dirty="0">
                <a:solidFill>
                  <a:srgbClr val="C00000"/>
                </a:solidFill>
              </a:rPr>
              <a:t>Graphene (what we showcase)</a:t>
            </a:r>
            <a:r>
              <a:rPr lang="en-CH" sz="2000" dirty="0"/>
              <a:t>, </a:t>
            </a:r>
            <a:br>
              <a:rPr lang="en-CH" sz="2000" dirty="0"/>
            </a:br>
            <a:r>
              <a:rPr lang="en-CH" sz="2000" dirty="0"/>
              <a:t>Per Row Activation Counting (PRAC), </a:t>
            </a:r>
            <a:br>
              <a:rPr lang="en-CH" sz="2000" dirty="0"/>
            </a:br>
            <a:r>
              <a:rPr lang="en-CH" sz="2000" dirty="0"/>
              <a:t>ProTRR, …</a:t>
            </a:r>
          </a:p>
          <a:p>
            <a:pPr marL="457200" lvl="1" indent="0">
              <a:buNone/>
            </a:pPr>
            <a:endParaRPr lang="en-CH" sz="2000" dirty="0"/>
          </a:p>
          <a:p>
            <a:pPr marL="0" indent="0">
              <a:buNone/>
            </a:pPr>
            <a:endParaRPr lang="en-CH" sz="2800" dirty="0"/>
          </a:p>
        </p:txBody>
      </p:sp>
    </p:spTree>
    <p:extLst>
      <p:ext uri="{BB962C8B-B14F-4D97-AF65-F5344CB8AC3E}">
        <p14:creationId xmlns:p14="http://schemas.microsoft.com/office/powerpoint/2010/main" val="2387810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a:extLst>
              <a:ext uri="{FF2B5EF4-FFF2-40B4-BE49-F238E27FC236}">
                <a16:creationId xmlns:a16="http://schemas.microsoft.com/office/drawing/2014/main" id="{FA3C8674-0D7D-99B4-8C3F-9AE57C5A7552}"/>
              </a:ext>
            </a:extLst>
          </p:cNvPr>
          <p:cNvSpPr/>
          <p:nvPr/>
        </p:nvSpPr>
        <p:spPr>
          <a:xfrm>
            <a:off x="6078987" y="3484649"/>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rPr>
              <a:t>0</a:t>
            </a:r>
            <a:endParaRPr lang="tr-TR" dirty="0">
              <a:solidFill>
                <a:schemeClr val="bg1"/>
              </a:solidFill>
              <a:latin typeface="+mj-lt"/>
            </a:endParaRPr>
          </a:p>
        </p:txBody>
      </p:sp>
      <p:sp>
        <p:nvSpPr>
          <p:cNvPr id="12" name="Dikdörtgen 16">
            <a:extLst>
              <a:ext uri="{FF2B5EF4-FFF2-40B4-BE49-F238E27FC236}">
                <a16:creationId xmlns:a16="http://schemas.microsoft.com/office/drawing/2014/main" id="{832C0D47-4DF2-39ED-CA34-CE4E6511ED2C}"/>
              </a:ext>
            </a:extLst>
          </p:cNvPr>
          <p:cNvSpPr/>
          <p:nvPr/>
        </p:nvSpPr>
        <p:spPr>
          <a:xfrm>
            <a:off x="6078987" y="3484649"/>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ea typeface="Cambria"/>
                <a:cs typeface="Calibri"/>
              </a:rPr>
              <a:t>1</a:t>
            </a:r>
            <a:endParaRPr lang="tr-TR" dirty="0">
              <a:solidFill>
                <a:schemeClr val="bg1"/>
              </a:solidFill>
              <a:latin typeface="+mj-lt"/>
              <a:ea typeface="Cambria"/>
              <a:cs typeface="Calibri"/>
            </a:endParaRPr>
          </a:p>
        </p:txBody>
      </p:sp>
      <p:sp>
        <p:nvSpPr>
          <p:cNvPr id="13" name="Dikdörtgen 16">
            <a:extLst>
              <a:ext uri="{FF2B5EF4-FFF2-40B4-BE49-F238E27FC236}">
                <a16:creationId xmlns:a16="http://schemas.microsoft.com/office/drawing/2014/main" id="{0F48104B-8727-E1CA-BCD0-E3ACDC97B5C2}"/>
              </a:ext>
            </a:extLst>
          </p:cNvPr>
          <p:cNvSpPr/>
          <p:nvPr/>
        </p:nvSpPr>
        <p:spPr>
          <a:xfrm>
            <a:off x="6078987" y="3484649"/>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ea typeface="Cambria"/>
                <a:cs typeface="Calibri"/>
              </a:rPr>
              <a:t>2</a:t>
            </a:r>
            <a:endParaRPr lang="tr-TR" dirty="0">
              <a:solidFill>
                <a:schemeClr val="bg1"/>
              </a:solidFill>
              <a:latin typeface="+mj-lt"/>
              <a:ea typeface="Cambria"/>
              <a:cs typeface="Calibri"/>
            </a:endParaRPr>
          </a:p>
        </p:txBody>
      </p:sp>
      <p:sp>
        <p:nvSpPr>
          <p:cNvPr id="30" name="Dikdörtgen 16">
            <a:extLst>
              <a:ext uri="{FF2B5EF4-FFF2-40B4-BE49-F238E27FC236}">
                <a16:creationId xmlns:a16="http://schemas.microsoft.com/office/drawing/2014/main" id="{19A9D72E-7E41-2D19-260E-89092AD558A1}"/>
              </a:ext>
            </a:extLst>
          </p:cNvPr>
          <p:cNvSpPr/>
          <p:nvPr/>
        </p:nvSpPr>
        <p:spPr>
          <a:xfrm>
            <a:off x="6078987" y="3484649"/>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ea typeface="Cambria"/>
                <a:cs typeface="Calibri"/>
              </a:rPr>
              <a:t>3</a:t>
            </a:r>
            <a:endParaRPr lang="tr-TR" dirty="0">
              <a:solidFill>
                <a:schemeClr val="bg1"/>
              </a:solidFill>
              <a:latin typeface="+mj-lt"/>
              <a:ea typeface="Cambria"/>
              <a:cs typeface="Calibri"/>
            </a:endParaRPr>
          </a:p>
        </p:txBody>
      </p:sp>
      <p:sp>
        <p:nvSpPr>
          <p:cNvPr id="25" name="Dikdörtgen 16">
            <a:extLst>
              <a:ext uri="{FF2B5EF4-FFF2-40B4-BE49-F238E27FC236}">
                <a16:creationId xmlns:a16="http://schemas.microsoft.com/office/drawing/2014/main" id="{4272F1D3-C525-5CC4-CC99-04C9C7571577}"/>
              </a:ext>
            </a:extLst>
          </p:cNvPr>
          <p:cNvSpPr/>
          <p:nvPr/>
        </p:nvSpPr>
        <p:spPr>
          <a:xfrm>
            <a:off x="6078987" y="3484649"/>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ea typeface="Cambria"/>
                <a:cs typeface="Calibri"/>
              </a:rPr>
              <a:t>4</a:t>
            </a:r>
            <a:endParaRPr lang="tr-TR" dirty="0">
              <a:solidFill>
                <a:schemeClr val="bg1"/>
              </a:solidFill>
              <a:latin typeface="+mj-lt"/>
              <a:ea typeface="Cambria"/>
              <a:cs typeface="Calibri"/>
            </a:endParaRPr>
          </a:p>
        </p:txBody>
      </p:sp>
      <p:sp>
        <p:nvSpPr>
          <p:cNvPr id="11" name="Dikdörtgen 16">
            <a:extLst>
              <a:ext uri="{FF2B5EF4-FFF2-40B4-BE49-F238E27FC236}">
                <a16:creationId xmlns:a16="http://schemas.microsoft.com/office/drawing/2014/main" id="{E531628B-E36C-115B-41B8-CEC4D5EA4128}"/>
              </a:ext>
            </a:extLst>
          </p:cNvPr>
          <p:cNvSpPr/>
          <p:nvPr/>
        </p:nvSpPr>
        <p:spPr>
          <a:xfrm>
            <a:off x="6078987" y="3484649"/>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ea typeface="Cambria"/>
                <a:cs typeface="Calibri"/>
              </a:rPr>
              <a:t>0</a:t>
            </a:r>
            <a:endParaRPr lang="tr-TR" dirty="0">
              <a:solidFill>
                <a:schemeClr val="bg1"/>
              </a:solidFill>
              <a:latin typeface="+mj-lt"/>
              <a:ea typeface="Cambria"/>
              <a:cs typeface="Calibri"/>
            </a:endParaRPr>
          </a:p>
        </p:txBody>
      </p:sp>
      <p:sp>
        <p:nvSpPr>
          <p:cNvPr id="18" name="Arrow: Right 17">
            <a:extLst>
              <a:ext uri="{FF2B5EF4-FFF2-40B4-BE49-F238E27FC236}">
                <a16:creationId xmlns:a16="http://schemas.microsoft.com/office/drawing/2014/main" id="{5B14B492-A56A-3AF2-2403-C2CAECCDEC25}"/>
              </a:ext>
            </a:extLst>
          </p:cNvPr>
          <p:cNvSpPr/>
          <p:nvPr/>
        </p:nvSpPr>
        <p:spPr>
          <a:xfrm flipH="1">
            <a:off x="3000783" y="1751631"/>
            <a:ext cx="2022668" cy="548304"/>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Back-Off</a:t>
            </a:r>
          </a:p>
        </p:txBody>
      </p:sp>
      <p:pic>
        <p:nvPicPr>
          <p:cNvPr id="34" name="Picture 33">
            <a:extLst>
              <a:ext uri="{FF2B5EF4-FFF2-40B4-BE49-F238E27FC236}">
                <a16:creationId xmlns:a16="http://schemas.microsoft.com/office/drawing/2014/main" id="{0E3EACE5-9A7F-BBAB-5F2C-E064E773A3A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0000"/>
                    </a14:imgEffect>
                    <a14:imgEffect>
                      <a14:saturation sat="200000"/>
                    </a14:imgEffect>
                  </a14:imgLayer>
                </a14:imgProps>
              </a:ext>
              <a:ext uri="{28A0092B-C50C-407E-A947-70E740481C1C}">
                <a14:useLocalDpi xmlns:a14="http://schemas.microsoft.com/office/drawing/2010/main" val="0"/>
              </a:ext>
            </a:extLst>
          </a:blip>
          <a:srcRect l="12889" t="4755" r="12351" b="2541"/>
          <a:stretch/>
        </p:blipFill>
        <p:spPr>
          <a:xfrm>
            <a:off x="1075441" y="1208368"/>
            <a:ext cx="1771315" cy="1649155"/>
          </a:xfrm>
          <a:prstGeom prst="rect">
            <a:avLst/>
          </a:prstGeom>
        </p:spPr>
      </p:pic>
      <p:pic>
        <p:nvPicPr>
          <p:cNvPr id="32" name="Picture 31">
            <a:extLst>
              <a:ext uri="{FF2B5EF4-FFF2-40B4-BE49-F238E27FC236}">
                <a16:creationId xmlns:a16="http://schemas.microsoft.com/office/drawing/2014/main" id="{6DF148D9-8022-6B39-A0E3-86E27D0EDC2B}"/>
              </a:ext>
            </a:extLst>
          </p:cNvPr>
          <p:cNvPicPr>
            <a:picLocks noChangeAspect="1"/>
          </p:cNvPicPr>
          <p:nvPr/>
        </p:nvPicPr>
        <p:blipFill rotWithShape="1">
          <a:blip r:embed="rId5">
            <a:extLst>
              <a:ext uri="{28A0092B-C50C-407E-A947-70E740481C1C}">
                <a14:useLocalDpi xmlns:a14="http://schemas.microsoft.com/office/drawing/2010/main" val="0"/>
              </a:ext>
            </a:extLst>
          </a:blip>
          <a:srcRect l="4726" t="21295" r="5001" b="22250"/>
          <a:stretch/>
        </p:blipFill>
        <p:spPr>
          <a:xfrm rot="10800000">
            <a:off x="5437817" y="1390747"/>
            <a:ext cx="2764641" cy="1269564"/>
          </a:xfrm>
          <a:prstGeom prst="rect">
            <a:avLst/>
          </a:prstGeom>
        </p:spPr>
      </p:pic>
      <p:sp>
        <p:nvSpPr>
          <p:cNvPr id="2" name="Başlık 1">
            <a:extLst>
              <a:ext uri="{FF2B5EF4-FFF2-40B4-BE49-F238E27FC236}">
                <a16:creationId xmlns:a16="http://schemas.microsoft.com/office/drawing/2014/main" id="{FEB1BA7A-CA25-5F27-90F0-8E34FBE3F6F7}"/>
              </a:ext>
            </a:extLst>
          </p:cNvPr>
          <p:cNvSpPr>
            <a:spLocks noGrp="1"/>
          </p:cNvSpPr>
          <p:nvPr>
            <p:ph type="title"/>
          </p:nvPr>
        </p:nvSpPr>
        <p:spPr>
          <a:xfrm>
            <a:off x="123399" y="-24384"/>
            <a:ext cx="8894618" cy="931025"/>
          </a:xfrm>
        </p:spPr>
        <p:txBody>
          <a:bodyPr/>
          <a:lstStyle/>
          <a:p>
            <a:r>
              <a:rPr lang="tr-TR" dirty="0">
                <a:solidFill>
                  <a:schemeClr val="accent1">
                    <a:lumMod val="75000"/>
                  </a:schemeClr>
                </a:solidFill>
                <a:ea typeface="+mj-lt"/>
                <a:cs typeface="+mj-lt"/>
              </a:rPr>
              <a:t>Industry Solutions to Read Disturbance:</a:t>
            </a:r>
            <a:br>
              <a:rPr lang="tr-TR" dirty="0">
                <a:solidFill>
                  <a:schemeClr val="accent1">
                    <a:lumMod val="75000"/>
                  </a:schemeClr>
                </a:solidFill>
                <a:ea typeface="+mj-lt"/>
                <a:cs typeface="+mj-lt"/>
              </a:rPr>
            </a:br>
            <a:r>
              <a:rPr lang="en-US" dirty="0">
                <a:solidFill>
                  <a:schemeClr val="accent1">
                    <a:lumMod val="75000"/>
                  </a:schemeClr>
                </a:solidFill>
                <a:ea typeface="+mj-lt"/>
                <a:cs typeface="+mj-lt"/>
              </a:rPr>
              <a:t>Per Row Activation Counting </a:t>
            </a:r>
            <a:r>
              <a:rPr lang="tr-TR" dirty="0">
                <a:solidFill>
                  <a:schemeClr val="accent1">
                    <a:lumMod val="75000"/>
                  </a:schemeClr>
                </a:solidFill>
                <a:ea typeface="+mj-lt"/>
                <a:cs typeface="+mj-lt"/>
              </a:rPr>
              <a:t>(</a:t>
            </a:r>
            <a:r>
              <a:rPr lang="en-US" dirty="0">
                <a:solidFill>
                  <a:schemeClr val="accent1">
                    <a:lumMod val="75000"/>
                  </a:schemeClr>
                </a:solidFill>
                <a:ea typeface="+mj-lt"/>
                <a:cs typeface="+mj-lt"/>
              </a:rPr>
              <a:t>PRAC</a:t>
            </a:r>
            <a:r>
              <a:rPr lang="tr-TR" dirty="0">
                <a:solidFill>
                  <a:schemeClr val="accent1">
                    <a:lumMod val="75000"/>
                  </a:schemeClr>
                </a:solidFill>
                <a:ea typeface="+mj-lt"/>
                <a:cs typeface="+mj-lt"/>
              </a:rPr>
              <a:t>)</a:t>
            </a:r>
          </a:p>
        </p:txBody>
      </p:sp>
      <p:sp>
        <p:nvSpPr>
          <p:cNvPr id="10" name="Dikdörtgen 16">
            <a:extLst>
              <a:ext uri="{FF2B5EF4-FFF2-40B4-BE49-F238E27FC236}">
                <a16:creationId xmlns:a16="http://schemas.microsoft.com/office/drawing/2014/main" id="{3ED07728-1250-C413-CA0B-9B31B139E7C8}"/>
              </a:ext>
            </a:extLst>
          </p:cNvPr>
          <p:cNvSpPr/>
          <p:nvPr/>
        </p:nvSpPr>
        <p:spPr>
          <a:xfrm>
            <a:off x="6079344" y="3173662"/>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ea typeface="Cambria"/>
                <a:cs typeface="Calibri"/>
              </a:rPr>
              <a:t>0</a:t>
            </a:r>
            <a:endParaRPr lang="tr-TR" dirty="0">
              <a:solidFill>
                <a:schemeClr val="bg1"/>
              </a:solidFill>
              <a:latin typeface="+mj-lt"/>
              <a:ea typeface="Cambria"/>
              <a:cs typeface="Calibri"/>
            </a:endParaRPr>
          </a:p>
        </p:txBody>
      </p:sp>
      <p:sp>
        <p:nvSpPr>
          <p:cNvPr id="7" name="Rectangle 6">
            <a:extLst>
              <a:ext uri="{FF2B5EF4-FFF2-40B4-BE49-F238E27FC236}">
                <a16:creationId xmlns:a16="http://schemas.microsoft.com/office/drawing/2014/main" id="{8A75CAB3-46F2-2B7C-4361-A3E5A9BB7C28}"/>
              </a:ext>
            </a:extLst>
          </p:cNvPr>
          <p:cNvSpPr/>
          <p:nvPr/>
        </p:nvSpPr>
        <p:spPr>
          <a:xfrm>
            <a:off x="6079345" y="2847132"/>
            <a:ext cx="1481589" cy="323027"/>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mj-lt"/>
              </a:rPr>
              <a:t>Row Counters</a:t>
            </a:r>
          </a:p>
        </p:txBody>
      </p:sp>
      <p:cxnSp>
        <p:nvCxnSpPr>
          <p:cNvPr id="8" name="Straight Arrow Connector 7">
            <a:extLst>
              <a:ext uri="{FF2B5EF4-FFF2-40B4-BE49-F238E27FC236}">
                <a16:creationId xmlns:a16="http://schemas.microsoft.com/office/drawing/2014/main" id="{52CE67FC-6481-77D4-81CE-E0F51174E5A4}"/>
              </a:ext>
            </a:extLst>
          </p:cNvPr>
          <p:cNvCxnSpPr>
            <a:cxnSpLocks/>
          </p:cNvCxnSpPr>
          <p:nvPr/>
        </p:nvCxnSpPr>
        <p:spPr>
          <a:xfrm>
            <a:off x="566722" y="5476890"/>
            <a:ext cx="8007972" cy="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Dikdörtgen 26">
            <a:extLst>
              <a:ext uri="{FF2B5EF4-FFF2-40B4-BE49-F238E27FC236}">
                <a16:creationId xmlns:a16="http://schemas.microsoft.com/office/drawing/2014/main" id="{D2FE17B5-B596-7BCB-6CF8-2023014CB3F4}"/>
              </a:ext>
            </a:extLst>
          </p:cNvPr>
          <p:cNvSpPr/>
          <p:nvPr/>
        </p:nvSpPr>
        <p:spPr>
          <a:xfrm>
            <a:off x="6079344" y="3809202"/>
            <a:ext cx="1481589" cy="323026"/>
          </a:xfrm>
          <a:prstGeom prst="rect">
            <a:avLst/>
          </a:prstGeom>
          <a:solidFill>
            <a:srgbClr val="64C37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bg1"/>
                </a:solidFill>
                <a:latin typeface="+mj-lt"/>
                <a:ea typeface="Cambria"/>
                <a:cs typeface="Calibri"/>
              </a:rPr>
              <a:t>0</a:t>
            </a:r>
            <a:endParaRPr lang="tr-TR" dirty="0">
              <a:solidFill>
                <a:schemeClr val="bg1"/>
              </a:solidFill>
              <a:latin typeface="+mj-lt"/>
              <a:ea typeface="Cambria"/>
              <a:cs typeface="Calibri"/>
            </a:endParaRPr>
          </a:p>
        </p:txBody>
      </p:sp>
      <p:sp>
        <p:nvSpPr>
          <p:cNvPr id="47" name="Rectangle 46">
            <a:extLst>
              <a:ext uri="{FF2B5EF4-FFF2-40B4-BE49-F238E27FC236}">
                <a16:creationId xmlns:a16="http://schemas.microsoft.com/office/drawing/2014/main" id="{6D156AA7-58AF-8BCB-E852-11DCE07B8611}"/>
              </a:ext>
            </a:extLst>
          </p:cNvPr>
          <p:cNvSpPr/>
          <p:nvPr/>
        </p:nvSpPr>
        <p:spPr>
          <a:xfrm>
            <a:off x="2304007" y="5199587"/>
            <a:ext cx="645291" cy="538480"/>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latin typeface="+mj-lt"/>
              </a:rPr>
              <a:t>ACT</a:t>
            </a:r>
          </a:p>
        </p:txBody>
      </p:sp>
      <p:sp>
        <p:nvSpPr>
          <p:cNvPr id="48" name="Rectangle 47">
            <a:extLst>
              <a:ext uri="{FF2B5EF4-FFF2-40B4-BE49-F238E27FC236}">
                <a16:creationId xmlns:a16="http://schemas.microsoft.com/office/drawing/2014/main" id="{E344FFA1-3F06-C5F6-01DA-15B07DDAEAB7}"/>
              </a:ext>
            </a:extLst>
          </p:cNvPr>
          <p:cNvSpPr/>
          <p:nvPr/>
        </p:nvSpPr>
        <p:spPr>
          <a:xfrm>
            <a:off x="3095965" y="5199587"/>
            <a:ext cx="645291" cy="538480"/>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latin typeface="+mj-lt"/>
              </a:rPr>
              <a:t>ACT</a:t>
            </a:r>
          </a:p>
        </p:txBody>
      </p:sp>
      <p:sp>
        <p:nvSpPr>
          <p:cNvPr id="49" name="Rectangle 48">
            <a:extLst>
              <a:ext uri="{FF2B5EF4-FFF2-40B4-BE49-F238E27FC236}">
                <a16:creationId xmlns:a16="http://schemas.microsoft.com/office/drawing/2014/main" id="{6265038F-FC60-B905-74E3-DAE4ADD56631}"/>
              </a:ext>
            </a:extLst>
          </p:cNvPr>
          <p:cNvSpPr/>
          <p:nvPr/>
        </p:nvSpPr>
        <p:spPr>
          <a:xfrm>
            <a:off x="6263794" y="5199587"/>
            <a:ext cx="645291" cy="53848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latin typeface="+mj-lt"/>
              </a:rPr>
              <a:t>RFM</a:t>
            </a:r>
          </a:p>
        </p:txBody>
      </p:sp>
      <p:sp>
        <p:nvSpPr>
          <p:cNvPr id="67" name="Rectangle 66">
            <a:extLst>
              <a:ext uri="{FF2B5EF4-FFF2-40B4-BE49-F238E27FC236}">
                <a16:creationId xmlns:a16="http://schemas.microsoft.com/office/drawing/2014/main" id="{243FDBCF-B594-8391-7030-109D61784849}"/>
              </a:ext>
            </a:extLst>
          </p:cNvPr>
          <p:cNvSpPr/>
          <p:nvPr/>
        </p:nvSpPr>
        <p:spPr>
          <a:xfrm>
            <a:off x="4679881" y="5199587"/>
            <a:ext cx="645291" cy="538480"/>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latin typeface="+mj-lt"/>
              </a:rPr>
              <a:t>ACT</a:t>
            </a:r>
          </a:p>
        </p:txBody>
      </p:sp>
      <p:sp>
        <p:nvSpPr>
          <p:cNvPr id="68" name="Rectangle 67">
            <a:extLst>
              <a:ext uri="{FF2B5EF4-FFF2-40B4-BE49-F238E27FC236}">
                <a16:creationId xmlns:a16="http://schemas.microsoft.com/office/drawing/2014/main" id="{26CC628A-3D3F-E4DC-F15F-D8BACF1D11D4}"/>
              </a:ext>
            </a:extLst>
          </p:cNvPr>
          <p:cNvSpPr/>
          <p:nvPr/>
        </p:nvSpPr>
        <p:spPr>
          <a:xfrm>
            <a:off x="3887923" y="5199587"/>
            <a:ext cx="645291" cy="538480"/>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latin typeface="+mj-lt"/>
              </a:rPr>
              <a:t>ACT</a:t>
            </a:r>
          </a:p>
        </p:txBody>
      </p:sp>
      <p:sp>
        <p:nvSpPr>
          <p:cNvPr id="69" name="Rectangle 68">
            <a:extLst>
              <a:ext uri="{FF2B5EF4-FFF2-40B4-BE49-F238E27FC236}">
                <a16:creationId xmlns:a16="http://schemas.microsoft.com/office/drawing/2014/main" id="{B0109DCD-029B-03D9-2F6A-08940DC00C96}"/>
              </a:ext>
            </a:extLst>
          </p:cNvPr>
          <p:cNvSpPr/>
          <p:nvPr/>
        </p:nvSpPr>
        <p:spPr>
          <a:xfrm>
            <a:off x="5471839" y="5199587"/>
            <a:ext cx="645291" cy="538480"/>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dirty="0">
                <a:latin typeface="+mj-lt"/>
              </a:rPr>
              <a:t>RFM</a:t>
            </a:r>
          </a:p>
        </p:txBody>
      </p:sp>
      <p:sp>
        <p:nvSpPr>
          <p:cNvPr id="72" name="TextBox 71">
            <a:extLst>
              <a:ext uri="{FF2B5EF4-FFF2-40B4-BE49-F238E27FC236}">
                <a16:creationId xmlns:a16="http://schemas.microsoft.com/office/drawing/2014/main" id="{82EF29DE-7A38-4A89-8C66-BB5475C6EDF4}"/>
              </a:ext>
            </a:extLst>
          </p:cNvPr>
          <p:cNvSpPr txBox="1"/>
          <p:nvPr/>
        </p:nvSpPr>
        <p:spPr>
          <a:xfrm>
            <a:off x="3430296" y="5738067"/>
            <a:ext cx="2283409" cy="369332"/>
          </a:xfrm>
          <a:prstGeom prst="rect">
            <a:avLst/>
          </a:prstGeom>
          <a:noFill/>
        </p:spPr>
        <p:txBody>
          <a:bodyPr wrap="square" rtlCol="0">
            <a:spAutoFit/>
          </a:bodyPr>
          <a:lstStyle/>
          <a:p>
            <a:pPr algn="ctr"/>
            <a:r>
              <a:rPr lang="en-US" b="1" dirty="0">
                <a:solidFill>
                  <a:schemeClr val="accent1"/>
                </a:solidFill>
                <a:latin typeface="+mj-lt"/>
                <a:ea typeface="Cambria" panose="02040503050406030204" pitchFamily="18" charset="0"/>
              </a:rPr>
              <a:t>DRAM Commands</a:t>
            </a:r>
          </a:p>
        </p:txBody>
      </p:sp>
      <p:grpSp>
        <p:nvGrpSpPr>
          <p:cNvPr id="17" name="Group 16">
            <a:extLst>
              <a:ext uri="{FF2B5EF4-FFF2-40B4-BE49-F238E27FC236}">
                <a16:creationId xmlns:a16="http://schemas.microsoft.com/office/drawing/2014/main" id="{58143F47-F8DC-DC63-AB29-8B6026854AAD}"/>
              </a:ext>
            </a:extLst>
          </p:cNvPr>
          <p:cNvGrpSpPr/>
          <p:nvPr/>
        </p:nvGrpSpPr>
        <p:grpSpPr>
          <a:xfrm>
            <a:off x="3490423" y="3463802"/>
            <a:ext cx="4076289" cy="346001"/>
            <a:chOff x="1004515" y="3690938"/>
            <a:chExt cx="4076289" cy="346001"/>
          </a:xfrm>
        </p:grpSpPr>
        <p:sp>
          <p:nvSpPr>
            <p:cNvPr id="35" name="Rectangle 34">
              <a:extLst>
                <a:ext uri="{FF2B5EF4-FFF2-40B4-BE49-F238E27FC236}">
                  <a16:creationId xmlns:a16="http://schemas.microsoft.com/office/drawing/2014/main" id="{96507651-9574-FB10-74DA-6EBC2452A8F5}"/>
                </a:ext>
              </a:extLst>
            </p:cNvPr>
            <p:cNvSpPr/>
            <p:nvPr/>
          </p:nvSpPr>
          <p:spPr>
            <a:xfrm>
              <a:off x="3599215" y="3707178"/>
              <a:ext cx="1481589" cy="323026"/>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solidFill>
                  <a:schemeClr val="bg1"/>
                </a:solidFill>
                <a:latin typeface="+mj-lt"/>
              </a:endParaRPr>
            </a:p>
          </p:txBody>
        </p:sp>
        <p:grpSp>
          <p:nvGrpSpPr>
            <p:cNvPr id="4" name="Group 3">
              <a:extLst>
                <a:ext uri="{FF2B5EF4-FFF2-40B4-BE49-F238E27FC236}">
                  <a16:creationId xmlns:a16="http://schemas.microsoft.com/office/drawing/2014/main" id="{0C61E25C-8899-5120-B980-C11B7D48A49F}"/>
                </a:ext>
              </a:extLst>
            </p:cNvPr>
            <p:cNvGrpSpPr/>
            <p:nvPr/>
          </p:nvGrpSpPr>
          <p:grpSpPr>
            <a:xfrm>
              <a:off x="1004515" y="3690938"/>
              <a:ext cx="2594700" cy="346001"/>
              <a:chOff x="3484287" y="3752402"/>
              <a:chExt cx="2594700" cy="346001"/>
            </a:xfrm>
          </p:grpSpPr>
          <p:cxnSp>
            <p:nvCxnSpPr>
              <p:cNvPr id="21" name="Straight Arrow Connector 20">
                <a:extLst>
                  <a:ext uri="{FF2B5EF4-FFF2-40B4-BE49-F238E27FC236}">
                    <a16:creationId xmlns:a16="http://schemas.microsoft.com/office/drawing/2014/main" id="{C47C338B-12E7-E425-B43F-B7B2382905EB}"/>
                  </a:ext>
                </a:extLst>
              </p:cNvPr>
              <p:cNvCxnSpPr>
                <a:cxnSpLocks/>
                <a:stCxn id="22" idx="3"/>
                <a:endCxn id="35" idx="1"/>
              </p:cNvCxnSpPr>
              <p:nvPr/>
            </p:nvCxnSpPr>
            <p:spPr>
              <a:xfrm>
                <a:off x="5747016" y="3925403"/>
                <a:ext cx="331971" cy="47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DE52D9A-945B-ED79-30AC-C037D7785D69}"/>
                  </a:ext>
                </a:extLst>
              </p:cNvPr>
              <p:cNvSpPr/>
              <p:nvPr/>
            </p:nvSpPr>
            <p:spPr>
              <a:xfrm>
                <a:off x="3484287" y="3752402"/>
                <a:ext cx="2262729" cy="346001"/>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Back-Off</a:t>
                </a:r>
                <a:r>
                  <a:rPr lang="en-US" b="1" dirty="0"/>
                  <a:t> Threshold</a:t>
                </a:r>
              </a:p>
            </p:txBody>
          </p:sp>
        </p:grpSp>
      </p:grpSp>
      <p:sp>
        <p:nvSpPr>
          <p:cNvPr id="15" name="Arrow: Right 14">
            <a:extLst>
              <a:ext uri="{FF2B5EF4-FFF2-40B4-BE49-F238E27FC236}">
                <a16:creationId xmlns:a16="http://schemas.microsoft.com/office/drawing/2014/main" id="{1406CB7E-0A2A-9FDA-9D75-BFC1C3B78407}"/>
              </a:ext>
            </a:extLst>
          </p:cNvPr>
          <p:cNvSpPr/>
          <p:nvPr/>
        </p:nvSpPr>
        <p:spPr>
          <a:xfrm>
            <a:off x="3095965" y="1758793"/>
            <a:ext cx="2016249" cy="548304"/>
          </a:xfrm>
          <a:prstGeom prst="rightArrow">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ACT</a:t>
            </a:r>
          </a:p>
        </p:txBody>
      </p:sp>
      <p:grpSp>
        <p:nvGrpSpPr>
          <p:cNvPr id="33" name="Group 32">
            <a:extLst>
              <a:ext uri="{FF2B5EF4-FFF2-40B4-BE49-F238E27FC236}">
                <a16:creationId xmlns:a16="http://schemas.microsoft.com/office/drawing/2014/main" id="{E90AF757-5FEB-178A-E69F-348B67F702C5}"/>
              </a:ext>
            </a:extLst>
          </p:cNvPr>
          <p:cNvGrpSpPr/>
          <p:nvPr/>
        </p:nvGrpSpPr>
        <p:grpSpPr>
          <a:xfrm>
            <a:off x="4167913" y="4201625"/>
            <a:ext cx="1669224" cy="969409"/>
            <a:chOff x="4167913" y="4832997"/>
            <a:chExt cx="1669224" cy="969409"/>
          </a:xfrm>
        </p:grpSpPr>
        <p:sp>
          <p:nvSpPr>
            <p:cNvPr id="23" name="TextBox 22">
              <a:extLst>
                <a:ext uri="{FF2B5EF4-FFF2-40B4-BE49-F238E27FC236}">
                  <a16:creationId xmlns:a16="http://schemas.microsoft.com/office/drawing/2014/main" id="{130166FB-C670-4FF4-6F54-0CC5C0EDA7C1}"/>
                </a:ext>
              </a:extLst>
            </p:cNvPr>
            <p:cNvSpPr txBox="1"/>
            <p:nvPr/>
          </p:nvSpPr>
          <p:spPr>
            <a:xfrm>
              <a:off x="4167913" y="4832997"/>
              <a:ext cx="1669224" cy="646331"/>
            </a:xfrm>
            <a:prstGeom prst="rect">
              <a:avLst/>
            </a:prstGeom>
            <a:noFill/>
          </p:spPr>
          <p:txBody>
            <a:bodyPr wrap="square" rtlCol="0">
              <a:spAutoFit/>
            </a:bodyPr>
            <a:lstStyle/>
            <a:p>
              <a:pPr algn="ctr"/>
              <a:r>
                <a:rPr lang="en-US" b="1" dirty="0">
                  <a:solidFill>
                    <a:srgbClr val="C00000"/>
                  </a:solidFill>
                  <a:latin typeface="+mj-lt"/>
                </a:rPr>
                <a:t>normal traffic</a:t>
              </a:r>
            </a:p>
            <a:p>
              <a:pPr algn="ctr"/>
              <a:r>
                <a:rPr lang="en-US" b="1" dirty="0">
                  <a:solidFill>
                    <a:srgbClr val="C00000"/>
                  </a:solidFill>
                  <a:latin typeface="+mj-lt"/>
                </a:rPr>
                <a:t>(180 ns)</a:t>
              </a:r>
            </a:p>
          </p:txBody>
        </p:sp>
        <p:sp>
          <p:nvSpPr>
            <p:cNvPr id="24" name="Left Brace 23">
              <a:extLst>
                <a:ext uri="{FF2B5EF4-FFF2-40B4-BE49-F238E27FC236}">
                  <a16:creationId xmlns:a16="http://schemas.microsoft.com/office/drawing/2014/main" id="{B17F2E88-2F60-C72E-767C-F87E8AC18F0D}"/>
                </a:ext>
              </a:extLst>
            </p:cNvPr>
            <p:cNvSpPr/>
            <p:nvPr/>
          </p:nvSpPr>
          <p:spPr>
            <a:xfrm rot="5400000">
              <a:off x="4845805" y="5323040"/>
              <a:ext cx="313441" cy="645292"/>
            </a:xfrm>
            <a:prstGeom prst="leftBrace">
              <a:avLst>
                <a:gd name="adj1" fmla="val 49175"/>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grpSp>
      <p:grpSp>
        <p:nvGrpSpPr>
          <p:cNvPr id="56" name="Group 55">
            <a:extLst>
              <a:ext uri="{FF2B5EF4-FFF2-40B4-BE49-F238E27FC236}">
                <a16:creationId xmlns:a16="http://schemas.microsoft.com/office/drawing/2014/main" id="{171CD3A3-4F49-18EA-51D7-197205256D50}"/>
              </a:ext>
            </a:extLst>
          </p:cNvPr>
          <p:cNvGrpSpPr/>
          <p:nvPr/>
        </p:nvGrpSpPr>
        <p:grpSpPr>
          <a:xfrm>
            <a:off x="5481021" y="4191988"/>
            <a:ext cx="1417675" cy="969212"/>
            <a:chOff x="4644020" y="4828809"/>
            <a:chExt cx="1421294" cy="969212"/>
          </a:xfrm>
        </p:grpSpPr>
        <p:sp>
          <p:nvSpPr>
            <p:cNvPr id="57" name="TextBox 56">
              <a:extLst>
                <a:ext uri="{FF2B5EF4-FFF2-40B4-BE49-F238E27FC236}">
                  <a16:creationId xmlns:a16="http://schemas.microsoft.com/office/drawing/2014/main" id="{C6103BF1-5BA8-AE02-A38A-67E599C7681C}"/>
                </a:ext>
              </a:extLst>
            </p:cNvPr>
            <p:cNvSpPr txBox="1"/>
            <p:nvPr/>
          </p:nvSpPr>
          <p:spPr>
            <a:xfrm>
              <a:off x="4694059" y="4828809"/>
              <a:ext cx="1371253" cy="646331"/>
            </a:xfrm>
            <a:prstGeom prst="rect">
              <a:avLst/>
            </a:prstGeom>
            <a:noFill/>
          </p:spPr>
          <p:txBody>
            <a:bodyPr wrap="square" rtlCol="0">
              <a:spAutoFit/>
            </a:bodyPr>
            <a:lstStyle/>
            <a:p>
              <a:pPr algn="ctr"/>
              <a:r>
                <a:rPr lang="en-US" b="1" dirty="0">
                  <a:solidFill>
                    <a:schemeClr val="accent6">
                      <a:lumMod val="50000"/>
                    </a:schemeClr>
                  </a:solidFill>
                  <a:latin typeface="+mj-lt"/>
                </a:rPr>
                <a:t>recovery</a:t>
              </a:r>
            </a:p>
            <a:p>
              <a:pPr algn="ctr"/>
              <a:r>
                <a:rPr lang="en-US" b="1" dirty="0">
                  <a:solidFill>
                    <a:schemeClr val="accent6">
                      <a:lumMod val="50000"/>
                    </a:schemeClr>
                  </a:solidFill>
                  <a:latin typeface="+mj-lt"/>
                </a:rPr>
                <a:t>(N RFMs)</a:t>
              </a:r>
            </a:p>
          </p:txBody>
        </p:sp>
        <p:sp>
          <p:nvSpPr>
            <p:cNvPr id="58" name="Left Brace 57">
              <a:extLst>
                <a:ext uri="{FF2B5EF4-FFF2-40B4-BE49-F238E27FC236}">
                  <a16:creationId xmlns:a16="http://schemas.microsoft.com/office/drawing/2014/main" id="{27461474-61AE-B6FD-59D8-BBBE091F1F4F}"/>
                </a:ext>
              </a:extLst>
            </p:cNvPr>
            <p:cNvSpPr/>
            <p:nvPr/>
          </p:nvSpPr>
          <p:spPr>
            <a:xfrm rot="5400000">
              <a:off x="5197946" y="4930654"/>
              <a:ext cx="313441" cy="1421294"/>
            </a:xfrm>
            <a:prstGeom prst="leftBrace">
              <a:avLst>
                <a:gd name="adj1" fmla="val 49175"/>
                <a:gd name="adj2" fmla="val 50000"/>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grpSp>
      <p:sp>
        <p:nvSpPr>
          <p:cNvPr id="6" name="Arrow: Right 5">
            <a:extLst>
              <a:ext uri="{FF2B5EF4-FFF2-40B4-BE49-F238E27FC236}">
                <a16:creationId xmlns:a16="http://schemas.microsoft.com/office/drawing/2014/main" id="{6FFFBF17-7E61-5E0E-194B-5BA76B867851}"/>
              </a:ext>
            </a:extLst>
          </p:cNvPr>
          <p:cNvSpPr/>
          <p:nvPr/>
        </p:nvSpPr>
        <p:spPr>
          <a:xfrm>
            <a:off x="3096288" y="1746356"/>
            <a:ext cx="2016249" cy="548304"/>
          </a:xfrm>
          <a:prstGeom prst="right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RFM</a:t>
            </a:r>
          </a:p>
        </p:txBody>
      </p:sp>
      <p:grpSp>
        <p:nvGrpSpPr>
          <p:cNvPr id="16" name="Group 15">
            <a:extLst>
              <a:ext uri="{FF2B5EF4-FFF2-40B4-BE49-F238E27FC236}">
                <a16:creationId xmlns:a16="http://schemas.microsoft.com/office/drawing/2014/main" id="{27C34FC4-9044-E8B7-45D9-7E1E156236CA}"/>
              </a:ext>
            </a:extLst>
          </p:cNvPr>
          <p:cNvGrpSpPr/>
          <p:nvPr/>
        </p:nvGrpSpPr>
        <p:grpSpPr>
          <a:xfrm>
            <a:off x="6867521" y="4283528"/>
            <a:ext cx="1581973" cy="477630"/>
            <a:chOff x="6867521" y="4914900"/>
            <a:chExt cx="1581973" cy="477630"/>
          </a:xfrm>
        </p:grpSpPr>
        <p:cxnSp>
          <p:nvCxnSpPr>
            <p:cNvPr id="9" name="Straight Arrow Connector 8">
              <a:extLst>
                <a:ext uri="{FF2B5EF4-FFF2-40B4-BE49-F238E27FC236}">
                  <a16:creationId xmlns:a16="http://schemas.microsoft.com/office/drawing/2014/main" id="{2419A640-B877-6B7C-2B87-7D3F33CC497E}"/>
                </a:ext>
              </a:extLst>
            </p:cNvPr>
            <p:cNvCxnSpPr>
              <a:cxnSpLocks/>
            </p:cNvCxnSpPr>
            <p:nvPr/>
          </p:nvCxnSpPr>
          <p:spPr>
            <a:xfrm flipV="1">
              <a:off x="6867521" y="5143500"/>
              <a:ext cx="426897" cy="3026"/>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E3AF852-2071-BE67-0671-0BCC0DE7ECAD}"/>
                </a:ext>
              </a:extLst>
            </p:cNvPr>
            <p:cNvSpPr/>
            <p:nvPr/>
          </p:nvSpPr>
          <p:spPr>
            <a:xfrm>
              <a:off x="7387937" y="4914900"/>
              <a:ext cx="1061557" cy="477630"/>
            </a:xfrm>
            <a:prstGeom prst="rect">
              <a:avLst/>
            </a:prstGeom>
            <a:solidFill>
              <a:schemeClr val="accent6">
                <a:lumMod val="5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PRAC-N</a:t>
              </a:r>
            </a:p>
          </p:txBody>
        </p:sp>
      </p:grpSp>
      <p:sp>
        <p:nvSpPr>
          <p:cNvPr id="19" name="TextBox 18">
            <a:extLst>
              <a:ext uri="{FF2B5EF4-FFF2-40B4-BE49-F238E27FC236}">
                <a16:creationId xmlns:a16="http://schemas.microsoft.com/office/drawing/2014/main" id="{FA325418-5162-3AC8-625A-8309F2B4958E}"/>
              </a:ext>
            </a:extLst>
          </p:cNvPr>
          <p:cNvSpPr txBox="1"/>
          <p:nvPr/>
        </p:nvSpPr>
        <p:spPr>
          <a:xfrm>
            <a:off x="2630955" y="6396121"/>
            <a:ext cx="3898824" cy="369332"/>
          </a:xfrm>
          <a:prstGeom prst="rect">
            <a:avLst/>
          </a:prstGeom>
          <a:noFill/>
        </p:spPr>
        <p:txBody>
          <a:bodyPr wrap="none" rtlCol="0">
            <a:spAutoFit/>
          </a:bodyPr>
          <a:lstStyle/>
          <a:p>
            <a:pPr algn="l"/>
            <a:r>
              <a:rPr lang="en-GB" b="1" i="0" u="none" strike="noStrike" dirty="0">
                <a:solidFill>
                  <a:srgbClr val="85319F"/>
                </a:solidFill>
                <a:effectLst/>
                <a:latin typeface="Verdana" panose="020B0604030504040204" pitchFamily="34" charset="0"/>
                <a:ea typeface="Verdana" panose="020B0604030504040204" pitchFamily="34" charset="0"/>
                <a:cs typeface="Verdana" panose="020B0604030504040204" pitchFamily="34" charset="0"/>
              </a:rPr>
              <a:t>[</a:t>
            </a:r>
            <a:r>
              <a:rPr lang="en-GB" b="1" i="0" u="none" strike="noStrike" dirty="0" err="1">
                <a:solidFill>
                  <a:srgbClr val="85319F"/>
                </a:solidFill>
                <a:effectLst/>
                <a:latin typeface="Verdana" panose="020B0604030504040204" pitchFamily="34" charset="0"/>
                <a:ea typeface="Verdana" panose="020B0604030504040204" pitchFamily="34" charset="0"/>
                <a:cs typeface="Verdana" panose="020B0604030504040204" pitchFamily="34" charset="0"/>
              </a:rPr>
              <a:t>Canpolat</a:t>
            </a:r>
            <a:r>
              <a:rPr lang="en-GB" b="1" i="0" u="none" strike="noStrike" dirty="0">
                <a:solidFill>
                  <a:srgbClr val="85319F"/>
                </a:solidFill>
                <a:effectLst/>
                <a:latin typeface="Verdana" panose="020B0604030504040204" pitchFamily="34" charset="0"/>
                <a:ea typeface="Verdana" panose="020B0604030504040204" pitchFamily="34" charset="0"/>
                <a:cs typeface="Verdana" panose="020B0604030504040204" pitchFamily="34" charset="0"/>
              </a:rPr>
              <a:t>+, </a:t>
            </a:r>
            <a:r>
              <a:rPr lang="en-GB" b="1" i="0" u="none" strike="noStrike" dirty="0" err="1">
                <a:solidFill>
                  <a:srgbClr val="85319F"/>
                </a:solidFill>
                <a:effectLst/>
                <a:latin typeface="Verdana" panose="020B0604030504040204" pitchFamily="34" charset="0"/>
                <a:ea typeface="Verdana" panose="020B0604030504040204" pitchFamily="34" charset="0"/>
                <a:cs typeface="Verdana" panose="020B0604030504040204" pitchFamily="34" charset="0"/>
              </a:rPr>
              <a:t>DRAMSec</a:t>
            </a:r>
            <a:r>
              <a:rPr lang="en-GB" b="1" i="0" u="none" strike="noStrike" dirty="0">
                <a:solidFill>
                  <a:srgbClr val="85319F"/>
                </a:solidFill>
                <a:effectLst/>
                <a:latin typeface="Verdana" panose="020B0604030504040204" pitchFamily="34" charset="0"/>
                <a:ea typeface="Verdana" panose="020B0604030504040204" pitchFamily="34" charset="0"/>
                <a:cs typeface="Verdana" panose="020B0604030504040204" pitchFamily="34" charset="0"/>
              </a:rPr>
              <a:t> 2024]</a:t>
            </a:r>
            <a:endParaRPr lang="en-CH" b="1" dirty="0">
              <a:solidFill>
                <a:srgbClr val="85319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5091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500"/>
                            </p:stCondLst>
                            <p:childTnLst>
                              <p:par>
                                <p:cTn id="14" presetID="10" presetClass="exit" presetSubtype="0" fill="hold" grpId="3" nodeType="after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500"/>
                            </p:stCondLst>
                            <p:childTnLst>
                              <p:par>
                                <p:cTn id="28" presetID="10" presetClass="exit" presetSubtype="0" fill="hold" grpId="4" nodeType="after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par>
                                <p:cTn id="36" presetID="10" presetClass="entr" presetSubtype="0" fill="hold" grpId="2"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par>
                          <p:cTn id="41" fill="hold">
                            <p:stCondLst>
                              <p:cond delay="500"/>
                            </p:stCondLst>
                            <p:childTnLst>
                              <p:par>
                                <p:cTn id="42" presetID="10" presetClass="exit" presetSubtype="0" fill="hold" grpId="5"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par>
                                <p:cTn id="73" presetID="10" presetClass="entr" presetSubtype="0" fill="hold" grpId="6"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500"/>
                                        <p:tgtEl>
                                          <p:spTgt spid="15"/>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childTnLst>
                          </p:cTn>
                        </p:par>
                        <p:par>
                          <p:cTn id="78" fill="hold">
                            <p:stCondLst>
                              <p:cond delay="500"/>
                            </p:stCondLst>
                            <p:childTnLst>
                              <p:par>
                                <p:cTn id="79" presetID="10" presetClass="exit" presetSubtype="0" fill="hold" grpId="7" nodeType="after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fade">
                                      <p:cBhvr>
                                        <p:cTn id="86" dur="500"/>
                                        <p:tgtEl>
                                          <p:spTgt spid="56"/>
                                        </p:tgtEl>
                                      </p:cBhvr>
                                    </p:animEffect>
                                  </p:childTnLst>
                                </p:cTn>
                              </p:par>
                              <p:par>
                                <p:cTn id="87" presetID="10"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9"/>
                                        </p:tgtEl>
                                        <p:attrNameLst>
                                          <p:attrName>style.visibility</p:attrName>
                                        </p:attrNameLst>
                                      </p:cBhvr>
                                      <p:to>
                                        <p:strVal val="visible"/>
                                      </p:to>
                                    </p:set>
                                    <p:animEffect transition="in" filter="fade">
                                      <p:cBhvr>
                                        <p:cTn id="94" dur="500"/>
                                        <p:tgtEl>
                                          <p:spTgt spid="69"/>
                                        </p:tgtEl>
                                      </p:cBhvr>
                                    </p:animEffect>
                                  </p:childTnLst>
                                </p:cTn>
                              </p:par>
                              <p:par>
                                <p:cTn id="95" presetID="1"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childTnLst>
                                </p:cTn>
                              </p:par>
                              <p:par>
                                <p:cTn id="97" presetID="10" presetClass="entr" presetSubtype="0" fill="hold" grpId="0"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500"/>
                                        <p:tgtEl>
                                          <p:spTgt spid="6"/>
                                        </p:tgtEl>
                                      </p:cBhvr>
                                    </p:animEffect>
                                  </p:childTnLst>
                                </p:cTn>
                              </p:par>
                            </p:childTnLst>
                          </p:cTn>
                        </p:par>
                        <p:par>
                          <p:cTn id="100" fill="hold">
                            <p:stCondLst>
                              <p:cond delay="500"/>
                            </p:stCondLst>
                            <p:childTnLst>
                              <p:par>
                                <p:cTn id="101" presetID="10" presetClass="exit" presetSubtype="0" fill="hold" grpId="1" nodeType="after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par>
                                <p:cTn id="109" presetID="10" presetClass="entr" presetSubtype="0" fill="hold" grpId="2" nodeType="with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500"/>
                                        <p:tgtEl>
                                          <p:spTgt spid="6"/>
                                        </p:tgtEl>
                                      </p:cBhvr>
                                    </p:animEffect>
                                  </p:childTnLst>
                                </p:cTn>
                              </p:par>
                            </p:childTnLst>
                          </p:cTn>
                        </p:par>
                        <p:par>
                          <p:cTn id="112" fill="hold">
                            <p:stCondLst>
                              <p:cond delay="500"/>
                            </p:stCondLst>
                            <p:childTnLst>
                              <p:par>
                                <p:cTn id="113" presetID="10" presetClass="exit" presetSubtype="0" fill="hold" grpId="3" nodeType="afterEffect">
                                  <p:stCondLst>
                                    <p:cond delay="0"/>
                                  </p:stCondLst>
                                  <p:childTnLst>
                                    <p:animEffect transition="out" filter="fade">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25" grpId="0" animBg="1"/>
      <p:bldP spid="11" grpId="0" animBg="1"/>
      <p:bldP spid="18" grpId="0" animBg="1"/>
      <p:bldP spid="18" grpId="1" animBg="1"/>
      <p:bldP spid="47" grpId="0" animBg="1"/>
      <p:bldP spid="48" grpId="0" animBg="1"/>
      <p:bldP spid="49" grpId="0" animBg="1"/>
      <p:bldP spid="67" grpId="0" animBg="1"/>
      <p:bldP spid="68" grpId="0" animBg="1"/>
      <p:bldP spid="69" grpId="0" animBg="1"/>
      <p:bldP spid="15" grpId="0" animBg="1"/>
      <p:bldP spid="15" grpId="1" animBg="1"/>
      <p:bldP spid="15" grpId="2" animBg="1"/>
      <p:bldP spid="15" grpId="3" animBg="1"/>
      <p:bldP spid="15" grpId="4" animBg="1"/>
      <p:bldP spid="15" grpId="5" animBg="1"/>
      <p:bldP spid="15" grpId="6" animBg="1"/>
      <p:bldP spid="15" grpId="7" animBg="1"/>
      <p:bldP spid="6" grpId="0" animBg="1"/>
      <p:bldP spid="6" grpId="1" animBg="1"/>
      <p:bldP spid="6" grpId="2" animBg="1"/>
      <p:bldP spid="6" grpId="3"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672F-4792-82A9-D7AE-639682DA63E3}"/>
              </a:ext>
            </a:extLst>
          </p:cNvPr>
          <p:cNvSpPr>
            <a:spLocks noGrp="1"/>
          </p:cNvSpPr>
          <p:nvPr>
            <p:ph type="title"/>
          </p:nvPr>
        </p:nvSpPr>
        <p:spPr/>
        <p:txBody>
          <a:bodyPr/>
          <a:lstStyle/>
          <a:p>
            <a:r>
              <a:rPr lang="en-CH" dirty="0"/>
              <a:t>PRAC is NOT the Silver Bullet</a:t>
            </a:r>
          </a:p>
        </p:txBody>
      </p:sp>
      <p:sp>
        <p:nvSpPr>
          <p:cNvPr id="6" name="Dikdörtgen 8">
            <a:extLst>
              <a:ext uri="{FF2B5EF4-FFF2-40B4-BE49-F238E27FC236}">
                <a16:creationId xmlns:a16="http://schemas.microsoft.com/office/drawing/2014/main" id="{1791300E-0A28-5C22-D323-2E8333004855}"/>
              </a:ext>
            </a:extLst>
          </p:cNvPr>
          <p:cNvSpPr/>
          <p:nvPr/>
        </p:nvSpPr>
        <p:spPr bwMode="auto">
          <a:xfrm>
            <a:off x="128875" y="2091355"/>
            <a:ext cx="8886249" cy="2421947"/>
          </a:xfrm>
          <a:prstGeom prst="rect">
            <a:avLst/>
          </a:prstGeom>
          <a:solidFill>
            <a:srgbClr val="F9CFE2"/>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1900" b="1" dirty="0">
                <a:latin typeface="Verdana" panose="020B0604030504040204" pitchFamily="34" charset="0"/>
                <a:ea typeface="Verdana" panose="020B0604030504040204" pitchFamily="34" charset="0"/>
                <a:cs typeface="Verdana" panose="020B0604030504040204" pitchFamily="34" charset="0"/>
              </a:rPr>
              <a:t>Mathematical analysis &amp; extensive simulations show that PRAC: </a:t>
            </a:r>
            <a:endParaRPr lang="tr-TR" sz="1900" b="1" dirty="0">
              <a:solidFill>
                <a:srgbClr val="7030A0"/>
              </a:solidFill>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600"/>
              </a:spcBef>
              <a:buClr>
                <a:schemeClr val="tx1"/>
              </a:buClr>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provides security </a:t>
            </a: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as long as no bitflip occurs below </a:t>
            </a: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10 activations</a:t>
            </a:r>
          </a:p>
          <a:p>
            <a:pPr marL="285750" indent="-285750">
              <a:spcBef>
                <a:spcPts val="600"/>
              </a:spcBef>
              <a:buClr>
                <a:schemeClr val="tx1"/>
              </a:buClr>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has</a:t>
            </a: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 non-negligible </a:t>
            </a:r>
            <a:r>
              <a:rPr lang="en-US" dirty="0">
                <a:latin typeface="Verdana" panose="020B0604030504040204" pitchFamily="34" charset="0"/>
                <a:ea typeface="Verdana" panose="020B0604030504040204" pitchFamily="34" charset="0"/>
                <a:cs typeface="Verdana" panose="020B0604030504040204" pitchFamily="34" charset="0"/>
              </a:rPr>
              <a:t>performance (10%) and</a:t>
            </a: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energy (18%) </a:t>
            </a: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overheads</a:t>
            </a:r>
            <a:endParaRPr lang="en-US" b="1" dirty="0">
              <a:latin typeface="Verdana" panose="020B0604030504040204" pitchFamily="34" charset="0"/>
              <a:ea typeface="Verdana" panose="020B0604030504040204" pitchFamily="34" charset="0"/>
              <a:cs typeface="Verdana" panose="020B0604030504040204" pitchFamily="34" charset="0"/>
            </a:endParaRPr>
          </a:p>
          <a:p>
            <a:pPr marL="285750" indent="-285750">
              <a:spcBef>
                <a:spcPts val="600"/>
              </a:spcBef>
              <a:buClr>
                <a:schemeClr val="tx1"/>
              </a:buClr>
              <a:buFont typeface="Arial"/>
              <a:buChar char="•"/>
            </a:pP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poorly scales </a:t>
            </a:r>
            <a:r>
              <a:rPr lang="en-US" dirty="0">
                <a:latin typeface="Verdana" panose="020B0604030504040204" pitchFamily="34" charset="0"/>
                <a:ea typeface="Verdana" panose="020B0604030504040204" pitchFamily="34" charset="0"/>
                <a:cs typeface="Verdana" panose="020B0604030504040204" pitchFamily="34" charset="0"/>
              </a:rPr>
              <a:t>for future DRAM chips, leading to </a:t>
            </a: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significant overheads </a:t>
            </a:r>
            <a:r>
              <a:rPr lang="en-US" dirty="0">
                <a:latin typeface="Verdana" panose="020B0604030504040204" pitchFamily="34" charset="0"/>
                <a:ea typeface="Verdana" panose="020B0604030504040204" pitchFamily="34" charset="0"/>
                <a:cs typeface="Verdana" panose="020B0604030504040204" pitchFamily="34" charset="0"/>
              </a:rPr>
              <a:t>on performance (49%)</a:t>
            </a: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and energy (136%)</a:t>
            </a:r>
          </a:p>
          <a:p>
            <a:pPr marL="285750" indent="-285750">
              <a:spcBef>
                <a:spcPts val="600"/>
              </a:spcBef>
              <a:buClr>
                <a:schemeClr val="tx1"/>
              </a:buClr>
              <a:buFont typeface="Arial"/>
              <a:buChar char="•"/>
            </a:pPr>
            <a:r>
              <a:rPr lang="en-US" dirty="0">
                <a:latin typeface="Verdana" panose="020B0604030504040204" pitchFamily="34" charset="0"/>
                <a:ea typeface="Verdana" panose="020B0604030504040204" pitchFamily="34" charset="0"/>
                <a:cs typeface="Verdana" panose="020B0604030504040204" pitchFamily="34" charset="0"/>
              </a:rPr>
              <a:t>allows memory performance attacks to hog                                           significant amount of </a:t>
            </a:r>
            <a:r>
              <a:rPr lang="en-US" b="1" dirty="0">
                <a:solidFill>
                  <a:srgbClr val="E1257C"/>
                </a:solidFill>
                <a:latin typeface="Verdana" panose="020B0604030504040204" pitchFamily="34" charset="0"/>
                <a:ea typeface="Verdana" panose="020B0604030504040204" pitchFamily="34" charset="0"/>
                <a:cs typeface="Verdana" panose="020B0604030504040204" pitchFamily="34" charset="0"/>
              </a:rPr>
              <a:t>DRAM throughput </a:t>
            </a:r>
            <a:r>
              <a:rPr lang="en-US" dirty="0">
                <a:latin typeface="Verdana" panose="020B0604030504040204" pitchFamily="34" charset="0"/>
                <a:ea typeface="Verdana" panose="020B0604030504040204" pitchFamily="34" charset="0"/>
                <a:cs typeface="Verdana" panose="020B0604030504040204" pitchFamily="34" charset="0"/>
              </a:rPr>
              <a:t>(up to 79% throughput loss)</a:t>
            </a:r>
          </a:p>
        </p:txBody>
      </p:sp>
      <p:sp>
        <p:nvSpPr>
          <p:cNvPr id="7" name="TextBox 6">
            <a:extLst>
              <a:ext uri="{FF2B5EF4-FFF2-40B4-BE49-F238E27FC236}">
                <a16:creationId xmlns:a16="http://schemas.microsoft.com/office/drawing/2014/main" id="{1736F7EC-5B79-2540-BEF8-2FD349F3E5CB}"/>
              </a:ext>
            </a:extLst>
          </p:cNvPr>
          <p:cNvSpPr txBox="1"/>
          <p:nvPr/>
        </p:nvSpPr>
        <p:spPr>
          <a:xfrm>
            <a:off x="2630955" y="6396121"/>
            <a:ext cx="3898824" cy="369332"/>
          </a:xfrm>
          <a:prstGeom prst="rect">
            <a:avLst/>
          </a:prstGeom>
          <a:noFill/>
        </p:spPr>
        <p:txBody>
          <a:bodyPr wrap="none" rtlCol="0">
            <a:spAutoFit/>
          </a:bodyPr>
          <a:lstStyle/>
          <a:p>
            <a:pPr algn="l"/>
            <a:r>
              <a:rPr lang="en-GB" b="1" i="0" u="none" strike="noStrike" dirty="0">
                <a:solidFill>
                  <a:srgbClr val="85319F"/>
                </a:solidFill>
                <a:effectLst/>
                <a:latin typeface="Verdana" panose="020B0604030504040204" pitchFamily="34" charset="0"/>
                <a:ea typeface="Verdana" panose="020B0604030504040204" pitchFamily="34" charset="0"/>
                <a:cs typeface="Verdana" panose="020B0604030504040204" pitchFamily="34" charset="0"/>
              </a:rPr>
              <a:t>[</a:t>
            </a:r>
            <a:r>
              <a:rPr lang="en-GB" b="1" i="0" u="none" strike="noStrike" dirty="0" err="1">
                <a:solidFill>
                  <a:srgbClr val="85319F"/>
                </a:solidFill>
                <a:effectLst/>
                <a:latin typeface="Verdana" panose="020B0604030504040204" pitchFamily="34" charset="0"/>
                <a:ea typeface="Verdana" panose="020B0604030504040204" pitchFamily="34" charset="0"/>
                <a:cs typeface="Verdana" panose="020B0604030504040204" pitchFamily="34" charset="0"/>
              </a:rPr>
              <a:t>Canpolat</a:t>
            </a:r>
            <a:r>
              <a:rPr lang="en-GB" b="1" i="0" u="none" strike="noStrike" dirty="0">
                <a:solidFill>
                  <a:srgbClr val="85319F"/>
                </a:solidFill>
                <a:effectLst/>
                <a:latin typeface="Verdana" panose="020B0604030504040204" pitchFamily="34" charset="0"/>
                <a:ea typeface="Verdana" panose="020B0604030504040204" pitchFamily="34" charset="0"/>
                <a:cs typeface="Verdana" panose="020B0604030504040204" pitchFamily="34" charset="0"/>
              </a:rPr>
              <a:t>+, </a:t>
            </a:r>
            <a:r>
              <a:rPr lang="en-GB" b="1" i="0" u="none" strike="noStrike" dirty="0" err="1">
                <a:solidFill>
                  <a:srgbClr val="85319F"/>
                </a:solidFill>
                <a:effectLst/>
                <a:latin typeface="Verdana" panose="020B0604030504040204" pitchFamily="34" charset="0"/>
                <a:ea typeface="Verdana" panose="020B0604030504040204" pitchFamily="34" charset="0"/>
                <a:cs typeface="Verdana" panose="020B0604030504040204" pitchFamily="34" charset="0"/>
              </a:rPr>
              <a:t>DRAMSec</a:t>
            </a:r>
            <a:r>
              <a:rPr lang="en-GB" b="1" i="0" u="none" strike="noStrike" dirty="0">
                <a:solidFill>
                  <a:srgbClr val="85319F"/>
                </a:solidFill>
                <a:effectLst/>
                <a:latin typeface="Verdana" panose="020B0604030504040204" pitchFamily="34" charset="0"/>
                <a:ea typeface="Verdana" panose="020B0604030504040204" pitchFamily="34" charset="0"/>
                <a:cs typeface="Verdana" panose="020B0604030504040204" pitchFamily="34" charset="0"/>
              </a:rPr>
              <a:t> 2024]</a:t>
            </a:r>
            <a:endParaRPr lang="en-CH" b="1" dirty="0">
              <a:solidFill>
                <a:srgbClr val="85319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Dikdörtgen 6">
            <a:extLst>
              <a:ext uri="{FF2B5EF4-FFF2-40B4-BE49-F238E27FC236}">
                <a16:creationId xmlns:a16="http://schemas.microsoft.com/office/drawing/2014/main" id="{7418520A-CFF4-5CA6-360F-B87C3B4C4630}"/>
              </a:ext>
            </a:extLst>
          </p:cNvPr>
          <p:cNvSpPr/>
          <p:nvPr/>
        </p:nvSpPr>
        <p:spPr bwMode="auto">
          <a:xfrm>
            <a:off x="126675" y="1126994"/>
            <a:ext cx="8886249" cy="736396"/>
          </a:xfrm>
          <a:prstGeom prst="rect">
            <a:avLst/>
          </a:prstGeom>
          <a:solidFill>
            <a:srgbClr val="D5CDF7"/>
          </a:solidFill>
          <a:ln w="38100" cap="flat" cmpd="sng" algn="ctr">
            <a:noFill/>
            <a:prstDash val="solid"/>
            <a:round/>
            <a:headEnd type="none" w="med" len="med"/>
            <a:tailEnd type="none" w="med" len="med"/>
          </a:ln>
          <a:effectLst/>
        </p:spPr>
        <p:txBody>
          <a:bodyPr vert="horz" wrap="square" lIns="91440" tIns="36000" rIns="91440" bIns="36000" numCol="1" rtlCol="0" anchor="t" anchorCtr="0" compatLnSpc="1">
            <a:prstTxWarp prst="textNoShape">
              <a:avLst/>
            </a:prstTxWarp>
          </a:bodyPr>
          <a:lstStyle/>
          <a:p>
            <a:r>
              <a:rPr lang="en-US" sz="2000" b="1" dirty="0">
                <a:latin typeface="Verdana" panose="020B0604030504040204" pitchFamily="34" charset="0"/>
                <a:ea typeface="Verdana" panose="020B0604030504040204" pitchFamily="34" charset="0"/>
                <a:cs typeface="Verdana" panose="020B0604030504040204" pitchFamily="34" charset="0"/>
              </a:rPr>
              <a:t>Goal: </a:t>
            </a:r>
            <a:r>
              <a:rPr lang="en-US" sz="2000" dirty="0">
                <a:latin typeface="Verdana" panose="020B0604030504040204" pitchFamily="34" charset="0"/>
                <a:ea typeface="Verdana" panose="020B0604030504040204" pitchFamily="34" charset="0"/>
                <a:cs typeface="Verdana" panose="020B0604030504040204" pitchFamily="34" charset="0"/>
              </a:rPr>
              <a:t>Rigorously analyze and characterize the </a:t>
            </a: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security</a:t>
            </a:r>
            <a:r>
              <a:rPr lang="en-US" sz="2000" dirty="0">
                <a:solidFill>
                  <a:srgbClr val="6D40DC"/>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rPr>
              <a:t>and </a:t>
            </a: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performance</a:t>
            </a:r>
            <a:r>
              <a:rPr lang="en-US" sz="2000" dirty="0">
                <a:solidFill>
                  <a:srgbClr val="6D40DC"/>
                </a:solidFill>
                <a:latin typeface="Verdana" panose="020B0604030504040204" pitchFamily="34" charset="0"/>
                <a:ea typeface="Verdana" panose="020B0604030504040204" pitchFamily="34" charset="0"/>
                <a:cs typeface="Verdana" panose="020B0604030504040204" pitchFamily="34" charset="0"/>
              </a:rPr>
              <a:t> </a:t>
            </a:r>
            <a:r>
              <a:rPr lang="en-US" sz="2000" dirty="0">
                <a:solidFill>
                  <a:srgbClr val="000000"/>
                </a:solidFill>
                <a:latin typeface="Verdana" panose="020B0604030504040204" pitchFamily="34" charset="0"/>
                <a:ea typeface="Verdana" panose="020B0604030504040204" pitchFamily="34" charset="0"/>
                <a:cs typeface="Verdana" panose="020B0604030504040204" pitchFamily="34" charset="0"/>
              </a:rPr>
              <a:t>implications of the DDR5 standard </a:t>
            </a: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PRAC </a:t>
            </a:r>
            <a:r>
              <a:rPr lang="en-US" sz="2000" dirty="0">
                <a:latin typeface="Verdana" panose="020B0604030504040204" pitchFamily="34" charset="0"/>
                <a:ea typeface="Verdana" panose="020B0604030504040204" pitchFamily="34" charset="0"/>
                <a:cs typeface="Verdana" panose="020B0604030504040204" pitchFamily="34" charset="0"/>
              </a:rPr>
              <a:t>mechanism</a:t>
            </a:r>
            <a:endParaRPr lang="tr-TR"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Dikdörtgen 9">
            <a:extLst>
              <a:ext uri="{FF2B5EF4-FFF2-40B4-BE49-F238E27FC236}">
                <a16:creationId xmlns:a16="http://schemas.microsoft.com/office/drawing/2014/main" id="{1B16183B-C2F4-012A-D637-20BF1374E232}"/>
              </a:ext>
            </a:extLst>
          </p:cNvPr>
          <p:cNvSpPr/>
          <p:nvPr/>
        </p:nvSpPr>
        <p:spPr bwMode="auto">
          <a:xfrm>
            <a:off x="128872" y="4741268"/>
            <a:ext cx="8886249" cy="1528903"/>
          </a:xfrm>
          <a:prstGeom prst="rect">
            <a:avLst/>
          </a:prstGeom>
          <a:solidFill>
            <a:schemeClr val="accent6">
              <a:lumMod val="20000"/>
              <a:lumOff val="80000"/>
            </a:schemeClr>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000" b="1" kern="0" spc="-50" dirty="0">
                <a:latin typeface="Verdana" panose="020B0604030504040204" pitchFamily="34" charset="0"/>
                <a:ea typeface="Verdana" panose="020B0604030504040204" pitchFamily="34" charset="0"/>
                <a:cs typeface="Verdana" panose="020B0604030504040204" pitchFamily="34" charset="0"/>
              </a:rPr>
              <a:t>Future work:</a:t>
            </a:r>
            <a:r>
              <a:rPr lang="en-US" sz="2000" b="1" kern="0" spc="-5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000" kern="0" spc="-50" dirty="0">
                <a:solidFill>
                  <a:srgbClr val="000000"/>
                </a:solidFill>
                <a:latin typeface="Verdana" panose="020B0604030504040204" pitchFamily="34" charset="0"/>
                <a:ea typeface="Verdana" panose="020B0604030504040204" pitchFamily="34" charset="0"/>
                <a:cs typeface="Verdana" panose="020B0604030504040204" pitchFamily="34" charset="0"/>
              </a:rPr>
              <a:t>More research is needed to improve PRAC by</a:t>
            </a:r>
            <a:endParaRPr lang="en-US" sz="2000" b="1" kern="0" spc="-5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reducing the overheads due to </a:t>
            </a:r>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increased DRAM timing parameters</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solving the </a:t>
            </a:r>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exacerbated performance impact </a:t>
            </a:r>
            <a:r>
              <a:rPr lang="en-US" dirty="0">
                <a:latin typeface="Verdana" panose="020B0604030504040204" pitchFamily="34" charset="0"/>
                <a:ea typeface="Verdana" panose="020B0604030504040204" pitchFamily="34" charset="0"/>
                <a:cs typeface="Verdana" panose="020B0604030504040204" pitchFamily="34" charset="0"/>
              </a:rPr>
              <a:t>as N</a:t>
            </a:r>
            <a:r>
              <a:rPr lang="en-US" baseline="-25000" dirty="0">
                <a:latin typeface="Verdana" panose="020B0604030504040204" pitchFamily="34" charset="0"/>
                <a:ea typeface="Verdana" panose="020B0604030504040204" pitchFamily="34" charset="0"/>
                <a:cs typeface="Verdana" panose="020B0604030504040204" pitchFamily="34" charset="0"/>
              </a:rPr>
              <a:t>RH</a:t>
            </a:r>
            <a:r>
              <a:rPr lang="en-US" dirty="0">
                <a:latin typeface="Verdana" panose="020B0604030504040204" pitchFamily="34" charset="0"/>
                <a:ea typeface="Verdana" panose="020B0604030504040204" pitchFamily="34" charset="0"/>
                <a:cs typeface="Verdana" panose="020B0604030504040204" pitchFamily="34" charset="0"/>
              </a:rPr>
              <a:t> decreases</a:t>
            </a: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stopping preventive refreshes from being </a:t>
            </a:r>
            <a:r>
              <a:rPr lang="en-US" b="1" dirty="0">
                <a:solidFill>
                  <a:srgbClr val="C00000"/>
                </a:solidFill>
                <a:latin typeface="Verdana" panose="020B0604030504040204" pitchFamily="34" charset="0"/>
                <a:ea typeface="Verdana" panose="020B0604030504040204" pitchFamily="34" charset="0"/>
                <a:cs typeface="Verdana" panose="020B0604030504040204" pitchFamily="34" charset="0"/>
              </a:rPr>
              <a:t>exploited</a:t>
            </a:r>
            <a:r>
              <a:rPr lang="en-US" dirty="0">
                <a:latin typeface="Verdana" panose="020B0604030504040204" pitchFamily="34" charset="0"/>
                <a:ea typeface="Verdana" panose="020B0604030504040204" pitchFamily="34" charset="0"/>
                <a:cs typeface="Verdana" panose="020B0604030504040204" pitchFamily="34" charset="0"/>
              </a:rPr>
              <a:t> by memory performance attacks</a:t>
            </a:r>
          </a:p>
        </p:txBody>
      </p:sp>
    </p:spTree>
    <p:extLst>
      <p:ext uri="{BB962C8B-B14F-4D97-AF65-F5344CB8AC3E}">
        <p14:creationId xmlns:p14="http://schemas.microsoft.com/office/powerpoint/2010/main" val="802173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074BA-1944-1202-7440-96C250CE214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F3FB6DC-A44E-7192-6285-E948D100BA4F}"/>
              </a:ext>
            </a:extLst>
          </p:cNvPr>
          <p:cNvSpPr>
            <a:spLocks noGrp="1"/>
          </p:cNvSpPr>
          <p:nvPr>
            <p:ph type="title"/>
          </p:nvPr>
        </p:nvSpPr>
        <p:spPr/>
        <p:txBody>
          <a:bodyPr/>
          <a:lstStyle/>
          <a:p>
            <a:r>
              <a:rPr lang="tr-TR" dirty="0"/>
              <a:t>Read </a:t>
            </a:r>
            <a:r>
              <a:rPr lang="tr-TR" dirty="0" err="1"/>
              <a:t>Disturbance</a:t>
            </a:r>
            <a:r>
              <a:rPr lang="tr-TR" dirty="0"/>
              <a:t> </a:t>
            </a:r>
            <a:r>
              <a:rPr lang="tr-TR" dirty="0" err="1"/>
              <a:t>Worsens</a:t>
            </a:r>
            <a:endParaRPr lang="tr-TR" dirty="0"/>
          </a:p>
        </p:txBody>
      </p:sp>
      <p:sp>
        <p:nvSpPr>
          <p:cNvPr id="3" name="İçerik Yer Tutucusu 2">
            <a:extLst>
              <a:ext uri="{FF2B5EF4-FFF2-40B4-BE49-F238E27FC236}">
                <a16:creationId xmlns:a16="http://schemas.microsoft.com/office/drawing/2014/main" id="{90088E16-E16D-3140-87E7-5E9E604581D9}"/>
              </a:ext>
            </a:extLst>
          </p:cNvPr>
          <p:cNvSpPr>
            <a:spLocks noGrp="1"/>
          </p:cNvSpPr>
          <p:nvPr>
            <p:ph idx="1"/>
          </p:nvPr>
        </p:nvSpPr>
        <p:spPr>
          <a:xfrm>
            <a:off x="75991" y="1161907"/>
            <a:ext cx="8987622" cy="5248170"/>
          </a:xfrm>
        </p:spPr>
        <p:txBody>
          <a:bodyP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Read disturbance bitflips occur </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at much smaller row activation counts</a:t>
            </a:r>
          </a:p>
          <a:p>
            <a:pPr lvl="1">
              <a:buClr>
                <a:schemeClr val="tx1"/>
              </a:buClr>
            </a:pPr>
            <a:r>
              <a:rPr lang="en-US" sz="2200" spc="-20" dirty="0">
                <a:solidFill>
                  <a:srgbClr val="C00000"/>
                </a:solidFill>
                <a:latin typeface="Verdana" panose="020B0604030504040204" pitchFamily="34" charset="0"/>
                <a:ea typeface="Verdana" panose="020B0604030504040204" pitchFamily="34" charset="0"/>
                <a:cs typeface="Verdana" panose="020B0604030504040204" pitchFamily="34" charset="0"/>
              </a:rPr>
              <a:t>More than 100x decrease in less than a decade</a:t>
            </a:r>
          </a:p>
          <a:p>
            <a:pPr>
              <a:buClr>
                <a:schemeClr val="tx1"/>
              </a:buClr>
            </a:pPr>
            <a:endParaRPr lang="en-US" sz="2400" dirty="0">
              <a:latin typeface="Verdana" panose="020B0604030504040204" pitchFamily="34" charset="0"/>
              <a:ea typeface="Verdana" panose="020B0604030504040204" pitchFamily="34" charset="0"/>
              <a:cs typeface="Verdana" panose="020B0604030504040204" pitchFamily="34" charset="0"/>
            </a:endParaRPr>
          </a:p>
        </p:txBody>
      </p:sp>
      <p:cxnSp>
        <p:nvCxnSpPr>
          <p:cNvPr id="8" name="Düz Ok Bağlayıcısı 7">
            <a:extLst>
              <a:ext uri="{FF2B5EF4-FFF2-40B4-BE49-F238E27FC236}">
                <a16:creationId xmlns:a16="http://schemas.microsoft.com/office/drawing/2014/main" id="{21635EF3-9E1C-1407-2641-7AD09A6D7534}"/>
              </a:ext>
            </a:extLst>
          </p:cNvPr>
          <p:cNvCxnSpPr>
            <a:cxnSpLocks/>
          </p:cNvCxnSpPr>
          <p:nvPr/>
        </p:nvCxnSpPr>
        <p:spPr>
          <a:xfrm>
            <a:off x="1984375" y="3194328"/>
            <a:ext cx="5565596" cy="0"/>
          </a:xfrm>
          <a:prstGeom prst="straightConnector1">
            <a:avLst/>
          </a:prstGeom>
          <a:ln w="76200">
            <a:gradFill flip="none" rotWithShape="1">
              <a:gsLst>
                <a:gs pos="0">
                  <a:srgbClr val="00B050"/>
                </a:gs>
                <a:gs pos="24000">
                  <a:srgbClr val="00B050"/>
                </a:gs>
                <a:gs pos="58000">
                  <a:srgbClr val="FF0000"/>
                </a:gs>
                <a:gs pos="100000">
                  <a:srgbClr val="FF0000"/>
                </a:gs>
              </a:gsLst>
              <a:lin ang="0" scaled="1"/>
              <a:tileRect/>
            </a:gra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3" name="Grup 32">
            <a:extLst>
              <a:ext uri="{FF2B5EF4-FFF2-40B4-BE49-F238E27FC236}">
                <a16:creationId xmlns:a16="http://schemas.microsoft.com/office/drawing/2014/main" id="{513B9142-03DD-D5D7-F6CD-48CCEAE3A368}"/>
              </a:ext>
            </a:extLst>
          </p:cNvPr>
          <p:cNvGrpSpPr/>
          <p:nvPr/>
        </p:nvGrpSpPr>
        <p:grpSpPr>
          <a:xfrm>
            <a:off x="1030642" y="2966078"/>
            <a:ext cx="1981200" cy="1545751"/>
            <a:chOff x="1322742" y="2823744"/>
            <a:chExt cx="1981200" cy="1545751"/>
          </a:xfrm>
        </p:grpSpPr>
        <p:sp>
          <p:nvSpPr>
            <p:cNvPr id="13" name="Metin kutusu 12">
              <a:extLst>
                <a:ext uri="{FF2B5EF4-FFF2-40B4-BE49-F238E27FC236}">
                  <a16:creationId xmlns:a16="http://schemas.microsoft.com/office/drawing/2014/main" id="{19125454-3723-7D19-C871-F05780D951F7}"/>
                </a:ext>
              </a:extLst>
            </p:cNvPr>
            <p:cNvSpPr txBox="1"/>
            <p:nvPr/>
          </p:nvSpPr>
          <p:spPr>
            <a:xfrm>
              <a:off x="1322742" y="3353832"/>
              <a:ext cx="1981200" cy="1015663"/>
            </a:xfrm>
            <a:prstGeom prst="rect">
              <a:avLst/>
            </a:prstGeom>
            <a:noFill/>
          </p:spPr>
          <p:txBody>
            <a:bodyPr wrap="square" rtlCol="0">
              <a:spAutoFit/>
            </a:bodyPr>
            <a:lstStyle/>
            <a:p>
              <a:pPr algn="ctr"/>
              <a:r>
                <a:rPr lang="tr-TR" sz="2000" dirty="0">
                  <a:solidFill>
                    <a:srgbClr val="00B050"/>
                  </a:solidFill>
                  <a:latin typeface="Verdana" panose="020B0604030504040204" pitchFamily="34" charset="0"/>
                  <a:ea typeface="Verdana" panose="020B0604030504040204" pitchFamily="34" charset="0"/>
                  <a:cs typeface="Verdana" panose="020B0604030504040204" pitchFamily="34" charset="0"/>
                </a:rPr>
                <a:t>139K</a:t>
              </a:r>
            </a:p>
            <a:p>
              <a:pPr algn="ctr"/>
              <a:r>
                <a:rPr lang="tr-TR" sz="2000" dirty="0">
                  <a:solidFill>
                    <a:srgbClr val="00B050"/>
                  </a:solidFill>
                  <a:latin typeface="Verdana" panose="020B0604030504040204" pitchFamily="34" charset="0"/>
                  <a:ea typeface="Verdana" panose="020B0604030504040204" pitchFamily="34" charset="0"/>
                  <a:cs typeface="Verdana" panose="020B0604030504040204" pitchFamily="34" charset="0"/>
                </a:rPr>
                <a:t>[Kim+, ISCA’14]</a:t>
              </a:r>
            </a:p>
          </p:txBody>
        </p:sp>
        <p:cxnSp>
          <p:nvCxnSpPr>
            <p:cNvPr id="19" name="Düz Ok Bağlayıcısı 18">
              <a:extLst>
                <a:ext uri="{FF2B5EF4-FFF2-40B4-BE49-F238E27FC236}">
                  <a16:creationId xmlns:a16="http://schemas.microsoft.com/office/drawing/2014/main" id="{E7FAD737-05EF-2F38-B84A-3B8334AE8600}"/>
                </a:ext>
              </a:extLst>
            </p:cNvPr>
            <p:cNvCxnSpPr>
              <a:cxnSpLocks/>
            </p:cNvCxnSpPr>
            <p:nvPr/>
          </p:nvCxnSpPr>
          <p:spPr>
            <a:xfrm>
              <a:off x="2284767" y="2823744"/>
              <a:ext cx="0" cy="457200"/>
            </a:xfrm>
            <a:prstGeom prst="straightConnector1">
              <a:avLst/>
            </a:prstGeom>
            <a:ln w="76200">
              <a:solidFill>
                <a:srgbClr val="00B050"/>
              </a:solidFill>
              <a:tailEnd type="none"/>
            </a:ln>
          </p:spPr>
          <p:style>
            <a:lnRef idx="1">
              <a:schemeClr val="accent1"/>
            </a:lnRef>
            <a:fillRef idx="0">
              <a:schemeClr val="accent1"/>
            </a:fillRef>
            <a:effectRef idx="0">
              <a:schemeClr val="accent1"/>
            </a:effectRef>
            <a:fontRef idx="minor">
              <a:schemeClr val="tx1"/>
            </a:fontRef>
          </p:style>
        </p:cxnSp>
      </p:grpSp>
      <p:grpSp>
        <p:nvGrpSpPr>
          <p:cNvPr id="34" name="Grup 33">
            <a:extLst>
              <a:ext uri="{FF2B5EF4-FFF2-40B4-BE49-F238E27FC236}">
                <a16:creationId xmlns:a16="http://schemas.microsoft.com/office/drawing/2014/main" id="{9FA8E5D9-FCA5-24C0-ED1D-64A232C242DC}"/>
              </a:ext>
            </a:extLst>
          </p:cNvPr>
          <p:cNvGrpSpPr/>
          <p:nvPr/>
        </p:nvGrpSpPr>
        <p:grpSpPr>
          <a:xfrm>
            <a:off x="3390713" y="2966078"/>
            <a:ext cx="1981200" cy="1545751"/>
            <a:chOff x="3682813" y="2823744"/>
            <a:chExt cx="1981200" cy="1545751"/>
          </a:xfrm>
        </p:grpSpPr>
        <p:sp>
          <p:nvSpPr>
            <p:cNvPr id="14" name="Metin kutusu 13">
              <a:extLst>
                <a:ext uri="{FF2B5EF4-FFF2-40B4-BE49-F238E27FC236}">
                  <a16:creationId xmlns:a16="http://schemas.microsoft.com/office/drawing/2014/main" id="{D6164225-DACA-9D36-74D8-62467FEF2AD0}"/>
                </a:ext>
              </a:extLst>
            </p:cNvPr>
            <p:cNvSpPr txBox="1"/>
            <p:nvPr/>
          </p:nvSpPr>
          <p:spPr>
            <a:xfrm>
              <a:off x="3682813" y="3353832"/>
              <a:ext cx="1981200" cy="1015663"/>
            </a:xfrm>
            <a:prstGeom prst="rect">
              <a:avLst/>
            </a:prstGeom>
            <a:noFill/>
          </p:spPr>
          <p:txBody>
            <a:bodyPr wrap="square" rtlCol="0">
              <a:spAutoFit/>
            </a:bodyPr>
            <a:lstStyle/>
            <a:p>
              <a:pPr algn="ctr"/>
              <a:r>
                <a:rPr lang="tr-TR" sz="2000" dirty="0">
                  <a:solidFill>
                    <a:srgbClr val="7C5A29"/>
                  </a:solidFill>
                  <a:latin typeface="Verdana" panose="020B0604030504040204" pitchFamily="34" charset="0"/>
                  <a:ea typeface="Verdana" panose="020B0604030504040204" pitchFamily="34" charset="0"/>
                  <a:cs typeface="Verdana" panose="020B0604030504040204" pitchFamily="34" charset="0"/>
                </a:rPr>
                <a:t>9</a:t>
              </a:r>
              <a:r>
                <a:rPr lang="en-US" sz="2000" dirty="0">
                  <a:solidFill>
                    <a:srgbClr val="7C5A29"/>
                  </a:solidFill>
                  <a:latin typeface="Verdana" panose="020B0604030504040204" pitchFamily="34" charset="0"/>
                  <a:ea typeface="Verdana" panose="020B0604030504040204" pitchFamily="34" charset="0"/>
                  <a:cs typeface="Verdana" panose="020B0604030504040204" pitchFamily="34" charset="0"/>
                </a:rPr>
                <a:t>.6</a:t>
              </a:r>
              <a:r>
                <a:rPr lang="tr-TR" sz="2000" dirty="0">
                  <a:solidFill>
                    <a:srgbClr val="7C5A29"/>
                  </a:solidFill>
                  <a:latin typeface="Verdana" panose="020B0604030504040204" pitchFamily="34" charset="0"/>
                  <a:ea typeface="Verdana" panose="020B0604030504040204" pitchFamily="34" charset="0"/>
                  <a:cs typeface="Verdana" panose="020B0604030504040204" pitchFamily="34" charset="0"/>
                </a:rPr>
                <a:t>K</a:t>
              </a:r>
            </a:p>
            <a:p>
              <a:pPr algn="ctr"/>
              <a:r>
                <a:rPr lang="tr-TR" sz="2000" dirty="0">
                  <a:solidFill>
                    <a:srgbClr val="7C5A29"/>
                  </a:solidFill>
                  <a:latin typeface="Verdana" panose="020B0604030504040204" pitchFamily="34" charset="0"/>
                  <a:ea typeface="Verdana" panose="020B0604030504040204" pitchFamily="34" charset="0"/>
                  <a:cs typeface="Verdana" panose="020B0604030504040204" pitchFamily="34" charset="0"/>
                </a:rPr>
                <a:t>[Kim+, ISCA’</a:t>
              </a:r>
              <a:r>
                <a:rPr lang="en-US" sz="2000" dirty="0">
                  <a:solidFill>
                    <a:srgbClr val="7C5A29"/>
                  </a:solidFill>
                  <a:latin typeface="Verdana" panose="020B0604030504040204" pitchFamily="34" charset="0"/>
                  <a:ea typeface="Verdana" panose="020B0604030504040204" pitchFamily="34" charset="0"/>
                  <a:cs typeface="Verdana" panose="020B0604030504040204" pitchFamily="34" charset="0"/>
                </a:rPr>
                <a:t>20</a:t>
              </a:r>
              <a:r>
                <a:rPr lang="tr-TR" sz="2000" dirty="0">
                  <a:solidFill>
                    <a:srgbClr val="7C5A29"/>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21" name="Düz Ok Bağlayıcısı 20">
              <a:extLst>
                <a:ext uri="{FF2B5EF4-FFF2-40B4-BE49-F238E27FC236}">
                  <a16:creationId xmlns:a16="http://schemas.microsoft.com/office/drawing/2014/main" id="{45806790-18C2-115E-BF6E-65E246487B22}"/>
                </a:ext>
              </a:extLst>
            </p:cNvPr>
            <p:cNvCxnSpPr>
              <a:cxnSpLocks/>
            </p:cNvCxnSpPr>
            <p:nvPr/>
          </p:nvCxnSpPr>
          <p:spPr>
            <a:xfrm>
              <a:off x="4673413" y="2823744"/>
              <a:ext cx="0" cy="457200"/>
            </a:xfrm>
            <a:prstGeom prst="straightConnector1">
              <a:avLst/>
            </a:prstGeom>
            <a:ln w="76200">
              <a:solidFill>
                <a:srgbClr val="775E2B"/>
              </a:solidFill>
              <a:tailEnd type="none"/>
            </a:ln>
          </p:spPr>
          <p:style>
            <a:lnRef idx="1">
              <a:schemeClr val="accent1"/>
            </a:lnRef>
            <a:fillRef idx="0">
              <a:schemeClr val="accent1"/>
            </a:fillRef>
            <a:effectRef idx="0">
              <a:schemeClr val="accent1"/>
            </a:effectRef>
            <a:fontRef idx="minor">
              <a:schemeClr val="tx1"/>
            </a:fontRef>
          </p:style>
        </p:cxnSp>
      </p:grpSp>
      <p:grpSp>
        <p:nvGrpSpPr>
          <p:cNvPr id="35" name="Grup 34">
            <a:extLst>
              <a:ext uri="{FF2B5EF4-FFF2-40B4-BE49-F238E27FC236}">
                <a16:creationId xmlns:a16="http://schemas.microsoft.com/office/drawing/2014/main" id="{0A500F9B-C82C-D44F-B9BC-D2EC3B14CDDB}"/>
              </a:ext>
            </a:extLst>
          </p:cNvPr>
          <p:cNvGrpSpPr/>
          <p:nvPr/>
        </p:nvGrpSpPr>
        <p:grpSpPr>
          <a:xfrm>
            <a:off x="5345860" y="2966078"/>
            <a:ext cx="1981200" cy="1540304"/>
            <a:chOff x="5637960" y="2823744"/>
            <a:chExt cx="1981200" cy="1540304"/>
          </a:xfrm>
        </p:grpSpPr>
        <p:sp>
          <p:nvSpPr>
            <p:cNvPr id="15" name="Metin kutusu 14">
              <a:extLst>
                <a:ext uri="{FF2B5EF4-FFF2-40B4-BE49-F238E27FC236}">
                  <a16:creationId xmlns:a16="http://schemas.microsoft.com/office/drawing/2014/main" id="{15916405-5B4B-E3C4-85B9-218A5B3DD129}"/>
                </a:ext>
              </a:extLst>
            </p:cNvPr>
            <p:cNvSpPr txBox="1"/>
            <p:nvPr/>
          </p:nvSpPr>
          <p:spPr>
            <a:xfrm>
              <a:off x="5637960" y="3348385"/>
              <a:ext cx="1981200" cy="1015663"/>
            </a:xfrm>
            <a:prstGeom prst="rect">
              <a:avLst/>
            </a:prstGeom>
            <a:noFill/>
          </p:spPr>
          <p:txBody>
            <a:bodyPr wrap="square" rtlCol="0">
              <a:spAutoFit/>
            </a:bodyPr>
            <a:lstStyle/>
            <a:p>
              <a:pPr algn="ctr"/>
              <a:r>
                <a:rPr lang="en-US" sz="2000" dirty="0">
                  <a:solidFill>
                    <a:srgbClr val="FC0201"/>
                  </a:solidFill>
                  <a:latin typeface="Verdana" panose="020B0604030504040204" pitchFamily="34" charset="0"/>
                  <a:ea typeface="Verdana" panose="020B0604030504040204" pitchFamily="34" charset="0"/>
                  <a:cs typeface="Verdana" panose="020B0604030504040204" pitchFamily="34" charset="0"/>
                </a:rPr>
                <a:t>&lt;1</a:t>
              </a:r>
              <a:r>
                <a:rPr lang="tr-TR" sz="2000" dirty="0">
                  <a:solidFill>
                    <a:srgbClr val="FC0201"/>
                  </a:solidFill>
                  <a:latin typeface="Verdana" panose="020B0604030504040204" pitchFamily="34" charset="0"/>
                  <a:ea typeface="Verdana" panose="020B0604030504040204" pitchFamily="34" charset="0"/>
                  <a:cs typeface="Verdana" panose="020B0604030504040204" pitchFamily="34" charset="0"/>
                </a:rPr>
                <a:t>K</a:t>
              </a:r>
            </a:p>
            <a:p>
              <a:pPr algn="ctr"/>
              <a:r>
                <a:rPr lang="tr-TR" sz="2000" dirty="0">
                  <a:solidFill>
                    <a:srgbClr val="FC0201"/>
                  </a:solidFill>
                  <a:latin typeface="Verdana" panose="020B0604030504040204" pitchFamily="34" charset="0"/>
                  <a:ea typeface="Verdana" panose="020B0604030504040204" pitchFamily="34" charset="0"/>
                  <a:cs typeface="Verdana" panose="020B0604030504040204" pitchFamily="34" charset="0"/>
                </a:rPr>
                <a:t>[</a:t>
              </a:r>
              <a:r>
                <a:rPr lang="en-US" sz="2000" dirty="0">
                  <a:solidFill>
                    <a:srgbClr val="FC0201"/>
                  </a:solidFill>
                  <a:latin typeface="Verdana" panose="020B0604030504040204" pitchFamily="34" charset="0"/>
                  <a:ea typeface="Verdana" panose="020B0604030504040204" pitchFamily="34" charset="0"/>
                  <a:cs typeface="Verdana" panose="020B0604030504040204" pitchFamily="34" charset="0"/>
                </a:rPr>
                <a:t>Luo</a:t>
              </a:r>
              <a:r>
                <a:rPr lang="tr-TR" sz="2000" dirty="0">
                  <a:solidFill>
                    <a:srgbClr val="FC0201"/>
                  </a:solidFill>
                  <a:latin typeface="Verdana" panose="020B0604030504040204" pitchFamily="34" charset="0"/>
                  <a:ea typeface="Verdana" panose="020B0604030504040204" pitchFamily="34" charset="0"/>
                  <a:cs typeface="Verdana" panose="020B0604030504040204" pitchFamily="34" charset="0"/>
                </a:rPr>
                <a:t>+, ISCA’</a:t>
              </a:r>
              <a:r>
                <a:rPr lang="en-US" sz="2000" dirty="0">
                  <a:solidFill>
                    <a:srgbClr val="FC0201"/>
                  </a:solidFill>
                  <a:latin typeface="Verdana" panose="020B0604030504040204" pitchFamily="34" charset="0"/>
                  <a:ea typeface="Verdana" panose="020B0604030504040204" pitchFamily="34" charset="0"/>
                  <a:cs typeface="Verdana" panose="020B0604030504040204" pitchFamily="34" charset="0"/>
                </a:rPr>
                <a:t>23</a:t>
              </a:r>
              <a:r>
                <a:rPr lang="tr-TR" sz="2000" dirty="0">
                  <a:solidFill>
                    <a:srgbClr val="FC0201"/>
                  </a:solidFill>
                  <a:latin typeface="Verdana" panose="020B0604030504040204" pitchFamily="34" charset="0"/>
                  <a:ea typeface="Verdana" panose="020B0604030504040204" pitchFamily="34" charset="0"/>
                  <a:cs typeface="Verdana" panose="020B0604030504040204" pitchFamily="34" charset="0"/>
                </a:rPr>
                <a:t>]</a:t>
              </a:r>
            </a:p>
          </p:txBody>
        </p:sp>
        <p:cxnSp>
          <p:nvCxnSpPr>
            <p:cNvPr id="27" name="Düz Ok Bağlayıcısı 26">
              <a:extLst>
                <a:ext uri="{FF2B5EF4-FFF2-40B4-BE49-F238E27FC236}">
                  <a16:creationId xmlns:a16="http://schemas.microsoft.com/office/drawing/2014/main" id="{74DEB042-DB5E-5F22-8521-D31D26032DA3}"/>
                </a:ext>
              </a:extLst>
            </p:cNvPr>
            <p:cNvCxnSpPr>
              <a:cxnSpLocks/>
            </p:cNvCxnSpPr>
            <p:nvPr/>
          </p:nvCxnSpPr>
          <p:spPr>
            <a:xfrm>
              <a:off x="6628560" y="2823744"/>
              <a:ext cx="0" cy="457200"/>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
        <p:nvSpPr>
          <p:cNvPr id="9" name="Content Placeholder 2">
            <a:extLst>
              <a:ext uri="{FF2B5EF4-FFF2-40B4-BE49-F238E27FC236}">
                <a16:creationId xmlns:a16="http://schemas.microsoft.com/office/drawing/2014/main" id="{5594CC09-4E75-9797-70FC-9B3796C02DF4}"/>
              </a:ext>
            </a:extLst>
          </p:cNvPr>
          <p:cNvSpPr txBox="1">
            <a:spLocks/>
          </p:cNvSpPr>
          <p:nvPr/>
        </p:nvSpPr>
        <p:spPr>
          <a:xfrm>
            <a:off x="0" y="5166221"/>
            <a:ext cx="9144000" cy="897089"/>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ct val="0"/>
              </a:spcBef>
              <a:spcAft>
                <a:spcPct val="0"/>
              </a:spcAft>
              <a:buNone/>
            </a:pPr>
            <a:r>
              <a:rPr lang="en-US" sz="2100" dirty="0">
                <a:latin typeface="Verdana" panose="020B0604030504040204" pitchFamily="34" charset="0"/>
                <a:ea typeface="Verdana" panose="020B0604030504040204" pitchFamily="34" charset="0"/>
                <a:cs typeface="Verdana" panose="020B0604030504040204" pitchFamily="34" charset="0"/>
              </a:rPr>
              <a:t>Mitigation techniques against read disturbance attacks </a:t>
            </a:r>
            <a:br>
              <a:rPr lang="en-US" sz="2100" dirty="0">
                <a:latin typeface="Verdana" panose="020B0604030504040204" pitchFamily="34" charset="0"/>
                <a:ea typeface="Verdana" panose="020B0604030504040204" pitchFamily="34" charset="0"/>
                <a:cs typeface="Verdana" panose="020B0604030504040204" pitchFamily="34" charset="0"/>
              </a:rPr>
            </a:br>
            <a:r>
              <a:rPr lang="en-US" sz="2100" dirty="0">
                <a:latin typeface="Verdana" panose="020B0604030504040204" pitchFamily="34" charset="0"/>
                <a:ea typeface="Verdana" panose="020B0604030504040204" pitchFamily="34" charset="0"/>
                <a:cs typeface="Verdana" panose="020B0604030504040204" pitchFamily="34" charset="0"/>
              </a:rPr>
              <a:t>need to be </a:t>
            </a:r>
            <a:r>
              <a:rPr lang="en-US" sz="2100" dirty="0">
                <a:solidFill>
                  <a:srgbClr val="C00000"/>
                </a:solidFill>
                <a:latin typeface="Verdana" panose="020B0604030504040204" pitchFamily="34" charset="0"/>
                <a:ea typeface="Verdana" panose="020B0604030504040204" pitchFamily="34" charset="0"/>
                <a:cs typeface="Verdana" panose="020B0604030504040204" pitchFamily="34" charset="0"/>
              </a:rPr>
              <a:t>effective</a:t>
            </a:r>
            <a:r>
              <a:rPr lang="en-US" sz="2100" dirty="0">
                <a:latin typeface="Verdana" panose="020B0604030504040204" pitchFamily="34" charset="0"/>
                <a:ea typeface="Verdana" panose="020B0604030504040204" pitchFamily="34" charset="0"/>
                <a:cs typeface="Verdana" panose="020B0604030504040204" pitchFamily="34" charset="0"/>
              </a:rPr>
              <a:t> and </a:t>
            </a:r>
            <a:r>
              <a:rPr lang="en-US" sz="2100" dirty="0">
                <a:solidFill>
                  <a:srgbClr val="C00000"/>
                </a:solidFill>
                <a:latin typeface="Verdana" panose="020B0604030504040204" pitchFamily="34" charset="0"/>
                <a:ea typeface="Verdana" panose="020B0604030504040204" pitchFamily="34" charset="0"/>
                <a:cs typeface="Verdana" panose="020B0604030504040204" pitchFamily="34" charset="0"/>
              </a:rPr>
              <a:t>efficient</a:t>
            </a:r>
            <a:r>
              <a:rPr lang="en-US" sz="2100" dirty="0">
                <a:latin typeface="Verdana" panose="020B0604030504040204" pitchFamily="34" charset="0"/>
                <a:ea typeface="Verdana" panose="020B0604030504040204" pitchFamily="34" charset="0"/>
                <a:cs typeface="Verdana" panose="020B0604030504040204" pitchFamily="34" charset="0"/>
              </a:rPr>
              <a:t> for highly vulnerable systems</a:t>
            </a:r>
            <a:endParaRPr lang="tr-TR" sz="2100" dirty="0">
              <a:latin typeface="Verdana" panose="020B0604030504040204" pitchFamily="34" charset="0"/>
              <a:ea typeface="Verdana" panose="020B0604030504040204" pitchFamily="34" charset="0"/>
              <a:cs typeface="Verdana" panose="020B0604030504040204" pitchFamily="34" charset="0"/>
            </a:endParaRPr>
          </a:p>
        </p:txBody>
      </p:sp>
      <p:sp>
        <p:nvSpPr>
          <p:cNvPr id="10" name="TextBox 9">
            <a:extLst>
              <a:ext uri="{FF2B5EF4-FFF2-40B4-BE49-F238E27FC236}">
                <a16:creationId xmlns:a16="http://schemas.microsoft.com/office/drawing/2014/main" id="{67638A97-7FEA-E029-8BB6-66495A7E639E}"/>
              </a:ext>
            </a:extLst>
          </p:cNvPr>
          <p:cNvSpPr txBox="1"/>
          <p:nvPr/>
        </p:nvSpPr>
        <p:spPr>
          <a:xfrm>
            <a:off x="3376801" y="6512883"/>
            <a:ext cx="2390398" cy="307777"/>
          </a:xfrm>
          <a:prstGeom prst="rect">
            <a:avLst/>
          </a:prstGeom>
          <a:noFill/>
        </p:spPr>
        <p:txBody>
          <a:bodyPr wrap="none" rtlCol="0">
            <a:spAutoFit/>
          </a:bodyPr>
          <a:lstStyle/>
          <a:p>
            <a:pPr algn="l"/>
            <a:r>
              <a:rPr lang="en-CH" sz="1400" b="1" dirty="0">
                <a:solidFill>
                  <a:srgbClr val="85319F"/>
                </a:solidFill>
                <a:latin typeface="Verdana" panose="020B0604030504040204" pitchFamily="34" charset="0"/>
                <a:ea typeface="Verdana" panose="020B0604030504040204" pitchFamily="34" charset="0"/>
                <a:cs typeface="Verdana" panose="020B0604030504040204" pitchFamily="34" charset="0"/>
              </a:rPr>
              <a:t>[Bostanci+, HPCA’24]</a:t>
            </a:r>
          </a:p>
        </p:txBody>
      </p:sp>
    </p:spTree>
    <p:extLst>
      <p:ext uri="{BB962C8B-B14F-4D97-AF65-F5344CB8AC3E}">
        <p14:creationId xmlns:p14="http://schemas.microsoft.com/office/powerpoint/2010/main" val="16102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E9DC-5D48-AC9D-38B9-96017192B68E}"/>
              </a:ext>
            </a:extLst>
          </p:cNvPr>
          <p:cNvSpPr>
            <a:spLocks noGrp="1"/>
          </p:cNvSpPr>
          <p:nvPr>
            <p:ph type="title"/>
          </p:nvPr>
        </p:nvSpPr>
        <p:spPr/>
        <p:txBody>
          <a:bodyPr/>
          <a:lstStyle/>
          <a:p>
            <a:r>
              <a:rPr lang="en-CH" sz="3000" dirty="0"/>
              <a:t>Read Disturbance Mitigation Approaches</a:t>
            </a:r>
          </a:p>
        </p:txBody>
      </p:sp>
      <p:sp>
        <p:nvSpPr>
          <p:cNvPr id="4" name="Content Placeholder 2">
            <a:extLst>
              <a:ext uri="{FF2B5EF4-FFF2-40B4-BE49-F238E27FC236}">
                <a16:creationId xmlns:a16="http://schemas.microsoft.com/office/drawing/2014/main" id="{9B2991FB-C470-58B2-BEA2-CAD0607F885B}"/>
              </a:ext>
            </a:extLst>
          </p:cNvPr>
          <p:cNvSpPr>
            <a:spLocks noGrp="1"/>
          </p:cNvSpPr>
          <p:nvPr>
            <p:ph idx="1"/>
          </p:nvPr>
        </p:nvSpPr>
        <p:spPr>
          <a:xfrm>
            <a:off x="75991" y="965200"/>
            <a:ext cx="8987622" cy="5444877"/>
          </a:xfrm>
        </p:spPr>
        <p:txBody>
          <a:bodyPr/>
          <a:lstStyle/>
          <a:p>
            <a:pPr marL="0" indent="0">
              <a:buNone/>
            </a:pPr>
            <a:r>
              <a:rPr lang="en-US" sz="2400" dirty="0"/>
              <a:t>There are many ways to mitigate </a:t>
            </a:r>
            <a:r>
              <a:rPr lang="en-US" sz="2400" dirty="0" err="1"/>
              <a:t>RowHammer</a:t>
            </a:r>
            <a:r>
              <a:rPr lang="en-US" sz="2400" dirty="0"/>
              <a:t> bitflips</a:t>
            </a:r>
            <a:br>
              <a:rPr lang="en-US" sz="2400" dirty="0"/>
            </a:br>
            <a:endParaRPr lang="en-US" sz="2400" dirty="0">
              <a:solidFill>
                <a:srgbClr val="0000FF"/>
              </a:solidFill>
            </a:endParaRPr>
          </a:p>
          <a:p>
            <a:pPr>
              <a:buClr>
                <a:schemeClr val="tx1"/>
              </a:buClr>
            </a:pPr>
            <a:r>
              <a:rPr lang="en-US" sz="2400" dirty="0">
                <a:solidFill>
                  <a:schemeClr val="accent1">
                    <a:lumMod val="75000"/>
                  </a:schemeClr>
                </a:solidFill>
              </a:rPr>
              <a:t>More robust DRAM chips and/or error-correcting codes</a:t>
            </a:r>
          </a:p>
          <a:p>
            <a:pPr marL="0" indent="0">
              <a:buNone/>
            </a:pPr>
            <a:endParaRPr lang="en-US" sz="1600" dirty="0">
              <a:solidFill>
                <a:schemeClr val="accent1">
                  <a:lumMod val="75000"/>
                </a:schemeClr>
              </a:solidFill>
            </a:endParaRPr>
          </a:p>
          <a:p>
            <a:pPr>
              <a:buClr>
                <a:schemeClr val="tx1"/>
              </a:buClr>
            </a:pPr>
            <a:r>
              <a:rPr lang="en-US" sz="2400" dirty="0">
                <a:solidFill>
                  <a:schemeClr val="accent1">
                    <a:lumMod val="75000"/>
                  </a:schemeClr>
                </a:solidFill>
              </a:rPr>
              <a:t>Increased refresh rate </a:t>
            </a:r>
          </a:p>
          <a:p>
            <a:pPr marL="0" indent="0">
              <a:buNone/>
            </a:pPr>
            <a:endParaRPr lang="en-US" sz="1600" dirty="0">
              <a:solidFill>
                <a:schemeClr val="accent1">
                  <a:lumMod val="75000"/>
                </a:schemeClr>
              </a:solidFill>
            </a:endParaRPr>
          </a:p>
          <a:p>
            <a:pPr>
              <a:buClr>
                <a:schemeClr val="tx1"/>
              </a:buClr>
            </a:pPr>
            <a:r>
              <a:rPr lang="en-US" sz="2400" dirty="0">
                <a:solidFill>
                  <a:schemeClr val="accent1">
                    <a:lumMod val="75000"/>
                  </a:schemeClr>
                </a:solidFill>
              </a:rPr>
              <a:t>Physical isolation</a:t>
            </a:r>
          </a:p>
          <a:p>
            <a:pPr marL="0" indent="0">
              <a:buClr>
                <a:schemeClr val="tx1"/>
              </a:buClr>
              <a:buNone/>
            </a:pPr>
            <a:endParaRPr lang="en-US" sz="1600" dirty="0">
              <a:solidFill>
                <a:schemeClr val="accent1">
                  <a:lumMod val="75000"/>
                </a:schemeClr>
              </a:solidFill>
            </a:endParaRPr>
          </a:p>
          <a:p>
            <a:pPr>
              <a:buClr>
                <a:schemeClr val="tx1"/>
              </a:buClr>
            </a:pPr>
            <a:r>
              <a:rPr lang="en-US" sz="2400" dirty="0">
                <a:solidFill>
                  <a:schemeClr val="accent1">
                    <a:lumMod val="75000"/>
                  </a:schemeClr>
                </a:solidFill>
              </a:rPr>
              <a:t>Row remapping</a:t>
            </a:r>
          </a:p>
          <a:p>
            <a:pPr marL="0" indent="0">
              <a:buNone/>
            </a:pPr>
            <a:endParaRPr lang="en-US" sz="1600" dirty="0"/>
          </a:p>
          <a:p>
            <a:pPr>
              <a:buClr>
                <a:schemeClr val="tx1"/>
              </a:buClr>
            </a:pPr>
            <a:r>
              <a:rPr lang="en-US" sz="2400" dirty="0">
                <a:solidFill>
                  <a:schemeClr val="accent1">
                    <a:lumMod val="75000"/>
                  </a:schemeClr>
                </a:solidFill>
              </a:rPr>
              <a:t>Preventive refresh</a:t>
            </a:r>
          </a:p>
          <a:p>
            <a:pPr marL="0" indent="0">
              <a:buNone/>
            </a:pPr>
            <a:endParaRPr lang="en-US" sz="1600" dirty="0"/>
          </a:p>
          <a:p>
            <a:pPr>
              <a:buClr>
                <a:schemeClr val="tx1"/>
              </a:buClr>
            </a:pPr>
            <a:r>
              <a:rPr lang="en-US" sz="2400" dirty="0">
                <a:solidFill>
                  <a:schemeClr val="accent1">
                    <a:lumMod val="75000"/>
                  </a:schemeClr>
                </a:solidFill>
              </a:rPr>
              <a:t>Proactive throttling</a:t>
            </a:r>
          </a:p>
          <a:p>
            <a:pPr marL="0" indent="0">
              <a:buNone/>
            </a:pPr>
            <a:endParaRPr lang="en-US" sz="2400" dirty="0">
              <a:solidFill>
                <a:srgbClr val="0000FF"/>
              </a:solidFill>
            </a:endParaRPr>
          </a:p>
          <a:p>
            <a:endParaRPr lang="en-US" sz="2400" dirty="0">
              <a:solidFill>
                <a:srgbClr val="0000FF"/>
              </a:solidFill>
            </a:endParaRPr>
          </a:p>
        </p:txBody>
      </p:sp>
      <p:cxnSp>
        <p:nvCxnSpPr>
          <p:cNvPr id="63" name="Straight Arrow Connector 62">
            <a:extLst>
              <a:ext uri="{FF2B5EF4-FFF2-40B4-BE49-F238E27FC236}">
                <a16:creationId xmlns:a16="http://schemas.microsoft.com/office/drawing/2014/main" id="{B499B7F8-6C85-8332-532C-1CE11F047412}"/>
              </a:ext>
            </a:extLst>
          </p:cNvPr>
          <p:cNvCxnSpPr>
            <a:cxnSpLocks/>
          </p:cNvCxnSpPr>
          <p:nvPr/>
        </p:nvCxnSpPr>
        <p:spPr>
          <a:xfrm flipH="1">
            <a:off x="3540722" y="5161870"/>
            <a:ext cx="5087639"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B47FC0BE-D19C-BF4A-05BB-853EADEFF251}"/>
              </a:ext>
            </a:extLst>
          </p:cNvPr>
          <p:cNvSpPr/>
          <p:nvPr/>
        </p:nvSpPr>
        <p:spPr>
          <a:xfrm>
            <a:off x="323134" y="4845616"/>
            <a:ext cx="3217588" cy="632508"/>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B351EC23-8555-DF40-078D-C5EA6451FCFC}"/>
              </a:ext>
            </a:extLst>
          </p:cNvPr>
          <p:cNvSpPr txBox="1"/>
          <p:nvPr/>
        </p:nvSpPr>
        <p:spPr>
          <a:xfrm>
            <a:off x="4056040" y="3988080"/>
            <a:ext cx="4492255" cy="1015663"/>
          </a:xfrm>
          <a:prstGeom prst="rect">
            <a:avLst/>
          </a:prstGeom>
          <a:noFill/>
        </p:spPr>
        <p:txBody>
          <a:bodyPr wrap="none" rtlCol="0">
            <a:spAutoFit/>
          </a:bodyPr>
          <a:lstStyle/>
          <a:p>
            <a:pPr algn="ctr"/>
            <a:r>
              <a:rPr lang="en-US" sz="2000" dirty="0">
                <a:latin typeface="Verdana" panose="020B0604030504040204" pitchFamily="34" charset="0"/>
                <a:ea typeface="Verdana" panose="020B0604030504040204" pitchFamily="34" charset="0"/>
              </a:rPr>
              <a:t>Generally more </a:t>
            </a:r>
            <a:r>
              <a:rPr lang="en-US" sz="2000" dirty="0">
                <a:solidFill>
                  <a:schemeClr val="accent4">
                    <a:lumMod val="75000"/>
                  </a:schemeClr>
                </a:solidFill>
                <a:latin typeface="Verdana" panose="020B0604030504040204" pitchFamily="34" charset="0"/>
                <a:ea typeface="Verdana" panose="020B0604030504040204" pitchFamily="34" charset="0"/>
              </a:rPr>
              <a:t>resource-efficient</a:t>
            </a:r>
            <a:br>
              <a:rPr lang="en-US" sz="2000" dirty="0">
                <a:latin typeface="Verdana" panose="020B0604030504040204" pitchFamily="34" charset="0"/>
                <a:ea typeface="Verdana" panose="020B0604030504040204" pitchFamily="34" charset="0"/>
              </a:rPr>
            </a:br>
            <a:r>
              <a:rPr lang="en-US" sz="2000" dirty="0">
                <a:latin typeface="Verdana" panose="020B0604030504040204" pitchFamily="34" charset="0"/>
                <a:ea typeface="Verdana" panose="020B0604030504040204" pitchFamily="34" charset="0"/>
              </a:rPr>
              <a:t>and </a:t>
            </a:r>
            <a:r>
              <a:rPr lang="en-US" sz="2000" dirty="0">
                <a:solidFill>
                  <a:srgbClr val="85319F"/>
                </a:solidFill>
                <a:latin typeface="Verdana" panose="020B0604030504040204" pitchFamily="34" charset="0"/>
                <a:ea typeface="Verdana" panose="020B0604030504040204" pitchFamily="34" charset="0"/>
              </a:rPr>
              <a:t>lower overhead</a:t>
            </a:r>
          </a:p>
          <a:p>
            <a:pPr algn="ctr"/>
            <a:r>
              <a:rPr lang="en-US" sz="2000" dirty="0">
                <a:latin typeface="Verdana" panose="020B0604030504040204" pitchFamily="34" charset="0"/>
                <a:ea typeface="Verdana" panose="020B0604030504040204" pitchFamily="34" charset="0"/>
              </a:rPr>
              <a:t>than other approaches</a:t>
            </a:r>
          </a:p>
        </p:txBody>
      </p:sp>
    </p:spTree>
    <p:extLst>
      <p:ext uri="{BB962C8B-B14F-4D97-AF65-F5344CB8AC3E}">
        <p14:creationId xmlns:p14="http://schemas.microsoft.com/office/powerpoint/2010/main" val="22230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E9DC-5D48-AC9D-38B9-96017192B68E}"/>
              </a:ext>
            </a:extLst>
          </p:cNvPr>
          <p:cNvSpPr>
            <a:spLocks noGrp="1"/>
          </p:cNvSpPr>
          <p:nvPr>
            <p:ph type="title"/>
          </p:nvPr>
        </p:nvSpPr>
        <p:spPr/>
        <p:txBody>
          <a:bodyPr/>
          <a:lstStyle/>
          <a:p>
            <a:r>
              <a:rPr lang="en-CH" dirty="0"/>
              <a:t>Preventive Refresh</a:t>
            </a:r>
          </a:p>
        </p:txBody>
      </p:sp>
      <p:sp>
        <p:nvSpPr>
          <p:cNvPr id="6" name="Rounded Rectangle 4">
            <a:extLst>
              <a:ext uri="{FF2B5EF4-FFF2-40B4-BE49-F238E27FC236}">
                <a16:creationId xmlns:a16="http://schemas.microsoft.com/office/drawing/2014/main" id="{8B874212-EC3D-9F72-B70B-A3A1B06F3909}"/>
              </a:ext>
            </a:extLst>
          </p:cNvPr>
          <p:cNvSpPr/>
          <p:nvPr/>
        </p:nvSpPr>
        <p:spPr>
          <a:xfrm>
            <a:off x="579892" y="1044305"/>
            <a:ext cx="7984215" cy="2696745"/>
          </a:xfrm>
          <a:prstGeom prst="roundRect">
            <a:avLst>
              <a:gd name="adj" fmla="val 9311"/>
            </a:avLst>
          </a:prstGeom>
          <a:solidFill>
            <a:srgbClr val="F3F6F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8" name="Straight Connector 16">
            <a:extLst>
              <a:ext uri="{FF2B5EF4-FFF2-40B4-BE49-F238E27FC236}">
                <a16:creationId xmlns:a16="http://schemas.microsoft.com/office/drawing/2014/main" id="{35A230F2-1C5A-322A-F2EA-FB532198030D}"/>
              </a:ext>
            </a:extLst>
          </p:cNvPr>
          <p:cNvCxnSpPr>
            <a:cxnSpLocks/>
          </p:cNvCxnSpPr>
          <p:nvPr/>
        </p:nvCxnSpPr>
        <p:spPr>
          <a:xfrm>
            <a:off x="1024997" y="1984307"/>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7">
            <a:extLst>
              <a:ext uri="{FF2B5EF4-FFF2-40B4-BE49-F238E27FC236}">
                <a16:creationId xmlns:a16="http://schemas.microsoft.com/office/drawing/2014/main" id="{BFD0EF5A-0606-983A-A2BE-50DE3AF87027}"/>
              </a:ext>
            </a:extLst>
          </p:cNvPr>
          <p:cNvCxnSpPr>
            <a:cxnSpLocks/>
          </p:cNvCxnSpPr>
          <p:nvPr/>
        </p:nvCxnSpPr>
        <p:spPr>
          <a:xfrm>
            <a:off x="1024997" y="2666315"/>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8">
            <a:extLst>
              <a:ext uri="{FF2B5EF4-FFF2-40B4-BE49-F238E27FC236}">
                <a16:creationId xmlns:a16="http://schemas.microsoft.com/office/drawing/2014/main" id="{4AE64BB3-506D-3D46-D784-F3CEFA083E9B}"/>
              </a:ext>
            </a:extLst>
          </p:cNvPr>
          <p:cNvCxnSpPr>
            <a:cxnSpLocks/>
          </p:cNvCxnSpPr>
          <p:nvPr/>
        </p:nvCxnSpPr>
        <p:spPr>
          <a:xfrm>
            <a:off x="1024997" y="3340667"/>
            <a:ext cx="710184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20">
            <a:extLst>
              <a:ext uri="{FF2B5EF4-FFF2-40B4-BE49-F238E27FC236}">
                <a16:creationId xmlns:a16="http://schemas.microsoft.com/office/drawing/2014/main" id="{CFDC3269-5D55-DCC9-1EC5-60F32BEC0C74}"/>
              </a:ext>
            </a:extLst>
          </p:cNvPr>
          <p:cNvSpPr/>
          <p:nvPr/>
        </p:nvSpPr>
        <p:spPr>
          <a:xfrm>
            <a:off x="1436477" y="1639435"/>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1</a:t>
            </a:r>
          </a:p>
        </p:txBody>
      </p:sp>
      <p:sp>
        <p:nvSpPr>
          <p:cNvPr id="15" name="Rectangle 21">
            <a:extLst>
              <a:ext uri="{FF2B5EF4-FFF2-40B4-BE49-F238E27FC236}">
                <a16:creationId xmlns:a16="http://schemas.microsoft.com/office/drawing/2014/main" id="{9CFD372E-803C-F828-5AAD-12FEAD14B0E5}"/>
              </a:ext>
            </a:extLst>
          </p:cNvPr>
          <p:cNvSpPr/>
          <p:nvPr/>
        </p:nvSpPr>
        <p:spPr>
          <a:xfrm>
            <a:off x="1436477" y="2305183"/>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2</a:t>
            </a:r>
          </a:p>
        </p:txBody>
      </p:sp>
      <p:sp>
        <p:nvSpPr>
          <p:cNvPr id="16" name="Rectangle 22">
            <a:extLst>
              <a:ext uri="{FF2B5EF4-FFF2-40B4-BE49-F238E27FC236}">
                <a16:creationId xmlns:a16="http://schemas.microsoft.com/office/drawing/2014/main" id="{16DD63F9-C2FD-DC4E-8B5E-46104755BD8C}"/>
              </a:ext>
            </a:extLst>
          </p:cNvPr>
          <p:cNvSpPr/>
          <p:nvPr/>
        </p:nvSpPr>
        <p:spPr>
          <a:xfrm>
            <a:off x="1436477" y="2978482"/>
            <a:ext cx="6278880"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3</a:t>
            </a:r>
          </a:p>
        </p:txBody>
      </p:sp>
      <p:grpSp>
        <p:nvGrpSpPr>
          <p:cNvPr id="23" name="Group 8">
            <a:extLst>
              <a:ext uri="{FF2B5EF4-FFF2-40B4-BE49-F238E27FC236}">
                <a16:creationId xmlns:a16="http://schemas.microsoft.com/office/drawing/2014/main" id="{2FE07AF0-2314-C781-D28C-8CD769AF57FD}"/>
              </a:ext>
            </a:extLst>
          </p:cNvPr>
          <p:cNvGrpSpPr/>
          <p:nvPr/>
        </p:nvGrpSpPr>
        <p:grpSpPr>
          <a:xfrm>
            <a:off x="1428644" y="2304194"/>
            <a:ext cx="6286713" cy="649632"/>
            <a:chOff x="1428644" y="2603964"/>
            <a:chExt cx="6286713" cy="649632"/>
          </a:xfrm>
        </p:grpSpPr>
        <p:sp>
          <p:nvSpPr>
            <p:cNvPr id="24" name="Rectangle 60">
              <a:extLst>
                <a:ext uri="{FF2B5EF4-FFF2-40B4-BE49-F238E27FC236}">
                  <a16:creationId xmlns:a16="http://schemas.microsoft.com/office/drawing/2014/main" id="{75687628-93DE-3827-08A3-5095D3B03A7C}"/>
                </a:ext>
              </a:extLst>
            </p:cNvPr>
            <p:cNvSpPr/>
            <p:nvPr/>
          </p:nvSpPr>
          <p:spPr>
            <a:xfrm>
              <a:off x="1436477" y="2603964"/>
              <a:ext cx="6278880" cy="649632"/>
            </a:xfrm>
            <a:prstGeom prst="rect">
              <a:avLst/>
            </a:prstGeom>
            <a:solidFill>
              <a:srgbClr val="D8D9D8"/>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2</a:t>
              </a:r>
            </a:p>
          </p:txBody>
        </p:sp>
        <p:sp>
          <p:nvSpPr>
            <p:cNvPr id="25" name="Content Placeholder 2">
              <a:extLst>
                <a:ext uri="{FF2B5EF4-FFF2-40B4-BE49-F238E27FC236}">
                  <a16:creationId xmlns:a16="http://schemas.microsoft.com/office/drawing/2014/main" id="{D3747032-74BC-32A1-9543-5796E03FC0A4}"/>
                </a:ext>
              </a:extLst>
            </p:cNvPr>
            <p:cNvSpPr txBox="1">
              <a:spLocks/>
            </p:cNvSpPr>
            <p:nvPr/>
          </p:nvSpPr>
          <p:spPr>
            <a:xfrm>
              <a:off x="1428644" y="2645717"/>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closed</a:t>
              </a:r>
            </a:p>
          </p:txBody>
        </p:sp>
      </p:grpSp>
      <p:grpSp>
        <p:nvGrpSpPr>
          <p:cNvPr id="18" name="Group 3">
            <a:extLst>
              <a:ext uri="{FF2B5EF4-FFF2-40B4-BE49-F238E27FC236}">
                <a16:creationId xmlns:a16="http://schemas.microsoft.com/office/drawing/2014/main" id="{D6664961-CF58-700C-36F0-3A2868282D41}"/>
              </a:ext>
            </a:extLst>
          </p:cNvPr>
          <p:cNvGrpSpPr/>
          <p:nvPr/>
        </p:nvGrpSpPr>
        <p:grpSpPr>
          <a:xfrm>
            <a:off x="1428644" y="1637457"/>
            <a:ext cx="6286713" cy="1990657"/>
            <a:chOff x="1428644" y="1937227"/>
            <a:chExt cx="6286713" cy="1990657"/>
          </a:xfrm>
        </p:grpSpPr>
        <p:sp>
          <p:nvSpPr>
            <p:cNvPr id="19" name="Rectangle 57">
              <a:extLst>
                <a:ext uri="{FF2B5EF4-FFF2-40B4-BE49-F238E27FC236}">
                  <a16:creationId xmlns:a16="http://schemas.microsoft.com/office/drawing/2014/main" id="{9A50B86B-1CF9-E124-0303-C16B738CA9F0}"/>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2</a:t>
              </a:r>
            </a:p>
          </p:txBody>
        </p:sp>
        <p:sp>
          <p:nvSpPr>
            <p:cNvPr id="20" name="Content Placeholder 2">
              <a:extLst>
                <a:ext uri="{FF2B5EF4-FFF2-40B4-BE49-F238E27FC236}">
                  <a16:creationId xmlns:a16="http://schemas.microsoft.com/office/drawing/2014/main" id="{6EB51C36-03A3-B42E-3DB6-DC74C369F928}"/>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open</a:t>
              </a:r>
            </a:p>
          </p:txBody>
        </p:sp>
        <p:sp>
          <p:nvSpPr>
            <p:cNvPr id="21" name="Rectangle 58">
              <a:extLst>
                <a:ext uri="{FF2B5EF4-FFF2-40B4-BE49-F238E27FC236}">
                  <a16:creationId xmlns:a16="http://schemas.microsoft.com/office/drawing/2014/main" id="{974112E6-6542-6386-D77F-1465A96A2AB9}"/>
                </a:ext>
              </a:extLst>
            </p:cNvPr>
            <p:cNvSpPr/>
            <p:nvPr/>
          </p:nvSpPr>
          <p:spPr>
            <a:xfrm>
              <a:off x="1436477" y="1937227"/>
              <a:ext cx="6278880" cy="649632"/>
            </a:xfrm>
            <a:prstGeom prst="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1</a:t>
              </a:r>
            </a:p>
          </p:txBody>
        </p:sp>
        <p:sp>
          <p:nvSpPr>
            <p:cNvPr id="22" name="Rectangle 59">
              <a:extLst>
                <a:ext uri="{FF2B5EF4-FFF2-40B4-BE49-F238E27FC236}">
                  <a16:creationId xmlns:a16="http://schemas.microsoft.com/office/drawing/2014/main" id="{EC565D70-6EAF-2D1B-EE8A-784098D1D9EE}"/>
                </a:ext>
              </a:extLst>
            </p:cNvPr>
            <p:cNvSpPr/>
            <p:nvPr/>
          </p:nvSpPr>
          <p:spPr>
            <a:xfrm>
              <a:off x="1436477" y="3278252"/>
              <a:ext cx="6278880" cy="649632"/>
            </a:xfrm>
            <a:prstGeom prst="rect">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3</a:t>
              </a:r>
            </a:p>
          </p:txBody>
        </p:sp>
      </p:grpSp>
      <p:grpSp>
        <p:nvGrpSpPr>
          <p:cNvPr id="26" name="Group 62">
            <a:extLst>
              <a:ext uri="{FF2B5EF4-FFF2-40B4-BE49-F238E27FC236}">
                <a16:creationId xmlns:a16="http://schemas.microsoft.com/office/drawing/2014/main" id="{BB6766E8-370F-F0A0-C3F0-740E9F09B9D3}"/>
              </a:ext>
            </a:extLst>
          </p:cNvPr>
          <p:cNvGrpSpPr/>
          <p:nvPr/>
        </p:nvGrpSpPr>
        <p:grpSpPr>
          <a:xfrm>
            <a:off x="1425311" y="1641774"/>
            <a:ext cx="6286713" cy="1990657"/>
            <a:chOff x="1428644" y="1937227"/>
            <a:chExt cx="6286713" cy="1990657"/>
          </a:xfrm>
        </p:grpSpPr>
        <p:sp>
          <p:nvSpPr>
            <p:cNvPr id="27" name="Rectangle 63">
              <a:extLst>
                <a:ext uri="{FF2B5EF4-FFF2-40B4-BE49-F238E27FC236}">
                  <a16:creationId xmlns:a16="http://schemas.microsoft.com/office/drawing/2014/main" id="{71CDD925-C1AC-8CA7-74E8-29D7FC56CACD}"/>
                </a:ext>
              </a:extLst>
            </p:cNvPr>
            <p:cNvSpPr/>
            <p:nvPr/>
          </p:nvSpPr>
          <p:spPr>
            <a:xfrm>
              <a:off x="1436477" y="2604952"/>
              <a:ext cx="6278880"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2</a:t>
              </a:r>
            </a:p>
          </p:txBody>
        </p:sp>
        <p:sp>
          <p:nvSpPr>
            <p:cNvPr id="28" name="Content Placeholder 2">
              <a:extLst>
                <a:ext uri="{FF2B5EF4-FFF2-40B4-BE49-F238E27FC236}">
                  <a16:creationId xmlns:a16="http://schemas.microsoft.com/office/drawing/2014/main" id="{6015E8D2-A126-C318-A0F2-10049F56348F}"/>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open</a:t>
              </a:r>
            </a:p>
          </p:txBody>
        </p:sp>
        <p:sp>
          <p:nvSpPr>
            <p:cNvPr id="29" name="Rectangle 65">
              <a:extLst>
                <a:ext uri="{FF2B5EF4-FFF2-40B4-BE49-F238E27FC236}">
                  <a16:creationId xmlns:a16="http://schemas.microsoft.com/office/drawing/2014/main" id="{57D8536D-9426-722D-C3DE-B83E8D0903E1}"/>
                </a:ext>
              </a:extLst>
            </p:cNvPr>
            <p:cNvSpPr/>
            <p:nvPr/>
          </p:nvSpPr>
          <p:spPr>
            <a:xfrm>
              <a:off x="1436477" y="1937227"/>
              <a:ext cx="6278880" cy="649632"/>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1</a:t>
              </a:r>
            </a:p>
          </p:txBody>
        </p:sp>
        <p:sp>
          <p:nvSpPr>
            <p:cNvPr id="30" name="Rectangle 66">
              <a:extLst>
                <a:ext uri="{FF2B5EF4-FFF2-40B4-BE49-F238E27FC236}">
                  <a16:creationId xmlns:a16="http://schemas.microsoft.com/office/drawing/2014/main" id="{D81331BD-F4C8-3386-CEC4-5851C6ED13D8}"/>
                </a:ext>
              </a:extLst>
            </p:cNvPr>
            <p:cNvSpPr/>
            <p:nvPr/>
          </p:nvSpPr>
          <p:spPr>
            <a:xfrm>
              <a:off x="1436477" y="3278252"/>
              <a:ext cx="6278880" cy="649632"/>
            </a:xfrm>
            <a:prstGeom prst="rect">
              <a:avLst/>
            </a:prstGeom>
            <a:solidFill>
              <a:schemeClr val="accent6">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3</a:t>
              </a:r>
            </a:p>
          </p:txBody>
        </p:sp>
      </p:grpSp>
      <p:grpSp>
        <p:nvGrpSpPr>
          <p:cNvPr id="33" name="Grup 22">
            <a:extLst>
              <a:ext uri="{FF2B5EF4-FFF2-40B4-BE49-F238E27FC236}">
                <a16:creationId xmlns:a16="http://schemas.microsoft.com/office/drawing/2014/main" id="{52EF7BD4-BC5B-54E1-E0E2-4F73C5E8CD83}"/>
              </a:ext>
            </a:extLst>
          </p:cNvPr>
          <p:cNvGrpSpPr/>
          <p:nvPr/>
        </p:nvGrpSpPr>
        <p:grpSpPr>
          <a:xfrm>
            <a:off x="1439258" y="1644853"/>
            <a:ext cx="6278880" cy="1988659"/>
            <a:chOff x="1439258" y="2318622"/>
            <a:chExt cx="6278880" cy="1988659"/>
          </a:xfrm>
        </p:grpSpPr>
        <p:sp>
          <p:nvSpPr>
            <p:cNvPr id="35" name="Rectangle 67">
              <a:extLst>
                <a:ext uri="{FF2B5EF4-FFF2-40B4-BE49-F238E27FC236}">
                  <a16:creationId xmlns:a16="http://schemas.microsoft.com/office/drawing/2014/main" id="{D679E432-A914-A849-2059-31AAEE3A0885}"/>
                </a:ext>
              </a:extLst>
            </p:cNvPr>
            <p:cNvSpPr/>
            <p:nvPr/>
          </p:nvSpPr>
          <p:spPr>
            <a:xfrm>
              <a:off x="1439258" y="2318622"/>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a:t>
              </a:r>
              <a:r>
                <a:rPr lang="tr-TR" sz="2400" dirty="0">
                  <a:solidFill>
                    <a:prstClr val="black"/>
                  </a:solidFill>
                  <a:latin typeface="Verdana" panose="020B0604030504040204" pitchFamily="34" charset="0"/>
                  <a:ea typeface="Verdana" panose="020B0604030504040204" pitchFamily="34" charset="0"/>
                  <a:cs typeface="Verdana" panose="020B0604030504040204" pitchFamily="34" charset="0"/>
                </a:rPr>
                <a:t>0</a:t>
              </a: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6" name="Rectangle 67">
              <a:extLst>
                <a:ext uri="{FF2B5EF4-FFF2-40B4-BE49-F238E27FC236}">
                  <a16:creationId xmlns:a16="http://schemas.microsoft.com/office/drawing/2014/main" id="{86C34502-D7D3-1A85-9C97-154B8E543685}"/>
                </a:ext>
              </a:extLst>
            </p:cNvPr>
            <p:cNvSpPr/>
            <p:nvPr/>
          </p:nvSpPr>
          <p:spPr>
            <a:xfrm>
              <a:off x="1439258" y="3657649"/>
              <a:ext cx="6278880" cy="649632"/>
            </a:xfrm>
            <a:prstGeom prst="rect">
              <a:avLst/>
            </a:prstGeom>
            <a:solidFill>
              <a:schemeClr val="accent4">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a:t>
              </a:r>
              <a:r>
                <a:rPr lang="tr-TR" sz="2400" dirty="0">
                  <a:solidFill>
                    <a:prstClr val="black"/>
                  </a:solidFill>
                  <a:latin typeface="Verdana" panose="020B0604030504040204" pitchFamily="34" charset="0"/>
                  <a:ea typeface="Verdana" panose="020B0604030504040204" pitchFamily="34" charset="0"/>
                  <a:cs typeface="Verdana" panose="020B0604030504040204" pitchFamily="34" charset="0"/>
                </a:rPr>
                <a:t>2</a:t>
              </a:r>
              <a:endPar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38" name="Group 11">
            <a:extLst>
              <a:ext uri="{FF2B5EF4-FFF2-40B4-BE49-F238E27FC236}">
                <a16:creationId xmlns:a16="http://schemas.microsoft.com/office/drawing/2014/main" id="{97127F36-CC86-6FD8-A7FB-8A967E62F631}"/>
              </a:ext>
            </a:extLst>
          </p:cNvPr>
          <p:cNvGrpSpPr/>
          <p:nvPr/>
        </p:nvGrpSpPr>
        <p:grpSpPr>
          <a:xfrm>
            <a:off x="5376837" y="1773779"/>
            <a:ext cx="2368212" cy="1733251"/>
            <a:chOff x="5418087" y="2039174"/>
            <a:chExt cx="2368212" cy="1733251"/>
          </a:xfrm>
        </p:grpSpPr>
        <p:sp>
          <p:nvSpPr>
            <p:cNvPr id="40" name="Rectangle 101">
              <a:extLst>
                <a:ext uri="{FF2B5EF4-FFF2-40B4-BE49-F238E27FC236}">
                  <a16:creationId xmlns:a16="http://schemas.microsoft.com/office/drawing/2014/main" id="{556BD9A3-C02F-880A-06C9-378F5A507251}"/>
                </a:ext>
              </a:extLst>
            </p:cNvPr>
            <p:cNvSpPr/>
            <p:nvPr/>
          </p:nvSpPr>
          <p:spPr>
            <a:xfrm>
              <a:off x="5974585" y="2039174"/>
              <a:ext cx="181171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accent3">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Victim Row</a:t>
              </a:r>
            </a:p>
          </p:txBody>
        </p:sp>
        <p:sp>
          <p:nvSpPr>
            <p:cNvPr id="41" name="Rectangle 102">
              <a:extLst>
                <a:ext uri="{FF2B5EF4-FFF2-40B4-BE49-F238E27FC236}">
                  <a16:creationId xmlns:a16="http://schemas.microsoft.com/office/drawing/2014/main" id="{2871C61C-5C6F-460E-ADE4-BE02379D3E7A}"/>
                </a:ext>
              </a:extLst>
            </p:cNvPr>
            <p:cNvSpPr/>
            <p:nvPr/>
          </p:nvSpPr>
          <p:spPr>
            <a:xfrm>
              <a:off x="5974585" y="3372315"/>
              <a:ext cx="181171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accent3">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Victim Row</a:t>
              </a:r>
            </a:p>
          </p:txBody>
        </p:sp>
        <p:sp>
          <p:nvSpPr>
            <p:cNvPr id="43" name="Rectangle 90">
              <a:extLst>
                <a:ext uri="{FF2B5EF4-FFF2-40B4-BE49-F238E27FC236}">
                  <a16:creationId xmlns:a16="http://schemas.microsoft.com/office/drawing/2014/main" id="{47DD08D8-29F6-5F7F-BE28-0256EA3745D2}"/>
                </a:ext>
              </a:extLst>
            </p:cNvPr>
            <p:cNvSpPr/>
            <p:nvPr/>
          </p:nvSpPr>
          <p:spPr>
            <a:xfrm>
              <a:off x="5418087" y="2685155"/>
              <a:ext cx="236635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Aggressor Row</a:t>
              </a:r>
            </a:p>
          </p:txBody>
        </p:sp>
      </p:grpSp>
      <p:grpSp>
        <p:nvGrpSpPr>
          <p:cNvPr id="44" name="Group 47">
            <a:extLst>
              <a:ext uri="{FF2B5EF4-FFF2-40B4-BE49-F238E27FC236}">
                <a16:creationId xmlns:a16="http://schemas.microsoft.com/office/drawing/2014/main" id="{694CBC67-0FBB-3CCF-CF81-B8FA9BA5616B}"/>
              </a:ext>
            </a:extLst>
          </p:cNvPr>
          <p:cNvGrpSpPr/>
          <p:nvPr/>
        </p:nvGrpSpPr>
        <p:grpSpPr>
          <a:xfrm>
            <a:off x="1436070" y="2308977"/>
            <a:ext cx="6271453" cy="649632"/>
            <a:chOff x="1428644" y="2604952"/>
            <a:chExt cx="6286713" cy="649632"/>
          </a:xfrm>
        </p:grpSpPr>
        <p:sp>
          <p:nvSpPr>
            <p:cNvPr id="45" name="Rectangle 48">
              <a:extLst>
                <a:ext uri="{FF2B5EF4-FFF2-40B4-BE49-F238E27FC236}">
                  <a16:creationId xmlns:a16="http://schemas.microsoft.com/office/drawing/2014/main" id="{357DAA58-AF67-A609-C73D-8A6CB375490D}"/>
                </a:ext>
              </a:extLst>
            </p:cNvPr>
            <p:cNvSpPr/>
            <p:nvPr/>
          </p:nvSpPr>
          <p:spPr>
            <a:xfrm>
              <a:off x="1434175" y="2604952"/>
              <a:ext cx="6281182" cy="649632"/>
            </a:xfrm>
            <a:prstGeom prst="rect">
              <a:avLst/>
            </a:pr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2</a:t>
              </a:r>
            </a:p>
          </p:txBody>
        </p:sp>
        <p:sp>
          <p:nvSpPr>
            <p:cNvPr id="46" name="Content Placeholder 2">
              <a:extLst>
                <a:ext uri="{FF2B5EF4-FFF2-40B4-BE49-F238E27FC236}">
                  <a16:creationId xmlns:a16="http://schemas.microsoft.com/office/drawing/2014/main" id="{508D7705-F87C-FC9B-452C-1E790C23DB00}"/>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open</a:t>
              </a:r>
            </a:p>
          </p:txBody>
        </p:sp>
      </p:grpSp>
      <p:sp>
        <p:nvSpPr>
          <p:cNvPr id="47" name="Rectangle 50">
            <a:extLst>
              <a:ext uri="{FF2B5EF4-FFF2-40B4-BE49-F238E27FC236}">
                <a16:creationId xmlns:a16="http://schemas.microsoft.com/office/drawing/2014/main" id="{0B3F1492-E563-350F-09CA-7EC81B9CCF4A}"/>
              </a:ext>
            </a:extLst>
          </p:cNvPr>
          <p:cNvSpPr/>
          <p:nvPr/>
        </p:nvSpPr>
        <p:spPr>
          <a:xfrm>
            <a:off x="1441587" y="2313816"/>
            <a:ext cx="6266955" cy="6496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Row 1</a:t>
            </a:r>
          </a:p>
        </p:txBody>
      </p:sp>
      <p:sp>
        <p:nvSpPr>
          <p:cNvPr id="48" name="Rectangle 7">
            <a:extLst>
              <a:ext uri="{FF2B5EF4-FFF2-40B4-BE49-F238E27FC236}">
                <a16:creationId xmlns:a16="http://schemas.microsoft.com/office/drawing/2014/main" id="{63C11850-D645-729B-4A47-88A3E03D9AB3}"/>
              </a:ext>
            </a:extLst>
          </p:cNvPr>
          <p:cNvSpPr/>
          <p:nvPr/>
        </p:nvSpPr>
        <p:spPr>
          <a:xfrm>
            <a:off x="579893" y="1082617"/>
            <a:ext cx="798421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DRAM Chip</a:t>
            </a:r>
            <a:endParaRPr kumimoji="0" lang="en-US" sz="2800" b="0"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9" name="Content Placeholder 2">
            <a:extLst>
              <a:ext uri="{FF2B5EF4-FFF2-40B4-BE49-F238E27FC236}">
                <a16:creationId xmlns:a16="http://schemas.microsoft.com/office/drawing/2014/main" id="{5853B8C1-D121-87CF-751C-47DD8392F010}"/>
              </a:ext>
            </a:extLst>
          </p:cNvPr>
          <p:cNvSpPr txBox="1">
            <a:spLocks/>
          </p:cNvSpPr>
          <p:nvPr/>
        </p:nvSpPr>
        <p:spPr>
          <a:xfrm>
            <a:off x="75990" y="4040875"/>
            <a:ext cx="8987622" cy="840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Refreshing</a:t>
            </a:r>
            <a:r>
              <a:rPr lang="en-US" sz="2800" dirty="0">
                <a:latin typeface="Verdana" panose="020B0604030504040204" pitchFamily="34" charset="0"/>
                <a:ea typeface="Verdana" panose="020B0604030504040204" pitchFamily="34" charset="0"/>
                <a:cs typeface="Verdana" panose="020B0604030504040204" pitchFamily="34" charset="0"/>
              </a:rPr>
              <a:t> potential victim rows </a:t>
            </a:r>
            <a:br>
              <a:rPr lang="en-US" sz="2800" dirty="0">
                <a:latin typeface="Verdana" panose="020B0604030504040204" pitchFamily="34" charset="0"/>
                <a:ea typeface="Verdana" panose="020B0604030504040204" pitchFamily="34" charset="0"/>
                <a:cs typeface="Verdana" panose="020B0604030504040204" pitchFamily="34" charset="0"/>
              </a:rPr>
            </a:br>
            <a:r>
              <a:rPr lang="en-US" sz="28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mitigates </a:t>
            </a:r>
            <a:r>
              <a:rPr lang="tr-TR" sz="2800" dirty="0" err="1">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read</a:t>
            </a:r>
            <a:r>
              <a:rPr lang="tr-TR" sz="28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 </a:t>
            </a:r>
            <a:r>
              <a:rPr lang="tr-TR" sz="2800" dirty="0" err="1">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disturbance</a:t>
            </a:r>
            <a:r>
              <a:rPr lang="tr-TR" sz="28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 </a:t>
            </a:r>
            <a:r>
              <a:rPr lang="tr-TR" sz="2800" dirty="0" err="1">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rPr>
              <a:t>bitflips</a:t>
            </a:r>
            <a:endParaRPr lang="en-US" sz="2800" dirty="0">
              <a:solidFill>
                <a:schemeClr val="accent4">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Rectangle 90">
            <a:extLst>
              <a:ext uri="{FF2B5EF4-FFF2-40B4-BE49-F238E27FC236}">
                <a16:creationId xmlns:a16="http://schemas.microsoft.com/office/drawing/2014/main" id="{93CBC47C-33D3-0142-DD28-789B3FF0ADEF}"/>
              </a:ext>
            </a:extLst>
          </p:cNvPr>
          <p:cNvSpPr/>
          <p:nvPr/>
        </p:nvSpPr>
        <p:spPr>
          <a:xfrm>
            <a:off x="5364617" y="2428793"/>
            <a:ext cx="236635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chemeClr val="accent6">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Aggressor Row</a:t>
            </a:r>
          </a:p>
        </p:txBody>
      </p:sp>
      <p:sp>
        <p:nvSpPr>
          <p:cNvPr id="51" name="TextBox 50">
            <a:extLst>
              <a:ext uri="{FF2B5EF4-FFF2-40B4-BE49-F238E27FC236}">
                <a16:creationId xmlns:a16="http://schemas.microsoft.com/office/drawing/2014/main" id="{A1BE155D-42FE-AFC1-A9D3-F2A5FB038616}"/>
              </a:ext>
            </a:extLst>
          </p:cNvPr>
          <p:cNvSpPr txBox="1"/>
          <p:nvPr/>
        </p:nvSpPr>
        <p:spPr>
          <a:xfrm>
            <a:off x="3641297" y="6512883"/>
            <a:ext cx="1861407" cy="307777"/>
          </a:xfrm>
          <a:prstGeom prst="rect">
            <a:avLst/>
          </a:prstGeom>
          <a:noFill/>
        </p:spPr>
        <p:txBody>
          <a:bodyPr wrap="none" rtlCol="0">
            <a:spAutoFit/>
          </a:bodyPr>
          <a:lstStyle/>
          <a:p>
            <a:pPr algn="l"/>
            <a:r>
              <a:rPr lang="en-CH" sz="1400" b="1" dirty="0">
                <a:solidFill>
                  <a:srgbClr val="85319F"/>
                </a:solidFill>
                <a:latin typeface="Verdana" panose="020B0604030504040204" pitchFamily="34" charset="0"/>
                <a:ea typeface="Verdana" panose="020B0604030504040204" pitchFamily="34" charset="0"/>
                <a:cs typeface="Verdana" panose="020B0604030504040204" pitchFamily="34" charset="0"/>
              </a:rPr>
              <a:t>[Kim+, ISCA’20]</a:t>
            </a:r>
          </a:p>
        </p:txBody>
      </p:sp>
      <p:sp>
        <p:nvSpPr>
          <p:cNvPr id="52" name="Content Placeholder 2">
            <a:extLst>
              <a:ext uri="{FF2B5EF4-FFF2-40B4-BE49-F238E27FC236}">
                <a16:creationId xmlns:a16="http://schemas.microsoft.com/office/drawing/2014/main" id="{EFE79FCA-91A4-B2F5-F045-625348DEEFFD}"/>
              </a:ext>
            </a:extLst>
          </p:cNvPr>
          <p:cNvSpPr txBox="1">
            <a:spLocks/>
          </p:cNvSpPr>
          <p:nvPr/>
        </p:nvSpPr>
        <p:spPr>
          <a:xfrm>
            <a:off x="0" y="5269346"/>
            <a:ext cx="9144000" cy="897089"/>
          </a:xfrm>
          <a:prstGeom prst="rect">
            <a:avLst/>
          </a:prstGeom>
          <a:solidFill>
            <a:srgbClr val="CDF2FF"/>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lnSpc>
                <a:spcPct val="100000"/>
              </a:lnSpc>
              <a:spcBef>
                <a:spcPct val="0"/>
              </a:spcBef>
              <a:spcAft>
                <a:spcPct val="0"/>
              </a:spcAft>
              <a:buNone/>
            </a:pPr>
            <a:r>
              <a:rPr lang="en-US" sz="2800" dirty="0">
                <a:latin typeface="Verdana" panose="020B0604030504040204" pitchFamily="34" charset="0"/>
                <a:ea typeface="Verdana" panose="020B0604030504040204" pitchFamily="34" charset="0"/>
                <a:cs typeface="Verdana" panose="020B0604030504040204" pitchFamily="34" charset="0"/>
              </a:rPr>
              <a:t>Requires </a:t>
            </a: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aggressor row activation count </a:t>
            </a:r>
            <a:br>
              <a:rPr lang="en-US" sz="2800" dirty="0">
                <a:latin typeface="Verdana" panose="020B0604030504040204" pitchFamily="34" charset="0"/>
                <a:ea typeface="Verdana" panose="020B0604030504040204" pitchFamily="34" charset="0"/>
                <a:cs typeface="Verdana" panose="020B0604030504040204" pitchFamily="34" charset="0"/>
              </a:rPr>
            </a:br>
            <a:r>
              <a:rPr lang="en-US" sz="2800" dirty="0">
                <a:latin typeface="Verdana" panose="020B0604030504040204" pitchFamily="34" charset="0"/>
                <a:ea typeface="Verdana" panose="020B0604030504040204" pitchFamily="34" charset="0"/>
                <a:cs typeface="Verdana" panose="020B0604030504040204" pitchFamily="34" charset="0"/>
              </a:rPr>
              <a:t>estimation or tracking</a:t>
            </a:r>
            <a:endParaRPr lang="tr-TR" sz="2800" dirty="0">
              <a:latin typeface="Verdana" panose="020B0604030504040204" pitchFamily="34" charset="0"/>
              <a:ea typeface="Verdana" panose="020B0604030504040204" pitchFamily="34" charset="0"/>
              <a:cs typeface="Verdana" panose="020B0604030504040204" pitchFamily="34" charset="0"/>
            </a:endParaRPr>
          </a:p>
        </p:txBody>
      </p:sp>
      <p:sp>
        <p:nvSpPr>
          <p:cNvPr id="53" name="Dikdörtgen 5">
            <a:extLst>
              <a:ext uri="{FF2B5EF4-FFF2-40B4-BE49-F238E27FC236}">
                <a16:creationId xmlns:a16="http://schemas.microsoft.com/office/drawing/2014/main" id="{FC31FBB4-C63F-98FB-9C55-4B60F1FCEFFD}"/>
              </a:ext>
            </a:extLst>
          </p:cNvPr>
          <p:cNvSpPr/>
          <p:nvPr/>
        </p:nvSpPr>
        <p:spPr>
          <a:xfrm>
            <a:off x="1362075" y="2195671"/>
            <a:ext cx="6419850" cy="852152"/>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4" name="İçerik Yer Tutucusu 9" descr="Uyarı düz dolguyla">
            <a:extLst>
              <a:ext uri="{FF2B5EF4-FFF2-40B4-BE49-F238E27FC236}">
                <a16:creationId xmlns:a16="http://schemas.microsoft.com/office/drawing/2014/main" id="{FD77FABF-BCBD-BC5E-F984-31F10557596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5092" y="2265700"/>
            <a:ext cx="731383" cy="731383"/>
          </a:xfrm>
        </p:spPr>
      </p:pic>
      <p:pic>
        <p:nvPicPr>
          <p:cNvPr id="55" name="İçerik Yer Tutucusu 9" descr="Uyarı düz dolguyla">
            <a:extLst>
              <a:ext uri="{FF2B5EF4-FFF2-40B4-BE49-F238E27FC236}">
                <a16:creationId xmlns:a16="http://schemas.microsoft.com/office/drawing/2014/main" id="{31147E2A-9124-0BF8-75D8-5A6F705A6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5352198"/>
            <a:ext cx="731383" cy="731383"/>
          </a:xfrm>
          <a:prstGeom prst="rect">
            <a:avLst/>
          </a:prstGeom>
        </p:spPr>
      </p:pic>
    </p:spTree>
    <p:extLst>
      <p:ext uri="{BB962C8B-B14F-4D97-AF65-F5344CB8AC3E}">
        <p14:creationId xmlns:p14="http://schemas.microsoft.com/office/powerpoint/2010/main" val="126237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26" presetClass="emph" presetSubtype="0" fill="hold" nodeType="withEffect">
                                  <p:stCondLst>
                                    <p:cond delay="0"/>
                                  </p:stCondLst>
                                  <p:childTnLst>
                                    <p:animEffect transition="out" filter="fade">
                                      <p:cBhvr>
                                        <p:cTn id="10" dur="500" tmFilter="0, 0; .2, .5; .8, .5; 1, 0"/>
                                        <p:tgtEl>
                                          <p:spTgt spid="33"/>
                                        </p:tgtEl>
                                      </p:cBhvr>
                                    </p:animEffect>
                                    <p:animScale>
                                      <p:cBhvr>
                                        <p:cTn id="11" dur="250" autoRev="1" fill="hold"/>
                                        <p:tgtEl>
                                          <p:spTgt spid="3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679D90-57FE-3717-CECC-904B5A1626FA}"/>
              </a:ext>
            </a:extLst>
          </p:cNvPr>
          <p:cNvSpPr>
            <a:spLocks noGrp="1"/>
          </p:cNvSpPr>
          <p:nvPr>
            <p:ph type="title"/>
          </p:nvPr>
        </p:nvSpPr>
        <p:spPr/>
        <p:txBody>
          <a:bodyPr/>
          <a:lstStyle/>
          <a:p>
            <a:r>
              <a:rPr lang="en-US" dirty="0"/>
              <a:t>Problem &amp; Goal</a:t>
            </a:r>
            <a:endParaRPr lang="tr-TR" dirty="0"/>
          </a:p>
        </p:txBody>
      </p:sp>
      <p:sp>
        <p:nvSpPr>
          <p:cNvPr id="8" name="Content Placeholder 2">
            <a:extLst>
              <a:ext uri="{FF2B5EF4-FFF2-40B4-BE49-F238E27FC236}">
                <a16:creationId xmlns:a16="http://schemas.microsoft.com/office/drawing/2014/main" id="{40BF8CE7-920C-0A83-F01D-301D14C868D7}"/>
              </a:ext>
            </a:extLst>
          </p:cNvPr>
          <p:cNvSpPr txBox="1">
            <a:spLocks/>
          </p:cNvSpPr>
          <p:nvPr/>
        </p:nvSpPr>
        <p:spPr>
          <a:xfrm>
            <a:off x="0" y="4019107"/>
            <a:ext cx="9144000" cy="1625986"/>
          </a:xfrm>
          <a:prstGeom prst="rect">
            <a:avLst/>
          </a:prstGeom>
          <a:solidFill>
            <a:schemeClr val="accent3">
              <a:lumMod val="20000"/>
              <a:lumOff val="80000"/>
            </a:schemeClr>
          </a:solidFill>
          <a:ln w="28575">
            <a:solidFill>
              <a:schemeClr val="tx1"/>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600"/>
              </a:spcBef>
              <a:buNone/>
            </a:pPr>
            <a:r>
              <a:rPr lang="en-US" sz="2200"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Prevent </a:t>
            </a:r>
            <a:r>
              <a:rPr lang="en-US" sz="2200" dirty="0" err="1">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RowHammer</a:t>
            </a:r>
            <a:r>
              <a:rPr lang="en-US" sz="2200" dirty="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 bitflips </a:t>
            </a:r>
            <a:br>
              <a:rPr 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200"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at low performance, energy, and area cost </a:t>
            </a:r>
            <a:br>
              <a:rPr 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especially at </a:t>
            </a:r>
            <a:r>
              <a:rPr lang="en-US" sz="22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very low </a:t>
            </a:r>
            <a:r>
              <a:rPr lang="en-US" sz="2200" dirty="0" err="1">
                <a:solidFill>
                  <a:prstClr val="black"/>
                </a:solidFill>
                <a:latin typeface="Verdana" panose="020B0604030504040204" pitchFamily="34" charset="0"/>
                <a:ea typeface="Verdana" panose="020B0604030504040204" pitchFamily="34" charset="0"/>
                <a:cs typeface="Verdana" panose="020B0604030504040204" pitchFamily="34" charset="0"/>
              </a:rPr>
              <a:t>RowHammer</a:t>
            </a:r>
            <a:r>
              <a:rPr 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 thresholds </a:t>
            </a:r>
            <a:br>
              <a:rPr 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br>
            <a:r>
              <a:rPr lang="en-US" sz="2200" dirty="0">
                <a:solidFill>
                  <a:prstClr val="black"/>
                </a:solidFill>
                <a:latin typeface="Verdana" panose="020B0604030504040204" pitchFamily="34" charset="0"/>
                <a:ea typeface="Verdana" panose="020B0604030504040204" pitchFamily="34" charset="0"/>
                <a:cs typeface="Verdana" panose="020B0604030504040204" pitchFamily="34" charset="0"/>
              </a:rPr>
              <a:t>(e.g., 125 aggressor row activations induce a bitflip)</a:t>
            </a:r>
          </a:p>
        </p:txBody>
      </p:sp>
      <p:sp>
        <p:nvSpPr>
          <p:cNvPr id="9" name="Dikdörtgen 7">
            <a:extLst>
              <a:ext uri="{FF2B5EF4-FFF2-40B4-BE49-F238E27FC236}">
                <a16:creationId xmlns:a16="http://schemas.microsoft.com/office/drawing/2014/main" id="{1D3E208F-1D67-61F3-C8B4-7BCCE52BC3D7}"/>
              </a:ext>
            </a:extLst>
          </p:cNvPr>
          <p:cNvSpPr/>
          <p:nvPr/>
        </p:nvSpPr>
        <p:spPr bwMode="auto">
          <a:xfrm>
            <a:off x="-2199" y="1816507"/>
            <a:ext cx="9144000" cy="1022386"/>
          </a:xfrm>
          <a:prstGeom prst="rect">
            <a:avLst/>
          </a:prstGeom>
          <a:solidFill>
            <a:schemeClr val="accent5">
              <a:lumMod val="20000"/>
              <a:lumOff val="80000"/>
            </a:schemeClr>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No</a:t>
            </a:r>
            <a:r>
              <a:rPr kumimoji="0" lang="en-US" sz="220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existing mitigation technique prevents </a:t>
            </a:r>
            <a:r>
              <a:rPr kumimoji="0" lang="en-US" sz="2200" i="0" u="none" strike="noStrike" cap="none" normalizeH="0" baseline="0" dirty="0" err="1">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RowHammer</a:t>
            </a:r>
            <a:r>
              <a:rPr kumimoji="0" lang="en-US" sz="220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bitflips </a:t>
            </a:r>
            <a:br>
              <a:rPr kumimoji="0" lang="en-US" sz="220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br>
            <a:r>
              <a:rPr kumimoji="0" lang="en-US" sz="2200" i="0" u="none" strike="noStrike" cap="none" normalizeH="0" baseline="0" dirty="0">
                <a:ln>
                  <a:noFill/>
                </a:ln>
                <a:solidFill>
                  <a:schemeClr val="accent4">
                    <a:lumMod val="75000"/>
                  </a:schemeClr>
                </a:solidFill>
                <a:effectLst/>
                <a:latin typeface="Verdana" panose="020B0604030504040204" pitchFamily="34" charset="0"/>
                <a:ea typeface="Verdana" panose="020B0604030504040204" pitchFamily="34" charset="0"/>
                <a:cs typeface="Verdana" panose="020B0604030504040204" pitchFamily="34" charset="0"/>
              </a:rPr>
              <a:t>at low area, performance and energy costs</a:t>
            </a:r>
          </a:p>
        </p:txBody>
      </p:sp>
      <p:sp>
        <p:nvSpPr>
          <p:cNvPr id="10" name="Rounded Rectangle 9">
            <a:extLst>
              <a:ext uri="{FF2B5EF4-FFF2-40B4-BE49-F238E27FC236}">
                <a16:creationId xmlns:a16="http://schemas.microsoft.com/office/drawing/2014/main" id="{5D7D17B9-5E8B-CF3F-2F11-CC21C2E3C46E}"/>
              </a:ext>
            </a:extLst>
          </p:cNvPr>
          <p:cNvSpPr/>
          <p:nvPr/>
        </p:nvSpPr>
        <p:spPr>
          <a:xfrm>
            <a:off x="3478191" y="1548535"/>
            <a:ext cx="2183219" cy="404037"/>
          </a:xfrm>
          <a:prstGeom prst="roundRect">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4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Problem</a:t>
            </a:r>
          </a:p>
        </p:txBody>
      </p:sp>
      <p:sp>
        <p:nvSpPr>
          <p:cNvPr id="11" name="Rounded Rectangle 10">
            <a:extLst>
              <a:ext uri="{FF2B5EF4-FFF2-40B4-BE49-F238E27FC236}">
                <a16:creationId xmlns:a16="http://schemas.microsoft.com/office/drawing/2014/main" id="{45BB66C2-B5B2-AEF3-73C4-0E0F3B6E8953}"/>
              </a:ext>
            </a:extLst>
          </p:cNvPr>
          <p:cNvSpPr/>
          <p:nvPr/>
        </p:nvSpPr>
        <p:spPr>
          <a:xfrm>
            <a:off x="3478190" y="3749475"/>
            <a:ext cx="2183219" cy="404037"/>
          </a:xfrm>
          <a:prstGeom prst="roundRect">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400" b="1"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Goal</a:t>
            </a:r>
          </a:p>
        </p:txBody>
      </p:sp>
    </p:spTree>
    <p:extLst>
      <p:ext uri="{BB962C8B-B14F-4D97-AF65-F5344CB8AC3E}">
        <p14:creationId xmlns:p14="http://schemas.microsoft.com/office/powerpoint/2010/main" val="28858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Verdana" panose="020B0604030504040204" pitchFamily="34" charset="0"/>
            <a:ea typeface="Verdana" panose="020B0604030504040204" pitchFamily="34" charset="0"/>
            <a:cs typeface="Verdana" panose="020B060403050404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10282</TotalTime>
  <Words>5907</Words>
  <Application>Microsoft Macintosh PowerPoint</Application>
  <PresentationFormat>On-screen Show (4:3)</PresentationFormat>
  <Paragraphs>845</Paragraphs>
  <Slides>54</Slides>
  <Notes>46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Cambria</vt:lpstr>
      <vt:lpstr>Menlo</vt:lpstr>
      <vt:lpstr>Tahoma</vt:lpstr>
      <vt:lpstr>Verdana</vt:lpstr>
      <vt:lpstr>Office Theme</vt:lpstr>
      <vt:lpstr>ABACuS All-Bank Activation Counters for Scalable  and Low Overhead RowHammer Mitigation</vt:lpstr>
      <vt:lpstr>Outline</vt:lpstr>
      <vt:lpstr>Outline</vt:lpstr>
      <vt:lpstr>DRAM Organization</vt:lpstr>
      <vt:lpstr>DRAM Read Disturbance</vt:lpstr>
      <vt:lpstr>Read Disturbance Worsens</vt:lpstr>
      <vt:lpstr>Read Disturbance Mitigation Approaches</vt:lpstr>
      <vt:lpstr>Preventive Refresh</vt:lpstr>
      <vt:lpstr>Problem &amp; Goal</vt:lpstr>
      <vt:lpstr>Outline</vt:lpstr>
      <vt:lpstr>Key Observation</vt:lpstr>
      <vt:lpstr>Explanation for the Key Observation</vt:lpstr>
      <vt:lpstr>Sibling Row Activation Count for RowHammer Threshold = 500</vt:lpstr>
      <vt:lpstr>Sibling Row Activation Count for RowHammer Threshold = 125</vt:lpstr>
      <vt:lpstr>Existing Per-Bank Activation Counters Induce High Storage Overhead</vt:lpstr>
      <vt:lpstr>ABACuS: Key Idea</vt:lpstr>
      <vt:lpstr>Maximum Activation Count</vt:lpstr>
      <vt:lpstr>ABACuS Counting Algorithm</vt:lpstr>
      <vt:lpstr>ABACuS: Implementation</vt:lpstr>
      <vt:lpstr>Outline</vt:lpstr>
      <vt:lpstr>Evaluation Methodology</vt:lpstr>
      <vt:lpstr>Single-Core Performance and Energy</vt:lpstr>
      <vt:lpstr>8-Core Performance Comparison</vt:lpstr>
      <vt:lpstr>8-Core Performance Comparison</vt:lpstr>
      <vt:lpstr>8-Core DRAM Energy Comparison</vt:lpstr>
      <vt:lpstr>Area Overhead</vt:lpstr>
      <vt:lpstr>More in the Paper</vt:lpstr>
      <vt:lpstr>The Paper</vt:lpstr>
      <vt:lpstr>Outline</vt:lpstr>
      <vt:lpstr>ABACuS Summary</vt:lpstr>
      <vt:lpstr>Extended Version on arXiv</vt:lpstr>
      <vt:lpstr>ABACuS is Open Source and Artifact Evaluated</vt:lpstr>
      <vt:lpstr>ABACuS All-Bank Activation Counters for Scalable  and Low Overhead RowHammer Mitigation</vt:lpstr>
      <vt:lpstr>PowerPoint Presentation</vt:lpstr>
      <vt:lpstr>ABACuS Summary</vt:lpstr>
      <vt:lpstr>DRAM Organization</vt:lpstr>
      <vt:lpstr>Preventive-Refresh-Based Mitigations</vt:lpstr>
      <vt:lpstr>Number of sibling rows activated  before one sibling row is activated again</vt:lpstr>
      <vt:lpstr>ABACuS: Key Components</vt:lpstr>
      <vt:lpstr>ABACuS: Operation</vt:lpstr>
      <vt:lpstr>ABACuS: Operation (I)</vt:lpstr>
      <vt:lpstr>ABACuS: Operation (II)</vt:lpstr>
      <vt:lpstr>Area, Energy, and Power</vt:lpstr>
      <vt:lpstr>DRAM Address Mapping Function</vt:lpstr>
      <vt:lpstr>Key Configuration Parameters of RowHammer Mitigations</vt:lpstr>
      <vt:lpstr>Single Core Performance  and DRAM Energy</vt:lpstr>
      <vt:lpstr>Sensitivity to Number of ABACuS Counters</vt:lpstr>
      <vt:lpstr>Sensitivity to Number of Banks</vt:lpstr>
      <vt:lpstr>Performance Under Adversarial Workloads</vt:lpstr>
      <vt:lpstr>Sensitivity to Address Mapping</vt:lpstr>
      <vt:lpstr>Limitations of Target Row Refresh</vt:lpstr>
      <vt:lpstr>Applicability to Other Mitigations</vt:lpstr>
      <vt:lpstr>Industry Solutions to Read Disturbance: Per Row Activation Counting (PRAC)</vt:lpstr>
      <vt:lpstr>PRAC is NOT the Silver Bullet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E2E In-DRAM Computation Framework</dc:title>
  <dc:creator>Ataberk Olgun</dc:creator>
  <cp:lastModifiedBy>Olgun  Ataberk</cp:lastModifiedBy>
  <cp:revision>4181</cp:revision>
  <dcterms:created xsi:type="dcterms:W3CDTF">2020-10-13T05:06:54Z</dcterms:created>
  <dcterms:modified xsi:type="dcterms:W3CDTF">2024-08-15T13:38:02Z</dcterms:modified>
</cp:coreProperties>
</file>