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4.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8076" r:id="rId35"/>
    <p:sldMasterId id="2147488139" r:id="rId36"/>
    <p:sldMasterId id="2147488151" r:id="rId37"/>
    <p:sldMasterId id="2147488163" r:id="rId38"/>
    <p:sldMasterId id="2147488175" r:id="rId39"/>
  </p:sldMasterIdLst>
  <p:notesMasterIdLst>
    <p:notesMasterId r:id="rId103"/>
  </p:notesMasterIdLst>
  <p:handoutMasterIdLst>
    <p:handoutMasterId r:id="rId104"/>
  </p:handoutMasterIdLst>
  <p:sldIdLst>
    <p:sldId id="5972" r:id="rId40"/>
    <p:sldId id="5508" r:id="rId41"/>
    <p:sldId id="5498" r:id="rId42"/>
    <p:sldId id="5531" r:id="rId43"/>
    <p:sldId id="5500" r:id="rId44"/>
    <p:sldId id="5507" r:id="rId45"/>
    <p:sldId id="5877" r:id="rId46"/>
    <p:sldId id="5401" r:id="rId47"/>
    <p:sldId id="5875" r:id="rId48"/>
    <p:sldId id="5876" r:id="rId49"/>
    <p:sldId id="5529" r:id="rId50"/>
    <p:sldId id="5467" r:id="rId51"/>
    <p:sldId id="5533" r:id="rId52"/>
    <p:sldId id="5878" r:id="rId53"/>
    <p:sldId id="5501" r:id="rId54"/>
    <p:sldId id="5537" r:id="rId55"/>
    <p:sldId id="4766" r:id="rId56"/>
    <p:sldId id="4515" r:id="rId57"/>
    <p:sldId id="5468" r:id="rId58"/>
    <p:sldId id="5539" r:id="rId59"/>
    <p:sldId id="5865" r:id="rId60"/>
    <p:sldId id="5271" r:id="rId61"/>
    <p:sldId id="5272" r:id="rId62"/>
    <p:sldId id="5540" r:id="rId63"/>
    <p:sldId id="5871" r:id="rId64"/>
    <p:sldId id="5869" r:id="rId65"/>
    <p:sldId id="5817" r:id="rId66"/>
    <p:sldId id="5870" r:id="rId67"/>
    <p:sldId id="4696" r:id="rId68"/>
    <p:sldId id="5880" r:id="rId69"/>
    <p:sldId id="5872" r:id="rId70"/>
    <p:sldId id="5873" r:id="rId71"/>
    <p:sldId id="5532" r:id="rId72"/>
    <p:sldId id="5874" r:id="rId73"/>
    <p:sldId id="5969" r:id="rId74"/>
    <p:sldId id="5535" r:id="rId75"/>
    <p:sldId id="5243" r:id="rId76"/>
    <p:sldId id="5502" r:id="rId77"/>
    <p:sldId id="5879" r:id="rId78"/>
    <p:sldId id="5461" r:id="rId79"/>
    <p:sldId id="5528" r:id="rId80"/>
    <p:sldId id="5964" r:id="rId81"/>
    <p:sldId id="5525" r:id="rId82"/>
    <p:sldId id="5526" r:id="rId83"/>
    <p:sldId id="5970" r:id="rId84"/>
    <p:sldId id="5967" r:id="rId85"/>
    <p:sldId id="305" r:id="rId86"/>
    <p:sldId id="5965" r:id="rId87"/>
    <p:sldId id="5966" r:id="rId88"/>
    <p:sldId id="5273" r:id="rId89"/>
    <p:sldId id="5485" r:id="rId90"/>
    <p:sldId id="5274" r:id="rId91"/>
    <p:sldId id="5275" r:id="rId92"/>
    <p:sldId id="5276" r:id="rId93"/>
    <p:sldId id="434" r:id="rId94"/>
    <p:sldId id="5282" r:id="rId95"/>
    <p:sldId id="5284" r:id="rId96"/>
    <p:sldId id="338" r:id="rId97"/>
    <p:sldId id="5466" r:id="rId98"/>
    <p:sldId id="5538" r:id="rId99"/>
    <p:sldId id="5242" r:id="rId100"/>
    <p:sldId id="5504" r:id="rId101"/>
    <p:sldId id="5249" r:id="rId10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6020F"/>
    <a:srgbClr val="F98E88"/>
    <a:srgbClr val="0000FF"/>
    <a:srgbClr val="46687F"/>
    <a:srgbClr val="EED29A"/>
    <a:srgbClr val="F3B083"/>
    <a:srgbClr val="FC00FF"/>
    <a:srgbClr val="FF00C4"/>
    <a:srgbClr val="996600"/>
    <a:srgbClr val="00BA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3" autoAdjust="0"/>
    <p:restoredTop sz="89716" autoAdjust="0"/>
  </p:normalViewPr>
  <p:slideViewPr>
    <p:cSldViewPr>
      <p:cViewPr varScale="1">
        <p:scale>
          <a:sx n="86" d="100"/>
          <a:sy n="86" d="100"/>
        </p:scale>
        <p:origin x="151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6" Type="http://schemas.openxmlformats.org/officeDocument/2006/relationships/slideMaster" Target="slideMasters/slideMaster16.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80" Type="http://schemas.openxmlformats.org/officeDocument/2006/relationships/slide" Target="slides/slide41.xml"/><Relationship Id="rId85" Type="http://schemas.openxmlformats.org/officeDocument/2006/relationships/slide" Target="slides/slide4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slide" Target="slides/slide44.xml"/><Relationship Id="rId88" Type="http://schemas.openxmlformats.org/officeDocument/2006/relationships/slide" Target="slides/slide49.xml"/><Relationship Id="rId91" Type="http://schemas.openxmlformats.org/officeDocument/2006/relationships/slide" Target="slides/slide52.xml"/><Relationship Id="rId96"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61" Type="http://schemas.openxmlformats.org/officeDocument/2006/relationships/slide" Target="slides/slide22.xml"/><Relationship Id="rId82" Type="http://schemas.openxmlformats.org/officeDocument/2006/relationships/slide" Target="slides/slide4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Nour%20Mohammed\Desktop\office%202013\With_Without_Pre-alignmen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Nour%20Mohammed\Desktop\office%202013\With_Without_Pre-alignmen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FFC000"/>
            </a:solidFill>
          </c:spPr>
          <c:dPt>
            <c:idx val="0"/>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2-98E5-4143-BBB7-E480641FD48F}"/>
              </c:ext>
            </c:extLst>
          </c:dPt>
          <c:dPt>
            <c:idx val="1"/>
            <c:bubble3D val="0"/>
            <c:explosion val="17"/>
            <c:spPr>
              <a:solidFill>
                <a:schemeClr val="bg1">
                  <a:lumMod val="50000"/>
                </a:schemeClr>
              </a:solidFill>
              <a:ln w="19050">
                <a:solidFill>
                  <a:schemeClr val="lt1"/>
                </a:solidFill>
              </a:ln>
              <a:effectLst/>
            </c:spPr>
            <c:extLst>
              <c:ext xmlns:c16="http://schemas.microsoft.com/office/drawing/2014/chart" uri="{C3380CC4-5D6E-409C-BE32-E72D297353CC}">
                <c16:uniqueId val="{00000001-98E5-4143-BBB7-E480641FD48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Read Mapping</c:v>
                </c:pt>
                <c:pt idx="1">
                  <c:v>Others</c:v>
                </c:pt>
              </c:strCache>
            </c:strRef>
          </c:cat>
          <c:val>
            <c:numRef>
              <c:f>Sheet1!$B$2:$B$3</c:f>
              <c:numCache>
                <c:formatCode>0%</c:formatCode>
                <c:ptCount val="2"/>
                <c:pt idx="0">
                  <c:v>0.71</c:v>
                </c:pt>
                <c:pt idx="1">
                  <c:v>0.28999999999999998</c:v>
                </c:pt>
              </c:numCache>
            </c:numRef>
          </c:val>
          <c:extLst>
            <c:ext xmlns:c16="http://schemas.microsoft.com/office/drawing/2014/chart" uri="{C3380CC4-5D6E-409C-BE32-E72D297353CC}">
              <c16:uniqueId val="{00000000-98E5-4143-BBB7-E480641FD48F}"/>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017246786856"/>
          <c:y val="0.19062499999999999"/>
          <c:w val="0.67255571994620544"/>
          <c:h val="0.80625000000000002"/>
        </c:manualLayout>
      </c:layout>
      <c:doughnutChart>
        <c:varyColors val="1"/>
        <c:ser>
          <c:idx val="0"/>
          <c:order val="0"/>
          <c:tx>
            <c:strRef>
              <c:f>Sheet1!$B$1</c:f>
              <c:strCache>
                <c:ptCount val="1"/>
                <c:pt idx="0">
                  <c:v>Sales</c:v>
                </c:pt>
              </c:strCache>
            </c:strRef>
          </c:tx>
          <c:dPt>
            <c:idx val="0"/>
            <c:bubble3D val="0"/>
            <c:spPr>
              <a:solidFill>
                <a:srgbClr val="0070C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DEE-F341-8ADF-1897A5A91B4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9DEE-F341-8ADF-1897A5A91B48}"/>
              </c:ext>
            </c:extLst>
          </c:dPt>
          <c:dPt>
            <c:idx val="2"/>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9DEE-F341-8ADF-1897A5A91B4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DEE-F341-8ADF-1897A5A91B48}"/>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DEE-F341-8ADF-1897A5A91B48}"/>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1-9DEE-F341-8ADF-1897A5A91B48}"/>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6="http://schemas.microsoft.com/office/drawing/2014/chart" uri="{C3380CC4-5D6E-409C-BE32-E72D297353CC}">
                  <c16:uniqueId val="{00000002-9DEE-F341-8ADF-1897A5A91B48}"/>
                </c:ext>
              </c:extLst>
            </c:dLbl>
            <c:dLbl>
              <c:idx val="3"/>
              <c:layout>
                <c:manualLayout>
                  <c:x val="-0.22171862761357872"/>
                  <c:y val="-9.0624999999999997E-2"/>
                </c:manualLayout>
              </c:layout>
              <c:showLegendKey val="0"/>
              <c:showVal val="0"/>
              <c:showCatName val="1"/>
              <c:showSerName val="0"/>
              <c:showPercent val="1"/>
              <c:showBubbleSize val="0"/>
              <c:extLst>
                <c:ext xmlns:c15="http://schemas.microsoft.com/office/drawing/2012/chart" uri="{CE6537A1-D6FC-4f65-9D91-7224C49458BB}">
                  <c15:layout>
                    <c:manualLayout>
                      <c:w val="0.20018970151876164"/>
                      <c:h val="0.21"/>
                    </c:manualLayout>
                  </c15:layout>
                </c:ext>
                <c:ext xmlns:c16="http://schemas.microsoft.com/office/drawing/2014/chart" uri="{C3380CC4-5D6E-409C-BE32-E72D297353CC}">
                  <c16:uniqueId val="{00000005-9DEE-F341-8ADF-1897A5A91B48}"/>
                </c:ext>
              </c:extLst>
            </c:dLbl>
            <c:dLbl>
              <c:idx val="4"/>
              <c:layout>
                <c:manualLayout>
                  <c:x val="0.10710387235768486"/>
                  <c:y val="-0.21824114173228346"/>
                </c:manualLayout>
              </c:layout>
              <c:spPr>
                <a:noFill/>
                <a:ln>
                  <a:noFill/>
                </a:ln>
                <a:effectLst/>
              </c:spPr>
              <c:txPr>
                <a:bodyPr rot="0" spcFirstLastPara="1" vertOverflow="ellipsis" vert="horz" wrap="square" lIns="38100" tIns="19050" rIns="38100" bIns="19050" anchor="ctr" anchorCtr="1">
                  <a:no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0348129586540177"/>
                      <c:h val="0.12250000000000001"/>
                    </c:manualLayout>
                  </c15:layout>
                </c:ext>
                <c:ext xmlns:c16="http://schemas.microsoft.com/office/drawing/2014/chart" uri="{C3380CC4-5D6E-409C-BE32-E72D297353CC}">
                  <c16:uniqueId val="{00000003-9DEE-F341-8ADF-1897A5A91B48}"/>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KSW2</c:v>
                </c:pt>
                <c:pt idx="1">
                  <c:v>Seed Chaining</c:v>
                </c:pt>
                <c:pt idx="2">
                  <c:v>Sorting Seeds</c:v>
                </c:pt>
                <c:pt idx="3">
                  <c:v>Collect Matching Seeds</c:v>
                </c:pt>
                <c:pt idx="4">
                  <c:v>Collect Minimizers</c:v>
                </c:pt>
              </c:strCache>
            </c:strRef>
          </c:cat>
          <c:val>
            <c:numRef>
              <c:f>Sheet1!$B$2:$B$6</c:f>
              <c:numCache>
                <c:formatCode>0%</c:formatCode>
                <c:ptCount val="5"/>
                <c:pt idx="0">
                  <c:v>0.46</c:v>
                </c:pt>
                <c:pt idx="1">
                  <c:v>0.16</c:v>
                </c:pt>
                <c:pt idx="2">
                  <c:v>0.28999999999999998</c:v>
                </c:pt>
                <c:pt idx="3">
                  <c:v>0.08</c:v>
                </c:pt>
                <c:pt idx="4">
                  <c:v>0.02</c:v>
                </c:pt>
              </c:numCache>
            </c:numRef>
          </c:val>
          <c:extLst>
            <c:ext xmlns:c16="http://schemas.microsoft.com/office/drawing/2014/chart" uri="{C3380CC4-5D6E-409C-BE32-E72D297353CC}">
              <c16:uniqueId val="{00000000-9DEE-F341-8ADF-1897A5A91B48}"/>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3245844269466"/>
          <c:y val="3.6772171539979484E-2"/>
          <c:w val="0.86488976377952753"/>
          <c:h val="0.76136378767229773"/>
        </c:manualLayout>
      </c:layout>
      <c:lineChart>
        <c:grouping val="standard"/>
        <c:varyColors val="0"/>
        <c:ser>
          <c:idx val="0"/>
          <c:order val="0"/>
          <c:tx>
            <c:strRef>
              <c:f>Sheet2!$D$1</c:f>
              <c:strCache>
                <c:ptCount val="1"/>
                <c:pt idx="0">
                  <c:v>Total processing time without pre-alignment (sec)</c:v>
                </c:pt>
              </c:strCache>
            </c:strRef>
          </c:tx>
          <c:spPr>
            <a:ln w="57150" cap="rnd">
              <a:solidFill>
                <a:schemeClr val="tx2"/>
              </a:solidFill>
              <a:round/>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Sheet2!$D$2:$D$41</c:f>
              <c:numCache>
                <c:formatCode>General</c:formatCode>
                <c:ptCount val="40"/>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numCache>
            </c:numRef>
          </c:val>
          <c:smooth val="0"/>
          <c:extLst>
            <c:ext xmlns:c16="http://schemas.microsoft.com/office/drawing/2014/chart" uri="{C3380CC4-5D6E-409C-BE32-E72D297353CC}">
              <c16:uniqueId val="{00000000-CEF4-CC48-AC73-1A6D7338BD89}"/>
            </c:ext>
          </c:extLst>
        </c:ser>
        <c:dLbls>
          <c:showLegendKey val="0"/>
          <c:showVal val="0"/>
          <c:showCatName val="0"/>
          <c:showSerName val="0"/>
          <c:showPercent val="0"/>
          <c:showBubbleSize val="0"/>
        </c:dLbls>
        <c:smooth val="0"/>
        <c:axId val="343514144"/>
        <c:axId val="343513752"/>
        <c:extLst>
          <c:ext xmlns:c15="http://schemas.microsoft.com/office/drawing/2012/chart" uri="{02D57815-91ED-43cb-92C2-25804820EDAC}">
            <c15:filteredLineSeries>
              <c15:ser>
                <c:idx val="1"/>
                <c:order val="1"/>
                <c:tx>
                  <c:strRef>
                    <c:extLst>
                      <c:ext uri="{02D57815-91ED-43cb-92C2-25804820EDAC}">
                        <c15:formulaRef>
                          <c15:sqref>Sheet2!$E$1</c15:sqref>
                        </c15:formulaRef>
                      </c:ext>
                    </c:extLst>
                    <c:strCache>
                      <c:ptCount val="1"/>
                      <c:pt idx="0">
                        <c:v>Total processing time with pre-alignment (sec)</c:v>
                      </c:pt>
                    </c:strCache>
                  </c:strRef>
                </c:tx>
                <c:spPr>
                  <a:ln w="57150" cap="rnd">
                    <a:solidFill>
                      <a:srgbClr val="FF0000"/>
                    </a:solidFill>
                    <a:round/>
                  </a:ln>
                  <a:effectLst/>
                </c:spPr>
                <c:marker>
                  <c:symbol val="none"/>
                </c:marker>
                <c:cat>
                  <c:multiLvlStrRef>
                    <c:extLst>
                      <c:ext uri="{02D57815-91ED-43cb-92C2-25804820EDAC}">
                        <c15:formulaRef>
                          <c15:sqref>Sheet2!$B$2:$C$41</c15:sqref>
                        </c15:formulaRef>
                      </c:ext>
                    </c:extLst>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extLst>
                      <c:ext uri="{02D57815-91ED-43cb-92C2-25804820EDAC}">
                        <c15:formulaRef>
                          <c15:sqref>Sheet2!$E$2:$E$41</c15:sqref>
                        </c15:formulaRef>
                      </c:ext>
                    </c:extLst>
                    <c:numCache>
                      <c:formatCode>General</c:formatCode>
                      <c:ptCount val="40"/>
                      <c:pt idx="0">
                        <c:v>5000</c:v>
                      </c:pt>
                      <c:pt idx="1">
                        <c:v>6999.9999999999991</c:v>
                      </c:pt>
                      <c:pt idx="2">
                        <c:v>9000</c:v>
                      </c:pt>
                      <c:pt idx="3">
                        <c:v>11000</c:v>
                      </c:pt>
                      <c:pt idx="4">
                        <c:v>13000</c:v>
                      </c:pt>
                      <c:pt idx="5">
                        <c:v>2500</c:v>
                      </c:pt>
                      <c:pt idx="6">
                        <c:v>4499.9999999999991</c:v>
                      </c:pt>
                      <c:pt idx="7">
                        <c:v>6500</c:v>
                      </c:pt>
                      <c:pt idx="8">
                        <c:v>8500</c:v>
                      </c:pt>
                      <c:pt idx="9">
                        <c:v>10500</c:v>
                      </c:pt>
                      <c:pt idx="10">
                        <c:v>1250</c:v>
                      </c:pt>
                      <c:pt idx="11">
                        <c:v>3249.9999999999991</c:v>
                      </c:pt>
                      <c:pt idx="12">
                        <c:v>5250</c:v>
                      </c:pt>
                      <c:pt idx="13">
                        <c:v>7250</c:v>
                      </c:pt>
                      <c:pt idx="14">
                        <c:v>9250</c:v>
                      </c:pt>
                      <c:pt idx="15">
                        <c:v>625</c:v>
                      </c:pt>
                      <c:pt idx="16">
                        <c:v>2624.9999999999991</c:v>
                      </c:pt>
                      <c:pt idx="17">
                        <c:v>4625</c:v>
                      </c:pt>
                      <c:pt idx="18">
                        <c:v>6625</c:v>
                      </c:pt>
                      <c:pt idx="19">
                        <c:v>8625</c:v>
                      </c:pt>
                      <c:pt idx="20">
                        <c:v>312.5</c:v>
                      </c:pt>
                      <c:pt idx="21">
                        <c:v>2312.4999999999991</c:v>
                      </c:pt>
                      <c:pt idx="22">
                        <c:v>4312.5</c:v>
                      </c:pt>
                      <c:pt idx="23">
                        <c:v>6312.5</c:v>
                      </c:pt>
                      <c:pt idx="24">
                        <c:v>8312.5</c:v>
                      </c:pt>
                      <c:pt idx="25">
                        <c:v>156.25</c:v>
                      </c:pt>
                      <c:pt idx="26">
                        <c:v>2156.2499999999991</c:v>
                      </c:pt>
                      <c:pt idx="27">
                        <c:v>4156.25</c:v>
                      </c:pt>
                      <c:pt idx="28">
                        <c:v>6156.25</c:v>
                      </c:pt>
                      <c:pt idx="29">
                        <c:v>8156.25</c:v>
                      </c:pt>
                      <c:pt idx="30">
                        <c:v>78.125</c:v>
                      </c:pt>
                      <c:pt idx="31">
                        <c:v>2078.1249999999991</c:v>
                      </c:pt>
                      <c:pt idx="32">
                        <c:v>4078.125</c:v>
                      </c:pt>
                      <c:pt idx="33">
                        <c:v>6078.125</c:v>
                      </c:pt>
                      <c:pt idx="34">
                        <c:v>8078.125</c:v>
                      </c:pt>
                      <c:pt idx="35">
                        <c:v>39.0625</c:v>
                      </c:pt>
                      <c:pt idx="36">
                        <c:v>2039.0624999999993</c:v>
                      </c:pt>
                      <c:pt idx="37">
                        <c:v>4039.0625</c:v>
                      </c:pt>
                      <c:pt idx="38">
                        <c:v>6039.0625</c:v>
                      </c:pt>
                      <c:pt idx="39">
                        <c:v>8039.0625</c:v>
                      </c:pt>
                    </c:numCache>
                  </c:numRef>
                </c:val>
                <c:smooth val="0"/>
                <c:extLst>
                  <c:ext xmlns:c16="http://schemas.microsoft.com/office/drawing/2014/chart" uri="{C3380CC4-5D6E-409C-BE32-E72D297353CC}">
                    <c16:uniqueId val="{00000001-CEF4-CC48-AC73-1A6D7338BD89}"/>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Sheet2!$F$1</c15:sqref>
                        </c15:formulaRef>
                      </c:ext>
                    </c:extLst>
                    <c:strCache>
                      <c:ptCount val="1"/>
                      <c:pt idx="0">
                        <c:v>Ideal processing time for 90% pre-alignment rejection percentage</c:v>
                      </c:pt>
                    </c:strCache>
                  </c:strRef>
                </c:tx>
                <c:spPr>
                  <a:ln w="288925" cap="flat" cmpd="sng">
                    <a:solidFill>
                      <a:schemeClr val="bg2">
                        <a:lumMod val="25000"/>
                        <a:alpha val="49000"/>
                      </a:schemeClr>
                    </a:solidFill>
                    <a:miter lim="800000"/>
                  </a:ln>
                  <a:effectLst/>
                </c:spPr>
                <c:marker>
                  <c:symbol val="none"/>
                </c:marker>
                <c:cat>
                  <c:multiLvlStrRef>
                    <c:extLst xmlns:c15="http://schemas.microsoft.com/office/drawing/2012/chart">
                      <c:ext xmlns:c15="http://schemas.microsoft.com/office/drawing/2012/chart" uri="{02D57815-91ED-43cb-92C2-25804820EDAC}">
                        <c15:formulaRef>
                          <c15:sqref>Sheet2!$B$2:$C$41</c15:sqref>
                        </c15:formulaRef>
                      </c:ext>
                    </c:extLst>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extLst xmlns:c15="http://schemas.microsoft.com/office/drawing/2012/chart">
                      <c:ext xmlns:c15="http://schemas.microsoft.com/office/drawing/2012/chart" uri="{02D57815-91ED-43cb-92C2-25804820EDAC}">
                        <c15:formulaRef>
                          <c15:sqref>Sheet2!$F$2:$F$41</c15:sqref>
                        </c15:formulaRef>
                      </c:ext>
                    </c:extLst>
                    <c:numCache>
                      <c:formatCode>General</c:formatCode>
                      <c:ptCount val="40"/>
                      <c:pt idx="0">
                        <c:v>6000</c:v>
                      </c:pt>
                      <c:pt idx="1">
                        <c:v>6000</c:v>
                      </c:pt>
                      <c:pt idx="2">
                        <c:v>6000</c:v>
                      </c:pt>
                      <c:pt idx="3">
                        <c:v>6000</c:v>
                      </c:pt>
                      <c:pt idx="4">
                        <c:v>6000</c:v>
                      </c:pt>
                      <c:pt idx="5">
                        <c:v>3499.9999999999995</c:v>
                      </c:pt>
                      <c:pt idx="6">
                        <c:v>3499.9999999999995</c:v>
                      </c:pt>
                      <c:pt idx="7">
                        <c:v>3499.9999999999995</c:v>
                      </c:pt>
                      <c:pt idx="8">
                        <c:v>3499.9999999999995</c:v>
                      </c:pt>
                      <c:pt idx="9">
                        <c:v>3499.9999999999995</c:v>
                      </c:pt>
                      <c:pt idx="10">
                        <c:v>2249.9999999999995</c:v>
                      </c:pt>
                      <c:pt idx="11">
                        <c:v>2249.9999999999995</c:v>
                      </c:pt>
                      <c:pt idx="12">
                        <c:v>2249.9999999999995</c:v>
                      </c:pt>
                      <c:pt idx="13">
                        <c:v>2249.9999999999995</c:v>
                      </c:pt>
                      <c:pt idx="14">
                        <c:v>2249.9999999999995</c:v>
                      </c:pt>
                      <c:pt idx="15">
                        <c:v>1624.9999999999995</c:v>
                      </c:pt>
                      <c:pt idx="16">
                        <c:v>1624.9999999999995</c:v>
                      </c:pt>
                      <c:pt idx="17">
                        <c:v>1624.9999999999995</c:v>
                      </c:pt>
                      <c:pt idx="18">
                        <c:v>1624.9999999999995</c:v>
                      </c:pt>
                      <c:pt idx="19">
                        <c:v>1624.9999999999995</c:v>
                      </c:pt>
                      <c:pt idx="20">
                        <c:v>1312.4999999999995</c:v>
                      </c:pt>
                      <c:pt idx="21">
                        <c:v>1312.4999999999995</c:v>
                      </c:pt>
                      <c:pt idx="22">
                        <c:v>1312.4999999999995</c:v>
                      </c:pt>
                      <c:pt idx="23">
                        <c:v>1312.4999999999995</c:v>
                      </c:pt>
                      <c:pt idx="24">
                        <c:v>1312.4999999999995</c:v>
                      </c:pt>
                      <c:pt idx="25">
                        <c:v>1156.2499999999995</c:v>
                      </c:pt>
                      <c:pt idx="26">
                        <c:v>1156.2499999999995</c:v>
                      </c:pt>
                      <c:pt idx="27">
                        <c:v>1156.2499999999995</c:v>
                      </c:pt>
                      <c:pt idx="28">
                        <c:v>1156.2499999999995</c:v>
                      </c:pt>
                      <c:pt idx="29">
                        <c:v>1156.2499999999995</c:v>
                      </c:pt>
                      <c:pt idx="30">
                        <c:v>1078.1249999999995</c:v>
                      </c:pt>
                      <c:pt idx="31">
                        <c:v>1078.1249999999995</c:v>
                      </c:pt>
                      <c:pt idx="32">
                        <c:v>1078.1249999999995</c:v>
                      </c:pt>
                      <c:pt idx="33">
                        <c:v>1078.1249999999995</c:v>
                      </c:pt>
                      <c:pt idx="34">
                        <c:v>1078.1249999999995</c:v>
                      </c:pt>
                      <c:pt idx="35">
                        <c:v>1039.0624999999995</c:v>
                      </c:pt>
                      <c:pt idx="36">
                        <c:v>1039.0624999999995</c:v>
                      </c:pt>
                      <c:pt idx="37">
                        <c:v>1039.0624999999995</c:v>
                      </c:pt>
                      <c:pt idx="38">
                        <c:v>1039.0624999999995</c:v>
                      </c:pt>
                      <c:pt idx="39">
                        <c:v>1039.0624999999995</c:v>
                      </c:pt>
                    </c:numCache>
                  </c:numRef>
                </c:val>
                <c:smooth val="1"/>
                <c:extLst xmlns:c15="http://schemas.microsoft.com/office/drawing/2012/chart">
                  <c:ext xmlns:c16="http://schemas.microsoft.com/office/drawing/2014/chart" uri="{C3380CC4-5D6E-409C-BE32-E72D297353CC}">
                    <c16:uniqueId val="{00000002-CEF4-CC48-AC73-1A6D7338BD89}"/>
                  </c:ext>
                </c:extLst>
              </c15:ser>
            </c15:filteredLineSeries>
          </c:ext>
        </c:extLst>
      </c:lineChart>
      <c:catAx>
        <c:axId val="343514144"/>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Pre-alignment rejected mapping percentage and speed compared to alignment step</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solidFill>
                <a:latin typeface="+mn-lt"/>
                <a:ea typeface="+mn-ea"/>
                <a:cs typeface="+mn-cs"/>
              </a:defRPr>
            </a:pPr>
            <a:endParaRPr lang="en-US"/>
          </a:p>
        </c:txPr>
        <c:crossAx val="343513752"/>
        <c:crosses val="autoZero"/>
        <c:auto val="1"/>
        <c:lblAlgn val="ctr"/>
        <c:lblOffset val="100"/>
        <c:noMultiLvlLbl val="0"/>
      </c:catAx>
      <c:valAx>
        <c:axId val="343513752"/>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dirty="0"/>
                  <a:t>Processing time (sec) for 1 million mappings</a:t>
                </a:r>
              </a:p>
            </c:rich>
          </c:tx>
          <c:layout>
            <c:manualLayout>
              <c:xMode val="edge"/>
              <c:yMode val="edge"/>
              <c:x val="1.1756671041119861E-2"/>
              <c:y val="9.174784383452666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cross"/>
        <c:minorTickMark val="cross"/>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43514144"/>
        <c:crosses val="autoZero"/>
        <c:crossBetween val="between"/>
      </c:valAx>
      <c:spPr>
        <a:solidFill>
          <a:schemeClr val="bg1"/>
        </a:solidFill>
        <a:ln>
          <a:noFill/>
        </a:ln>
        <a:effectLst/>
      </c:spPr>
    </c:plotArea>
    <c:legend>
      <c:legendPos val="b"/>
      <c:layout>
        <c:manualLayout>
          <c:xMode val="edge"/>
          <c:yMode val="edge"/>
          <c:x val="0.41573501749781283"/>
          <c:y val="4.5847104055367072E-2"/>
          <c:w val="0.56158541119860017"/>
          <c:h val="9.2970588306999627E-2"/>
        </c:manualLayout>
      </c:layout>
      <c:overlay val="0"/>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3245844269466"/>
          <c:y val="3.6772171539979484E-2"/>
          <c:w val="0.86488976377952753"/>
          <c:h val="0.76136378767229773"/>
        </c:manualLayout>
      </c:layout>
      <c:lineChart>
        <c:grouping val="standard"/>
        <c:varyColors val="0"/>
        <c:ser>
          <c:idx val="0"/>
          <c:order val="0"/>
          <c:tx>
            <c:strRef>
              <c:f>Sheet2!$D$1</c:f>
              <c:strCache>
                <c:ptCount val="1"/>
                <c:pt idx="0">
                  <c:v>Total processing time without pre-alignment (sec)</c:v>
                </c:pt>
              </c:strCache>
            </c:strRef>
          </c:tx>
          <c:spPr>
            <a:ln w="57150" cap="rnd">
              <a:solidFill>
                <a:schemeClr val="tx2"/>
              </a:solidFill>
              <a:round/>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Sheet2!$D$2:$D$41</c:f>
              <c:numCache>
                <c:formatCode>General</c:formatCode>
                <c:ptCount val="40"/>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pt idx="34">
                  <c:v>10000</c:v>
                </c:pt>
                <c:pt idx="35">
                  <c:v>10000</c:v>
                </c:pt>
                <c:pt idx="36">
                  <c:v>10000</c:v>
                </c:pt>
                <c:pt idx="37">
                  <c:v>10000</c:v>
                </c:pt>
                <c:pt idx="38">
                  <c:v>10000</c:v>
                </c:pt>
                <c:pt idx="39">
                  <c:v>10000</c:v>
                </c:pt>
              </c:numCache>
            </c:numRef>
          </c:val>
          <c:smooth val="0"/>
          <c:extLst>
            <c:ext xmlns:c16="http://schemas.microsoft.com/office/drawing/2014/chart" uri="{C3380CC4-5D6E-409C-BE32-E72D297353CC}">
              <c16:uniqueId val="{00000000-23CF-3D4D-8997-13CB5384B985}"/>
            </c:ext>
          </c:extLst>
        </c:ser>
        <c:ser>
          <c:idx val="1"/>
          <c:order val="1"/>
          <c:tx>
            <c:strRef>
              <c:f>Sheet2!$E$1</c:f>
              <c:strCache>
                <c:ptCount val="1"/>
                <c:pt idx="0">
                  <c:v>Total processing time with pre-alignment (sec)</c:v>
                </c:pt>
              </c:strCache>
            </c:strRef>
          </c:tx>
          <c:spPr>
            <a:ln w="57150" cap="rnd">
              <a:solidFill>
                <a:srgbClr val="FF0000"/>
              </a:solidFill>
              <a:round/>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Sheet2!$E$2:$E$41</c:f>
              <c:numCache>
                <c:formatCode>General</c:formatCode>
                <c:ptCount val="40"/>
                <c:pt idx="0">
                  <c:v>5000</c:v>
                </c:pt>
                <c:pt idx="1">
                  <c:v>6999.9999999999991</c:v>
                </c:pt>
                <c:pt idx="2">
                  <c:v>9000</c:v>
                </c:pt>
                <c:pt idx="3">
                  <c:v>11000</c:v>
                </c:pt>
                <c:pt idx="4">
                  <c:v>13000</c:v>
                </c:pt>
                <c:pt idx="5">
                  <c:v>2500</c:v>
                </c:pt>
                <c:pt idx="6">
                  <c:v>4499.9999999999991</c:v>
                </c:pt>
                <c:pt idx="7">
                  <c:v>6500</c:v>
                </c:pt>
                <c:pt idx="8">
                  <c:v>8500</c:v>
                </c:pt>
                <c:pt idx="9">
                  <c:v>10500</c:v>
                </c:pt>
                <c:pt idx="10">
                  <c:v>1250</c:v>
                </c:pt>
                <c:pt idx="11">
                  <c:v>3249.9999999999991</c:v>
                </c:pt>
                <c:pt idx="12">
                  <c:v>5250</c:v>
                </c:pt>
                <c:pt idx="13">
                  <c:v>7250</c:v>
                </c:pt>
                <c:pt idx="14">
                  <c:v>9250</c:v>
                </c:pt>
                <c:pt idx="15">
                  <c:v>625</c:v>
                </c:pt>
                <c:pt idx="16">
                  <c:v>2624.9999999999991</c:v>
                </c:pt>
                <c:pt idx="17">
                  <c:v>4625</c:v>
                </c:pt>
                <c:pt idx="18">
                  <c:v>6625</c:v>
                </c:pt>
                <c:pt idx="19">
                  <c:v>8625</c:v>
                </c:pt>
                <c:pt idx="20">
                  <c:v>312.5</c:v>
                </c:pt>
                <c:pt idx="21">
                  <c:v>2312.4999999999991</c:v>
                </c:pt>
                <c:pt idx="22">
                  <c:v>4312.5</c:v>
                </c:pt>
                <c:pt idx="23">
                  <c:v>6312.5</c:v>
                </c:pt>
                <c:pt idx="24">
                  <c:v>8312.5</c:v>
                </c:pt>
                <c:pt idx="25">
                  <c:v>156.25</c:v>
                </c:pt>
                <c:pt idx="26">
                  <c:v>2156.2499999999991</c:v>
                </c:pt>
                <c:pt idx="27">
                  <c:v>4156.25</c:v>
                </c:pt>
                <c:pt idx="28">
                  <c:v>6156.25</c:v>
                </c:pt>
                <c:pt idx="29">
                  <c:v>8156.25</c:v>
                </c:pt>
                <c:pt idx="30">
                  <c:v>78.125</c:v>
                </c:pt>
                <c:pt idx="31">
                  <c:v>2078.1249999999991</c:v>
                </c:pt>
                <c:pt idx="32">
                  <c:v>4078.125</c:v>
                </c:pt>
                <c:pt idx="33">
                  <c:v>6078.125</c:v>
                </c:pt>
                <c:pt idx="34">
                  <c:v>8078.125</c:v>
                </c:pt>
                <c:pt idx="35">
                  <c:v>39.0625</c:v>
                </c:pt>
                <c:pt idx="36">
                  <c:v>2039.0624999999993</c:v>
                </c:pt>
                <c:pt idx="37">
                  <c:v>4039.0625</c:v>
                </c:pt>
                <c:pt idx="38">
                  <c:v>6039.0625</c:v>
                </c:pt>
                <c:pt idx="39">
                  <c:v>8039.0625</c:v>
                </c:pt>
              </c:numCache>
            </c:numRef>
          </c:val>
          <c:smooth val="0"/>
          <c:extLst>
            <c:ext xmlns:c16="http://schemas.microsoft.com/office/drawing/2014/chart" uri="{C3380CC4-5D6E-409C-BE32-E72D297353CC}">
              <c16:uniqueId val="{00000001-23CF-3D4D-8997-13CB5384B985}"/>
            </c:ext>
          </c:extLst>
        </c:ser>
        <c:ser>
          <c:idx val="2"/>
          <c:order val="2"/>
          <c:tx>
            <c:strRef>
              <c:f>Sheet2!$F$1</c:f>
              <c:strCache>
                <c:ptCount val="1"/>
                <c:pt idx="0">
                  <c:v>Ideal processing time for 90% pre-alignment rejection percentage</c:v>
                </c:pt>
              </c:strCache>
            </c:strRef>
          </c:tx>
          <c:spPr>
            <a:ln w="288925" cap="flat" cmpd="sng">
              <a:solidFill>
                <a:schemeClr val="bg2">
                  <a:lumMod val="25000"/>
                  <a:alpha val="49000"/>
                </a:schemeClr>
              </a:solidFill>
              <a:miter lim="800000"/>
            </a:ln>
            <a:effectLst/>
          </c:spPr>
          <c:marker>
            <c:symbol val="none"/>
          </c:marker>
          <c:cat>
            <c:multiLvlStrRef>
              <c:f>Sheet2!$B$2:$C$41</c:f>
              <c:multiLvlStrCache>
                <c:ptCount val="40"/>
                <c:lvl>
                  <c:pt idx="0">
                    <c:v>100%</c:v>
                  </c:pt>
                  <c:pt idx="1">
                    <c:v>80%</c:v>
                  </c:pt>
                  <c:pt idx="2">
                    <c:v>60%</c:v>
                  </c:pt>
                  <c:pt idx="3">
                    <c:v>40%</c:v>
                  </c:pt>
                  <c:pt idx="4">
                    <c:v>20%</c:v>
                  </c:pt>
                  <c:pt idx="5">
                    <c:v>100%</c:v>
                  </c:pt>
                  <c:pt idx="6">
                    <c:v>80%</c:v>
                  </c:pt>
                  <c:pt idx="7">
                    <c:v>60%</c:v>
                  </c:pt>
                  <c:pt idx="8">
                    <c:v>40%</c:v>
                  </c:pt>
                  <c:pt idx="9">
                    <c:v>20%</c:v>
                  </c:pt>
                  <c:pt idx="10">
                    <c:v>100%</c:v>
                  </c:pt>
                  <c:pt idx="11">
                    <c:v>80%</c:v>
                  </c:pt>
                  <c:pt idx="12">
                    <c:v>60%</c:v>
                  </c:pt>
                  <c:pt idx="13">
                    <c:v>40%</c:v>
                  </c:pt>
                  <c:pt idx="14">
                    <c:v>20%</c:v>
                  </c:pt>
                  <c:pt idx="15">
                    <c:v>100%</c:v>
                  </c:pt>
                  <c:pt idx="16">
                    <c:v>80%</c:v>
                  </c:pt>
                  <c:pt idx="17">
                    <c:v>60%</c:v>
                  </c:pt>
                  <c:pt idx="18">
                    <c:v>40%</c:v>
                  </c:pt>
                  <c:pt idx="19">
                    <c:v>20%</c:v>
                  </c:pt>
                  <c:pt idx="20">
                    <c:v>100%</c:v>
                  </c:pt>
                  <c:pt idx="21">
                    <c:v>80%</c:v>
                  </c:pt>
                  <c:pt idx="22">
                    <c:v>60%</c:v>
                  </c:pt>
                  <c:pt idx="23">
                    <c:v>40%</c:v>
                  </c:pt>
                  <c:pt idx="24">
                    <c:v>20%</c:v>
                  </c:pt>
                  <c:pt idx="25">
                    <c:v>100%</c:v>
                  </c:pt>
                  <c:pt idx="26">
                    <c:v>80%</c:v>
                  </c:pt>
                  <c:pt idx="27">
                    <c:v>60%</c:v>
                  </c:pt>
                  <c:pt idx="28">
                    <c:v>40%</c:v>
                  </c:pt>
                  <c:pt idx="29">
                    <c:v>20%</c:v>
                  </c:pt>
                  <c:pt idx="30">
                    <c:v>100%</c:v>
                  </c:pt>
                  <c:pt idx="31">
                    <c:v>80%</c:v>
                  </c:pt>
                  <c:pt idx="32">
                    <c:v>60%</c:v>
                  </c:pt>
                  <c:pt idx="33">
                    <c:v>40%</c:v>
                  </c:pt>
                  <c:pt idx="34">
                    <c:v>20%</c:v>
                  </c:pt>
                  <c:pt idx="35">
                    <c:v>100%</c:v>
                  </c:pt>
                  <c:pt idx="36">
                    <c:v>80%</c:v>
                  </c:pt>
                  <c:pt idx="37">
                    <c:v>60%</c:v>
                  </c:pt>
                  <c:pt idx="38">
                    <c:v>40%</c:v>
                  </c:pt>
                  <c:pt idx="39">
                    <c:v>20%</c:v>
                  </c:pt>
                </c:lvl>
                <c:lvl>
                  <c:pt idx="0">
                    <c:v>2x</c:v>
                  </c:pt>
                  <c:pt idx="5">
                    <c:v>4x</c:v>
                  </c:pt>
                  <c:pt idx="10">
                    <c:v>8x</c:v>
                  </c:pt>
                  <c:pt idx="15">
                    <c:v>16x</c:v>
                  </c:pt>
                  <c:pt idx="20">
                    <c:v>32x</c:v>
                  </c:pt>
                  <c:pt idx="25">
                    <c:v>64x</c:v>
                  </c:pt>
                  <c:pt idx="30">
                    <c:v>128x</c:v>
                  </c:pt>
                  <c:pt idx="35">
                    <c:v>256x</c:v>
                  </c:pt>
                </c:lvl>
              </c:multiLvlStrCache>
            </c:multiLvlStrRef>
          </c:cat>
          <c:val>
            <c:numRef>
              <c:f>Sheet2!$F$2:$F$41</c:f>
              <c:numCache>
                <c:formatCode>General</c:formatCode>
                <c:ptCount val="40"/>
                <c:pt idx="0">
                  <c:v>6000</c:v>
                </c:pt>
                <c:pt idx="1">
                  <c:v>6000</c:v>
                </c:pt>
                <c:pt idx="2">
                  <c:v>6000</c:v>
                </c:pt>
                <c:pt idx="3">
                  <c:v>6000</c:v>
                </c:pt>
                <c:pt idx="4">
                  <c:v>6000</c:v>
                </c:pt>
                <c:pt idx="5">
                  <c:v>3499.9999999999995</c:v>
                </c:pt>
                <c:pt idx="6">
                  <c:v>3499.9999999999995</c:v>
                </c:pt>
                <c:pt idx="7">
                  <c:v>3499.9999999999995</c:v>
                </c:pt>
                <c:pt idx="8">
                  <c:v>3499.9999999999995</c:v>
                </c:pt>
                <c:pt idx="9">
                  <c:v>3499.9999999999995</c:v>
                </c:pt>
                <c:pt idx="10">
                  <c:v>2249.9999999999995</c:v>
                </c:pt>
                <c:pt idx="11">
                  <c:v>2249.9999999999995</c:v>
                </c:pt>
                <c:pt idx="12">
                  <c:v>2249.9999999999995</c:v>
                </c:pt>
                <c:pt idx="13">
                  <c:v>2249.9999999999995</c:v>
                </c:pt>
                <c:pt idx="14">
                  <c:v>2249.9999999999995</c:v>
                </c:pt>
                <c:pt idx="15">
                  <c:v>1624.9999999999995</c:v>
                </c:pt>
                <c:pt idx="16">
                  <c:v>1624.9999999999995</c:v>
                </c:pt>
                <c:pt idx="17">
                  <c:v>1624.9999999999995</c:v>
                </c:pt>
                <c:pt idx="18">
                  <c:v>1624.9999999999995</c:v>
                </c:pt>
                <c:pt idx="19">
                  <c:v>1624.9999999999995</c:v>
                </c:pt>
                <c:pt idx="20">
                  <c:v>1312.4999999999995</c:v>
                </c:pt>
                <c:pt idx="21">
                  <c:v>1312.4999999999995</c:v>
                </c:pt>
                <c:pt idx="22">
                  <c:v>1312.4999999999995</c:v>
                </c:pt>
                <c:pt idx="23">
                  <c:v>1312.4999999999995</c:v>
                </c:pt>
                <c:pt idx="24">
                  <c:v>1312.4999999999995</c:v>
                </c:pt>
                <c:pt idx="25">
                  <c:v>1156.2499999999995</c:v>
                </c:pt>
                <c:pt idx="26">
                  <c:v>1156.2499999999995</c:v>
                </c:pt>
                <c:pt idx="27">
                  <c:v>1156.2499999999995</c:v>
                </c:pt>
                <c:pt idx="28">
                  <c:v>1156.2499999999995</c:v>
                </c:pt>
                <c:pt idx="29">
                  <c:v>1156.2499999999995</c:v>
                </c:pt>
                <c:pt idx="30">
                  <c:v>1078.1249999999995</c:v>
                </c:pt>
                <c:pt idx="31">
                  <c:v>1078.1249999999995</c:v>
                </c:pt>
                <c:pt idx="32">
                  <c:v>1078.1249999999995</c:v>
                </c:pt>
                <c:pt idx="33">
                  <c:v>1078.1249999999995</c:v>
                </c:pt>
                <c:pt idx="34">
                  <c:v>1078.1249999999995</c:v>
                </c:pt>
                <c:pt idx="35">
                  <c:v>1039.0624999999995</c:v>
                </c:pt>
                <c:pt idx="36">
                  <c:v>1039.0624999999995</c:v>
                </c:pt>
                <c:pt idx="37">
                  <c:v>1039.0624999999995</c:v>
                </c:pt>
                <c:pt idx="38">
                  <c:v>1039.0624999999995</c:v>
                </c:pt>
                <c:pt idx="39">
                  <c:v>1039.0624999999995</c:v>
                </c:pt>
              </c:numCache>
            </c:numRef>
          </c:val>
          <c:smooth val="1"/>
          <c:extLst>
            <c:ext xmlns:c16="http://schemas.microsoft.com/office/drawing/2014/chart" uri="{C3380CC4-5D6E-409C-BE32-E72D297353CC}">
              <c16:uniqueId val="{00000002-23CF-3D4D-8997-13CB5384B985}"/>
            </c:ext>
          </c:extLst>
        </c:ser>
        <c:dLbls>
          <c:showLegendKey val="0"/>
          <c:showVal val="0"/>
          <c:showCatName val="0"/>
          <c:showSerName val="0"/>
          <c:showPercent val="0"/>
          <c:showBubbleSize val="0"/>
        </c:dLbls>
        <c:smooth val="0"/>
        <c:axId val="343509048"/>
        <c:axId val="343510616"/>
      </c:lineChart>
      <c:catAx>
        <c:axId val="343509048"/>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a:t>Pre-alignment rejected mapping percentage and speed compared to alignment step</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General" sourceLinked="1"/>
        <c:majorTickMark val="out"/>
        <c:minorTickMark val="cross"/>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cap="none" spc="0" normalizeH="0" baseline="0">
                <a:solidFill>
                  <a:schemeClr val="tx1"/>
                </a:solidFill>
                <a:latin typeface="+mn-lt"/>
                <a:ea typeface="+mn-ea"/>
                <a:cs typeface="+mn-cs"/>
              </a:defRPr>
            </a:pPr>
            <a:endParaRPr lang="en-US"/>
          </a:p>
        </c:txPr>
        <c:crossAx val="343510616"/>
        <c:crosses val="autoZero"/>
        <c:auto val="1"/>
        <c:lblAlgn val="ctr"/>
        <c:lblOffset val="100"/>
        <c:noMultiLvlLbl val="0"/>
      </c:catAx>
      <c:valAx>
        <c:axId val="343510616"/>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dirty="0"/>
                  <a:t>Processing time (sec) for 1 million mappings</a:t>
                </a:r>
              </a:p>
            </c:rich>
          </c:tx>
          <c:layout>
            <c:manualLayout>
              <c:xMode val="edge"/>
              <c:yMode val="edge"/>
              <c:x val="1.1756671041119861E-2"/>
              <c:y val="9.174784383452666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title>
        <c:numFmt formatCode="#,##0" sourceLinked="0"/>
        <c:majorTickMark val="cross"/>
        <c:minorTickMark val="cross"/>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43509048"/>
        <c:crosses val="autoZero"/>
        <c:crossBetween val="between"/>
      </c:valAx>
      <c:spPr>
        <a:solidFill>
          <a:schemeClr val="bg1"/>
        </a:solidFill>
        <a:ln>
          <a:noFill/>
        </a:ln>
        <a:effectLst/>
      </c:spPr>
    </c:plotArea>
    <c:legend>
      <c:legendPos val="b"/>
      <c:layout>
        <c:manualLayout>
          <c:xMode val="edge"/>
          <c:yMode val="edge"/>
          <c:x val="0.41573501749781283"/>
          <c:y val="4.5847104055367072E-2"/>
          <c:w val="0.56158541119860017"/>
          <c:h val="0.14298683843100879"/>
        </c:manualLayout>
      </c:layout>
      <c:overlay val="0"/>
      <c:spPr>
        <a:solidFill>
          <a:schemeClr val="bg1"/>
        </a:solidFill>
        <a:ln>
          <a:solidFill>
            <a:schemeClr val="tx1">
              <a:lumMod val="65000"/>
              <a:lumOff val="35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lt1"/>
    </a:solidFill>
    <a:ln w="9525" cap="flat" cmpd="sng" algn="ctr">
      <a:noFill/>
      <a:round/>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Optimal Routing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Optimal Routing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Optimal Routing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D8D269-421E-4589-AB1F-A9BAE4D4F94B}" type="doc">
      <dgm:prSet loTypeId="urn:microsoft.com/office/officeart/2005/8/layout/chevron1" loCatId="process" qsTypeId="urn:microsoft.com/office/officeart/2005/8/quickstyle/simple4" qsCatId="simple" csTypeId="urn:microsoft.com/office/officeart/2005/8/colors/accent6_3" csCatId="accent6" phldr="1"/>
      <dgm:spPr/>
    </dgm:pt>
    <dgm:pt modelId="{A4EB02FC-E72F-40C5-8036-89057538B898}">
      <dgm:prSet phldrT="[Text]" custT="1"/>
      <dgm:spPr/>
      <dgm:t>
        <a:bodyPr/>
        <a:lstStyle/>
        <a:p>
          <a:r>
            <a:rPr lang="en-US" sz="1400"/>
            <a:t>Building Neighborhood Map</a:t>
          </a:r>
        </a:p>
      </dgm:t>
    </dgm:pt>
    <dgm:pt modelId="{977D1643-2FA3-462E-BB53-B26E18AABF7B}" type="parTrans" cxnId="{CFBA63D8-EC5F-40B7-B756-749435B10244}">
      <dgm:prSet/>
      <dgm:spPr/>
      <dgm:t>
        <a:bodyPr/>
        <a:lstStyle/>
        <a:p>
          <a:endParaRPr lang="en-US" sz="1400"/>
        </a:p>
      </dgm:t>
    </dgm:pt>
    <dgm:pt modelId="{31144255-BA62-4427-8ACB-0E279FC0E134}" type="sibTrans" cxnId="{CFBA63D8-EC5F-40B7-B756-749435B10244}">
      <dgm:prSet/>
      <dgm:spPr/>
      <dgm:t>
        <a:bodyPr/>
        <a:lstStyle/>
        <a:p>
          <a:endParaRPr lang="en-US" sz="1400"/>
        </a:p>
      </dgm:t>
    </dgm:pt>
    <dgm:pt modelId="{157059EA-B005-47F3-B359-ACEC246480F2}">
      <dgm:prSet phldrT="[Text]" custT="1"/>
      <dgm:spPr/>
      <dgm:t>
        <a:bodyPr/>
        <a:lstStyle/>
        <a:p>
          <a:r>
            <a:rPr lang="en-US" sz="1400"/>
            <a:t>Finding the Routing Travel Path</a:t>
          </a:r>
        </a:p>
      </dgm:t>
    </dgm:pt>
    <dgm:pt modelId="{72997F0D-0D52-4ED2-BF2E-86A70C224561}" type="parTrans" cxnId="{162B5200-239F-4992-AD97-9A5220D3260D}">
      <dgm:prSet/>
      <dgm:spPr/>
      <dgm:t>
        <a:bodyPr/>
        <a:lstStyle/>
        <a:p>
          <a:endParaRPr lang="en-US" sz="1400"/>
        </a:p>
      </dgm:t>
    </dgm:pt>
    <dgm:pt modelId="{38BB99EE-DFBF-4C85-9615-949A3FF3E026}" type="sibTrans" cxnId="{162B5200-239F-4992-AD97-9A5220D3260D}">
      <dgm:prSet/>
      <dgm:spPr/>
      <dgm:t>
        <a:bodyPr/>
        <a:lstStyle/>
        <a:p>
          <a:endParaRPr lang="en-US" sz="1400"/>
        </a:p>
      </dgm:t>
    </dgm:pt>
    <dgm:pt modelId="{7D2D55F8-FCC8-44D2-AD8F-0F719ACD1413}">
      <dgm:prSet phldrT="[Text]" custT="1"/>
      <dgm:spPr/>
      <dgm:t>
        <a:bodyPr/>
        <a:lstStyle/>
        <a:p>
          <a:pPr>
            <a:spcAft>
              <a:spcPts val="0"/>
            </a:spcAft>
          </a:pPr>
          <a:r>
            <a:rPr lang="en-US" sz="1400">
              <a:latin typeface="+mn-lt"/>
            </a:rPr>
            <a:t>Examining the Snake Survival</a:t>
          </a:r>
        </a:p>
      </dgm:t>
    </dgm:pt>
    <dgm:pt modelId="{2C133FFD-5164-420B-8045-659E2701A636}" type="parTrans" cxnId="{AD1C545D-2FB7-4921-8477-77BC3E4E38C4}">
      <dgm:prSet/>
      <dgm:spPr/>
      <dgm:t>
        <a:bodyPr/>
        <a:lstStyle/>
        <a:p>
          <a:endParaRPr lang="en-US" sz="1400"/>
        </a:p>
      </dgm:t>
    </dgm:pt>
    <dgm:pt modelId="{5E57DC2B-1B88-4C47-8312-A6CD88E01A91}" type="sibTrans" cxnId="{AD1C545D-2FB7-4921-8477-77BC3E4E38C4}">
      <dgm:prSet/>
      <dgm:spPr/>
      <dgm:t>
        <a:bodyPr/>
        <a:lstStyle/>
        <a:p>
          <a:endParaRPr lang="en-US" sz="1400"/>
        </a:p>
      </dgm:t>
    </dgm:pt>
    <dgm:pt modelId="{4F7140BA-CD71-4ACC-82BF-B0F51D6E1104}" type="pres">
      <dgm:prSet presAssocID="{75D8D269-421E-4589-AB1F-A9BAE4D4F94B}" presName="Name0" presStyleCnt="0">
        <dgm:presLayoutVars>
          <dgm:dir/>
          <dgm:animLvl val="lvl"/>
          <dgm:resizeHandles val="exact"/>
        </dgm:presLayoutVars>
      </dgm:prSet>
      <dgm:spPr/>
    </dgm:pt>
    <dgm:pt modelId="{AA2636E1-05F7-40F6-B113-6ACD4DAE7C84}" type="pres">
      <dgm:prSet presAssocID="{A4EB02FC-E72F-40C5-8036-89057538B898}" presName="parTxOnly" presStyleLbl="node1" presStyleIdx="0" presStyleCnt="3" custScaleX="83934">
        <dgm:presLayoutVars>
          <dgm:chMax val="0"/>
          <dgm:chPref val="0"/>
          <dgm:bulletEnabled val="1"/>
        </dgm:presLayoutVars>
      </dgm:prSet>
      <dgm:spPr/>
    </dgm:pt>
    <dgm:pt modelId="{C22B9540-E5EC-44A2-85A8-DFD006AF2A50}" type="pres">
      <dgm:prSet presAssocID="{31144255-BA62-4427-8ACB-0E279FC0E134}" presName="parTxOnlySpace" presStyleCnt="0"/>
      <dgm:spPr/>
    </dgm:pt>
    <dgm:pt modelId="{B3F34F1A-EBD5-4210-B039-278AB970AC0A}" type="pres">
      <dgm:prSet presAssocID="{157059EA-B005-47F3-B359-ACEC246480F2}" presName="parTxOnly" presStyleLbl="node1" presStyleIdx="1" presStyleCnt="3" custScaleX="85769">
        <dgm:presLayoutVars>
          <dgm:chMax val="0"/>
          <dgm:chPref val="0"/>
          <dgm:bulletEnabled val="1"/>
        </dgm:presLayoutVars>
      </dgm:prSet>
      <dgm:spPr/>
    </dgm:pt>
    <dgm:pt modelId="{8D3A11D6-B107-4779-B1E1-97114FC09E3A}" type="pres">
      <dgm:prSet presAssocID="{38BB99EE-DFBF-4C85-9615-949A3FF3E026}" presName="parTxOnlySpace" presStyleCnt="0"/>
      <dgm:spPr/>
    </dgm:pt>
    <dgm:pt modelId="{010F66CE-98BD-4800-ACE1-BE56AF2153C7}" type="pres">
      <dgm:prSet presAssocID="{7D2D55F8-FCC8-44D2-AD8F-0F719ACD1413}" presName="parTxOnly" presStyleLbl="node1" presStyleIdx="2" presStyleCnt="3" custScaleX="88880">
        <dgm:presLayoutVars>
          <dgm:chMax val="0"/>
          <dgm:chPref val="0"/>
          <dgm:bulletEnabled val="1"/>
        </dgm:presLayoutVars>
      </dgm:prSet>
      <dgm:spPr/>
    </dgm:pt>
  </dgm:ptLst>
  <dgm:cxnLst>
    <dgm:cxn modelId="{162B5200-239F-4992-AD97-9A5220D3260D}" srcId="{75D8D269-421E-4589-AB1F-A9BAE4D4F94B}" destId="{157059EA-B005-47F3-B359-ACEC246480F2}" srcOrd="1" destOrd="0" parTransId="{72997F0D-0D52-4ED2-BF2E-86A70C224561}" sibTransId="{38BB99EE-DFBF-4C85-9615-949A3FF3E026}"/>
    <dgm:cxn modelId="{F07A1342-83C6-438D-8A99-C99F3539BE7B}" type="presOf" srcId="{7D2D55F8-FCC8-44D2-AD8F-0F719ACD1413}" destId="{010F66CE-98BD-4800-ACE1-BE56AF2153C7}" srcOrd="0" destOrd="0" presId="urn:microsoft.com/office/officeart/2005/8/layout/chevron1"/>
    <dgm:cxn modelId="{A15C555B-7877-416B-977D-887A9B89C4FF}" type="presOf" srcId="{75D8D269-421E-4589-AB1F-A9BAE4D4F94B}" destId="{4F7140BA-CD71-4ACC-82BF-B0F51D6E1104}" srcOrd="0" destOrd="0" presId="urn:microsoft.com/office/officeart/2005/8/layout/chevron1"/>
    <dgm:cxn modelId="{AD1C545D-2FB7-4921-8477-77BC3E4E38C4}" srcId="{75D8D269-421E-4589-AB1F-A9BAE4D4F94B}" destId="{7D2D55F8-FCC8-44D2-AD8F-0F719ACD1413}" srcOrd="2" destOrd="0" parTransId="{2C133FFD-5164-420B-8045-659E2701A636}" sibTransId="{5E57DC2B-1B88-4C47-8312-A6CD88E01A91}"/>
    <dgm:cxn modelId="{BD4426B5-8192-4E18-B4C7-8ACF8A76105E}" type="presOf" srcId="{A4EB02FC-E72F-40C5-8036-89057538B898}" destId="{AA2636E1-05F7-40F6-B113-6ACD4DAE7C84}" srcOrd="0" destOrd="0" presId="urn:microsoft.com/office/officeart/2005/8/layout/chevron1"/>
    <dgm:cxn modelId="{CFBA63D8-EC5F-40B7-B756-749435B10244}" srcId="{75D8D269-421E-4589-AB1F-A9BAE4D4F94B}" destId="{A4EB02FC-E72F-40C5-8036-89057538B898}" srcOrd="0" destOrd="0" parTransId="{977D1643-2FA3-462E-BB53-B26E18AABF7B}" sibTransId="{31144255-BA62-4427-8ACB-0E279FC0E134}"/>
    <dgm:cxn modelId="{BE38F3EA-E72C-4CCA-B333-FA8F6FF2BF55}" type="presOf" srcId="{157059EA-B005-47F3-B359-ACEC246480F2}" destId="{B3F34F1A-EBD5-4210-B039-278AB970AC0A}" srcOrd="0" destOrd="0" presId="urn:microsoft.com/office/officeart/2005/8/layout/chevron1"/>
    <dgm:cxn modelId="{1853D6A3-E872-4DB2-88E8-494345D30068}" type="presParOf" srcId="{4F7140BA-CD71-4ACC-82BF-B0F51D6E1104}" destId="{AA2636E1-05F7-40F6-B113-6ACD4DAE7C84}" srcOrd="0" destOrd="0" presId="urn:microsoft.com/office/officeart/2005/8/layout/chevron1"/>
    <dgm:cxn modelId="{384E6421-57AB-473A-BC3D-D2DEED27279C}" type="presParOf" srcId="{4F7140BA-CD71-4ACC-82BF-B0F51D6E1104}" destId="{C22B9540-E5EC-44A2-85A8-DFD006AF2A50}" srcOrd="1" destOrd="0" presId="urn:microsoft.com/office/officeart/2005/8/layout/chevron1"/>
    <dgm:cxn modelId="{A01681ED-30D2-46F9-8D8F-8EF4E8A401A9}" type="presParOf" srcId="{4F7140BA-CD71-4ACC-82BF-B0F51D6E1104}" destId="{B3F34F1A-EBD5-4210-B039-278AB970AC0A}" srcOrd="2" destOrd="0" presId="urn:microsoft.com/office/officeart/2005/8/layout/chevron1"/>
    <dgm:cxn modelId="{0011D16F-E130-4BDB-A6B0-CA23BA7F6AC3}" type="presParOf" srcId="{4F7140BA-CD71-4ACC-82BF-B0F51D6E1104}" destId="{8D3A11D6-B107-4779-B1E1-97114FC09E3A}" srcOrd="3" destOrd="0" presId="urn:microsoft.com/office/officeart/2005/8/layout/chevron1"/>
    <dgm:cxn modelId="{01D663AF-9D4E-4D68-AE2B-54D54DDA2ADE}" type="presParOf" srcId="{4F7140BA-CD71-4ACC-82BF-B0F51D6E1104}" destId="{010F66CE-98BD-4800-ACE1-BE56AF2153C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Optimal Routing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Optimal Routing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Optimal Routing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2636E1-05F7-40F6-B113-6ACD4DAE7C84}">
      <dsp:nvSpPr>
        <dsp:cNvPr id="0" name=""/>
        <dsp:cNvSpPr/>
      </dsp:nvSpPr>
      <dsp:spPr>
        <a:xfrm>
          <a:off x="2101" y="0"/>
          <a:ext cx="3160619" cy="478942"/>
        </a:xfrm>
        <a:prstGeom prst="chevron">
          <a:avLst/>
        </a:prstGeom>
        <a:gradFill rotWithShape="0">
          <a:gsLst>
            <a:gs pos="0">
              <a:schemeClr val="accent6">
                <a:shade val="80000"/>
                <a:hueOff val="0"/>
                <a:satOff val="0"/>
                <a:lumOff val="0"/>
                <a:alphaOff val="0"/>
                <a:shade val="51000"/>
                <a:satMod val="130000"/>
              </a:schemeClr>
            </a:gs>
            <a:gs pos="80000">
              <a:schemeClr val="accent6">
                <a:shade val="80000"/>
                <a:hueOff val="0"/>
                <a:satOff val="0"/>
                <a:lumOff val="0"/>
                <a:alphaOff val="0"/>
                <a:shade val="93000"/>
                <a:satMod val="130000"/>
              </a:schemeClr>
            </a:gs>
            <a:gs pos="100000">
              <a:schemeClr val="accent6">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Building Neighborhood Map</a:t>
          </a:r>
        </a:p>
      </dsp:txBody>
      <dsp:txXfrm>
        <a:off x="241572" y="0"/>
        <a:ext cx="2681677" cy="478942"/>
      </dsp:txXfrm>
    </dsp:sp>
    <dsp:sp modelId="{B3F34F1A-EBD5-4210-B039-278AB970AC0A}">
      <dsp:nvSpPr>
        <dsp:cNvPr id="0" name=""/>
        <dsp:cNvSpPr/>
      </dsp:nvSpPr>
      <dsp:spPr>
        <a:xfrm>
          <a:off x="2786161" y="0"/>
          <a:ext cx="3229718" cy="478942"/>
        </a:xfrm>
        <a:prstGeom prst="chevron">
          <a:avLst/>
        </a:prstGeom>
        <a:gradFill rotWithShape="0">
          <a:gsLst>
            <a:gs pos="0">
              <a:schemeClr val="accent6">
                <a:shade val="80000"/>
                <a:hueOff val="107576"/>
                <a:satOff val="-18027"/>
                <a:lumOff val="18120"/>
                <a:alphaOff val="0"/>
                <a:shade val="51000"/>
                <a:satMod val="130000"/>
              </a:schemeClr>
            </a:gs>
            <a:gs pos="80000">
              <a:schemeClr val="accent6">
                <a:shade val="80000"/>
                <a:hueOff val="107576"/>
                <a:satOff val="-18027"/>
                <a:lumOff val="18120"/>
                <a:alphaOff val="0"/>
                <a:shade val="93000"/>
                <a:satMod val="130000"/>
              </a:schemeClr>
            </a:gs>
            <a:gs pos="100000">
              <a:schemeClr val="accent6">
                <a:shade val="80000"/>
                <a:hueOff val="107576"/>
                <a:satOff val="-18027"/>
                <a:lumOff val="1812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t>Finding the Routing Travel Path</a:t>
          </a:r>
        </a:p>
      </dsp:txBody>
      <dsp:txXfrm>
        <a:off x="3025632" y="0"/>
        <a:ext cx="2750776" cy="478942"/>
      </dsp:txXfrm>
    </dsp:sp>
    <dsp:sp modelId="{010F66CE-98BD-4800-ACE1-BE56AF2153C7}">
      <dsp:nvSpPr>
        <dsp:cNvPr id="0" name=""/>
        <dsp:cNvSpPr/>
      </dsp:nvSpPr>
      <dsp:spPr>
        <a:xfrm>
          <a:off x="5639319" y="0"/>
          <a:ext cx="3346865" cy="478942"/>
        </a:xfrm>
        <a:prstGeom prst="chevron">
          <a:avLst/>
        </a:prstGeom>
        <a:gradFill rotWithShape="0">
          <a:gsLst>
            <a:gs pos="0">
              <a:schemeClr val="accent6">
                <a:shade val="80000"/>
                <a:hueOff val="215152"/>
                <a:satOff val="-36054"/>
                <a:lumOff val="36240"/>
                <a:alphaOff val="0"/>
                <a:shade val="51000"/>
                <a:satMod val="130000"/>
              </a:schemeClr>
            </a:gs>
            <a:gs pos="80000">
              <a:schemeClr val="accent6">
                <a:shade val="80000"/>
                <a:hueOff val="215152"/>
                <a:satOff val="-36054"/>
                <a:lumOff val="36240"/>
                <a:alphaOff val="0"/>
                <a:shade val="93000"/>
                <a:satMod val="130000"/>
              </a:schemeClr>
            </a:gs>
            <a:gs pos="100000">
              <a:schemeClr val="accent6">
                <a:shade val="80000"/>
                <a:hueOff val="215152"/>
                <a:satOff val="-36054"/>
                <a:lumOff val="3624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ts val="0"/>
            </a:spcAft>
            <a:buNone/>
          </a:pPr>
          <a:r>
            <a:rPr lang="en-US" sz="1400" kern="1200">
              <a:latin typeface="+mn-lt"/>
            </a:rPr>
            <a:t>Examining the Snake Survival</a:t>
          </a:r>
        </a:p>
      </dsp:txBody>
      <dsp:txXfrm>
        <a:off x="5878790" y="0"/>
        <a:ext cx="2867923" cy="47894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9/1/21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9/1/21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86051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a:t>
            </a:r>
          </a:p>
        </p:txBody>
      </p:sp>
      <p:sp>
        <p:nvSpPr>
          <p:cNvPr id="4" name="Slide Number Placeholder 3"/>
          <p:cNvSpPr>
            <a:spLocks noGrp="1"/>
          </p:cNvSpPr>
          <p:nvPr>
            <p:ph type="sldNum" sz="quarter" idx="5"/>
          </p:nvPr>
        </p:nvSpPr>
        <p:spPr/>
        <p:txBody>
          <a:bodyPr/>
          <a:lstStyle/>
          <a:p>
            <a:fld id="{47139A41-7A76-1D40-B3BE-29B670EC38FE}" type="slidenum">
              <a:rPr lang="en-US" smtClean="0"/>
              <a:t>18</a:t>
            </a:fld>
            <a:endParaRPr lang="en-US"/>
          </a:p>
        </p:txBody>
      </p:sp>
    </p:spTree>
    <p:extLst>
      <p:ext uri="{BB962C8B-B14F-4D97-AF65-F5344CB8AC3E}">
        <p14:creationId xmlns:p14="http://schemas.microsoft.com/office/powerpoint/2010/main" val="89222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22</a:t>
            </a:fld>
            <a:endParaRPr lang="en-US"/>
          </a:p>
        </p:txBody>
      </p:sp>
    </p:spTree>
    <p:extLst>
      <p:ext uri="{BB962C8B-B14F-4D97-AF65-F5344CB8AC3E}">
        <p14:creationId xmlns:p14="http://schemas.microsoft.com/office/powerpoint/2010/main" val="253696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28</a:t>
            </a:fld>
            <a:endParaRPr lang="en-US"/>
          </a:p>
        </p:txBody>
      </p:sp>
    </p:spTree>
    <p:extLst>
      <p:ext uri="{BB962C8B-B14F-4D97-AF65-F5344CB8AC3E}">
        <p14:creationId xmlns:p14="http://schemas.microsoft.com/office/powerpoint/2010/main" val="2933549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GenASM is flexible and can be used to accelerate multiple use cases.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In this work, we evaluate three use cases in detail: [CLICK] read alignment, [CLICK] pre-alignment filtering and [CLICK] edit distance calculation.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 find that, for all the three use cases [CLICK] [CLICK] [CLICK], GenASM is </a:t>
            </a:r>
            <a:r>
              <a:rPr lang="en-US" dirty="0">
                <a:solidFill>
                  <a:srgbClr val="FE6200"/>
                </a:solidFill>
              </a:rPr>
              <a:t>significantly more efficient </a:t>
            </a:r>
            <a:r>
              <a:rPr lang="en-US" sz="1200" kern="1200" dirty="0">
                <a:solidFill>
                  <a:schemeClr val="tx1"/>
                </a:solidFill>
                <a:effectLst/>
                <a:latin typeface="+mn-lt"/>
                <a:ea typeface="+mn-ea"/>
                <a:cs typeface="+mn-cs"/>
              </a:rPr>
              <a:t>in terms of both speed and power consumption </a:t>
            </a:r>
            <a:r>
              <a:rPr lang="en-US" dirty="0">
                <a:solidFill>
                  <a:schemeClr val="tx1"/>
                </a:solidFill>
              </a:rPr>
              <a:t>than state-of-the-art software and hardware baselines</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7139A41-7A76-1D40-B3BE-29B670EC38FE}" type="slidenum">
              <a:rPr lang="en-US" smtClean="0"/>
              <a:t>29</a:t>
            </a:fld>
            <a:endParaRPr lang="en-US"/>
          </a:p>
        </p:txBody>
      </p:sp>
    </p:spTree>
    <p:extLst>
      <p:ext uri="{BB962C8B-B14F-4D97-AF65-F5344CB8AC3E}">
        <p14:creationId xmlns:p14="http://schemas.microsoft.com/office/powerpoint/2010/main" val="1385006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Will 100%-accurate genome-long reads alleviate/eliminate the need for read mapping?</a:t>
            </a:r>
          </a:p>
        </p:txBody>
      </p:sp>
      <p:sp>
        <p:nvSpPr>
          <p:cNvPr id="4" name="Slide Number Placeholder 3"/>
          <p:cNvSpPr>
            <a:spLocks noGrp="1"/>
          </p:cNvSpPr>
          <p:nvPr>
            <p:ph type="sldNum" sz="quarter" idx="5"/>
          </p:nvPr>
        </p:nvSpPr>
        <p:spPr/>
        <p:txBody>
          <a:bodyPr/>
          <a:lstStyle/>
          <a:p>
            <a:fld id="{AB959945-7217-484B-8E74-88DC87A74BB0}" type="slidenum">
              <a:rPr lang="en-US" smtClean="0"/>
              <a:pPr/>
              <a:t>36</a:t>
            </a:fld>
            <a:endParaRPr lang="en-US"/>
          </a:p>
        </p:txBody>
      </p:sp>
    </p:spTree>
    <p:extLst>
      <p:ext uri="{BB962C8B-B14F-4D97-AF65-F5344CB8AC3E}">
        <p14:creationId xmlns:p14="http://schemas.microsoft.com/office/powerpoint/2010/main" val="4224565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45139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effect pre-alignment has on overall execution time?</a:t>
            </a:r>
            <a:r>
              <a:rPr lang="en-US" baseline="0" dirty="0"/>
              <a:t> Well, that depends on how much and how fast it can remove incorrect mappings </a:t>
            </a:r>
          </a:p>
          <a:p>
            <a:endParaRPr lang="en-US" baseline="0" dirty="0"/>
          </a:p>
          <a:p>
            <a:endParaRPr lang="en-US" baseline="0" dirty="0"/>
          </a:p>
          <a:p>
            <a:r>
              <a:rPr lang="en-US" sz="1200" b="0" i="0" u="none" strike="noStrike" kern="1200" baseline="0" dirty="0">
                <a:solidFill>
                  <a:schemeClr val="tx1"/>
                </a:solidFill>
                <a:latin typeface="+mn-lt"/>
                <a:ea typeface="+mn-ea"/>
                <a:cs typeface="+mn-cs"/>
              </a:rPr>
              <a:t>We make</a:t>
            </a:r>
          </a:p>
          <a:p>
            <a:r>
              <a:rPr lang="en-US" sz="1200" b="0" i="0" u="none" strike="noStrike" kern="1200" baseline="0" dirty="0">
                <a:solidFill>
                  <a:schemeClr val="tx1"/>
                </a:solidFill>
                <a:latin typeface="+mn-lt"/>
                <a:ea typeface="+mn-ea"/>
                <a:cs typeface="+mn-cs"/>
              </a:rPr>
              <a:t>two key observations. (1) The reduction in the end-to-end processing time of the</a:t>
            </a:r>
          </a:p>
          <a:p>
            <a:r>
              <a:rPr lang="en-US" sz="1200" b="0" i="0" u="none" strike="noStrike" kern="1200" baseline="0" dirty="0">
                <a:solidFill>
                  <a:schemeClr val="tx1"/>
                </a:solidFill>
                <a:latin typeface="+mn-lt"/>
                <a:ea typeface="+mn-ea"/>
                <a:cs typeface="+mn-cs"/>
              </a:rPr>
              <a:t>alignment step largely depends on the accuracy and the speed of the pre-alignment</a:t>
            </a:r>
          </a:p>
          <a:p>
            <a:r>
              <a:rPr lang="en-US" sz="1200" b="0" i="0" u="none" strike="noStrike" kern="1200" baseline="0" dirty="0" err="1">
                <a:solidFill>
                  <a:schemeClr val="tx1"/>
                </a:solidFill>
                <a:latin typeface="+mn-lt"/>
                <a:ea typeface="+mn-ea"/>
                <a:cs typeface="+mn-cs"/>
              </a:rPr>
              <a:t>lter</a:t>
            </a:r>
            <a:r>
              <a:rPr lang="en-US" sz="1200" b="0" i="0" u="none" strike="noStrike" kern="1200" baseline="0" dirty="0">
                <a:solidFill>
                  <a:schemeClr val="tx1"/>
                </a:solidFill>
                <a:latin typeface="+mn-lt"/>
                <a:ea typeface="+mn-ea"/>
                <a:cs typeface="+mn-cs"/>
              </a:rPr>
              <a:t>. (2) Pre-alignment </a:t>
            </a:r>
            <a:r>
              <a:rPr lang="en-US" sz="1200" b="0" i="0" u="none" strike="noStrike" kern="1200" baseline="0" dirty="0" err="1">
                <a:solidFill>
                  <a:schemeClr val="tx1"/>
                </a:solidFill>
                <a:latin typeface="+mn-lt"/>
                <a:ea typeface="+mn-ea"/>
                <a:cs typeface="+mn-cs"/>
              </a:rPr>
              <a:t>ltering</a:t>
            </a:r>
            <a:r>
              <a:rPr lang="en-US" sz="1200" b="0" i="0" u="none" strike="noStrike" kern="1200" baseline="0" dirty="0">
                <a:solidFill>
                  <a:schemeClr val="tx1"/>
                </a:solidFill>
                <a:latin typeface="+mn-lt"/>
                <a:ea typeface="+mn-ea"/>
                <a:cs typeface="+mn-cs"/>
              </a:rPr>
              <a:t> can provide unsatisfactory performance (as</a:t>
            </a:r>
          </a:p>
          <a:p>
            <a:r>
              <a:rPr lang="en-US" sz="1200" b="0" i="0" u="none" strike="noStrike" kern="1200" baseline="0" dirty="0">
                <a:solidFill>
                  <a:schemeClr val="tx1"/>
                </a:solidFill>
                <a:latin typeface="+mn-lt"/>
                <a:ea typeface="+mn-ea"/>
                <a:cs typeface="+mn-cs"/>
              </a:rPr>
              <a:t>highlighted in red) if it can not reject more than about 30% of the potential</a:t>
            </a:r>
          </a:p>
          <a:p>
            <a:r>
              <a:rPr lang="en-US" sz="1200" b="0" i="0" u="none" strike="noStrike" kern="1200" baseline="0" dirty="0">
                <a:solidFill>
                  <a:schemeClr val="tx1"/>
                </a:solidFill>
                <a:latin typeface="+mn-lt"/>
                <a:ea typeface="+mn-ea"/>
                <a:cs typeface="+mn-cs"/>
              </a:rPr>
              <a:t>mappings while it's only 2x-4x faster than read alignment step.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447B59-457F-4165-BB7E-2B5077C247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629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9513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1610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852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Until today, there is no machine takes genomic sample and produces the full sequence of the donor. </a:t>
            </a:r>
          </a:p>
          <a:p>
            <a:r>
              <a:rPr lang="en-US" dirty="0"/>
              <a:t>Why? supercoiled structure, small cell’s size, sensitivity to 1 base, DNA length.</a:t>
            </a:r>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1667245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computing the binary matrix of GateKeeper, we need to backtrack</a:t>
            </a:r>
            <a:r>
              <a:rPr lang="en-US" baseline="0"/>
              <a:t> all matches (consecutive zeros highlighted in green) between the two sequences. In GateKeeper, we AND all diagonal bit-vectors of the matrix together and produce a single bit-vector that represents the largest possible number of matches between the two sequences. Due to the use of AND operation, we need to ignore the meaningless short zeros (one or two zeros). Final step is to count the number of zeros in the AND mask and if exceeds the threshold then the filter passes the two sequences.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802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959945-7217-484B-8E74-88DC87A74BB0}" type="slidenum">
              <a:rPr lang="en-US" smtClean="0"/>
              <a:pPr/>
              <a:t>58</a:t>
            </a:fld>
            <a:endParaRPr lang="en-US"/>
          </a:p>
        </p:txBody>
      </p:sp>
    </p:spTree>
    <p:extLst>
      <p:ext uri="{BB962C8B-B14F-4D97-AF65-F5344CB8AC3E}">
        <p14:creationId xmlns:p14="http://schemas.microsoft.com/office/powerpoint/2010/main" val="821771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Rhinoceros</a:t>
            </a:r>
          </a:p>
        </p:txBody>
      </p:sp>
      <p:sp>
        <p:nvSpPr>
          <p:cNvPr id="4" name="Slide Number Placeholder 3"/>
          <p:cNvSpPr>
            <a:spLocks noGrp="1"/>
          </p:cNvSpPr>
          <p:nvPr>
            <p:ph type="sldNum" sz="quarter" idx="5"/>
          </p:nvPr>
        </p:nvSpPr>
        <p:spPr/>
        <p:txBody>
          <a:bodyPr/>
          <a:lstStyle/>
          <a:p>
            <a:fld id="{AB959945-7217-484B-8E74-88DC87A74BB0}" type="slidenum">
              <a:rPr lang="en-US" smtClean="0"/>
              <a:pPr/>
              <a:t>5</a:t>
            </a:fld>
            <a:endParaRPr lang="en-US"/>
          </a:p>
        </p:txBody>
      </p:sp>
    </p:spTree>
    <p:extLst>
      <p:ext uri="{BB962C8B-B14F-4D97-AF65-F5344CB8AC3E}">
        <p14:creationId xmlns:p14="http://schemas.microsoft.com/office/powerpoint/2010/main" val="135650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dirty="0">
                <a:latin typeface="Calibri" panose="020F0502020204030204" pitchFamily="34" charset="0"/>
              </a:rPr>
              <a:t>12.48</a:t>
            </a:r>
          </a:p>
          <a:p>
            <a:pPr algn="ctr"/>
            <a:r>
              <a:rPr lang="en-US" sz="1200" dirty="0">
                <a:latin typeface="Calibri" panose="020F0502020204030204" pitchFamily="34" charset="0"/>
              </a:rPr>
              <a:t>5.2 CPU hours</a:t>
            </a:r>
          </a:p>
          <a:p>
            <a:pPr algn="ctr"/>
            <a:r>
              <a:rPr lang="en-US" sz="1200" dirty="0">
                <a:latin typeface="Calibri" panose="020F0502020204030204" pitchFamily="34" charset="0"/>
              </a:rPr>
              <a:t>144x</a:t>
            </a:r>
          </a:p>
          <a:p>
            <a:pPr algn="ctr"/>
            <a:r>
              <a:rPr lang="en-US" sz="1200" dirty="0">
                <a:latin typeface="Calibri" panose="020F0502020204030204" pitchFamily="34" charset="0"/>
              </a:rPr>
              <a:t>60 CPU hours</a:t>
            </a:r>
          </a:p>
          <a:p>
            <a:pPr algn="ctr"/>
            <a:endParaRPr lang="en-US" sz="1200" dirty="0">
              <a:latin typeface="Calibri" panose="020F0502020204030204" pitchFamily="34" charset="0"/>
            </a:endParaRPr>
          </a:p>
          <a:p>
            <a:pPr algn="ctr"/>
            <a:r>
              <a:rPr lang="en-US" sz="1200" dirty="0">
                <a:latin typeface="Calibri" panose="020F0502020204030204" pitchFamily="34" charset="0"/>
                <a:sym typeface="Wingdings" panose="05000000000000000000" pitchFamily="2" charset="2"/>
              </a:rPr>
              <a:t>BWA-MEM</a:t>
            </a:r>
          </a:p>
          <a:p>
            <a:pPr algn="ctr"/>
            <a:r>
              <a:rPr lang="en-US" dirty="0">
                <a:sym typeface="Wingdings" panose="05000000000000000000" pitchFamily="2" charset="2"/>
              </a:rPr>
              <a:t>25 minutes</a:t>
            </a:r>
          </a:p>
          <a:p>
            <a:pPr algn="ctr"/>
            <a:r>
              <a:rPr lang="en-US" dirty="0"/>
              <a:t>Illumine </a:t>
            </a:r>
            <a:r>
              <a:rPr lang="en-US" dirty="0" err="1"/>
              <a:t>HiSeq</a:t>
            </a:r>
            <a:r>
              <a:rPr lang="en-US" dirty="0"/>
              <a:t> X10</a:t>
            </a:r>
            <a:endParaRPr lang="en-US" dirty="0">
              <a:sym typeface="Wingdings" panose="05000000000000000000" pitchFamily="2" charset="2"/>
            </a:endParaRPr>
          </a:p>
          <a:p>
            <a:pPr algn="ctr"/>
            <a:endParaRPr lang="en-US" dirty="0">
              <a:sym typeface="Wingdings" panose="05000000000000000000" pitchFamily="2" charset="2"/>
            </a:endParaRPr>
          </a:p>
          <a:p>
            <a:pPr algn="ctr"/>
            <a:r>
              <a:rPr lang="en-US" dirty="0">
                <a:sym typeface="Wingdings" panose="05000000000000000000" pitchFamily="2" charset="2"/>
              </a:rPr>
              <a:t>25 minutes</a:t>
            </a:r>
          </a:p>
          <a:p>
            <a:pPr algn="ctr"/>
            <a:r>
              <a:rPr lang="en-US" dirty="0">
                <a:sym typeface="Wingdings" panose="05000000000000000000" pitchFamily="2" charset="2"/>
              </a:rPr>
              <a:t>Nanopore </a:t>
            </a:r>
            <a:r>
              <a:rPr lang="en-US" dirty="0" err="1">
                <a:sym typeface="Wingdings" panose="05000000000000000000" pitchFamily="2" charset="2"/>
              </a:rPr>
              <a:t>MinION</a:t>
            </a:r>
            <a:endParaRPr lang="en-US" dirty="0">
              <a:sym typeface="Wingdings" panose="05000000000000000000" pitchFamily="2" charset="2"/>
            </a:endParaRPr>
          </a:p>
          <a:p>
            <a:pPr algn="ctr"/>
            <a:endParaRPr lang="en-US" dirty="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Short reads generated in a day using today’s HTS machines (e.g., Illumine </a:t>
            </a:r>
            <a:r>
              <a:rPr lang="en-US" dirty="0" err="1"/>
              <a:t>HiSeq</a:t>
            </a:r>
            <a:r>
              <a:rPr lang="en-US" dirty="0"/>
              <a:t> X10) can be mapped to the human reference genome using BWA-MEM [36], a popular and widely-used read mapper, in 12.5 CPU (central processing unit) days when running on a single core [66, 67]. BWA-MEM also takes about 2.5 CPU days to map long reads that are generated in 25 minutes using today’s Nanopore </a:t>
            </a:r>
            <a:r>
              <a:rPr lang="en-US" dirty="0" err="1"/>
              <a:t>MinION</a:t>
            </a:r>
            <a:r>
              <a:rPr lang="en-US" dirty="0"/>
              <a:t> sequencer [68]</a:t>
            </a:r>
          </a:p>
          <a:p>
            <a:pPr algn="ctr"/>
            <a:endParaRPr lang="en-US" dirty="0"/>
          </a:p>
          <a:p>
            <a:pPr algn="ct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262036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is also an urgent need for rapidly incorporating clinical sequencing into clinical practice for diagnosis of genetic disorders in critically ill infants [53, 54, 55, 56]. While early diagnosis in such infants shortens the clinical course and enables optimal outcomes [57, 58, 59], it is still challenging to deliver </a:t>
            </a:r>
            <a:r>
              <a:rPr lang="en-US" sz="1200" b="0" i="0" u="none" strike="noStrike" kern="1200" baseline="0" dirty="0" err="1">
                <a:solidFill>
                  <a:schemeClr val="tx1"/>
                </a:solidFill>
                <a:latin typeface="+mn-lt"/>
                <a:ea typeface="+mn-ea"/>
                <a:cs typeface="+mn-cs"/>
              </a:rPr>
              <a:t>ecient</a:t>
            </a:r>
            <a:r>
              <a:rPr lang="en-US" sz="1200" b="0" i="0" u="none" strike="noStrike" kern="1200" baseline="0" dirty="0">
                <a:solidFill>
                  <a:schemeClr val="tx1"/>
                </a:solidFill>
                <a:latin typeface="+mn-lt"/>
                <a:ea typeface="+mn-ea"/>
                <a:cs typeface="+mn-cs"/>
              </a:rPr>
              <a:t> clinical sequencing for tens to hundreds of thousands of hospitalized infants each year [60].</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pPr/>
              <a:t>8</a:t>
            </a:fld>
            <a:endParaRPr lang="en-US"/>
          </a:p>
        </p:txBody>
      </p:sp>
    </p:spTree>
    <p:extLst>
      <p:ext uri="{BB962C8B-B14F-4D97-AF65-F5344CB8AC3E}">
        <p14:creationId xmlns:p14="http://schemas.microsoft.com/office/powerpoint/2010/main" val="4191990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Arial" panose="020B0604020202020204" pitchFamily="34" charset="0"/>
              </a:rPr>
              <a:t>Knowing what </a:t>
            </a:r>
            <a:r>
              <a:rPr lang="en-US" dirty="0">
                <a:solidFill>
                  <a:srgbClr val="0000FF"/>
                </a:solidFill>
                <a:latin typeface="Arial" panose="020B0604020202020204" pitchFamily="34" charset="0"/>
              </a:rPr>
              <a:t>organisms</a:t>
            </a:r>
            <a:r>
              <a:rPr lang="en-US" dirty="0">
                <a:solidFill>
                  <a:srgbClr val="000000"/>
                </a:solidFill>
                <a:latin typeface="Arial" panose="020B0604020202020204" pitchFamily="34" charset="0"/>
              </a:rPr>
              <a:t> are </a:t>
            </a:r>
            <a:r>
              <a:rPr lang="en-US" dirty="0">
                <a:solidFill>
                  <a:srgbClr val="FF0000"/>
                </a:solidFill>
                <a:latin typeface="Arial" panose="020B0604020202020204" pitchFamily="34" charset="0"/>
              </a:rPr>
              <a:t>present</a:t>
            </a:r>
            <a:r>
              <a:rPr lang="en-US" dirty="0">
                <a:solidFill>
                  <a:srgbClr val="000000"/>
                </a:solidFill>
                <a:latin typeface="Arial" panose="020B0604020202020204" pitchFamily="34" charset="0"/>
              </a:rPr>
              <a:t> in a given environmental sample and how </a:t>
            </a:r>
            <a:r>
              <a:rPr lang="en-US" dirty="0">
                <a:solidFill>
                  <a:srgbClr val="FF0000"/>
                </a:solidFill>
                <a:latin typeface="Arial" panose="020B0604020202020204" pitchFamily="34" charset="0"/>
              </a:rPr>
              <a:t>abundant</a:t>
            </a:r>
            <a:r>
              <a:rPr lang="en-US" dirty="0">
                <a:solidFill>
                  <a:srgbClr val="000000"/>
                </a:solidFill>
                <a:latin typeface="Arial" panose="020B0604020202020204" pitchFamily="34" charset="0"/>
              </a:rPr>
              <a:t> are they</a:t>
            </a:r>
            <a:endParaRPr lang="en-US" dirty="0"/>
          </a:p>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a:t>
            </a:fld>
            <a:endParaRPr lang="en-US"/>
          </a:p>
        </p:txBody>
      </p:sp>
    </p:spTree>
    <p:extLst>
      <p:ext uri="{BB962C8B-B14F-4D97-AF65-F5344CB8AC3E}">
        <p14:creationId xmlns:p14="http://schemas.microsoft.com/office/powerpoint/2010/main" val="3682986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generates a large amount of data movement between the CPU and main memory. The CPU accesses off-chip main memory through a pin-limited bus known as the memory channel, and a high amount of data movement across the memory channel is extremely costly in terms of both execution time and energy</a:t>
            </a:r>
          </a:p>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15</a:t>
            </a:fld>
            <a:endParaRPr lang="en-US"/>
          </a:p>
        </p:txBody>
      </p:sp>
    </p:spTree>
    <p:extLst>
      <p:ext uri="{BB962C8B-B14F-4D97-AF65-F5344CB8AC3E}">
        <p14:creationId xmlns:p14="http://schemas.microsoft.com/office/powerpoint/2010/main" val="173253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16</a:t>
            </a:fld>
            <a:endParaRPr lang="en-US"/>
          </a:p>
        </p:txBody>
      </p:sp>
    </p:spTree>
    <p:extLst>
      <p:ext uri="{BB962C8B-B14F-4D97-AF65-F5344CB8AC3E}">
        <p14:creationId xmlns:p14="http://schemas.microsoft.com/office/powerpoint/2010/main" val="4974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observe that an overwhelming majority of the candidate locations have high dissimilarity with a</a:t>
            </a:r>
            <a:r>
              <a:rPr lang="en-US" baseline="0"/>
              <a:t> given read, which leads to waste the time verifying these locations.</a:t>
            </a:r>
          </a:p>
          <a:p>
            <a:endParaRPr lang="en-US"/>
          </a:p>
          <a:p>
            <a:endParaRPr lang="en-US"/>
          </a:p>
          <a:p>
            <a:r>
              <a:rPr lang="en-US"/>
              <a:t>H. Cheng</a:t>
            </a:r>
            <a:r>
              <a:rPr lang="en-US" i="1"/>
              <a:t>, et al.</a:t>
            </a:r>
            <a:r>
              <a:rPr lang="en-US"/>
              <a:t>, "</a:t>
            </a:r>
            <a:r>
              <a:rPr lang="en-US" err="1"/>
              <a:t>BitMapper</a:t>
            </a:r>
            <a:r>
              <a:rPr lang="en-US"/>
              <a:t>: an efficient all-mapper based on bit-vector computing," </a:t>
            </a:r>
            <a:r>
              <a:rPr lang="en-US" i="1"/>
              <a:t>BMC bioinformatics, </a:t>
            </a:r>
            <a:r>
              <a:rPr lang="en-US"/>
              <a:t>vol. 16, p. 1, 2015.</a:t>
            </a:r>
          </a:p>
          <a:p>
            <a:r>
              <a:rPr lang="en-US"/>
              <a:t>H. Xin</a:t>
            </a:r>
            <a:r>
              <a:rPr lang="en-US" i="1"/>
              <a:t>, et al.</a:t>
            </a:r>
            <a:r>
              <a:rPr lang="en-US"/>
              <a:t>, "Accelerating read mapping with </a:t>
            </a:r>
            <a:r>
              <a:rPr lang="en-US" err="1"/>
              <a:t>FastHASH</a:t>
            </a:r>
            <a:r>
              <a:rPr lang="en-US"/>
              <a:t>," </a:t>
            </a:r>
            <a:r>
              <a:rPr lang="en-US" i="1"/>
              <a:t>BMC genomics, </a:t>
            </a:r>
            <a:r>
              <a:rPr lang="en-US"/>
              <a:t>vol. 14, p. S13, 2013.</a:t>
            </a:r>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60384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dirty="0">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dirty="0">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807959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04031607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9550551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5004907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0966780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850335604"/>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86861317"/>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65847800"/>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58108389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03754322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4481498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72918736"/>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2528313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38844089"/>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4281490560"/>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73319577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760736871"/>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97649569"/>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93198202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656937798"/>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704035137"/>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66669"/>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89293249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t>‹#›</a:t>
            </a:fld>
            <a:endParaRPr lang="en-US"/>
          </a:p>
        </p:txBody>
      </p:sp>
    </p:spTree>
    <p:extLst>
      <p:ext uri="{BB962C8B-B14F-4D97-AF65-F5344CB8AC3E}">
        <p14:creationId xmlns:p14="http://schemas.microsoft.com/office/powerpoint/2010/main" val="132041881"/>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obj" preserve="1">
  <p:cSld name="標題及物件">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pic>
        <p:nvPicPr>
          <p:cNvPr id="7" name="Picture 6"/>
          <p:cNvPicPr>
            <a:picLocks noChangeAspect="1"/>
          </p:cNvPicPr>
          <p:nvPr userDrawn="1"/>
        </p:nvPicPr>
        <p:blipFill>
          <a:blip r:embed="rId2"/>
          <a:stretch>
            <a:fillRect/>
          </a:stretch>
        </p:blipFill>
        <p:spPr>
          <a:xfrm>
            <a:off x="157619" y="6491171"/>
            <a:ext cx="1090808" cy="245591"/>
          </a:xfrm>
          <a:prstGeom prst="rect">
            <a:avLst/>
          </a:prstGeom>
        </p:spPr>
      </p:pic>
    </p:spTree>
    <p:extLst>
      <p:ext uri="{BB962C8B-B14F-4D97-AF65-F5344CB8AC3E}">
        <p14:creationId xmlns:p14="http://schemas.microsoft.com/office/powerpoint/2010/main" val="2960882561"/>
      </p:ext>
    </p:extLst>
  </p:cSld>
  <p:clrMapOvr>
    <a:overrideClrMapping bg1="lt1" tx1="dk1" bg2="lt2" tx2="dk2" accent1="accent1" accent2="accent2" accent3="accent3" accent4="accent4" accent5="accent5" accent6="accent6" hlink="hlink" folHlink="folHlink"/>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1068916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6624590"/>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55453510"/>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060270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411528565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2732395157"/>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92338345"/>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133993716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t>‹#›</a:t>
            </a:fld>
            <a:endParaRPr lang="en-US"/>
          </a:p>
        </p:txBody>
      </p:sp>
    </p:spTree>
    <p:extLst>
      <p:ext uri="{BB962C8B-B14F-4D97-AF65-F5344CB8AC3E}">
        <p14:creationId xmlns:p14="http://schemas.microsoft.com/office/powerpoint/2010/main" val="346877540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74"/>
            <a:ext cx="7772400" cy="1470025"/>
          </a:xfrm>
        </p:spPr>
        <p:txBody>
          <a:bodyPr/>
          <a:lstStyle>
            <a:lvl1pPr>
              <a:defRPr>
                <a:solidFill>
                  <a:srgbClr val="006633"/>
                </a:solidFill>
              </a:defRPr>
            </a:lvl1pPr>
          </a:lstStyle>
          <a:p>
            <a:r>
              <a:rPr lang="tr-TR" altLang="zh-TW"/>
              <a:t>Click to edit Master title style</a:t>
            </a:r>
            <a:endParaRPr lang="en-US" dirty="0"/>
          </a:p>
        </p:txBody>
      </p:sp>
      <p:sp>
        <p:nvSpPr>
          <p:cNvPr id="3" name="Subtitle 2"/>
          <p:cNvSpPr>
            <a:spLocks noGrp="1"/>
          </p:cNvSpPr>
          <p:nvPr>
            <p:ph type="subTitle" idx="1"/>
          </p:nvPr>
        </p:nvSpPr>
        <p:spPr>
          <a:xfrm>
            <a:off x="1371600" y="3733800"/>
            <a:ext cx="6400800" cy="1752600"/>
          </a:xfrm>
        </p:spPr>
        <p:txBody>
          <a:bodyPr/>
          <a:lstStyle>
            <a:lvl1pPr marL="0" indent="0" algn="ctr">
              <a:buNone/>
              <a:defRPr b="0">
                <a:solidFill>
                  <a:schemeClr val="tx1"/>
                </a:solidFill>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tr-TR" altLang="zh-TW"/>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11" name="Freeform 10"/>
          <p:cNvSpPr>
            <a:spLocks noChangeArrowheads="1"/>
          </p:cNvSpPr>
          <p:nvPr userDrawn="1"/>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p:spPr>
        <p:txBody>
          <a:bodyPr lIns="91425" tIns="45713" rIns="91425" bIns="45713"/>
          <a:lstStyle/>
          <a:p>
            <a:pPr defTabSz="914259">
              <a:defRPr/>
            </a:pPr>
            <a:endParaRPr lang="en-US" sz="1800" kern="0">
              <a:solidFill>
                <a:sysClr val="windowText" lastClr="000000"/>
              </a:solidFill>
              <a:latin typeface="Calibri"/>
            </a:endParaRPr>
          </a:p>
        </p:txBody>
      </p:sp>
      <p:sp>
        <p:nvSpPr>
          <p:cNvPr id="12" name="Line 8"/>
          <p:cNvSpPr>
            <a:spLocks noChangeShapeType="1"/>
          </p:cNvSpPr>
          <p:nvPr userDrawn="1"/>
        </p:nvSpPr>
        <p:spPr bwMode="auto">
          <a:xfrm>
            <a:off x="457200" y="3371850"/>
            <a:ext cx="8229600" cy="0"/>
          </a:xfrm>
          <a:prstGeom prst="line">
            <a:avLst/>
          </a:prstGeom>
          <a:noFill/>
          <a:ln w="19050">
            <a:solidFill>
              <a:srgbClr val="CC9900"/>
            </a:solidFill>
            <a:round/>
            <a:headEnd/>
            <a:tailEnd/>
          </a:ln>
          <a:effectLst/>
        </p:spPr>
        <p:txBody>
          <a:bodyPr lIns="91425" tIns="45713" rIns="91425" bIns="45713"/>
          <a:lstStyle/>
          <a:p>
            <a:pPr defTabSz="914259">
              <a:defRPr/>
            </a:pPr>
            <a:endParaRPr lang="en-US" sz="1800" kern="0">
              <a:solidFill>
                <a:sysClr val="windowText" lastClr="000000"/>
              </a:solidFill>
              <a:latin typeface="Calibri"/>
            </a:endParaRPr>
          </a:p>
        </p:txBody>
      </p:sp>
    </p:spTree>
    <p:extLst>
      <p:ext uri="{BB962C8B-B14F-4D97-AF65-F5344CB8AC3E}">
        <p14:creationId xmlns:p14="http://schemas.microsoft.com/office/powerpoint/2010/main" val="163749796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6633"/>
                </a:solidFill>
              </a:defRPr>
            </a:lvl1pPr>
          </a:lstStyle>
          <a:p>
            <a:r>
              <a:rPr lang="tr-TR" altLang="zh-TW"/>
              <a:t>Click to edit Master title style</a:t>
            </a:r>
            <a:endParaRPr lang="en-US" dirty="0"/>
          </a:p>
        </p:txBody>
      </p:sp>
      <p:sp>
        <p:nvSpPr>
          <p:cNvPr id="3" name="Content Placeholder 2"/>
          <p:cNvSpPr>
            <a:spLocks noGrp="1"/>
          </p:cNvSpPr>
          <p:nvPr>
            <p:ph idx="1"/>
          </p:nvPr>
        </p:nvSpPr>
        <p:spPr>
          <a:xfrm>
            <a:off x="457200" y="1295400"/>
            <a:ext cx="8229600" cy="5029200"/>
          </a:xfrm>
        </p:spPr>
        <p:txBody>
          <a:body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6705601" y="6416752"/>
            <a:ext cx="2133600" cy="365125"/>
          </a:xfrm>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cxnSp>
        <p:nvCxnSpPr>
          <p:cNvPr id="7" name="Straight Connector 6"/>
          <p:cNvCxnSpPr/>
          <p:nvPr userDrawn="1"/>
        </p:nvCxnSpPr>
        <p:spPr>
          <a:xfrm>
            <a:off x="457200" y="1065212"/>
            <a:ext cx="8229600" cy="1588"/>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022139"/>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77"/>
            <a:ext cx="7772400" cy="1362075"/>
          </a:xfrm>
        </p:spPr>
        <p:txBody>
          <a:bodyPr anchor="t"/>
          <a:lstStyle>
            <a:lvl1pPr algn="l">
              <a:defRPr sz="4000" b="1" cap="all"/>
            </a:lvl1pPr>
          </a:lstStyle>
          <a:p>
            <a:r>
              <a:rPr lang="tr-TR" altLang="zh-TW"/>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30" indent="0">
              <a:buNone/>
              <a:defRPr sz="1800">
                <a:solidFill>
                  <a:schemeClr val="tx1">
                    <a:tint val="75000"/>
                  </a:schemeClr>
                </a:solidFill>
              </a:defRPr>
            </a:lvl2pPr>
            <a:lvl3pPr marL="914259" indent="0">
              <a:buNone/>
              <a:defRPr sz="1600">
                <a:solidFill>
                  <a:schemeClr val="tx1">
                    <a:tint val="75000"/>
                  </a:schemeClr>
                </a:solidFill>
              </a:defRPr>
            </a:lvl3pPr>
            <a:lvl4pPr marL="1371390" indent="0">
              <a:buNone/>
              <a:defRPr sz="1400">
                <a:solidFill>
                  <a:schemeClr val="tx1">
                    <a:tint val="75000"/>
                  </a:schemeClr>
                </a:solidFill>
              </a:defRPr>
            </a:lvl4pPr>
            <a:lvl5pPr marL="1828519" indent="0">
              <a:buNone/>
              <a:defRPr sz="1400">
                <a:solidFill>
                  <a:schemeClr val="tx1">
                    <a:tint val="75000"/>
                  </a:schemeClr>
                </a:solidFill>
              </a:defRPr>
            </a:lvl5pPr>
            <a:lvl6pPr marL="2285649" indent="0">
              <a:buNone/>
              <a:defRPr sz="1400">
                <a:solidFill>
                  <a:schemeClr val="tx1">
                    <a:tint val="75000"/>
                  </a:schemeClr>
                </a:solidFill>
              </a:defRPr>
            </a:lvl6pPr>
            <a:lvl7pPr marL="2742780" indent="0">
              <a:buNone/>
              <a:defRPr sz="1400">
                <a:solidFill>
                  <a:schemeClr val="tx1">
                    <a:tint val="75000"/>
                  </a:schemeClr>
                </a:solidFill>
              </a:defRPr>
            </a:lvl7pPr>
            <a:lvl8pPr marL="3199908" indent="0">
              <a:buNone/>
              <a:defRPr sz="1400">
                <a:solidFill>
                  <a:schemeClr val="tx1">
                    <a:tint val="75000"/>
                  </a:schemeClr>
                </a:solidFill>
              </a:defRPr>
            </a:lvl8pPr>
            <a:lvl9pPr marL="3657039" indent="0">
              <a:buNone/>
              <a:defRPr sz="1400">
                <a:solidFill>
                  <a:schemeClr val="tx1">
                    <a:tint val="75000"/>
                  </a:schemeClr>
                </a:solidFill>
              </a:defRPr>
            </a:lvl9pPr>
          </a:lstStyle>
          <a:p>
            <a:pPr lvl="0"/>
            <a:r>
              <a:rPr lang="tr-TR" altLang="zh-TW"/>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0575064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9987348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tr-TR" altLang="zh-TW"/>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6561280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1715875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0788708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tr-TR" altLang="zh-TW"/>
              <a:t>Click to edit Master title style</a:t>
            </a:r>
            <a:endParaRPr lang="en-US"/>
          </a:p>
        </p:txBody>
      </p:sp>
      <p:sp>
        <p:nvSpPr>
          <p:cNvPr id="3" name="Content Placeholder 2"/>
          <p:cNvSpPr>
            <a:spLocks noGrp="1"/>
          </p:cNvSpPr>
          <p:nvPr>
            <p:ph idx="1"/>
          </p:nvPr>
        </p:nvSpPr>
        <p:spPr>
          <a:xfrm>
            <a:off x="3575050" y="27312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629759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tr-TR"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r>
              <a:rPr lang="tr-TR" altLang="zh-TW"/>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tr-TR" altLang="zh-TW"/>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53629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083101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5"/>
            <a:ext cx="2057400" cy="5851525"/>
          </a:xfrm>
        </p:spPr>
        <p:txBody>
          <a:bodyPr vert="eaVert"/>
          <a:lstStyle/>
          <a:p>
            <a:r>
              <a:rPr lang="tr-TR" altLang="zh-TW"/>
              <a:t>Click to edit Master title style</a:t>
            </a:r>
            <a:endParaRPr lang="en-US"/>
          </a:p>
        </p:txBody>
      </p:sp>
      <p:sp>
        <p:nvSpPr>
          <p:cNvPr id="3" name="Vertical Text Placeholder 2"/>
          <p:cNvSpPr>
            <a:spLocks noGrp="1"/>
          </p:cNvSpPr>
          <p:nvPr>
            <p:ph type="body" orient="vert" idx="1"/>
          </p:nvPr>
        </p:nvSpPr>
        <p:spPr>
          <a:xfrm>
            <a:off x="457200" y="274715"/>
            <a:ext cx="6019800" cy="5851525"/>
          </a:xfrm>
        </p:spPr>
        <p:txBody>
          <a:bodyPr vert="eaVert"/>
          <a:lstStyle/>
          <a:p>
            <a:pPr lvl="0"/>
            <a:r>
              <a:rPr lang="tr-TR" altLang="zh-TW"/>
              <a:t>Click to edit Master text styles</a:t>
            </a:r>
          </a:p>
          <a:p>
            <a:pPr lvl="1"/>
            <a:r>
              <a:rPr lang="tr-TR" altLang="zh-TW"/>
              <a:t>Second level</a:t>
            </a:r>
          </a:p>
          <a:p>
            <a:pPr lvl="2"/>
            <a:r>
              <a:rPr lang="tr-TR" altLang="zh-TW"/>
              <a:t>Third level</a:t>
            </a:r>
          </a:p>
          <a:p>
            <a:pPr lvl="3"/>
            <a:r>
              <a:rPr lang="tr-TR" altLang="zh-TW"/>
              <a:t>Fourth level</a:t>
            </a:r>
          </a:p>
          <a:p>
            <a:pPr lvl="4"/>
            <a:r>
              <a:rPr lang="tr-TR" altLang="zh-TW"/>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8161B50-6D0B-48B4-A1D4-BAD8C599CC84}"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88138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pn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image" Target="../media/image1.png"/><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13" Type="http://schemas.openxmlformats.org/officeDocument/2006/relationships/theme" Target="../theme/theme24.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5" Type="http://schemas.openxmlformats.org/officeDocument/2006/relationships/slideLayout" Target="../slideLayouts/slideLayout264.xml"/><Relationship Id="rId4"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1.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theme" Target="../theme/theme29.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slideLayout" Target="../slideLayouts/slideLayout311.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1.pn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3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5.emf"/><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4.png"/><Relationship Id="rId2" Type="http://schemas.openxmlformats.org/officeDocument/2006/relationships/slideLayout" Target="../slideLayouts/slideLayout58.xml"/><Relationship Id="rId16" Type="http://schemas.openxmlformats.org/officeDocument/2006/relationships/image" Target="../media/image3.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2.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1.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818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hf hdr="0" ftr="0" dt="0"/>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91276993"/>
      </p:ext>
    </p:extLst>
  </p:cSld>
  <p:clrMap bg1="lt1" tx1="dk1" bg2="lt2" tx2="dk2" accent1="accent1" accent2="accent2" accent3="accent3" accent4="accent4" accent5="accent5" accent6="accent6" hlink="hlink" folHlink="folHlink"/>
  <p:sldLayoutIdLst>
    <p:sldLayoutId id="2147488077" r:id="rId1"/>
    <p:sldLayoutId id="2147488078" r:id="rId2"/>
    <p:sldLayoutId id="2147488079" r:id="rId3"/>
    <p:sldLayoutId id="2147488080" r:id="rId4"/>
    <p:sldLayoutId id="2147488081" r:id="rId5"/>
    <p:sldLayoutId id="2147488082" r:id="rId6"/>
    <p:sldLayoutId id="2147488083" r:id="rId7"/>
    <p:sldLayoutId id="2147488084" r:id="rId8"/>
    <p:sldLayoutId id="2147488085" r:id="rId9"/>
    <p:sldLayoutId id="2147488086" r:id="rId10"/>
    <p:sldLayoutId id="2147488087"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3036572897"/>
      </p:ext>
    </p:extLst>
  </p:cSld>
  <p:clrMap bg1="lt1" tx1="dk1" bg2="lt2" tx2="dk2" accent1="accent1" accent2="accent2" accent3="accent3" accent4="accent4" accent5="accent5" accent6="accent6" hlink="hlink" folHlink="folHlink"/>
  <p:sldLayoutIdLst>
    <p:sldLayoutId id="2147488140" r:id="rId1"/>
    <p:sldLayoutId id="2147488141" r:id="rId2"/>
    <p:sldLayoutId id="2147488142" r:id="rId3"/>
    <p:sldLayoutId id="2147488143" r:id="rId4"/>
    <p:sldLayoutId id="2147488144" r:id="rId5"/>
    <p:sldLayoutId id="2147488145" r:id="rId6"/>
    <p:sldLayoutId id="2147488146" r:id="rId7"/>
    <p:sldLayoutId id="2147488147" r:id="rId8"/>
    <p:sldLayoutId id="2147488148" r:id="rId9"/>
    <p:sldLayoutId id="2147488149" r:id="rId10"/>
    <p:sldLayoutId id="214748815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461338241"/>
      </p:ext>
    </p:extLst>
  </p:cSld>
  <p:clrMap bg1="lt1" tx1="dk1" bg2="lt2" tx2="dk2" accent1="accent1" accent2="accent2" accent3="accent3" accent4="accent4" accent5="accent5" accent6="accent6" hlink="hlink" folHlink="folHlink"/>
  <p:sldLayoutIdLst>
    <p:sldLayoutId id="2147488152" r:id="rId1"/>
    <p:sldLayoutId id="2147488153" r:id="rId2"/>
    <p:sldLayoutId id="2147488154" r:id="rId3"/>
    <p:sldLayoutId id="2147488155" r:id="rId4"/>
    <p:sldLayoutId id="2147488156" r:id="rId5"/>
    <p:sldLayoutId id="2147488157" r:id="rId6"/>
    <p:sldLayoutId id="2147488158" r:id="rId7"/>
    <p:sldLayoutId id="2147488159" r:id="rId8"/>
    <p:sldLayoutId id="2147488160" r:id="rId9"/>
    <p:sldLayoutId id="2147488161" r:id="rId10"/>
    <p:sldLayoutId id="21474881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t>‹#›</a:t>
            </a:fld>
            <a:endParaRPr 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33121658"/>
      </p:ext>
    </p:extLst>
  </p:cSld>
  <p:clrMap bg1="lt1" tx1="dk1" bg2="lt2" tx2="dk2" accent1="accent1" accent2="accent2" accent3="accent3" accent4="accent4" accent5="accent5" accent6="accent6" hlink="hlink" folHlink="folHlink"/>
  <p:sldLayoutIdLst>
    <p:sldLayoutId id="2147488164" r:id="rId1"/>
    <p:sldLayoutId id="2147488165" r:id="rId2"/>
    <p:sldLayoutId id="2147488166" r:id="rId3"/>
    <p:sldLayoutId id="2147488167" r:id="rId4"/>
    <p:sldLayoutId id="2147488168" r:id="rId5"/>
    <p:sldLayoutId id="2147488169" r:id="rId6"/>
    <p:sldLayoutId id="2147488170" r:id="rId7"/>
    <p:sldLayoutId id="2147488171" r:id="rId8"/>
    <p:sldLayoutId id="2147488172" r:id="rId9"/>
    <p:sldLayoutId id="2147488173" r:id="rId10"/>
    <p:sldLayoutId id="214748817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92162"/>
          </a:xfrm>
          <a:prstGeom prst="rect">
            <a:avLst/>
          </a:prstGeom>
        </p:spPr>
        <p:txBody>
          <a:bodyPr vert="horz" lIns="0" tIns="45713" rIns="0" bIns="45713" rtlCol="0" anchor="ctr">
            <a:normAutofit/>
          </a:bodyPr>
          <a:lstStyle/>
          <a:p>
            <a:r>
              <a:rPr lang="zh-TW" altLang="en-US"/>
              <a:t>按一下以編輯母片標題樣式</a:t>
            </a:r>
            <a:endParaRPr lang="en-US"/>
          </a:p>
        </p:txBody>
      </p:sp>
      <p:sp>
        <p:nvSpPr>
          <p:cNvPr id="3" name="Text Placeholder 2"/>
          <p:cNvSpPr>
            <a:spLocks noGrp="1"/>
          </p:cNvSpPr>
          <p:nvPr>
            <p:ph type="body" idx="1"/>
          </p:nvPr>
        </p:nvSpPr>
        <p:spPr>
          <a:xfrm>
            <a:off x="457200" y="1295403"/>
            <a:ext cx="8229600" cy="4830763"/>
          </a:xfrm>
          <a:prstGeom prst="rect">
            <a:avLst/>
          </a:prstGeom>
        </p:spPr>
        <p:txBody>
          <a:bodyPr vert="horz" lIns="91425" tIns="45713" rIns="91425" bIns="45713"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2"/>
          </p:nvPr>
        </p:nvSpPr>
        <p:spPr>
          <a:xfrm>
            <a:off x="457200" y="6356425"/>
            <a:ext cx="2133600" cy="365125"/>
          </a:xfrm>
          <a:prstGeom prst="rect">
            <a:avLst/>
          </a:prstGeom>
        </p:spPr>
        <p:txBody>
          <a:bodyPr vert="horz" lIns="91425" tIns="45713" rIns="91425" bIns="45713" rtlCol="0" anchor="ctr"/>
          <a:lstStyle>
            <a:lvl1pPr algn="l">
              <a:defRPr sz="1200">
                <a:solidFill>
                  <a:schemeClr val="tx1">
                    <a:tint val="75000"/>
                  </a:schemeClr>
                </a:solidFill>
              </a:defRPr>
            </a:lvl1pPr>
          </a:lstStyle>
          <a:p>
            <a:pPr defTabSz="914259"/>
            <a:endParaRPr lang="en-US">
              <a:solidFill>
                <a:prstClr val="black">
                  <a:tint val="75000"/>
                </a:prstClr>
              </a:solidFill>
            </a:endParaRPr>
          </a:p>
        </p:txBody>
      </p:sp>
      <p:sp>
        <p:nvSpPr>
          <p:cNvPr id="5" name="Footer Placeholder 4"/>
          <p:cNvSpPr>
            <a:spLocks noGrp="1"/>
          </p:cNvSpPr>
          <p:nvPr>
            <p:ph type="ftr" sz="quarter" idx="3"/>
          </p:nvPr>
        </p:nvSpPr>
        <p:spPr>
          <a:xfrm>
            <a:off x="3124201" y="6356425"/>
            <a:ext cx="2895600" cy="365125"/>
          </a:xfrm>
          <a:prstGeom prst="rect">
            <a:avLst/>
          </a:prstGeom>
        </p:spPr>
        <p:txBody>
          <a:bodyPr vert="horz" lIns="91425" tIns="45713" rIns="91425" bIns="45713" rtlCol="0" anchor="ctr"/>
          <a:lstStyle>
            <a:lvl1pPr algn="ctr">
              <a:defRPr sz="1200">
                <a:solidFill>
                  <a:schemeClr val="tx1">
                    <a:tint val="75000"/>
                  </a:schemeClr>
                </a:solidFill>
              </a:defRPr>
            </a:lvl1pPr>
          </a:lstStyle>
          <a:p>
            <a:pPr defTabSz="914259"/>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25"/>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58161B50-6D0B-48B4-A1D4-BAD8C599CC84}" type="slidenum">
              <a:rPr lang="en-US" smtClean="0">
                <a:solidFill>
                  <a:prstClr val="black">
                    <a:tint val="75000"/>
                  </a:prstClr>
                </a:solidFill>
              </a:rPr>
              <a:pPr defTabSz="914259"/>
              <a:t>‹#›</a:t>
            </a:fld>
            <a:endParaRPr lang="en-US">
              <a:solidFill>
                <a:prstClr val="black">
                  <a:tint val="75000"/>
                </a:prstClr>
              </a:solidFill>
            </a:endParaRPr>
          </a:p>
        </p:txBody>
      </p:sp>
      <p:pic>
        <p:nvPicPr>
          <p:cNvPr id="7" name="Picture 6" descr="safari.png"/>
          <p:cNvPicPr>
            <a:picLocks noChangeAspect="1"/>
          </p:cNvPicPr>
          <p:nvPr/>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624989912"/>
      </p:ext>
    </p:extLst>
  </p:cSld>
  <p:clrMap bg1="lt1" tx1="dk1" bg2="lt2" tx2="dk2" accent1="accent1" accent2="accent2" accent3="accent3" accent4="accent4" accent5="accent5" accent6="accent6" hlink="hlink" folHlink="folHlink"/>
  <p:sldLayoutIdLst>
    <p:sldLayoutId id="2147488176" r:id="rId1"/>
    <p:sldLayoutId id="2147488177" r:id="rId2"/>
    <p:sldLayoutId id="2147488178" r:id="rId3"/>
    <p:sldLayoutId id="2147488179" r:id="rId4"/>
    <p:sldLayoutId id="2147488180" r:id="rId5"/>
    <p:sldLayoutId id="2147488181" r:id="rId6"/>
    <p:sldLayoutId id="2147488182" r:id="rId7"/>
    <p:sldLayoutId id="2147488183" r:id="rId8"/>
    <p:sldLayoutId id="2147488184" r:id="rId9"/>
    <p:sldLayoutId id="2147488185" r:id="rId10"/>
    <p:sldLayoutId id="2147488186" r:id="rId11"/>
  </p:sldLayoutIdLst>
  <p:hf hdr="0" ftr="0" dt="0"/>
  <p:txStyles>
    <p:titleStyle>
      <a:lvl1pPr algn="ctr" defTabSz="914259" rtl="0" eaLnBrk="1" latinLnBrk="0" hangingPunct="1">
        <a:spcBef>
          <a:spcPct val="0"/>
        </a:spcBef>
        <a:buNone/>
        <a:defRPr sz="4400" kern="1200">
          <a:solidFill>
            <a:schemeClr val="tx1"/>
          </a:solidFill>
          <a:latin typeface="Times New Roman" pitchFamily="18" charset="0"/>
          <a:ea typeface="+mj-ea"/>
          <a:cs typeface="Times New Roman" pitchFamily="18" charset="0"/>
        </a:defRPr>
      </a:lvl1pPr>
    </p:titleStyle>
    <p:bodyStyle>
      <a:lvl1pPr marL="342848" indent="-342848" algn="l" defTabSz="91425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36" indent="-285707" algn="l" defTabSz="91425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24" indent="-228564" algn="l" defTabSz="91425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5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8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hf hdr="0" ftr="0" dt="0"/>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ell.com/cell/fulltext/S0092-8674(21)00585-7" TargetMode="Externa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tiff"/><Relationship Id="rId4" Type="http://schemas.openxmlformats.org/officeDocument/2006/relationships/image" Target="../media/image25.tiff"/><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tiff"/><Relationship Id="rId5" Type="http://schemas.openxmlformats.org/officeDocument/2006/relationships/image" Target="../media/image36.tiff"/><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8.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9.xml"/><Relationship Id="rId7" Type="http://schemas.microsoft.com/office/2007/relationships/hdphoto" Target="../media/hdphoto1.wdp"/><Relationship Id="rId12" Type="http://schemas.microsoft.com/office/2007/relationships/hdphoto" Target="../media/hdphoto5.wdp"/><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image" Target="../media/image41.emf"/><Relationship Id="rId10" Type="http://schemas.openxmlformats.org/officeDocument/2006/relationships/image" Target="../media/image43.png"/><Relationship Id="rId4" Type="http://schemas.openxmlformats.org/officeDocument/2006/relationships/oleObject" Target="../embeddings/oleObject1.bin"/><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2008.00961.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tiff"/><Relationship Id="rId5" Type="http://schemas.openxmlformats.org/officeDocument/2006/relationships/image" Target="../media/image8.tiff"/><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35.jpeg"/><Relationship Id="rId2" Type="http://schemas.openxmlformats.org/officeDocument/2006/relationships/image" Target="../media/image38.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2" Type="http://schemas.openxmlformats.org/officeDocument/2006/relationships/hyperlink" Target="https://people.inf.ethz.ch/omutlu/pub/SneakySnake_UniversalGenomePrealignmentFilter_bioinformatics20.pdf" TargetMode="Externa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doi.org/10.1093/bioinformatics/btaa1015" TargetMode="External"/><Relationship Id="rId4" Type="http://schemas.openxmlformats.org/officeDocument/2006/relationships/hyperlink" Target="https://github.com/CMU-SAFARI/SneakySnak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8.tiff"/><Relationship Id="rId5" Type="http://schemas.openxmlformats.org/officeDocument/2006/relationships/image" Target="../media/image47.tiff"/><Relationship Id="rId4" Type="http://schemas.openxmlformats.org/officeDocument/2006/relationships/image" Target="../media/image46.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arxiv.org/pdf/2106.06433.pdf" TargetMode="External"/><Relationship Id="rId2" Type="http://schemas.openxmlformats.org/officeDocument/2006/relationships/image" Target="../media/image49.png"/><Relationship Id="rId1" Type="http://schemas.openxmlformats.org/officeDocument/2006/relationships/slideLayout" Target="../slideLayouts/slideLayout6.xml"/><Relationship Id="rId4" Type="http://schemas.openxmlformats.org/officeDocument/2006/relationships/hyperlink" Target="https://github.com/CMU-SAFARI/SneakySnake/tree/master/SneakySnake-HLS-HBM"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52.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mea.illumina.com/products/by-type/informatics-products/dragen-bio-it-platform.html#:~:text=The%20Illumina%20DRAGEN%20Bio%2DIT%20Platform%20offers%3A&amp;text=Robust%20speed%3A%20Processes%20an%20entire,coverage%20in%20about%2025%20minutes"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6.xml"/><Relationship Id="rId4" Type="http://schemas.openxmlformats.org/officeDocument/2006/relationships/hyperlink" Target="https://developer.nvidia.com/clara-parabrick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8.jpeg"/><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5.jpeg"/><Relationship Id="rId5" Type="http://schemas.openxmlformats.org/officeDocument/2006/relationships/image" Target="../media/image39.jpeg"/><Relationship Id="rId10" Type="http://schemas.openxmlformats.org/officeDocument/2006/relationships/image" Target="../media/image34.jpeg"/><Relationship Id="rId4" Type="http://schemas.openxmlformats.org/officeDocument/2006/relationships/image" Target="../media/image57.png"/><Relationship Id="rId9"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arxiv.org/pdf/2008.00961.pdf"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hyperlink" Target="https://arxiv.org/abs/2003.0011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Mangul-Lab-USC/review_technology_dictates_algorithms" TargetMode="External"/><Relationship Id="rId2" Type="http://schemas.openxmlformats.org/officeDocument/2006/relationships/hyperlink" Target="https://arxiv.org/abs/2003.00110"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ygmQpdDTL7o" TargetMode="External"/><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ygmQpdDTL7o&amp;list=PL5Q2soXY2Zi9xidyIgBxUz7xRPS-wisBN&amp;index=14" TargetMode="External"/><Relationship Id="rId2" Type="http://schemas.openxmlformats.org/officeDocument/2006/relationships/hyperlink" Target="https://www.youtube.com/watch?v=CrRb32v7SJc&amp;list=PL5Q2soXY2Zi9xidyIgBxUz7xRPS-wisBN&amp;index=5" TargetMode="External"/><Relationship Id="rId1" Type="http://schemas.openxmlformats.org/officeDocument/2006/relationships/slideLayout" Target="../slideLayouts/slideLayout2.xml"/><Relationship Id="rId6" Type="http://schemas.openxmlformats.org/officeDocument/2006/relationships/hyperlink" Target="https://www.youtube.com/onurmutlulectures" TargetMode="External"/><Relationship Id="rId5" Type="http://schemas.openxmlformats.org/officeDocument/2006/relationships/hyperlink" Target="https://www.youtube.com/watch?v=rgjl8ZyLsAg&amp;list=PL5Q2soXY2Zi9E2bBVAgCqLgwiDRQDTyId" TargetMode="External"/><Relationship Id="rId4" Type="http://schemas.openxmlformats.org/officeDocument/2006/relationships/hyperlink" Target="https://www.youtube.com/watch?v=gR7XR-Eepcg&amp;list=PL5Q2soXY2Zi9xidyIgBxUz7xRPS-wisBN&amp;index=1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arxiv.org/abs/2009.07692" TargetMode="External"/><Relationship Id="rId2" Type="http://schemas.openxmlformats.org/officeDocument/2006/relationships/hyperlink" Target="https://arxiv.org/pdf/1910.09020.pdf" TargetMode="External"/><Relationship Id="rId1" Type="http://schemas.openxmlformats.org/officeDocument/2006/relationships/slideLayout" Target="../slideLayouts/slideLayout6.xml"/><Relationship Id="rId6" Type="http://schemas.openxmlformats.org/officeDocument/2006/relationships/hyperlink" Target="https://arxiv.org/pdf/2008.00961.pdf" TargetMode="External"/><Relationship Id="rId5" Type="http://schemas.openxmlformats.org/officeDocument/2006/relationships/hyperlink" Target="https://arxiv.org/abs/1912.08735" TargetMode="External"/><Relationship Id="rId4" Type="http://schemas.openxmlformats.org/officeDocument/2006/relationships/hyperlink" Target="https://arxiv.org/abs/2003.00110"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93/bioinformatics/btz234" TargetMode="External"/><Relationship Id="rId2" Type="http://schemas.openxmlformats.org/officeDocument/2006/relationships/hyperlink" Target="https://academic.oup.com/bioinformatics/article-abstract/36/12/3669/5804978" TargetMode="External"/><Relationship Id="rId1" Type="http://schemas.openxmlformats.org/officeDocument/2006/relationships/slideLayout" Target="../slideLayouts/slideLayout6.xml"/><Relationship Id="rId6" Type="http://schemas.openxmlformats.org/officeDocument/2006/relationships/hyperlink" Target="https://arxiv.org/pdf/1707.01631.pdf" TargetMode="External"/><Relationship Id="rId5" Type="http://schemas.openxmlformats.org/officeDocument/2006/relationships/hyperlink" Target="https://people.inf.ethz.ch/omutlu/pub/gatekeeper_FPGA-genome-prealignment-accelerator_bionformatics17.pdf" TargetMode="External"/><Relationship Id="rId4" Type="http://schemas.openxmlformats.org/officeDocument/2006/relationships/hyperlink" Target="https://bmcgenomics.biomedcentral.com/articles/10.1186/s12864-018-4460-0"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tiff"/><Relationship Id="rId5" Type="http://schemas.openxmlformats.org/officeDocument/2006/relationships/image" Target="../media/image8.tiff"/><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acb.com/smrt-science/smrt-sequencing/hifi-reads-for-highly-accurate-long-read-sequencing/"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6.pn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5.png"/></Relationships>
</file>

<file path=ppt/slides/_rels/slide5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arxiv.org/abs/1910.03936" TargetMode="External"/><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tiff"/><Relationship Id="rId1" Type="http://schemas.openxmlformats.org/officeDocument/2006/relationships/slideLayout" Target="../slideLayouts/slideLayout2.xml"/><Relationship Id="rId4" Type="http://schemas.openxmlformats.org/officeDocument/2006/relationships/hyperlink" Target="https://arxiv.org/abs/2003.00110" TargetMode="Externa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www.scirp.org/journal/paperinformation.aspx?paperid=74603"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nature.com/articles/s41588-018-0273-y"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pmc/articles/PMC588482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144AA0A-B7FF-0D48-9BF6-92B31E6CAAB7}"/>
              </a:ext>
            </a:extLst>
          </p:cNvPr>
          <p:cNvSpPr/>
          <p:nvPr/>
        </p:nvSpPr>
        <p:spPr>
          <a:xfrm>
            <a:off x="0" y="-11429"/>
            <a:ext cx="9144000" cy="3008382"/>
          </a:xfrm>
          <a:prstGeom prst="rect">
            <a:avLst/>
          </a:prstGeom>
          <a:pattFill prst="pct20">
            <a:fgClr>
              <a:srgbClr val="F98E88"/>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58A8EBC-1093-B54C-9684-DA1E05A8074C}"/>
              </a:ext>
            </a:extLst>
          </p:cNvPr>
          <p:cNvPicPr>
            <a:picLocks noChangeAspect="1"/>
          </p:cNvPicPr>
          <p:nvPr/>
        </p:nvPicPr>
        <p:blipFill>
          <a:blip r:embed="rId2"/>
          <a:stretch>
            <a:fillRect/>
          </a:stretch>
        </p:blipFill>
        <p:spPr>
          <a:xfrm>
            <a:off x="539552" y="332656"/>
            <a:ext cx="2026626" cy="1224136"/>
          </a:xfrm>
          <a:prstGeom prst="rect">
            <a:avLst/>
          </a:prstGeom>
        </p:spPr>
      </p:pic>
      <p:sp>
        <p:nvSpPr>
          <p:cNvPr id="16" name="Rectangle 15">
            <a:extLst>
              <a:ext uri="{FF2B5EF4-FFF2-40B4-BE49-F238E27FC236}">
                <a16:creationId xmlns:a16="http://schemas.microsoft.com/office/drawing/2014/main" id="{F74E025B-97BF-A843-99C9-20A24DC73DEB}"/>
              </a:ext>
            </a:extLst>
          </p:cNvPr>
          <p:cNvSpPr/>
          <p:nvPr/>
        </p:nvSpPr>
        <p:spPr>
          <a:xfrm>
            <a:off x="0" y="5859124"/>
            <a:ext cx="9144000" cy="998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257A0B7-21AD-0A4B-89D2-E247A062F6E9}"/>
              </a:ext>
            </a:extLst>
          </p:cNvPr>
          <p:cNvSpPr/>
          <p:nvPr/>
        </p:nvSpPr>
        <p:spPr>
          <a:xfrm>
            <a:off x="243001" y="5266074"/>
            <a:ext cx="2531462" cy="461665"/>
          </a:xfrm>
          <a:prstGeom prst="rect">
            <a:avLst/>
          </a:prstGeom>
        </p:spPr>
        <p:txBody>
          <a:bodyPr wrap="none">
            <a:spAutoFit/>
          </a:bodyPr>
          <a:lstStyle/>
          <a:p>
            <a:r>
              <a:rPr lang="en-US" sz="2400" dirty="0"/>
              <a:t>Mohammed </a:t>
            </a:r>
            <a:r>
              <a:rPr lang="en-US" sz="2400" dirty="0" err="1"/>
              <a:t>Alser</a:t>
            </a:r>
            <a:endParaRPr lang="en-US" sz="2400" dirty="0"/>
          </a:p>
        </p:txBody>
      </p:sp>
      <p:pic>
        <p:nvPicPr>
          <p:cNvPr id="10" name="Picture 9">
            <a:extLst>
              <a:ext uri="{FF2B5EF4-FFF2-40B4-BE49-F238E27FC236}">
                <a16:creationId xmlns:a16="http://schemas.microsoft.com/office/drawing/2014/main" id="{A3EDB443-3A42-974E-9710-3DA335D71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8080" y="1556792"/>
            <a:ext cx="2923574" cy="3840668"/>
          </a:xfrm>
          <a:prstGeom prst="rect">
            <a:avLst/>
          </a:prstGeom>
        </p:spPr>
      </p:pic>
      <p:sp>
        <p:nvSpPr>
          <p:cNvPr id="11" name="Rectangle 10">
            <a:extLst>
              <a:ext uri="{FF2B5EF4-FFF2-40B4-BE49-F238E27FC236}">
                <a16:creationId xmlns:a16="http://schemas.microsoft.com/office/drawing/2014/main" id="{0F22FA19-397D-DF43-BBCB-7D98A82A70A2}"/>
              </a:ext>
            </a:extLst>
          </p:cNvPr>
          <p:cNvSpPr/>
          <p:nvPr/>
        </p:nvSpPr>
        <p:spPr>
          <a:xfrm>
            <a:off x="243001" y="3610621"/>
            <a:ext cx="5927576" cy="954107"/>
          </a:xfrm>
          <a:prstGeom prst="rect">
            <a:avLst/>
          </a:prstGeom>
        </p:spPr>
        <p:txBody>
          <a:bodyPr wrap="square">
            <a:spAutoFit/>
          </a:bodyPr>
          <a:lstStyle/>
          <a:p>
            <a:r>
              <a:rPr lang="en-US" sz="2800" dirty="0">
                <a:solidFill>
                  <a:srgbClr val="A6020F"/>
                </a:solidFill>
              </a:rPr>
              <a:t>Accelerating Genome Analysis </a:t>
            </a:r>
            <a:br>
              <a:rPr lang="en-US" sz="2800" dirty="0">
                <a:solidFill>
                  <a:srgbClr val="A6020F"/>
                </a:solidFill>
              </a:rPr>
            </a:br>
            <a:r>
              <a:rPr lang="en-US" sz="2800" dirty="0">
                <a:solidFill>
                  <a:srgbClr val="A6020F"/>
                </a:solidFill>
              </a:rPr>
              <a:t>A Primer on an Ongoing Journey</a:t>
            </a:r>
          </a:p>
        </p:txBody>
      </p:sp>
      <p:sp>
        <p:nvSpPr>
          <p:cNvPr id="12" name="Rectangle 11">
            <a:extLst>
              <a:ext uri="{FF2B5EF4-FFF2-40B4-BE49-F238E27FC236}">
                <a16:creationId xmlns:a16="http://schemas.microsoft.com/office/drawing/2014/main" id="{3D4AEE3A-D3E0-FD45-858C-BB9F5F3F2465}"/>
              </a:ext>
            </a:extLst>
          </p:cNvPr>
          <p:cNvSpPr/>
          <p:nvPr/>
        </p:nvSpPr>
        <p:spPr>
          <a:xfrm>
            <a:off x="249086" y="5727739"/>
            <a:ext cx="3383042" cy="646331"/>
          </a:xfrm>
          <a:prstGeom prst="rect">
            <a:avLst/>
          </a:prstGeom>
        </p:spPr>
        <p:txBody>
          <a:bodyPr wrap="none">
            <a:spAutoFit/>
          </a:bodyPr>
          <a:lstStyle/>
          <a:p>
            <a:r>
              <a:rPr lang="en-US" dirty="0"/>
              <a:t>Senior Researcher and Lecturer</a:t>
            </a:r>
          </a:p>
          <a:p>
            <a:r>
              <a:rPr lang="en-US" dirty="0"/>
              <a:t>ETH Zurich</a:t>
            </a:r>
          </a:p>
        </p:txBody>
      </p:sp>
      <p:sp>
        <p:nvSpPr>
          <p:cNvPr id="13" name="Rectangle 12">
            <a:extLst>
              <a:ext uri="{FF2B5EF4-FFF2-40B4-BE49-F238E27FC236}">
                <a16:creationId xmlns:a16="http://schemas.microsoft.com/office/drawing/2014/main" id="{27318B7C-4858-594B-9B2B-B5B1FAEE263C}"/>
              </a:ext>
            </a:extLst>
          </p:cNvPr>
          <p:cNvSpPr/>
          <p:nvPr/>
        </p:nvSpPr>
        <p:spPr>
          <a:xfrm>
            <a:off x="428605" y="1735839"/>
            <a:ext cx="3647858" cy="830997"/>
          </a:xfrm>
          <a:prstGeom prst="rect">
            <a:avLst/>
          </a:prstGeom>
        </p:spPr>
        <p:txBody>
          <a:bodyPr wrap="none">
            <a:spAutoFit/>
          </a:bodyPr>
          <a:lstStyle/>
          <a:p>
            <a:r>
              <a:rPr lang="en-US" sz="2400" dirty="0"/>
              <a:t>August 29 – September 1</a:t>
            </a:r>
          </a:p>
          <a:p>
            <a:r>
              <a:rPr lang="en-US" sz="2400" dirty="0"/>
              <a:t>Virtual</a:t>
            </a:r>
          </a:p>
        </p:txBody>
      </p:sp>
      <p:sp>
        <p:nvSpPr>
          <p:cNvPr id="19" name="Rectangle 18">
            <a:extLst>
              <a:ext uri="{FF2B5EF4-FFF2-40B4-BE49-F238E27FC236}">
                <a16:creationId xmlns:a16="http://schemas.microsoft.com/office/drawing/2014/main" id="{27DB412E-AD4A-C147-86C0-BB84D941467D}"/>
              </a:ext>
            </a:extLst>
          </p:cNvPr>
          <p:cNvSpPr/>
          <p:nvPr/>
        </p:nvSpPr>
        <p:spPr>
          <a:xfrm>
            <a:off x="229879" y="4527410"/>
            <a:ext cx="3646576" cy="369332"/>
          </a:xfrm>
          <a:prstGeom prst="rect">
            <a:avLst/>
          </a:prstGeom>
        </p:spPr>
        <p:txBody>
          <a:bodyPr wrap="none">
            <a:spAutoFit/>
          </a:bodyPr>
          <a:lstStyle/>
          <a:p>
            <a:r>
              <a:rPr lang="en-US" dirty="0">
                <a:solidFill>
                  <a:schemeClr val="bg1">
                    <a:lumMod val="65000"/>
                  </a:schemeClr>
                </a:solidFill>
              </a:rPr>
              <a:t>Monday, August 30 at 4:50 PM ET</a:t>
            </a:r>
          </a:p>
        </p:txBody>
      </p:sp>
    </p:spTree>
    <p:extLst>
      <p:ext uri="{BB962C8B-B14F-4D97-AF65-F5344CB8AC3E}">
        <p14:creationId xmlns:p14="http://schemas.microsoft.com/office/powerpoint/2010/main" val="9334150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0DED-F6D3-F641-9A93-DD66E64EE3A5}"/>
              </a:ext>
            </a:extLst>
          </p:cNvPr>
          <p:cNvSpPr>
            <a:spLocks noGrp="1"/>
          </p:cNvSpPr>
          <p:nvPr>
            <p:ph type="title"/>
          </p:nvPr>
        </p:nvSpPr>
        <p:spPr/>
        <p:txBody>
          <a:bodyPr/>
          <a:lstStyle/>
          <a:p>
            <a:r>
              <a:rPr lang="en-US" dirty="0"/>
              <a:t>Population-Scale Microbiome Profiling</a:t>
            </a:r>
            <a:br>
              <a:rPr lang="en-US" dirty="0"/>
            </a:br>
            <a:endParaRPr lang="en-US" dirty="0"/>
          </a:p>
        </p:txBody>
      </p:sp>
      <p:sp>
        <p:nvSpPr>
          <p:cNvPr id="4" name="Slide Number Placeholder 3">
            <a:extLst>
              <a:ext uri="{FF2B5EF4-FFF2-40B4-BE49-F238E27FC236}">
                <a16:creationId xmlns:a16="http://schemas.microsoft.com/office/drawing/2014/main" id="{81DBCEB9-FFF9-224F-915E-600E4C6F9645}"/>
              </a:ext>
            </a:extLst>
          </p:cNvPr>
          <p:cNvSpPr>
            <a:spLocks noGrp="1"/>
          </p:cNvSpPr>
          <p:nvPr>
            <p:ph type="sldNum" sz="quarter" idx="11"/>
          </p:nvPr>
        </p:nvSpPr>
        <p:spPr/>
        <p:txBody>
          <a:bodyPr/>
          <a:lstStyle/>
          <a:p>
            <a:fld id="{323594FA-E141-4234-AE05-360401972BE7}" type="slidenum">
              <a:rPr lang="en-US" altLang="en-US" smtClean="0"/>
              <a:pPr/>
              <a:t>10</a:t>
            </a:fld>
            <a:endParaRPr lang="en-US" altLang="en-US"/>
          </a:p>
        </p:txBody>
      </p:sp>
      <p:sp>
        <p:nvSpPr>
          <p:cNvPr id="5" name="Rectangle 1">
            <a:extLst>
              <a:ext uri="{FF2B5EF4-FFF2-40B4-BE49-F238E27FC236}">
                <a16:creationId xmlns:a16="http://schemas.microsoft.com/office/drawing/2014/main" id="{97622711-BCB7-704D-98C4-5B64E1CD3BC2}"/>
              </a:ext>
            </a:extLst>
          </p:cNvPr>
          <p:cNvSpPr>
            <a:spLocks noChangeArrowheads="1"/>
          </p:cNvSpPr>
          <p:nvPr/>
        </p:nvSpPr>
        <p:spPr bwMode="auto">
          <a:xfrm>
            <a:off x="767690" y="6093296"/>
            <a:ext cx="7608621"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Danko</a:t>
            </a:r>
            <a:r>
              <a:rPr kumimoji="0" lang="en-US" altLang="en-US" sz="13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300" b="0" i="0" u="sng" strike="noStrike" cap="none" normalizeH="0" baseline="0" dirty="0">
                <a:ln>
                  <a:noFill/>
                </a:ln>
                <a:solidFill>
                  <a:srgbClr val="0000FF"/>
                </a:solidFill>
                <a:effectLst/>
                <a:latin typeface="Arial" panose="020B0604020202020204" pitchFamily="34" charset="0"/>
                <a:cs typeface="Arial" panose="020B0604020202020204" pitchFamily="34" charset="0"/>
                <a:hlinkClick r:id="rId2"/>
              </a:rPr>
              <a:t>A global metagenomic map of urban microbiomes and antimicrobial resistance</a:t>
            </a:r>
            <a:r>
              <a:rPr kumimoji="0" lang="en-US" altLang="en-US" sz="13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Cell, 2021</a:t>
            </a:r>
            <a:endParaRPr kumimoji="0" lang="en-US" altLang="en-US" sz="900" b="0" i="0" u="none" strike="noStrike" cap="none" normalizeH="0" baseline="0" dirty="0">
              <a:ln>
                <a:noFill/>
              </a:ln>
              <a:solidFill>
                <a:schemeClr val="tx1"/>
              </a:solidFill>
              <a:effectLst/>
            </a:endParaRPr>
          </a:p>
        </p:txBody>
      </p:sp>
      <p:pic>
        <p:nvPicPr>
          <p:cNvPr id="225282" name="Picture 2" descr="https://lh4.googleusercontent.com/N9NU3IQNHo2rw74hmdPaZ9mFBU4cR65A_eI2nxHmkWND8LVc0BjWYLdx_EZ4B31Gxl1jMGbw6QWZ4jAvsC6x62i9bf_wMuCaLrIT3lkHQPbNulXPQT6EP1QdpgTXypEI-zAu7au4AAU=s0">
            <a:extLst>
              <a:ext uri="{FF2B5EF4-FFF2-40B4-BE49-F238E27FC236}">
                <a16:creationId xmlns:a16="http://schemas.microsoft.com/office/drawing/2014/main" id="{8600C3F7-5C5D-8E4A-A225-F4D9A80897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05"/>
          <a:stretch/>
        </p:blipFill>
        <p:spPr bwMode="auto">
          <a:xfrm>
            <a:off x="339688" y="980729"/>
            <a:ext cx="5528456"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25283" name="Picture 3" descr="https://lh4.googleusercontent.com/oRPgtX79ddWwjz2atfwfwxBbJA8RL6QfRsoZleamnfZCsGFUTMMmRFOK1KeKl7iCbS64qi9rdko-SpFQcZR5YKcNhnQbiEkTsdq3ml8hxAIB40sk8PxNydTt7ayZdiYNhpSbndDQCAg=s0">
            <a:extLst>
              <a:ext uri="{FF2B5EF4-FFF2-40B4-BE49-F238E27FC236}">
                <a16:creationId xmlns:a16="http://schemas.microsoft.com/office/drawing/2014/main" id="{ADFD7E79-8813-C941-926F-4D3F10722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140968"/>
            <a:ext cx="4853835" cy="2991991"/>
          </a:xfrm>
          <a:prstGeom prst="rect">
            <a:avLst/>
          </a:prstGeom>
          <a:noFill/>
          <a:extLst>
            <a:ext uri="{909E8E84-426E-40DD-AFC4-6F175D3DCCD1}">
              <a14:hiddenFill xmlns:a14="http://schemas.microsoft.com/office/drawing/2010/main">
                <a:solidFill>
                  <a:srgbClr val="FFFFFF"/>
                </a:solidFill>
              </a14:hiddenFill>
            </a:ext>
          </a:extLst>
        </p:spPr>
      </p:pic>
      <p:pic>
        <p:nvPicPr>
          <p:cNvPr id="225284" name="Picture 4" descr="https://lh5.googleusercontent.com/42eESEC0d8xF7X3-6S34tR_mXiAjMkUdeiNKAG2__x6Fp3t7-yp7E7c4ZHxcD0YVMoWvhG3r00JQyb7iXKoCPfw4dVLJcQh9ud7NJ34M6yrzFa3vtanSywqSdNP5Dt0nQ4Hgdnrdoyc=s0">
            <a:extLst>
              <a:ext uri="{FF2B5EF4-FFF2-40B4-BE49-F238E27FC236}">
                <a16:creationId xmlns:a16="http://schemas.microsoft.com/office/drawing/2014/main" id="{A04FBC75-299F-D249-BB4F-B82183C1E9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639" y="2036170"/>
            <a:ext cx="3094286" cy="309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9340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dirty="0"/>
              <a:t>We Need Faster &amp; Scalable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fld id="{323594FA-E141-4234-AE05-360401972BE7}" type="slidenum">
              <a:rPr lang="en-US" altLang="en-US" smtClean="0"/>
              <a:pPr/>
              <a:t>11</a:t>
            </a:fld>
            <a:endParaRPr lang="en-US" altLang="en-US"/>
          </a:p>
        </p:txBody>
      </p:sp>
      <p:pic>
        <p:nvPicPr>
          <p:cNvPr id="5" name="Content Placeholder 5">
            <a:extLst>
              <a:ext uri="{FF2B5EF4-FFF2-40B4-BE49-F238E27FC236}">
                <a16:creationId xmlns:a16="http://schemas.microsoft.com/office/drawing/2014/main" id="{9D8BA7B5-6057-0749-8D04-0E229A51C619}"/>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741198" y="1024625"/>
            <a:ext cx="3423714" cy="2088232"/>
          </a:xfrm>
          <a:prstGeom prst="rect">
            <a:avLst/>
          </a:prstGeom>
        </p:spPr>
      </p:pic>
      <p:pic>
        <p:nvPicPr>
          <p:cNvPr id="7" name="Picture 6">
            <a:extLst>
              <a:ext uri="{FF2B5EF4-FFF2-40B4-BE49-F238E27FC236}">
                <a16:creationId xmlns:a16="http://schemas.microsoft.com/office/drawing/2014/main" id="{A3B519A5-07C0-6A4A-B80F-C4828F13C08E}"/>
              </a:ext>
            </a:extLst>
          </p:cNvPr>
          <p:cNvPicPr>
            <a:picLocks noChangeAspect="1"/>
          </p:cNvPicPr>
          <p:nvPr/>
        </p:nvPicPr>
        <p:blipFill>
          <a:blip r:embed="rId4"/>
          <a:stretch>
            <a:fillRect/>
          </a:stretch>
        </p:blipFill>
        <p:spPr>
          <a:xfrm rot="5400000">
            <a:off x="5686509" y="1014038"/>
            <a:ext cx="2156459" cy="2131671"/>
          </a:xfrm>
          <a:prstGeom prst="rect">
            <a:avLst/>
          </a:prstGeom>
        </p:spPr>
      </p:pic>
      <p:sp>
        <p:nvSpPr>
          <p:cNvPr id="9" name="Rectangle 8">
            <a:extLst>
              <a:ext uri="{FF2B5EF4-FFF2-40B4-BE49-F238E27FC236}">
                <a16:creationId xmlns:a16="http://schemas.microsoft.com/office/drawing/2014/main" id="{79A357C3-037A-FF4C-9649-5150C5A41046}"/>
              </a:ext>
            </a:extLst>
          </p:cNvPr>
          <p:cNvSpPr/>
          <p:nvPr/>
        </p:nvSpPr>
        <p:spPr>
          <a:xfrm>
            <a:off x="4932040" y="3112857"/>
            <a:ext cx="4103801" cy="646331"/>
          </a:xfrm>
          <a:prstGeom prst="rect">
            <a:avLst/>
          </a:prstGeom>
        </p:spPr>
        <p:txBody>
          <a:bodyPr wrap="square">
            <a:spAutoFit/>
          </a:bodyPr>
          <a:lstStyle/>
          <a:p>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Predicting the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presence</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and </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relative abundances</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of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microbes</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in a sample</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B76B1D94-3169-C94C-81E6-31FAA4873F93}"/>
              </a:ext>
            </a:extLst>
          </p:cNvPr>
          <p:cNvSpPr/>
          <p:nvPr/>
        </p:nvSpPr>
        <p:spPr>
          <a:xfrm>
            <a:off x="539552" y="3131676"/>
            <a:ext cx="3923928" cy="369332"/>
          </a:xfrm>
          <a:prstGeom prst="rect">
            <a:avLst/>
          </a:prstGeom>
        </p:spPr>
        <p:txBody>
          <a:bodyPr wrap="square">
            <a:spAutoFit/>
          </a:bodyPr>
          <a:lstStyle/>
          <a:p>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Understanding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genetic variations</a:t>
            </a:r>
          </a:p>
        </p:txBody>
      </p:sp>
      <p:sp>
        <p:nvSpPr>
          <p:cNvPr id="13" name="Rectangle 12">
            <a:extLst>
              <a:ext uri="{FF2B5EF4-FFF2-40B4-BE49-F238E27FC236}">
                <a16:creationId xmlns:a16="http://schemas.microsoft.com/office/drawing/2014/main" id="{3A223A29-6644-0347-8D71-6121991CBC37}"/>
              </a:ext>
            </a:extLst>
          </p:cNvPr>
          <p:cNvSpPr/>
          <p:nvPr/>
        </p:nvSpPr>
        <p:spPr>
          <a:xfrm>
            <a:off x="144016" y="5879013"/>
            <a:ext cx="4572000" cy="369332"/>
          </a:xfrm>
          <a:prstGeom prst="rect">
            <a:avLst/>
          </a:prstGeom>
        </p:spPr>
        <p:txBody>
          <a:bodyPr>
            <a:spAutoFit/>
          </a:bodyPr>
          <a:lstStyle/>
          <a:p>
            <a:r>
              <a:rPr lang="en-US" dirty="0">
                <a:latin typeface="Tahoma" panose="020B0604030504040204" pitchFamily="34" charset="0"/>
                <a:ea typeface="Tahoma" panose="020B0604030504040204" pitchFamily="34" charset="0"/>
                <a:cs typeface="Tahoma" panose="020B0604030504040204" pitchFamily="34" charset="0"/>
              </a:rPr>
              <a:t>Rapid surveillance of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6" name="Picture 15">
            <a:extLst>
              <a:ext uri="{FF2B5EF4-FFF2-40B4-BE49-F238E27FC236}">
                <a16:creationId xmlns:a16="http://schemas.microsoft.com/office/drawing/2014/main" id="{065DED78-1DA1-334F-BE4E-C478633C9CCD}"/>
              </a:ext>
            </a:extLst>
          </p:cNvPr>
          <p:cNvPicPr>
            <a:picLocks noChangeAspect="1"/>
          </p:cNvPicPr>
          <p:nvPr/>
        </p:nvPicPr>
        <p:blipFill>
          <a:blip r:embed="rId5"/>
          <a:stretch>
            <a:fillRect/>
          </a:stretch>
        </p:blipFill>
        <p:spPr>
          <a:xfrm>
            <a:off x="688528" y="3914154"/>
            <a:ext cx="3476384" cy="1955466"/>
          </a:xfrm>
          <a:prstGeom prst="rect">
            <a:avLst/>
          </a:prstGeom>
        </p:spPr>
      </p:pic>
      <p:sp>
        <p:nvSpPr>
          <p:cNvPr id="17" name="Rectangle 16">
            <a:extLst>
              <a:ext uri="{FF2B5EF4-FFF2-40B4-BE49-F238E27FC236}">
                <a16:creationId xmlns:a16="http://schemas.microsoft.com/office/drawing/2014/main" id="{7BC48378-27E6-E74D-8EEF-1E75F9F5206F}"/>
              </a:ext>
            </a:extLst>
          </p:cNvPr>
          <p:cNvSpPr/>
          <p:nvPr/>
        </p:nvSpPr>
        <p:spPr>
          <a:xfrm>
            <a:off x="5004544" y="5874281"/>
            <a:ext cx="4031952" cy="369332"/>
          </a:xfrm>
          <a:prstGeom prst="rect">
            <a:avLst/>
          </a:prstGeom>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Developing </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1" name="Picture 20">
            <a:extLst>
              <a:ext uri="{FF2B5EF4-FFF2-40B4-BE49-F238E27FC236}">
                <a16:creationId xmlns:a16="http://schemas.microsoft.com/office/drawing/2014/main" id="{CA30315C-0D44-7B41-87CD-BBD940047BFA}"/>
              </a:ext>
            </a:extLst>
          </p:cNvPr>
          <p:cNvPicPr>
            <a:picLocks noChangeAspect="1"/>
          </p:cNvPicPr>
          <p:nvPr/>
        </p:nvPicPr>
        <p:blipFill rotWithShape="1">
          <a:blip r:embed="rId6">
            <a:extLst>
              <a:ext uri="{28A0092B-C50C-407E-A947-70E740481C1C}">
                <a14:useLocalDpi xmlns:a14="http://schemas.microsoft.com/office/drawing/2010/main" val="0"/>
              </a:ext>
            </a:extLst>
          </a:blip>
          <a:srcRect l="63640" t="46158" r="10372" b="23000"/>
          <a:stretch/>
        </p:blipFill>
        <p:spPr>
          <a:xfrm>
            <a:off x="9427307" y="4740673"/>
            <a:ext cx="2736304" cy="2094724"/>
          </a:xfrm>
          <a:prstGeom prst="rect">
            <a:avLst/>
          </a:prstGeom>
        </p:spPr>
      </p:pic>
      <p:pic>
        <p:nvPicPr>
          <p:cNvPr id="22" name="Picture 20" descr="Related image">
            <a:extLst>
              <a:ext uri="{FF2B5EF4-FFF2-40B4-BE49-F238E27FC236}">
                <a16:creationId xmlns:a16="http://schemas.microsoft.com/office/drawing/2014/main" id="{A207574E-145E-3846-B1F1-469104C3B01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42" t="50853" r="8530" b="12146"/>
          <a:stretch/>
        </p:blipFill>
        <p:spPr bwMode="auto">
          <a:xfrm>
            <a:off x="5923875" y="4922839"/>
            <a:ext cx="62521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elated image">
            <a:extLst>
              <a:ext uri="{FF2B5EF4-FFF2-40B4-BE49-F238E27FC236}">
                <a16:creationId xmlns:a16="http://schemas.microsoft.com/office/drawing/2014/main" id="{66E8E7A2-C541-7E48-93B5-E3E2C2B8C2B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5" t="50853" r="50206" b="12146"/>
          <a:stretch/>
        </p:blipFill>
        <p:spPr bwMode="auto">
          <a:xfrm>
            <a:off x="6020445" y="3980147"/>
            <a:ext cx="70721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Related image">
            <a:extLst>
              <a:ext uri="{FF2B5EF4-FFF2-40B4-BE49-F238E27FC236}">
                <a16:creationId xmlns:a16="http://schemas.microsoft.com/office/drawing/2014/main" id="{042EC2D7-9036-5049-B7B0-A612D0C670D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0" t="50853" r="71287" b="12146"/>
          <a:stretch/>
        </p:blipFill>
        <p:spPr bwMode="auto">
          <a:xfrm>
            <a:off x="5635182" y="3899121"/>
            <a:ext cx="673957"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Image result for medication icon">
            <a:extLst>
              <a:ext uri="{FF2B5EF4-FFF2-40B4-BE49-F238E27FC236}">
                <a16:creationId xmlns:a16="http://schemas.microsoft.com/office/drawing/2014/main" id="{E34AC37D-D314-9349-8E43-D3A56B0F770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6306" t="2057" r="6476" b="59543"/>
          <a:stretch/>
        </p:blipFill>
        <p:spPr bwMode="auto">
          <a:xfrm>
            <a:off x="7446864" y="5116655"/>
            <a:ext cx="653528" cy="6742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Image result for medication icon">
            <a:extLst>
              <a:ext uri="{FF2B5EF4-FFF2-40B4-BE49-F238E27FC236}">
                <a16:creationId xmlns:a16="http://schemas.microsoft.com/office/drawing/2014/main" id="{8D68DAFE-2E59-6C43-A4FF-ADCD82611D5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63" t="2087" r="55824" b="60400"/>
          <a:stretch/>
        </p:blipFill>
        <p:spPr bwMode="auto">
          <a:xfrm>
            <a:off x="7301905" y="4219429"/>
            <a:ext cx="615574" cy="615574"/>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F9FEAE5E-C06E-0842-AD47-E10909BBE084}"/>
              </a:ext>
            </a:extLst>
          </p:cNvPr>
          <p:cNvSpPr/>
          <p:nvPr/>
        </p:nvSpPr>
        <p:spPr>
          <a:xfrm flipH="1">
            <a:off x="6806446" y="4413471"/>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algn="just"/>
            <a:endParaRPr lang="en-US" sz="400" b="1" dirty="0">
              <a:solidFill>
                <a:schemeClr val="bg2"/>
              </a:solidFill>
              <a:latin typeface="europa"/>
            </a:endParaRPr>
          </a:p>
        </p:txBody>
      </p:sp>
      <p:sp>
        <p:nvSpPr>
          <p:cNvPr id="34" name="Right Arrow 33">
            <a:extLst>
              <a:ext uri="{FF2B5EF4-FFF2-40B4-BE49-F238E27FC236}">
                <a16:creationId xmlns:a16="http://schemas.microsoft.com/office/drawing/2014/main" id="{559D13C8-7445-4B4C-9F01-68BBD716A138}"/>
              </a:ext>
            </a:extLst>
          </p:cNvPr>
          <p:cNvSpPr/>
          <p:nvPr/>
        </p:nvSpPr>
        <p:spPr>
          <a:xfrm flipH="1">
            <a:off x="6810216" y="5342806"/>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algn="just"/>
            <a:endParaRPr lang="en-US" sz="400" b="1" dirty="0">
              <a:solidFill>
                <a:schemeClr val="bg2"/>
              </a:solidFill>
              <a:latin typeface="europa"/>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4002774" y="6434284"/>
            <a:ext cx="4103801" cy="369332"/>
          </a:xfrm>
          <a:prstGeom prst="rect">
            <a:avLst/>
          </a:prstGeom>
        </p:spPr>
        <p:txBody>
          <a:bodyPr wrap="square">
            <a:spAutoFit/>
          </a:bodyPr>
          <a:lstStyle/>
          <a:p>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And many other applications …</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165255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CC315D-DF80-4746-810D-29E13CB28EDA}"/>
              </a:ext>
            </a:extLst>
          </p:cNvPr>
          <p:cNvSpPr>
            <a:spLocks noGrp="1"/>
          </p:cNvSpPr>
          <p:nvPr>
            <p:ph type="sldNum" sz="quarter" idx="11"/>
          </p:nvPr>
        </p:nvSpPr>
        <p:spPr/>
        <p:txBody>
          <a:bodyPr/>
          <a:lstStyle/>
          <a:p>
            <a:fld id="{323594FA-E141-4234-AE05-360401972BE7}" type="slidenum">
              <a:rPr lang="en-US" altLang="en-US" smtClean="0"/>
              <a:pPr/>
              <a:t>12</a:t>
            </a:fld>
            <a:endParaRPr lang="en-US" altLang="en-US"/>
          </a:p>
        </p:txBody>
      </p:sp>
      <p:sp>
        <p:nvSpPr>
          <p:cNvPr id="5" name="TextBox 4">
            <a:extLst>
              <a:ext uri="{FF2B5EF4-FFF2-40B4-BE49-F238E27FC236}">
                <a16:creationId xmlns:a16="http://schemas.microsoft.com/office/drawing/2014/main" id="{DD183D55-0BDC-B44D-94D1-F58AA200D9FE}"/>
              </a:ext>
            </a:extLst>
          </p:cNvPr>
          <p:cNvSpPr txBox="1"/>
          <p:nvPr/>
        </p:nvSpPr>
        <p:spPr>
          <a:xfrm>
            <a:off x="647564" y="2017871"/>
            <a:ext cx="7848872" cy="3139321"/>
          </a:xfrm>
          <a:prstGeom prst="rect">
            <a:avLst/>
          </a:prstGeom>
          <a:noFill/>
        </p:spPr>
        <p:txBody>
          <a:bodyPr wrap="square" rtlCol="0">
            <a:spAutoFit/>
          </a:bodyPr>
          <a:lstStyle/>
          <a:p>
            <a:pPr algn="ctr"/>
            <a:r>
              <a:rPr lang="en-US" sz="6600" dirty="0"/>
              <a:t>What makes </a:t>
            </a:r>
          </a:p>
          <a:p>
            <a:pPr algn="ctr"/>
            <a:r>
              <a:rPr lang="en-US" sz="6600" dirty="0">
                <a:solidFill>
                  <a:srgbClr val="0000FF"/>
                </a:solidFill>
              </a:rPr>
              <a:t>read mapping </a:t>
            </a:r>
          </a:p>
          <a:p>
            <a:pPr algn="ctr"/>
            <a:r>
              <a:rPr lang="en-US" sz="6600" dirty="0"/>
              <a:t>a</a:t>
            </a:r>
            <a:r>
              <a:rPr lang="en-US" sz="6600" b="1" dirty="0">
                <a:solidFill>
                  <a:srgbClr val="FF0000"/>
                </a:solidFill>
              </a:rPr>
              <a:t> bottleneck</a:t>
            </a:r>
            <a:r>
              <a:rPr lang="en-US" sz="6600" dirty="0"/>
              <a:t>? </a:t>
            </a:r>
            <a:endParaRPr lang="en-US" sz="6600" dirty="0">
              <a:solidFill>
                <a:srgbClr val="0000FF"/>
              </a:solidFill>
            </a:endParaRPr>
          </a:p>
        </p:txBody>
      </p:sp>
    </p:spTree>
    <p:extLst>
      <p:ext uri="{BB962C8B-B14F-4D97-AF65-F5344CB8AC3E}">
        <p14:creationId xmlns:p14="http://schemas.microsoft.com/office/powerpoint/2010/main" val="384375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43A5D-59F3-E349-9C1C-7BAD361D4F7C}"/>
              </a:ext>
            </a:extLst>
          </p:cNvPr>
          <p:cNvSpPr>
            <a:spLocks noGrp="1"/>
          </p:cNvSpPr>
          <p:nvPr>
            <p:ph type="title"/>
          </p:nvPr>
        </p:nvSpPr>
        <p:spPr/>
        <p:txBody>
          <a:bodyPr/>
          <a:lstStyle/>
          <a:p>
            <a:r>
              <a:rPr lang="en-US" dirty="0"/>
              <a:t>A Tsunami of Sequencing Data</a:t>
            </a:r>
          </a:p>
        </p:txBody>
      </p:sp>
      <p:sp>
        <p:nvSpPr>
          <p:cNvPr id="3" name="Slide Number Placeholder 2">
            <a:extLst>
              <a:ext uri="{FF2B5EF4-FFF2-40B4-BE49-F238E27FC236}">
                <a16:creationId xmlns:a16="http://schemas.microsoft.com/office/drawing/2014/main" id="{87CD93AD-96DF-F94E-BD4B-10D8F2FF75B2}"/>
              </a:ext>
            </a:extLst>
          </p:cNvPr>
          <p:cNvSpPr>
            <a:spLocks noGrp="1"/>
          </p:cNvSpPr>
          <p:nvPr>
            <p:ph type="sldNum" sz="quarter" idx="11"/>
          </p:nvPr>
        </p:nvSpPr>
        <p:spPr/>
        <p:txBody>
          <a:bodyPr/>
          <a:lstStyle/>
          <a:p>
            <a:fld id="{018A7077-2B78-4FB5-8F56-24239751AEF0}" type="slidenum">
              <a:rPr lang="en-US" altLang="en-US" smtClean="0"/>
              <a:pPr/>
              <a:t>13</a:t>
            </a:fld>
            <a:endParaRPr lang="en-US" altLang="en-US"/>
          </a:p>
        </p:txBody>
      </p:sp>
      <p:pic>
        <p:nvPicPr>
          <p:cNvPr id="5" name="Picture 4">
            <a:extLst>
              <a:ext uri="{FF2B5EF4-FFF2-40B4-BE49-F238E27FC236}">
                <a16:creationId xmlns:a16="http://schemas.microsoft.com/office/drawing/2014/main" id="{91BB5FA9-3926-3B4C-9D1F-55C09816FEC6}"/>
              </a:ext>
            </a:extLst>
          </p:cNvPr>
          <p:cNvPicPr>
            <a:picLocks noChangeAspect="1"/>
          </p:cNvPicPr>
          <p:nvPr/>
        </p:nvPicPr>
        <p:blipFill rotWithShape="1">
          <a:blip r:embed="rId2">
            <a:extLst>
              <a:ext uri="{28A0092B-C50C-407E-A947-70E740481C1C}">
                <a14:useLocalDpi xmlns:a14="http://schemas.microsoft.com/office/drawing/2010/main" val="0"/>
              </a:ext>
            </a:extLst>
          </a:blip>
          <a:srcRect l="12829" t="17440" r="11427" b="34549"/>
          <a:stretch/>
        </p:blipFill>
        <p:spPr>
          <a:xfrm>
            <a:off x="1800808" y="2087421"/>
            <a:ext cx="6587615" cy="2609774"/>
          </a:xfrm>
          <a:prstGeom prst="rect">
            <a:avLst/>
          </a:prstGeom>
        </p:spPr>
      </p:pic>
      <p:pic>
        <p:nvPicPr>
          <p:cNvPr id="4" name="Picture 3">
            <a:extLst>
              <a:ext uri="{FF2B5EF4-FFF2-40B4-BE49-F238E27FC236}">
                <a16:creationId xmlns:a16="http://schemas.microsoft.com/office/drawing/2014/main" id="{CFF76FC2-CBB6-0D40-AD4A-2D7F8A4F1EB0}"/>
              </a:ext>
            </a:extLst>
          </p:cNvPr>
          <p:cNvPicPr>
            <a:picLocks noChangeAspect="1"/>
          </p:cNvPicPr>
          <p:nvPr/>
        </p:nvPicPr>
        <p:blipFill>
          <a:blip r:embed="rId3"/>
          <a:stretch>
            <a:fillRect/>
          </a:stretch>
        </p:blipFill>
        <p:spPr>
          <a:xfrm>
            <a:off x="9497144" y="3842829"/>
            <a:ext cx="4266847" cy="3015171"/>
          </a:xfrm>
          <a:prstGeom prst="rect">
            <a:avLst/>
          </a:prstGeom>
        </p:spPr>
      </p:pic>
      <p:pic>
        <p:nvPicPr>
          <p:cNvPr id="17" name="Picture 16">
            <a:extLst>
              <a:ext uri="{FF2B5EF4-FFF2-40B4-BE49-F238E27FC236}">
                <a16:creationId xmlns:a16="http://schemas.microsoft.com/office/drawing/2014/main" id="{AA48257D-ECBA-284A-B3C2-0653227A2879}"/>
              </a:ext>
            </a:extLst>
          </p:cNvPr>
          <p:cNvPicPr>
            <a:picLocks noChangeAspect="1"/>
          </p:cNvPicPr>
          <p:nvPr/>
        </p:nvPicPr>
        <p:blipFill rotWithShape="1">
          <a:blip r:embed="rId2">
            <a:extLst>
              <a:ext uri="{28A0092B-C50C-407E-A947-70E740481C1C}">
                <a14:useLocalDpi xmlns:a14="http://schemas.microsoft.com/office/drawing/2010/main" val="0"/>
              </a:ext>
            </a:extLst>
          </a:blip>
          <a:srcRect l="4477" t="87836" r="12614" b="9105"/>
          <a:stretch/>
        </p:blipFill>
        <p:spPr>
          <a:xfrm>
            <a:off x="827584" y="6160509"/>
            <a:ext cx="7210791" cy="166257"/>
          </a:xfrm>
          <a:prstGeom prst="rect">
            <a:avLst/>
          </a:prstGeom>
        </p:spPr>
      </p:pic>
      <p:sp>
        <p:nvSpPr>
          <p:cNvPr id="18" name="TextBox 17">
            <a:extLst>
              <a:ext uri="{FF2B5EF4-FFF2-40B4-BE49-F238E27FC236}">
                <a16:creationId xmlns:a16="http://schemas.microsoft.com/office/drawing/2014/main" id="{E50FE743-E536-B549-B4A2-2D36713E51D5}"/>
              </a:ext>
            </a:extLst>
          </p:cNvPr>
          <p:cNvSpPr txBox="1"/>
          <p:nvPr/>
        </p:nvSpPr>
        <p:spPr>
          <a:xfrm>
            <a:off x="1783113" y="2005541"/>
            <a:ext cx="5508000" cy="307777"/>
          </a:xfrm>
          <a:prstGeom prst="rect">
            <a:avLst/>
          </a:prstGeom>
          <a:solidFill>
            <a:srgbClr val="46687F"/>
          </a:solidFill>
        </p:spPr>
        <p:txBody>
          <a:bodyPr wrap="square" rtlCol="0" anchor="ctr">
            <a:spAutoFit/>
          </a:bodyPr>
          <a:lstStyle/>
          <a:p>
            <a:pPr algn="ctr"/>
            <a:r>
              <a:rPr lang="en-US" sz="1400" dirty="0">
                <a:solidFill>
                  <a:schemeClr val="bg1"/>
                </a:solidFill>
              </a:rPr>
              <a:t>A Tera-scale increase in sequencing production in the past 25 years</a:t>
            </a:r>
          </a:p>
        </p:txBody>
      </p:sp>
      <p:sp>
        <p:nvSpPr>
          <p:cNvPr id="26" name="Rectangle 25">
            <a:extLst>
              <a:ext uri="{FF2B5EF4-FFF2-40B4-BE49-F238E27FC236}">
                <a16:creationId xmlns:a16="http://schemas.microsoft.com/office/drawing/2014/main" id="{1A36444B-3E11-BD4C-BE5F-C45890534BA8}"/>
              </a:ext>
            </a:extLst>
          </p:cNvPr>
          <p:cNvSpPr/>
          <p:nvPr/>
        </p:nvSpPr>
        <p:spPr>
          <a:xfrm>
            <a:off x="7291113" y="1916832"/>
            <a:ext cx="1313335"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0C4B25-E57D-784C-BFFC-87468AD8A334}"/>
              </a:ext>
            </a:extLst>
          </p:cNvPr>
          <p:cNvSpPr/>
          <p:nvPr/>
        </p:nvSpPr>
        <p:spPr>
          <a:xfrm>
            <a:off x="7291113" y="2103868"/>
            <a:ext cx="233216" cy="2763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1497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82D40-9A40-294C-821D-C9F551A98E1F}"/>
              </a:ext>
            </a:extLst>
          </p:cNvPr>
          <p:cNvSpPr>
            <a:spLocks noGrp="1"/>
          </p:cNvSpPr>
          <p:nvPr>
            <p:ph type="title"/>
          </p:nvPr>
        </p:nvSpPr>
        <p:spPr/>
        <p:txBody>
          <a:bodyPr/>
          <a:lstStyle/>
          <a:p>
            <a:r>
              <a:rPr lang="en-US" dirty="0"/>
              <a:t>Lack of Specialized Compute Capability</a:t>
            </a:r>
          </a:p>
        </p:txBody>
      </p:sp>
      <p:sp>
        <p:nvSpPr>
          <p:cNvPr id="3" name="Slide Number Placeholder 2">
            <a:extLst>
              <a:ext uri="{FF2B5EF4-FFF2-40B4-BE49-F238E27FC236}">
                <a16:creationId xmlns:a16="http://schemas.microsoft.com/office/drawing/2014/main" id="{54630187-28DD-9546-9969-9F24222B654F}"/>
              </a:ext>
            </a:extLst>
          </p:cNvPr>
          <p:cNvSpPr>
            <a:spLocks noGrp="1"/>
          </p:cNvSpPr>
          <p:nvPr>
            <p:ph type="sldNum" sz="quarter" idx="11"/>
          </p:nvPr>
        </p:nvSpPr>
        <p:spPr/>
        <p:txBody>
          <a:bodyPr/>
          <a:lstStyle/>
          <a:p>
            <a:fld id="{018A7077-2B78-4FB5-8F56-24239751AEF0}" type="slidenum">
              <a:rPr lang="en-US" altLang="en-US" smtClean="0"/>
              <a:pPr/>
              <a:t>14</a:t>
            </a:fld>
            <a:endParaRPr lang="en-US" altLang="en-US"/>
          </a:p>
        </p:txBody>
      </p:sp>
      <p:grpSp>
        <p:nvGrpSpPr>
          <p:cNvPr id="4" name="Group 3">
            <a:extLst>
              <a:ext uri="{FF2B5EF4-FFF2-40B4-BE49-F238E27FC236}">
                <a16:creationId xmlns:a16="http://schemas.microsoft.com/office/drawing/2014/main" id="{E5A101C6-D963-4545-B3BF-32EF1B31EC2F}"/>
              </a:ext>
            </a:extLst>
          </p:cNvPr>
          <p:cNvGrpSpPr/>
          <p:nvPr/>
        </p:nvGrpSpPr>
        <p:grpSpPr>
          <a:xfrm>
            <a:off x="1509501" y="2249948"/>
            <a:ext cx="1778621" cy="1421454"/>
            <a:chOff x="4343037" y="3937719"/>
            <a:chExt cx="2445779" cy="1954638"/>
          </a:xfrm>
        </p:grpSpPr>
        <p:pic>
          <p:nvPicPr>
            <p:cNvPr id="5" name="Picture 4">
              <a:extLst>
                <a:ext uri="{FF2B5EF4-FFF2-40B4-BE49-F238E27FC236}">
                  <a16:creationId xmlns:a16="http://schemas.microsoft.com/office/drawing/2014/main" id="{AE77F47A-D91D-8C49-8B2B-7D114F7FC69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6" name="Picture 5">
              <a:extLst>
                <a:ext uri="{FF2B5EF4-FFF2-40B4-BE49-F238E27FC236}">
                  <a16:creationId xmlns:a16="http://schemas.microsoft.com/office/drawing/2014/main" id="{C59962F5-2E69-B348-8CF4-AB2C4E8979B8}"/>
                </a:ext>
              </a:extLst>
            </p:cNvPr>
            <p:cNvPicPr>
              <a:picLocks noChangeAspect="1"/>
            </p:cNvPicPr>
            <p:nvPr/>
          </p:nvPicPr>
          <p:blipFill rotWithShape="1">
            <a:blip r:embed="rId3"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7" name="Picture 6">
              <a:extLst>
                <a:ext uri="{FF2B5EF4-FFF2-40B4-BE49-F238E27FC236}">
                  <a16:creationId xmlns:a16="http://schemas.microsoft.com/office/drawing/2014/main" id="{CF679DEA-9351-BA4B-A1F0-552F1291553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8" name="Text Box 20" descr="90%">
            <a:extLst>
              <a:ext uri="{FF2B5EF4-FFF2-40B4-BE49-F238E27FC236}">
                <a16:creationId xmlns:a16="http://schemas.microsoft.com/office/drawing/2014/main" id="{A802DAD3-ACBC-534D-95D3-1045421DFE0B}"/>
              </a:ext>
            </a:extLst>
          </p:cNvPr>
          <p:cNvSpPr txBox="1">
            <a:spLocks noChangeArrowheads="1"/>
          </p:cNvSpPr>
          <p:nvPr/>
        </p:nvSpPr>
        <p:spPr bwMode="auto">
          <a:xfrm>
            <a:off x="899592" y="3674465"/>
            <a:ext cx="2901030" cy="618631"/>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b="1" kern="0" dirty="0">
                <a:solidFill>
                  <a:srgbClr val="0000FF"/>
                </a:solidFill>
                <a:latin typeface="Arial" pitchFamily="-107" charset="0"/>
                <a:ea typeface="Arial" pitchFamily="-107" charset="0"/>
                <a:cs typeface="Arial" pitchFamily="-107" charset="0"/>
              </a:rPr>
              <a:t>Specialized</a:t>
            </a:r>
            <a:r>
              <a:rPr lang="en-US" kern="0" dirty="0">
                <a:solidFill>
                  <a:sysClr val="windowText" lastClr="000000"/>
                </a:solidFill>
                <a:latin typeface="Arial" pitchFamily="-107" charset="0"/>
                <a:ea typeface="Arial" pitchFamily="-107" charset="0"/>
                <a:cs typeface="Arial" pitchFamily="-107" charset="0"/>
              </a:rPr>
              <a:t> Machine</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for Sequencing</a:t>
            </a:r>
          </a:p>
        </p:txBody>
      </p:sp>
      <p:sp>
        <p:nvSpPr>
          <p:cNvPr id="9" name="Line 15">
            <a:extLst>
              <a:ext uri="{FF2B5EF4-FFF2-40B4-BE49-F238E27FC236}">
                <a16:creationId xmlns:a16="http://schemas.microsoft.com/office/drawing/2014/main" id="{92AD9E27-F44D-F440-8D0E-43BB6C91B087}"/>
              </a:ext>
            </a:extLst>
          </p:cNvPr>
          <p:cNvSpPr>
            <a:spLocks noChangeShapeType="1"/>
          </p:cNvSpPr>
          <p:nvPr/>
        </p:nvSpPr>
        <p:spPr bwMode="auto">
          <a:xfrm flipH="1">
            <a:off x="4093340" y="2927404"/>
            <a:ext cx="659019" cy="0"/>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10" name="Picture 9">
            <a:extLst>
              <a:ext uri="{FF2B5EF4-FFF2-40B4-BE49-F238E27FC236}">
                <a16:creationId xmlns:a16="http://schemas.microsoft.com/office/drawing/2014/main" id="{A98FBFE4-7E5C-BB48-892C-374ED0A83A23}"/>
              </a:ext>
            </a:extLst>
          </p:cNvPr>
          <p:cNvPicPr>
            <a:picLocks noChangeAspect="1"/>
          </p:cNvPicPr>
          <p:nvPr/>
        </p:nvPicPr>
        <p:blipFill>
          <a:blip r:embed="rId5"/>
          <a:stretch>
            <a:fillRect/>
          </a:stretch>
        </p:blipFill>
        <p:spPr>
          <a:xfrm>
            <a:off x="5353733" y="1964166"/>
            <a:ext cx="2016224" cy="2016224"/>
          </a:xfrm>
          <a:prstGeom prst="rect">
            <a:avLst/>
          </a:prstGeom>
        </p:spPr>
      </p:pic>
      <p:sp>
        <p:nvSpPr>
          <p:cNvPr id="11" name="Text Box 20" descr="90%">
            <a:extLst>
              <a:ext uri="{FF2B5EF4-FFF2-40B4-BE49-F238E27FC236}">
                <a16:creationId xmlns:a16="http://schemas.microsoft.com/office/drawing/2014/main" id="{C0521839-D35E-E242-8EC9-AB75DD55C357}"/>
              </a:ext>
            </a:extLst>
          </p:cNvPr>
          <p:cNvSpPr txBox="1">
            <a:spLocks noChangeArrowheads="1"/>
          </p:cNvSpPr>
          <p:nvPr/>
        </p:nvSpPr>
        <p:spPr bwMode="auto">
          <a:xfrm>
            <a:off x="4911330" y="3649791"/>
            <a:ext cx="2901030" cy="618631"/>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b="1" kern="0" dirty="0">
                <a:solidFill>
                  <a:srgbClr val="0000FF"/>
                </a:solidFill>
                <a:latin typeface="Arial" pitchFamily="-107" charset="0"/>
                <a:ea typeface="Arial" pitchFamily="-107" charset="0"/>
                <a:cs typeface="Arial" pitchFamily="-107" charset="0"/>
              </a:rPr>
              <a:t>General-Purpose</a:t>
            </a:r>
            <a:r>
              <a:rPr lang="en-US" kern="0" dirty="0">
                <a:solidFill>
                  <a:sysClr val="windowText" lastClr="000000"/>
                </a:solidFill>
                <a:latin typeface="Arial" pitchFamily="-107" charset="0"/>
                <a:ea typeface="Arial" pitchFamily="-107" charset="0"/>
                <a:cs typeface="Arial" pitchFamily="-107" charset="0"/>
              </a:rPr>
              <a:t> Machine</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for Analysis</a:t>
            </a:r>
          </a:p>
        </p:txBody>
      </p:sp>
      <p:sp>
        <p:nvSpPr>
          <p:cNvPr id="12" name="Line 15">
            <a:extLst>
              <a:ext uri="{FF2B5EF4-FFF2-40B4-BE49-F238E27FC236}">
                <a16:creationId xmlns:a16="http://schemas.microsoft.com/office/drawing/2014/main" id="{FA4115C1-BC57-9A42-BB17-9423BC135CC1}"/>
              </a:ext>
            </a:extLst>
          </p:cNvPr>
          <p:cNvSpPr>
            <a:spLocks noChangeShapeType="1"/>
          </p:cNvSpPr>
          <p:nvPr/>
        </p:nvSpPr>
        <p:spPr bwMode="auto">
          <a:xfrm flipH="1">
            <a:off x="4090742" y="3228703"/>
            <a:ext cx="661615" cy="410204"/>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13" name="Line 15">
            <a:extLst>
              <a:ext uri="{FF2B5EF4-FFF2-40B4-BE49-F238E27FC236}">
                <a16:creationId xmlns:a16="http://schemas.microsoft.com/office/drawing/2014/main" id="{7730E787-E4D8-8144-BA30-E8D5145213DF}"/>
              </a:ext>
            </a:extLst>
          </p:cNvPr>
          <p:cNvSpPr>
            <a:spLocks noChangeShapeType="1"/>
          </p:cNvSpPr>
          <p:nvPr/>
        </p:nvSpPr>
        <p:spPr bwMode="auto">
          <a:xfrm flipH="1" flipV="1">
            <a:off x="4090743" y="2307537"/>
            <a:ext cx="661613" cy="256943"/>
          </a:xfrm>
          <a:prstGeom prst="line">
            <a:avLst/>
          </a:prstGeom>
          <a:noFill/>
          <a:ln w="76200">
            <a:solidFill>
              <a:srgbClr val="FF0000"/>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14" name="Picture 13">
            <a:extLst>
              <a:ext uri="{FF2B5EF4-FFF2-40B4-BE49-F238E27FC236}">
                <a16:creationId xmlns:a16="http://schemas.microsoft.com/office/drawing/2014/main" id="{9BA03765-45CD-944B-B578-84948DA26504}"/>
              </a:ext>
            </a:extLst>
          </p:cNvPr>
          <p:cNvPicPr>
            <a:picLocks noChangeAspect="1"/>
          </p:cNvPicPr>
          <p:nvPr/>
        </p:nvPicPr>
        <p:blipFill rotWithShape="1">
          <a:blip r:embed="rId6"/>
          <a:srcRect r="-5153" b="30267"/>
          <a:stretch/>
        </p:blipFill>
        <p:spPr>
          <a:xfrm>
            <a:off x="5872655" y="2401969"/>
            <a:ext cx="585093" cy="525435"/>
          </a:xfrm>
          <a:prstGeom prst="rect">
            <a:avLst/>
          </a:prstGeom>
        </p:spPr>
      </p:pic>
      <p:sp>
        <p:nvSpPr>
          <p:cNvPr id="15" name="TextBox 14">
            <a:extLst>
              <a:ext uri="{FF2B5EF4-FFF2-40B4-BE49-F238E27FC236}">
                <a16:creationId xmlns:a16="http://schemas.microsoft.com/office/drawing/2014/main" id="{8E85EC62-DB59-024F-AEF7-95137CD1711B}"/>
              </a:ext>
            </a:extLst>
          </p:cNvPr>
          <p:cNvSpPr txBox="1"/>
          <p:nvPr/>
        </p:nvSpPr>
        <p:spPr>
          <a:xfrm>
            <a:off x="1587851" y="4716433"/>
            <a:ext cx="5667395" cy="584775"/>
          </a:xfrm>
          <a:prstGeom prst="rect">
            <a:avLst/>
          </a:prstGeom>
          <a:noFill/>
        </p:spPr>
        <p:txBody>
          <a:bodyPr wrap="square" rtlCol="0">
            <a:spAutoFit/>
          </a:bodyPr>
          <a:lstStyle/>
          <a:p>
            <a:pPr algn="ctr"/>
            <a:r>
              <a:rPr lang="en-US" sz="3200" b="1" dirty="0">
                <a:solidFill>
                  <a:srgbClr val="00B050"/>
                </a:solidFill>
                <a:latin typeface="Comic Sans MS" panose="030F0902030302020204" pitchFamily="66" charset="0"/>
              </a:rPr>
              <a:t>FAST                 </a:t>
            </a:r>
            <a:r>
              <a:rPr lang="en-US" sz="3200" b="1" dirty="0">
                <a:solidFill>
                  <a:srgbClr val="FF0000"/>
                </a:solidFill>
                <a:latin typeface="Comic Sans MS" panose="030F0902030302020204" pitchFamily="66" charset="0"/>
              </a:rPr>
              <a:t>SLOW</a:t>
            </a:r>
          </a:p>
        </p:txBody>
      </p:sp>
    </p:spTree>
    <p:extLst>
      <p:ext uri="{BB962C8B-B14F-4D97-AF65-F5344CB8AC3E}">
        <p14:creationId xmlns:p14="http://schemas.microsoft.com/office/powerpoint/2010/main" val="24715552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7C21F8C4-A4BD-F342-B893-ACC0C0441149}"/>
              </a:ext>
            </a:extLst>
          </p:cNvPr>
          <p:cNvSpPr>
            <a:spLocks noGrp="1"/>
          </p:cNvSpPr>
          <p:nvPr>
            <p:ph type="title"/>
          </p:nvPr>
        </p:nvSpPr>
        <p:spPr/>
        <p:txBody>
          <a:bodyPr/>
          <a:lstStyle/>
          <a:p>
            <a:r>
              <a:rPr lang="en-US" altLang="en-US" dirty="0">
                <a:ea typeface="ＭＳ Ｐゴシック" panose="020B0600070205080204" pitchFamily="34" charset="-128"/>
              </a:rPr>
              <a:t>Data Movement Dominates Performance</a:t>
            </a:r>
          </a:p>
        </p:txBody>
      </p:sp>
      <p:sp>
        <p:nvSpPr>
          <p:cNvPr id="359427" name="Slide Number Placeholder 3">
            <a:extLst>
              <a:ext uri="{FF2B5EF4-FFF2-40B4-BE49-F238E27FC236}">
                <a16:creationId xmlns:a16="http://schemas.microsoft.com/office/drawing/2014/main" id="{EE5BCB2C-877E-BB4C-985E-EA8345D5B155}"/>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316E0BE0-92DE-564F-8AC4-9DC0B3754473}" type="slidenum">
              <a:rPr lang="en-US" altLang="en-US" sz="1600" smtClean="0">
                <a:solidFill>
                  <a:srgbClr val="000000"/>
                </a:solidFill>
                <a:latin typeface="Garamond" panose="02020404030301010803" pitchFamily="18" charset="0"/>
              </a:rPr>
              <a:pPr>
                <a:spcBef>
                  <a:spcPct val="0"/>
                </a:spcBef>
                <a:buClrTx/>
                <a:buSzTx/>
                <a:buFontTx/>
                <a:buNone/>
              </a:pPr>
              <a:t>15</a:t>
            </a:fld>
            <a:endParaRPr lang="en-US" altLang="en-US" sz="1600">
              <a:solidFill>
                <a:srgbClr val="000000"/>
              </a:solidFill>
              <a:latin typeface="Garamond" panose="02020404030301010803" pitchFamily="18" charset="0"/>
            </a:endParaRPr>
          </a:p>
        </p:txBody>
      </p:sp>
      <p:pic>
        <p:nvPicPr>
          <p:cNvPr id="359428" name="Picture 23" descr="http://i.ehow.com/images/a04/ac/qb/format-hard-drive-xp-800X800.jpg">
            <a:extLst>
              <a:ext uri="{FF2B5EF4-FFF2-40B4-BE49-F238E27FC236}">
                <a16:creationId xmlns:a16="http://schemas.microsoft.com/office/drawing/2014/main" id="{D36802EE-6578-9C4B-BCA1-A3FA302A92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2415429" y="247236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3" descr="90%">
            <a:extLst>
              <a:ext uri="{FF2B5EF4-FFF2-40B4-BE49-F238E27FC236}">
                <a16:creationId xmlns:a16="http://schemas.microsoft.com/office/drawing/2014/main" id="{6F32E859-5F34-F640-8427-FEE47715067A}"/>
              </a:ext>
            </a:extLst>
          </p:cNvPr>
          <p:cNvSpPr txBox="1">
            <a:spLocks noChangeArrowheads="1"/>
          </p:cNvSpPr>
          <p:nvPr/>
        </p:nvSpPr>
        <p:spPr bwMode="auto">
          <a:xfrm>
            <a:off x="7380312" y="4311823"/>
            <a:ext cx="1706563"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Microprocessor</a:t>
            </a:r>
          </a:p>
        </p:txBody>
      </p:sp>
      <p:sp>
        <p:nvSpPr>
          <p:cNvPr id="21" name="Text Box 20" descr="90%">
            <a:extLst>
              <a:ext uri="{FF2B5EF4-FFF2-40B4-BE49-F238E27FC236}">
                <a16:creationId xmlns:a16="http://schemas.microsoft.com/office/drawing/2014/main" id="{C79557CA-A236-7C4E-B477-393C491C8211}"/>
              </a:ext>
            </a:extLst>
          </p:cNvPr>
          <p:cNvSpPr txBox="1">
            <a:spLocks noChangeArrowheads="1"/>
          </p:cNvSpPr>
          <p:nvPr/>
        </p:nvSpPr>
        <p:spPr bwMode="auto">
          <a:xfrm>
            <a:off x="5292377" y="4306843"/>
            <a:ext cx="1527175" cy="342900"/>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22" name="Line 15">
            <a:extLst>
              <a:ext uri="{FF2B5EF4-FFF2-40B4-BE49-F238E27FC236}">
                <a16:creationId xmlns:a16="http://schemas.microsoft.com/office/drawing/2014/main" id="{852FFA8D-3F15-7A4B-A63D-75B522C5548E}"/>
              </a:ext>
            </a:extLst>
          </p:cNvPr>
          <p:cNvSpPr>
            <a:spLocks noChangeShapeType="1"/>
          </p:cNvSpPr>
          <p:nvPr/>
        </p:nvSpPr>
        <p:spPr bwMode="auto">
          <a:xfrm flipV="1">
            <a:off x="6770712" y="3607212"/>
            <a:ext cx="696912"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59432" name="Text Box 24" descr="90%">
            <a:extLst>
              <a:ext uri="{FF2B5EF4-FFF2-40B4-BE49-F238E27FC236}">
                <a16:creationId xmlns:a16="http://schemas.microsoft.com/office/drawing/2014/main" id="{617718C0-0A76-5A4B-BB80-665B9C60A130}"/>
              </a:ext>
            </a:extLst>
          </p:cNvPr>
          <p:cNvSpPr txBox="1">
            <a:spLocks noChangeArrowheads="1"/>
          </p:cNvSpPr>
          <p:nvPr/>
        </p:nvSpPr>
        <p:spPr bwMode="auto">
          <a:xfrm>
            <a:off x="2372205" y="4299431"/>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Storage (SSD/HDD)</a:t>
            </a:r>
          </a:p>
        </p:txBody>
      </p:sp>
      <p:pic>
        <p:nvPicPr>
          <p:cNvPr id="359433" name="Content Placeholder 6" descr="barcelona-die-photo-color.jpg">
            <a:extLst>
              <a:ext uri="{FF2B5EF4-FFF2-40B4-BE49-F238E27FC236}">
                <a16:creationId xmlns:a16="http://schemas.microsoft.com/office/drawing/2014/main" id="{A9208372-6C1F-8840-9277-DC1A22EBF5B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613649" y="2930812"/>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5">
            <a:extLst>
              <a:ext uri="{FF2B5EF4-FFF2-40B4-BE49-F238E27FC236}">
                <a16:creationId xmlns:a16="http://schemas.microsoft.com/office/drawing/2014/main" id="{2D950223-5AAD-004C-A0AD-97C70C5F7C60}"/>
              </a:ext>
            </a:extLst>
          </p:cNvPr>
          <p:cNvSpPr>
            <a:spLocks noChangeShapeType="1"/>
          </p:cNvSpPr>
          <p:nvPr/>
        </p:nvSpPr>
        <p:spPr bwMode="auto">
          <a:xfrm flipV="1">
            <a:off x="4227264" y="3577237"/>
            <a:ext cx="696913"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59435" name="Picture 25" descr="dimm.png">
            <a:extLst>
              <a:ext uri="{FF2B5EF4-FFF2-40B4-BE49-F238E27FC236}">
                <a16:creationId xmlns:a16="http://schemas.microsoft.com/office/drawing/2014/main" id="{1152FD62-BB72-0448-ADA3-5E80AC6B933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4729714" y="3204770"/>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436" name="Picture 26" descr="dimm.png">
            <a:extLst>
              <a:ext uri="{FF2B5EF4-FFF2-40B4-BE49-F238E27FC236}">
                <a16:creationId xmlns:a16="http://schemas.microsoft.com/office/drawing/2014/main" id="{09A67BF0-325D-8D4D-B529-2A3BFDAFC03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rot="8775023" flipV="1">
            <a:off x="5072821" y="3337227"/>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2B34AEFB-1A8C-8942-B0E5-ADBF1DE82C1D}"/>
              </a:ext>
            </a:extLst>
          </p:cNvPr>
          <p:cNvGrpSpPr/>
          <p:nvPr/>
        </p:nvGrpSpPr>
        <p:grpSpPr>
          <a:xfrm>
            <a:off x="194816" y="2693398"/>
            <a:ext cx="1778621" cy="1421454"/>
            <a:chOff x="4343037" y="3937719"/>
            <a:chExt cx="2445779" cy="1954638"/>
          </a:xfrm>
        </p:grpSpPr>
        <p:pic>
          <p:nvPicPr>
            <p:cNvPr id="16" name="Picture 15">
              <a:extLst>
                <a:ext uri="{FF2B5EF4-FFF2-40B4-BE49-F238E27FC236}">
                  <a16:creationId xmlns:a16="http://schemas.microsoft.com/office/drawing/2014/main" id="{16D068F6-192D-544E-9599-B657AC0D25F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17" name="Picture 16">
              <a:extLst>
                <a:ext uri="{FF2B5EF4-FFF2-40B4-BE49-F238E27FC236}">
                  <a16:creationId xmlns:a16="http://schemas.microsoft.com/office/drawing/2014/main" id="{B924DC76-5545-3946-81FF-497DE318BF72}"/>
                </a:ext>
              </a:extLst>
            </p:cNvPr>
            <p:cNvPicPr>
              <a:picLocks noChangeAspect="1"/>
            </p:cNvPicPr>
            <p:nvPr/>
          </p:nvPicPr>
          <p:blipFill rotWithShape="1">
            <a:blip r:embed="rId7"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18" name="Picture 17">
              <a:extLst>
                <a:ext uri="{FF2B5EF4-FFF2-40B4-BE49-F238E27FC236}">
                  <a16:creationId xmlns:a16="http://schemas.microsoft.com/office/drawing/2014/main" id="{FA9B10A5-EAB2-1644-87E2-D6E9DE89EC4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19" name="Line 15">
            <a:extLst>
              <a:ext uri="{FF2B5EF4-FFF2-40B4-BE49-F238E27FC236}">
                <a16:creationId xmlns:a16="http://schemas.microsoft.com/office/drawing/2014/main" id="{B92EFAAB-0E92-1844-B38B-F52DF024D492}"/>
              </a:ext>
            </a:extLst>
          </p:cNvPr>
          <p:cNvSpPr>
            <a:spLocks noChangeShapeType="1"/>
          </p:cNvSpPr>
          <p:nvPr/>
        </p:nvSpPr>
        <p:spPr bwMode="auto">
          <a:xfrm flipH="1">
            <a:off x="2128085" y="3556801"/>
            <a:ext cx="659019" cy="0"/>
          </a:xfrm>
          <a:prstGeom prst="line">
            <a:avLst/>
          </a:prstGeom>
          <a:noFill/>
          <a:ln w="76200">
            <a:solidFill>
              <a:srgbClr val="0000FF"/>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3" name="Text Box 20" descr="90%">
            <a:extLst>
              <a:ext uri="{FF2B5EF4-FFF2-40B4-BE49-F238E27FC236}">
                <a16:creationId xmlns:a16="http://schemas.microsoft.com/office/drawing/2014/main" id="{35431800-D8F9-DD49-B834-1BA4AA1FA953}"/>
              </a:ext>
            </a:extLst>
          </p:cNvPr>
          <p:cNvSpPr txBox="1">
            <a:spLocks noChangeArrowheads="1"/>
          </p:cNvSpPr>
          <p:nvPr/>
        </p:nvSpPr>
        <p:spPr bwMode="auto">
          <a:xfrm>
            <a:off x="402212" y="4268581"/>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dirty="0">
                <a:solidFill>
                  <a:sysClr val="windowText" lastClr="000000"/>
                </a:solidFill>
                <a:latin typeface="Arial" pitchFamily="-107" charset="0"/>
                <a:ea typeface="Arial" pitchFamily="-107" charset="0"/>
                <a:cs typeface="Arial" pitchFamily="-107" charset="0"/>
              </a:rPr>
              <a:t>Machine</a:t>
            </a:r>
          </a:p>
        </p:txBody>
      </p:sp>
      <p:sp>
        <p:nvSpPr>
          <p:cNvPr id="26" name="Content Placeholder 2">
            <a:extLst>
              <a:ext uri="{FF2B5EF4-FFF2-40B4-BE49-F238E27FC236}">
                <a16:creationId xmlns:a16="http://schemas.microsoft.com/office/drawing/2014/main" id="{FFE4AEA4-D589-F149-B8D4-2DC4AB545A5B}"/>
              </a:ext>
            </a:extLst>
          </p:cNvPr>
          <p:cNvSpPr>
            <a:spLocks noGrp="1"/>
          </p:cNvSpPr>
          <p:nvPr>
            <p:ph idx="1"/>
          </p:nvPr>
        </p:nvSpPr>
        <p:spPr>
          <a:xfrm>
            <a:off x="228600" y="908719"/>
            <a:ext cx="8610600" cy="2060794"/>
          </a:xfrm>
        </p:spPr>
        <p:txBody>
          <a:bodyPr>
            <a:noAutofit/>
          </a:bodyPr>
          <a:lstStyle/>
          <a:p>
            <a:r>
              <a:rPr lang="en-US" b="1" dirty="0">
                <a:solidFill>
                  <a:srgbClr val="FF0000"/>
                </a:solidFill>
                <a:cs typeface="Adobe Garamond Pro"/>
              </a:rPr>
              <a:t>Data movement </a:t>
            </a:r>
            <a:r>
              <a:rPr lang="en-US" dirty="0">
                <a:cs typeface="Adobe Garamond Pro"/>
              </a:rPr>
              <a:t>dominates performance and is a </a:t>
            </a:r>
            <a:r>
              <a:rPr lang="en-US" b="1" dirty="0">
                <a:cs typeface="Adobe Garamond Pro"/>
              </a:rPr>
              <a:t>major</a:t>
            </a:r>
            <a:r>
              <a:rPr lang="en-US" dirty="0">
                <a:cs typeface="Adobe Garamond Pro"/>
              </a:rPr>
              <a:t> system </a:t>
            </a:r>
            <a:r>
              <a:rPr lang="en-US" b="1" dirty="0">
                <a:solidFill>
                  <a:srgbClr val="FF0000"/>
                </a:solidFill>
                <a:cs typeface="Adobe Garamond Pro"/>
              </a:rPr>
              <a:t>energy bottleneck </a:t>
            </a:r>
            <a:r>
              <a:rPr lang="en-US" dirty="0">
                <a:cs typeface="Adobe Garamond Pro"/>
              </a:rPr>
              <a:t>(accounting for 40%-62%)</a:t>
            </a:r>
          </a:p>
        </p:txBody>
      </p:sp>
      <p:sp>
        <p:nvSpPr>
          <p:cNvPr id="27" name="TextBox 26">
            <a:extLst>
              <a:ext uri="{FF2B5EF4-FFF2-40B4-BE49-F238E27FC236}">
                <a16:creationId xmlns:a16="http://schemas.microsoft.com/office/drawing/2014/main" id="{082DDDB6-3EAB-6D42-8A46-E72A92BD0AC9}"/>
              </a:ext>
            </a:extLst>
          </p:cNvPr>
          <p:cNvSpPr txBox="1"/>
          <p:nvPr/>
        </p:nvSpPr>
        <p:spPr>
          <a:xfrm>
            <a:off x="95300" y="5733256"/>
            <a:ext cx="7489551" cy="553998"/>
          </a:xfrm>
          <a:prstGeom prst="rect">
            <a:avLst/>
          </a:prstGeom>
          <a:noFill/>
        </p:spPr>
        <p:txBody>
          <a:bodyPr wrap="none" rtlCol="0">
            <a:spAutoFit/>
          </a:bodyPr>
          <a:lstStyle/>
          <a:p>
            <a:r>
              <a:rPr lang="en-US" sz="1000" baseline="30000" dirty="0"/>
              <a:t>✻ </a:t>
            </a:r>
            <a:r>
              <a:rPr lang="en-US" sz="1000" dirty="0" err="1"/>
              <a:t>Boroumand</a:t>
            </a:r>
            <a:r>
              <a:rPr lang="en-US" sz="1000" dirty="0"/>
              <a:t> et al., “Google Workloads for Consumer Devices: Mitigating Data Movement Bottlenecks,” ASPLOS 2018</a:t>
            </a:r>
          </a:p>
          <a:p>
            <a:r>
              <a:rPr lang="en-US" sz="1000" baseline="30000" dirty="0"/>
              <a:t>★ </a:t>
            </a:r>
            <a:r>
              <a:rPr lang="en-US" sz="1000" dirty="0" err="1"/>
              <a:t>Kestor</a:t>
            </a:r>
            <a:r>
              <a:rPr lang="en-US" sz="1000" dirty="0"/>
              <a:t> et al., “Quantifying the Energy Cost of Data Movement in Scientific Applications,” IISWC 2013 </a:t>
            </a:r>
          </a:p>
          <a:p>
            <a:r>
              <a:rPr lang="en-US" sz="1000" baseline="30000" dirty="0"/>
              <a:t>☆ </a:t>
            </a:r>
            <a:r>
              <a:rPr lang="en-US" sz="1000" dirty="0" err="1"/>
              <a:t>Pandiyan</a:t>
            </a:r>
            <a:r>
              <a:rPr lang="en-US" sz="1000" dirty="0"/>
              <a:t> and Wu, “Quantifying the energy cost of data movement for emerging smart phone workloads on mobile platforms,” IISWC 2014</a:t>
            </a:r>
          </a:p>
        </p:txBody>
      </p:sp>
      <p:sp>
        <p:nvSpPr>
          <p:cNvPr id="29" name="TextBox 28">
            <a:extLst>
              <a:ext uri="{FF2B5EF4-FFF2-40B4-BE49-F238E27FC236}">
                <a16:creationId xmlns:a16="http://schemas.microsoft.com/office/drawing/2014/main" id="{C07DF297-CD7A-6242-A8A2-777888002EF8}"/>
              </a:ext>
            </a:extLst>
          </p:cNvPr>
          <p:cNvSpPr txBox="1"/>
          <p:nvPr/>
        </p:nvSpPr>
        <p:spPr>
          <a:xfrm>
            <a:off x="3563888" y="2044098"/>
            <a:ext cx="2746920" cy="400110"/>
          </a:xfrm>
          <a:prstGeom prst="rect">
            <a:avLst/>
          </a:prstGeom>
          <a:noFill/>
          <a:ln>
            <a:noFill/>
          </a:ln>
        </p:spPr>
        <p:txBody>
          <a:bodyPr wrap="square" rtlCol="0">
            <a:spAutoFit/>
          </a:bodyPr>
          <a:lstStyle/>
          <a:p>
            <a:pPr algn="ctr"/>
            <a:r>
              <a:rPr lang="en-US" sz="2000" i="1" dirty="0">
                <a:solidFill>
                  <a:srgbClr val="FF0000"/>
                </a:solidFill>
              </a:rPr>
              <a:t>Data Movement</a:t>
            </a:r>
          </a:p>
        </p:txBody>
      </p:sp>
      <p:sp>
        <p:nvSpPr>
          <p:cNvPr id="31" name="Rectangle 30">
            <a:extLst>
              <a:ext uri="{FF2B5EF4-FFF2-40B4-BE49-F238E27FC236}">
                <a16:creationId xmlns:a16="http://schemas.microsoft.com/office/drawing/2014/main" id="{6A985C0C-27FF-8A4D-BFDA-870A8D0BFDE1}"/>
              </a:ext>
            </a:extLst>
          </p:cNvPr>
          <p:cNvSpPr/>
          <p:nvPr/>
        </p:nvSpPr>
        <p:spPr>
          <a:xfrm>
            <a:off x="2915816" y="4869160"/>
            <a:ext cx="6054541" cy="646331"/>
          </a:xfrm>
          <a:prstGeom prst="rect">
            <a:avLst/>
          </a:prstGeom>
        </p:spPr>
        <p:txBody>
          <a:bodyPr wrap="square">
            <a:spAutoFit/>
          </a:bodyPr>
          <a:lstStyle/>
          <a:p>
            <a:r>
              <a:rPr lang="en-US" dirty="0"/>
              <a:t>Single </a:t>
            </a:r>
            <a:r>
              <a:rPr lang="en-US" dirty="0">
                <a:solidFill>
                  <a:srgbClr val="0000FF"/>
                </a:solidFill>
              </a:rPr>
              <a:t>memory</a:t>
            </a:r>
            <a:r>
              <a:rPr lang="en-US" dirty="0"/>
              <a:t> request </a:t>
            </a:r>
            <a:r>
              <a:rPr lang="en-US" dirty="0">
                <a:solidFill>
                  <a:srgbClr val="FF0000"/>
                </a:solidFill>
              </a:rPr>
              <a:t>consumes</a:t>
            </a:r>
            <a:r>
              <a:rPr lang="en-US" dirty="0"/>
              <a:t> &gt;160x-800x </a:t>
            </a:r>
            <a:r>
              <a:rPr lang="en-US" dirty="0">
                <a:solidFill>
                  <a:srgbClr val="FF0000"/>
                </a:solidFill>
              </a:rPr>
              <a:t>more energy</a:t>
            </a:r>
            <a:r>
              <a:rPr lang="en-US" dirty="0"/>
              <a:t> compared to performing an </a:t>
            </a:r>
            <a:r>
              <a:rPr lang="en-US" dirty="0">
                <a:solidFill>
                  <a:srgbClr val="0000FF"/>
                </a:solidFill>
              </a:rPr>
              <a:t>addition operation  </a:t>
            </a:r>
          </a:p>
        </p:txBody>
      </p:sp>
      <p:sp>
        <p:nvSpPr>
          <p:cNvPr id="3" name="Freeform 2">
            <a:extLst>
              <a:ext uri="{FF2B5EF4-FFF2-40B4-BE49-F238E27FC236}">
                <a16:creationId xmlns:a16="http://schemas.microsoft.com/office/drawing/2014/main" id="{899CBF8F-8997-5A45-A21E-372F4C86898A}"/>
              </a:ext>
            </a:extLst>
          </p:cNvPr>
          <p:cNvSpPr/>
          <p:nvPr/>
        </p:nvSpPr>
        <p:spPr>
          <a:xfrm>
            <a:off x="2506134" y="2401231"/>
            <a:ext cx="1305636" cy="951569"/>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1048968 w 1574800"/>
              <a:gd name="connsiteY1" fmla="*/ 97536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277568" y="41092"/>
                  <a:pt x="1048968" y="97536"/>
                </a:cubicBezTo>
                <a:cubicBezTo>
                  <a:pt x="820368" y="153981"/>
                  <a:pt x="378028" y="179945"/>
                  <a:pt x="203200" y="338667"/>
                </a:cubicBezTo>
                <a:cubicBezTo>
                  <a:pt x="28372" y="497389"/>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571E385F-4684-0848-80DA-23FEB30EDE91}"/>
              </a:ext>
            </a:extLst>
          </p:cNvPr>
          <p:cNvCxnSpPr>
            <a:cxnSpLocks/>
          </p:cNvCxnSpPr>
          <p:nvPr/>
        </p:nvCxnSpPr>
        <p:spPr>
          <a:xfrm flipH="1">
            <a:off x="4603559" y="2509535"/>
            <a:ext cx="160837" cy="829501"/>
          </a:xfrm>
          <a:prstGeom prst="straightConnector1">
            <a:avLst/>
          </a:prstGeom>
          <a:ln w="28575">
            <a:solidFill>
              <a:srgbClr val="FF0000"/>
            </a:solidFill>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33" name="Freeform 32">
            <a:extLst>
              <a:ext uri="{FF2B5EF4-FFF2-40B4-BE49-F238E27FC236}">
                <a16:creationId xmlns:a16="http://schemas.microsoft.com/office/drawing/2014/main" id="{EBC179B5-F213-AE46-B1B4-A7C60DF48C0A}"/>
              </a:ext>
            </a:extLst>
          </p:cNvPr>
          <p:cNvSpPr/>
          <p:nvPr/>
        </p:nvSpPr>
        <p:spPr>
          <a:xfrm flipH="1">
            <a:off x="6084167" y="2427425"/>
            <a:ext cx="1072211" cy="935112"/>
          </a:xfrm>
          <a:custGeom>
            <a:avLst/>
            <a:gdLst>
              <a:gd name="connsiteX0" fmla="*/ 1594353 w 1627327"/>
              <a:gd name="connsiteY0" fmla="*/ 0 h 1093299"/>
              <a:gd name="connsiteX1" fmla="*/ 1577420 w 1627327"/>
              <a:gd name="connsiteY1" fmla="*/ 84667 h 1093299"/>
              <a:gd name="connsiteX2" fmla="*/ 1120220 w 1627327"/>
              <a:gd name="connsiteY2" fmla="*/ 270934 h 1093299"/>
              <a:gd name="connsiteX3" fmla="*/ 222753 w 1627327"/>
              <a:gd name="connsiteY3" fmla="*/ 338667 h 1093299"/>
              <a:gd name="connsiteX4" fmla="*/ 19553 w 1627327"/>
              <a:gd name="connsiteY4" fmla="*/ 1016000 h 1093299"/>
              <a:gd name="connsiteX5" fmla="*/ 19553 w 1627327"/>
              <a:gd name="connsiteY5" fmla="*/ 1049867 h 1093299"/>
              <a:gd name="connsiteX0" fmla="*/ 1594353 w 1594353"/>
              <a:gd name="connsiteY0" fmla="*/ 0 h 1093299"/>
              <a:gd name="connsiteX1" fmla="*/ 1120220 w 1594353"/>
              <a:gd name="connsiteY1" fmla="*/ 270934 h 1093299"/>
              <a:gd name="connsiteX2" fmla="*/ 222753 w 1594353"/>
              <a:gd name="connsiteY2" fmla="*/ 338667 h 1093299"/>
              <a:gd name="connsiteX3" fmla="*/ 19553 w 1594353"/>
              <a:gd name="connsiteY3" fmla="*/ 1016000 h 1093299"/>
              <a:gd name="connsiteX4" fmla="*/ 19553 w 1594353"/>
              <a:gd name="connsiteY4" fmla="*/ 1049867 h 1093299"/>
              <a:gd name="connsiteX0" fmla="*/ 1574800 w 1574800"/>
              <a:gd name="connsiteY0" fmla="*/ 0 h 1049867"/>
              <a:gd name="connsiteX1" fmla="*/ 1100667 w 1574800"/>
              <a:gd name="connsiteY1" fmla="*/ 270934 h 1049867"/>
              <a:gd name="connsiteX2" fmla="*/ 203200 w 1574800"/>
              <a:gd name="connsiteY2" fmla="*/ 338667 h 1049867"/>
              <a:gd name="connsiteX3" fmla="*/ 0 w 1574800"/>
              <a:gd name="connsiteY3" fmla="*/ 1049867 h 1049867"/>
              <a:gd name="connsiteX0" fmla="*/ 1574800 w 1574800"/>
              <a:gd name="connsiteY0" fmla="*/ 0 h 1049867"/>
              <a:gd name="connsiteX1" fmla="*/ 932790 w 1574800"/>
              <a:gd name="connsiteY1" fmla="*/ 78444 h 1049867"/>
              <a:gd name="connsiteX2" fmla="*/ 203200 w 1574800"/>
              <a:gd name="connsiteY2" fmla="*/ 338667 h 1049867"/>
              <a:gd name="connsiteX3" fmla="*/ 0 w 1574800"/>
              <a:gd name="connsiteY3" fmla="*/ 1049867 h 1049867"/>
            </a:gdLst>
            <a:ahLst/>
            <a:cxnLst>
              <a:cxn ang="0">
                <a:pos x="connsiteX0" y="connsiteY0"/>
              </a:cxn>
              <a:cxn ang="0">
                <a:pos x="connsiteX1" y="connsiteY1"/>
              </a:cxn>
              <a:cxn ang="0">
                <a:pos x="connsiteX2" y="connsiteY2"/>
              </a:cxn>
              <a:cxn ang="0">
                <a:pos x="connsiteX3" y="connsiteY3"/>
              </a:cxn>
            </a:cxnLst>
            <a:rect l="l" t="t" r="r" b="b"/>
            <a:pathLst>
              <a:path w="1574800" h="1049867">
                <a:moveTo>
                  <a:pt x="1574800" y="0"/>
                </a:moveTo>
                <a:cubicBezTo>
                  <a:pt x="1476022" y="56445"/>
                  <a:pt x="1161390" y="22000"/>
                  <a:pt x="932790" y="78444"/>
                </a:cubicBezTo>
                <a:cubicBezTo>
                  <a:pt x="704190" y="134889"/>
                  <a:pt x="358665" y="176763"/>
                  <a:pt x="203200" y="338667"/>
                </a:cubicBezTo>
                <a:cubicBezTo>
                  <a:pt x="47735" y="500571"/>
                  <a:pt x="42333" y="901700"/>
                  <a:pt x="0" y="1049867"/>
                </a:cubicBezTo>
              </a:path>
            </a:pathLst>
          </a:custGeom>
          <a:noFill/>
          <a:ln w="28575">
            <a:solidFill>
              <a:srgbClr val="FF0000"/>
            </a:solidFill>
            <a:headEnd type="none"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164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3"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8F055-FE6A-6F4C-84FE-2FE797E3A6AC}"/>
              </a:ext>
            </a:extLst>
          </p:cNvPr>
          <p:cNvSpPr>
            <a:spLocks noGrp="1"/>
          </p:cNvSpPr>
          <p:nvPr>
            <p:ph type="title"/>
          </p:nvPr>
        </p:nvSpPr>
        <p:spPr/>
        <p:txBody>
          <a:bodyPr/>
          <a:lstStyle/>
          <a:p>
            <a:r>
              <a:rPr lang="en-US" dirty="0"/>
              <a:t>Read Mapping Execution Time</a:t>
            </a:r>
          </a:p>
        </p:txBody>
      </p:sp>
      <p:sp>
        <p:nvSpPr>
          <p:cNvPr id="4" name="Slide Number Placeholder 3">
            <a:extLst>
              <a:ext uri="{FF2B5EF4-FFF2-40B4-BE49-F238E27FC236}">
                <a16:creationId xmlns:a16="http://schemas.microsoft.com/office/drawing/2014/main" id="{D858D5EF-C3C4-224D-BF69-BBABCA729D63}"/>
              </a:ext>
            </a:extLst>
          </p:cNvPr>
          <p:cNvSpPr>
            <a:spLocks noGrp="1"/>
          </p:cNvSpPr>
          <p:nvPr>
            <p:ph type="sldNum" sz="quarter" idx="11"/>
          </p:nvPr>
        </p:nvSpPr>
        <p:spPr/>
        <p:txBody>
          <a:bodyPr/>
          <a:lstStyle/>
          <a:p>
            <a:fld id="{323594FA-E141-4234-AE05-360401972BE7}" type="slidenum">
              <a:rPr lang="en-US" altLang="en-US" smtClean="0"/>
              <a:pPr/>
              <a:t>16</a:t>
            </a:fld>
            <a:endParaRPr lang="en-US" altLang="en-US"/>
          </a:p>
        </p:txBody>
      </p:sp>
      <p:sp>
        <p:nvSpPr>
          <p:cNvPr id="9" name="Rectangle 8">
            <a:extLst>
              <a:ext uri="{FF2B5EF4-FFF2-40B4-BE49-F238E27FC236}">
                <a16:creationId xmlns:a16="http://schemas.microsoft.com/office/drawing/2014/main" id="{1151993D-B0AE-A249-A47B-03097BF6AAD6}"/>
              </a:ext>
            </a:extLst>
          </p:cNvPr>
          <p:cNvSpPr/>
          <p:nvPr/>
        </p:nvSpPr>
        <p:spPr>
          <a:xfrm>
            <a:off x="590575" y="6032321"/>
            <a:ext cx="7886650" cy="276999"/>
          </a:xfrm>
          <a:prstGeom prst="rect">
            <a:avLst/>
          </a:prstGeom>
        </p:spPr>
        <p:txBody>
          <a:bodyPr wrap="square">
            <a:spAutoFit/>
          </a:bodyPr>
          <a:lstStyle/>
          <a:p>
            <a:r>
              <a:rPr lang="en-US" sz="1200" dirty="0">
                <a:solidFill>
                  <a:schemeClr val="bg1">
                    <a:lumMod val="50000"/>
                  </a:schemeClr>
                </a:solidFill>
                <a:latin typeface="Arial" panose="020B0604020202020204" pitchFamily="34" charset="0"/>
              </a:rPr>
              <a:t>ONT FASTQ size: 103MB (151 reads), Mean length: 356,403 </a:t>
            </a:r>
            <a:r>
              <a:rPr lang="en-US" sz="1200" dirty="0" err="1">
                <a:solidFill>
                  <a:schemeClr val="bg1">
                    <a:lumMod val="50000"/>
                  </a:schemeClr>
                </a:solidFill>
                <a:latin typeface="Arial" panose="020B0604020202020204" pitchFamily="34" charset="0"/>
              </a:rPr>
              <a:t>bp</a:t>
            </a:r>
            <a:r>
              <a:rPr lang="en-US" sz="1200" dirty="0">
                <a:solidFill>
                  <a:schemeClr val="bg1">
                    <a:lumMod val="50000"/>
                  </a:schemeClr>
                </a:solidFill>
              </a:rPr>
              <a:t>, </a:t>
            </a:r>
            <a:r>
              <a:rPr lang="en-US" sz="1200" dirty="0" err="1">
                <a:solidFill>
                  <a:schemeClr val="bg1">
                    <a:lumMod val="50000"/>
                  </a:schemeClr>
                </a:solidFill>
                <a:latin typeface="Arial" panose="020B0604020202020204" pitchFamily="34" charset="0"/>
              </a:rPr>
              <a:t>std</a:t>
            </a:r>
            <a:r>
              <a:rPr lang="en-US" sz="1200" dirty="0">
                <a:solidFill>
                  <a:schemeClr val="bg1">
                    <a:lumMod val="50000"/>
                  </a:schemeClr>
                </a:solidFill>
                <a:latin typeface="Arial" panose="020B0604020202020204" pitchFamily="34" charset="0"/>
              </a:rPr>
              <a:t>: 173,168 </a:t>
            </a:r>
            <a:r>
              <a:rPr lang="en-US" sz="1200" dirty="0" err="1">
                <a:solidFill>
                  <a:schemeClr val="bg1">
                    <a:lumMod val="50000"/>
                  </a:schemeClr>
                </a:solidFill>
                <a:latin typeface="Arial" panose="020B0604020202020204" pitchFamily="34" charset="0"/>
              </a:rPr>
              <a:t>bp</a:t>
            </a:r>
            <a:r>
              <a:rPr lang="en-US" sz="1200" dirty="0">
                <a:solidFill>
                  <a:schemeClr val="bg1">
                    <a:lumMod val="50000"/>
                  </a:schemeClr>
                </a:solidFill>
                <a:latin typeface="Arial" panose="020B0604020202020204" pitchFamily="34" charset="0"/>
              </a:rPr>
              <a:t>, longest length: 817,917 </a:t>
            </a:r>
            <a:r>
              <a:rPr lang="en-US" sz="1200" dirty="0" err="1">
                <a:solidFill>
                  <a:schemeClr val="bg1">
                    <a:lumMod val="50000"/>
                  </a:schemeClr>
                </a:solidFill>
                <a:latin typeface="Arial" panose="020B0604020202020204" pitchFamily="34" charset="0"/>
              </a:rPr>
              <a:t>bp</a:t>
            </a:r>
            <a:endParaRPr lang="en-US" sz="1200" dirty="0">
              <a:solidFill>
                <a:schemeClr val="bg1">
                  <a:lumMod val="50000"/>
                </a:schemeClr>
              </a:solidFill>
            </a:endParaRPr>
          </a:p>
        </p:txBody>
      </p:sp>
      <p:graphicFrame>
        <p:nvGraphicFramePr>
          <p:cNvPr id="11" name="Chart 10">
            <a:extLst>
              <a:ext uri="{FF2B5EF4-FFF2-40B4-BE49-F238E27FC236}">
                <a16:creationId xmlns:a16="http://schemas.microsoft.com/office/drawing/2014/main" id="{FEE93E47-1020-D843-8A6D-90E0E81738CF}"/>
              </a:ext>
            </a:extLst>
          </p:cNvPr>
          <p:cNvGraphicFramePr/>
          <p:nvPr>
            <p:extLst>
              <p:ext uri="{D42A27DB-BD31-4B8C-83A1-F6EECF244321}">
                <p14:modId xmlns:p14="http://schemas.microsoft.com/office/powerpoint/2010/main" val="2618103400"/>
              </p:ext>
            </p:extLst>
          </p:nvPr>
        </p:nvGraphicFramePr>
        <p:xfrm>
          <a:off x="4788024" y="1212329"/>
          <a:ext cx="4871864"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C4E0DE36-8B6E-6040-9C4E-9FADC1D18A87}"/>
              </a:ext>
            </a:extLst>
          </p:cNvPr>
          <p:cNvSpPr>
            <a:spLocks noGrp="1"/>
          </p:cNvSpPr>
          <p:nvPr>
            <p:ph idx="1"/>
          </p:nvPr>
        </p:nvSpPr>
        <p:spPr>
          <a:xfrm>
            <a:off x="605115" y="2020907"/>
            <a:ext cx="4185216" cy="1603420"/>
          </a:xfrm>
        </p:spPr>
        <p:txBody>
          <a:bodyPr/>
          <a:lstStyle/>
          <a:p>
            <a:pPr marL="0" indent="0">
              <a:buNone/>
            </a:pPr>
            <a:r>
              <a:rPr lang="en-US" sz="8000" b="1" dirty="0">
                <a:solidFill>
                  <a:srgbClr val="FF0000"/>
                </a:solidFill>
                <a:effectLst>
                  <a:outerShdw blurRad="38100" dist="38100" dir="2700000" algn="tl">
                    <a:srgbClr val="000000">
                      <a:alpha val="43137"/>
                    </a:srgbClr>
                  </a:outerShdw>
                </a:effectLst>
              </a:rPr>
              <a:t>&gt;60%</a:t>
            </a:r>
            <a:endParaRPr lang="en-US" sz="1800" b="1" dirty="0">
              <a:solidFill>
                <a:srgbClr val="FF0000"/>
              </a:solidFill>
              <a:effectLst>
                <a:outerShdw blurRad="38100" dist="38100" dir="2700000" algn="tl">
                  <a:srgbClr val="000000">
                    <a:alpha val="43137"/>
                  </a:srgbClr>
                </a:outerShdw>
              </a:effectLst>
            </a:endParaRPr>
          </a:p>
        </p:txBody>
      </p:sp>
      <p:sp>
        <p:nvSpPr>
          <p:cNvPr id="14" name="Rectangle 13">
            <a:extLst>
              <a:ext uri="{FF2B5EF4-FFF2-40B4-BE49-F238E27FC236}">
                <a16:creationId xmlns:a16="http://schemas.microsoft.com/office/drawing/2014/main" id="{26A0118B-D4E0-2F42-B612-54E1D844078F}"/>
              </a:ext>
            </a:extLst>
          </p:cNvPr>
          <p:cNvSpPr/>
          <p:nvPr/>
        </p:nvSpPr>
        <p:spPr>
          <a:xfrm>
            <a:off x="473795" y="3429000"/>
            <a:ext cx="4017640" cy="1200329"/>
          </a:xfrm>
          <a:prstGeom prst="rect">
            <a:avLst/>
          </a:prstGeom>
        </p:spPr>
        <p:txBody>
          <a:bodyPr wrap="square">
            <a:spAutoFit/>
          </a:bodyPr>
          <a:lstStyle/>
          <a:p>
            <a:pPr algn="ctr">
              <a:spcAft>
                <a:spcPts val="1200"/>
              </a:spcAft>
            </a:pPr>
            <a:r>
              <a:rPr lang="en-US" sz="2400" b="1" dirty="0">
                <a:solidFill>
                  <a:srgbClr val="FF0000"/>
                </a:solidFill>
              </a:rPr>
              <a:t>of the read mapper’s execution time is spent in sequence alignment</a:t>
            </a:r>
          </a:p>
        </p:txBody>
      </p:sp>
      <p:sp>
        <p:nvSpPr>
          <p:cNvPr id="3" name="Rectangle 2">
            <a:extLst>
              <a:ext uri="{FF2B5EF4-FFF2-40B4-BE49-F238E27FC236}">
                <a16:creationId xmlns:a16="http://schemas.microsoft.com/office/drawing/2014/main" id="{8C49314D-337A-B142-9CB8-7CA24C4A31C9}"/>
              </a:ext>
            </a:extLst>
          </p:cNvPr>
          <p:cNvSpPr/>
          <p:nvPr/>
        </p:nvSpPr>
        <p:spPr>
          <a:xfrm>
            <a:off x="6631486" y="5287422"/>
            <a:ext cx="1184940" cy="369332"/>
          </a:xfrm>
          <a:prstGeom prst="rect">
            <a:avLst/>
          </a:prstGeom>
        </p:spPr>
        <p:txBody>
          <a:bodyPr wrap="none">
            <a:spAutoFit/>
          </a:bodyPr>
          <a:lstStyle/>
          <a:p>
            <a:r>
              <a:rPr lang="en-US" dirty="0">
                <a:solidFill>
                  <a:schemeClr val="bg1">
                    <a:lumMod val="50000"/>
                  </a:schemeClr>
                </a:solidFill>
                <a:latin typeface="Arial" panose="020B0604020202020204" pitchFamily="34" charset="0"/>
              </a:rPr>
              <a:t>minimap2</a:t>
            </a:r>
            <a:endParaRPr lang="en-US" dirty="0"/>
          </a:p>
        </p:txBody>
      </p:sp>
    </p:spTree>
    <p:extLst>
      <p:ext uri="{BB962C8B-B14F-4D97-AF65-F5344CB8AC3E}">
        <p14:creationId xmlns:p14="http://schemas.microsoft.com/office/powerpoint/2010/main" val="26612527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Search Space for Mapping Location</a:t>
            </a:r>
          </a:p>
        </p:txBody>
      </p:sp>
      <p:sp>
        <p:nvSpPr>
          <p:cNvPr id="30" name="Rectangle 29"/>
          <p:cNvSpPr/>
          <p:nvPr/>
        </p:nvSpPr>
        <p:spPr>
          <a:xfrm>
            <a:off x="5184150" y="3106685"/>
            <a:ext cx="3132536" cy="1414554"/>
          </a:xfrm>
          <a:prstGeom prst="rect">
            <a:avLst/>
          </a:prstGeom>
        </p:spPr>
        <p:txBody>
          <a:bodyPr wrap="square">
            <a:spAutoFit/>
          </a:bodyPr>
          <a:lstStyle/>
          <a:p>
            <a:pPr algn="ctr">
              <a:lnSpc>
                <a:spcPct val="150000"/>
              </a:lnSpc>
              <a:spcAft>
                <a:spcPts val="1200"/>
              </a:spcAft>
            </a:pPr>
            <a:r>
              <a:rPr lang="en-US" sz="2000" b="1" dirty="0">
                <a:solidFill>
                  <a:srgbClr val="FF0000"/>
                </a:solidFill>
                <a:effectLst>
                  <a:outerShdw blurRad="38100" dist="38100" dir="2700000" algn="tl">
                    <a:srgbClr val="000000">
                      <a:alpha val="43137"/>
                    </a:srgbClr>
                  </a:outerShdw>
                </a:effectLst>
              </a:rPr>
              <a:t>of candidate locations have high dissimilarity with a given read</a:t>
            </a:r>
          </a:p>
        </p:txBody>
      </p:sp>
      <p:sp>
        <p:nvSpPr>
          <p:cNvPr id="31" name="Rectangle 30"/>
          <p:cNvSpPr/>
          <p:nvPr/>
        </p:nvSpPr>
        <p:spPr>
          <a:xfrm>
            <a:off x="5271233" y="1897627"/>
            <a:ext cx="3304110" cy="1446550"/>
          </a:xfrm>
          <a:prstGeom prst="rect">
            <a:avLst/>
          </a:prstGeom>
        </p:spPr>
        <p:txBody>
          <a:bodyPr wrap="none">
            <a:spAutoFit/>
          </a:bodyPr>
          <a:lstStyle/>
          <a:p>
            <a:r>
              <a:rPr lang="en-US" sz="8800" b="1">
                <a:solidFill>
                  <a:srgbClr val="FF0000"/>
                </a:solidFill>
                <a:effectLst>
                  <a:outerShdw blurRad="38100" dist="38100" dir="2700000" algn="tl">
                    <a:srgbClr val="000000">
                      <a:alpha val="43137"/>
                    </a:srgbClr>
                  </a:outerShdw>
                </a:effectLst>
              </a:rPr>
              <a:t>98% </a:t>
            </a:r>
            <a:endParaRPr lang="en-US" sz="8800">
              <a:solidFill>
                <a:prstClr val="black"/>
              </a:solidFill>
              <a:effectLst>
                <a:outerShdw blurRad="38100" dist="38100" dir="2700000" algn="tl">
                  <a:srgbClr val="000000">
                    <a:alpha val="43137"/>
                  </a:srgbClr>
                </a:outerShdw>
              </a:effectLst>
            </a:endParaRPr>
          </a:p>
        </p:txBody>
      </p:sp>
      <p:sp>
        <p:nvSpPr>
          <p:cNvPr id="36" name="Rectangle 35"/>
          <p:cNvSpPr/>
          <p:nvPr/>
        </p:nvSpPr>
        <p:spPr>
          <a:xfrm>
            <a:off x="4548728" y="5614605"/>
            <a:ext cx="4290472" cy="584775"/>
          </a:xfrm>
          <a:prstGeom prst="rect">
            <a:avLst/>
          </a:prstGeom>
        </p:spPr>
        <p:txBody>
          <a:bodyPr wrap="square">
            <a:spAutoFit/>
          </a:bodyPr>
          <a:lstStyle/>
          <a:p>
            <a:pPr algn="r"/>
            <a:r>
              <a:rPr lang="en-US" sz="1600">
                <a:solidFill>
                  <a:prstClr val="black"/>
                </a:solidFill>
              </a:rPr>
              <a:t>Cheng</a:t>
            </a:r>
            <a:r>
              <a:rPr lang="en-US" sz="1600" i="1">
                <a:solidFill>
                  <a:prstClr val="black"/>
                </a:solidFill>
              </a:rPr>
              <a:t> et al</a:t>
            </a:r>
            <a:r>
              <a:rPr lang="en-US" sz="1600">
                <a:solidFill>
                  <a:prstClr val="black"/>
                </a:solidFill>
              </a:rPr>
              <a:t>, </a:t>
            </a:r>
            <a:r>
              <a:rPr lang="en-US" sz="1600" i="1">
                <a:solidFill>
                  <a:prstClr val="black"/>
                </a:solidFill>
              </a:rPr>
              <a:t>BMC bioinformatics (</a:t>
            </a:r>
            <a:r>
              <a:rPr lang="en-US" sz="1600">
                <a:solidFill>
                  <a:prstClr val="black"/>
                </a:solidFill>
              </a:rPr>
              <a:t>2015)</a:t>
            </a:r>
          </a:p>
          <a:p>
            <a:pPr algn="r"/>
            <a:r>
              <a:rPr lang="en-US" sz="1600">
                <a:solidFill>
                  <a:prstClr val="black"/>
                </a:solidFill>
              </a:rPr>
              <a:t>Xin</a:t>
            </a:r>
            <a:r>
              <a:rPr lang="en-US" sz="1600" i="1">
                <a:solidFill>
                  <a:prstClr val="black"/>
                </a:solidFill>
              </a:rPr>
              <a:t> et al, BMC genomics (</a:t>
            </a:r>
            <a:r>
              <a:rPr lang="en-US" sz="1600">
                <a:solidFill>
                  <a:prstClr val="black"/>
                </a:solidFill>
              </a:rPr>
              <a:t>2013)</a:t>
            </a:r>
          </a:p>
        </p:txBody>
      </p:sp>
      <p:graphicFrame>
        <p:nvGraphicFramePr>
          <p:cNvPr id="37" name="Object 36"/>
          <p:cNvGraphicFramePr>
            <a:graphicFrameLocks noChangeAspect="1"/>
          </p:cNvGraphicFramePr>
          <p:nvPr>
            <p:extLst/>
          </p:nvPr>
        </p:nvGraphicFramePr>
        <p:xfrm>
          <a:off x="84346" y="1524813"/>
          <a:ext cx="4420475" cy="4224373"/>
        </p:xfrm>
        <a:graphic>
          <a:graphicData uri="http://schemas.openxmlformats.org/presentationml/2006/ole">
            <mc:AlternateContent xmlns:mc="http://schemas.openxmlformats.org/markup-compatibility/2006">
              <mc:Choice xmlns:v="urn:schemas-microsoft-com:vml" Requires="v">
                <p:oleObj spid="_x0000_s224329" name="Visio" r:id="rId4" imgW="2695276" imgH="2509932" progId="Visio.Drawing.11">
                  <p:embed/>
                </p:oleObj>
              </mc:Choice>
              <mc:Fallback>
                <p:oleObj name="Visio" r:id="rId4" imgW="2695276" imgH="2509932" progId="Visio.Drawing.11">
                  <p:embed/>
                  <p:pic>
                    <p:nvPicPr>
                      <p:cNvPr id="37" name="Object 36"/>
                      <p:cNvPicPr/>
                      <p:nvPr/>
                    </p:nvPicPr>
                    <p:blipFill>
                      <a:blip r:embed="rId5"/>
                      <a:stretch>
                        <a:fillRect/>
                      </a:stretch>
                    </p:blipFill>
                    <p:spPr>
                      <a:xfrm>
                        <a:off x="84346" y="1524813"/>
                        <a:ext cx="4420475" cy="4224373"/>
                      </a:xfrm>
                      <a:prstGeom prst="rect">
                        <a:avLst/>
                      </a:prstGeom>
                    </p:spPr>
                  </p:pic>
                </p:oleObj>
              </mc:Fallback>
            </mc:AlternateContent>
          </a:graphicData>
        </a:graphic>
      </p:graphicFrame>
      <p:pic>
        <p:nvPicPr>
          <p:cNvPr id="38" name="Picture 2" descr="Image result for wrong icon"/>
          <p:cNvPicPr>
            <a:picLocks noChangeAspect="1" noChangeArrowheads="1"/>
          </p:cNvPicPr>
          <p:nvPr/>
        </p:nvPicPr>
        <p:blipFill rotWithShape="1">
          <a:blip r:embed="rId6" cstate="print">
            <a:clrChange>
              <a:clrFrom>
                <a:srgbClr val="FFFFDC"/>
              </a:clrFrom>
              <a:clrTo>
                <a:srgbClr val="FFFFDC">
                  <a:alpha val="0"/>
                </a:srgbClr>
              </a:clrTo>
            </a:clrChange>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p:blipFill>
        <p:spPr bwMode="auto">
          <a:xfrm>
            <a:off x="1012845" y="3672224"/>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descr="Image result for wrong icon"/>
          <p:cNvPicPr>
            <a:picLocks noChangeAspect="1" noChangeArrowheads="1"/>
          </p:cNvPicPr>
          <p:nvPr/>
        </p:nvPicPr>
        <p:blipFill rotWithShape="1">
          <a:blip r:embed="rId6" cstate="print">
            <a:clrChange>
              <a:clrFrom>
                <a:srgbClr val="FFFFDC"/>
              </a:clrFrom>
              <a:clrTo>
                <a:srgbClr val="FFFFDC">
                  <a:alpha val="0"/>
                </a:srgbClr>
              </a:clrTo>
            </a:clrChang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p:blipFill>
        <p:spPr bwMode="auto">
          <a:xfrm>
            <a:off x="2936956" y="3727199"/>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Image result for wrong icon"/>
          <p:cNvPicPr>
            <a:picLocks noChangeAspect="1" noChangeArrowheads="1"/>
          </p:cNvPicPr>
          <p:nvPr/>
        </p:nvPicPr>
        <p:blipFill rotWithShape="1">
          <a:blip r:embed="rId6" cstate="print">
            <a:clrChange>
              <a:clrFrom>
                <a:srgbClr val="FFFFDC"/>
              </a:clrFrom>
              <a:clrTo>
                <a:srgbClr val="FFFFDC">
                  <a:alpha val="0"/>
                </a:srgbClr>
              </a:clrTo>
            </a:clrChange>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a:ext>
            </a:extLst>
          </a:blip>
          <a:srcRect/>
          <a:stretch/>
        </p:blipFill>
        <p:spPr bwMode="auto">
          <a:xfrm>
            <a:off x="2277256" y="2935568"/>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42" name="Picture 2" descr="Image result for tick mark 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363355" y="4211960"/>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tick mark 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94526" y="4211960"/>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tick mark 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694526" y="2760633"/>
            <a:ext cx="554144" cy="5541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wrong icon"/>
          <p:cNvPicPr>
            <a:picLocks noChangeAspect="1" noChangeArrowheads="1"/>
          </p:cNvPicPr>
          <p:nvPr/>
        </p:nvPicPr>
        <p:blipFill rotWithShape="1">
          <a:blip r:embed="rId6" cstate="print">
            <a:clrChange>
              <a:clrFrom>
                <a:srgbClr val="FFFFDC"/>
              </a:clrFrom>
              <a:clrTo>
                <a:srgbClr val="FFFFDC">
                  <a:alpha val="0"/>
                </a:srgbClr>
              </a:clrTo>
            </a:clrChange>
            <a:extLst>
              <a:ext uri="{BEBA8EAE-BF5A-486C-A8C5-ECC9F3942E4B}">
                <a14:imgProps xmlns:a14="http://schemas.microsoft.com/office/drawing/2010/main">
                  <a14:imgLayer r:embed="rId11">
                    <a14:imgEffect>
                      <a14:colorTemperature colorTemp="11200"/>
                    </a14:imgEffect>
                  </a14:imgLayer>
                </a14:imgProps>
              </a:ext>
              <a:ext uri="{28A0092B-C50C-407E-A947-70E740481C1C}">
                <a14:useLocalDpi xmlns:a14="http://schemas.microsoft.com/office/drawing/2010/main"/>
              </a:ext>
            </a:extLst>
          </a:blip>
          <a:srcRect/>
          <a:stretch/>
        </p:blipFill>
        <p:spPr bwMode="auto">
          <a:xfrm>
            <a:off x="1694526" y="3803351"/>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Slide Number Placeholder 1">
            <a:extLst>
              <a:ext uri="{FF2B5EF4-FFF2-40B4-BE49-F238E27FC236}">
                <a16:creationId xmlns:a16="http://schemas.microsoft.com/office/drawing/2014/main" id="{0D5208B7-05F7-2C43-88E0-01F7B5DD7977}"/>
              </a:ext>
            </a:extLst>
          </p:cNvPr>
          <p:cNvSpPr>
            <a:spLocks noGrp="1"/>
          </p:cNvSpPr>
          <p:nvPr>
            <p:ph type="sldNum" sz="quarter" idx="11"/>
          </p:nvPr>
        </p:nvSpPr>
        <p:spPr>
          <a:xfrm>
            <a:off x="6553200" y="6243638"/>
            <a:ext cx="2133600" cy="457200"/>
          </a:xfrm>
        </p:spPr>
        <p:txBody>
          <a:bodyPr/>
          <a:lstStyle/>
          <a:p>
            <a:fld id="{6E86574E-FA2E-425B-A84C-39F9592E9ECB}" type="slidenum">
              <a:rPr lang="en-US" altLang="en-US" smtClean="0"/>
              <a:pPr/>
              <a:t>17</a:t>
            </a:fld>
            <a:endParaRPr lang="en-US" altLang="en-US"/>
          </a:p>
        </p:txBody>
      </p:sp>
      <p:pic>
        <p:nvPicPr>
          <p:cNvPr id="32" name="Picture 2" descr="Image result for wrong icon"/>
          <p:cNvPicPr>
            <a:picLocks noChangeAspect="1" noChangeArrowheads="1"/>
          </p:cNvPicPr>
          <p:nvPr/>
        </p:nvPicPr>
        <p:blipFill rotWithShape="1">
          <a:blip r:embed="rId6" cstate="print">
            <a:clrChange>
              <a:clrFrom>
                <a:srgbClr val="FFFFDC"/>
              </a:clrFrom>
              <a:clrTo>
                <a:srgbClr val="FFFFDC">
                  <a:alpha val="0"/>
                </a:srgbClr>
              </a:clrTo>
            </a:clrChange>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a:ext>
            </a:extLst>
          </a:blip>
          <a:srcRect/>
          <a:stretch/>
        </p:blipFill>
        <p:spPr bwMode="auto">
          <a:xfrm>
            <a:off x="1023841" y="2583726"/>
            <a:ext cx="442052" cy="408609"/>
          </a:xfrm>
          <a:prstGeom prst="rect">
            <a:avLst/>
          </a:prstGeom>
          <a:noFill/>
          <a:ln w="28575">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40402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9C0DC3-C1EF-874A-818E-A979FC3E234A}"/>
              </a:ext>
            </a:extLst>
          </p:cNvPr>
          <p:cNvSpPr>
            <a:spLocks noGrp="1"/>
          </p:cNvSpPr>
          <p:nvPr>
            <p:ph idx="1"/>
          </p:nvPr>
        </p:nvSpPr>
        <p:spPr>
          <a:xfrm>
            <a:off x="0" y="1124744"/>
            <a:ext cx="9144000" cy="5001491"/>
          </a:xfrm>
        </p:spPr>
        <p:txBody>
          <a:bodyPr anchor="ctr" anchorCtr="0">
            <a:normAutofit/>
          </a:bodyPr>
          <a:lstStyle/>
          <a:p>
            <a:pPr marL="0" indent="0" algn="ctr">
              <a:lnSpc>
                <a:spcPct val="120000"/>
              </a:lnSpc>
              <a:spcBef>
                <a:spcPts val="0"/>
              </a:spcBef>
              <a:spcAft>
                <a:spcPts val="0"/>
              </a:spcAft>
              <a:buNone/>
            </a:pPr>
            <a:r>
              <a:rPr lang="en-US" sz="4800" dirty="0"/>
              <a:t>We need </a:t>
            </a:r>
            <a:r>
              <a:rPr lang="en-US" sz="4800" dirty="0">
                <a:solidFill>
                  <a:srgbClr val="0000FF"/>
                </a:solidFill>
              </a:rPr>
              <a:t>intelligent algorithms </a:t>
            </a:r>
            <a:r>
              <a:rPr lang="en-US" sz="4800" dirty="0"/>
              <a:t>and </a:t>
            </a:r>
            <a:r>
              <a:rPr lang="en-US" sz="4800" dirty="0">
                <a:solidFill>
                  <a:srgbClr val="0000FF"/>
                </a:solidFill>
              </a:rPr>
              <a:t>intelligent architectures</a:t>
            </a:r>
            <a:r>
              <a:rPr lang="en-US" sz="4800" dirty="0"/>
              <a:t> </a:t>
            </a:r>
          </a:p>
          <a:p>
            <a:pPr marL="179388" indent="0" algn="ctr">
              <a:lnSpc>
                <a:spcPct val="120000"/>
              </a:lnSpc>
              <a:spcBef>
                <a:spcPts val="0"/>
              </a:spcBef>
              <a:spcAft>
                <a:spcPts val="0"/>
              </a:spcAft>
              <a:buNone/>
            </a:pPr>
            <a:r>
              <a:rPr lang="en-US" sz="4800" dirty="0"/>
              <a:t>that </a:t>
            </a:r>
            <a:r>
              <a:rPr lang="en-US" sz="4800" dirty="0">
                <a:solidFill>
                  <a:srgbClr val="FF0000"/>
                </a:solidFill>
              </a:rPr>
              <a:t>handle data well</a:t>
            </a:r>
          </a:p>
        </p:txBody>
      </p:sp>
      <p:sp>
        <p:nvSpPr>
          <p:cNvPr id="6" name="Slide Number Placeholder 3">
            <a:extLst>
              <a:ext uri="{FF2B5EF4-FFF2-40B4-BE49-F238E27FC236}">
                <a16:creationId xmlns:a16="http://schemas.microsoft.com/office/drawing/2014/main" id="{0704270D-059B-4A4C-B2FA-6930CFF565AC}"/>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pPr/>
              <a:t>18</a:t>
            </a:fld>
            <a:endParaRPr lang="en-US" altLang="en-US"/>
          </a:p>
        </p:txBody>
      </p:sp>
    </p:spTree>
    <p:extLst>
      <p:ext uri="{BB962C8B-B14F-4D97-AF65-F5344CB8AC3E}">
        <p14:creationId xmlns:p14="http://schemas.microsoft.com/office/powerpoint/2010/main" val="265511721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BB459-BE1D-7148-A0FE-36A8E3341DD7}"/>
              </a:ext>
            </a:extLst>
          </p:cNvPr>
          <p:cNvSpPr>
            <a:spLocks noGrp="1"/>
          </p:cNvSpPr>
          <p:nvPr>
            <p:ph type="title"/>
          </p:nvPr>
        </p:nvSpPr>
        <p:spPr/>
        <p:txBody>
          <a:bodyPr/>
          <a:lstStyle/>
          <a:p>
            <a:r>
              <a:rPr lang="en-US"/>
              <a:t>Accelerating Read Mapping</a:t>
            </a:r>
          </a:p>
        </p:txBody>
      </p:sp>
      <p:sp>
        <p:nvSpPr>
          <p:cNvPr id="4" name="Slide Number Placeholder 3">
            <a:extLst>
              <a:ext uri="{FF2B5EF4-FFF2-40B4-BE49-F238E27FC236}">
                <a16:creationId xmlns:a16="http://schemas.microsoft.com/office/drawing/2014/main" id="{A4E70C8B-ACDB-1A4B-90D0-41F622E91E87}"/>
              </a:ext>
            </a:extLst>
          </p:cNvPr>
          <p:cNvSpPr>
            <a:spLocks noGrp="1"/>
          </p:cNvSpPr>
          <p:nvPr>
            <p:ph type="sldNum" sz="quarter" idx="11"/>
          </p:nvPr>
        </p:nvSpPr>
        <p:spPr/>
        <p:txBody>
          <a:bodyPr/>
          <a:lstStyle/>
          <a:p>
            <a:fld id="{323594FA-E141-4234-AE05-360401972BE7}" type="slidenum">
              <a:rPr lang="en-US" altLang="en-US" smtClean="0"/>
              <a:pPr/>
              <a:t>19</a:t>
            </a:fld>
            <a:endParaRPr lang="en-US" altLang="en-US"/>
          </a:p>
        </p:txBody>
      </p:sp>
      <p:pic>
        <p:nvPicPr>
          <p:cNvPr id="5" name="Google Shape;91;p18">
            <a:extLst>
              <a:ext uri="{FF2B5EF4-FFF2-40B4-BE49-F238E27FC236}">
                <a16:creationId xmlns:a16="http://schemas.microsoft.com/office/drawing/2014/main" id="{2F0ED930-E967-C643-B735-DD620E365483}"/>
              </a:ext>
            </a:extLst>
          </p:cNvPr>
          <p:cNvPicPr preferRelativeResize="0"/>
          <p:nvPr/>
        </p:nvPicPr>
        <p:blipFill rotWithShape="1">
          <a:blip r:embed="rId2">
            <a:alphaModFix/>
          </a:blip>
          <a:srcRect b="39717"/>
          <a:stretch/>
        </p:blipFill>
        <p:spPr>
          <a:xfrm>
            <a:off x="1799692" y="959178"/>
            <a:ext cx="5544616" cy="2589580"/>
          </a:xfrm>
          <a:prstGeom prst="rect">
            <a:avLst/>
          </a:prstGeom>
          <a:noFill/>
          <a:ln>
            <a:noFill/>
          </a:ln>
        </p:spPr>
      </p:pic>
      <p:sp>
        <p:nvSpPr>
          <p:cNvPr id="6" name="Google Shape;92;p18">
            <a:extLst>
              <a:ext uri="{FF2B5EF4-FFF2-40B4-BE49-F238E27FC236}">
                <a16:creationId xmlns:a16="http://schemas.microsoft.com/office/drawing/2014/main" id="{1157DE7D-230B-F34E-8F31-49F633DD6674}"/>
              </a:ext>
            </a:extLst>
          </p:cNvPr>
          <p:cNvSpPr txBox="1"/>
          <p:nvPr/>
        </p:nvSpPr>
        <p:spPr>
          <a:xfrm>
            <a:off x="1" y="5991170"/>
            <a:ext cx="9144000" cy="4539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err="1">
                <a:sym typeface="Calibri"/>
              </a:rPr>
              <a:t>Alser</a:t>
            </a:r>
            <a:r>
              <a:rPr lang="en" sz="1700" dirty="0">
                <a:sym typeface="Calibri"/>
              </a:rPr>
              <a:t>+, “</a:t>
            </a:r>
            <a:r>
              <a:rPr lang="en" sz="1700" dirty="0">
                <a:sym typeface="Calibri"/>
                <a:hlinkClick r:id="rId3"/>
              </a:rPr>
              <a:t>Accelerating Genome Analysis: A Primer on an Ongoing Journey</a:t>
            </a:r>
            <a:r>
              <a:rPr lang="en" sz="1700" dirty="0">
                <a:sym typeface="Calibri"/>
              </a:rPr>
              <a:t>”, IEEE Micro, 2020.</a:t>
            </a:r>
            <a:endParaRPr sz="1700" dirty="0"/>
          </a:p>
        </p:txBody>
      </p:sp>
      <p:pic>
        <p:nvPicPr>
          <p:cNvPr id="7" name="Google Shape;91;p18">
            <a:extLst>
              <a:ext uri="{FF2B5EF4-FFF2-40B4-BE49-F238E27FC236}">
                <a16:creationId xmlns:a16="http://schemas.microsoft.com/office/drawing/2014/main" id="{DA9126D8-36C8-0247-8EA5-8A6129D7284B}"/>
              </a:ext>
            </a:extLst>
          </p:cNvPr>
          <p:cNvPicPr preferRelativeResize="0"/>
          <p:nvPr/>
        </p:nvPicPr>
        <p:blipFill rotWithShape="1">
          <a:blip r:embed="rId2">
            <a:alphaModFix/>
          </a:blip>
          <a:srcRect l="399" t="64291" r="790"/>
          <a:stretch/>
        </p:blipFill>
        <p:spPr>
          <a:xfrm>
            <a:off x="53752" y="3548758"/>
            <a:ext cx="9036497" cy="2530123"/>
          </a:xfrm>
          <a:prstGeom prst="rect">
            <a:avLst/>
          </a:prstGeom>
          <a:noFill/>
          <a:ln>
            <a:noFill/>
          </a:ln>
        </p:spPr>
      </p:pic>
    </p:spTree>
    <p:extLst>
      <p:ext uri="{BB962C8B-B14F-4D97-AF65-F5344CB8AC3E}">
        <p14:creationId xmlns:p14="http://schemas.microsoft.com/office/powerpoint/2010/main" val="4693447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ctrTitle"/>
          </p:nvPr>
        </p:nvSpPr>
        <p:spPr>
          <a:xfrm>
            <a:off x="289620" y="1293627"/>
            <a:ext cx="8640960" cy="1752600"/>
          </a:xfrm>
          <a:noFill/>
        </p:spPr>
        <p:txBody>
          <a:bodyPr anchor="ctr">
            <a:normAutofit fontScale="90000"/>
          </a:bodyPr>
          <a:lstStyle/>
          <a:p>
            <a:pPr algn="ctr"/>
            <a:r>
              <a:rPr lang="en-US" sz="5400" b="1" dirty="0"/>
              <a:t>Accelerating Genome Analysis </a:t>
            </a:r>
            <a:br>
              <a:rPr lang="en-US" sz="5400" b="1" dirty="0">
                <a:solidFill>
                  <a:schemeClr val="bg1"/>
                </a:solidFill>
              </a:rPr>
            </a:br>
            <a:r>
              <a:rPr lang="en-US" sz="4900" dirty="0">
                <a:solidFill>
                  <a:srgbClr val="FF0000"/>
                </a:solidFill>
              </a:rPr>
              <a:t>A Primer on an Ongoing Journey</a:t>
            </a:r>
            <a:endParaRPr lang="en-US" sz="4000" dirty="0">
              <a:solidFill>
                <a:srgbClr val="FF0000"/>
              </a:solidFill>
            </a:endParaRPr>
          </a:p>
        </p:txBody>
      </p:sp>
      <p:sp>
        <p:nvSpPr>
          <p:cNvPr id="3" name="Subtitle 2"/>
          <p:cNvSpPr>
            <a:spLocks noGrp="1"/>
          </p:cNvSpPr>
          <p:nvPr>
            <p:ph type="subTitle" idx="1"/>
          </p:nvPr>
        </p:nvSpPr>
        <p:spPr>
          <a:xfrm>
            <a:off x="685800" y="3429000"/>
            <a:ext cx="7848600" cy="2592288"/>
          </a:xfrm>
        </p:spPr>
        <p:txBody>
          <a:bodyPr>
            <a:noAutofit/>
          </a:bodyPr>
          <a:lstStyle/>
          <a:p>
            <a:r>
              <a:rPr lang="en-US" sz="2800" dirty="0">
                <a:solidFill>
                  <a:srgbClr val="0000FF"/>
                </a:solidFill>
              </a:rPr>
              <a:t>Mohammed </a:t>
            </a:r>
            <a:r>
              <a:rPr lang="en-US" sz="2800" dirty="0" err="1">
                <a:solidFill>
                  <a:srgbClr val="0000FF"/>
                </a:solidFill>
              </a:rPr>
              <a:t>Alser</a:t>
            </a:r>
            <a:endParaRPr lang="en-US" sz="2800" dirty="0">
              <a:solidFill>
                <a:srgbClr val="0000FF"/>
              </a:solidFill>
            </a:endParaRPr>
          </a:p>
          <a:p>
            <a:r>
              <a:rPr lang="en-US" dirty="0"/>
              <a:t>ETH Zurich</a:t>
            </a:r>
          </a:p>
          <a:p>
            <a:r>
              <a:rPr lang="en-US" sz="2200" dirty="0"/>
              <a:t>@</a:t>
            </a:r>
            <a:r>
              <a:rPr lang="en-US" sz="2200" dirty="0" err="1"/>
              <a:t>mealser</a:t>
            </a:r>
            <a:endParaRPr lang="en-US" sz="2200" dirty="0"/>
          </a:p>
          <a:p>
            <a:endParaRPr lang="en-US" sz="1400" dirty="0">
              <a:solidFill>
                <a:srgbClr val="0432FF"/>
              </a:solidFill>
            </a:endParaRPr>
          </a:p>
          <a:p>
            <a:r>
              <a:rPr lang="en-US" b="1" dirty="0"/>
              <a:t>RECOMB 2021 - Highlights</a:t>
            </a:r>
          </a:p>
          <a:p>
            <a:r>
              <a:rPr lang="en-US" dirty="0"/>
              <a:t>30 August 2021</a:t>
            </a:r>
          </a:p>
          <a:p>
            <a:endParaRPr lang="en-US" b="1" dirty="0">
              <a:solidFill>
                <a:srgbClr val="FF0000"/>
              </a:solidFill>
            </a:endParaRPr>
          </a:p>
          <a:p>
            <a:endParaRPr lang="en-US" sz="2200" dirty="0">
              <a:solidFill>
                <a:srgbClr val="0432FF"/>
              </a:solidFill>
            </a:endParaRPr>
          </a:p>
          <a:p>
            <a:pPr algn="l"/>
            <a:endParaRPr lang="en-US" sz="2200" dirty="0"/>
          </a:p>
        </p:txBody>
      </p:sp>
      <p:pic>
        <p:nvPicPr>
          <p:cNvPr id="7" name="Picture 6" descr="safari.png"/>
          <p:cNvPicPr>
            <a:picLocks noChangeAspect="1"/>
          </p:cNvPicPr>
          <p:nvPr/>
        </p:nvPicPr>
        <p:blipFill>
          <a:blip r:embed="rId3" cstate="print"/>
          <a:stretch>
            <a:fillRect/>
          </a:stretch>
        </p:blipFill>
        <p:spPr>
          <a:xfrm>
            <a:off x="3491880" y="6199663"/>
            <a:ext cx="1872209" cy="541705"/>
          </a:xfrm>
          <a:prstGeom prst="rect">
            <a:avLst/>
          </a:prstGeom>
        </p:spPr>
      </p:pic>
      <p:pic>
        <p:nvPicPr>
          <p:cNvPr id="49154" name="Picture 2" descr="Image result for eth zurich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0192" y="6269908"/>
            <a:ext cx="2467949" cy="4106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125966-7D37-FD43-9BF8-01B659D9EDE2}"/>
              </a:ext>
            </a:extLst>
          </p:cNvPr>
          <p:cNvPicPr>
            <a:picLocks noChangeAspect="1"/>
          </p:cNvPicPr>
          <p:nvPr/>
        </p:nvPicPr>
        <p:blipFill>
          <a:blip r:embed="rId5"/>
          <a:stretch>
            <a:fillRect/>
          </a:stretch>
        </p:blipFill>
        <p:spPr>
          <a:xfrm>
            <a:off x="453288" y="5628106"/>
            <a:ext cx="1742448" cy="1052485"/>
          </a:xfrm>
          <a:prstGeom prst="rect">
            <a:avLst/>
          </a:prstGeom>
        </p:spPr>
      </p:pic>
      <p:pic>
        <p:nvPicPr>
          <p:cNvPr id="4" name="Picture 3">
            <a:extLst>
              <a:ext uri="{FF2B5EF4-FFF2-40B4-BE49-F238E27FC236}">
                <a16:creationId xmlns:a16="http://schemas.microsoft.com/office/drawing/2014/main" id="{D040B345-D043-8E42-BB10-9B0D25F177F0}"/>
              </a:ext>
            </a:extLst>
          </p:cNvPr>
          <p:cNvPicPr>
            <a:picLocks noChangeAspect="1"/>
          </p:cNvPicPr>
          <p:nvPr/>
        </p:nvPicPr>
        <p:blipFill rotWithShape="1">
          <a:blip r:embed="rId6"/>
          <a:srcRect l="11358" r="9134"/>
          <a:stretch/>
        </p:blipFill>
        <p:spPr>
          <a:xfrm>
            <a:off x="3491879" y="4442127"/>
            <a:ext cx="504057" cy="355025"/>
          </a:xfrm>
          <a:prstGeom prst="rect">
            <a:avLst/>
          </a:prstGeom>
        </p:spPr>
      </p:pic>
    </p:spTree>
    <p:extLst>
      <p:ext uri="{BB962C8B-B14F-4D97-AF65-F5344CB8AC3E}">
        <p14:creationId xmlns:p14="http://schemas.microsoft.com/office/powerpoint/2010/main" val="30048043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47">
            <a:extLst>
              <a:ext uri="{FF2B5EF4-FFF2-40B4-BE49-F238E27FC236}">
                <a16:creationId xmlns:a16="http://schemas.microsoft.com/office/drawing/2014/main" id="{B8868244-268D-B54D-BA15-9B2627108E2A}"/>
              </a:ext>
            </a:extLst>
          </p:cNvPr>
          <p:cNvSpPr/>
          <p:nvPr/>
        </p:nvSpPr>
        <p:spPr>
          <a:xfrm>
            <a:off x="3491880" y="3573015"/>
            <a:ext cx="1210962" cy="1383957"/>
          </a:xfrm>
          <a:custGeom>
            <a:avLst/>
            <a:gdLst>
              <a:gd name="connsiteX0" fmla="*/ 0 w 1235676"/>
              <a:gd name="connsiteY0" fmla="*/ 0 h 1433384"/>
              <a:gd name="connsiteX1" fmla="*/ 296562 w 1235676"/>
              <a:gd name="connsiteY1" fmla="*/ 222422 h 1433384"/>
              <a:gd name="connsiteX2" fmla="*/ 370703 w 1235676"/>
              <a:gd name="connsiteY2" fmla="*/ 271849 h 1433384"/>
              <a:gd name="connsiteX3" fmla="*/ 518984 w 1235676"/>
              <a:gd name="connsiteY3" fmla="*/ 444844 h 1433384"/>
              <a:gd name="connsiteX4" fmla="*/ 617838 w 1235676"/>
              <a:gd name="connsiteY4" fmla="*/ 543698 h 1433384"/>
              <a:gd name="connsiteX5" fmla="*/ 716692 w 1235676"/>
              <a:gd name="connsiteY5" fmla="*/ 716692 h 1433384"/>
              <a:gd name="connsiteX6" fmla="*/ 766119 w 1235676"/>
              <a:gd name="connsiteY6" fmla="*/ 790833 h 1433384"/>
              <a:gd name="connsiteX7" fmla="*/ 889687 w 1235676"/>
              <a:gd name="connsiteY7" fmla="*/ 988541 h 1433384"/>
              <a:gd name="connsiteX8" fmla="*/ 1037968 w 1235676"/>
              <a:gd name="connsiteY8" fmla="*/ 1186249 h 1433384"/>
              <a:gd name="connsiteX9" fmla="*/ 1210962 w 1235676"/>
              <a:gd name="connsiteY9" fmla="*/ 1383957 h 1433384"/>
              <a:gd name="connsiteX10" fmla="*/ 1235676 w 1235676"/>
              <a:gd name="connsiteY10" fmla="*/ 1433384 h 1433384"/>
              <a:gd name="connsiteX0" fmla="*/ 0 w 1235676"/>
              <a:gd name="connsiteY0" fmla="*/ 0 h 1433384"/>
              <a:gd name="connsiteX1" fmla="*/ 296562 w 1235676"/>
              <a:gd name="connsiteY1" fmla="*/ 222422 h 1433384"/>
              <a:gd name="connsiteX2" fmla="*/ 370703 w 1235676"/>
              <a:gd name="connsiteY2" fmla="*/ 271849 h 1433384"/>
              <a:gd name="connsiteX3" fmla="*/ 518984 w 1235676"/>
              <a:gd name="connsiteY3" fmla="*/ 444844 h 1433384"/>
              <a:gd name="connsiteX4" fmla="*/ 617838 w 1235676"/>
              <a:gd name="connsiteY4" fmla="*/ 543698 h 1433384"/>
              <a:gd name="connsiteX5" fmla="*/ 716692 w 1235676"/>
              <a:gd name="connsiteY5" fmla="*/ 716692 h 1433384"/>
              <a:gd name="connsiteX6" fmla="*/ 937569 w 1235676"/>
              <a:gd name="connsiteY6" fmla="*/ 524133 h 1433384"/>
              <a:gd name="connsiteX7" fmla="*/ 889687 w 1235676"/>
              <a:gd name="connsiteY7" fmla="*/ 988541 h 1433384"/>
              <a:gd name="connsiteX8" fmla="*/ 1037968 w 1235676"/>
              <a:gd name="connsiteY8" fmla="*/ 1186249 h 1433384"/>
              <a:gd name="connsiteX9" fmla="*/ 1210962 w 1235676"/>
              <a:gd name="connsiteY9" fmla="*/ 1383957 h 1433384"/>
              <a:gd name="connsiteX10" fmla="*/ 1235676 w 1235676"/>
              <a:gd name="connsiteY10" fmla="*/ 1433384 h 1433384"/>
              <a:gd name="connsiteX0" fmla="*/ 0 w 1235676"/>
              <a:gd name="connsiteY0" fmla="*/ 0 h 1433384"/>
              <a:gd name="connsiteX1" fmla="*/ 296562 w 1235676"/>
              <a:gd name="connsiteY1" fmla="*/ 222422 h 1433384"/>
              <a:gd name="connsiteX2" fmla="*/ 370703 w 1235676"/>
              <a:gd name="connsiteY2" fmla="*/ 271849 h 1433384"/>
              <a:gd name="connsiteX3" fmla="*/ 518984 w 1235676"/>
              <a:gd name="connsiteY3" fmla="*/ 444844 h 1433384"/>
              <a:gd name="connsiteX4" fmla="*/ 617838 w 1235676"/>
              <a:gd name="connsiteY4" fmla="*/ 543698 h 1433384"/>
              <a:gd name="connsiteX5" fmla="*/ 716692 w 1235676"/>
              <a:gd name="connsiteY5" fmla="*/ 716692 h 1433384"/>
              <a:gd name="connsiteX6" fmla="*/ 889687 w 1235676"/>
              <a:gd name="connsiteY6" fmla="*/ 988541 h 1433384"/>
              <a:gd name="connsiteX7" fmla="*/ 1037968 w 1235676"/>
              <a:gd name="connsiteY7" fmla="*/ 1186249 h 1433384"/>
              <a:gd name="connsiteX8" fmla="*/ 1210962 w 1235676"/>
              <a:gd name="connsiteY8" fmla="*/ 1383957 h 1433384"/>
              <a:gd name="connsiteX9" fmla="*/ 1235676 w 1235676"/>
              <a:gd name="connsiteY9" fmla="*/ 1433384 h 1433384"/>
              <a:gd name="connsiteX0" fmla="*/ 0 w 1235676"/>
              <a:gd name="connsiteY0" fmla="*/ 0 h 1433384"/>
              <a:gd name="connsiteX1" fmla="*/ 296562 w 1235676"/>
              <a:gd name="connsiteY1" fmla="*/ 222422 h 1433384"/>
              <a:gd name="connsiteX2" fmla="*/ 370703 w 1235676"/>
              <a:gd name="connsiteY2" fmla="*/ 271849 h 1433384"/>
              <a:gd name="connsiteX3" fmla="*/ 518984 w 1235676"/>
              <a:gd name="connsiteY3" fmla="*/ 444844 h 1433384"/>
              <a:gd name="connsiteX4" fmla="*/ 617838 w 1235676"/>
              <a:gd name="connsiteY4" fmla="*/ 543698 h 1433384"/>
              <a:gd name="connsiteX5" fmla="*/ 889687 w 1235676"/>
              <a:gd name="connsiteY5" fmla="*/ 988541 h 1433384"/>
              <a:gd name="connsiteX6" fmla="*/ 1037968 w 1235676"/>
              <a:gd name="connsiteY6" fmla="*/ 1186249 h 1433384"/>
              <a:gd name="connsiteX7" fmla="*/ 1210962 w 1235676"/>
              <a:gd name="connsiteY7" fmla="*/ 1383957 h 1433384"/>
              <a:gd name="connsiteX8" fmla="*/ 1235676 w 1235676"/>
              <a:gd name="connsiteY8" fmla="*/ 1433384 h 1433384"/>
              <a:gd name="connsiteX0" fmla="*/ 0 w 1235676"/>
              <a:gd name="connsiteY0" fmla="*/ 0 h 1433384"/>
              <a:gd name="connsiteX1" fmla="*/ 296562 w 1235676"/>
              <a:gd name="connsiteY1" fmla="*/ 222422 h 1433384"/>
              <a:gd name="connsiteX2" fmla="*/ 370703 w 1235676"/>
              <a:gd name="connsiteY2" fmla="*/ 271849 h 1433384"/>
              <a:gd name="connsiteX3" fmla="*/ 518984 w 1235676"/>
              <a:gd name="connsiteY3" fmla="*/ 444844 h 1433384"/>
              <a:gd name="connsiteX4" fmla="*/ 846438 w 1235676"/>
              <a:gd name="connsiteY4" fmla="*/ 257948 h 1433384"/>
              <a:gd name="connsiteX5" fmla="*/ 889687 w 1235676"/>
              <a:gd name="connsiteY5" fmla="*/ 988541 h 1433384"/>
              <a:gd name="connsiteX6" fmla="*/ 1037968 w 1235676"/>
              <a:gd name="connsiteY6" fmla="*/ 1186249 h 1433384"/>
              <a:gd name="connsiteX7" fmla="*/ 1210962 w 1235676"/>
              <a:gd name="connsiteY7" fmla="*/ 1383957 h 1433384"/>
              <a:gd name="connsiteX8" fmla="*/ 1235676 w 1235676"/>
              <a:gd name="connsiteY8" fmla="*/ 1433384 h 1433384"/>
              <a:gd name="connsiteX0" fmla="*/ 0 w 1235676"/>
              <a:gd name="connsiteY0" fmla="*/ 0 h 1433384"/>
              <a:gd name="connsiteX1" fmla="*/ 296562 w 1235676"/>
              <a:gd name="connsiteY1" fmla="*/ 222422 h 1433384"/>
              <a:gd name="connsiteX2" fmla="*/ 370703 w 1235676"/>
              <a:gd name="connsiteY2" fmla="*/ 271849 h 1433384"/>
              <a:gd name="connsiteX3" fmla="*/ 518984 w 1235676"/>
              <a:gd name="connsiteY3" fmla="*/ 444844 h 1433384"/>
              <a:gd name="connsiteX4" fmla="*/ 846438 w 1235676"/>
              <a:gd name="connsiteY4" fmla="*/ 257948 h 1433384"/>
              <a:gd name="connsiteX5" fmla="*/ 1061137 w 1235676"/>
              <a:gd name="connsiteY5" fmla="*/ 912341 h 1433384"/>
              <a:gd name="connsiteX6" fmla="*/ 1037968 w 1235676"/>
              <a:gd name="connsiteY6" fmla="*/ 1186249 h 1433384"/>
              <a:gd name="connsiteX7" fmla="*/ 1210962 w 1235676"/>
              <a:gd name="connsiteY7" fmla="*/ 1383957 h 1433384"/>
              <a:gd name="connsiteX8" fmla="*/ 1235676 w 1235676"/>
              <a:gd name="connsiteY8" fmla="*/ 1433384 h 1433384"/>
              <a:gd name="connsiteX0" fmla="*/ 0 w 1235676"/>
              <a:gd name="connsiteY0" fmla="*/ 0 h 1433384"/>
              <a:gd name="connsiteX1" fmla="*/ 296562 w 1235676"/>
              <a:gd name="connsiteY1" fmla="*/ 222422 h 1433384"/>
              <a:gd name="connsiteX2" fmla="*/ 370703 w 1235676"/>
              <a:gd name="connsiteY2" fmla="*/ 271849 h 1433384"/>
              <a:gd name="connsiteX3" fmla="*/ 846438 w 1235676"/>
              <a:gd name="connsiteY3" fmla="*/ 257948 h 1433384"/>
              <a:gd name="connsiteX4" fmla="*/ 1061137 w 1235676"/>
              <a:gd name="connsiteY4" fmla="*/ 912341 h 1433384"/>
              <a:gd name="connsiteX5" fmla="*/ 1037968 w 1235676"/>
              <a:gd name="connsiteY5" fmla="*/ 1186249 h 1433384"/>
              <a:gd name="connsiteX6" fmla="*/ 1210962 w 1235676"/>
              <a:gd name="connsiteY6" fmla="*/ 1383957 h 1433384"/>
              <a:gd name="connsiteX7" fmla="*/ 1235676 w 1235676"/>
              <a:gd name="connsiteY7" fmla="*/ 1433384 h 1433384"/>
              <a:gd name="connsiteX0" fmla="*/ 0 w 1235676"/>
              <a:gd name="connsiteY0" fmla="*/ 0 h 1433384"/>
              <a:gd name="connsiteX1" fmla="*/ 296562 w 1235676"/>
              <a:gd name="connsiteY1" fmla="*/ 222422 h 1433384"/>
              <a:gd name="connsiteX2" fmla="*/ 846438 w 1235676"/>
              <a:gd name="connsiteY2" fmla="*/ 257948 h 1433384"/>
              <a:gd name="connsiteX3" fmla="*/ 1061137 w 1235676"/>
              <a:gd name="connsiteY3" fmla="*/ 912341 h 1433384"/>
              <a:gd name="connsiteX4" fmla="*/ 1037968 w 1235676"/>
              <a:gd name="connsiteY4" fmla="*/ 1186249 h 1433384"/>
              <a:gd name="connsiteX5" fmla="*/ 1210962 w 1235676"/>
              <a:gd name="connsiteY5" fmla="*/ 1383957 h 1433384"/>
              <a:gd name="connsiteX6" fmla="*/ 1235676 w 1235676"/>
              <a:gd name="connsiteY6" fmla="*/ 1433384 h 1433384"/>
              <a:gd name="connsiteX0" fmla="*/ 0 w 1235676"/>
              <a:gd name="connsiteY0" fmla="*/ 0 h 1433384"/>
              <a:gd name="connsiteX1" fmla="*/ 296562 w 1235676"/>
              <a:gd name="connsiteY1" fmla="*/ 222422 h 1433384"/>
              <a:gd name="connsiteX2" fmla="*/ 674988 w 1235676"/>
              <a:gd name="connsiteY2" fmla="*/ 391298 h 1433384"/>
              <a:gd name="connsiteX3" fmla="*/ 1061137 w 1235676"/>
              <a:gd name="connsiteY3" fmla="*/ 912341 h 1433384"/>
              <a:gd name="connsiteX4" fmla="*/ 1037968 w 1235676"/>
              <a:gd name="connsiteY4" fmla="*/ 1186249 h 1433384"/>
              <a:gd name="connsiteX5" fmla="*/ 1210962 w 1235676"/>
              <a:gd name="connsiteY5" fmla="*/ 1383957 h 1433384"/>
              <a:gd name="connsiteX6" fmla="*/ 1235676 w 1235676"/>
              <a:gd name="connsiteY6" fmla="*/ 1433384 h 1433384"/>
              <a:gd name="connsiteX0" fmla="*/ 0 w 1235676"/>
              <a:gd name="connsiteY0" fmla="*/ 0 h 1435082"/>
              <a:gd name="connsiteX1" fmla="*/ 296562 w 1235676"/>
              <a:gd name="connsiteY1" fmla="*/ 222422 h 1435082"/>
              <a:gd name="connsiteX2" fmla="*/ 674988 w 1235676"/>
              <a:gd name="connsiteY2" fmla="*/ 391298 h 1435082"/>
              <a:gd name="connsiteX3" fmla="*/ 1061137 w 1235676"/>
              <a:gd name="connsiteY3" fmla="*/ 912341 h 1435082"/>
              <a:gd name="connsiteX4" fmla="*/ 1210962 w 1235676"/>
              <a:gd name="connsiteY4" fmla="*/ 1383957 h 1435082"/>
              <a:gd name="connsiteX5" fmla="*/ 1235676 w 1235676"/>
              <a:gd name="connsiteY5" fmla="*/ 1433384 h 1435082"/>
              <a:gd name="connsiteX0" fmla="*/ 0 w 1210962"/>
              <a:gd name="connsiteY0" fmla="*/ 0 h 1383957"/>
              <a:gd name="connsiteX1" fmla="*/ 296562 w 1210962"/>
              <a:gd name="connsiteY1" fmla="*/ 222422 h 1383957"/>
              <a:gd name="connsiteX2" fmla="*/ 674988 w 1210962"/>
              <a:gd name="connsiteY2" fmla="*/ 391298 h 1383957"/>
              <a:gd name="connsiteX3" fmla="*/ 1061137 w 1210962"/>
              <a:gd name="connsiteY3" fmla="*/ 912341 h 1383957"/>
              <a:gd name="connsiteX4" fmla="*/ 1210962 w 1210962"/>
              <a:gd name="connsiteY4" fmla="*/ 1383957 h 1383957"/>
              <a:gd name="connsiteX0" fmla="*/ 0 w 1210962"/>
              <a:gd name="connsiteY0" fmla="*/ 0 h 1383957"/>
              <a:gd name="connsiteX1" fmla="*/ 296562 w 1210962"/>
              <a:gd name="connsiteY1" fmla="*/ 222422 h 1383957"/>
              <a:gd name="connsiteX2" fmla="*/ 674988 w 1210962"/>
              <a:gd name="connsiteY2" fmla="*/ 391298 h 1383957"/>
              <a:gd name="connsiteX3" fmla="*/ 1128871 w 1210962"/>
              <a:gd name="connsiteY3" fmla="*/ 649874 h 1383957"/>
              <a:gd name="connsiteX4" fmla="*/ 1210962 w 1210962"/>
              <a:gd name="connsiteY4" fmla="*/ 1383957 h 1383957"/>
              <a:gd name="connsiteX0" fmla="*/ 0 w 1210962"/>
              <a:gd name="connsiteY0" fmla="*/ 0 h 1383957"/>
              <a:gd name="connsiteX1" fmla="*/ 296562 w 1210962"/>
              <a:gd name="connsiteY1" fmla="*/ 222422 h 1383957"/>
              <a:gd name="connsiteX2" fmla="*/ 793521 w 1210962"/>
              <a:gd name="connsiteY2" fmla="*/ 205032 h 1383957"/>
              <a:gd name="connsiteX3" fmla="*/ 1128871 w 1210962"/>
              <a:gd name="connsiteY3" fmla="*/ 649874 h 1383957"/>
              <a:gd name="connsiteX4" fmla="*/ 1210962 w 1210962"/>
              <a:gd name="connsiteY4" fmla="*/ 1383957 h 138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962" h="1383957">
                <a:moveTo>
                  <a:pt x="0" y="0"/>
                </a:moveTo>
                <a:cubicBezTo>
                  <a:pt x="98854" y="74141"/>
                  <a:pt x="164308" y="188250"/>
                  <a:pt x="296562" y="222422"/>
                </a:cubicBezTo>
                <a:cubicBezTo>
                  <a:pt x="428816" y="256594"/>
                  <a:pt x="654803" y="133790"/>
                  <a:pt x="793521" y="205032"/>
                </a:cubicBezTo>
                <a:cubicBezTo>
                  <a:pt x="932239" y="276274"/>
                  <a:pt x="1039542" y="484431"/>
                  <a:pt x="1128871" y="649874"/>
                </a:cubicBezTo>
                <a:cubicBezTo>
                  <a:pt x="1218200" y="815317"/>
                  <a:pt x="1181872" y="1297117"/>
                  <a:pt x="1210962" y="1383957"/>
                </a:cubicBezTo>
              </a:path>
            </a:pathLst>
          </a:custGeom>
          <a:noFill/>
          <a:ln w="381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a:extLst>
              <a:ext uri="{FF2B5EF4-FFF2-40B4-BE49-F238E27FC236}">
                <a16:creationId xmlns:a16="http://schemas.microsoft.com/office/drawing/2014/main" id="{3DC4B226-D1B9-A245-8357-A108E8804FAD}"/>
              </a:ext>
            </a:extLst>
          </p:cNvPr>
          <p:cNvSpPr/>
          <p:nvPr/>
        </p:nvSpPr>
        <p:spPr>
          <a:xfrm>
            <a:off x="3059832" y="2360017"/>
            <a:ext cx="1978321" cy="2496065"/>
          </a:xfrm>
          <a:custGeom>
            <a:avLst/>
            <a:gdLst>
              <a:gd name="connsiteX0" fmla="*/ 0 w 1952368"/>
              <a:gd name="connsiteY0" fmla="*/ 0 h 2496065"/>
              <a:gd name="connsiteX1" fmla="*/ 1581665 w 1952368"/>
              <a:gd name="connsiteY1" fmla="*/ 1952368 h 2496065"/>
              <a:gd name="connsiteX2" fmla="*/ 1729946 w 1952368"/>
              <a:gd name="connsiteY2" fmla="*/ 2125362 h 2496065"/>
              <a:gd name="connsiteX3" fmla="*/ 1804087 w 1952368"/>
              <a:gd name="connsiteY3" fmla="*/ 2199503 h 2496065"/>
              <a:gd name="connsiteX4" fmla="*/ 1902941 w 1952368"/>
              <a:gd name="connsiteY4" fmla="*/ 2347784 h 2496065"/>
              <a:gd name="connsiteX5" fmla="*/ 1952368 w 1952368"/>
              <a:gd name="connsiteY5" fmla="*/ 2496065 h 2496065"/>
              <a:gd name="connsiteX0" fmla="*/ 0 w 1952368"/>
              <a:gd name="connsiteY0" fmla="*/ 0 h 2496065"/>
              <a:gd name="connsiteX1" fmla="*/ 1086365 w 1952368"/>
              <a:gd name="connsiteY1" fmla="*/ 275968 h 2496065"/>
              <a:gd name="connsiteX2" fmla="*/ 1729946 w 1952368"/>
              <a:gd name="connsiteY2" fmla="*/ 2125362 h 2496065"/>
              <a:gd name="connsiteX3" fmla="*/ 1804087 w 1952368"/>
              <a:gd name="connsiteY3" fmla="*/ 2199503 h 2496065"/>
              <a:gd name="connsiteX4" fmla="*/ 1902941 w 1952368"/>
              <a:gd name="connsiteY4" fmla="*/ 2347784 h 2496065"/>
              <a:gd name="connsiteX5" fmla="*/ 1952368 w 1952368"/>
              <a:gd name="connsiteY5" fmla="*/ 2496065 h 2496065"/>
              <a:gd name="connsiteX0" fmla="*/ 0 w 1952368"/>
              <a:gd name="connsiteY0" fmla="*/ 0 h 2496065"/>
              <a:gd name="connsiteX1" fmla="*/ 1086365 w 1952368"/>
              <a:gd name="connsiteY1" fmla="*/ 275968 h 2496065"/>
              <a:gd name="connsiteX2" fmla="*/ 1729946 w 1952368"/>
              <a:gd name="connsiteY2" fmla="*/ 2125362 h 2496065"/>
              <a:gd name="connsiteX3" fmla="*/ 1765987 w 1952368"/>
              <a:gd name="connsiteY3" fmla="*/ 1342253 h 2496065"/>
              <a:gd name="connsiteX4" fmla="*/ 1902941 w 1952368"/>
              <a:gd name="connsiteY4" fmla="*/ 2347784 h 2496065"/>
              <a:gd name="connsiteX5" fmla="*/ 1952368 w 1952368"/>
              <a:gd name="connsiteY5" fmla="*/ 2496065 h 2496065"/>
              <a:gd name="connsiteX0" fmla="*/ 0 w 1952368"/>
              <a:gd name="connsiteY0" fmla="*/ 0 h 2496065"/>
              <a:gd name="connsiteX1" fmla="*/ 1086365 w 1952368"/>
              <a:gd name="connsiteY1" fmla="*/ 275968 h 2496065"/>
              <a:gd name="connsiteX2" fmla="*/ 1729946 w 1952368"/>
              <a:gd name="connsiteY2" fmla="*/ 2125362 h 2496065"/>
              <a:gd name="connsiteX3" fmla="*/ 1902941 w 1952368"/>
              <a:gd name="connsiteY3" fmla="*/ 2347784 h 2496065"/>
              <a:gd name="connsiteX4" fmla="*/ 1952368 w 1952368"/>
              <a:gd name="connsiteY4" fmla="*/ 2496065 h 2496065"/>
              <a:gd name="connsiteX0" fmla="*/ 0 w 1952368"/>
              <a:gd name="connsiteY0" fmla="*/ 0 h 2509143"/>
              <a:gd name="connsiteX1" fmla="*/ 1086365 w 1952368"/>
              <a:gd name="connsiteY1" fmla="*/ 275968 h 2509143"/>
              <a:gd name="connsiteX2" fmla="*/ 1615646 w 1952368"/>
              <a:gd name="connsiteY2" fmla="*/ 810912 h 2509143"/>
              <a:gd name="connsiteX3" fmla="*/ 1902941 w 1952368"/>
              <a:gd name="connsiteY3" fmla="*/ 2347784 h 2509143"/>
              <a:gd name="connsiteX4" fmla="*/ 1952368 w 1952368"/>
              <a:gd name="connsiteY4" fmla="*/ 2496065 h 2509143"/>
              <a:gd name="connsiteX0" fmla="*/ 0 w 1952368"/>
              <a:gd name="connsiteY0" fmla="*/ 0 h 2509143"/>
              <a:gd name="connsiteX1" fmla="*/ 991115 w 1952368"/>
              <a:gd name="connsiteY1" fmla="*/ 428368 h 2509143"/>
              <a:gd name="connsiteX2" fmla="*/ 1615646 w 1952368"/>
              <a:gd name="connsiteY2" fmla="*/ 810912 h 2509143"/>
              <a:gd name="connsiteX3" fmla="*/ 1902941 w 1952368"/>
              <a:gd name="connsiteY3" fmla="*/ 2347784 h 2509143"/>
              <a:gd name="connsiteX4" fmla="*/ 1952368 w 1952368"/>
              <a:gd name="connsiteY4" fmla="*/ 2496065 h 2509143"/>
              <a:gd name="connsiteX0" fmla="*/ 0 w 1952368"/>
              <a:gd name="connsiteY0" fmla="*/ 0 h 2496065"/>
              <a:gd name="connsiteX1" fmla="*/ 991115 w 1952368"/>
              <a:gd name="connsiteY1" fmla="*/ 428368 h 2496065"/>
              <a:gd name="connsiteX2" fmla="*/ 1710896 w 1952368"/>
              <a:gd name="connsiteY2" fmla="*/ 1268112 h 2496065"/>
              <a:gd name="connsiteX3" fmla="*/ 1902941 w 1952368"/>
              <a:gd name="connsiteY3" fmla="*/ 2347784 h 2496065"/>
              <a:gd name="connsiteX4" fmla="*/ 1952368 w 1952368"/>
              <a:gd name="connsiteY4" fmla="*/ 2496065 h 2496065"/>
              <a:gd name="connsiteX0" fmla="*/ 0 w 1952368"/>
              <a:gd name="connsiteY0" fmla="*/ 0 h 2496065"/>
              <a:gd name="connsiteX1" fmla="*/ 762515 w 1952368"/>
              <a:gd name="connsiteY1" fmla="*/ 447418 h 2496065"/>
              <a:gd name="connsiteX2" fmla="*/ 1710896 w 1952368"/>
              <a:gd name="connsiteY2" fmla="*/ 1268112 h 2496065"/>
              <a:gd name="connsiteX3" fmla="*/ 1902941 w 1952368"/>
              <a:gd name="connsiteY3" fmla="*/ 2347784 h 2496065"/>
              <a:gd name="connsiteX4" fmla="*/ 1952368 w 1952368"/>
              <a:gd name="connsiteY4" fmla="*/ 2496065 h 2496065"/>
              <a:gd name="connsiteX0" fmla="*/ 0 w 2007626"/>
              <a:gd name="connsiteY0" fmla="*/ 0 h 2496065"/>
              <a:gd name="connsiteX1" fmla="*/ 762515 w 2007626"/>
              <a:gd name="connsiteY1" fmla="*/ 447418 h 2496065"/>
              <a:gd name="connsiteX2" fmla="*/ 1710896 w 2007626"/>
              <a:gd name="connsiteY2" fmla="*/ 1268112 h 2496065"/>
              <a:gd name="connsiteX3" fmla="*/ 1998191 w 2007626"/>
              <a:gd name="connsiteY3" fmla="*/ 1985834 h 2496065"/>
              <a:gd name="connsiteX4" fmla="*/ 1952368 w 2007626"/>
              <a:gd name="connsiteY4" fmla="*/ 2496065 h 2496065"/>
              <a:gd name="connsiteX0" fmla="*/ 0 w 1952368"/>
              <a:gd name="connsiteY0" fmla="*/ 0 h 2496065"/>
              <a:gd name="connsiteX1" fmla="*/ 762515 w 1952368"/>
              <a:gd name="connsiteY1" fmla="*/ 447418 h 2496065"/>
              <a:gd name="connsiteX2" fmla="*/ 1710896 w 1952368"/>
              <a:gd name="connsiteY2" fmla="*/ 1268112 h 2496065"/>
              <a:gd name="connsiteX3" fmla="*/ 1883891 w 1952368"/>
              <a:gd name="connsiteY3" fmla="*/ 1757234 h 2496065"/>
              <a:gd name="connsiteX4" fmla="*/ 1952368 w 1952368"/>
              <a:gd name="connsiteY4" fmla="*/ 2496065 h 2496065"/>
              <a:gd name="connsiteX0" fmla="*/ 0 w 1953350"/>
              <a:gd name="connsiteY0" fmla="*/ 0 h 2496065"/>
              <a:gd name="connsiteX1" fmla="*/ 762515 w 1953350"/>
              <a:gd name="connsiteY1" fmla="*/ 447418 h 2496065"/>
              <a:gd name="connsiteX2" fmla="*/ 1291796 w 1953350"/>
              <a:gd name="connsiteY2" fmla="*/ 868062 h 2496065"/>
              <a:gd name="connsiteX3" fmla="*/ 1883891 w 1953350"/>
              <a:gd name="connsiteY3" fmla="*/ 1757234 h 2496065"/>
              <a:gd name="connsiteX4" fmla="*/ 1952368 w 1953350"/>
              <a:gd name="connsiteY4" fmla="*/ 2496065 h 2496065"/>
              <a:gd name="connsiteX0" fmla="*/ 0 w 1953350"/>
              <a:gd name="connsiteY0" fmla="*/ 0 h 2496065"/>
              <a:gd name="connsiteX1" fmla="*/ 762515 w 1953350"/>
              <a:gd name="connsiteY1" fmla="*/ 447418 h 2496065"/>
              <a:gd name="connsiteX2" fmla="*/ 1638930 w 1953350"/>
              <a:gd name="connsiteY2" fmla="*/ 774929 h 2496065"/>
              <a:gd name="connsiteX3" fmla="*/ 1883891 w 1953350"/>
              <a:gd name="connsiteY3" fmla="*/ 1757234 h 2496065"/>
              <a:gd name="connsiteX4" fmla="*/ 1952368 w 1953350"/>
              <a:gd name="connsiteY4" fmla="*/ 2496065 h 2496065"/>
              <a:gd name="connsiteX0" fmla="*/ 0 w 1952368"/>
              <a:gd name="connsiteY0" fmla="*/ 0 h 2496065"/>
              <a:gd name="connsiteX1" fmla="*/ 762515 w 1952368"/>
              <a:gd name="connsiteY1" fmla="*/ 447418 h 2496065"/>
              <a:gd name="connsiteX2" fmla="*/ 1638930 w 1952368"/>
              <a:gd name="connsiteY2" fmla="*/ 774929 h 2496065"/>
              <a:gd name="connsiteX3" fmla="*/ 1883891 w 1952368"/>
              <a:gd name="connsiteY3" fmla="*/ 1757234 h 2496065"/>
              <a:gd name="connsiteX4" fmla="*/ 1952368 w 1952368"/>
              <a:gd name="connsiteY4" fmla="*/ 2496065 h 2496065"/>
              <a:gd name="connsiteX0" fmla="*/ 0 w 1978321"/>
              <a:gd name="connsiteY0" fmla="*/ 0 h 2496065"/>
              <a:gd name="connsiteX1" fmla="*/ 762515 w 1978321"/>
              <a:gd name="connsiteY1" fmla="*/ 447418 h 2496065"/>
              <a:gd name="connsiteX2" fmla="*/ 1638930 w 1978321"/>
              <a:gd name="connsiteY2" fmla="*/ 774929 h 2496065"/>
              <a:gd name="connsiteX3" fmla="*/ 1968558 w 1978321"/>
              <a:gd name="connsiteY3" fmla="*/ 1757234 h 2496065"/>
              <a:gd name="connsiteX4" fmla="*/ 1952368 w 1978321"/>
              <a:gd name="connsiteY4" fmla="*/ 2496065 h 2496065"/>
              <a:gd name="connsiteX0" fmla="*/ 0 w 1978321"/>
              <a:gd name="connsiteY0" fmla="*/ 0 h 2496065"/>
              <a:gd name="connsiteX1" fmla="*/ 762515 w 1978321"/>
              <a:gd name="connsiteY1" fmla="*/ 447418 h 2496065"/>
              <a:gd name="connsiteX2" fmla="*/ 1638930 w 1978321"/>
              <a:gd name="connsiteY2" fmla="*/ 774929 h 2496065"/>
              <a:gd name="connsiteX3" fmla="*/ 1968558 w 1978321"/>
              <a:gd name="connsiteY3" fmla="*/ 1757234 h 2496065"/>
              <a:gd name="connsiteX4" fmla="*/ 1952368 w 1978321"/>
              <a:gd name="connsiteY4" fmla="*/ 2496065 h 2496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8321" h="2496065">
                <a:moveTo>
                  <a:pt x="0" y="0"/>
                </a:moveTo>
                <a:cubicBezTo>
                  <a:pt x="527222" y="650789"/>
                  <a:pt x="489360" y="318263"/>
                  <a:pt x="762515" y="447418"/>
                </a:cubicBezTo>
                <a:cubicBezTo>
                  <a:pt x="1035670" y="576573"/>
                  <a:pt x="1437923" y="556626"/>
                  <a:pt x="1638930" y="774929"/>
                </a:cubicBezTo>
                <a:cubicBezTo>
                  <a:pt x="1839937" y="993232"/>
                  <a:pt x="1917730" y="1485900"/>
                  <a:pt x="1968558" y="1757234"/>
                </a:cubicBezTo>
                <a:cubicBezTo>
                  <a:pt x="2002453" y="2070901"/>
                  <a:pt x="1935892" y="2446638"/>
                  <a:pt x="1952368" y="2496065"/>
                </a:cubicBezTo>
              </a:path>
            </a:pathLst>
          </a:custGeom>
          <a:noFill/>
          <a:ln w="381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a:extLst>
              <a:ext uri="{FF2B5EF4-FFF2-40B4-BE49-F238E27FC236}">
                <a16:creationId xmlns:a16="http://schemas.microsoft.com/office/drawing/2014/main" id="{2C7CD7E5-D239-EF41-9FE4-EE72C916036B}"/>
              </a:ext>
            </a:extLst>
          </p:cNvPr>
          <p:cNvSpPr/>
          <p:nvPr/>
        </p:nvSpPr>
        <p:spPr>
          <a:xfrm rot="915639">
            <a:off x="6816319" y="4084622"/>
            <a:ext cx="801320" cy="606829"/>
          </a:xfrm>
          <a:custGeom>
            <a:avLst/>
            <a:gdLst>
              <a:gd name="connsiteX0" fmla="*/ 0 w 939114"/>
              <a:gd name="connsiteY0" fmla="*/ 0 h 1161535"/>
              <a:gd name="connsiteX1" fmla="*/ 321276 w 939114"/>
              <a:gd name="connsiteY1" fmla="*/ 790833 h 1161535"/>
              <a:gd name="connsiteX2" fmla="*/ 568411 w 939114"/>
              <a:gd name="connsiteY2" fmla="*/ 1013254 h 1161535"/>
              <a:gd name="connsiteX3" fmla="*/ 716692 w 939114"/>
              <a:gd name="connsiteY3" fmla="*/ 1062681 h 1161535"/>
              <a:gd name="connsiteX4" fmla="*/ 790832 w 939114"/>
              <a:gd name="connsiteY4" fmla="*/ 1112108 h 1161535"/>
              <a:gd name="connsiteX5" fmla="*/ 939114 w 939114"/>
              <a:gd name="connsiteY5" fmla="*/ 1161535 h 1161535"/>
              <a:gd name="connsiteX0" fmla="*/ 0 w 1161536"/>
              <a:gd name="connsiteY0" fmla="*/ 0 h 1235675"/>
              <a:gd name="connsiteX1" fmla="*/ 321276 w 1161536"/>
              <a:gd name="connsiteY1" fmla="*/ 790833 h 1235675"/>
              <a:gd name="connsiteX2" fmla="*/ 568411 w 1161536"/>
              <a:gd name="connsiteY2" fmla="*/ 1013254 h 1235675"/>
              <a:gd name="connsiteX3" fmla="*/ 716692 w 1161536"/>
              <a:gd name="connsiteY3" fmla="*/ 1062681 h 1235675"/>
              <a:gd name="connsiteX4" fmla="*/ 790832 w 1161536"/>
              <a:gd name="connsiteY4" fmla="*/ 1112108 h 1235675"/>
              <a:gd name="connsiteX5" fmla="*/ 1161536 w 1161536"/>
              <a:gd name="connsiteY5" fmla="*/ 1235675 h 1235675"/>
              <a:gd name="connsiteX0" fmla="*/ 0 w 1161536"/>
              <a:gd name="connsiteY0" fmla="*/ 0 h 1235675"/>
              <a:gd name="connsiteX1" fmla="*/ 321276 w 1161536"/>
              <a:gd name="connsiteY1" fmla="*/ 790833 h 1235675"/>
              <a:gd name="connsiteX2" fmla="*/ 568411 w 1161536"/>
              <a:gd name="connsiteY2" fmla="*/ 1013254 h 1235675"/>
              <a:gd name="connsiteX3" fmla="*/ 716692 w 1161536"/>
              <a:gd name="connsiteY3" fmla="*/ 1062681 h 1235675"/>
              <a:gd name="connsiteX4" fmla="*/ 1013254 w 1161536"/>
              <a:gd name="connsiteY4" fmla="*/ 939113 h 1235675"/>
              <a:gd name="connsiteX5" fmla="*/ 1161536 w 1161536"/>
              <a:gd name="connsiteY5" fmla="*/ 1235675 h 1235675"/>
              <a:gd name="connsiteX0" fmla="*/ 0 w 1161536"/>
              <a:gd name="connsiteY0" fmla="*/ 0 h 1235675"/>
              <a:gd name="connsiteX1" fmla="*/ 321276 w 1161536"/>
              <a:gd name="connsiteY1" fmla="*/ 790833 h 1235675"/>
              <a:gd name="connsiteX2" fmla="*/ 568411 w 1161536"/>
              <a:gd name="connsiteY2" fmla="*/ 1013254 h 1235675"/>
              <a:gd name="connsiteX3" fmla="*/ 790833 w 1161536"/>
              <a:gd name="connsiteY3" fmla="*/ 815546 h 1235675"/>
              <a:gd name="connsiteX4" fmla="*/ 1013254 w 1161536"/>
              <a:gd name="connsiteY4" fmla="*/ 939113 h 1235675"/>
              <a:gd name="connsiteX5" fmla="*/ 1161536 w 1161536"/>
              <a:gd name="connsiteY5" fmla="*/ 1235675 h 123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536" h="1235675">
                <a:moveTo>
                  <a:pt x="0" y="0"/>
                </a:moveTo>
                <a:cubicBezTo>
                  <a:pt x="148236" y="444707"/>
                  <a:pt x="96404" y="545518"/>
                  <a:pt x="321276" y="790833"/>
                </a:cubicBezTo>
                <a:cubicBezTo>
                  <a:pt x="353979" y="826509"/>
                  <a:pt x="490152" y="1009135"/>
                  <a:pt x="568411" y="1013254"/>
                </a:cubicBezTo>
                <a:cubicBezTo>
                  <a:pt x="646670" y="1017373"/>
                  <a:pt x="716692" y="827903"/>
                  <a:pt x="790833" y="815546"/>
                </a:cubicBezTo>
                <a:cubicBezTo>
                  <a:pt x="864974" y="803189"/>
                  <a:pt x="951470" y="869092"/>
                  <a:pt x="1013254" y="939113"/>
                </a:cubicBezTo>
                <a:cubicBezTo>
                  <a:pt x="1075038" y="1009134"/>
                  <a:pt x="1161536" y="1235675"/>
                  <a:pt x="1161536" y="1235675"/>
                </a:cubicBezTo>
              </a:path>
            </a:pathLst>
          </a:custGeom>
          <a:noFill/>
          <a:ln w="38100">
            <a:solidFill>
              <a:srgbClr val="FF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3" descr="http://i.ehow.com/images/a04/ac/qb/format-hard-drive-xp-800X800.jpg">
            <a:extLst>
              <a:ext uri="{FF2B5EF4-FFF2-40B4-BE49-F238E27FC236}">
                <a16:creationId xmlns:a16="http://schemas.microsoft.com/office/drawing/2014/main" id="{FC214621-08F8-D241-B924-273F6B3F75B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8376" t="10844" r="8331" b="14703"/>
          <a:stretch/>
        </p:blipFill>
        <p:spPr bwMode="auto">
          <a:xfrm rot="-1166144">
            <a:off x="2579680" y="4412912"/>
            <a:ext cx="1769198" cy="158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A166A402-F7E0-E143-910A-31B4335AD45F}"/>
              </a:ext>
            </a:extLst>
          </p:cNvPr>
          <p:cNvSpPr/>
          <p:nvPr/>
        </p:nvSpPr>
        <p:spPr>
          <a:xfrm>
            <a:off x="107928" y="1698959"/>
            <a:ext cx="3816000" cy="16005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6E8B6AF-2D63-AC48-A947-A0F5010DE2E1}"/>
              </a:ext>
            </a:extLst>
          </p:cNvPr>
          <p:cNvSpPr/>
          <p:nvPr/>
        </p:nvSpPr>
        <p:spPr>
          <a:xfrm>
            <a:off x="467544" y="3753711"/>
            <a:ext cx="3816000" cy="58443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3735FB2-3133-1B41-BB7A-B47BCF961BF2}"/>
              </a:ext>
            </a:extLst>
          </p:cNvPr>
          <p:cNvSpPr/>
          <p:nvPr/>
        </p:nvSpPr>
        <p:spPr>
          <a:xfrm>
            <a:off x="5220072" y="1712315"/>
            <a:ext cx="3816000" cy="25807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8D6E5-A9E5-3F43-9D62-099DFED0E940}"/>
              </a:ext>
            </a:extLst>
          </p:cNvPr>
          <p:cNvSpPr>
            <a:spLocks noGrp="1"/>
          </p:cNvSpPr>
          <p:nvPr>
            <p:ph type="title"/>
          </p:nvPr>
        </p:nvSpPr>
        <p:spPr/>
        <p:txBody>
          <a:bodyPr/>
          <a:lstStyle/>
          <a:p>
            <a:r>
              <a:rPr lang="en-US" dirty="0"/>
              <a:t>Our Contributions</a:t>
            </a:r>
          </a:p>
        </p:txBody>
      </p:sp>
      <p:sp>
        <p:nvSpPr>
          <p:cNvPr id="3" name="Slide Number Placeholder 2">
            <a:extLst>
              <a:ext uri="{FF2B5EF4-FFF2-40B4-BE49-F238E27FC236}">
                <a16:creationId xmlns:a16="http://schemas.microsoft.com/office/drawing/2014/main" id="{041113C8-CC44-E84F-A5E0-FA06CDE189C6}"/>
              </a:ext>
            </a:extLst>
          </p:cNvPr>
          <p:cNvSpPr>
            <a:spLocks noGrp="1"/>
          </p:cNvSpPr>
          <p:nvPr>
            <p:ph type="sldNum" sz="quarter" idx="11"/>
          </p:nvPr>
        </p:nvSpPr>
        <p:spPr/>
        <p:txBody>
          <a:bodyPr/>
          <a:lstStyle/>
          <a:p>
            <a:fld id="{018A7077-2B78-4FB5-8F56-24239751AEF0}" type="slidenum">
              <a:rPr lang="en-US" altLang="en-US" smtClean="0"/>
              <a:pPr/>
              <a:t>20</a:t>
            </a:fld>
            <a:endParaRPr lang="en-US" altLang="en-US"/>
          </a:p>
        </p:txBody>
      </p:sp>
      <p:sp>
        <p:nvSpPr>
          <p:cNvPr id="8" name="Rounded Rectangle 7">
            <a:extLst>
              <a:ext uri="{FF2B5EF4-FFF2-40B4-BE49-F238E27FC236}">
                <a16:creationId xmlns:a16="http://schemas.microsoft.com/office/drawing/2014/main" id="{19263607-FBFC-F24B-AB74-906B4328197C}"/>
              </a:ext>
            </a:extLst>
          </p:cNvPr>
          <p:cNvSpPr/>
          <p:nvPr/>
        </p:nvSpPr>
        <p:spPr>
          <a:xfrm>
            <a:off x="5310072" y="1856331"/>
            <a:ext cx="36360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GateKeeper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[Bioinformatics’17]</a:t>
            </a:r>
          </a:p>
        </p:txBody>
      </p:sp>
      <p:sp>
        <p:nvSpPr>
          <p:cNvPr id="9" name="Rounded Rectangle 8">
            <a:extLst>
              <a:ext uri="{FF2B5EF4-FFF2-40B4-BE49-F238E27FC236}">
                <a16:creationId xmlns:a16="http://schemas.microsoft.com/office/drawing/2014/main" id="{B7A5598F-8897-524D-BC71-4EE2F8F26CDA}"/>
              </a:ext>
            </a:extLst>
          </p:cNvPr>
          <p:cNvSpPr/>
          <p:nvPr/>
        </p:nvSpPr>
        <p:spPr>
          <a:xfrm>
            <a:off x="5310072" y="2339511"/>
            <a:ext cx="36360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MAGNET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[AACBB’18]</a:t>
            </a:r>
          </a:p>
        </p:txBody>
      </p:sp>
      <p:sp>
        <p:nvSpPr>
          <p:cNvPr id="10" name="Rounded Rectangle 9">
            <a:extLst>
              <a:ext uri="{FF2B5EF4-FFF2-40B4-BE49-F238E27FC236}">
                <a16:creationId xmlns:a16="http://schemas.microsoft.com/office/drawing/2014/main" id="{C6A3B103-B939-6743-A31F-53D437730412}"/>
              </a:ext>
            </a:extLst>
          </p:cNvPr>
          <p:cNvSpPr/>
          <p:nvPr/>
        </p:nvSpPr>
        <p:spPr>
          <a:xfrm>
            <a:off x="5310072" y="2822691"/>
            <a:ext cx="36360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Shouji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[Bioinformatics’19]</a:t>
            </a:r>
          </a:p>
        </p:txBody>
      </p:sp>
      <p:sp>
        <p:nvSpPr>
          <p:cNvPr id="11" name="Rounded Rectangle 10">
            <a:extLst>
              <a:ext uri="{FF2B5EF4-FFF2-40B4-BE49-F238E27FC236}">
                <a16:creationId xmlns:a16="http://schemas.microsoft.com/office/drawing/2014/main" id="{8EDA9EF1-17C0-444A-923F-4409F9EA2381}"/>
              </a:ext>
            </a:extLst>
          </p:cNvPr>
          <p:cNvSpPr/>
          <p:nvPr/>
        </p:nvSpPr>
        <p:spPr>
          <a:xfrm>
            <a:off x="5310072" y="3789050"/>
            <a:ext cx="36360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SneakySnake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[Bioinformatics’20]</a:t>
            </a:r>
          </a:p>
        </p:txBody>
      </p:sp>
      <p:sp>
        <p:nvSpPr>
          <p:cNvPr id="13" name="Rounded Rectangle 12">
            <a:extLst>
              <a:ext uri="{FF2B5EF4-FFF2-40B4-BE49-F238E27FC236}">
                <a16:creationId xmlns:a16="http://schemas.microsoft.com/office/drawing/2014/main" id="{9B23E209-E2D0-9441-BD17-FDA0AF13CB46}"/>
              </a:ext>
            </a:extLst>
          </p:cNvPr>
          <p:cNvSpPr/>
          <p:nvPr/>
        </p:nvSpPr>
        <p:spPr>
          <a:xfrm>
            <a:off x="555744" y="3863309"/>
            <a:ext cx="36396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err="1">
                <a:latin typeface="Tahoma" panose="020B0604030504040204" pitchFamily="34" charset="0"/>
                <a:ea typeface="Tahoma" panose="020B0604030504040204" pitchFamily="34" charset="0"/>
                <a:cs typeface="Tahoma" panose="020B0604030504040204" pitchFamily="34" charset="0"/>
              </a:rPr>
              <a:t>GenASM</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[MICRO 2020]</a:t>
            </a:r>
          </a:p>
        </p:txBody>
      </p:sp>
      <p:sp>
        <p:nvSpPr>
          <p:cNvPr id="14" name="Rounded Rectangle 13">
            <a:extLst>
              <a:ext uri="{FF2B5EF4-FFF2-40B4-BE49-F238E27FC236}">
                <a16:creationId xmlns:a16="http://schemas.microsoft.com/office/drawing/2014/main" id="{843C91D6-75BC-5D4E-BBE9-2FD4DBFF2070}"/>
              </a:ext>
            </a:extLst>
          </p:cNvPr>
          <p:cNvSpPr/>
          <p:nvPr/>
        </p:nvSpPr>
        <p:spPr>
          <a:xfrm>
            <a:off x="196128" y="2323567"/>
            <a:ext cx="36360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SneakySnake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[IEEE Micro’21]</a:t>
            </a:r>
          </a:p>
        </p:txBody>
      </p:sp>
      <p:sp>
        <p:nvSpPr>
          <p:cNvPr id="17" name="Rectangle 16">
            <a:extLst>
              <a:ext uri="{FF2B5EF4-FFF2-40B4-BE49-F238E27FC236}">
                <a16:creationId xmlns:a16="http://schemas.microsoft.com/office/drawing/2014/main" id="{C1F66ED5-AEB1-5241-91B7-2118BD4A0470}"/>
              </a:ext>
            </a:extLst>
          </p:cNvPr>
          <p:cNvSpPr/>
          <p:nvPr/>
        </p:nvSpPr>
        <p:spPr>
          <a:xfrm>
            <a:off x="5220072" y="994084"/>
            <a:ext cx="3816000" cy="7182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Specialized Pre-alignment Filtering Accelerators (GPU, FPGA) </a:t>
            </a:r>
          </a:p>
        </p:txBody>
      </p:sp>
      <p:sp>
        <p:nvSpPr>
          <p:cNvPr id="18" name="Rounded Rectangle 17">
            <a:extLst>
              <a:ext uri="{FF2B5EF4-FFF2-40B4-BE49-F238E27FC236}">
                <a16:creationId xmlns:a16="http://schemas.microsoft.com/office/drawing/2014/main" id="{A187D4EA-F3A5-1049-A241-3BB646D55C8C}"/>
              </a:ext>
            </a:extLst>
          </p:cNvPr>
          <p:cNvSpPr/>
          <p:nvPr/>
        </p:nvSpPr>
        <p:spPr>
          <a:xfrm>
            <a:off x="196128" y="1832949"/>
            <a:ext cx="3636000" cy="374400"/>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GRIM-Filter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[BMC Genomics’18]</a:t>
            </a:r>
          </a:p>
        </p:txBody>
      </p:sp>
      <p:sp>
        <p:nvSpPr>
          <p:cNvPr id="21" name="Rounded Rectangle 20">
            <a:extLst>
              <a:ext uri="{FF2B5EF4-FFF2-40B4-BE49-F238E27FC236}">
                <a16:creationId xmlns:a16="http://schemas.microsoft.com/office/drawing/2014/main" id="{13C589FE-434E-E44C-B31D-4081E821E98D}"/>
              </a:ext>
            </a:extLst>
          </p:cNvPr>
          <p:cNvSpPr/>
          <p:nvPr/>
        </p:nvSpPr>
        <p:spPr>
          <a:xfrm>
            <a:off x="5310072" y="3305871"/>
            <a:ext cx="36360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a:latin typeface="Tahoma" panose="020B0604030504040204" pitchFamily="34" charset="0"/>
                <a:ea typeface="Tahoma" panose="020B0604030504040204" pitchFamily="34" charset="0"/>
                <a:cs typeface="Tahoma" panose="020B0604030504040204" pitchFamily="34" charset="0"/>
              </a:rPr>
              <a:t>GateKeeper-GPU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[arXiv’21]</a:t>
            </a:r>
          </a:p>
        </p:txBody>
      </p:sp>
      <p:sp>
        <p:nvSpPr>
          <p:cNvPr id="24" name="Rectangle 23">
            <a:extLst>
              <a:ext uri="{FF2B5EF4-FFF2-40B4-BE49-F238E27FC236}">
                <a16:creationId xmlns:a16="http://schemas.microsoft.com/office/drawing/2014/main" id="{2ECA0A32-B4AD-3C4A-9302-A7814DFB305C}"/>
              </a:ext>
            </a:extLst>
          </p:cNvPr>
          <p:cNvSpPr/>
          <p:nvPr/>
        </p:nvSpPr>
        <p:spPr>
          <a:xfrm>
            <a:off x="107928" y="980728"/>
            <a:ext cx="3816000" cy="71823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Near-memory/In-memory </a:t>
            </a:r>
          </a:p>
          <a:p>
            <a:pPr algn="ctr"/>
            <a:r>
              <a:rPr lang="en-US" dirty="0"/>
              <a:t>Pre-alignment Filtering</a:t>
            </a:r>
          </a:p>
        </p:txBody>
      </p:sp>
      <p:sp>
        <p:nvSpPr>
          <p:cNvPr id="26" name="Rectangle 25">
            <a:extLst>
              <a:ext uri="{FF2B5EF4-FFF2-40B4-BE49-F238E27FC236}">
                <a16:creationId xmlns:a16="http://schemas.microsoft.com/office/drawing/2014/main" id="{9F18C834-9479-034E-ACAA-0DDDEBB37902}"/>
              </a:ext>
            </a:extLst>
          </p:cNvPr>
          <p:cNvSpPr/>
          <p:nvPr/>
        </p:nvSpPr>
        <p:spPr>
          <a:xfrm>
            <a:off x="467544" y="3393533"/>
            <a:ext cx="3816000" cy="360177"/>
          </a:xfrm>
          <a:prstGeom prst="rect">
            <a:avLst/>
          </a:prstGeom>
          <a:solidFill>
            <a:srgbClr val="FC00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Near-memory Sequence Alignment</a:t>
            </a:r>
          </a:p>
        </p:txBody>
      </p:sp>
      <p:sp>
        <p:nvSpPr>
          <p:cNvPr id="28" name="Text Box 13" descr="90%">
            <a:extLst>
              <a:ext uri="{FF2B5EF4-FFF2-40B4-BE49-F238E27FC236}">
                <a16:creationId xmlns:a16="http://schemas.microsoft.com/office/drawing/2014/main" id="{C91184EB-12CA-3F45-9A6E-DF36FE5B3CD6}"/>
              </a:ext>
            </a:extLst>
          </p:cNvPr>
          <p:cNvSpPr txBox="1">
            <a:spLocks noChangeArrowheads="1"/>
          </p:cNvSpPr>
          <p:nvPr/>
        </p:nvSpPr>
        <p:spPr bwMode="auto">
          <a:xfrm>
            <a:off x="7380312" y="5983529"/>
            <a:ext cx="1706563"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Microprocessor</a:t>
            </a:r>
          </a:p>
        </p:txBody>
      </p:sp>
      <p:sp>
        <p:nvSpPr>
          <p:cNvPr id="29" name="Text Box 20" descr="90%">
            <a:extLst>
              <a:ext uri="{FF2B5EF4-FFF2-40B4-BE49-F238E27FC236}">
                <a16:creationId xmlns:a16="http://schemas.microsoft.com/office/drawing/2014/main" id="{FFAF3B47-E312-B549-88EA-70F6C915D044}"/>
              </a:ext>
            </a:extLst>
          </p:cNvPr>
          <p:cNvSpPr txBox="1">
            <a:spLocks noChangeArrowheads="1"/>
          </p:cNvSpPr>
          <p:nvPr/>
        </p:nvSpPr>
        <p:spPr bwMode="auto">
          <a:xfrm>
            <a:off x="5292377" y="5978549"/>
            <a:ext cx="1527175" cy="342900"/>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Main Memory</a:t>
            </a:r>
          </a:p>
        </p:txBody>
      </p:sp>
      <p:sp>
        <p:nvSpPr>
          <p:cNvPr id="30" name="Line 15">
            <a:extLst>
              <a:ext uri="{FF2B5EF4-FFF2-40B4-BE49-F238E27FC236}">
                <a16:creationId xmlns:a16="http://schemas.microsoft.com/office/drawing/2014/main" id="{4963F17B-C3EB-574A-B684-62DDD67D3429}"/>
              </a:ext>
            </a:extLst>
          </p:cNvPr>
          <p:cNvSpPr>
            <a:spLocks noChangeShapeType="1"/>
          </p:cNvSpPr>
          <p:nvPr/>
        </p:nvSpPr>
        <p:spPr bwMode="auto">
          <a:xfrm flipV="1">
            <a:off x="6770712" y="5278918"/>
            <a:ext cx="696912"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1" name="Text Box 24" descr="90%">
            <a:extLst>
              <a:ext uri="{FF2B5EF4-FFF2-40B4-BE49-F238E27FC236}">
                <a16:creationId xmlns:a16="http://schemas.microsoft.com/office/drawing/2014/main" id="{0E6C4F4D-02B8-454C-80E4-519126CEE4EE}"/>
              </a:ext>
            </a:extLst>
          </p:cNvPr>
          <p:cNvSpPr txBox="1">
            <a:spLocks noChangeArrowheads="1"/>
          </p:cNvSpPr>
          <p:nvPr/>
        </p:nvSpPr>
        <p:spPr bwMode="auto">
          <a:xfrm>
            <a:off x="2372205" y="5971137"/>
            <a:ext cx="219392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dirty="0">
                <a:solidFill>
                  <a:srgbClr val="000000"/>
                </a:solidFill>
                <a:latin typeface="Arial" panose="020B0604020202020204" pitchFamily="34" charset="0"/>
              </a:rPr>
              <a:t>Storage (SSD/HDD)</a:t>
            </a:r>
          </a:p>
        </p:txBody>
      </p:sp>
      <p:pic>
        <p:nvPicPr>
          <p:cNvPr id="32" name="Content Placeholder 6" descr="barcelona-die-photo-color.jpg">
            <a:extLst>
              <a:ext uri="{FF2B5EF4-FFF2-40B4-BE49-F238E27FC236}">
                <a16:creationId xmlns:a16="http://schemas.microsoft.com/office/drawing/2014/main" id="{5A99C782-C418-0C4F-9603-AFB4F59DB4B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13649" y="4602518"/>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15">
            <a:extLst>
              <a:ext uri="{FF2B5EF4-FFF2-40B4-BE49-F238E27FC236}">
                <a16:creationId xmlns:a16="http://schemas.microsoft.com/office/drawing/2014/main" id="{6433680F-3E95-F544-BBC9-78C6B0C55086}"/>
              </a:ext>
            </a:extLst>
          </p:cNvPr>
          <p:cNvSpPr>
            <a:spLocks noChangeShapeType="1"/>
          </p:cNvSpPr>
          <p:nvPr/>
        </p:nvSpPr>
        <p:spPr bwMode="auto">
          <a:xfrm flipV="1">
            <a:off x="4227264" y="5248943"/>
            <a:ext cx="696913" cy="1588"/>
          </a:xfrm>
          <a:prstGeom prst="line">
            <a:avLst/>
          </a:prstGeom>
          <a:noFill/>
          <a:ln w="762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4" name="Picture 25" descr="dimm.png">
            <a:extLst>
              <a:ext uri="{FF2B5EF4-FFF2-40B4-BE49-F238E27FC236}">
                <a16:creationId xmlns:a16="http://schemas.microsoft.com/office/drawing/2014/main" id="{10296EA7-5342-E640-8E3D-38A38F2E67F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8775023" flipV="1">
            <a:off x="4729714" y="4876476"/>
            <a:ext cx="1924215"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6" descr="dimm.png">
            <a:extLst>
              <a:ext uri="{FF2B5EF4-FFF2-40B4-BE49-F238E27FC236}">
                <a16:creationId xmlns:a16="http://schemas.microsoft.com/office/drawing/2014/main" id="{C494EF3A-A5F1-A44D-914B-9C766FE125F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8775023" flipV="1">
            <a:off x="5072821" y="5008933"/>
            <a:ext cx="1925541" cy="45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Group 35">
            <a:extLst>
              <a:ext uri="{FF2B5EF4-FFF2-40B4-BE49-F238E27FC236}">
                <a16:creationId xmlns:a16="http://schemas.microsoft.com/office/drawing/2014/main" id="{4CDB359A-7859-9446-8915-FFB57C51B430}"/>
              </a:ext>
            </a:extLst>
          </p:cNvPr>
          <p:cNvGrpSpPr/>
          <p:nvPr/>
        </p:nvGrpSpPr>
        <p:grpSpPr>
          <a:xfrm>
            <a:off x="194816" y="4437112"/>
            <a:ext cx="1778621" cy="1421454"/>
            <a:chOff x="4343037" y="3937719"/>
            <a:chExt cx="2445779" cy="1954638"/>
          </a:xfrm>
        </p:grpSpPr>
        <p:pic>
          <p:nvPicPr>
            <p:cNvPr id="37" name="Picture 36">
              <a:extLst>
                <a:ext uri="{FF2B5EF4-FFF2-40B4-BE49-F238E27FC236}">
                  <a16:creationId xmlns:a16="http://schemas.microsoft.com/office/drawing/2014/main" id="{AF748A94-7F46-F243-BA17-D6A7D6E797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38" name="Picture 37">
              <a:extLst>
                <a:ext uri="{FF2B5EF4-FFF2-40B4-BE49-F238E27FC236}">
                  <a16:creationId xmlns:a16="http://schemas.microsoft.com/office/drawing/2014/main" id="{372CEABD-9AD9-CF41-85F9-BB799D6EA94C}"/>
                </a:ext>
              </a:extLst>
            </p:cNvPr>
            <p:cNvPicPr>
              <a:picLocks noChangeAspect="1"/>
            </p:cNvPicPr>
            <p:nvPr/>
          </p:nvPicPr>
          <p:blipFill rotWithShape="1">
            <a:blip r:embed="rId6"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9" name="Picture 38">
              <a:extLst>
                <a:ext uri="{FF2B5EF4-FFF2-40B4-BE49-F238E27FC236}">
                  <a16:creationId xmlns:a16="http://schemas.microsoft.com/office/drawing/2014/main" id="{6A92B2F6-7832-BD48-9441-52028B1BBA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40" name="Line 15">
            <a:extLst>
              <a:ext uri="{FF2B5EF4-FFF2-40B4-BE49-F238E27FC236}">
                <a16:creationId xmlns:a16="http://schemas.microsoft.com/office/drawing/2014/main" id="{C1CA71CD-EBED-F44F-AE10-EF8872712BA4}"/>
              </a:ext>
            </a:extLst>
          </p:cNvPr>
          <p:cNvSpPr>
            <a:spLocks noChangeShapeType="1"/>
          </p:cNvSpPr>
          <p:nvPr/>
        </p:nvSpPr>
        <p:spPr bwMode="auto">
          <a:xfrm flipH="1">
            <a:off x="2128085" y="5228507"/>
            <a:ext cx="659019" cy="0"/>
          </a:xfrm>
          <a:prstGeom prst="line">
            <a:avLst/>
          </a:prstGeom>
          <a:noFill/>
          <a:ln w="76200">
            <a:solidFill>
              <a:srgbClr val="0000FF"/>
            </a:solidFill>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41" name="Text Box 20" descr="90%">
            <a:extLst>
              <a:ext uri="{FF2B5EF4-FFF2-40B4-BE49-F238E27FC236}">
                <a16:creationId xmlns:a16="http://schemas.microsoft.com/office/drawing/2014/main" id="{6595360C-A6DA-7448-A368-963D9E2AC211}"/>
              </a:ext>
            </a:extLst>
          </p:cNvPr>
          <p:cNvSpPr txBox="1">
            <a:spLocks noChangeArrowheads="1"/>
          </p:cNvSpPr>
          <p:nvPr/>
        </p:nvSpPr>
        <p:spPr bwMode="auto">
          <a:xfrm>
            <a:off x="-108520" y="5967688"/>
            <a:ext cx="2498465" cy="341632"/>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kern="0" dirty="0">
                <a:solidFill>
                  <a:sysClr val="windowText" lastClr="000000"/>
                </a:solidFill>
                <a:latin typeface="Arial" pitchFamily="-107" charset="0"/>
                <a:ea typeface="Arial" pitchFamily="-107" charset="0"/>
                <a:cs typeface="Arial" pitchFamily="-107" charset="0"/>
              </a:rPr>
              <a:t>Sequencing Machine</a:t>
            </a:r>
          </a:p>
        </p:txBody>
      </p:sp>
      <p:sp>
        <p:nvSpPr>
          <p:cNvPr id="45" name="Rounded Rectangle 44">
            <a:extLst>
              <a:ext uri="{FF2B5EF4-FFF2-40B4-BE49-F238E27FC236}">
                <a16:creationId xmlns:a16="http://schemas.microsoft.com/office/drawing/2014/main" id="{87707798-EC0E-174E-865B-66C6B5FB9748}"/>
              </a:ext>
            </a:extLst>
          </p:cNvPr>
          <p:cNvSpPr/>
          <p:nvPr/>
        </p:nvSpPr>
        <p:spPr>
          <a:xfrm>
            <a:off x="194328" y="2814356"/>
            <a:ext cx="3639600" cy="374571"/>
          </a:xfrm>
          <a:prstGeom prst="roundRect">
            <a:avLst/>
          </a:prstGeom>
          <a:solidFill>
            <a:schemeClr val="bg1"/>
          </a:solidFill>
          <a:ln w="28575">
            <a:noFill/>
          </a:ln>
          <a:effectLst>
            <a:outerShdw blurRad="50800" dist="38100" dir="2700000" algn="tl" rotWithShape="0">
              <a:prstClr val="black">
                <a:alpha val="40000"/>
              </a:prstClr>
            </a:outerShdw>
          </a:effectLst>
        </p:spPr>
        <p:txBody>
          <a:bodyPr wrap="square" rtlCol="0" anchor="ctr">
            <a:spAutoFit/>
          </a:bodyPr>
          <a:lstStyle/>
          <a:p>
            <a:r>
              <a:rPr lang="en-US" sz="1600" b="1" dirty="0" err="1">
                <a:latin typeface="Tahoma" panose="020B0604030504040204" pitchFamily="34" charset="0"/>
                <a:ea typeface="Tahoma" panose="020B0604030504040204" pitchFamily="34" charset="0"/>
                <a:cs typeface="Tahoma" panose="020B0604030504040204" pitchFamily="34" charset="0"/>
              </a:rPr>
              <a:t>GenASM</a:t>
            </a:r>
            <a:r>
              <a:rPr lang="en-US" sz="1600" b="1" dirty="0">
                <a:latin typeface="Tahoma" panose="020B0604030504040204" pitchFamily="34" charset="0"/>
                <a:ea typeface="Tahoma" panose="020B0604030504040204" pitchFamily="34" charset="0"/>
                <a:cs typeface="Tahoma" panose="020B0604030504040204" pitchFamily="34" charset="0"/>
              </a:rPr>
              <a:t> </a:t>
            </a:r>
            <a:r>
              <a:rPr lang="en-US" sz="1600" b="1" dirty="0">
                <a:solidFill>
                  <a:srgbClr val="FF0000"/>
                </a:solidFill>
                <a:latin typeface="Tahoma" panose="020B0604030504040204" pitchFamily="34" charset="0"/>
                <a:ea typeface="Tahoma" panose="020B0604030504040204" pitchFamily="34" charset="0"/>
                <a:cs typeface="Tahoma" panose="020B0604030504040204" pitchFamily="34" charset="0"/>
              </a:rPr>
              <a:t>[MICRO 2020]</a:t>
            </a:r>
          </a:p>
        </p:txBody>
      </p:sp>
    </p:spTree>
    <p:extLst>
      <p:ext uri="{BB962C8B-B14F-4D97-AF65-F5344CB8AC3E}">
        <p14:creationId xmlns:p14="http://schemas.microsoft.com/office/powerpoint/2010/main" val="2436352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2000"/>
                            </p:stCondLst>
                            <p:childTnLst>
                              <p:par>
                                <p:cTn id="29" presetID="22" presetClass="entr" presetSubtype="4"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par>
                          <p:cTn id="49" fill="hold">
                            <p:stCondLst>
                              <p:cond delay="1000"/>
                            </p:stCondLst>
                            <p:childTnLst>
                              <p:par>
                                <p:cTn id="50" presetID="22" presetClass="entr" presetSubtype="4"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23" grpId="0" animBg="1"/>
      <p:bldP spid="25" grpId="0" animBg="1"/>
      <p:bldP spid="22" grpId="0" animBg="1"/>
      <p:bldP spid="8" grpId="0" animBg="1"/>
      <p:bldP spid="9" grpId="0" animBg="1"/>
      <p:bldP spid="10" grpId="0" animBg="1"/>
      <p:bldP spid="11" grpId="0" animBg="1"/>
      <p:bldP spid="13" grpId="0" animBg="1"/>
      <p:bldP spid="14" grpId="0" animBg="1"/>
      <p:bldP spid="17" grpId="0" animBg="1"/>
      <p:bldP spid="18" grpId="0" animBg="1"/>
      <p:bldP spid="21" grpId="0" animBg="1"/>
      <p:bldP spid="24" grpId="0" animBg="1"/>
      <p:bldP spid="26"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Specialized Hardware for Pre-alignment Filtering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
        <p:nvSpPr>
          <p:cNvPr id="5" name="Rectangle 4"/>
          <p:cNvSpPr/>
          <p:nvPr/>
        </p:nvSpPr>
        <p:spPr>
          <a:xfrm>
            <a:off x="200218" y="1105867"/>
            <a:ext cx="8476676" cy="2539157"/>
          </a:xfrm>
          <a:prstGeom prst="rect">
            <a:avLst/>
          </a:prstGeom>
        </p:spPr>
        <p:txBody>
          <a:bodyPr wrap="square">
            <a:spAutoFit/>
          </a:bodyPr>
          <a:lstStyle/>
          <a:p>
            <a:r>
              <a:rPr lang="en-US" dirty="0"/>
              <a:t>Mohammed Alser, Taha Shahroodi, Juan-Gomez Luna, Can Alkan, and Onur Mutlu,</a:t>
            </a:r>
            <a:br>
              <a:rPr lang="en-US" dirty="0"/>
            </a:br>
            <a:r>
              <a:rPr lang="en-US" b="1" dirty="0">
                <a:solidFill>
                  <a:srgbClr val="0000FF"/>
                </a:solidFill>
                <a:hlinkClick r:id="rId2">
                  <a:extLst>
                    <a:ext uri="{A12FA001-AC4F-418D-AE19-62706E023703}">
                      <ahyp:hlinkClr xmlns:ahyp="http://schemas.microsoft.com/office/drawing/2018/hyperlinkcolor" val="tx"/>
                    </a:ext>
                  </a:extLst>
                </a:hlinkClick>
              </a:rPr>
              <a:t>"SneakySnake: A Fast and Accurate Universal Genome Pre-Alignment Filter for CPUs, GPUs, and FPGAs"</a:t>
            </a:r>
            <a:br>
              <a:rPr lang="en-US" dirty="0"/>
            </a:br>
            <a:r>
              <a:rPr lang="en-US" b="1" i="1" dirty="0">
                <a:hlinkClick r:id="rId3"/>
              </a:rPr>
              <a:t>Bioinformatics</a:t>
            </a:r>
            <a:r>
              <a:rPr lang="en-US" dirty="0"/>
              <a:t>, 2020.</a:t>
            </a:r>
            <a:br>
              <a:rPr lang="en-US" dirty="0"/>
            </a:br>
            <a:r>
              <a:rPr lang="en-US" dirty="0"/>
              <a:t>[</a:t>
            </a:r>
            <a:r>
              <a:rPr lang="en-US" dirty="0">
                <a:hlinkClick r:id="rId4"/>
              </a:rPr>
              <a:t>Source Code</a:t>
            </a:r>
            <a:r>
              <a:rPr lang="en-US" dirty="0"/>
              <a:t>]</a:t>
            </a:r>
            <a:br>
              <a:rPr lang="en-US" dirty="0"/>
            </a:br>
            <a:r>
              <a:rPr lang="en-US" dirty="0"/>
              <a:t>[</a:t>
            </a:r>
            <a:r>
              <a:rPr lang="en-US" dirty="0">
                <a:hlinkClick r:id="rId5"/>
              </a:rPr>
              <a:t>Online link at Bioinformatics Journal</a:t>
            </a:r>
            <a:r>
              <a:rPr lang="en-US" dirty="0"/>
              <a:t>]</a:t>
            </a:r>
          </a:p>
          <a:p>
            <a:br>
              <a:rPr lang="en-US" sz="1600" dirty="0"/>
            </a:b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6" name="Picture 5">
            <a:extLst>
              <a:ext uri="{FF2B5EF4-FFF2-40B4-BE49-F238E27FC236}">
                <a16:creationId xmlns:a16="http://schemas.microsoft.com/office/drawing/2014/main" id="{46D0455D-7A35-0246-98C9-E0ED41374309}"/>
              </a:ext>
            </a:extLst>
          </p:cNvPr>
          <p:cNvPicPr>
            <a:picLocks noChangeAspect="1"/>
          </p:cNvPicPr>
          <p:nvPr/>
        </p:nvPicPr>
        <p:blipFill rotWithShape="1">
          <a:blip r:embed="rId6">
            <a:extLst>
              <a:ext uri="{28A0092B-C50C-407E-A947-70E740481C1C}">
                <a14:useLocalDpi xmlns:a14="http://schemas.microsoft.com/office/drawing/2010/main" val="0"/>
              </a:ext>
            </a:extLst>
          </a:blip>
          <a:srcRect t="59356"/>
          <a:stretch/>
        </p:blipFill>
        <p:spPr>
          <a:xfrm>
            <a:off x="-5951" y="4537803"/>
            <a:ext cx="9155902" cy="1786797"/>
          </a:xfrm>
          <a:prstGeom prst="rect">
            <a:avLst/>
          </a:prstGeom>
        </p:spPr>
      </p:pic>
      <p:pic>
        <p:nvPicPr>
          <p:cNvPr id="7" name="Picture 6">
            <a:extLst>
              <a:ext uri="{FF2B5EF4-FFF2-40B4-BE49-F238E27FC236}">
                <a16:creationId xmlns:a16="http://schemas.microsoft.com/office/drawing/2014/main" id="{A08821D2-B489-FE46-8774-8E485E661240}"/>
              </a:ext>
            </a:extLst>
          </p:cNvPr>
          <p:cNvPicPr>
            <a:picLocks noChangeAspect="1"/>
          </p:cNvPicPr>
          <p:nvPr/>
        </p:nvPicPr>
        <p:blipFill rotWithShape="1">
          <a:blip r:embed="rId6">
            <a:extLst>
              <a:ext uri="{28A0092B-C50C-407E-A947-70E740481C1C}">
                <a14:useLocalDpi xmlns:a14="http://schemas.microsoft.com/office/drawing/2010/main" val="0"/>
              </a:ext>
            </a:extLst>
          </a:blip>
          <a:srcRect b="74000"/>
          <a:stretch/>
        </p:blipFill>
        <p:spPr>
          <a:xfrm>
            <a:off x="-5950" y="3048000"/>
            <a:ext cx="9155900" cy="1143000"/>
          </a:xfrm>
          <a:prstGeom prst="rect">
            <a:avLst/>
          </a:prstGeom>
        </p:spPr>
      </p:pic>
    </p:spTree>
    <p:extLst>
      <p:ext uri="{BB962C8B-B14F-4D97-AF65-F5344CB8AC3E}">
        <p14:creationId xmlns:p14="http://schemas.microsoft.com/office/powerpoint/2010/main" val="24059344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fld id="{323594FA-E141-4234-AE05-360401972BE7}" type="slidenum">
              <a:rPr lang="en-US" altLang="en-US" smtClean="0">
                <a:solidFill>
                  <a:prstClr val="black"/>
                </a:solidFill>
              </a:rPr>
              <a:pPr/>
              <a:t>22</a:t>
            </a:fld>
            <a:endParaRPr lang="en-US" altLang="en-US">
              <a:solidFill>
                <a:prstClr val="black"/>
              </a:solidFill>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r>
              <a:rPr lang="en-US" b="1" kern="0" dirty="0">
                <a:solidFill>
                  <a:srgbClr val="FF0000"/>
                </a:solidFill>
              </a:rPr>
              <a:t>Key observation:</a:t>
            </a:r>
          </a:p>
          <a:p>
            <a:pPr lvl="1"/>
            <a:r>
              <a:rPr lang="en-US" kern="0" dirty="0"/>
              <a:t>Correct alignment is </a:t>
            </a:r>
            <a:r>
              <a:rPr lang="en-US" kern="0" dirty="0">
                <a:solidFill>
                  <a:srgbClr val="FF0000"/>
                </a:solidFill>
              </a:rPr>
              <a:t>a sequence of non-overlapping long </a:t>
            </a:r>
            <a:r>
              <a:rPr lang="en-US" kern="0" dirty="0"/>
              <a:t>matches </a:t>
            </a:r>
          </a:p>
          <a:p>
            <a:r>
              <a:rPr lang="en-US" b="1" kern="0" dirty="0">
                <a:solidFill>
                  <a:srgbClr val="0070C0"/>
                </a:solidFill>
              </a:rPr>
              <a:t>Key idea:</a:t>
            </a:r>
          </a:p>
          <a:p>
            <a:pPr lvl="1"/>
            <a:r>
              <a:rPr lang="en-US" kern="0" dirty="0"/>
              <a:t>Approximate edit distance calculation is similar to </a:t>
            </a:r>
            <a:r>
              <a:rPr lang="en-US" kern="0" dirty="0">
                <a:solidFill>
                  <a:srgbClr val="FF0000"/>
                </a:solidFill>
              </a:rPr>
              <a:t>Single Net Routing problem </a:t>
            </a:r>
            <a:r>
              <a:rPr lang="en-US" kern="0" dirty="0"/>
              <a:t>in VLSI chip</a:t>
            </a:r>
          </a:p>
        </p:txBody>
      </p:sp>
      <p:pic>
        <p:nvPicPr>
          <p:cNvPr id="7" name="Picture 6" descr="Image result for snake cartoon">
            <a:extLst>
              <a:ext uri="{FF2B5EF4-FFF2-40B4-BE49-F238E27FC236}">
                <a16:creationId xmlns:a16="http://schemas.microsoft.com/office/drawing/2014/main" id="{CB63B92B-9289-FE4A-B9FD-A9FCC11BDDD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53742" y="3448366"/>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D11CA364-7394-F446-A6C1-4B311651A7F5}"/>
              </a:ext>
            </a:extLst>
          </p:cNvPr>
          <p:cNvSpPr/>
          <p:nvPr/>
        </p:nvSpPr>
        <p:spPr>
          <a:xfrm>
            <a:off x="4550057" y="4757011"/>
            <a:ext cx="407305" cy="250668"/>
          </a:xfrm>
          <a:prstGeom prst="rightArrow">
            <a:avLst/>
          </a:prstGeom>
          <a:solidFill>
            <a:srgbClr val="FF0000"/>
          </a:solidFill>
        </p:spPr>
        <p:txBody>
          <a:bodyPr wrap="square" rtlCol="0" anchor="ctr">
            <a:spAutoFit/>
          </a:bodyPr>
          <a:lstStyle/>
          <a:p>
            <a:pPr algn="just"/>
            <a:endParaRPr lang="en-US" sz="400" b="1">
              <a:solidFill>
                <a:schemeClr val="bg2"/>
              </a:solidFill>
              <a:latin typeface="europa"/>
            </a:endParaRPr>
          </a:p>
        </p:txBody>
      </p:sp>
      <p:sp>
        <p:nvSpPr>
          <p:cNvPr id="9" name="Right Arrow 8">
            <a:extLst>
              <a:ext uri="{FF2B5EF4-FFF2-40B4-BE49-F238E27FC236}">
                <a16:creationId xmlns:a16="http://schemas.microsoft.com/office/drawing/2014/main" id="{52BD52FD-837F-CB4E-AA90-1A144AEF2CC0}"/>
              </a:ext>
            </a:extLst>
          </p:cNvPr>
          <p:cNvSpPr/>
          <p:nvPr/>
        </p:nvSpPr>
        <p:spPr>
          <a:xfrm>
            <a:off x="8477223" y="4638158"/>
            <a:ext cx="386242" cy="237705"/>
          </a:xfrm>
          <a:prstGeom prst="rightArrow">
            <a:avLst/>
          </a:prstGeom>
          <a:solidFill>
            <a:srgbClr val="FF0000"/>
          </a:solidFill>
        </p:spPr>
        <p:txBody>
          <a:bodyPr wrap="square" rtlCol="0" anchor="ctr">
            <a:spAutoFit/>
          </a:bodyPr>
          <a:lstStyle/>
          <a:p>
            <a:pPr algn="just"/>
            <a:endParaRPr lang="en-US" sz="400" b="1">
              <a:solidFill>
                <a:schemeClr val="bg2"/>
              </a:solidFill>
              <a:latin typeface="europa"/>
            </a:endParaRPr>
          </a:p>
        </p:txBody>
      </p:sp>
      <p:pic>
        <p:nvPicPr>
          <p:cNvPr id="11" name="Picture 10">
            <a:extLst>
              <a:ext uri="{FF2B5EF4-FFF2-40B4-BE49-F238E27FC236}">
                <a16:creationId xmlns:a16="http://schemas.microsoft.com/office/drawing/2014/main" id="{F2B89DEB-F7F4-3B44-BCAE-34A3F25B704D}"/>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8367127" y="3805010"/>
            <a:ext cx="789791" cy="909977"/>
          </a:xfrm>
          <a:prstGeom prst="rect">
            <a:avLst/>
          </a:prstGeom>
        </p:spPr>
      </p:pic>
      <p:sp>
        <p:nvSpPr>
          <p:cNvPr id="12" name="TextBox 11">
            <a:extLst>
              <a:ext uri="{FF2B5EF4-FFF2-40B4-BE49-F238E27FC236}">
                <a16:creationId xmlns:a16="http://schemas.microsoft.com/office/drawing/2014/main" id="{94C390FC-A270-8644-A967-AAB2D03D519A}"/>
              </a:ext>
            </a:extLst>
          </p:cNvPr>
          <p:cNvSpPr txBox="1"/>
          <p:nvPr/>
        </p:nvSpPr>
        <p:spPr>
          <a:xfrm>
            <a:off x="5092847" y="3002081"/>
            <a:ext cx="3384376" cy="338554"/>
          </a:xfrm>
          <a:prstGeom prst="rect">
            <a:avLst/>
          </a:prstGeom>
          <a:noFill/>
        </p:spPr>
        <p:txBody>
          <a:bodyPr wrap="square" rtlCol="0">
            <a:spAutoFit/>
          </a:bodyPr>
          <a:lstStyle/>
          <a:p>
            <a:pPr algn="ctr"/>
            <a:r>
              <a:rPr lang="en-US" sz="1600" dirty="0"/>
              <a:t>VLSI chip layout</a:t>
            </a:r>
          </a:p>
        </p:txBody>
      </p:sp>
      <p:pic>
        <p:nvPicPr>
          <p:cNvPr id="3" name="Picture 2">
            <a:extLst>
              <a:ext uri="{FF2B5EF4-FFF2-40B4-BE49-F238E27FC236}">
                <a16:creationId xmlns:a16="http://schemas.microsoft.com/office/drawing/2014/main" id="{36612A4B-18FE-6C4B-ADBA-EFF04246E4B6}"/>
              </a:ext>
            </a:extLst>
          </p:cNvPr>
          <p:cNvPicPr>
            <a:picLocks noChangeAspect="1"/>
          </p:cNvPicPr>
          <p:nvPr/>
        </p:nvPicPr>
        <p:blipFill>
          <a:blip r:embed="rId5"/>
          <a:stretch>
            <a:fillRect/>
          </a:stretch>
        </p:blipFill>
        <p:spPr>
          <a:xfrm>
            <a:off x="561867" y="3357380"/>
            <a:ext cx="2867438" cy="2867438"/>
          </a:xfrm>
          <a:prstGeom prst="rect">
            <a:avLst/>
          </a:prstGeom>
        </p:spPr>
      </p:pic>
      <p:pic>
        <p:nvPicPr>
          <p:cNvPr id="10" name="Picture 9">
            <a:extLst>
              <a:ext uri="{FF2B5EF4-FFF2-40B4-BE49-F238E27FC236}">
                <a16:creationId xmlns:a16="http://schemas.microsoft.com/office/drawing/2014/main" id="{0A1B16D9-F94C-D240-B074-4401EB5BA4A9}"/>
              </a:ext>
            </a:extLst>
          </p:cNvPr>
          <p:cNvPicPr>
            <a:picLocks noChangeAspect="1"/>
          </p:cNvPicPr>
          <p:nvPr/>
        </p:nvPicPr>
        <p:blipFill rotWithShape="1">
          <a:blip r:embed="rId6"/>
          <a:srcRect b="5650"/>
          <a:stretch/>
        </p:blipFill>
        <p:spPr>
          <a:xfrm>
            <a:off x="5080070" y="3357380"/>
            <a:ext cx="3274445" cy="2867438"/>
          </a:xfrm>
          <a:prstGeom prst="rect">
            <a:avLst/>
          </a:prstGeom>
        </p:spPr>
      </p:pic>
    </p:spTree>
    <p:extLst>
      <p:ext uri="{BB962C8B-B14F-4D97-AF65-F5344CB8AC3E}">
        <p14:creationId xmlns:p14="http://schemas.microsoft.com/office/powerpoint/2010/main" val="2729388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dirty="0"/>
              <a:t>Key Results of SneakySnake</a:t>
            </a:r>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fld id="{323594FA-E141-4234-AE05-360401972BE7}" type="slidenum">
              <a:rPr lang="en-US" altLang="en-US" smtClean="0">
                <a:solidFill>
                  <a:prstClr val="black"/>
                </a:solidFill>
              </a:rPr>
              <a:pPr/>
              <a:t>23</a:t>
            </a:fld>
            <a:endParaRPr lang="en-US" altLang="en-US">
              <a:solidFill>
                <a:prstClr val="black"/>
              </a:solidFill>
            </a:endParaRPr>
          </a:p>
        </p:txBody>
      </p:sp>
      <p:sp>
        <p:nvSpPr>
          <p:cNvPr id="5" name="Content Placeholder 2"/>
          <p:cNvSpPr txBox="1">
            <a:spLocks/>
          </p:cNvSpPr>
          <p:nvPr/>
        </p:nvSpPr>
        <p:spPr bwMode="auto">
          <a:xfrm>
            <a:off x="107504" y="1052736"/>
            <a:ext cx="9036496"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lvl="1"/>
            <a:r>
              <a:rPr lang="en-US" dirty="0"/>
              <a:t>SneakySnake is up to </a:t>
            </a:r>
            <a:r>
              <a:rPr lang="en-US" dirty="0">
                <a:solidFill>
                  <a:srgbClr val="FF0000"/>
                </a:solidFill>
              </a:rPr>
              <a:t>four orders of magnitude more accurate </a:t>
            </a:r>
            <a:r>
              <a:rPr lang="en-US" dirty="0"/>
              <a:t>than </a:t>
            </a:r>
            <a:r>
              <a:rPr lang="en-US" dirty="0">
                <a:solidFill>
                  <a:srgbClr val="0000FF"/>
                </a:solidFill>
              </a:rPr>
              <a:t>Shouji</a:t>
            </a:r>
            <a:r>
              <a:rPr lang="en-US" dirty="0"/>
              <a:t> </a:t>
            </a:r>
            <a:r>
              <a:rPr lang="en-US" sz="2000" kern="0" dirty="0"/>
              <a:t>(Bioinformatics’19) </a:t>
            </a:r>
            <a:r>
              <a:rPr lang="en-US" dirty="0"/>
              <a:t>and </a:t>
            </a:r>
            <a:r>
              <a:rPr lang="en-US" dirty="0">
                <a:solidFill>
                  <a:srgbClr val="0000FF"/>
                </a:solidFill>
              </a:rPr>
              <a:t>GateKeeper</a:t>
            </a:r>
            <a:r>
              <a:rPr lang="en-US" dirty="0"/>
              <a:t> </a:t>
            </a:r>
            <a:r>
              <a:rPr lang="en-US" sz="2000" kern="0" dirty="0"/>
              <a:t>(Bioinformatics’17)</a:t>
            </a:r>
            <a:endParaRPr lang="en-US" dirty="0"/>
          </a:p>
          <a:p>
            <a:pPr marL="0" indent="0">
              <a:buNone/>
            </a:pPr>
            <a:endParaRPr lang="en-US" dirty="0"/>
          </a:p>
          <a:p>
            <a:pPr lvl="1"/>
            <a:r>
              <a:rPr lang="en-US" dirty="0"/>
              <a:t>Using short reads, SneakySnake </a:t>
            </a:r>
            <a:r>
              <a:rPr lang="en-US" dirty="0">
                <a:solidFill>
                  <a:srgbClr val="0000FF"/>
                </a:solidFill>
              </a:rPr>
              <a:t>accelerates</a:t>
            </a:r>
            <a:r>
              <a:rPr lang="en-US" dirty="0"/>
              <a:t> </a:t>
            </a:r>
            <a:r>
              <a:rPr lang="en-US" kern="0" dirty="0">
                <a:solidFill>
                  <a:srgbClr val="0000FF"/>
                </a:solidFill>
              </a:rPr>
              <a:t>Edlib</a:t>
            </a:r>
            <a:r>
              <a:rPr lang="en-US" kern="0" dirty="0"/>
              <a:t> </a:t>
            </a:r>
            <a:r>
              <a:rPr lang="en-US" sz="2000" kern="0" dirty="0"/>
              <a:t>(Bioinformatics’17) </a:t>
            </a:r>
            <a:r>
              <a:rPr lang="en-US" kern="0" dirty="0"/>
              <a:t>and </a:t>
            </a:r>
            <a:r>
              <a:rPr lang="en-US" kern="0" dirty="0">
                <a:solidFill>
                  <a:srgbClr val="0000FF"/>
                </a:solidFill>
              </a:rPr>
              <a:t>Parasail</a:t>
            </a:r>
            <a:r>
              <a:rPr lang="en-US" kern="0" dirty="0"/>
              <a:t> </a:t>
            </a:r>
            <a:r>
              <a:rPr lang="en-US" sz="2000" kern="0" dirty="0"/>
              <a:t>(BMC Bioinformatics’16)</a:t>
            </a:r>
            <a:r>
              <a:rPr lang="en-US" dirty="0"/>
              <a:t> by</a:t>
            </a:r>
            <a:r>
              <a:rPr lang="en-US" dirty="0">
                <a:solidFill>
                  <a:srgbClr val="FF0000"/>
                </a:solidFill>
              </a:rPr>
              <a:t> </a:t>
            </a:r>
            <a:endParaRPr lang="en-US" kern="0" dirty="0">
              <a:solidFill>
                <a:srgbClr val="FF0000"/>
              </a:solidFill>
            </a:endParaRPr>
          </a:p>
          <a:p>
            <a:pPr lvl="2"/>
            <a:r>
              <a:rPr lang="en-US" dirty="0"/>
              <a:t>up to </a:t>
            </a:r>
            <a:r>
              <a:rPr lang="en-US" dirty="0">
                <a:solidFill>
                  <a:srgbClr val="FF0000"/>
                </a:solidFill>
              </a:rPr>
              <a:t>37.7× and 43.9× </a:t>
            </a:r>
            <a:r>
              <a:rPr lang="en-US" dirty="0"/>
              <a:t>(&gt;12× on average), on CPUs </a:t>
            </a:r>
          </a:p>
          <a:p>
            <a:pPr lvl="2"/>
            <a:r>
              <a:rPr lang="en-US" dirty="0"/>
              <a:t>up to </a:t>
            </a:r>
            <a:r>
              <a:rPr lang="en-US" dirty="0">
                <a:solidFill>
                  <a:srgbClr val="FF0000"/>
                </a:solidFill>
              </a:rPr>
              <a:t>413× and 689× </a:t>
            </a:r>
            <a:r>
              <a:rPr lang="en-US" dirty="0"/>
              <a:t>(&gt;400× on average) with </a:t>
            </a:r>
            <a:r>
              <a:rPr lang="en-US" i="1" dirty="0">
                <a:solidFill>
                  <a:srgbClr val="FF0000"/>
                </a:solidFill>
              </a:rPr>
              <a:t>FPGA/GPU acceleration</a:t>
            </a:r>
          </a:p>
          <a:p>
            <a:pPr marL="0" indent="0">
              <a:buNone/>
            </a:pPr>
            <a:endParaRPr lang="en-US" kern="0" dirty="0"/>
          </a:p>
          <a:p>
            <a:pPr lvl="1"/>
            <a:r>
              <a:rPr lang="en-US" dirty="0"/>
              <a:t>Using long reads, SneakySnake </a:t>
            </a:r>
            <a:r>
              <a:rPr lang="en-US" dirty="0">
                <a:solidFill>
                  <a:srgbClr val="0000FF"/>
                </a:solidFill>
              </a:rPr>
              <a:t>accelerates</a:t>
            </a:r>
            <a:r>
              <a:rPr lang="en-US" dirty="0"/>
              <a:t> </a:t>
            </a:r>
            <a:r>
              <a:rPr lang="en-US" dirty="0">
                <a:solidFill>
                  <a:srgbClr val="0000FF"/>
                </a:solidFill>
              </a:rPr>
              <a:t>Parasail</a:t>
            </a:r>
            <a:r>
              <a:rPr lang="en-US" dirty="0"/>
              <a:t> and </a:t>
            </a:r>
            <a:r>
              <a:rPr lang="en-US" dirty="0">
                <a:solidFill>
                  <a:srgbClr val="0000FF"/>
                </a:solidFill>
              </a:rPr>
              <a:t>KSW2</a:t>
            </a:r>
            <a:r>
              <a:rPr lang="en-US" dirty="0"/>
              <a:t> by </a:t>
            </a:r>
            <a:r>
              <a:rPr lang="en-US" dirty="0">
                <a:solidFill>
                  <a:srgbClr val="FF0000"/>
                </a:solidFill>
              </a:rPr>
              <a:t>140.1× and 17.1×</a:t>
            </a:r>
            <a:r>
              <a:rPr lang="en-US" dirty="0"/>
              <a:t> on average, respectively, on CPUs</a:t>
            </a:r>
          </a:p>
          <a:p>
            <a:endParaRPr lang="en-US" dirty="0"/>
          </a:p>
        </p:txBody>
      </p:sp>
    </p:spTree>
    <p:extLst>
      <p:ext uri="{BB962C8B-B14F-4D97-AF65-F5344CB8AC3E}">
        <p14:creationId xmlns:p14="http://schemas.microsoft.com/office/powerpoint/2010/main" val="32051301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Near-memory Pre-alignment Filtering</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fld id="{018A7077-2B78-4FB5-8F56-24239751AEF0}" type="slidenum">
              <a:rPr lang="en-US" altLang="en-US" smtClean="0"/>
              <a:pPr/>
              <a:t>24</a:t>
            </a:fld>
            <a:endParaRPr lang="en-US" altLang="en-US"/>
          </a:p>
        </p:txBody>
      </p:sp>
      <p:pic>
        <p:nvPicPr>
          <p:cNvPr id="5" name="Picture 4">
            <a:extLst>
              <a:ext uri="{FF2B5EF4-FFF2-40B4-BE49-F238E27FC236}">
                <a16:creationId xmlns:a16="http://schemas.microsoft.com/office/drawing/2014/main" id="{60A72CBA-36E4-2E48-B856-DDCFDCFF91FA}"/>
              </a:ext>
            </a:extLst>
          </p:cNvPr>
          <p:cNvPicPr>
            <a:picLocks noChangeAspect="1"/>
          </p:cNvPicPr>
          <p:nvPr/>
        </p:nvPicPr>
        <p:blipFill rotWithShape="1">
          <a:blip r:embed="rId2">
            <a:extLst>
              <a:ext uri="{28A0092B-C50C-407E-A947-70E740481C1C}">
                <a14:useLocalDpi xmlns:a14="http://schemas.microsoft.com/office/drawing/2010/main" val="0"/>
              </a:ext>
            </a:extLst>
          </a:blip>
          <a:srcRect l="4325" t="25508" r="35825" b="29425"/>
          <a:stretch/>
        </p:blipFill>
        <p:spPr>
          <a:xfrm>
            <a:off x="827584" y="2683149"/>
            <a:ext cx="7488832" cy="3626171"/>
          </a:xfrm>
          <a:prstGeom prst="rect">
            <a:avLst/>
          </a:prstGeom>
        </p:spPr>
      </p:pic>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754326"/>
          </a:xfrm>
          <a:prstGeom prst="rect">
            <a:avLst/>
          </a:prstGeom>
        </p:spPr>
        <p:txBody>
          <a:bodyPr wrap="square">
            <a:spAutoFit/>
          </a:bodyPr>
          <a:lstStyle/>
          <a:p>
            <a:r>
              <a:rPr lang="en-US" dirty="0"/>
              <a:t>Gagandeep Singh, Mohammed </a:t>
            </a:r>
            <a:r>
              <a:rPr lang="en-US" dirty="0" err="1"/>
              <a:t>Alser</a:t>
            </a:r>
            <a:r>
              <a:rPr lang="en-US" dirty="0"/>
              <a:t>, </a:t>
            </a:r>
            <a:r>
              <a:rPr lang="en-US" dirty="0" err="1"/>
              <a:t>Damla</a:t>
            </a:r>
            <a:r>
              <a:rPr lang="en-US" dirty="0"/>
              <a:t> </a:t>
            </a:r>
            <a:r>
              <a:rPr lang="en-US" dirty="0" err="1"/>
              <a:t>Senol</a:t>
            </a:r>
            <a:r>
              <a:rPr lang="en-US" dirty="0"/>
              <a:t> Cali, </a:t>
            </a:r>
            <a:r>
              <a:rPr lang="en-US" dirty="0" err="1"/>
              <a:t>Dionysios</a:t>
            </a:r>
            <a:r>
              <a:rPr lang="en-US" dirty="0"/>
              <a:t> Diamantopoulos, Juan Gomez-Luna, Henk </a:t>
            </a:r>
            <a:r>
              <a:rPr lang="en-US" dirty="0" err="1"/>
              <a:t>Corporaal</a:t>
            </a:r>
            <a:r>
              <a:rPr lang="en-US" dirty="0"/>
              <a:t>, </a:t>
            </a:r>
            <a:r>
              <a:rPr lang="en-US" dirty="0" err="1"/>
              <a:t>Onur</a:t>
            </a:r>
            <a:r>
              <a:rPr lang="en-US" dirty="0"/>
              <a:t> </a:t>
            </a:r>
            <a:r>
              <a:rPr lang="en-US" dirty="0" err="1"/>
              <a:t>Mutlu</a:t>
            </a:r>
            <a:r>
              <a:rPr lang="en-US" dirty="0"/>
              <a:t>,</a:t>
            </a:r>
            <a:endParaRPr lang="ar-SA" dirty="0"/>
          </a:p>
          <a:p>
            <a:r>
              <a:rPr lang="en-US" b="1" dirty="0">
                <a:solidFill>
                  <a:srgbClr val="0000FF"/>
                </a:solidFill>
              </a:rPr>
              <a:t>“</a:t>
            </a:r>
            <a:r>
              <a:rPr lang="en-US" b="1" dirty="0">
                <a:solidFill>
                  <a:srgbClr val="0000FF"/>
                </a:solidFill>
                <a:hlinkClick r:id="rId3">
                  <a:extLst>
                    <a:ext uri="{A12FA001-AC4F-418D-AE19-62706E023703}">
                      <ahyp:hlinkClr xmlns:ahyp="http://schemas.microsoft.com/office/drawing/2018/hyperlinkcolor" val="tx"/>
                    </a:ext>
                  </a:extLst>
                </a:hlinkClick>
              </a:rPr>
              <a:t>FPGA-Based Near-Memory Acceleration of Modern Data-Intensive Applications</a:t>
            </a:r>
            <a:r>
              <a:rPr lang="en-US" b="1" dirty="0">
                <a:solidFill>
                  <a:srgbClr val="0000FF"/>
                </a:solidFill>
              </a:rPr>
              <a:t>“</a:t>
            </a:r>
          </a:p>
          <a:p>
            <a:r>
              <a:rPr lang="en-US" dirty="0"/>
              <a:t>IEEE Micro, 2021.</a:t>
            </a:r>
          </a:p>
          <a:p>
            <a:r>
              <a:rPr lang="en-US" dirty="0"/>
              <a:t>[</a:t>
            </a:r>
            <a:r>
              <a:rPr lang="en-US" dirty="0">
                <a:hlinkClick r:id="rId4"/>
              </a:rPr>
              <a:t>Source Code</a:t>
            </a:r>
            <a:r>
              <a:rPr lang="en-US" dirty="0"/>
              <a:t>]</a:t>
            </a:r>
            <a:endParaRPr kumimoji="0" lang="en-US" sz="17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281465069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18AD4-A73F-5D47-946F-5F7B1845E89F}"/>
              </a:ext>
            </a:extLst>
          </p:cNvPr>
          <p:cNvPicPr>
            <a:picLocks noChangeAspect="1"/>
          </p:cNvPicPr>
          <p:nvPr/>
        </p:nvPicPr>
        <p:blipFill rotWithShape="1">
          <a:blip r:embed="rId2"/>
          <a:srcRect l="13723" t="9556" r="16672" b="13856"/>
          <a:stretch/>
        </p:blipFill>
        <p:spPr>
          <a:xfrm>
            <a:off x="4860032" y="3715236"/>
            <a:ext cx="3384376" cy="2378060"/>
          </a:xfrm>
          <a:prstGeom prst="rect">
            <a:avLst/>
          </a:prstGeom>
        </p:spPr>
      </p:pic>
      <p:sp>
        <p:nvSpPr>
          <p:cNvPr id="2" name="Title 1">
            <a:extLst>
              <a:ext uri="{FF2B5EF4-FFF2-40B4-BE49-F238E27FC236}">
                <a16:creationId xmlns:a16="http://schemas.microsoft.com/office/drawing/2014/main" id="{E3549FB6-B80C-0642-B891-8608C6DB4F51}"/>
              </a:ext>
            </a:extLst>
          </p:cNvPr>
          <p:cNvSpPr>
            <a:spLocks noGrp="1"/>
          </p:cNvSpPr>
          <p:nvPr>
            <p:ph type="title"/>
          </p:nvPr>
        </p:nvSpPr>
        <p:spPr/>
        <p:txBody>
          <a:bodyPr/>
          <a:lstStyle/>
          <a:p>
            <a:r>
              <a:rPr lang="en-US" dirty="0"/>
              <a:t>Near-memory SneakySnake</a:t>
            </a:r>
          </a:p>
        </p:txBody>
      </p:sp>
      <p:sp>
        <p:nvSpPr>
          <p:cNvPr id="3" name="Content Placeholder 2">
            <a:extLst>
              <a:ext uri="{FF2B5EF4-FFF2-40B4-BE49-F238E27FC236}">
                <a16:creationId xmlns:a16="http://schemas.microsoft.com/office/drawing/2014/main" id="{0D79EA3B-3E33-B348-AC17-8CE02E1C56BE}"/>
              </a:ext>
            </a:extLst>
          </p:cNvPr>
          <p:cNvSpPr>
            <a:spLocks noGrp="1"/>
          </p:cNvSpPr>
          <p:nvPr>
            <p:ph idx="1"/>
          </p:nvPr>
        </p:nvSpPr>
        <p:spPr>
          <a:xfrm>
            <a:off x="193104" y="980728"/>
            <a:ext cx="8915400" cy="5267672"/>
          </a:xfrm>
        </p:spPr>
        <p:txBody>
          <a:bodyPr/>
          <a:lstStyle/>
          <a:p>
            <a:r>
              <a:rPr lang="en-US" dirty="0">
                <a:solidFill>
                  <a:srgbClr val="FF0000"/>
                </a:solidFill>
              </a:rPr>
              <a:t>Problem: Read Mapping is heavily bottlenecked by data movement from main memory</a:t>
            </a:r>
          </a:p>
          <a:p>
            <a:r>
              <a:rPr lang="en-US" dirty="0">
                <a:solidFill>
                  <a:srgbClr val="0000FF"/>
                </a:solidFill>
              </a:rPr>
              <a:t>Solution: Perform read mapping near where data resides (i.e., near-memory)</a:t>
            </a:r>
          </a:p>
          <a:p>
            <a:r>
              <a:rPr lang="en-US" dirty="0"/>
              <a:t>We carefully </a:t>
            </a:r>
            <a:r>
              <a:rPr lang="en-US" dirty="0">
                <a:solidFill>
                  <a:srgbClr val="0000FF"/>
                </a:solidFill>
              </a:rPr>
              <a:t>redesigned the accelerator logic </a:t>
            </a:r>
            <a:r>
              <a:rPr lang="en-US" dirty="0"/>
              <a:t>of SneakySnake to exploit </a:t>
            </a:r>
            <a:r>
              <a:rPr lang="en-US" dirty="0">
                <a:solidFill>
                  <a:srgbClr val="0000FF"/>
                </a:solidFill>
              </a:rPr>
              <a:t>near-memory computation </a:t>
            </a:r>
            <a:r>
              <a:rPr lang="en-US" dirty="0"/>
              <a:t>capability on modern FPGA boards with high-bandwidth memory</a:t>
            </a:r>
            <a:endParaRPr lang="en-US" dirty="0">
              <a:solidFill>
                <a:srgbClr val="0000FF"/>
              </a:solidFill>
            </a:endParaRP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3A17C0E-6E24-1A48-8A92-0B5D2BA90ED9}"/>
              </a:ext>
            </a:extLst>
          </p:cNvPr>
          <p:cNvSpPr>
            <a:spLocks noGrp="1"/>
          </p:cNvSpPr>
          <p:nvPr>
            <p:ph type="sldNum" sz="quarter" idx="11"/>
          </p:nvPr>
        </p:nvSpPr>
        <p:spPr/>
        <p:txBody>
          <a:bodyPr/>
          <a:lstStyle/>
          <a:p>
            <a:fld id="{323594FA-E141-4234-AE05-360401972BE7}" type="slidenum">
              <a:rPr lang="en-US" altLang="en-US" smtClean="0"/>
              <a:pPr/>
              <a:t>25</a:t>
            </a:fld>
            <a:endParaRPr lang="en-US" altLang="en-US"/>
          </a:p>
        </p:txBody>
      </p:sp>
      <p:sp>
        <p:nvSpPr>
          <p:cNvPr id="6" name="Rectangle 5">
            <a:extLst>
              <a:ext uri="{FF2B5EF4-FFF2-40B4-BE49-F238E27FC236}">
                <a16:creationId xmlns:a16="http://schemas.microsoft.com/office/drawing/2014/main" id="{63B38F9B-B121-1C41-BCEC-84AAD8006477}"/>
              </a:ext>
            </a:extLst>
          </p:cNvPr>
          <p:cNvSpPr/>
          <p:nvPr/>
        </p:nvSpPr>
        <p:spPr>
          <a:xfrm>
            <a:off x="4345334" y="6042774"/>
            <a:ext cx="4331122" cy="338554"/>
          </a:xfrm>
          <a:prstGeom prst="rect">
            <a:avLst/>
          </a:prstGeom>
        </p:spPr>
        <p:txBody>
          <a:bodyPr wrap="none">
            <a:spAutoFit/>
          </a:bodyPr>
          <a:lstStyle/>
          <a:p>
            <a:r>
              <a:rPr lang="en-US" sz="1600" dirty="0">
                <a:solidFill>
                  <a:schemeClr val="tx2"/>
                </a:solidFill>
                <a:latin typeface="Roboto"/>
              </a:rPr>
              <a:t>Xilinx </a:t>
            </a:r>
            <a:r>
              <a:rPr lang="en-US" sz="1600" dirty="0" err="1">
                <a:solidFill>
                  <a:schemeClr val="tx2"/>
                </a:solidFill>
                <a:latin typeface="Roboto"/>
              </a:rPr>
              <a:t>Virtex</a:t>
            </a:r>
            <a:r>
              <a:rPr lang="en-US" sz="1600" dirty="0">
                <a:solidFill>
                  <a:schemeClr val="tx2"/>
                </a:solidFill>
                <a:latin typeface="Roboto"/>
              </a:rPr>
              <a:t> </a:t>
            </a:r>
            <a:r>
              <a:rPr lang="en-US" sz="1600" dirty="0" err="1">
                <a:solidFill>
                  <a:schemeClr val="tx2"/>
                </a:solidFill>
                <a:latin typeface="Roboto"/>
              </a:rPr>
              <a:t>UltraScale</a:t>
            </a:r>
            <a:r>
              <a:rPr lang="en-US" sz="1600" dirty="0">
                <a:solidFill>
                  <a:schemeClr val="tx2"/>
                </a:solidFill>
                <a:latin typeface="Roboto"/>
              </a:rPr>
              <a:t>+ HBM VCU128 FPGA</a:t>
            </a:r>
            <a:endParaRPr lang="en-US" sz="1600" b="0" i="0" dirty="0">
              <a:solidFill>
                <a:schemeClr val="tx2"/>
              </a:solidFill>
              <a:effectLst/>
              <a:latin typeface="Roboto"/>
            </a:endParaRPr>
          </a:p>
        </p:txBody>
      </p:sp>
      <p:sp>
        <p:nvSpPr>
          <p:cNvPr id="7" name="Rectangle 6">
            <a:extLst>
              <a:ext uri="{FF2B5EF4-FFF2-40B4-BE49-F238E27FC236}">
                <a16:creationId xmlns:a16="http://schemas.microsoft.com/office/drawing/2014/main" id="{8EA6CD13-E1B1-3D4C-A680-8C300E331F05}"/>
              </a:ext>
            </a:extLst>
          </p:cNvPr>
          <p:cNvSpPr/>
          <p:nvPr/>
        </p:nvSpPr>
        <p:spPr>
          <a:xfrm>
            <a:off x="6156176" y="4985812"/>
            <a:ext cx="864096" cy="745648"/>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47208C8-3B0A-124D-8511-6A312BF1791C}"/>
              </a:ext>
            </a:extLst>
          </p:cNvPr>
          <p:cNvCxnSpPr>
            <a:cxnSpLocks/>
          </p:cNvCxnSpPr>
          <p:nvPr/>
        </p:nvCxnSpPr>
        <p:spPr>
          <a:xfrm flipV="1">
            <a:off x="4125772" y="4985812"/>
            <a:ext cx="2030404" cy="34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7BA699-8156-8541-8F3D-822EC364ECFE}"/>
              </a:ext>
            </a:extLst>
          </p:cNvPr>
          <p:cNvSpPr txBox="1"/>
          <p:nvPr/>
        </p:nvSpPr>
        <p:spPr>
          <a:xfrm>
            <a:off x="604601" y="4941658"/>
            <a:ext cx="3602989" cy="646331"/>
          </a:xfrm>
          <a:prstGeom prst="rect">
            <a:avLst/>
          </a:prstGeom>
          <a:noFill/>
        </p:spPr>
        <p:txBody>
          <a:bodyPr wrap="square" rtlCol="0">
            <a:spAutoFit/>
          </a:bodyPr>
          <a:lstStyle/>
          <a:p>
            <a:r>
              <a:rPr lang="en-US" dirty="0"/>
              <a:t>FPGA + high-bandwidth memory on the same package substrate</a:t>
            </a:r>
          </a:p>
        </p:txBody>
      </p:sp>
    </p:spTree>
    <p:extLst>
      <p:ext uri="{BB962C8B-B14F-4D97-AF65-F5344CB8AC3E}">
        <p14:creationId xmlns:p14="http://schemas.microsoft.com/office/powerpoint/2010/main" val="9746254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31D35-E386-D340-99D2-D23BA9C0DC47}"/>
              </a:ext>
            </a:extLst>
          </p:cNvPr>
          <p:cNvSpPr>
            <a:spLocks noGrp="1"/>
          </p:cNvSpPr>
          <p:nvPr>
            <p:ph type="title"/>
          </p:nvPr>
        </p:nvSpPr>
        <p:spPr>
          <a:xfrm>
            <a:off x="179512" y="152400"/>
            <a:ext cx="8915400" cy="1066800"/>
          </a:xfrm>
        </p:spPr>
        <p:txBody>
          <a:bodyPr/>
          <a:lstStyle/>
          <a:p>
            <a:r>
              <a:rPr lang="en-US" dirty="0"/>
              <a:t>Key Results of Near-memory SneakySnake</a:t>
            </a:r>
          </a:p>
        </p:txBody>
      </p:sp>
      <p:sp>
        <p:nvSpPr>
          <p:cNvPr id="3" name="Slide Number Placeholder 2">
            <a:extLst>
              <a:ext uri="{FF2B5EF4-FFF2-40B4-BE49-F238E27FC236}">
                <a16:creationId xmlns:a16="http://schemas.microsoft.com/office/drawing/2014/main" id="{42391923-1F13-8E40-BA5C-02BC2AC947EA}"/>
              </a:ext>
            </a:extLst>
          </p:cNvPr>
          <p:cNvSpPr>
            <a:spLocks noGrp="1"/>
          </p:cNvSpPr>
          <p:nvPr>
            <p:ph type="sldNum" sz="quarter" idx="11"/>
          </p:nvPr>
        </p:nvSpPr>
        <p:spPr/>
        <p:txBody>
          <a:bodyPr/>
          <a:lstStyle/>
          <a:p>
            <a:fld id="{018A7077-2B78-4FB5-8F56-24239751AEF0}" type="slidenum">
              <a:rPr lang="en-US" altLang="en-US" smtClean="0"/>
              <a:pPr/>
              <a:t>26</a:t>
            </a:fld>
            <a:endParaRPr lang="en-US" altLang="en-US"/>
          </a:p>
        </p:txBody>
      </p:sp>
      <p:pic>
        <p:nvPicPr>
          <p:cNvPr id="4" name="Picture 3">
            <a:extLst>
              <a:ext uri="{FF2B5EF4-FFF2-40B4-BE49-F238E27FC236}">
                <a16:creationId xmlns:a16="http://schemas.microsoft.com/office/drawing/2014/main" id="{8482202F-D0AF-2745-9EB8-C4FFE23CD2EA}"/>
              </a:ext>
            </a:extLst>
          </p:cNvPr>
          <p:cNvPicPr>
            <a:picLocks noChangeAspect="1"/>
          </p:cNvPicPr>
          <p:nvPr/>
        </p:nvPicPr>
        <p:blipFill rotWithShape="1">
          <a:blip r:embed="rId2">
            <a:extLst>
              <a:ext uri="{28A0092B-C50C-407E-A947-70E740481C1C}">
                <a14:useLocalDpi xmlns:a14="http://schemas.microsoft.com/office/drawing/2010/main" val="0"/>
              </a:ext>
            </a:extLst>
          </a:blip>
          <a:srcRect t="3295" b="56816"/>
          <a:stretch/>
        </p:blipFill>
        <p:spPr>
          <a:xfrm>
            <a:off x="467544" y="1505398"/>
            <a:ext cx="4032448" cy="2759278"/>
          </a:xfrm>
          <a:prstGeom prst="rect">
            <a:avLst/>
          </a:prstGeom>
        </p:spPr>
      </p:pic>
      <p:pic>
        <p:nvPicPr>
          <p:cNvPr id="5" name="Picture 4">
            <a:extLst>
              <a:ext uri="{FF2B5EF4-FFF2-40B4-BE49-F238E27FC236}">
                <a16:creationId xmlns:a16="http://schemas.microsoft.com/office/drawing/2014/main" id="{2B0D81A9-36C2-354C-8C13-454BA76512D4}"/>
              </a:ext>
            </a:extLst>
          </p:cNvPr>
          <p:cNvPicPr>
            <a:picLocks noChangeAspect="1"/>
          </p:cNvPicPr>
          <p:nvPr/>
        </p:nvPicPr>
        <p:blipFill rotWithShape="1">
          <a:blip r:embed="rId2">
            <a:extLst>
              <a:ext uri="{28A0092B-C50C-407E-A947-70E740481C1C}">
                <a14:useLocalDpi xmlns:a14="http://schemas.microsoft.com/office/drawing/2010/main" val="0"/>
              </a:ext>
            </a:extLst>
          </a:blip>
          <a:srcRect t="49294"/>
          <a:stretch/>
        </p:blipFill>
        <p:spPr>
          <a:xfrm>
            <a:off x="4703097" y="1340768"/>
            <a:ext cx="3604592" cy="3135416"/>
          </a:xfrm>
          <a:prstGeom prst="rect">
            <a:avLst/>
          </a:prstGeom>
        </p:spPr>
      </p:pic>
      <p:sp>
        <p:nvSpPr>
          <p:cNvPr id="6" name="Rectangle 5">
            <a:extLst>
              <a:ext uri="{FF2B5EF4-FFF2-40B4-BE49-F238E27FC236}">
                <a16:creationId xmlns:a16="http://schemas.microsoft.com/office/drawing/2014/main" id="{99C1203B-7DF7-E147-9B1F-750AB6BD8294}"/>
              </a:ext>
            </a:extLst>
          </p:cNvPr>
          <p:cNvSpPr/>
          <p:nvPr/>
        </p:nvSpPr>
        <p:spPr>
          <a:xfrm>
            <a:off x="1106889" y="980728"/>
            <a:ext cx="2952328" cy="574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90953CB8-DCF1-EE40-A622-8E1A2340FE02}"/>
              </a:ext>
            </a:extLst>
          </p:cNvPr>
          <p:cNvCxnSpPr>
            <a:cxnSpLocks/>
          </p:cNvCxnSpPr>
          <p:nvPr/>
        </p:nvCxnSpPr>
        <p:spPr>
          <a:xfrm>
            <a:off x="1106889" y="1844824"/>
            <a:ext cx="331236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49C00D-0FFC-E042-BDE2-45141F23A0E4}"/>
              </a:ext>
            </a:extLst>
          </p:cNvPr>
          <p:cNvCxnSpPr>
            <a:cxnSpLocks/>
          </p:cNvCxnSpPr>
          <p:nvPr/>
        </p:nvCxnSpPr>
        <p:spPr>
          <a:xfrm>
            <a:off x="5283353" y="3972128"/>
            <a:ext cx="2952328" cy="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D94CD0B7-0113-F24E-9C87-13C3D065B143}"/>
              </a:ext>
            </a:extLst>
          </p:cNvPr>
          <p:cNvSpPr/>
          <p:nvPr/>
        </p:nvSpPr>
        <p:spPr>
          <a:xfrm>
            <a:off x="107504" y="4653136"/>
            <a:ext cx="8915400" cy="1200329"/>
          </a:xfrm>
          <a:prstGeom prst="rect">
            <a:avLst/>
          </a:prstGeom>
          <a:solidFill>
            <a:srgbClr val="92D050"/>
          </a:solidFill>
        </p:spPr>
        <p:txBody>
          <a:bodyPr wrap="square">
            <a:spAutoFit/>
          </a:bodyPr>
          <a:lstStyle/>
          <a:p>
            <a:r>
              <a:rPr lang="en-US" sz="2400" b="1" dirty="0">
                <a:solidFill>
                  <a:srgbClr val="0000FF"/>
                </a:solidFill>
              </a:rPr>
              <a:t>Near-memory</a:t>
            </a:r>
            <a:r>
              <a:rPr lang="en-US" sz="2400" dirty="0">
                <a:solidFill>
                  <a:srgbClr val="0000FF"/>
                </a:solidFill>
              </a:rPr>
              <a:t> pre-alignment filtering </a:t>
            </a:r>
            <a:r>
              <a:rPr lang="en-US" sz="2400" dirty="0"/>
              <a:t>improves </a:t>
            </a:r>
            <a:r>
              <a:rPr lang="en-US" sz="2400" b="1" dirty="0">
                <a:solidFill>
                  <a:srgbClr val="FF0000"/>
                </a:solidFill>
              </a:rPr>
              <a:t>performance</a:t>
            </a:r>
            <a:r>
              <a:rPr lang="en-US" sz="2400" dirty="0"/>
              <a:t> and </a:t>
            </a:r>
            <a:r>
              <a:rPr lang="en-US" sz="2400" b="1" dirty="0">
                <a:solidFill>
                  <a:srgbClr val="FF0000"/>
                </a:solidFill>
              </a:rPr>
              <a:t>energy efficiency </a:t>
            </a:r>
            <a:r>
              <a:rPr lang="en-US" sz="2400" dirty="0"/>
              <a:t>by 27.4× and 133×, respectively, </a:t>
            </a:r>
          </a:p>
          <a:p>
            <a:r>
              <a:rPr lang="en-US" sz="2400" dirty="0"/>
              <a:t>over a 16-core (64 hardware threads) IBM POWER9 CPU</a:t>
            </a:r>
          </a:p>
        </p:txBody>
      </p:sp>
    </p:spTree>
    <p:extLst>
      <p:ext uri="{BB962C8B-B14F-4D97-AF65-F5344CB8AC3E}">
        <p14:creationId xmlns:p14="http://schemas.microsoft.com/office/powerpoint/2010/main" val="40391313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GenASM Framework </a:t>
            </a:r>
            <a:r>
              <a:rPr lang="en-US" sz="3000" b="1" dirty="0"/>
              <a:t>[MICRO 2020]</a:t>
            </a:r>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Zulal Bingol, Can Firtina, Lavanya Subramanian, Jeremie S. Kim, Rachata Ausavarungnirun, Mohammed Alser, Juan Gomez-Luna, Amirali Boroumand, Anant Nori, Allison Scibisz, Sreenivas Subramoney, Can Alkan, Saugata Ghose,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Lightning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0742939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53C6D-C3BC-E84C-A0BA-0D156FC5070E}"/>
              </a:ext>
            </a:extLst>
          </p:cNvPr>
          <p:cNvSpPr>
            <a:spLocks noGrp="1"/>
          </p:cNvSpPr>
          <p:nvPr>
            <p:ph type="title"/>
          </p:nvPr>
        </p:nvSpPr>
        <p:spPr/>
        <p:txBody>
          <a:bodyPr/>
          <a:lstStyle/>
          <a:p>
            <a:r>
              <a:rPr lang="en-US" dirty="0"/>
              <a:t>Near-memory </a:t>
            </a:r>
            <a:r>
              <a:rPr lang="en-US" dirty="0" err="1"/>
              <a:t>GenASM</a:t>
            </a:r>
            <a:r>
              <a:rPr lang="en-US" dirty="0"/>
              <a:t> Framework</a:t>
            </a:r>
          </a:p>
        </p:txBody>
      </p:sp>
      <p:sp>
        <p:nvSpPr>
          <p:cNvPr id="3" name="Slide Number Placeholder 2">
            <a:extLst>
              <a:ext uri="{FF2B5EF4-FFF2-40B4-BE49-F238E27FC236}">
                <a16:creationId xmlns:a16="http://schemas.microsoft.com/office/drawing/2014/main" id="{203FD703-8FA9-074A-A874-05F3CE855274}"/>
              </a:ext>
            </a:extLst>
          </p:cNvPr>
          <p:cNvSpPr>
            <a:spLocks noGrp="1"/>
          </p:cNvSpPr>
          <p:nvPr>
            <p:ph type="sldNum" sz="quarter" idx="11"/>
          </p:nvPr>
        </p:nvSpPr>
        <p:spPr/>
        <p:txBody>
          <a:bodyPr/>
          <a:lstStyle/>
          <a:p>
            <a:fld id="{018A7077-2B78-4FB5-8F56-24239751AEF0}" type="slidenum">
              <a:rPr lang="en-US" altLang="en-US" smtClean="0"/>
              <a:pPr/>
              <a:t>28</a:t>
            </a:fld>
            <a:endParaRPr lang="en-US" altLang="en-US" dirty="0"/>
          </a:p>
        </p:txBody>
      </p:sp>
      <p:sp>
        <p:nvSpPr>
          <p:cNvPr id="4" name="Content Placeholder 2">
            <a:extLst>
              <a:ext uri="{FF2B5EF4-FFF2-40B4-BE49-F238E27FC236}">
                <a16:creationId xmlns:a16="http://schemas.microsoft.com/office/drawing/2014/main" id="{80CA8953-DA36-634D-A1E3-078CBB83660F}"/>
              </a:ext>
            </a:extLst>
          </p:cNvPr>
          <p:cNvSpPr txBox="1">
            <a:spLocks/>
          </p:cNvSpPr>
          <p:nvPr/>
        </p:nvSpPr>
        <p:spPr>
          <a:xfrm>
            <a:off x="251520" y="980728"/>
            <a:ext cx="8777037" cy="4848004"/>
          </a:xfrm>
          <a:prstGeom prst="rect">
            <a:avLst/>
          </a:prstGeom>
        </p:spPr>
        <p:txBody>
          <a:bodyPr>
            <a:no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a:lnSpc>
                <a:spcPct val="110000"/>
              </a:lnSpc>
              <a:spcBef>
                <a:spcPts val="0"/>
              </a:spcBef>
              <a:spcAft>
                <a:spcPts val="0"/>
              </a:spcAft>
            </a:pPr>
            <a:r>
              <a:rPr lang="en-US" sz="2100" b="1" kern="0" dirty="0">
                <a:solidFill>
                  <a:srgbClr val="00B050"/>
                </a:solidFill>
              </a:rPr>
              <a:t>Our goal: </a:t>
            </a:r>
            <a:r>
              <a:rPr lang="en-US" sz="2100" kern="0" dirty="0">
                <a:solidFill>
                  <a:srgbClr val="0000FF"/>
                </a:solidFill>
              </a:rPr>
              <a:t>Accelerate approximate string matching</a:t>
            </a:r>
            <a:r>
              <a:rPr lang="en-US" sz="2100" kern="0" dirty="0"/>
              <a:t> (ASM) by designing a </a:t>
            </a:r>
            <a:r>
              <a:rPr lang="en-US" sz="2100" kern="0" dirty="0">
                <a:solidFill>
                  <a:srgbClr val="0000FF"/>
                </a:solidFill>
              </a:rPr>
              <a:t>fast and flexible </a:t>
            </a:r>
            <a:r>
              <a:rPr lang="en-US" sz="2100" kern="0" dirty="0"/>
              <a:t>framework, which can accelerate </a:t>
            </a:r>
            <a:r>
              <a:rPr lang="en-US" sz="2100" kern="0" dirty="0">
                <a:solidFill>
                  <a:srgbClr val="FF0000"/>
                </a:solidFill>
              </a:rPr>
              <a:t>multiple steps </a:t>
            </a:r>
            <a:r>
              <a:rPr lang="en-US" sz="2100" kern="0" dirty="0"/>
              <a:t>of genome sequence analysis.</a:t>
            </a:r>
          </a:p>
          <a:p>
            <a:pPr>
              <a:lnSpc>
                <a:spcPct val="110000"/>
              </a:lnSpc>
              <a:spcBef>
                <a:spcPts val="0"/>
              </a:spcBef>
              <a:spcAft>
                <a:spcPts val="0"/>
              </a:spcAft>
            </a:pPr>
            <a:endParaRPr lang="en-US" sz="2100" kern="0" dirty="0"/>
          </a:p>
          <a:p>
            <a:pPr>
              <a:lnSpc>
                <a:spcPct val="110000"/>
              </a:lnSpc>
              <a:spcBef>
                <a:spcPts val="0"/>
              </a:spcBef>
              <a:spcAft>
                <a:spcPts val="0"/>
              </a:spcAft>
            </a:pPr>
            <a:r>
              <a:rPr lang="en-US" sz="2100" b="1" dirty="0">
                <a:solidFill>
                  <a:srgbClr val="7030A0"/>
                </a:solidFill>
              </a:rPr>
              <a:t>Key ideas: </a:t>
            </a:r>
            <a:r>
              <a:rPr lang="en-US" sz="2100" dirty="0"/>
              <a:t>Exploit the high memory bandwidth and the logic layer of </a:t>
            </a:r>
            <a:r>
              <a:rPr lang="en-US" sz="2100" dirty="0">
                <a:solidFill>
                  <a:srgbClr val="FF0000"/>
                </a:solidFill>
              </a:rPr>
              <a:t>3D-stacked memory </a:t>
            </a:r>
            <a:r>
              <a:rPr lang="en-US" sz="2100" dirty="0"/>
              <a:t>to perform </a:t>
            </a:r>
            <a:r>
              <a:rPr lang="en-US" sz="2100" dirty="0">
                <a:solidFill>
                  <a:srgbClr val="FF0000"/>
                </a:solidFill>
              </a:rPr>
              <a:t>highly-parallel ASM </a:t>
            </a:r>
            <a:r>
              <a:rPr lang="en-US" sz="2100" dirty="0"/>
              <a:t>in the DRAM chip itself.</a:t>
            </a:r>
          </a:p>
          <a:p>
            <a:pPr>
              <a:lnSpc>
                <a:spcPct val="110000"/>
              </a:lnSpc>
              <a:spcBef>
                <a:spcPts val="0"/>
              </a:spcBef>
              <a:spcAft>
                <a:spcPts val="0"/>
              </a:spcAft>
            </a:pPr>
            <a:r>
              <a:rPr lang="en-US" sz="2100" kern="0" dirty="0"/>
              <a:t>Modify and extend </a:t>
            </a:r>
            <a:r>
              <a:rPr lang="en-US" sz="2100" kern="0" dirty="0">
                <a:solidFill>
                  <a:srgbClr val="FF0000"/>
                </a:solidFill>
              </a:rPr>
              <a:t>Bitap</a:t>
            </a:r>
            <a:r>
              <a:rPr lang="en-US" sz="2100" kern="0" baseline="30000" dirty="0"/>
              <a:t>1,2</a:t>
            </a:r>
            <a:r>
              <a:rPr lang="en-US" sz="2100" kern="0" dirty="0"/>
              <a:t>, ASM algorithm with fast and simple bitwise operations, such that it now:</a:t>
            </a:r>
          </a:p>
          <a:p>
            <a:pPr lvl="1">
              <a:lnSpc>
                <a:spcPct val="110000"/>
              </a:lnSpc>
              <a:spcBef>
                <a:spcPts val="0"/>
              </a:spcBef>
              <a:spcAft>
                <a:spcPts val="0"/>
              </a:spcAft>
            </a:pPr>
            <a:r>
              <a:rPr lang="en-US" sz="1900" kern="0" dirty="0"/>
              <a:t>Supports </a:t>
            </a:r>
            <a:r>
              <a:rPr lang="en-US" sz="1900" kern="0" dirty="0">
                <a:solidFill>
                  <a:srgbClr val="FF0000"/>
                </a:solidFill>
              </a:rPr>
              <a:t>long</a:t>
            </a:r>
            <a:r>
              <a:rPr lang="en-US" sz="1900" kern="0" dirty="0"/>
              <a:t> reads </a:t>
            </a:r>
          </a:p>
          <a:p>
            <a:pPr lvl="1">
              <a:lnSpc>
                <a:spcPct val="110000"/>
              </a:lnSpc>
              <a:spcBef>
                <a:spcPts val="0"/>
              </a:spcBef>
              <a:spcAft>
                <a:spcPts val="0"/>
              </a:spcAft>
            </a:pPr>
            <a:r>
              <a:rPr lang="en-US" sz="1900" kern="0" dirty="0"/>
              <a:t>Supports </a:t>
            </a:r>
            <a:r>
              <a:rPr lang="en-US" sz="1900" kern="0" dirty="0">
                <a:solidFill>
                  <a:srgbClr val="FF0000"/>
                </a:solidFill>
              </a:rPr>
              <a:t>traceback</a:t>
            </a:r>
            <a:r>
              <a:rPr lang="en-US" sz="1900" kern="0" dirty="0"/>
              <a:t> </a:t>
            </a:r>
          </a:p>
          <a:p>
            <a:pPr lvl="1">
              <a:lnSpc>
                <a:spcPct val="110000"/>
              </a:lnSpc>
              <a:spcBef>
                <a:spcPts val="0"/>
              </a:spcBef>
              <a:spcAft>
                <a:spcPts val="0"/>
              </a:spcAft>
            </a:pPr>
            <a:r>
              <a:rPr lang="en-US" sz="1900" kern="0" dirty="0"/>
              <a:t>Is highly </a:t>
            </a:r>
            <a:r>
              <a:rPr lang="en-US" sz="1900" kern="0" dirty="0">
                <a:solidFill>
                  <a:srgbClr val="FF0000"/>
                </a:solidFill>
              </a:rPr>
              <a:t>parallelizable</a:t>
            </a:r>
          </a:p>
          <a:p>
            <a:pPr>
              <a:lnSpc>
                <a:spcPct val="110000"/>
              </a:lnSpc>
              <a:spcBef>
                <a:spcPts val="0"/>
              </a:spcBef>
              <a:spcAft>
                <a:spcPts val="0"/>
              </a:spcAft>
            </a:pPr>
            <a:r>
              <a:rPr lang="en-US" sz="2100" kern="0" dirty="0">
                <a:solidFill>
                  <a:srgbClr val="FF0000"/>
                </a:solidFill>
              </a:rPr>
              <a:t>Co-design</a:t>
            </a:r>
            <a:r>
              <a:rPr lang="en-US" sz="2100" kern="0" dirty="0"/>
              <a:t> of our modified scalable and memory-efficient algorithms with </a:t>
            </a:r>
            <a:r>
              <a:rPr lang="en-US" sz="2100" kern="0" dirty="0">
                <a:solidFill>
                  <a:srgbClr val="FF0000"/>
                </a:solidFill>
              </a:rPr>
              <a:t>low-power and area-efficient hardware accelerators</a:t>
            </a:r>
          </a:p>
          <a:p>
            <a:pPr>
              <a:lnSpc>
                <a:spcPct val="110000"/>
              </a:lnSpc>
              <a:spcBef>
                <a:spcPts val="0"/>
              </a:spcBef>
              <a:spcAft>
                <a:spcPts val="0"/>
              </a:spcAft>
            </a:pPr>
            <a:endParaRPr lang="en-US" sz="2100" kern="0" dirty="0"/>
          </a:p>
        </p:txBody>
      </p:sp>
      <p:sp>
        <p:nvSpPr>
          <p:cNvPr id="5" name="TextBox 4">
            <a:extLst>
              <a:ext uri="{FF2B5EF4-FFF2-40B4-BE49-F238E27FC236}">
                <a16:creationId xmlns:a16="http://schemas.microsoft.com/office/drawing/2014/main" id="{12255CAD-8753-CB46-BE23-CF0746B62DF8}"/>
              </a:ext>
            </a:extLst>
          </p:cNvPr>
          <p:cNvSpPr txBox="1"/>
          <p:nvPr/>
        </p:nvSpPr>
        <p:spPr>
          <a:xfrm>
            <a:off x="3959353" y="6053226"/>
            <a:ext cx="5005135" cy="400110"/>
          </a:xfrm>
          <a:prstGeom prst="rect">
            <a:avLst/>
          </a:prstGeom>
          <a:noFill/>
        </p:spPr>
        <p:txBody>
          <a:bodyPr wrap="square" rtlCol="0">
            <a:spAutoFit/>
          </a:bodyPr>
          <a:lstStyle/>
          <a:p>
            <a:pPr marL="101600"/>
            <a:r>
              <a:rPr lang="en-US" sz="1000" dirty="0">
                <a:latin typeface="Calibri" panose="020F0502020204030204" pitchFamily="34" charset="0"/>
                <a:cs typeface="Calibri" panose="020F0502020204030204" pitchFamily="34" charset="0"/>
              </a:rPr>
              <a:t>[1] R. A. </a:t>
            </a:r>
            <a:r>
              <a:rPr lang="en-US" sz="1000" dirty="0" err="1">
                <a:latin typeface="Calibri" panose="020F0502020204030204" pitchFamily="34" charset="0"/>
                <a:cs typeface="Calibri" panose="020F0502020204030204" pitchFamily="34" charset="0"/>
              </a:rPr>
              <a:t>Baeza</a:t>
            </a:r>
            <a:r>
              <a:rPr lang="en-US" sz="1000" dirty="0">
                <a:latin typeface="Calibri" panose="020F0502020204030204" pitchFamily="34" charset="0"/>
                <a:cs typeface="Calibri" panose="020F0502020204030204" pitchFamily="34" charset="0"/>
              </a:rPr>
              <a:t>-Yates and G. H. </a:t>
            </a:r>
            <a:r>
              <a:rPr lang="en-US" sz="1000" dirty="0" err="1">
                <a:latin typeface="Calibri" panose="020F0502020204030204" pitchFamily="34" charset="0"/>
                <a:cs typeface="Calibri" panose="020F0502020204030204" pitchFamily="34" charset="0"/>
              </a:rPr>
              <a:t>Gonnet</a:t>
            </a:r>
            <a:r>
              <a:rPr lang="en-US" sz="1000" dirty="0">
                <a:latin typeface="Calibri" panose="020F0502020204030204" pitchFamily="34" charset="0"/>
                <a:cs typeface="Calibri" panose="020F0502020204030204" pitchFamily="34" charset="0"/>
              </a:rPr>
              <a:t>. "A New Approach to Text Searching." </a:t>
            </a:r>
            <a:r>
              <a:rPr lang="en-US" sz="1000" i="1" dirty="0">
                <a:latin typeface="Calibri" panose="020F0502020204030204" pitchFamily="34" charset="0"/>
                <a:cs typeface="Calibri" panose="020F0502020204030204" pitchFamily="34" charset="0"/>
              </a:rPr>
              <a:t>CACM, </a:t>
            </a:r>
            <a:r>
              <a:rPr lang="en-US" sz="1000" dirty="0">
                <a:latin typeface="Calibri" panose="020F0502020204030204" pitchFamily="34" charset="0"/>
                <a:cs typeface="Calibri" panose="020F0502020204030204" pitchFamily="34" charset="0"/>
              </a:rPr>
              <a:t>1992.</a:t>
            </a:r>
          </a:p>
          <a:p>
            <a:pPr marL="101600"/>
            <a:r>
              <a:rPr lang="en-US" sz="1000" dirty="0">
                <a:latin typeface="Calibri" panose="020F0502020204030204" pitchFamily="34" charset="0"/>
                <a:cs typeface="Calibri" panose="020F0502020204030204" pitchFamily="34" charset="0"/>
              </a:rPr>
              <a:t>[2] S. Wu and U. Manber. "Fast Text Searching: Allowing Errors." </a:t>
            </a:r>
            <a:r>
              <a:rPr lang="en-US" sz="1000" i="1" dirty="0">
                <a:latin typeface="Calibri" panose="020F0502020204030204" pitchFamily="34" charset="0"/>
                <a:cs typeface="Calibri" panose="020F0502020204030204" pitchFamily="34" charset="0"/>
              </a:rPr>
              <a:t>CACM, </a:t>
            </a:r>
            <a:r>
              <a:rPr lang="en-US" sz="1000" dirty="0">
                <a:latin typeface="Calibri" panose="020F0502020204030204" pitchFamily="34" charset="0"/>
                <a:cs typeface="Calibri" panose="020F0502020204030204" pitchFamily="34" charset="0"/>
              </a:rPr>
              <a:t>1992.</a:t>
            </a:r>
          </a:p>
        </p:txBody>
      </p:sp>
    </p:spTree>
    <p:extLst>
      <p:ext uri="{BB962C8B-B14F-4D97-AF65-F5344CB8AC3E}">
        <p14:creationId xmlns:p14="http://schemas.microsoft.com/office/powerpoint/2010/main" val="2833374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BE541-5CF7-F74E-80A4-C5A73C0D7960}"/>
              </a:ext>
            </a:extLst>
          </p:cNvPr>
          <p:cNvSpPr>
            <a:spLocks noGrp="1"/>
          </p:cNvSpPr>
          <p:nvPr>
            <p:ph type="title"/>
          </p:nvPr>
        </p:nvSpPr>
        <p:spPr/>
        <p:txBody>
          <a:bodyPr>
            <a:normAutofit/>
          </a:bodyPr>
          <a:lstStyle/>
          <a:p>
            <a:r>
              <a:rPr lang="en-US" dirty="0"/>
              <a:t>Key Results of the </a:t>
            </a:r>
            <a:r>
              <a:rPr lang="en-US" dirty="0" err="1"/>
              <a:t>GenASM</a:t>
            </a:r>
            <a:r>
              <a:rPr lang="en-US" dirty="0"/>
              <a:t> Framework</a:t>
            </a:r>
          </a:p>
        </p:txBody>
      </p:sp>
      <p:sp>
        <p:nvSpPr>
          <p:cNvPr id="17" name="Content Placeholder 2">
            <a:extLst>
              <a:ext uri="{FF2B5EF4-FFF2-40B4-BE49-F238E27FC236}">
                <a16:creationId xmlns:a16="http://schemas.microsoft.com/office/drawing/2014/main" id="{1E72C4E4-5A27-494B-8463-EC7E529EBE6B}"/>
              </a:ext>
            </a:extLst>
          </p:cNvPr>
          <p:cNvSpPr txBox="1">
            <a:spLocks/>
          </p:cNvSpPr>
          <p:nvPr/>
        </p:nvSpPr>
        <p:spPr>
          <a:xfrm>
            <a:off x="366957" y="4266910"/>
            <a:ext cx="8410073" cy="38786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00B050"/>
              </a:buClr>
              <a:buSzPct val="110000"/>
              <a:buFont typeface="Wingdings" pitchFamily="2" charset="2"/>
              <a:buAutoNum type="arabicParenBoth" startAt="2"/>
            </a:pPr>
            <a:endParaRPr lang="en-US" sz="2200" b="1" dirty="0">
              <a:solidFill>
                <a:srgbClr val="00B050"/>
              </a:solidFill>
            </a:endParaRPr>
          </a:p>
        </p:txBody>
      </p:sp>
      <p:sp>
        <p:nvSpPr>
          <p:cNvPr id="18" name="Content Placeholder 2">
            <a:extLst>
              <a:ext uri="{FF2B5EF4-FFF2-40B4-BE49-F238E27FC236}">
                <a16:creationId xmlns:a16="http://schemas.microsoft.com/office/drawing/2014/main" id="{2B3E9A52-8729-2A44-8282-625EC18B462E}"/>
              </a:ext>
            </a:extLst>
          </p:cNvPr>
          <p:cNvSpPr txBox="1">
            <a:spLocks/>
          </p:cNvSpPr>
          <p:nvPr/>
        </p:nvSpPr>
        <p:spPr>
          <a:xfrm>
            <a:off x="366957" y="7329700"/>
            <a:ext cx="8410073" cy="4744868"/>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739913" lvl="1" indent="-204788">
              <a:lnSpc>
                <a:spcPct val="120000"/>
              </a:lnSpc>
              <a:spcBef>
                <a:spcPts val="0"/>
              </a:spcBef>
              <a:spcAft>
                <a:spcPts val="0"/>
              </a:spcAft>
            </a:pPr>
            <a:endParaRPr lang="en-US" sz="2200" dirty="0">
              <a:solidFill>
                <a:schemeClr val="tx1"/>
              </a:solidFill>
              <a:latin typeface="Calibri" panose="020F0502020204030204" pitchFamily="34" charset="0"/>
            </a:endParaRPr>
          </a:p>
        </p:txBody>
      </p:sp>
      <p:sp>
        <p:nvSpPr>
          <p:cNvPr id="19" name="Content Placeholder 2">
            <a:extLst>
              <a:ext uri="{FF2B5EF4-FFF2-40B4-BE49-F238E27FC236}">
                <a16:creationId xmlns:a16="http://schemas.microsoft.com/office/drawing/2014/main" id="{919840C4-EE80-8848-BA02-72B40A4324EC}"/>
              </a:ext>
            </a:extLst>
          </p:cNvPr>
          <p:cNvSpPr txBox="1">
            <a:spLocks/>
          </p:cNvSpPr>
          <p:nvPr/>
        </p:nvSpPr>
        <p:spPr>
          <a:xfrm>
            <a:off x="366957" y="6392226"/>
            <a:ext cx="8410073" cy="530516"/>
          </a:xfrm>
          <a:prstGeom prst="rect">
            <a:avLst/>
          </a:prstGeom>
        </p:spPr>
        <p:txBody>
          <a:bodyPr vert="horz" lIns="0" tIns="45720" rIns="0" bIns="45720" numCol="1" rtlCol="0">
            <a:noAutofit/>
          </a:bodyPr>
          <a:lstStyle>
            <a:lvl1pPr marL="454025" indent="-274638" algn="l" defTabSz="914400" rtl="0" eaLnBrk="1" latinLnBrk="0" hangingPunct="1">
              <a:lnSpc>
                <a:spcPct val="90000"/>
              </a:lnSpc>
              <a:spcBef>
                <a:spcPts val="1200"/>
              </a:spcBef>
              <a:spcAft>
                <a:spcPts val="200"/>
              </a:spcAft>
              <a:buClr>
                <a:schemeClr val="accent1"/>
              </a:buClr>
              <a:buSzPct val="90000"/>
              <a:buFont typeface="Wingdings" pitchFamily="2" charset="2"/>
              <a:buChar char="q"/>
              <a:tabLst/>
              <a:defRPr sz="2000" kern="1200">
                <a:solidFill>
                  <a:schemeClr val="tx1">
                    <a:lumMod val="75000"/>
                    <a:lumOff val="25000"/>
                  </a:schemeClr>
                </a:solidFill>
                <a:latin typeface="Corbel" panose="020B0503020204020204" pitchFamily="34" charset="0"/>
                <a:ea typeface="+mn-ea"/>
                <a:cs typeface="Calibri" panose="020F0502020204030204" pitchFamily="34" charset="0"/>
              </a:defRPr>
            </a:lvl1pPr>
            <a:lvl2pPr marL="717550" indent="-263525" algn="l" defTabSz="914400" rtl="0" eaLnBrk="1" latinLnBrk="0" hangingPunct="1">
              <a:lnSpc>
                <a:spcPct val="90000"/>
              </a:lnSpc>
              <a:spcBef>
                <a:spcPts val="200"/>
              </a:spcBef>
              <a:spcAft>
                <a:spcPts val="400"/>
              </a:spcAft>
              <a:buClr>
                <a:schemeClr val="accent1"/>
              </a:buClr>
              <a:buSzPct val="90000"/>
              <a:buFont typeface="Courier New" panose="02070309020205020404" pitchFamily="49" charset="0"/>
              <a:buChar char="o"/>
              <a:tabLst/>
              <a:defRPr sz="1800" kern="1200">
                <a:solidFill>
                  <a:schemeClr val="tx1">
                    <a:lumMod val="75000"/>
                    <a:lumOff val="25000"/>
                  </a:schemeClr>
                </a:solidFill>
                <a:latin typeface="Corbel" panose="020B0503020204020204" pitchFamily="34" charset="0"/>
                <a:ea typeface="+mn-ea"/>
                <a:cs typeface="Calibri" panose="020F0502020204030204" pitchFamily="34" charset="0"/>
              </a:defRPr>
            </a:lvl2pPr>
            <a:lvl3pPr marL="896938" indent="-179388" algn="l" defTabSz="914400" rtl="0" eaLnBrk="1" latinLnBrk="0" hangingPunct="1">
              <a:lnSpc>
                <a:spcPct val="90000"/>
              </a:lnSpc>
              <a:spcBef>
                <a:spcPts val="200"/>
              </a:spcBef>
              <a:spcAft>
                <a:spcPts val="400"/>
              </a:spcAft>
              <a:buClr>
                <a:schemeClr val="accent1"/>
              </a:buClr>
              <a:buSzPct val="90000"/>
              <a:buFont typeface="Wingdings" pitchFamily="2" charset="2"/>
              <a:buChar char="§"/>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3pPr>
            <a:lvl4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4pPr>
            <a:lvl5pPr marL="454025" indent="-274638"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tabLst/>
              <a:defRPr sz="1400" kern="1200">
                <a:solidFill>
                  <a:schemeClr val="tx1">
                    <a:lumMod val="75000"/>
                    <a:lumOff val="25000"/>
                  </a:schemeClr>
                </a:solidFill>
                <a:latin typeface="Corbel" panose="020B0503020204020204" pitchFamily="34" charset="0"/>
                <a:ea typeface="+mn-ea"/>
                <a:cs typeface="Calibri" panose="020F050202020403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42925" indent="-395288">
              <a:lnSpc>
                <a:spcPct val="110000"/>
              </a:lnSpc>
              <a:spcBef>
                <a:spcPts val="0"/>
              </a:spcBef>
              <a:spcAft>
                <a:spcPts val="0"/>
              </a:spcAft>
              <a:buClr>
                <a:srgbClr val="FE6200"/>
              </a:buClr>
              <a:buSzPct val="105000"/>
              <a:buFont typeface="Wingdings" pitchFamily="2" charset="2"/>
              <a:buAutoNum type="arabicParenBoth" startAt="3"/>
            </a:pPr>
            <a:endParaRPr lang="en-US" sz="2200" b="1" dirty="0">
              <a:solidFill>
                <a:srgbClr val="FE6200"/>
              </a:solidFill>
            </a:endParaRPr>
          </a:p>
        </p:txBody>
      </p:sp>
      <p:sp>
        <p:nvSpPr>
          <p:cNvPr id="42" name="TextBox 41">
            <a:extLst>
              <a:ext uri="{FF2B5EF4-FFF2-40B4-BE49-F238E27FC236}">
                <a16:creationId xmlns:a16="http://schemas.microsoft.com/office/drawing/2014/main" id="{63FDBC48-36D1-B740-A8FC-C7A31AA39D71}"/>
              </a:ext>
            </a:extLst>
          </p:cNvPr>
          <p:cNvSpPr txBox="1"/>
          <p:nvPr/>
        </p:nvSpPr>
        <p:spPr>
          <a:xfrm>
            <a:off x="366953" y="1161070"/>
            <a:ext cx="8410072" cy="2065604"/>
          </a:xfrm>
          <a:prstGeom prst="roundRect">
            <a:avLst>
              <a:gd name="adj" fmla="val 3822"/>
            </a:avLst>
          </a:prstGeom>
          <a:solidFill>
            <a:srgbClr val="7030A0">
              <a:alpha val="3000"/>
            </a:srgbClr>
          </a:solidFill>
          <a:ln w="38100">
            <a:solidFill>
              <a:srgbClr val="7030A0"/>
            </a:solidFill>
          </a:ln>
        </p:spPr>
        <p:txBody>
          <a:bodyPr wrap="square" rtlCol="0" anchor="t" anchorCtr="0">
            <a:noAutofit/>
          </a:bodyPr>
          <a:lstStyle/>
          <a:p>
            <a:pPr algn="r">
              <a:spcBef>
                <a:spcPts val="1200"/>
              </a:spcBef>
            </a:pPr>
            <a:endParaRPr lang="en-US" b="1" dirty="0">
              <a:solidFill>
                <a:srgbClr val="7030A0"/>
              </a:solidFill>
            </a:endParaRPr>
          </a:p>
        </p:txBody>
      </p:sp>
      <p:sp>
        <p:nvSpPr>
          <p:cNvPr id="43" name="TextBox 42">
            <a:extLst>
              <a:ext uri="{FF2B5EF4-FFF2-40B4-BE49-F238E27FC236}">
                <a16:creationId xmlns:a16="http://schemas.microsoft.com/office/drawing/2014/main" id="{26012F47-76F7-134A-8A14-86BF5961B16B}"/>
              </a:ext>
            </a:extLst>
          </p:cNvPr>
          <p:cNvSpPr txBox="1"/>
          <p:nvPr/>
        </p:nvSpPr>
        <p:spPr>
          <a:xfrm>
            <a:off x="366953" y="3546756"/>
            <a:ext cx="8410073" cy="956951"/>
          </a:xfrm>
          <a:prstGeom prst="roundRect">
            <a:avLst>
              <a:gd name="adj" fmla="val 4553"/>
            </a:avLst>
          </a:prstGeom>
          <a:solidFill>
            <a:srgbClr val="00B050">
              <a:alpha val="3000"/>
            </a:srgbClr>
          </a:solidFill>
          <a:ln w="38100">
            <a:solidFill>
              <a:srgbClr val="00B050"/>
            </a:solidFill>
          </a:ln>
        </p:spPr>
        <p:txBody>
          <a:bodyPr wrap="square" rtlCol="0" anchor="t" anchorCtr="0">
            <a:noAutofit/>
          </a:bodyPr>
          <a:lstStyle/>
          <a:p>
            <a:pPr algn="r"/>
            <a:endParaRPr lang="en-US" b="1" dirty="0">
              <a:solidFill>
                <a:srgbClr val="00B050"/>
              </a:solidFill>
            </a:endParaRPr>
          </a:p>
        </p:txBody>
      </p:sp>
      <p:sp>
        <p:nvSpPr>
          <p:cNvPr id="44" name="TextBox 43">
            <a:extLst>
              <a:ext uri="{FF2B5EF4-FFF2-40B4-BE49-F238E27FC236}">
                <a16:creationId xmlns:a16="http://schemas.microsoft.com/office/drawing/2014/main" id="{1A161E86-5513-4B43-A075-919C7ECE2438}"/>
              </a:ext>
            </a:extLst>
          </p:cNvPr>
          <p:cNvSpPr txBox="1"/>
          <p:nvPr/>
        </p:nvSpPr>
        <p:spPr>
          <a:xfrm>
            <a:off x="366951" y="4823790"/>
            <a:ext cx="8410073" cy="1345359"/>
          </a:xfrm>
          <a:prstGeom prst="roundRect">
            <a:avLst>
              <a:gd name="adj" fmla="val 4553"/>
            </a:avLst>
          </a:prstGeom>
          <a:solidFill>
            <a:srgbClr val="FE6200">
              <a:alpha val="3000"/>
            </a:srgbClr>
          </a:solidFill>
          <a:ln w="38100">
            <a:solidFill>
              <a:srgbClr val="FE6200"/>
            </a:solidFill>
          </a:ln>
        </p:spPr>
        <p:txBody>
          <a:bodyPr wrap="square" rtlCol="0" anchor="t" anchorCtr="0">
            <a:noAutofit/>
          </a:bodyPr>
          <a:lstStyle/>
          <a:p>
            <a:pPr algn="r"/>
            <a:endParaRPr lang="en-US" b="1" dirty="0">
              <a:solidFill>
                <a:srgbClr val="FE6200"/>
              </a:solidFill>
            </a:endParaRPr>
          </a:p>
        </p:txBody>
      </p:sp>
      <p:sp>
        <p:nvSpPr>
          <p:cNvPr id="3" name="Content Placeholder 2">
            <a:extLst>
              <a:ext uri="{FF2B5EF4-FFF2-40B4-BE49-F238E27FC236}">
                <a16:creationId xmlns:a16="http://schemas.microsoft.com/office/drawing/2014/main" id="{43E239AE-4B1B-6747-91D7-4F9A84D75891}"/>
              </a:ext>
            </a:extLst>
          </p:cNvPr>
          <p:cNvSpPr>
            <a:spLocks noGrp="1"/>
          </p:cNvSpPr>
          <p:nvPr>
            <p:ph idx="1"/>
          </p:nvPr>
        </p:nvSpPr>
        <p:spPr>
          <a:xfrm>
            <a:off x="251520" y="1294187"/>
            <a:ext cx="8597527" cy="5159149"/>
          </a:xfrm>
        </p:spPr>
        <p:txBody>
          <a:bodyPr numCol="1">
            <a:noAutofit/>
          </a:bodyPr>
          <a:lstStyle/>
          <a:p>
            <a:pPr marL="444500" indent="-306388">
              <a:lnSpc>
                <a:spcPct val="120000"/>
              </a:lnSpc>
              <a:spcBef>
                <a:spcPts val="0"/>
              </a:spcBef>
              <a:spcAft>
                <a:spcPts val="0"/>
              </a:spcAft>
              <a:buClr>
                <a:srgbClr val="7030A0"/>
              </a:buClr>
              <a:buSzPct val="100000"/>
              <a:buAutoNum type="arabicParenBoth"/>
            </a:pPr>
            <a:r>
              <a:rPr lang="en-US" sz="2000" b="1" dirty="0">
                <a:solidFill>
                  <a:srgbClr val="7030A0"/>
                </a:solidFill>
                <a:latin typeface="Calibri" panose="020F0502020204030204" pitchFamily="34" charset="0"/>
              </a:rPr>
              <a:t> </a:t>
            </a:r>
            <a:r>
              <a:rPr lang="en-US" sz="2000" b="1" dirty="0">
                <a:solidFill>
                  <a:srgbClr val="7030A0"/>
                </a:solidFill>
              </a:rPr>
              <a:t>Read Alignment</a:t>
            </a:r>
          </a:p>
          <a:p>
            <a:pPr marL="495300" indent="-311150">
              <a:lnSpc>
                <a:spcPct val="120000"/>
              </a:lnSpc>
              <a:spcBef>
                <a:spcPts val="0"/>
              </a:spcBef>
              <a:spcAft>
                <a:spcPts val="0"/>
              </a:spcAft>
              <a:buClr>
                <a:srgbClr val="7030A0"/>
              </a:buClr>
            </a:pPr>
            <a:r>
              <a:rPr lang="en-US" sz="2000" b="1" dirty="0">
                <a:solidFill>
                  <a:srgbClr val="7A20C9"/>
                </a:solidFill>
                <a:latin typeface="Calibri" panose="020F0502020204030204" pitchFamily="34" charset="0"/>
              </a:rPr>
              <a:t>116×</a:t>
            </a:r>
            <a:r>
              <a:rPr lang="en-US" sz="2000" dirty="0">
                <a:solidFill>
                  <a:srgbClr val="FE6200"/>
                </a:solidFill>
              </a:rPr>
              <a:t> </a:t>
            </a:r>
            <a:r>
              <a:rPr lang="en-US" sz="2000" dirty="0">
                <a:solidFill>
                  <a:schemeClr val="tx1"/>
                </a:solidFill>
              </a:rPr>
              <a:t>speedup, </a:t>
            </a:r>
            <a:r>
              <a:rPr lang="en-US" sz="2000" b="1" dirty="0">
                <a:solidFill>
                  <a:srgbClr val="7030A0"/>
                </a:solidFill>
                <a:latin typeface="Calibri" panose="020F0502020204030204" pitchFamily="34" charset="0"/>
              </a:rPr>
              <a:t>37×</a:t>
            </a:r>
            <a:r>
              <a:rPr lang="en-US" sz="2000" dirty="0">
                <a:solidFill>
                  <a:srgbClr val="7A20C9"/>
                </a:solidFill>
              </a:rPr>
              <a:t> </a:t>
            </a:r>
            <a:r>
              <a:rPr lang="en-US" sz="2000" dirty="0">
                <a:solidFill>
                  <a:schemeClr val="tx1"/>
                </a:solidFill>
              </a:rPr>
              <a:t>less power than </a:t>
            </a:r>
            <a:r>
              <a:rPr lang="en-US" sz="2000" b="1" dirty="0">
                <a:solidFill>
                  <a:schemeClr val="tx1"/>
                </a:solidFill>
              </a:rPr>
              <a:t>Minimap</a:t>
            </a:r>
            <a:r>
              <a:rPr lang="en-US" sz="2000" b="1" dirty="0">
                <a:solidFill>
                  <a:schemeClr val="tx1"/>
                </a:solidFill>
                <a:latin typeface="Calibri" panose="020F0502020204030204" pitchFamily="34" charset="0"/>
              </a:rPr>
              <a:t>2</a:t>
            </a:r>
            <a:r>
              <a:rPr lang="en-US" sz="2000" dirty="0">
                <a:solidFill>
                  <a:schemeClr val="tx1"/>
                </a:solidFill>
              </a:rPr>
              <a:t> </a:t>
            </a:r>
            <a:r>
              <a:rPr lang="en-US" sz="1400" dirty="0">
                <a:solidFill>
                  <a:schemeClr val="tx1"/>
                </a:solidFill>
              </a:rPr>
              <a:t>(state-of-the-art </a:t>
            </a:r>
            <a:r>
              <a:rPr lang="en-US" sz="1400" b="1" dirty="0">
                <a:solidFill>
                  <a:srgbClr val="0070C0"/>
                </a:solidFill>
              </a:rPr>
              <a:t>SW</a:t>
            </a:r>
            <a:r>
              <a:rPr lang="en-US" sz="1400" dirty="0">
                <a:solidFill>
                  <a:schemeClr val="tx1"/>
                </a:solidFill>
              </a:rPr>
              <a:t>)</a:t>
            </a:r>
          </a:p>
          <a:p>
            <a:pPr marL="495300" indent="-311150">
              <a:lnSpc>
                <a:spcPct val="120000"/>
              </a:lnSpc>
              <a:spcBef>
                <a:spcPts val="0"/>
              </a:spcBef>
              <a:spcAft>
                <a:spcPts val="0"/>
              </a:spcAft>
              <a:buClr>
                <a:srgbClr val="7030A0"/>
              </a:buClr>
            </a:pPr>
            <a:r>
              <a:rPr lang="en-US" sz="2000" b="1" dirty="0">
                <a:solidFill>
                  <a:srgbClr val="7A20C9"/>
                </a:solidFill>
                <a:latin typeface="Calibri" panose="020F0502020204030204" pitchFamily="34" charset="0"/>
              </a:rPr>
              <a:t>111× </a:t>
            </a:r>
            <a:r>
              <a:rPr lang="en-US" sz="2000" dirty="0">
                <a:solidFill>
                  <a:schemeClr val="tx1"/>
                </a:solidFill>
              </a:rPr>
              <a:t>speedup, </a:t>
            </a:r>
            <a:r>
              <a:rPr lang="en-US" sz="2000" b="1" dirty="0">
                <a:solidFill>
                  <a:srgbClr val="7A20C9"/>
                </a:solidFill>
                <a:latin typeface="Calibri" panose="020F0502020204030204" pitchFamily="34" charset="0"/>
              </a:rPr>
              <a:t>33× </a:t>
            </a:r>
            <a:r>
              <a:rPr lang="en-US" sz="2000" dirty="0">
                <a:solidFill>
                  <a:schemeClr val="tx1"/>
                </a:solidFill>
              </a:rPr>
              <a:t>less power than </a:t>
            </a:r>
            <a:r>
              <a:rPr lang="en-US" sz="2000" b="1" dirty="0">
                <a:solidFill>
                  <a:schemeClr val="tx1"/>
                </a:solidFill>
              </a:rPr>
              <a:t>BWA-MEM</a:t>
            </a:r>
            <a:r>
              <a:rPr lang="en-US" sz="2000" dirty="0">
                <a:solidFill>
                  <a:schemeClr val="tx1"/>
                </a:solidFill>
              </a:rPr>
              <a:t> </a:t>
            </a:r>
            <a:r>
              <a:rPr lang="en-US" sz="1400" dirty="0">
                <a:solidFill>
                  <a:schemeClr val="tx1"/>
                </a:solidFill>
              </a:rPr>
              <a:t>(state-of-the-art </a:t>
            </a:r>
            <a:r>
              <a:rPr lang="en-US" sz="1400" b="1" dirty="0">
                <a:solidFill>
                  <a:srgbClr val="0070C0"/>
                </a:solidFill>
              </a:rPr>
              <a:t>SW</a:t>
            </a:r>
            <a:r>
              <a:rPr lang="en-US" sz="1400" dirty="0">
                <a:solidFill>
                  <a:schemeClr val="tx1"/>
                </a:solidFill>
              </a:rPr>
              <a:t>)</a:t>
            </a:r>
          </a:p>
          <a:p>
            <a:pPr marL="495300" indent="-311150">
              <a:lnSpc>
                <a:spcPct val="120000"/>
              </a:lnSpc>
              <a:spcBef>
                <a:spcPts val="0"/>
              </a:spcBef>
              <a:spcAft>
                <a:spcPts val="0"/>
              </a:spcAft>
              <a:buClr>
                <a:srgbClr val="7030A0"/>
              </a:buClr>
            </a:pPr>
            <a:r>
              <a:rPr lang="en-US" sz="2000" b="1" dirty="0">
                <a:solidFill>
                  <a:srgbClr val="7A20C9"/>
                </a:solidFill>
                <a:latin typeface="Calibri" panose="020F0502020204030204" pitchFamily="34" charset="0"/>
              </a:rPr>
              <a:t>3.9× </a:t>
            </a:r>
            <a:r>
              <a:rPr lang="en-US" sz="2000" dirty="0">
                <a:solidFill>
                  <a:schemeClr val="tx1"/>
                </a:solidFill>
                <a:latin typeface="Calibri" panose="020F0502020204030204" pitchFamily="34" charset="0"/>
              </a:rPr>
              <a:t>better throughput, </a:t>
            </a:r>
            <a:r>
              <a:rPr lang="en-US" sz="2000" b="1" dirty="0">
                <a:solidFill>
                  <a:srgbClr val="7A20C9"/>
                </a:solidFill>
                <a:latin typeface="Calibri" panose="020F0502020204030204" pitchFamily="34" charset="0"/>
              </a:rPr>
              <a:t>2.7× </a:t>
            </a:r>
            <a:r>
              <a:rPr lang="en-US" sz="2000" dirty="0">
                <a:solidFill>
                  <a:schemeClr val="tx1"/>
                </a:solidFill>
                <a:latin typeface="Calibri" panose="020F0502020204030204" pitchFamily="34" charset="0"/>
              </a:rPr>
              <a:t>less power than </a:t>
            </a:r>
            <a:r>
              <a:rPr lang="en-US" sz="2000" b="1" dirty="0">
                <a:solidFill>
                  <a:schemeClr val="tx1"/>
                </a:solidFill>
              </a:rPr>
              <a:t>Darwin </a:t>
            </a:r>
            <a:r>
              <a:rPr lang="en-US" sz="1400" dirty="0">
                <a:solidFill>
                  <a:schemeClr val="tx1"/>
                </a:solidFill>
              </a:rPr>
              <a:t>(state-of-the-art </a:t>
            </a:r>
            <a:r>
              <a:rPr lang="en-US" sz="1400" b="1" dirty="0">
                <a:solidFill>
                  <a:srgbClr val="C00000"/>
                </a:solidFill>
              </a:rPr>
              <a:t>HW</a:t>
            </a:r>
            <a:r>
              <a:rPr lang="en-US" sz="1400" dirty="0">
                <a:solidFill>
                  <a:schemeClr val="tx1"/>
                </a:solidFill>
              </a:rPr>
              <a:t>)</a:t>
            </a:r>
            <a:endParaRPr lang="en-US" sz="1400" dirty="0">
              <a:solidFill>
                <a:schemeClr val="tx1"/>
              </a:solidFill>
              <a:latin typeface="Calibri" panose="020F0502020204030204" pitchFamily="34" charset="0"/>
            </a:endParaRPr>
          </a:p>
          <a:p>
            <a:pPr marL="495300" indent="-311150">
              <a:lnSpc>
                <a:spcPct val="120000"/>
              </a:lnSpc>
              <a:spcBef>
                <a:spcPts val="0"/>
              </a:spcBef>
              <a:spcAft>
                <a:spcPts val="0"/>
              </a:spcAft>
              <a:buClr>
                <a:srgbClr val="7030A0"/>
              </a:buClr>
            </a:pPr>
            <a:r>
              <a:rPr lang="en-US" sz="2000" b="1" dirty="0">
                <a:solidFill>
                  <a:srgbClr val="7A20C9"/>
                </a:solidFill>
                <a:latin typeface="Calibri" panose="020F0502020204030204" pitchFamily="34" charset="0"/>
              </a:rPr>
              <a:t>1.9× </a:t>
            </a:r>
            <a:r>
              <a:rPr lang="en-US" sz="2000" dirty="0">
                <a:solidFill>
                  <a:schemeClr val="tx1"/>
                </a:solidFill>
                <a:latin typeface="Calibri" panose="020F0502020204030204" pitchFamily="34" charset="0"/>
              </a:rPr>
              <a:t>better throughput, </a:t>
            </a:r>
            <a:r>
              <a:rPr lang="en-US" sz="2000" b="1" dirty="0">
                <a:solidFill>
                  <a:srgbClr val="7A20C9"/>
                </a:solidFill>
                <a:latin typeface="Calibri" panose="020F0502020204030204" pitchFamily="34" charset="0"/>
              </a:rPr>
              <a:t>82% </a:t>
            </a:r>
            <a:r>
              <a:rPr lang="en-US" sz="2000" dirty="0">
                <a:solidFill>
                  <a:schemeClr val="tx1"/>
                </a:solidFill>
                <a:latin typeface="Calibri" panose="020F0502020204030204" pitchFamily="34" charset="0"/>
              </a:rPr>
              <a:t>less logic power than </a:t>
            </a:r>
            <a:r>
              <a:rPr lang="en-US" sz="2000" b="1" dirty="0" err="1">
                <a:solidFill>
                  <a:schemeClr val="tx1"/>
                </a:solidFill>
              </a:rPr>
              <a:t>GenAx</a:t>
            </a:r>
            <a:r>
              <a:rPr lang="en-US" sz="2000" b="1" dirty="0">
                <a:solidFill>
                  <a:schemeClr val="tx1"/>
                </a:solidFill>
              </a:rPr>
              <a:t> </a:t>
            </a:r>
            <a:r>
              <a:rPr lang="en-US" sz="1400" dirty="0">
                <a:solidFill>
                  <a:schemeClr val="tx1"/>
                </a:solidFill>
              </a:rPr>
              <a:t>(state-of-the-art </a:t>
            </a:r>
            <a:r>
              <a:rPr lang="en-US" sz="1400" b="1" dirty="0">
                <a:solidFill>
                  <a:srgbClr val="C00000"/>
                </a:solidFill>
              </a:rPr>
              <a:t>HW</a:t>
            </a:r>
            <a:r>
              <a:rPr lang="en-US" sz="1400" dirty="0">
                <a:solidFill>
                  <a:schemeClr val="tx1"/>
                </a:solidFill>
              </a:rPr>
              <a:t>)</a:t>
            </a:r>
            <a:endParaRPr lang="en-US" sz="1400" dirty="0">
              <a:solidFill>
                <a:schemeClr val="tx1"/>
              </a:solidFill>
              <a:latin typeface="Calibri" panose="020F0502020204030204" pitchFamily="34" charset="0"/>
            </a:endParaRPr>
          </a:p>
          <a:p>
            <a:pPr marL="444500" indent="-306388">
              <a:lnSpc>
                <a:spcPct val="120000"/>
              </a:lnSpc>
              <a:spcBef>
                <a:spcPts val="4200"/>
              </a:spcBef>
              <a:spcAft>
                <a:spcPts val="0"/>
              </a:spcAft>
              <a:buClr>
                <a:srgbClr val="00B050"/>
              </a:buClr>
              <a:buSzPct val="100000"/>
              <a:buFont typeface="Wingdings" pitchFamily="2" charset="2"/>
              <a:buAutoNum type="arabicParenBoth" startAt="2"/>
            </a:pPr>
            <a:r>
              <a:rPr lang="en-US" sz="2000" b="1" dirty="0">
                <a:solidFill>
                  <a:srgbClr val="00B050"/>
                </a:solidFill>
                <a:latin typeface="Calibri" panose="020F0502020204030204" pitchFamily="34" charset="0"/>
              </a:rPr>
              <a:t> </a:t>
            </a:r>
            <a:r>
              <a:rPr lang="en-US" sz="2000" b="1" dirty="0">
                <a:solidFill>
                  <a:srgbClr val="00B050"/>
                </a:solidFill>
              </a:rPr>
              <a:t>Pre-Alignment Filtering</a:t>
            </a:r>
          </a:p>
          <a:p>
            <a:pPr marL="495300" indent="-311150">
              <a:lnSpc>
                <a:spcPct val="120000"/>
              </a:lnSpc>
              <a:spcBef>
                <a:spcPts val="0"/>
              </a:spcBef>
              <a:spcAft>
                <a:spcPts val="0"/>
              </a:spcAft>
              <a:buClr>
                <a:srgbClr val="00B050"/>
              </a:buClr>
            </a:pPr>
            <a:r>
              <a:rPr lang="en-US" sz="2000" b="1" dirty="0">
                <a:solidFill>
                  <a:srgbClr val="00B050"/>
                </a:solidFill>
                <a:latin typeface="Calibri" panose="020F0502020204030204" pitchFamily="34" charset="0"/>
              </a:rPr>
              <a:t>3.7×</a:t>
            </a:r>
            <a:r>
              <a:rPr lang="en-US" sz="2000" dirty="0">
                <a:solidFill>
                  <a:schemeClr val="tx1"/>
                </a:solidFill>
                <a:latin typeface="Calibri" panose="020F0502020204030204" pitchFamily="34" charset="0"/>
              </a:rPr>
              <a:t> speedup, </a:t>
            </a:r>
            <a:r>
              <a:rPr lang="en-US" sz="2000" b="1" dirty="0">
                <a:solidFill>
                  <a:srgbClr val="00B050"/>
                </a:solidFill>
                <a:latin typeface="Calibri" panose="020F0502020204030204" pitchFamily="34" charset="0"/>
              </a:rPr>
              <a:t>1.7×</a:t>
            </a:r>
            <a:r>
              <a:rPr lang="en-US" sz="2000" dirty="0">
                <a:solidFill>
                  <a:schemeClr val="tx1"/>
                </a:solidFill>
                <a:latin typeface="Calibri" panose="020F0502020204030204" pitchFamily="34" charset="0"/>
              </a:rPr>
              <a:t> less power than </a:t>
            </a:r>
            <a:r>
              <a:rPr lang="en-US" sz="2000" b="1" dirty="0">
                <a:solidFill>
                  <a:schemeClr val="tx1"/>
                </a:solidFill>
              </a:rPr>
              <a:t>Shouji </a:t>
            </a:r>
            <a:r>
              <a:rPr lang="en-US" sz="1400" dirty="0">
                <a:solidFill>
                  <a:schemeClr val="tx1"/>
                </a:solidFill>
              </a:rPr>
              <a:t>(state-of-the-art </a:t>
            </a:r>
            <a:r>
              <a:rPr lang="en-US" sz="1400" b="1" dirty="0">
                <a:solidFill>
                  <a:srgbClr val="C00000"/>
                </a:solidFill>
              </a:rPr>
              <a:t>HW</a:t>
            </a:r>
            <a:r>
              <a:rPr lang="en-US" sz="1400" dirty="0">
                <a:solidFill>
                  <a:schemeClr val="tx1"/>
                </a:solidFill>
              </a:rPr>
              <a:t>)</a:t>
            </a:r>
            <a:endParaRPr lang="en-US" sz="1400" b="1" dirty="0">
              <a:solidFill>
                <a:srgbClr val="00B050"/>
              </a:solidFill>
            </a:endParaRPr>
          </a:p>
          <a:p>
            <a:pPr marL="444500" indent="-306388">
              <a:lnSpc>
                <a:spcPct val="120000"/>
              </a:lnSpc>
              <a:spcBef>
                <a:spcPts val="4200"/>
              </a:spcBef>
              <a:spcAft>
                <a:spcPts val="0"/>
              </a:spcAft>
              <a:buClr>
                <a:srgbClr val="FE6200"/>
              </a:buClr>
              <a:buSzPct val="100000"/>
              <a:buFont typeface="Wingdings" pitchFamily="2" charset="2"/>
              <a:buAutoNum type="arabicParenBoth" startAt="3"/>
            </a:pPr>
            <a:r>
              <a:rPr lang="en-US" sz="2000" b="1" dirty="0">
                <a:solidFill>
                  <a:srgbClr val="FE6200"/>
                </a:solidFill>
                <a:latin typeface="Calibri" panose="020F0502020204030204" pitchFamily="34" charset="0"/>
              </a:rPr>
              <a:t> </a:t>
            </a:r>
            <a:r>
              <a:rPr lang="en-US" sz="2000" b="1" dirty="0">
                <a:solidFill>
                  <a:srgbClr val="FE6200"/>
                </a:solidFill>
              </a:rPr>
              <a:t>Edit Distance Calculation</a:t>
            </a:r>
          </a:p>
          <a:p>
            <a:pPr marL="495300" indent="-311150">
              <a:lnSpc>
                <a:spcPct val="120000"/>
              </a:lnSpc>
              <a:spcBef>
                <a:spcPts val="0"/>
              </a:spcBef>
              <a:spcAft>
                <a:spcPts val="0"/>
              </a:spcAft>
              <a:buClr>
                <a:srgbClr val="FE6200"/>
              </a:buClr>
            </a:pPr>
            <a:r>
              <a:rPr lang="en-US" sz="2000" b="1" dirty="0">
                <a:solidFill>
                  <a:srgbClr val="FE6200"/>
                </a:solidFill>
                <a:latin typeface="Calibri" panose="020F0502020204030204" pitchFamily="34" charset="0"/>
              </a:rPr>
              <a:t>22–12501× </a:t>
            </a:r>
            <a:r>
              <a:rPr lang="en-US" sz="2000" dirty="0">
                <a:solidFill>
                  <a:schemeClr val="tx1"/>
                </a:solidFill>
                <a:latin typeface="Calibri" panose="020F0502020204030204" pitchFamily="34" charset="0"/>
              </a:rPr>
              <a:t>speedup, </a:t>
            </a:r>
            <a:r>
              <a:rPr lang="en-US" sz="2000" b="1" dirty="0">
                <a:solidFill>
                  <a:srgbClr val="FE6200"/>
                </a:solidFill>
                <a:latin typeface="Calibri" panose="020F0502020204030204" pitchFamily="34" charset="0"/>
              </a:rPr>
              <a:t>548–582× </a:t>
            </a:r>
            <a:r>
              <a:rPr lang="en-US" sz="2000" dirty="0">
                <a:solidFill>
                  <a:schemeClr val="tx1"/>
                </a:solidFill>
                <a:latin typeface="Calibri" panose="020F0502020204030204" pitchFamily="34" charset="0"/>
              </a:rPr>
              <a:t>less power than </a:t>
            </a:r>
            <a:r>
              <a:rPr lang="en-US" sz="2000" b="1" dirty="0">
                <a:solidFill>
                  <a:schemeClr val="tx1"/>
                </a:solidFill>
              </a:rPr>
              <a:t>Edlib </a:t>
            </a:r>
            <a:r>
              <a:rPr lang="en-US" sz="1400" dirty="0">
                <a:solidFill>
                  <a:schemeClr val="tx1"/>
                </a:solidFill>
              </a:rPr>
              <a:t>(state-of-the-art </a:t>
            </a:r>
            <a:r>
              <a:rPr lang="en-US" sz="1400" b="1" dirty="0">
                <a:solidFill>
                  <a:srgbClr val="0070C0"/>
                </a:solidFill>
              </a:rPr>
              <a:t>SW</a:t>
            </a:r>
            <a:r>
              <a:rPr lang="en-US" sz="1400" dirty="0">
                <a:solidFill>
                  <a:schemeClr val="tx1"/>
                </a:solidFill>
              </a:rPr>
              <a:t>)</a:t>
            </a:r>
          </a:p>
          <a:p>
            <a:pPr marL="495300" indent="-311150">
              <a:lnSpc>
                <a:spcPct val="120000"/>
              </a:lnSpc>
              <a:spcBef>
                <a:spcPts val="0"/>
              </a:spcBef>
              <a:spcAft>
                <a:spcPts val="0"/>
              </a:spcAft>
              <a:buClr>
                <a:srgbClr val="FE6200"/>
              </a:buClr>
            </a:pPr>
            <a:r>
              <a:rPr lang="en-US" sz="2000" b="1" dirty="0">
                <a:solidFill>
                  <a:srgbClr val="FE6200"/>
                </a:solidFill>
                <a:latin typeface="Calibri" panose="020F0502020204030204" pitchFamily="34" charset="0"/>
              </a:rPr>
              <a:t>9.3–400× </a:t>
            </a:r>
            <a:r>
              <a:rPr lang="en-US" sz="2000" dirty="0">
                <a:solidFill>
                  <a:schemeClr val="tx1"/>
                </a:solidFill>
                <a:latin typeface="Calibri" panose="020F0502020204030204" pitchFamily="34" charset="0"/>
              </a:rPr>
              <a:t>speedup, </a:t>
            </a:r>
            <a:r>
              <a:rPr lang="en-US" sz="2000" b="1" dirty="0">
                <a:solidFill>
                  <a:srgbClr val="FE6200"/>
                </a:solidFill>
                <a:latin typeface="Calibri" panose="020F0502020204030204" pitchFamily="34" charset="0"/>
              </a:rPr>
              <a:t>67×</a:t>
            </a:r>
            <a:r>
              <a:rPr lang="en-US" sz="2000" b="1" dirty="0">
                <a:solidFill>
                  <a:srgbClr val="7A20C9"/>
                </a:solidFill>
                <a:latin typeface="Calibri" panose="020F0502020204030204" pitchFamily="34" charset="0"/>
              </a:rPr>
              <a:t> </a:t>
            </a:r>
            <a:r>
              <a:rPr lang="en-US" sz="2000" dirty="0">
                <a:solidFill>
                  <a:schemeClr val="tx1"/>
                </a:solidFill>
                <a:latin typeface="Calibri" panose="020F0502020204030204" pitchFamily="34" charset="0"/>
              </a:rPr>
              <a:t>less power than </a:t>
            </a:r>
            <a:r>
              <a:rPr lang="en-US" sz="2000" b="1" dirty="0">
                <a:solidFill>
                  <a:schemeClr val="tx1"/>
                </a:solidFill>
                <a:latin typeface="Calibri" panose="020F0502020204030204" pitchFamily="34" charset="0"/>
              </a:rPr>
              <a:t>ASAP</a:t>
            </a:r>
            <a:r>
              <a:rPr lang="en-US" sz="2000" dirty="0">
                <a:solidFill>
                  <a:schemeClr val="tx1"/>
                </a:solidFill>
                <a:latin typeface="Calibri" panose="020F0502020204030204" pitchFamily="34" charset="0"/>
              </a:rPr>
              <a:t> </a:t>
            </a:r>
            <a:r>
              <a:rPr lang="en-US" sz="1400" dirty="0">
                <a:solidFill>
                  <a:schemeClr val="tx1"/>
                </a:solidFill>
                <a:latin typeface="Calibri" panose="020F0502020204030204" pitchFamily="34" charset="0"/>
              </a:rPr>
              <a:t>(state-of-the-art </a:t>
            </a:r>
            <a:r>
              <a:rPr lang="en-US" sz="1400" b="1" dirty="0">
                <a:solidFill>
                  <a:srgbClr val="C00000"/>
                </a:solidFill>
                <a:latin typeface="Calibri" panose="020F0502020204030204" pitchFamily="34" charset="0"/>
              </a:rPr>
              <a:t>HW</a:t>
            </a:r>
            <a:r>
              <a:rPr lang="en-US" sz="1400" dirty="0">
                <a:solidFill>
                  <a:schemeClr val="tx1"/>
                </a:solidFill>
                <a:latin typeface="Calibri" panose="020F0502020204030204" pitchFamily="34" charset="0"/>
              </a:rPr>
              <a:t>)</a:t>
            </a:r>
          </a:p>
          <a:p>
            <a:pPr marL="542925" indent="-403225">
              <a:lnSpc>
                <a:spcPct val="120000"/>
              </a:lnSpc>
              <a:spcBef>
                <a:spcPts val="0"/>
              </a:spcBef>
              <a:spcAft>
                <a:spcPts val="0"/>
              </a:spcAft>
              <a:buClr>
                <a:srgbClr val="7030A0"/>
              </a:buClr>
              <a:buSzPct val="110000"/>
              <a:buAutoNum type="arabicParenBoth"/>
            </a:pPr>
            <a:endParaRPr lang="en-US" sz="2000" b="1" dirty="0">
              <a:solidFill>
                <a:srgbClr val="7030A0"/>
              </a:solidFill>
            </a:endParaRPr>
          </a:p>
        </p:txBody>
      </p:sp>
      <p:sp>
        <p:nvSpPr>
          <p:cNvPr id="11" name="Slide Number Placeholder 2">
            <a:extLst>
              <a:ext uri="{FF2B5EF4-FFF2-40B4-BE49-F238E27FC236}">
                <a16:creationId xmlns:a16="http://schemas.microsoft.com/office/drawing/2014/main" id="{2254F175-49D5-7148-928D-C31629CB15C4}"/>
              </a:ext>
            </a:extLst>
          </p:cNvPr>
          <p:cNvSpPr>
            <a:spLocks noGrp="1"/>
          </p:cNvSpPr>
          <p:nvPr>
            <p:ph type="sldNum" sz="quarter" idx="11"/>
          </p:nvPr>
        </p:nvSpPr>
        <p:spPr>
          <a:xfrm>
            <a:off x="6553200" y="6243638"/>
            <a:ext cx="2133600" cy="457200"/>
          </a:xfrm>
        </p:spPr>
        <p:txBody>
          <a:bodyPr/>
          <a:lstStyle/>
          <a:p>
            <a:fld id="{018A7077-2B78-4FB5-8F56-24239751AEF0}" type="slidenum">
              <a:rPr lang="en-US" altLang="en-US" smtClean="0"/>
              <a:pPr/>
              <a:t>29</a:t>
            </a:fld>
            <a:endParaRPr lang="en-US" altLang="en-US" dirty="0"/>
          </a:p>
        </p:txBody>
      </p:sp>
    </p:spTree>
    <p:custDataLst>
      <p:tags r:id="rId1"/>
    </p:custDataLst>
    <p:extLst>
      <p:ext uri="{BB962C8B-B14F-4D97-AF65-F5344CB8AC3E}">
        <p14:creationId xmlns:p14="http://schemas.microsoft.com/office/powerpoint/2010/main" val="2764080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Analyze a Genome?</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srgbClr val="000000"/>
                </a:solidFill>
              </a:rPr>
              <a:pPr/>
              <a:t>3</a:t>
            </a:fld>
            <a:endParaRPr lang="en-US" altLang="en-US">
              <a:solidFill>
                <a:srgbClr val="000000"/>
              </a:solidFill>
            </a:endParaRPr>
          </a:p>
        </p:txBody>
      </p:sp>
      <p:pic>
        <p:nvPicPr>
          <p:cNvPr id="93198" name="Picture 14" descr="Image result for blood sampl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148064" y="1020695"/>
            <a:ext cx="3762447"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134559"/>
            <a:ext cx="9144000" cy="2246769"/>
          </a:xfrm>
          <a:prstGeom prst="rect">
            <a:avLst/>
          </a:prstGeom>
        </p:spPr>
        <p:txBody>
          <a:bodyPr wrap="square">
            <a:spAutoFit/>
          </a:bodyPr>
          <a:lstStyle/>
          <a:p>
            <a:pPr algn="ctr"/>
            <a:r>
              <a:rPr lang="en-US" sz="1400" dirty="0">
                <a:solidFill>
                  <a:srgbClr val="5F5F5F"/>
                </a:solidFill>
                <a:latin typeface="Calibri" panose="020F0502020204030204" pitchFamily="34" charset="0"/>
                <a:cs typeface="Calibri" panose="020F0502020204030204" pitchFamily="34" charset="0"/>
              </a:rPr>
              <a:t>&gt;CCTCCTCAGTGCCACCCAGCCCACTGGCAGCTCCCAAACAGGCTCTTATTAAAACACCCTGTTCCCTGCCCCTTGGAGTGAGGTGTCAAGGACCTAAACTAAAAAAAAAAAAAGAAAAAGAAAAGAAAAAGAATTTAAAATTTAAGTAATTCTTTGAAAAAAACTAATTTCTAAGCTTCTTCATGTCAAGGACCTAATGTGCTAAACAGCACTTTTTTGACCATTATTTTGGATCTGAAAGAAATCAAGAATAAATGAAGGACTTGATACATTGGAAGAGGAGAGTCAAGGACCTACAGAAAAAAAAAAAAAAGAAAAAGAAAAGAAAAAGA</a:t>
            </a:r>
            <a:r>
              <a:rPr lang="en-US" sz="1400" b="1" dirty="0">
                <a:solidFill>
                  <a:srgbClr val="FF0000"/>
                </a:solidFill>
                <a:latin typeface="Calibri" panose="020F0502020204030204" pitchFamily="34" charset="0"/>
                <a:cs typeface="Calibri" panose="020F0502020204030204" pitchFamily="34" charset="0"/>
              </a:rPr>
              <a:t>A</a:t>
            </a:r>
            <a:r>
              <a:rPr lang="en-US" sz="1400" dirty="0">
                <a:solidFill>
                  <a:srgbClr val="5F5F5F"/>
                </a:solidFill>
                <a:latin typeface="Calibri" panose="020F0502020204030204" pitchFamily="34" charset="0"/>
                <a:cs typeface="Calibri" panose="020F0502020204030204" pitchFamily="34" charset="0"/>
              </a:rPr>
              <a:t>TTTAAAATTTAAGTAATTCTTTGAAAAAAACTAATTTCTAAGCTTCTT</a:t>
            </a:r>
            <a:r>
              <a:rPr lang="en-US" sz="1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r>
              <a:rPr lang="en-US" sz="1400" dirty="0">
                <a:solidFill>
                  <a:srgbClr val="5F5F5F"/>
                </a:solidFill>
                <a:latin typeface="Calibri" panose="020F0502020204030204" pitchFamily="34" charset="0"/>
                <a:cs typeface="Calibri" panose="020F0502020204030204" pitchFamily="34" charset="0"/>
              </a:rPr>
              <a:t>ATGTCAAGGACCTAATGTCTGTGTTGCAGGTCTTCTTGCATTTCCCTGTCAAAAGAAAAAGAATTTAAAATTTAAGTAATTCTTTGAAAAAAACTAATTTCTAAGCTTCTTCATGTCAAGGACCTAATGTCAGGCCAAGAGTTGCAAAAAAAAAAAAAGAAAAAGAAAAGAAAAAGAATTTAAAATTTA</a:t>
            </a:r>
            <a:r>
              <a:rPr lang="en-US" sz="14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AGTAATTCTTTGAAAAAAACTAATTTCTAAGCTTCTTCAT</a:t>
            </a:r>
            <a:r>
              <a:rPr lang="en-US" sz="1400" dirty="0">
                <a:solidFill>
                  <a:srgbClr val="5F5F5F"/>
                </a:solidFill>
                <a:latin typeface="Calibri" panose="020F0502020204030204" pitchFamily="34" charset="0"/>
                <a:cs typeface="Calibri" panose="020F0502020204030204" pitchFamily="34" charset="0"/>
              </a:rPr>
              <a:t>GTCAAGGACCTAATGTAGCCAGAATGGTTGTGGGATGGGAGCCTCTGTGGACCGACCAGGTAGCTCTCTTTTCCACACTGTAGTCTCAAAGCTTCTTCATGTGGTTTCTCTGAGTGAAAAAAAAAAAAAGAAAAAGAAAAGAAAAAGAATTTAAAATTTAAGTAATTCTTTGAAAAAAACTAATTTCTAAGCTT</a:t>
            </a:r>
            <a:r>
              <a:rPr lang="en-US" sz="1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t>
            </a:r>
            <a:r>
              <a:rPr lang="en-US" sz="1400" dirty="0">
                <a:solidFill>
                  <a:srgbClr val="5F5F5F"/>
                </a:solidFill>
                <a:latin typeface="Calibri" panose="020F0502020204030204" pitchFamily="34" charset="0"/>
                <a:cs typeface="Calibri" panose="020F0502020204030204" pitchFamily="34" charset="0"/>
              </a:rPr>
              <a:t>TTCATGTCAAGGACCTAATGTAGCTATACTGAACGTTATCTAGGGGAAAGATTGAAGGGGAGCTCTAAGGTCAACACACCACCACTTCCCAGAAAGCTTCTTCA……</a:t>
            </a:r>
          </a:p>
        </p:txBody>
      </p:sp>
      <p:sp>
        <p:nvSpPr>
          <p:cNvPr id="11" name="Rectangle 10"/>
          <p:cNvSpPr/>
          <p:nvPr/>
        </p:nvSpPr>
        <p:spPr>
          <a:xfrm>
            <a:off x="467544" y="2738190"/>
            <a:ext cx="5760640" cy="954107"/>
          </a:xfrm>
          <a:prstGeom prst="rect">
            <a:avLst/>
          </a:prstGeom>
        </p:spPr>
        <p:txBody>
          <a:bodyPr wrap="square">
            <a:spAutoFit/>
          </a:bodyPr>
          <a:lstStyle/>
          <a:p>
            <a:pPr marL="0" lvl="1"/>
            <a:r>
              <a:rPr lang="en-US" sz="2800" dirty="0">
                <a:solidFill>
                  <a:srgbClr val="0000FF"/>
                </a:solidFill>
              </a:rPr>
              <a:t>machine gives the </a:t>
            </a:r>
            <a:r>
              <a:rPr lang="en-US" sz="2800" b="1" dirty="0">
                <a:solidFill>
                  <a:srgbClr val="0000FF"/>
                </a:solidFill>
              </a:rPr>
              <a:t>complete sequence</a:t>
            </a:r>
            <a:r>
              <a:rPr lang="en-US" sz="2800" dirty="0">
                <a:solidFill>
                  <a:srgbClr val="0000FF"/>
                </a:solidFill>
              </a:rPr>
              <a:t> of genome as output</a:t>
            </a:r>
          </a:p>
        </p:txBody>
      </p:sp>
      <p:pic>
        <p:nvPicPr>
          <p:cNvPr id="94213" name="Picture 5" descr="Image result for arrow"/>
          <p:cNvPicPr>
            <a:picLocks noChangeAspect="1" noChangeArrowheads="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bwMode="auto">
          <a:xfrm rot="7342003">
            <a:off x="6709634" y="2792735"/>
            <a:ext cx="1199184" cy="11991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35260" y="1916832"/>
            <a:ext cx="1611339" cy="1015663"/>
          </a:xfrm>
          <a:prstGeom prst="rect">
            <a:avLst/>
          </a:prstGeom>
        </p:spPr>
        <p:txBody>
          <a:bodyPr wrap="none">
            <a:spAutoFit/>
          </a:bodyPr>
          <a:lstStyle/>
          <a:p>
            <a:r>
              <a:rPr lang="en-US" sz="6000" b="1" dirty="0">
                <a:solidFill>
                  <a:srgbClr val="C00000"/>
                </a:solidFill>
                <a:effectLst>
                  <a:outerShdw blurRad="38100" dist="38100" dir="2700000" algn="tl">
                    <a:srgbClr val="000000">
                      <a:alpha val="43137"/>
                    </a:srgbClr>
                  </a:outerShdw>
                </a:effectLst>
              </a:rPr>
              <a:t>NO</a:t>
            </a:r>
            <a:r>
              <a:rPr lang="en-US" sz="6000" dirty="0">
                <a:solidFill>
                  <a:srgbClr val="000000"/>
                </a:solidFill>
                <a:effectLst>
                  <a:outerShdw blurRad="38100" dist="38100" dir="2700000" algn="tl">
                    <a:srgbClr val="000000">
                      <a:alpha val="43137"/>
                    </a:srgbClr>
                  </a:outerShdw>
                </a:effectLst>
              </a:rPr>
              <a:t> </a:t>
            </a:r>
            <a:endParaRPr lang="en-US" sz="6000" dirty="0">
              <a:solidFill>
                <a:srgbClr val="000000"/>
              </a:solidFill>
            </a:endParaRPr>
          </a:p>
        </p:txBody>
      </p:sp>
    </p:spTree>
    <p:extLst>
      <p:ext uri="{BB962C8B-B14F-4D97-AF65-F5344CB8AC3E}">
        <p14:creationId xmlns:p14="http://schemas.microsoft.com/office/powerpoint/2010/main" val="36409125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631F99-6E53-6D49-8D5D-F39AAF6F38E3}"/>
              </a:ext>
            </a:extLst>
          </p:cNvPr>
          <p:cNvSpPr>
            <a:spLocks noGrp="1"/>
          </p:cNvSpPr>
          <p:nvPr>
            <p:ph type="sldNum" sz="quarter" idx="11"/>
          </p:nvPr>
        </p:nvSpPr>
        <p:spPr/>
        <p:txBody>
          <a:bodyPr/>
          <a:lstStyle/>
          <a:p>
            <a:fld id="{323594FA-E141-4234-AE05-360401972BE7}" type="slidenum">
              <a:rPr lang="en-US" altLang="en-US" smtClean="0"/>
              <a:pPr/>
              <a:t>30</a:t>
            </a:fld>
            <a:endParaRPr lang="en-US" altLang="en-US"/>
          </a:p>
        </p:txBody>
      </p:sp>
      <p:sp>
        <p:nvSpPr>
          <p:cNvPr id="5" name="Rectangle 4">
            <a:extLst>
              <a:ext uri="{FF2B5EF4-FFF2-40B4-BE49-F238E27FC236}">
                <a16:creationId xmlns:a16="http://schemas.microsoft.com/office/drawing/2014/main" id="{9AE10A2E-48C8-3D41-B194-3DEACF3F383C}"/>
              </a:ext>
            </a:extLst>
          </p:cNvPr>
          <p:cNvSpPr/>
          <p:nvPr/>
        </p:nvSpPr>
        <p:spPr>
          <a:xfrm>
            <a:off x="738680" y="2060848"/>
            <a:ext cx="7666650" cy="2862322"/>
          </a:xfrm>
          <a:prstGeom prst="rect">
            <a:avLst/>
          </a:prstGeom>
        </p:spPr>
        <p:txBody>
          <a:bodyPr wrap="none">
            <a:spAutoFit/>
          </a:bodyPr>
          <a:lstStyle/>
          <a:p>
            <a:pPr algn="ctr"/>
            <a:r>
              <a:rPr lang="en-US" sz="6000" dirty="0">
                <a:solidFill>
                  <a:srgbClr val="0000FF"/>
                </a:solidFill>
              </a:rPr>
              <a:t>Adoption of</a:t>
            </a:r>
            <a:r>
              <a:rPr lang="en-US" sz="6000" dirty="0"/>
              <a:t> </a:t>
            </a:r>
          </a:p>
          <a:p>
            <a:pPr algn="ctr"/>
            <a:r>
              <a:rPr lang="en-US" sz="6000" dirty="0">
                <a:solidFill>
                  <a:srgbClr val="FF0000"/>
                </a:solidFill>
              </a:rPr>
              <a:t>hardware accelerators</a:t>
            </a:r>
          </a:p>
          <a:p>
            <a:pPr algn="ctr"/>
            <a:r>
              <a:rPr lang="en-US" sz="6000" dirty="0">
                <a:solidFill>
                  <a:srgbClr val="FF0000"/>
                </a:solidFill>
              </a:rPr>
              <a:t>in genome analysis</a:t>
            </a:r>
          </a:p>
        </p:txBody>
      </p:sp>
    </p:spTree>
    <p:extLst>
      <p:ext uri="{BB962C8B-B14F-4D97-AF65-F5344CB8AC3E}">
        <p14:creationId xmlns:p14="http://schemas.microsoft.com/office/powerpoint/2010/main" val="185257531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8378D4-3FEE-B740-9D1B-65319AD05774}"/>
              </a:ext>
            </a:extLst>
          </p:cNvPr>
          <p:cNvSpPr>
            <a:spLocks noGrp="1"/>
          </p:cNvSpPr>
          <p:nvPr>
            <p:ph type="title"/>
          </p:nvPr>
        </p:nvSpPr>
        <p:spPr/>
        <p:txBody>
          <a:bodyPr/>
          <a:lstStyle/>
          <a:p>
            <a:r>
              <a:rPr lang="en-US" dirty="0"/>
              <a:t>Illumina DRAGEN Bio-IT Platform</a:t>
            </a:r>
          </a:p>
        </p:txBody>
      </p:sp>
      <p:sp>
        <p:nvSpPr>
          <p:cNvPr id="9" name="Content Placeholder 8">
            <a:extLst>
              <a:ext uri="{FF2B5EF4-FFF2-40B4-BE49-F238E27FC236}">
                <a16:creationId xmlns:a16="http://schemas.microsoft.com/office/drawing/2014/main" id="{2C152D9F-C36E-CE46-AF7B-FF70920354FC}"/>
              </a:ext>
            </a:extLst>
          </p:cNvPr>
          <p:cNvSpPr>
            <a:spLocks noGrp="1"/>
          </p:cNvSpPr>
          <p:nvPr>
            <p:ph idx="1"/>
          </p:nvPr>
        </p:nvSpPr>
        <p:spPr>
          <a:xfrm>
            <a:off x="228600" y="1052736"/>
            <a:ext cx="8610600" cy="5195664"/>
          </a:xfrm>
        </p:spPr>
        <p:txBody>
          <a:bodyPr/>
          <a:lstStyle/>
          <a:p>
            <a:r>
              <a:rPr lang="en-US" dirty="0"/>
              <a:t>Processes whole genome at 30x coverage in ~25 minutes with hardware support for data compression</a:t>
            </a:r>
          </a:p>
          <a:p>
            <a:endParaRPr lang="en-US" dirty="0"/>
          </a:p>
        </p:txBody>
      </p:sp>
      <p:sp>
        <p:nvSpPr>
          <p:cNvPr id="3" name="Slide Number Placeholder 2">
            <a:extLst>
              <a:ext uri="{FF2B5EF4-FFF2-40B4-BE49-F238E27FC236}">
                <a16:creationId xmlns:a16="http://schemas.microsoft.com/office/drawing/2014/main" id="{C72FF041-63F2-B244-8D91-7888793E9BEE}"/>
              </a:ext>
            </a:extLst>
          </p:cNvPr>
          <p:cNvSpPr>
            <a:spLocks noGrp="1"/>
          </p:cNvSpPr>
          <p:nvPr>
            <p:ph type="sldNum" sz="quarter" idx="11"/>
          </p:nvPr>
        </p:nvSpPr>
        <p:spPr/>
        <p:txBody>
          <a:bodyPr/>
          <a:lstStyle/>
          <a:p>
            <a:fld id="{018A7077-2B78-4FB5-8F56-24239751AEF0}" type="slidenum">
              <a:rPr lang="en-US" altLang="en-US" smtClean="0"/>
              <a:pPr/>
              <a:t>31</a:t>
            </a:fld>
            <a:endParaRPr lang="en-US" altLang="en-US"/>
          </a:p>
        </p:txBody>
      </p:sp>
      <p:pic>
        <p:nvPicPr>
          <p:cNvPr id="4" name="Picture 3">
            <a:extLst>
              <a:ext uri="{FF2B5EF4-FFF2-40B4-BE49-F238E27FC236}">
                <a16:creationId xmlns:a16="http://schemas.microsoft.com/office/drawing/2014/main" id="{F08994AA-10AB-084C-B608-F06DF46F7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197705"/>
            <a:ext cx="8054549" cy="3319527"/>
          </a:xfrm>
          <a:prstGeom prst="rect">
            <a:avLst/>
          </a:prstGeom>
        </p:spPr>
      </p:pic>
      <p:sp>
        <p:nvSpPr>
          <p:cNvPr id="10" name="TextBox 9">
            <a:extLst>
              <a:ext uri="{FF2B5EF4-FFF2-40B4-BE49-F238E27FC236}">
                <a16:creationId xmlns:a16="http://schemas.microsoft.com/office/drawing/2014/main" id="{08137ABC-FD6D-5240-889B-A312C484081F}"/>
              </a:ext>
            </a:extLst>
          </p:cNvPr>
          <p:cNvSpPr txBox="1"/>
          <p:nvPr/>
        </p:nvSpPr>
        <p:spPr>
          <a:xfrm>
            <a:off x="6444208" y="4797152"/>
            <a:ext cx="1944216" cy="369332"/>
          </a:xfrm>
          <a:prstGeom prst="rect">
            <a:avLst/>
          </a:prstGeom>
          <a:solidFill>
            <a:srgbClr val="FFFF00"/>
          </a:solidFill>
        </p:spPr>
        <p:txBody>
          <a:bodyPr wrap="square" rtlCol="0">
            <a:spAutoFit/>
          </a:bodyPr>
          <a:lstStyle/>
          <a:p>
            <a:pPr algn="ctr"/>
            <a:r>
              <a:rPr lang="en-US" b="1" dirty="0"/>
              <a:t>FPGA board(s)</a:t>
            </a:r>
          </a:p>
        </p:txBody>
      </p:sp>
      <p:sp>
        <p:nvSpPr>
          <p:cNvPr id="11" name="Rectangle 10">
            <a:extLst>
              <a:ext uri="{FF2B5EF4-FFF2-40B4-BE49-F238E27FC236}">
                <a16:creationId xmlns:a16="http://schemas.microsoft.com/office/drawing/2014/main" id="{1A1832FE-D642-9542-9B4D-17FE8D71FB5B}"/>
              </a:ext>
            </a:extLst>
          </p:cNvPr>
          <p:cNvSpPr/>
          <p:nvPr/>
        </p:nvSpPr>
        <p:spPr>
          <a:xfrm>
            <a:off x="228600" y="5777443"/>
            <a:ext cx="9017497" cy="646331"/>
          </a:xfrm>
          <a:prstGeom prst="rect">
            <a:avLst/>
          </a:prstGeom>
        </p:spPr>
        <p:txBody>
          <a:bodyPr wrap="square">
            <a:spAutoFit/>
          </a:bodyPr>
          <a:lstStyle/>
          <a:p>
            <a:r>
              <a:rPr lang="en-US" dirty="0">
                <a:hlinkClick r:id="rId3"/>
              </a:rPr>
              <a:t>https://emea.illumina.com/products/by-type/informatics-products/dragen-bio-it-platform.html</a:t>
            </a:r>
            <a:endParaRPr lang="en-US" dirty="0"/>
          </a:p>
        </p:txBody>
      </p:sp>
    </p:spTree>
    <p:extLst>
      <p:ext uri="{BB962C8B-B14F-4D97-AF65-F5344CB8AC3E}">
        <p14:creationId xmlns:p14="http://schemas.microsoft.com/office/powerpoint/2010/main" val="348220317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31F40-E419-9A4B-B1D2-5B5FD5486B4D}"/>
              </a:ext>
            </a:extLst>
          </p:cNvPr>
          <p:cNvSpPr>
            <a:spLocks noGrp="1"/>
          </p:cNvSpPr>
          <p:nvPr>
            <p:ph type="title"/>
          </p:nvPr>
        </p:nvSpPr>
        <p:spPr/>
        <p:txBody>
          <a:bodyPr/>
          <a:lstStyle/>
          <a:p>
            <a:r>
              <a:rPr lang="en-US" dirty="0"/>
              <a:t>NVIDIA Clara </a:t>
            </a:r>
            <a:r>
              <a:rPr lang="en-US" dirty="0" err="1"/>
              <a:t>Parabricks</a:t>
            </a:r>
            <a:br>
              <a:rPr lang="en-US" dirty="0"/>
            </a:br>
            <a:endParaRPr lang="en-US" dirty="0"/>
          </a:p>
        </p:txBody>
      </p:sp>
      <p:sp>
        <p:nvSpPr>
          <p:cNvPr id="3" name="Slide Number Placeholder 2">
            <a:extLst>
              <a:ext uri="{FF2B5EF4-FFF2-40B4-BE49-F238E27FC236}">
                <a16:creationId xmlns:a16="http://schemas.microsoft.com/office/drawing/2014/main" id="{7E2A50EC-67B9-0B4C-A370-FA8FBBFC3AF2}"/>
              </a:ext>
            </a:extLst>
          </p:cNvPr>
          <p:cNvSpPr>
            <a:spLocks noGrp="1"/>
          </p:cNvSpPr>
          <p:nvPr>
            <p:ph type="sldNum" sz="quarter" idx="11"/>
          </p:nvPr>
        </p:nvSpPr>
        <p:spPr/>
        <p:txBody>
          <a:bodyPr/>
          <a:lstStyle/>
          <a:p>
            <a:fld id="{018A7077-2B78-4FB5-8F56-24239751AEF0}" type="slidenum">
              <a:rPr lang="en-US" altLang="en-US" smtClean="0"/>
              <a:pPr/>
              <a:t>32</a:t>
            </a:fld>
            <a:endParaRPr lang="en-US" altLang="en-US"/>
          </a:p>
        </p:txBody>
      </p:sp>
      <p:pic>
        <p:nvPicPr>
          <p:cNvPr id="5" name="Picture 4">
            <a:extLst>
              <a:ext uri="{FF2B5EF4-FFF2-40B4-BE49-F238E27FC236}">
                <a16:creationId xmlns:a16="http://schemas.microsoft.com/office/drawing/2014/main" id="{4DFF8273-4219-AB4E-8DF6-726638A0013F}"/>
              </a:ext>
            </a:extLst>
          </p:cNvPr>
          <p:cNvPicPr>
            <a:picLocks noChangeAspect="1"/>
          </p:cNvPicPr>
          <p:nvPr/>
        </p:nvPicPr>
        <p:blipFill rotWithShape="1">
          <a:blip r:embed="rId2"/>
          <a:srcRect l="38836"/>
          <a:stretch/>
        </p:blipFill>
        <p:spPr>
          <a:xfrm>
            <a:off x="228600" y="1023318"/>
            <a:ext cx="4031688" cy="3709528"/>
          </a:xfrm>
          <a:prstGeom prst="rect">
            <a:avLst/>
          </a:prstGeom>
        </p:spPr>
      </p:pic>
      <p:pic>
        <p:nvPicPr>
          <p:cNvPr id="7" name="Picture 6">
            <a:extLst>
              <a:ext uri="{FF2B5EF4-FFF2-40B4-BE49-F238E27FC236}">
                <a16:creationId xmlns:a16="http://schemas.microsoft.com/office/drawing/2014/main" id="{98DE6D15-4A88-0B4C-B61A-8CB0785E8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583" y="3090644"/>
            <a:ext cx="4784617" cy="3240862"/>
          </a:xfrm>
          <a:prstGeom prst="rect">
            <a:avLst/>
          </a:prstGeom>
        </p:spPr>
      </p:pic>
      <p:sp>
        <p:nvSpPr>
          <p:cNvPr id="9" name="Rectangle 8">
            <a:extLst>
              <a:ext uri="{FF2B5EF4-FFF2-40B4-BE49-F238E27FC236}">
                <a16:creationId xmlns:a16="http://schemas.microsoft.com/office/drawing/2014/main" id="{68747A2F-3A7D-1247-80FE-E1F3022A7242}"/>
              </a:ext>
            </a:extLst>
          </p:cNvPr>
          <p:cNvSpPr/>
          <p:nvPr/>
        </p:nvSpPr>
        <p:spPr>
          <a:xfrm>
            <a:off x="1331640" y="6401578"/>
            <a:ext cx="5904656" cy="369332"/>
          </a:xfrm>
          <a:prstGeom prst="rect">
            <a:avLst/>
          </a:prstGeom>
        </p:spPr>
        <p:txBody>
          <a:bodyPr wrap="square">
            <a:spAutoFit/>
          </a:bodyPr>
          <a:lstStyle/>
          <a:p>
            <a:r>
              <a:rPr lang="en-US" dirty="0">
                <a:hlinkClick r:id="rId4"/>
              </a:rPr>
              <a:t>https://developer.nvidia.com/clara-parabricks</a:t>
            </a:r>
            <a:r>
              <a:rPr lang="en-US" dirty="0"/>
              <a:t> </a:t>
            </a:r>
          </a:p>
        </p:txBody>
      </p:sp>
      <p:sp>
        <p:nvSpPr>
          <p:cNvPr id="10" name="TextBox 9">
            <a:extLst>
              <a:ext uri="{FF2B5EF4-FFF2-40B4-BE49-F238E27FC236}">
                <a16:creationId xmlns:a16="http://schemas.microsoft.com/office/drawing/2014/main" id="{112AC7D4-C5CF-2C4F-BBF2-E8842C44D532}"/>
              </a:ext>
            </a:extLst>
          </p:cNvPr>
          <p:cNvSpPr txBox="1"/>
          <p:nvPr/>
        </p:nvSpPr>
        <p:spPr>
          <a:xfrm>
            <a:off x="2532096" y="1285621"/>
            <a:ext cx="1728192" cy="369332"/>
          </a:xfrm>
          <a:prstGeom prst="rect">
            <a:avLst/>
          </a:prstGeom>
          <a:solidFill>
            <a:srgbClr val="FFFF00"/>
          </a:solidFill>
        </p:spPr>
        <p:txBody>
          <a:bodyPr wrap="square" rtlCol="0">
            <a:spAutoFit/>
          </a:bodyPr>
          <a:lstStyle/>
          <a:p>
            <a:pPr algn="ctr"/>
            <a:r>
              <a:rPr lang="en-US" b="1" dirty="0"/>
              <a:t>GPU board(s)</a:t>
            </a:r>
          </a:p>
        </p:txBody>
      </p:sp>
    </p:spTree>
    <p:extLst>
      <p:ext uri="{BB962C8B-B14F-4D97-AF65-F5344CB8AC3E}">
        <p14:creationId xmlns:p14="http://schemas.microsoft.com/office/powerpoint/2010/main" val="323823948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B6051F-6DC2-1E48-8932-06406705D7D3}"/>
              </a:ext>
            </a:extLst>
          </p:cNvPr>
          <p:cNvSpPr>
            <a:spLocks noGrp="1"/>
          </p:cNvSpPr>
          <p:nvPr>
            <p:ph type="sldNum" sz="quarter" idx="11"/>
          </p:nvPr>
        </p:nvSpPr>
        <p:spPr/>
        <p:txBody>
          <a:bodyPr/>
          <a:lstStyle/>
          <a:p>
            <a:fld id="{018A7077-2B78-4FB5-8F56-24239751AEF0}" type="slidenum">
              <a:rPr lang="en-US" altLang="en-US" smtClean="0"/>
              <a:pPr/>
              <a:t>33</a:t>
            </a:fld>
            <a:endParaRPr lang="en-US" altLang="en-US"/>
          </a:p>
        </p:txBody>
      </p:sp>
      <p:sp>
        <p:nvSpPr>
          <p:cNvPr id="4" name="Rectangle 3">
            <a:extLst>
              <a:ext uri="{FF2B5EF4-FFF2-40B4-BE49-F238E27FC236}">
                <a16:creationId xmlns:a16="http://schemas.microsoft.com/office/drawing/2014/main" id="{21092AA6-72B5-6F4B-8113-B2A848ECCD86}"/>
              </a:ext>
            </a:extLst>
          </p:cNvPr>
          <p:cNvSpPr/>
          <p:nvPr/>
        </p:nvSpPr>
        <p:spPr>
          <a:xfrm>
            <a:off x="544809" y="2060848"/>
            <a:ext cx="8054384" cy="2862322"/>
          </a:xfrm>
          <a:prstGeom prst="rect">
            <a:avLst/>
          </a:prstGeom>
        </p:spPr>
        <p:txBody>
          <a:bodyPr wrap="none">
            <a:spAutoFit/>
          </a:bodyPr>
          <a:lstStyle/>
          <a:p>
            <a:pPr algn="ctr"/>
            <a:r>
              <a:rPr lang="en-US" sz="6000" dirty="0">
                <a:solidFill>
                  <a:srgbClr val="0000FF"/>
                </a:solidFill>
              </a:rPr>
              <a:t>Computing</a:t>
            </a:r>
            <a:r>
              <a:rPr lang="en-US" sz="6000" dirty="0"/>
              <a:t> </a:t>
            </a:r>
          </a:p>
          <a:p>
            <a:pPr algn="ctr"/>
            <a:r>
              <a:rPr lang="en-US" sz="6000" dirty="0">
                <a:solidFill>
                  <a:srgbClr val="FF0000"/>
                </a:solidFill>
              </a:rPr>
              <a:t>is Still Bottlenecked by </a:t>
            </a:r>
          </a:p>
          <a:p>
            <a:pPr algn="ctr"/>
            <a:r>
              <a:rPr lang="en-US" sz="6000" dirty="0">
                <a:solidFill>
                  <a:srgbClr val="FF0000"/>
                </a:solidFill>
              </a:rPr>
              <a:t>Data Movement</a:t>
            </a:r>
          </a:p>
        </p:txBody>
      </p:sp>
    </p:spTree>
    <p:extLst>
      <p:ext uri="{BB962C8B-B14F-4D97-AF65-F5344CB8AC3E}">
        <p14:creationId xmlns:p14="http://schemas.microsoft.com/office/powerpoint/2010/main" val="242239598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E94EA-65DA-944F-82F7-24A0BB546102}"/>
              </a:ext>
            </a:extLst>
          </p:cNvPr>
          <p:cNvSpPr>
            <a:spLocks noGrp="1"/>
          </p:cNvSpPr>
          <p:nvPr>
            <p:ph type="title"/>
          </p:nvPr>
        </p:nvSpPr>
        <p:spPr/>
        <p:txBody>
          <a:bodyPr/>
          <a:lstStyle/>
          <a:p>
            <a:r>
              <a:rPr lang="en-US" sz="3600" dirty="0"/>
              <a:t>Adoption Challenges of Hardware Accelerators</a:t>
            </a:r>
          </a:p>
        </p:txBody>
      </p:sp>
      <p:sp>
        <p:nvSpPr>
          <p:cNvPr id="5" name="Content Placeholder 4">
            <a:extLst>
              <a:ext uri="{FF2B5EF4-FFF2-40B4-BE49-F238E27FC236}">
                <a16:creationId xmlns:a16="http://schemas.microsoft.com/office/drawing/2014/main" id="{632F8FFC-24D2-CF41-9E13-0504C41B518D}"/>
              </a:ext>
            </a:extLst>
          </p:cNvPr>
          <p:cNvSpPr>
            <a:spLocks noGrp="1"/>
          </p:cNvSpPr>
          <p:nvPr>
            <p:ph idx="1"/>
          </p:nvPr>
        </p:nvSpPr>
        <p:spPr>
          <a:xfrm>
            <a:off x="179512" y="908720"/>
            <a:ext cx="8915400" cy="5267672"/>
          </a:xfrm>
        </p:spPr>
        <p:txBody>
          <a:bodyPr/>
          <a:lstStyle/>
          <a:p>
            <a:r>
              <a:rPr lang="en-US" dirty="0"/>
              <a:t>Accelerate the </a:t>
            </a:r>
            <a:r>
              <a:rPr lang="en-US" dirty="0">
                <a:solidFill>
                  <a:srgbClr val="FF0000"/>
                </a:solidFill>
              </a:rPr>
              <a:t>entire read mapping </a:t>
            </a:r>
            <a:r>
              <a:rPr lang="en-US" dirty="0"/>
              <a:t>process rather than its </a:t>
            </a:r>
            <a:r>
              <a:rPr lang="en-US" dirty="0">
                <a:solidFill>
                  <a:srgbClr val="FF0000"/>
                </a:solidFill>
              </a:rPr>
              <a:t>individual</a:t>
            </a:r>
            <a:r>
              <a:rPr lang="en-US" dirty="0"/>
              <a:t> steps (</a:t>
            </a:r>
            <a:r>
              <a:rPr lang="en-US" dirty="0">
                <a:solidFill>
                  <a:srgbClr val="0000FF"/>
                </a:solidFill>
              </a:rPr>
              <a:t>Amdahl’s law</a:t>
            </a:r>
            <a:r>
              <a:rPr lang="en-US" dirty="0"/>
              <a:t>)</a:t>
            </a:r>
          </a:p>
          <a:p>
            <a:endParaRPr lang="en-US" sz="2000" dirty="0"/>
          </a:p>
          <a:p>
            <a:r>
              <a:rPr lang="en-US" dirty="0"/>
              <a:t>Reduce the high amount of </a:t>
            </a:r>
            <a:r>
              <a:rPr lang="en-US" dirty="0">
                <a:solidFill>
                  <a:srgbClr val="FF0000"/>
                </a:solidFill>
              </a:rPr>
              <a:t>data movement</a:t>
            </a:r>
          </a:p>
          <a:p>
            <a:pPr lvl="1"/>
            <a:r>
              <a:rPr lang="en-US" dirty="0"/>
              <a:t>Working directly on </a:t>
            </a:r>
            <a:r>
              <a:rPr lang="en-US" dirty="0">
                <a:solidFill>
                  <a:srgbClr val="FF0000"/>
                </a:solidFill>
              </a:rPr>
              <a:t>compressed</a:t>
            </a:r>
            <a:r>
              <a:rPr lang="en-US" dirty="0"/>
              <a:t> data</a:t>
            </a:r>
          </a:p>
          <a:p>
            <a:pPr lvl="1"/>
            <a:r>
              <a:rPr lang="en-US" dirty="0"/>
              <a:t>Filter out </a:t>
            </a:r>
            <a:r>
              <a:rPr lang="en-US" dirty="0">
                <a:solidFill>
                  <a:srgbClr val="FF0000"/>
                </a:solidFill>
              </a:rPr>
              <a:t>unlikely-reused data </a:t>
            </a:r>
            <a:r>
              <a:rPr lang="en-US" dirty="0"/>
              <a:t>at the very first component of the compute system</a:t>
            </a:r>
          </a:p>
          <a:p>
            <a:pPr lvl="1"/>
            <a:endParaRPr lang="en-US" sz="2000" dirty="0"/>
          </a:p>
          <a:p>
            <a:r>
              <a:rPr lang="en-US" dirty="0"/>
              <a:t>Develop </a:t>
            </a:r>
            <a:r>
              <a:rPr lang="en-US" dirty="0">
                <a:solidFill>
                  <a:srgbClr val="FF0000"/>
                </a:solidFill>
              </a:rPr>
              <a:t>flexible</a:t>
            </a:r>
            <a:r>
              <a:rPr lang="en-US" dirty="0"/>
              <a:t> hardware architectures that do NOT conservatively </a:t>
            </a:r>
            <a:r>
              <a:rPr lang="en-US" b="1" dirty="0"/>
              <a:t>limit the range </a:t>
            </a:r>
            <a:r>
              <a:rPr lang="en-US" dirty="0"/>
              <a:t>of supported </a:t>
            </a:r>
            <a:r>
              <a:rPr lang="en-US" dirty="0">
                <a:solidFill>
                  <a:srgbClr val="FF0000"/>
                </a:solidFill>
              </a:rPr>
              <a:t>parameter values </a:t>
            </a:r>
            <a:r>
              <a:rPr lang="en-US" dirty="0"/>
              <a:t>at design time</a:t>
            </a:r>
          </a:p>
          <a:p>
            <a:endParaRPr lang="en-US" sz="2000" dirty="0"/>
          </a:p>
          <a:p>
            <a:r>
              <a:rPr lang="en-US" dirty="0"/>
              <a:t>Adapt existing genomic </a:t>
            </a:r>
            <a:r>
              <a:rPr lang="en-US" dirty="0">
                <a:solidFill>
                  <a:srgbClr val="FF0000"/>
                </a:solidFill>
              </a:rPr>
              <a:t>data formats </a:t>
            </a:r>
            <a:r>
              <a:rPr lang="en-US" dirty="0"/>
              <a:t>for hardware accelerators or develop more </a:t>
            </a:r>
            <a:r>
              <a:rPr lang="en-US" dirty="0">
                <a:solidFill>
                  <a:srgbClr val="FF0000"/>
                </a:solidFill>
              </a:rPr>
              <a:t>efficient file formats</a:t>
            </a:r>
            <a:endParaRPr lang="en-US" dirty="0"/>
          </a:p>
          <a:p>
            <a:endParaRPr lang="en-US" dirty="0"/>
          </a:p>
        </p:txBody>
      </p:sp>
      <p:sp>
        <p:nvSpPr>
          <p:cNvPr id="3" name="Slide Number Placeholder 2">
            <a:extLst>
              <a:ext uri="{FF2B5EF4-FFF2-40B4-BE49-F238E27FC236}">
                <a16:creationId xmlns:a16="http://schemas.microsoft.com/office/drawing/2014/main" id="{AE978B3C-B743-5848-89C9-38AF038428FE}"/>
              </a:ext>
            </a:extLst>
          </p:cNvPr>
          <p:cNvSpPr>
            <a:spLocks noGrp="1"/>
          </p:cNvSpPr>
          <p:nvPr>
            <p:ph type="sldNum" sz="quarter" idx="11"/>
          </p:nvPr>
        </p:nvSpPr>
        <p:spPr/>
        <p:txBody>
          <a:bodyPr/>
          <a:lstStyle/>
          <a:p>
            <a:fld id="{018A7077-2B78-4FB5-8F56-24239751AEF0}" type="slidenum">
              <a:rPr lang="en-US" altLang="en-US" smtClean="0"/>
              <a:pPr/>
              <a:t>34</a:t>
            </a:fld>
            <a:endParaRPr lang="en-US" altLang="en-US"/>
          </a:p>
        </p:txBody>
      </p:sp>
    </p:spTree>
    <p:extLst>
      <p:ext uri="{BB962C8B-B14F-4D97-AF65-F5344CB8AC3E}">
        <p14:creationId xmlns:p14="http://schemas.microsoft.com/office/powerpoint/2010/main" val="421104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365BA-9BFC-4E4E-90E5-F8A04DEC9A61}"/>
              </a:ext>
            </a:extLst>
          </p:cNvPr>
          <p:cNvSpPr>
            <a:spLocks noGrp="1"/>
          </p:cNvSpPr>
          <p:nvPr>
            <p:ph type="title"/>
          </p:nvPr>
        </p:nvSpPr>
        <p:spPr/>
        <p:txBody>
          <a:bodyPr/>
          <a:lstStyle/>
          <a:p>
            <a:r>
              <a:rPr lang="en-US" sz="3600" dirty="0"/>
              <a:t>Adoption Challenges of Hardware Accelerators</a:t>
            </a:r>
          </a:p>
        </p:txBody>
      </p:sp>
      <p:sp>
        <p:nvSpPr>
          <p:cNvPr id="3" name="Content Placeholder 2">
            <a:extLst>
              <a:ext uri="{FF2B5EF4-FFF2-40B4-BE49-F238E27FC236}">
                <a16:creationId xmlns:a16="http://schemas.microsoft.com/office/drawing/2014/main" id="{1D31FA1A-83A6-B540-8989-98CDB328963F}"/>
              </a:ext>
            </a:extLst>
          </p:cNvPr>
          <p:cNvSpPr>
            <a:spLocks noGrp="1"/>
          </p:cNvSpPr>
          <p:nvPr>
            <p:ph idx="1"/>
          </p:nvPr>
        </p:nvSpPr>
        <p:spPr>
          <a:xfrm>
            <a:off x="228600" y="1052736"/>
            <a:ext cx="8610600" cy="5195664"/>
          </a:xfrm>
        </p:spPr>
        <p:txBody>
          <a:bodyPr/>
          <a:lstStyle/>
          <a:p>
            <a:r>
              <a:rPr lang="en-US" dirty="0"/>
              <a:t>Maintaining the same (or better) </a:t>
            </a:r>
            <a:r>
              <a:rPr lang="en-US" dirty="0">
                <a:solidFill>
                  <a:srgbClr val="FF0000"/>
                </a:solidFill>
              </a:rPr>
              <a:t>accuracy/sensitivity </a:t>
            </a:r>
            <a:r>
              <a:rPr lang="en-US" dirty="0"/>
              <a:t>of the output results of the </a:t>
            </a:r>
            <a:r>
              <a:rPr lang="en-US" dirty="0">
                <a:solidFill>
                  <a:srgbClr val="FF0000"/>
                </a:solidFill>
              </a:rPr>
              <a:t>software</a:t>
            </a:r>
            <a:r>
              <a:rPr lang="en-US" dirty="0"/>
              <a:t> version</a:t>
            </a:r>
          </a:p>
          <a:p>
            <a:pPr lvl="1"/>
            <a:r>
              <a:rPr lang="en-US" dirty="0"/>
              <a:t>Using </a:t>
            </a:r>
            <a:r>
              <a:rPr lang="en-US" dirty="0">
                <a:solidFill>
                  <a:srgbClr val="FF0000"/>
                </a:solidFill>
              </a:rPr>
              <a:t>heuristic</a:t>
            </a:r>
            <a:r>
              <a:rPr lang="en-US" dirty="0"/>
              <a:t> algorithms to gain speedup!</a:t>
            </a:r>
          </a:p>
          <a:p>
            <a:pPr lvl="1"/>
            <a:endParaRPr lang="en-US" dirty="0"/>
          </a:p>
          <a:p>
            <a:r>
              <a:rPr lang="en-US" dirty="0"/>
              <a:t>High hardware </a:t>
            </a:r>
            <a:r>
              <a:rPr lang="en-US" dirty="0">
                <a:solidFill>
                  <a:srgbClr val="FF0000"/>
                </a:solidFill>
              </a:rPr>
              <a:t>cost</a:t>
            </a:r>
          </a:p>
          <a:p>
            <a:endParaRPr lang="en-US" dirty="0"/>
          </a:p>
          <a:p>
            <a:r>
              <a:rPr lang="en-US" dirty="0"/>
              <a:t>Long </a:t>
            </a:r>
            <a:r>
              <a:rPr lang="en-US" dirty="0">
                <a:solidFill>
                  <a:srgbClr val="FF0000"/>
                </a:solidFill>
              </a:rPr>
              <a:t>development life-cycle </a:t>
            </a:r>
            <a:r>
              <a:rPr lang="en-US" dirty="0"/>
              <a:t>for FPGA platforms</a:t>
            </a:r>
          </a:p>
        </p:txBody>
      </p:sp>
      <p:sp>
        <p:nvSpPr>
          <p:cNvPr id="4" name="Slide Number Placeholder 3">
            <a:extLst>
              <a:ext uri="{FF2B5EF4-FFF2-40B4-BE49-F238E27FC236}">
                <a16:creationId xmlns:a16="http://schemas.microsoft.com/office/drawing/2014/main" id="{05E728FE-4BF5-5D46-9326-BEB8BEF35E40}"/>
              </a:ext>
            </a:extLst>
          </p:cNvPr>
          <p:cNvSpPr>
            <a:spLocks noGrp="1"/>
          </p:cNvSpPr>
          <p:nvPr>
            <p:ph type="sldNum" sz="quarter" idx="11"/>
          </p:nvPr>
        </p:nvSpPr>
        <p:spPr/>
        <p:txBody>
          <a:bodyPr/>
          <a:lstStyle/>
          <a:p>
            <a:fld id="{323594FA-E141-4234-AE05-360401972BE7}" type="slidenum">
              <a:rPr lang="en-US" altLang="en-US" smtClean="0"/>
              <a:pPr/>
              <a:t>35</a:t>
            </a:fld>
            <a:endParaRPr lang="en-US" altLang="en-US"/>
          </a:p>
        </p:txBody>
      </p:sp>
    </p:spTree>
    <p:extLst>
      <p:ext uri="{BB962C8B-B14F-4D97-AF65-F5344CB8AC3E}">
        <p14:creationId xmlns:p14="http://schemas.microsoft.com/office/powerpoint/2010/main" val="117554128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Read Mapping Going Next?</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srgbClr val="000000"/>
                </a:solidFill>
              </a:rPr>
              <a:pPr/>
              <a:t>36</a:t>
            </a:fld>
            <a:endParaRPr lang="en-US" altLang="en-US">
              <a:solidFill>
                <a:srgbClr val="000000"/>
              </a:solidFill>
            </a:endParaRPr>
          </a:p>
        </p:txBody>
      </p:sp>
      <p:pic>
        <p:nvPicPr>
          <p:cNvPr id="93198" name="Picture 14" descr="Image result for blood sample"/>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5148064" y="1020695"/>
            <a:ext cx="3762447" cy="16561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134559"/>
            <a:ext cx="9144000" cy="2246769"/>
          </a:xfrm>
          <a:prstGeom prst="rect">
            <a:avLst/>
          </a:prstGeom>
        </p:spPr>
        <p:txBody>
          <a:bodyPr wrap="square">
            <a:spAutoFit/>
          </a:bodyPr>
          <a:lstStyle/>
          <a:p>
            <a:pPr algn="ctr"/>
            <a:r>
              <a:rPr lang="en-US" sz="1400" dirty="0">
                <a:solidFill>
                  <a:srgbClr val="5F5F5F"/>
                </a:solidFill>
                <a:latin typeface="Calibri" panose="020F0502020204030204" pitchFamily="34" charset="0"/>
                <a:cs typeface="Calibri" panose="020F0502020204030204" pitchFamily="34" charset="0"/>
              </a:rPr>
              <a:t>&gt;CCTCCTCAGTGCCACCCAGCCCACTGGCAGCTCCCAAACAGGCTCTTATTAAAACACCCTGTTCCCTGCCCCTTGGAGTGAGGTGTCAAGGACCTAAACTAAAAAAAAAAAAAGAAAAAGAAAAGAAAAAGAATTTAAAATTTAAGTAATTCTTTGAAAAAAACTAATTTCTAAGCTTCTTCATGTCAAGGACCTAATGTGCTAAACAGCACTTTTTTGACCATTATTTTGGATCTGAAAGAAATCAAGAATAAATGAAGGACTTGATACATTGGAAGAGGAGAGTCAAGGACCTACAGAAAAAAAAAAAAAAGAAAAAGAAAAGAAAAAGA</a:t>
            </a:r>
            <a:r>
              <a:rPr lang="en-US" sz="1400" b="1" dirty="0">
                <a:solidFill>
                  <a:srgbClr val="FF0000"/>
                </a:solidFill>
                <a:latin typeface="Calibri" panose="020F0502020204030204" pitchFamily="34" charset="0"/>
                <a:cs typeface="Calibri" panose="020F0502020204030204" pitchFamily="34" charset="0"/>
              </a:rPr>
              <a:t>A</a:t>
            </a:r>
            <a:r>
              <a:rPr lang="en-US" sz="1400" dirty="0">
                <a:solidFill>
                  <a:srgbClr val="5F5F5F"/>
                </a:solidFill>
                <a:latin typeface="Calibri" panose="020F0502020204030204" pitchFamily="34" charset="0"/>
                <a:cs typeface="Calibri" panose="020F0502020204030204" pitchFamily="34" charset="0"/>
              </a:rPr>
              <a:t>TTTAAAATTTAAGTAATTCTTTGAAAAAAACTAATTTCTAAGCTTCTT</a:t>
            </a:r>
            <a:r>
              <a:rPr lang="en-US" sz="1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
            </a:r>
            <a:r>
              <a:rPr lang="en-US" sz="1400" dirty="0">
                <a:solidFill>
                  <a:srgbClr val="5F5F5F"/>
                </a:solidFill>
                <a:latin typeface="Calibri" panose="020F0502020204030204" pitchFamily="34" charset="0"/>
                <a:cs typeface="Calibri" panose="020F0502020204030204" pitchFamily="34" charset="0"/>
              </a:rPr>
              <a:t>ATGTCAAGGACCTAATGTCTGTGTTGCAGGTCTTCTTGCATTTCCCTGTCAAAAGAAAAAGAATTTAAAATTTAAGTAATTCTTTGAAAAAAACTAATTTCTAAGCTTCTTCATGTCAAGGACCTAATGTCAGGCCAAGAGTTGCAAAAAAAAAAAAAGAAAAAGAAAAGAAAAAGAATTTAAAATTTA</a:t>
            </a:r>
            <a:r>
              <a:rPr lang="en-US" sz="1400"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AGTAATTCTTTGAAAAAAACTAATTTCTAAGCTTCTTCAT</a:t>
            </a:r>
            <a:r>
              <a:rPr lang="en-US" sz="1400" dirty="0">
                <a:solidFill>
                  <a:srgbClr val="5F5F5F"/>
                </a:solidFill>
                <a:latin typeface="Calibri" panose="020F0502020204030204" pitchFamily="34" charset="0"/>
                <a:cs typeface="Calibri" panose="020F0502020204030204" pitchFamily="34" charset="0"/>
              </a:rPr>
              <a:t>GTCAAGGACCTAATGTAGCCAGAATGGTTGTGGGATGGGAGCCTCTGTGGACCGACCAGGTAGCTCTCTTTTCCACACTGTAGTCTCAAAGCTTCTTCATGTGGTTTCTCTGAGTGAAAAAAAAAAAAAGAAAAAGAAAAGAAAAAGAATTTAAAATTTAAGTAATTCTTTGAAAAAAACTAATTTCTAAGCTT</a:t>
            </a:r>
            <a:r>
              <a:rPr lang="en-US" sz="1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t>
            </a:r>
            <a:r>
              <a:rPr lang="en-US" sz="1400" dirty="0">
                <a:solidFill>
                  <a:srgbClr val="5F5F5F"/>
                </a:solidFill>
                <a:latin typeface="Calibri" panose="020F0502020204030204" pitchFamily="34" charset="0"/>
                <a:cs typeface="Calibri" panose="020F0502020204030204" pitchFamily="34" charset="0"/>
              </a:rPr>
              <a:t>TTCATGTCAAGGACCTAATGTAGCTATACTGAACGTTATCTAGGGGAAAGATTGAAGGGGAGCTCTAAGGTCAACACACCACCACTTCCCAGAAAGCTTCTTCA……</a:t>
            </a:r>
          </a:p>
        </p:txBody>
      </p:sp>
      <p:sp>
        <p:nvSpPr>
          <p:cNvPr id="11" name="Rectangle 10"/>
          <p:cNvSpPr/>
          <p:nvPr/>
        </p:nvSpPr>
        <p:spPr>
          <a:xfrm>
            <a:off x="467544" y="2738190"/>
            <a:ext cx="5760640" cy="954107"/>
          </a:xfrm>
          <a:prstGeom prst="rect">
            <a:avLst/>
          </a:prstGeom>
        </p:spPr>
        <p:txBody>
          <a:bodyPr wrap="square">
            <a:spAutoFit/>
          </a:bodyPr>
          <a:lstStyle/>
          <a:p>
            <a:pPr marL="0" lvl="1"/>
            <a:r>
              <a:rPr lang="en-US" sz="2800" dirty="0">
                <a:solidFill>
                  <a:srgbClr val="0000FF"/>
                </a:solidFill>
              </a:rPr>
              <a:t>machine gives the </a:t>
            </a:r>
            <a:r>
              <a:rPr lang="en-US" sz="2800" b="1" dirty="0">
                <a:solidFill>
                  <a:srgbClr val="0000FF"/>
                </a:solidFill>
              </a:rPr>
              <a:t>complete sequence</a:t>
            </a:r>
            <a:r>
              <a:rPr lang="en-US" sz="2800" dirty="0">
                <a:solidFill>
                  <a:srgbClr val="0000FF"/>
                </a:solidFill>
              </a:rPr>
              <a:t> of genome as output</a:t>
            </a:r>
          </a:p>
        </p:txBody>
      </p:sp>
      <p:pic>
        <p:nvPicPr>
          <p:cNvPr id="94213" name="Picture 5" descr="Image result for arrow"/>
          <p:cNvPicPr>
            <a:picLocks noChangeAspect="1" noChangeArrowheads="1"/>
          </p:cNvPicPr>
          <p:nvPr/>
        </p:nvPicPr>
        <p:blipFill>
          <a:blip r:embed="rId4" cstate="print">
            <a:duotone>
              <a:prstClr val="black"/>
              <a:srgbClr val="00B0F0">
                <a:tint val="45000"/>
                <a:satMod val="400000"/>
              </a:srgbClr>
            </a:duotone>
            <a:extLst>
              <a:ext uri="{28A0092B-C50C-407E-A947-70E740481C1C}">
                <a14:useLocalDpi xmlns:a14="http://schemas.microsoft.com/office/drawing/2010/main"/>
              </a:ext>
            </a:extLst>
          </a:blip>
          <a:srcRect/>
          <a:stretch>
            <a:fillRect/>
          </a:stretch>
        </p:blipFill>
        <p:spPr bwMode="auto">
          <a:xfrm rot="7342003">
            <a:off x="6709634" y="2792735"/>
            <a:ext cx="1199184" cy="11991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35260" y="1916832"/>
            <a:ext cx="1611339" cy="1015663"/>
          </a:xfrm>
          <a:prstGeom prst="rect">
            <a:avLst/>
          </a:prstGeom>
        </p:spPr>
        <p:txBody>
          <a:bodyPr wrap="none">
            <a:spAutoFit/>
          </a:bodyPr>
          <a:lstStyle/>
          <a:p>
            <a:r>
              <a:rPr lang="en-US" sz="6000" b="1" dirty="0">
                <a:solidFill>
                  <a:srgbClr val="C00000"/>
                </a:solidFill>
                <a:effectLst>
                  <a:outerShdw blurRad="38100" dist="38100" dir="2700000" algn="tl">
                    <a:srgbClr val="000000">
                      <a:alpha val="43137"/>
                    </a:srgbClr>
                  </a:outerShdw>
                </a:effectLst>
              </a:rPr>
              <a:t>NO</a:t>
            </a:r>
            <a:r>
              <a:rPr lang="en-US" sz="6000" dirty="0">
                <a:solidFill>
                  <a:srgbClr val="000000"/>
                </a:solidFill>
                <a:effectLst>
                  <a:outerShdw blurRad="38100" dist="38100" dir="2700000" algn="tl">
                    <a:srgbClr val="000000">
                      <a:alpha val="43137"/>
                    </a:srgbClr>
                  </a:outerShdw>
                </a:effectLst>
              </a:rPr>
              <a:t> </a:t>
            </a:r>
            <a:endParaRPr lang="en-US" sz="6000" dirty="0">
              <a:solidFill>
                <a:srgbClr val="000000"/>
              </a:solidFill>
            </a:endParaRPr>
          </a:p>
        </p:txBody>
      </p:sp>
      <p:sp>
        <p:nvSpPr>
          <p:cNvPr id="8" name="TextBox 7">
            <a:extLst>
              <a:ext uri="{FF2B5EF4-FFF2-40B4-BE49-F238E27FC236}">
                <a16:creationId xmlns:a16="http://schemas.microsoft.com/office/drawing/2014/main" id="{A570FFA4-13D7-2C4C-9215-1B53EB0681F3}"/>
              </a:ext>
            </a:extLst>
          </p:cNvPr>
          <p:cNvSpPr txBox="1"/>
          <p:nvPr/>
        </p:nvSpPr>
        <p:spPr>
          <a:xfrm>
            <a:off x="179512" y="4325307"/>
            <a:ext cx="5622567" cy="523220"/>
          </a:xfrm>
          <a:prstGeom prst="rect">
            <a:avLst/>
          </a:prstGeom>
          <a:solidFill>
            <a:srgbClr val="FFFF00"/>
          </a:solidFill>
        </p:spPr>
        <p:txBody>
          <a:bodyPr wrap="square" rtlCol="0" anchor="ctr">
            <a:spAutoFit/>
          </a:bodyPr>
          <a:lstStyle/>
          <a:p>
            <a:r>
              <a:rPr lang="en-US" sz="2800" dirty="0"/>
              <a:t>What if we have such a machine?!</a:t>
            </a:r>
          </a:p>
        </p:txBody>
      </p:sp>
      <p:sp>
        <p:nvSpPr>
          <p:cNvPr id="14" name="TextBox 13">
            <a:extLst>
              <a:ext uri="{FF2B5EF4-FFF2-40B4-BE49-F238E27FC236}">
                <a16:creationId xmlns:a16="http://schemas.microsoft.com/office/drawing/2014/main" id="{A89D2D8B-C41E-CA49-AD03-1F0C7F13054D}"/>
              </a:ext>
            </a:extLst>
          </p:cNvPr>
          <p:cNvSpPr txBox="1"/>
          <p:nvPr/>
        </p:nvSpPr>
        <p:spPr>
          <a:xfrm>
            <a:off x="481643" y="4968596"/>
            <a:ext cx="8430879" cy="830997"/>
          </a:xfrm>
          <a:prstGeom prst="rect">
            <a:avLst/>
          </a:prstGeom>
          <a:solidFill>
            <a:srgbClr val="FFFF00"/>
          </a:solidFill>
        </p:spPr>
        <p:txBody>
          <a:bodyPr wrap="square" rtlCol="0" anchor="ctr">
            <a:spAutoFit/>
          </a:bodyPr>
          <a:lstStyle/>
          <a:p>
            <a:r>
              <a:rPr lang="en-US" sz="2400" dirty="0"/>
              <a:t>Think about comparing large genomes together as in whole-genome alignment, metagenomics, </a:t>
            </a:r>
            <a:r>
              <a:rPr lang="en-US" sz="2400" dirty="0" err="1"/>
              <a:t>pangenomics</a:t>
            </a:r>
            <a:r>
              <a:rPr lang="en-US" sz="2400" dirty="0"/>
              <a:t>, …</a:t>
            </a:r>
          </a:p>
        </p:txBody>
      </p:sp>
    </p:spTree>
    <p:extLst>
      <p:ext uri="{BB962C8B-B14F-4D97-AF65-F5344CB8AC3E}">
        <p14:creationId xmlns:p14="http://schemas.microsoft.com/office/powerpoint/2010/main" val="184973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FB50-7F67-1E4E-ABB7-2B83864621E6}"/>
              </a:ext>
            </a:extLst>
          </p:cNvPr>
          <p:cNvSpPr>
            <a:spLocks noGrp="1"/>
          </p:cNvSpPr>
          <p:nvPr>
            <p:ph type="title"/>
          </p:nvPr>
        </p:nvSpPr>
        <p:spPr/>
        <p:txBody>
          <a:bodyPr/>
          <a:lstStyle/>
          <a:p>
            <a:r>
              <a:rPr lang="en-US" dirty="0"/>
              <a:t>Open Questions</a:t>
            </a:r>
          </a:p>
        </p:txBody>
      </p:sp>
      <p:sp>
        <p:nvSpPr>
          <p:cNvPr id="3" name="Content Placeholder 2">
            <a:extLst>
              <a:ext uri="{FF2B5EF4-FFF2-40B4-BE49-F238E27FC236}">
                <a16:creationId xmlns:a16="http://schemas.microsoft.com/office/drawing/2014/main" id="{E5B27D61-E101-B247-A99C-646B0DF49C5E}"/>
              </a:ext>
            </a:extLst>
          </p:cNvPr>
          <p:cNvSpPr>
            <a:spLocks noGrp="1"/>
          </p:cNvSpPr>
          <p:nvPr>
            <p:ph idx="1"/>
          </p:nvPr>
        </p:nvSpPr>
        <p:spPr>
          <a:xfrm>
            <a:off x="24036" y="908720"/>
            <a:ext cx="9095928" cy="5339680"/>
          </a:xfrm>
        </p:spPr>
        <p:txBody>
          <a:bodyPr/>
          <a:lstStyle/>
          <a:p>
            <a:endParaRPr lang="en-US" dirty="0">
              <a:solidFill>
                <a:srgbClr val="0000FF"/>
              </a:solidFill>
            </a:endParaRPr>
          </a:p>
          <a:p>
            <a:pPr marL="0" indent="0" algn="ctr">
              <a:lnSpc>
                <a:spcPct val="150000"/>
              </a:lnSpc>
              <a:buNone/>
            </a:pPr>
            <a:r>
              <a:rPr lang="en-US" sz="4000" dirty="0">
                <a:solidFill>
                  <a:srgbClr val="FF0000"/>
                </a:solidFill>
              </a:rPr>
              <a:t>How and where to enable</a:t>
            </a:r>
          </a:p>
          <a:p>
            <a:pPr marL="0" indent="0" algn="ctr">
              <a:lnSpc>
                <a:spcPct val="150000"/>
              </a:lnSpc>
              <a:buNone/>
            </a:pPr>
            <a:r>
              <a:rPr lang="en-US" sz="4000" dirty="0">
                <a:solidFill>
                  <a:srgbClr val="0000FF"/>
                </a:solidFill>
              </a:rPr>
              <a:t>fast, accurate, cheap, </a:t>
            </a:r>
          </a:p>
          <a:p>
            <a:pPr marL="0" indent="0" algn="ctr">
              <a:lnSpc>
                <a:spcPct val="150000"/>
              </a:lnSpc>
              <a:buNone/>
            </a:pPr>
            <a:r>
              <a:rPr lang="en-US" sz="4000" dirty="0">
                <a:solidFill>
                  <a:srgbClr val="0000FF"/>
                </a:solidFill>
              </a:rPr>
              <a:t>privacy-preserving, and exabyte-scale analysis of genomic data?</a:t>
            </a:r>
          </a:p>
          <a:p>
            <a:endParaRPr lang="en-US" dirty="0">
              <a:solidFill>
                <a:srgbClr val="0000FF"/>
              </a:solidFill>
            </a:endParaRPr>
          </a:p>
        </p:txBody>
      </p:sp>
      <p:sp>
        <p:nvSpPr>
          <p:cNvPr id="4" name="Slide Number Placeholder 3">
            <a:extLst>
              <a:ext uri="{FF2B5EF4-FFF2-40B4-BE49-F238E27FC236}">
                <a16:creationId xmlns:a16="http://schemas.microsoft.com/office/drawing/2014/main" id="{A29A5FD5-D121-B048-A11C-F4D778CD1280}"/>
              </a:ext>
            </a:extLst>
          </p:cNvPr>
          <p:cNvSpPr>
            <a:spLocks noGrp="1"/>
          </p:cNvSpPr>
          <p:nvPr>
            <p:ph type="sldNum" sz="quarter" idx="11"/>
          </p:nvPr>
        </p:nvSpPr>
        <p:spPr/>
        <p:txBody>
          <a:bodyPr/>
          <a:lstStyle/>
          <a:p>
            <a:fld id="{323594FA-E141-4234-AE05-360401972BE7}" type="slidenum">
              <a:rPr lang="en-US" altLang="en-US" smtClean="0"/>
              <a:pPr/>
              <a:t>37</a:t>
            </a:fld>
            <a:endParaRPr lang="en-US" altLang="en-US"/>
          </a:p>
        </p:txBody>
      </p:sp>
    </p:spTree>
    <p:extLst>
      <p:ext uri="{BB962C8B-B14F-4D97-AF65-F5344CB8AC3E}">
        <p14:creationId xmlns:p14="http://schemas.microsoft.com/office/powerpoint/2010/main" val="1801328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a:extLst>
              <a:ext uri="{FF2B5EF4-FFF2-40B4-BE49-F238E27FC236}">
                <a16:creationId xmlns:a16="http://schemas.microsoft.com/office/drawing/2014/main" id="{9EAABA1E-DD40-6843-AC72-F56D3948834A}"/>
              </a:ext>
            </a:extLst>
          </p:cNvPr>
          <p:cNvSpPr>
            <a:spLocks noGrp="1"/>
          </p:cNvSpPr>
          <p:nvPr>
            <p:ph type="title"/>
          </p:nvPr>
        </p:nvSpPr>
        <p:spPr>
          <a:xfrm>
            <a:off x="60040" y="152400"/>
            <a:ext cx="9023920" cy="1066800"/>
          </a:xfrm>
        </p:spPr>
        <p:txBody>
          <a:bodyPr/>
          <a:lstStyle/>
          <a:p>
            <a:pPr algn="ctr"/>
            <a:r>
              <a:rPr lang="en-US" altLang="en-US" sz="3600">
                <a:ea typeface="ＭＳ Ｐゴシック" panose="020B0600070205080204" pitchFamily="34" charset="-128"/>
              </a:rPr>
              <a:t>Processing Genomic Data Where it Makes Sense</a:t>
            </a:r>
          </a:p>
        </p:txBody>
      </p:sp>
      <p:sp>
        <p:nvSpPr>
          <p:cNvPr id="360450" name="Slide Number Placeholder 3">
            <a:extLst>
              <a:ext uri="{FF2B5EF4-FFF2-40B4-BE49-F238E27FC236}">
                <a16:creationId xmlns:a16="http://schemas.microsoft.com/office/drawing/2014/main" id="{5F852E38-8A72-BC49-9763-8630BFCB4C3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fld id="{B715EB2B-61BA-4545-BE8D-A633012E4E3E}" type="slidenum">
              <a:rPr lang="en-US" altLang="en-US" sz="1600" smtClean="0">
                <a:solidFill>
                  <a:srgbClr val="000000"/>
                </a:solidFill>
                <a:latin typeface="Garamond" panose="02020404030301010803" pitchFamily="18" charset="0"/>
              </a:rPr>
              <a:pPr>
                <a:spcBef>
                  <a:spcPct val="0"/>
                </a:spcBef>
                <a:buClrTx/>
                <a:buSzTx/>
                <a:buFontTx/>
                <a:buNone/>
              </a:pPr>
              <a:t>38</a:t>
            </a:fld>
            <a:endParaRPr lang="en-US" altLang="en-US" sz="1600">
              <a:solidFill>
                <a:srgbClr val="000000"/>
              </a:solidFill>
              <a:latin typeface="Garamond" panose="02020404030301010803" pitchFamily="18" charset="0"/>
            </a:endParaRPr>
          </a:p>
        </p:txBody>
      </p:sp>
      <p:pic>
        <p:nvPicPr>
          <p:cNvPr id="360451" name="Picture 4">
            <a:extLst>
              <a:ext uri="{FF2B5EF4-FFF2-40B4-BE49-F238E27FC236}">
                <a16:creationId xmlns:a16="http://schemas.microsoft.com/office/drawing/2014/main" id="{E7CA1F88-2EED-724D-A84F-358284B262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57935" y="3621088"/>
            <a:ext cx="15240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52" name="Picture 23" descr="http://i.ehow.com/images/a04/ac/qb/format-hard-drive-xp-800X800.jpg">
            <a:extLst>
              <a:ext uri="{FF2B5EF4-FFF2-40B4-BE49-F238E27FC236}">
                <a16:creationId xmlns:a16="http://schemas.microsoft.com/office/drawing/2014/main" id="{30BE2D26-297A-3848-A90E-41AA161AEEE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166144">
            <a:off x="7800183" y="4515891"/>
            <a:ext cx="1276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0454" name="Group 47">
            <a:extLst>
              <a:ext uri="{FF2B5EF4-FFF2-40B4-BE49-F238E27FC236}">
                <a16:creationId xmlns:a16="http://schemas.microsoft.com/office/drawing/2014/main" id="{7FEC585B-22AF-BA43-8D35-C883D821EFE5}"/>
              </a:ext>
            </a:extLst>
          </p:cNvPr>
          <p:cNvGrpSpPr>
            <a:grpSpLocks/>
          </p:cNvGrpSpPr>
          <p:nvPr/>
        </p:nvGrpSpPr>
        <p:grpSpPr bwMode="auto">
          <a:xfrm>
            <a:off x="221922" y="4941163"/>
            <a:ext cx="2441575" cy="1484474"/>
            <a:chOff x="4862640" y="4774407"/>
            <a:chExt cx="2441368" cy="1484588"/>
          </a:xfrm>
        </p:grpSpPr>
        <p:sp>
          <p:nvSpPr>
            <p:cNvPr id="360469" name="TextBox 8">
              <a:extLst>
                <a:ext uri="{FF2B5EF4-FFF2-40B4-BE49-F238E27FC236}">
                  <a16:creationId xmlns:a16="http://schemas.microsoft.com/office/drawing/2014/main" id="{57A2F094-B509-5642-9125-CA5A72717B31}"/>
                </a:ext>
              </a:extLst>
            </p:cNvPr>
            <p:cNvSpPr txBox="1">
              <a:spLocks noChangeArrowheads="1"/>
            </p:cNvSpPr>
            <p:nvPr/>
          </p:nvSpPr>
          <p:spPr bwMode="auto">
            <a:xfrm>
              <a:off x="4862640" y="5889616"/>
              <a:ext cx="2441368"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spcBef>
                  <a:spcPct val="0"/>
                </a:spcBef>
                <a:buClrTx/>
                <a:buSzTx/>
                <a:buFontTx/>
                <a:buNone/>
              </a:pPr>
              <a:r>
                <a:rPr lang="en-US" altLang="zh-CN" sz="1800">
                  <a:solidFill>
                    <a:srgbClr val="000000"/>
                  </a:solidFill>
                  <a:latin typeface="Calibri" panose="020F0502020204030204" pitchFamily="34" charset="0"/>
                </a:rPr>
                <a:t>(General Purpose) GPUs</a:t>
              </a:r>
              <a:endParaRPr lang="en-US" altLang="zh-CN" sz="1600">
                <a:solidFill>
                  <a:srgbClr val="000000"/>
                </a:solidFill>
                <a:latin typeface="Calibri" panose="020F0502020204030204" pitchFamily="34" charset="0"/>
              </a:endParaRPr>
            </a:p>
          </p:txBody>
        </p:sp>
        <p:pic>
          <p:nvPicPr>
            <p:cNvPr id="360470" name="Picture 6" descr="C:\Daten\talks\invited\ferc2010\material\Fermi_Die_FINAL.png">
              <a:extLst>
                <a:ext uri="{FF2B5EF4-FFF2-40B4-BE49-F238E27FC236}">
                  <a16:creationId xmlns:a16="http://schemas.microsoft.com/office/drawing/2014/main" id="{71B95308-A48F-6945-B730-7DA29224A2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 Box 13" descr="90%">
            <a:extLst>
              <a:ext uri="{FF2B5EF4-FFF2-40B4-BE49-F238E27FC236}">
                <a16:creationId xmlns:a16="http://schemas.microsoft.com/office/drawing/2014/main" id="{A8895507-7679-FA4B-9C3A-4CCAD3AC4106}"/>
              </a:ext>
            </a:extLst>
          </p:cNvPr>
          <p:cNvSpPr txBox="1">
            <a:spLocks noChangeArrowheads="1"/>
          </p:cNvSpPr>
          <p:nvPr/>
        </p:nvSpPr>
        <p:spPr bwMode="auto">
          <a:xfrm>
            <a:off x="251520" y="3861048"/>
            <a:ext cx="1883097" cy="896937"/>
          </a:xfrm>
          <a:prstGeom prst="rect">
            <a:avLst/>
          </a:prstGeom>
          <a:noFill/>
          <a:ln w="12700">
            <a:noFill/>
            <a:miter lim="800000"/>
            <a:headEnd/>
            <a:tailEnd/>
          </a:ln>
          <a:effectLst/>
        </p:spPr>
        <p:txBody>
          <a:bodyPr wrap="squar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Heterogeneous</a:t>
            </a:r>
          </a:p>
          <a:p>
            <a:pPr algn="ctr" eaLnBrk="1" hangingPunct="1">
              <a:defRPr/>
            </a:pPr>
            <a:r>
              <a:rPr lang="en-US" kern="0">
                <a:solidFill>
                  <a:sysClr val="windowText" lastClr="000000"/>
                </a:solidFill>
                <a:latin typeface="Arial" pitchFamily="-107" charset="0"/>
                <a:ea typeface="Arial" pitchFamily="-107" charset="0"/>
                <a:cs typeface="Arial" pitchFamily="-107" charset="0"/>
              </a:rPr>
              <a:t>Processors and </a:t>
            </a:r>
          </a:p>
          <a:p>
            <a:pPr algn="ctr" eaLnBrk="1" hangingPunct="1">
              <a:defRPr/>
            </a:pPr>
            <a:r>
              <a:rPr lang="en-US" kern="0">
                <a:solidFill>
                  <a:sysClr val="windowText" lastClr="000000"/>
                </a:solidFill>
                <a:latin typeface="Arial" pitchFamily="-107" charset="0"/>
                <a:ea typeface="Arial" pitchFamily="-107" charset="0"/>
                <a:cs typeface="Arial" pitchFamily="-107" charset="0"/>
              </a:rPr>
              <a:t>Accelerators</a:t>
            </a:r>
          </a:p>
        </p:txBody>
      </p:sp>
      <p:sp>
        <p:nvSpPr>
          <p:cNvPr id="13" name="Text Box 20" descr="90%">
            <a:extLst>
              <a:ext uri="{FF2B5EF4-FFF2-40B4-BE49-F238E27FC236}">
                <a16:creationId xmlns:a16="http://schemas.microsoft.com/office/drawing/2014/main" id="{B0BABC5D-7834-A84C-8C62-774120861172}"/>
              </a:ext>
            </a:extLst>
          </p:cNvPr>
          <p:cNvSpPr txBox="1">
            <a:spLocks noChangeArrowheads="1"/>
          </p:cNvSpPr>
          <p:nvPr/>
        </p:nvSpPr>
        <p:spPr bwMode="auto">
          <a:xfrm>
            <a:off x="2934072" y="3370263"/>
            <a:ext cx="2257425" cy="341312"/>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Hybrid Main Memory</a:t>
            </a:r>
          </a:p>
        </p:txBody>
      </p:sp>
      <p:sp>
        <p:nvSpPr>
          <p:cNvPr id="14" name="Line 15">
            <a:extLst>
              <a:ext uri="{FF2B5EF4-FFF2-40B4-BE49-F238E27FC236}">
                <a16:creationId xmlns:a16="http://schemas.microsoft.com/office/drawing/2014/main" id="{F62CC581-C4E0-1547-9157-C4C178B9B420}"/>
              </a:ext>
            </a:extLst>
          </p:cNvPr>
          <p:cNvSpPr>
            <a:spLocks noChangeShapeType="1"/>
          </p:cNvSpPr>
          <p:nvPr/>
        </p:nvSpPr>
        <p:spPr bwMode="auto">
          <a:xfrm flipV="1">
            <a:off x="1982788" y="3467100"/>
            <a:ext cx="696912" cy="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60458" name="Text Box 24" descr="90%">
            <a:extLst>
              <a:ext uri="{FF2B5EF4-FFF2-40B4-BE49-F238E27FC236}">
                <a16:creationId xmlns:a16="http://schemas.microsoft.com/office/drawing/2014/main" id="{0BDCA82E-7456-E14E-BFBC-8F469B1FC8BD}"/>
              </a:ext>
            </a:extLst>
          </p:cNvPr>
          <p:cNvSpPr txBox="1">
            <a:spLocks noChangeArrowheads="1"/>
          </p:cNvSpPr>
          <p:nvPr/>
        </p:nvSpPr>
        <p:spPr bwMode="auto">
          <a:xfrm>
            <a:off x="6146008" y="5823991"/>
            <a:ext cx="292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1800">
                <a:solidFill>
                  <a:srgbClr val="000000"/>
                </a:solidFill>
                <a:latin typeface="Arial" panose="020B0604020202020204" pitchFamily="34" charset="0"/>
              </a:rPr>
              <a:t>Persistent Memory/Storage</a:t>
            </a:r>
          </a:p>
        </p:txBody>
      </p:sp>
      <p:pic>
        <p:nvPicPr>
          <p:cNvPr id="360459" name="Content Placeholder 6" descr="barcelona-die-photo-color.jpg">
            <a:extLst>
              <a:ext uri="{FF2B5EF4-FFF2-40B4-BE49-F238E27FC236}">
                <a16:creationId xmlns:a16="http://schemas.microsoft.com/office/drawing/2014/main" id="{B08EC21B-7556-5348-A893-B3BA0899A43C}"/>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9552" y="2653531"/>
            <a:ext cx="13128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0" name="Picture 16" descr="dimm.png">
            <a:extLst>
              <a:ext uri="{FF2B5EF4-FFF2-40B4-BE49-F238E27FC236}">
                <a16:creationId xmlns:a16="http://schemas.microsoft.com/office/drawing/2014/main" id="{39508FBF-E439-E549-A1D5-76CAA9D53C8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10800000" flipV="1">
            <a:off x="2915022" y="2840038"/>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0461" name="Picture 17">
            <a:extLst>
              <a:ext uri="{FF2B5EF4-FFF2-40B4-BE49-F238E27FC236}">
                <a16:creationId xmlns:a16="http://schemas.microsoft.com/office/drawing/2014/main" id="{C8D15AD3-BD80-4C4A-A84C-C65EDFDF7DC3}"/>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219033" y="4696866"/>
            <a:ext cx="1554162"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ine 15">
            <a:extLst>
              <a:ext uri="{FF2B5EF4-FFF2-40B4-BE49-F238E27FC236}">
                <a16:creationId xmlns:a16="http://schemas.microsoft.com/office/drawing/2014/main" id="{490DA223-4D98-A143-9BD3-4854F29557B3}"/>
              </a:ext>
            </a:extLst>
          </p:cNvPr>
          <p:cNvSpPr>
            <a:spLocks noChangeShapeType="1"/>
          </p:cNvSpPr>
          <p:nvPr/>
        </p:nvSpPr>
        <p:spPr bwMode="auto">
          <a:xfrm>
            <a:off x="4938628" y="4094404"/>
            <a:ext cx="1223712" cy="95828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20" name="Line 15">
            <a:extLst>
              <a:ext uri="{FF2B5EF4-FFF2-40B4-BE49-F238E27FC236}">
                <a16:creationId xmlns:a16="http://schemas.microsoft.com/office/drawing/2014/main" id="{03A8138F-38EF-C24F-951A-9B3319C3ED5F}"/>
              </a:ext>
            </a:extLst>
          </p:cNvPr>
          <p:cNvSpPr>
            <a:spLocks noChangeShapeType="1"/>
          </p:cNvSpPr>
          <p:nvPr/>
        </p:nvSpPr>
        <p:spPr bwMode="auto">
          <a:xfrm flipV="1">
            <a:off x="1982788" y="4155597"/>
            <a:ext cx="1248673" cy="123634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pic>
        <p:nvPicPr>
          <p:cNvPr id="360465" name="Picture 22">
            <a:extLst>
              <a:ext uri="{FF2B5EF4-FFF2-40B4-BE49-F238E27FC236}">
                <a16:creationId xmlns:a16="http://schemas.microsoft.com/office/drawing/2014/main" id="{2E9040DA-E2B9-E14E-95F0-9AD0F658E60B}"/>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95536" y="1208608"/>
            <a:ext cx="1655763"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0" descr="90%">
            <a:extLst>
              <a:ext uri="{FF2B5EF4-FFF2-40B4-BE49-F238E27FC236}">
                <a16:creationId xmlns:a16="http://schemas.microsoft.com/office/drawing/2014/main" id="{D7E0EFBC-77BD-8845-8E31-77DA6191EF94}"/>
              </a:ext>
            </a:extLst>
          </p:cNvPr>
          <p:cNvSpPr txBox="1">
            <a:spLocks noChangeArrowheads="1"/>
          </p:cNvSpPr>
          <p:nvPr/>
        </p:nvSpPr>
        <p:spPr bwMode="auto">
          <a:xfrm>
            <a:off x="755576" y="899393"/>
            <a:ext cx="873125" cy="341313"/>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FPGAs</a:t>
            </a:r>
          </a:p>
        </p:txBody>
      </p:sp>
      <p:sp>
        <p:nvSpPr>
          <p:cNvPr id="27" name="Line 15">
            <a:extLst>
              <a:ext uri="{FF2B5EF4-FFF2-40B4-BE49-F238E27FC236}">
                <a16:creationId xmlns:a16="http://schemas.microsoft.com/office/drawing/2014/main" id="{527DF9F7-3CD3-0646-B299-076A1EDF1547}"/>
              </a:ext>
            </a:extLst>
          </p:cNvPr>
          <p:cNvSpPr>
            <a:spLocks noChangeShapeType="1"/>
          </p:cNvSpPr>
          <p:nvPr/>
        </p:nvSpPr>
        <p:spPr bwMode="auto">
          <a:xfrm>
            <a:off x="2123728" y="1700808"/>
            <a:ext cx="1121069" cy="938454"/>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60468" name="Content Placeholder 2">
            <a:extLst>
              <a:ext uri="{FF2B5EF4-FFF2-40B4-BE49-F238E27FC236}">
                <a16:creationId xmlns:a16="http://schemas.microsoft.com/office/drawing/2014/main" id="{9BD22F03-1BEB-E043-864F-3FF1BB00D741}"/>
              </a:ext>
            </a:extLst>
          </p:cNvPr>
          <p:cNvSpPr>
            <a:spLocks noGrp="1"/>
          </p:cNvSpPr>
          <p:nvPr>
            <p:ph idx="1"/>
          </p:nvPr>
        </p:nvSpPr>
        <p:spPr>
          <a:xfrm>
            <a:off x="3027505" y="958629"/>
            <a:ext cx="2609056" cy="538244"/>
          </a:xfrm>
        </p:spPr>
        <p:txBody>
          <a:bodyPr/>
          <a:lstStyle/>
          <a:p>
            <a:pPr marL="0" indent="0">
              <a:buFont typeface="Wingdings" pitchFamily="2" charset="2"/>
              <a:buNone/>
            </a:pPr>
            <a:r>
              <a:rPr lang="en-US" altLang="en-US">
                <a:solidFill>
                  <a:srgbClr val="0000FF"/>
                </a:solidFill>
                <a:ea typeface="ＭＳ Ｐゴシック" panose="020B0600070205080204" pitchFamily="34" charset="-128"/>
              </a:rPr>
              <a:t>Modern systems</a:t>
            </a:r>
          </a:p>
        </p:txBody>
      </p:sp>
      <p:grpSp>
        <p:nvGrpSpPr>
          <p:cNvPr id="26" name="Group 25">
            <a:extLst>
              <a:ext uri="{FF2B5EF4-FFF2-40B4-BE49-F238E27FC236}">
                <a16:creationId xmlns:a16="http://schemas.microsoft.com/office/drawing/2014/main" id="{E92B861B-5A46-F240-B9BA-FF6101A700C3}"/>
              </a:ext>
            </a:extLst>
          </p:cNvPr>
          <p:cNvGrpSpPr/>
          <p:nvPr/>
        </p:nvGrpSpPr>
        <p:grpSpPr>
          <a:xfrm>
            <a:off x="6510855" y="1254075"/>
            <a:ext cx="2184124" cy="1745527"/>
            <a:chOff x="4343037" y="3937719"/>
            <a:chExt cx="2445779" cy="1954638"/>
          </a:xfrm>
        </p:grpSpPr>
        <p:pic>
          <p:nvPicPr>
            <p:cNvPr id="28" name="Picture 27">
              <a:extLst>
                <a:ext uri="{FF2B5EF4-FFF2-40B4-BE49-F238E27FC236}">
                  <a16:creationId xmlns:a16="http://schemas.microsoft.com/office/drawing/2014/main" id="{38A078B3-C665-A441-969B-B7C08A546D0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419577" y="3937719"/>
              <a:ext cx="1369239" cy="1954638"/>
            </a:xfrm>
            <a:prstGeom prst="roundRect">
              <a:avLst>
                <a:gd name="adj" fmla="val 3215"/>
              </a:avLst>
            </a:prstGeom>
          </p:spPr>
        </p:pic>
        <p:pic>
          <p:nvPicPr>
            <p:cNvPr id="29" name="Picture 28">
              <a:extLst>
                <a:ext uri="{FF2B5EF4-FFF2-40B4-BE49-F238E27FC236}">
                  <a16:creationId xmlns:a16="http://schemas.microsoft.com/office/drawing/2014/main" id="{F813E9A0-5B93-8846-AF19-34D87413822E}"/>
                </a:ext>
              </a:extLst>
            </p:cNvPr>
            <p:cNvPicPr>
              <a:picLocks noChangeAspect="1"/>
            </p:cNvPicPr>
            <p:nvPr/>
          </p:nvPicPr>
          <p:blipFill rotWithShape="1">
            <a:blip r:embed="rId10" cstate="print">
              <a:clrChange>
                <a:clrFrom>
                  <a:srgbClr val="C8CBAC"/>
                </a:clrFrom>
                <a:clrTo>
                  <a:srgbClr val="C8CBAC">
                    <a:alpha val="0"/>
                  </a:srgbClr>
                </a:clrTo>
              </a:clrChange>
              <a:extLst>
                <a:ext uri="{28A0092B-C50C-407E-A947-70E740481C1C}">
                  <a14:useLocalDpi xmlns:a14="http://schemas.microsoft.com/office/drawing/2010/main"/>
                </a:ext>
              </a:extLst>
            </a:blip>
            <a:srcRect/>
            <a:stretch/>
          </p:blipFill>
          <p:spPr>
            <a:xfrm>
              <a:off x="4413359" y="4016910"/>
              <a:ext cx="1021969" cy="649893"/>
            </a:xfrm>
            <a:prstGeom prst="rect">
              <a:avLst/>
            </a:prstGeom>
          </p:spPr>
        </p:pic>
        <p:pic>
          <p:nvPicPr>
            <p:cNvPr id="30" name="Picture 29">
              <a:extLst>
                <a:ext uri="{FF2B5EF4-FFF2-40B4-BE49-F238E27FC236}">
                  <a16:creationId xmlns:a16="http://schemas.microsoft.com/office/drawing/2014/main" id="{2C2E4736-C94B-7E46-99CE-382EAC74A2E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343037" y="4741368"/>
              <a:ext cx="1155916" cy="1106305"/>
            </a:xfrm>
            <a:prstGeom prst="roundRect">
              <a:avLst>
                <a:gd name="adj" fmla="val 5499"/>
              </a:avLst>
            </a:prstGeom>
          </p:spPr>
        </p:pic>
      </p:grpSp>
      <p:sp>
        <p:nvSpPr>
          <p:cNvPr id="31" name="Content Placeholder 2">
            <a:extLst>
              <a:ext uri="{FF2B5EF4-FFF2-40B4-BE49-F238E27FC236}">
                <a16:creationId xmlns:a16="http://schemas.microsoft.com/office/drawing/2014/main" id="{8AC85400-7A7E-6349-9BB0-9F2F2D04C47E}"/>
              </a:ext>
            </a:extLst>
          </p:cNvPr>
          <p:cNvSpPr txBox="1">
            <a:spLocks/>
          </p:cNvSpPr>
          <p:nvPr/>
        </p:nvSpPr>
        <p:spPr bwMode="auto">
          <a:xfrm>
            <a:off x="5364965" y="1614977"/>
            <a:ext cx="781949" cy="122818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buFont typeface="Wingdings" pitchFamily="2" charset="2"/>
              <a:buNone/>
            </a:pPr>
            <a:r>
              <a:rPr lang="en-US" altLang="en-US" sz="8000" kern="0">
                <a:solidFill>
                  <a:srgbClr val="FF0000"/>
                </a:solidFill>
                <a:ea typeface="ＭＳ Ｐゴシック" panose="020B0600070205080204" pitchFamily="34" charset="-128"/>
              </a:rPr>
              <a:t>?</a:t>
            </a:r>
          </a:p>
        </p:txBody>
      </p:sp>
      <p:sp>
        <p:nvSpPr>
          <p:cNvPr id="32" name="Line 15">
            <a:extLst>
              <a:ext uri="{FF2B5EF4-FFF2-40B4-BE49-F238E27FC236}">
                <a16:creationId xmlns:a16="http://schemas.microsoft.com/office/drawing/2014/main" id="{60962973-5485-1E40-AED3-8E372E74ADE1}"/>
              </a:ext>
            </a:extLst>
          </p:cNvPr>
          <p:cNvSpPr>
            <a:spLocks noChangeShapeType="1"/>
          </p:cNvSpPr>
          <p:nvPr/>
        </p:nvSpPr>
        <p:spPr bwMode="auto">
          <a:xfrm flipV="1">
            <a:off x="5992086" y="1916832"/>
            <a:ext cx="524130" cy="264783"/>
          </a:xfrm>
          <a:prstGeom prst="line">
            <a:avLst/>
          </a:prstGeom>
          <a:noFill/>
          <a:ln w="57150">
            <a:solidFill>
              <a:srgbClr val="FF0000"/>
            </a:solidFill>
            <a:prstDash val="sysDot"/>
            <a:round/>
            <a:headEnd type="triangle" w="med" len="med"/>
            <a:tailEnd type="none" w="med" len="med"/>
          </a:ln>
          <a:effectLst/>
        </p:spPr>
        <p:txBody>
          <a:bodyPr wrap="none" lIns="64008" tIns="32004" rIns="64008" bIns="32004" anchor="ctr"/>
          <a:lstStyle/>
          <a:p>
            <a:pPr eaLnBrk="1" hangingPunct="1">
              <a:defRPr/>
            </a:pPr>
            <a:endParaRPr lang="en-US" kern="0">
              <a:solidFill>
                <a:sysClr val="windowText" lastClr="000000"/>
              </a:solidFill>
              <a:latin typeface="Arial" pitchFamily="-107" charset="0"/>
              <a:ea typeface="Arial" pitchFamily="-107" charset="0"/>
              <a:cs typeface="Arial" pitchFamily="-107" charset="0"/>
            </a:endParaRPr>
          </a:p>
        </p:txBody>
      </p:sp>
      <p:sp>
        <p:nvSpPr>
          <p:cNvPr id="33" name="Text Box 20" descr="90%">
            <a:extLst>
              <a:ext uri="{FF2B5EF4-FFF2-40B4-BE49-F238E27FC236}">
                <a16:creationId xmlns:a16="http://schemas.microsoft.com/office/drawing/2014/main" id="{8787BB15-052D-A043-8760-DEFACC50AFF5}"/>
              </a:ext>
            </a:extLst>
          </p:cNvPr>
          <p:cNvSpPr txBox="1">
            <a:spLocks noChangeArrowheads="1"/>
          </p:cNvSpPr>
          <p:nvPr/>
        </p:nvSpPr>
        <p:spPr bwMode="auto">
          <a:xfrm>
            <a:off x="6837273" y="3054518"/>
            <a:ext cx="1411669" cy="618631"/>
          </a:xfrm>
          <a:prstGeom prst="rect">
            <a:avLst/>
          </a:prstGeom>
          <a:noFill/>
          <a:ln w="12700">
            <a:noFill/>
            <a:miter lim="800000"/>
            <a:headEnd/>
            <a:tailEnd/>
          </a:ln>
          <a:effectLst/>
        </p:spPr>
        <p:txBody>
          <a:bodyPr wrap="none" lIns="64008" tIns="32004" rIns="64008" bIns="32004">
            <a:spAutoFit/>
          </a:bodyPr>
          <a:lstStyle/>
          <a:p>
            <a:pPr algn="ctr" eaLnBrk="1" hangingPunct="1">
              <a:defRPr/>
            </a:pPr>
            <a:r>
              <a:rPr lang="en-US" kern="0">
                <a:solidFill>
                  <a:sysClr val="windowText" lastClr="000000"/>
                </a:solidFill>
                <a:latin typeface="Arial" pitchFamily="-107" charset="0"/>
                <a:ea typeface="Arial" pitchFamily="-107" charset="0"/>
                <a:cs typeface="Arial" pitchFamily="-107" charset="0"/>
              </a:rPr>
              <a:t>Sequencing </a:t>
            </a:r>
          </a:p>
          <a:p>
            <a:pPr algn="ctr" eaLnBrk="1" hangingPunct="1">
              <a:defRPr/>
            </a:pPr>
            <a:r>
              <a:rPr lang="en-US" kern="0">
                <a:solidFill>
                  <a:sysClr val="windowText" lastClr="000000"/>
                </a:solidFill>
                <a:latin typeface="Arial" pitchFamily="-107" charset="0"/>
                <a:ea typeface="Arial" pitchFamily="-107" charset="0"/>
                <a:cs typeface="Arial" pitchFamily="-107" charset="0"/>
              </a:rPr>
              <a:t>Machine</a:t>
            </a:r>
          </a:p>
        </p:txBody>
      </p:sp>
      <p:sp>
        <p:nvSpPr>
          <p:cNvPr id="34" name="Rectangle 33">
            <a:extLst>
              <a:ext uri="{FF2B5EF4-FFF2-40B4-BE49-F238E27FC236}">
                <a16:creationId xmlns:a16="http://schemas.microsoft.com/office/drawing/2014/main" id="{D4594C26-C89A-0644-A389-F393CE608C25}"/>
              </a:ext>
            </a:extLst>
          </p:cNvPr>
          <p:cNvSpPr/>
          <p:nvPr/>
        </p:nvSpPr>
        <p:spPr>
          <a:xfrm>
            <a:off x="2234085" y="7035135"/>
            <a:ext cx="4276770" cy="1282339"/>
          </a:xfrm>
          <a:prstGeom prst="rect">
            <a:avLst/>
          </a:prstGeom>
        </p:spPr>
        <p:txBody>
          <a:bodyPr wrap="square">
            <a:spAutoFit/>
          </a:bodyPr>
          <a:lstStyle/>
          <a:p>
            <a:pPr>
              <a:lnSpc>
                <a:spcPct val="150000"/>
              </a:lnSpc>
            </a:pPr>
            <a:r>
              <a:rPr lang="en-US" dirty="0"/>
              <a:t>Single </a:t>
            </a:r>
            <a:r>
              <a:rPr lang="en-US" dirty="0">
                <a:solidFill>
                  <a:srgbClr val="0000FF"/>
                </a:solidFill>
              </a:rPr>
              <a:t>memory</a:t>
            </a:r>
            <a:r>
              <a:rPr lang="en-US" dirty="0"/>
              <a:t> request </a:t>
            </a:r>
            <a:r>
              <a:rPr lang="en-US" dirty="0">
                <a:solidFill>
                  <a:srgbClr val="FF0000"/>
                </a:solidFill>
              </a:rPr>
              <a:t>consumes</a:t>
            </a:r>
            <a:r>
              <a:rPr lang="en-US" dirty="0"/>
              <a:t> &gt;160x-800x </a:t>
            </a:r>
            <a:r>
              <a:rPr lang="en-US" dirty="0">
                <a:solidFill>
                  <a:srgbClr val="FF0000"/>
                </a:solidFill>
              </a:rPr>
              <a:t>more energy</a:t>
            </a:r>
            <a:r>
              <a:rPr lang="en-US" dirty="0"/>
              <a:t> compared to performing a </a:t>
            </a:r>
            <a:r>
              <a:rPr lang="en-US" dirty="0">
                <a:solidFill>
                  <a:srgbClr val="0000FF"/>
                </a:solidFill>
              </a:rPr>
              <a:t>complex add operation  </a:t>
            </a:r>
          </a:p>
        </p:txBody>
      </p:sp>
    </p:spTree>
    <p:extLst>
      <p:ext uri="{BB962C8B-B14F-4D97-AF65-F5344CB8AC3E}">
        <p14:creationId xmlns:p14="http://schemas.microsoft.com/office/powerpoint/2010/main" val="32522783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77F95-FF6B-654D-95C6-AD41C66E3683}"/>
              </a:ext>
            </a:extLst>
          </p:cNvPr>
          <p:cNvSpPr>
            <a:spLocks noGrp="1"/>
          </p:cNvSpPr>
          <p:nvPr>
            <p:ph type="title"/>
          </p:nvPr>
        </p:nvSpPr>
        <p:spPr/>
        <p:txBody>
          <a:bodyPr/>
          <a:lstStyle/>
          <a:p>
            <a:r>
              <a:rPr lang="en-US" dirty="0"/>
              <a:t>Near-memory Pre-alignment Filtering</a:t>
            </a:r>
          </a:p>
        </p:txBody>
      </p:sp>
      <p:sp>
        <p:nvSpPr>
          <p:cNvPr id="3" name="Slide Number Placeholder 2">
            <a:extLst>
              <a:ext uri="{FF2B5EF4-FFF2-40B4-BE49-F238E27FC236}">
                <a16:creationId xmlns:a16="http://schemas.microsoft.com/office/drawing/2014/main" id="{0D137D6E-472B-9545-BC90-4764A091EBDC}"/>
              </a:ext>
            </a:extLst>
          </p:cNvPr>
          <p:cNvSpPr>
            <a:spLocks noGrp="1"/>
          </p:cNvSpPr>
          <p:nvPr>
            <p:ph type="sldNum" sz="quarter" idx="11"/>
          </p:nvPr>
        </p:nvSpPr>
        <p:spPr/>
        <p:txBody>
          <a:bodyPr/>
          <a:lstStyle/>
          <a:p>
            <a:fld id="{018A7077-2B78-4FB5-8F56-24239751AEF0}" type="slidenum">
              <a:rPr lang="en-US" altLang="en-US" smtClean="0"/>
              <a:pPr/>
              <a:t>39</a:t>
            </a:fld>
            <a:endParaRPr lang="en-US" altLang="en-US"/>
          </a:p>
        </p:txBody>
      </p:sp>
      <p:sp>
        <p:nvSpPr>
          <p:cNvPr id="6" name="Rectangle 5">
            <a:extLst>
              <a:ext uri="{FF2B5EF4-FFF2-40B4-BE49-F238E27FC236}">
                <a16:creationId xmlns:a16="http://schemas.microsoft.com/office/drawing/2014/main" id="{34726789-60B9-0041-AA5A-82AD45A48174}"/>
              </a:ext>
            </a:extLst>
          </p:cNvPr>
          <p:cNvSpPr/>
          <p:nvPr/>
        </p:nvSpPr>
        <p:spPr>
          <a:xfrm>
            <a:off x="200218" y="914400"/>
            <a:ext cx="8943782" cy="1200329"/>
          </a:xfrm>
          <a:prstGeom prst="rect">
            <a:avLst/>
          </a:prstGeom>
        </p:spPr>
        <p:txBody>
          <a:bodyPr wrap="square">
            <a:spAutoFit/>
          </a:bodyPr>
          <a:lstStyle/>
          <a:p>
            <a:r>
              <a:rPr lang="en-US" dirty="0"/>
              <a:t>Mohammed </a:t>
            </a:r>
            <a:r>
              <a:rPr lang="en-US" dirty="0" err="1"/>
              <a:t>Alser</a:t>
            </a:r>
            <a:r>
              <a:rPr lang="en-US" dirty="0"/>
              <a:t>, </a:t>
            </a:r>
            <a:r>
              <a:rPr lang="en-US" dirty="0" err="1"/>
              <a:t>Zülal</a:t>
            </a:r>
            <a:r>
              <a:rPr lang="en-US" dirty="0"/>
              <a:t> </a:t>
            </a:r>
            <a:r>
              <a:rPr lang="en-US" dirty="0" err="1"/>
              <a:t>Bingöl</a:t>
            </a:r>
            <a:r>
              <a:rPr lang="en-US" dirty="0"/>
              <a:t>, </a:t>
            </a:r>
            <a:r>
              <a:rPr lang="en-US" dirty="0" err="1"/>
              <a:t>Damla</a:t>
            </a:r>
            <a:r>
              <a:rPr lang="en-US" dirty="0"/>
              <a:t> </a:t>
            </a:r>
            <a:r>
              <a:rPr lang="en-US" dirty="0" err="1"/>
              <a:t>Senol</a:t>
            </a:r>
            <a:r>
              <a:rPr lang="en-US" dirty="0"/>
              <a:t> Cali, </a:t>
            </a:r>
            <a:r>
              <a:rPr lang="en-US" dirty="0" err="1"/>
              <a:t>Jeremie</a:t>
            </a:r>
            <a:r>
              <a:rPr lang="en-US" dirty="0"/>
              <a:t> Kim, </a:t>
            </a:r>
            <a:r>
              <a:rPr lang="en-US" dirty="0" err="1"/>
              <a:t>Saugata</a:t>
            </a:r>
            <a:r>
              <a:rPr lang="en-US" dirty="0"/>
              <a:t> </a:t>
            </a:r>
            <a:r>
              <a:rPr lang="en-US" dirty="0" err="1"/>
              <a:t>Ghose</a:t>
            </a:r>
            <a:r>
              <a:rPr lang="en-US" dirty="0"/>
              <a:t>, </a:t>
            </a:r>
          </a:p>
          <a:p>
            <a:r>
              <a:rPr lang="en-US" dirty="0"/>
              <a:t>Can </a:t>
            </a:r>
            <a:r>
              <a:rPr lang="en-US" dirty="0" err="1"/>
              <a:t>Alkan</a:t>
            </a:r>
            <a:r>
              <a:rPr lang="en-US" dirty="0"/>
              <a:t>, </a:t>
            </a:r>
            <a:r>
              <a:rPr lang="en-US" dirty="0" err="1"/>
              <a:t>Onur</a:t>
            </a:r>
            <a:r>
              <a:rPr lang="en-US" dirty="0"/>
              <a:t> </a:t>
            </a:r>
            <a:r>
              <a:rPr lang="en-US" dirty="0" err="1"/>
              <a:t>Mutlu</a:t>
            </a:r>
            <a:endParaRPr lang="en-US" dirty="0"/>
          </a:p>
          <a:p>
            <a:r>
              <a:rPr lang="en" dirty="0">
                <a:solidFill>
                  <a:srgbClr val="0000FF"/>
                </a:solidFill>
                <a:sym typeface="Calibri"/>
                <a:hlinkClick r:id="rId2">
                  <a:extLst>
                    <a:ext uri="{A12FA001-AC4F-418D-AE19-62706E023703}">
                      <ahyp:hlinkClr xmlns:ahyp="http://schemas.microsoft.com/office/drawing/2018/hyperlinkcolor" val="tx"/>
                    </a:ext>
                  </a:extLst>
                </a:hlinkClick>
              </a:rPr>
              <a:t>“Accelerating Genome Analysis: A Primer on an Ongoing Journey” </a:t>
            </a:r>
            <a:endParaRPr lang="en" dirty="0">
              <a:solidFill>
                <a:srgbClr val="0000FF"/>
              </a:solidFill>
              <a:sym typeface="Calibri"/>
            </a:endParaRPr>
          </a:p>
          <a:p>
            <a:r>
              <a:rPr lang="en-US" dirty="0"/>
              <a:t>IEEE Micro, August 2020.</a:t>
            </a:r>
          </a:p>
        </p:txBody>
      </p:sp>
      <p:pic>
        <p:nvPicPr>
          <p:cNvPr id="7" name="Picture 6">
            <a:extLst>
              <a:ext uri="{FF2B5EF4-FFF2-40B4-BE49-F238E27FC236}">
                <a16:creationId xmlns:a16="http://schemas.microsoft.com/office/drawing/2014/main" id="{51B19457-CD9D-4B41-A6FA-F26BB5FC31AF}"/>
              </a:ext>
            </a:extLst>
          </p:cNvPr>
          <p:cNvPicPr>
            <a:picLocks noChangeAspect="1"/>
          </p:cNvPicPr>
          <p:nvPr/>
        </p:nvPicPr>
        <p:blipFill rotWithShape="1">
          <a:blip r:embed="rId3">
            <a:extLst>
              <a:ext uri="{28A0092B-C50C-407E-A947-70E740481C1C}">
                <a14:useLocalDpi xmlns:a14="http://schemas.microsoft.com/office/drawing/2010/main" val="0"/>
              </a:ext>
            </a:extLst>
          </a:blip>
          <a:srcRect l="3161" t="12560" r="35038" b="41460"/>
          <a:stretch/>
        </p:blipFill>
        <p:spPr>
          <a:xfrm>
            <a:off x="741821" y="2478316"/>
            <a:ext cx="7660358" cy="3678734"/>
          </a:xfrm>
          <a:prstGeom prst="rect">
            <a:avLst/>
          </a:prstGeom>
        </p:spPr>
      </p:pic>
    </p:spTree>
    <p:extLst>
      <p:ext uri="{BB962C8B-B14F-4D97-AF65-F5344CB8AC3E}">
        <p14:creationId xmlns:p14="http://schemas.microsoft.com/office/powerpoint/2010/main" val="191972032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E1B2-2199-6840-A1E7-24E2B01594A9}"/>
              </a:ext>
            </a:extLst>
          </p:cNvPr>
          <p:cNvSpPr>
            <a:spLocks noGrp="1"/>
          </p:cNvSpPr>
          <p:nvPr>
            <p:ph type="title"/>
          </p:nvPr>
        </p:nvSpPr>
        <p:spPr/>
        <p:txBody>
          <a:bodyPr/>
          <a:lstStyle/>
          <a:p>
            <a:r>
              <a:rPr lang="en-US" dirty="0"/>
              <a:t>Genome Analysis in Real Life</a:t>
            </a:r>
          </a:p>
        </p:txBody>
      </p:sp>
      <p:sp>
        <p:nvSpPr>
          <p:cNvPr id="3" name="Slide Number Placeholder 2">
            <a:extLst>
              <a:ext uri="{FF2B5EF4-FFF2-40B4-BE49-F238E27FC236}">
                <a16:creationId xmlns:a16="http://schemas.microsoft.com/office/drawing/2014/main" id="{4D64045F-865F-6541-98F7-EB458E642963}"/>
              </a:ext>
            </a:extLst>
          </p:cNvPr>
          <p:cNvSpPr>
            <a:spLocks noGrp="1"/>
          </p:cNvSpPr>
          <p:nvPr>
            <p:ph type="sldNum" sz="quarter" idx="11"/>
          </p:nvPr>
        </p:nvSpPr>
        <p:spPr/>
        <p:txBody>
          <a:bodyPr/>
          <a:lstStyle/>
          <a:p>
            <a:fld id="{018A7077-2B78-4FB5-8F56-24239751AEF0}" type="slidenum">
              <a:rPr lang="en-US" altLang="en-US" smtClean="0"/>
              <a:pPr/>
              <a:t>4</a:t>
            </a:fld>
            <a:endParaRPr lang="en-US" altLang="en-US"/>
          </a:p>
        </p:txBody>
      </p:sp>
      <p:pic>
        <p:nvPicPr>
          <p:cNvPr id="23" name="Google Shape;91;p18">
            <a:extLst>
              <a:ext uri="{FF2B5EF4-FFF2-40B4-BE49-F238E27FC236}">
                <a16:creationId xmlns:a16="http://schemas.microsoft.com/office/drawing/2014/main" id="{3B1974B1-15E5-C840-9425-DE9A45E9362A}"/>
              </a:ext>
            </a:extLst>
          </p:cNvPr>
          <p:cNvPicPr preferRelativeResize="0"/>
          <p:nvPr/>
        </p:nvPicPr>
        <p:blipFill rotWithShape="1">
          <a:blip r:embed="rId2">
            <a:alphaModFix/>
          </a:blip>
          <a:srcRect b="82395"/>
          <a:stretch/>
        </p:blipFill>
        <p:spPr>
          <a:xfrm>
            <a:off x="-1286" y="1674894"/>
            <a:ext cx="9146573" cy="1247516"/>
          </a:xfrm>
          <a:prstGeom prst="rect">
            <a:avLst/>
          </a:prstGeom>
          <a:noFill/>
          <a:ln>
            <a:noFill/>
          </a:ln>
        </p:spPr>
      </p:pic>
      <p:pic>
        <p:nvPicPr>
          <p:cNvPr id="18" name="Picture 17">
            <a:extLst>
              <a:ext uri="{FF2B5EF4-FFF2-40B4-BE49-F238E27FC236}">
                <a16:creationId xmlns:a16="http://schemas.microsoft.com/office/drawing/2014/main" id="{E654956F-6A47-CA42-8E6D-B4594B381C69}"/>
              </a:ext>
            </a:extLst>
          </p:cNvPr>
          <p:cNvPicPr>
            <a:picLocks noChangeAspect="1"/>
          </p:cNvPicPr>
          <p:nvPr/>
        </p:nvPicPr>
        <p:blipFill>
          <a:blip r:embed="rId3"/>
          <a:stretch>
            <a:fillRect/>
          </a:stretch>
        </p:blipFill>
        <p:spPr>
          <a:xfrm rot="21188902">
            <a:off x="3406388" y="1440787"/>
            <a:ext cx="1835272" cy="492690"/>
          </a:xfrm>
          <a:prstGeom prst="rect">
            <a:avLst/>
          </a:prstGeom>
        </p:spPr>
      </p:pic>
      <p:sp>
        <p:nvSpPr>
          <p:cNvPr id="21" name="Rectangle 20">
            <a:extLst>
              <a:ext uri="{FF2B5EF4-FFF2-40B4-BE49-F238E27FC236}">
                <a16:creationId xmlns:a16="http://schemas.microsoft.com/office/drawing/2014/main" id="{A861756E-95E1-BF45-BFB3-24168590EFF7}"/>
              </a:ext>
            </a:extLst>
          </p:cNvPr>
          <p:cNvSpPr/>
          <p:nvPr/>
        </p:nvSpPr>
        <p:spPr>
          <a:xfrm>
            <a:off x="173328" y="3264231"/>
            <a:ext cx="8797345" cy="23245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00FF"/>
                </a:solidFill>
              </a:rPr>
              <a:t>Current sequencing machine provides </a:t>
            </a:r>
          </a:p>
          <a:p>
            <a:pPr algn="ctr"/>
            <a:r>
              <a:rPr lang="en-US" sz="3600" b="1" dirty="0">
                <a:solidFill>
                  <a:srgbClr val="FF0000"/>
                </a:solidFill>
              </a:rPr>
              <a:t>small randomized fragments </a:t>
            </a:r>
          </a:p>
          <a:p>
            <a:pPr algn="ctr"/>
            <a:r>
              <a:rPr lang="en-US" sz="3600" dirty="0">
                <a:solidFill>
                  <a:srgbClr val="0000FF"/>
                </a:solidFill>
              </a:rPr>
              <a:t>of the original DNA sequence</a:t>
            </a:r>
          </a:p>
        </p:txBody>
      </p:sp>
      <p:sp>
        <p:nvSpPr>
          <p:cNvPr id="24" name="Google Shape;92;p18">
            <a:extLst>
              <a:ext uri="{FF2B5EF4-FFF2-40B4-BE49-F238E27FC236}">
                <a16:creationId xmlns:a16="http://schemas.microsoft.com/office/drawing/2014/main" id="{707DED9F-329A-D143-9B35-8C5C453FDF59}"/>
              </a:ext>
            </a:extLst>
          </p:cNvPr>
          <p:cNvSpPr txBox="1"/>
          <p:nvPr/>
        </p:nvSpPr>
        <p:spPr>
          <a:xfrm>
            <a:off x="1" y="5784097"/>
            <a:ext cx="9144000" cy="661011"/>
          </a:xfrm>
          <a:prstGeom prst="rect">
            <a:avLst/>
          </a:prstGeom>
          <a:noFill/>
          <a:ln>
            <a:noFill/>
          </a:ln>
        </p:spPr>
        <p:txBody>
          <a:bodyPr spcFirstLastPara="1" wrap="square" lIns="91425" tIns="91425" rIns="91425" bIns="91425" anchor="t" anchorCtr="0">
            <a:noAutofit/>
          </a:bodyPr>
          <a:lstStyle/>
          <a:p>
            <a:r>
              <a:rPr lang="en-US" sz="1600" dirty="0" err="1"/>
              <a:t>Alser</a:t>
            </a:r>
            <a:r>
              <a:rPr lang="en-US" sz="1600" dirty="0"/>
              <a:t>+, "</a:t>
            </a:r>
            <a:r>
              <a:rPr lang="en-US" sz="1600" dirty="0">
                <a:hlinkClick r:id="rId4"/>
              </a:rPr>
              <a:t>Technology dictates algorithms: Recent developments in read alignment</a:t>
            </a:r>
            <a:r>
              <a:rPr lang="en-US" sz="1600" dirty="0"/>
              <a:t>", Genome Biology, 2021</a:t>
            </a:r>
          </a:p>
        </p:txBody>
      </p:sp>
      <p:sp>
        <p:nvSpPr>
          <p:cNvPr id="5" name="Rectangle 4">
            <a:extLst>
              <a:ext uri="{FF2B5EF4-FFF2-40B4-BE49-F238E27FC236}">
                <a16:creationId xmlns:a16="http://schemas.microsoft.com/office/drawing/2014/main" id="{4E709EAD-EEC1-D64D-B7CB-AFD5A7F3DCEC}"/>
              </a:ext>
            </a:extLst>
          </p:cNvPr>
          <p:cNvSpPr/>
          <p:nvPr/>
        </p:nvSpPr>
        <p:spPr>
          <a:xfrm>
            <a:off x="4104345" y="2744960"/>
            <a:ext cx="3528392" cy="3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8223A530-5C3C-2642-8A84-851C57B59ECC}"/>
              </a:ext>
            </a:extLst>
          </p:cNvPr>
          <p:cNvSpPr/>
          <p:nvPr/>
        </p:nvSpPr>
        <p:spPr>
          <a:xfrm>
            <a:off x="5292080" y="1674894"/>
            <a:ext cx="2088232" cy="124751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Read Mapping</a:t>
            </a:r>
          </a:p>
        </p:txBody>
      </p:sp>
      <p:sp>
        <p:nvSpPr>
          <p:cNvPr id="6" name="TextBox 5">
            <a:extLst>
              <a:ext uri="{FF2B5EF4-FFF2-40B4-BE49-F238E27FC236}">
                <a16:creationId xmlns:a16="http://schemas.microsoft.com/office/drawing/2014/main" id="{0F191C52-1AD6-BA49-9235-0A513F87A062}"/>
              </a:ext>
            </a:extLst>
          </p:cNvPr>
          <p:cNvSpPr txBox="1"/>
          <p:nvPr/>
        </p:nvSpPr>
        <p:spPr>
          <a:xfrm>
            <a:off x="4036106" y="2670945"/>
            <a:ext cx="792088" cy="323165"/>
          </a:xfrm>
          <a:prstGeom prst="rect">
            <a:avLst/>
          </a:prstGeom>
          <a:noFill/>
        </p:spPr>
        <p:txBody>
          <a:bodyPr wrap="square" rtlCol="0">
            <a:spAutoFit/>
          </a:bodyPr>
          <a:lstStyle/>
          <a:p>
            <a:pPr algn="ctr"/>
            <a:r>
              <a:rPr lang="en-US" sz="1500" dirty="0"/>
              <a:t>Reads</a:t>
            </a:r>
          </a:p>
        </p:txBody>
      </p:sp>
    </p:spTree>
    <p:extLst>
      <p:ext uri="{BB962C8B-B14F-4D97-AF65-F5344CB8AC3E}">
        <p14:creationId xmlns:p14="http://schemas.microsoft.com/office/powerpoint/2010/main" val="353577388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E1C88-80BD-3F42-8E64-1DBA0E566073}"/>
              </a:ext>
            </a:extLst>
          </p:cNvPr>
          <p:cNvSpPr>
            <a:spLocks noGrp="1"/>
          </p:cNvSpPr>
          <p:nvPr>
            <p:ph type="title"/>
          </p:nvPr>
        </p:nvSpPr>
        <p:spPr/>
        <p:txBody>
          <a:bodyPr/>
          <a:lstStyle/>
          <a:p>
            <a:r>
              <a:rPr lang="en-US"/>
              <a:t>Read Mapping in 111 pages! </a:t>
            </a:r>
          </a:p>
        </p:txBody>
      </p:sp>
      <p:sp>
        <p:nvSpPr>
          <p:cNvPr id="4" name="Slide Number Placeholder 3">
            <a:extLst>
              <a:ext uri="{FF2B5EF4-FFF2-40B4-BE49-F238E27FC236}">
                <a16:creationId xmlns:a16="http://schemas.microsoft.com/office/drawing/2014/main" id="{38622231-A3EC-3A4A-952B-4A50B5E18614}"/>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40</a:t>
            </a:fld>
            <a:endParaRPr lang="en-US" altLang="en-US">
              <a:solidFill>
                <a:srgbClr val="000000"/>
              </a:solidFill>
            </a:endParaRPr>
          </a:p>
        </p:txBody>
      </p:sp>
      <p:sp>
        <p:nvSpPr>
          <p:cNvPr id="7" name="Rectangle 6">
            <a:extLst>
              <a:ext uri="{FF2B5EF4-FFF2-40B4-BE49-F238E27FC236}">
                <a16:creationId xmlns:a16="http://schemas.microsoft.com/office/drawing/2014/main" id="{13FF36B7-4AC0-1540-86E7-03D1A14C2BD6}"/>
              </a:ext>
            </a:extLst>
          </p:cNvPr>
          <p:cNvSpPr/>
          <p:nvPr/>
        </p:nvSpPr>
        <p:spPr>
          <a:xfrm>
            <a:off x="344693" y="1469683"/>
            <a:ext cx="8475779" cy="2031325"/>
          </a:xfrm>
          <a:prstGeom prst="rect">
            <a:avLst/>
          </a:prstGeom>
        </p:spPr>
        <p:txBody>
          <a:bodyPr wrap="square">
            <a:spAutoFit/>
          </a:bodyPr>
          <a:lstStyle/>
          <a:p>
            <a:r>
              <a:rPr lang="en-US" dirty="0"/>
              <a:t>Mohammed </a:t>
            </a:r>
            <a:r>
              <a:rPr lang="en-US" dirty="0" err="1"/>
              <a:t>Alser</a:t>
            </a:r>
            <a:r>
              <a:rPr lang="en-US" dirty="0"/>
              <a:t>, Jeremy </a:t>
            </a:r>
            <a:r>
              <a:rPr lang="en-US" dirty="0" err="1"/>
              <a:t>Rotman</a:t>
            </a:r>
            <a:r>
              <a:rPr lang="en-US" dirty="0"/>
              <a:t>, </a:t>
            </a:r>
            <a:r>
              <a:rPr lang="en-US" dirty="0" err="1"/>
              <a:t>Dhrithi</a:t>
            </a:r>
            <a:r>
              <a:rPr lang="en-US" dirty="0"/>
              <a:t> Deshpande, </a:t>
            </a:r>
            <a:r>
              <a:rPr lang="en-US" dirty="0" err="1"/>
              <a:t>Kodi</a:t>
            </a:r>
            <a:r>
              <a:rPr lang="en-US" dirty="0"/>
              <a:t> </a:t>
            </a:r>
            <a:r>
              <a:rPr lang="en-US" dirty="0" err="1"/>
              <a:t>Taraszka</a:t>
            </a:r>
            <a:r>
              <a:rPr lang="en-US" dirty="0"/>
              <a:t>, </a:t>
            </a:r>
            <a:r>
              <a:rPr lang="en-US" dirty="0" err="1"/>
              <a:t>Huwenbo</a:t>
            </a:r>
            <a:r>
              <a:rPr lang="en-US" dirty="0"/>
              <a:t> Shi, </a:t>
            </a:r>
            <a:r>
              <a:rPr lang="en-US" dirty="0" err="1"/>
              <a:t>Pelin</a:t>
            </a:r>
            <a:r>
              <a:rPr lang="en-US" dirty="0"/>
              <a:t> </a:t>
            </a:r>
            <a:r>
              <a:rPr lang="en-US" dirty="0" err="1"/>
              <a:t>Icer</a:t>
            </a:r>
            <a:r>
              <a:rPr lang="en-US" dirty="0"/>
              <a:t> Baykal, Harry </a:t>
            </a:r>
            <a:r>
              <a:rPr lang="en-US" dirty="0" err="1"/>
              <a:t>Taegyun</a:t>
            </a:r>
            <a:r>
              <a:rPr lang="en-US" dirty="0"/>
              <a:t> Yang, Victor </a:t>
            </a:r>
            <a:r>
              <a:rPr lang="en-US" dirty="0" err="1"/>
              <a:t>Xue</a:t>
            </a:r>
            <a:r>
              <a:rPr lang="en-US" dirty="0"/>
              <a:t>, Sergey Knyazev, Benjamin D. Singer, Brunilda </a:t>
            </a:r>
            <a:r>
              <a:rPr lang="en-US" dirty="0" err="1"/>
              <a:t>Balliu</a:t>
            </a:r>
            <a:r>
              <a:rPr lang="en-US" dirty="0"/>
              <a:t>, David </a:t>
            </a:r>
            <a:r>
              <a:rPr lang="en-US" dirty="0" err="1"/>
              <a:t>Koslicki</a:t>
            </a:r>
            <a:r>
              <a:rPr lang="en-US" dirty="0"/>
              <a:t>, Pavel </a:t>
            </a:r>
            <a:r>
              <a:rPr lang="en-US" dirty="0" err="1"/>
              <a:t>Skums</a:t>
            </a:r>
            <a:r>
              <a:rPr lang="en-US" dirty="0"/>
              <a:t>, Alex </a:t>
            </a:r>
            <a:r>
              <a:rPr lang="en-US" dirty="0" err="1"/>
              <a:t>Zelikovsky</a:t>
            </a:r>
            <a:r>
              <a:rPr lang="en-US" dirty="0"/>
              <a:t>, Can </a:t>
            </a:r>
            <a:r>
              <a:rPr lang="en-US" dirty="0" err="1"/>
              <a:t>Alkan</a:t>
            </a:r>
            <a:r>
              <a:rPr lang="en-US" dirty="0"/>
              <a:t>, </a:t>
            </a:r>
            <a:r>
              <a:rPr lang="en-US" dirty="0" err="1"/>
              <a:t>Onur</a:t>
            </a:r>
            <a:r>
              <a:rPr lang="en-US" dirty="0"/>
              <a:t> </a:t>
            </a:r>
            <a:r>
              <a:rPr lang="en-US" dirty="0" err="1"/>
              <a:t>Mutlu</a:t>
            </a:r>
            <a:r>
              <a:rPr lang="en-US" dirty="0"/>
              <a:t>, </a:t>
            </a:r>
            <a:r>
              <a:rPr lang="en-US" dirty="0" err="1"/>
              <a:t>Serghei</a:t>
            </a:r>
            <a:r>
              <a:rPr lang="en-US" dirty="0"/>
              <a:t> </a:t>
            </a:r>
            <a:r>
              <a:rPr lang="en-US" dirty="0" err="1"/>
              <a:t>Mangul</a:t>
            </a:r>
            <a:r>
              <a:rPr lang="en-US" dirty="0"/>
              <a:t> </a:t>
            </a:r>
          </a:p>
          <a:p>
            <a:r>
              <a:rPr lang="en-US" dirty="0">
                <a:solidFill>
                  <a:srgbClr val="0000FF"/>
                </a:solidFill>
              </a:rPr>
              <a:t>"</a:t>
            </a:r>
            <a:r>
              <a:rPr lang="en-US" dirty="0">
                <a:solidFill>
                  <a:srgbClr val="0000FF"/>
                </a:solidFill>
                <a:hlinkClick r:id="rId2">
                  <a:extLst>
                    <a:ext uri="{A12FA001-AC4F-418D-AE19-62706E023703}">
                      <ahyp:hlinkClr xmlns:ahyp="http://schemas.microsoft.com/office/drawing/2018/hyperlinkcolor" val="tx"/>
                    </a:ext>
                  </a:extLst>
                </a:hlinkClick>
              </a:rPr>
              <a:t>Technology dictates algorithms: Recent developments in read alignment</a:t>
            </a:r>
            <a:r>
              <a:rPr lang="en-US" dirty="0">
                <a:solidFill>
                  <a:srgbClr val="0000FF"/>
                </a:solidFill>
              </a:rPr>
              <a:t>" </a:t>
            </a:r>
          </a:p>
          <a:p>
            <a:r>
              <a:rPr lang="en-US" dirty="0"/>
              <a:t>Genome Biology, 2021</a:t>
            </a:r>
          </a:p>
          <a:p>
            <a:r>
              <a:rPr lang="en-US" dirty="0"/>
              <a:t>[</a:t>
            </a:r>
            <a:r>
              <a:rPr lang="en-US" dirty="0">
                <a:hlinkClick r:id="rId3"/>
              </a:rPr>
              <a:t>Source code</a:t>
            </a:r>
            <a:r>
              <a:rPr lang="en-US" dirty="0"/>
              <a:t>]</a:t>
            </a:r>
          </a:p>
        </p:txBody>
      </p:sp>
      <p:pic>
        <p:nvPicPr>
          <p:cNvPr id="5" name="Picture 4">
            <a:extLst>
              <a:ext uri="{FF2B5EF4-FFF2-40B4-BE49-F238E27FC236}">
                <a16:creationId xmlns:a16="http://schemas.microsoft.com/office/drawing/2014/main" id="{D081A5BD-206E-BD4D-AAE3-B6EA838517B5}"/>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34033" r="21651" b="40240"/>
          <a:stretch/>
        </p:blipFill>
        <p:spPr>
          <a:xfrm>
            <a:off x="640455" y="4005064"/>
            <a:ext cx="7863090" cy="2302982"/>
          </a:xfrm>
          <a:prstGeom prst="rect">
            <a:avLst/>
          </a:prstGeom>
        </p:spPr>
      </p:pic>
      <p:sp>
        <p:nvSpPr>
          <p:cNvPr id="9" name="Rectangle 8">
            <a:extLst>
              <a:ext uri="{FF2B5EF4-FFF2-40B4-BE49-F238E27FC236}">
                <a16:creationId xmlns:a16="http://schemas.microsoft.com/office/drawing/2014/main" id="{7DF5FE91-7986-3D40-AF0B-D3341371BC00}"/>
              </a:ext>
            </a:extLst>
          </p:cNvPr>
          <p:cNvSpPr/>
          <p:nvPr/>
        </p:nvSpPr>
        <p:spPr>
          <a:xfrm>
            <a:off x="1831058" y="924807"/>
            <a:ext cx="5481885" cy="369332"/>
          </a:xfrm>
          <a:prstGeom prst="rect">
            <a:avLst/>
          </a:prstGeom>
        </p:spPr>
        <p:txBody>
          <a:bodyPr wrap="none">
            <a:spAutoFit/>
          </a:bodyPr>
          <a:lstStyle/>
          <a:p>
            <a:pPr algn="ctr"/>
            <a:r>
              <a:rPr lang="en-US" dirty="0">
                <a:solidFill>
                  <a:srgbClr val="FF0000"/>
                </a:solidFill>
              </a:rPr>
              <a:t>In-depth analysis of 107 read mappers (1988-2020)</a:t>
            </a:r>
          </a:p>
        </p:txBody>
      </p:sp>
      <p:pic>
        <p:nvPicPr>
          <p:cNvPr id="11" name="Picture 10">
            <a:extLst>
              <a:ext uri="{FF2B5EF4-FFF2-40B4-BE49-F238E27FC236}">
                <a16:creationId xmlns:a16="http://schemas.microsoft.com/office/drawing/2014/main" id="{72D46847-8A4F-DA49-90EB-F4B9ADAD6B22}"/>
              </a:ext>
            </a:extLst>
          </p:cNvPr>
          <p:cNvPicPr>
            <a:picLocks noChangeAspect="1"/>
          </p:cNvPicPr>
          <p:nvPr/>
        </p:nvPicPr>
        <p:blipFill rotWithShape="1">
          <a:blip r:embed="rId4">
            <a:extLst>
              <a:ext uri="{28A0092B-C50C-407E-A947-70E740481C1C}">
                <a14:useLocalDpi xmlns:a14="http://schemas.microsoft.com/office/drawing/2010/main" val="0"/>
              </a:ext>
            </a:extLst>
          </a:blip>
          <a:srcRect l="21650" t="24380" r="21651" b="69391"/>
          <a:stretch/>
        </p:blipFill>
        <p:spPr>
          <a:xfrm>
            <a:off x="640455" y="3501008"/>
            <a:ext cx="7863090" cy="557572"/>
          </a:xfrm>
          <a:prstGeom prst="rect">
            <a:avLst/>
          </a:prstGeom>
        </p:spPr>
      </p:pic>
    </p:spTree>
    <p:extLst>
      <p:ext uri="{BB962C8B-B14F-4D97-AF65-F5344CB8AC3E}">
        <p14:creationId xmlns:p14="http://schemas.microsoft.com/office/powerpoint/2010/main" val="648746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B203290-7905-C345-BB61-BD1C7D7E31DB}"/>
              </a:ext>
            </a:extLst>
          </p:cNvPr>
          <p:cNvSpPr>
            <a:spLocks noGrp="1"/>
          </p:cNvSpPr>
          <p:nvPr>
            <p:ph type="title"/>
          </p:nvPr>
        </p:nvSpPr>
        <p:spPr/>
        <p:txBody>
          <a:bodyPr/>
          <a:lstStyle/>
          <a:p>
            <a:r>
              <a:rPr lang="en-US" dirty="0"/>
              <a:t>More on Read Mapping</a:t>
            </a:r>
          </a:p>
        </p:txBody>
      </p:sp>
      <p:sp>
        <p:nvSpPr>
          <p:cNvPr id="3" name="Slide Number Placeholder 2">
            <a:extLst>
              <a:ext uri="{FF2B5EF4-FFF2-40B4-BE49-F238E27FC236}">
                <a16:creationId xmlns:a16="http://schemas.microsoft.com/office/drawing/2014/main" id="{FA98F4C2-E230-634A-9228-6DE5923E1D6D}"/>
              </a:ext>
            </a:extLst>
          </p:cNvPr>
          <p:cNvSpPr>
            <a:spLocks noGrp="1"/>
          </p:cNvSpPr>
          <p:nvPr>
            <p:ph type="sldNum" sz="quarter" idx="11"/>
          </p:nvPr>
        </p:nvSpPr>
        <p:spPr/>
        <p:txBody>
          <a:bodyPr/>
          <a:lstStyle/>
          <a:p>
            <a:fld id="{018A7077-2B78-4FB5-8F56-24239751AEF0}" type="slidenum">
              <a:rPr lang="en-US" altLang="en-US" smtClean="0"/>
              <a:pPr/>
              <a:t>41</a:t>
            </a:fld>
            <a:endParaRPr lang="en-US" altLang="en-US"/>
          </a:p>
        </p:txBody>
      </p:sp>
      <p:pic>
        <p:nvPicPr>
          <p:cNvPr id="5" name="Picture 4">
            <a:extLst>
              <a:ext uri="{FF2B5EF4-FFF2-40B4-BE49-F238E27FC236}">
                <a16:creationId xmlns:a16="http://schemas.microsoft.com/office/drawing/2014/main" id="{2ECD8307-AEA8-7448-866F-CFD5B4797B8A}"/>
              </a:ext>
            </a:extLst>
          </p:cNvPr>
          <p:cNvPicPr>
            <a:picLocks noChangeAspect="1"/>
          </p:cNvPicPr>
          <p:nvPr/>
        </p:nvPicPr>
        <p:blipFill rotWithShape="1">
          <a:blip r:embed="rId2">
            <a:extLst>
              <a:ext uri="{28A0092B-C50C-407E-A947-70E740481C1C}">
                <a14:useLocalDpi xmlns:a14="http://schemas.microsoft.com/office/drawing/2010/main" val="0"/>
              </a:ext>
            </a:extLst>
          </a:blip>
          <a:srcRect t="4114"/>
          <a:stretch/>
        </p:blipFill>
        <p:spPr>
          <a:xfrm>
            <a:off x="151410" y="1219200"/>
            <a:ext cx="6401790" cy="3897803"/>
          </a:xfrm>
          <a:prstGeom prst="rect">
            <a:avLst/>
          </a:prstGeom>
        </p:spPr>
      </p:pic>
      <p:sp>
        <p:nvSpPr>
          <p:cNvPr id="6" name="Rectangle 5">
            <a:extLst>
              <a:ext uri="{FF2B5EF4-FFF2-40B4-BE49-F238E27FC236}">
                <a16:creationId xmlns:a16="http://schemas.microsoft.com/office/drawing/2014/main" id="{A04C390D-608C-ED4D-9698-EDAEA93391D5}"/>
              </a:ext>
            </a:extLst>
          </p:cNvPr>
          <p:cNvSpPr/>
          <p:nvPr/>
        </p:nvSpPr>
        <p:spPr>
          <a:xfrm>
            <a:off x="3427653" y="5874306"/>
            <a:ext cx="6400800" cy="369332"/>
          </a:xfrm>
          <a:prstGeom prst="rect">
            <a:avLst/>
          </a:prstGeom>
        </p:spPr>
        <p:txBody>
          <a:bodyPr wrap="square">
            <a:spAutoFit/>
          </a:bodyPr>
          <a:lstStyle/>
          <a:p>
            <a:r>
              <a:rPr lang="en-US" dirty="0">
                <a:solidFill>
                  <a:srgbClr val="FF0000"/>
                </a:solidFill>
                <a:hlinkClick r:id="rId3">
                  <a:extLst>
                    <a:ext uri="{A12FA001-AC4F-418D-AE19-62706E023703}">
                      <ahyp:hlinkClr xmlns:ahyp="http://schemas.microsoft.com/office/drawing/2018/hyperlinkcolor" val="tx"/>
                    </a:ext>
                  </a:extLst>
                </a:hlinkClick>
              </a:rPr>
              <a:t>https://www.youtube.com/watch?v=ygmQpdDTL7o</a:t>
            </a:r>
            <a:r>
              <a:rPr lang="en-US" dirty="0">
                <a:solidFill>
                  <a:srgbClr val="FF0000"/>
                </a:solidFill>
              </a:rPr>
              <a:t> </a:t>
            </a:r>
            <a:endParaRPr lang="en-US" dirty="0"/>
          </a:p>
        </p:txBody>
      </p:sp>
      <p:pic>
        <p:nvPicPr>
          <p:cNvPr id="8" name="Picture 7">
            <a:extLst>
              <a:ext uri="{FF2B5EF4-FFF2-40B4-BE49-F238E27FC236}">
                <a16:creationId xmlns:a16="http://schemas.microsoft.com/office/drawing/2014/main" id="{5D8A6258-4CA8-0A40-8F97-3DCC3FA139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053" y="3548417"/>
            <a:ext cx="2243336" cy="2228178"/>
          </a:xfrm>
          <a:prstGeom prst="rect">
            <a:avLst/>
          </a:prstGeom>
        </p:spPr>
      </p:pic>
    </p:spTree>
    <p:extLst>
      <p:ext uri="{BB962C8B-B14F-4D97-AF65-F5344CB8AC3E}">
        <p14:creationId xmlns:p14="http://schemas.microsoft.com/office/powerpoint/2010/main" val="301302109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0937A-8480-B748-AF02-B14403ACF79C}"/>
              </a:ext>
            </a:extLst>
          </p:cNvPr>
          <p:cNvSpPr>
            <a:spLocks noGrp="1"/>
          </p:cNvSpPr>
          <p:nvPr>
            <p:ph type="title"/>
          </p:nvPr>
        </p:nvSpPr>
        <p:spPr/>
        <p:txBody>
          <a:bodyPr/>
          <a:lstStyle/>
          <a:p>
            <a:r>
              <a:rPr lang="en-US" dirty="0"/>
              <a:t>Detailed Lectures on Genome Analysis</a:t>
            </a:r>
          </a:p>
        </p:txBody>
      </p:sp>
      <p:sp>
        <p:nvSpPr>
          <p:cNvPr id="3" name="Content Placeholder 2">
            <a:extLst>
              <a:ext uri="{FF2B5EF4-FFF2-40B4-BE49-F238E27FC236}">
                <a16:creationId xmlns:a16="http://schemas.microsoft.com/office/drawing/2014/main" id="{0478BD05-2E95-984E-8F35-2CBFD3B723B3}"/>
              </a:ext>
            </a:extLst>
          </p:cNvPr>
          <p:cNvSpPr>
            <a:spLocks noGrp="1"/>
          </p:cNvSpPr>
          <p:nvPr>
            <p:ph idx="1"/>
          </p:nvPr>
        </p:nvSpPr>
        <p:spPr>
          <a:xfrm>
            <a:off x="228600" y="884955"/>
            <a:ext cx="8851900" cy="5211762"/>
          </a:xfrm>
        </p:spPr>
        <p:txBody>
          <a:bodyPr/>
          <a:lstStyle/>
          <a:p>
            <a:r>
              <a:rPr lang="en-US" sz="2000" dirty="0">
                <a:solidFill>
                  <a:srgbClr val="FF0000"/>
                </a:solidFill>
              </a:rPr>
              <a:t>Computer Architecture, Fall 2020, Lecture 3a</a:t>
            </a:r>
          </a:p>
          <a:p>
            <a:pPr lvl="1"/>
            <a:r>
              <a:rPr lang="en-US" sz="1800" b="1" dirty="0"/>
              <a:t>Introduction to Genome Sequence Analysis </a:t>
            </a:r>
            <a:r>
              <a:rPr lang="en-US" sz="1800" dirty="0"/>
              <a:t>(ETH Zürich, Fall 2020)</a:t>
            </a:r>
          </a:p>
          <a:p>
            <a:pPr lvl="1"/>
            <a:r>
              <a:rPr lang="en-US" sz="1700" dirty="0">
                <a:solidFill>
                  <a:srgbClr val="0000FF"/>
                </a:solidFill>
                <a:hlinkClick r:id="rId2">
                  <a:extLst>
                    <a:ext uri="{A12FA001-AC4F-418D-AE19-62706E023703}">
                      <ahyp:hlinkClr xmlns:ahyp="http://schemas.microsoft.com/office/drawing/2018/hyperlinkcolor" val="tx"/>
                    </a:ext>
                  </a:extLst>
                </a:hlinkClick>
              </a:rPr>
              <a:t>https://www.youtube.com/watch?v=CrRb32v7SJc&amp;list=PL5Q2soXY2Zi9xidyIgBxUz7xRPS-wisBN&amp;index=5</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8</a:t>
            </a:r>
          </a:p>
          <a:p>
            <a:pPr lvl="1"/>
            <a:r>
              <a:rPr lang="en-US" sz="1800" b="1" dirty="0"/>
              <a:t>Intelligent Genome Analysis </a:t>
            </a:r>
            <a:r>
              <a:rPr lang="en-US" sz="1800" dirty="0"/>
              <a:t>(ETH Zürich, Fall 2020)</a:t>
            </a:r>
          </a:p>
          <a:p>
            <a:pPr lvl="1"/>
            <a:r>
              <a:rPr lang="en-US" sz="1700" dirty="0">
                <a:solidFill>
                  <a:srgbClr val="0000FF"/>
                </a:solidFill>
                <a:hlinkClick r:id="rId3">
                  <a:extLst>
                    <a:ext uri="{A12FA001-AC4F-418D-AE19-62706E023703}">
                      <ahyp:hlinkClr xmlns:ahyp="http://schemas.microsoft.com/office/drawing/2018/hyperlinkcolor" val="tx"/>
                    </a:ext>
                  </a:extLst>
                </a:hlinkClick>
              </a:rPr>
              <a:t>https://www.youtube.com/watch?v=ygmQpdDTL7o&amp;list=PL5Q2soXY2Zi9xidyIgBxUz7xRPS-wisBN&amp;index=14</a:t>
            </a:r>
            <a:r>
              <a:rPr lang="en-US" sz="1700" dirty="0">
                <a:solidFill>
                  <a:srgbClr val="0000FF"/>
                </a:solidFill>
              </a:rPr>
              <a:t> </a:t>
            </a:r>
          </a:p>
          <a:p>
            <a:pPr lvl="1"/>
            <a:endParaRPr lang="en-US" sz="600" dirty="0">
              <a:solidFill>
                <a:srgbClr val="0000FF"/>
              </a:solidFill>
            </a:endParaRPr>
          </a:p>
          <a:p>
            <a:r>
              <a:rPr lang="en-US" sz="2000" dirty="0">
                <a:solidFill>
                  <a:srgbClr val="FF0000"/>
                </a:solidFill>
              </a:rPr>
              <a:t>Computer Architecture, Fall 2020, Lecture 9a</a:t>
            </a:r>
          </a:p>
          <a:p>
            <a:pPr lvl="1"/>
            <a:r>
              <a:rPr lang="en-US" sz="1800" b="1" dirty="0" err="1"/>
              <a:t>GenASM</a:t>
            </a:r>
            <a:r>
              <a:rPr lang="en-US" sz="1800" b="1" dirty="0"/>
              <a:t>: Approx. String Matching Accelerator </a:t>
            </a:r>
            <a:r>
              <a:rPr lang="en-US" sz="1800" dirty="0"/>
              <a:t>(ETH Zürich, Fall 2020)</a:t>
            </a:r>
          </a:p>
          <a:p>
            <a:pPr lvl="1"/>
            <a:r>
              <a:rPr lang="en-US" sz="1700" dirty="0">
                <a:solidFill>
                  <a:srgbClr val="0000FF"/>
                </a:solidFill>
                <a:hlinkClick r:id="rId4">
                  <a:extLst>
                    <a:ext uri="{A12FA001-AC4F-418D-AE19-62706E023703}">
                      <ahyp:hlinkClr xmlns:ahyp="http://schemas.microsoft.com/office/drawing/2018/hyperlinkcolor" val="tx"/>
                    </a:ext>
                  </a:extLst>
                </a:hlinkClick>
              </a:rPr>
              <a:t>https://www.youtube.com/watch?v=XoLpzmN-Pas&amp;list=PL5Q2soXY2Zi9xidyIgBxUz7xRPS-wisBN&amp;index=15 </a:t>
            </a:r>
          </a:p>
          <a:p>
            <a:pPr lvl="1"/>
            <a:endParaRPr lang="en-US" sz="600" dirty="0">
              <a:solidFill>
                <a:srgbClr val="0000FF"/>
              </a:solidFill>
              <a:hlinkClick r:id="rId4">
                <a:extLst>
                  <a:ext uri="{A12FA001-AC4F-418D-AE19-62706E023703}">
                    <ahyp:hlinkClr xmlns:ahyp="http://schemas.microsoft.com/office/drawing/2018/hyperlinkcolor" val="tx"/>
                  </a:ext>
                </a:extLst>
              </a:hlinkClick>
            </a:endParaRPr>
          </a:p>
          <a:p>
            <a:r>
              <a:rPr lang="en-US" sz="2000" dirty="0">
                <a:solidFill>
                  <a:srgbClr val="FF0000"/>
                </a:solidFill>
              </a:rPr>
              <a:t>Accelerating Genomics Project Course, Fall 2020, Lecture 1</a:t>
            </a:r>
          </a:p>
          <a:p>
            <a:pPr lvl="1"/>
            <a:r>
              <a:rPr lang="en-US" sz="2000" b="1" dirty="0"/>
              <a:t>Accelerating Genomics </a:t>
            </a:r>
            <a:r>
              <a:rPr lang="en-US" sz="2000" dirty="0"/>
              <a:t>(ETH Zürich, Fall 2020)</a:t>
            </a:r>
          </a:p>
          <a:p>
            <a:pPr lvl="1"/>
            <a:r>
              <a:rPr lang="en-US" sz="1700" dirty="0">
                <a:solidFill>
                  <a:srgbClr val="0000FF"/>
                </a:solidFill>
                <a:hlinkClick r:id="rId5">
                  <a:extLst>
                    <a:ext uri="{A12FA001-AC4F-418D-AE19-62706E023703}">
                      <ahyp:hlinkClr xmlns:ahyp="http://schemas.microsoft.com/office/drawing/2018/hyperlinkcolor" val="tx"/>
                    </a:ext>
                  </a:extLst>
                </a:hlinkClick>
              </a:rPr>
              <a:t>https://www.youtube.com/watch?v=rgjl8ZyLsAg&amp;list=PL5Q2soXY2Zi9E2bBVAgCqLgwiDRQDTyId</a:t>
            </a:r>
            <a:r>
              <a:rPr lang="en-US" sz="1700" dirty="0">
                <a:solidFill>
                  <a:srgbClr val="0000FF"/>
                </a:solidFill>
              </a:rPr>
              <a:t> </a:t>
            </a:r>
            <a:endParaRPr lang="en-US" sz="2000" dirty="0">
              <a:solidFill>
                <a:srgbClr val="0000FF"/>
              </a:solidFill>
            </a:endParaRPr>
          </a:p>
          <a:p>
            <a:pPr lvl="1"/>
            <a:endParaRPr lang="en-US" sz="2000" dirty="0"/>
          </a:p>
        </p:txBody>
      </p:sp>
      <p:sp>
        <p:nvSpPr>
          <p:cNvPr id="4" name="Slide Number Placeholder 3">
            <a:extLst>
              <a:ext uri="{FF2B5EF4-FFF2-40B4-BE49-F238E27FC236}">
                <a16:creationId xmlns:a16="http://schemas.microsoft.com/office/drawing/2014/main" id="{0CDD3B14-C38A-CD43-A830-5A9D199280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6" name="TextBox 5">
            <a:extLst>
              <a:ext uri="{FF2B5EF4-FFF2-40B4-BE49-F238E27FC236}">
                <a16:creationId xmlns:a16="http://schemas.microsoft.com/office/drawing/2014/main" id="{B9FA4FBF-90BC-A44A-80A5-E27853501F68}"/>
              </a:ext>
            </a:extLst>
          </p:cNvPr>
          <p:cNvSpPr txBox="1"/>
          <p:nvPr/>
        </p:nvSpPr>
        <p:spPr>
          <a:xfrm>
            <a:off x="1979712" y="6461778"/>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Tree>
    <p:extLst>
      <p:ext uri="{BB962C8B-B14F-4D97-AF65-F5344CB8AC3E}">
        <p14:creationId xmlns:p14="http://schemas.microsoft.com/office/powerpoint/2010/main" val="9356393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C1FF-0F33-2240-A42B-31BC6EB2E8F2}"/>
              </a:ext>
            </a:extLst>
          </p:cNvPr>
          <p:cNvSpPr>
            <a:spLocks noGrp="1"/>
          </p:cNvSpPr>
          <p:nvPr>
            <p:ph type="title"/>
          </p:nvPr>
        </p:nvSpPr>
        <p:spPr/>
        <p:txBody>
          <a:bodyPr/>
          <a:lstStyle/>
          <a:p>
            <a:r>
              <a:rPr lang="en-US" dirty="0"/>
              <a:t>Prior Research on Genome Analysis (1/2)</a:t>
            </a:r>
          </a:p>
        </p:txBody>
      </p:sp>
      <p:sp>
        <p:nvSpPr>
          <p:cNvPr id="4" name="Slide Number Placeholder 3">
            <a:extLst>
              <a:ext uri="{FF2B5EF4-FFF2-40B4-BE49-F238E27FC236}">
                <a16:creationId xmlns:a16="http://schemas.microsoft.com/office/drawing/2014/main" id="{95DBA2A2-4B03-7C40-A63D-FCD3AC14A6E2}"/>
              </a:ext>
            </a:extLst>
          </p:cNvPr>
          <p:cNvSpPr>
            <a:spLocks noGrp="1"/>
          </p:cNvSpPr>
          <p:nvPr>
            <p:ph type="sldNum" sz="quarter" idx="11"/>
          </p:nvPr>
        </p:nvSpPr>
        <p:spPr/>
        <p:txBody>
          <a:bodyPr/>
          <a:lstStyle/>
          <a:p>
            <a:fld id="{323594FA-E141-4234-AE05-360401972BE7}" type="slidenum">
              <a:rPr lang="en-US" altLang="en-US" smtClean="0"/>
              <a:pPr/>
              <a:t>43</a:t>
            </a:fld>
            <a:endParaRPr lang="en-US" altLang="en-US"/>
          </a:p>
        </p:txBody>
      </p:sp>
      <p:sp>
        <p:nvSpPr>
          <p:cNvPr id="5" name="Content Placeholder 4">
            <a:extLst>
              <a:ext uri="{FF2B5EF4-FFF2-40B4-BE49-F238E27FC236}">
                <a16:creationId xmlns:a16="http://schemas.microsoft.com/office/drawing/2014/main" id="{D1FC29E2-5557-CB4D-A58E-E7E0E447AD5A}"/>
              </a:ext>
            </a:extLst>
          </p:cNvPr>
          <p:cNvSpPr>
            <a:spLocks noGrp="1"/>
          </p:cNvSpPr>
          <p:nvPr>
            <p:ph idx="4294967295"/>
          </p:nvPr>
        </p:nvSpPr>
        <p:spPr>
          <a:xfrm>
            <a:off x="228600" y="908050"/>
            <a:ext cx="8915400" cy="5510213"/>
          </a:xfrm>
          <a:prstGeom prst="rect">
            <a:avLst/>
          </a:prstGeom>
        </p:spPr>
        <p:txBody>
          <a:bodyPr wrap="square">
            <a:spAutoFit/>
          </a:bodyPr>
          <a:lstStyle/>
          <a:p>
            <a:r>
              <a:rPr lang="en-US" sz="2000" dirty="0" err="1">
                <a:solidFill>
                  <a:srgbClr val="222222"/>
                </a:solidFill>
              </a:rPr>
              <a:t>Alser</a:t>
            </a:r>
            <a:r>
              <a:rPr lang="en-US" sz="2000" dirty="0">
                <a:solidFill>
                  <a:srgbClr val="222222"/>
                </a:solidFill>
              </a:rPr>
              <a:t> + </a:t>
            </a:r>
            <a:r>
              <a:rPr lang="en-US" sz="2000" dirty="0">
                <a:solidFill>
                  <a:srgbClr val="222222"/>
                </a:solidFill>
                <a:hlinkClick r:id="rId2"/>
              </a:rPr>
              <a:t>"SneakySnake: A Fast and Accurate Universal Genome Pre-Alignment Filter for CPUs, GPUs, and FPGAs."</a:t>
            </a:r>
            <a:r>
              <a:rPr lang="en-US" sz="2000" dirty="0">
                <a:solidFill>
                  <a:srgbClr val="222222"/>
                </a:solidFill>
              </a:rPr>
              <a:t> to appear in </a:t>
            </a:r>
            <a:r>
              <a:rPr lang="en-US" sz="2000" i="1" dirty="0">
                <a:solidFill>
                  <a:srgbClr val="222222"/>
                </a:solidFill>
              </a:rPr>
              <a:t>Bioinformatics, </a:t>
            </a:r>
            <a:r>
              <a:rPr lang="en-US" sz="2000" dirty="0">
                <a:solidFill>
                  <a:srgbClr val="222222"/>
                </a:solidFill>
              </a:rPr>
              <a:t>2020.</a:t>
            </a:r>
          </a:p>
          <a:p>
            <a:endParaRPr lang="en-US" sz="2000" dirty="0">
              <a:solidFill>
                <a:srgbClr val="222222"/>
              </a:solidFill>
            </a:endParaRPr>
          </a:p>
          <a:p>
            <a:r>
              <a:rPr lang="en-US" sz="2000" dirty="0" err="1"/>
              <a:t>Senol</a:t>
            </a:r>
            <a:r>
              <a:rPr lang="en-US" sz="2000" dirty="0"/>
              <a:t> Cali+, "</a:t>
            </a:r>
            <a:r>
              <a:rPr lang="en-US" sz="2000" dirty="0">
                <a:hlinkClick r:id="rId3"/>
              </a:rPr>
              <a:t>GenASM: A High-Performance, Low-Power Approximate String Matching Acceleration Framework for Genome Sequence Analysis</a:t>
            </a:r>
            <a:r>
              <a:rPr lang="en-US" sz="2000" dirty="0"/>
              <a:t>", </a:t>
            </a:r>
            <a:r>
              <a:rPr lang="en-US" sz="2000" i="1" dirty="0"/>
              <a:t>MICRO</a:t>
            </a:r>
            <a:r>
              <a:rPr lang="en-US" sz="2000" dirty="0"/>
              <a:t> 2020.</a:t>
            </a:r>
          </a:p>
          <a:p>
            <a:endParaRPr lang="en-US" sz="2000" dirty="0">
              <a:solidFill>
                <a:srgbClr val="222222"/>
              </a:solidFill>
            </a:endParaRPr>
          </a:p>
          <a:p>
            <a:r>
              <a:rPr lang="en-US" sz="2000" dirty="0" err="1"/>
              <a:t>Alser</a:t>
            </a:r>
            <a:r>
              <a:rPr lang="en-US" sz="2000" dirty="0"/>
              <a:t>+, "</a:t>
            </a:r>
            <a:r>
              <a:rPr lang="en-US" sz="2000" dirty="0">
                <a:hlinkClick r:id="rId4"/>
              </a:rPr>
              <a:t>Technology dictates algorithms: Recent developments in read alignment</a:t>
            </a:r>
            <a:r>
              <a:rPr lang="en-US" sz="2000" dirty="0"/>
              <a:t>", to appear in </a:t>
            </a:r>
            <a:r>
              <a:rPr lang="en-US" sz="2000" i="1" dirty="0"/>
              <a:t>Genome Biology</a:t>
            </a:r>
            <a:r>
              <a:rPr lang="en-US" sz="2000" dirty="0"/>
              <a:t>, 2021.</a:t>
            </a:r>
          </a:p>
          <a:p>
            <a:endParaRPr lang="en-US" sz="2000" dirty="0"/>
          </a:p>
          <a:p>
            <a:r>
              <a:rPr lang="en-US" sz="2000" dirty="0"/>
              <a:t>Kim+, "</a:t>
            </a:r>
            <a:r>
              <a:rPr lang="en-US" sz="2000" dirty="0">
                <a:hlinkClick r:id="rId5"/>
              </a:rPr>
              <a:t>AirLift: A Fast and Comprehensive Technique for Translating Alignments between Reference Genomes</a:t>
            </a:r>
            <a:r>
              <a:rPr lang="en-US" sz="2000" dirty="0"/>
              <a:t>", </a:t>
            </a:r>
            <a:r>
              <a:rPr lang="en-US" sz="2000" i="1" dirty="0" err="1"/>
              <a:t>arXiv</a:t>
            </a:r>
            <a:r>
              <a:rPr lang="en-US" sz="2000" dirty="0"/>
              <a:t>, 2020</a:t>
            </a:r>
          </a:p>
          <a:p>
            <a:endParaRPr lang="en-US" sz="2000" dirty="0"/>
          </a:p>
          <a:p>
            <a:r>
              <a:rPr lang="en-US" sz="2000" dirty="0" err="1">
                <a:sym typeface="Calibri"/>
              </a:rPr>
              <a:t>Alser</a:t>
            </a:r>
            <a:r>
              <a:rPr lang="en-US" sz="2000" dirty="0">
                <a:sym typeface="Calibri"/>
              </a:rPr>
              <a:t>+, “</a:t>
            </a:r>
            <a:r>
              <a:rPr lang="en-US" sz="2000" dirty="0">
                <a:sym typeface="Calibri"/>
                <a:hlinkClick r:id="rId6"/>
              </a:rPr>
              <a:t>Accelerating Genome Analysis: A Primer on an Ongoing Journey</a:t>
            </a:r>
            <a:r>
              <a:rPr lang="en-US" sz="2000" dirty="0">
                <a:sym typeface="Calibri"/>
              </a:rPr>
              <a:t>”, </a:t>
            </a:r>
            <a:r>
              <a:rPr lang="en-US" sz="2000" i="1" dirty="0">
                <a:sym typeface="Calibri"/>
              </a:rPr>
              <a:t>IEEE Micro</a:t>
            </a:r>
            <a:r>
              <a:rPr lang="en-US" sz="2000" dirty="0">
                <a:sym typeface="Calibri"/>
              </a:rPr>
              <a:t>, 2020.</a:t>
            </a:r>
          </a:p>
        </p:txBody>
      </p:sp>
    </p:spTree>
    <p:extLst>
      <p:ext uri="{BB962C8B-B14F-4D97-AF65-F5344CB8AC3E}">
        <p14:creationId xmlns:p14="http://schemas.microsoft.com/office/powerpoint/2010/main" val="191007731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1C8B76-249D-534C-B774-30F572DF89A8}"/>
              </a:ext>
            </a:extLst>
          </p:cNvPr>
          <p:cNvSpPr>
            <a:spLocks noGrp="1"/>
          </p:cNvSpPr>
          <p:nvPr>
            <p:ph type="title"/>
          </p:nvPr>
        </p:nvSpPr>
        <p:spPr/>
        <p:txBody>
          <a:bodyPr/>
          <a:lstStyle/>
          <a:p>
            <a:r>
              <a:rPr lang="en-US" dirty="0"/>
              <a:t>Prior Research on Genome Analysis (2/2)</a:t>
            </a:r>
          </a:p>
        </p:txBody>
      </p:sp>
      <p:sp>
        <p:nvSpPr>
          <p:cNvPr id="4" name="Slide Number Placeholder 3">
            <a:extLst>
              <a:ext uri="{FF2B5EF4-FFF2-40B4-BE49-F238E27FC236}">
                <a16:creationId xmlns:a16="http://schemas.microsoft.com/office/drawing/2014/main" id="{38282D96-B23D-414E-B54C-A4CA341069E5}"/>
              </a:ext>
            </a:extLst>
          </p:cNvPr>
          <p:cNvSpPr>
            <a:spLocks noGrp="1"/>
          </p:cNvSpPr>
          <p:nvPr>
            <p:ph type="sldNum" sz="quarter" idx="11"/>
          </p:nvPr>
        </p:nvSpPr>
        <p:spPr/>
        <p:txBody>
          <a:bodyPr/>
          <a:lstStyle/>
          <a:p>
            <a:fld id="{323594FA-E141-4234-AE05-360401972BE7}" type="slidenum">
              <a:rPr lang="en-US" altLang="en-US" smtClean="0"/>
              <a:pPr/>
              <a:t>44</a:t>
            </a:fld>
            <a:endParaRPr lang="en-US" altLang="en-US"/>
          </a:p>
        </p:txBody>
      </p:sp>
      <p:sp>
        <p:nvSpPr>
          <p:cNvPr id="3" name="Content Placeholder 2">
            <a:extLst>
              <a:ext uri="{FF2B5EF4-FFF2-40B4-BE49-F238E27FC236}">
                <a16:creationId xmlns:a16="http://schemas.microsoft.com/office/drawing/2014/main" id="{8DA1F28F-7926-4E47-8BB4-502D6FA9E8FF}"/>
              </a:ext>
            </a:extLst>
          </p:cNvPr>
          <p:cNvSpPr>
            <a:spLocks noGrp="1"/>
          </p:cNvSpPr>
          <p:nvPr>
            <p:ph idx="4294967295"/>
          </p:nvPr>
        </p:nvSpPr>
        <p:spPr>
          <a:xfrm>
            <a:off x="266700" y="1052513"/>
            <a:ext cx="8610600" cy="4876800"/>
          </a:xfrm>
        </p:spPr>
        <p:txBody>
          <a:bodyPr/>
          <a:lstStyle/>
          <a:p>
            <a:r>
              <a:rPr lang="en-US" sz="2000" dirty="0" err="1">
                <a:solidFill>
                  <a:srgbClr val="000000"/>
                </a:solidFill>
              </a:rPr>
              <a:t>Firtina</a:t>
            </a:r>
            <a:r>
              <a:rPr lang="en-US" sz="2000" dirty="0">
                <a:solidFill>
                  <a:srgbClr val="000000"/>
                </a:solidFill>
              </a:rPr>
              <a:t>+, “</a:t>
            </a:r>
            <a:r>
              <a:rPr lang="en-US" sz="2000" dirty="0">
                <a:solidFill>
                  <a:srgbClr val="000000"/>
                </a:solidFill>
                <a:hlinkClick r:id="rId2"/>
              </a:rPr>
              <a:t>Apollo: a sequencing-technology-independent, scalable and accurate assembly polishing algorithm</a:t>
            </a:r>
            <a:r>
              <a:rPr lang="en-US" sz="2000" dirty="0">
                <a:solidFill>
                  <a:srgbClr val="000000"/>
                </a:solidFill>
              </a:rPr>
              <a:t>”, </a:t>
            </a:r>
            <a:r>
              <a:rPr lang="en-US" sz="2000" i="1" dirty="0">
                <a:solidFill>
                  <a:srgbClr val="000000"/>
                </a:solidFill>
              </a:rPr>
              <a:t>Bioinformatics</a:t>
            </a:r>
            <a:r>
              <a:rPr lang="en-US" sz="2000" dirty="0">
                <a:solidFill>
                  <a:srgbClr val="000000"/>
                </a:solidFill>
              </a:rPr>
              <a:t>, 2019.</a:t>
            </a:r>
          </a:p>
          <a:p>
            <a:endParaRPr lang="en-US" sz="2000" dirty="0">
              <a:solidFill>
                <a:srgbClr val="000000"/>
              </a:solidFill>
            </a:endParaRPr>
          </a:p>
          <a:p>
            <a:r>
              <a:rPr lang="en-US" sz="2000" dirty="0" err="1">
                <a:solidFill>
                  <a:srgbClr val="000000"/>
                </a:solidFill>
              </a:rPr>
              <a:t>Alser</a:t>
            </a:r>
            <a:r>
              <a:rPr lang="en-US" sz="2000" dirty="0">
                <a:solidFill>
                  <a:srgbClr val="000000"/>
                </a:solidFill>
              </a:rPr>
              <a:t>+, </a:t>
            </a:r>
            <a:r>
              <a:rPr lang="en-US" sz="2000" dirty="0">
                <a:solidFill>
                  <a:srgbClr val="000000"/>
                </a:solidFill>
                <a:hlinkClick r:id="rId3"/>
              </a:rPr>
              <a:t>“</a:t>
            </a:r>
            <a:r>
              <a:rPr lang="en-US" sz="2000" u="sng" dirty="0">
                <a:solidFill>
                  <a:srgbClr val="000000"/>
                </a:solidFill>
                <a:hlinkClick r:id="rId3"/>
              </a:rPr>
              <a:t>Shouji: a fast and efficient pre-alignment filter for sequence alignment”</a:t>
            </a:r>
            <a:r>
              <a:rPr lang="en-US" sz="2000" dirty="0"/>
              <a:t>,  </a:t>
            </a:r>
            <a:r>
              <a:rPr lang="en-US" sz="2000" i="1" dirty="0"/>
              <a:t>Bioinformatics</a:t>
            </a:r>
            <a:r>
              <a:rPr lang="en-US" sz="2000" dirty="0"/>
              <a:t> 2019.</a:t>
            </a:r>
          </a:p>
          <a:p>
            <a:endParaRPr lang="en-US" sz="2000" dirty="0"/>
          </a:p>
          <a:p>
            <a:r>
              <a:rPr lang="en-US" sz="2000" dirty="0"/>
              <a:t>Kim+, "</a:t>
            </a:r>
            <a:r>
              <a:rPr lang="en-US" sz="2000" dirty="0">
                <a:hlinkClick r:id="rId4"/>
              </a:rPr>
              <a:t>GRIM-Filter: Fast Seed Location Filtering in DNA Read Mapping Using Processing-in-Memory Technologies</a:t>
            </a:r>
            <a:r>
              <a:rPr lang="en-US" sz="2000" dirty="0"/>
              <a:t>”, </a:t>
            </a:r>
            <a:r>
              <a:rPr lang="en-US" sz="2000" i="1" dirty="0"/>
              <a:t>BMC Genomics</a:t>
            </a:r>
            <a:r>
              <a:rPr lang="en-US" sz="2000" dirty="0"/>
              <a:t>, 2018. </a:t>
            </a:r>
          </a:p>
          <a:p>
            <a:endParaRPr lang="en-US" sz="2000" dirty="0"/>
          </a:p>
          <a:p>
            <a:r>
              <a:rPr lang="en-US" sz="2000" dirty="0" err="1"/>
              <a:t>Alser</a:t>
            </a:r>
            <a:r>
              <a:rPr lang="en-US" sz="2000" dirty="0"/>
              <a:t>+, </a:t>
            </a:r>
            <a:r>
              <a:rPr lang="en-US" sz="2000" dirty="0">
                <a:hlinkClick r:id="rId5"/>
              </a:rPr>
              <a:t>"GateKeeper: A New Hardware Architecture for Accelerating Pre-Alignment in DNA Short Read Mapping”</a:t>
            </a:r>
            <a:r>
              <a:rPr lang="en-US" sz="2000" dirty="0"/>
              <a:t>, </a:t>
            </a:r>
            <a:r>
              <a:rPr lang="en-US" sz="2000" i="1" dirty="0"/>
              <a:t>Bioinformatics</a:t>
            </a:r>
            <a:r>
              <a:rPr lang="en-US" sz="2000" dirty="0"/>
              <a:t>, 2017.</a:t>
            </a:r>
          </a:p>
          <a:p>
            <a:endParaRPr lang="en-US" sz="2000" dirty="0"/>
          </a:p>
          <a:p>
            <a:r>
              <a:rPr lang="en-US" sz="2000" dirty="0" err="1"/>
              <a:t>Alser</a:t>
            </a:r>
            <a:r>
              <a:rPr lang="en-US" sz="2000" dirty="0"/>
              <a:t>+, "</a:t>
            </a:r>
            <a:r>
              <a:rPr lang="en-US" sz="2000" dirty="0">
                <a:hlinkClick r:id="rId6"/>
              </a:rPr>
              <a:t>MAGNET: understanding and improving the accuracy of genome pre-alignment filtering</a:t>
            </a:r>
            <a:r>
              <a:rPr lang="en-US" sz="2000" dirty="0"/>
              <a:t>”, </a:t>
            </a:r>
            <a:r>
              <a:rPr lang="en-US" sz="2000" i="1" dirty="0"/>
              <a:t>IPSI Transaction</a:t>
            </a:r>
            <a:r>
              <a:rPr lang="en-US" sz="2000" dirty="0"/>
              <a:t>, 2017.</a:t>
            </a:r>
          </a:p>
          <a:p>
            <a:endParaRPr lang="en-US" sz="2000" dirty="0"/>
          </a:p>
        </p:txBody>
      </p:sp>
    </p:spTree>
    <p:extLst>
      <p:ext uri="{BB962C8B-B14F-4D97-AF65-F5344CB8AC3E}">
        <p14:creationId xmlns:p14="http://schemas.microsoft.com/office/powerpoint/2010/main" val="417819423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ctrTitle"/>
          </p:nvPr>
        </p:nvSpPr>
        <p:spPr>
          <a:xfrm>
            <a:off x="289620" y="1293627"/>
            <a:ext cx="8640960" cy="1752600"/>
          </a:xfrm>
          <a:noFill/>
        </p:spPr>
        <p:txBody>
          <a:bodyPr anchor="ctr">
            <a:normAutofit fontScale="90000"/>
          </a:bodyPr>
          <a:lstStyle/>
          <a:p>
            <a:pPr algn="ctr"/>
            <a:r>
              <a:rPr lang="en-US" sz="5400" b="1" dirty="0"/>
              <a:t>Accelerating Genome Analysis </a:t>
            </a:r>
            <a:br>
              <a:rPr lang="en-US" sz="5400" b="1" dirty="0">
                <a:solidFill>
                  <a:schemeClr val="bg1"/>
                </a:solidFill>
              </a:rPr>
            </a:br>
            <a:r>
              <a:rPr lang="en-US" sz="4900" dirty="0">
                <a:solidFill>
                  <a:srgbClr val="FF0000"/>
                </a:solidFill>
              </a:rPr>
              <a:t>A Primer on an Ongoing Journey</a:t>
            </a:r>
            <a:endParaRPr lang="en-US" sz="4000" dirty="0">
              <a:solidFill>
                <a:srgbClr val="FF0000"/>
              </a:solidFill>
            </a:endParaRPr>
          </a:p>
        </p:txBody>
      </p:sp>
      <p:sp>
        <p:nvSpPr>
          <p:cNvPr id="3" name="Subtitle 2"/>
          <p:cNvSpPr>
            <a:spLocks noGrp="1"/>
          </p:cNvSpPr>
          <p:nvPr>
            <p:ph type="subTitle" idx="1"/>
          </p:nvPr>
        </p:nvSpPr>
        <p:spPr>
          <a:xfrm>
            <a:off x="685800" y="3429000"/>
            <a:ext cx="7848600" cy="2592288"/>
          </a:xfrm>
        </p:spPr>
        <p:txBody>
          <a:bodyPr>
            <a:noAutofit/>
          </a:bodyPr>
          <a:lstStyle/>
          <a:p>
            <a:r>
              <a:rPr lang="en-US" sz="2800" dirty="0">
                <a:solidFill>
                  <a:srgbClr val="0000FF"/>
                </a:solidFill>
              </a:rPr>
              <a:t>Mohammed </a:t>
            </a:r>
            <a:r>
              <a:rPr lang="en-US" sz="2800" dirty="0" err="1">
                <a:solidFill>
                  <a:srgbClr val="0000FF"/>
                </a:solidFill>
              </a:rPr>
              <a:t>Alser</a:t>
            </a:r>
            <a:endParaRPr lang="en-US" sz="2800" dirty="0">
              <a:solidFill>
                <a:srgbClr val="0000FF"/>
              </a:solidFill>
            </a:endParaRPr>
          </a:p>
          <a:p>
            <a:r>
              <a:rPr lang="en-US" dirty="0"/>
              <a:t>ETH Zurich</a:t>
            </a:r>
          </a:p>
          <a:p>
            <a:r>
              <a:rPr lang="en-US" sz="2200" dirty="0"/>
              <a:t>@</a:t>
            </a:r>
            <a:r>
              <a:rPr lang="en-US" sz="2200" dirty="0" err="1"/>
              <a:t>mealser</a:t>
            </a:r>
            <a:endParaRPr lang="en-US" sz="2200" dirty="0"/>
          </a:p>
          <a:p>
            <a:endParaRPr lang="en-US" sz="1400" dirty="0">
              <a:solidFill>
                <a:srgbClr val="0432FF"/>
              </a:solidFill>
            </a:endParaRPr>
          </a:p>
          <a:p>
            <a:r>
              <a:rPr lang="en-US" b="1" dirty="0"/>
              <a:t>RECOMB 2021 - Highlights</a:t>
            </a:r>
          </a:p>
          <a:p>
            <a:r>
              <a:rPr lang="en-US" dirty="0"/>
              <a:t>30 August 2021</a:t>
            </a:r>
          </a:p>
          <a:p>
            <a:endParaRPr lang="en-US" b="1" dirty="0">
              <a:solidFill>
                <a:srgbClr val="FF0000"/>
              </a:solidFill>
            </a:endParaRPr>
          </a:p>
          <a:p>
            <a:endParaRPr lang="en-US" sz="2200" dirty="0">
              <a:solidFill>
                <a:srgbClr val="0432FF"/>
              </a:solidFill>
            </a:endParaRPr>
          </a:p>
          <a:p>
            <a:pPr algn="l"/>
            <a:endParaRPr lang="en-US" sz="2200" dirty="0"/>
          </a:p>
        </p:txBody>
      </p:sp>
      <p:pic>
        <p:nvPicPr>
          <p:cNvPr id="7" name="Picture 6" descr="safari.png"/>
          <p:cNvPicPr>
            <a:picLocks noChangeAspect="1"/>
          </p:cNvPicPr>
          <p:nvPr/>
        </p:nvPicPr>
        <p:blipFill>
          <a:blip r:embed="rId3" cstate="print"/>
          <a:stretch>
            <a:fillRect/>
          </a:stretch>
        </p:blipFill>
        <p:spPr>
          <a:xfrm>
            <a:off x="3491880" y="6199663"/>
            <a:ext cx="1872209" cy="541705"/>
          </a:xfrm>
          <a:prstGeom prst="rect">
            <a:avLst/>
          </a:prstGeom>
        </p:spPr>
      </p:pic>
      <p:pic>
        <p:nvPicPr>
          <p:cNvPr id="49154" name="Picture 2" descr="Image result for eth zurich log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00192" y="6269908"/>
            <a:ext cx="2467949" cy="4106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125966-7D37-FD43-9BF8-01B659D9EDE2}"/>
              </a:ext>
            </a:extLst>
          </p:cNvPr>
          <p:cNvPicPr>
            <a:picLocks noChangeAspect="1"/>
          </p:cNvPicPr>
          <p:nvPr/>
        </p:nvPicPr>
        <p:blipFill>
          <a:blip r:embed="rId5"/>
          <a:stretch>
            <a:fillRect/>
          </a:stretch>
        </p:blipFill>
        <p:spPr>
          <a:xfrm>
            <a:off x="453288" y="5628106"/>
            <a:ext cx="1742448" cy="1052485"/>
          </a:xfrm>
          <a:prstGeom prst="rect">
            <a:avLst/>
          </a:prstGeom>
        </p:spPr>
      </p:pic>
      <p:pic>
        <p:nvPicPr>
          <p:cNvPr id="4" name="Picture 3">
            <a:extLst>
              <a:ext uri="{FF2B5EF4-FFF2-40B4-BE49-F238E27FC236}">
                <a16:creationId xmlns:a16="http://schemas.microsoft.com/office/drawing/2014/main" id="{D040B345-D043-8E42-BB10-9B0D25F177F0}"/>
              </a:ext>
            </a:extLst>
          </p:cNvPr>
          <p:cNvPicPr>
            <a:picLocks noChangeAspect="1"/>
          </p:cNvPicPr>
          <p:nvPr/>
        </p:nvPicPr>
        <p:blipFill rotWithShape="1">
          <a:blip r:embed="rId6"/>
          <a:srcRect l="11358" r="9134"/>
          <a:stretch/>
        </p:blipFill>
        <p:spPr>
          <a:xfrm>
            <a:off x="3491879" y="4442127"/>
            <a:ext cx="504057" cy="355025"/>
          </a:xfrm>
          <a:prstGeom prst="rect">
            <a:avLst/>
          </a:prstGeom>
        </p:spPr>
      </p:pic>
    </p:spTree>
    <p:extLst>
      <p:ext uri="{BB962C8B-B14F-4D97-AF65-F5344CB8AC3E}">
        <p14:creationId xmlns:p14="http://schemas.microsoft.com/office/powerpoint/2010/main" val="125609542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940B19-AC29-924F-AE3A-4EF99378F0B6}"/>
              </a:ext>
            </a:extLst>
          </p:cNvPr>
          <p:cNvSpPr>
            <a:spLocks noGrp="1"/>
          </p:cNvSpPr>
          <p:nvPr>
            <p:ph type="ctrTitle"/>
          </p:nvPr>
        </p:nvSpPr>
        <p:spPr/>
        <p:txBody>
          <a:bodyPr/>
          <a:lstStyle/>
          <a:p>
            <a:r>
              <a:rPr lang="en-US" dirty="0"/>
              <a:t>Backup Slides</a:t>
            </a:r>
          </a:p>
        </p:txBody>
      </p:sp>
      <p:sp>
        <p:nvSpPr>
          <p:cNvPr id="6" name="Subtitle 5">
            <a:extLst>
              <a:ext uri="{FF2B5EF4-FFF2-40B4-BE49-F238E27FC236}">
                <a16:creationId xmlns:a16="http://schemas.microsoft.com/office/drawing/2014/main" id="{081F948F-DC5A-514A-B23B-8F3BD2B8DD92}"/>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812A600-3BC4-2C4D-8A61-82F2D3A3B410}"/>
              </a:ext>
            </a:extLst>
          </p:cNvPr>
          <p:cNvSpPr>
            <a:spLocks noGrp="1"/>
          </p:cNvSpPr>
          <p:nvPr>
            <p:ph type="sldNum" sz="quarter" idx="12"/>
          </p:nvPr>
        </p:nvSpPr>
        <p:spPr/>
        <p:txBody>
          <a:bodyPr/>
          <a:lstStyle/>
          <a:p>
            <a:fld id="{323594FA-E141-4234-AE05-360401972BE7}" type="slidenum">
              <a:rPr lang="en-US" altLang="en-US" smtClean="0"/>
              <a:pPr/>
              <a:t>46</a:t>
            </a:fld>
            <a:endParaRPr lang="en-US" altLang="en-US"/>
          </a:p>
        </p:txBody>
      </p:sp>
    </p:spTree>
    <p:extLst>
      <p:ext uri="{BB962C8B-B14F-4D97-AF65-F5344CB8AC3E}">
        <p14:creationId xmlns:p14="http://schemas.microsoft.com/office/powerpoint/2010/main" val="238233568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a:graphicFrameLocks/>
          </p:cNvGraphicFramePr>
          <p:nvPr/>
        </p:nvGraphicFramePr>
        <p:xfrm>
          <a:off x="0" y="1022974"/>
          <a:ext cx="9144000" cy="533226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lstStyle/>
          <a:p>
            <a:r>
              <a:rPr lang="en-US" dirty="0"/>
              <a:t>The Effect of Pre-Alignment </a:t>
            </a:r>
            <a:r>
              <a:rPr lang="en-US" sz="3200" dirty="0"/>
              <a:t>(Theoretically)</a:t>
            </a:r>
            <a:endParaRPr lang="en-US" dirty="0"/>
          </a:p>
        </p:txBody>
      </p:sp>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6574E-FA2E-425B-A84C-39F9592E9ECB}"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3" name="Chart 2"/>
          <p:cNvGraphicFramePr>
            <a:graphicFrameLocks/>
          </p:cNvGraphicFramePr>
          <p:nvPr/>
        </p:nvGraphicFramePr>
        <p:xfrm>
          <a:off x="0" y="943429"/>
          <a:ext cx="9144000" cy="5332267"/>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p:cNvSpPr/>
          <p:nvPr/>
        </p:nvSpPr>
        <p:spPr>
          <a:xfrm>
            <a:off x="3860653" y="2266154"/>
            <a:ext cx="5133219" cy="33855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solidFill>
                <a:effectLst/>
                <a:uLnTx/>
                <a:uFillTx/>
                <a:latin typeface="Tahoma"/>
                <a:ea typeface="+mn-ea"/>
                <a:cs typeface="+mn-cs"/>
              </a:rPr>
              <a:t>assuming alignment processes 100 Mappings/sec</a:t>
            </a:r>
          </a:p>
        </p:txBody>
      </p:sp>
      <p:cxnSp>
        <p:nvCxnSpPr>
          <p:cNvPr id="7" name="Straight Arrow Connector 6"/>
          <p:cNvCxnSpPr/>
          <p:nvPr/>
        </p:nvCxnSpPr>
        <p:spPr>
          <a:xfrm>
            <a:off x="3120571" y="1843314"/>
            <a:ext cx="589954" cy="943429"/>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33600" y="1219200"/>
            <a:ext cx="14514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Filter+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Alignment</a:t>
            </a:r>
          </a:p>
        </p:txBody>
      </p:sp>
      <p:cxnSp>
        <p:nvCxnSpPr>
          <p:cNvPr id="10" name="Straight Arrow Connector 9"/>
          <p:cNvCxnSpPr/>
          <p:nvPr/>
        </p:nvCxnSpPr>
        <p:spPr>
          <a:xfrm flipV="1">
            <a:off x="2307771" y="4180115"/>
            <a:ext cx="508000" cy="551542"/>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9457" y="4494667"/>
            <a:ext cx="145142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a:ea typeface="+mn-ea"/>
                <a:cs typeface="+mn-cs"/>
              </a:rPr>
              <a:t>Target</a:t>
            </a:r>
          </a:p>
        </p:txBody>
      </p:sp>
      <p:grpSp>
        <p:nvGrpSpPr>
          <p:cNvPr id="15" name="Group 14"/>
          <p:cNvGrpSpPr/>
          <p:nvPr/>
        </p:nvGrpSpPr>
        <p:grpSpPr>
          <a:xfrm>
            <a:off x="1099457" y="2906013"/>
            <a:ext cx="7040880" cy="1625206"/>
            <a:chOff x="1249549" y="877246"/>
            <a:chExt cx="7040880" cy="1625206"/>
          </a:xfrm>
        </p:grpSpPr>
        <p:sp>
          <p:nvSpPr>
            <p:cNvPr id="16" name="Rounded Rectangle 15"/>
            <p:cNvSpPr/>
            <p:nvPr/>
          </p:nvSpPr>
          <p:spPr>
            <a:xfrm>
              <a:off x="1249549" y="959648"/>
              <a:ext cx="7040880" cy="1463040"/>
            </a:xfrm>
            <a:prstGeom prst="roundRect">
              <a:avLst>
                <a:gd name="adj" fmla="val 50000"/>
              </a:avLst>
            </a:prstGeom>
            <a:solidFill>
              <a:srgbClr val="00B050"/>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EEECE1"/>
                </a:solidFill>
                <a:effectLst/>
                <a:uLnTx/>
                <a:uFillTx/>
                <a:latin typeface="europa"/>
                <a:ea typeface="+mn-ea"/>
                <a:cs typeface="+mn-cs"/>
              </a:endParaRPr>
            </a:p>
          </p:txBody>
        </p:sp>
        <p:sp>
          <p:nvSpPr>
            <p:cNvPr id="17" name="Rectangle 16"/>
            <p:cNvSpPr/>
            <p:nvPr/>
          </p:nvSpPr>
          <p:spPr>
            <a:xfrm>
              <a:off x="1938312" y="1038497"/>
              <a:ext cx="4490111"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CE1"/>
                  </a:solidFill>
                  <a:effectLst/>
                  <a:uLnTx/>
                  <a:uFillTx/>
                  <a:latin typeface="europa"/>
                  <a:ea typeface="+mn-ea"/>
                  <a:cs typeface="+mn-cs"/>
                </a:rPr>
                <a:t>Pre-alignment saves more than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EECE1"/>
                  </a:solidFill>
                  <a:effectLst/>
                  <a:uLnTx/>
                  <a:uFillTx/>
                  <a:latin typeface="europa"/>
                  <a:ea typeface="+mn-ea"/>
                  <a:cs typeface="+mn-cs"/>
                </a:rPr>
                <a:t>40% to 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EECE1"/>
                  </a:solidFill>
                  <a:effectLst/>
                  <a:uLnTx/>
                  <a:uFillTx/>
                  <a:latin typeface="europa"/>
                  <a:ea typeface="+mn-ea"/>
                  <a:cs typeface="+mn-cs"/>
                </a:rPr>
                <a:t>of the total processing time</a:t>
              </a:r>
            </a:p>
          </p:txBody>
        </p:sp>
        <p:pic>
          <p:nvPicPr>
            <p:cNvPr id="18" name="Picture 6" descr="Image result for save time icon"/>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6608367" y="877246"/>
              <a:ext cx="1625205" cy="16252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46042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7" dur="3000"/>
                                        <p:tgtEl>
                                          <p:spTgt spid="3">
                                            <p:graphicEl>
                                              <a:chart seriesIdx="0" categoryIdx="-4" bldStep="series"/>
                                            </p:graphicEl>
                                          </p:spTgt>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4" dur="3000"/>
                                        <p:tgtEl>
                                          <p:spTgt spid="3">
                                            <p:graphicEl>
                                              <a:chart seriesIdx="1" categoryIdx="-4" bldStep="series"/>
                                            </p:graphic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23" dur="3000"/>
                                        <p:tgtEl>
                                          <p:spTgt spid="3">
                                            <p:graphicEl>
                                              <a:chart seriesIdx="2" categoryIdx="-4" bldStep="series"/>
                                            </p:graphicEl>
                                          </p:spTgt>
                                        </p:tgtEl>
                                      </p:cBhvr>
                                    </p:animEffec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animBg="0"/>
        </p:bldSub>
      </p:bldGraphic>
      <p:bldP spid="5" grpId="0"/>
      <p:bldP spid="9"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70C0"/>
                </a:solidFill>
                <a:effectLst/>
                <a:uLnTx/>
                <a:uFillTx/>
                <a:latin typeface="Tahoma"/>
                <a:ea typeface="+mn-ea"/>
                <a:cs typeface="+mn-cs"/>
              </a:rPr>
              <a:t>Key idea: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Reduce the approximate string matching problem to the </a:t>
            </a:r>
            <a:r>
              <a:rPr kumimoji="0" lang="en-US" sz="2200" b="0" i="0" u="none" strike="noStrike" kern="0" cap="none" spc="0" normalizeH="0" baseline="0" noProof="0" dirty="0">
                <a:ln>
                  <a:noFill/>
                </a:ln>
                <a:solidFill>
                  <a:srgbClr val="FF0000"/>
                </a:solidFill>
                <a:effectLst/>
                <a:uLnTx/>
                <a:uFillTx/>
                <a:latin typeface="Tahoma"/>
                <a:ea typeface="+mn-ea"/>
                <a:cs typeface="+mn-cs"/>
              </a:rPr>
              <a:t>Single Net Routing problem </a:t>
            </a:r>
            <a:r>
              <a:rPr kumimoji="0" lang="en-US" sz="2200" b="0" i="0" u="none" strike="noStrike" kern="0" cap="none" spc="0" normalizeH="0" baseline="0" noProof="0" dirty="0">
                <a:ln>
                  <a:noFill/>
                </a:ln>
                <a:solidFill>
                  <a:srgbClr val="000000"/>
                </a:solidFill>
                <a:effectLst/>
                <a:uLnTx/>
                <a:uFillTx/>
                <a:latin typeface="Tahoma"/>
                <a:ea typeface="+mn-ea"/>
                <a:cs typeface="+mn-cs"/>
              </a:rPr>
              <a:t>in VLSI chip layout.</a:t>
            </a:r>
          </a:p>
        </p:txBody>
      </p:sp>
      <p:pic>
        <p:nvPicPr>
          <p:cNvPr id="6" name="Picture 5">
            <a:extLst>
              <a:ext uri="{FF2B5EF4-FFF2-40B4-BE49-F238E27FC236}">
                <a16:creationId xmlns:a16="http://schemas.microsoft.com/office/drawing/2014/main" id="{CA921128-6AA3-A64C-9F07-42617769623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388389" y="3568142"/>
            <a:ext cx="4589511" cy="2297336"/>
          </a:xfrm>
          <a:prstGeom prst="rect">
            <a:avLst/>
          </a:prstGeom>
        </p:spPr>
      </p:pic>
      <p:pic>
        <p:nvPicPr>
          <p:cNvPr id="7" name="Picture 6" descr="Image result for snake cartoon">
            <a:extLst>
              <a:ext uri="{FF2B5EF4-FFF2-40B4-BE49-F238E27FC236}">
                <a16:creationId xmlns:a16="http://schemas.microsoft.com/office/drawing/2014/main" id="{CB63B92B-9289-FE4A-B9FD-A9FCC11BDDD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1560" y="3763281"/>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7">
            <a:extLst>
              <a:ext uri="{FF2B5EF4-FFF2-40B4-BE49-F238E27FC236}">
                <a16:creationId xmlns:a16="http://schemas.microsoft.com/office/drawing/2014/main" id="{D11CA364-7394-F446-A6C1-4B311651A7F5}"/>
              </a:ext>
            </a:extLst>
          </p:cNvPr>
          <p:cNvSpPr/>
          <p:nvPr/>
        </p:nvSpPr>
        <p:spPr>
          <a:xfrm>
            <a:off x="2077768" y="4463237"/>
            <a:ext cx="407305" cy="250668"/>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9" name="Right Arrow 8">
            <a:extLst>
              <a:ext uri="{FF2B5EF4-FFF2-40B4-BE49-F238E27FC236}">
                <a16:creationId xmlns:a16="http://schemas.microsoft.com/office/drawing/2014/main" id="{52BD52FD-837F-CB4E-AA90-1A144AEF2CC0}"/>
              </a:ext>
            </a:extLst>
          </p:cNvPr>
          <p:cNvSpPr/>
          <p:nvPr/>
        </p:nvSpPr>
        <p:spPr>
          <a:xfrm>
            <a:off x="6889190" y="4463237"/>
            <a:ext cx="386242" cy="237705"/>
          </a:xfrm>
          <a:prstGeom prst="rightArrow">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1" name="Picture 10">
            <a:extLst>
              <a:ext uri="{FF2B5EF4-FFF2-40B4-BE49-F238E27FC236}">
                <a16:creationId xmlns:a16="http://schemas.microsoft.com/office/drawing/2014/main" id="{F2B89DEB-F7F4-3B44-BCAE-34A3F25B704D}"/>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7150751" y="3857357"/>
            <a:ext cx="1552848" cy="1789151"/>
          </a:xfrm>
          <a:prstGeom prst="rect">
            <a:avLst/>
          </a:prstGeom>
        </p:spPr>
      </p:pic>
      <p:sp>
        <p:nvSpPr>
          <p:cNvPr id="12" name="TextBox 11">
            <a:extLst>
              <a:ext uri="{FF2B5EF4-FFF2-40B4-BE49-F238E27FC236}">
                <a16:creationId xmlns:a16="http://schemas.microsoft.com/office/drawing/2014/main" id="{94C390FC-A270-8644-A967-AAB2D03D519A}"/>
              </a:ext>
            </a:extLst>
          </p:cNvPr>
          <p:cNvSpPr txBox="1"/>
          <p:nvPr/>
        </p:nvSpPr>
        <p:spPr>
          <a:xfrm>
            <a:off x="2987824" y="5661248"/>
            <a:ext cx="338437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ahoma"/>
                <a:ea typeface="+mn-ea"/>
                <a:cs typeface="+mn-cs"/>
              </a:rPr>
              <a:t>VLSI chip layout</a:t>
            </a:r>
          </a:p>
        </p:txBody>
      </p:sp>
    </p:spTree>
    <p:extLst>
      <p:ext uri="{BB962C8B-B14F-4D97-AF65-F5344CB8AC3E}">
        <p14:creationId xmlns:p14="http://schemas.microsoft.com/office/powerpoint/2010/main" val="2756336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down)">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par>
                                <p:cTn id="25" presetID="9"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dissolv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4C5DF-5F3C-4885-A189-23EDC600DCD5}"/>
              </a:ext>
            </a:extLst>
          </p:cNvPr>
          <p:cNvSpPr>
            <a:spLocks noGrp="1"/>
          </p:cNvSpPr>
          <p:nvPr>
            <p:ph type="title"/>
          </p:nvPr>
        </p:nvSpPr>
        <p:spPr/>
        <p:txBody>
          <a:bodyPr/>
          <a:lstStyle/>
          <a:p>
            <a:r>
              <a:rPr lang="en-US" err="1"/>
              <a:t>SneakySnake</a:t>
            </a:r>
            <a:endParaRPr lang="en-US"/>
          </a:p>
        </p:txBody>
      </p:sp>
      <p:sp>
        <p:nvSpPr>
          <p:cNvPr id="4" name="Slide Number Placeholder 3">
            <a:extLst>
              <a:ext uri="{FF2B5EF4-FFF2-40B4-BE49-F238E27FC236}">
                <a16:creationId xmlns:a16="http://schemas.microsoft.com/office/drawing/2014/main" id="{D694AEB0-7C3E-4373-B84A-1A6BBDEFCAD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sp>
        <p:nvSpPr>
          <p:cNvPr id="5" name="Content Placeholder 2"/>
          <p:cNvSpPr txBox="1">
            <a:spLocks/>
          </p:cNvSpPr>
          <p:nvPr/>
        </p:nvSpPr>
        <p:spPr bwMode="auto">
          <a:xfrm>
            <a:off x="63710" y="908720"/>
            <a:ext cx="9110272"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FF0000"/>
                </a:solidFill>
                <a:effectLst/>
                <a:uLnTx/>
                <a:uFillTx/>
                <a:latin typeface="Tahoma"/>
                <a:ea typeface="+mn-ea"/>
                <a:cs typeface="+mn-cs"/>
              </a:rPr>
              <a:t>Key observation: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0" cap="none" spc="0" normalizeH="0" baseline="0" noProof="0" dirty="0">
                <a:ln>
                  <a:noFill/>
                </a:ln>
                <a:solidFill>
                  <a:srgbClr val="000000"/>
                </a:solidFill>
                <a:effectLst/>
                <a:uLnTx/>
                <a:uFillTx/>
                <a:latin typeface="Tahoma"/>
                <a:ea typeface="+mn-ea"/>
                <a:cs typeface="+mn-cs"/>
              </a:rPr>
              <a:t>Correct alignment is </a:t>
            </a:r>
            <a:r>
              <a:rPr kumimoji="0" lang="en-US" sz="2200" b="0" i="0" u="none" strike="noStrike" kern="0" cap="none" spc="0" normalizeH="0" baseline="0" noProof="0" dirty="0">
                <a:ln>
                  <a:noFill/>
                </a:ln>
                <a:solidFill>
                  <a:srgbClr val="FF0000"/>
                </a:solidFill>
                <a:effectLst/>
                <a:uLnTx/>
                <a:uFillTx/>
                <a:latin typeface="Tahoma"/>
                <a:ea typeface="+mn-ea"/>
                <a:cs typeface="+mn-cs"/>
              </a:rPr>
              <a:t>a sequence of non-overlapping long </a:t>
            </a:r>
            <a:r>
              <a:rPr kumimoji="0" lang="en-US" sz="2200" b="0" i="0" u="none" strike="noStrike" kern="0" cap="none" spc="0" normalizeH="0" baseline="0" noProof="0" dirty="0">
                <a:ln>
                  <a:noFill/>
                </a:ln>
                <a:solidFill>
                  <a:srgbClr val="000000"/>
                </a:solidFill>
                <a:effectLst/>
                <a:uLnTx/>
                <a:uFillTx/>
                <a:latin typeface="Tahoma"/>
                <a:ea typeface="+mn-ea"/>
                <a:cs typeface="+mn-cs"/>
              </a:rPr>
              <a:t>matches. </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000" b="1" i="0" u="none" strike="noStrike" kern="0" cap="none" spc="0" normalizeH="0" baseline="0" noProof="0" dirty="0">
              <a:ln>
                <a:noFill/>
              </a:ln>
              <a:solidFill>
                <a:srgbClr val="0000FF"/>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00FF"/>
                </a:solidFill>
                <a:effectLst/>
                <a:uLnTx/>
                <a:uFillTx/>
                <a:latin typeface="Tahoma"/>
                <a:ea typeface="+mn-ea"/>
                <a:cs typeface="+mn-cs"/>
              </a:rPr>
              <a:t>Key idea:</a:t>
            </a:r>
          </a:p>
          <a:p>
            <a:pPr lvl="1">
              <a:buClr>
                <a:srgbClr val="3B812F"/>
              </a:buClr>
              <a:defRPr/>
            </a:pPr>
            <a:r>
              <a:rPr lang="en-US" kern="0" dirty="0">
                <a:solidFill>
                  <a:srgbClr val="000000"/>
                </a:solidFill>
              </a:rPr>
              <a:t>Reduce the approximate string matching problem to the </a:t>
            </a:r>
            <a:r>
              <a:rPr lang="en-US" kern="0" dirty="0">
                <a:solidFill>
                  <a:srgbClr val="FF0000"/>
                </a:solidFill>
              </a:rPr>
              <a:t>Single Net Routing problem </a:t>
            </a:r>
            <a:r>
              <a:rPr lang="en-US" kern="0" dirty="0">
                <a:solidFill>
                  <a:srgbClr val="000000"/>
                </a:solidFill>
              </a:rPr>
              <a:t>in VLSI chip layout.</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endParaRPr kumimoji="0" lang="en-US" sz="2000" b="1" i="0" u="none" strike="noStrike" kern="0" cap="none" spc="0" normalizeH="0" baseline="0" noProof="0" dirty="0">
              <a:ln>
                <a:noFill/>
              </a:ln>
              <a:solidFill>
                <a:srgbClr val="006633"/>
              </a:solidFill>
              <a:effectLst/>
              <a:uLnTx/>
              <a:uFillTx/>
              <a:latin typeface="Tahoma"/>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400" b="1" i="0" u="none" strike="noStrike" kern="0" cap="none" spc="0" normalizeH="0" baseline="0" noProof="0" dirty="0">
                <a:ln>
                  <a:noFill/>
                </a:ln>
                <a:solidFill>
                  <a:srgbClr val="006633"/>
                </a:solidFill>
                <a:effectLst/>
                <a:uLnTx/>
                <a:uFillTx/>
                <a:latin typeface="Tahoma"/>
                <a:ea typeface="+mn-ea"/>
                <a:cs typeface="+mn-cs"/>
              </a:rPr>
              <a:t>Key result:</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1200" cap="none" spc="0" normalizeH="0" baseline="0" noProof="0" dirty="0" err="1">
                <a:ln>
                  <a:noFill/>
                </a:ln>
                <a:solidFill>
                  <a:srgbClr val="000000"/>
                </a:solidFill>
                <a:effectLst/>
                <a:uLnTx/>
                <a:uFillTx/>
                <a:latin typeface="Tahoma"/>
                <a:ea typeface="+mn-ea"/>
                <a:cs typeface="+mn-cs"/>
              </a:rPr>
              <a:t>SneakySnake</a:t>
            </a:r>
            <a:r>
              <a:rPr kumimoji="0" lang="en-US" sz="2200" b="0" i="0" u="none" strike="noStrike" kern="1200" cap="none" spc="0" normalizeH="0" baseline="0" noProof="0" dirty="0">
                <a:ln>
                  <a:noFill/>
                </a:ln>
                <a:solidFill>
                  <a:srgbClr val="000000"/>
                </a:solidFill>
                <a:effectLst/>
                <a:uLnTx/>
                <a:uFillTx/>
                <a:latin typeface="Tahoma"/>
                <a:ea typeface="+mn-ea"/>
                <a:cs typeface="+mn-cs"/>
              </a:rPr>
              <a:t> is up to </a:t>
            </a:r>
            <a:r>
              <a:rPr kumimoji="0" lang="en-US" sz="2200" b="0" i="0" u="none" strike="noStrike" kern="1200" cap="none" spc="0" normalizeH="0" baseline="0" noProof="0" dirty="0">
                <a:ln>
                  <a:noFill/>
                </a:ln>
                <a:solidFill>
                  <a:srgbClr val="0000FF"/>
                </a:solidFill>
                <a:effectLst/>
                <a:uLnTx/>
                <a:uFillTx/>
                <a:latin typeface="Tahoma"/>
                <a:ea typeface="+mn-ea"/>
                <a:cs typeface="+mn-cs"/>
              </a:rPr>
              <a:t>four orders of magnitude more accurate </a:t>
            </a:r>
            <a:r>
              <a:rPr kumimoji="0" lang="en-US" sz="2200" b="0" i="0" u="none" strike="noStrike" kern="1200" cap="none" spc="0" normalizeH="0" baseline="0" noProof="0" dirty="0">
                <a:ln>
                  <a:noFill/>
                </a:ln>
                <a:solidFill>
                  <a:srgbClr val="000000"/>
                </a:solidFill>
                <a:effectLst/>
                <a:uLnTx/>
                <a:uFillTx/>
                <a:latin typeface="Tahoma"/>
                <a:ea typeface="+mn-ea"/>
                <a:cs typeface="+mn-cs"/>
              </a:rPr>
              <a:t>than Shouji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(Bioinformatics’19) </a:t>
            </a:r>
            <a:r>
              <a:rPr kumimoji="0" lang="en-US" sz="2200" b="0" i="0" u="none" strike="noStrike" kern="1200" cap="none" spc="0" normalizeH="0" baseline="0" noProof="0" dirty="0">
                <a:ln>
                  <a:noFill/>
                </a:ln>
                <a:solidFill>
                  <a:srgbClr val="000000"/>
                </a:solidFill>
                <a:effectLst/>
                <a:uLnTx/>
                <a:uFillTx/>
                <a:latin typeface="Tahoma"/>
                <a:ea typeface="+mn-ea"/>
                <a:cs typeface="+mn-cs"/>
              </a:rPr>
              <a:t>and GateKeeper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(Bioinformatics’17)</a:t>
            </a:r>
            <a:r>
              <a:rPr kumimoji="0" lang="en-US" sz="2200" b="0" i="0" u="none" strike="noStrike" kern="1200" cap="none" spc="0" normalizeH="0" baseline="0" noProof="0" dirty="0">
                <a:ln>
                  <a:noFill/>
                </a:ln>
                <a:solidFill>
                  <a:srgbClr val="000000"/>
                </a:solidFill>
                <a:effectLst/>
                <a:uLnTx/>
                <a:uFillTx/>
                <a:latin typeface="Tahoma"/>
                <a:ea typeface="+mn-ea"/>
                <a:cs typeface="+mn-cs"/>
              </a:rPr>
              <a:t>.</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200" b="0" i="0" u="none" strike="noStrike" kern="1200" cap="none" spc="0" normalizeH="0" baseline="0" noProof="0" dirty="0" err="1">
                <a:ln>
                  <a:noFill/>
                </a:ln>
                <a:solidFill>
                  <a:srgbClr val="000000"/>
                </a:solidFill>
                <a:effectLst/>
                <a:uLnTx/>
                <a:uFillTx/>
                <a:latin typeface="Tahoma"/>
                <a:ea typeface="+mn-ea"/>
                <a:cs typeface="+mn-cs"/>
              </a:rPr>
              <a:t>SneakySnake</a:t>
            </a:r>
            <a:r>
              <a:rPr kumimoji="0" lang="en-US" sz="2200" b="0" i="0" u="none" strike="noStrike" kern="1200" cap="none" spc="0" normalizeH="0" baseline="0" noProof="0" dirty="0">
                <a:ln>
                  <a:noFill/>
                </a:ln>
                <a:solidFill>
                  <a:srgbClr val="000000"/>
                </a:solidFill>
                <a:effectLst/>
                <a:uLnTx/>
                <a:uFillTx/>
                <a:latin typeface="Tahoma"/>
                <a:ea typeface="+mn-ea"/>
                <a:cs typeface="+mn-cs"/>
              </a:rPr>
              <a:t> </a:t>
            </a:r>
            <a:r>
              <a:rPr kumimoji="0" lang="en-US" sz="2200" b="0" i="0" u="none" strike="noStrike" kern="1200" cap="none" spc="0" normalizeH="0" baseline="0" noProof="0" dirty="0">
                <a:ln>
                  <a:noFill/>
                </a:ln>
                <a:solidFill>
                  <a:srgbClr val="0000FF"/>
                </a:solidFill>
                <a:effectLst/>
                <a:uLnTx/>
                <a:uFillTx/>
                <a:latin typeface="Tahoma"/>
                <a:ea typeface="+mn-ea"/>
                <a:cs typeface="+mn-cs"/>
              </a:rPr>
              <a:t>greatly accelerates</a:t>
            </a:r>
            <a:r>
              <a:rPr kumimoji="0" lang="en-US" sz="2200" b="0" i="0" u="none" strike="noStrike" kern="1200" cap="none" spc="0" normalizeH="0" baseline="0" noProof="0" dirty="0">
                <a:ln>
                  <a:noFill/>
                </a:ln>
                <a:solidFill>
                  <a:srgbClr val="000000"/>
                </a:solidFill>
                <a:effectLst/>
                <a:uLnTx/>
                <a:uFillTx/>
                <a:latin typeface="Tahoma"/>
                <a:ea typeface="+mn-ea"/>
                <a:cs typeface="+mn-cs"/>
              </a:rPr>
              <a:t> state-of-the-art CPU sequence aligners, </a:t>
            </a:r>
            <a:r>
              <a:rPr kumimoji="0" lang="en-US" sz="2200" b="0" i="0" u="none" strike="noStrike" kern="0" cap="none" spc="0" normalizeH="0" baseline="0" noProof="0" dirty="0">
                <a:ln>
                  <a:noFill/>
                </a:ln>
                <a:solidFill>
                  <a:srgbClr val="000000"/>
                </a:solidFill>
                <a:effectLst/>
                <a:uLnTx/>
                <a:uFillTx/>
                <a:latin typeface="Tahoma"/>
                <a:ea typeface="+mn-ea"/>
                <a:cs typeface="+mn-cs"/>
              </a:rPr>
              <a:t>Edlib </a:t>
            </a:r>
            <a:r>
              <a:rPr kumimoji="0" lang="en-US" sz="2000" b="0" i="0" u="none" strike="noStrike" kern="0" cap="none" spc="0" normalizeH="0" baseline="0" noProof="0" dirty="0">
                <a:ln>
                  <a:noFill/>
                </a:ln>
                <a:solidFill>
                  <a:srgbClr val="000000"/>
                </a:solidFill>
                <a:effectLst/>
                <a:uLnTx/>
                <a:uFillTx/>
                <a:latin typeface="Tahoma"/>
                <a:ea typeface="+mn-ea"/>
                <a:cs typeface="+mn-cs"/>
              </a:rPr>
              <a:t>(Bioinformatics’17) </a:t>
            </a:r>
            <a:r>
              <a:rPr kumimoji="0" lang="en-US" sz="2200" b="0" i="0" u="none" strike="noStrike" kern="0" cap="none" spc="0" normalizeH="0" baseline="0" noProof="0" dirty="0">
                <a:ln>
                  <a:noFill/>
                </a:ln>
                <a:solidFill>
                  <a:srgbClr val="000000"/>
                </a:solidFill>
                <a:effectLst/>
                <a:uLnTx/>
                <a:uFillTx/>
                <a:latin typeface="Tahoma"/>
                <a:ea typeface="+mn-ea"/>
                <a:cs typeface="+mn-cs"/>
              </a:rPr>
              <a:t>and Parasail </a:t>
            </a:r>
            <a:r>
              <a:rPr kumimoji="0" lang="en-US" sz="2000" b="0" i="0" u="none" strike="noStrike" kern="0" cap="none" spc="0" normalizeH="0" baseline="0" noProof="0" dirty="0">
                <a:ln>
                  <a:noFill/>
                </a:ln>
                <a:solidFill>
                  <a:srgbClr val="000000"/>
                </a:solidFill>
                <a:effectLst/>
                <a:uLnTx/>
                <a:uFillTx/>
                <a:latin typeface="Tahoma"/>
                <a:ea typeface="+mn-ea"/>
                <a:cs typeface="+mn-cs"/>
              </a:rPr>
              <a:t>(BMC Bioinformatics’16)</a:t>
            </a:r>
            <a:r>
              <a:rPr kumimoji="0" lang="en-US" sz="2200" b="0" i="0" u="none" strike="noStrike" kern="1200" cap="none" spc="0" normalizeH="0" baseline="0" noProof="0" dirty="0">
                <a:ln>
                  <a:noFill/>
                </a:ln>
                <a:solidFill>
                  <a:srgbClr val="000000"/>
                </a:solidFill>
                <a:effectLst/>
                <a:uLnTx/>
                <a:uFillTx/>
                <a:latin typeface="Tahoma"/>
                <a:ea typeface="+mn-ea"/>
                <a:cs typeface="+mn-cs"/>
              </a:rPr>
              <a:t> </a:t>
            </a:r>
          </a:p>
          <a:p>
            <a:pPr lvl="2" indent="-325438">
              <a:buClr>
                <a:srgbClr val="3B812F"/>
              </a:buClr>
              <a:buSzPct val="60000"/>
              <a:buFont typeface="Wingdings" pitchFamily="2" charset="2"/>
              <a:buChar char="q"/>
            </a:pPr>
            <a:r>
              <a:rPr kumimoji="0" lang="en-US" b="0" i="0" u="none" strike="noStrike" kern="1200" cap="none" spc="0" normalizeH="0" baseline="0" noProof="0" dirty="0">
                <a:ln>
                  <a:noFill/>
                </a:ln>
                <a:effectLst/>
                <a:uLnTx/>
                <a:uFillTx/>
                <a:latin typeface="Tahoma"/>
                <a:ea typeface="+mn-ea"/>
                <a:cs typeface="+mn-cs"/>
              </a:rPr>
              <a:t>by up to </a:t>
            </a:r>
            <a:r>
              <a:rPr kumimoji="0" lang="en-US" b="0" i="0" u="none" strike="noStrike" kern="1200" cap="none" spc="0" normalizeH="0" baseline="0" noProof="0" dirty="0">
                <a:ln>
                  <a:noFill/>
                </a:ln>
                <a:solidFill>
                  <a:srgbClr val="0000FF"/>
                </a:solidFill>
                <a:effectLst/>
                <a:uLnTx/>
                <a:uFillTx/>
                <a:latin typeface="Tahoma"/>
                <a:ea typeface="+mn-ea"/>
                <a:cs typeface="+mn-cs"/>
              </a:rPr>
              <a:t>37.7× and 43.9× </a:t>
            </a:r>
            <a:r>
              <a:rPr kumimoji="0" lang="en-US" b="0" i="0" u="none" strike="noStrike" kern="0" cap="none" spc="0" normalizeH="0" baseline="0" noProof="0" dirty="0">
                <a:ln>
                  <a:noFill/>
                </a:ln>
                <a:solidFill>
                  <a:srgbClr val="000000"/>
                </a:solidFill>
                <a:effectLst/>
                <a:uLnTx/>
                <a:uFillTx/>
                <a:latin typeface="Tahoma"/>
                <a:ea typeface="+mn-ea"/>
                <a:cs typeface="+mn-cs"/>
              </a:rPr>
              <a:t>(&gt;12</a:t>
            </a:r>
            <a:r>
              <a:rPr kumimoji="0" lang="en-US" b="0" i="0" u="none" strike="noStrike" kern="1200" cap="none" spc="0" normalizeH="0" baseline="0" noProof="0" dirty="0">
                <a:ln>
                  <a:noFill/>
                </a:ln>
                <a:solidFill>
                  <a:srgbClr val="000000"/>
                </a:solidFill>
                <a:effectLst/>
                <a:uLnTx/>
                <a:uFillTx/>
                <a:latin typeface="Tahoma"/>
                <a:ea typeface="+mn-ea"/>
                <a:cs typeface="+mn-cs"/>
              </a:rPr>
              <a:t>× </a:t>
            </a:r>
            <a:r>
              <a:rPr kumimoji="0" lang="en-US" b="0" i="0" u="none" strike="noStrike" kern="0" cap="none" spc="0" normalizeH="0" baseline="0" noProof="0" dirty="0">
                <a:ln>
                  <a:noFill/>
                </a:ln>
                <a:solidFill>
                  <a:srgbClr val="000000"/>
                </a:solidFill>
                <a:effectLst/>
                <a:uLnTx/>
                <a:uFillTx/>
                <a:latin typeface="Tahoma"/>
                <a:ea typeface="+mn-ea"/>
                <a:cs typeface="+mn-cs"/>
              </a:rPr>
              <a:t>on average), on CPUs </a:t>
            </a:r>
          </a:p>
          <a:p>
            <a:pPr lvl="2" indent="-325438">
              <a:buClr>
                <a:srgbClr val="3B812F"/>
              </a:buClr>
              <a:buSzPct val="60000"/>
              <a:buFont typeface="Wingdings" pitchFamily="2" charset="2"/>
              <a:buChar char="q"/>
            </a:pPr>
            <a:r>
              <a:rPr kumimoji="0" lang="en-US" b="0" i="0" u="none" strike="noStrike" kern="0" cap="none" spc="0" normalizeH="0" baseline="0" noProof="0" dirty="0">
                <a:ln>
                  <a:noFill/>
                </a:ln>
                <a:solidFill>
                  <a:srgbClr val="000000"/>
                </a:solidFill>
                <a:effectLst/>
                <a:uLnTx/>
                <a:uFillTx/>
                <a:latin typeface="Tahoma"/>
                <a:ea typeface="+mn-ea"/>
                <a:cs typeface="+mn-cs"/>
              </a:rPr>
              <a:t>by up to </a:t>
            </a:r>
            <a:r>
              <a:rPr kumimoji="0" lang="en-US" b="0" i="0" u="none" strike="noStrike" kern="0" cap="none" spc="0" normalizeH="0" baseline="0" noProof="0" dirty="0">
                <a:ln>
                  <a:noFill/>
                </a:ln>
                <a:solidFill>
                  <a:srgbClr val="0000FF"/>
                </a:solidFill>
                <a:effectLst/>
                <a:uLnTx/>
                <a:uFillTx/>
                <a:latin typeface="Tahoma"/>
                <a:ea typeface="+mn-ea"/>
                <a:cs typeface="+mn-cs"/>
              </a:rPr>
              <a:t>413</a:t>
            </a:r>
            <a:r>
              <a:rPr kumimoji="0" lang="en-US" b="0" i="0" u="none" strike="noStrike" kern="1200" cap="none" spc="0" normalizeH="0" baseline="0" noProof="0" dirty="0">
                <a:ln>
                  <a:noFill/>
                </a:ln>
                <a:solidFill>
                  <a:srgbClr val="0000FF"/>
                </a:solidFill>
                <a:effectLst/>
                <a:uLnTx/>
                <a:uFillTx/>
                <a:latin typeface="Tahoma"/>
                <a:ea typeface="+mn-ea"/>
                <a:cs typeface="+mn-cs"/>
              </a:rPr>
              <a:t>×</a:t>
            </a:r>
            <a:r>
              <a:rPr kumimoji="0" lang="en-US" b="0" i="0" u="none" strike="noStrike" kern="0" cap="none" spc="0" normalizeH="0" baseline="0" noProof="0" dirty="0">
                <a:ln>
                  <a:noFill/>
                </a:ln>
                <a:solidFill>
                  <a:srgbClr val="0000FF"/>
                </a:solidFill>
                <a:effectLst/>
                <a:uLnTx/>
                <a:uFillTx/>
                <a:latin typeface="Tahoma"/>
                <a:ea typeface="+mn-ea"/>
                <a:cs typeface="+mn-cs"/>
              </a:rPr>
              <a:t> and 689</a:t>
            </a:r>
            <a:r>
              <a:rPr kumimoji="0" lang="en-US" b="0" i="0" u="none" strike="noStrike" kern="1200" cap="none" spc="0" normalizeH="0" baseline="0" noProof="0" dirty="0">
                <a:ln>
                  <a:noFill/>
                </a:ln>
                <a:solidFill>
                  <a:srgbClr val="0000FF"/>
                </a:solidFill>
                <a:effectLst/>
                <a:uLnTx/>
                <a:uFillTx/>
                <a:latin typeface="Tahoma"/>
                <a:ea typeface="+mn-ea"/>
                <a:cs typeface="+mn-cs"/>
              </a:rPr>
              <a:t>×</a:t>
            </a:r>
            <a:r>
              <a:rPr kumimoji="0" lang="en-US" b="0" i="0" u="none" strike="noStrike" kern="0" cap="none" spc="0" normalizeH="0" baseline="0" noProof="0" dirty="0">
                <a:ln>
                  <a:noFill/>
                </a:ln>
                <a:solidFill>
                  <a:srgbClr val="000000"/>
                </a:solidFill>
                <a:effectLst/>
                <a:uLnTx/>
                <a:uFillTx/>
                <a:latin typeface="Tahoma"/>
                <a:ea typeface="+mn-ea"/>
                <a:cs typeface="+mn-cs"/>
              </a:rPr>
              <a:t> (&gt;400</a:t>
            </a:r>
            <a:r>
              <a:rPr kumimoji="0" lang="en-US" b="0" i="0" u="none" strike="noStrike" kern="1200" cap="none" spc="0" normalizeH="0" baseline="0" noProof="0" dirty="0">
                <a:ln>
                  <a:noFill/>
                </a:ln>
                <a:solidFill>
                  <a:srgbClr val="000000"/>
                </a:solidFill>
                <a:effectLst/>
                <a:uLnTx/>
                <a:uFillTx/>
                <a:latin typeface="Tahoma"/>
                <a:ea typeface="+mn-ea"/>
                <a:cs typeface="+mn-cs"/>
              </a:rPr>
              <a:t>× </a:t>
            </a:r>
            <a:r>
              <a:rPr kumimoji="0" lang="en-US" b="0" i="0" u="none" strike="noStrike" kern="0" cap="none" spc="0" normalizeH="0" baseline="0" noProof="0" dirty="0">
                <a:ln>
                  <a:noFill/>
                </a:ln>
                <a:solidFill>
                  <a:srgbClr val="000000"/>
                </a:solidFill>
                <a:effectLst/>
                <a:uLnTx/>
                <a:uFillTx/>
                <a:latin typeface="Tahoma"/>
                <a:ea typeface="+mn-ea"/>
                <a:cs typeface="+mn-cs"/>
              </a:rPr>
              <a:t>on average)</a:t>
            </a:r>
            <a:r>
              <a:rPr kumimoji="0" lang="en-US" b="0" i="0" u="none" strike="noStrike" kern="0" cap="none" spc="0" normalizeH="0" noProof="0" dirty="0">
                <a:ln>
                  <a:noFill/>
                </a:ln>
                <a:solidFill>
                  <a:srgbClr val="000000"/>
                </a:solidFill>
                <a:effectLst/>
                <a:uLnTx/>
                <a:uFillTx/>
                <a:latin typeface="Tahoma"/>
                <a:ea typeface="+mn-ea"/>
                <a:cs typeface="+mn-cs"/>
              </a:rPr>
              <a:t> </a:t>
            </a:r>
            <a:r>
              <a:rPr kumimoji="0" lang="en-US" b="0" i="1" u="none" strike="noStrike" kern="0" cap="none" spc="0" normalizeH="0" baseline="0" noProof="0" dirty="0">
                <a:ln>
                  <a:noFill/>
                </a:ln>
                <a:solidFill>
                  <a:srgbClr val="000000"/>
                </a:solidFill>
                <a:effectLst/>
                <a:uLnTx/>
                <a:uFillTx/>
                <a:latin typeface="Tahoma"/>
                <a:ea typeface="+mn-ea"/>
                <a:cs typeface="+mn-cs"/>
              </a:rPr>
              <a:t>with </a:t>
            </a:r>
            <a:r>
              <a:rPr kumimoji="0" lang="en-US" b="0" i="1" u="none" strike="noStrike" kern="0" cap="none" spc="0" normalizeH="0" baseline="0" noProof="0" dirty="0">
                <a:ln>
                  <a:noFill/>
                </a:ln>
                <a:solidFill>
                  <a:srgbClr val="FF0000"/>
                </a:solidFill>
                <a:effectLst/>
                <a:uLnTx/>
                <a:uFillTx/>
                <a:latin typeface="Tahoma"/>
                <a:ea typeface="+mn-ea"/>
                <a:cs typeface="+mn-cs"/>
              </a:rPr>
              <a:t>FPGA</a:t>
            </a:r>
            <a:r>
              <a:rPr kumimoji="0" lang="en-US" b="0" i="1" u="none" strike="noStrike" kern="0" cap="none" spc="0" normalizeH="0" baseline="0" noProof="0" dirty="0">
                <a:ln>
                  <a:noFill/>
                </a:ln>
                <a:solidFill>
                  <a:srgbClr val="000000"/>
                </a:solidFill>
                <a:effectLst/>
                <a:uLnTx/>
                <a:uFillTx/>
                <a:latin typeface="Tahoma"/>
                <a:ea typeface="+mn-ea"/>
                <a:cs typeface="+mn-cs"/>
              </a:rPr>
              <a:t> </a:t>
            </a:r>
            <a:r>
              <a:rPr kumimoji="0" lang="en-US" b="0" i="1" u="none" strike="noStrike" kern="0" cap="none" spc="0" normalizeH="0" baseline="0" noProof="0" dirty="0">
                <a:ln>
                  <a:noFill/>
                </a:ln>
                <a:solidFill>
                  <a:srgbClr val="FF0000"/>
                </a:solidFill>
                <a:effectLst/>
                <a:uLnTx/>
                <a:uFillTx/>
                <a:latin typeface="Tahoma"/>
                <a:ea typeface="+mn-ea"/>
                <a:cs typeface="+mn-cs"/>
              </a:rPr>
              <a:t>acceleration</a:t>
            </a:r>
            <a:r>
              <a:rPr kumimoji="0" lang="en-US" b="0" i="0" u="none" strike="noStrike" kern="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3037181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DD43-0922-7749-8244-39E8B458FD5C}"/>
              </a:ext>
            </a:extLst>
          </p:cNvPr>
          <p:cNvSpPr>
            <a:spLocks noGrp="1"/>
          </p:cNvSpPr>
          <p:nvPr>
            <p:ph type="title"/>
          </p:nvPr>
        </p:nvSpPr>
        <p:spPr/>
        <p:txBody>
          <a:bodyPr/>
          <a:lstStyle/>
          <a:p>
            <a:r>
              <a:rPr lang="en-US" dirty="0"/>
              <a:t>Good Luck in Solving the Puzzle</a:t>
            </a:r>
          </a:p>
        </p:txBody>
      </p:sp>
      <p:sp>
        <p:nvSpPr>
          <p:cNvPr id="3" name="Slide Number Placeholder 2">
            <a:extLst>
              <a:ext uri="{FF2B5EF4-FFF2-40B4-BE49-F238E27FC236}">
                <a16:creationId xmlns:a16="http://schemas.microsoft.com/office/drawing/2014/main" id="{FC4E016A-B4B0-3144-9119-C66195E1DB83}"/>
              </a:ext>
            </a:extLst>
          </p:cNvPr>
          <p:cNvSpPr>
            <a:spLocks noGrp="1"/>
          </p:cNvSpPr>
          <p:nvPr>
            <p:ph type="sldNum" sz="quarter" idx="11"/>
          </p:nvPr>
        </p:nvSpPr>
        <p:spPr/>
        <p:txBody>
          <a:bodyPr/>
          <a:lstStyle/>
          <a:p>
            <a:fld id="{018A7077-2B78-4FB5-8F56-24239751AEF0}" type="slidenum">
              <a:rPr lang="en-US" altLang="en-US" smtClean="0"/>
              <a:pPr/>
              <a:t>5</a:t>
            </a:fld>
            <a:endParaRPr lang="en-US" altLang="en-US"/>
          </a:p>
        </p:txBody>
      </p:sp>
      <p:sp>
        <p:nvSpPr>
          <p:cNvPr id="10" name="Rectangle 9">
            <a:extLst>
              <a:ext uri="{FF2B5EF4-FFF2-40B4-BE49-F238E27FC236}">
                <a16:creationId xmlns:a16="http://schemas.microsoft.com/office/drawing/2014/main" id="{97B285DF-9552-E74B-80C5-326BC90E4C2F}"/>
              </a:ext>
            </a:extLst>
          </p:cNvPr>
          <p:cNvSpPr/>
          <p:nvPr/>
        </p:nvSpPr>
        <p:spPr>
          <a:xfrm>
            <a:off x="228600" y="6093296"/>
            <a:ext cx="8915400" cy="307777"/>
          </a:xfrm>
          <a:prstGeom prst="rect">
            <a:avLst/>
          </a:prstGeom>
        </p:spPr>
        <p:txBody>
          <a:bodyPr wrap="square">
            <a:spAutoFit/>
          </a:bodyPr>
          <a:lstStyle/>
          <a:p>
            <a:r>
              <a:rPr lang="en-US" sz="1400">
                <a:hlinkClick r:id="rId3"/>
              </a:rPr>
              <a:t>https://www.pacb.com/smrt-science/smrt-sequencing/hifi-reads-for-highly-accurate-long-read-sequencing/</a:t>
            </a:r>
            <a:r>
              <a:rPr lang="en-US" sz="1400"/>
              <a:t> </a:t>
            </a:r>
          </a:p>
        </p:txBody>
      </p:sp>
      <p:pic>
        <p:nvPicPr>
          <p:cNvPr id="11" name="Picture 10">
            <a:extLst>
              <a:ext uri="{FF2B5EF4-FFF2-40B4-BE49-F238E27FC236}">
                <a16:creationId xmlns:a16="http://schemas.microsoft.com/office/drawing/2014/main" id="{E5D6E617-FD86-3947-898A-F71BDFA88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962" y="1986230"/>
            <a:ext cx="2480476" cy="2445662"/>
          </a:xfrm>
          <a:prstGeom prst="rect">
            <a:avLst/>
          </a:prstGeom>
        </p:spPr>
      </p:pic>
      <p:pic>
        <p:nvPicPr>
          <p:cNvPr id="12" name="Picture 11">
            <a:extLst>
              <a:ext uri="{FF2B5EF4-FFF2-40B4-BE49-F238E27FC236}">
                <a16:creationId xmlns:a16="http://schemas.microsoft.com/office/drawing/2014/main" id="{98B5BE29-BA79-D44C-83CD-78C43FA04B10}"/>
              </a:ext>
            </a:extLst>
          </p:cNvPr>
          <p:cNvPicPr>
            <a:picLocks noChangeAspect="1"/>
          </p:cNvPicPr>
          <p:nvPr/>
        </p:nvPicPr>
        <p:blipFill rotWithShape="1">
          <a:blip r:embed="rId5">
            <a:extLst>
              <a:ext uri="{28A0092B-C50C-407E-A947-70E740481C1C}">
                <a14:useLocalDpi xmlns:a14="http://schemas.microsoft.com/office/drawing/2010/main" val="0"/>
              </a:ext>
            </a:extLst>
          </a:blip>
          <a:srcRect l="16834" t="9863" r="57179" b="39151"/>
          <a:stretch/>
        </p:blipFill>
        <p:spPr>
          <a:xfrm>
            <a:off x="1043608" y="1987805"/>
            <a:ext cx="2526188" cy="2444087"/>
          </a:xfrm>
          <a:prstGeom prst="rect">
            <a:avLst/>
          </a:prstGeom>
        </p:spPr>
      </p:pic>
      <p:pic>
        <p:nvPicPr>
          <p:cNvPr id="13" name="Picture 12">
            <a:extLst>
              <a:ext uri="{FF2B5EF4-FFF2-40B4-BE49-F238E27FC236}">
                <a16:creationId xmlns:a16="http://schemas.microsoft.com/office/drawing/2014/main" id="{4F469525-A5EB-4747-A040-C8DE90DE8954}"/>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8019458" y="3400812"/>
            <a:ext cx="227204" cy="252052"/>
          </a:xfrm>
          <a:prstGeom prst="rect">
            <a:avLst/>
          </a:prstGeom>
        </p:spPr>
      </p:pic>
      <p:pic>
        <p:nvPicPr>
          <p:cNvPr id="14" name="Picture 13">
            <a:extLst>
              <a:ext uri="{FF2B5EF4-FFF2-40B4-BE49-F238E27FC236}">
                <a16:creationId xmlns:a16="http://schemas.microsoft.com/office/drawing/2014/main" id="{95117210-A6DA-BA4F-AD0F-2051986E7127}"/>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953010" y="4002454"/>
            <a:ext cx="227204" cy="252052"/>
          </a:xfrm>
          <a:prstGeom prst="rect">
            <a:avLst/>
          </a:prstGeom>
        </p:spPr>
      </p:pic>
      <p:pic>
        <p:nvPicPr>
          <p:cNvPr id="15" name="Picture 14">
            <a:extLst>
              <a:ext uri="{FF2B5EF4-FFF2-40B4-BE49-F238E27FC236}">
                <a16:creationId xmlns:a16="http://schemas.microsoft.com/office/drawing/2014/main" id="{1C236360-7405-B140-B665-373470E5A2C8}"/>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8406873" y="3207756"/>
            <a:ext cx="237356" cy="207640"/>
          </a:xfrm>
          <a:prstGeom prst="rect">
            <a:avLst/>
          </a:prstGeom>
        </p:spPr>
      </p:pic>
      <p:pic>
        <p:nvPicPr>
          <p:cNvPr id="16" name="Picture 15">
            <a:extLst>
              <a:ext uri="{FF2B5EF4-FFF2-40B4-BE49-F238E27FC236}">
                <a16:creationId xmlns:a16="http://schemas.microsoft.com/office/drawing/2014/main" id="{9D17E9A4-DF98-2846-8872-7E4A3BB85079}"/>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900780" y="4604096"/>
            <a:ext cx="237356" cy="207640"/>
          </a:xfrm>
          <a:prstGeom prst="rect">
            <a:avLst/>
          </a:prstGeom>
        </p:spPr>
      </p:pic>
      <p:pic>
        <p:nvPicPr>
          <p:cNvPr id="17" name="Picture 16">
            <a:extLst>
              <a:ext uri="{FF2B5EF4-FFF2-40B4-BE49-F238E27FC236}">
                <a16:creationId xmlns:a16="http://schemas.microsoft.com/office/drawing/2014/main" id="{4C65A681-130C-0441-9B00-486F1EEC666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136743" y="4775290"/>
            <a:ext cx="227204" cy="252052"/>
          </a:xfrm>
          <a:prstGeom prst="rect">
            <a:avLst/>
          </a:prstGeom>
        </p:spPr>
      </p:pic>
      <p:pic>
        <p:nvPicPr>
          <p:cNvPr id="18" name="Picture 17">
            <a:extLst>
              <a:ext uri="{FF2B5EF4-FFF2-40B4-BE49-F238E27FC236}">
                <a16:creationId xmlns:a16="http://schemas.microsoft.com/office/drawing/2014/main" id="{8B1A5BD8-86BD-924F-9CB0-513819EA643A}"/>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7642836" y="5201532"/>
            <a:ext cx="227204" cy="252052"/>
          </a:xfrm>
          <a:prstGeom prst="rect">
            <a:avLst/>
          </a:prstGeom>
        </p:spPr>
      </p:pic>
      <p:pic>
        <p:nvPicPr>
          <p:cNvPr id="19" name="Picture 18">
            <a:extLst>
              <a:ext uri="{FF2B5EF4-FFF2-40B4-BE49-F238E27FC236}">
                <a16:creationId xmlns:a16="http://schemas.microsoft.com/office/drawing/2014/main" id="{3D49802F-5868-FB4A-832B-03B14ECE5E0A}"/>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7524158" y="4582234"/>
            <a:ext cx="237356" cy="207640"/>
          </a:xfrm>
          <a:prstGeom prst="rect">
            <a:avLst/>
          </a:prstGeom>
        </p:spPr>
      </p:pic>
      <p:pic>
        <p:nvPicPr>
          <p:cNvPr id="20" name="Picture 19">
            <a:extLst>
              <a:ext uri="{FF2B5EF4-FFF2-40B4-BE49-F238E27FC236}">
                <a16:creationId xmlns:a16="http://schemas.microsoft.com/office/drawing/2014/main" id="{F3C7B490-362A-2F4C-BF78-FD2619C34391}"/>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630971" y="4815593"/>
            <a:ext cx="237356" cy="207640"/>
          </a:xfrm>
          <a:prstGeom prst="rect">
            <a:avLst/>
          </a:prstGeom>
        </p:spPr>
      </p:pic>
      <p:pic>
        <p:nvPicPr>
          <p:cNvPr id="21" name="Picture 20">
            <a:extLst>
              <a:ext uri="{FF2B5EF4-FFF2-40B4-BE49-F238E27FC236}">
                <a16:creationId xmlns:a16="http://schemas.microsoft.com/office/drawing/2014/main" id="{083F182C-A746-DA49-8DDB-B9D6D58818EE}"/>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629530" y="4738457"/>
            <a:ext cx="227204" cy="252052"/>
          </a:xfrm>
          <a:prstGeom prst="rect">
            <a:avLst/>
          </a:prstGeom>
        </p:spPr>
      </p:pic>
      <p:pic>
        <p:nvPicPr>
          <p:cNvPr id="22" name="Picture 21">
            <a:extLst>
              <a:ext uri="{FF2B5EF4-FFF2-40B4-BE49-F238E27FC236}">
                <a16:creationId xmlns:a16="http://schemas.microsoft.com/office/drawing/2014/main" id="{3F3CA6D7-1392-7643-B35B-DBB8D49DC158}"/>
              </a:ext>
            </a:extLst>
          </p:cNvPr>
          <p:cNvPicPr>
            <a:picLocks noChangeAspect="1"/>
          </p:cNvPicPr>
          <p:nvPr/>
        </p:nvPicPr>
        <p:blipFill rotWithShape="1">
          <a:blip r:embed="rId4">
            <a:extLst>
              <a:ext uri="{28A0092B-C50C-407E-A947-70E740481C1C}">
                <a14:useLocalDpi xmlns:a14="http://schemas.microsoft.com/office/drawing/2010/main" val="0"/>
              </a:ext>
            </a:extLst>
          </a:blip>
          <a:srcRect l="53135" t="6535" r="35253" b="80400"/>
          <a:stretch/>
        </p:blipFill>
        <p:spPr>
          <a:xfrm>
            <a:off x="5199360" y="4632913"/>
            <a:ext cx="227204" cy="252052"/>
          </a:xfrm>
          <a:prstGeom prst="rect">
            <a:avLst/>
          </a:prstGeom>
        </p:spPr>
      </p:pic>
      <p:pic>
        <p:nvPicPr>
          <p:cNvPr id="23" name="Picture 22">
            <a:extLst>
              <a:ext uri="{FF2B5EF4-FFF2-40B4-BE49-F238E27FC236}">
                <a16:creationId xmlns:a16="http://schemas.microsoft.com/office/drawing/2014/main" id="{1A413483-FBA5-7A46-8968-A87DEA8EC514}"/>
              </a:ext>
            </a:extLst>
          </p:cNvPr>
          <p:cNvPicPr>
            <a:picLocks noChangeAspect="1"/>
          </p:cNvPicPr>
          <p:nvPr/>
        </p:nvPicPr>
        <p:blipFill rotWithShape="1">
          <a:blip r:embed="rId4">
            <a:extLst>
              <a:ext uri="{28A0092B-C50C-407E-A947-70E740481C1C}">
                <a14:useLocalDpi xmlns:a14="http://schemas.microsoft.com/office/drawing/2010/main" val="0"/>
              </a:ext>
            </a:extLst>
          </a:blip>
          <a:srcRect r="90431" b="91510"/>
          <a:stretch/>
        </p:blipFill>
        <p:spPr>
          <a:xfrm>
            <a:off x="6016945" y="4545401"/>
            <a:ext cx="237356" cy="207640"/>
          </a:xfrm>
          <a:prstGeom prst="rect">
            <a:avLst/>
          </a:prstGeom>
        </p:spPr>
      </p:pic>
      <p:cxnSp>
        <p:nvCxnSpPr>
          <p:cNvPr id="25" name="Straight Arrow Connector 24">
            <a:extLst>
              <a:ext uri="{FF2B5EF4-FFF2-40B4-BE49-F238E27FC236}">
                <a16:creationId xmlns:a16="http://schemas.microsoft.com/office/drawing/2014/main" id="{D59F5759-D2B3-984C-84EC-B91DEAAA1483}"/>
              </a:ext>
            </a:extLst>
          </p:cNvPr>
          <p:cNvCxnSpPr/>
          <p:nvPr/>
        </p:nvCxnSpPr>
        <p:spPr>
          <a:xfrm flipV="1">
            <a:off x="5076056" y="502323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8B5F7F-8199-DF4C-838E-578FD4C3253D}"/>
              </a:ext>
            </a:extLst>
          </p:cNvPr>
          <p:cNvSpPr txBox="1"/>
          <p:nvPr/>
        </p:nvSpPr>
        <p:spPr>
          <a:xfrm>
            <a:off x="3923928" y="5291916"/>
            <a:ext cx="1152128" cy="369332"/>
          </a:xfrm>
          <a:prstGeom prst="rect">
            <a:avLst/>
          </a:prstGeom>
          <a:noFill/>
        </p:spPr>
        <p:txBody>
          <a:bodyPr wrap="square" rtlCol="0">
            <a:spAutoFit/>
          </a:bodyPr>
          <a:lstStyle/>
          <a:p>
            <a:pPr algn="r"/>
            <a:r>
              <a:rPr lang="en-US">
                <a:solidFill>
                  <a:srgbClr val="FF0000"/>
                </a:solidFill>
              </a:rPr>
              <a:t>Reads</a:t>
            </a:r>
          </a:p>
        </p:txBody>
      </p:sp>
      <p:cxnSp>
        <p:nvCxnSpPr>
          <p:cNvPr id="27" name="Straight Arrow Connector 26">
            <a:extLst>
              <a:ext uri="{FF2B5EF4-FFF2-40B4-BE49-F238E27FC236}">
                <a16:creationId xmlns:a16="http://schemas.microsoft.com/office/drawing/2014/main" id="{D7BE8510-6ED2-8340-B88D-AB3AFA71D9F0}"/>
              </a:ext>
            </a:extLst>
          </p:cNvPr>
          <p:cNvCxnSpPr>
            <a:cxnSpLocks/>
            <a:stCxn id="26" idx="3"/>
          </p:cNvCxnSpPr>
          <p:nvPr/>
        </p:nvCxnSpPr>
        <p:spPr>
          <a:xfrm flipV="1">
            <a:off x="5076056" y="4990509"/>
            <a:ext cx="1477144" cy="486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333E574-B2CD-274E-B169-3CE741D4251B}"/>
              </a:ext>
            </a:extLst>
          </p:cNvPr>
          <p:cNvCxnSpPr/>
          <p:nvPr/>
        </p:nvCxnSpPr>
        <p:spPr>
          <a:xfrm flipV="1">
            <a:off x="2411760" y="4474813"/>
            <a:ext cx="553474" cy="4303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AC79B73-2727-C043-AC0B-1C225432BA46}"/>
              </a:ext>
            </a:extLst>
          </p:cNvPr>
          <p:cNvSpPr txBox="1"/>
          <p:nvPr/>
        </p:nvSpPr>
        <p:spPr>
          <a:xfrm>
            <a:off x="1043608" y="4653136"/>
            <a:ext cx="1368152" cy="646331"/>
          </a:xfrm>
          <a:prstGeom prst="rect">
            <a:avLst/>
          </a:prstGeom>
          <a:noFill/>
        </p:spPr>
        <p:txBody>
          <a:bodyPr wrap="square" rtlCol="0">
            <a:spAutoFit/>
          </a:bodyPr>
          <a:lstStyle/>
          <a:p>
            <a:pPr algn="r"/>
            <a:r>
              <a:rPr lang="en-US">
                <a:solidFill>
                  <a:srgbClr val="FF0000"/>
                </a:solidFill>
              </a:rPr>
              <a:t>Reference genome</a:t>
            </a:r>
          </a:p>
        </p:txBody>
      </p:sp>
    </p:spTree>
    <p:extLst>
      <p:ext uri="{BB962C8B-B14F-4D97-AF65-F5344CB8AC3E}">
        <p14:creationId xmlns:p14="http://schemas.microsoft.com/office/powerpoint/2010/main" val="254948651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4">
            <a:extLst>
              <a:ext uri="{FF2B5EF4-FFF2-40B4-BE49-F238E27FC236}">
                <a16:creationId xmlns:a16="http://schemas.microsoft.com/office/drawing/2014/main" id="{A8D2AA1E-6B45-6548-B113-7556B3FE59DE}"/>
              </a:ext>
            </a:extLst>
          </p:cNvPr>
          <p:cNvPicPr>
            <a:picLocks noChangeAspect="1"/>
          </p:cNvPicPr>
          <p:nvPr/>
        </p:nvPicPr>
        <p:blipFill rotWithShape="1">
          <a:blip r:embed="rId3"/>
          <a:srcRect r="73604"/>
          <a:stretch/>
        </p:blipFill>
        <p:spPr bwMode="auto">
          <a:xfrm>
            <a:off x="39756" y="1518779"/>
            <a:ext cx="3392062" cy="2455694"/>
          </a:xfrm>
          <a:prstGeom prst="rect">
            <a:avLst/>
          </a:prstGeom>
          <a:noFill/>
          <a:ln w="9525">
            <a:noFill/>
            <a:miter lim="800000"/>
            <a:headEnd/>
            <a:tailEnd/>
          </a:ln>
        </p:spPr>
      </p:pic>
      <p:sp>
        <p:nvSpPr>
          <p:cNvPr id="10" name="Rectangle 9">
            <a:extLst>
              <a:ext uri="{FF2B5EF4-FFF2-40B4-BE49-F238E27FC236}">
                <a16:creationId xmlns:a16="http://schemas.microsoft.com/office/drawing/2014/main" id="{F90034A9-3102-034A-8C62-0ACC827D00CF}"/>
              </a:ext>
            </a:extLst>
          </p:cNvPr>
          <p:cNvSpPr/>
          <p:nvPr/>
        </p:nvSpPr>
        <p:spPr>
          <a:xfrm>
            <a:off x="39756" y="3645024"/>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791972A-2FE7-3F45-B08F-69692B9B697F}"/>
              </a:ext>
            </a:extLst>
          </p:cNvPr>
          <p:cNvSpPr/>
          <p:nvPr/>
        </p:nvSpPr>
        <p:spPr>
          <a:xfrm>
            <a:off x="3131578" y="3645023"/>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7009188" y="1725639"/>
            <a:ext cx="1205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E</a:t>
            </a: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 = 3</a:t>
            </a:r>
          </a:p>
        </p:txBody>
      </p:sp>
      <p:sp>
        <p:nvSpPr>
          <p:cNvPr id="9" name="Rectangle 8"/>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3" name="Content Placeholder 5">
            <a:extLst>
              <a:ext uri="{FF2B5EF4-FFF2-40B4-BE49-F238E27FC236}">
                <a16:creationId xmlns:a16="http://schemas.microsoft.com/office/drawing/2014/main" id="{EE9A0DC5-BA32-BB4E-93C6-776A65E3B2AA}"/>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bwMode="auto">
          <a:xfrm>
            <a:off x="1288078" y="3809747"/>
            <a:ext cx="7855922" cy="3083574"/>
          </a:xfrm>
          <a:prstGeom prst="rect">
            <a:avLst/>
          </a:prstGeom>
          <a:noFill/>
          <a:ln w="9525">
            <a:noFill/>
            <a:miter lim="800000"/>
            <a:headEnd/>
            <a:tailEnd/>
          </a:ln>
        </p:spPr>
      </p:pic>
    </p:spTree>
    <p:extLst>
      <p:ext uri="{BB962C8B-B14F-4D97-AF65-F5344CB8AC3E}">
        <p14:creationId xmlns:p14="http://schemas.microsoft.com/office/powerpoint/2010/main" val="3815603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034A9-3102-034A-8C62-0ACC827D00CF}"/>
              </a:ext>
            </a:extLst>
          </p:cNvPr>
          <p:cNvSpPr/>
          <p:nvPr/>
        </p:nvSpPr>
        <p:spPr>
          <a:xfrm>
            <a:off x="39756" y="3645024"/>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16" name="Rectangle 15">
            <a:extLst>
              <a:ext uri="{FF2B5EF4-FFF2-40B4-BE49-F238E27FC236}">
                <a16:creationId xmlns:a16="http://schemas.microsoft.com/office/drawing/2014/main" id="{A791972A-2FE7-3F45-B08F-69692B9B697F}"/>
              </a:ext>
            </a:extLst>
          </p:cNvPr>
          <p:cNvSpPr/>
          <p:nvPr/>
        </p:nvSpPr>
        <p:spPr>
          <a:xfrm>
            <a:off x="3131578" y="3645023"/>
            <a:ext cx="283772" cy="3294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009188" y="1725639"/>
            <a:ext cx="12050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E</a:t>
            </a: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 = 3</a:t>
            </a:r>
          </a:p>
        </p:txBody>
      </p:sp>
      <p:sp>
        <p:nvSpPr>
          <p:cNvPr id="9" name="Rectangle 8"/>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3" name="Content Placeholder 5">
            <a:extLst>
              <a:ext uri="{FF2B5EF4-FFF2-40B4-BE49-F238E27FC236}">
                <a16:creationId xmlns:a16="http://schemas.microsoft.com/office/drawing/2014/main" id="{EE9A0DC5-BA32-BB4E-93C6-776A65E3B2AA}"/>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bwMode="auto">
          <a:xfrm>
            <a:off x="539552" y="2673684"/>
            <a:ext cx="7855922" cy="3083574"/>
          </a:xfrm>
          <a:prstGeom prst="rect">
            <a:avLst/>
          </a:prstGeom>
          <a:noFill/>
          <a:ln w="9525">
            <a:noFill/>
            <a:miter lim="800000"/>
            <a:headEnd/>
            <a:tailEnd/>
          </a:ln>
        </p:spPr>
      </p:pic>
      <p:pic>
        <p:nvPicPr>
          <p:cNvPr id="14" name="Picture 13">
            <a:extLst>
              <a:ext uri="{FF2B5EF4-FFF2-40B4-BE49-F238E27FC236}">
                <a16:creationId xmlns:a16="http://schemas.microsoft.com/office/drawing/2014/main" id="{405E738F-A333-6E4E-A31A-F4F3FFC4E4BE}"/>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770750" y="2997611"/>
            <a:ext cx="5443458" cy="2725750"/>
          </a:xfrm>
          <a:prstGeom prst="rect">
            <a:avLst/>
          </a:prstGeom>
        </p:spPr>
      </p:pic>
      <p:sp>
        <p:nvSpPr>
          <p:cNvPr id="6" name="Rectangle 5">
            <a:extLst>
              <a:ext uri="{FF2B5EF4-FFF2-40B4-BE49-F238E27FC236}">
                <a16:creationId xmlns:a16="http://schemas.microsoft.com/office/drawing/2014/main" id="{DC97228D-E126-784E-8F75-E0B65D446C02}"/>
              </a:ext>
            </a:extLst>
          </p:cNvPr>
          <p:cNvSpPr/>
          <p:nvPr/>
        </p:nvSpPr>
        <p:spPr>
          <a:xfrm rot="16200000">
            <a:off x="1213476" y="4174932"/>
            <a:ext cx="2726407" cy="3902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ENTRANCE</a:t>
            </a:r>
          </a:p>
        </p:txBody>
      </p:sp>
      <p:sp>
        <p:nvSpPr>
          <p:cNvPr id="17" name="Rectangle 16">
            <a:extLst>
              <a:ext uri="{FF2B5EF4-FFF2-40B4-BE49-F238E27FC236}">
                <a16:creationId xmlns:a16="http://schemas.microsoft.com/office/drawing/2014/main" id="{B5C6120D-EF35-3741-A178-52515911D63F}"/>
              </a:ext>
            </a:extLst>
          </p:cNvPr>
          <p:cNvSpPr/>
          <p:nvPr/>
        </p:nvSpPr>
        <p:spPr>
          <a:xfrm rot="16200000">
            <a:off x="7046453" y="4175261"/>
            <a:ext cx="2725749" cy="390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EXIT</a:t>
            </a:r>
          </a:p>
        </p:txBody>
      </p:sp>
    </p:spTree>
    <p:extLst>
      <p:ext uri="{BB962C8B-B14F-4D97-AF65-F5344CB8AC3E}">
        <p14:creationId xmlns:p14="http://schemas.microsoft.com/office/powerpoint/2010/main" val="4158568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585027" y="1711244"/>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3</a:t>
            </a:r>
          </a:p>
        </p:txBody>
      </p:sp>
      <p:sp>
        <p:nvSpPr>
          <p:cNvPr id="9" name="Rectangle 8"/>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pic>
        <p:nvPicPr>
          <p:cNvPr id="14" name="Picture 13">
            <a:extLst>
              <a:ext uri="{FF2B5EF4-FFF2-40B4-BE49-F238E27FC236}">
                <a16:creationId xmlns:a16="http://schemas.microsoft.com/office/drawing/2014/main" id="{405E738F-A333-6E4E-A31A-F4F3FFC4E4B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770749" y="2997611"/>
            <a:ext cx="5496579" cy="2725750"/>
          </a:xfrm>
          <a:prstGeom prst="rect">
            <a:avLst/>
          </a:prstGeom>
        </p:spPr>
      </p:pic>
      <p:sp>
        <p:nvSpPr>
          <p:cNvPr id="17" name="Rectangle 16">
            <a:extLst>
              <a:ext uri="{FF2B5EF4-FFF2-40B4-BE49-F238E27FC236}">
                <a16:creationId xmlns:a16="http://schemas.microsoft.com/office/drawing/2014/main" id="{B5C6120D-EF35-3741-A178-52515911D63F}"/>
              </a:ext>
            </a:extLst>
          </p:cNvPr>
          <p:cNvSpPr/>
          <p:nvPr/>
        </p:nvSpPr>
        <p:spPr>
          <a:xfrm rot="16200000">
            <a:off x="7046453" y="4175261"/>
            <a:ext cx="2725749" cy="390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EXIT</a:t>
            </a:r>
          </a:p>
        </p:txBody>
      </p:sp>
      <p:pic>
        <p:nvPicPr>
          <p:cNvPr id="16" name="Picture 15" descr="Image result for snake cartoon">
            <a:extLst>
              <a:ext uri="{FF2B5EF4-FFF2-40B4-BE49-F238E27FC236}">
                <a16:creationId xmlns:a16="http://schemas.microsoft.com/office/drawing/2014/main" id="{40C0E96E-5EBD-1145-913E-F5E6014A229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55571" y="3501008"/>
            <a:ext cx="1613722" cy="1433979"/>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E868364-1855-C74C-A9DD-A0D3EC41B99B}"/>
              </a:ext>
            </a:extLst>
          </p:cNvPr>
          <p:cNvSpPr/>
          <p:nvPr/>
        </p:nvSpPr>
        <p:spPr>
          <a:xfrm>
            <a:off x="2369953" y="4294624"/>
            <a:ext cx="2562087" cy="18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1A4"/>
              </a:solidFill>
              <a:effectLst/>
              <a:uLnTx/>
              <a:uFillTx/>
              <a:latin typeface="Tahoma"/>
              <a:ea typeface="+mn-ea"/>
              <a:cs typeface="+mn-cs"/>
            </a:endParaRPr>
          </a:p>
        </p:txBody>
      </p:sp>
      <p:sp>
        <p:nvSpPr>
          <p:cNvPr id="58" name="TextBox 57">
            <a:extLst>
              <a:ext uri="{FF2B5EF4-FFF2-40B4-BE49-F238E27FC236}">
                <a16:creationId xmlns:a16="http://schemas.microsoft.com/office/drawing/2014/main" id="{D25C0B9F-8639-B84C-A741-146BEA46559A}"/>
              </a:ext>
            </a:extLst>
          </p:cNvPr>
          <p:cNvSpPr txBox="1"/>
          <p:nvPr/>
        </p:nvSpPr>
        <p:spPr>
          <a:xfrm>
            <a:off x="7593836" y="1721139"/>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2</a:t>
            </a:r>
          </a:p>
        </p:txBody>
      </p:sp>
      <p:sp>
        <p:nvSpPr>
          <p:cNvPr id="59" name="Rectangle 58">
            <a:extLst>
              <a:ext uri="{FF2B5EF4-FFF2-40B4-BE49-F238E27FC236}">
                <a16:creationId xmlns:a16="http://schemas.microsoft.com/office/drawing/2014/main" id="{C16E936C-17C5-E747-AD7D-3EF8AC99D79F}"/>
              </a:ext>
            </a:extLst>
          </p:cNvPr>
          <p:cNvSpPr/>
          <p:nvPr/>
        </p:nvSpPr>
        <p:spPr>
          <a:xfrm>
            <a:off x="4932040" y="3897071"/>
            <a:ext cx="2304256" cy="1783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1A4"/>
              </a:solidFill>
              <a:effectLst/>
              <a:uLnTx/>
              <a:uFillTx/>
              <a:latin typeface="Tahoma"/>
              <a:ea typeface="+mn-ea"/>
              <a:cs typeface="+mn-cs"/>
            </a:endParaRPr>
          </a:p>
        </p:txBody>
      </p:sp>
      <p:sp>
        <p:nvSpPr>
          <p:cNvPr id="76" name="TextBox 75">
            <a:extLst>
              <a:ext uri="{FF2B5EF4-FFF2-40B4-BE49-F238E27FC236}">
                <a16:creationId xmlns:a16="http://schemas.microsoft.com/office/drawing/2014/main" id="{A9DFBFD2-B0F9-024C-B042-98E5B207EFA8}"/>
              </a:ext>
            </a:extLst>
          </p:cNvPr>
          <p:cNvSpPr txBox="1"/>
          <p:nvPr/>
        </p:nvSpPr>
        <p:spPr>
          <a:xfrm>
            <a:off x="7593836" y="1741778"/>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1</a:t>
            </a:r>
          </a:p>
        </p:txBody>
      </p:sp>
      <p:sp>
        <p:nvSpPr>
          <p:cNvPr id="77" name="Rectangle 76">
            <a:extLst>
              <a:ext uri="{FF2B5EF4-FFF2-40B4-BE49-F238E27FC236}">
                <a16:creationId xmlns:a16="http://schemas.microsoft.com/office/drawing/2014/main" id="{6FB8C31A-51D0-104D-8B6B-95CE0C77832E}"/>
              </a:ext>
            </a:extLst>
          </p:cNvPr>
          <p:cNvSpPr/>
          <p:nvPr/>
        </p:nvSpPr>
        <p:spPr>
          <a:xfrm>
            <a:off x="7164288" y="3537032"/>
            <a:ext cx="1476000" cy="184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71A4"/>
              </a:solidFill>
              <a:effectLst/>
              <a:uLnTx/>
              <a:uFillTx/>
              <a:latin typeface="Tahoma"/>
              <a:ea typeface="+mn-ea"/>
              <a:cs typeface="+mn-cs"/>
            </a:endParaRPr>
          </a:p>
        </p:txBody>
      </p:sp>
      <p:sp>
        <p:nvSpPr>
          <p:cNvPr id="78" name="TextBox 77">
            <a:extLst>
              <a:ext uri="{FF2B5EF4-FFF2-40B4-BE49-F238E27FC236}">
                <a16:creationId xmlns:a16="http://schemas.microsoft.com/office/drawing/2014/main" id="{DCA66EE7-F096-B24B-97B7-03FE4AF6193E}"/>
              </a:ext>
            </a:extLst>
          </p:cNvPr>
          <p:cNvSpPr txBox="1"/>
          <p:nvPr/>
        </p:nvSpPr>
        <p:spPr>
          <a:xfrm>
            <a:off x="7586448" y="1738220"/>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0</a:t>
            </a:r>
          </a:p>
        </p:txBody>
      </p:sp>
      <p:sp>
        <p:nvSpPr>
          <p:cNvPr id="79" name="Rectangle 78">
            <a:extLst>
              <a:ext uri="{FF2B5EF4-FFF2-40B4-BE49-F238E27FC236}">
                <a16:creationId xmlns:a16="http://schemas.microsoft.com/office/drawing/2014/main" id="{C748629A-8EAE-7641-921B-7F6EC3336FDD}"/>
              </a:ext>
            </a:extLst>
          </p:cNvPr>
          <p:cNvSpPr/>
          <p:nvPr/>
        </p:nvSpPr>
        <p:spPr>
          <a:xfrm>
            <a:off x="7023567" y="1726575"/>
            <a:ext cx="466261" cy="4346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nvGrpSpPr>
          <p:cNvPr id="57" name="Group 56">
            <a:extLst>
              <a:ext uri="{FF2B5EF4-FFF2-40B4-BE49-F238E27FC236}">
                <a16:creationId xmlns:a16="http://schemas.microsoft.com/office/drawing/2014/main" id="{D5A293A7-AE72-A049-86B0-3169520805BD}"/>
              </a:ext>
            </a:extLst>
          </p:cNvPr>
          <p:cNvGrpSpPr/>
          <p:nvPr/>
        </p:nvGrpSpPr>
        <p:grpSpPr>
          <a:xfrm>
            <a:off x="4880935" y="3172352"/>
            <a:ext cx="293637" cy="2504685"/>
            <a:chOff x="4880935" y="3172352"/>
            <a:chExt cx="1368152" cy="2504685"/>
          </a:xfrm>
        </p:grpSpPr>
        <p:cxnSp>
          <p:nvCxnSpPr>
            <p:cNvPr id="49" name="Straight Arrow Connector 48">
              <a:extLst>
                <a:ext uri="{FF2B5EF4-FFF2-40B4-BE49-F238E27FC236}">
                  <a16:creationId xmlns:a16="http://schemas.microsoft.com/office/drawing/2014/main" id="{32354A49-8D8B-0841-B801-FBB6DEA8228D}"/>
                </a:ext>
              </a:extLst>
            </p:cNvPr>
            <p:cNvCxnSpPr>
              <a:cxnSpLocks/>
            </p:cNvCxnSpPr>
            <p:nvPr/>
          </p:nvCxnSpPr>
          <p:spPr>
            <a:xfrm flipV="1">
              <a:off x="4880935" y="3172352"/>
              <a:ext cx="1368152" cy="1219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5089DBB-58AC-7443-AE62-41AEEF3304DD}"/>
                </a:ext>
              </a:extLst>
            </p:cNvPr>
            <p:cNvCxnSpPr>
              <a:cxnSpLocks/>
            </p:cNvCxnSpPr>
            <p:nvPr/>
          </p:nvCxnSpPr>
          <p:spPr>
            <a:xfrm flipV="1">
              <a:off x="4880935" y="3604400"/>
              <a:ext cx="1368152" cy="79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67EE76D-C31A-4B4D-92F1-1539A7504BFB}"/>
                </a:ext>
              </a:extLst>
            </p:cNvPr>
            <p:cNvCxnSpPr>
              <a:cxnSpLocks/>
            </p:cNvCxnSpPr>
            <p:nvPr/>
          </p:nvCxnSpPr>
          <p:spPr>
            <a:xfrm flipV="1">
              <a:off x="4880935" y="4078954"/>
              <a:ext cx="1368152" cy="312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1081564-BAFC-5240-86EE-376766F72175}"/>
                </a:ext>
              </a:extLst>
            </p:cNvPr>
            <p:cNvCxnSpPr>
              <a:cxnSpLocks/>
            </p:cNvCxnSpPr>
            <p:nvPr/>
          </p:nvCxnSpPr>
          <p:spPr>
            <a:xfrm>
              <a:off x="4880935" y="4401108"/>
              <a:ext cx="1368152" cy="627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14E0230-4482-FA48-9529-9099C5EEA18E}"/>
                </a:ext>
              </a:extLst>
            </p:cNvPr>
            <p:cNvCxnSpPr>
              <a:cxnSpLocks/>
            </p:cNvCxnSpPr>
            <p:nvPr/>
          </p:nvCxnSpPr>
          <p:spPr>
            <a:xfrm>
              <a:off x="4880935" y="4410346"/>
              <a:ext cx="1368152" cy="480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232A2ECE-7F50-D341-8F21-1F977A529C84}"/>
                </a:ext>
              </a:extLst>
            </p:cNvPr>
            <p:cNvCxnSpPr>
              <a:cxnSpLocks/>
            </p:cNvCxnSpPr>
            <p:nvPr/>
          </p:nvCxnSpPr>
          <p:spPr>
            <a:xfrm>
              <a:off x="4880935" y="4410346"/>
              <a:ext cx="1368152" cy="8062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D046B0F1-9A06-094E-8EEC-C5A1FB852A77}"/>
                </a:ext>
              </a:extLst>
            </p:cNvPr>
            <p:cNvCxnSpPr>
              <a:cxnSpLocks/>
            </p:cNvCxnSpPr>
            <p:nvPr/>
          </p:nvCxnSpPr>
          <p:spPr>
            <a:xfrm>
              <a:off x="4880935" y="4432494"/>
              <a:ext cx="1368152" cy="1244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76EA1A54-4121-2A4E-82B6-2F97A50559A9}"/>
              </a:ext>
            </a:extLst>
          </p:cNvPr>
          <p:cNvSpPr/>
          <p:nvPr/>
        </p:nvSpPr>
        <p:spPr>
          <a:xfrm>
            <a:off x="5076056" y="3038232"/>
            <a:ext cx="432048" cy="272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4</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2</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p:txBody>
      </p:sp>
      <p:sp>
        <p:nvSpPr>
          <p:cNvPr id="6" name="Rectangle 5">
            <a:extLst>
              <a:ext uri="{FF2B5EF4-FFF2-40B4-BE49-F238E27FC236}">
                <a16:creationId xmlns:a16="http://schemas.microsoft.com/office/drawing/2014/main" id="{DC97228D-E126-784E-8F75-E0B65D446C02}"/>
              </a:ext>
            </a:extLst>
          </p:cNvPr>
          <p:cNvSpPr/>
          <p:nvPr/>
        </p:nvSpPr>
        <p:spPr>
          <a:xfrm rot="16200000">
            <a:off x="1213476" y="4174932"/>
            <a:ext cx="2726407" cy="3902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ENTRANCE</a:t>
            </a:r>
          </a:p>
        </p:txBody>
      </p:sp>
      <p:cxnSp>
        <p:nvCxnSpPr>
          <p:cNvPr id="18" name="Straight Arrow Connector 17">
            <a:extLst>
              <a:ext uri="{FF2B5EF4-FFF2-40B4-BE49-F238E27FC236}">
                <a16:creationId xmlns:a16="http://schemas.microsoft.com/office/drawing/2014/main" id="{536D989F-4F00-0F40-8F7A-2108A6B220A8}"/>
              </a:ext>
            </a:extLst>
          </p:cNvPr>
          <p:cNvCxnSpPr>
            <a:cxnSpLocks/>
          </p:cNvCxnSpPr>
          <p:nvPr/>
        </p:nvCxnSpPr>
        <p:spPr>
          <a:xfrm flipV="1">
            <a:off x="1547664" y="3140968"/>
            <a:ext cx="1368152" cy="1219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6B0BE45-CF6D-E744-8369-BB2A600A80BB}"/>
              </a:ext>
            </a:extLst>
          </p:cNvPr>
          <p:cNvCxnSpPr>
            <a:cxnSpLocks/>
          </p:cNvCxnSpPr>
          <p:nvPr/>
        </p:nvCxnSpPr>
        <p:spPr>
          <a:xfrm flipV="1">
            <a:off x="1547664" y="3573016"/>
            <a:ext cx="1368152" cy="79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FF41472-4419-1C47-B47F-0C75CEB03D68}"/>
              </a:ext>
            </a:extLst>
          </p:cNvPr>
          <p:cNvCxnSpPr>
            <a:cxnSpLocks/>
          </p:cNvCxnSpPr>
          <p:nvPr/>
        </p:nvCxnSpPr>
        <p:spPr>
          <a:xfrm flipV="1">
            <a:off x="1547664" y="4047570"/>
            <a:ext cx="1368152" cy="3129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0620BFE-B43C-D245-8CB4-3F35E7A3340E}"/>
              </a:ext>
            </a:extLst>
          </p:cNvPr>
          <p:cNvCxnSpPr>
            <a:cxnSpLocks/>
          </p:cNvCxnSpPr>
          <p:nvPr/>
        </p:nvCxnSpPr>
        <p:spPr>
          <a:xfrm>
            <a:off x="1547664" y="4369724"/>
            <a:ext cx="1368152" cy="627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53E3C3B-5D4C-D744-8D03-05A1B2BF38E6}"/>
              </a:ext>
            </a:extLst>
          </p:cNvPr>
          <p:cNvCxnSpPr>
            <a:cxnSpLocks/>
          </p:cNvCxnSpPr>
          <p:nvPr/>
        </p:nvCxnSpPr>
        <p:spPr>
          <a:xfrm>
            <a:off x="1547664" y="4378962"/>
            <a:ext cx="1368152" cy="4804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85E3E13-8CEC-2444-BED3-F5B19A86606E}"/>
              </a:ext>
            </a:extLst>
          </p:cNvPr>
          <p:cNvCxnSpPr>
            <a:cxnSpLocks/>
          </p:cNvCxnSpPr>
          <p:nvPr/>
        </p:nvCxnSpPr>
        <p:spPr>
          <a:xfrm>
            <a:off x="1547664" y="4378962"/>
            <a:ext cx="1368152" cy="8062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938C2C4-9B09-A442-9D20-61A291375AFE}"/>
              </a:ext>
            </a:extLst>
          </p:cNvPr>
          <p:cNvCxnSpPr>
            <a:cxnSpLocks/>
          </p:cNvCxnSpPr>
          <p:nvPr/>
        </p:nvCxnSpPr>
        <p:spPr>
          <a:xfrm>
            <a:off x="1547664" y="4401110"/>
            <a:ext cx="1368152" cy="12445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2D84B5DE-DB9D-3C4D-8C71-167098FEF820}"/>
              </a:ext>
            </a:extLst>
          </p:cNvPr>
          <p:cNvSpPr/>
          <p:nvPr/>
        </p:nvSpPr>
        <p:spPr>
          <a:xfrm>
            <a:off x="2843808" y="3006848"/>
            <a:ext cx="432048" cy="272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4</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p:txBody>
      </p:sp>
      <p:grpSp>
        <p:nvGrpSpPr>
          <p:cNvPr id="60" name="Group 59">
            <a:extLst>
              <a:ext uri="{FF2B5EF4-FFF2-40B4-BE49-F238E27FC236}">
                <a16:creationId xmlns:a16="http://schemas.microsoft.com/office/drawing/2014/main" id="{EF9EA370-CED1-6644-B247-A0B26B4D4D0A}"/>
              </a:ext>
            </a:extLst>
          </p:cNvPr>
          <p:cNvGrpSpPr/>
          <p:nvPr/>
        </p:nvGrpSpPr>
        <p:grpSpPr>
          <a:xfrm>
            <a:off x="7087631" y="3148385"/>
            <a:ext cx="342735" cy="2413204"/>
            <a:chOff x="4880935" y="3562597"/>
            <a:chExt cx="1596916" cy="2413204"/>
          </a:xfrm>
        </p:grpSpPr>
        <p:cxnSp>
          <p:nvCxnSpPr>
            <p:cNvPr id="61" name="Straight Arrow Connector 60">
              <a:extLst>
                <a:ext uri="{FF2B5EF4-FFF2-40B4-BE49-F238E27FC236}">
                  <a16:creationId xmlns:a16="http://schemas.microsoft.com/office/drawing/2014/main" id="{463DF6E9-EFB5-984B-A227-8952EE1A0B33}"/>
                </a:ext>
              </a:extLst>
            </p:cNvPr>
            <p:cNvCxnSpPr>
              <a:cxnSpLocks/>
            </p:cNvCxnSpPr>
            <p:nvPr/>
          </p:nvCxnSpPr>
          <p:spPr>
            <a:xfrm flipV="1">
              <a:off x="4880935" y="3562597"/>
              <a:ext cx="1363698" cy="8292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B6B91658-F9CB-F346-B442-143CAAD6EF5A}"/>
                </a:ext>
              </a:extLst>
            </p:cNvPr>
            <p:cNvCxnSpPr>
              <a:cxnSpLocks/>
            </p:cNvCxnSpPr>
            <p:nvPr/>
          </p:nvCxnSpPr>
          <p:spPr>
            <a:xfrm flipV="1">
              <a:off x="4880935" y="3997668"/>
              <a:ext cx="1363698" cy="403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6FC8C376-BECC-9244-999B-044DE3577982}"/>
                </a:ext>
              </a:extLst>
            </p:cNvPr>
            <p:cNvCxnSpPr>
              <a:cxnSpLocks/>
            </p:cNvCxnSpPr>
            <p:nvPr/>
          </p:nvCxnSpPr>
          <p:spPr>
            <a:xfrm>
              <a:off x="4880935" y="4391870"/>
              <a:ext cx="1575478" cy="83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AE21A21-E006-944B-B889-9E4DFA84E344}"/>
                </a:ext>
              </a:extLst>
            </p:cNvPr>
            <p:cNvCxnSpPr>
              <a:cxnSpLocks/>
            </p:cNvCxnSpPr>
            <p:nvPr/>
          </p:nvCxnSpPr>
          <p:spPr>
            <a:xfrm>
              <a:off x="4880935" y="4401108"/>
              <a:ext cx="1363698" cy="3735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9BAC343E-CC6E-5345-BD75-C77BBDEE59F6}"/>
                </a:ext>
              </a:extLst>
            </p:cNvPr>
            <p:cNvCxnSpPr>
              <a:cxnSpLocks/>
            </p:cNvCxnSpPr>
            <p:nvPr/>
          </p:nvCxnSpPr>
          <p:spPr>
            <a:xfrm>
              <a:off x="4880935" y="4410346"/>
              <a:ext cx="1575478" cy="759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ACDA4608-7DA4-4C43-A0E0-8F5D8D371A41}"/>
                </a:ext>
              </a:extLst>
            </p:cNvPr>
            <p:cNvCxnSpPr>
              <a:cxnSpLocks/>
            </p:cNvCxnSpPr>
            <p:nvPr/>
          </p:nvCxnSpPr>
          <p:spPr>
            <a:xfrm>
              <a:off x="4880935" y="4410346"/>
              <a:ext cx="1596916" cy="1089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C20BA5F5-6D92-B94B-AB81-5957358B9FBA}"/>
                </a:ext>
              </a:extLst>
            </p:cNvPr>
            <p:cNvCxnSpPr>
              <a:cxnSpLocks/>
            </p:cNvCxnSpPr>
            <p:nvPr/>
          </p:nvCxnSpPr>
          <p:spPr>
            <a:xfrm>
              <a:off x="4880935" y="4432494"/>
              <a:ext cx="1363698" cy="15433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Rectangle 67">
            <a:extLst>
              <a:ext uri="{FF2B5EF4-FFF2-40B4-BE49-F238E27FC236}">
                <a16:creationId xmlns:a16="http://schemas.microsoft.com/office/drawing/2014/main" id="{7CF1B87B-29D7-AC4D-A33E-75BF6F542A2C}"/>
              </a:ext>
            </a:extLst>
          </p:cNvPr>
          <p:cNvSpPr/>
          <p:nvPr/>
        </p:nvSpPr>
        <p:spPr>
          <a:xfrm>
            <a:off x="7282752" y="2996952"/>
            <a:ext cx="432048" cy="27264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1</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ahoma"/>
                <a:ea typeface="+mn-ea"/>
                <a:cs typeface="+mn-cs"/>
              </a:rPr>
              <a:t>0</a:t>
            </a:r>
          </a:p>
        </p:txBody>
      </p:sp>
    </p:spTree>
    <p:extLst>
      <p:ext uri="{BB962C8B-B14F-4D97-AF65-F5344CB8AC3E}">
        <p14:creationId xmlns:p14="http://schemas.microsoft.com/office/powerpoint/2010/main" val="2979209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par>
                                <p:cTn id="14" presetID="9"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dissolve">
                                      <p:cBhvr>
                                        <p:cTn id="19" dur="500"/>
                                        <p:tgtEl>
                                          <p:spTgt spid="29"/>
                                        </p:tgtEl>
                                      </p:cBhvr>
                                    </p:animEffect>
                                  </p:childTnLst>
                                </p:cTn>
                              </p:par>
                              <p:par>
                                <p:cTn id="20" presetID="9"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par>
                                <p:cTn id="23" presetID="9"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dissolv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par>
                                <p:cTn id="30" presetID="3" presetClass="entr" presetSubtype="5" fill="hold" grpId="0"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linds(vertical)">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9" presetClass="exit" presetSubtype="0" fill="hold" nodeType="withEffect">
                                  <p:stCondLst>
                                    <p:cond delay="0"/>
                                  </p:stCondLst>
                                  <p:childTnLst>
                                    <p:animEffect transition="out" filter="dissolve">
                                      <p:cBhvr>
                                        <p:cTn id="51" dur="500"/>
                                        <p:tgtEl>
                                          <p:spTgt spid="35"/>
                                        </p:tgtEl>
                                      </p:cBhvr>
                                    </p:animEffect>
                                    <p:set>
                                      <p:cBhvr>
                                        <p:cTn id="52" dur="1" fill="hold">
                                          <p:stCondLst>
                                            <p:cond delay="499"/>
                                          </p:stCondLst>
                                        </p:cTn>
                                        <p:tgtEl>
                                          <p:spTgt spid="35"/>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2" presetClass="exit" presetSubtype="4" fill="hold" grpId="0" nodeType="clickEffect">
                                  <p:stCondLst>
                                    <p:cond delay="0"/>
                                  </p:stCondLst>
                                  <p:childTnLst>
                                    <p:anim calcmode="lin" valueType="num">
                                      <p:cBhvr additive="base">
                                        <p:cTn id="62" dur="500"/>
                                        <p:tgtEl>
                                          <p:spTgt spid="8"/>
                                        </p:tgtEl>
                                        <p:attrNameLst>
                                          <p:attrName>ppt_y</p:attrName>
                                        </p:attrNameLst>
                                      </p:cBhvr>
                                      <p:tavLst>
                                        <p:tav tm="0">
                                          <p:val>
                                            <p:strVal val="#ppt_y"/>
                                          </p:val>
                                        </p:tav>
                                        <p:tav tm="100000">
                                          <p:val>
                                            <p:strVal val="#ppt_y+#ppt_h*1.125000"/>
                                          </p:val>
                                        </p:tav>
                                      </p:tavLst>
                                    </p:anim>
                                    <p:animEffect transition="out" filter="wipe(down)">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p:cTn id="67" dur="500" fill="hold"/>
                                        <p:tgtEl>
                                          <p:spTgt spid="58"/>
                                        </p:tgtEl>
                                        <p:attrNameLst>
                                          <p:attrName>ppt_w</p:attrName>
                                        </p:attrNameLst>
                                      </p:cBhvr>
                                      <p:tavLst>
                                        <p:tav tm="0">
                                          <p:val>
                                            <p:fltVal val="0"/>
                                          </p:val>
                                        </p:tav>
                                        <p:tav tm="100000">
                                          <p:val>
                                            <p:strVal val="#ppt_w"/>
                                          </p:val>
                                        </p:tav>
                                      </p:tavLst>
                                    </p:anim>
                                    <p:anim calcmode="lin" valueType="num">
                                      <p:cBhvr>
                                        <p:cTn id="68" dur="500" fill="hold"/>
                                        <p:tgtEl>
                                          <p:spTgt spid="58"/>
                                        </p:tgtEl>
                                        <p:attrNameLst>
                                          <p:attrName>ppt_h</p:attrName>
                                        </p:attrNameLst>
                                      </p:cBhvr>
                                      <p:tavLst>
                                        <p:tav tm="0">
                                          <p:val>
                                            <p:fltVal val="0"/>
                                          </p:val>
                                        </p:tav>
                                        <p:tav tm="100000">
                                          <p:val>
                                            <p:strVal val="#ppt_h"/>
                                          </p:val>
                                        </p:tav>
                                      </p:tavLst>
                                    </p:anim>
                                    <p:animEffect transition="in" filter="fade">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59"/>
                                        </p:tgtEl>
                                        <p:attrNameLst>
                                          <p:attrName>style.visibility</p:attrName>
                                        </p:attrNameLst>
                                      </p:cBhvr>
                                      <p:to>
                                        <p:strVal val="visible"/>
                                      </p:to>
                                    </p:set>
                                    <p:animEffect transition="in" filter="blinds(vertical)">
                                      <p:cBhvr>
                                        <p:cTn id="80" dur="500"/>
                                        <p:tgtEl>
                                          <p:spTgt spid="59"/>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xit" presetSubtype="4" fill="hold" grpId="1" nodeType="clickEffect">
                                  <p:stCondLst>
                                    <p:cond delay="0"/>
                                  </p:stCondLst>
                                  <p:childTnLst>
                                    <p:anim calcmode="lin" valueType="num">
                                      <p:cBhvr additive="base">
                                        <p:cTn id="84" dur="500"/>
                                        <p:tgtEl>
                                          <p:spTgt spid="58"/>
                                        </p:tgtEl>
                                        <p:attrNameLst>
                                          <p:attrName>ppt_y</p:attrName>
                                        </p:attrNameLst>
                                      </p:cBhvr>
                                      <p:tavLst>
                                        <p:tav tm="0">
                                          <p:val>
                                            <p:strVal val="#ppt_y"/>
                                          </p:val>
                                        </p:tav>
                                        <p:tav tm="100000">
                                          <p:val>
                                            <p:strVal val="#ppt_y+#ppt_h*1.125000"/>
                                          </p:val>
                                        </p:tav>
                                      </p:tavLst>
                                    </p:anim>
                                    <p:animEffect transition="out" filter="wipe(down)">
                                      <p:cBhvr>
                                        <p:cTn id="85" dur="500"/>
                                        <p:tgtEl>
                                          <p:spTgt spid="58"/>
                                        </p:tgtEl>
                                      </p:cBhvr>
                                    </p:animEffect>
                                    <p:set>
                                      <p:cBhvr>
                                        <p:cTn id="86" dur="1" fill="hold">
                                          <p:stCondLst>
                                            <p:cond delay="499"/>
                                          </p:stCondLst>
                                        </p:cTn>
                                        <p:tgtEl>
                                          <p:spTgt spid="58"/>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anim calcmode="lin" valueType="num">
                                      <p:cBhvr>
                                        <p:cTn id="89" dur="500" fill="hold"/>
                                        <p:tgtEl>
                                          <p:spTgt spid="76"/>
                                        </p:tgtEl>
                                        <p:attrNameLst>
                                          <p:attrName>ppt_w</p:attrName>
                                        </p:attrNameLst>
                                      </p:cBhvr>
                                      <p:tavLst>
                                        <p:tav tm="0">
                                          <p:val>
                                            <p:fltVal val="0"/>
                                          </p:val>
                                        </p:tav>
                                        <p:tav tm="100000">
                                          <p:val>
                                            <p:strVal val="#ppt_w"/>
                                          </p:val>
                                        </p:tav>
                                      </p:tavLst>
                                    </p:anim>
                                    <p:anim calcmode="lin" valueType="num">
                                      <p:cBhvr>
                                        <p:cTn id="90" dur="500" fill="hold"/>
                                        <p:tgtEl>
                                          <p:spTgt spid="76"/>
                                        </p:tgtEl>
                                        <p:attrNameLst>
                                          <p:attrName>ppt_h</p:attrName>
                                        </p:attrNameLst>
                                      </p:cBhvr>
                                      <p:tavLst>
                                        <p:tav tm="0">
                                          <p:val>
                                            <p:fltVal val="0"/>
                                          </p:val>
                                        </p:tav>
                                        <p:tav tm="100000">
                                          <p:val>
                                            <p:strVal val="#ppt_h"/>
                                          </p:val>
                                        </p:tav>
                                      </p:tavLst>
                                    </p:anim>
                                    <p:animEffect transition="in" filter="fade">
                                      <p:cBhvr>
                                        <p:cTn id="91" dur="500"/>
                                        <p:tgtEl>
                                          <p:spTgt spid="76"/>
                                        </p:tgtEl>
                                      </p:cBhvr>
                                    </p:animEffect>
                                  </p:childTnLst>
                                </p:cTn>
                              </p:par>
                              <p:par>
                                <p:cTn id="92" presetID="9" presetClass="exit" presetSubtype="0" fill="hold" nodeType="withEffect">
                                  <p:stCondLst>
                                    <p:cond delay="0"/>
                                  </p:stCondLst>
                                  <p:childTnLst>
                                    <p:animEffect transition="out" filter="dissolve">
                                      <p:cBhvr>
                                        <p:cTn id="93" dur="500"/>
                                        <p:tgtEl>
                                          <p:spTgt spid="57"/>
                                        </p:tgtEl>
                                      </p:cBhvr>
                                    </p:animEffect>
                                    <p:set>
                                      <p:cBhvr>
                                        <p:cTn id="94" dur="1" fill="hold">
                                          <p:stCondLst>
                                            <p:cond delay="499"/>
                                          </p:stCondLst>
                                        </p:cTn>
                                        <p:tgtEl>
                                          <p:spTgt spid="57"/>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56"/>
                                        </p:tgtEl>
                                      </p:cBhvr>
                                    </p:animEffect>
                                    <p:set>
                                      <p:cBhvr>
                                        <p:cTn id="97" dur="1" fill="hold">
                                          <p:stCondLst>
                                            <p:cond delay="499"/>
                                          </p:stCondLst>
                                        </p:cTn>
                                        <p:tgtEl>
                                          <p:spTgt spid="5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60"/>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3" presetClass="entr" presetSubtype="5" fill="hold" grpId="0" nodeType="clickEffect">
                                  <p:stCondLst>
                                    <p:cond delay="0"/>
                                  </p:stCondLst>
                                  <p:childTnLst>
                                    <p:set>
                                      <p:cBhvr>
                                        <p:cTn id="107" dur="1" fill="hold">
                                          <p:stCondLst>
                                            <p:cond delay="0"/>
                                          </p:stCondLst>
                                        </p:cTn>
                                        <p:tgtEl>
                                          <p:spTgt spid="77"/>
                                        </p:tgtEl>
                                        <p:attrNameLst>
                                          <p:attrName>style.visibility</p:attrName>
                                        </p:attrNameLst>
                                      </p:cBhvr>
                                      <p:to>
                                        <p:strVal val="visible"/>
                                      </p:to>
                                    </p:set>
                                    <p:animEffect transition="in" filter="blinds(vertical)">
                                      <p:cBhvr>
                                        <p:cTn id="108" dur="500"/>
                                        <p:tgtEl>
                                          <p:spTgt spid="77"/>
                                        </p:tgtEl>
                                      </p:cBhvr>
                                    </p:animEffect>
                                  </p:childTnLst>
                                </p:cTn>
                              </p:par>
                              <p:par>
                                <p:cTn id="109" presetID="9" presetClass="exit" presetSubtype="0" fill="hold" nodeType="withEffect">
                                  <p:stCondLst>
                                    <p:cond delay="0"/>
                                  </p:stCondLst>
                                  <p:childTnLst>
                                    <p:animEffect transition="out" filter="dissolve">
                                      <p:cBhvr>
                                        <p:cTn id="110" dur="500"/>
                                        <p:tgtEl>
                                          <p:spTgt spid="60"/>
                                        </p:tgtEl>
                                      </p:cBhvr>
                                    </p:animEffect>
                                    <p:set>
                                      <p:cBhvr>
                                        <p:cTn id="111" dur="1" fill="hold">
                                          <p:stCondLst>
                                            <p:cond delay="499"/>
                                          </p:stCondLst>
                                        </p:cTn>
                                        <p:tgtEl>
                                          <p:spTgt spid="60"/>
                                        </p:tgtEl>
                                        <p:attrNameLst>
                                          <p:attrName>style.visibility</p:attrName>
                                        </p:attrNameLst>
                                      </p:cBhvr>
                                      <p:to>
                                        <p:strVal val="hidden"/>
                                      </p:to>
                                    </p:set>
                                  </p:childTnLst>
                                </p:cTn>
                              </p:par>
                              <p:par>
                                <p:cTn id="112" presetID="9" presetClass="exit" presetSubtype="0" fill="hold" grpId="1" nodeType="withEffect">
                                  <p:stCondLst>
                                    <p:cond delay="0"/>
                                  </p:stCondLst>
                                  <p:childTnLst>
                                    <p:animEffect transition="out" filter="dissolve">
                                      <p:cBhvr>
                                        <p:cTn id="113" dur="500"/>
                                        <p:tgtEl>
                                          <p:spTgt spid="68"/>
                                        </p:tgtEl>
                                      </p:cBhvr>
                                    </p:animEffect>
                                    <p:set>
                                      <p:cBhvr>
                                        <p:cTn id="114" dur="1" fill="hold">
                                          <p:stCondLst>
                                            <p:cond delay="499"/>
                                          </p:stCondLst>
                                        </p:cTn>
                                        <p:tgtEl>
                                          <p:spTgt spid="6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2" presetClass="exit" presetSubtype="4" fill="hold" grpId="1" nodeType="clickEffect">
                                  <p:stCondLst>
                                    <p:cond delay="0"/>
                                  </p:stCondLst>
                                  <p:childTnLst>
                                    <p:anim calcmode="lin" valueType="num">
                                      <p:cBhvr additive="base">
                                        <p:cTn id="118" dur="500"/>
                                        <p:tgtEl>
                                          <p:spTgt spid="76"/>
                                        </p:tgtEl>
                                        <p:attrNameLst>
                                          <p:attrName>ppt_y</p:attrName>
                                        </p:attrNameLst>
                                      </p:cBhvr>
                                      <p:tavLst>
                                        <p:tav tm="0">
                                          <p:val>
                                            <p:strVal val="#ppt_y"/>
                                          </p:val>
                                        </p:tav>
                                        <p:tav tm="100000">
                                          <p:val>
                                            <p:strVal val="#ppt_y+#ppt_h*1.125000"/>
                                          </p:val>
                                        </p:tav>
                                      </p:tavLst>
                                    </p:anim>
                                    <p:animEffect transition="out" filter="wipe(down)">
                                      <p:cBhvr>
                                        <p:cTn id="119" dur="500"/>
                                        <p:tgtEl>
                                          <p:spTgt spid="76"/>
                                        </p:tgtEl>
                                      </p:cBhvr>
                                    </p:animEffect>
                                    <p:set>
                                      <p:cBhvr>
                                        <p:cTn id="120" dur="1" fill="hold">
                                          <p:stCondLst>
                                            <p:cond delay="499"/>
                                          </p:stCondLst>
                                        </p:cTn>
                                        <p:tgtEl>
                                          <p:spTgt spid="76"/>
                                        </p:tgtEl>
                                        <p:attrNameLst>
                                          <p:attrName>style.visibility</p:attrName>
                                        </p:attrNameLst>
                                      </p:cBhvr>
                                      <p:to>
                                        <p:strVal val="hidden"/>
                                      </p:to>
                                    </p:set>
                                  </p:childTnLst>
                                </p:cTn>
                              </p:par>
                              <p:par>
                                <p:cTn id="121" presetID="53" presetClass="entr" presetSubtype="16"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 calcmode="lin" valueType="num">
                                      <p:cBhvr>
                                        <p:cTn id="123" dur="500" fill="hold"/>
                                        <p:tgtEl>
                                          <p:spTgt spid="78"/>
                                        </p:tgtEl>
                                        <p:attrNameLst>
                                          <p:attrName>ppt_w</p:attrName>
                                        </p:attrNameLst>
                                      </p:cBhvr>
                                      <p:tavLst>
                                        <p:tav tm="0">
                                          <p:val>
                                            <p:fltVal val="0"/>
                                          </p:val>
                                        </p:tav>
                                        <p:tav tm="100000">
                                          <p:val>
                                            <p:strVal val="#ppt_w"/>
                                          </p:val>
                                        </p:tav>
                                      </p:tavLst>
                                    </p:anim>
                                    <p:anim calcmode="lin" valueType="num">
                                      <p:cBhvr>
                                        <p:cTn id="124" dur="500" fill="hold"/>
                                        <p:tgtEl>
                                          <p:spTgt spid="78"/>
                                        </p:tgtEl>
                                        <p:attrNameLst>
                                          <p:attrName>ppt_h</p:attrName>
                                        </p:attrNameLst>
                                      </p:cBhvr>
                                      <p:tavLst>
                                        <p:tav tm="0">
                                          <p:val>
                                            <p:fltVal val="0"/>
                                          </p:val>
                                        </p:tav>
                                        <p:tav tm="100000">
                                          <p:val>
                                            <p:strVal val="#ppt_h"/>
                                          </p:val>
                                        </p:tav>
                                      </p:tavLst>
                                    </p:anim>
                                    <p:animEffect transition="in" filter="fade">
                                      <p:cBhvr>
                                        <p:cTn id="12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8" grpId="0" animBg="1"/>
      <p:bldP spid="58" grpId="0"/>
      <p:bldP spid="58" grpId="1"/>
      <p:bldP spid="59" grpId="0" animBg="1"/>
      <p:bldP spid="76" grpId="0"/>
      <p:bldP spid="76" grpId="1"/>
      <p:bldP spid="77" grpId="0" animBg="1"/>
      <p:bldP spid="78" grpId="0"/>
      <p:bldP spid="56" grpId="0"/>
      <p:bldP spid="56" grpId="1"/>
      <p:bldP spid="38" grpId="0"/>
      <p:bldP spid="38" grpId="1"/>
      <p:bldP spid="68" grpId="0"/>
      <p:bldP spid="68"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SneakySnake</a:t>
            </a:r>
            <a:r>
              <a:rPr lang="en-US"/>
              <a:t> Walkthrough</a:t>
            </a:r>
          </a:p>
        </p:txBody>
      </p:sp>
      <p:sp>
        <p:nvSpPr>
          <p:cNvPr id="3" name="Slide Number Placeholder 2"/>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A7077-2B78-4FB5-8F56-24239751AEF0}" type="slidenum">
              <a:rPr kumimoji="0" lang="en-US" altLang="en-US" sz="16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prstClr val="black"/>
              </a:solidFill>
              <a:effectLst/>
              <a:uLnTx/>
              <a:uFillTx/>
              <a:latin typeface="Garamond" pitchFamily="18" charset="0"/>
              <a:ea typeface="+mn-ea"/>
              <a:cs typeface="+mn-cs"/>
            </a:endParaRPr>
          </a:p>
        </p:txBody>
      </p:sp>
      <p:graphicFrame>
        <p:nvGraphicFramePr>
          <p:cNvPr id="4" name="Diagram 3"/>
          <p:cNvGraphicFramePr/>
          <p:nvPr/>
        </p:nvGraphicFramePr>
        <p:xfrm>
          <a:off x="39756" y="979729"/>
          <a:ext cx="8988287" cy="47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329839" y="1754700"/>
            <a:ext cx="48818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ahoma"/>
                <a:ea typeface="+mn-ea"/>
                <a:cs typeface="+mn-cs"/>
              </a:rPr>
              <a:t>This is what you actually need to </a:t>
            </a:r>
            <a:r>
              <a:rPr kumimoji="0" lang="en-US" sz="1800" b="1" i="0" u="none" strike="noStrike" kern="1200" cap="none" spc="0" normalizeH="0" baseline="0" noProof="0">
                <a:ln>
                  <a:noFill/>
                </a:ln>
                <a:solidFill>
                  <a:srgbClr val="FF0000"/>
                </a:solidFill>
                <a:effectLst/>
                <a:uLnTx/>
                <a:uFillTx/>
                <a:latin typeface="Tahoma"/>
                <a:ea typeface="+mn-ea"/>
                <a:cs typeface="+mn-cs"/>
              </a:rPr>
              <a:t>build</a:t>
            </a:r>
            <a:r>
              <a:rPr kumimoji="0" lang="en-US" sz="1800" b="1" i="0" u="none" strike="noStrike" kern="1200" cap="none" spc="0" normalizeH="0" baseline="0" noProof="0">
                <a:ln>
                  <a:noFill/>
                </a:ln>
                <a:solidFill>
                  <a:srgbClr val="000000"/>
                </a:solidFill>
                <a:effectLst/>
                <a:uLnTx/>
                <a:uFillTx/>
                <a:latin typeface="Tahoma"/>
                <a:ea typeface="+mn-ea"/>
                <a:cs typeface="+mn-cs"/>
              </a:rPr>
              <a:t> and it can be done </a:t>
            </a:r>
            <a:r>
              <a:rPr kumimoji="0" lang="en-US" sz="1800" b="1" i="0" u="none" strike="noStrike" kern="1200" cap="none" spc="0" normalizeH="0" baseline="0" noProof="0">
                <a:ln>
                  <a:noFill/>
                </a:ln>
                <a:solidFill>
                  <a:srgbClr val="FF0000"/>
                </a:solidFill>
                <a:effectLst/>
                <a:uLnTx/>
                <a:uFillTx/>
                <a:latin typeface="Tahoma"/>
                <a:ea typeface="+mn-ea"/>
                <a:cs typeface="+mn-cs"/>
              </a:rPr>
              <a:t>on-the-fly!</a:t>
            </a:r>
          </a:p>
        </p:txBody>
      </p:sp>
      <p:pic>
        <p:nvPicPr>
          <p:cNvPr id="14" name="Picture 13">
            <a:extLst>
              <a:ext uri="{FF2B5EF4-FFF2-40B4-BE49-F238E27FC236}">
                <a16:creationId xmlns:a16="http://schemas.microsoft.com/office/drawing/2014/main" id="{405E738F-A333-6E4E-A31A-F4F3FFC4E4BE}"/>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2770749" y="2997611"/>
            <a:ext cx="5496579" cy="2725750"/>
          </a:xfrm>
          <a:prstGeom prst="rect">
            <a:avLst/>
          </a:prstGeom>
        </p:spPr>
      </p:pic>
      <p:pic>
        <p:nvPicPr>
          <p:cNvPr id="18" name="Picture 17">
            <a:extLst>
              <a:ext uri="{FF2B5EF4-FFF2-40B4-BE49-F238E27FC236}">
                <a16:creationId xmlns:a16="http://schemas.microsoft.com/office/drawing/2014/main" id="{EA0A401B-F37F-C344-B9F4-58277F07C13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694522" y="2708409"/>
            <a:ext cx="5621894" cy="3024847"/>
          </a:xfrm>
          <a:prstGeom prst="rect">
            <a:avLst/>
          </a:prstGeom>
        </p:spPr>
      </p:pic>
      <p:sp>
        <p:nvSpPr>
          <p:cNvPr id="6" name="Rectangle 5">
            <a:extLst>
              <a:ext uri="{FF2B5EF4-FFF2-40B4-BE49-F238E27FC236}">
                <a16:creationId xmlns:a16="http://schemas.microsoft.com/office/drawing/2014/main" id="{DC97228D-E126-784E-8F75-E0B65D446C02}"/>
              </a:ext>
            </a:extLst>
          </p:cNvPr>
          <p:cNvSpPr/>
          <p:nvPr/>
        </p:nvSpPr>
        <p:spPr>
          <a:xfrm rot="16200000">
            <a:off x="1213476" y="4174932"/>
            <a:ext cx="2726407" cy="39024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ENTRANCE</a:t>
            </a:r>
          </a:p>
        </p:txBody>
      </p:sp>
      <p:sp>
        <p:nvSpPr>
          <p:cNvPr id="17" name="Rectangle 16">
            <a:extLst>
              <a:ext uri="{FF2B5EF4-FFF2-40B4-BE49-F238E27FC236}">
                <a16:creationId xmlns:a16="http://schemas.microsoft.com/office/drawing/2014/main" id="{B5C6120D-EF35-3741-A178-52515911D63F}"/>
              </a:ext>
            </a:extLst>
          </p:cNvPr>
          <p:cNvSpPr/>
          <p:nvPr/>
        </p:nvSpPr>
        <p:spPr>
          <a:xfrm rot="16200000">
            <a:off x="7046453" y="4175261"/>
            <a:ext cx="2725749" cy="39024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Tahoma"/>
                <a:ea typeface="+mn-ea"/>
                <a:cs typeface="+mn-cs"/>
              </a:rPr>
              <a:t>EXIT</a:t>
            </a:r>
          </a:p>
        </p:txBody>
      </p:sp>
      <p:sp>
        <p:nvSpPr>
          <p:cNvPr id="19" name="TextBox 18">
            <a:extLst>
              <a:ext uri="{FF2B5EF4-FFF2-40B4-BE49-F238E27FC236}">
                <a16:creationId xmlns:a16="http://schemas.microsoft.com/office/drawing/2014/main" id="{FB060CEB-FBD7-BB4F-8279-CBA8DC72433B}"/>
              </a:ext>
            </a:extLst>
          </p:cNvPr>
          <p:cNvSpPr txBox="1"/>
          <p:nvPr/>
        </p:nvSpPr>
        <p:spPr>
          <a:xfrm>
            <a:off x="7585027" y="1711244"/>
            <a:ext cx="640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Tahoma"/>
                <a:ea typeface="+mn-ea"/>
                <a:cs typeface="+mn-cs"/>
              </a:rPr>
              <a:t>3</a:t>
            </a:r>
          </a:p>
        </p:txBody>
      </p:sp>
      <p:sp>
        <p:nvSpPr>
          <p:cNvPr id="20" name="Rectangle 19">
            <a:extLst>
              <a:ext uri="{FF2B5EF4-FFF2-40B4-BE49-F238E27FC236}">
                <a16:creationId xmlns:a16="http://schemas.microsoft.com/office/drawing/2014/main" id="{006EC16B-E815-0743-8696-CD9A57EBF536}"/>
              </a:ext>
            </a:extLst>
          </p:cNvPr>
          <p:cNvSpPr/>
          <p:nvPr/>
        </p:nvSpPr>
        <p:spPr>
          <a:xfrm>
            <a:off x="6910469" y="1628800"/>
            <a:ext cx="1097280" cy="640080"/>
          </a:xfrm>
          <a:prstGeom prst="rect">
            <a:avLst/>
          </a:prstGeom>
          <a:ln w="19050">
            <a:solidFill>
              <a:schemeClr val="tx1"/>
            </a:solidFill>
          </a:ln>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24" name="Rectangle 23">
            <a:extLst>
              <a:ext uri="{FF2B5EF4-FFF2-40B4-BE49-F238E27FC236}">
                <a16:creationId xmlns:a16="http://schemas.microsoft.com/office/drawing/2014/main" id="{806D7B1B-7C4C-BC4F-83EA-C8F46DD71607}"/>
              </a:ext>
            </a:extLst>
          </p:cNvPr>
          <p:cNvSpPr/>
          <p:nvPr/>
        </p:nvSpPr>
        <p:spPr>
          <a:xfrm>
            <a:off x="7023567" y="1726575"/>
            <a:ext cx="466261" cy="4346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381359992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4FA7-AB01-0747-B701-9C78517217A5}"/>
              </a:ext>
            </a:extLst>
          </p:cNvPr>
          <p:cNvSpPr>
            <a:spLocks noGrp="1"/>
          </p:cNvSpPr>
          <p:nvPr>
            <p:ph type="title"/>
          </p:nvPr>
        </p:nvSpPr>
        <p:spPr/>
        <p:txBody>
          <a:bodyPr/>
          <a:lstStyle/>
          <a:p>
            <a:r>
              <a:rPr lang="en-US"/>
              <a:t>FPGA Resource Analysis</a:t>
            </a:r>
          </a:p>
        </p:txBody>
      </p:sp>
      <p:sp>
        <p:nvSpPr>
          <p:cNvPr id="3" name="Content Placeholder 2">
            <a:extLst>
              <a:ext uri="{FF2B5EF4-FFF2-40B4-BE49-F238E27FC236}">
                <a16:creationId xmlns:a16="http://schemas.microsoft.com/office/drawing/2014/main" id="{42197208-90A0-E245-81E6-95BEBC0F50A0}"/>
              </a:ext>
            </a:extLst>
          </p:cNvPr>
          <p:cNvSpPr>
            <a:spLocks noGrp="1"/>
          </p:cNvSpPr>
          <p:nvPr>
            <p:ph idx="1"/>
          </p:nvPr>
        </p:nvSpPr>
        <p:spPr>
          <a:xfrm>
            <a:off x="228600" y="1556792"/>
            <a:ext cx="8915400" cy="4876800"/>
          </a:xfrm>
        </p:spPr>
        <p:txBody>
          <a:bodyPr/>
          <a:lstStyle/>
          <a:p>
            <a:r>
              <a:rPr lang="en-US"/>
              <a:t>FPGA resource usage for a single filtering unit of </a:t>
            </a:r>
            <a:r>
              <a:rPr lang="en-US" err="1"/>
              <a:t>GateKeeper</a:t>
            </a:r>
            <a:r>
              <a:rPr lang="en-US"/>
              <a:t>, </a:t>
            </a:r>
            <a:r>
              <a:rPr lang="en-US" err="1"/>
              <a:t>Shouji</a:t>
            </a:r>
            <a:r>
              <a:rPr lang="en-US"/>
              <a:t>, and Snake-on-Chip for a sequence length of 100 and under different edit distance thresholds (E).</a:t>
            </a:r>
          </a:p>
          <a:p>
            <a:endParaRPr lang="en-US"/>
          </a:p>
        </p:txBody>
      </p:sp>
      <p:sp>
        <p:nvSpPr>
          <p:cNvPr id="4" name="Slide Number Placeholder 3">
            <a:extLst>
              <a:ext uri="{FF2B5EF4-FFF2-40B4-BE49-F238E27FC236}">
                <a16:creationId xmlns:a16="http://schemas.microsoft.com/office/drawing/2014/main" id="{F033F0F1-0750-014E-8311-884E21F389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BC417762-D2C3-DF4F-AF67-2A87DE1F138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1259430" y="3378221"/>
            <a:ext cx="6548940" cy="2304256"/>
          </a:xfrm>
          <a:prstGeom prst="rect">
            <a:avLst/>
          </a:prstGeom>
          <a:noFill/>
          <a:ln w="9525">
            <a:noFill/>
            <a:miter lim="800000"/>
            <a:headEnd/>
            <a:tailEnd/>
          </a:ln>
        </p:spPr>
      </p:pic>
      <p:sp>
        <p:nvSpPr>
          <p:cNvPr id="8" name="Rectangle 7">
            <a:extLst>
              <a:ext uri="{FF2B5EF4-FFF2-40B4-BE49-F238E27FC236}">
                <a16:creationId xmlns:a16="http://schemas.microsoft.com/office/drawing/2014/main" id="{E1C9D26C-E291-F147-A33F-6EE4B948D981}"/>
              </a:ext>
            </a:extLst>
          </p:cNvPr>
          <p:cNvSpPr/>
          <p:nvPr/>
        </p:nvSpPr>
        <p:spPr>
          <a:xfrm>
            <a:off x="1331640" y="4725144"/>
            <a:ext cx="6768752"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pic>
        <p:nvPicPr>
          <p:cNvPr id="7" name="Content Placeholder 5">
            <a:extLst>
              <a:ext uri="{FF2B5EF4-FFF2-40B4-BE49-F238E27FC236}">
                <a16:creationId xmlns:a16="http://schemas.microsoft.com/office/drawing/2014/main" id="{97BB9A34-E426-524E-8FB3-ADF828D1D6C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1263420" y="4581128"/>
            <a:ext cx="6548940" cy="648072"/>
          </a:xfrm>
          <a:prstGeom prst="rect">
            <a:avLst/>
          </a:prstGeom>
          <a:noFill/>
          <a:ln w="9525">
            <a:noFill/>
            <a:miter lim="800000"/>
            <a:headEnd/>
            <a:tailEnd/>
          </a:ln>
        </p:spPr>
      </p:pic>
      <p:sp>
        <p:nvSpPr>
          <p:cNvPr id="6" name="Rectangle 5">
            <a:extLst>
              <a:ext uri="{FF2B5EF4-FFF2-40B4-BE49-F238E27FC236}">
                <a16:creationId xmlns:a16="http://schemas.microsoft.com/office/drawing/2014/main" id="{E3901F1C-3D3D-D34A-83ED-D8E609E032B6}"/>
              </a:ext>
            </a:extLst>
          </p:cNvPr>
          <p:cNvSpPr/>
          <p:nvPr/>
        </p:nvSpPr>
        <p:spPr>
          <a:xfrm>
            <a:off x="3563888" y="3284984"/>
            <a:ext cx="2304256" cy="194421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27583835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5A464-05CF-7A45-9C46-FB0A068C199C}"/>
              </a:ext>
            </a:extLst>
          </p:cNvPr>
          <p:cNvSpPr>
            <a:spLocks noGrp="1"/>
          </p:cNvSpPr>
          <p:nvPr>
            <p:ph type="title"/>
          </p:nvPr>
        </p:nvSpPr>
        <p:spPr/>
        <p:txBody>
          <a:bodyPr/>
          <a:lstStyle/>
          <a:p>
            <a:r>
              <a:rPr lang="en-US" dirty="0"/>
              <a:t>Filtering Accuracy</a:t>
            </a:r>
          </a:p>
        </p:txBody>
      </p:sp>
      <p:pic>
        <p:nvPicPr>
          <p:cNvPr id="6" name="Content Placeholder 5">
            <a:extLst>
              <a:ext uri="{FF2B5EF4-FFF2-40B4-BE49-F238E27FC236}">
                <a16:creationId xmlns:a16="http://schemas.microsoft.com/office/drawing/2014/main" id="{6D76971A-B3BE-9D4E-9B3B-13D6A3083A1D}"/>
              </a:ext>
            </a:extLst>
          </p:cNvPr>
          <p:cNvPicPr>
            <a:picLocks noGrp="1" noChangeAspect="1"/>
          </p:cNvPicPr>
          <p:nvPr>
            <p:ph idx="1"/>
          </p:nvPr>
        </p:nvPicPr>
        <p:blipFill rotWithShape="1">
          <a:blip r:embed="rId2"/>
          <a:srcRect t="2684"/>
          <a:stretch/>
        </p:blipFill>
        <p:spPr>
          <a:xfrm>
            <a:off x="669986" y="1194935"/>
            <a:ext cx="7804028" cy="4139065"/>
          </a:xfrm>
        </p:spPr>
      </p:pic>
      <p:sp>
        <p:nvSpPr>
          <p:cNvPr id="8" name="Slide Number Placeholder 2">
            <a:extLst>
              <a:ext uri="{FF2B5EF4-FFF2-40B4-BE49-F238E27FC236}">
                <a16:creationId xmlns:a16="http://schemas.microsoft.com/office/drawing/2014/main" id="{0E6FB42E-47BF-EA48-BEB4-7DEB80C40BAD}"/>
              </a:ext>
            </a:extLst>
          </p:cNvPr>
          <p:cNvSpPr>
            <a:spLocks noGrp="1"/>
          </p:cNvSpPr>
          <p:nvPr>
            <p:ph type="sldNum" sz="quarter" idx="11"/>
          </p:nvPr>
        </p:nvSpPr>
        <p:spPr>
          <a:xfrm>
            <a:off x="6553200" y="6243638"/>
            <a:ext cx="2133600" cy="457200"/>
          </a:xfrm>
        </p:spPr>
        <p:txBody>
          <a:bodyPr/>
          <a:lstStyle/>
          <a:p>
            <a:fld id="{018A7077-2B78-4FB5-8F56-24239751AEF0}" type="slidenum">
              <a:rPr lang="en-US" altLang="en-US" smtClean="0">
                <a:solidFill>
                  <a:prstClr val="black"/>
                </a:solidFill>
              </a:rPr>
              <a:pPr/>
              <a:t>55</a:t>
            </a:fld>
            <a:endParaRPr lang="en-US" altLang="en-US" dirty="0">
              <a:solidFill>
                <a:prstClr val="black"/>
              </a:solidFill>
            </a:endParaRPr>
          </a:p>
        </p:txBody>
      </p:sp>
      <p:sp>
        <p:nvSpPr>
          <p:cNvPr id="3" name="Rectangle 2">
            <a:extLst>
              <a:ext uri="{FF2B5EF4-FFF2-40B4-BE49-F238E27FC236}">
                <a16:creationId xmlns:a16="http://schemas.microsoft.com/office/drawing/2014/main" id="{DB58EFF9-C750-5E47-A209-D6C161358A13}"/>
              </a:ext>
            </a:extLst>
          </p:cNvPr>
          <p:cNvSpPr/>
          <p:nvPr/>
        </p:nvSpPr>
        <p:spPr>
          <a:xfrm>
            <a:off x="234042" y="6059269"/>
            <a:ext cx="8681358" cy="646331"/>
          </a:xfrm>
          <a:prstGeom prst="rect">
            <a:avLst/>
          </a:prstGeom>
        </p:spPr>
        <p:txBody>
          <a:bodyPr wrap="square">
            <a:spAutoFit/>
          </a:bodyPr>
          <a:lstStyle/>
          <a:p>
            <a:r>
              <a:rPr lang="en-US" dirty="0">
                <a:solidFill>
                  <a:srgbClr val="222222"/>
                </a:solidFill>
              </a:rPr>
              <a:t>Alser, "</a:t>
            </a:r>
            <a:r>
              <a:rPr lang="en-US" dirty="0">
                <a:solidFill>
                  <a:srgbClr val="222222"/>
                </a:solidFill>
                <a:hlinkClick r:id="rId3"/>
              </a:rPr>
              <a:t>Accelerating the Understanding of Life's Code Through Better Algorithms and Hardware Design</a:t>
            </a:r>
            <a:r>
              <a:rPr lang="en-US" dirty="0">
                <a:solidFill>
                  <a:srgbClr val="222222"/>
                </a:solidFill>
              </a:rPr>
              <a:t>”, </a:t>
            </a:r>
            <a:r>
              <a:rPr lang="en-US" i="1" dirty="0">
                <a:solidFill>
                  <a:srgbClr val="222222"/>
                </a:solidFill>
              </a:rPr>
              <a:t>arXiv preprint arXiv:1910.03936, </a:t>
            </a:r>
            <a:r>
              <a:rPr lang="en-US" dirty="0">
                <a:solidFill>
                  <a:srgbClr val="222222"/>
                </a:solidFill>
              </a:rPr>
              <a:t>2019.</a:t>
            </a:r>
            <a:endParaRPr lang="en-US" dirty="0"/>
          </a:p>
        </p:txBody>
      </p:sp>
    </p:spTree>
    <p:extLst>
      <p:ext uri="{BB962C8B-B14F-4D97-AF65-F5344CB8AC3E}">
        <p14:creationId xmlns:p14="http://schemas.microsoft.com/office/powerpoint/2010/main" val="19123759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F4FE01-5CB8-6B46-BA31-77FAA599EE9B}"/>
              </a:ext>
            </a:extLst>
          </p:cNvPr>
          <p:cNvSpPr>
            <a:spLocks noGrp="1"/>
          </p:cNvSpPr>
          <p:nvPr>
            <p:ph type="title"/>
          </p:nvPr>
        </p:nvSpPr>
        <p:spPr>
          <a:xfrm>
            <a:off x="228600" y="152400"/>
            <a:ext cx="8735888" cy="1066800"/>
          </a:xfrm>
        </p:spPr>
        <p:txBody>
          <a:bodyPr/>
          <a:lstStyle/>
          <a:p>
            <a:r>
              <a:rPr lang="en-US" dirty="0"/>
              <a:t>Long Read Mapping </a:t>
            </a:r>
            <a:r>
              <a:rPr lang="en-US" sz="2800" dirty="0"/>
              <a:t>(</a:t>
            </a:r>
            <a:r>
              <a:rPr lang="en-US" sz="2800" dirty="0" err="1"/>
              <a:t>SneakySnake</a:t>
            </a:r>
            <a:r>
              <a:rPr lang="en-US" sz="2800" dirty="0"/>
              <a:t> vs Parasail)</a:t>
            </a:r>
            <a:endParaRPr lang="en-US" dirty="0"/>
          </a:p>
        </p:txBody>
      </p:sp>
      <p:sp>
        <p:nvSpPr>
          <p:cNvPr id="4" name="Slide Number Placeholder 3">
            <a:extLst>
              <a:ext uri="{FF2B5EF4-FFF2-40B4-BE49-F238E27FC236}">
                <a16:creationId xmlns:a16="http://schemas.microsoft.com/office/drawing/2014/main" id="{2F06B9A0-1698-0146-B5EB-8B4D6CE359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TextBox 7">
            <a:extLst>
              <a:ext uri="{FF2B5EF4-FFF2-40B4-BE49-F238E27FC236}">
                <a16:creationId xmlns:a16="http://schemas.microsoft.com/office/drawing/2014/main" id="{4F4B5B34-8E3C-F44D-A3E6-A668188B47F2}"/>
              </a:ext>
            </a:extLst>
          </p:cNvPr>
          <p:cNvSpPr txBox="1"/>
          <p:nvPr/>
        </p:nvSpPr>
        <p:spPr>
          <a:xfrm>
            <a:off x="602753" y="888835"/>
            <a:ext cx="80840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10K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                      		100K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a:t>
            </a:r>
          </a:p>
        </p:txBody>
      </p:sp>
      <p:pic>
        <p:nvPicPr>
          <p:cNvPr id="10" name="Picture 9">
            <a:extLst>
              <a:ext uri="{FF2B5EF4-FFF2-40B4-BE49-F238E27FC236}">
                <a16:creationId xmlns:a16="http://schemas.microsoft.com/office/drawing/2014/main" id="{94EA625D-1E01-7B42-8909-B062C15D6996}"/>
              </a:ext>
            </a:extLst>
          </p:cNvPr>
          <p:cNvPicPr>
            <a:picLocks noChangeAspect="1"/>
          </p:cNvPicPr>
          <p:nvPr/>
        </p:nvPicPr>
        <p:blipFill>
          <a:blip r:embed="rId2"/>
          <a:stretch>
            <a:fillRect/>
          </a:stretch>
        </p:blipFill>
        <p:spPr>
          <a:xfrm>
            <a:off x="0" y="1297133"/>
            <a:ext cx="9144000" cy="5119864"/>
          </a:xfrm>
          <a:prstGeom prst="rect">
            <a:avLst/>
          </a:prstGeom>
        </p:spPr>
      </p:pic>
    </p:spTree>
    <p:extLst>
      <p:ext uri="{BB962C8B-B14F-4D97-AF65-F5344CB8AC3E}">
        <p14:creationId xmlns:p14="http://schemas.microsoft.com/office/powerpoint/2010/main" val="226263782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461E-2DAA-2746-A2FB-4EDA467D22A2}"/>
              </a:ext>
            </a:extLst>
          </p:cNvPr>
          <p:cNvSpPr>
            <a:spLocks noGrp="1"/>
          </p:cNvSpPr>
          <p:nvPr>
            <p:ph type="title"/>
          </p:nvPr>
        </p:nvSpPr>
        <p:spPr/>
        <p:txBody>
          <a:bodyPr/>
          <a:lstStyle/>
          <a:p>
            <a:r>
              <a:rPr lang="en-US" dirty="0"/>
              <a:t>Long Read Mapping </a:t>
            </a:r>
            <a:r>
              <a:rPr lang="en-US" sz="2800" dirty="0"/>
              <a:t>(</a:t>
            </a:r>
            <a:r>
              <a:rPr lang="en-US" sz="2800" dirty="0" err="1"/>
              <a:t>SneakySnake</a:t>
            </a:r>
            <a:r>
              <a:rPr lang="en-US" sz="2800" dirty="0"/>
              <a:t> vs KSW2)</a:t>
            </a:r>
            <a:endParaRPr lang="en-US" dirty="0"/>
          </a:p>
        </p:txBody>
      </p:sp>
      <p:sp>
        <p:nvSpPr>
          <p:cNvPr id="4" name="Slide Number Placeholder 3">
            <a:extLst>
              <a:ext uri="{FF2B5EF4-FFF2-40B4-BE49-F238E27FC236}">
                <a16:creationId xmlns:a16="http://schemas.microsoft.com/office/drawing/2014/main" id="{2F06B9A0-1698-0146-B5EB-8B4D6CE359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9" name="TextBox 8">
            <a:extLst>
              <a:ext uri="{FF2B5EF4-FFF2-40B4-BE49-F238E27FC236}">
                <a16:creationId xmlns:a16="http://schemas.microsoft.com/office/drawing/2014/main" id="{6C6B1310-AE10-ED4F-B93A-8C6B13D01394}"/>
              </a:ext>
            </a:extLst>
          </p:cNvPr>
          <p:cNvSpPr txBox="1"/>
          <p:nvPr/>
        </p:nvSpPr>
        <p:spPr>
          <a:xfrm>
            <a:off x="602753" y="959032"/>
            <a:ext cx="808404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10K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                      		100K </a:t>
            </a:r>
            <a:r>
              <a:rPr kumimoji="0" lang="en-US" sz="1800" b="1" i="0" u="none" strike="noStrike" kern="1200" cap="none" spc="0" normalizeH="0" baseline="0" noProof="0" dirty="0" err="1">
                <a:ln>
                  <a:noFill/>
                </a:ln>
                <a:solidFill>
                  <a:srgbClr val="FF0000"/>
                </a:solidFill>
                <a:effectLst/>
                <a:uLnTx/>
                <a:uFillTx/>
                <a:latin typeface="Tahoma"/>
                <a:ea typeface="+mn-ea"/>
                <a:cs typeface="+mn-cs"/>
              </a:rPr>
              <a:t>bp</a:t>
            </a:r>
            <a:r>
              <a:rPr kumimoji="0" lang="en-US" sz="1800" b="1" i="0" u="none" strike="noStrike" kern="1200" cap="none" spc="0" normalizeH="0" baseline="0" noProof="0" dirty="0">
                <a:ln>
                  <a:noFill/>
                </a:ln>
                <a:solidFill>
                  <a:srgbClr val="FF0000"/>
                </a:solidFill>
                <a:effectLst/>
                <a:uLnTx/>
                <a:uFillTx/>
                <a:latin typeface="Tahoma"/>
                <a:ea typeface="+mn-ea"/>
                <a:cs typeface="+mn-cs"/>
              </a:rPr>
              <a:t> reads</a:t>
            </a:r>
          </a:p>
        </p:txBody>
      </p:sp>
      <p:pic>
        <p:nvPicPr>
          <p:cNvPr id="6" name="Picture 5">
            <a:extLst>
              <a:ext uri="{FF2B5EF4-FFF2-40B4-BE49-F238E27FC236}">
                <a16:creationId xmlns:a16="http://schemas.microsoft.com/office/drawing/2014/main" id="{973B9DA7-C2E9-6342-ACF5-68C30044C186}"/>
              </a:ext>
            </a:extLst>
          </p:cNvPr>
          <p:cNvPicPr>
            <a:picLocks noChangeAspect="1"/>
          </p:cNvPicPr>
          <p:nvPr/>
        </p:nvPicPr>
        <p:blipFill>
          <a:blip r:embed="rId2"/>
          <a:stretch>
            <a:fillRect/>
          </a:stretch>
        </p:blipFill>
        <p:spPr>
          <a:xfrm>
            <a:off x="0" y="1328364"/>
            <a:ext cx="9144000" cy="5056546"/>
          </a:xfrm>
          <a:prstGeom prst="rect">
            <a:avLst/>
          </a:prstGeom>
        </p:spPr>
      </p:pic>
    </p:spTree>
    <p:extLst>
      <p:ext uri="{BB962C8B-B14F-4D97-AF65-F5344CB8AC3E}">
        <p14:creationId xmlns:p14="http://schemas.microsoft.com/office/powerpoint/2010/main" val="311809421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Ongoing Directions</a:t>
            </a:r>
          </a:p>
        </p:txBody>
      </p:sp>
      <p:sp>
        <p:nvSpPr>
          <p:cNvPr id="3" name="Content Placeholder 2"/>
          <p:cNvSpPr>
            <a:spLocks noGrp="1"/>
          </p:cNvSpPr>
          <p:nvPr>
            <p:ph idx="1"/>
          </p:nvPr>
        </p:nvSpPr>
        <p:spPr>
          <a:xfrm>
            <a:off x="228600" y="908720"/>
            <a:ext cx="9239944" cy="5472608"/>
          </a:xfrm>
        </p:spPr>
        <p:txBody>
          <a:bodyPr/>
          <a:lstStyle/>
          <a:p>
            <a:r>
              <a:rPr lang="en-US" b="1"/>
              <a:t>Seed Filtering Technique:</a:t>
            </a:r>
          </a:p>
          <a:p>
            <a:pPr lvl="1"/>
            <a:r>
              <a:rPr lang="en-US">
                <a:solidFill>
                  <a:srgbClr val="FF0000"/>
                </a:solidFill>
              </a:rPr>
              <a:t>Goal</a:t>
            </a:r>
            <a:r>
              <a:rPr lang="en-US"/>
              <a:t>: Reducing the number of seed (k-</a:t>
            </a:r>
            <a:r>
              <a:rPr lang="en-US" err="1"/>
              <a:t>mer</a:t>
            </a:r>
            <a:r>
              <a:rPr lang="en-US"/>
              <a:t>) locations.</a:t>
            </a:r>
          </a:p>
          <a:p>
            <a:pPr lvl="2"/>
            <a:r>
              <a:rPr lang="en-US">
                <a:solidFill>
                  <a:srgbClr val="0000FF"/>
                </a:solidFill>
              </a:rPr>
              <a:t>Heuristic</a:t>
            </a:r>
            <a:r>
              <a:rPr lang="en-US"/>
              <a:t> (limits the number of mapping locations for each seed).</a:t>
            </a:r>
          </a:p>
          <a:p>
            <a:pPr lvl="2"/>
            <a:r>
              <a:rPr lang="en-US"/>
              <a:t>Supports</a:t>
            </a:r>
            <a:r>
              <a:rPr lang="en-US">
                <a:solidFill>
                  <a:srgbClr val="0070C0"/>
                </a:solidFill>
              </a:rPr>
              <a:t> </a:t>
            </a:r>
            <a:r>
              <a:rPr lang="en-US">
                <a:solidFill>
                  <a:srgbClr val="0000FF"/>
                </a:solidFill>
              </a:rPr>
              <a:t>exact</a:t>
            </a:r>
            <a:r>
              <a:rPr lang="en-US"/>
              <a:t> matches only.</a:t>
            </a:r>
          </a:p>
          <a:p>
            <a:pPr lvl="1"/>
            <a:endParaRPr lang="en-US" sz="1100"/>
          </a:p>
          <a:p>
            <a:r>
              <a:rPr lang="en-US" b="1"/>
              <a:t>Pre-alignment Filtering Technique:</a:t>
            </a:r>
          </a:p>
          <a:p>
            <a:pPr lvl="1"/>
            <a:r>
              <a:rPr lang="en-US">
                <a:solidFill>
                  <a:srgbClr val="FF0000"/>
                </a:solidFill>
              </a:rPr>
              <a:t>Goal</a:t>
            </a:r>
            <a:r>
              <a:rPr lang="en-US"/>
              <a:t>: Reducing the number of </a:t>
            </a:r>
            <a:r>
              <a:rPr lang="en-US" i="1"/>
              <a:t>invalid mappings (&gt;E)</a:t>
            </a:r>
            <a:r>
              <a:rPr lang="en-US"/>
              <a:t>.</a:t>
            </a:r>
          </a:p>
          <a:p>
            <a:pPr lvl="2"/>
            <a:r>
              <a:rPr lang="en-US"/>
              <a:t>Supports both </a:t>
            </a:r>
            <a:r>
              <a:rPr lang="en-US">
                <a:solidFill>
                  <a:srgbClr val="0000FF"/>
                </a:solidFill>
              </a:rPr>
              <a:t>exact and inexact </a:t>
            </a:r>
            <a:r>
              <a:rPr lang="en-US"/>
              <a:t>matches.</a:t>
            </a:r>
          </a:p>
          <a:p>
            <a:pPr lvl="2"/>
            <a:r>
              <a:rPr lang="en-US"/>
              <a:t>Provides some </a:t>
            </a:r>
            <a:r>
              <a:rPr lang="en-US">
                <a:solidFill>
                  <a:srgbClr val="0000FF"/>
                </a:solidFill>
              </a:rPr>
              <a:t>falsely-accepted</a:t>
            </a:r>
            <a:r>
              <a:rPr lang="en-US"/>
              <a:t> mappings. </a:t>
            </a:r>
          </a:p>
          <a:p>
            <a:pPr marL="344487" lvl="1" indent="0">
              <a:buNone/>
            </a:pPr>
            <a:endParaRPr lang="en-US" sz="1100"/>
          </a:p>
          <a:p>
            <a:r>
              <a:rPr lang="en-US" b="1"/>
              <a:t>Read Alignment Acceleration:</a:t>
            </a:r>
          </a:p>
          <a:p>
            <a:pPr lvl="1"/>
            <a:r>
              <a:rPr lang="en-US">
                <a:solidFill>
                  <a:srgbClr val="FF0000"/>
                </a:solidFill>
              </a:rPr>
              <a:t>Goal</a:t>
            </a:r>
            <a:r>
              <a:rPr lang="en-US"/>
              <a:t>: Performing read alignment at scale.</a:t>
            </a:r>
          </a:p>
          <a:p>
            <a:pPr lvl="2"/>
            <a:r>
              <a:rPr lang="en-US"/>
              <a:t>Limits the </a:t>
            </a:r>
            <a:r>
              <a:rPr lang="en-US">
                <a:solidFill>
                  <a:srgbClr val="0000FF"/>
                </a:solidFill>
              </a:rPr>
              <a:t>numeric range </a:t>
            </a:r>
            <a:r>
              <a:rPr lang="en-US"/>
              <a:t>of each cell in the DP table and hence supports </a:t>
            </a:r>
            <a:r>
              <a:rPr lang="en-US">
                <a:solidFill>
                  <a:srgbClr val="0000FF"/>
                </a:solidFill>
              </a:rPr>
              <a:t>limited scoring </a:t>
            </a:r>
            <a:r>
              <a:rPr lang="en-US"/>
              <a:t>function.</a:t>
            </a:r>
          </a:p>
          <a:p>
            <a:pPr lvl="2"/>
            <a:r>
              <a:rPr lang="en-US"/>
              <a:t>May not support</a:t>
            </a:r>
            <a:r>
              <a:rPr lang="en-US">
                <a:solidFill>
                  <a:srgbClr val="0000FF"/>
                </a:solidFill>
              </a:rPr>
              <a:t> backtracking</a:t>
            </a:r>
            <a:r>
              <a:rPr lang="en-US"/>
              <a:t> step due to random memory accesses.</a:t>
            </a:r>
          </a:p>
        </p:txBody>
      </p:sp>
      <p:sp>
        <p:nvSpPr>
          <p:cNvPr id="5" name="Slide Number Placeholder 3">
            <a:extLst>
              <a:ext uri="{FF2B5EF4-FFF2-40B4-BE49-F238E27FC236}">
                <a16:creationId xmlns:a16="http://schemas.microsoft.com/office/drawing/2014/main" id="{266AEF2C-4542-9741-BFC1-83FE63D22901}"/>
              </a:ext>
            </a:extLst>
          </p:cNvPr>
          <p:cNvSpPr>
            <a:spLocks noGrp="1"/>
          </p:cNvSpPr>
          <p:nvPr>
            <p:ph type="sldNum" sz="quarter" idx="11"/>
          </p:nvPr>
        </p:nvSpPr>
        <p:spPr>
          <a:xfrm>
            <a:off x="6553200" y="6243638"/>
            <a:ext cx="2133600" cy="457200"/>
          </a:xfrm>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spTree>
    <p:extLst>
      <p:ext uri="{BB962C8B-B14F-4D97-AF65-F5344CB8AC3E}">
        <p14:creationId xmlns:p14="http://schemas.microsoft.com/office/powerpoint/2010/main" val="1105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Effect transition="in" filter="wipe(down)">
                                      <p:cBhvr>
                                        <p:cTn id="11" dur="500"/>
                                        <p:tgtEl>
                                          <p:spTgt spid="3">
                                            <p:txEl>
                                              <p:pRg st="6" end="6"/>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wipe(down)">
                                      <p:cBhvr>
                                        <p:cTn id="14" dur="500"/>
                                        <p:tgtEl>
                                          <p:spTgt spid="3">
                                            <p:txEl>
                                              <p:pRg st="7" end="7"/>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wipe(down)">
                                      <p:cBhvr>
                                        <p:cTn id="17" dur="500"/>
                                        <p:tgtEl>
                                          <p:spTgt spid="3">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wipe(down)">
                                      <p:cBhvr>
                                        <p:cTn id="22" dur="500"/>
                                        <p:tgtEl>
                                          <p:spTgt spid="3">
                                            <p:txEl>
                                              <p:pRg st="10" end="10"/>
                                            </p:txEl>
                                          </p:spTgt>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wipe(down)">
                                      <p:cBhvr>
                                        <p:cTn id="26" dur="500"/>
                                        <p:tgtEl>
                                          <p:spTgt spid="3">
                                            <p:txEl>
                                              <p:pRg st="11" end="11"/>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wipe(down)">
                                      <p:cBhvr>
                                        <p:cTn id="29" dur="500"/>
                                        <p:tgtEl>
                                          <p:spTgt spid="3">
                                            <p:txEl>
                                              <p:pRg st="12" end="1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13" end="13"/>
                                            </p:txEl>
                                          </p:spTgt>
                                        </p:tgtEl>
                                        <p:attrNameLst>
                                          <p:attrName>style.visibility</p:attrName>
                                        </p:attrNameLst>
                                      </p:cBhvr>
                                      <p:to>
                                        <p:strVal val="visible"/>
                                      </p:to>
                                    </p:set>
                                    <p:animEffect transition="in" filter="wipe(down)">
                                      <p:cBhvr>
                                        <p:cTn id="32"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AFBD-8218-8D43-8597-4A0A01C57639}"/>
              </a:ext>
            </a:extLst>
          </p:cNvPr>
          <p:cNvSpPr>
            <a:spLocks noGrp="1"/>
          </p:cNvSpPr>
          <p:nvPr>
            <p:ph type="title"/>
          </p:nvPr>
        </p:nvSpPr>
        <p:spPr/>
        <p:txBody>
          <a:bodyPr/>
          <a:lstStyle/>
          <a:p>
            <a:r>
              <a:rPr lang="en-US" dirty="0"/>
              <a:t>The Need for Speed</a:t>
            </a:r>
          </a:p>
        </p:txBody>
      </p:sp>
      <p:sp>
        <p:nvSpPr>
          <p:cNvPr id="4" name="Slide Number Placeholder 3">
            <a:extLst>
              <a:ext uri="{FF2B5EF4-FFF2-40B4-BE49-F238E27FC236}">
                <a16:creationId xmlns:a16="http://schemas.microsoft.com/office/drawing/2014/main" id="{7EE1F2D6-A814-F542-A3D9-8F08EB1F9095}"/>
              </a:ext>
            </a:extLst>
          </p:cNvPr>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pic>
        <p:nvPicPr>
          <p:cNvPr id="5" name="Picture 4">
            <a:extLst>
              <a:ext uri="{FF2B5EF4-FFF2-40B4-BE49-F238E27FC236}">
                <a16:creationId xmlns:a16="http://schemas.microsoft.com/office/drawing/2014/main" id="{76442309-35B7-7742-B904-C2CB15A95762}"/>
              </a:ext>
            </a:extLst>
          </p:cNvPr>
          <p:cNvPicPr>
            <a:picLocks noChangeAspect="1"/>
          </p:cNvPicPr>
          <p:nvPr/>
        </p:nvPicPr>
        <p:blipFill rotWithShape="1">
          <a:blip r:embed="rId2"/>
          <a:srcRect l="2590" r="5525" b="9820"/>
          <a:stretch/>
        </p:blipFill>
        <p:spPr>
          <a:xfrm>
            <a:off x="35496" y="1346759"/>
            <a:ext cx="4962400" cy="3306377"/>
          </a:xfrm>
          <a:prstGeom prst="rect">
            <a:avLst/>
          </a:prstGeom>
        </p:spPr>
      </p:pic>
      <p:pic>
        <p:nvPicPr>
          <p:cNvPr id="7"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0DCDFC60-BA40-C740-B4B0-C1E9F64F18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175" r="68865"/>
          <a:stretch/>
        </p:blipFill>
        <p:spPr bwMode="auto">
          <a:xfrm>
            <a:off x="4997896" y="3068960"/>
            <a:ext cx="3894584" cy="3032173"/>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7BD9BA2D-3590-BA42-98BF-31D722B1E311}"/>
              </a:ext>
            </a:extLst>
          </p:cNvPr>
          <p:cNvSpPr/>
          <p:nvPr/>
        </p:nvSpPr>
        <p:spPr>
          <a:xfrm>
            <a:off x="3275856" y="3501008"/>
            <a:ext cx="360040"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https://lh3.googleusercontent.com/-Ibr4IXBqEiFOjgH3y3tgTS5vzY10DdssMvSz9aWW4hAM323d1SVzuULXAHFygXr0c7mQA5rY76ttngRxoyJwyZkZJB7ua2u-AdLwrbfFnzrWQ_oIivpYdqU5tDjZwPfyISKzFW4">
            <a:extLst>
              <a:ext uri="{FF2B5EF4-FFF2-40B4-BE49-F238E27FC236}">
                <a16:creationId xmlns:a16="http://schemas.microsoft.com/office/drawing/2014/main" id="{34BD5CD0-6CB6-CB46-BE7E-23233E668B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550" t="55686" b="22735"/>
          <a:stretch/>
        </p:blipFill>
        <p:spPr bwMode="auto">
          <a:xfrm>
            <a:off x="8081664" y="2473897"/>
            <a:ext cx="1098848" cy="27744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363FAC2-A676-EA4B-8D5D-88D47FEEB698}"/>
              </a:ext>
            </a:extLst>
          </p:cNvPr>
          <p:cNvSpPr/>
          <p:nvPr/>
        </p:nvSpPr>
        <p:spPr>
          <a:xfrm>
            <a:off x="252128" y="6074361"/>
            <a:ext cx="8928992" cy="338554"/>
          </a:xfrm>
          <a:prstGeom prst="rect">
            <a:avLst/>
          </a:prstGeom>
        </p:spPr>
        <p:txBody>
          <a:bodyPr wrap="square">
            <a:spAutoFit/>
          </a:bodyPr>
          <a:lstStyle/>
          <a:p>
            <a:r>
              <a:rPr lang="en-US" sz="1600" err="1"/>
              <a:t>Alser</a:t>
            </a:r>
            <a:r>
              <a:rPr lang="en-US" sz="1600"/>
              <a:t>+, "</a:t>
            </a:r>
            <a:r>
              <a:rPr lang="en-US" sz="1600">
                <a:hlinkClick r:id="rId4"/>
              </a:rPr>
              <a:t>Technology dictates algorithms: Recent developments in read alignment</a:t>
            </a:r>
            <a:r>
              <a:rPr lang="en-US" sz="1600"/>
              <a:t>", </a:t>
            </a:r>
            <a:r>
              <a:rPr lang="en-US" sz="1600" err="1"/>
              <a:t>arXiv</a:t>
            </a:r>
            <a:r>
              <a:rPr lang="en-US" sz="1600"/>
              <a:t>, 2020</a:t>
            </a:r>
          </a:p>
        </p:txBody>
      </p:sp>
      <p:sp>
        <p:nvSpPr>
          <p:cNvPr id="11" name="TextBox 10">
            <a:extLst>
              <a:ext uri="{FF2B5EF4-FFF2-40B4-BE49-F238E27FC236}">
                <a16:creationId xmlns:a16="http://schemas.microsoft.com/office/drawing/2014/main" id="{1737AD3F-33D5-C248-B98E-2476F44147E1}"/>
              </a:ext>
            </a:extLst>
          </p:cNvPr>
          <p:cNvSpPr txBox="1"/>
          <p:nvPr/>
        </p:nvSpPr>
        <p:spPr>
          <a:xfrm>
            <a:off x="8154167" y="2402625"/>
            <a:ext cx="1009328" cy="338554"/>
          </a:xfrm>
          <a:prstGeom prst="rect">
            <a:avLst/>
          </a:prstGeom>
          <a:solidFill>
            <a:schemeClr val="bg1"/>
          </a:solidFill>
        </p:spPr>
        <p:txBody>
          <a:bodyPr wrap="square" rtlCol="0">
            <a:spAutoFit/>
          </a:bodyPr>
          <a:lstStyle/>
          <a:p>
            <a:pPr algn="ctr"/>
            <a:r>
              <a:rPr lang="en-US" sz="1600">
                <a:solidFill>
                  <a:srgbClr val="0000FF"/>
                </a:solidFill>
              </a:rPr>
              <a:t>Mapper</a:t>
            </a:r>
          </a:p>
        </p:txBody>
      </p:sp>
      <p:cxnSp>
        <p:nvCxnSpPr>
          <p:cNvPr id="12" name="Straight Arrow Connector 11">
            <a:extLst>
              <a:ext uri="{FF2B5EF4-FFF2-40B4-BE49-F238E27FC236}">
                <a16:creationId xmlns:a16="http://schemas.microsoft.com/office/drawing/2014/main" id="{4AF3961A-3E0A-E945-83BF-A19261BD40D9}"/>
              </a:ext>
            </a:extLst>
          </p:cNvPr>
          <p:cNvCxnSpPr/>
          <p:nvPr/>
        </p:nvCxnSpPr>
        <p:spPr>
          <a:xfrm flipH="1">
            <a:off x="3635896" y="2132856"/>
            <a:ext cx="1872208" cy="13681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6756826-B727-1644-91A9-EE27191D479B}"/>
              </a:ext>
            </a:extLst>
          </p:cNvPr>
          <p:cNvSpPr txBox="1"/>
          <p:nvPr/>
        </p:nvSpPr>
        <p:spPr>
          <a:xfrm>
            <a:off x="5341428" y="1435009"/>
            <a:ext cx="3523568" cy="646331"/>
          </a:xfrm>
          <a:prstGeom prst="rect">
            <a:avLst/>
          </a:prstGeom>
          <a:noFill/>
        </p:spPr>
        <p:txBody>
          <a:bodyPr wrap="square" rtlCol="0">
            <a:spAutoFit/>
          </a:bodyPr>
          <a:lstStyle/>
          <a:p>
            <a:r>
              <a:rPr lang="en-US"/>
              <a:t>Did we realize the </a:t>
            </a:r>
            <a:r>
              <a:rPr lang="en-US" b="1">
                <a:solidFill>
                  <a:srgbClr val="FF0000"/>
                </a:solidFill>
              </a:rPr>
              <a:t>need</a:t>
            </a:r>
            <a:r>
              <a:rPr lang="en-US"/>
              <a:t> for </a:t>
            </a:r>
            <a:r>
              <a:rPr lang="en-US" b="1">
                <a:solidFill>
                  <a:srgbClr val="0000FF"/>
                </a:solidFill>
              </a:rPr>
              <a:t>faster</a:t>
            </a:r>
            <a:r>
              <a:rPr lang="en-US"/>
              <a:t> genome analysis?</a:t>
            </a:r>
          </a:p>
        </p:txBody>
      </p:sp>
    </p:spTree>
    <p:extLst>
      <p:ext uri="{BB962C8B-B14F-4D97-AF65-F5344CB8AC3E}">
        <p14:creationId xmlns:p14="http://schemas.microsoft.com/office/powerpoint/2010/main" val="282228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vertical)">
                                      <p:cBhvr>
                                        <p:cTn id="12" dur="500"/>
                                        <p:tgtEl>
                                          <p:spTgt spid="6"/>
                                        </p:tgtEl>
                                      </p:cBhvr>
                                    </p:animEffect>
                                  </p:childTnLst>
                                </p:cTn>
                              </p:par>
                              <p:par>
                                <p:cTn id="13" presetID="3" presetClass="entr" presetSubtype="5"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vertical)">
                                      <p:cBhvr>
                                        <p:cTn id="15" dur="500"/>
                                        <p:tgtEl>
                                          <p:spTgt spid="12"/>
                                        </p:tgtEl>
                                      </p:cBhvr>
                                    </p:animEffect>
                                  </p:childTnLst>
                                </p:cTn>
                              </p:par>
                              <p:par>
                                <p:cTn id="16" presetID="3" presetClass="entr" presetSubtype="5"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44011" y="1993304"/>
            <a:ext cx="3016606" cy="1909080"/>
            <a:chOff x="2307930" y="4000739"/>
            <a:chExt cx="3016606" cy="1909080"/>
          </a:xfrm>
        </p:grpSpPr>
        <p:sp>
          <p:nvSpPr>
            <p:cNvPr id="10" name="Oval 9"/>
            <p:cNvSpPr/>
            <p:nvPr/>
          </p:nvSpPr>
          <p:spPr>
            <a:xfrm rot="961673">
              <a:off x="3274474" y="5019457"/>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961673">
              <a:off x="3184235" y="5076418"/>
              <a:ext cx="545523" cy="5455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961673">
              <a:off x="2682472" y="533228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rot="961673">
              <a:off x="3178618" y="4478667"/>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rot="961673">
              <a:off x="3735687" y="4643492"/>
              <a:ext cx="573365" cy="643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rot="961673">
              <a:off x="4180716" y="4852949"/>
              <a:ext cx="676378"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rot="961673">
              <a:off x="2508995" y="4000739"/>
              <a:ext cx="577532" cy="5775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ounded Rectangle 16"/>
            <p:cNvSpPr/>
            <p:nvPr/>
          </p:nvSpPr>
          <p:spPr>
            <a:xfrm rot="61750">
              <a:off x="2444098" y="4616095"/>
              <a:ext cx="580811" cy="765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5"/>
            <p:cNvSpPr>
              <a:spLocks noChangeArrowheads="1"/>
            </p:cNvSpPr>
            <p:nvPr/>
          </p:nvSpPr>
          <p:spPr bwMode="auto">
            <a:xfrm rot="1668114">
              <a:off x="2356724" y="419589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1F497D"/>
                  </a:solidFill>
                </a:rPr>
                <a:t>GAGTCAGAATTTGAC </a:t>
              </a:r>
            </a:p>
          </p:txBody>
        </p:sp>
        <p:sp>
          <p:nvSpPr>
            <p:cNvPr id="19" name="Rectangle 5"/>
            <p:cNvSpPr>
              <a:spLocks noChangeArrowheads="1"/>
            </p:cNvSpPr>
            <p:nvPr/>
          </p:nvSpPr>
          <p:spPr bwMode="auto">
            <a:xfrm rot="1668114">
              <a:off x="2426056" y="450651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0" name="Rectangle 5"/>
            <p:cNvSpPr>
              <a:spLocks noChangeArrowheads="1"/>
            </p:cNvSpPr>
            <p:nvPr/>
          </p:nvSpPr>
          <p:spPr bwMode="auto">
            <a:xfrm rot="1668114">
              <a:off x="2495388" y="481713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8064A2"/>
                  </a:solidFill>
                </a:rPr>
                <a:t>GAGTCAGAATTTGAC </a:t>
              </a:r>
            </a:p>
          </p:txBody>
        </p:sp>
        <p:sp>
          <p:nvSpPr>
            <p:cNvPr id="21" name="Rectangle 5"/>
            <p:cNvSpPr>
              <a:spLocks noChangeArrowheads="1"/>
            </p:cNvSpPr>
            <p:nvPr/>
          </p:nvSpPr>
          <p:spPr bwMode="auto">
            <a:xfrm rot="1668114">
              <a:off x="2307930" y="5057620"/>
              <a:ext cx="153048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dirty="0">
                  <a:solidFill>
                    <a:srgbClr val="F79646"/>
                  </a:solidFill>
                </a:rPr>
                <a:t>GAGTCAGAATTTGA </a:t>
              </a:r>
            </a:p>
          </p:txBody>
        </p:sp>
        <p:sp>
          <p:nvSpPr>
            <p:cNvPr id="22" name="Rectangle 5"/>
            <p:cNvSpPr>
              <a:spLocks noChangeArrowheads="1"/>
            </p:cNvSpPr>
            <p:nvPr/>
          </p:nvSpPr>
          <p:spPr bwMode="auto">
            <a:xfrm rot="20074936">
              <a:off x="2354860" y="5490301"/>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9BBB59"/>
                  </a:solidFill>
                </a:rPr>
                <a:t>GAGTCAGAATTTGAC </a:t>
              </a:r>
            </a:p>
          </p:txBody>
        </p:sp>
        <p:sp>
          <p:nvSpPr>
            <p:cNvPr id="23" name="Rectangle 5"/>
            <p:cNvSpPr>
              <a:spLocks noChangeArrowheads="1"/>
            </p:cNvSpPr>
            <p:nvPr/>
          </p:nvSpPr>
          <p:spPr bwMode="auto">
            <a:xfrm rot="20074936">
              <a:off x="2477456" y="5155537"/>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4" name="Rectangle 5"/>
            <p:cNvSpPr>
              <a:spLocks noChangeArrowheads="1"/>
            </p:cNvSpPr>
            <p:nvPr/>
          </p:nvSpPr>
          <p:spPr bwMode="auto">
            <a:xfrm rot="20074936">
              <a:off x="2722115" y="48558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4F81BD"/>
                  </a:solidFill>
                </a:rPr>
                <a:t>GAGTCAGAATTTGAC </a:t>
              </a:r>
            </a:p>
          </p:txBody>
        </p:sp>
        <p:sp>
          <p:nvSpPr>
            <p:cNvPr id="25" name="Rectangle 5"/>
            <p:cNvSpPr>
              <a:spLocks noChangeArrowheads="1"/>
            </p:cNvSpPr>
            <p:nvPr/>
          </p:nvSpPr>
          <p:spPr bwMode="auto">
            <a:xfrm rot="21285137">
              <a:off x="3766383" y="510960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79646"/>
                  </a:solidFill>
                </a:rPr>
                <a:t>GAGTCAGAATTTGAC </a:t>
              </a:r>
            </a:p>
          </p:txBody>
        </p:sp>
        <p:sp>
          <p:nvSpPr>
            <p:cNvPr id="26" name="Rectangle 5"/>
            <p:cNvSpPr>
              <a:spLocks noChangeArrowheads="1"/>
            </p:cNvSpPr>
            <p:nvPr/>
          </p:nvSpPr>
          <p:spPr bwMode="auto">
            <a:xfrm rot="21285137">
              <a:off x="3731850" y="486184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C0504D"/>
                  </a:solidFill>
                </a:rPr>
                <a:t>GAGTCAGAATTTGAC </a:t>
              </a:r>
            </a:p>
          </p:txBody>
        </p:sp>
        <p:sp>
          <p:nvSpPr>
            <p:cNvPr id="27" name="Rectangle 5"/>
            <p:cNvSpPr>
              <a:spLocks noChangeArrowheads="1"/>
            </p:cNvSpPr>
            <p:nvPr/>
          </p:nvSpPr>
          <p:spPr bwMode="auto">
            <a:xfrm rot="21285137">
              <a:off x="3819380" y="46491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0000"/>
                  </a:solidFill>
                </a:rPr>
                <a:t>GAGTCAGAATTTGAC </a:t>
              </a:r>
            </a:p>
          </p:txBody>
        </p:sp>
        <p:sp>
          <p:nvSpPr>
            <p:cNvPr id="28" name="Rectangle 5"/>
            <p:cNvSpPr>
              <a:spLocks noChangeArrowheads="1"/>
            </p:cNvSpPr>
            <p:nvPr/>
          </p:nvSpPr>
          <p:spPr bwMode="auto">
            <a:xfrm rot="21285137">
              <a:off x="3105970" y="4807546"/>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prstClr val="black"/>
                  </a:solidFill>
                </a:rPr>
                <a:t>GAGTCAGAATTTGAC </a:t>
              </a:r>
            </a:p>
          </p:txBody>
        </p:sp>
        <p:sp>
          <p:nvSpPr>
            <p:cNvPr id="29" name="Rectangle 5"/>
            <p:cNvSpPr>
              <a:spLocks noChangeArrowheads="1"/>
            </p:cNvSpPr>
            <p:nvPr/>
          </p:nvSpPr>
          <p:spPr bwMode="auto">
            <a:xfrm rot="21285137">
              <a:off x="3210367" y="4996100"/>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00B0F0"/>
                  </a:solidFill>
                </a:rPr>
                <a:t>GAGTCAGAATTTGAC </a:t>
              </a:r>
            </a:p>
          </p:txBody>
        </p:sp>
        <p:sp>
          <p:nvSpPr>
            <p:cNvPr id="30" name="Rectangle 5"/>
            <p:cNvSpPr>
              <a:spLocks noChangeArrowheads="1"/>
            </p:cNvSpPr>
            <p:nvPr/>
          </p:nvSpPr>
          <p:spPr bwMode="auto">
            <a:xfrm rot="21285137">
              <a:off x="3314765" y="5184654"/>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FFFF00"/>
                  </a:solidFill>
                </a:rPr>
                <a:t>GAGTCAGAATTTGAC </a:t>
              </a:r>
            </a:p>
          </p:txBody>
        </p:sp>
        <p:sp>
          <p:nvSpPr>
            <p:cNvPr id="31" name="Rectangle 5"/>
            <p:cNvSpPr>
              <a:spLocks noChangeArrowheads="1"/>
            </p:cNvSpPr>
            <p:nvPr/>
          </p:nvSpPr>
          <p:spPr bwMode="auto">
            <a:xfrm rot="21285137">
              <a:off x="2437559" y="4616239"/>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EEECE1"/>
                  </a:solidFill>
                </a:rPr>
                <a:t>GAGTCAGAATTTGAC </a:t>
              </a:r>
            </a:p>
          </p:txBody>
        </p:sp>
        <p:sp>
          <p:nvSpPr>
            <p:cNvPr id="32" name="Rectangle 5"/>
            <p:cNvSpPr>
              <a:spLocks noChangeArrowheads="1"/>
            </p:cNvSpPr>
            <p:nvPr/>
          </p:nvSpPr>
          <p:spPr bwMode="auto">
            <a:xfrm rot="21285137">
              <a:off x="2565252" y="4757922"/>
              <a:ext cx="150515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200">
                  <a:solidFill>
                    <a:srgbClr val="7030A0"/>
                  </a:solidFill>
                </a:rPr>
                <a:t>GAGTCAGAATTTGAC </a:t>
              </a:r>
            </a:p>
          </p:txBody>
        </p:sp>
      </p:grpSp>
      <p:sp>
        <p:nvSpPr>
          <p:cNvPr id="48" name="Rectangle 47"/>
          <p:cNvSpPr/>
          <p:nvPr/>
        </p:nvSpPr>
        <p:spPr>
          <a:xfrm rot="12861">
            <a:off x="-17430" y="1825764"/>
            <a:ext cx="3675208" cy="2401200"/>
          </a:xfrm>
          <a:custGeom>
            <a:avLst/>
            <a:gdLst>
              <a:gd name="connsiteX0" fmla="*/ 0 w 3675208"/>
              <a:gd name="connsiteY0" fmla="*/ 0 h 2412000"/>
              <a:gd name="connsiteX1" fmla="*/ 3675208 w 3675208"/>
              <a:gd name="connsiteY1" fmla="*/ 0 h 2412000"/>
              <a:gd name="connsiteX2" fmla="*/ 3675208 w 3675208"/>
              <a:gd name="connsiteY2" fmla="*/ 2412000 h 2412000"/>
              <a:gd name="connsiteX3" fmla="*/ 0 w 3675208"/>
              <a:gd name="connsiteY3" fmla="*/ 2412000 h 2412000"/>
              <a:gd name="connsiteX4" fmla="*/ 0 w 3675208"/>
              <a:gd name="connsiteY4" fmla="*/ 0 h 2412000"/>
              <a:gd name="connsiteX0" fmla="*/ 0 w 3675208"/>
              <a:gd name="connsiteY0" fmla="*/ 0 h 2412000"/>
              <a:gd name="connsiteX1" fmla="*/ 3675208 w 3675208"/>
              <a:gd name="connsiteY1" fmla="*/ 0 h 2412000"/>
              <a:gd name="connsiteX2" fmla="*/ 3664962 w 3675208"/>
              <a:gd name="connsiteY2" fmla="*/ 1263564 h 2412000"/>
              <a:gd name="connsiteX3" fmla="*/ 3675208 w 3675208"/>
              <a:gd name="connsiteY3" fmla="*/ 2412000 h 2412000"/>
              <a:gd name="connsiteX4" fmla="*/ 0 w 3675208"/>
              <a:gd name="connsiteY4" fmla="*/ 2412000 h 2412000"/>
              <a:gd name="connsiteX5" fmla="*/ 0 w 3675208"/>
              <a:gd name="connsiteY5" fmla="*/ 0 h 2412000"/>
              <a:gd name="connsiteX0" fmla="*/ 0 w 3675208"/>
              <a:gd name="connsiteY0" fmla="*/ 0 h 2412000"/>
              <a:gd name="connsiteX1" fmla="*/ 3675208 w 3675208"/>
              <a:gd name="connsiteY1" fmla="*/ 0 h 2412000"/>
              <a:gd name="connsiteX2" fmla="*/ 3610209 w 3675208"/>
              <a:gd name="connsiteY2" fmla="*/ 1176683 h 2412000"/>
              <a:gd name="connsiteX3" fmla="*/ 3675208 w 3675208"/>
              <a:gd name="connsiteY3" fmla="*/ 2412000 h 2412000"/>
              <a:gd name="connsiteX4" fmla="*/ 0 w 3675208"/>
              <a:gd name="connsiteY4" fmla="*/ 2412000 h 2412000"/>
              <a:gd name="connsiteX5" fmla="*/ 0 w 3675208"/>
              <a:gd name="connsiteY5" fmla="*/ 0 h 24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5208" h="2412000">
                <a:moveTo>
                  <a:pt x="0" y="0"/>
                </a:moveTo>
                <a:lnTo>
                  <a:pt x="3675208" y="0"/>
                </a:lnTo>
                <a:cubicBezTo>
                  <a:pt x="3671793" y="421188"/>
                  <a:pt x="3613624" y="755495"/>
                  <a:pt x="3610209" y="1176683"/>
                </a:cubicBezTo>
                <a:cubicBezTo>
                  <a:pt x="3613624" y="1559495"/>
                  <a:pt x="3671793" y="2029188"/>
                  <a:pt x="3675208" y="2412000"/>
                </a:cubicBezTo>
                <a:lnTo>
                  <a:pt x="0" y="2412000"/>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4793" y="152400"/>
            <a:ext cx="9139735" cy="1066800"/>
          </a:xfrm>
        </p:spPr>
        <p:txBody>
          <a:bodyPr/>
          <a:lstStyle/>
          <a:p>
            <a:r>
              <a:rPr lang="en-US" dirty="0"/>
              <a:t>Analysis is Bottlenecked in Read Mapping!!</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solidFill>
                  <a:srgbClr val="000000"/>
                </a:solidFill>
              </a:rPr>
              <a:pPr/>
              <a:t>6</a:t>
            </a:fld>
            <a:endParaRPr lang="en-US" altLang="en-US">
              <a:solidFill>
                <a:srgbClr val="000000"/>
              </a:solidFill>
            </a:endParaRPr>
          </a:p>
        </p:txBody>
      </p:sp>
      <p:sp>
        <p:nvSpPr>
          <p:cNvPr id="43" name="Rectangle 42"/>
          <p:cNvSpPr/>
          <p:nvPr/>
        </p:nvSpPr>
        <p:spPr>
          <a:xfrm>
            <a:off x="1141069" y="2132856"/>
            <a:ext cx="2638843" cy="954107"/>
          </a:xfrm>
          <a:prstGeom prst="rect">
            <a:avLst/>
          </a:prstGeom>
        </p:spPr>
        <p:txBody>
          <a:bodyPr wrap="square">
            <a:spAutoFit/>
          </a:bodyPr>
          <a:lstStyle/>
          <a:p>
            <a:r>
              <a:rPr lang="en-US" sz="2800">
                <a:solidFill>
                  <a:srgbClr val="0000FF"/>
                </a:solidFill>
              </a:rPr>
              <a:t>Human whole </a:t>
            </a:r>
          </a:p>
          <a:p>
            <a:r>
              <a:rPr lang="en-US" sz="2800">
                <a:solidFill>
                  <a:srgbClr val="0000FF"/>
                </a:solidFill>
              </a:rPr>
              <a:t>genomes </a:t>
            </a:r>
            <a:endParaRPr lang="en-US" sz="2400">
              <a:solidFill>
                <a:srgbClr val="0000FF"/>
              </a:solidFill>
            </a:endParaRPr>
          </a:p>
        </p:txBody>
      </p:sp>
      <p:sp>
        <p:nvSpPr>
          <p:cNvPr id="45" name="Rectangle 44"/>
          <p:cNvSpPr/>
          <p:nvPr/>
        </p:nvSpPr>
        <p:spPr>
          <a:xfrm>
            <a:off x="7309246" y="2134853"/>
            <a:ext cx="1962397" cy="707886"/>
          </a:xfrm>
          <a:prstGeom prst="rect">
            <a:avLst/>
          </a:prstGeom>
        </p:spPr>
        <p:txBody>
          <a:bodyPr wrap="none">
            <a:spAutoFit/>
          </a:bodyPr>
          <a:lstStyle/>
          <a:p>
            <a:r>
              <a:rPr lang="en-US" sz="4000">
                <a:solidFill>
                  <a:srgbClr val="0000FF"/>
                </a:solidFill>
                <a:ea typeface="Times New Roman" panose="02020603050405020304" pitchFamily="18" charset="0"/>
              </a:rPr>
              <a:t>Human </a:t>
            </a:r>
            <a:endParaRPr lang="en-US" sz="4000">
              <a:solidFill>
                <a:srgbClr val="7588CD"/>
              </a:solidFill>
              <a:ea typeface="Times New Roman" panose="02020603050405020304" pitchFamily="18" charset="0"/>
            </a:endParaRPr>
          </a:p>
        </p:txBody>
      </p:sp>
      <p:sp>
        <p:nvSpPr>
          <p:cNvPr id="46" name="Rectangle 45"/>
          <p:cNvSpPr/>
          <p:nvPr/>
        </p:nvSpPr>
        <p:spPr>
          <a:xfrm>
            <a:off x="6732240" y="2027095"/>
            <a:ext cx="744114" cy="1323439"/>
          </a:xfrm>
          <a:prstGeom prst="rect">
            <a:avLst/>
          </a:prstGeom>
        </p:spPr>
        <p:txBody>
          <a:bodyPr wrap="none">
            <a:spAutoFit/>
          </a:bodyPr>
          <a:lstStyle/>
          <a:p>
            <a:r>
              <a:rPr lang="en-US" sz="8000">
                <a:solidFill>
                  <a:srgbClr val="0000FF"/>
                </a:solidFill>
                <a:ea typeface="Times New Roman" panose="02020603050405020304" pitchFamily="18" charset="0"/>
              </a:rPr>
              <a:t>1</a:t>
            </a:r>
            <a:endParaRPr lang="en-US" sz="3600">
              <a:solidFill>
                <a:srgbClr val="0000FF"/>
              </a:solidFill>
            </a:endParaRPr>
          </a:p>
        </p:txBody>
      </p:sp>
      <p:sp>
        <p:nvSpPr>
          <p:cNvPr id="47" name="Striped Right Arrow 46"/>
          <p:cNvSpPr/>
          <p:nvPr/>
        </p:nvSpPr>
        <p:spPr>
          <a:xfrm rot="16200000">
            <a:off x="4805668" y="3737847"/>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0" name="Striped Right Arrow 49"/>
          <p:cNvSpPr/>
          <p:nvPr/>
        </p:nvSpPr>
        <p:spPr>
          <a:xfrm rot="16200000">
            <a:off x="5107831" y="3737846"/>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1" name="Striped Right Arrow 50"/>
          <p:cNvSpPr/>
          <p:nvPr/>
        </p:nvSpPr>
        <p:spPr>
          <a:xfrm rot="5413798">
            <a:off x="4812588" y="2090434"/>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52" name="Striped Right Arrow 51"/>
          <p:cNvSpPr/>
          <p:nvPr/>
        </p:nvSpPr>
        <p:spPr>
          <a:xfrm rot="5413798">
            <a:off x="5106149" y="2092113"/>
            <a:ext cx="545431" cy="255115"/>
          </a:xfrm>
          <a:prstGeom prst="stripedRightArrow">
            <a:avLst>
              <a:gd name="adj1" fmla="val 36641"/>
              <a:gd name="adj2" fmla="val 50000"/>
            </a:avLst>
          </a:prstGeom>
          <a:solidFill>
            <a:srgbClr val="FE0606"/>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solidFill>
                <a:prstClr val="black"/>
              </a:solidFill>
            </a:endParaRPr>
          </a:p>
        </p:txBody>
      </p:sp>
      <p:sp>
        <p:nvSpPr>
          <p:cNvPr id="33" name="Rectangle 32">
            <a:extLst>
              <a:ext uri="{FF2B5EF4-FFF2-40B4-BE49-F238E27FC236}">
                <a16:creationId xmlns:a16="http://schemas.microsoft.com/office/drawing/2014/main" id="{D8C85D51-9794-424F-ABA3-4B00E4DAD481}"/>
              </a:ext>
            </a:extLst>
          </p:cNvPr>
          <p:cNvSpPr/>
          <p:nvPr/>
        </p:nvSpPr>
        <p:spPr>
          <a:xfrm>
            <a:off x="467123" y="4185162"/>
            <a:ext cx="1800621" cy="276999"/>
          </a:xfrm>
          <a:prstGeom prst="rect">
            <a:avLst/>
          </a:prstGeom>
        </p:spPr>
        <p:txBody>
          <a:bodyPr wrap="none">
            <a:spAutoFit/>
          </a:bodyPr>
          <a:lstStyle/>
          <a:p>
            <a:r>
              <a:rPr lang="en-US" sz="1200" dirty="0">
                <a:solidFill>
                  <a:schemeClr val="bg1">
                    <a:lumMod val="50000"/>
                  </a:schemeClr>
                </a:solidFill>
              </a:rPr>
              <a:t>Illumina </a:t>
            </a:r>
            <a:r>
              <a:rPr lang="en-US" sz="1200" dirty="0" err="1">
                <a:solidFill>
                  <a:schemeClr val="bg1">
                    <a:lumMod val="50000"/>
                  </a:schemeClr>
                </a:solidFill>
              </a:rPr>
              <a:t>NovaSeq</a:t>
            </a:r>
            <a:r>
              <a:rPr lang="en-US" sz="1200" dirty="0">
                <a:solidFill>
                  <a:schemeClr val="bg1">
                    <a:lumMod val="50000"/>
                  </a:schemeClr>
                </a:solidFill>
              </a:rPr>
              <a:t> 6000 </a:t>
            </a:r>
          </a:p>
        </p:txBody>
      </p:sp>
      <p:sp>
        <p:nvSpPr>
          <p:cNvPr id="34" name="Rectangle 33">
            <a:extLst>
              <a:ext uri="{FF2B5EF4-FFF2-40B4-BE49-F238E27FC236}">
                <a16:creationId xmlns:a16="http://schemas.microsoft.com/office/drawing/2014/main" id="{4018FF9A-DCB0-FB43-AE1A-F906956ABE06}"/>
              </a:ext>
            </a:extLst>
          </p:cNvPr>
          <p:cNvSpPr/>
          <p:nvPr/>
        </p:nvSpPr>
        <p:spPr>
          <a:xfrm>
            <a:off x="-76244" y="1961545"/>
            <a:ext cx="1479892" cy="1323439"/>
          </a:xfrm>
          <a:prstGeom prst="rect">
            <a:avLst/>
          </a:prstGeom>
        </p:spPr>
        <p:txBody>
          <a:bodyPr wrap="none">
            <a:spAutoFit/>
          </a:bodyPr>
          <a:lstStyle/>
          <a:p>
            <a:r>
              <a:rPr lang="en-US" sz="8000">
                <a:solidFill>
                  <a:srgbClr val="0000FF"/>
                </a:solidFill>
              </a:rPr>
              <a:t>48</a:t>
            </a:r>
            <a:r>
              <a:rPr lang="en-US" sz="4400">
                <a:solidFill>
                  <a:srgbClr val="0000FF"/>
                </a:solidFill>
              </a:rPr>
              <a:t> </a:t>
            </a:r>
            <a:endParaRPr lang="en-US" sz="8000">
              <a:solidFill>
                <a:srgbClr val="0000FF"/>
              </a:solidFill>
            </a:endParaRPr>
          </a:p>
        </p:txBody>
      </p:sp>
      <p:sp>
        <p:nvSpPr>
          <p:cNvPr id="35" name="Rectangle 34">
            <a:extLst>
              <a:ext uri="{FF2B5EF4-FFF2-40B4-BE49-F238E27FC236}">
                <a16:creationId xmlns:a16="http://schemas.microsoft.com/office/drawing/2014/main" id="{A13E2FC6-0F48-AB41-8B6C-A7D7B1319991}"/>
              </a:ext>
            </a:extLst>
          </p:cNvPr>
          <p:cNvSpPr/>
          <p:nvPr/>
        </p:nvSpPr>
        <p:spPr>
          <a:xfrm>
            <a:off x="1665288" y="3068960"/>
            <a:ext cx="1865511" cy="369332"/>
          </a:xfrm>
          <a:prstGeom prst="rect">
            <a:avLst/>
          </a:prstGeom>
        </p:spPr>
        <p:txBody>
          <a:bodyPr wrap="none">
            <a:spAutoFit/>
          </a:bodyPr>
          <a:lstStyle/>
          <a:p>
            <a:r>
              <a:rPr lang="en-US"/>
              <a:t>at 30× coverage</a:t>
            </a:r>
            <a:endParaRPr lang="en-US" sz="1100">
              <a:solidFill>
                <a:srgbClr val="000000"/>
              </a:solidFill>
            </a:endParaRPr>
          </a:p>
        </p:txBody>
      </p:sp>
      <p:sp>
        <p:nvSpPr>
          <p:cNvPr id="36" name="Rectangle 35">
            <a:extLst>
              <a:ext uri="{FF2B5EF4-FFF2-40B4-BE49-F238E27FC236}">
                <a16:creationId xmlns:a16="http://schemas.microsoft.com/office/drawing/2014/main" id="{E229A744-AE57-F046-8C85-1F1C1B4C18CC}"/>
              </a:ext>
            </a:extLst>
          </p:cNvPr>
          <p:cNvSpPr/>
          <p:nvPr/>
        </p:nvSpPr>
        <p:spPr>
          <a:xfrm>
            <a:off x="1037946" y="3524791"/>
            <a:ext cx="1955985" cy="369332"/>
          </a:xfrm>
          <a:prstGeom prst="rect">
            <a:avLst/>
          </a:prstGeom>
        </p:spPr>
        <p:txBody>
          <a:bodyPr wrap="none">
            <a:spAutoFit/>
          </a:bodyPr>
          <a:lstStyle/>
          <a:p>
            <a:r>
              <a:rPr lang="en-US" b="1"/>
              <a:t>in about 2 days</a:t>
            </a:r>
          </a:p>
        </p:txBody>
      </p:sp>
      <p:sp>
        <p:nvSpPr>
          <p:cNvPr id="49" name="Rectangle 48">
            <a:extLst>
              <a:ext uri="{FF2B5EF4-FFF2-40B4-BE49-F238E27FC236}">
                <a16:creationId xmlns:a16="http://schemas.microsoft.com/office/drawing/2014/main" id="{DF20F8C0-0B16-CC4C-B3BE-8DA2A36AE5E1}"/>
              </a:ext>
            </a:extLst>
          </p:cNvPr>
          <p:cNvSpPr/>
          <p:nvPr/>
        </p:nvSpPr>
        <p:spPr>
          <a:xfrm>
            <a:off x="7308304" y="2566645"/>
            <a:ext cx="1822935" cy="646331"/>
          </a:xfrm>
          <a:prstGeom prst="rect">
            <a:avLst/>
          </a:prstGeom>
        </p:spPr>
        <p:txBody>
          <a:bodyPr wrap="none">
            <a:spAutoFit/>
          </a:bodyPr>
          <a:lstStyle/>
          <a:p>
            <a:r>
              <a:rPr lang="en-US" sz="3600" dirty="0">
                <a:solidFill>
                  <a:srgbClr val="0000FF"/>
                </a:solidFill>
                <a:ea typeface="Times New Roman" panose="02020603050405020304" pitchFamily="18" charset="0"/>
              </a:rPr>
              <a:t>genome</a:t>
            </a:r>
            <a:endParaRPr lang="en-US" sz="3600" dirty="0"/>
          </a:p>
        </p:txBody>
      </p:sp>
      <p:sp>
        <p:nvSpPr>
          <p:cNvPr id="53" name="Rectangle 52">
            <a:extLst>
              <a:ext uri="{FF2B5EF4-FFF2-40B4-BE49-F238E27FC236}">
                <a16:creationId xmlns:a16="http://schemas.microsoft.com/office/drawing/2014/main" id="{FCF691F4-ED5C-304C-A4F3-1D81F97623D1}"/>
              </a:ext>
            </a:extLst>
          </p:cNvPr>
          <p:cNvSpPr/>
          <p:nvPr/>
        </p:nvSpPr>
        <p:spPr>
          <a:xfrm>
            <a:off x="7308304" y="3132857"/>
            <a:ext cx="1943992" cy="400110"/>
          </a:xfrm>
          <a:prstGeom prst="rect">
            <a:avLst/>
          </a:prstGeom>
        </p:spPr>
        <p:txBody>
          <a:bodyPr wrap="square">
            <a:spAutoFit/>
          </a:bodyPr>
          <a:lstStyle/>
          <a:p>
            <a:r>
              <a:rPr lang="en-US" sz="2000" b="1" dirty="0"/>
              <a:t>32 CPU hours </a:t>
            </a:r>
          </a:p>
        </p:txBody>
      </p:sp>
      <p:sp>
        <p:nvSpPr>
          <p:cNvPr id="54" name="Rectangle 53">
            <a:extLst>
              <a:ext uri="{FF2B5EF4-FFF2-40B4-BE49-F238E27FC236}">
                <a16:creationId xmlns:a16="http://schemas.microsoft.com/office/drawing/2014/main" id="{A1114891-6924-E549-BB9C-5F4051232C35}"/>
              </a:ext>
            </a:extLst>
          </p:cNvPr>
          <p:cNvSpPr/>
          <p:nvPr/>
        </p:nvSpPr>
        <p:spPr>
          <a:xfrm>
            <a:off x="6733819" y="3501008"/>
            <a:ext cx="2734725" cy="369332"/>
          </a:xfrm>
          <a:prstGeom prst="rect">
            <a:avLst/>
          </a:prstGeom>
        </p:spPr>
        <p:txBody>
          <a:bodyPr wrap="square">
            <a:spAutoFit/>
          </a:bodyPr>
          <a:lstStyle/>
          <a:p>
            <a:r>
              <a:rPr lang="en-US"/>
              <a:t>on a 48-core processor</a:t>
            </a:r>
          </a:p>
        </p:txBody>
      </p:sp>
      <p:graphicFrame>
        <p:nvGraphicFramePr>
          <p:cNvPr id="55" name="Chart 54">
            <a:extLst>
              <a:ext uri="{FF2B5EF4-FFF2-40B4-BE49-F238E27FC236}">
                <a16:creationId xmlns:a16="http://schemas.microsoft.com/office/drawing/2014/main" id="{5A873478-83B7-E14B-B7E1-1CCC5A2CDBFD}"/>
              </a:ext>
            </a:extLst>
          </p:cNvPr>
          <p:cNvGraphicFramePr/>
          <p:nvPr>
            <p:extLst/>
          </p:nvPr>
        </p:nvGraphicFramePr>
        <p:xfrm>
          <a:off x="7018331" y="3919633"/>
          <a:ext cx="2165700" cy="1732700"/>
        </p:xfrm>
        <a:graphic>
          <a:graphicData uri="http://schemas.openxmlformats.org/drawingml/2006/chart">
            <c:chart xmlns:c="http://schemas.openxmlformats.org/drawingml/2006/chart" xmlns:r="http://schemas.openxmlformats.org/officeDocument/2006/relationships" r:id="rId3"/>
          </a:graphicData>
        </a:graphic>
      </p:graphicFrame>
      <p:sp>
        <p:nvSpPr>
          <p:cNvPr id="56" name="Rectangle 55">
            <a:extLst>
              <a:ext uri="{FF2B5EF4-FFF2-40B4-BE49-F238E27FC236}">
                <a16:creationId xmlns:a16="http://schemas.microsoft.com/office/drawing/2014/main" id="{934F37AF-5D19-F849-8EE2-ACBDBF0168F9}"/>
              </a:ext>
            </a:extLst>
          </p:cNvPr>
          <p:cNvSpPr/>
          <p:nvPr/>
        </p:nvSpPr>
        <p:spPr>
          <a:xfrm>
            <a:off x="1181792" y="6400736"/>
            <a:ext cx="7394172" cy="461665"/>
          </a:xfrm>
          <a:prstGeom prst="rect">
            <a:avLst/>
          </a:prstGeom>
        </p:spPr>
        <p:txBody>
          <a:bodyPr wrap="square">
            <a:spAutoFit/>
          </a:bodyPr>
          <a:lstStyle/>
          <a:p>
            <a:r>
              <a:rPr lang="en-US" sz="1200">
                <a:solidFill>
                  <a:srgbClr val="222222"/>
                </a:solidFill>
                <a:latin typeface="Arial" panose="020B0604020202020204" pitchFamily="34" charset="0"/>
              </a:rPr>
              <a:t>Goyal+, "</a:t>
            </a:r>
            <a:r>
              <a:rPr lang="en-US" sz="1200">
                <a:solidFill>
                  <a:srgbClr val="222222"/>
                </a:solidFill>
                <a:latin typeface="Arial" panose="020B0604020202020204" pitchFamily="34" charset="0"/>
                <a:hlinkClick r:id="rId4"/>
              </a:rPr>
              <a:t>Ultra-fast next generation human genome sequencing data processing using DRAGENTM bio-IT processor for precision medicine</a:t>
            </a:r>
            <a:r>
              <a:rPr lang="en-US" sz="1200">
                <a:solidFill>
                  <a:srgbClr val="222222"/>
                </a:solidFill>
                <a:latin typeface="Arial" panose="020B0604020202020204" pitchFamily="34" charset="0"/>
              </a:rPr>
              <a:t>”, </a:t>
            </a:r>
            <a:r>
              <a:rPr lang="en-US" sz="1200" i="1">
                <a:solidFill>
                  <a:srgbClr val="222222"/>
                </a:solidFill>
                <a:latin typeface="Arial" panose="020B0604020202020204" pitchFamily="34" charset="0"/>
              </a:rPr>
              <a:t>Open Journal of Genetics, </a:t>
            </a:r>
            <a:r>
              <a:rPr lang="en-US" sz="1200">
                <a:solidFill>
                  <a:srgbClr val="222222"/>
                </a:solidFill>
                <a:latin typeface="Arial" panose="020B0604020202020204" pitchFamily="34" charset="0"/>
              </a:rPr>
              <a:t>2017.</a:t>
            </a:r>
            <a:endParaRPr lang="en-US" sz="1200"/>
          </a:p>
        </p:txBody>
      </p:sp>
      <p:sp>
        <p:nvSpPr>
          <p:cNvPr id="4" name="Freeform 3">
            <a:extLst>
              <a:ext uri="{FF2B5EF4-FFF2-40B4-BE49-F238E27FC236}">
                <a16:creationId xmlns:a16="http://schemas.microsoft.com/office/drawing/2014/main" id="{BB56A497-2F0A-5642-B91A-08C6013A5677}"/>
              </a:ext>
            </a:extLst>
          </p:cNvPr>
          <p:cNvSpPr/>
          <p:nvPr/>
        </p:nvSpPr>
        <p:spPr>
          <a:xfrm>
            <a:off x="3652165" y="1850571"/>
            <a:ext cx="2824835" cy="785485"/>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57084" y="25723"/>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BFD71AA-3804-E64C-A051-08F34982366F}"/>
              </a:ext>
            </a:extLst>
          </p:cNvPr>
          <p:cNvSpPr/>
          <p:nvPr/>
        </p:nvSpPr>
        <p:spPr>
          <a:xfrm flipV="1">
            <a:off x="3617880" y="3441145"/>
            <a:ext cx="2859120" cy="780806"/>
          </a:xfrm>
          <a:custGeom>
            <a:avLst/>
            <a:gdLst>
              <a:gd name="connsiteX0" fmla="*/ 0 w 2942639"/>
              <a:gd name="connsiteY0" fmla="*/ 0 h 846075"/>
              <a:gd name="connsiteX1" fmla="*/ 1328058 w 2942639"/>
              <a:gd name="connsiteY1" fmla="*/ 783772 h 846075"/>
              <a:gd name="connsiteX2" fmla="*/ 2797629 w 2942639"/>
              <a:gd name="connsiteY2" fmla="*/ 783772 h 846075"/>
              <a:gd name="connsiteX3" fmla="*/ 2808515 w 2942639"/>
              <a:gd name="connsiteY3" fmla="*/ 674915 h 846075"/>
              <a:gd name="connsiteX0" fmla="*/ 0 w 2797629"/>
              <a:gd name="connsiteY0" fmla="*/ 0 h 846075"/>
              <a:gd name="connsiteX1" fmla="*/ 1328058 w 2797629"/>
              <a:gd name="connsiteY1" fmla="*/ 783772 h 846075"/>
              <a:gd name="connsiteX2" fmla="*/ 2797629 w 2797629"/>
              <a:gd name="connsiteY2" fmla="*/ 783772 h 846075"/>
              <a:gd name="connsiteX0" fmla="*/ 0 w 2797629"/>
              <a:gd name="connsiteY0" fmla="*/ 0 h 846075"/>
              <a:gd name="connsiteX1" fmla="*/ 653143 w 2797629"/>
              <a:gd name="connsiteY1" fmla="*/ 478972 h 846075"/>
              <a:gd name="connsiteX2" fmla="*/ 1328058 w 2797629"/>
              <a:gd name="connsiteY2" fmla="*/ 783772 h 846075"/>
              <a:gd name="connsiteX3" fmla="*/ 2797629 w 2797629"/>
              <a:gd name="connsiteY3" fmla="*/ 783772 h 846075"/>
              <a:gd name="connsiteX0" fmla="*/ 0 w 2797629"/>
              <a:gd name="connsiteY0" fmla="*/ 0 h 834037"/>
              <a:gd name="connsiteX1" fmla="*/ 489857 w 2797629"/>
              <a:gd name="connsiteY1" fmla="*/ 163286 h 834037"/>
              <a:gd name="connsiteX2" fmla="*/ 1328058 w 2797629"/>
              <a:gd name="connsiteY2" fmla="*/ 783772 h 834037"/>
              <a:gd name="connsiteX3" fmla="*/ 2797629 w 2797629"/>
              <a:gd name="connsiteY3" fmla="*/ 783772 h 834037"/>
              <a:gd name="connsiteX0" fmla="*/ 0 w 2797629"/>
              <a:gd name="connsiteY0" fmla="*/ 0 h 847484"/>
              <a:gd name="connsiteX1" fmla="*/ 489857 w 2797629"/>
              <a:gd name="connsiteY1" fmla="*/ 163286 h 847484"/>
              <a:gd name="connsiteX2" fmla="*/ 1328058 w 2797629"/>
              <a:gd name="connsiteY2" fmla="*/ 783772 h 847484"/>
              <a:gd name="connsiteX3" fmla="*/ 1926772 w 2797629"/>
              <a:gd name="connsiteY3" fmla="*/ 827315 h 847484"/>
              <a:gd name="connsiteX4" fmla="*/ 2797629 w 2797629"/>
              <a:gd name="connsiteY4" fmla="*/ 783772 h 847484"/>
              <a:gd name="connsiteX0" fmla="*/ 0 w 2797629"/>
              <a:gd name="connsiteY0" fmla="*/ 0 h 826268"/>
              <a:gd name="connsiteX1" fmla="*/ 489857 w 2797629"/>
              <a:gd name="connsiteY1" fmla="*/ 163286 h 826268"/>
              <a:gd name="connsiteX2" fmla="*/ 1328058 w 2797629"/>
              <a:gd name="connsiteY2" fmla="*/ 783772 h 826268"/>
              <a:gd name="connsiteX3" fmla="*/ 1959429 w 2797629"/>
              <a:gd name="connsiteY3" fmla="*/ 772887 h 826268"/>
              <a:gd name="connsiteX4" fmla="*/ 2797629 w 2797629"/>
              <a:gd name="connsiteY4" fmla="*/ 783772 h 826268"/>
              <a:gd name="connsiteX0" fmla="*/ 0 w 2797629"/>
              <a:gd name="connsiteY0" fmla="*/ 0 h 828534"/>
              <a:gd name="connsiteX1" fmla="*/ 489857 w 2797629"/>
              <a:gd name="connsiteY1" fmla="*/ 163286 h 828534"/>
              <a:gd name="connsiteX2" fmla="*/ 1328058 w 2797629"/>
              <a:gd name="connsiteY2" fmla="*/ 783772 h 828534"/>
              <a:gd name="connsiteX3" fmla="*/ 1959429 w 2797629"/>
              <a:gd name="connsiteY3" fmla="*/ 772887 h 828534"/>
              <a:gd name="connsiteX4" fmla="*/ 2797629 w 2797629"/>
              <a:gd name="connsiteY4" fmla="*/ 783772 h 828534"/>
              <a:gd name="connsiteX0" fmla="*/ 0 w 2797629"/>
              <a:gd name="connsiteY0" fmla="*/ 0 h 789879"/>
              <a:gd name="connsiteX1" fmla="*/ 489857 w 2797629"/>
              <a:gd name="connsiteY1" fmla="*/ 163286 h 789879"/>
              <a:gd name="connsiteX2" fmla="*/ 1328058 w 2797629"/>
              <a:gd name="connsiteY2" fmla="*/ 783772 h 789879"/>
              <a:gd name="connsiteX3" fmla="*/ 1959429 w 2797629"/>
              <a:gd name="connsiteY3" fmla="*/ 772887 h 789879"/>
              <a:gd name="connsiteX4" fmla="*/ 2797629 w 2797629"/>
              <a:gd name="connsiteY4" fmla="*/ 783772 h 789879"/>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 name="connsiteX0" fmla="*/ 0 w 2797629"/>
              <a:gd name="connsiteY0" fmla="*/ 0 h 785485"/>
              <a:gd name="connsiteX1" fmla="*/ 489857 w 2797629"/>
              <a:gd name="connsiteY1" fmla="*/ 163286 h 785485"/>
              <a:gd name="connsiteX2" fmla="*/ 1328058 w 2797629"/>
              <a:gd name="connsiteY2" fmla="*/ 783772 h 785485"/>
              <a:gd name="connsiteX3" fmla="*/ 1959429 w 2797629"/>
              <a:gd name="connsiteY3" fmla="*/ 772887 h 785485"/>
              <a:gd name="connsiteX4" fmla="*/ 2797629 w 2797629"/>
              <a:gd name="connsiteY4" fmla="*/ 783772 h 785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7629" h="785485">
                <a:moveTo>
                  <a:pt x="0" y="0"/>
                </a:moveTo>
                <a:cubicBezTo>
                  <a:pt x="168631" y="4658"/>
                  <a:pt x="268514" y="32657"/>
                  <a:pt x="489857" y="163286"/>
                </a:cubicBezTo>
                <a:cubicBezTo>
                  <a:pt x="711200" y="293915"/>
                  <a:pt x="985158" y="780143"/>
                  <a:pt x="1328058" y="783772"/>
                </a:cubicBezTo>
                <a:cubicBezTo>
                  <a:pt x="1670958" y="787401"/>
                  <a:pt x="1529443" y="783773"/>
                  <a:pt x="1959429" y="772887"/>
                </a:cubicBezTo>
                <a:cubicBezTo>
                  <a:pt x="2204357" y="772887"/>
                  <a:pt x="2652486" y="791029"/>
                  <a:pt x="2797629" y="783772"/>
                </a:cubicBez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5" name="Rounded Rectangle 4">
            <a:extLst>
              <a:ext uri="{FF2B5EF4-FFF2-40B4-BE49-F238E27FC236}">
                <a16:creationId xmlns:a16="http://schemas.microsoft.com/office/drawing/2014/main" id="{FEAC6045-C261-E047-87CA-C7D4AA978D31}"/>
              </a:ext>
            </a:extLst>
          </p:cNvPr>
          <p:cNvSpPr/>
          <p:nvPr/>
        </p:nvSpPr>
        <p:spPr>
          <a:xfrm>
            <a:off x="6534407" y="2566737"/>
            <a:ext cx="216024" cy="934363"/>
          </a:xfrm>
          <a:prstGeom prst="roundRect">
            <a:avLst>
              <a:gd name="adj" fmla="val 3010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50B5DCA6-B4A6-EC44-867C-E9F40BE13AE3}"/>
              </a:ext>
            </a:extLst>
          </p:cNvPr>
          <p:cNvCxnSpPr>
            <a:cxnSpLocks/>
            <a:stCxn id="4" idx="4"/>
            <a:endCxn id="57" idx="4"/>
          </p:cNvCxnSpPr>
          <p:nvPr/>
        </p:nvCxnSpPr>
        <p:spPr>
          <a:xfrm>
            <a:off x="6477000" y="2634343"/>
            <a:ext cx="0" cy="808505"/>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878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6" presetClass="emph" presetSubtype="0" fill="hold" grpId="1" nodeType="withEffect">
                                  <p:stCondLst>
                                    <p:cond delay="0"/>
                                  </p:stCondLst>
                                  <p:childTnLst>
                                    <p:animScale>
                                      <p:cBhvr>
                                        <p:cTn id="27" dur="2000" fill="hold"/>
                                        <p:tgtEl>
                                          <p:spTgt spid="47"/>
                                        </p:tgtEl>
                                      </p:cBhvr>
                                      <p:by x="100000" y="150000"/>
                                    </p:animScale>
                                  </p:childTnLst>
                                </p:cTn>
                              </p:par>
                              <p:par>
                                <p:cTn id="28" presetID="6" presetClass="emph" presetSubtype="0" fill="hold" grpId="1" nodeType="withEffect">
                                  <p:stCondLst>
                                    <p:cond delay="0"/>
                                  </p:stCondLst>
                                  <p:childTnLst>
                                    <p:animScale>
                                      <p:cBhvr>
                                        <p:cTn id="29" dur="2000" fill="hold"/>
                                        <p:tgtEl>
                                          <p:spTgt spid="50"/>
                                        </p:tgtEl>
                                      </p:cBhvr>
                                      <p:by x="100000" y="150000"/>
                                    </p:animScale>
                                  </p:childTnLst>
                                </p:cTn>
                              </p:par>
                              <p:par>
                                <p:cTn id="30" presetID="6" presetClass="emph" presetSubtype="0" fill="hold" grpId="1" nodeType="withEffect">
                                  <p:stCondLst>
                                    <p:cond delay="0"/>
                                  </p:stCondLst>
                                  <p:childTnLst>
                                    <p:animScale>
                                      <p:cBhvr>
                                        <p:cTn id="31" dur="2000" fill="hold"/>
                                        <p:tgtEl>
                                          <p:spTgt spid="51"/>
                                        </p:tgtEl>
                                      </p:cBhvr>
                                      <p:by x="100000" y="150000"/>
                                    </p:animScale>
                                  </p:childTnLst>
                                </p:cTn>
                              </p:par>
                              <p:par>
                                <p:cTn id="32" presetID="6" presetClass="emph" presetSubtype="0" fill="hold" grpId="1" nodeType="withEffect">
                                  <p:stCondLst>
                                    <p:cond delay="0"/>
                                  </p:stCondLst>
                                  <p:childTnLst>
                                    <p:animScale>
                                      <p:cBhvr>
                                        <p:cTn id="33" dur="2000" fill="hold"/>
                                        <p:tgtEl>
                                          <p:spTgt spid="52"/>
                                        </p:tgtEl>
                                      </p:cBhvr>
                                      <p:by x="100000" y="150000"/>
                                    </p:animScale>
                                  </p:childTnLst>
                                </p:cTn>
                              </p:par>
                              <p:par>
                                <p:cTn id="34" presetID="22" presetClass="entr" presetSubtype="8"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animBg="1"/>
      <p:bldP spid="47" grpId="1" animBg="1"/>
      <p:bldP spid="50" grpId="0" animBg="1"/>
      <p:bldP spid="50" grpId="1" animBg="1"/>
      <p:bldP spid="51" grpId="0" animBg="1"/>
      <p:bldP spid="51" grpId="1" animBg="1"/>
      <p:bldP spid="52" grpId="0" animBg="1"/>
      <p:bldP spid="52" grpId="1" animBg="1"/>
      <p:bldP spid="49" grpId="0"/>
      <p:bldP spid="53" grpId="0"/>
      <p:bldP spid="54" grpId="0"/>
      <p:bldGraphic spid="55" grpId="0">
        <p:bldAsOne/>
      </p:bldGraphic>
      <p:bldP spid="4" grpId="0" animBg="1"/>
      <p:bldP spid="57" grpId="0"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DC4EB-B201-F447-9BC4-6C52AFED2713}"/>
              </a:ext>
            </a:extLst>
          </p:cNvPr>
          <p:cNvSpPr>
            <a:spLocks noGrp="1"/>
          </p:cNvSpPr>
          <p:nvPr>
            <p:ph type="title"/>
          </p:nvPr>
        </p:nvSpPr>
        <p:spPr/>
        <p:txBody>
          <a:bodyPr/>
          <a:lstStyle/>
          <a:p>
            <a:r>
              <a:rPr lang="en-US" dirty="0"/>
              <a:t>The Need for Speed</a:t>
            </a:r>
          </a:p>
        </p:txBody>
      </p:sp>
      <p:sp>
        <p:nvSpPr>
          <p:cNvPr id="3" name="Content Placeholder 2">
            <a:extLst>
              <a:ext uri="{FF2B5EF4-FFF2-40B4-BE49-F238E27FC236}">
                <a16:creationId xmlns:a16="http://schemas.microsoft.com/office/drawing/2014/main" id="{39514949-1BC5-5F43-B0EA-BD0AA1996FF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51CBAD-5883-7B4B-9DA4-FB518B9BD101}"/>
              </a:ext>
            </a:extLst>
          </p:cNvPr>
          <p:cNvSpPr>
            <a:spLocks noGrp="1"/>
          </p:cNvSpPr>
          <p:nvPr>
            <p:ph type="sldNum" sz="quarter" idx="11"/>
          </p:nvPr>
        </p:nvSpPr>
        <p:spPr/>
        <p:txBody>
          <a:bodyPr/>
          <a:lstStyle/>
          <a:p>
            <a:fld id="{323594FA-E141-4234-AE05-360401972BE7}" type="slidenum">
              <a:rPr lang="en-US" altLang="en-US" smtClean="0"/>
              <a:pPr/>
              <a:t>60</a:t>
            </a:fld>
            <a:endParaRPr lang="en-US" altLang="en-US"/>
          </a:p>
        </p:txBody>
      </p:sp>
      <p:pic>
        <p:nvPicPr>
          <p:cNvPr id="5" name="Picture 4">
            <a:extLst>
              <a:ext uri="{FF2B5EF4-FFF2-40B4-BE49-F238E27FC236}">
                <a16:creationId xmlns:a16="http://schemas.microsoft.com/office/drawing/2014/main" id="{1C7ECFB0-9CE4-F646-BFB5-F7E4676C3742}"/>
              </a:ext>
            </a:extLst>
          </p:cNvPr>
          <p:cNvPicPr>
            <a:picLocks noChangeAspect="1"/>
          </p:cNvPicPr>
          <p:nvPr/>
        </p:nvPicPr>
        <p:blipFill rotWithShape="1">
          <a:blip r:embed="rId2"/>
          <a:srcRect l="15350" t="19999" r="15350" b="13251"/>
          <a:stretch/>
        </p:blipFill>
        <p:spPr>
          <a:xfrm>
            <a:off x="1187624" y="980728"/>
            <a:ext cx="7200800" cy="5201909"/>
          </a:xfrm>
          <a:prstGeom prst="rect">
            <a:avLst/>
          </a:prstGeom>
        </p:spPr>
      </p:pic>
    </p:spTree>
    <p:extLst>
      <p:ext uri="{BB962C8B-B14F-4D97-AF65-F5344CB8AC3E}">
        <p14:creationId xmlns:p14="http://schemas.microsoft.com/office/powerpoint/2010/main" val="401506652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52DB-4516-8546-AC21-6F7F338060FF}"/>
              </a:ext>
            </a:extLst>
          </p:cNvPr>
          <p:cNvSpPr>
            <a:spLocks noGrp="1"/>
          </p:cNvSpPr>
          <p:nvPr>
            <p:ph type="title"/>
          </p:nvPr>
        </p:nvSpPr>
        <p:spPr/>
        <p:txBody>
          <a:bodyPr/>
          <a:lstStyle/>
          <a:p>
            <a:r>
              <a:rPr lang="en-US" dirty="0"/>
              <a:t>Did we Achieve Our Goal?</a:t>
            </a:r>
          </a:p>
        </p:txBody>
      </p:sp>
      <p:sp>
        <p:nvSpPr>
          <p:cNvPr id="3" name="Content Placeholder 2">
            <a:extLst>
              <a:ext uri="{FF2B5EF4-FFF2-40B4-BE49-F238E27FC236}">
                <a16:creationId xmlns:a16="http://schemas.microsoft.com/office/drawing/2014/main" id="{19AD1248-9A8B-E249-BF9A-A9121DE0F22A}"/>
              </a:ext>
            </a:extLst>
          </p:cNvPr>
          <p:cNvSpPr>
            <a:spLocks noGrp="1"/>
          </p:cNvSpPr>
          <p:nvPr>
            <p:ph idx="1"/>
          </p:nvPr>
        </p:nvSpPr>
        <p:spPr>
          <a:xfrm>
            <a:off x="207796" y="1052736"/>
            <a:ext cx="8610600" cy="4940973"/>
          </a:xfrm>
        </p:spPr>
        <p:txBody>
          <a:bodyPr/>
          <a:lstStyle/>
          <a:p>
            <a:r>
              <a:rPr lang="en-US" dirty="0"/>
              <a:t>Our goal is to </a:t>
            </a:r>
            <a:r>
              <a:rPr lang="en-US" dirty="0">
                <a:solidFill>
                  <a:srgbClr val="FF0000"/>
                </a:solidFill>
              </a:rPr>
              <a:t>significantly reduce </a:t>
            </a:r>
            <a:r>
              <a:rPr lang="en-US" dirty="0"/>
              <a:t>the time spent on </a:t>
            </a:r>
            <a:r>
              <a:rPr lang="en-US" dirty="0">
                <a:solidFill>
                  <a:srgbClr val="0000FF"/>
                </a:solidFill>
              </a:rPr>
              <a:t>calculating the optimal alignment </a:t>
            </a:r>
            <a:r>
              <a:rPr lang="en-US" dirty="0"/>
              <a:t>in genome analysis from hours to mere seconds using both </a:t>
            </a:r>
            <a:r>
              <a:rPr lang="en-US" b="1" dirty="0">
                <a:solidFill>
                  <a:schemeClr val="tx2"/>
                </a:solidFill>
              </a:rPr>
              <a:t>new</a:t>
            </a:r>
            <a:r>
              <a:rPr lang="en-US" dirty="0"/>
              <a:t> </a:t>
            </a:r>
            <a:r>
              <a:rPr lang="en-US" b="1" dirty="0">
                <a:solidFill>
                  <a:schemeClr val="tx2"/>
                </a:solidFill>
              </a:rPr>
              <a:t>algorithms &amp; hardware accelerators</a:t>
            </a:r>
            <a:r>
              <a:rPr lang="en-US" dirty="0"/>
              <a:t>, given</a:t>
            </a:r>
            <a:r>
              <a:rPr lang="en-US" dirty="0">
                <a:solidFill>
                  <a:srgbClr val="FF0000"/>
                </a:solidFill>
              </a:rPr>
              <a:t> limited computational resources </a:t>
            </a:r>
            <a:r>
              <a:rPr lang="en-US" dirty="0"/>
              <a:t>(i.e., personal computer or small hardware). </a:t>
            </a:r>
          </a:p>
          <a:p>
            <a:endParaRPr lang="en-US" dirty="0"/>
          </a:p>
          <a:p>
            <a:endParaRPr lang="en-US" dirty="0"/>
          </a:p>
        </p:txBody>
      </p:sp>
      <p:sp>
        <p:nvSpPr>
          <p:cNvPr id="4" name="Slide Number Placeholder 3">
            <a:extLst>
              <a:ext uri="{FF2B5EF4-FFF2-40B4-BE49-F238E27FC236}">
                <a16:creationId xmlns:a16="http://schemas.microsoft.com/office/drawing/2014/main" id="{F8AA8FD6-EB34-1440-BDBF-E7641D5EF411}"/>
              </a:ext>
            </a:extLst>
          </p:cNvPr>
          <p:cNvSpPr>
            <a:spLocks noGrp="1"/>
          </p:cNvSpPr>
          <p:nvPr>
            <p:ph type="sldNum" sz="quarter" idx="11"/>
          </p:nvPr>
        </p:nvSpPr>
        <p:spPr/>
        <p:txBody>
          <a:bodyPr/>
          <a:lstStyle/>
          <a:p>
            <a:fld id="{323594FA-E141-4234-AE05-360401972BE7}" type="slidenum">
              <a:rPr lang="en-US" altLang="en-US" smtClean="0"/>
              <a:pPr/>
              <a:t>61</a:t>
            </a:fld>
            <a:endParaRPr lang="en-US" altLang="en-US"/>
          </a:p>
        </p:txBody>
      </p:sp>
      <p:pic>
        <p:nvPicPr>
          <p:cNvPr id="5" name="Picture 4">
            <a:extLst>
              <a:ext uri="{FF2B5EF4-FFF2-40B4-BE49-F238E27FC236}">
                <a16:creationId xmlns:a16="http://schemas.microsoft.com/office/drawing/2014/main" id="{4EEFF109-2152-C248-8D9D-D9E527BFBB4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406980" y="3429000"/>
            <a:ext cx="4447149" cy="2283671"/>
          </a:xfrm>
          <a:prstGeom prst="rect">
            <a:avLst/>
          </a:prstGeom>
        </p:spPr>
      </p:pic>
      <p:pic>
        <p:nvPicPr>
          <p:cNvPr id="6" name="Picture 2" descr="Image result for disney's tomorrowland">
            <a:extLst>
              <a:ext uri="{FF2B5EF4-FFF2-40B4-BE49-F238E27FC236}">
                <a16:creationId xmlns:a16="http://schemas.microsoft.com/office/drawing/2014/main" id="{B9DF5BC1-48F6-8A42-A4E8-8C9FCD103A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7477" y="3429000"/>
            <a:ext cx="1525568" cy="2257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gattaca poster">
            <a:extLst>
              <a:ext uri="{FF2B5EF4-FFF2-40B4-BE49-F238E27FC236}">
                <a16:creationId xmlns:a16="http://schemas.microsoft.com/office/drawing/2014/main" id="{6CED31AE-F3AC-AC46-A4FB-247FEF9C161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9368" y="3472884"/>
            <a:ext cx="1562714" cy="22268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48E1620-B03A-E747-BB5B-7FF481858E43}"/>
              </a:ext>
            </a:extLst>
          </p:cNvPr>
          <p:cNvSpPr txBox="1"/>
          <p:nvPr/>
        </p:nvSpPr>
        <p:spPr>
          <a:xfrm>
            <a:off x="899591" y="5699749"/>
            <a:ext cx="7603453" cy="369332"/>
          </a:xfrm>
          <a:prstGeom prst="rect">
            <a:avLst/>
          </a:prstGeom>
          <a:noFill/>
        </p:spPr>
        <p:txBody>
          <a:bodyPr wrap="square" rtlCol="0">
            <a:spAutoFit/>
          </a:bodyPr>
          <a:lstStyle/>
          <a:p>
            <a:r>
              <a:rPr lang="en-US" dirty="0"/>
              <a:t> 1997                                                                                  2015     </a:t>
            </a:r>
          </a:p>
        </p:txBody>
      </p:sp>
    </p:spTree>
    <p:extLst>
      <p:ext uri="{BB962C8B-B14F-4D97-AF65-F5344CB8AC3E}">
        <p14:creationId xmlns:p14="http://schemas.microsoft.com/office/powerpoint/2010/main" val="393608173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98EB-E0C8-E046-BD66-451F68B3D98F}"/>
              </a:ext>
            </a:extLst>
          </p:cNvPr>
          <p:cNvSpPr>
            <a:spLocks noGrp="1"/>
          </p:cNvSpPr>
          <p:nvPr>
            <p:ph type="title"/>
          </p:nvPr>
        </p:nvSpPr>
        <p:spPr/>
        <p:txBody>
          <a:bodyPr/>
          <a:lstStyle/>
          <a:p>
            <a:r>
              <a:rPr lang="en-US" dirty="0"/>
              <a:t>What is Intelligent Genome Analysis?</a:t>
            </a:r>
          </a:p>
        </p:txBody>
      </p:sp>
      <p:sp>
        <p:nvSpPr>
          <p:cNvPr id="3" name="Content Placeholder 2">
            <a:extLst>
              <a:ext uri="{FF2B5EF4-FFF2-40B4-BE49-F238E27FC236}">
                <a16:creationId xmlns:a16="http://schemas.microsoft.com/office/drawing/2014/main" id="{C2F49644-5941-7A4B-B970-2B27075B0142}"/>
              </a:ext>
            </a:extLst>
          </p:cNvPr>
          <p:cNvSpPr>
            <a:spLocks noGrp="1"/>
          </p:cNvSpPr>
          <p:nvPr>
            <p:ph idx="1"/>
          </p:nvPr>
        </p:nvSpPr>
        <p:spPr>
          <a:xfrm>
            <a:off x="288776" y="1052736"/>
            <a:ext cx="5867400" cy="4876800"/>
          </a:xfrm>
        </p:spPr>
        <p:txBody>
          <a:bodyPr/>
          <a:lstStyle/>
          <a:p>
            <a:pPr>
              <a:spcBef>
                <a:spcPts val="0"/>
              </a:spcBef>
              <a:buSzPct val="80000"/>
            </a:pPr>
            <a:r>
              <a:rPr lang="en-US" dirty="0"/>
              <a:t>Fast genome analysis</a:t>
            </a:r>
          </a:p>
          <a:p>
            <a:pPr lvl="1">
              <a:spcBef>
                <a:spcPts val="0"/>
              </a:spcBef>
              <a:buSzPct val="80000"/>
            </a:pPr>
            <a:r>
              <a:rPr lang="en-US" sz="1800" i="1" dirty="0">
                <a:solidFill>
                  <a:schemeClr val="bg1">
                    <a:lumMod val="50000"/>
                  </a:schemeClr>
                </a:solidFill>
              </a:rPr>
              <a:t>Real-time analysis</a:t>
            </a:r>
          </a:p>
          <a:p>
            <a:pPr marL="784225" lvl="1" indent="-457200">
              <a:spcBef>
                <a:spcPts val="0"/>
              </a:spcBef>
              <a:buSzPct val="80000"/>
            </a:pPr>
            <a:endParaRPr lang="en-US" sz="2000" i="1" dirty="0">
              <a:solidFill>
                <a:schemeClr val="bg1">
                  <a:lumMod val="50000"/>
                </a:schemeClr>
              </a:solidFill>
            </a:endParaRPr>
          </a:p>
          <a:p>
            <a:pPr>
              <a:spcBef>
                <a:spcPts val="0"/>
              </a:spcBef>
              <a:buSzPct val="80000"/>
            </a:pPr>
            <a:r>
              <a:rPr lang="en-US" dirty="0"/>
              <a:t>Using intelligent architectures</a:t>
            </a:r>
          </a:p>
          <a:p>
            <a:pPr lvl="1">
              <a:spcBef>
                <a:spcPts val="0"/>
              </a:spcBef>
              <a:buSzPct val="80000"/>
            </a:pPr>
            <a:r>
              <a:rPr lang="en-US" sz="1800" i="1" dirty="0">
                <a:solidFill>
                  <a:schemeClr val="bg1">
                    <a:lumMod val="50000"/>
                  </a:schemeClr>
                </a:solidFill>
              </a:rPr>
              <a:t>Specialized HW with less data movement</a:t>
            </a:r>
          </a:p>
          <a:p>
            <a:pPr lvl="1">
              <a:spcBef>
                <a:spcPts val="0"/>
              </a:spcBef>
              <a:buSzPct val="80000"/>
            </a:pPr>
            <a:endParaRPr lang="en-US" i="1" dirty="0">
              <a:solidFill>
                <a:schemeClr val="bg1">
                  <a:lumMod val="50000"/>
                </a:schemeClr>
              </a:solidFill>
            </a:endParaRPr>
          </a:p>
          <a:p>
            <a:pPr lvl="1">
              <a:spcBef>
                <a:spcPts val="0"/>
              </a:spcBef>
              <a:buSzPct val="80000"/>
            </a:pPr>
            <a:endParaRPr lang="en-US" sz="1100" i="1" dirty="0">
              <a:solidFill>
                <a:schemeClr val="bg1">
                  <a:lumMod val="50000"/>
                </a:schemeClr>
              </a:solidFill>
            </a:endParaRPr>
          </a:p>
          <a:p>
            <a:pPr>
              <a:spcBef>
                <a:spcPts val="0"/>
              </a:spcBef>
              <a:buSzPct val="80000"/>
            </a:pPr>
            <a:r>
              <a:rPr lang="en-US" dirty="0"/>
              <a:t>DNA is a valuable asset</a:t>
            </a:r>
          </a:p>
          <a:p>
            <a:pPr lvl="1">
              <a:spcBef>
                <a:spcPts val="0"/>
              </a:spcBef>
              <a:buSzPct val="80000"/>
            </a:pPr>
            <a:r>
              <a:rPr lang="en-US" sz="1800" i="1" dirty="0">
                <a:solidFill>
                  <a:schemeClr val="bg1">
                    <a:lumMod val="50000"/>
                  </a:schemeClr>
                </a:solidFill>
              </a:rPr>
              <a:t>Controlled-access analysis</a:t>
            </a:r>
          </a:p>
          <a:p>
            <a:pPr marL="784225" lvl="1" indent="-457200">
              <a:spcBef>
                <a:spcPts val="0"/>
              </a:spcBef>
              <a:buSzPct val="80000"/>
            </a:pPr>
            <a:endParaRPr lang="en-US" sz="1800" dirty="0"/>
          </a:p>
          <a:p>
            <a:pPr>
              <a:spcBef>
                <a:spcPts val="0"/>
              </a:spcBef>
              <a:buSzPct val="80000"/>
            </a:pPr>
            <a:r>
              <a:rPr lang="en-US" dirty="0"/>
              <a:t>Population-scale genome analysis</a:t>
            </a:r>
          </a:p>
          <a:p>
            <a:pPr lvl="1">
              <a:spcBef>
                <a:spcPts val="0"/>
              </a:spcBef>
              <a:buSzPct val="80000"/>
            </a:pPr>
            <a:r>
              <a:rPr lang="en-US" sz="1800" i="1" dirty="0">
                <a:solidFill>
                  <a:schemeClr val="bg1">
                    <a:lumMod val="50000"/>
                  </a:schemeClr>
                </a:solidFill>
              </a:rPr>
              <a:t>Sequence anywhere at large scale!</a:t>
            </a:r>
            <a:endParaRPr lang="en-US" sz="1800" dirty="0"/>
          </a:p>
          <a:p>
            <a:pPr>
              <a:spcBef>
                <a:spcPts val="0"/>
              </a:spcBef>
              <a:buSzPct val="80000"/>
            </a:pPr>
            <a:endParaRPr lang="en-US" sz="1800" dirty="0"/>
          </a:p>
          <a:p>
            <a:pPr>
              <a:spcBef>
                <a:spcPts val="0"/>
              </a:spcBef>
              <a:buSzPct val="80000"/>
            </a:pPr>
            <a:r>
              <a:rPr lang="en-US" dirty="0"/>
              <a:t>Avoiding erroneous analysis</a:t>
            </a:r>
          </a:p>
          <a:p>
            <a:pPr lvl="1">
              <a:spcBef>
                <a:spcPts val="0"/>
              </a:spcBef>
              <a:buSzPct val="80000"/>
            </a:pPr>
            <a:r>
              <a:rPr lang="en-US" sz="1800" i="1" dirty="0">
                <a:solidFill>
                  <a:schemeClr val="bg1">
                    <a:lumMod val="50000"/>
                  </a:schemeClr>
                </a:solidFill>
              </a:rPr>
              <a:t>E.g., your father is not your father</a:t>
            </a:r>
            <a:endParaRPr lang="en-US" sz="1800" dirty="0"/>
          </a:p>
        </p:txBody>
      </p:sp>
      <p:sp>
        <p:nvSpPr>
          <p:cNvPr id="4" name="Slide Number Placeholder 3">
            <a:extLst>
              <a:ext uri="{FF2B5EF4-FFF2-40B4-BE49-F238E27FC236}">
                <a16:creationId xmlns:a16="http://schemas.microsoft.com/office/drawing/2014/main" id="{6700A27B-276F-BD42-9218-E91D72BB45A0}"/>
              </a:ext>
            </a:extLst>
          </p:cNvPr>
          <p:cNvSpPr>
            <a:spLocks noGrp="1"/>
          </p:cNvSpPr>
          <p:nvPr>
            <p:ph type="sldNum" sz="quarter" idx="11"/>
          </p:nvPr>
        </p:nvSpPr>
        <p:spPr/>
        <p:txBody>
          <a:bodyPr/>
          <a:lstStyle/>
          <a:p>
            <a:fld id="{323594FA-E141-4234-AE05-360401972BE7}" type="slidenum">
              <a:rPr lang="en-US" altLang="en-US" smtClean="0"/>
              <a:pPr/>
              <a:t>62</a:t>
            </a:fld>
            <a:endParaRPr lang="en-US" altLang="en-US"/>
          </a:p>
        </p:txBody>
      </p:sp>
      <p:sp>
        <p:nvSpPr>
          <p:cNvPr id="5" name="Content Placeholder 2">
            <a:extLst>
              <a:ext uri="{FF2B5EF4-FFF2-40B4-BE49-F238E27FC236}">
                <a16:creationId xmlns:a16="http://schemas.microsoft.com/office/drawing/2014/main" id="{3F3B1154-6FDB-114B-A883-F657F8391AFF}"/>
              </a:ext>
            </a:extLst>
          </p:cNvPr>
          <p:cNvSpPr txBox="1">
            <a:spLocks/>
          </p:cNvSpPr>
          <p:nvPr/>
        </p:nvSpPr>
        <p:spPr bwMode="auto">
          <a:xfrm>
            <a:off x="5652120" y="1059655"/>
            <a:ext cx="313184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indent="0" algn="r">
              <a:spcBef>
                <a:spcPts val="0"/>
              </a:spcBef>
              <a:buNone/>
            </a:pPr>
            <a:r>
              <a:rPr lang="en-US" kern="0" dirty="0">
                <a:solidFill>
                  <a:srgbClr val="FF0000"/>
                </a:solidFill>
              </a:rPr>
              <a:t>Bandwidth</a:t>
            </a:r>
          </a:p>
          <a:p>
            <a:pPr marL="0" indent="0" algn="r">
              <a:spcBef>
                <a:spcPts val="0"/>
              </a:spcBef>
              <a:buNone/>
            </a:pPr>
            <a:endParaRPr lang="en-US" sz="1800" kern="0" dirty="0">
              <a:solidFill>
                <a:srgbClr val="FF0000"/>
              </a:solidFill>
            </a:endParaRPr>
          </a:p>
          <a:p>
            <a:pPr marL="0" indent="0" algn="r">
              <a:spcBef>
                <a:spcPts val="0"/>
              </a:spcBef>
              <a:buNone/>
            </a:pPr>
            <a:endParaRPr lang="en-US" sz="1800" kern="0" dirty="0">
              <a:solidFill>
                <a:srgbClr val="FF0000"/>
              </a:solidFill>
            </a:endParaRPr>
          </a:p>
          <a:p>
            <a:pPr marL="0" indent="0" algn="r">
              <a:spcBef>
                <a:spcPts val="0"/>
              </a:spcBef>
              <a:buNone/>
            </a:pPr>
            <a:r>
              <a:rPr lang="en-US" kern="0" dirty="0">
                <a:solidFill>
                  <a:srgbClr val="FF0000"/>
                </a:solidFill>
              </a:rPr>
              <a:t>Energy-efficiency &amp; Latency</a:t>
            </a:r>
          </a:p>
          <a:p>
            <a:pPr marL="0" indent="0" algn="r">
              <a:spcBef>
                <a:spcPts val="0"/>
              </a:spcBef>
              <a:buNone/>
            </a:pPr>
            <a:endParaRPr lang="en-US" sz="1400" kern="0" dirty="0">
              <a:solidFill>
                <a:srgbClr val="FF0000"/>
              </a:solidFill>
            </a:endParaRPr>
          </a:p>
          <a:p>
            <a:pPr marL="0" indent="0" algn="r">
              <a:spcBef>
                <a:spcPts val="0"/>
              </a:spcBef>
              <a:buNone/>
            </a:pPr>
            <a:endParaRPr lang="en-US" sz="1800" kern="0" dirty="0">
              <a:solidFill>
                <a:srgbClr val="FF0000"/>
              </a:solidFill>
            </a:endParaRPr>
          </a:p>
          <a:p>
            <a:pPr marL="0" indent="0" algn="r">
              <a:spcBef>
                <a:spcPts val="0"/>
              </a:spcBef>
              <a:buNone/>
            </a:pPr>
            <a:r>
              <a:rPr lang="en-US" kern="0" dirty="0">
                <a:solidFill>
                  <a:srgbClr val="FF0000"/>
                </a:solidFill>
              </a:rPr>
              <a:t>Privacy</a:t>
            </a:r>
          </a:p>
          <a:p>
            <a:pPr marL="0" indent="0" algn="r">
              <a:spcBef>
                <a:spcPts val="0"/>
              </a:spcBef>
              <a:buNone/>
            </a:pPr>
            <a:endParaRPr lang="en-US" sz="1800" kern="0" dirty="0">
              <a:solidFill>
                <a:srgbClr val="FF0000"/>
              </a:solidFill>
            </a:endParaRPr>
          </a:p>
          <a:p>
            <a:pPr marL="0" indent="0" algn="r">
              <a:spcBef>
                <a:spcPts val="0"/>
              </a:spcBef>
              <a:buNone/>
            </a:pPr>
            <a:endParaRPr lang="en-US" sz="2000" kern="0" dirty="0">
              <a:solidFill>
                <a:srgbClr val="FF0000"/>
              </a:solidFill>
            </a:endParaRPr>
          </a:p>
          <a:p>
            <a:pPr marL="0" indent="0" algn="r">
              <a:spcBef>
                <a:spcPts val="0"/>
              </a:spcBef>
              <a:buNone/>
            </a:pPr>
            <a:r>
              <a:rPr lang="en-US" kern="0" dirty="0">
                <a:solidFill>
                  <a:srgbClr val="FF0000"/>
                </a:solidFill>
              </a:rPr>
              <a:t>Scalability</a:t>
            </a:r>
          </a:p>
          <a:p>
            <a:pPr marL="0" indent="0" algn="r">
              <a:spcBef>
                <a:spcPts val="0"/>
              </a:spcBef>
              <a:buNone/>
            </a:pPr>
            <a:endParaRPr lang="en-US" sz="1800" kern="0" dirty="0">
              <a:solidFill>
                <a:srgbClr val="FF0000"/>
              </a:solidFill>
            </a:endParaRPr>
          </a:p>
          <a:p>
            <a:pPr marL="0" indent="0" algn="r">
              <a:spcBef>
                <a:spcPts val="0"/>
              </a:spcBef>
              <a:buNone/>
            </a:pPr>
            <a:endParaRPr lang="en-US" sz="1800" kern="0" dirty="0">
              <a:solidFill>
                <a:srgbClr val="FF0000"/>
              </a:solidFill>
            </a:endParaRPr>
          </a:p>
          <a:p>
            <a:pPr marL="0" indent="0" algn="r">
              <a:spcBef>
                <a:spcPts val="0"/>
              </a:spcBef>
              <a:buNone/>
            </a:pPr>
            <a:r>
              <a:rPr lang="en-US" kern="0" dirty="0">
                <a:solidFill>
                  <a:srgbClr val="FF0000"/>
                </a:solidFill>
              </a:rPr>
              <a:t>Accuracy</a:t>
            </a:r>
          </a:p>
          <a:p>
            <a:pPr marL="0" indent="0" algn="r">
              <a:spcBef>
                <a:spcPts val="0"/>
              </a:spcBef>
              <a:buNone/>
            </a:pPr>
            <a:endParaRPr lang="en-US" sz="1800" kern="0" dirty="0">
              <a:solidFill>
                <a:srgbClr val="FF0000"/>
              </a:solidFill>
            </a:endParaRPr>
          </a:p>
          <a:p>
            <a:pPr marL="0" indent="0" algn="r">
              <a:spcBef>
                <a:spcPts val="0"/>
              </a:spcBef>
              <a:buNone/>
            </a:pPr>
            <a:endParaRPr lang="en-US" sz="1800" kern="0" dirty="0">
              <a:solidFill>
                <a:srgbClr val="FF0000"/>
              </a:solidFill>
            </a:endParaRPr>
          </a:p>
          <a:p>
            <a:pPr marL="0" indent="0" algn="r">
              <a:spcBef>
                <a:spcPts val="0"/>
              </a:spcBef>
              <a:buNone/>
            </a:pPr>
            <a:endParaRPr lang="en-US" sz="1800" kern="0" dirty="0">
              <a:solidFill>
                <a:srgbClr val="FF0000"/>
              </a:solidFill>
            </a:endParaRPr>
          </a:p>
          <a:p>
            <a:pPr marL="0" indent="0" algn="r">
              <a:spcBef>
                <a:spcPts val="0"/>
              </a:spcBef>
              <a:buNone/>
            </a:pPr>
            <a:endParaRPr lang="en-US" sz="1800" kern="0" dirty="0">
              <a:solidFill>
                <a:srgbClr val="FF0000"/>
              </a:solidFill>
            </a:endParaRPr>
          </a:p>
        </p:txBody>
      </p:sp>
    </p:spTree>
    <p:extLst>
      <p:ext uri="{BB962C8B-B14F-4D97-AF65-F5344CB8AC3E}">
        <p14:creationId xmlns:p14="http://schemas.microsoft.com/office/powerpoint/2010/main" val="35142664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16F7B-0AB5-7946-A3FC-B01A4EDE85D3}"/>
              </a:ext>
            </a:extLst>
          </p:cNvPr>
          <p:cNvSpPr>
            <a:spLocks noGrp="1"/>
          </p:cNvSpPr>
          <p:nvPr>
            <p:ph type="title"/>
          </p:nvPr>
        </p:nvSpPr>
        <p:spPr/>
        <p:txBody>
          <a:bodyPr/>
          <a:lstStyle/>
          <a:p>
            <a:r>
              <a:rPr lang="en-US" dirty="0"/>
              <a:t>Where is Read Mapping Going Next?</a:t>
            </a:r>
          </a:p>
        </p:txBody>
      </p:sp>
      <p:sp>
        <p:nvSpPr>
          <p:cNvPr id="4" name="Slide Number Placeholder 3">
            <a:extLst>
              <a:ext uri="{FF2B5EF4-FFF2-40B4-BE49-F238E27FC236}">
                <a16:creationId xmlns:a16="http://schemas.microsoft.com/office/drawing/2014/main" id="{6E48ED90-018B-344C-BC80-1F9ADA6EC045}"/>
              </a:ext>
            </a:extLst>
          </p:cNvPr>
          <p:cNvSpPr>
            <a:spLocks noGrp="1"/>
          </p:cNvSpPr>
          <p:nvPr>
            <p:ph type="sldNum" sz="quarter" idx="11"/>
          </p:nvPr>
        </p:nvSpPr>
        <p:spPr/>
        <p:txBody>
          <a:bodyPr/>
          <a:lstStyle/>
          <a:p>
            <a:fld id="{323594FA-E141-4234-AE05-360401972BE7}" type="slidenum">
              <a:rPr lang="en-US" altLang="en-US" smtClean="0"/>
              <a:pPr/>
              <a:t>63</a:t>
            </a:fld>
            <a:endParaRPr lang="en-US" altLang="en-US"/>
          </a:p>
        </p:txBody>
      </p:sp>
      <p:pic>
        <p:nvPicPr>
          <p:cNvPr id="6" name="Picture 5">
            <a:extLst>
              <a:ext uri="{FF2B5EF4-FFF2-40B4-BE49-F238E27FC236}">
                <a16:creationId xmlns:a16="http://schemas.microsoft.com/office/drawing/2014/main" id="{84FE4530-A23D-E54F-9547-B59A6AE040E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713586" y="1071223"/>
            <a:ext cx="5640627" cy="3600400"/>
          </a:xfrm>
          <a:prstGeom prst="rect">
            <a:avLst/>
          </a:prstGeom>
        </p:spPr>
      </p:pic>
      <p:sp>
        <p:nvSpPr>
          <p:cNvPr id="9" name="Rectangle 8">
            <a:extLst>
              <a:ext uri="{FF2B5EF4-FFF2-40B4-BE49-F238E27FC236}">
                <a16:creationId xmlns:a16="http://schemas.microsoft.com/office/drawing/2014/main" id="{D7D7506D-F628-7E48-A651-D183AFEB27EB}"/>
              </a:ext>
            </a:extLst>
          </p:cNvPr>
          <p:cNvSpPr/>
          <p:nvPr/>
        </p:nvSpPr>
        <p:spPr>
          <a:xfrm>
            <a:off x="1259632" y="6309320"/>
            <a:ext cx="7740352" cy="584775"/>
          </a:xfrm>
          <a:prstGeom prst="rect">
            <a:avLst/>
          </a:prstGeom>
        </p:spPr>
        <p:txBody>
          <a:bodyPr wrap="square">
            <a:spAutoFit/>
          </a:bodyPr>
          <a:lstStyle/>
          <a:p>
            <a:r>
              <a:rPr lang="en-US" sz="1600" dirty="0">
                <a:solidFill>
                  <a:srgbClr val="222222"/>
                </a:solidFill>
                <a:latin typeface="Arial" panose="020B0604020202020204" pitchFamily="34" charset="0"/>
              </a:rPr>
              <a:t>Sherman+, “</a:t>
            </a:r>
            <a:r>
              <a:rPr lang="en-US" sz="1600" dirty="0">
                <a:solidFill>
                  <a:srgbClr val="222222"/>
                </a:solidFill>
                <a:latin typeface="Arial" panose="020B0604020202020204" pitchFamily="34" charset="0"/>
                <a:hlinkClick r:id="rId3"/>
              </a:rPr>
              <a:t>Assembly of a pan-genome from deep sequencing of 910 humans of African descent</a:t>
            </a:r>
            <a:r>
              <a:rPr lang="en-US" sz="1600" dirty="0">
                <a:solidFill>
                  <a:srgbClr val="222222"/>
                </a:solidFill>
                <a:latin typeface="Arial" panose="020B0604020202020204" pitchFamily="34" charset="0"/>
              </a:rPr>
              <a:t>” </a:t>
            </a:r>
            <a:r>
              <a:rPr lang="en-US" sz="1600" i="1" dirty="0">
                <a:solidFill>
                  <a:srgbClr val="222222"/>
                </a:solidFill>
                <a:latin typeface="Arial" panose="020B0604020202020204" pitchFamily="34" charset="0"/>
              </a:rPr>
              <a:t>Nature genetics</a:t>
            </a:r>
            <a:r>
              <a:rPr lang="en-US" sz="1600" dirty="0">
                <a:solidFill>
                  <a:srgbClr val="222222"/>
                </a:solidFill>
                <a:latin typeface="Arial" panose="020B0604020202020204" pitchFamily="34" charset="0"/>
              </a:rPr>
              <a:t>, 2019.</a:t>
            </a:r>
            <a:endParaRPr lang="en-US" sz="1600" dirty="0"/>
          </a:p>
        </p:txBody>
      </p:sp>
      <p:sp>
        <p:nvSpPr>
          <p:cNvPr id="10" name="Rectangle 9">
            <a:extLst>
              <a:ext uri="{FF2B5EF4-FFF2-40B4-BE49-F238E27FC236}">
                <a16:creationId xmlns:a16="http://schemas.microsoft.com/office/drawing/2014/main" id="{501ACD16-E564-774B-9CA7-AE58D75D41DD}"/>
              </a:ext>
            </a:extLst>
          </p:cNvPr>
          <p:cNvSpPr/>
          <p:nvPr/>
        </p:nvSpPr>
        <p:spPr>
          <a:xfrm>
            <a:off x="542271" y="4980577"/>
            <a:ext cx="8144529" cy="954107"/>
          </a:xfrm>
          <a:prstGeom prst="rect">
            <a:avLst/>
          </a:prstGeom>
        </p:spPr>
        <p:txBody>
          <a:bodyPr wrap="square">
            <a:spAutoFit/>
          </a:bodyPr>
          <a:lstStyle/>
          <a:p>
            <a:r>
              <a:rPr lang="en-US" sz="2800" dirty="0">
                <a:solidFill>
                  <a:srgbClr val="222222"/>
                </a:solidFill>
              </a:rPr>
              <a:t>African pan-genome contains ~10% more DNA than the current human reference genome. </a:t>
            </a:r>
            <a:endParaRPr lang="en-US" sz="2800" dirty="0"/>
          </a:p>
        </p:txBody>
      </p:sp>
    </p:spTree>
    <p:extLst>
      <p:ext uri="{BB962C8B-B14F-4D97-AF65-F5344CB8AC3E}">
        <p14:creationId xmlns:p14="http://schemas.microsoft.com/office/powerpoint/2010/main" val="17814649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CDB386-CFEC-BB40-A975-8D91DD5C6813}"/>
              </a:ext>
            </a:extLst>
          </p:cNvPr>
          <p:cNvSpPr>
            <a:spLocks noGrp="1"/>
          </p:cNvSpPr>
          <p:nvPr>
            <p:ph type="sldNum" sz="quarter" idx="11"/>
          </p:nvPr>
        </p:nvSpPr>
        <p:spPr/>
        <p:txBody>
          <a:bodyPr/>
          <a:lstStyle/>
          <a:p>
            <a:fld id="{018A7077-2B78-4FB5-8F56-24239751AEF0}" type="slidenum">
              <a:rPr lang="en-US" altLang="en-US" smtClean="0"/>
              <a:pPr/>
              <a:t>7</a:t>
            </a:fld>
            <a:endParaRPr lang="en-US" altLang="en-US"/>
          </a:p>
        </p:txBody>
      </p:sp>
      <p:sp>
        <p:nvSpPr>
          <p:cNvPr id="4" name="TextBox 3">
            <a:extLst>
              <a:ext uri="{FF2B5EF4-FFF2-40B4-BE49-F238E27FC236}">
                <a16:creationId xmlns:a16="http://schemas.microsoft.com/office/drawing/2014/main" id="{8163128D-4BE3-0B4F-95C1-17E6B72C1E06}"/>
              </a:ext>
            </a:extLst>
          </p:cNvPr>
          <p:cNvSpPr txBox="1"/>
          <p:nvPr/>
        </p:nvSpPr>
        <p:spPr>
          <a:xfrm>
            <a:off x="647564" y="2705725"/>
            <a:ext cx="7848872" cy="1446550"/>
          </a:xfrm>
          <a:prstGeom prst="rect">
            <a:avLst/>
          </a:prstGeom>
          <a:noFill/>
        </p:spPr>
        <p:txBody>
          <a:bodyPr wrap="square" rtlCol="0">
            <a:spAutoFit/>
          </a:bodyPr>
          <a:lstStyle/>
          <a:p>
            <a:pPr algn="ctr"/>
            <a:r>
              <a:rPr lang="en-US" sz="8800" dirty="0"/>
              <a:t>Need for </a:t>
            </a:r>
            <a:r>
              <a:rPr lang="en-US" sz="8800" dirty="0">
                <a:solidFill>
                  <a:srgbClr val="FF0000"/>
                </a:solidFill>
              </a:rPr>
              <a:t>Speed</a:t>
            </a:r>
          </a:p>
        </p:txBody>
      </p:sp>
    </p:spTree>
    <p:extLst>
      <p:ext uri="{BB962C8B-B14F-4D97-AF65-F5344CB8AC3E}">
        <p14:creationId xmlns:p14="http://schemas.microsoft.com/office/powerpoint/2010/main" val="154609430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 y="152400"/>
            <a:ext cx="9095928" cy="1066800"/>
          </a:xfrm>
        </p:spPr>
        <p:txBody>
          <a:bodyPr/>
          <a:lstStyle/>
          <a:p>
            <a:r>
              <a:rPr lang="en-US" sz="3600" dirty="0"/>
              <a:t>Personalized Medicine for Critically Ill Infants</a:t>
            </a:r>
          </a:p>
        </p:txBody>
      </p:sp>
      <p:sp>
        <p:nvSpPr>
          <p:cNvPr id="3" name="Slide Number Placeholder 2"/>
          <p:cNvSpPr>
            <a:spLocks noGrp="1"/>
          </p:cNvSpPr>
          <p:nvPr>
            <p:ph type="sldNum" sz="quarter" idx="11"/>
          </p:nvPr>
        </p:nvSpPr>
        <p:spPr/>
        <p:txBody>
          <a:bodyPr/>
          <a:lstStyle/>
          <a:p>
            <a:fld id="{018A7077-2B78-4FB5-8F56-24239751AEF0}" type="slidenum">
              <a:rPr lang="en-US" altLang="en-US" smtClean="0"/>
              <a:pPr/>
              <a:t>8</a:t>
            </a:fld>
            <a:endParaRPr lang="en-US" altLang="en-US"/>
          </a:p>
        </p:txBody>
      </p:sp>
      <p:sp>
        <p:nvSpPr>
          <p:cNvPr id="2" name="Rectangle 1">
            <a:extLst>
              <a:ext uri="{FF2B5EF4-FFF2-40B4-BE49-F238E27FC236}">
                <a16:creationId xmlns:a16="http://schemas.microsoft.com/office/drawing/2014/main" id="{57C9BF0B-3A3A-9C4C-A9F2-7EB0B84D71FC}"/>
              </a:ext>
            </a:extLst>
          </p:cNvPr>
          <p:cNvSpPr/>
          <p:nvPr/>
        </p:nvSpPr>
        <p:spPr>
          <a:xfrm>
            <a:off x="1259632" y="6309320"/>
            <a:ext cx="7128792" cy="584775"/>
          </a:xfrm>
          <a:prstGeom prst="rect">
            <a:avLst/>
          </a:prstGeom>
        </p:spPr>
        <p:txBody>
          <a:bodyPr wrap="square">
            <a:spAutoFit/>
          </a:bodyPr>
          <a:lstStyle/>
          <a:p>
            <a:r>
              <a:rPr lang="en-US" sz="1600" dirty="0">
                <a:latin typeface="arial" panose="020B0604020202020204" pitchFamily="34" charset="0"/>
              </a:rPr>
              <a:t>Farnaes+, “</a:t>
            </a:r>
            <a:r>
              <a:rPr lang="en-US" sz="1600" dirty="0">
                <a:solidFill>
                  <a:srgbClr val="000000"/>
                </a:solidFill>
                <a:latin typeface="arial" panose="020B0604020202020204" pitchFamily="34" charset="0"/>
                <a:hlinkClick r:id="rId3"/>
              </a:rPr>
              <a:t>Rapid whole-genome sequencing decreases infant morbidity and cost of hospitalization</a:t>
            </a:r>
            <a:r>
              <a:rPr lang="en-US" sz="1600" dirty="0">
                <a:solidFill>
                  <a:srgbClr val="000000"/>
                </a:solidFill>
                <a:latin typeface="arial" panose="020B0604020202020204" pitchFamily="34" charset="0"/>
              </a:rPr>
              <a:t>”, </a:t>
            </a:r>
            <a:r>
              <a:rPr lang="en-US" sz="1600" dirty="0">
                <a:latin typeface="arial" panose="020B0604020202020204" pitchFamily="34" charset="0"/>
              </a:rPr>
              <a:t>NPJ Genomic Medicine, 2018</a:t>
            </a:r>
          </a:p>
        </p:txBody>
      </p:sp>
      <p:sp>
        <p:nvSpPr>
          <p:cNvPr id="6" name="Content Placeholder 5">
            <a:extLst>
              <a:ext uri="{FF2B5EF4-FFF2-40B4-BE49-F238E27FC236}">
                <a16:creationId xmlns:a16="http://schemas.microsoft.com/office/drawing/2014/main" id="{92031369-500B-9444-A9BD-9C1C737EE0FE}"/>
              </a:ext>
            </a:extLst>
          </p:cNvPr>
          <p:cNvSpPr>
            <a:spLocks noGrp="1"/>
          </p:cNvSpPr>
          <p:nvPr>
            <p:ph idx="1"/>
          </p:nvPr>
        </p:nvSpPr>
        <p:spPr>
          <a:xfrm>
            <a:off x="228600" y="908720"/>
            <a:ext cx="8610600" cy="5339680"/>
          </a:xfrm>
        </p:spPr>
        <p:txBody>
          <a:bodyPr/>
          <a:lstStyle/>
          <a:p>
            <a:r>
              <a:rPr lang="en-US" dirty="0" err="1">
                <a:solidFill>
                  <a:srgbClr val="0000FF"/>
                </a:solidFill>
              </a:rPr>
              <a:t>rWGS</a:t>
            </a:r>
            <a:r>
              <a:rPr lang="en-US" dirty="0"/>
              <a:t> can be performed in </a:t>
            </a:r>
            <a:r>
              <a:rPr lang="en-US" dirty="0">
                <a:solidFill>
                  <a:srgbClr val="0000FF"/>
                </a:solidFill>
              </a:rPr>
              <a:t>2-day</a:t>
            </a:r>
            <a:r>
              <a:rPr lang="en-US" dirty="0"/>
              <a:t> (</a:t>
            </a:r>
            <a:r>
              <a:rPr lang="en-US" dirty="0">
                <a:solidFill>
                  <a:srgbClr val="FF0000"/>
                </a:solidFill>
              </a:rPr>
              <a:t>costly</a:t>
            </a:r>
            <a:r>
              <a:rPr lang="en-US" dirty="0"/>
              <a:t>) or </a:t>
            </a:r>
            <a:r>
              <a:rPr lang="en-US" dirty="0">
                <a:solidFill>
                  <a:srgbClr val="0000FF"/>
                </a:solidFill>
              </a:rPr>
              <a:t>5-day</a:t>
            </a:r>
            <a:r>
              <a:rPr lang="en-US" dirty="0"/>
              <a:t> time to interpretation. </a:t>
            </a:r>
          </a:p>
          <a:p>
            <a:r>
              <a:rPr lang="en-US" dirty="0"/>
              <a:t>Diagnostic </a:t>
            </a:r>
            <a:r>
              <a:rPr lang="en-US" dirty="0" err="1">
                <a:solidFill>
                  <a:srgbClr val="0000FF"/>
                </a:solidFill>
              </a:rPr>
              <a:t>rWGS</a:t>
            </a:r>
            <a:r>
              <a:rPr lang="en-US" dirty="0"/>
              <a:t> for infants</a:t>
            </a:r>
          </a:p>
          <a:p>
            <a:pPr lvl="1"/>
            <a:r>
              <a:rPr lang="en-US" dirty="0"/>
              <a:t>Avoids </a:t>
            </a:r>
            <a:r>
              <a:rPr lang="en-US" dirty="0">
                <a:solidFill>
                  <a:srgbClr val="FF0000"/>
                </a:solidFill>
              </a:rPr>
              <a:t>morbidity</a:t>
            </a:r>
          </a:p>
          <a:p>
            <a:pPr lvl="1"/>
            <a:r>
              <a:rPr lang="en-US" dirty="0"/>
              <a:t>Reduces </a:t>
            </a:r>
            <a:r>
              <a:rPr lang="en-US" dirty="0">
                <a:solidFill>
                  <a:srgbClr val="FF0000"/>
                </a:solidFill>
              </a:rPr>
              <a:t>hospital stay length </a:t>
            </a:r>
            <a:r>
              <a:rPr lang="en-US" dirty="0"/>
              <a:t>by 6%-69%</a:t>
            </a:r>
          </a:p>
          <a:p>
            <a:pPr lvl="1"/>
            <a:r>
              <a:rPr lang="en-US" dirty="0"/>
              <a:t>Reduces </a:t>
            </a:r>
            <a:r>
              <a:rPr lang="en-US" dirty="0">
                <a:solidFill>
                  <a:srgbClr val="FF0000"/>
                </a:solidFill>
              </a:rPr>
              <a:t>inpatient cost </a:t>
            </a:r>
            <a:r>
              <a:rPr lang="en-US" dirty="0"/>
              <a:t>by $800,000-$2,000,000. </a:t>
            </a:r>
          </a:p>
        </p:txBody>
      </p:sp>
      <p:pic>
        <p:nvPicPr>
          <p:cNvPr id="18" name="Picture 17">
            <a:extLst>
              <a:ext uri="{FF2B5EF4-FFF2-40B4-BE49-F238E27FC236}">
                <a16:creationId xmlns:a16="http://schemas.microsoft.com/office/drawing/2014/main" id="{ACFDD668-5063-224E-8337-66A5287CB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3995702"/>
            <a:ext cx="4485624" cy="2022636"/>
          </a:xfrm>
          <a:prstGeom prst="rect">
            <a:avLst/>
          </a:prstGeom>
          <a:ln>
            <a:solidFill>
              <a:srgbClr val="FF0000"/>
            </a:solidFill>
          </a:ln>
        </p:spPr>
      </p:pic>
      <p:pic>
        <p:nvPicPr>
          <p:cNvPr id="16" name="Picture 15">
            <a:extLst>
              <a:ext uri="{FF2B5EF4-FFF2-40B4-BE49-F238E27FC236}">
                <a16:creationId xmlns:a16="http://schemas.microsoft.com/office/drawing/2014/main" id="{6372DF59-BDA7-1F42-9346-3209BCB2BEE4}"/>
              </a:ext>
            </a:extLst>
          </p:cNvPr>
          <p:cNvPicPr>
            <a:picLocks noChangeAspect="1"/>
          </p:cNvPicPr>
          <p:nvPr/>
        </p:nvPicPr>
        <p:blipFill rotWithShape="1">
          <a:blip r:embed="rId5">
            <a:extLst>
              <a:ext uri="{28A0092B-C50C-407E-A947-70E740481C1C}">
                <a14:useLocalDpi xmlns:a14="http://schemas.microsoft.com/office/drawing/2010/main" val="0"/>
              </a:ext>
            </a:extLst>
          </a:blip>
          <a:srcRect t="42181"/>
          <a:stretch/>
        </p:blipFill>
        <p:spPr>
          <a:xfrm>
            <a:off x="4378896" y="4558912"/>
            <a:ext cx="4411216" cy="1574457"/>
          </a:xfrm>
          <a:prstGeom prst="rect">
            <a:avLst/>
          </a:prstGeom>
          <a:ln>
            <a:solidFill>
              <a:srgbClr val="FF0000"/>
            </a:solidFill>
          </a:ln>
        </p:spPr>
      </p:pic>
    </p:spTree>
    <p:extLst>
      <p:ext uri="{BB962C8B-B14F-4D97-AF65-F5344CB8AC3E}">
        <p14:creationId xmlns:p14="http://schemas.microsoft.com/office/powerpoint/2010/main" val="19793539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AE8D0-23EF-8F44-808B-5347A1739071}"/>
              </a:ext>
            </a:extLst>
          </p:cNvPr>
          <p:cNvSpPr>
            <a:spLocks noGrp="1"/>
          </p:cNvSpPr>
          <p:nvPr>
            <p:ph type="title"/>
          </p:nvPr>
        </p:nvSpPr>
        <p:spPr/>
        <p:txBody>
          <a:bodyPr/>
          <a:lstStyle/>
          <a:p>
            <a:r>
              <a:rPr lang="en-US" dirty="0"/>
              <a:t>Scalable Genome Analysis</a:t>
            </a:r>
          </a:p>
        </p:txBody>
      </p:sp>
      <p:sp>
        <p:nvSpPr>
          <p:cNvPr id="4" name="Slide Number Placeholder 3">
            <a:extLst>
              <a:ext uri="{FF2B5EF4-FFF2-40B4-BE49-F238E27FC236}">
                <a16:creationId xmlns:a16="http://schemas.microsoft.com/office/drawing/2014/main" id="{BCCEE429-5BB6-6743-A286-2FC05E7A1145}"/>
              </a:ext>
            </a:extLst>
          </p:cNvPr>
          <p:cNvSpPr>
            <a:spLocks noGrp="1"/>
          </p:cNvSpPr>
          <p:nvPr>
            <p:ph type="sldNum" sz="quarter" idx="11"/>
          </p:nvPr>
        </p:nvSpPr>
        <p:spPr/>
        <p:txBody>
          <a:bodyPr/>
          <a:lstStyle/>
          <a:p>
            <a:fld id="{323594FA-E141-4234-AE05-360401972BE7}" type="slidenum">
              <a:rPr lang="en-US" altLang="en-US" smtClean="0"/>
              <a:pPr/>
              <a:t>9</a:t>
            </a:fld>
            <a:endParaRPr lang="en-US" altLang="en-US"/>
          </a:p>
        </p:txBody>
      </p:sp>
      <p:sp>
        <p:nvSpPr>
          <p:cNvPr id="5" name="Rectangle 4">
            <a:extLst>
              <a:ext uri="{FF2B5EF4-FFF2-40B4-BE49-F238E27FC236}">
                <a16:creationId xmlns:a16="http://schemas.microsoft.com/office/drawing/2014/main" id="{C60CCB1B-E86D-B24B-8B40-A2EE4F4FAAF1}"/>
              </a:ext>
            </a:extLst>
          </p:cNvPr>
          <p:cNvSpPr/>
          <p:nvPr/>
        </p:nvSpPr>
        <p:spPr>
          <a:xfrm>
            <a:off x="1223628" y="2348880"/>
            <a:ext cx="6696744" cy="1692771"/>
          </a:xfrm>
          <a:prstGeom prst="rect">
            <a:avLst/>
          </a:prstGeom>
          <a:noFill/>
          <a:ln w="38100">
            <a:noFill/>
          </a:ln>
        </p:spPr>
        <p:txBody>
          <a:bodyPr wrap="square">
            <a:spAutoFit/>
          </a:bodyPr>
          <a:lstStyle/>
          <a:p>
            <a:r>
              <a:rPr lang="en-US" sz="2000" dirty="0"/>
              <a:t>“From 2019, </a:t>
            </a:r>
            <a:r>
              <a:rPr lang="en-US" sz="3200" dirty="0">
                <a:solidFill>
                  <a:srgbClr val="FF0000"/>
                </a:solidFill>
              </a:rPr>
              <a:t>all seriously ill children </a:t>
            </a:r>
            <a:r>
              <a:rPr lang="en-US" sz="2000" dirty="0"/>
              <a:t>in UK will be offered </a:t>
            </a:r>
            <a:r>
              <a:rPr lang="en-US" sz="3200" dirty="0">
                <a:solidFill>
                  <a:srgbClr val="FF0000"/>
                </a:solidFill>
              </a:rPr>
              <a:t>whole genome sequencing </a:t>
            </a:r>
            <a:r>
              <a:rPr lang="en-US" sz="2000" dirty="0"/>
              <a:t>as part of their care”</a:t>
            </a:r>
          </a:p>
          <a:p>
            <a:endParaRPr lang="en-US" sz="2000" dirty="0"/>
          </a:p>
        </p:txBody>
      </p:sp>
      <p:pic>
        <p:nvPicPr>
          <p:cNvPr id="6" name="Picture 2" descr="Image result for Matt Hancock announces ambition to map 5 million genomes">
            <a:extLst>
              <a:ext uri="{FF2B5EF4-FFF2-40B4-BE49-F238E27FC236}">
                <a16:creationId xmlns:a16="http://schemas.microsoft.com/office/drawing/2014/main" id="{ADD690A2-639E-2046-BAD8-4709D8AF85A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797015" y="4024004"/>
            <a:ext cx="1943337" cy="62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6716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8.7|0.9|1.1|3|0.5|0.5"/>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utlu_memory-scaling_memcon13_talk (1).pptx" id="{1D09C5EE-DC30-4F85-84AA-519B89166748}" vid="{5DED0AF8-637D-490F-B56E-C8CE9BE1B1E6}"/>
    </a:ext>
  </a:ext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289012</TotalTime>
  <Words>4102</Words>
  <Application>Microsoft Macintosh PowerPoint</Application>
  <PresentationFormat>On-screen Show (4:3)</PresentationFormat>
  <Paragraphs>571</Paragraphs>
  <Slides>63</Slides>
  <Notes>21</Notes>
  <HiddenSlides>1</HiddenSlides>
  <MMClips>0</MMClips>
  <ScaleCrop>false</ScaleCrop>
  <HeadingPairs>
    <vt:vector size="8" baseType="variant">
      <vt:variant>
        <vt:lpstr>Fonts Used</vt:lpstr>
      </vt:variant>
      <vt:variant>
        <vt:i4>16</vt:i4>
      </vt:variant>
      <vt:variant>
        <vt:lpstr>Theme</vt:lpstr>
      </vt:variant>
      <vt:variant>
        <vt:i4>39</vt:i4>
      </vt:variant>
      <vt:variant>
        <vt:lpstr>Embedded OLE Servers</vt:lpstr>
      </vt:variant>
      <vt:variant>
        <vt:i4>1</vt:i4>
      </vt:variant>
      <vt:variant>
        <vt:lpstr>Slide Titles</vt:lpstr>
      </vt:variant>
      <vt:variant>
        <vt:i4>63</vt:i4>
      </vt:variant>
    </vt:vector>
  </HeadingPairs>
  <TitlesOfParts>
    <vt:vector size="119" baseType="lpstr">
      <vt:lpstr>ＭＳ Ｐゴシック</vt:lpstr>
      <vt:lpstr>나눔고딕</vt:lpstr>
      <vt:lpstr>新細明體</vt:lpstr>
      <vt:lpstr>Adobe Garamond Pro</vt:lpstr>
      <vt:lpstr>Arial</vt:lpstr>
      <vt:lpstr>Arial</vt:lpstr>
      <vt:lpstr>Calibri</vt:lpstr>
      <vt:lpstr>Comic Sans MS</vt:lpstr>
      <vt:lpstr>Corbel</vt:lpstr>
      <vt:lpstr>Courier New</vt:lpstr>
      <vt:lpstr>europa</vt:lpstr>
      <vt:lpstr>Garamond</vt:lpstr>
      <vt:lpstr>Roboto</vt:lpstr>
      <vt:lpstr>Tahoma</vt:lpstr>
      <vt:lpstr>Times New Roman</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1_safari</vt:lpstr>
      <vt:lpstr>8_Office Theme</vt:lpstr>
      <vt:lpstr>Visio</vt:lpstr>
      <vt:lpstr>PowerPoint Presentation</vt:lpstr>
      <vt:lpstr>Accelerating Genome Analysis  A Primer on an Ongoing Journey</vt:lpstr>
      <vt:lpstr>How to Analyze a Genome?</vt:lpstr>
      <vt:lpstr>Genome Analysis in Real Life</vt:lpstr>
      <vt:lpstr>Good Luck in Solving the Puzzle</vt:lpstr>
      <vt:lpstr>Analysis is Bottlenecked in Read Mapping!!</vt:lpstr>
      <vt:lpstr>PowerPoint Presentation</vt:lpstr>
      <vt:lpstr>Personalized Medicine for Critically Ill Infants</vt:lpstr>
      <vt:lpstr>Scalable Genome Analysis</vt:lpstr>
      <vt:lpstr>Population-Scale Microbiome Profiling </vt:lpstr>
      <vt:lpstr>We Need Faster &amp; Scalable Genome Analysis</vt:lpstr>
      <vt:lpstr>PowerPoint Presentation</vt:lpstr>
      <vt:lpstr>A Tsunami of Sequencing Data</vt:lpstr>
      <vt:lpstr>Lack of Specialized Compute Capability</vt:lpstr>
      <vt:lpstr>Data Movement Dominates Performance</vt:lpstr>
      <vt:lpstr>Read Mapping Execution Time</vt:lpstr>
      <vt:lpstr>Large Search Space for Mapping Location</vt:lpstr>
      <vt:lpstr>PowerPoint Presentation</vt:lpstr>
      <vt:lpstr>Accelerating Read Mapping</vt:lpstr>
      <vt:lpstr>Our Contributions</vt:lpstr>
      <vt:lpstr>Specialized Hardware for Pre-alignment Filtering</vt:lpstr>
      <vt:lpstr>SneakySnake</vt:lpstr>
      <vt:lpstr>Key Results of SneakySnake</vt:lpstr>
      <vt:lpstr>Near-memory Pre-alignment Filtering</vt:lpstr>
      <vt:lpstr>Near-memory SneakySnake</vt:lpstr>
      <vt:lpstr>Key Results of Near-memory SneakySnake</vt:lpstr>
      <vt:lpstr>GenASM Framework [MICRO 2020]</vt:lpstr>
      <vt:lpstr>Near-memory GenASM Framework</vt:lpstr>
      <vt:lpstr>Key Results of the GenASM Framework</vt:lpstr>
      <vt:lpstr>PowerPoint Presentation</vt:lpstr>
      <vt:lpstr>Illumina DRAGEN Bio-IT Platform</vt:lpstr>
      <vt:lpstr>NVIDIA Clara Parabricks </vt:lpstr>
      <vt:lpstr>PowerPoint Presentation</vt:lpstr>
      <vt:lpstr>Adoption Challenges of Hardware Accelerators</vt:lpstr>
      <vt:lpstr>Adoption Challenges of Hardware Accelerators</vt:lpstr>
      <vt:lpstr>Where is Read Mapping Going Next?</vt:lpstr>
      <vt:lpstr>Open Questions</vt:lpstr>
      <vt:lpstr>Processing Genomic Data Where it Makes Sense</vt:lpstr>
      <vt:lpstr>Near-memory Pre-alignment Filtering</vt:lpstr>
      <vt:lpstr>Read Mapping in 111 pages! </vt:lpstr>
      <vt:lpstr>More on Read Mapping</vt:lpstr>
      <vt:lpstr>Detailed Lectures on Genome Analysis</vt:lpstr>
      <vt:lpstr>Prior Research on Genome Analysis (1/2)</vt:lpstr>
      <vt:lpstr>Prior Research on Genome Analysis (2/2)</vt:lpstr>
      <vt:lpstr>Accelerating Genome Analysis  A Primer on an Ongoing Journey</vt:lpstr>
      <vt:lpstr>Backup Slides</vt:lpstr>
      <vt:lpstr>The Effect of Pre-Alignment (Theoretically)</vt:lpstr>
      <vt:lpstr>SneakySnake</vt:lpstr>
      <vt:lpstr>SneakySnake</vt:lpstr>
      <vt:lpstr>SneakySnake Walkthrough</vt:lpstr>
      <vt:lpstr>SneakySnake Walkthrough</vt:lpstr>
      <vt:lpstr>SneakySnake Walkthrough</vt:lpstr>
      <vt:lpstr>SneakySnake Walkthrough</vt:lpstr>
      <vt:lpstr>FPGA Resource Analysis</vt:lpstr>
      <vt:lpstr>Filtering Accuracy</vt:lpstr>
      <vt:lpstr>Long Read Mapping (SneakySnake vs Parasail)</vt:lpstr>
      <vt:lpstr>Long Read Mapping (SneakySnake vs KSW2)</vt:lpstr>
      <vt:lpstr>Ongoing Directions</vt:lpstr>
      <vt:lpstr>The Need for Speed</vt:lpstr>
      <vt:lpstr>The Need for Speed</vt:lpstr>
      <vt:lpstr>Did we Achieve Our Goal?</vt:lpstr>
      <vt:lpstr>What is Intelligent Genome Analysis?</vt:lpstr>
      <vt:lpstr>Where is Read Mapping Going Next?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Microsoft Office User</cp:lastModifiedBy>
  <cp:revision>4364</cp:revision>
  <cp:lastPrinted>2021-08-27T18:41:42Z</cp:lastPrinted>
  <dcterms:created xsi:type="dcterms:W3CDTF">2010-10-08T20:41:54Z</dcterms:created>
  <dcterms:modified xsi:type="dcterms:W3CDTF">2021-09-01T14:28:00Z</dcterms:modified>
</cp:coreProperties>
</file>