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6.xml" ContentType="application/vnd.openxmlformats-officedocument.presentationml.tags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notesSlides/notesSlide34.xml" ContentType="application/vnd.openxmlformats-officedocument.presentationml.notesSlide+xml"/>
  <Override PartName="/ppt/tags/tag18.xml" ContentType="application/vnd.openxmlformats-officedocument.presentationml.tags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ppt/notesSlides/notesSlide36.xml" ContentType="application/vnd.openxmlformats-officedocument.presentationml.notesSlide+xml"/>
  <Override PartName="/ppt/tags/tag20.xml" ContentType="application/vnd.openxmlformats-officedocument.presentationml.tags+xml"/>
  <Override PartName="/ppt/notesSlides/notesSlide37.xml" ContentType="application/vnd.openxmlformats-officedocument.presentationml.notesSlide+xml"/>
  <Override PartName="/ppt/tags/tag21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  <p:sldMasterId id="2147483676" r:id="rId2"/>
  </p:sldMasterIdLst>
  <p:notesMasterIdLst>
    <p:notesMasterId r:id="rId49"/>
  </p:notesMasterIdLst>
  <p:sldIdLst>
    <p:sldId id="1480" r:id="rId3"/>
    <p:sldId id="1610" r:id="rId4"/>
    <p:sldId id="1611" r:id="rId5"/>
    <p:sldId id="1594" r:id="rId6"/>
    <p:sldId id="1607" r:id="rId7"/>
    <p:sldId id="1589" r:id="rId8"/>
    <p:sldId id="1590" r:id="rId9"/>
    <p:sldId id="1591" r:id="rId10"/>
    <p:sldId id="1593" r:id="rId11"/>
    <p:sldId id="1595" r:id="rId12"/>
    <p:sldId id="1592" r:id="rId13"/>
    <p:sldId id="1588" r:id="rId14"/>
    <p:sldId id="1538" r:id="rId15"/>
    <p:sldId id="1597" r:id="rId16"/>
    <p:sldId id="1598" r:id="rId17"/>
    <p:sldId id="1599" r:id="rId18"/>
    <p:sldId id="1600" r:id="rId19"/>
    <p:sldId id="1527" r:id="rId20"/>
    <p:sldId id="1567" r:id="rId21"/>
    <p:sldId id="1603" r:id="rId22"/>
    <p:sldId id="1605" r:id="rId23"/>
    <p:sldId id="1604" r:id="rId24"/>
    <p:sldId id="1606" r:id="rId25"/>
    <p:sldId id="1581" r:id="rId26"/>
    <p:sldId id="1441" r:id="rId27"/>
    <p:sldId id="1582" r:id="rId28"/>
    <p:sldId id="1574" r:id="rId29"/>
    <p:sldId id="1523" r:id="rId30"/>
    <p:sldId id="1562" r:id="rId31"/>
    <p:sldId id="1528" r:id="rId32"/>
    <p:sldId id="1612" r:id="rId33"/>
    <p:sldId id="1613" r:id="rId34"/>
    <p:sldId id="1556" r:id="rId35"/>
    <p:sldId id="1584" r:id="rId36"/>
    <p:sldId id="1577" r:id="rId37"/>
    <p:sldId id="1558" r:id="rId38"/>
    <p:sldId id="1553" r:id="rId39"/>
    <p:sldId id="1579" r:id="rId40"/>
    <p:sldId id="1580" r:id="rId41"/>
    <p:sldId id="1520" r:id="rId42"/>
    <p:sldId id="1563" r:id="rId43"/>
    <p:sldId id="1564" r:id="rId44"/>
    <p:sldId id="1565" r:id="rId45"/>
    <p:sldId id="1601" r:id="rId46"/>
    <p:sldId id="1525" r:id="rId47"/>
    <p:sldId id="1568" r:id="rId4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Segoe UI" panose="020B0502040204020203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esh Patel" initials="MP" lastIdx="32" clrIdx="0">
    <p:extLst>
      <p:ext uri="{19B8F6BF-5375-455C-9EA6-DF929625EA0E}">
        <p15:presenceInfo xmlns:p15="http://schemas.microsoft.com/office/powerpoint/2012/main" userId="a66d4990ec83ac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66FF"/>
    <a:srgbClr val="008B95"/>
    <a:srgbClr val="0000FF"/>
    <a:srgbClr val="FF0066"/>
    <a:srgbClr val="FF6699"/>
    <a:srgbClr val="A6A94D"/>
    <a:srgbClr val="225749"/>
    <a:srgbClr val="003776"/>
    <a:srgbClr val="FF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1" autoAdjust="0"/>
    <p:restoredTop sz="95865" autoAdjust="0"/>
  </p:normalViewPr>
  <p:slideViewPr>
    <p:cSldViewPr snapToGrid="0">
      <p:cViewPr varScale="1">
        <p:scale>
          <a:sx n="108" d="100"/>
          <a:sy n="108" d="100"/>
        </p:scale>
        <p:origin x="159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166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wad\My%20Drive\Research\Papers\WIP%20Papers\AgileWatts\results%20-%20CYU%20-%2021-11-21%20re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wad\My%20Drive\Research\Papers\WIP%20Papers\AgileWatts\results%20-%20CYU%20-%2021-11-21%20rev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wad\My%20Drive\Research\Papers\WIP%20Papers\AgileWatts\results%20-%20CYU%20-%2021-11-21%20-%20CR%20-%20micro22%20-%203.0%20-%20present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wad\My%20Drive\Research\Papers\WIP%20Papers\AgileWatts\results%20-%20CYU%20-%2021-11-21%20-%20CR%20-%20micro22%20-%203.0%20-%20present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wad\My%20Drive\Research\Papers\WIP%20Papers\AgileWatts\results%20-%20CYU%20-%2021-11-21%20-%20CR%20-%20micro22%20-%203.0%20-%20presentat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wad\My%20Drive\Research\Papers\WIP%20Papers\AgileWatts\results%20-%20CYU%20-%2021-11-21%20-%20CR%20-%20micro22%20-%203.0%20-%20presentat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wad\My%20Drive\Research\Papers\WIP%20Papers\AgileWatts\results%20-%20CYU%20-%2021-11-21%20-%20CR%20-%20micro22%20-%203.0%20-%20presentat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44918029824584"/>
          <c:y val="0.21269492399664391"/>
          <c:w val="0.68899602911081903"/>
          <c:h val="0.4842431245479998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'Uncore dynamic - RT'!$A$5</c:f>
              <c:strCache>
                <c:ptCount val="1"/>
                <c:pt idx="0">
                  <c:v>Active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'Uncore dynamic - RT'!$B$2:$H$2</c:f>
              <c:numCache>
                <c:formatCode>General</c:formatCode>
                <c:ptCount val="7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</c:numCache>
            </c:numRef>
          </c:cat>
          <c:val>
            <c:numRef>
              <c:f>'Uncore dynamic - RT'!$B$5:$H$5</c:f>
              <c:numCache>
                <c:formatCode>General</c:formatCode>
                <c:ptCount val="7"/>
                <c:pt idx="0">
                  <c:v>8.3239689462740199E-2</c:v>
                </c:pt>
                <c:pt idx="1">
                  <c:v>0.17688340452774301</c:v>
                </c:pt>
                <c:pt idx="2">
                  <c:v>0.27521098761567497</c:v>
                </c:pt>
                <c:pt idx="3">
                  <c:v>0.41996497010883799</c:v>
                </c:pt>
                <c:pt idx="4">
                  <c:v>0.51907366659922805</c:v>
                </c:pt>
                <c:pt idx="5">
                  <c:v>0.60745058429245802</c:v>
                </c:pt>
                <c:pt idx="6">
                  <c:v>0.689721465875201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52-4FDF-B1E6-BF6F69F9B495}"/>
            </c:ext>
          </c:extLst>
        </c:ser>
        <c:ser>
          <c:idx val="1"/>
          <c:order val="1"/>
          <c:tx>
            <c:strRef>
              <c:f>'Uncore dynamic - RT'!$A$6</c:f>
              <c:strCache>
                <c:ptCount val="1"/>
                <c:pt idx="0">
                  <c:v>Shallow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'Uncore dynamic - RT'!$B$2:$H$2</c:f>
              <c:numCache>
                <c:formatCode>General</c:formatCode>
                <c:ptCount val="7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</c:numCache>
            </c:numRef>
          </c:cat>
          <c:val>
            <c:numRef>
              <c:f>'Uncore dynamic - RT'!$B$6:$H$6</c:f>
              <c:numCache>
                <c:formatCode>General</c:formatCode>
                <c:ptCount val="7"/>
                <c:pt idx="0">
                  <c:v>4.5775321110111998E-3</c:v>
                </c:pt>
                <c:pt idx="1">
                  <c:v>5.4598498684949898E-2</c:v>
                </c:pt>
                <c:pt idx="2">
                  <c:v>0.13265194264171401</c:v>
                </c:pt>
                <c:pt idx="3">
                  <c:v>0.22124121709939601</c:v>
                </c:pt>
                <c:pt idx="4">
                  <c:v>0.23806411358978599</c:v>
                </c:pt>
                <c:pt idx="5">
                  <c:v>0.237838583958075</c:v>
                </c:pt>
                <c:pt idx="6">
                  <c:v>0.215522193889325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52-4FDF-B1E6-BF6F69F9B495}"/>
            </c:ext>
          </c:extLst>
        </c:ser>
        <c:ser>
          <c:idx val="2"/>
          <c:order val="2"/>
          <c:tx>
            <c:strRef>
              <c:f>'Uncore dynamic - RT'!$A$7</c:f>
              <c:strCache>
                <c:ptCount val="1"/>
                <c:pt idx="0">
                  <c:v>Medium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'Uncore dynamic - RT'!$B$2:$H$2</c:f>
              <c:numCache>
                <c:formatCode>General</c:formatCode>
                <c:ptCount val="7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</c:numCache>
            </c:numRef>
          </c:cat>
          <c:val>
            <c:numRef>
              <c:f>'Uncore dynamic - RT'!$B$7:$H$7</c:f>
              <c:numCache>
                <c:formatCode>General</c:formatCode>
                <c:ptCount val="7"/>
                <c:pt idx="0">
                  <c:v>0.45235347848619301</c:v>
                </c:pt>
                <c:pt idx="1">
                  <c:v>0.73975504569143102</c:v>
                </c:pt>
                <c:pt idx="2">
                  <c:v>0.58809963985706704</c:v>
                </c:pt>
                <c:pt idx="3">
                  <c:v>0.35990680112210099</c:v>
                </c:pt>
                <c:pt idx="4">
                  <c:v>0.243648912033082</c:v>
                </c:pt>
                <c:pt idx="5">
                  <c:v>0.15451809384342999</c:v>
                </c:pt>
                <c:pt idx="6">
                  <c:v>9.7322968471582103E-2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52-4FDF-B1E6-BF6F69F9B495}"/>
            </c:ext>
          </c:extLst>
        </c:ser>
        <c:ser>
          <c:idx val="3"/>
          <c:order val="3"/>
          <c:tx>
            <c:strRef>
              <c:f>'Uncore dynamic - RT'!$A$8</c:f>
              <c:strCache>
                <c:ptCount val="1"/>
                <c:pt idx="0">
                  <c:v>Deep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'Uncore dynamic - RT'!$B$2:$H$2</c:f>
              <c:numCache>
                <c:formatCode>General</c:formatCode>
                <c:ptCount val="7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</c:numCache>
            </c:numRef>
          </c:cat>
          <c:val>
            <c:numRef>
              <c:f>'Uncore dynamic - RT'!$B$8:$H$8</c:f>
              <c:numCache>
                <c:formatCode>General</c:formatCode>
                <c:ptCount val="7"/>
                <c:pt idx="0">
                  <c:v>0.459829299940054</c:v>
                </c:pt>
                <c:pt idx="1">
                  <c:v>2.8763051095875E-2</c:v>
                </c:pt>
                <c:pt idx="2">
                  <c:v>4.0374298855419396E-3</c:v>
                </c:pt>
                <c:pt idx="3">
                  <c:v>-1.11298833033606E-3</c:v>
                </c:pt>
                <c:pt idx="4">
                  <c:v>-7.8669222209733496E-4</c:v>
                </c:pt>
                <c:pt idx="5">
                  <c:v>1.9273790603574199E-4</c:v>
                </c:pt>
                <c:pt idx="6">
                  <c:v>-2.5666282361095499E-3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52-4FDF-B1E6-BF6F69F9B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7327824"/>
        <c:axId val="287320752"/>
      </c:barChart>
      <c:catAx>
        <c:axId val="287327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Request Rate (KQPS)</a:t>
                </a:r>
                <a:endParaRPr lang="en-CH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320752"/>
        <c:crosses val="autoZero"/>
        <c:auto val="1"/>
        <c:lblAlgn val="ctr"/>
        <c:lblOffset val="100"/>
        <c:noMultiLvlLbl val="0"/>
      </c:catAx>
      <c:valAx>
        <c:axId val="28732075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C-state Residency (%)</a:t>
                </a:r>
                <a:endParaRPr lang="en-CH"/>
              </a:p>
            </c:rich>
          </c:tx>
          <c:layout>
            <c:manualLayout>
              <c:xMode val="edge"/>
              <c:yMode val="edge"/>
              <c:x val="3.4423407917383818E-2"/>
              <c:y val="0.118625030806711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327824"/>
        <c:crosses val="autoZero"/>
        <c:crossBetween val="between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legend>
      <c:legendPos val="t"/>
      <c:layout>
        <c:manualLayout>
          <c:xMode val="edge"/>
          <c:yMode val="edge"/>
          <c:x val="0.10963539196154698"/>
          <c:y val="1.7606288205372692E-2"/>
          <c:w val="0.86524816928004478"/>
          <c:h val="0.1498589961658269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60089469117334"/>
          <c:y val="0.2180176564602706"/>
          <c:w val="0.73761355203562018"/>
          <c:h val="0.476169569625043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'Uncore fixed 2000 - LPQ (2)'!$I$77</c:f>
              <c:strCache>
                <c:ptCount val="1"/>
                <c:pt idx="0">
                  <c:v>Tail Latency Degredation 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'Uncore fixed 2000 - LPQ (2)'!$H$78:$H$84</c:f>
              <c:numCache>
                <c:formatCode>General</c:formatCode>
                <c:ptCount val="7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</c:numCache>
            </c:numRef>
          </c:cat>
          <c:val>
            <c:numRef>
              <c:f>'Uncore fixed 2000 - LPQ (2)'!$I$78:$I$84</c:f>
              <c:numCache>
                <c:formatCode>0%</c:formatCode>
                <c:ptCount val="7"/>
                <c:pt idx="0">
                  <c:v>0.28800842437804303</c:v>
                </c:pt>
                <c:pt idx="1">
                  <c:v>1.1691976884827347E-2</c:v>
                </c:pt>
                <c:pt idx="2">
                  <c:v>1.197357555739061E-2</c:v>
                </c:pt>
                <c:pt idx="3">
                  <c:v>3.0245068738791622E-2</c:v>
                </c:pt>
                <c:pt idx="4">
                  <c:v>6.1194344798479801E-2</c:v>
                </c:pt>
                <c:pt idx="5">
                  <c:v>0.10475182762600997</c:v>
                </c:pt>
                <c:pt idx="6">
                  <c:v>0.37085734870317127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02-4CA7-B8FB-8E5A3FB43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6930399"/>
        <c:axId val="586929983"/>
      </c:barChart>
      <c:catAx>
        <c:axId val="5869303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Request Rate (KQPS)</a:t>
                </a:r>
                <a:endParaRPr lang="en-CH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929983"/>
        <c:crosses val="autoZero"/>
        <c:auto val="1"/>
        <c:lblAlgn val="ctr"/>
        <c:lblOffset val="100"/>
        <c:noMultiLvlLbl val="0"/>
      </c:catAx>
      <c:valAx>
        <c:axId val="586929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Tail Latency Increase (%)</a:t>
                </a:r>
                <a:endParaRPr lang="en-CH" dirty="0"/>
              </a:p>
            </c:rich>
          </c:tx>
          <c:layout>
            <c:manualLayout>
              <c:xMode val="edge"/>
              <c:yMode val="edge"/>
              <c:x val="2.3984050955058403E-4"/>
              <c:y val="8.30451586142160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930399"/>
        <c:crosses val="autoZero"/>
        <c:crossBetween val="between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07395905131555"/>
          <c:y val="0.10273017093361764"/>
          <c:w val="0.66686562691916929"/>
          <c:h val="0.54397544778612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'Uncore dynamic - RT'!$B$26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7"/>
              <c:layout>
                <c:manualLayout>
                  <c:x val="-7.3023708811296675E-2"/>
                  <c:y val="3.5673275224567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54998338647348"/>
                      <c:h val="6.95092591418844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0F0-4D4B-A05C-0CA3437F6F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RT'!$C$19:$J$19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</c:strRef>
          </c:cat>
          <c:val>
            <c:numRef>
              <c:f>'Uncore dynamic - RT'!$C$26:$J$26</c:f>
              <c:numCache>
                <c:formatCode>0%</c:formatCode>
                <c:ptCount val="8"/>
                <c:pt idx="0">
                  <c:v>0.37898287639894379</c:v>
                </c:pt>
                <c:pt idx="1">
                  <c:v>0.37445446579062347</c:v>
                </c:pt>
                <c:pt idx="2">
                  <c:v>0.29293360213462427</c:v>
                </c:pt>
                <c:pt idx="3">
                  <c:v>0.20892295150063556</c:v>
                </c:pt>
                <c:pt idx="4">
                  <c:v>0.16245662270928019</c:v>
                </c:pt>
                <c:pt idx="5">
                  <c:v>0.12725253146487503</c:v>
                </c:pt>
                <c:pt idx="6">
                  <c:v>9.757006623564124E-2</c:v>
                </c:pt>
                <c:pt idx="7" formatCode="0.0%">
                  <c:v>0.23465330231923195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F0-4D4B-A05C-0CA3437F6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2"/>
        <c:overlap val="-100"/>
        <c:axId val="287327824"/>
        <c:axId val="287320752"/>
      </c:barChart>
      <c:lineChart>
        <c:grouping val="standard"/>
        <c:varyColors val="0"/>
        <c:ser>
          <c:idx val="1"/>
          <c:order val="2"/>
          <c:tx>
            <c:strRef>
              <c:f>'Uncore dynamic - RT'!$B$33</c:f>
              <c:strCache>
                <c:ptCount val="1"/>
                <c:pt idx="0">
                  <c:v>Tail Lat.</c:v>
                </c:pt>
              </c:strCache>
            </c:strRef>
          </c:tx>
          <c:spPr>
            <a:ln w="7620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76200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6.1451973878198153E-2"/>
                  <c:y val="-0.11959557912848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19440642213153"/>
                      <c:h val="6.95092591418844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0F0-4D4B-A05C-0CA3437F6F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'Uncore dynamic - RT'!$B$19:$I$19</c:f>
              <c:numCache>
                <c:formatCode>General</c:formatCode>
                <c:ptCount val="8"/>
                <c:pt idx="1">
                  <c:v>10</c:v>
                </c:pt>
                <c:pt idx="2">
                  <c:v>50</c:v>
                </c:pt>
                <c:pt idx="3">
                  <c:v>100</c:v>
                </c:pt>
                <c:pt idx="4">
                  <c:v>200</c:v>
                </c:pt>
                <c:pt idx="5">
                  <c:v>300</c:v>
                </c:pt>
                <c:pt idx="6">
                  <c:v>400</c:v>
                </c:pt>
                <c:pt idx="7">
                  <c:v>500</c:v>
                </c:pt>
              </c:numCache>
            </c:numRef>
          </c:cat>
          <c:val>
            <c:numRef>
              <c:f>'Uncore dynamic - RT'!$C$33:$J$33</c:f>
              <c:numCache>
                <c:formatCode>0.0%</c:formatCode>
                <c:ptCount val="8"/>
                <c:pt idx="0">
                  <c:v>8.029625340346052E-3</c:v>
                </c:pt>
                <c:pt idx="1">
                  <c:v>3.5973935835523102E-3</c:v>
                </c:pt>
                <c:pt idx="2">
                  <c:v>3.806862050589587E-3</c:v>
                </c:pt>
                <c:pt idx="3">
                  <c:v>3.206498503802471E-3</c:v>
                </c:pt>
                <c:pt idx="4">
                  <c:v>1.2684324030142849E-2</c:v>
                </c:pt>
                <c:pt idx="5">
                  <c:v>1.2500612930488118E-2</c:v>
                </c:pt>
                <c:pt idx="6">
                  <c:v>1.2235169081307149E-2</c:v>
                </c:pt>
                <c:pt idx="7">
                  <c:v>8.008640788604077E-3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0F0-4D4B-A05C-0CA3437F6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9497136"/>
        <c:axId val="423943200"/>
        <c:extLst>
          <c:ext xmlns:c15="http://schemas.microsoft.com/office/drawing/2012/chart" uri="{02D57815-91ED-43cb-92C2-25804820EDAC}">
            <c15:filteredLineSeries>
              <c15:ser>
                <c:idx val="4"/>
                <c:order val="1"/>
                <c:tx>
                  <c:strRef>
                    <c:extLst>
                      <c:ext uri="{02D57815-91ED-43cb-92C2-25804820EDAC}">
                        <c15:formulaRef>
                          <c15:sqref>'Uncore dynamic - RT'!$B$32</c15:sqref>
                        </c15:formulaRef>
                      </c:ext>
                    </c:extLst>
                    <c:strCache>
                      <c:ptCount val="1"/>
                      <c:pt idx="0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square"/>
                  <c:size val="5"/>
                  <c:spPr>
                    <a:solidFill>
                      <a:schemeClr val="accent5">
                        <a:lumMod val="75000"/>
                      </a:schemeClr>
                    </a:solidFill>
                    <a:ln w="9525"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c:spPr>
                </c:marker>
                <c:dLbls>
                  <c:dLbl>
                    <c:idx val="7"/>
                    <c:layout>
                      <c:manualLayout>
                        <c:x val="-0.1440473660992849"/>
                        <c:y val="2.1802177682471956E-2"/>
                      </c:manualLayout>
                    </c:layout>
                    <c:tx>
                      <c:rich>
                        <a:bodyPr rot="0" spcFirstLastPara="1" vertOverflow="ellipsis" vert="horz" wrap="square" lIns="38100" tIns="19050" rIns="38100" bIns="19050" anchor="ctr" anchorCtr="1">
                          <a:noAutofit/>
                        </a:bodyPr>
                        <a:lstStyle/>
                        <a:p>
                          <a:pPr>
                            <a:defRPr sz="2000" b="0" i="0" u="none" strike="noStrike" kern="1200" baseline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pPr>
                          <a:fld id="{835C166D-2957-4A6F-A795-09297A71A71B}" type="VALUE">
                            <a:rPr lang="en-US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</a:rPr>
                            <a:pPr>
                              <a:defRPr/>
                            </a:pPr>
                            <a:t>[VALUE]</a:t>
                          </a:fld>
                          <a:endParaRPr lang="en-US"/>
                        </a:p>
                      </c:rich>
                    </c:tx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noAutofit/>
                      </a:bodyPr>
                      <a:lstStyle/>
                      <a:p>
                        <a:pPr>
                          <a:defRPr sz="2000" b="0" i="0" u="none" strike="noStrike" kern="1200" baseline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0.11119440642213153"/>
                            <c:h val="7.3860375751466964E-2"/>
                          </c:manualLayout>
                        </c15:layout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4-70F0-4D4B-A05C-0CA3437F6F6F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'Uncore dynamic - RT'!$B$19:$I$19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1">
                        <c:v>10</c:v>
                      </c:pt>
                      <c:pt idx="2">
                        <c:v>50</c:v>
                      </c:pt>
                      <c:pt idx="3">
                        <c:v>100</c:v>
                      </c:pt>
                      <c:pt idx="4">
                        <c:v>200</c:v>
                      </c:pt>
                      <c:pt idx="5">
                        <c:v>300</c:v>
                      </c:pt>
                      <c:pt idx="6">
                        <c:v>400</c:v>
                      </c:pt>
                      <c:pt idx="7">
                        <c:v>500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'Uncore dynamic - RT'!$C$32:$J$32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6.8735530598922293E-3</c:v>
                      </c:pt>
                      <c:pt idx="1">
                        <c:v>3.772615623544228E-3</c:v>
                      </c:pt>
                      <c:pt idx="2">
                        <c:v>4.2182160115353902E-3</c:v>
                      </c:pt>
                      <c:pt idx="3">
                        <c:v>3.0566889799929589E-3</c:v>
                      </c:pt>
                      <c:pt idx="4">
                        <c:v>6.2534137485449302E-3</c:v>
                      </c:pt>
                      <c:pt idx="5">
                        <c:v>5.7979575467705866E-3</c:v>
                      </c:pt>
                      <c:pt idx="6">
                        <c:v>7.1852342137431E-3</c:v>
                      </c:pt>
                      <c:pt idx="7">
                        <c:v>5.3082398834319181E-3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70F0-4D4B-A05C-0CA3437F6F6F}"/>
                  </c:ext>
                </c:extLst>
              </c15:ser>
            </c15:filteredLineSeries>
          </c:ext>
        </c:extLst>
      </c:lineChart>
      <c:catAx>
        <c:axId val="287327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Request Rate (KQPS)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\ ?/?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 rtl="1"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320752"/>
        <c:crosses val="autoZero"/>
        <c:auto val="1"/>
        <c:lblAlgn val="ctr"/>
        <c:lblOffset val="100"/>
        <c:noMultiLvlLbl val="0"/>
      </c:catAx>
      <c:valAx>
        <c:axId val="287320752"/>
        <c:scaling>
          <c:orientation val="minMax"/>
          <c:max val="0.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accent6"/>
                    </a:solidFill>
                  </a:rPr>
                  <a:t>AvgP Reduction (%)</a:t>
                </a:r>
              </a:p>
            </c:rich>
          </c:tx>
          <c:layout>
            <c:manualLayout>
              <c:xMode val="edge"/>
              <c:yMode val="edge"/>
              <c:x val="3.3138726440812929E-3"/>
              <c:y val="0.119632298321200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7327824"/>
        <c:crosses val="autoZero"/>
        <c:crossBetween val="between"/>
      </c:valAx>
      <c:valAx>
        <c:axId val="423943200"/>
        <c:scaling>
          <c:orientation val="minMax"/>
          <c:max val="1.4000000000000002E-2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accent5"/>
                    </a:solidFill>
                  </a:rPr>
                  <a:t>Perf. degradation (%)</a:t>
                </a:r>
              </a:p>
            </c:rich>
          </c:tx>
          <c:layout>
            <c:manualLayout>
              <c:xMode val="edge"/>
              <c:yMode val="edge"/>
              <c:x val="0.93278100033251032"/>
              <c:y val="6.219861800123302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497136"/>
        <c:crosses val="max"/>
        <c:crossBetween val="between"/>
      </c:valAx>
      <c:catAx>
        <c:axId val="749497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39432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996700116198463"/>
          <c:y val="0"/>
          <c:w val="0.66455743187959238"/>
          <c:h val="9.11918082608095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 rot="5400000" vert="horz"/>
    <a:lstStyle/>
    <a:p>
      <a:pPr>
        <a:defRPr sz="2000" b="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28047395781034"/>
          <c:y val="9.7090288860180188E-2"/>
          <c:w val="0.79214422978806787"/>
          <c:h val="0.684550849580487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'Uncore dynamic - RT'!$M$85:$N$85</c:f>
              <c:strCache>
                <c:ptCount val="2"/>
                <c:pt idx="0">
                  <c:v>NT_Baseline</c:v>
                </c:pt>
                <c:pt idx="1">
                  <c:v>AvgP.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7"/>
              <c:layout>
                <c:manualLayout>
                  <c:x val="-4.9741327745791611E-2"/>
                  <c:y val="2.90119448207078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745863406441936E-2"/>
                      <c:h val="8.16210979537978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377-4CFF-87E5-3C22AB54B5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</c:strRef>
          </c:cat>
          <c:val>
            <c:numRef>
              <c:f>'Uncore dynamic - RT'!$O$85:$V$85</c:f>
              <c:numCache>
                <c:formatCode>0%</c:formatCode>
                <c:ptCount val="8"/>
                <c:pt idx="0">
                  <c:v>0.37898287639894379</c:v>
                </c:pt>
                <c:pt idx="1">
                  <c:v>0.37445446579062347</c:v>
                </c:pt>
                <c:pt idx="2">
                  <c:v>0.29293360213462427</c:v>
                </c:pt>
                <c:pt idx="3">
                  <c:v>0.20892295150063556</c:v>
                </c:pt>
                <c:pt idx="4">
                  <c:v>0.16245662270928019</c:v>
                </c:pt>
                <c:pt idx="5">
                  <c:v>0.12725253146487503</c:v>
                </c:pt>
                <c:pt idx="6">
                  <c:v>9.757006623564124E-2</c:v>
                </c:pt>
                <c:pt idx="7" formatCode="0.0%">
                  <c:v>0.23465330231923195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77-4CFF-87E5-3C22AB54B533}"/>
            </c:ext>
          </c:extLst>
        </c:ser>
        <c:ser>
          <c:idx val="3"/>
          <c:order val="3"/>
          <c:tx>
            <c:strRef>
              <c:f>'Uncore dynamic - RT'!$M$88:$N$88</c:f>
              <c:strCache>
                <c:ptCount val="2"/>
                <c:pt idx="0">
                  <c:v>NT_No_C6</c:v>
                </c:pt>
                <c:pt idx="1">
                  <c:v>AvgP.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7"/>
              <c:layout>
                <c:manualLayout>
                  <c:x val="-6.5162690758636746E-2"/>
                  <c:y val="1.6029165364934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355879573376517E-2"/>
                      <c:h val="8.83273913075366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377-4CFF-87E5-3C22AB54B5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</c:strRef>
          </c:cat>
          <c:val>
            <c:numRef>
              <c:f>'Uncore dynamic - RT'!$O$88:$V$88</c:f>
              <c:numCache>
                <c:formatCode>0%</c:formatCode>
                <c:ptCount val="8"/>
                <c:pt idx="0">
                  <c:v>0.60893208394804677</c:v>
                </c:pt>
                <c:pt idx="1">
                  <c:v>0.41484069858515238</c:v>
                </c:pt>
                <c:pt idx="2">
                  <c:v>0.31045982102056524</c:v>
                </c:pt>
                <c:pt idx="3">
                  <c:v>0.22602079269595288</c:v>
                </c:pt>
                <c:pt idx="4">
                  <c:v>0.17827623380147795</c:v>
                </c:pt>
                <c:pt idx="5">
                  <c:v>0.14236915778336734</c:v>
                </c:pt>
                <c:pt idx="6">
                  <c:v>0.1179719950807403</c:v>
                </c:pt>
                <c:pt idx="7" formatCode="0.0%">
                  <c:v>0.28555296898790045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77-4CFF-87E5-3C22AB54B533}"/>
            </c:ext>
          </c:extLst>
        </c:ser>
        <c:ser>
          <c:idx val="6"/>
          <c:order val="6"/>
          <c:tx>
            <c:strRef>
              <c:f>'Uncore dynamic - RT'!$M$91:$N$91</c:f>
              <c:strCache>
                <c:ptCount val="2"/>
                <c:pt idx="0">
                  <c:v>NT_No_C1E,No_C6</c:v>
                </c:pt>
                <c:pt idx="1">
                  <c:v>AvgP.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14773F3-5266-40A2-B70D-D30B685AF302}" type="VALUE">
                      <a:rPr lang="en-US">
                        <a:solidFill>
                          <a:srgbClr val="0066FF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377-4CFF-87E5-3C22AB54B533}"/>
                </c:ext>
              </c:extLst>
            </c:dLbl>
            <c:dLbl>
              <c:idx val="7"/>
              <c:layout>
                <c:manualLayout>
                  <c:x val="-1.9849021306433151E-2"/>
                  <c:y val="-2.18807547225425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018446840942919E-2"/>
                      <c:h val="9.4344693041933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377-4CFF-87E5-3C22AB54B5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</c:strRef>
          </c:cat>
          <c:val>
            <c:numRef>
              <c:f>'Uncore dynamic - RT'!$O$91:$V$91</c:f>
              <c:numCache>
                <c:formatCode>0%</c:formatCode>
                <c:ptCount val="8"/>
                <c:pt idx="0">
                  <c:v>0.70740956540812738</c:v>
                </c:pt>
                <c:pt idx="1">
                  <c:v>0.53318169293946172</c:v>
                </c:pt>
                <c:pt idx="2">
                  <c:v>0.41432032530352603</c:v>
                </c:pt>
                <c:pt idx="3">
                  <c:v>0.29020425665661764</c:v>
                </c:pt>
                <c:pt idx="4">
                  <c:v>0.21774364857503681</c:v>
                </c:pt>
                <c:pt idx="5">
                  <c:v>0.17003854219523828</c:v>
                </c:pt>
                <c:pt idx="6">
                  <c:v>0.13615240196910794</c:v>
                </c:pt>
                <c:pt idx="7" formatCode="0.0%">
                  <c:v>0.35272149043530232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77-4CFF-87E5-3C22AB54B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5278440"/>
        <c:axId val="815284016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0601456"/>
        <c:axId val="71060408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'Uncore dynamic - RT'!$M$86:$N$86</c15:sqref>
                        </c15:formulaRef>
                      </c:ext>
                    </c:extLst>
                    <c:strCache>
                      <c:ptCount val="2"/>
                      <c:pt idx="0">
                        <c:v>NT_Baseline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6">
                        <a:lumMod val="75000"/>
                      </a:schemeClr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'Uncore dynamic - RT'!$O$86:$V$86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0.10996859373509749</c:v>
                      </c:pt>
                      <c:pt idx="1">
                        <c:v>1.5350770294956795E-2</c:v>
                      </c:pt>
                      <c:pt idx="2">
                        <c:v>1.2283735243564631E-2</c:v>
                      </c:pt>
                      <c:pt idx="3">
                        <c:v>1.1586573380543808E-2</c:v>
                      </c:pt>
                      <c:pt idx="4">
                        <c:v>1.2286140671003198E-2</c:v>
                      </c:pt>
                      <c:pt idx="5">
                        <c:v>2.5038459049658623E-2</c:v>
                      </c:pt>
                      <c:pt idx="6">
                        <c:v>4.3698969832483447E-2</c:v>
                      </c:pt>
                      <c:pt idx="7">
                        <c:v>3.2887606029615428E-2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B377-4CFF-87E5-3C22AB54B53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RT'!$M$87:$N$87</c15:sqref>
                        </c15:formulaRef>
                      </c:ext>
                    </c:extLst>
                    <c:strCache>
                      <c:ptCount val="2"/>
                      <c:pt idx="0">
                        <c:v>NT_Baseline</c:v>
                      </c:pt>
                      <c:pt idx="1">
                        <c:v>Tail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triangle"/>
                  <c:size val="10"/>
                  <c:spPr>
                    <a:solidFill>
                      <a:schemeClr val="accent6">
                        <a:lumMod val="50000"/>
                      </a:schemeClr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RT'!$O$87:$V$87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0.2183061412523204</c:v>
                      </c:pt>
                      <c:pt idx="1">
                        <c:v>1.0795088186773438E-2</c:v>
                      </c:pt>
                      <c:pt idx="2">
                        <c:v>1.1645965289313054E-2</c:v>
                      </c:pt>
                      <c:pt idx="3">
                        <c:v>2.935618879090196E-2</c:v>
                      </c:pt>
                      <c:pt idx="4">
                        <c:v>4.8242195267447996E-2</c:v>
                      </c:pt>
                      <c:pt idx="5">
                        <c:v>8.5767522855898948E-2</c:v>
                      </c:pt>
                      <c:pt idx="6">
                        <c:v>0.26323479174878539</c:v>
                      </c:pt>
                      <c:pt idx="7">
                        <c:v>9.5335413341634451E-2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377-4CFF-87E5-3C22AB54B53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RT'!$M$89:$N$89</c15:sqref>
                        </c15:formulaRef>
                      </c:ext>
                    </c:extLst>
                    <c:strCache>
                      <c:ptCount val="2"/>
                      <c:pt idx="0">
                        <c:v>NT_No_C6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RT'!$O$89:$V$89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3.5600566923230659E-3</c:v>
                      </c:pt>
                      <c:pt idx="1">
                        <c:v>9.9778326239731152E-3</c:v>
                      </c:pt>
                      <c:pt idx="2">
                        <c:v>1.0535122736411218E-2</c:v>
                      </c:pt>
                      <c:pt idx="3">
                        <c:v>1.4639406487237383E-2</c:v>
                      </c:pt>
                      <c:pt idx="4">
                        <c:v>1.5353575016747723E-2</c:v>
                      </c:pt>
                      <c:pt idx="5">
                        <c:v>2.2584696782166125E-2</c:v>
                      </c:pt>
                      <c:pt idx="6">
                        <c:v>3.5312036340878983E-2</c:v>
                      </c:pt>
                      <c:pt idx="7">
                        <c:v>1.5994675239962515E-2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377-4CFF-87E5-3C22AB54B53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RT'!$M$90:$N$90</c15:sqref>
                        </c15:formulaRef>
                      </c:ext>
                    </c:extLst>
                    <c:strCache>
                      <c:ptCount val="2"/>
                      <c:pt idx="0">
                        <c:v>NT_No_C6</c:v>
                      </c:pt>
                      <c:pt idx="1">
                        <c:v>Tail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triangle"/>
                  <c:size val="10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RT'!$O$90:$V$90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-1.4237245150601208E-3</c:v>
                      </c:pt>
                      <c:pt idx="1">
                        <c:v>6.7047384113699815E-3</c:v>
                      </c:pt>
                      <c:pt idx="2">
                        <c:v>1.0973432603743727E-2</c:v>
                      </c:pt>
                      <c:pt idx="3">
                        <c:v>6.6926005019520507E-2</c:v>
                      </c:pt>
                      <c:pt idx="4">
                        <c:v>7.5004348246206609E-2</c:v>
                      </c:pt>
                      <c:pt idx="5">
                        <c:v>7.0882222812141404E-2</c:v>
                      </c:pt>
                      <c:pt idx="6">
                        <c:v>0.23126739324148404</c:v>
                      </c:pt>
                      <c:pt idx="7">
                        <c:v>6.5762059402772313E-2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377-4CFF-87E5-3C22AB54B53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RT'!$M$92:$N$92</c15:sqref>
                        </c15:formulaRef>
                      </c:ext>
                    </c:extLst>
                    <c:strCache>
                      <c:ptCount val="2"/>
                      <c:pt idx="0">
                        <c:v>NT_No_C1E,No_C6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5">
                        <a:lumMod val="50000"/>
                      </a:schemeClr>
                    </a:solidFill>
                    <a:ln w="9525"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RT'!$O$92:$V$92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-5.6722030711375826E-3</c:v>
                      </c:pt>
                      <c:pt idx="1">
                        <c:v>-9.458948164964287E-4</c:v>
                      </c:pt>
                      <c:pt idx="2">
                        <c:v>-5.9952038369304184E-4</c:v>
                      </c:pt>
                      <c:pt idx="3">
                        <c:v>1.4880952380946777E-4</c:v>
                      </c:pt>
                      <c:pt idx="4">
                        <c:v>-3.5690897184019743E-3</c:v>
                      </c:pt>
                      <c:pt idx="5">
                        <c:v>-3.2973446162825049E-3</c:v>
                      </c:pt>
                      <c:pt idx="6">
                        <c:v>-4.9500651324358991E-3</c:v>
                      </c:pt>
                      <c:pt idx="7">
                        <c:v>-2.697901173519709E-3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377-4CFF-87E5-3C22AB54B533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RT'!$M$93:$N$93</c15:sqref>
                        </c15:formulaRef>
                      </c:ext>
                    </c:extLst>
                    <c:strCache>
                      <c:ptCount val="2"/>
                      <c:pt idx="0">
                        <c:v>NT_No_C1E,No_C6</c:v>
                      </c:pt>
                      <c:pt idx="1">
                        <c:v>Tail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triangle"/>
                  <c:size val="10"/>
                  <c:spPr>
                    <a:solidFill>
                      <a:schemeClr val="accent1">
                        <a:lumMod val="50000"/>
                      </a:schemeClr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RT'!$O$93:$V$93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-6.8282753515913619E-3</c:v>
                      </c:pt>
                      <c:pt idx="1">
                        <c:v>-7.706727765044441E-4</c:v>
                      </c:pt>
                      <c:pt idx="2">
                        <c:v>-1.8816642274721573E-4</c:v>
                      </c:pt>
                      <c:pt idx="3">
                        <c:v>-9.9999999991773336E-7</c:v>
                      </c:pt>
                      <c:pt idx="4">
                        <c:v>-1.0000000000000009E-2</c:v>
                      </c:pt>
                      <c:pt idx="5">
                        <c:v>-1.0000000000000009E-2</c:v>
                      </c:pt>
                      <c:pt idx="6">
                        <c:v>-1.0000000000000009E-2</c:v>
                      </c:pt>
                      <c:pt idx="7">
                        <c:v>-5.3983020786918523E-3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377-4CFF-87E5-3C22AB54B533}"/>
                  </c:ext>
                </c:extLst>
              </c15:ser>
            </c15:filteredLineSeries>
          </c:ext>
        </c:extLst>
      </c:lineChart>
      <c:catAx>
        <c:axId val="815278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Request Rate (KQPS)</a:t>
                </a:r>
                <a:endParaRPr lang="en-CH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284016"/>
        <c:crosses val="autoZero"/>
        <c:auto val="1"/>
        <c:lblAlgn val="ctr"/>
        <c:lblOffset val="100"/>
        <c:noMultiLvlLbl val="0"/>
      </c:catAx>
      <c:valAx>
        <c:axId val="815284016"/>
        <c:scaling>
          <c:orientation val="minMax"/>
          <c:max val="0.890000000000000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 Power Reduction (%)</a:t>
                </a:r>
                <a:endParaRPr lang="en-CH" dirty="0"/>
              </a:p>
            </c:rich>
          </c:tx>
          <c:layout>
            <c:manualLayout>
              <c:xMode val="edge"/>
              <c:yMode val="edge"/>
              <c:x val="1.5464207704942567E-3"/>
              <c:y val="0.10487470904295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278440"/>
        <c:crosses val="autoZero"/>
        <c:crossBetween val="between"/>
      </c:valAx>
      <c:valAx>
        <c:axId val="710604080"/>
        <c:scaling>
          <c:orientation val="minMax"/>
          <c:max val="0.39000000000000007"/>
          <c:min val="-5.000000000000001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Latency Reduction (%)</a:t>
                </a:r>
                <a:endParaRPr lang="en-CH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601456"/>
        <c:crosses val="max"/>
        <c:crossBetween val="between"/>
      </c:valAx>
      <c:catAx>
        <c:axId val="710601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060408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6.7089746951938381E-2"/>
          <c:y val="2.9415862400891659E-3"/>
          <c:w val="0.8854751159066645"/>
          <c:h val="8.0236593459482738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28047395781034"/>
          <c:y val="9.7090288860180188E-2"/>
          <c:w val="0.79214422978806787"/>
          <c:h val="0.684550849580487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'Uncore dynamic - RT'!$M$85:$N$85</c:f>
              <c:strCache>
                <c:ptCount val="2"/>
                <c:pt idx="0">
                  <c:v>NT_Baseline</c:v>
                </c:pt>
                <c:pt idx="1">
                  <c:v>AvgP.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7"/>
              <c:layout>
                <c:manualLayout>
                  <c:x val="-4.9741327745791611E-2"/>
                  <c:y val="2.90119448207078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745863406441936E-2"/>
                      <c:h val="8.16210979537978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377-4CFF-87E5-3C22AB54B5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</c:strRef>
          </c:cat>
          <c:val>
            <c:numRef>
              <c:f>'Uncore dynamic - RT'!$O$85:$V$85</c:f>
              <c:numCache>
                <c:formatCode>0%</c:formatCode>
                <c:ptCount val="8"/>
                <c:pt idx="0">
                  <c:v>0.37898287639894379</c:v>
                </c:pt>
                <c:pt idx="1">
                  <c:v>0.37445446579062347</c:v>
                </c:pt>
                <c:pt idx="2">
                  <c:v>0.29293360213462427</c:v>
                </c:pt>
                <c:pt idx="3">
                  <c:v>0.20892295150063556</c:v>
                </c:pt>
                <c:pt idx="4">
                  <c:v>0.16245662270928019</c:v>
                </c:pt>
                <c:pt idx="5">
                  <c:v>0.12725253146487503</c:v>
                </c:pt>
                <c:pt idx="6">
                  <c:v>9.757006623564124E-2</c:v>
                </c:pt>
                <c:pt idx="7" formatCode="0.0%">
                  <c:v>0.23465330231923195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77-4CFF-87E5-3C22AB54B533}"/>
            </c:ext>
          </c:extLst>
        </c:ser>
        <c:ser>
          <c:idx val="3"/>
          <c:order val="3"/>
          <c:tx>
            <c:strRef>
              <c:f>'Uncore dynamic - RT'!$M$88:$N$88</c:f>
              <c:strCache>
                <c:ptCount val="2"/>
                <c:pt idx="0">
                  <c:v>NT_No_C6</c:v>
                </c:pt>
                <c:pt idx="1">
                  <c:v>AvgP.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7"/>
              <c:layout>
                <c:manualLayout>
                  <c:x val="-6.5162690758636746E-2"/>
                  <c:y val="1.6029165364934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9355879573376517E-2"/>
                      <c:h val="8.83273913075366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377-4CFF-87E5-3C22AB54B5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</c:strRef>
          </c:cat>
          <c:val>
            <c:numRef>
              <c:f>'Uncore dynamic - RT'!$O$88:$V$88</c:f>
              <c:numCache>
                <c:formatCode>0%</c:formatCode>
                <c:ptCount val="8"/>
                <c:pt idx="0">
                  <c:v>0.60893208394804677</c:v>
                </c:pt>
                <c:pt idx="1">
                  <c:v>0.41484069858515238</c:v>
                </c:pt>
                <c:pt idx="2">
                  <c:v>0.31045982102056524</c:v>
                </c:pt>
                <c:pt idx="3">
                  <c:v>0.22602079269595288</c:v>
                </c:pt>
                <c:pt idx="4">
                  <c:v>0.17827623380147795</c:v>
                </c:pt>
                <c:pt idx="5">
                  <c:v>0.14236915778336734</c:v>
                </c:pt>
                <c:pt idx="6">
                  <c:v>0.1179719950807403</c:v>
                </c:pt>
                <c:pt idx="7" formatCode="0.0%">
                  <c:v>0.28555296898790045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77-4CFF-87E5-3C22AB54B533}"/>
            </c:ext>
          </c:extLst>
        </c:ser>
        <c:ser>
          <c:idx val="6"/>
          <c:order val="6"/>
          <c:tx>
            <c:strRef>
              <c:f>'Uncore dynamic - RT'!$M$91:$N$91</c:f>
              <c:strCache>
                <c:ptCount val="2"/>
                <c:pt idx="0">
                  <c:v>NT_No_C1E,No_C6</c:v>
                </c:pt>
                <c:pt idx="1">
                  <c:v>AvgP.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14773F3-5266-40A2-B70D-D30B685AF302}" type="VALUE">
                      <a:rPr lang="en-US">
                        <a:solidFill>
                          <a:srgbClr val="0066FF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377-4CFF-87E5-3C22AB54B533}"/>
                </c:ext>
              </c:extLst>
            </c:dLbl>
            <c:dLbl>
              <c:idx val="7"/>
              <c:layout>
                <c:manualLayout>
                  <c:x val="-1.9849021306433151E-2"/>
                  <c:y val="-2.18807547225425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018446840942919E-2"/>
                      <c:h val="9.4344693041933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377-4CFF-87E5-3C22AB54B5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</c:strRef>
          </c:cat>
          <c:val>
            <c:numRef>
              <c:f>'Uncore dynamic - RT'!$O$91:$V$91</c:f>
              <c:numCache>
                <c:formatCode>0%</c:formatCode>
                <c:ptCount val="8"/>
                <c:pt idx="0">
                  <c:v>0.70740956540812738</c:v>
                </c:pt>
                <c:pt idx="1">
                  <c:v>0.53318169293946172</c:v>
                </c:pt>
                <c:pt idx="2">
                  <c:v>0.41432032530352603</c:v>
                </c:pt>
                <c:pt idx="3">
                  <c:v>0.29020425665661764</c:v>
                </c:pt>
                <c:pt idx="4">
                  <c:v>0.21774364857503681</c:v>
                </c:pt>
                <c:pt idx="5">
                  <c:v>0.17003854219523828</c:v>
                </c:pt>
                <c:pt idx="6">
                  <c:v>0.13615240196910794</c:v>
                </c:pt>
                <c:pt idx="7" formatCode="0.0%">
                  <c:v>0.35272149043530232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77-4CFF-87E5-3C22AB54B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5278440"/>
        <c:axId val="815284016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0601456"/>
        <c:axId val="71060408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'Uncore dynamic - RT'!$M$86:$N$86</c15:sqref>
                        </c15:formulaRef>
                      </c:ext>
                    </c:extLst>
                    <c:strCache>
                      <c:ptCount val="2"/>
                      <c:pt idx="0">
                        <c:v>NT_Baseline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6">
                        <a:lumMod val="75000"/>
                      </a:schemeClr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'Uncore dynamic - RT'!$O$86:$V$86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0.10996859373509749</c:v>
                      </c:pt>
                      <c:pt idx="1">
                        <c:v>1.5350770294956795E-2</c:v>
                      </c:pt>
                      <c:pt idx="2">
                        <c:v>1.2283735243564631E-2</c:v>
                      </c:pt>
                      <c:pt idx="3">
                        <c:v>1.1586573380543808E-2</c:v>
                      </c:pt>
                      <c:pt idx="4">
                        <c:v>1.2286140671003198E-2</c:v>
                      </c:pt>
                      <c:pt idx="5">
                        <c:v>2.5038459049658623E-2</c:v>
                      </c:pt>
                      <c:pt idx="6">
                        <c:v>4.3698969832483447E-2</c:v>
                      </c:pt>
                      <c:pt idx="7">
                        <c:v>3.2887606029615428E-2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B377-4CFF-87E5-3C22AB54B53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RT'!$M$87:$N$87</c15:sqref>
                        </c15:formulaRef>
                      </c:ext>
                    </c:extLst>
                    <c:strCache>
                      <c:ptCount val="2"/>
                      <c:pt idx="0">
                        <c:v>NT_Baseline</c:v>
                      </c:pt>
                      <c:pt idx="1">
                        <c:v>Tail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triangle"/>
                  <c:size val="10"/>
                  <c:spPr>
                    <a:solidFill>
                      <a:schemeClr val="accent6">
                        <a:lumMod val="50000"/>
                      </a:schemeClr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RT'!$O$87:$V$87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0.2183061412523204</c:v>
                      </c:pt>
                      <c:pt idx="1">
                        <c:v>1.0795088186773438E-2</c:v>
                      </c:pt>
                      <c:pt idx="2">
                        <c:v>1.1645965289313054E-2</c:v>
                      </c:pt>
                      <c:pt idx="3">
                        <c:v>2.935618879090196E-2</c:v>
                      </c:pt>
                      <c:pt idx="4">
                        <c:v>4.8242195267447996E-2</c:v>
                      </c:pt>
                      <c:pt idx="5">
                        <c:v>8.5767522855898948E-2</c:v>
                      </c:pt>
                      <c:pt idx="6">
                        <c:v>0.26323479174878539</c:v>
                      </c:pt>
                      <c:pt idx="7">
                        <c:v>9.5335413341634451E-2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B377-4CFF-87E5-3C22AB54B53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RT'!$M$89:$N$89</c15:sqref>
                        </c15:formulaRef>
                      </c:ext>
                    </c:extLst>
                    <c:strCache>
                      <c:ptCount val="2"/>
                      <c:pt idx="0">
                        <c:v>NT_No_C6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RT'!$O$89:$V$89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3.5600566923230659E-3</c:v>
                      </c:pt>
                      <c:pt idx="1">
                        <c:v>9.9778326239731152E-3</c:v>
                      </c:pt>
                      <c:pt idx="2">
                        <c:v>1.0535122736411218E-2</c:v>
                      </c:pt>
                      <c:pt idx="3">
                        <c:v>1.4639406487237383E-2</c:v>
                      </c:pt>
                      <c:pt idx="4">
                        <c:v>1.5353575016747723E-2</c:v>
                      </c:pt>
                      <c:pt idx="5">
                        <c:v>2.2584696782166125E-2</c:v>
                      </c:pt>
                      <c:pt idx="6">
                        <c:v>3.5312036340878983E-2</c:v>
                      </c:pt>
                      <c:pt idx="7">
                        <c:v>1.5994675239962515E-2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377-4CFF-87E5-3C22AB54B53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RT'!$M$90:$N$90</c15:sqref>
                        </c15:formulaRef>
                      </c:ext>
                    </c:extLst>
                    <c:strCache>
                      <c:ptCount val="2"/>
                      <c:pt idx="0">
                        <c:v>NT_No_C6</c:v>
                      </c:pt>
                      <c:pt idx="1">
                        <c:v>Tail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triangle"/>
                  <c:size val="10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RT'!$O$90:$V$90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-1.4237245150601208E-3</c:v>
                      </c:pt>
                      <c:pt idx="1">
                        <c:v>6.7047384113699815E-3</c:v>
                      </c:pt>
                      <c:pt idx="2">
                        <c:v>1.0973432603743727E-2</c:v>
                      </c:pt>
                      <c:pt idx="3">
                        <c:v>6.6926005019520507E-2</c:v>
                      </c:pt>
                      <c:pt idx="4">
                        <c:v>7.5004348246206609E-2</c:v>
                      </c:pt>
                      <c:pt idx="5">
                        <c:v>7.0882222812141404E-2</c:v>
                      </c:pt>
                      <c:pt idx="6">
                        <c:v>0.23126739324148404</c:v>
                      </c:pt>
                      <c:pt idx="7">
                        <c:v>6.5762059402772313E-2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377-4CFF-87E5-3C22AB54B53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RT'!$M$92:$N$92</c15:sqref>
                        </c15:formulaRef>
                      </c:ext>
                    </c:extLst>
                    <c:strCache>
                      <c:ptCount val="2"/>
                      <c:pt idx="0">
                        <c:v>NT_No_C1E,No_C6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5">
                        <a:lumMod val="50000"/>
                      </a:schemeClr>
                    </a:solidFill>
                    <a:ln w="9525"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RT'!$O$92:$V$92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-5.6722030711375826E-3</c:v>
                      </c:pt>
                      <c:pt idx="1">
                        <c:v>-9.458948164964287E-4</c:v>
                      </c:pt>
                      <c:pt idx="2">
                        <c:v>-5.9952038369304184E-4</c:v>
                      </c:pt>
                      <c:pt idx="3">
                        <c:v>1.4880952380946777E-4</c:v>
                      </c:pt>
                      <c:pt idx="4">
                        <c:v>-3.5690897184019743E-3</c:v>
                      </c:pt>
                      <c:pt idx="5">
                        <c:v>-3.2973446162825049E-3</c:v>
                      </c:pt>
                      <c:pt idx="6">
                        <c:v>-4.9500651324358991E-3</c:v>
                      </c:pt>
                      <c:pt idx="7">
                        <c:v>-2.697901173519709E-3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377-4CFF-87E5-3C22AB54B533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RT'!$M$93:$N$93</c15:sqref>
                        </c15:formulaRef>
                      </c:ext>
                    </c:extLst>
                    <c:strCache>
                      <c:ptCount val="2"/>
                      <c:pt idx="0">
                        <c:v>NT_No_C1E,No_C6</c:v>
                      </c:pt>
                      <c:pt idx="1">
                        <c:v>Tail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triangle"/>
                  <c:size val="10"/>
                  <c:spPr>
                    <a:solidFill>
                      <a:schemeClr val="accent1">
                        <a:lumMod val="50000"/>
                      </a:schemeClr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RT'!$O$93:$V$93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-6.8282753515913619E-3</c:v>
                      </c:pt>
                      <c:pt idx="1">
                        <c:v>-7.706727765044441E-4</c:v>
                      </c:pt>
                      <c:pt idx="2">
                        <c:v>-1.8816642274721573E-4</c:v>
                      </c:pt>
                      <c:pt idx="3">
                        <c:v>-9.9999999991773336E-7</c:v>
                      </c:pt>
                      <c:pt idx="4">
                        <c:v>-1.0000000000000009E-2</c:v>
                      </c:pt>
                      <c:pt idx="5">
                        <c:v>-1.0000000000000009E-2</c:v>
                      </c:pt>
                      <c:pt idx="6">
                        <c:v>-1.0000000000000009E-2</c:v>
                      </c:pt>
                      <c:pt idx="7">
                        <c:v>-5.3983020786918523E-3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B377-4CFF-87E5-3C22AB54B533}"/>
                  </c:ext>
                </c:extLst>
              </c15:ser>
            </c15:filteredLineSeries>
          </c:ext>
        </c:extLst>
      </c:lineChart>
      <c:catAx>
        <c:axId val="815278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Request Rate (KQPS)</a:t>
                </a:r>
                <a:endParaRPr lang="en-CH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284016"/>
        <c:crosses val="autoZero"/>
        <c:auto val="1"/>
        <c:lblAlgn val="ctr"/>
        <c:lblOffset val="100"/>
        <c:noMultiLvlLbl val="0"/>
      </c:catAx>
      <c:valAx>
        <c:axId val="815284016"/>
        <c:scaling>
          <c:orientation val="minMax"/>
          <c:max val="0.890000000000000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 Power Reduction (%)</a:t>
                </a:r>
                <a:endParaRPr lang="en-CH" dirty="0"/>
              </a:p>
            </c:rich>
          </c:tx>
          <c:layout>
            <c:manualLayout>
              <c:xMode val="edge"/>
              <c:yMode val="edge"/>
              <c:x val="1.5464207704942567E-3"/>
              <c:y val="0.10487470904295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278440"/>
        <c:crosses val="autoZero"/>
        <c:crossBetween val="between"/>
      </c:valAx>
      <c:valAx>
        <c:axId val="710604080"/>
        <c:scaling>
          <c:orientation val="minMax"/>
          <c:max val="0.39000000000000007"/>
          <c:min val="-5.000000000000001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Latency Reduction (%)</a:t>
                </a:r>
                <a:endParaRPr lang="en-CH">
                  <a:solidFill>
                    <a:schemeClr val="bg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601456"/>
        <c:crosses val="max"/>
        <c:crossBetween val="between"/>
      </c:valAx>
      <c:catAx>
        <c:axId val="710601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060408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6.7089746951938381E-2"/>
          <c:y val="2.9415862400891659E-3"/>
          <c:w val="0.8854751159066645"/>
          <c:h val="8.0236593459482738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28047395781034"/>
          <c:y val="9.7090288860180188E-2"/>
          <c:w val="0.79214422978806787"/>
          <c:h val="0.6845508495804870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5278440"/>
        <c:axId val="8152840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'Uncore dynamic - RT'!$M$85:$N$85</c15:sqref>
                        </c15:formulaRef>
                      </c:ext>
                    </c:extLst>
                    <c:strCache>
                      <c:ptCount val="2"/>
                      <c:pt idx="0">
                        <c:v>NT_Baseline</c:v>
                      </c:pt>
                      <c:pt idx="1">
                        <c:v>AvgP.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dLbl>
                    <c:idx val="7"/>
                    <c:layout>
                      <c:manualLayout>
                        <c:x val="-4.9741327745791611E-2"/>
                        <c:y val="2.9011944820707857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600" b="0" i="0" u="none" strike="noStrike" kern="1200" baseline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7.9745863406441936E-2"/>
                            <c:h val="8.1621097953797878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0-B377-4CFF-87E5-3C22AB54B533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'Uncore dynamic - RT'!$O$85:$V$85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0.37898287639894379</c:v>
                      </c:pt>
                      <c:pt idx="1">
                        <c:v>0.37445446579062347</c:v>
                      </c:pt>
                      <c:pt idx="2">
                        <c:v>0.29293360213462427</c:v>
                      </c:pt>
                      <c:pt idx="3">
                        <c:v>0.20892295150063556</c:v>
                      </c:pt>
                      <c:pt idx="4">
                        <c:v>0.16245662270928019</c:v>
                      </c:pt>
                      <c:pt idx="5">
                        <c:v>0.12725253146487503</c:v>
                      </c:pt>
                      <c:pt idx="6">
                        <c:v>9.757006623564124E-2</c:v>
                      </c:pt>
                      <c:pt idx="7" formatCode="0.0%">
                        <c:v>0.23465330231923195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377-4CFF-87E5-3C22AB54B533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RT'!$M$88:$N$88</c15:sqref>
                        </c15:formulaRef>
                      </c:ext>
                    </c:extLst>
                    <c:strCache>
                      <c:ptCount val="2"/>
                      <c:pt idx="0">
                        <c:v>NT_No_C6</c:v>
                      </c:pt>
                      <c:pt idx="1">
                        <c:v>AvgP.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dLbl>
                    <c:idx val="7"/>
                    <c:layout>
                      <c:manualLayout>
                        <c:x val="-6.5162690758636746E-2"/>
                        <c:y val="1.602916536493476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7.9355879573376517E-2"/>
                            <c:h val="8.8327391307536682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2-B377-4CFF-87E5-3C22AB54B533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RT'!$O$88:$V$88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0.60893208394804677</c:v>
                      </c:pt>
                      <c:pt idx="1">
                        <c:v>0.41484069858515238</c:v>
                      </c:pt>
                      <c:pt idx="2">
                        <c:v>0.31045982102056524</c:v>
                      </c:pt>
                      <c:pt idx="3">
                        <c:v>0.22602079269595288</c:v>
                      </c:pt>
                      <c:pt idx="4">
                        <c:v>0.17827623380147795</c:v>
                      </c:pt>
                      <c:pt idx="5">
                        <c:v>0.14236915778336734</c:v>
                      </c:pt>
                      <c:pt idx="6">
                        <c:v>0.1179719950807403</c:v>
                      </c:pt>
                      <c:pt idx="7" formatCode="0.0%">
                        <c:v>0.28555296898790045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377-4CFF-87E5-3C22AB54B533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RT'!$M$91:$N$91</c15:sqref>
                        </c15:formulaRef>
                      </c:ext>
                    </c:extLst>
                    <c:strCache>
                      <c:ptCount val="2"/>
                      <c:pt idx="0">
                        <c:v>NT_No_C1E,No_C6</c:v>
                      </c:pt>
                      <c:pt idx="1">
                        <c:v>AvgP.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14773F3-5266-40A2-B70D-D30B685AF302}" type="VALUE">
                            <a:rPr lang="en-US">
                              <a:solidFill>
                                <a:srgbClr val="0066FF"/>
                              </a:solidFill>
                            </a:rPr>
                            <a:pPr/>
                            <a:t>[VALUE]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C-B377-4CFF-87E5-3C22AB54B533}"/>
                      </c:ext>
                    </c:extLst>
                  </c:dLbl>
                  <c:dLbl>
                    <c:idx val="7"/>
                    <c:layout>
                      <c:manualLayout>
                        <c:x val="-1.9849021306433151E-2"/>
                        <c:y val="-2.1880754722542549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600" b="0" i="0" u="none" strike="noStrike" kern="1200" baseline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8.0018446840942919E-2"/>
                            <c:h val="9.4344693041933811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4-B377-4CFF-87E5-3C22AB54B533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RT'!$O$91:$V$91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0.70740956540812738</c:v>
                      </c:pt>
                      <c:pt idx="1">
                        <c:v>0.53318169293946172</c:v>
                      </c:pt>
                      <c:pt idx="2">
                        <c:v>0.41432032530352603</c:v>
                      </c:pt>
                      <c:pt idx="3">
                        <c:v>0.29020425665661764</c:v>
                      </c:pt>
                      <c:pt idx="4">
                        <c:v>0.21774364857503681</c:v>
                      </c:pt>
                      <c:pt idx="5">
                        <c:v>0.17003854219523828</c:v>
                      </c:pt>
                      <c:pt idx="6">
                        <c:v>0.13615240196910794</c:v>
                      </c:pt>
                      <c:pt idx="7" formatCode="0.0%">
                        <c:v>0.35272149043530232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377-4CFF-87E5-3C22AB54B533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2"/>
          <c:order val="2"/>
          <c:tx>
            <c:strRef>
              <c:f>'Uncore dynamic - RT'!$M$87:$N$87</c:f>
              <c:strCache>
                <c:ptCount val="2"/>
                <c:pt idx="0">
                  <c:v>NT_Baseline</c:v>
                </c:pt>
                <c:pt idx="1">
                  <c:v>Tail Lat.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B9-40D4-8E16-06ED22E7D7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66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  <c:extLst xmlns:c15="http://schemas.microsoft.com/office/drawing/2012/chart"/>
            </c:strRef>
          </c:cat>
          <c:val>
            <c:numRef>
              <c:f>'Uncore dynamic - RT'!$O$87:$V$87</c:f>
              <c:numCache>
                <c:formatCode>0.0%</c:formatCode>
                <c:ptCount val="8"/>
                <c:pt idx="0">
                  <c:v>0.2183061412523204</c:v>
                </c:pt>
                <c:pt idx="1">
                  <c:v>1.0795088186773438E-2</c:v>
                </c:pt>
                <c:pt idx="2">
                  <c:v>1.1645965289313054E-2</c:v>
                </c:pt>
                <c:pt idx="3">
                  <c:v>2.935618879090196E-2</c:v>
                </c:pt>
                <c:pt idx="4">
                  <c:v>4.8242195267447996E-2</c:v>
                </c:pt>
                <c:pt idx="5">
                  <c:v>8.5767522855898948E-2</c:v>
                </c:pt>
                <c:pt idx="6">
                  <c:v>0.26323479174878539</c:v>
                </c:pt>
                <c:pt idx="7">
                  <c:v>9.5335413341634451E-2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B377-4CFF-87E5-3C22AB54B533}"/>
            </c:ext>
          </c:extLst>
        </c:ser>
        <c:ser>
          <c:idx val="5"/>
          <c:order val="5"/>
          <c:tx>
            <c:strRef>
              <c:f>'Uncore dynamic - RT'!$M$90:$N$90</c:f>
              <c:strCache>
                <c:ptCount val="2"/>
                <c:pt idx="0">
                  <c:v>NT_No_C6</c:v>
                </c:pt>
                <c:pt idx="1">
                  <c:v>Tail Lat.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  <c:extLst xmlns:c15="http://schemas.microsoft.com/office/drawing/2012/chart"/>
            </c:strRef>
          </c:cat>
          <c:val>
            <c:numRef>
              <c:f>'Uncore dynamic - RT'!$O$90:$V$90</c:f>
              <c:numCache>
                <c:formatCode>0.0%</c:formatCode>
                <c:ptCount val="8"/>
                <c:pt idx="0">
                  <c:v>-1.4237245150601208E-3</c:v>
                </c:pt>
                <c:pt idx="1">
                  <c:v>6.7047384113699815E-3</c:v>
                </c:pt>
                <c:pt idx="2">
                  <c:v>1.0973432603743727E-2</c:v>
                </c:pt>
                <c:pt idx="3">
                  <c:v>6.6926005019520507E-2</c:v>
                </c:pt>
                <c:pt idx="4">
                  <c:v>7.5004348246206609E-2</c:v>
                </c:pt>
                <c:pt idx="5">
                  <c:v>7.0882222812141404E-2</c:v>
                </c:pt>
                <c:pt idx="6">
                  <c:v>0.23126739324148404</c:v>
                </c:pt>
                <c:pt idx="7">
                  <c:v>6.5762059402772313E-2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9-B377-4CFF-87E5-3C22AB54B533}"/>
            </c:ext>
          </c:extLst>
        </c:ser>
        <c:ser>
          <c:idx val="8"/>
          <c:order val="8"/>
          <c:tx>
            <c:strRef>
              <c:f>'Uncore dynamic - RT'!$M$93:$N$93</c:f>
              <c:strCache>
                <c:ptCount val="2"/>
                <c:pt idx="0">
                  <c:v>NT_No_C1E,No_C6</c:v>
                </c:pt>
                <c:pt idx="1">
                  <c:v>Tail Lat.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1.5852404379106965E-3"/>
                  <c:y val="-5.8085861528372439E-2"/>
                </c:manualLayout>
              </c:layout>
              <c:tx>
                <c:rich>
                  <a:bodyPr/>
                  <a:lstStyle/>
                  <a:p>
                    <a:fld id="{580436D8-5E09-4D4E-A5C0-33AA4ACC9E93}" type="VALUE">
                      <a:rPr lang="en-US">
                        <a:solidFill>
                          <a:schemeClr val="accent2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B9-40D4-8E16-06ED22E7D7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  <c:extLst xmlns:c15="http://schemas.microsoft.com/office/drawing/2012/chart"/>
            </c:strRef>
          </c:cat>
          <c:val>
            <c:numRef>
              <c:f>'Uncore dynamic - RT'!$O$93:$V$93</c:f>
              <c:numCache>
                <c:formatCode>0.0%</c:formatCode>
                <c:ptCount val="8"/>
                <c:pt idx="0">
                  <c:v>-6.8282753515913619E-3</c:v>
                </c:pt>
                <c:pt idx="1">
                  <c:v>-7.706727765044441E-4</c:v>
                </c:pt>
                <c:pt idx="2">
                  <c:v>-1.8816642274721573E-4</c:v>
                </c:pt>
                <c:pt idx="3">
                  <c:v>-9.9999999991773336E-7</c:v>
                </c:pt>
                <c:pt idx="4">
                  <c:v>-1.0000000000000009E-2</c:v>
                </c:pt>
                <c:pt idx="5">
                  <c:v>-1.0000000000000009E-2</c:v>
                </c:pt>
                <c:pt idx="6">
                  <c:v>-1.0000000000000009E-2</c:v>
                </c:pt>
                <c:pt idx="7">
                  <c:v>-5.3983020786918523E-3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B-B377-4CFF-87E5-3C22AB54B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0601456"/>
        <c:axId val="71060408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'Uncore dynamic - RT'!$M$86:$N$86</c15:sqref>
                        </c15:formulaRef>
                      </c:ext>
                    </c:extLst>
                    <c:strCache>
                      <c:ptCount val="2"/>
                      <c:pt idx="0">
                        <c:v>NT_Baseline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6">
                        <a:lumMod val="75000"/>
                      </a:schemeClr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'Uncore dynamic - RT'!$O$86:$V$86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0.10996859373509749</c:v>
                      </c:pt>
                      <c:pt idx="1">
                        <c:v>1.5350770294956795E-2</c:v>
                      </c:pt>
                      <c:pt idx="2">
                        <c:v>1.2283735243564631E-2</c:v>
                      </c:pt>
                      <c:pt idx="3">
                        <c:v>1.1586573380543808E-2</c:v>
                      </c:pt>
                      <c:pt idx="4">
                        <c:v>1.2286140671003198E-2</c:v>
                      </c:pt>
                      <c:pt idx="5">
                        <c:v>2.5038459049658623E-2</c:v>
                      </c:pt>
                      <c:pt idx="6">
                        <c:v>4.3698969832483447E-2</c:v>
                      </c:pt>
                      <c:pt idx="7">
                        <c:v>3.2887606029615428E-2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B377-4CFF-87E5-3C22AB54B53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RT'!$M$89:$N$89</c15:sqref>
                        </c15:formulaRef>
                      </c:ext>
                    </c:extLst>
                    <c:strCache>
                      <c:ptCount val="2"/>
                      <c:pt idx="0">
                        <c:v>NT_No_C6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RT'!$O$89:$V$89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3.5600566923230659E-3</c:v>
                      </c:pt>
                      <c:pt idx="1">
                        <c:v>9.9778326239731152E-3</c:v>
                      </c:pt>
                      <c:pt idx="2">
                        <c:v>1.0535122736411218E-2</c:v>
                      </c:pt>
                      <c:pt idx="3">
                        <c:v>1.4639406487237383E-2</c:v>
                      </c:pt>
                      <c:pt idx="4">
                        <c:v>1.5353575016747723E-2</c:v>
                      </c:pt>
                      <c:pt idx="5">
                        <c:v>2.2584696782166125E-2</c:v>
                      </c:pt>
                      <c:pt idx="6">
                        <c:v>3.5312036340878983E-2</c:v>
                      </c:pt>
                      <c:pt idx="7">
                        <c:v>1.5994675239962515E-2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377-4CFF-87E5-3C22AB54B53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RT'!$M$92:$N$92</c15:sqref>
                        </c15:formulaRef>
                      </c:ext>
                    </c:extLst>
                    <c:strCache>
                      <c:ptCount val="2"/>
                      <c:pt idx="0">
                        <c:v>NT_No_C1E,No_C6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5">
                        <a:lumMod val="50000"/>
                      </a:schemeClr>
                    </a:solidFill>
                    <a:ln w="9525"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RT'!$O$92:$V$92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-5.6722030711375826E-3</c:v>
                      </c:pt>
                      <c:pt idx="1">
                        <c:v>-9.458948164964287E-4</c:v>
                      </c:pt>
                      <c:pt idx="2">
                        <c:v>-5.9952038369304184E-4</c:v>
                      </c:pt>
                      <c:pt idx="3">
                        <c:v>1.4880952380946777E-4</c:v>
                      </c:pt>
                      <c:pt idx="4">
                        <c:v>-3.5690897184019743E-3</c:v>
                      </c:pt>
                      <c:pt idx="5">
                        <c:v>-3.2973446162825049E-3</c:v>
                      </c:pt>
                      <c:pt idx="6">
                        <c:v>-4.9500651324358991E-3</c:v>
                      </c:pt>
                      <c:pt idx="7">
                        <c:v>-2.697901173519709E-3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377-4CFF-87E5-3C22AB54B533}"/>
                  </c:ext>
                </c:extLst>
              </c15:ser>
            </c15:filteredLineSeries>
          </c:ext>
        </c:extLst>
      </c:lineChart>
      <c:catAx>
        <c:axId val="815278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Request Rate (KQPS)</a:t>
                </a:r>
                <a:endParaRPr lang="en-CH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284016"/>
        <c:crosses val="autoZero"/>
        <c:auto val="1"/>
        <c:lblAlgn val="ctr"/>
        <c:lblOffset val="100"/>
        <c:noMultiLvlLbl val="0"/>
      </c:catAx>
      <c:valAx>
        <c:axId val="815284016"/>
        <c:scaling>
          <c:orientation val="minMax"/>
          <c:max val="0.890000000000000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Average Power Reduction (%)</a:t>
                </a:r>
                <a:endParaRPr lang="en-CH" dirty="0">
                  <a:solidFill>
                    <a:schemeClr val="bg1">
                      <a:lumMod val="8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5464207704942567E-3"/>
              <c:y val="0.10487470904295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chemeClr val="bg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278440"/>
        <c:crosses val="autoZero"/>
        <c:crossBetween val="between"/>
      </c:valAx>
      <c:valAx>
        <c:axId val="710604080"/>
        <c:scaling>
          <c:orientation val="minMax"/>
          <c:max val="0.39000000000000007"/>
          <c:min val="-5.000000000000001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Latency Reduction (%)</a:t>
                </a:r>
                <a:endParaRPr lang="en-CH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601456"/>
        <c:crosses val="max"/>
        <c:crossBetween val="between"/>
      </c:valAx>
      <c:catAx>
        <c:axId val="710601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060408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6.7089746951938381E-2"/>
          <c:y val="2.9415862400891659E-3"/>
          <c:w val="0.8854751159066645"/>
          <c:h val="8.0236593459482738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28047395781034"/>
          <c:y val="9.7090288860180188E-2"/>
          <c:w val="0.79214422978806787"/>
          <c:h val="0.6845508495804870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5278440"/>
        <c:axId val="8152840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'Uncore dynamic - RT'!$M$85:$N$85</c15:sqref>
                        </c15:formulaRef>
                      </c:ext>
                    </c:extLst>
                    <c:strCache>
                      <c:ptCount val="2"/>
                      <c:pt idx="0">
                        <c:v>NT_Baseline</c:v>
                      </c:pt>
                      <c:pt idx="1">
                        <c:v>AvgP.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dLbl>
                    <c:idx val="7"/>
                    <c:layout>
                      <c:manualLayout>
                        <c:x val="-4.9741327745791611E-2"/>
                        <c:y val="2.9011944820707857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600" b="0" i="0" u="none" strike="noStrike" kern="1200" baseline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7.9745863406441936E-2"/>
                            <c:h val="8.1621097953797878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0-B377-4CFF-87E5-3C22AB54B533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'Uncore dynamic - RT'!$O$85:$V$85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0.37898287639894379</c:v>
                      </c:pt>
                      <c:pt idx="1">
                        <c:v>0.37445446579062347</c:v>
                      </c:pt>
                      <c:pt idx="2">
                        <c:v>0.29293360213462427</c:v>
                      </c:pt>
                      <c:pt idx="3">
                        <c:v>0.20892295150063556</c:v>
                      </c:pt>
                      <c:pt idx="4">
                        <c:v>0.16245662270928019</c:v>
                      </c:pt>
                      <c:pt idx="5">
                        <c:v>0.12725253146487503</c:v>
                      </c:pt>
                      <c:pt idx="6">
                        <c:v>9.757006623564124E-2</c:v>
                      </c:pt>
                      <c:pt idx="7" formatCode="0.0%">
                        <c:v>0.23465330231923195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377-4CFF-87E5-3C22AB54B533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RT'!$M$88:$N$88</c15:sqref>
                        </c15:formulaRef>
                      </c:ext>
                    </c:extLst>
                    <c:strCache>
                      <c:ptCount val="2"/>
                      <c:pt idx="0">
                        <c:v>NT_No_C6</c:v>
                      </c:pt>
                      <c:pt idx="1">
                        <c:v>AvgP.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dLbl>
                    <c:idx val="7"/>
                    <c:layout>
                      <c:manualLayout>
                        <c:x val="-6.5162690758636746E-2"/>
                        <c:y val="1.6029165364934764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7.9355879573376517E-2"/>
                            <c:h val="8.8327391307536682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2-B377-4CFF-87E5-3C22AB54B533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RT'!$O$88:$V$88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0.60893208394804677</c:v>
                      </c:pt>
                      <c:pt idx="1">
                        <c:v>0.41484069858515238</c:v>
                      </c:pt>
                      <c:pt idx="2">
                        <c:v>0.31045982102056524</c:v>
                      </c:pt>
                      <c:pt idx="3">
                        <c:v>0.22602079269595288</c:v>
                      </c:pt>
                      <c:pt idx="4">
                        <c:v>0.17827623380147795</c:v>
                      </c:pt>
                      <c:pt idx="5">
                        <c:v>0.14236915778336734</c:v>
                      </c:pt>
                      <c:pt idx="6">
                        <c:v>0.1179719950807403</c:v>
                      </c:pt>
                      <c:pt idx="7" formatCode="0.0%">
                        <c:v>0.28555296898790045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377-4CFF-87E5-3C22AB54B533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RT'!$M$91:$N$91</c15:sqref>
                        </c15:formulaRef>
                      </c:ext>
                    </c:extLst>
                    <c:strCache>
                      <c:ptCount val="2"/>
                      <c:pt idx="0">
                        <c:v>NT_No_C1E,No_C6</c:v>
                      </c:pt>
                      <c:pt idx="1">
                        <c:v>AvgP.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  <a:effectLst/>
                </c:spPr>
                <c:invertIfNegative val="0"/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714773F3-5266-40A2-B70D-D30B685AF302}" type="VALUE">
                            <a:rPr lang="en-US">
                              <a:solidFill>
                                <a:srgbClr val="0066FF"/>
                              </a:solidFill>
                            </a:rPr>
                            <a:pPr/>
                            <a:t>[VALUE]</a:t>
                          </a:fld>
                          <a:endParaRPr lang="en-US"/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C-B377-4CFF-87E5-3C22AB54B533}"/>
                      </c:ext>
                    </c:extLst>
                  </c:dLbl>
                  <c:dLbl>
                    <c:idx val="7"/>
                    <c:layout>
                      <c:manualLayout>
                        <c:x val="-1.9849021306433151E-2"/>
                        <c:y val="-2.1880754722542549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600" b="0" i="0" u="none" strike="noStrike" kern="1200" baseline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defRPr>
                        </a:pPr>
                        <a:endParaRPr lang="en-US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layout>
                          <c:manualLayout>
                            <c:w val="8.0018446840942919E-2"/>
                            <c:h val="9.4344693041933811E-2"/>
                          </c:manualLayout>
                        </c15:layout>
                      </c:ext>
                      <c:ext xmlns:c16="http://schemas.microsoft.com/office/drawing/2014/chart" uri="{C3380CC4-5D6E-409C-BE32-E72D297353CC}">
                        <c16:uniqueId val="{00000004-B377-4CFF-87E5-3C22AB54B533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6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RT'!$O$91:$V$91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0.70740956540812738</c:v>
                      </c:pt>
                      <c:pt idx="1">
                        <c:v>0.53318169293946172</c:v>
                      </c:pt>
                      <c:pt idx="2">
                        <c:v>0.41432032530352603</c:v>
                      </c:pt>
                      <c:pt idx="3">
                        <c:v>0.29020425665661764</c:v>
                      </c:pt>
                      <c:pt idx="4">
                        <c:v>0.21774364857503681</c:v>
                      </c:pt>
                      <c:pt idx="5">
                        <c:v>0.17003854219523828</c:v>
                      </c:pt>
                      <c:pt idx="6">
                        <c:v>0.13615240196910794</c:v>
                      </c:pt>
                      <c:pt idx="7" formatCode="0.0%">
                        <c:v>0.35272149043530232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377-4CFF-87E5-3C22AB54B533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2"/>
          <c:order val="2"/>
          <c:tx>
            <c:strRef>
              <c:f>'Uncore dynamic - RT'!$M$87:$N$87</c:f>
              <c:strCache>
                <c:ptCount val="2"/>
                <c:pt idx="0">
                  <c:v>NT_Baseline</c:v>
                </c:pt>
                <c:pt idx="1">
                  <c:v>Tail Lat.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B9-40D4-8E16-06ED22E7D7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66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  <c:extLst xmlns:c15="http://schemas.microsoft.com/office/drawing/2012/chart"/>
            </c:strRef>
          </c:cat>
          <c:val>
            <c:numRef>
              <c:f>'Uncore dynamic - RT'!$O$87:$V$87</c:f>
              <c:numCache>
                <c:formatCode>0.0%</c:formatCode>
                <c:ptCount val="8"/>
                <c:pt idx="0">
                  <c:v>0.2183061412523204</c:v>
                </c:pt>
                <c:pt idx="1">
                  <c:v>1.0795088186773438E-2</c:v>
                </c:pt>
                <c:pt idx="2">
                  <c:v>1.1645965289313054E-2</c:v>
                </c:pt>
                <c:pt idx="3">
                  <c:v>2.935618879090196E-2</c:v>
                </c:pt>
                <c:pt idx="4">
                  <c:v>4.8242195267447996E-2</c:v>
                </c:pt>
                <c:pt idx="5">
                  <c:v>8.5767522855898948E-2</c:v>
                </c:pt>
                <c:pt idx="6">
                  <c:v>0.26323479174878539</c:v>
                </c:pt>
                <c:pt idx="7">
                  <c:v>9.5335413341634451E-2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B377-4CFF-87E5-3C22AB54B533}"/>
            </c:ext>
          </c:extLst>
        </c:ser>
        <c:ser>
          <c:idx val="5"/>
          <c:order val="5"/>
          <c:tx>
            <c:strRef>
              <c:f>'Uncore dynamic - RT'!$M$90:$N$90</c:f>
              <c:strCache>
                <c:ptCount val="2"/>
                <c:pt idx="0">
                  <c:v>NT_No_C6</c:v>
                </c:pt>
                <c:pt idx="1">
                  <c:v>Tail Lat.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  <c:extLst xmlns:c15="http://schemas.microsoft.com/office/drawing/2012/chart"/>
            </c:strRef>
          </c:cat>
          <c:val>
            <c:numRef>
              <c:f>'Uncore dynamic - RT'!$O$90:$V$90</c:f>
              <c:numCache>
                <c:formatCode>0.0%</c:formatCode>
                <c:ptCount val="8"/>
                <c:pt idx="0">
                  <c:v>-1.4237245150601208E-3</c:v>
                </c:pt>
                <c:pt idx="1">
                  <c:v>6.7047384113699815E-3</c:v>
                </c:pt>
                <c:pt idx="2">
                  <c:v>1.0973432603743727E-2</c:v>
                </c:pt>
                <c:pt idx="3">
                  <c:v>6.6926005019520507E-2</c:v>
                </c:pt>
                <c:pt idx="4">
                  <c:v>7.5004348246206609E-2</c:v>
                </c:pt>
                <c:pt idx="5">
                  <c:v>7.0882222812141404E-2</c:v>
                </c:pt>
                <c:pt idx="6">
                  <c:v>0.23126739324148404</c:v>
                </c:pt>
                <c:pt idx="7">
                  <c:v>6.5762059402772313E-2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9-B377-4CFF-87E5-3C22AB54B533}"/>
            </c:ext>
          </c:extLst>
        </c:ser>
        <c:ser>
          <c:idx val="8"/>
          <c:order val="8"/>
          <c:tx>
            <c:strRef>
              <c:f>'Uncore dynamic - RT'!$M$93:$N$93</c:f>
              <c:strCache>
                <c:ptCount val="2"/>
                <c:pt idx="0">
                  <c:v>NT_No_C1E,No_C6</c:v>
                </c:pt>
                <c:pt idx="1">
                  <c:v>Tail Lat.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1.5852404379106965E-3"/>
                  <c:y val="-5.8085861528372439E-2"/>
                </c:manualLayout>
              </c:layout>
              <c:tx>
                <c:rich>
                  <a:bodyPr/>
                  <a:lstStyle/>
                  <a:p>
                    <a:fld id="{580436D8-5E09-4D4E-A5C0-33AA4ACC9E93}" type="VALUE">
                      <a:rPr lang="en-US">
                        <a:solidFill>
                          <a:schemeClr val="accent2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B9-40D4-8E16-06ED22E7D7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'Uncore dynamic - RT'!$O$84:$V$84</c:f>
              <c:strCache>
                <c:ptCount val="8"/>
                <c:pt idx="0">
                  <c:v>10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300</c:v>
                </c:pt>
                <c:pt idx="5">
                  <c:v>400</c:v>
                </c:pt>
                <c:pt idx="6">
                  <c:v>500</c:v>
                </c:pt>
                <c:pt idx="7">
                  <c:v>Avg</c:v>
                </c:pt>
              </c:strCache>
              <c:extLst xmlns:c15="http://schemas.microsoft.com/office/drawing/2012/chart"/>
            </c:strRef>
          </c:cat>
          <c:val>
            <c:numRef>
              <c:f>'Uncore dynamic - RT'!$O$93:$V$93</c:f>
              <c:numCache>
                <c:formatCode>0.0%</c:formatCode>
                <c:ptCount val="8"/>
                <c:pt idx="0">
                  <c:v>-6.8282753515913619E-3</c:v>
                </c:pt>
                <c:pt idx="1">
                  <c:v>-7.706727765044441E-4</c:v>
                </c:pt>
                <c:pt idx="2">
                  <c:v>-1.8816642274721573E-4</c:v>
                </c:pt>
                <c:pt idx="3">
                  <c:v>-9.9999999991773336E-7</c:v>
                </c:pt>
                <c:pt idx="4">
                  <c:v>-1.0000000000000009E-2</c:v>
                </c:pt>
                <c:pt idx="5">
                  <c:v>-1.0000000000000009E-2</c:v>
                </c:pt>
                <c:pt idx="6">
                  <c:v>-1.0000000000000009E-2</c:v>
                </c:pt>
                <c:pt idx="7">
                  <c:v>-5.3983020786918523E-3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B-B377-4CFF-87E5-3C22AB54B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0601456"/>
        <c:axId val="71060408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'Uncore dynamic - RT'!$M$86:$N$86</c15:sqref>
                        </c15:formulaRef>
                      </c:ext>
                    </c:extLst>
                    <c:strCache>
                      <c:ptCount val="2"/>
                      <c:pt idx="0">
                        <c:v>NT_Baseline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6">
                        <a:lumMod val="75000"/>
                      </a:schemeClr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'Uncore dynamic - RT'!$O$86:$V$86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0.10996859373509749</c:v>
                      </c:pt>
                      <c:pt idx="1">
                        <c:v>1.5350770294956795E-2</c:v>
                      </c:pt>
                      <c:pt idx="2">
                        <c:v>1.2283735243564631E-2</c:v>
                      </c:pt>
                      <c:pt idx="3">
                        <c:v>1.1586573380543808E-2</c:v>
                      </c:pt>
                      <c:pt idx="4">
                        <c:v>1.2286140671003198E-2</c:v>
                      </c:pt>
                      <c:pt idx="5">
                        <c:v>2.5038459049658623E-2</c:v>
                      </c:pt>
                      <c:pt idx="6">
                        <c:v>4.3698969832483447E-2</c:v>
                      </c:pt>
                      <c:pt idx="7">
                        <c:v>3.2887606029615428E-2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B377-4CFF-87E5-3C22AB54B53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RT'!$M$89:$N$89</c15:sqref>
                        </c15:formulaRef>
                      </c:ext>
                    </c:extLst>
                    <c:strCache>
                      <c:ptCount val="2"/>
                      <c:pt idx="0">
                        <c:v>NT_No_C6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RT'!$O$89:$V$89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3.5600566923230659E-3</c:v>
                      </c:pt>
                      <c:pt idx="1">
                        <c:v>9.9778326239731152E-3</c:v>
                      </c:pt>
                      <c:pt idx="2">
                        <c:v>1.0535122736411218E-2</c:v>
                      </c:pt>
                      <c:pt idx="3">
                        <c:v>1.4639406487237383E-2</c:v>
                      </c:pt>
                      <c:pt idx="4">
                        <c:v>1.5353575016747723E-2</c:v>
                      </c:pt>
                      <c:pt idx="5">
                        <c:v>2.2584696782166125E-2</c:v>
                      </c:pt>
                      <c:pt idx="6">
                        <c:v>3.5312036340878983E-2</c:v>
                      </c:pt>
                      <c:pt idx="7">
                        <c:v>1.5994675239962515E-2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377-4CFF-87E5-3C22AB54B53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RT'!$M$92:$N$92</c15:sqref>
                        </c15:formulaRef>
                      </c:ext>
                    </c:extLst>
                    <c:strCache>
                      <c:ptCount val="2"/>
                      <c:pt idx="0">
                        <c:v>NT_No_C1E,No_C6</c:v>
                      </c:pt>
                      <c:pt idx="1">
                        <c:v>Avg Lat.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10"/>
                  <c:spPr>
                    <a:solidFill>
                      <a:schemeClr val="accent5">
                        <a:lumMod val="50000"/>
                      </a:schemeClr>
                    </a:solidFill>
                    <a:ln w="9525"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RT'!$O$84:$V$84</c15:sqref>
                        </c15:formulaRef>
                      </c:ext>
                    </c:extLst>
                    <c:strCache>
                      <c:ptCount val="8"/>
                      <c:pt idx="0">
                        <c:v>10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200</c:v>
                      </c:pt>
                      <c:pt idx="4">
                        <c:v>300</c:v>
                      </c:pt>
                      <c:pt idx="5">
                        <c:v>400</c:v>
                      </c:pt>
                      <c:pt idx="6">
                        <c:v>500</c:v>
                      </c:pt>
                      <c:pt idx="7">
                        <c:v>Avg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'Uncore dynamic - RT'!$O$92:$V$92</c15:sqref>
                        </c15:formulaRef>
                      </c:ext>
                    </c:extLst>
                    <c:numCache>
                      <c:formatCode>0.0%</c:formatCode>
                      <c:ptCount val="8"/>
                      <c:pt idx="0">
                        <c:v>-5.6722030711375826E-3</c:v>
                      </c:pt>
                      <c:pt idx="1">
                        <c:v>-9.458948164964287E-4</c:v>
                      </c:pt>
                      <c:pt idx="2">
                        <c:v>-5.9952038369304184E-4</c:v>
                      </c:pt>
                      <c:pt idx="3">
                        <c:v>1.4880952380946777E-4</c:v>
                      </c:pt>
                      <c:pt idx="4">
                        <c:v>-3.5690897184019743E-3</c:v>
                      </c:pt>
                      <c:pt idx="5">
                        <c:v>-3.2973446162825049E-3</c:v>
                      </c:pt>
                      <c:pt idx="6">
                        <c:v>-4.9500651324358991E-3</c:v>
                      </c:pt>
                      <c:pt idx="7">
                        <c:v>-2.697901173519709E-3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B377-4CFF-87E5-3C22AB54B533}"/>
                  </c:ext>
                </c:extLst>
              </c15:ser>
            </c15:filteredLineSeries>
          </c:ext>
        </c:extLst>
      </c:lineChart>
      <c:catAx>
        <c:axId val="815278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Request Rate (KQPS)</a:t>
                </a:r>
                <a:endParaRPr lang="en-CH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284016"/>
        <c:crosses val="autoZero"/>
        <c:auto val="1"/>
        <c:lblAlgn val="ctr"/>
        <c:lblOffset val="100"/>
        <c:noMultiLvlLbl val="0"/>
      </c:catAx>
      <c:valAx>
        <c:axId val="815284016"/>
        <c:scaling>
          <c:orientation val="minMax"/>
          <c:max val="0.890000000000000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4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Average Power Reduction (%)</a:t>
                </a:r>
                <a:endParaRPr lang="en-CH" dirty="0">
                  <a:solidFill>
                    <a:schemeClr val="bg1">
                      <a:lumMod val="8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5464207704942567E-3"/>
              <c:y val="0.10487470904295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400" b="0" i="0" u="none" strike="noStrike" kern="1200" baseline="0">
                  <a:solidFill>
                    <a:schemeClr val="bg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5278440"/>
        <c:crosses val="autoZero"/>
        <c:crossBetween val="between"/>
      </c:valAx>
      <c:valAx>
        <c:axId val="710604080"/>
        <c:scaling>
          <c:orientation val="minMax"/>
          <c:max val="0.39000000000000007"/>
          <c:min val="-5.000000000000001E-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Latency Reduction (%)</a:t>
                </a:r>
                <a:endParaRPr lang="en-CH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601456"/>
        <c:crosses val="max"/>
        <c:crossBetween val="between"/>
      </c:valAx>
      <c:catAx>
        <c:axId val="710601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060408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6.7089746951938381E-2"/>
          <c:y val="2.9415862400891659E-3"/>
          <c:w val="0.8854751159066645"/>
          <c:h val="8.0236593459482738E-2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6D439BF3-6316-40F5-8F10-980B46B5A86B}" type="datetimeFigureOut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35E676A0-33B1-4B4B-B1AA-B0B917FCAA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baseline="0" dirty="0"/>
              <a:t>Thanks for the introduction. </a:t>
            </a:r>
          </a:p>
          <a:p>
            <a:pPr>
              <a:lnSpc>
                <a:spcPct val="100000"/>
              </a:lnSpc>
            </a:pPr>
            <a:r>
              <a:rPr lang="en-US" sz="2400" b="0" baseline="0" dirty="0"/>
              <a:t>Good morning, everyone. </a:t>
            </a:r>
          </a:p>
          <a:p>
            <a:pPr>
              <a:lnSpc>
                <a:spcPct val="100000"/>
              </a:lnSpc>
            </a:pPr>
            <a:r>
              <a:rPr lang="en-US" sz="2400" b="0" baseline="0" dirty="0"/>
              <a:t>I will present our work </a:t>
            </a:r>
            <a:r>
              <a:rPr lang="en-US" sz="24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AgileWatts</a:t>
            </a:r>
            <a:r>
              <a:rPr lang="en-US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</a:t>
            </a:r>
            <a:r>
              <a:rPr lang="en-US" sz="2400" b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This work focuses on improving </a:t>
            </a:r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Core Idle Power States</a:t>
            </a:r>
            <a:r>
              <a:rPr lang="en-US" sz="2400" b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en-US" sz="2400" b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In the next talk, </a:t>
            </a:r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Georgia</a:t>
            </a:r>
            <a:r>
              <a:rPr lang="en-US" sz="2400" b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 will present our additional work </a:t>
            </a:r>
          </a:p>
          <a:p>
            <a:pPr>
              <a:lnSpc>
                <a:spcPct val="100000"/>
              </a:lnSpc>
            </a:pPr>
            <a:r>
              <a:rPr lang="en-US" sz="2400" b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that improves </a:t>
            </a:r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System Level Idle Power states 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0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the clocks and PLL are turned off </a:t>
            </a:r>
            <a:r>
              <a:rPr lang="en-US" b="1" dirty="0"/>
              <a:t>[END]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878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finally, the voltage is also turned-off </a:t>
            </a:r>
            <a:r>
              <a:rPr lang="en-US" b="1" dirty="0"/>
              <a:t>[END]</a:t>
            </a:r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969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7030A0"/>
                </a:solidFill>
              </a:rPr>
              <a:t>[CLICK]</a:t>
            </a:r>
            <a:endParaRPr lang="en-US" sz="3200" dirty="0"/>
          </a:p>
          <a:p>
            <a:r>
              <a:rPr lang="en-US" sz="3200" dirty="0"/>
              <a:t>C-states provide power and performance </a:t>
            </a:r>
            <a:r>
              <a:rPr lang="en-US" sz="3200" dirty="0">
                <a:solidFill>
                  <a:srgbClr val="7030A0"/>
                </a:solidFill>
              </a:rPr>
              <a:t>tradeoff </a:t>
            </a:r>
            <a:r>
              <a:rPr lang="en-US" sz="3200" b="1" dirty="0">
                <a:solidFill>
                  <a:srgbClr val="7030A0"/>
                </a:solidFill>
              </a:rPr>
              <a:t>[CLICK]</a:t>
            </a:r>
          </a:p>
          <a:p>
            <a:r>
              <a:rPr lang="en-US" sz="3200" dirty="0"/>
              <a:t>The higher the C-state number </a:t>
            </a:r>
            <a:r>
              <a:rPr lang="en-US" sz="3200" b="1" dirty="0">
                <a:solidFill>
                  <a:srgbClr val="7030A0"/>
                </a:solidFill>
              </a:rPr>
              <a:t>[CLICK]</a:t>
            </a:r>
            <a:endParaRPr lang="en-US" sz="3200" dirty="0"/>
          </a:p>
          <a:p>
            <a:pPr lvl="1"/>
            <a:r>
              <a:rPr lang="en-US" sz="2800" dirty="0"/>
              <a:t>The </a:t>
            </a:r>
            <a:r>
              <a:rPr lang="en-US" sz="2800" dirty="0">
                <a:solidFill>
                  <a:srgbClr val="00B050"/>
                </a:solidFill>
              </a:rPr>
              <a:t>lower its power consumption </a:t>
            </a:r>
            <a:r>
              <a:rPr lang="en-US" sz="2800" b="1" dirty="0">
                <a:solidFill>
                  <a:srgbClr val="7030A0"/>
                </a:solidFill>
              </a:rPr>
              <a:t>[CLICK]</a:t>
            </a:r>
            <a:endParaRPr lang="en-US" sz="2800" dirty="0">
              <a:solidFill>
                <a:srgbClr val="00B050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But the </a:t>
            </a:r>
            <a:r>
              <a:rPr lang="en-US" sz="2800" dirty="0">
                <a:solidFill>
                  <a:srgbClr val="C00000"/>
                </a:solidFill>
              </a:rPr>
              <a:t>longer the transition latency </a:t>
            </a:r>
            <a:r>
              <a:rPr lang="en-US" sz="2800" b="1" dirty="0">
                <a:solidFill>
                  <a:srgbClr val="7030A0"/>
                </a:solidFill>
              </a:rPr>
              <a:t>[CLICK]</a:t>
            </a:r>
            <a:endParaRPr lang="en-US" sz="2800" dirty="0">
              <a:solidFill>
                <a:srgbClr val="00B050"/>
              </a:solidFill>
            </a:endParaRPr>
          </a:p>
          <a:p>
            <a:pPr lvl="1"/>
            <a:endParaRPr lang="en-US" sz="2800" b="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During a C-state transition a core </a:t>
            </a:r>
            <a:r>
              <a:rPr lang="en-US" sz="3200" dirty="0">
                <a:solidFill>
                  <a:srgbClr val="FF0000"/>
                </a:solidFill>
              </a:rPr>
              <a:t>cannot be utilized,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</a:rPr>
              <a:t>Degrading</a:t>
            </a:r>
            <a:r>
              <a:rPr lang="en-US" sz="2800" dirty="0"/>
              <a:t> the performance of latency-sensitive applications </a:t>
            </a:r>
            <a:r>
              <a:rPr lang="en-US" sz="2800" b="1" dirty="0">
                <a:solidFill>
                  <a:srgbClr val="7030A0"/>
                </a:solidFill>
              </a:rPr>
              <a:t>[CLICK]</a:t>
            </a:r>
            <a:endParaRPr lang="en-US" sz="2800" dirty="0">
              <a:solidFill>
                <a:srgbClr val="00B050"/>
              </a:solidFill>
            </a:endParaRPr>
          </a:p>
          <a:p>
            <a:endParaRPr lang="en-US" sz="2800" dirty="0"/>
          </a:p>
          <a:p>
            <a:r>
              <a:rPr lang="en-US" sz="3200" dirty="0" err="1"/>
              <a:t>AgileWatts</a:t>
            </a:r>
            <a:r>
              <a:rPr lang="en-US" sz="3200" dirty="0"/>
              <a:t> tackles this problem with </a:t>
            </a:r>
            <a:r>
              <a:rPr lang="en-US" sz="3200" dirty="0">
                <a:solidFill>
                  <a:srgbClr val="00B050"/>
                </a:solidFill>
              </a:rPr>
              <a:t>C6A </a:t>
            </a:r>
            <a:r>
              <a:rPr lang="en-US" sz="3200" dirty="0"/>
              <a:t>C-state</a:t>
            </a:r>
          </a:p>
          <a:p>
            <a:r>
              <a:rPr lang="en-US" sz="2800" dirty="0"/>
              <a:t>Deep idle C-state with a nanosecond-scale transition latency </a:t>
            </a:r>
            <a:r>
              <a:rPr lang="en-US" sz="2800" b="1" dirty="0">
                <a:solidFill>
                  <a:srgbClr val="7030A0"/>
                </a:solidFill>
              </a:rPr>
              <a:t>[END]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254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We achieve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dirty="0"/>
              <a:t> goals with three key components: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Units Fast Power-Gating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>
              <a:solidFill>
                <a:schemeClr val="accent6"/>
              </a:solidFill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Cache Coherence and Sleep Mode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>
              <a:solidFill>
                <a:schemeClr val="accent5"/>
              </a:solidFill>
            </a:endParaRP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And C6A Power Management Flow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dirty="0">
              <a:solidFill>
                <a:schemeClr val="accent2"/>
              </a:solidFill>
            </a:endParaRP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060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We perform the following steps to achieve C6A 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222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C6A clock-gates most of the clocks and keeps the PLL On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771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b="1" dirty="0"/>
              <a:t>Next, it Power-gates </a:t>
            </a:r>
            <a:r>
              <a:rPr lang="en-US" sz="1800" dirty="0"/>
              <a:t>most of the core units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dirty="0"/>
              <a:t>And Retains the core </a:t>
            </a:r>
            <a:r>
              <a:rPr lang="en-US" sz="1800" b="1" dirty="0">
                <a:solidFill>
                  <a:schemeClr val="accent2"/>
                </a:solidFill>
              </a:rPr>
              <a:t>context in place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b="1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sz="1800" dirty="0"/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64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dirty="0">
                <a:solidFill>
                  <a:srgbClr val="00B0F0"/>
                </a:solidFill>
              </a:rPr>
              <a:t>It reduces the caches supply voltage using </a:t>
            </a:r>
            <a:r>
              <a:rPr lang="en-US" sz="1800" b="1" dirty="0">
                <a:solidFill>
                  <a:srgbClr val="00B0F0"/>
                </a:solidFill>
              </a:rPr>
              <a:t>sleep transistors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sz="1800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dirty="0"/>
              <a:t>And retains </a:t>
            </a:r>
            <a:r>
              <a:rPr lang="en-US" sz="1800" b="1" dirty="0">
                <a:solidFill>
                  <a:srgbClr val="66FF33"/>
                </a:solidFill>
              </a:rPr>
              <a:t>a logic active </a:t>
            </a:r>
            <a:r>
              <a:rPr lang="en-US" sz="1800" dirty="0"/>
              <a:t>to wake-up the caches to respond to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snoop requests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sz="1800" dirty="0"/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sz="1600" dirty="0">
              <a:solidFill>
                <a:schemeClr val="accent2"/>
              </a:solidFill>
            </a:endParaRP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28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 </a:t>
            </a:r>
            <a:r>
              <a:rPr lang="en-US" sz="1800" dirty="0"/>
              <a:t>to evaluate </a:t>
            </a:r>
            <a:r>
              <a:rPr lang="en-US" sz="1800" dirty="0" err="1"/>
              <a:t>AgileWatts</a:t>
            </a:r>
            <a:r>
              <a:rPr lang="en-US" sz="1800" dirty="0"/>
              <a:t>, we use an accurate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analytical power model</a:t>
            </a:r>
            <a:r>
              <a:rPr lang="en-US" sz="1800" dirty="0"/>
              <a:t>, calibrated against an Intel Skylake server and considering the performance penalty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1400" dirty="0"/>
          </a:p>
          <a:p>
            <a:r>
              <a:rPr lang="en-US" sz="1800" dirty="0"/>
              <a:t>We measure C-state residency and number of transitions using processor’s </a:t>
            </a:r>
            <a:r>
              <a:rPr lang="en-US" sz="1800" dirty="0">
                <a:solidFill>
                  <a:srgbClr val="00B0F0"/>
                </a:solidFill>
              </a:rPr>
              <a:t>residency reporting counters</a:t>
            </a:r>
            <a:r>
              <a:rPr lang="en-US" sz="1800" dirty="0"/>
              <a:t>. </a:t>
            </a:r>
          </a:p>
          <a:p>
            <a:r>
              <a:rPr lang="en-US" sz="1800" dirty="0"/>
              <a:t>We use the </a:t>
            </a:r>
            <a:r>
              <a:rPr lang="en-US" sz="1800" dirty="0">
                <a:solidFill>
                  <a:srgbClr val="7030A0"/>
                </a:solidFill>
              </a:rPr>
              <a:t>RAPL</a:t>
            </a:r>
            <a:r>
              <a:rPr lang="en-US" sz="1800" dirty="0"/>
              <a:t> interface to measure power consumption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/>
          </a:p>
          <a:p>
            <a:pPr marL="0" indent="0">
              <a:buNone/>
            </a:pPr>
            <a:endParaRPr lang="en-US" sz="1400" dirty="0"/>
          </a:p>
          <a:p>
            <a:endParaRPr lang="en-US" sz="1800" dirty="0"/>
          </a:p>
          <a:p>
            <a:r>
              <a:rPr lang="en-US" sz="1800" dirty="0"/>
              <a:t>We evaluate </a:t>
            </a:r>
            <a:r>
              <a:rPr lang="en-US" sz="1800" dirty="0" err="1"/>
              <a:t>AgileWatts</a:t>
            </a:r>
            <a:r>
              <a:rPr lang="en-US" sz="1800" dirty="0"/>
              <a:t> using three latency-critical workloads: </a:t>
            </a:r>
            <a:r>
              <a:rPr lang="en-US" sz="1800" dirty="0">
                <a:solidFill>
                  <a:srgbClr val="0066FF"/>
                </a:solidFill>
              </a:rPr>
              <a:t>Memcached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0066FF"/>
                </a:solidFill>
              </a:rPr>
              <a:t>Apache Kafka</a:t>
            </a:r>
            <a:r>
              <a:rPr lang="en-US" sz="1800" dirty="0"/>
              <a:t>, and </a:t>
            </a:r>
            <a:r>
              <a:rPr lang="en-US" sz="1800" dirty="0">
                <a:solidFill>
                  <a:srgbClr val="0066FF"/>
                </a:solidFill>
              </a:rPr>
              <a:t>MySQL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10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4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200" dirty="0" err="1"/>
              <a:t>AgileWatts</a:t>
            </a:r>
            <a:r>
              <a:rPr lang="en-US" sz="2200" dirty="0"/>
              <a:t> reduces the average power consumption by </a:t>
            </a:r>
            <a:r>
              <a:rPr lang="en-US" sz="2200" dirty="0">
                <a:solidFill>
                  <a:srgbClr val="0066FF"/>
                </a:solidFill>
              </a:rPr>
              <a:t>up to 38% </a:t>
            </a:r>
            <a:r>
              <a:rPr lang="en-US" sz="2200" dirty="0"/>
              <a:t>at low load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At high load, </a:t>
            </a:r>
            <a:r>
              <a:rPr lang="en-US" sz="1800" dirty="0" err="1"/>
              <a:t>AgileWatts</a:t>
            </a:r>
            <a:r>
              <a:rPr lang="en-US" sz="1800" dirty="0"/>
              <a:t> still provides </a:t>
            </a:r>
            <a:r>
              <a:rPr lang="en-US" sz="1800" dirty="0">
                <a:solidFill>
                  <a:schemeClr val="accent1"/>
                </a:solidFill>
              </a:rPr>
              <a:t>10% power savings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schemeClr val="accent1"/>
              </a:solidFill>
            </a:endParaRPr>
          </a:p>
          <a:p>
            <a:pPr lvl="1"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200" dirty="0" err="1"/>
              <a:t>AgileWatts</a:t>
            </a:r>
            <a:r>
              <a:rPr lang="en-US" sz="2200" dirty="0"/>
              <a:t> has less than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1.3 percent impact</a:t>
            </a:r>
            <a:r>
              <a:rPr lang="en-US" sz="2200" dirty="0"/>
              <a:t> on tail latency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2200" dirty="0"/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9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dirty="0">
                <a:solidFill>
                  <a:schemeClr val="accent2"/>
                </a:solidFill>
              </a:rPr>
              <a:t>[CLICK]</a:t>
            </a:r>
          </a:p>
          <a:p>
            <a:r>
              <a:rPr lang="en-US" sz="2400" dirty="0"/>
              <a:t>The load of user-facing applications is </a:t>
            </a:r>
            <a:r>
              <a:rPr lang="en-US" sz="2400" dirty="0">
                <a:solidFill>
                  <a:srgbClr val="7030A0"/>
                </a:solidFill>
              </a:rPr>
              <a:t>unpredictable</a:t>
            </a:r>
            <a:r>
              <a:rPr lang="en-US" sz="2400" dirty="0"/>
              <a:t> and </a:t>
            </a:r>
            <a:r>
              <a:rPr lang="en-US" sz="2400" dirty="0" err="1">
                <a:solidFill>
                  <a:srgbClr val="7030A0"/>
                </a:solidFill>
              </a:rPr>
              <a:t>bursty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with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microsecond-scale idleness – </a:t>
            </a:r>
          </a:p>
          <a:p>
            <a:r>
              <a:rPr lang="en-US" sz="2000" dirty="0"/>
              <a:t>as known as the </a:t>
            </a:r>
            <a:r>
              <a:rPr lang="en-US" sz="2100" i="1" dirty="0">
                <a:solidFill>
                  <a:schemeClr val="accent2"/>
                </a:solidFill>
              </a:rPr>
              <a:t>“Killer </a:t>
            </a:r>
            <a:r>
              <a:rPr lang="en-US" sz="2000" i="1" dirty="0">
                <a:solidFill>
                  <a:schemeClr val="accent2"/>
                </a:solidFill>
              </a:rPr>
              <a:t>microseconds” idleness </a:t>
            </a:r>
            <a:r>
              <a:rPr lang="en-US" sz="2000" b="1" i="0" dirty="0">
                <a:solidFill>
                  <a:schemeClr val="accent2"/>
                </a:solidFill>
              </a:rPr>
              <a:t>[CLICK]</a:t>
            </a:r>
          </a:p>
          <a:p>
            <a:endParaRPr lang="en-US" sz="2000" b="1" i="0" dirty="0">
              <a:solidFill>
                <a:schemeClr val="accent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dirty="0"/>
              <a:t>This load behavior </a:t>
            </a:r>
            <a:r>
              <a:rPr lang="en-US" sz="2400" dirty="0">
                <a:solidFill>
                  <a:srgbClr val="FF0000"/>
                </a:solidFill>
              </a:rPr>
              <a:t>prevents</a:t>
            </a:r>
            <a:r>
              <a:rPr lang="en-US" sz="2400" dirty="0"/>
              <a:t> CPU cores from entering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deep idle states </a:t>
            </a:r>
            <a:r>
              <a:rPr lang="en-US" sz="2400" dirty="0"/>
              <a:t>during idle periods,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limiting power savings when the CPU core is idle </a:t>
            </a:r>
            <a:r>
              <a:rPr lang="en-US" sz="2400" b="1" i="0" dirty="0">
                <a:solidFill>
                  <a:schemeClr val="accent2"/>
                </a:solidFill>
              </a:rPr>
              <a:t>[CLICK]</a:t>
            </a:r>
          </a:p>
          <a:p>
            <a:pPr>
              <a:buClr>
                <a:schemeClr val="tx1"/>
              </a:buClr>
            </a:pPr>
            <a:endParaRPr lang="en-US" sz="2400" dirty="0"/>
          </a:p>
          <a:p>
            <a:pPr lvl="1">
              <a:buClr>
                <a:schemeClr val="tx1"/>
              </a:buClr>
            </a:pPr>
            <a:r>
              <a:rPr lang="en-US" sz="1800" dirty="0"/>
              <a:t>A CPU core running Memcached </a:t>
            </a:r>
            <a:r>
              <a:rPr lang="en-US" sz="1800" dirty="0">
                <a:solidFill>
                  <a:srgbClr val="FF0000"/>
                </a:solidFill>
              </a:rPr>
              <a:t>never enters Deep idle state </a:t>
            </a:r>
            <a:r>
              <a:rPr lang="en-US" sz="1800" dirty="0"/>
              <a:t>when running at </a:t>
            </a:r>
            <a:r>
              <a:rPr lang="en-US" sz="1800" dirty="0">
                <a:solidFill>
                  <a:schemeClr val="accent1"/>
                </a:solidFill>
              </a:rPr>
              <a:t>20% or higher </a:t>
            </a:r>
            <a:r>
              <a:rPr lang="en-US" sz="1800" dirty="0"/>
              <a:t>load  </a:t>
            </a:r>
            <a:r>
              <a:rPr lang="en-US" sz="1800" b="1" i="0" dirty="0">
                <a:solidFill>
                  <a:schemeClr val="accent2"/>
                </a:solidFill>
              </a:rPr>
              <a:t>[CLICK]</a:t>
            </a:r>
          </a:p>
          <a:p>
            <a:pPr lvl="1">
              <a:buClr>
                <a:schemeClr val="tx1"/>
              </a:buClr>
            </a:pPr>
            <a:endParaRPr lang="en-US" sz="1800" dirty="0"/>
          </a:p>
          <a:p>
            <a:r>
              <a:rPr lang="en-US" sz="2400" dirty="0"/>
              <a:t>Idle states transition times can </a:t>
            </a:r>
            <a:r>
              <a:rPr lang="en-US" sz="2400" dirty="0">
                <a:solidFill>
                  <a:srgbClr val="C00000"/>
                </a:solidFill>
              </a:rPr>
              <a:t>increase tail latency </a:t>
            </a:r>
            <a:r>
              <a:rPr lang="en-US" sz="2400" dirty="0"/>
              <a:t>significantly </a:t>
            </a:r>
            <a:r>
              <a:rPr lang="en-US" sz="2400" b="1" i="0" dirty="0">
                <a:solidFill>
                  <a:schemeClr val="accent2"/>
                </a:solidFill>
              </a:rPr>
              <a:t>[CLICK]</a:t>
            </a:r>
          </a:p>
          <a:p>
            <a:endParaRPr lang="en-US" sz="2400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The tail latency of Memcached increases by up to </a:t>
            </a:r>
            <a:r>
              <a:rPr lang="en-US" sz="1800" dirty="0">
                <a:solidFill>
                  <a:srgbClr val="C00000"/>
                </a:solidFill>
              </a:rPr>
              <a:t>37%</a:t>
            </a:r>
            <a:r>
              <a:rPr lang="en-US" sz="1800" dirty="0"/>
              <a:t> when enabling Medium and Deep idle states  </a:t>
            </a:r>
            <a:r>
              <a:rPr lang="en-US" sz="1800" b="1" i="0" dirty="0">
                <a:solidFill>
                  <a:schemeClr val="accent2"/>
                </a:solidFill>
              </a:rPr>
              <a:t>[END]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067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Server vendors provide recommended system configurations, such as </a:t>
            </a:r>
            <a:r>
              <a:rPr lang="en-US" sz="1800" dirty="0">
                <a:solidFill>
                  <a:srgbClr val="7030A0"/>
                </a:solidFill>
              </a:rPr>
              <a:t>disabling</a:t>
            </a:r>
            <a:r>
              <a:rPr lang="en-US" sz="1800" dirty="0"/>
              <a:t> certain </a:t>
            </a:r>
            <a:r>
              <a:rPr lang="en-US" sz="1800" dirty="0">
                <a:solidFill>
                  <a:srgbClr val="7030A0"/>
                </a:solidFill>
              </a:rPr>
              <a:t>C-states </a:t>
            </a:r>
            <a:r>
              <a:rPr lang="en-US" sz="1800" dirty="0"/>
              <a:t>to increase system performance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or disabling </a:t>
            </a:r>
            <a:r>
              <a:rPr lang="en-US" sz="1800" dirty="0">
                <a:solidFill>
                  <a:schemeClr val="accent6"/>
                </a:solidFill>
              </a:rPr>
              <a:t>Turbo</a:t>
            </a:r>
            <a:r>
              <a:rPr lang="en-US" sz="1800" dirty="0"/>
              <a:t> Boost to reduce power consumption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We analyze three common configurations that </a:t>
            </a:r>
            <a:r>
              <a:rPr lang="en-US" sz="1800" i="1" dirty="0"/>
              <a:t>successively</a:t>
            </a:r>
            <a:r>
              <a:rPr lang="en-US" sz="1800" dirty="0"/>
              <a:t> disable </a:t>
            </a:r>
            <a:r>
              <a:rPr lang="en-US" sz="1800" dirty="0">
                <a:solidFill>
                  <a:schemeClr val="accent6"/>
                </a:solidFill>
              </a:rPr>
              <a:t>Turbo</a:t>
            </a:r>
            <a:r>
              <a:rPr lang="en-US" sz="1800" dirty="0"/>
              <a:t>,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>
                <a:solidFill>
                  <a:schemeClr val="accent4"/>
                </a:solidFill>
              </a:rPr>
              <a:t>C6</a:t>
            </a:r>
            <a:r>
              <a:rPr lang="en-US" sz="1800" dirty="0"/>
              <a:t>, and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C1E</a:t>
            </a:r>
            <a:r>
              <a:rPr lang="en-US" sz="1800" dirty="0"/>
              <a:t> in the baseline configuration.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accent6"/>
                </a:solidFill>
              </a:rPr>
              <a:t>So, we analyze: </a:t>
            </a:r>
            <a:endParaRPr lang="en-US" sz="1800" dirty="0"/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Turbo disabled,</a:t>
            </a:r>
            <a:r>
              <a:rPr lang="en-US" sz="1400" dirty="0">
                <a:solidFill>
                  <a:srgbClr val="0066FF"/>
                </a:solidFill>
              </a:rPr>
              <a:t> 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Turbo and C6 disabled,</a:t>
            </a:r>
            <a:r>
              <a:rPr lang="en-US" sz="1400" dirty="0">
                <a:solidFill>
                  <a:srgbClr val="0066FF"/>
                </a:solidFill>
              </a:rPr>
              <a:t> </a:t>
            </a:r>
            <a:r>
              <a:rPr lang="en-US" sz="1400" dirty="0"/>
              <a:t>and</a:t>
            </a:r>
            <a:r>
              <a:rPr lang="en-US" sz="1400" dirty="0">
                <a:solidFill>
                  <a:srgbClr val="0066FF"/>
                </a:solidFill>
              </a:rPr>
              <a:t>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/>
            </a:pPr>
            <a:r>
              <a:rPr lang="en-US" sz="1400" dirty="0">
                <a:solidFill>
                  <a:schemeClr val="accent1"/>
                </a:solidFill>
              </a:rPr>
              <a:t>Turbo, C6 and C1E disabled </a:t>
            </a:r>
            <a:r>
              <a:rPr lang="en-US" sz="1800" b="1" dirty="0"/>
              <a:t>[CLICK]</a:t>
            </a:r>
            <a:r>
              <a:rPr lang="en-US" sz="1800" dirty="0"/>
              <a:t>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4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endParaRPr lang="en-US" sz="1800" dirty="0"/>
          </a:p>
          <a:p>
            <a:pPr lvl="1">
              <a:lnSpc>
                <a:spcPct val="100000"/>
              </a:lnSpc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7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/>
              <a:t>AgileWatts</a:t>
            </a:r>
            <a:r>
              <a:rPr lang="en-US" sz="1800" dirty="0"/>
              <a:t> reduces average power consumption </a:t>
            </a:r>
            <a:r>
              <a:rPr lang="en-US" sz="1800" dirty="0">
                <a:solidFill>
                  <a:srgbClr val="0066FF"/>
                </a:solidFill>
              </a:rPr>
              <a:t>up to 71% </a:t>
            </a:r>
            <a:r>
              <a:rPr lang="en-US" sz="1800" dirty="0"/>
              <a:t>against all three tuned configurations 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The reason is that, in these workloads </a:t>
            </a:r>
            <a:r>
              <a:rPr lang="en-US" sz="1800" dirty="0" err="1"/>
              <a:t>AgileWatts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2"/>
                </a:solidFill>
              </a:rPr>
              <a:t>replaces the time </a:t>
            </a:r>
            <a:r>
              <a:rPr lang="en-US" sz="1800" dirty="0"/>
              <a:t>that other configurations spend </a:t>
            </a:r>
            <a:r>
              <a:rPr lang="en-US" sz="1800" dirty="0">
                <a:solidFill>
                  <a:schemeClr val="accent2"/>
                </a:solidFill>
              </a:rPr>
              <a:t>in C1 with C6A </a:t>
            </a:r>
            <a:r>
              <a:rPr lang="en-US" sz="1800" dirty="0"/>
              <a:t>C-state, which has much lower power consumption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998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r>
              <a:rPr lang="en-US" sz="1100" b="1" i="0" kern="1200" dirty="0">
                <a:solidFill>
                  <a:schemeClr val="accent4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lang="en-US" sz="1400" dirty="0" err="1"/>
              <a:t>AgileWatts</a:t>
            </a:r>
            <a:r>
              <a:rPr lang="en-US" sz="1400" dirty="0"/>
              <a:t> improves the performance by </a:t>
            </a:r>
            <a:r>
              <a:rPr lang="en-US" sz="1400" dirty="0">
                <a:solidFill>
                  <a:srgbClr val="0066FF"/>
                </a:solidFill>
              </a:rPr>
              <a:t>up to 26.3% </a:t>
            </a:r>
            <a:r>
              <a:rPr lang="en-US" sz="1400" dirty="0"/>
              <a:t>compared to </a:t>
            </a:r>
            <a:r>
              <a:rPr lang="en-US" sz="1400" dirty="0" err="1">
                <a:solidFill>
                  <a:schemeClr val="accent6"/>
                </a:solidFill>
              </a:rPr>
              <a:t>NO_Turbo_Baseline</a:t>
            </a:r>
            <a:r>
              <a:rPr lang="en-US" sz="1400" dirty="0">
                <a:solidFill>
                  <a:schemeClr val="accent6"/>
                </a:solidFill>
              </a:rPr>
              <a:t> </a:t>
            </a:r>
            <a:r>
              <a:rPr lang="en-US" sz="1400" dirty="0"/>
              <a:t>and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NO_Turbo_No_C6 </a:t>
            </a:r>
            <a:r>
              <a:rPr lang="en-US" sz="1800" dirty="0"/>
              <a:t>configurations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AgileWatts</a:t>
            </a:r>
            <a:r>
              <a:rPr lang="en-US" sz="1400" dirty="0"/>
              <a:t> only degrading the performance by up to </a:t>
            </a:r>
            <a:r>
              <a:rPr lang="en-US" sz="1400" dirty="0">
                <a:solidFill>
                  <a:schemeClr val="accent2"/>
                </a:solidFill>
              </a:rPr>
              <a:t>1%</a:t>
            </a:r>
            <a:r>
              <a:rPr lang="en-US" sz="1400" dirty="0"/>
              <a:t> compared to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No_Turbo_No_C6 and_No_C1E </a:t>
            </a:r>
            <a:r>
              <a:rPr lang="en-US" sz="1400" dirty="0"/>
              <a:t>configuration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CH" sz="2000" dirty="0">
              <a:effectLst/>
            </a:endParaRP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400" dirty="0"/>
          </a:p>
          <a:p>
            <a:pPr lvl="1">
              <a:lnSpc>
                <a:spcPct val="100000"/>
              </a:lnSpc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47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err="1">
                <a:solidFill>
                  <a:schemeClr val="tx1"/>
                </a:solidFill>
              </a:rPr>
              <a:t>AgileWatts</a:t>
            </a:r>
            <a:r>
              <a:rPr lang="en-US" sz="1400" b="1" dirty="0">
                <a:solidFill>
                  <a:schemeClr val="tx1"/>
                </a:solidFill>
              </a:rPr>
              <a:t> provides average and tail latencies </a:t>
            </a:r>
            <a:r>
              <a:rPr lang="en-US" sz="1400" b="1" dirty="0">
                <a:solidFill>
                  <a:srgbClr val="0066FF"/>
                </a:solidFill>
              </a:rPr>
              <a:t>comparable to the tuned configurations</a:t>
            </a:r>
            <a:r>
              <a:rPr lang="en-US" sz="1400" b="1" dirty="0">
                <a:solidFill>
                  <a:schemeClr val="tx1"/>
                </a:solidFill>
              </a:rPr>
              <a:t> that disable some power management features, while </a:t>
            </a:r>
            <a:r>
              <a:rPr lang="en-US" sz="1400" b="1" dirty="0">
                <a:solidFill>
                  <a:schemeClr val="accent6"/>
                </a:solidFill>
              </a:rPr>
              <a:t>reducing power significantly</a:t>
            </a:r>
          </a:p>
          <a:p>
            <a:pPr lvl="1">
              <a:lnSpc>
                <a:spcPct val="100000"/>
              </a:lnSpc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69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7030A0"/>
                </a:solidFill>
              </a:rPr>
              <a:t>There are other details in the paper </a:t>
            </a:r>
            <a:r>
              <a:rPr lang="en-US" sz="2400" b="1" dirty="0">
                <a:solidFill>
                  <a:srgbClr val="7030A0"/>
                </a:solidFill>
              </a:rPr>
              <a:t>[CLICK]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en-US" sz="2400" dirty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sv-S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9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Let me conclude my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[CLICK]</a:t>
            </a:r>
            <a:endParaRPr lang="en-US" sz="2000" dirty="0"/>
          </a:p>
          <a:p>
            <a:r>
              <a:rPr lang="en-US" sz="2000" dirty="0"/>
              <a:t>We introduced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2000" dirty="0"/>
              <a:t>, </a:t>
            </a:r>
            <a:r>
              <a:rPr lang="en-US" sz="2000" spc="-80" dirty="0"/>
              <a:t>a new deep C-state architecture that </a:t>
            </a:r>
            <a:r>
              <a:rPr lang="en-US" sz="2000" spc="-80" dirty="0">
                <a:solidFill>
                  <a:srgbClr val="0066FF"/>
                </a:solidFill>
              </a:rPr>
              <a:t>drastically reduces the transition latency</a:t>
            </a:r>
            <a:r>
              <a:rPr lang="en-US" sz="2000" spc="-80" dirty="0"/>
              <a:t>, </a:t>
            </a:r>
            <a:r>
              <a:rPr lang="en-US" sz="2000" dirty="0"/>
              <a:t>making deep C-states usable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[CLICK]</a:t>
            </a:r>
            <a:endParaRPr lang="en-US" sz="2000" dirty="0"/>
          </a:p>
          <a:p>
            <a:pPr lvl="1"/>
            <a:endParaRPr lang="en-US" sz="1600" dirty="0"/>
          </a:p>
          <a:p>
            <a:r>
              <a:rPr lang="en-US" sz="2000" dirty="0"/>
              <a:t>We showed that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2000" dirty="0"/>
              <a:t> architecture can be achieved </a:t>
            </a:r>
            <a:r>
              <a:rPr lang="en-US" sz="2000" spc="-80" dirty="0"/>
              <a:t>by leveraging agile power management techniques while r</a:t>
            </a:r>
            <a:r>
              <a:rPr lang="en-US" sz="2000" dirty="0"/>
              <a:t>etaining most of the </a:t>
            </a:r>
            <a:r>
              <a:rPr lang="en-US" sz="2000" dirty="0">
                <a:solidFill>
                  <a:srgbClr val="0066FF"/>
                </a:solidFill>
              </a:rPr>
              <a:t>power savings </a:t>
            </a:r>
            <a:r>
              <a:rPr lang="en-US" sz="2000" dirty="0"/>
              <a:t>of existing deep idle states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[CLICK]</a:t>
            </a:r>
            <a:endParaRPr lang="en-US" sz="2000" dirty="0"/>
          </a:p>
          <a:p>
            <a:pPr lvl="1"/>
            <a:endParaRPr lang="en-US" sz="1600" dirty="0"/>
          </a:p>
          <a:p>
            <a:pPr>
              <a:buClr>
                <a:schemeClr val="tx1"/>
              </a:buClr>
            </a:pP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spc="-80" dirty="0"/>
              <a:t>reduces the energy consumption of Memcached by </a:t>
            </a:r>
            <a:r>
              <a:rPr lang="en-US" sz="2000" spc="-80" dirty="0">
                <a:solidFill>
                  <a:schemeClr val="accent6"/>
                </a:solidFill>
              </a:rPr>
              <a:t>up to 71% </a:t>
            </a:r>
          </a:p>
          <a:p>
            <a:pPr>
              <a:buClr>
                <a:schemeClr val="tx1"/>
              </a:buClr>
            </a:pPr>
            <a:r>
              <a:rPr lang="en-US" sz="2000" spc="-80" dirty="0"/>
              <a:t>with up to 1% performance degradation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[CLICK]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endParaRPr lang="en-US" sz="1600" dirty="0"/>
          </a:p>
          <a:p>
            <a:pPr>
              <a:buClr>
                <a:schemeClr val="tx1"/>
              </a:buClr>
            </a:pP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2000" spc="-8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/>
              <a:t>is an effective approach to </a:t>
            </a:r>
            <a:r>
              <a:rPr lang="en-US" sz="2000" dirty="0">
                <a:solidFill>
                  <a:srgbClr val="00B050"/>
                </a:solidFill>
              </a:rPr>
              <a:t>improving energy consumption of </a:t>
            </a:r>
            <a:r>
              <a:rPr lang="en-US" sz="2000" spc="-80" dirty="0"/>
              <a:t>servers running </a:t>
            </a:r>
            <a:r>
              <a:rPr lang="en-US" sz="2000" spc="-80" dirty="0">
                <a:solidFill>
                  <a:srgbClr val="7030A0"/>
                </a:solidFill>
              </a:rPr>
              <a:t>latency-critical applications </a:t>
            </a:r>
            <a:r>
              <a:rPr lang="en-US" sz="2000" spc="-80" dirty="0"/>
              <a:t>by </a:t>
            </a:r>
            <a:r>
              <a:rPr lang="en-US" sz="2000" dirty="0"/>
              <a:t>enabling the server’s processor to enter deep energy-saving states </a:t>
            </a:r>
            <a:r>
              <a:rPr lang="en-US" sz="2000" dirty="0">
                <a:solidFill>
                  <a:srgbClr val="00B0F0"/>
                </a:solidFill>
              </a:rPr>
              <a:t>during short idle periods </a:t>
            </a:r>
            <a:r>
              <a:rPr lang="en-US" sz="2000" dirty="0"/>
              <a:t>with negligible performance impact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[CLICK]</a:t>
            </a:r>
            <a:endParaRPr lang="en-US" sz="2000" dirty="0"/>
          </a:p>
          <a:p>
            <a:pPr lvl="1"/>
            <a:endParaRPr lang="en-US" sz="1600" dirty="0"/>
          </a:p>
          <a:p>
            <a:r>
              <a:rPr lang="en-US" sz="2000" dirty="0"/>
              <a:t>We hope our work paves the way for improving the </a:t>
            </a:r>
            <a:r>
              <a:rPr lang="en-US" sz="2000" dirty="0">
                <a:solidFill>
                  <a:schemeClr val="accent2"/>
                </a:solidFill>
              </a:rPr>
              <a:t>energy proportional </a:t>
            </a:r>
            <a:r>
              <a:rPr lang="en-US" sz="2000" dirty="0"/>
              <a:t>of datacenter servers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[END]</a:t>
            </a:r>
            <a:endParaRPr lang="en-US" sz="2000" dirty="0"/>
          </a:p>
          <a:p>
            <a:endParaRPr lang="en-US" b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7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baseline="0" dirty="0"/>
              <a:t>Thanks for your attention. I will be happy to take questions </a:t>
            </a:r>
            <a:r>
              <a:rPr lang="en-US" sz="2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+mn-cs"/>
              </a:rPr>
              <a:t>[END]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98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high-end client processor is a system-on-chip that typically </a:t>
            </a:r>
            <a:r>
              <a:rPr lang="en-US" dirty="0">
                <a:solidFill>
                  <a:schemeClr val="accent6"/>
                </a:solidFill>
              </a:rPr>
              <a:t>integrates three main domains</a:t>
            </a:r>
            <a:r>
              <a:rPr lang="en-US" dirty="0"/>
              <a:t> into a single chip: </a:t>
            </a:r>
          </a:p>
          <a:p>
            <a:pPr lvl="1"/>
            <a:r>
              <a:rPr lang="en-US" dirty="0"/>
              <a:t>Compute (e.g., CPU cores and graphics engines)</a:t>
            </a:r>
          </a:p>
          <a:p>
            <a:pPr lvl="1"/>
            <a:r>
              <a:rPr lang="en-US" dirty="0"/>
              <a:t>IO </a:t>
            </a:r>
          </a:p>
          <a:p>
            <a:pPr lvl="1"/>
            <a:r>
              <a:rPr lang="en-US" dirty="0"/>
              <a:t>Memory system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We show the architecture used in recent Intel processors with a </a:t>
            </a:r>
            <a:r>
              <a:rPr lang="en-US" dirty="0">
                <a:solidFill>
                  <a:schemeClr val="accent1"/>
                </a:solidFill>
              </a:rPr>
              <a:t>focus on CPU cores</a:t>
            </a:r>
          </a:p>
          <a:p>
            <a:pPr lvl="1"/>
            <a:r>
              <a:rPr lang="en-US" dirty="0"/>
              <a:t>Each CPU core has </a:t>
            </a:r>
            <a:r>
              <a:rPr lang="en-US" dirty="0">
                <a:solidFill>
                  <a:srgbClr val="C00000"/>
                </a:solidFill>
              </a:rPr>
              <a:t>a power-gate </a:t>
            </a:r>
            <a:r>
              <a:rPr lang="en-US" dirty="0"/>
              <a:t>for the entire core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r>
              <a:rPr lang="en-US" dirty="0"/>
              <a:t>Package layout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An ungated </a:t>
            </a:r>
            <a:r>
              <a:rPr lang="en-US" dirty="0"/>
              <a:t>main voltage domain (</a:t>
            </a:r>
            <a:r>
              <a:rPr lang="en-US" dirty="0">
                <a:solidFill>
                  <a:srgbClr val="7030A0"/>
                </a:solidFill>
              </a:rPr>
              <a:t>V</a:t>
            </a:r>
            <a:r>
              <a:rPr lang="en-US" baseline="-25000" dirty="0">
                <a:solidFill>
                  <a:srgbClr val="7030A0"/>
                </a:solidFill>
              </a:rPr>
              <a:t>CU</a:t>
            </a:r>
            <a:r>
              <a:rPr lang="en-US" dirty="0"/>
              <a:t>)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Four power-gated </a:t>
            </a:r>
            <a:r>
              <a:rPr lang="en-US" dirty="0"/>
              <a:t>voltage domains (one for each CPU core, 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,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, </a:t>
            </a:r>
            <a:r>
              <a:rPr lang="en-US" dirty="0">
                <a:solidFill>
                  <a:srgbClr val="FF0066"/>
                </a:solidFill>
              </a:rPr>
              <a:t>V</a:t>
            </a:r>
            <a:r>
              <a:rPr lang="en-US" baseline="-25000" dirty="0">
                <a:solidFill>
                  <a:srgbClr val="FF0066"/>
                </a:solidFill>
              </a:rPr>
              <a:t>C2G</a:t>
            </a:r>
            <a:r>
              <a:rPr lang="en-US" dirty="0"/>
              <a:t>, and </a:t>
            </a:r>
            <a:r>
              <a:rPr lang="en-US" dirty="0">
                <a:solidFill>
                  <a:srgbClr val="FF6699"/>
                </a:solidFill>
              </a:rPr>
              <a:t>V</a:t>
            </a:r>
            <a:r>
              <a:rPr lang="en-US" baseline="-25000" dirty="0">
                <a:solidFill>
                  <a:srgbClr val="FF6699"/>
                </a:solidFill>
              </a:rPr>
              <a:t>C3G</a:t>
            </a:r>
            <a:r>
              <a:rPr lang="en-US" dirty="0"/>
              <a:t>)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 view of die and package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 ungated </a:t>
            </a:r>
            <a:r>
              <a:rPr lang="en-US" dirty="0"/>
              <a:t>main voltage domain (VCU) and two cores’ voltage domains (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 and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package’s </a:t>
            </a:r>
            <a:r>
              <a:rPr lang="en-US" dirty="0">
                <a:solidFill>
                  <a:srgbClr val="00B0F0"/>
                </a:solidFill>
              </a:rPr>
              <a:t>decoupling capacitors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dirty="0">
              <a:solidFill>
                <a:srgbClr val="00B0F0"/>
              </a:solidFill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348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Intel desktop processors that are prior to Skylake (e.g., Haswell, Broadwell) support </a:t>
            </a:r>
            <a:r>
              <a:rPr lang="en-US" sz="1800" dirty="0">
                <a:solidFill>
                  <a:schemeClr val="accent2"/>
                </a:solidFill>
              </a:rPr>
              <a:t>up to the package C7 state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>
              <a:solidFill>
                <a:schemeClr val="accent2"/>
              </a:solidFill>
            </a:endParaRPr>
          </a:p>
          <a:p>
            <a:pPr lvl="1"/>
            <a:endParaRPr lang="en-US" sz="1400" dirty="0">
              <a:solidFill>
                <a:schemeClr val="accent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1800" dirty="0"/>
              <a:t>Desktop’s energy efficiency benchmarks (</a:t>
            </a:r>
            <a:r>
              <a:rPr lang="en-US" sz="1800" dirty="0">
                <a:solidFill>
                  <a:schemeClr val="accent6"/>
                </a:solidFill>
              </a:rPr>
              <a:t>ENERGY STAR </a:t>
            </a:r>
            <a:r>
              <a:rPr lang="en-US" sz="1800" dirty="0"/>
              <a:t>&amp; </a:t>
            </a:r>
            <a:r>
              <a:rPr lang="en-US" sz="1800" dirty="0">
                <a:solidFill>
                  <a:srgbClr val="00B0F0"/>
                </a:solidFill>
              </a:rPr>
              <a:t>Intel Ready Mode Technology</a:t>
            </a:r>
            <a:r>
              <a:rPr lang="en-US" sz="1800" dirty="0"/>
              <a:t>) </a:t>
            </a:r>
          </a:p>
          <a:p>
            <a:pPr lvl="1"/>
            <a:r>
              <a:rPr lang="en-US" sz="1400" dirty="0"/>
              <a:t>Have large phases in which </a:t>
            </a:r>
            <a:r>
              <a:rPr lang="en-US" sz="1400" dirty="0">
                <a:solidFill>
                  <a:srgbClr val="0066FF"/>
                </a:solidFill>
              </a:rPr>
              <a:t>the processor is fully idle</a:t>
            </a:r>
          </a:p>
          <a:p>
            <a:pPr lvl="1"/>
            <a:r>
              <a:rPr lang="en-US" sz="1400" dirty="0"/>
              <a:t>Their average power consumption needs </a:t>
            </a:r>
            <a:r>
              <a:rPr lang="en-US" sz="1400" dirty="0">
                <a:solidFill>
                  <a:srgbClr val="0066FF"/>
                </a:solidFill>
              </a:rPr>
              <a:t>can be met with package C7 state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400" dirty="0">
              <a:solidFill>
                <a:srgbClr val="0066FF"/>
              </a:solidFill>
            </a:endParaRPr>
          </a:p>
          <a:p>
            <a:pPr lvl="1"/>
            <a:endParaRPr lang="en-US" sz="1400" dirty="0">
              <a:solidFill>
                <a:srgbClr val="0066FF"/>
              </a:solidFill>
            </a:endParaRPr>
          </a:p>
          <a:p>
            <a:r>
              <a:rPr lang="en-US" sz="1800" dirty="0"/>
              <a:t>The power consumption of package C7 is </a:t>
            </a:r>
            <a:r>
              <a:rPr lang="en-US" sz="1800" dirty="0">
                <a:solidFill>
                  <a:srgbClr val="FF0000"/>
                </a:solidFill>
              </a:rPr>
              <a:t>~3× higher</a:t>
            </a:r>
            <a:r>
              <a:rPr lang="en-US" sz="1800" dirty="0"/>
              <a:t> in DarkGates than in the baseline due to the additional cores leakage power</a:t>
            </a:r>
          </a:p>
          <a:p>
            <a:pPr lvl="1"/>
            <a:r>
              <a:rPr lang="en-US" sz="1400" dirty="0"/>
              <a:t>Since the </a:t>
            </a:r>
            <a:r>
              <a:rPr lang="en-US" sz="1400" dirty="0">
                <a:solidFill>
                  <a:srgbClr val="FF0000"/>
                </a:solidFill>
              </a:rPr>
              <a:t>voltage regulator is turned on</a:t>
            </a:r>
            <a:r>
              <a:rPr lang="en-US" sz="1400" dirty="0"/>
              <a:t> in package C7 state and the power-gates are bypassed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400" dirty="0"/>
          </a:p>
          <a:p>
            <a:pPr lvl="1"/>
            <a:endParaRPr lang="en-US" sz="1400" dirty="0"/>
          </a:p>
          <a:p>
            <a:r>
              <a:rPr lang="en-US" sz="1800" dirty="0"/>
              <a:t>To mitigate this issue, we extend the desktop systems with the </a:t>
            </a:r>
            <a:r>
              <a:rPr lang="en-US" sz="1800" dirty="0">
                <a:solidFill>
                  <a:schemeClr val="accent6"/>
                </a:solidFill>
              </a:rPr>
              <a:t>package C8 state</a:t>
            </a:r>
          </a:p>
          <a:p>
            <a:pPr lvl="1"/>
            <a:r>
              <a:rPr lang="en-US" sz="1400" dirty="0"/>
              <a:t>A deeper package C-state in which the voltage regulator of the </a:t>
            </a:r>
            <a:r>
              <a:rPr lang="en-US" sz="1400" dirty="0">
                <a:solidFill>
                  <a:srgbClr val="00B050"/>
                </a:solidFill>
              </a:rPr>
              <a:t>CPU cores is off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400" dirty="0">
              <a:solidFill>
                <a:srgbClr val="00B050"/>
              </a:solidFill>
            </a:endParaRP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481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Power-gate Bypassing technique is responsible for </a:t>
            </a:r>
            <a:r>
              <a:rPr lang="en-US" sz="2000" dirty="0">
                <a:solidFill>
                  <a:schemeClr val="accent2"/>
                </a:solidFill>
              </a:rPr>
              <a:t>reducing CPU cores’ voltage drop</a:t>
            </a:r>
            <a:r>
              <a:rPr lang="en-US" sz="2000" dirty="0"/>
              <a:t> in F</a:t>
            </a:r>
            <a:r>
              <a:rPr lang="en-US" sz="2000" baseline="-25000" dirty="0"/>
              <a:t>max</a:t>
            </a:r>
            <a:r>
              <a:rPr lang="en-US" sz="2000" dirty="0"/>
              <a:t>-constrained systems by </a:t>
            </a:r>
            <a:r>
              <a:rPr lang="en-US" sz="2000" dirty="0">
                <a:solidFill>
                  <a:schemeClr val="accent6"/>
                </a:solidFill>
              </a:rPr>
              <a:t>reducing system impedance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The technique uses the same Intel Skylake die to build: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008B95"/>
                </a:solidFill>
              </a:rPr>
              <a:t>Skylake-H</a:t>
            </a:r>
            <a:r>
              <a:rPr lang="en-US" sz="1600" dirty="0"/>
              <a:t> (high-end mobile) with the </a:t>
            </a:r>
            <a:r>
              <a:rPr lang="en-US" sz="1600" dirty="0">
                <a:solidFill>
                  <a:srgbClr val="008B95"/>
                </a:solidFill>
              </a:rPr>
              <a:t>power-gates enabled</a:t>
            </a:r>
            <a:r>
              <a:rPr lang="en-US" sz="1600" dirty="0"/>
              <a:t> and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225749"/>
                </a:solidFill>
              </a:rPr>
              <a:t>Skylake-S</a:t>
            </a:r>
            <a:r>
              <a:rPr lang="en-US" sz="1600" dirty="0"/>
              <a:t> (high-end desktop) that </a:t>
            </a:r>
            <a:r>
              <a:rPr lang="en-US" sz="1600" dirty="0">
                <a:solidFill>
                  <a:srgbClr val="225749"/>
                </a:solidFill>
              </a:rPr>
              <a:t>bypasses</a:t>
            </a:r>
            <a:r>
              <a:rPr lang="en-US" sz="1600" dirty="0"/>
              <a:t> the power-gates at the package level by </a:t>
            </a:r>
            <a:r>
              <a:rPr lang="en-US" sz="1600" dirty="0">
                <a:solidFill>
                  <a:srgbClr val="C00000"/>
                </a:solidFill>
              </a:rPr>
              <a:t>shorting gated and un-gated CPU core power domains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 This architecture is feasible since client processors typically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share the same die </a:t>
            </a:r>
            <a:r>
              <a:rPr lang="en-US" sz="2000" dirty="0"/>
              <a:t>between </a:t>
            </a:r>
            <a:r>
              <a:rPr lang="en-US" sz="2000" dirty="0">
                <a:solidFill>
                  <a:srgbClr val="008B95"/>
                </a:solidFill>
              </a:rPr>
              <a:t>Skylake-H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225749"/>
                </a:solidFill>
              </a:rPr>
              <a:t>Skylake-S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9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400" dirty="0"/>
          </a:p>
          <a:p>
            <a:r>
              <a:rPr lang="en-US" sz="1900" dirty="0"/>
              <a:t>To eliminate the </a:t>
            </a:r>
            <a:r>
              <a:rPr lang="en-US" sz="1900" i="1" dirty="0">
                <a:solidFill>
                  <a:schemeClr val="accent2"/>
                </a:solidFill>
              </a:rPr>
              <a:t>killer microseconds effect</a:t>
            </a:r>
            <a:r>
              <a:rPr lang="en-US" sz="1900" dirty="0">
                <a:solidFill>
                  <a:schemeClr val="accent2"/>
                </a:solidFill>
              </a:rPr>
              <a:t> </a:t>
            </a:r>
            <a:r>
              <a:rPr lang="en-US" sz="1900" dirty="0"/>
              <a:t>that prevent servers running latency critical application from </a:t>
            </a:r>
            <a:r>
              <a:rPr lang="en-US" sz="1900" dirty="0">
                <a:solidFill>
                  <a:schemeClr val="accent5"/>
                </a:solidFill>
              </a:rPr>
              <a:t>entering deep energy saving states, </a:t>
            </a:r>
            <a:r>
              <a:rPr lang="en-US" sz="1900" dirty="0"/>
              <a:t>we propose </a:t>
            </a:r>
            <a:r>
              <a:rPr lang="en-US" sz="19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1900" dirty="0"/>
              <a:t>: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endParaRPr lang="en-US" sz="1900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sz="1600" dirty="0"/>
              <a:t>A </a:t>
            </a:r>
            <a:r>
              <a:rPr lang="en-US" sz="1600" dirty="0">
                <a:solidFill>
                  <a:srgbClr val="00B050"/>
                </a:solidFill>
              </a:rPr>
              <a:t>Deep and Agile </a:t>
            </a:r>
            <a:r>
              <a:rPr lang="en-US" sz="1600" dirty="0"/>
              <a:t>low power state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/>
          </a:p>
          <a:p>
            <a:pPr lvl="1"/>
            <a:r>
              <a:rPr lang="en-US" sz="1600" dirty="0"/>
              <a:t>With Nanosecond-scale transition latency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/>
          </a:p>
          <a:p>
            <a:pPr lvl="1"/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900" dirty="0"/>
              <a:t>We design </a:t>
            </a:r>
            <a:r>
              <a:rPr lang="en-US" sz="19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1900" dirty="0"/>
              <a:t> with two design </a:t>
            </a:r>
            <a:r>
              <a:rPr lang="en-US" sz="1900" dirty="0">
                <a:solidFill>
                  <a:srgbClr val="7030A0"/>
                </a:solidFill>
              </a:rPr>
              <a:t>goals</a:t>
            </a:r>
            <a:r>
              <a:rPr lang="en-US" sz="1900" dirty="0"/>
              <a:t> in mind: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900" dirty="0"/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1800" dirty="0"/>
              <a:t>Drastically </a:t>
            </a:r>
            <a:r>
              <a:rPr lang="en-US" sz="1800" dirty="0">
                <a:solidFill>
                  <a:schemeClr val="accent6"/>
                </a:solidFill>
              </a:rPr>
              <a:t>reducing the transition latency</a:t>
            </a:r>
            <a:r>
              <a:rPr lang="en-US" sz="1800" dirty="0"/>
              <a:t> of deep core idle power states, making deep C-states usable 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endParaRPr lang="en-US" sz="1800" dirty="0"/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1800" dirty="0"/>
              <a:t>And Retaining most of the </a:t>
            </a:r>
            <a:r>
              <a:rPr lang="en-US" sz="1800" dirty="0">
                <a:solidFill>
                  <a:srgbClr val="0066FF"/>
                </a:solidFill>
              </a:rPr>
              <a:t>power savings </a:t>
            </a:r>
            <a:r>
              <a:rPr lang="en-US" sz="1800" dirty="0"/>
              <a:t>of deep idle states </a:t>
            </a:r>
            <a:r>
              <a:rPr lang="en-US" sz="1800" b="1" i="0" kern="1200" dirty="0">
                <a:solidFill>
                  <a:srgbClr val="ED7D31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/>
              <a:t>DarkGates improves real </a:t>
            </a:r>
            <a:r>
              <a:rPr lang="en-US" sz="2200" dirty="0">
                <a:solidFill>
                  <a:schemeClr val="accent6"/>
                </a:solidFill>
              </a:rPr>
              <a:t>system performance by up to 8.1% </a:t>
            </a:r>
            <a:r>
              <a:rPr lang="en-US" sz="2200" dirty="0"/>
              <a:t>(4.6% on average)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/>
              <a:t>The performance benefit of DarkGates is </a:t>
            </a:r>
            <a:r>
              <a:rPr lang="en-US" sz="2200" dirty="0">
                <a:solidFill>
                  <a:srgbClr val="0066FF"/>
                </a:solidFill>
              </a:rPr>
              <a:t>positively correlated with the performance scalability</a:t>
            </a:r>
            <a:r>
              <a:rPr lang="en-US" sz="2200" dirty="0"/>
              <a:t> of the running workload with CPU frequency 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200" dirty="0"/>
          </a:p>
          <a:p>
            <a:pPr lvl="1">
              <a:lnSpc>
                <a:spcPct val="100000"/>
              </a:lnSpc>
              <a:buClr>
                <a:schemeClr val="tx1"/>
              </a:buClr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Highly-scalable workloads </a:t>
            </a:r>
            <a:r>
              <a:rPr lang="en-US" sz="1800" dirty="0"/>
              <a:t>experience the highest performance gains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Workloads that are </a:t>
            </a:r>
            <a:r>
              <a:rPr lang="en-US" sz="1800" dirty="0">
                <a:solidFill>
                  <a:srgbClr val="C00000"/>
                </a:solidFill>
              </a:rPr>
              <a:t>heavily bottlenecked by main memory</a:t>
            </a:r>
            <a:r>
              <a:rPr lang="en-US" sz="1800" dirty="0"/>
              <a:t>, such as 410.bwaves and 433.milc, have almost no performance 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748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ENERGY STAR </a:t>
            </a:r>
            <a:r>
              <a:rPr lang="en-US" sz="2200" dirty="0"/>
              <a:t>and Intel </a:t>
            </a:r>
            <a:r>
              <a:rPr lang="en-US" sz="2200" dirty="0">
                <a:solidFill>
                  <a:schemeClr val="accent6"/>
                </a:solidFill>
              </a:rPr>
              <a:t>Ready Mode Technology (RMT) </a:t>
            </a:r>
            <a:r>
              <a:rPr lang="en-US" sz="2200" dirty="0"/>
              <a:t>efficiency workloads have fixed performance requirements and include long idle phases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sz="3600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2200" dirty="0"/>
              <a:t> 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2200" dirty="0"/>
              <a:t>DarkGates system reduces the average power consumption of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ENERGY STAR</a:t>
            </a:r>
            <a:r>
              <a:rPr lang="en-US" sz="2200" dirty="0"/>
              <a:t> and </a:t>
            </a:r>
            <a:r>
              <a:rPr lang="en-US" sz="2200" dirty="0">
                <a:solidFill>
                  <a:schemeClr val="accent6"/>
                </a:solidFill>
              </a:rPr>
              <a:t>RMT</a:t>
            </a:r>
            <a:r>
              <a:rPr lang="en-US" sz="2200" dirty="0"/>
              <a:t> by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33%</a:t>
            </a:r>
            <a:r>
              <a:rPr lang="en-US" sz="2200" dirty="0"/>
              <a:t> and </a:t>
            </a:r>
            <a:r>
              <a:rPr lang="en-US" sz="2200" dirty="0">
                <a:solidFill>
                  <a:schemeClr val="accent6"/>
                </a:solidFill>
              </a:rPr>
              <a:t>68%</a:t>
            </a:r>
            <a:r>
              <a:rPr lang="en-US" sz="2200" dirty="0"/>
              <a:t>, respectively, on the real Intel Skylake-S system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Compared to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baseline</a:t>
            </a:r>
            <a:r>
              <a:rPr lang="en-US" sz="1800" dirty="0"/>
              <a:t> where we limit the deepest package C-state to C7 (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DarkGates+C7</a:t>
            </a:r>
            <a:r>
              <a:rPr lang="en-US" sz="1800" dirty="0"/>
              <a:t>)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/>
          </a:p>
          <a:p>
            <a:pPr lvl="3"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2100" dirty="0"/>
              <a:t>The baseline system </a:t>
            </a:r>
            <a:r>
              <a:rPr lang="en-US" sz="2100" dirty="0">
                <a:solidFill>
                  <a:srgbClr val="FF0000"/>
                </a:solidFill>
              </a:rPr>
              <a:t>does not meet the target</a:t>
            </a:r>
            <a:r>
              <a:rPr lang="en-US" sz="2100" dirty="0"/>
              <a:t> power limit for both workloads 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100" dirty="0"/>
          </a:p>
          <a:p>
            <a:pPr lvl="2">
              <a:lnSpc>
                <a:spcPct val="100000"/>
              </a:lnSpc>
            </a:pPr>
            <a:endParaRPr lang="en-US" sz="1300" dirty="0"/>
          </a:p>
          <a:p>
            <a:pPr>
              <a:lnSpc>
                <a:spcPct val="100000"/>
              </a:lnSpc>
            </a:pPr>
            <a:r>
              <a:rPr lang="en-US" sz="2200" dirty="0"/>
              <a:t>The system </a:t>
            </a:r>
            <a:r>
              <a:rPr lang="en-US" sz="2200" dirty="0">
                <a:solidFill>
                  <a:srgbClr val="0066FF"/>
                </a:solidFill>
              </a:rPr>
              <a:t>without DarkGates </a:t>
            </a:r>
            <a:r>
              <a:rPr lang="en-US" sz="2200" dirty="0"/>
              <a:t>at the deepest package C-state of C7 shows </a:t>
            </a:r>
            <a:r>
              <a:rPr lang="en-US" sz="2200" dirty="0">
                <a:solidFill>
                  <a:srgbClr val="7030A0"/>
                </a:solidFill>
              </a:rPr>
              <a:t>higher power reduction </a:t>
            </a:r>
            <a:r>
              <a:rPr lang="en-US" sz="2200" dirty="0"/>
              <a:t>verses the system </a:t>
            </a:r>
            <a:r>
              <a:rPr lang="en-US" sz="2200" dirty="0">
                <a:solidFill>
                  <a:srgbClr val="00B0F0"/>
                </a:solidFill>
              </a:rPr>
              <a:t>with DarkGates </a:t>
            </a:r>
            <a:r>
              <a:rPr lang="en-US" sz="2200" dirty="0"/>
              <a:t>at the deepest package C-state of C8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When some of the cores are idle they consume leakage power in </a:t>
            </a:r>
            <a:r>
              <a:rPr lang="en-US" sz="1800" i="1" dirty="0">
                <a:solidFill>
                  <a:srgbClr val="00B0F0"/>
                </a:solidFill>
              </a:rPr>
              <a:t>DarkGates+C8</a:t>
            </a:r>
            <a:r>
              <a:rPr lang="en-US" sz="1900" dirty="0"/>
              <a:t>, but they are power-gated in</a:t>
            </a:r>
            <a:r>
              <a:rPr lang="en-US" sz="1800" i="1" dirty="0">
                <a:solidFill>
                  <a:srgbClr val="00B0F0"/>
                </a:solidFill>
              </a:rPr>
              <a:t> </a:t>
            </a:r>
            <a:r>
              <a:rPr lang="en-US" sz="1800" i="1" dirty="0">
                <a:solidFill>
                  <a:srgbClr val="0066FF"/>
                </a:solidFill>
              </a:rPr>
              <a:t>Non-DarkGates+C7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21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ENERGY STAR </a:t>
            </a:r>
            <a:r>
              <a:rPr lang="en-US" sz="2200" dirty="0"/>
              <a:t>and Intel </a:t>
            </a:r>
            <a:r>
              <a:rPr lang="en-US" sz="2200" dirty="0">
                <a:solidFill>
                  <a:schemeClr val="accent6"/>
                </a:solidFill>
              </a:rPr>
              <a:t>Ready Mode Technology (RMT) </a:t>
            </a:r>
            <a:r>
              <a:rPr lang="en-US" sz="2200" dirty="0"/>
              <a:t>efficiency workloads have fixed performance requirements and include long idle phases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CH" sz="3600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US" sz="2200" dirty="0"/>
              <a:t> 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2200" dirty="0"/>
              <a:t>DarkGates system reduces the average power consumption of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ENERGY STAR</a:t>
            </a:r>
            <a:r>
              <a:rPr lang="en-US" sz="2200" dirty="0"/>
              <a:t> and </a:t>
            </a:r>
            <a:r>
              <a:rPr lang="en-US" sz="2200" dirty="0">
                <a:solidFill>
                  <a:schemeClr val="accent6"/>
                </a:solidFill>
              </a:rPr>
              <a:t>RMT</a:t>
            </a:r>
            <a:r>
              <a:rPr lang="en-US" sz="2200" dirty="0"/>
              <a:t> by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33%</a:t>
            </a:r>
            <a:r>
              <a:rPr lang="en-US" sz="2200" dirty="0"/>
              <a:t> and </a:t>
            </a:r>
            <a:r>
              <a:rPr lang="en-US" sz="2200" dirty="0">
                <a:solidFill>
                  <a:schemeClr val="accent6"/>
                </a:solidFill>
              </a:rPr>
              <a:t>68%</a:t>
            </a:r>
            <a:r>
              <a:rPr lang="en-US" sz="2200" dirty="0"/>
              <a:t>, respectively, on the real Intel Skylake-S system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Compared to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baseline</a:t>
            </a:r>
            <a:r>
              <a:rPr lang="en-US" sz="1800" dirty="0"/>
              <a:t> where we limit the deepest package C-state to C7 (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DarkGates+C7</a:t>
            </a:r>
            <a:r>
              <a:rPr lang="en-US" sz="1800" dirty="0"/>
              <a:t>)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800" dirty="0"/>
          </a:p>
          <a:p>
            <a:pPr lvl="3"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2100" dirty="0"/>
              <a:t>The baseline system </a:t>
            </a:r>
            <a:r>
              <a:rPr lang="en-US" sz="2100" dirty="0">
                <a:solidFill>
                  <a:srgbClr val="FF0000"/>
                </a:solidFill>
              </a:rPr>
              <a:t>does not meet the target</a:t>
            </a:r>
            <a:r>
              <a:rPr lang="en-US" sz="2100" dirty="0"/>
              <a:t> power limit for both workloads 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100" dirty="0"/>
          </a:p>
          <a:p>
            <a:pPr lvl="2">
              <a:lnSpc>
                <a:spcPct val="100000"/>
              </a:lnSpc>
            </a:pPr>
            <a:endParaRPr lang="en-US" sz="1300" dirty="0"/>
          </a:p>
          <a:p>
            <a:pPr>
              <a:lnSpc>
                <a:spcPct val="100000"/>
              </a:lnSpc>
            </a:pPr>
            <a:r>
              <a:rPr lang="en-US" sz="2200" dirty="0"/>
              <a:t>The system </a:t>
            </a:r>
            <a:r>
              <a:rPr lang="en-US" sz="2200" dirty="0">
                <a:solidFill>
                  <a:srgbClr val="0066FF"/>
                </a:solidFill>
              </a:rPr>
              <a:t>without DarkGates </a:t>
            </a:r>
            <a:r>
              <a:rPr lang="en-US" sz="2200" dirty="0"/>
              <a:t>at the deepest package C-state of C7 shows </a:t>
            </a:r>
            <a:r>
              <a:rPr lang="en-US" sz="2200" dirty="0">
                <a:solidFill>
                  <a:srgbClr val="7030A0"/>
                </a:solidFill>
              </a:rPr>
              <a:t>higher power reduction </a:t>
            </a:r>
            <a:r>
              <a:rPr lang="en-US" sz="2200" dirty="0"/>
              <a:t>verses the system </a:t>
            </a:r>
            <a:r>
              <a:rPr lang="en-US" sz="2200" dirty="0">
                <a:solidFill>
                  <a:srgbClr val="00B0F0"/>
                </a:solidFill>
              </a:rPr>
              <a:t>with DarkGates </a:t>
            </a:r>
            <a:r>
              <a:rPr lang="en-US" sz="2200" dirty="0"/>
              <a:t>at the deepest package C-state of C8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When some of the cores are idle they consume leakage power in </a:t>
            </a:r>
            <a:r>
              <a:rPr lang="en-US" sz="1800" i="1" dirty="0">
                <a:solidFill>
                  <a:srgbClr val="00B0F0"/>
                </a:solidFill>
              </a:rPr>
              <a:t>DarkGates+C8</a:t>
            </a:r>
            <a:r>
              <a:rPr lang="en-US" sz="1900" dirty="0"/>
              <a:t>, but they are power-gated in</a:t>
            </a:r>
            <a:r>
              <a:rPr lang="en-US" sz="1800" i="1" dirty="0">
                <a:solidFill>
                  <a:srgbClr val="00B0F0"/>
                </a:solidFill>
              </a:rPr>
              <a:t> </a:t>
            </a:r>
            <a:r>
              <a:rPr lang="en-US" sz="1800" i="1" dirty="0">
                <a:solidFill>
                  <a:srgbClr val="0066FF"/>
                </a:solidFill>
              </a:rPr>
              <a:t>Non-DarkGates+C7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96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high-end client processor is a system-on-chip that typically </a:t>
            </a:r>
            <a:r>
              <a:rPr lang="en-US" dirty="0">
                <a:solidFill>
                  <a:schemeClr val="accent6"/>
                </a:solidFill>
              </a:rPr>
              <a:t>integrates three main domains</a:t>
            </a:r>
            <a:r>
              <a:rPr lang="en-US" dirty="0"/>
              <a:t> into a single chip: </a:t>
            </a:r>
          </a:p>
          <a:p>
            <a:pPr lvl="1"/>
            <a:r>
              <a:rPr lang="en-US" dirty="0"/>
              <a:t>Compute (e.g., CPU cores and graphics engines)</a:t>
            </a:r>
          </a:p>
          <a:p>
            <a:pPr lvl="1"/>
            <a:r>
              <a:rPr lang="en-US" dirty="0"/>
              <a:t>IO </a:t>
            </a:r>
          </a:p>
          <a:p>
            <a:pPr lvl="1"/>
            <a:r>
              <a:rPr lang="en-US" dirty="0"/>
              <a:t>Memory system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We show the architecture used in recent Intel processors with a </a:t>
            </a:r>
            <a:r>
              <a:rPr lang="en-US" dirty="0">
                <a:solidFill>
                  <a:schemeClr val="accent1"/>
                </a:solidFill>
              </a:rPr>
              <a:t>focus on CPU cores</a:t>
            </a:r>
          </a:p>
          <a:p>
            <a:pPr lvl="1"/>
            <a:r>
              <a:rPr lang="en-US" dirty="0"/>
              <a:t>Each CPU core has </a:t>
            </a:r>
            <a:r>
              <a:rPr lang="en-US" dirty="0">
                <a:solidFill>
                  <a:srgbClr val="C00000"/>
                </a:solidFill>
              </a:rPr>
              <a:t>a power-gate </a:t>
            </a:r>
            <a:r>
              <a:rPr lang="en-US" dirty="0"/>
              <a:t>for the entire core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r>
              <a:rPr lang="en-US" dirty="0"/>
              <a:t>Package layout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An ungated </a:t>
            </a:r>
            <a:r>
              <a:rPr lang="en-US" dirty="0"/>
              <a:t>main voltage domain (</a:t>
            </a:r>
            <a:r>
              <a:rPr lang="en-US" dirty="0">
                <a:solidFill>
                  <a:srgbClr val="7030A0"/>
                </a:solidFill>
              </a:rPr>
              <a:t>V</a:t>
            </a:r>
            <a:r>
              <a:rPr lang="en-US" baseline="-25000" dirty="0">
                <a:solidFill>
                  <a:srgbClr val="7030A0"/>
                </a:solidFill>
              </a:rPr>
              <a:t>CU</a:t>
            </a:r>
            <a:r>
              <a:rPr lang="en-US" dirty="0"/>
              <a:t>)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Four power-gated </a:t>
            </a:r>
            <a:r>
              <a:rPr lang="en-US" dirty="0"/>
              <a:t>voltage domains (one for each CPU core, 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,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, </a:t>
            </a:r>
            <a:r>
              <a:rPr lang="en-US" dirty="0">
                <a:solidFill>
                  <a:srgbClr val="FF0066"/>
                </a:solidFill>
              </a:rPr>
              <a:t>V</a:t>
            </a:r>
            <a:r>
              <a:rPr lang="en-US" baseline="-25000" dirty="0">
                <a:solidFill>
                  <a:srgbClr val="FF0066"/>
                </a:solidFill>
              </a:rPr>
              <a:t>C2G</a:t>
            </a:r>
            <a:r>
              <a:rPr lang="en-US" dirty="0"/>
              <a:t>, and </a:t>
            </a:r>
            <a:r>
              <a:rPr lang="en-US" dirty="0">
                <a:solidFill>
                  <a:srgbClr val="FF6699"/>
                </a:solidFill>
              </a:rPr>
              <a:t>V</a:t>
            </a:r>
            <a:r>
              <a:rPr lang="en-US" baseline="-25000" dirty="0">
                <a:solidFill>
                  <a:srgbClr val="FF6699"/>
                </a:solidFill>
              </a:rPr>
              <a:t>C3G</a:t>
            </a:r>
            <a:r>
              <a:rPr lang="en-US" dirty="0"/>
              <a:t>)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 view of die and package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 ungated </a:t>
            </a:r>
            <a:r>
              <a:rPr lang="en-US" dirty="0"/>
              <a:t>main voltage domain (VCU) and two cores’ voltage domains (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 and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package’s </a:t>
            </a:r>
            <a:r>
              <a:rPr lang="en-US" dirty="0">
                <a:solidFill>
                  <a:srgbClr val="00B0F0"/>
                </a:solidFill>
              </a:rPr>
              <a:t>decoupling capacitors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dirty="0">
              <a:solidFill>
                <a:srgbClr val="00B0F0"/>
              </a:solidFill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743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First, I will </a:t>
            </a:r>
            <a:r>
              <a:rPr lang="en-US" b="1" baseline="0" dirty="0"/>
              <a:t>give a</a:t>
            </a:r>
            <a:r>
              <a:rPr lang="en-US" baseline="0" dirty="0"/>
              <a:t> </a:t>
            </a:r>
            <a:r>
              <a:rPr lang="en-US" b="1" baseline="0" dirty="0"/>
              <a:t>high-level overview </a:t>
            </a:r>
            <a:r>
              <a:rPr lang="en-US" baseline="0" dirty="0"/>
              <a:t>of the talk </a:t>
            </a:r>
            <a:r>
              <a:rPr lang="en-US" b="1" baseline="0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>
              <a:solidFill>
                <a:schemeClr val="tx1"/>
              </a:solidFill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>
                <a:solidFill>
                  <a:srgbClr val="C00000"/>
                </a:solidFill>
                <a:cs typeface="Segoe UI" panose="020B0502040204020203" pitchFamily="34" charset="0"/>
              </a:rPr>
              <a:t> P</a:t>
            </a:r>
            <a:r>
              <a:rPr lang="en-US" sz="1900" b="1" dirty="0">
                <a:cs typeface="Segoe UI" panose="020B0502040204020203" pitchFamily="34" charset="0"/>
              </a:rPr>
              <a:t>ower-gates</a:t>
            </a:r>
            <a:r>
              <a:rPr lang="en-US" sz="1900" dirty="0">
                <a:cs typeface="Segoe UI" panose="020B0502040204020203" pitchFamily="34" charset="0"/>
              </a:rPr>
              <a:t> increase the system's </a:t>
            </a:r>
            <a:r>
              <a:rPr lang="en-US" sz="1900" dirty="0">
                <a:solidFill>
                  <a:srgbClr val="0066FF"/>
                </a:solidFill>
                <a:cs typeface="Segoe UI" panose="020B0502040204020203" pitchFamily="34" charset="0"/>
              </a:rPr>
              <a:t>power-delivery impedance </a:t>
            </a:r>
            <a:r>
              <a:rPr lang="en-US" sz="1900" dirty="0">
                <a:cs typeface="Segoe UI" panose="020B0502040204020203" pitchFamily="34" charset="0"/>
              </a:rPr>
              <a:t>and voltage </a:t>
            </a:r>
            <a:r>
              <a:rPr lang="en-US" sz="1900" dirty="0" err="1">
                <a:cs typeface="Segoe UI" panose="020B0502040204020203" pitchFamily="34" charset="0"/>
              </a:rPr>
              <a:t>guardband</a:t>
            </a:r>
            <a:r>
              <a:rPr lang="en-US" sz="1900" dirty="0">
                <a:cs typeface="Segoe UI" panose="020B0502040204020203" pitchFamily="34" charset="0"/>
              </a:rPr>
              <a:t>, limiting the system’s </a:t>
            </a:r>
            <a:r>
              <a:rPr lang="en-US" sz="1900" dirty="0">
                <a:solidFill>
                  <a:srgbClr val="C00000"/>
                </a:solidFill>
                <a:cs typeface="Segoe UI" panose="020B0502040204020203" pitchFamily="34" charset="0"/>
              </a:rPr>
              <a:t>maximum attainable voltage </a:t>
            </a:r>
            <a:r>
              <a:rPr lang="en-US" sz="1900" dirty="0">
                <a:cs typeface="Segoe UI" panose="020B0502040204020203" pitchFamily="34" charset="0"/>
              </a:rPr>
              <a:t>and, thus, the CPU core’s </a:t>
            </a:r>
            <a:r>
              <a:rPr lang="en-US" sz="1900" dirty="0">
                <a:solidFill>
                  <a:srgbClr val="C00000"/>
                </a:solidFill>
                <a:cs typeface="Segoe UI" panose="020B0502040204020203" pitchFamily="34" charset="0"/>
              </a:rPr>
              <a:t>maximum attainable frequency </a:t>
            </a:r>
            <a:r>
              <a:rPr lang="en-US" sz="2000" b="1" baseline="0" dirty="0"/>
              <a:t>[CLICK]  </a:t>
            </a:r>
            <a:endParaRPr lang="en-US" sz="1900" dirty="0">
              <a:cs typeface="Segoe UI" panose="020B0502040204020203" pitchFamily="34" charset="0"/>
            </a:endParaRPr>
          </a:p>
          <a:p>
            <a:endParaRPr lang="en-US" sz="500" dirty="0">
              <a:solidFill>
                <a:srgbClr val="0066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Our goal is to </a:t>
            </a:r>
            <a:r>
              <a:rPr lang="en-US" sz="1900" dirty="0">
                <a:cs typeface="Segoe UI" panose="020B0502040204020203" pitchFamily="34" charset="0"/>
              </a:rPr>
              <a:t>mitigate the power-gates’ performance loss for systems that are performance constrained by the CPU frequency, such as high-end desktops </a:t>
            </a:r>
            <a:r>
              <a:rPr lang="en-US" sz="2000" b="1" baseline="0" dirty="0"/>
              <a:t>[CLICK]</a:t>
            </a:r>
          </a:p>
          <a:p>
            <a:endParaRPr lang="en-US" sz="1900" dirty="0">
              <a:cs typeface="Segoe UI" panose="020B0502040204020203" pitchFamily="34" charset="0"/>
            </a:endParaRPr>
          </a:p>
          <a:p>
            <a:endParaRPr lang="en-US" sz="500" b="1" u="sng" dirty="0">
              <a:solidFill>
                <a:srgbClr val="7030A0"/>
              </a:solidFill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80" dirty="0">
                <a:solidFill>
                  <a:schemeClr val="accent2">
                    <a:lumMod val="75000"/>
                  </a:schemeClr>
                </a:solidFill>
                <a:cs typeface="Segoe UI" panose="020B0502040204020203" pitchFamily="34" charset="0"/>
              </a:rPr>
              <a:t>To this end we introduce DarkGates</a:t>
            </a:r>
            <a:r>
              <a:rPr lang="en-US" sz="2000" spc="-80" dirty="0">
                <a:cs typeface="Segoe UI" panose="020B0502040204020203" pitchFamily="34" charset="0"/>
              </a:rPr>
              <a:t>, a hybrid system architecture that is based on three key techniques </a:t>
            </a:r>
            <a:r>
              <a:rPr lang="en-US" sz="2000" b="1" baseline="0" dirty="0"/>
              <a:t>[CLICK]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b="1" spc="-80" dirty="0">
                <a:solidFill>
                  <a:schemeClr val="accent2">
                    <a:lumMod val="75000"/>
                  </a:schemeClr>
                </a:solidFill>
                <a:cs typeface="Segoe UI" panose="020B0502040204020203" pitchFamily="34" charset="0"/>
              </a:rPr>
              <a:t>DarkGates </a:t>
            </a:r>
            <a:r>
              <a:rPr lang="en-US" sz="1700" dirty="0">
                <a:solidFill>
                  <a:srgbClr val="0066FF"/>
                </a:solidFill>
              </a:rPr>
              <a:t>Bypasses on-chip power-gates </a:t>
            </a:r>
            <a:r>
              <a:rPr lang="en-US" sz="1700" dirty="0"/>
              <a:t>using package-level resources </a:t>
            </a:r>
            <a:r>
              <a:rPr lang="en-US" sz="1800" b="1" baseline="0" dirty="0"/>
              <a:t>[CLICK]</a:t>
            </a:r>
            <a:endParaRPr lang="en-US" sz="1700" dirty="0"/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700" dirty="0">
                <a:solidFill>
                  <a:srgbClr val="0066FF"/>
                </a:solidFill>
              </a:rPr>
              <a:t>Extends power management firmware </a:t>
            </a:r>
            <a:r>
              <a:rPr lang="en-US" sz="1700" dirty="0"/>
              <a:t>to support operation in bypass- and normal-mode </a:t>
            </a:r>
            <a:r>
              <a:rPr lang="en-US" sz="1800" b="1" baseline="0" dirty="0"/>
              <a:t>[CLICK]</a:t>
            </a:r>
            <a:endParaRPr lang="en-US" sz="1700" dirty="0"/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700" dirty="0">
                <a:solidFill>
                  <a:srgbClr val="0066FF"/>
                </a:solidFill>
              </a:rPr>
              <a:t>Enables deeper idle power states </a:t>
            </a:r>
            <a:r>
              <a:rPr lang="en-US" sz="1800" b="1" baseline="0" dirty="0"/>
              <a:t>[CLICK]</a:t>
            </a:r>
            <a:endParaRPr lang="en-US" sz="1700" dirty="0">
              <a:solidFill>
                <a:srgbClr val="0066FF"/>
              </a:solidFill>
            </a:endParaRPr>
          </a:p>
          <a:p>
            <a:endParaRPr lang="en-US" sz="500" dirty="0">
              <a:solidFill>
                <a:srgbClr val="0066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dirty="0"/>
              <a:t>We implement </a:t>
            </a:r>
            <a:r>
              <a:rPr lang="en-US" sz="1900" b="1" spc="-80" dirty="0">
                <a:solidFill>
                  <a:schemeClr val="accent2">
                    <a:lumMod val="75000"/>
                  </a:schemeClr>
                </a:solidFill>
                <a:cs typeface="Segoe UI" panose="020B0502040204020203" pitchFamily="34" charset="0"/>
              </a:rPr>
              <a:t>DarkGates</a:t>
            </a:r>
            <a:r>
              <a:rPr lang="en-US" sz="1900" b="1" dirty="0"/>
              <a:t> </a:t>
            </a:r>
            <a:r>
              <a:rPr lang="en-US" sz="1900" dirty="0"/>
              <a:t>on the </a:t>
            </a:r>
            <a:r>
              <a:rPr lang="en-US" sz="1900" spc="-51" dirty="0">
                <a:solidFill>
                  <a:srgbClr val="00B0F0"/>
                </a:solidFill>
                <a:cs typeface="Segoe UI" panose="020B0502040204020203" pitchFamily="34" charset="0"/>
              </a:rPr>
              <a:t>Intel Skylake</a:t>
            </a:r>
            <a:r>
              <a:rPr lang="en-US" sz="1900" dirty="0"/>
              <a:t> microprocessor for client devices and evaluate it using a wide variety of workloads: </a:t>
            </a:r>
            <a:r>
              <a:rPr lang="en-US" sz="2000" b="1" baseline="0" dirty="0"/>
              <a:t>[CLICK]</a:t>
            </a:r>
            <a:endParaRPr lang="en-US" sz="1900" dirty="0"/>
          </a:p>
          <a:p>
            <a:pPr marL="285744" lvl="1" indent="-285744">
              <a:buFontTx/>
              <a:buChar char="-"/>
            </a:pPr>
            <a:r>
              <a:rPr lang="en-US" sz="1800" spc="-80" dirty="0">
                <a:cs typeface="Segoe UI" panose="020B0502040204020203" pitchFamily="34" charset="0"/>
              </a:rPr>
              <a:t>DarkGates </a:t>
            </a:r>
            <a:r>
              <a:rPr lang="en-US" sz="1700" spc="-80" dirty="0">
                <a:cs typeface="Segoe UI" panose="020B0502040204020203" pitchFamily="34" charset="0"/>
              </a:rPr>
              <a:t>Improves the </a:t>
            </a:r>
            <a:r>
              <a:rPr lang="en-US" sz="1700" dirty="0">
                <a:solidFill>
                  <a:schemeClr val="accent4">
                    <a:lumMod val="75000"/>
                  </a:schemeClr>
                </a:solidFill>
                <a:cs typeface="Segoe UI" panose="020B0502040204020203" pitchFamily="34" charset="0"/>
              </a:rPr>
              <a:t>average performance </a:t>
            </a:r>
            <a:r>
              <a:rPr lang="en-US" sz="1700" spc="-80" dirty="0">
                <a:cs typeface="Segoe UI" panose="020B0502040204020203" pitchFamily="34" charset="0"/>
              </a:rPr>
              <a:t>of SPEC CPU2006 workloads across all thermal design power levels by </a:t>
            </a:r>
            <a:r>
              <a:rPr lang="en-US" sz="1700" spc="-31" dirty="0">
                <a:solidFill>
                  <a:srgbClr val="0066FF"/>
                </a:solidFill>
                <a:cs typeface="Segoe UI" panose="020B0502040204020203" pitchFamily="34" charset="0"/>
              </a:rPr>
              <a:t>4.2% to 5.3% </a:t>
            </a:r>
            <a:r>
              <a:rPr lang="en-US" sz="1700" spc="-80" dirty="0">
                <a:cs typeface="Segoe UI" panose="020B0502040204020203" pitchFamily="34" charset="0"/>
              </a:rPr>
              <a:t>on a real four-core Skylake system </a:t>
            </a:r>
            <a:r>
              <a:rPr lang="en-US" sz="1800" b="1" baseline="0" dirty="0"/>
              <a:t>[CLICK]</a:t>
            </a:r>
            <a:endParaRPr lang="en-US" sz="1700" spc="-80" dirty="0">
              <a:cs typeface="Segoe UI" panose="020B0502040204020203" pitchFamily="34" charset="0"/>
            </a:endParaRPr>
          </a:p>
          <a:p>
            <a:pPr marL="285744" lvl="1" indent="-285744">
              <a:buFontTx/>
              <a:buChar char="-"/>
            </a:pPr>
            <a:r>
              <a:rPr lang="en-US" sz="1700" spc="-80" dirty="0">
                <a:cs typeface="Segoe UI" panose="020B0502040204020203" pitchFamily="34" charset="0"/>
              </a:rPr>
              <a:t>Maintains</a:t>
            </a:r>
            <a:r>
              <a:rPr lang="en-US" sz="1700" spc="-31" dirty="0">
                <a:solidFill>
                  <a:schemeClr val="accent6"/>
                </a:solidFill>
                <a:cs typeface="Segoe UI" panose="020B0502040204020203" pitchFamily="34" charset="0"/>
              </a:rPr>
              <a:t> </a:t>
            </a:r>
            <a:r>
              <a:rPr lang="en-US" sz="1700" spc="-80" dirty="0">
                <a:cs typeface="Segoe UI" panose="020B0502040204020203" pitchFamily="34" charset="0"/>
              </a:rPr>
              <a:t>the</a:t>
            </a:r>
            <a:r>
              <a:rPr lang="en-US" sz="1700" spc="-31" dirty="0">
                <a:solidFill>
                  <a:schemeClr val="accent6"/>
                </a:solidFill>
                <a:cs typeface="Segoe UI" panose="020B0502040204020203" pitchFamily="34" charset="0"/>
              </a:rPr>
              <a:t> performance of 3DMark workloads </a:t>
            </a:r>
            <a:r>
              <a:rPr lang="en-US" sz="1700" spc="-80" dirty="0">
                <a:cs typeface="Segoe UI" panose="020B0502040204020203" pitchFamily="34" charset="0"/>
              </a:rPr>
              <a:t>for desktop systems with TDP greater than 45W. For a 35W-TDP desktop it experiences only a </a:t>
            </a:r>
            <a:r>
              <a:rPr lang="en-US" sz="1700" spc="-80" dirty="0">
                <a:solidFill>
                  <a:srgbClr val="0066FF"/>
                </a:solidFill>
                <a:cs typeface="Segoe UI" panose="020B0502040204020203" pitchFamily="34" charset="0"/>
              </a:rPr>
              <a:t>2% degradation </a:t>
            </a:r>
            <a:r>
              <a:rPr lang="en-US" sz="1800" b="1" baseline="0" dirty="0"/>
              <a:t>[CLICK]</a:t>
            </a:r>
            <a:endParaRPr lang="en-US" sz="1700" spc="-80" dirty="0">
              <a:solidFill>
                <a:srgbClr val="0066FF"/>
              </a:solidFill>
              <a:cs typeface="Segoe UI" panose="020B0502040204020203" pitchFamily="34" charset="0"/>
            </a:endParaRPr>
          </a:p>
          <a:p>
            <a:pPr marL="285744" lvl="1" indent="-285744">
              <a:buFontTx/>
              <a:buChar char="-"/>
            </a:pPr>
            <a:r>
              <a:rPr lang="en-US" sz="1700" spc="-80" dirty="0">
                <a:cs typeface="Segoe UI" panose="020B0502040204020203" pitchFamily="34" charset="0"/>
              </a:rPr>
              <a:t>Dark-Gates fulfills the requirements of the ENERGY STAR and the Intel Ready Mode energy efficiency benchmarks of desktop systems </a:t>
            </a:r>
            <a:r>
              <a:rPr lang="en-US" sz="1800" b="1" baseline="0" dirty="0"/>
              <a:t>[CLICK]</a:t>
            </a:r>
            <a:endParaRPr lang="en-US" sz="1700" spc="-80" dirty="0">
              <a:cs typeface="Segoe UI" panose="020B0502040204020203" pitchFamily="34" charset="0"/>
            </a:endParaRPr>
          </a:p>
          <a:p>
            <a:pPr marL="0" lvl="1"/>
            <a:endParaRPr lang="en-US" sz="500" spc="-80" dirty="0">
              <a:cs typeface="Segoe UI" panose="020B0502040204020203" pitchFamily="34" charset="0"/>
            </a:endParaRPr>
          </a:p>
          <a:p>
            <a:pPr marL="0" lvl="1"/>
            <a:r>
              <a:rPr lang="en-US" sz="19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We Conclude that </a:t>
            </a:r>
            <a:r>
              <a:rPr lang="en-US" sz="1900" spc="-80" dirty="0">
                <a:cs typeface="Segoe UI" panose="020B0502040204020203" pitchFamily="34" charset="0"/>
              </a:rPr>
              <a:t>DarkGates</a:t>
            </a:r>
            <a:r>
              <a:rPr lang="en-US" sz="1900" dirty="0"/>
              <a:t> is an effective approach to </a:t>
            </a:r>
            <a:r>
              <a:rPr lang="en-US" sz="1900" dirty="0">
                <a:solidFill>
                  <a:srgbClr val="00B050"/>
                </a:solidFill>
              </a:rPr>
              <a:t>improving energy consumption </a:t>
            </a:r>
            <a:r>
              <a:rPr lang="en-US" sz="1900" dirty="0"/>
              <a:t>and 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</a:rPr>
              <a:t>performance demands </a:t>
            </a:r>
            <a:r>
              <a:rPr lang="en-US" sz="1900" dirty="0"/>
              <a:t>across high-end heterogeneous client processors </a:t>
            </a:r>
            <a:r>
              <a:rPr lang="en-US" sz="1800" b="1" baseline="0" dirty="0"/>
              <a:t>[END]</a:t>
            </a:r>
            <a:endParaRPr lang="en-US" sz="1900" dirty="0">
              <a:solidFill>
                <a:schemeClr val="accent6">
                  <a:lumMod val="75000"/>
                </a:schemeClr>
              </a:solidFill>
              <a:cs typeface="Segoe UI" panose="020B0502040204020203" pitchFamily="34" charset="0"/>
            </a:endParaRPr>
          </a:p>
          <a:p>
            <a:pPr marL="285744" lvl="1" indent="-285744">
              <a:buFontTx/>
              <a:buChar char="-"/>
            </a:pPr>
            <a:endParaRPr lang="en-US" sz="1700" spc="-80" dirty="0">
              <a:cs typeface="Segoe UI" panose="020B0502040204020203" pitchFamily="34" charset="0"/>
            </a:endParaRPr>
          </a:p>
          <a:p>
            <a:endParaRPr lang="en-US" b="1" baseline="0" dirty="0"/>
          </a:p>
          <a:p>
            <a:endParaRPr lang="en-US" b="1" baseline="0" dirty="0"/>
          </a:p>
          <a:p>
            <a:endParaRPr lang="en-US" b="1" baseline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999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high-end client processor is a system-on-chip that typically </a:t>
            </a:r>
            <a:r>
              <a:rPr lang="en-US" dirty="0">
                <a:solidFill>
                  <a:schemeClr val="accent6"/>
                </a:solidFill>
              </a:rPr>
              <a:t>integrates three main domains</a:t>
            </a:r>
            <a:r>
              <a:rPr lang="en-US" dirty="0"/>
              <a:t> into a single chip: </a:t>
            </a:r>
          </a:p>
          <a:p>
            <a:pPr lvl="1"/>
            <a:r>
              <a:rPr lang="en-US" dirty="0"/>
              <a:t>Compute (e.g., CPU cores and graphics engines)</a:t>
            </a:r>
          </a:p>
          <a:p>
            <a:pPr lvl="1"/>
            <a:r>
              <a:rPr lang="en-US" dirty="0"/>
              <a:t>IO </a:t>
            </a:r>
          </a:p>
          <a:p>
            <a:pPr lvl="1"/>
            <a:r>
              <a:rPr lang="en-US" dirty="0"/>
              <a:t>Memory system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We show the architecture used in recent Intel processors with a </a:t>
            </a:r>
            <a:r>
              <a:rPr lang="en-US" dirty="0">
                <a:solidFill>
                  <a:schemeClr val="accent1"/>
                </a:solidFill>
              </a:rPr>
              <a:t>focus on CPU cores</a:t>
            </a:r>
          </a:p>
          <a:p>
            <a:pPr lvl="1"/>
            <a:r>
              <a:rPr lang="en-US" dirty="0"/>
              <a:t>Each CPU core has </a:t>
            </a:r>
            <a:r>
              <a:rPr lang="en-US" dirty="0">
                <a:solidFill>
                  <a:srgbClr val="C00000"/>
                </a:solidFill>
              </a:rPr>
              <a:t>a power-gate </a:t>
            </a:r>
            <a:r>
              <a:rPr lang="en-US" dirty="0"/>
              <a:t>for the entire core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r>
              <a:rPr lang="en-US" dirty="0"/>
              <a:t>Package layout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An ungated </a:t>
            </a:r>
            <a:r>
              <a:rPr lang="en-US" dirty="0"/>
              <a:t>main voltage domain (</a:t>
            </a:r>
            <a:r>
              <a:rPr lang="en-US" dirty="0">
                <a:solidFill>
                  <a:srgbClr val="7030A0"/>
                </a:solidFill>
              </a:rPr>
              <a:t>V</a:t>
            </a:r>
            <a:r>
              <a:rPr lang="en-US" baseline="-25000" dirty="0">
                <a:solidFill>
                  <a:srgbClr val="7030A0"/>
                </a:solidFill>
              </a:rPr>
              <a:t>CU</a:t>
            </a:r>
            <a:r>
              <a:rPr lang="en-US" dirty="0"/>
              <a:t>)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Four power-gated </a:t>
            </a:r>
            <a:r>
              <a:rPr lang="en-US" dirty="0"/>
              <a:t>voltage domains (one for each CPU core, 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,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, </a:t>
            </a:r>
            <a:r>
              <a:rPr lang="en-US" dirty="0">
                <a:solidFill>
                  <a:srgbClr val="FF0066"/>
                </a:solidFill>
              </a:rPr>
              <a:t>V</a:t>
            </a:r>
            <a:r>
              <a:rPr lang="en-US" baseline="-25000" dirty="0">
                <a:solidFill>
                  <a:srgbClr val="FF0066"/>
                </a:solidFill>
              </a:rPr>
              <a:t>C2G</a:t>
            </a:r>
            <a:r>
              <a:rPr lang="en-US" dirty="0"/>
              <a:t>, and </a:t>
            </a:r>
            <a:r>
              <a:rPr lang="en-US" dirty="0">
                <a:solidFill>
                  <a:srgbClr val="FF6699"/>
                </a:solidFill>
              </a:rPr>
              <a:t>V</a:t>
            </a:r>
            <a:r>
              <a:rPr lang="en-US" baseline="-25000" dirty="0">
                <a:solidFill>
                  <a:srgbClr val="FF6699"/>
                </a:solidFill>
              </a:rPr>
              <a:t>C3G</a:t>
            </a:r>
            <a:r>
              <a:rPr lang="en-US" dirty="0"/>
              <a:t>)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 view of die and package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 ungated </a:t>
            </a:r>
            <a:r>
              <a:rPr lang="en-US" dirty="0"/>
              <a:t>main voltage domain (VCU) and two cores’ voltage domains (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 and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package’s </a:t>
            </a:r>
            <a:r>
              <a:rPr lang="en-US" dirty="0">
                <a:solidFill>
                  <a:srgbClr val="00B0F0"/>
                </a:solidFill>
              </a:rPr>
              <a:t>decoupling capacitors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dirty="0">
              <a:solidFill>
                <a:srgbClr val="00B0F0"/>
              </a:solidFill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052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high-end client processor is a system-on-chip that typically </a:t>
            </a:r>
            <a:r>
              <a:rPr lang="en-US" dirty="0">
                <a:solidFill>
                  <a:schemeClr val="accent6"/>
                </a:solidFill>
              </a:rPr>
              <a:t>integrates three main domains</a:t>
            </a:r>
            <a:r>
              <a:rPr lang="en-US" dirty="0"/>
              <a:t> into a single chip: </a:t>
            </a:r>
          </a:p>
          <a:p>
            <a:pPr lvl="1"/>
            <a:r>
              <a:rPr lang="en-US" dirty="0"/>
              <a:t>Compute (e.g., CPU cores and graphics engines)</a:t>
            </a:r>
          </a:p>
          <a:p>
            <a:pPr lvl="1"/>
            <a:r>
              <a:rPr lang="en-US" dirty="0"/>
              <a:t>IO </a:t>
            </a:r>
          </a:p>
          <a:p>
            <a:pPr lvl="1"/>
            <a:r>
              <a:rPr lang="en-US" dirty="0"/>
              <a:t>Memory system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We show the architecture used in recent Intel processors with a </a:t>
            </a:r>
            <a:r>
              <a:rPr lang="en-US" dirty="0">
                <a:solidFill>
                  <a:schemeClr val="accent1"/>
                </a:solidFill>
              </a:rPr>
              <a:t>focus on CPU cores</a:t>
            </a:r>
          </a:p>
          <a:p>
            <a:pPr lvl="1"/>
            <a:r>
              <a:rPr lang="en-US" dirty="0"/>
              <a:t>Each CPU core has </a:t>
            </a:r>
            <a:r>
              <a:rPr lang="en-US" dirty="0">
                <a:solidFill>
                  <a:srgbClr val="C00000"/>
                </a:solidFill>
              </a:rPr>
              <a:t>a power-gate </a:t>
            </a:r>
            <a:r>
              <a:rPr lang="en-US" dirty="0"/>
              <a:t>for the entire core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r>
              <a:rPr lang="en-US" dirty="0"/>
              <a:t>Package layout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An ungated </a:t>
            </a:r>
            <a:r>
              <a:rPr lang="en-US" dirty="0"/>
              <a:t>main voltage domain (</a:t>
            </a:r>
            <a:r>
              <a:rPr lang="en-US" dirty="0">
                <a:solidFill>
                  <a:srgbClr val="7030A0"/>
                </a:solidFill>
              </a:rPr>
              <a:t>V</a:t>
            </a:r>
            <a:r>
              <a:rPr lang="en-US" baseline="-25000" dirty="0">
                <a:solidFill>
                  <a:srgbClr val="7030A0"/>
                </a:solidFill>
              </a:rPr>
              <a:t>CU</a:t>
            </a:r>
            <a:r>
              <a:rPr lang="en-US" dirty="0"/>
              <a:t>)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Four power-gated </a:t>
            </a:r>
            <a:r>
              <a:rPr lang="en-US" dirty="0"/>
              <a:t>voltage domains (one for each CPU core, 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,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, </a:t>
            </a:r>
            <a:r>
              <a:rPr lang="en-US" dirty="0">
                <a:solidFill>
                  <a:srgbClr val="FF0066"/>
                </a:solidFill>
              </a:rPr>
              <a:t>V</a:t>
            </a:r>
            <a:r>
              <a:rPr lang="en-US" baseline="-25000" dirty="0">
                <a:solidFill>
                  <a:srgbClr val="FF0066"/>
                </a:solidFill>
              </a:rPr>
              <a:t>C2G</a:t>
            </a:r>
            <a:r>
              <a:rPr lang="en-US" dirty="0"/>
              <a:t>, and </a:t>
            </a:r>
            <a:r>
              <a:rPr lang="en-US" dirty="0">
                <a:solidFill>
                  <a:srgbClr val="FF6699"/>
                </a:solidFill>
              </a:rPr>
              <a:t>V</a:t>
            </a:r>
            <a:r>
              <a:rPr lang="en-US" baseline="-25000" dirty="0">
                <a:solidFill>
                  <a:srgbClr val="FF6699"/>
                </a:solidFill>
              </a:rPr>
              <a:t>C3G</a:t>
            </a:r>
            <a:r>
              <a:rPr lang="en-US" dirty="0"/>
              <a:t>)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 view of die and package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 ungated </a:t>
            </a:r>
            <a:r>
              <a:rPr lang="en-US" dirty="0"/>
              <a:t>main voltage domain (VCU) and two cores’ voltage domains (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 and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package’s </a:t>
            </a:r>
            <a:r>
              <a:rPr lang="en-US" dirty="0">
                <a:solidFill>
                  <a:srgbClr val="00B0F0"/>
                </a:solidFill>
              </a:rPr>
              <a:t>decoupling capacitors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dirty="0">
              <a:solidFill>
                <a:srgbClr val="00B0F0"/>
              </a:solidFill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3639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high-end client processor is a system-on-chip that typically </a:t>
            </a:r>
            <a:r>
              <a:rPr lang="en-US" dirty="0">
                <a:solidFill>
                  <a:schemeClr val="accent6"/>
                </a:solidFill>
              </a:rPr>
              <a:t>integrates three main domains</a:t>
            </a:r>
            <a:r>
              <a:rPr lang="en-US" dirty="0"/>
              <a:t> into a single chip: </a:t>
            </a:r>
          </a:p>
          <a:p>
            <a:pPr lvl="1"/>
            <a:r>
              <a:rPr lang="en-US" dirty="0"/>
              <a:t>Compute (e.g., CPU cores and graphics engines)</a:t>
            </a:r>
          </a:p>
          <a:p>
            <a:pPr lvl="1"/>
            <a:r>
              <a:rPr lang="en-US" dirty="0"/>
              <a:t>IO </a:t>
            </a:r>
          </a:p>
          <a:p>
            <a:pPr lvl="1"/>
            <a:r>
              <a:rPr lang="en-US" dirty="0"/>
              <a:t>Memory system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We show the architecture used in recent Intel processors with a </a:t>
            </a:r>
            <a:r>
              <a:rPr lang="en-US" dirty="0">
                <a:solidFill>
                  <a:schemeClr val="accent1"/>
                </a:solidFill>
              </a:rPr>
              <a:t>focus on CPU cores</a:t>
            </a:r>
          </a:p>
          <a:p>
            <a:pPr lvl="1"/>
            <a:r>
              <a:rPr lang="en-US" dirty="0"/>
              <a:t>Each CPU core has </a:t>
            </a:r>
            <a:r>
              <a:rPr lang="en-US" dirty="0">
                <a:solidFill>
                  <a:srgbClr val="C00000"/>
                </a:solidFill>
              </a:rPr>
              <a:t>a power-gate </a:t>
            </a:r>
            <a:r>
              <a:rPr lang="en-US" dirty="0"/>
              <a:t>for the entire core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r>
              <a:rPr lang="en-US" dirty="0"/>
              <a:t>Package layout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An ungated </a:t>
            </a:r>
            <a:r>
              <a:rPr lang="en-US" dirty="0"/>
              <a:t>main voltage domain (</a:t>
            </a:r>
            <a:r>
              <a:rPr lang="en-US" dirty="0">
                <a:solidFill>
                  <a:srgbClr val="7030A0"/>
                </a:solidFill>
              </a:rPr>
              <a:t>V</a:t>
            </a:r>
            <a:r>
              <a:rPr lang="en-US" baseline="-25000" dirty="0">
                <a:solidFill>
                  <a:srgbClr val="7030A0"/>
                </a:solidFill>
              </a:rPr>
              <a:t>CU</a:t>
            </a:r>
            <a:r>
              <a:rPr lang="en-US" dirty="0"/>
              <a:t>)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Four power-gated </a:t>
            </a:r>
            <a:r>
              <a:rPr lang="en-US" dirty="0"/>
              <a:t>voltage domains (one for each CPU core, 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,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, </a:t>
            </a:r>
            <a:r>
              <a:rPr lang="en-US" dirty="0">
                <a:solidFill>
                  <a:srgbClr val="FF0066"/>
                </a:solidFill>
              </a:rPr>
              <a:t>V</a:t>
            </a:r>
            <a:r>
              <a:rPr lang="en-US" baseline="-25000" dirty="0">
                <a:solidFill>
                  <a:srgbClr val="FF0066"/>
                </a:solidFill>
              </a:rPr>
              <a:t>C2G</a:t>
            </a:r>
            <a:r>
              <a:rPr lang="en-US" dirty="0"/>
              <a:t>, and </a:t>
            </a:r>
            <a:r>
              <a:rPr lang="en-US" dirty="0">
                <a:solidFill>
                  <a:srgbClr val="FF6699"/>
                </a:solidFill>
              </a:rPr>
              <a:t>V</a:t>
            </a:r>
            <a:r>
              <a:rPr lang="en-US" baseline="-25000" dirty="0">
                <a:solidFill>
                  <a:srgbClr val="FF6699"/>
                </a:solidFill>
              </a:rPr>
              <a:t>C3G</a:t>
            </a:r>
            <a:r>
              <a:rPr lang="en-US" dirty="0"/>
              <a:t>)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 view of die and package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 ungated </a:t>
            </a:r>
            <a:r>
              <a:rPr lang="en-US" dirty="0"/>
              <a:t>main voltage domain (VCU) and two cores’ voltage domains (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 and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package’s </a:t>
            </a:r>
            <a:r>
              <a:rPr lang="en-US" dirty="0">
                <a:solidFill>
                  <a:srgbClr val="00B0F0"/>
                </a:solidFill>
              </a:rPr>
              <a:t>decoupling capacitors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dirty="0">
              <a:solidFill>
                <a:srgbClr val="00B0F0"/>
              </a:solidFill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0926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high-end client processor is a system-on-chip that typically </a:t>
            </a:r>
            <a:r>
              <a:rPr lang="en-US" dirty="0">
                <a:solidFill>
                  <a:schemeClr val="accent6"/>
                </a:solidFill>
              </a:rPr>
              <a:t>integrates three main domains</a:t>
            </a:r>
            <a:r>
              <a:rPr lang="en-US" dirty="0"/>
              <a:t> into a single chip: </a:t>
            </a:r>
          </a:p>
          <a:p>
            <a:pPr lvl="1"/>
            <a:r>
              <a:rPr lang="en-US" dirty="0"/>
              <a:t>Compute (e.g., CPU cores and graphics engines)</a:t>
            </a:r>
          </a:p>
          <a:p>
            <a:pPr lvl="1"/>
            <a:r>
              <a:rPr lang="en-US" dirty="0"/>
              <a:t>IO </a:t>
            </a:r>
          </a:p>
          <a:p>
            <a:pPr lvl="1"/>
            <a:r>
              <a:rPr lang="en-US" dirty="0"/>
              <a:t>Memory system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We show the architecture used in recent Intel processors with a </a:t>
            </a:r>
            <a:r>
              <a:rPr lang="en-US" dirty="0">
                <a:solidFill>
                  <a:schemeClr val="accent1"/>
                </a:solidFill>
              </a:rPr>
              <a:t>focus on CPU cores</a:t>
            </a:r>
          </a:p>
          <a:p>
            <a:pPr lvl="1"/>
            <a:r>
              <a:rPr lang="en-US" dirty="0"/>
              <a:t>Each CPU core has </a:t>
            </a:r>
            <a:r>
              <a:rPr lang="en-US" dirty="0">
                <a:solidFill>
                  <a:srgbClr val="C00000"/>
                </a:solidFill>
              </a:rPr>
              <a:t>a power-gate </a:t>
            </a:r>
            <a:r>
              <a:rPr lang="en-US" dirty="0"/>
              <a:t>for the entire core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r>
              <a:rPr lang="en-US" dirty="0"/>
              <a:t>Package layout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An ungated </a:t>
            </a:r>
            <a:r>
              <a:rPr lang="en-US" dirty="0"/>
              <a:t>main voltage domain (</a:t>
            </a:r>
            <a:r>
              <a:rPr lang="en-US" dirty="0">
                <a:solidFill>
                  <a:srgbClr val="7030A0"/>
                </a:solidFill>
              </a:rPr>
              <a:t>V</a:t>
            </a:r>
            <a:r>
              <a:rPr lang="en-US" baseline="-25000" dirty="0">
                <a:solidFill>
                  <a:srgbClr val="7030A0"/>
                </a:solidFill>
              </a:rPr>
              <a:t>CU</a:t>
            </a:r>
            <a:r>
              <a:rPr lang="en-US" dirty="0"/>
              <a:t>) 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Four power-gated </a:t>
            </a:r>
            <a:r>
              <a:rPr lang="en-US" dirty="0"/>
              <a:t>voltage domains (one for each CPU core, 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,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, </a:t>
            </a:r>
            <a:r>
              <a:rPr lang="en-US" dirty="0">
                <a:solidFill>
                  <a:srgbClr val="FF0066"/>
                </a:solidFill>
              </a:rPr>
              <a:t>V</a:t>
            </a:r>
            <a:r>
              <a:rPr lang="en-US" baseline="-25000" dirty="0">
                <a:solidFill>
                  <a:srgbClr val="FF0066"/>
                </a:solidFill>
              </a:rPr>
              <a:t>C2G</a:t>
            </a:r>
            <a:r>
              <a:rPr lang="en-US" dirty="0"/>
              <a:t>, and </a:t>
            </a:r>
            <a:r>
              <a:rPr lang="en-US" dirty="0">
                <a:solidFill>
                  <a:srgbClr val="FF6699"/>
                </a:solidFill>
              </a:rPr>
              <a:t>V</a:t>
            </a:r>
            <a:r>
              <a:rPr lang="en-US" baseline="-25000" dirty="0">
                <a:solidFill>
                  <a:srgbClr val="FF6699"/>
                </a:solidFill>
              </a:rPr>
              <a:t>C3G</a:t>
            </a:r>
            <a:r>
              <a:rPr lang="en-US" dirty="0"/>
              <a:t>)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 view of die and package showing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 ungated </a:t>
            </a:r>
            <a:r>
              <a:rPr lang="en-US" dirty="0"/>
              <a:t>main voltage domain (VCU) and two cores’ voltage domains (</a:t>
            </a:r>
            <a:r>
              <a:rPr lang="en-US" dirty="0">
                <a:solidFill>
                  <a:srgbClr val="FF6600"/>
                </a:solidFill>
              </a:rPr>
              <a:t>V</a:t>
            </a:r>
            <a:r>
              <a:rPr lang="en-US" baseline="-25000" dirty="0">
                <a:solidFill>
                  <a:srgbClr val="FF6600"/>
                </a:solidFill>
              </a:rPr>
              <a:t>C0G</a:t>
            </a:r>
            <a:r>
              <a:rPr lang="en-US" dirty="0"/>
              <a:t> and </a:t>
            </a:r>
            <a:r>
              <a:rPr lang="en-US" dirty="0">
                <a:solidFill>
                  <a:srgbClr val="FF9E00"/>
                </a:solidFill>
              </a:rPr>
              <a:t>V</a:t>
            </a:r>
            <a:r>
              <a:rPr lang="en-US" baseline="-25000" dirty="0">
                <a:solidFill>
                  <a:srgbClr val="FF9E00"/>
                </a:solidFill>
              </a:rPr>
              <a:t>C1G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package’s </a:t>
            </a:r>
            <a:r>
              <a:rPr lang="en-US" dirty="0">
                <a:solidFill>
                  <a:srgbClr val="00B0F0"/>
                </a:solidFill>
              </a:rPr>
              <a:t>decoupling capacitors </a:t>
            </a:r>
            <a:r>
              <a:rPr lang="en-US" sz="12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dirty="0">
              <a:solidFill>
                <a:srgbClr val="00B0F0"/>
              </a:solidFill>
            </a:endParaRPr>
          </a:p>
          <a:p>
            <a:endParaRPr lang="en-CH" dirty="0"/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45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Power-gate Bypassing technique is responsible for </a:t>
            </a:r>
            <a:r>
              <a:rPr lang="en-US" sz="2000" dirty="0">
                <a:solidFill>
                  <a:schemeClr val="accent2"/>
                </a:solidFill>
              </a:rPr>
              <a:t>reducing CPU cores’ voltage drop</a:t>
            </a:r>
            <a:r>
              <a:rPr lang="en-US" sz="2000" dirty="0"/>
              <a:t> in F</a:t>
            </a:r>
            <a:r>
              <a:rPr lang="en-US" sz="2000" baseline="-25000" dirty="0"/>
              <a:t>max</a:t>
            </a:r>
            <a:r>
              <a:rPr lang="en-US" sz="2000" dirty="0"/>
              <a:t>-constrained systems by </a:t>
            </a:r>
            <a:r>
              <a:rPr lang="en-US" sz="2000" dirty="0">
                <a:solidFill>
                  <a:schemeClr val="accent6"/>
                </a:solidFill>
              </a:rPr>
              <a:t>reducing system impedance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The technique uses the same Intel Skylake die to build: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008B95"/>
                </a:solidFill>
              </a:rPr>
              <a:t>Skylake-H</a:t>
            </a:r>
            <a:r>
              <a:rPr lang="en-US" sz="1600" dirty="0"/>
              <a:t> (high-end mobile) with the </a:t>
            </a:r>
            <a:r>
              <a:rPr lang="en-US" sz="1600" dirty="0">
                <a:solidFill>
                  <a:srgbClr val="008B95"/>
                </a:solidFill>
              </a:rPr>
              <a:t>power-gates enabled</a:t>
            </a:r>
            <a:r>
              <a:rPr lang="en-US" sz="1600" dirty="0"/>
              <a:t> and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225749"/>
                </a:solidFill>
              </a:rPr>
              <a:t>Skylake-S</a:t>
            </a:r>
            <a:r>
              <a:rPr lang="en-US" sz="1600" dirty="0"/>
              <a:t> (high-end desktop) that </a:t>
            </a:r>
            <a:r>
              <a:rPr lang="en-US" sz="1600" dirty="0">
                <a:solidFill>
                  <a:srgbClr val="225749"/>
                </a:solidFill>
              </a:rPr>
              <a:t>bypasses</a:t>
            </a:r>
            <a:r>
              <a:rPr lang="en-US" sz="1600" dirty="0"/>
              <a:t> the power-gates at the package level by </a:t>
            </a:r>
            <a:r>
              <a:rPr lang="en-US" sz="1600" dirty="0">
                <a:solidFill>
                  <a:srgbClr val="C00000"/>
                </a:solidFill>
              </a:rPr>
              <a:t>shorting gated and un-gated CPU core power domains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 This architecture is feasible since client processors typically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share the same die </a:t>
            </a:r>
            <a:r>
              <a:rPr lang="en-US" sz="2000" dirty="0"/>
              <a:t>between </a:t>
            </a:r>
            <a:r>
              <a:rPr lang="en-US" sz="2000" dirty="0">
                <a:solidFill>
                  <a:srgbClr val="008B95"/>
                </a:solidFill>
              </a:rPr>
              <a:t>Skylake-H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225749"/>
                </a:solidFill>
              </a:rPr>
              <a:t>Skylake-S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[CLICK]</a:t>
            </a:r>
          </a:p>
          <a:p>
            <a:r>
              <a:rPr lang="en-US" dirty="0"/>
              <a:t>Core C-states are </a:t>
            </a:r>
            <a:r>
              <a:rPr lang="en-US" dirty="0">
                <a:solidFill>
                  <a:schemeClr val="accent1"/>
                </a:solidFill>
              </a:rPr>
              <a:t>power saving states </a:t>
            </a:r>
            <a:r>
              <a:rPr lang="en-US" dirty="0"/>
              <a:t>enable the core to reduce its power consumption during idle periods </a:t>
            </a:r>
            <a:r>
              <a:rPr lang="en-US" b="1" dirty="0"/>
              <a:t>[CLICK]</a:t>
            </a:r>
          </a:p>
          <a:p>
            <a:endParaRPr lang="en-US" dirty="0"/>
          </a:p>
          <a:p>
            <a:r>
              <a:rPr lang="en-US" dirty="0"/>
              <a:t>Intel’s Skylake architecture offers four main Core C-state: </a:t>
            </a:r>
            <a:endParaRPr lang="en-US" b="1" dirty="0"/>
          </a:p>
          <a:p>
            <a:r>
              <a:rPr lang="en-US" sz="2800" b="1" dirty="0">
                <a:solidFill>
                  <a:schemeClr val="tx2"/>
                </a:solidFill>
              </a:rPr>
              <a:t>            </a:t>
            </a:r>
            <a:r>
              <a:rPr lang="en-US" sz="2800" dirty="0">
                <a:solidFill>
                  <a:schemeClr val="tx2"/>
                </a:solidFill>
              </a:rPr>
              <a:t>C0 </a:t>
            </a:r>
          </a:p>
          <a:p>
            <a:pPr lvl="1">
              <a:buClr>
                <a:schemeClr val="tx1"/>
              </a:buClr>
            </a:pPr>
            <a:r>
              <a:rPr lang="en-US" sz="2800" dirty="0">
                <a:solidFill>
                  <a:schemeClr val="accent2"/>
                </a:solidFill>
              </a:rPr>
              <a:t>C1 </a:t>
            </a:r>
          </a:p>
          <a:p>
            <a:pPr lvl="1">
              <a:buClr>
                <a:schemeClr val="tx1"/>
              </a:buClr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C1E </a:t>
            </a:r>
          </a:p>
          <a:p>
            <a:pPr lvl="1">
              <a:buClr>
                <a:schemeClr val="tx1"/>
              </a:buClr>
            </a:pPr>
            <a:r>
              <a:rPr lang="en-US" sz="2800" dirty="0">
                <a:solidFill>
                  <a:schemeClr val="accent1"/>
                </a:solidFill>
              </a:rPr>
              <a:t>C6 </a:t>
            </a:r>
            <a:r>
              <a:rPr lang="en-US" sz="2800" b="1" dirty="0"/>
              <a:t>[END]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7802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Power-gate Bypassing technique is responsible for </a:t>
            </a:r>
            <a:r>
              <a:rPr lang="en-US" sz="2000" dirty="0">
                <a:solidFill>
                  <a:schemeClr val="accent2"/>
                </a:solidFill>
              </a:rPr>
              <a:t>reducing CPU cores’ voltage drop</a:t>
            </a:r>
            <a:r>
              <a:rPr lang="en-US" sz="2000" dirty="0"/>
              <a:t> in F</a:t>
            </a:r>
            <a:r>
              <a:rPr lang="en-US" sz="2000" baseline="-25000" dirty="0"/>
              <a:t>max</a:t>
            </a:r>
            <a:r>
              <a:rPr lang="en-US" sz="2000" dirty="0"/>
              <a:t>-constrained systems by </a:t>
            </a:r>
            <a:r>
              <a:rPr lang="en-US" sz="2000" dirty="0">
                <a:solidFill>
                  <a:schemeClr val="accent6"/>
                </a:solidFill>
              </a:rPr>
              <a:t>reducing system impedance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The technique uses the same Intel Skylake die to build: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008B95"/>
                </a:solidFill>
              </a:rPr>
              <a:t>Skylake-H</a:t>
            </a:r>
            <a:r>
              <a:rPr lang="en-US" sz="1600" dirty="0"/>
              <a:t> (high-end mobile) with the </a:t>
            </a:r>
            <a:r>
              <a:rPr lang="en-US" sz="1600" dirty="0">
                <a:solidFill>
                  <a:srgbClr val="008B95"/>
                </a:solidFill>
              </a:rPr>
              <a:t>power-gates enabled</a:t>
            </a:r>
            <a:r>
              <a:rPr lang="en-US" sz="1600" dirty="0"/>
              <a:t> and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225749"/>
                </a:solidFill>
              </a:rPr>
              <a:t>Skylake-S</a:t>
            </a:r>
            <a:r>
              <a:rPr lang="en-US" sz="1600" dirty="0"/>
              <a:t> (high-end desktop) that </a:t>
            </a:r>
            <a:r>
              <a:rPr lang="en-US" sz="1600" dirty="0">
                <a:solidFill>
                  <a:srgbClr val="225749"/>
                </a:solidFill>
              </a:rPr>
              <a:t>bypasses</a:t>
            </a:r>
            <a:r>
              <a:rPr lang="en-US" sz="1600" dirty="0"/>
              <a:t> the power-gates at the package level by </a:t>
            </a:r>
            <a:r>
              <a:rPr lang="en-US" sz="1600" dirty="0">
                <a:solidFill>
                  <a:srgbClr val="C00000"/>
                </a:solidFill>
              </a:rPr>
              <a:t>shorting gated and un-gated CPU core power domains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 This architecture is feasible since client processors typically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share the same die </a:t>
            </a:r>
            <a:r>
              <a:rPr lang="en-US" sz="2000" dirty="0"/>
              <a:t>between </a:t>
            </a:r>
            <a:r>
              <a:rPr lang="en-US" sz="2000" dirty="0">
                <a:solidFill>
                  <a:srgbClr val="008B95"/>
                </a:solidFill>
              </a:rPr>
              <a:t>Skylake-H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225749"/>
                </a:solidFill>
              </a:rPr>
              <a:t>Skylake-S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111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Power-gate Bypassing technique is responsible for </a:t>
            </a:r>
            <a:r>
              <a:rPr lang="en-US" sz="2000" dirty="0">
                <a:solidFill>
                  <a:schemeClr val="accent2"/>
                </a:solidFill>
              </a:rPr>
              <a:t>reducing CPU cores’ voltage drop</a:t>
            </a:r>
            <a:r>
              <a:rPr lang="en-US" sz="2000" dirty="0"/>
              <a:t> in F</a:t>
            </a:r>
            <a:r>
              <a:rPr lang="en-US" sz="2000" baseline="-25000" dirty="0"/>
              <a:t>max</a:t>
            </a:r>
            <a:r>
              <a:rPr lang="en-US" sz="2000" dirty="0"/>
              <a:t>-constrained systems by </a:t>
            </a:r>
            <a:r>
              <a:rPr lang="en-US" sz="2000" dirty="0">
                <a:solidFill>
                  <a:schemeClr val="accent6"/>
                </a:solidFill>
              </a:rPr>
              <a:t>reducing system impedance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The technique uses the same Intel Skylake die to build: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008B95"/>
                </a:solidFill>
              </a:rPr>
              <a:t>Skylake-H</a:t>
            </a:r>
            <a:r>
              <a:rPr lang="en-US" sz="1600" dirty="0"/>
              <a:t> (high-end mobile) with the </a:t>
            </a:r>
            <a:r>
              <a:rPr lang="en-US" sz="1600" dirty="0">
                <a:solidFill>
                  <a:srgbClr val="008B95"/>
                </a:solidFill>
              </a:rPr>
              <a:t>power-gates enabled</a:t>
            </a:r>
            <a:r>
              <a:rPr lang="en-US" sz="1600" dirty="0"/>
              <a:t> and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225749"/>
                </a:solidFill>
              </a:rPr>
              <a:t>Skylake-S</a:t>
            </a:r>
            <a:r>
              <a:rPr lang="en-US" sz="1600" dirty="0"/>
              <a:t> (high-end desktop) that </a:t>
            </a:r>
            <a:r>
              <a:rPr lang="en-US" sz="1600" dirty="0">
                <a:solidFill>
                  <a:srgbClr val="225749"/>
                </a:solidFill>
              </a:rPr>
              <a:t>bypasses</a:t>
            </a:r>
            <a:r>
              <a:rPr lang="en-US" sz="1600" dirty="0"/>
              <a:t> the power-gates at the package level by </a:t>
            </a:r>
            <a:r>
              <a:rPr lang="en-US" sz="1600" dirty="0">
                <a:solidFill>
                  <a:srgbClr val="C00000"/>
                </a:solidFill>
              </a:rPr>
              <a:t>shorting gated and un-gated CPU core power domains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 This architecture is feasible since client processors typically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share the same die </a:t>
            </a:r>
            <a:r>
              <a:rPr lang="en-US" sz="2000" dirty="0"/>
              <a:t>between </a:t>
            </a:r>
            <a:r>
              <a:rPr lang="en-US" sz="2000" dirty="0">
                <a:solidFill>
                  <a:srgbClr val="008B95"/>
                </a:solidFill>
              </a:rPr>
              <a:t>Skylake-H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225749"/>
                </a:solidFill>
              </a:rPr>
              <a:t>Skylake-S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3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Power-gate Bypassing technique is responsible for </a:t>
            </a:r>
            <a:r>
              <a:rPr lang="en-US" sz="2000" dirty="0">
                <a:solidFill>
                  <a:schemeClr val="accent2"/>
                </a:solidFill>
              </a:rPr>
              <a:t>reducing CPU cores’ voltage drop</a:t>
            </a:r>
            <a:r>
              <a:rPr lang="en-US" sz="2000" dirty="0"/>
              <a:t> in F</a:t>
            </a:r>
            <a:r>
              <a:rPr lang="en-US" sz="2000" baseline="-25000" dirty="0"/>
              <a:t>max</a:t>
            </a:r>
            <a:r>
              <a:rPr lang="en-US" sz="2000" dirty="0"/>
              <a:t>-constrained systems by </a:t>
            </a:r>
            <a:r>
              <a:rPr lang="en-US" sz="2000" dirty="0">
                <a:solidFill>
                  <a:schemeClr val="accent6"/>
                </a:solidFill>
              </a:rPr>
              <a:t>reducing system impedance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The technique uses the same Intel Skylake die to build: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008B95"/>
                </a:solidFill>
              </a:rPr>
              <a:t>Skylake-H</a:t>
            </a:r>
            <a:r>
              <a:rPr lang="en-US" sz="1600" dirty="0"/>
              <a:t> (high-end mobile) with the </a:t>
            </a:r>
            <a:r>
              <a:rPr lang="en-US" sz="1600" dirty="0">
                <a:solidFill>
                  <a:srgbClr val="008B95"/>
                </a:solidFill>
              </a:rPr>
              <a:t>power-gates enabled</a:t>
            </a:r>
            <a:r>
              <a:rPr lang="en-US" sz="1600" dirty="0"/>
              <a:t> and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225749"/>
                </a:solidFill>
              </a:rPr>
              <a:t>Skylake-S</a:t>
            </a:r>
            <a:r>
              <a:rPr lang="en-US" sz="1600" dirty="0"/>
              <a:t> (high-end desktop) that </a:t>
            </a:r>
            <a:r>
              <a:rPr lang="en-US" sz="1600" dirty="0">
                <a:solidFill>
                  <a:srgbClr val="225749"/>
                </a:solidFill>
              </a:rPr>
              <a:t>bypasses</a:t>
            </a:r>
            <a:r>
              <a:rPr lang="en-US" sz="1600" dirty="0"/>
              <a:t> the power-gates at the package level by </a:t>
            </a:r>
            <a:r>
              <a:rPr lang="en-US" sz="1600" dirty="0">
                <a:solidFill>
                  <a:srgbClr val="C00000"/>
                </a:solidFill>
              </a:rPr>
              <a:t>shorting gated and un-gated CPU core power domains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 This architecture is feasible since client processors typically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share the same die </a:t>
            </a:r>
            <a:r>
              <a:rPr lang="en-US" sz="2000" dirty="0"/>
              <a:t>between </a:t>
            </a:r>
            <a:r>
              <a:rPr lang="en-US" sz="2000" dirty="0">
                <a:solidFill>
                  <a:srgbClr val="008B95"/>
                </a:solidFill>
              </a:rPr>
              <a:t>Skylake-H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225749"/>
                </a:solidFill>
              </a:rPr>
              <a:t>Skylake-S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48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Power-gate Bypassing technique is responsible for </a:t>
            </a:r>
            <a:r>
              <a:rPr lang="en-US" sz="2000" dirty="0">
                <a:solidFill>
                  <a:schemeClr val="accent2"/>
                </a:solidFill>
              </a:rPr>
              <a:t>reducing CPU cores’ voltage drop</a:t>
            </a:r>
            <a:r>
              <a:rPr lang="en-US" sz="2000" dirty="0"/>
              <a:t> in F</a:t>
            </a:r>
            <a:r>
              <a:rPr lang="en-US" sz="2000" baseline="-25000" dirty="0"/>
              <a:t>max</a:t>
            </a:r>
            <a:r>
              <a:rPr lang="en-US" sz="2000" dirty="0"/>
              <a:t>-constrained systems by </a:t>
            </a:r>
            <a:r>
              <a:rPr lang="en-US" sz="2000" dirty="0">
                <a:solidFill>
                  <a:schemeClr val="accent6"/>
                </a:solidFill>
              </a:rPr>
              <a:t>reducing system impedance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The technique uses the same Intel Skylake die to build: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008B95"/>
                </a:solidFill>
              </a:rPr>
              <a:t>Skylake-H</a:t>
            </a:r>
            <a:r>
              <a:rPr lang="en-US" sz="1600" dirty="0"/>
              <a:t> (high-end mobile) with the </a:t>
            </a:r>
            <a:r>
              <a:rPr lang="en-US" sz="1600" dirty="0">
                <a:solidFill>
                  <a:srgbClr val="008B95"/>
                </a:solidFill>
              </a:rPr>
              <a:t>power-gates enabled</a:t>
            </a:r>
            <a:r>
              <a:rPr lang="en-US" sz="1600" dirty="0"/>
              <a:t> and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dedicated package for </a:t>
            </a:r>
            <a:r>
              <a:rPr lang="en-US" sz="1600" dirty="0">
                <a:solidFill>
                  <a:srgbClr val="225749"/>
                </a:solidFill>
              </a:rPr>
              <a:t>Skylake-S</a:t>
            </a:r>
            <a:r>
              <a:rPr lang="en-US" sz="1600" dirty="0"/>
              <a:t> (high-end desktop) that </a:t>
            </a:r>
            <a:r>
              <a:rPr lang="en-US" sz="1600" dirty="0">
                <a:solidFill>
                  <a:srgbClr val="225749"/>
                </a:solidFill>
              </a:rPr>
              <a:t>bypasses</a:t>
            </a:r>
            <a:r>
              <a:rPr lang="en-US" sz="1600" dirty="0"/>
              <a:t> the power-gates at the package level by </a:t>
            </a:r>
            <a:r>
              <a:rPr lang="en-US" sz="1600" dirty="0">
                <a:solidFill>
                  <a:srgbClr val="C00000"/>
                </a:solidFill>
              </a:rPr>
              <a:t>shorting gated and un-gated CPU core power domains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16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 This architecture is feasible since client processors typically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share the same die </a:t>
            </a:r>
            <a:r>
              <a:rPr lang="en-US" sz="2000" dirty="0"/>
              <a:t>between </a:t>
            </a:r>
            <a:r>
              <a:rPr lang="en-US" sz="2000" dirty="0">
                <a:solidFill>
                  <a:srgbClr val="008B95"/>
                </a:solidFill>
              </a:rPr>
              <a:t>Skylake-H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225749"/>
                </a:solidFill>
              </a:rPr>
              <a:t>Skylake-S </a:t>
            </a:r>
            <a:r>
              <a:rPr lang="en-US" sz="1800" b="1" kern="1200" baseline="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[END]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516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/>
              <a:t>DarkGates improves real </a:t>
            </a:r>
            <a:r>
              <a:rPr lang="en-US" sz="2200" dirty="0">
                <a:solidFill>
                  <a:schemeClr val="accent6"/>
                </a:solidFill>
              </a:rPr>
              <a:t>system performance by up to 8.1% </a:t>
            </a:r>
            <a:r>
              <a:rPr lang="en-US" sz="2200" dirty="0"/>
              <a:t>(4.6% on average)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/>
              <a:t>The performance benefit of DarkGates is </a:t>
            </a:r>
            <a:r>
              <a:rPr lang="en-US" sz="2200" dirty="0">
                <a:solidFill>
                  <a:srgbClr val="0066FF"/>
                </a:solidFill>
              </a:rPr>
              <a:t>positively correlated with the performance scalability</a:t>
            </a:r>
            <a:r>
              <a:rPr lang="en-US" sz="2200" dirty="0"/>
              <a:t> of the running workload with CPU frequency 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200" dirty="0"/>
          </a:p>
          <a:p>
            <a:pPr lvl="1">
              <a:lnSpc>
                <a:spcPct val="100000"/>
              </a:lnSpc>
              <a:buClr>
                <a:schemeClr val="tx1"/>
              </a:buClr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Highly-scalable workloads </a:t>
            </a:r>
            <a:r>
              <a:rPr lang="en-US" sz="1800" dirty="0"/>
              <a:t>experience the highest performance gains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Workloads that are </a:t>
            </a:r>
            <a:r>
              <a:rPr lang="en-US" sz="1800" dirty="0">
                <a:solidFill>
                  <a:srgbClr val="C00000"/>
                </a:solidFill>
              </a:rPr>
              <a:t>heavily bottlenecked by main memory</a:t>
            </a:r>
            <a:r>
              <a:rPr lang="en-US" sz="1800" dirty="0"/>
              <a:t>, such as 410.bwaves and 433.milc, have almost no performance 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58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7030A0"/>
                </a:solidFill>
              </a:rPr>
              <a:t>There are other details in the paper, for example: </a:t>
            </a:r>
            <a:r>
              <a:rPr lang="en-US" sz="2400" b="1" dirty="0">
                <a:solidFill>
                  <a:srgbClr val="7030A0"/>
                </a:solidFill>
              </a:rPr>
              <a:t>[CLICK]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en-US" sz="2400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>
                <a:solidFill>
                  <a:srgbClr val="7030A0"/>
                </a:solidFill>
              </a:rPr>
              <a:t>Implementation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6"/>
                </a:solidFill>
              </a:rPr>
              <a:t>hardware cost </a:t>
            </a:r>
            <a:r>
              <a:rPr lang="en-US" sz="2400" dirty="0"/>
              <a:t>of: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Different processor chips’ </a:t>
            </a:r>
            <a:r>
              <a:rPr lang="en-US" sz="2000" dirty="0">
                <a:solidFill>
                  <a:srgbClr val="0066FF"/>
                </a:solidFill>
              </a:rPr>
              <a:t>packages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Power management </a:t>
            </a:r>
            <a:r>
              <a:rPr lang="en-US" sz="2000" dirty="0">
                <a:solidFill>
                  <a:srgbClr val="0066FF"/>
                </a:solidFill>
              </a:rPr>
              <a:t>flows in firmware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A deeper</a:t>
            </a:r>
            <a:r>
              <a:rPr lang="en-US" sz="2000" dirty="0">
                <a:solidFill>
                  <a:srgbClr val="0066FF"/>
                </a:solidFill>
              </a:rPr>
              <a:t> package C-states </a:t>
            </a:r>
            <a:r>
              <a:rPr lang="en-US" sz="2000" b="1" dirty="0">
                <a:solidFill>
                  <a:srgbClr val="7030A0"/>
                </a:solidFill>
              </a:rPr>
              <a:t>[CLICK]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DarkGates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tradeoffs </a:t>
            </a:r>
            <a:r>
              <a:rPr lang="en-US" sz="2400" dirty="0"/>
              <a:t>and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drawbacks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000" dirty="0"/>
              <a:t>Lifetime </a:t>
            </a:r>
            <a:r>
              <a:rPr lang="en-US" sz="2000" dirty="0">
                <a:solidFill>
                  <a:srgbClr val="C00000"/>
                </a:solidFill>
              </a:rPr>
              <a:t>reliability</a:t>
            </a:r>
            <a:r>
              <a:rPr lang="en-US" sz="2000" dirty="0"/>
              <a:t> effect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000" dirty="0"/>
              <a:t>Performance of </a:t>
            </a:r>
            <a:r>
              <a:rPr lang="en-US" sz="2000" dirty="0">
                <a:solidFill>
                  <a:srgbClr val="C00000"/>
                </a:solidFill>
              </a:rPr>
              <a:t>power-limited </a:t>
            </a:r>
            <a:r>
              <a:rPr lang="en-US" sz="2000" dirty="0"/>
              <a:t>processor scenarios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C00000"/>
                </a:solidFill>
              </a:rPr>
              <a:t>Separate designs </a:t>
            </a:r>
            <a:r>
              <a:rPr lang="en-US" sz="2000" dirty="0"/>
              <a:t>for different target segments </a:t>
            </a:r>
            <a:r>
              <a:rPr lang="en-US" sz="2000" b="1" dirty="0">
                <a:solidFill>
                  <a:srgbClr val="7030A0"/>
                </a:solidFill>
              </a:rPr>
              <a:t>[END]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sv-S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308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/>
              <a:t>DarkGates improves real </a:t>
            </a:r>
            <a:r>
              <a:rPr lang="en-US" sz="2200" dirty="0">
                <a:solidFill>
                  <a:schemeClr val="accent6"/>
                </a:solidFill>
              </a:rPr>
              <a:t>system performance by up to 8.1% </a:t>
            </a:r>
            <a:r>
              <a:rPr lang="en-US" sz="2200" dirty="0"/>
              <a:t>(4.6% on average)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/>
              <a:t>The performance benefit of DarkGates is </a:t>
            </a:r>
            <a:r>
              <a:rPr lang="en-US" sz="2200" dirty="0">
                <a:solidFill>
                  <a:srgbClr val="0066FF"/>
                </a:solidFill>
              </a:rPr>
              <a:t>positively correlated with the performance scalability</a:t>
            </a:r>
            <a:r>
              <a:rPr lang="en-US" sz="2200" dirty="0"/>
              <a:t> of the running workload with CPU frequency 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  <a:cs typeface="+mn-cs"/>
              </a:rPr>
              <a:t>[CLICK]</a:t>
            </a:r>
            <a:endParaRPr lang="en-US" sz="2200" dirty="0"/>
          </a:p>
          <a:p>
            <a:pPr lvl="1">
              <a:lnSpc>
                <a:spcPct val="100000"/>
              </a:lnSpc>
              <a:buClr>
                <a:schemeClr val="tx1"/>
              </a:buClr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Highly-scalable workloads </a:t>
            </a:r>
            <a:r>
              <a:rPr lang="en-US" sz="1800" dirty="0"/>
              <a:t>experience the highest performance gains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Workloads that are </a:t>
            </a:r>
            <a:r>
              <a:rPr lang="en-US" sz="1800" dirty="0">
                <a:solidFill>
                  <a:srgbClr val="C00000"/>
                </a:solidFill>
              </a:rPr>
              <a:t>heavily bottlenecked by main memory</a:t>
            </a:r>
            <a:r>
              <a:rPr lang="en-US" sz="1800" dirty="0"/>
              <a:t>, such as 410.bwaves and 433.milc, have almost no performance 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59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 die photo shows an Intel Skylake server core tile. </a:t>
            </a:r>
          </a:p>
          <a:p>
            <a:pPr algn="l"/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 CPU core area is bordered with gray </a:t>
            </a:r>
            <a:r>
              <a:rPr lang="en-US" b="1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+mn-cs"/>
              </a:rPr>
              <a:t>The table shows core components’ states in core C-states </a:t>
            </a:r>
            <a:r>
              <a:rPr lang="en-US" b="1" dirty="0">
                <a:latin typeface="+mj-lt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C0 C-state - The All-Digital PLL clock generator is On </a:t>
            </a:r>
            <a:r>
              <a:rPr lang="en-US" b="1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Clocks are running </a:t>
            </a:r>
            <a:r>
              <a:rPr lang="en-US" b="1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L1/L2 caches are coherence </a:t>
            </a:r>
            <a:r>
              <a:rPr lang="en-US" b="1" dirty="0"/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Voltage level is nominal </a:t>
            </a:r>
            <a:r>
              <a:rPr lang="en-US" b="1" dirty="0"/>
              <a:t>[END]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942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C1 C-state, most of the clocks are stopped </a:t>
            </a:r>
            <a:r>
              <a:rPr lang="en-US" b="1" dirty="0"/>
              <a:t>[END]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66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C1E C-state in similar to C1 while the voltage and frequency is reduced to minimum </a:t>
            </a:r>
            <a:r>
              <a:rPr lang="en-US" b="1" dirty="0"/>
              <a:t>[END]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800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C6 C-state, the L1 and L2 are flushed </a:t>
            </a:r>
            <a:r>
              <a:rPr lang="en-US" b="1" dirty="0"/>
              <a:t>[END]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395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the core context is saved to an external save/restore SRAM </a:t>
            </a:r>
            <a:r>
              <a:rPr lang="en-US" b="1" dirty="0"/>
              <a:t>[END]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0F387B-B280-42D8-B731-F7F7B90518D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03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45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23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9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927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643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4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C298BE-C18D-4590-94F7-BEFA6C786409}"/>
              </a:ext>
            </a:extLst>
          </p:cNvPr>
          <p:cNvSpPr txBox="1">
            <a:spLocks/>
          </p:cNvSpPr>
          <p:nvPr userDrawn="1"/>
        </p:nvSpPr>
        <p:spPr>
          <a:xfrm>
            <a:off x="7977054" y="6355719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697BC7-4051-428B-9371-04BF2E44356C}"/>
              </a:ext>
            </a:extLst>
          </p:cNvPr>
          <p:cNvCxnSpPr>
            <a:cxnSpLocks/>
          </p:cNvCxnSpPr>
          <p:nvPr userDrawn="1"/>
        </p:nvCxnSpPr>
        <p:spPr>
          <a:xfrm>
            <a:off x="117023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11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3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3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9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7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15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D46D1D0-6A54-4024-B3A3-D79ACC9F7C0C}"/>
              </a:ext>
            </a:extLst>
          </p:cNvPr>
          <p:cNvSpPr/>
          <p:nvPr/>
        </p:nvSpPr>
        <p:spPr>
          <a:xfrm>
            <a:off x="0" y="4"/>
            <a:ext cx="9144000" cy="3026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14300" y="3449343"/>
            <a:ext cx="89058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u="sng" dirty="0">
                <a:solidFill>
                  <a:srgbClr val="0066FF"/>
                </a:solidFill>
                <a:latin typeface="Cambria" panose="02040503050406030204" pitchFamily="18" charset="0"/>
              </a:rPr>
              <a:t>Jawad Haj-Yahya</a:t>
            </a:r>
            <a:r>
              <a:rPr lang="en-US" sz="2300" i="1" baseline="30000" dirty="0">
                <a:solidFill>
                  <a:srgbClr val="0066FF"/>
                </a:solidFill>
                <a:latin typeface="Cambria" panose="02040503050406030204" pitchFamily="18" charset="0"/>
              </a:rPr>
              <a:t>4</a:t>
            </a:r>
            <a:r>
              <a:rPr lang="en-US" sz="2300" i="1" dirty="0">
                <a:solidFill>
                  <a:srgbClr val="0066FF"/>
                </a:solidFill>
                <a:latin typeface="Cambria" panose="02040503050406030204" pitchFamily="18" charset="0"/>
              </a:rPr>
              <a:t>  </a:t>
            </a:r>
          </a:p>
          <a:p>
            <a:pPr algn="ctr"/>
            <a:r>
              <a:rPr lang="en-US" sz="2300" i="1" dirty="0">
                <a:latin typeface="Cambria" panose="02040503050406030204" pitchFamily="18" charset="0"/>
              </a:rPr>
              <a:t>Haris Volos</a:t>
            </a:r>
            <a:r>
              <a:rPr lang="en-US" sz="2300" i="1" baseline="30000" dirty="0">
                <a:latin typeface="Cambria" panose="02040503050406030204" pitchFamily="18" charset="0"/>
              </a:rPr>
              <a:t>2</a:t>
            </a:r>
            <a:r>
              <a:rPr lang="en-US" sz="2300" i="1" dirty="0">
                <a:latin typeface="Cambria" panose="02040503050406030204" pitchFamily="18" charset="0"/>
              </a:rPr>
              <a:t> 	Davide B. Bartolini</a:t>
            </a:r>
            <a:r>
              <a:rPr lang="en-US" sz="2300" i="1" baseline="30000" dirty="0">
                <a:latin typeface="Cambria" panose="02040503050406030204" pitchFamily="18" charset="0"/>
              </a:rPr>
              <a:t>1 	</a:t>
            </a:r>
            <a:r>
              <a:rPr lang="en-US" sz="2300" i="1" dirty="0">
                <a:latin typeface="Cambria" panose="02040503050406030204" pitchFamily="18" charset="0"/>
              </a:rPr>
              <a:t>Georgia Antoniou</a:t>
            </a:r>
            <a:r>
              <a:rPr lang="en-US" sz="2300" i="1" baseline="30000" dirty="0">
                <a:latin typeface="Cambria" panose="02040503050406030204" pitchFamily="18" charset="0"/>
              </a:rPr>
              <a:t>2</a:t>
            </a:r>
          </a:p>
          <a:p>
            <a:pPr algn="ctr"/>
            <a:r>
              <a:rPr lang="en-US" sz="2300" i="1" dirty="0">
                <a:latin typeface="Cambria" panose="02040503050406030204" pitchFamily="18" charset="0"/>
              </a:rPr>
              <a:t>Jeremie S. Kim</a:t>
            </a:r>
            <a:r>
              <a:rPr lang="en-US" sz="2300" i="1" baseline="30000" dirty="0">
                <a:latin typeface="Cambria" panose="02040503050406030204" pitchFamily="18" charset="0"/>
              </a:rPr>
              <a:t>3</a:t>
            </a:r>
            <a:r>
              <a:rPr lang="en-US" sz="2300" i="1" dirty="0">
                <a:latin typeface="Cambria" panose="02040503050406030204" pitchFamily="18" charset="0"/>
              </a:rPr>
              <a:t> 	Zhe Wang</a:t>
            </a:r>
            <a:r>
              <a:rPr lang="en-US" sz="2300" i="1" baseline="30000" dirty="0">
                <a:latin typeface="Cambria" panose="02040503050406030204" pitchFamily="18" charset="0"/>
              </a:rPr>
              <a:t>1 		</a:t>
            </a:r>
            <a:r>
              <a:rPr lang="en-US" sz="2300" i="1" dirty="0">
                <a:latin typeface="Cambria" panose="02040503050406030204" pitchFamily="18" charset="0"/>
              </a:rPr>
              <a:t>Kleovoulos Kalaitzidis</a:t>
            </a:r>
            <a:r>
              <a:rPr lang="en-US" sz="2300" i="1" baseline="30000" dirty="0">
                <a:latin typeface="Cambria" panose="02040503050406030204" pitchFamily="18" charset="0"/>
              </a:rPr>
              <a:t>1 	</a:t>
            </a:r>
            <a:r>
              <a:rPr lang="en-US" sz="2300" i="1" dirty="0">
                <a:latin typeface="Cambria" panose="02040503050406030204" pitchFamily="18" charset="0"/>
              </a:rPr>
              <a:t>Tom Rollet</a:t>
            </a:r>
            <a:r>
              <a:rPr lang="en-US" sz="2300" i="1" baseline="30000" dirty="0">
                <a:latin typeface="Cambria" panose="02040503050406030204" pitchFamily="18" charset="0"/>
              </a:rPr>
              <a:t>1</a:t>
            </a:r>
          </a:p>
          <a:p>
            <a:pPr algn="ctr"/>
            <a:r>
              <a:rPr lang="en-US" sz="2300" i="1" dirty="0" err="1">
                <a:latin typeface="Cambria" panose="02040503050406030204" pitchFamily="18" charset="0"/>
              </a:rPr>
              <a:t>Zhirui</a:t>
            </a:r>
            <a:r>
              <a:rPr lang="en-US" sz="2300" i="1" dirty="0">
                <a:latin typeface="Cambria" panose="02040503050406030204" pitchFamily="18" charset="0"/>
              </a:rPr>
              <a:t> Chen</a:t>
            </a:r>
            <a:r>
              <a:rPr lang="en-US" sz="2300" i="1" baseline="30000" dirty="0">
                <a:latin typeface="Cambria" panose="02040503050406030204" pitchFamily="18" charset="0"/>
              </a:rPr>
              <a:t>1 	</a:t>
            </a:r>
            <a:r>
              <a:rPr lang="en-US" sz="2300" i="1" dirty="0">
                <a:latin typeface="Cambria" panose="02040503050406030204" pitchFamily="18" charset="0"/>
              </a:rPr>
              <a:t>Ye Geng</a:t>
            </a:r>
            <a:r>
              <a:rPr lang="en-US" sz="2300" i="1" baseline="30000" dirty="0">
                <a:latin typeface="Cambria" panose="02040503050406030204" pitchFamily="18" charset="0"/>
              </a:rPr>
              <a:t>1 	</a:t>
            </a:r>
            <a:r>
              <a:rPr lang="en-US" sz="2300" i="1" dirty="0">
                <a:latin typeface="Cambria" panose="02040503050406030204" pitchFamily="18" charset="0"/>
              </a:rPr>
              <a:t>Onur Mutlu</a:t>
            </a:r>
            <a:r>
              <a:rPr lang="en-US" sz="2300" i="1" baseline="30000" dirty="0">
                <a:latin typeface="Cambria" panose="02040503050406030204" pitchFamily="18" charset="0"/>
              </a:rPr>
              <a:t>3 	</a:t>
            </a:r>
            <a:r>
              <a:rPr lang="en-US" sz="2300" i="1" dirty="0" err="1">
                <a:latin typeface="Cambria" panose="02040503050406030204" pitchFamily="18" charset="0"/>
              </a:rPr>
              <a:t>Yiannakis</a:t>
            </a:r>
            <a:r>
              <a:rPr lang="en-US" sz="2300" i="1" dirty="0">
                <a:latin typeface="Cambria" panose="02040503050406030204" pitchFamily="18" charset="0"/>
              </a:rPr>
              <a:t> Sazeides</a:t>
            </a:r>
            <a:r>
              <a:rPr lang="en-US" sz="2300" i="1" baseline="30000" dirty="0"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BE127E-9EFE-4878-80C9-979BE333719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3026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0066FF"/>
                </a:solidFill>
                <a:latin typeface="+mn-lt"/>
              </a:rPr>
              <a:t>AgileWatts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4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An Energy-Efficient CPU Core Idle-State Architecture for Latency-Sensitive Server Applications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3AA307F7-5CEA-466B-8132-D2F29C8CE1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97643" y="5508007"/>
            <a:ext cx="1701500" cy="628762"/>
            <a:chOff x="2817" y="2869"/>
            <a:chExt cx="2928" cy="1082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764856E3-E385-4E45-B618-FEABF222254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17" y="2869"/>
              <a:ext cx="2928" cy="1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7" name="Rectangle 5">
              <a:extLst>
                <a:ext uri="{FF2B5EF4-FFF2-40B4-BE49-F238E27FC236}">
                  <a16:creationId xmlns:a16="http://schemas.microsoft.com/office/drawing/2014/main" id="{4C99916C-C8E0-4EC2-990E-71C25830F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7" y="2869"/>
              <a:ext cx="2928" cy="1081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BED6248-FAD9-4FD4-A935-AD298D78D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" y="3351"/>
              <a:ext cx="217" cy="247"/>
            </a:xfrm>
            <a:custGeom>
              <a:avLst/>
              <a:gdLst>
                <a:gd name="T0" fmla="*/ 68 w 435"/>
                <a:gd name="T1" fmla="*/ 0 h 494"/>
                <a:gd name="T2" fmla="*/ 139 w 435"/>
                <a:gd name="T3" fmla="*/ 0 h 494"/>
                <a:gd name="T4" fmla="*/ 139 w 435"/>
                <a:gd name="T5" fmla="*/ 2 h 494"/>
                <a:gd name="T6" fmla="*/ 78 w 435"/>
                <a:gd name="T7" fmla="*/ 300 h 494"/>
                <a:gd name="T8" fmla="*/ 75 w 435"/>
                <a:gd name="T9" fmla="*/ 325 h 494"/>
                <a:gd name="T10" fmla="*/ 73 w 435"/>
                <a:gd name="T11" fmla="*/ 346 h 494"/>
                <a:gd name="T12" fmla="*/ 78 w 435"/>
                <a:gd name="T13" fmla="*/ 375 h 494"/>
                <a:gd name="T14" fmla="*/ 89 w 435"/>
                <a:gd name="T15" fmla="*/ 398 h 494"/>
                <a:gd name="T16" fmla="*/ 107 w 435"/>
                <a:gd name="T17" fmla="*/ 416 h 494"/>
                <a:gd name="T18" fmla="*/ 131 w 435"/>
                <a:gd name="T19" fmla="*/ 427 h 494"/>
                <a:gd name="T20" fmla="*/ 162 w 435"/>
                <a:gd name="T21" fmla="*/ 430 h 494"/>
                <a:gd name="T22" fmla="*/ 170 w 435"/>
                <a:gd name="T23" fmla="*/ 430 h 494"/>
                <a:gd name="T24" fmla="*/ 185 w 435"/>
                <a:gd name="T25" fmla="*/ 428 h 494"/>
                <a:gd name="T26" fmla="*/ 201 w 435"/>
                <a:gd name="T27" fmla="*/ 425 h 494"/>
                <a:gd name="T28" fmla="*/ 220 w 435"/>
                <a:gd name="T29" fmla="*/ 418 h 494"/>
                <a:gd name="T30" fmla="*/ 240 w 435"/>
                <a:gd name="T31" fmla="*/ 405 h 494"/>
                <a:gd name="T32" fmla="*/ 259 w 435"/>
                <a:gd name="T33" fmla="*/ 389 h 494"/>
                <a:gd name="T34" fmla="*/ 277 w 435"/>
                <a:gd name="T35" fmla="*/ 366 h 494"/>
                <a:gd name="T36" fmla="*/ 293 w 435"/>
                <a:gd name="T37" fmla="*/ 336 h 494"/>
                <a:gd name="T38" fmla="*/ 304 w 435"/>
                <a:gd name="T39" fmla="*/ 298 h 494"/>
                <a:gd name="T40" fmla="*/ 362 w 435"/>
                <a:gd name="T41" fmla="*/ 0 h 494"/>
                <a:gd name="T42" fmla="*/ 435 w 435"/>
                <a:gd name="T43" fmla="*/ 0 h 494"/>
                <a:gd name="T44" fmla="*/ 435 w 435"/>
                <a:gd name="T45" fmla="*/ 2 h 494"/>
                <a:gd name="T46" fmla="*/ 337 w 435"/>
                <a:gd name="T47" fmla="*/ 489 h 494"/>
                <a:gd name="T48" fmla="*/ 268 w 435"/>
                <a:gd name="T49" fmla="*/ 489 h 494"/>
                <a:gd name="T50" fmla="*/ 268 w 435"/>
                <a:gd name="T51" fmla="*/ 487 h 494"/>
                <a:gd name="T52" fmla="*/ 277 w 435"/>
                <a:gd name="T53" fmla="*/ 435 h 494"/>
                <a:gd name="T54" fmla="*/ 249 w 435"/>
                <a:gd name="T55" fmla="*/ 462 h 494"/>
                <a:gd name="T56" fmla="*/ 215 w 435"/>
                <a:gd name="T57" fmla="*/ 480 h 494"/>
                <a:gd name="T58" fmla="*/ 178 w 435"/>
                <a:gd name="T59" fmla="*/ 491 h 494"/>
                <a:gd name="T60" fmla="*/ 135 w 435"/>
                <a:gd name="T61" fmla="*/ 494 h 494"/>
                <a:gd name="T62" fmla="*/ 98 w 435"/>
                <a:gd name="T63" fmla="*/ 489 h 494"/>
                <a:gd name="T64" fmla="*/ 64 w 435"/>
                <a:gd name="T65" fmla="*/ 476 h 494"/>
                <a:gd name="T66" fmla="*/ 37 w 435"/>
                <a:gd name="T67" fmla="*/ 455 h 494"/>
                <a:gd name="T68" fmla="*/ 18 w 435"/>
                <a:gd name="T69" fmla="*/ 428 h 494"/>
                <a:gd name="T70" fmla="*/ 5 w 435"/>
                <a:gd name="T71" fmla="*/ 395 h 494"/>
                <a:gd name="T72" fmla="*/ 0 w 435"/>
                <a:gd name="T73" fmla="*/ 355 h 494"/>
                <a:gd name="T74" fmla="*/ 2 w 435"/>
                <a:gd name="T75" fmla="*/ 332 h 494"/>
                <a:gd name="T76" fmla="*/ 5 w 435"/>
                <a:gd name="T77" fmla="*/ 311 h 494"/>
                <a:gd name="T78" fmla="*/ 7 w 435"/>
                <a:gd name="T79" fmla="*/ 307 h 494"/>
                <a:gd name="T80" fmla="*/ 68 w 435"/>
                <a:gd name="T81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5" h="494">
                  <a:moveTo>
                    <a:pt x="68" y="0"/>
                  </a:moveTo>
                  <a:lnTo>
                    <a:pt x="139" y="0"/>
                  </a:lnTo>
                  <a:lnTo>
                    <a:pt x="139" y="2"/>
                  </a:lnTo>
                  <a:lnTo>
                    <a:pt x="78" y="300"/>
                  </a:lnTo>
                  <a:lnTo>
                    <a:pt x="75" y="325"/>
                  </a:lnTo>
                  <a:lnTo>
                    <a:pt x="73" y="346"/>
                  </a:lnTo>
                  <a:lnTo>
                    <a:pt x="78" y="375"/>
                  </a:lnTo>
                  <a:lnTo>
                    <a:pt x="89" y="398"/>
                  </a:lnTo>
                  <a:lnTo>
                    <a:pt x="107" y="416"/>
                  </a:lnTo>
                  <a:lnTo>
                    <a:pt x="131" y="427"/>
                  </a:lnTo>
                  <a:lnTo>
                    <a:pt x="162" y="430"/>
                  </a:lnTo>
                  <a:lnTo>
                    <a:pt x="170" y="430"/>
                  </a:lnTo>
                  <a:lnTo>
                    <a:pt x="185" y="428"/>
                  </a:lnTo>
                  <a:lnTo>
                    <a:pt x="201" y="425"/>
                  </a:lnTo>
                  <a:lnTo>
                    <a:pt x="220" y="418"/>
                  </a:lnTo>
                  <a:lnTo>
                    <a:pt x="240" y="405"/>
                  </a:lnTo>
                  <a:lnTo>
                    <a:pt x="259" y="389"/>
                  </a:lnTo>
                  <a:lnTo>
                    <a:pt x="277" y="366"/>
                  </a:lnTo>
                  <a:lnTo>
                    <a:pt x="293" y="336"/>
                  </a:lnTo>
                  <a:lnTo>
                    <a:pt x="304" y="298"/>
                  </a:lnTo>
                  <a:lnTo>
                    <a:pt x="362" y="0"/>
                  </a:lnTo>
                  <a:lnTo>
                    <a:pt x="435" y="0"/>
                  </a:lnTo>
                  <a:lnTo>
                    <a:pt x="435" y="2"/>
                  </a:lnTo>
                  <a:lnTo>
                    <a:pt x="337" y="489"/>
                  </a:lnTo>
                  <a:lnTo>
                    <a:pt x="268" y="489"/>
                  </a:lnTo>
                  <a:lnTo>
                    <a:pt x="268" y="487"/>
                  </a:lnTo>
                  <a:lnTo>
                    <a:pt x="277" y="435"/>
                  </a:lnTo>
                  <a:lnTo>
                    <a:pt x="249" y="462"/>
                  </a:lnTo>
                  <a:lnTo>
                    <a:pt x="215" y="480"/>
                  </a:lnTo>
                  <a:lnTo>
                    <a:pt x="178" y="491"/>
                  </a:lnTo>
                  <a:lnTo>
                    <a:pt x="135" y="494"/>
                  </a:lnTo>
                  <a:lnTo>
                    <a:pt x="98" y="489"/>
                  </a:lnTo>
                  <a:lnTo>
                    <a:pt x="64" y="476"/>
                  </a:lnTo>
                  <a:lnTo>
                    <a:pt x="37" y="455"/>
                  </a:lnTo>
                  <a:lnTo>
                    <a:pt x="18" y="428"/>
                  </a:lnTo>
                  <a:lnTo>
                    <a:pt x="5" y="395"/>
                  </a:lnTo>
                  <a:lnTo>
                    <a:pt x="0" y="355"/>
                  </a:lnTo>
                  <a:lnTo>
                    <a:pt x="2" y="332"/>
                  </a:lnTo>
                  <a:lnTo>
                    <a:pt x="5" y="311"/>
                  </a:lnTo>
                  <a:lnTo>
                    <a:pt x="7" y="30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EB446B1E-4985-47AC-ABC7-8A10DED0C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348"/>
              <a:ext cx="199" cy="247"/>
            </a:xfrm>
            <a:custGeom>
              <a:avLst/>
              <a:gdLst>
                <a:gd name="T0" fmla="*/ 289 w 397"/>
                <a:gd name="T1" fmla="*/ 0 h 495"/>
                <a:gd name="T2" fmla="*/ 321 w 397"/>
                <a:gd name="T3" fmla="*/ 2 h 495"/>
                <a:gd name="T4" fmla="*/ 350 w 397"/>
                <a:gd name="T5" fmla="*/ 11 h 495"/>
                <a:gd name="T6" fmla="*/ 374 w 397"/>
                <a:gd name="T7" fmla="*/ 25 h 495"/>
                <a:gd name="T8" fmla="*/ 396 w 397"/>
                <a:gd name="T9" fmla="*/ 45 h 495"/>
                <a:gd name="T10" fmla="*/ 397 w 397"/>
                <a:gd name="T11" fmla="*/ 47 h 495"/>
                <a:gd name="T12" fmla="*/ 339 w 397"/>
                <a:gd name="T13" fmla="*/ 98 h 495"/>
                <a:gd name="T14" fmla="*/ 339 w 397"/>
                <a:gd name="T15" fmla="*/ 96 h 495"/>
                <a:gd name="T16" fmla="*/ 319 w 397"/>
                <a:gd name="T17" fmla="*/ 79 h 495"/>
                <a:gd name="T18" fmla="*/ 296 w 397"/>
                <a:gd name="T19" fmla="*/ 66 h 495"/>
                <a:gd name="T20" fmla="*/ 270 w 397"/>
                <a:gd name="T21" fmla="*/ 63 h 495"/>
                <a:gd name="T22" fmla="*/ 238 w 397"/>
                <a:gd name="T23" fmla="*/ 68 h 495"/>
                <a:gd name="T24" fmla="*/ 208 w 397"/>
                <a:gd name="T25" fmla="*/ 80 h 495"/>
                <a:gd name="T26" fmla="*/ 181 w 397"/>
                <a:gd name="T27" fmla="*/ 100 h 495"/>
                <a:gd name="T28" fmla="*/ 158 w 397"/>
                <a:gd name="T29" fmla="*/ 127 h 495"/>
                <a:gd name="T30" fmla="*/ 142 w 397"/>
                <a:gd name="T31" fmla="*/ 159 h 495"/>
                <a:gd name="T32" fmla="*/ 131 w 397"/>
                <a:gd name="T33" fmla="*/ 194 h 495"/>
                <a:gd name="T34" fmla="*/ 71 w 397"/>
                <a:gd name="T35" fmla="*/ 495 h 495"/>
                <a:gd name="T36" fmla="*/ 0 w 397"/>
                <a:gd name="T37" fmla="*/ 495 h 495"/>
                <a:gd name="T38" fmla="*/ 0 w 397"/>
                <a:gd name="T39" fmla="*/ 493 h 495"/>
                <a:gd name="T40" fmla="*/ 98 w 397"/>
                <a:gd name="T41" fmla="*/ 6 h 495"/>
                <a:gd name="T42" fmla="*/ 167 w 397"/>
                <a:gd name="T43" fmla="*/ 6 h 495"/>
                <a:gd name="T44" fmla="*/ 167 w 397"/>
                <a:gd name="T45" fmla="*/ 8 h 495"/>
                <a:gd name="T46" fmla="*/ 156 w 397"/>
                <a:gd name="T47" fmla="*/ 61 h 495"/>
                <a:gd name="T48" fmla="*/ 183 w 397"/>
                <a:gd name="T49" fmla="*/ 36 h 495"/>
                <a:gd name="T50" fmla="*/ 215 w 397"/>
                <a:gd name="T51" fmla="*/ 16 h 495"/>
                <a:gd name="T52" fmla="*/ 250 w 397"/>
                <a:gd name="T53" fmla="*/ 4 h 495"/>
                <a:gd name="T54" fmla="*/ 289 w 397"/>
                <a:gd name="T5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7" h="495">
                  <a:moveTo>
                    <a:pt x="289" y="0"/>
                  </a:moveTo>
                  <a:lnTo>
                    <a:pt x="321" y="2"/>
                  </a:lnTo>
                  <a:lnTo>
                    <a:pt x="350" y="11"/>
                  </a:lnTo>
                  <a:lnTo>
                    <a:pt x="374" y="25"/>
                  </a:lnTo>
                  <a:lnTo>
                    <a:pt x="396" y="45"/>
                  </a:lnTo>
                  <a:lnTo>
                    <a:pt x="397" y="47"/>
                  </a:lnTo>
                  <a:lnTo>
                    <a:pt x="339" y="98"/>
                  </a:lnTo>
                  <a:lnTo>
                    <a:pt x="339" y="96"/>
                  </a:lnTo>
                  <a:lnTo>
                    <a:pt x="319" y="79"/>
                  </a:lnTo>
                  <a:lnTo>
                    <a:pt x="296" y="66"/>
                  </a:lnTo>
                  <a:lnTo>
                    <a:pt x="270" y="63"/>
                  </a:lnTo>
                  <a:lnTo>
                    <a:pt x="238" y="68"/>
                  </a:lnTo>
                  <a:lnTo>
                    <a:pt x="208" y="80"/>
                  </a:lnTo>
                  <a:lnTo>
                    <a:pt x="181" y="100"/>
                  </a:lnTo>
                  <a:lnTo>
                    <a:pt x="158" y="127"/>
                  </a:lnTo>
                  <a:lnTo>
                    <a:pt x="142" y="159"/>
                  </a:lnTo>
                  <a:lnTo>
                    <a:pt x="131" y="194"/>
                  </a:lnTo>
                  <a:lnTo>
                    <a:pt x="71" y="495"/>
                  </a:lnTo>
                  <a:lnTo>
                    <a:pt x="0" y="495"/>
                  </a:lnTo>
                  <a:lnTo>
                    <a:pt x="0" y="493"/>
                  </a:lnTo>
                  <a:lnTo>
                    <a:pt x="98" y="6"/>
                  </a:lnTo>
                  <a:lnTo>
                    <a:pt x="167" y="6"/>
                  </a:lnTo>
                  <a:lnTo>
                    <a:pt x="167" y="8"/>
                  </a:lnTo>
                  <a:lnTo>
                    <a:pt x="156" y="61"/>
                  </a:lnTo>
                  <a:lnTo>
                    <a:pt x="183" y="36"/>
                  </a:lnTo>
                  <a:lnTo>
                    <a:pt x="215" y="16"/>
                  </a:lnTo>
                  <a:lnTo>
                    <a:pt x="250" y="4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F7087107-50AD-4D08-AC3C-A0FBAC6FB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3351"/>
              <a:ext cx="218" cy="244"/>
            </a:xfrm>
            <a:custGeom>
              <a:avLst/>
              <a:gdLst>
                <a:gd name="T0" fmla="*/ 105 w 435"/>
                <a:gd name="T1" fmla="*/ 0 h 489"/>
                <a:gd name="T2" fmla="*/ 435 w 435"/>
                <a:gd name="T3" fmla="*/ 0 h 489"/>
                <a:gd name="T4" fmla="*/ 422 w 435"/>
                <a:gd name="T5" fmla="*/ 58 h 489"/>
                <a:gd name="T6" fmla="*/ 422 w 435"/>
                <a:gd name="T7" fmla="*/ 60 h 489"/>
                <a:gd name="T8" fmla="*/ 98 w 435"/>
                <a:gd name="T9" fmla="*/ 425 h 489"/>
                <a:gd name="T10" fmla="*/ 355 w 435"/>
                <a:gd name="T11" fmla="*/ 425 h 489"/>
                <a:gd name="T12" fmla="*/ 342 w 435"/>
                <a:gd name="T13" fmla="*/ 489 h 489"/>
                <a:gd name="T14" fmla="*/ 0 w 435"/>
                <a:gd name="T15" fmla="*/ 489 h 489"/>
                <a:gd name="T16" fmla="*/ 11 w 435"/>
                <a:gd name="T17" fmla="*/ 428 h 489"/>
                <a:gd name="T18" fmla="*/ 12 w 435"/>
                <a:gd name="T19" fmla="*/ 428 h 489"/>
                <a:gd name="T20" fmla="*/ 334 w 435"/>
                <a:gd name="T21" fmla="*/ 62 h 489"/>
                <a:gd name="T22" fmla="*/ 92 w 435"/>
                <a:gd name="T23" fmla="*/ 62 h 489"/>
                <a:gd name="T24" fmla="*/ 92 w 435"/>
                <a:gd name="T25" fmla="*/ 62 h 489"/>
                <a:gd name="T26" fmla="*/ 105 w 435"/>
                <a:gd name="T27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5" h="489">
                  <a:moveTo>
                    <a:pt x="105" y="0"/>
                  </a:moveTo>
                  <a:lnTo>
                    <a:pt x="435" y="0"/>
                  </a:lnTo>
                  <a:lnTo>
                    <a:pt x="422" y="58"/>
                  </a:lnTo>
                  <a:lnTo>
                    <a:pt x="422" y="60"/>
                  </a:lnTo>
                  <a:lnTo>
                    <a:pt x="98" y="425"/>
                  </a:lnTo>
                  <a:lnTo>
                    <a:pt x="355" y="425"/>
                  </a:lnTo>
                  <a:lnTo>
                    <a:pt x="342" y="489"/>
                  </a:lnTo>
                  <a:lnTo>
                    <a:pt x="0" y="489"/>
                  </a:lnTo>
                  <a:lnTo>
                    <a:pt x="11" y="428"/>
                  </a:lnTo>
                  <a:lnTo>
                    <a:pt x="12" y="428"/>
                  </a:lnTo>
                  <a:lnTo>
                    <a:pt x="334" y="62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9CA76D3-1B00-475D-AB6F-20C71F532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" y="3351"/>
              <a:ext cx="83" cy="244"/>
            </a:xfrm>
            <a:custGeom>
              <a:avLst/>
              <a:gdLst>
                <a:gd name="T0" fmla="*/ 98 w 167"/>
                <a:gd name="T1" fmla="*/ 0 h 489"/>
                <a:gd name="T2" fmla="*/ 167 w 167"/>
                <a:gd name="T3" fmla="*/ 0 h 489"/>
                <a:gd name="T4" fmla="*/ 71 w 167"/>
                <a:gd name="T5" fmla="*/ 489 h 489"/>
                <a:gd name="T6" fmla="*/ 0 w 167"/>
                <a:gd name="T7" fmla="*/ 489 h 489"/>
                <a:gd name="T8" fmla="*/ 0 w 167"/>
                <a:gd name="T9" fmla="*/ 487 h 489"/>
                <a:gd name="T10" fmla="*/ 98 w 167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489">
                  <a:moveTo>
                    <a:pt x="98" y="0"/>
                  </a:moveTo>
                  <a:lnTo>
                    <a:pt x="167" y="0"/>
                  </a:lnTo>
                  <a:lnTo>
                    <a:pt x="71" y="489"/>
                  </a:lnTo>
                  <a:lnTo>
                    <a:pt x="0" y="489"/>
                  </a:lnTo>
                  <a:lnTo>
                    <a:pt x="0" y="48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2A3AF0B5-1FCF-431F-8822-5665C957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3239"/>
              <a:ext cx="216" cy="356"/>
            </a:xfrm>
            <a:custGeom>
              <a:avLst/>
              <a:gdLst>
                <a:gd name="T0" fmla="*/ 144 w 433"/>
                <a:gd name="T1" fmla="*/ 0 h 713"/>
                <a:gd name="T2" fmla="*/ 215 w 433"/>
                <a:gd name="T3" fmla="*/ 0 h 713"/>
                <a:gd name="T4" fmla="*/ 160 w 433"/>
                <a:gd name="T5" fmla="*/ 272 h 713"/>
                <a:gd name="T6" fmla="*/ 188 w 433"/>
                <a:gd name="T7" fmla="*/ 249 h 713"/>
                <a:gd name="T8" fmla="*/ 220 w 433"/>
                <a:gd name="T9" fmla="*/ 231 h 713"/>
                <a:gd name="T10" fmla="*/ 257 w 433"/>
                <a:gd name="T11" fmla="*/ 220 h 713"/>
                <a:gd name="T12" fmla="*/ 298 w 433"/>
                <a:gd name="T13" fmla="*/ 218 h 713"/>
                <a:gd name="T14" fmla="*/ 337 w 433"/>
                <a:gd name="T15" fmla="*/ 222 h 713"/>
                <a:gd name="T16" fmla="*/ 369 w 433"/>
                <a:gd name="T17" fmla="*/ 234 h 713"/>
                <a:gd name="T18" fmla="*/ 396 w 433"/>
                <a:gd name="T19" fmla="*/ 256 h 713"/>
                <a:gd name="T20" fmla="*/ 417 w 433"/>
                <a:gd name="T21" fmla="*/ 282 h 713"/>
                <a:gd name="T22" fmla="*/ 429 w 433"/>
                <a:gd name="T23" fmla="*/ 316 h 713"/>
                <a:gd name="T24" fmla="*/ 433 w 433"/>
                <a:gd name="T25" fmla="*/ 355 h 713"/>
                <a:gd name="T26" fmla="*/ 431 w 433"/>
                <a:gd name="T27" fmla="*/ 380 h 713"/>
                <a:gd name="T28" fmla="*/ 428 w 433"/>
                <a:gd name="T29" fmla="*/ 405 h 713"/>
                <a:gd name="T30" fmla="*/ 366 w 433"/>
                <a:gd name="T31" fmla="*/ 713 h 713"/>
                <a:gd name="T32" fmla="*/ 295 w 433"/>
                <a:gd name="T33" fmla="*/ 713 h 713"/>
                <a:gd name="T34" fmla="*/ 355 w 433"/>
                <a:gd name="T35" fmla="*/ 410 h 713"/>
                <a:gd name="T36" fmla="*/ 358 w 433"/>
                <a:gd name="T37" fmla="*/ 387 h 713"/>
                <a:gd name="T38" fmla="*/ 360 w 433"/>
                <a:gd name="T39" fmla="*/ 366 h 713"/>
                <a:gd name="T40" fmla="*/ 357 w 433"/>
                <a:gd name="T41" fmla="*/ 336 h 713"/>
                <a:gd name="T42" fmla="*/ 346 w 433"/>
                <a:gd name="T43" fmla="*/ 313 h 713"/>
                <a:gd name="T44" fmla="*/ 328 w 433"/>
                <a:gd name="T45" fmla="*/ 295 h 713"/>
                <a:gd name="T46" fmla="*/ 303 w 433"/>
                <a:gd name="T47" fmla="*/ 284 h 713"/>
                <a:gd name="T48" fmla="*/ 273 w 433"/>
                <a:gd name="T49" fmla="*/ 281 h 713"/>
                <a:gd name="T50" fmla="*/ 266 w 433"/>
                <a:gd name="T51" fmla="*/ 281 h 713"/>
                <a:gd name="T52" fmla="*/ 254 w 433"/>
                <a:gd name="T53" fmla="*/ 282 h 713"/>
                <a:gd name="T54" fmla="*/ 240 w 433"/>
                <a:gd name="T55" fmla="*/ 286 h 713"/>
                <a:gd name="T56" fmla="*/ 222 w 433"/>
                <a:gd name="T57" fmla="*/ 291 h 713"/>
                <a:gd name="T58" fmla="*/ 204 w 433"/>
                <a:gd name="T59" fmla="*/ 300 h 713"/>
                <a:gd name="T60" fmla="*/ 186 w 433"/>
                <a:gd name="T61" fmla="*/ 313 h 713"/>
                <a:gd name="T62" fmla="*/ 169 w 433"/>
                <a:gd name="T63" fmla="*/ 329 h 713"/>
                <a:gd name="T64" fmla="*/ 154 w 433"/>
                <a:gd name="T65" fmla="*/ 352 h 713"/>
                <a:gd name="T66" fmla="*/ 140 w 433"/>
                <a:gd name="T67" fmla="*/ 378 h 713"/>
                <a:gd name="T68" fmla="*/ 131 w 433"/>
                <a:gd name="T69" fmla="*/ 414 h 713"/>
                <a:gd name="T70" fmla="*/ 71 w 433"/>
                <a:gd name="T71" fmla="*/ 713 h 713"/>
                <a:gd name="T72" fmla="*/ 0 w 433"/>
                <a:gd name="T73" fmla="*/ 713 h 713"/>
                <a:gd name="T74" fmla="*/ 144 w 433"/>
                <a:gd name="T75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" h="713">
                  <a:moveTo>
                    <a:pt x="144" y="0"/>
                  </a:moveTo>
                  <a:lnTo>
                    <a:pt x="215" y="0"/>
                  </a:lnTo>
                  <a:lnTo>
                    <a:pt x="160" y="272"/>
                  </a:lnTo>
                  <a:lnTo>
                    <a:pt x="188" y="249"/>
                  </a:lnTo>
                  <a:lnTo>
                    <a:pt x="220" y="231"/>
                  </a:lnTo>
                  <a:lnTo>
                    <a:pt x="257" y="220"/>
                  </a:lnTo>
                  <a:lnTo>
                    <a:pt x="298" y="218"/>
                  </a:lnTo>
                  <a:lnTo>
                    <a:pt x="337" y="222"/>
                  </a:lnTo>
                  <a:lnTo>
                    <a:pt x="369" y="234"/>
                  </a:lnTo>
                  <a:lnTo>
                    <a:pt x="396" y="256"/>
                  </a:lnTo>
                  <a:lnTo>
                    <a:pt x="417" y="282"/>
                  </a:lnTo>
                  <a:lnTo>
                    <a:pt x="429" y="316"/>
                  </a:lnTo>
                  <a:lnTo>
                    <a:pt x="433" y="355"/>
                  </a:lnTo>
                  <a:lnTo>
                    <a:pt x="431" y="380"/>
                  </a:lnTo>
                  <a:lnTo>
                    <a:pt x="428" y="405"/>
                  </a:lnTo>
                  <a:lnTo>
                    <a:pt x="366" y="713"/>
                  </a:lnTo>
                  <a:lnTo>
                    <a:pt x="295" y="713"/>
                  </a:lnTo>
                  <a:lnTo>
                    <a:pt x="355" y="410"/>
                  </a:lnTo>
                  <a:lnTo>
                    <a:pt x="358" y="387"/>
                  </a:lnTo>
                  <a:lnTo>
                    <a:pt x="360" y="366"/>
                  </a:lnTo>
                  <a:lnTo>
                    <a:pt x="357" y="336"/>
                  </a:lnTo>
                  <a:lnTo>
                    <a:pt x="346" y="313"/>
                  </a:lnTo>
                  <a:lnTo>
                    <a:pt x="328" y="295"/>
                  </a:lnTo>
                  <a:lnTo>
                    <a:pt x="303" y="284"/>
                  </a:lnTo>
                  <a:lnTo>
                    <a:pt x="273" y="281"/>
                  </a:lnTo>
                  <a:lnTo>
                    <a:pt x="266" y="281"/>
                  </a:lnTo>
                  <a:lnTo>
                    <a:pt x="254" y="282"/>
                  </a:lnTo>
                  <a:lnTo>
                    <a:pt x="240" y="286"/>
                  </a:lnTo>
                  <a:lnTo>
                    <a:pt x="222" y="291"/>
                  </a:lnTo>
                  <a:lnTo>
                    <a:pt x="204" y="300"/>
                  </a:lnTo>
                  <a:lnTo>
                    <a:pt x="186" y="313"/>
                  </a:lnTo>
                  <a:lnTo>
                    <a:pt x="169" y="329"/>
                  </a:lnTo>
                  <a:lnTo>
                    <a:pt x="154" y="352"/>
                  </a:lnTo>
                  <a:lnTo>
                    <a:pt x="140" y="378"/>
                  </a:lnTo>
                  <a:lnTo>
                    <a:pt x="131" y="414"/>
                  </a:lnTo>
                  <a:lnTo>
                    <a:pt x="71" y="713"/>
                  </a:lnTo>
                  <a:lnTo>
                    <a:pt x="0" y="71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2665827D-9699-4A8B-B18B-40F67715C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3348"/>
              <a:ext cx="198" cy="250"/>
            </a:xfrm>
            <a:custGeom>
              <a:avLst/>
              <a:gdLst>
                <a:gd name="T0" fmla="*/ 256 w 396"/>
                <a:gd name="T1" fmla="*/ 0 h 500"/>
                <a:gd name="T2" fmla="*/ 291 w 396"/>
                <a:gd name="T3" fmla="*/ 2 h 500"/>
                <a:gd name="T4" fmla="*/ 322 w 396"/>
                <a:gd name="T5" fmla="*/ 11 h 500"/>
                <a:gd name="T6" fmla="*/ 350 w 396"/>
                <a:gd name="T7" fmla="*/ 25 h 500"/>
                <a:gd name="T8" fmla="*/ 375 w 396"/>
                <a:gd name="T9" fmla="*/ 45 h 500"/>
                <a:gd name="T10" fmla="*/ 396 w 396"/>
                <a:gd name="T11" fmla="*/ 72 h 500"/>
                <a:gd name="T12" fmla="*/ 396 w 396"/>
                <a:gd name="T13" fmla="*/ 73 h 500"/>
                <a:gd name="T14" fmla="*/ 396 w 396"/>
                <a:gd name="T15" fmla="*/ 73 h 500"/>
                <a:gd name="T16" fmla="*/ 345 w 396"/>
                <a:gd name="T17" fmla="*/ 118 h 500"/>
                <a:gd name="T18" fmla="*/ 343 w 396"/>
                <a:gd name="T19" fmla="*/ 116 h 500"/>
                <a:gd name="T20" fmla="*/ 323 w 396"/>
                <a:gd name="T21" fmla="*/ 91 h 500"/>
                <a:gd name="T22" fmla="*/ 302 w 396"/>
                <a:gd name="T23" fmla="*/ 75 h 500"/>
                <a:gd name="T24" fmla="*/ 277 w 396"/>
                <a:gd name="T25" fmla="*/ 66 h 500"/>
                <a:gd name="T26" fmla="*/ 249 w 396"/>
                <a:gd name="T27" fmla="*/ 63 h 500"/>
                <a:gd name="T28" fmla="*/ 210 w 396"/>
                <a:gd name="T29" fmla="*/ 68 h 500"/>
                <a:gd name="T30" fmla="*/ 174 w 396"/>
                <a:gd name="T31" fmla="*/ 84 h 500"/>
                <a:gd name="T32" fmla="*/ 142 w 396"/>
                <a:gd name="T33" fmla="*/ 111 h 500"/>
                <a:gd name="T34" fmla="*/ 121 w 396"/>
                <a:gd name="T35" fmla="*/ 136 h 500"/>
                <a:gd name="T36" fmla="*/ 105 w 396"/>
                <a:gd name="T37" fmla="*/ 164 h 500"/>
                <a:gd name="T38" fmla="*/ 94 w 396"/>
                <a:gd name="T39" fmla="*/ 194 h 500"/>
                <a:gd name="T40" fmla="*/ 86 w 396"/>
                <a:gd name="T41" fmla="*/ 223 h 500"/>
                <a:gd name="T42" fmla="*/ 80 w 396"/>
                <a:gd name="T43" fmla="*/ 249 h 500"/>
                <a:gd name="T44" fmla="*/ 73 w 396"/>
                <a:gd name="T45" fmla="*/ 285 h 500"/>
                <a:gd name="T46" fmla="*/ 71 w 396"/>
                <a:gd name="T47" fmla="*/ 322 h 500"/>
                <a:gd name="T48" fmla="*/ 75 w 396"/>
                <a:gd name="T49" fmla="*/ 356 h 500"/>
                <a:gd name="T50" fmla="*/ 84 w 396"/>
                <a:gd name="T51" fmla="*/ 383 h 500"/>
                <a:gd name="T52" fmla="*/ 96 w 396"/>
                <a:gd name="T53" fmla="*/ 402 h 500"/>
                <a:gd name="T54" fmla="*/ 114 w 396"/>
                <a:gd name="T55" fmla="*/ 418 h 500"/>
                <a:gd name="T56" fmla="*/ 133 w 396"/>
                <a:gd name="T57" fmla="*/ 429 h 500"/>
                <a:gd name="T58" fmla="*/ 155 w 396"/>
                <a:gd name="T59" fmla="*/ 434 h 500"/>
                <a:gd name="T60" fmla="*/ 176 w 396"/>
                <a:gd name="T61" fmla="*/ 436 h 500"/>
                <a:gd name="T62" fmla="*/ 208 w 396"/>
                <a:gd name="T63" fmla="*/ 434 h 500"/>
                <a:gd name="T64" fmla="*/ 236 w 396"/>
                <a:gd name="T65" fmla="*/ 424 h 500"/>
                <a:gd name="T66" fmla="*/ 265 w 396"/>
                <a:gd name="T67" fmla="*/ 406 h 500"/>
                <a:gd name="T68" fmla="*/ 293 w 396"/>
                <a:gd name="T69" fmla="*/ 381 h 500"/>
                <a:gd name="T70" fmla="*/ 293 w 396"/>
                <a:gd name="T71" fmla="*/ 379 h 500"/>
                <a:gd name="T72" fmla="*/ 293 w 396"/>
                <a:gd name="T73" fmla="*/ 381 h 500"/>
                <a:gd name="T74" fmla="*/ 334 w 396"/>
                <a:gd name="T75" fmla="*/ 431 h 500"/>
                <a:gd name="T76" fmla="*/ 334 w 396"/>
                <a:gd name="T77" fmla="*/ 431 h 500"/>
                <a:gd name="T78" fmla="*/ 298 w 396"/>
                <a:gd name="T79" fmla="*/ 461 h 500"/>
                <a:gd name="T80" fmla="*/ 259 w 396"/>
                <a:gd name="T81" fmla="*/ 482 h 500"/>
                <a:gd name="T82" fmla="*/ 217 w 396"/>
                <a:gd name="T83" fmla="*/ 495 h 500"/>
                <a:gd name="T84" fmla="*/ 172 w 396"/>
                <a:gd name="T85" fmla="*/ 500 h 500"/>
                <a:gd name="T86" fmla="*/ 130 w 396"/>
                <a:gd name="T87" fmla="*/ 497 h 500"/>
                <a:gd name="T88" fmla="*/ 91 w 396"/>
                <a:gd name="T89" fmla="*/ 484 h 500"/>
                <a:gd name="T90" fmla="*/ 61 w 396"/>
                <a:gd name="T91" fmla="*/ 465 h 500"/>
                <a:gd name="T92" fmla="*/ 34 w 396"/>
                <a:gd name="T93" fmla="*/ 440 h 500"/>
                <a:gd name="T94" fmla="*/ 16 w 396"/>
                <a:gd name="T95" fmla="*/ 406 h 500"/>
                <a:gd name="T96" fmla="*/ 4 w 396"/>
                <a:gd name="T97" fmla="*/ 368 h 500"/>
                <a:gd name="T98" fmla="*/ 0 w 396"/>
                <a:gd name="T99" fmla="*/ 324 h 500"/>
                <a:gd name="T100" fmla="*/ 2 w 396"/>
                <a:gd name="T101" fmla="*/ 303 h 500"/>
                <a:gd name="T102" fmla="*/ 4 w 396"/>
                <a:gd name="T103" fmla="*/ 276 h 500"/>
                <a:gd name="T104" fmla="*/ 7 w 396"/>
                <a:gd name="T105" fmla="*/ 249 h 500"/>
                <a:gd name="T106" fmla="*/ 22 w 396"/>
                <a:gd name="T107" fmla="*/ 192 h 500"/>
                <a:gd name="T108" fmla="*/ 41 w 396"/>
                <a:gd name="T109" fmla="*/ 143 h 500"/>
                <a:gd name="T110" fmla="*/ 64 w 396"/>
                <a:gd name="T111" fmla="*/ 100 h 500"/>
                <a:gd name="T112" fmla="*/ 94 w 396"/>
                <a:gd name="T113" fmla="*/ 64 h 500"/>
                <a:gd name="T114" fmla="*/ 128 w 396"/>
                <a:gd name="T115" fmla="*/ 36 h 500"/>
                <a:gd name="T116" fmla="*/ 167 w 396"/>
                <a:gd name="T117" fmla="*/ 16 h 500"/>
                <a:gd name="T118" fmla="*/ 210 w 396"/>
                <a:gd name="T119" fmla="*/ 4 h 500"/>
                <a:gd name="T120" fmla="*/ 256 w 396"/>
                <a:gd name="T121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6" h="500">
                  <a:moveTo>
                    <a:pt x="256" y="0"/>
                  </a:moveTo>
                  <a:lnTo>
                    <a:pt x="291" y="2"/>
                  </a:lnTo>
                  <a:lnTo>
                    <a:pt x="322" y="11"/>
                  </a:lnTo>
                  <a:lnTo>
                    <a:pt x="350" y="25"/>
                  </a:lnTo>
                  <a:lnTo>
                    <a:pt x="375" y="45"/>
                  </a:lnTo>
                  <a:lnTo>
                    <a:pt x="396" y="72"/>
                  </a:lnTo>
                  <a:lnTo>
                    <a:pt x="396" y="73"/>
                  </a:lnTo>
                  <a:lnTo>
                    <a:pt x="396" y="73"/>
                  </a:lnTo>
                  <a:lnTo>
                    <a:pt x="345" y="118"/>
                  </a:lnTo>
                  <a:lnTo>
                    <a:pt x="343" y="116"/>
                  </a:lnTo>
                  <a:lnTo>
                    <a:pt x="323" y="91"/>
                  </a:lnTo>
                  <a:lnTo>
                    <a:pt x="302" y="75"/>
                  </a:lnTo>
                  <a:lnTo>
                    <a:pt x="277" y="66"/>
                  </a:lnTo>
                  <a:lnTo>
                    <a:pt x="249" y="63"/>
                  </a:lnTo>
                  <a:lnTo>
                    <a:pt x="210" y="68"/>
                  </a:lnTo>
                  <a:lnTo>
                    <a:pt x="174" y="84"/>
                  </a:lnTo>
                  <a:lnTo>
                    <a:pt x="142" y="111"/>
                  </a:lnTo>
                  <a:lnTo>
                    <a:pt x="121" y="136"/>
                  </a:lnTo>
                  <a:lnTo>
                    <a:pt x="105" y="164"/>
                  </a:lnTo>
                  <a:lnTo>
                    <a:pt x="94" y="194"/>
                  </a:lnTo>
                  <a:lnTo>
                    <a:pt x="86" y="223"/>
                  </a:lnTo>
                  <a:lnTo>
                    <a:pt x="80" y="249"/>
                  </a:lnTo>
                  <a:lnTo>
                    <a:pt x="73" y="285"/>
                  </a:lnTo>
                  <a:lnTo>
                    <a:pt x="71" y="322"/>
                  </a:lnTo>
                  <a:lnTo>
                    <a:pt x="75" y="356"/>
                  </a:lnTo>
                  <a:lnTo>
                    <a:pt x="84" y="383"/>
                  </a:lnTo>
                  <a:lnTo>
                    <a:pt x="96" y="402"/>
                  </a:lnTo>
                  <a:lnTo>
                    <a:pt x="114" y="418"/>
                  </a:lnTo>
                  <a:lnTo>
                    <a:pt x="133" y="429"/>
                  </a:lnTo>
                  <a:lnTo>
                    <a:pt x="155" y="434"/>
                  </a:lnTo>
                  <a:lnTo>
                    <a:pt x="176" y="436"/>
                  </a:lnTo>
                  <a:lnTo>
                    <a:pt x="208" y="434"/>
                  </a:lnTo>
                  <a:lnTo>
                    <a:pt x="236" y="424"/>
                  </a:lnTo>
                  <a:lnTo>
                    <a:pt x="265" y="406"/>
                  </a:lnTo>
                  <a:lnTo>
                    <a:pt x="293" y="381"/>
                  </a:lnTo>
                  <a:lnTo>
                    <a:pt x="293" y="379"/>
                  </a:lnTo>
                  <a:lnTo>
                    <a:pt x="293" y="381"/>
                  </a:lnTo>
                  <a:lnTo>
                    <a:pt x="334" y="431"/>
                  </a:lnTo>
                  <a:lnTo>
                    <a:pt x="334" y="431"/>
                  </a:lnTo>
                  <a:lnTo>
                    <a:pt x="298" y="461"/>
                  </a:lnTo>
                  <a:lnTo>
                    <a:pt x="259" y="482"/>
                  </a:lnTo>
                  <a:lnTo>
                    <a:pt x="217" y="495"/>
                  </a:lnTo>
                  <a:lnTo>
                    <a:pt x="172" y="500"/>
                  </a:lnTo>
                  <a:lnTo>
                    <a:pt x="130" y="497"/>
                  </a:lnTo>
                  <a:lnTo>
                    <a:pt x="91" y="484"/>
                  </a:lnTo>
                  <a:lnTo>
                    <a:pt x="61" y="465"/>
                  </a:lnTo>
                  <a:lnTo>
                    <a:pt x="34" y="440"/>
                  </a:lnTo>
                  <a:lnTo>
                    <a:pt x="16" y="406"/>
                  </a:lnTo>
                  <a:lnTo>
                    <a:pt x="4" y="368"/>
                  </a:lnTo>
                  <a:lnTo>
                    <a:pt x="0" y="324"/>
                  </a:lnTo>
                  <a:lnTo>
                    <a:pt x="2" y="303"/>
                  </a:lnTo>
                  <a:lnTo>
                    <a:pt x="4" y="276"/>
                  </a:lnTo>
                  <a:lnTo>
                    <a:pt x="7" y="249"/>
                  </a:lnTo>
                  <a:lnTo>
                    <a:pt x="22" y="192"/>
                  </a:lnTo>
                  <a:lnTo>
                    <a:pt x="41" y="143"/>
                  </a:lnTo>
                  <a:lnTo>
                    <a:pt x="64" y="100"/>
                  </a:lnTo>
                  <a:lnTo>
                    <a:pt x="94" y="64"/>
                  </a:lnTo>
                  <a:lnTo>
                    <a:pt x="128" y="36"/>
                  </a:lnTo>
                  <a:lnTo>
                    <a:pt x="167" y="16"/>
                  </a:lnTo>
                  <a:lnTo>
                    <a:pt x="210" y="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9447A8B-8156-4AF8-B29E-E84CE195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239"/>
              <a:ext cx="44" cy="44"/>
            </a:xfrm>
            <a:custGeom>
              <a:avLst/>
              <a:gdLst>
                <a:gd name="T0" fmla="*/ 17 w 88"/>
                <a:gd name="T1" fmla="*/ 0 h 89"/>
                <a:gd name="T2" fmla="*/ 88 w 88"/>
                <a:gd name="T3" fmla="*/ 0 h 89"/>
                <a:gd name="T4" fmla="*/ 71 w 88"/>
                <a:gd name="T5" fmla="*/ 89 h 89"/>
                <a:gd name="T6" fmla="*/ 0 w 88"/>
                <a:gd name="T7" fmla="*/ 89 h 89"/>
                <a:gd name="T8" fmla="*/ 17 w 8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9">
                  <a:moveTo>
                    <a:pt x="17" y="0"/>
                  </a:moveTo>
                  <a:lnTo>
                    <a:pt x="88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F1D91B9D-E80A-43FF-BCB0-97CF2DA61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" y="3239"/>
              <a:ext cx="44" cy="44"/>
            </a:xfrm>
            <a:custGeom>
              <a:avLst/>
              <a:gdLst>
                <a:gd name="T0" fmla="*/ 18 w 89"/>
                <a:gd name="T1" fmla="*/ 0 h 89"/>
                <a:gd name="T2" fmla="*/ 89 w 89"/>
                <a:gd name="T3" fmla="*/ 0 h 89"/>
                <a:gd name="T4" fmla="*/ 71 w 89"/>
                <a:gd name="T5" fmla="*/ 89 h 89"/>
                <a:gd name="T6" fmla="*/ 0 w 89"/>
                <a:gd name="T7" fmla="*/ 89 h 89"/>
                <a:gd name="T8" fmla="*/ 18 w 8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8" y="0"/>
                  </a:moveTo>
                  <a:lnTo>
                    <a:pt x="89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45920028-D339-46F6-8800-1F3096E76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3239"/>
              <a:ext cx="44" cy="44"/>
            </a:xfrm>
            <a:custGeom>
              <a:avLst/>
              <a:gdLst>
                <a:gd name="T0" fmla="*/ 18 w 89"/>
                <a:gd name="T1" fmla="*/ 0 h 89"/>
                <a:gd name="T2" fmla="*/ 89 w 89"/>
                <a:gd name="T3" fmla="*/ 0 h 89"/>
                <a:gd name="T4" fmla="*/ 71 w 89"/>
                <a:gd name="T5" fmla="*/ 89 h 89"/>
                <a:gd name="T6" fmla="*/ 0 w 89"/>
                <a:gd name="T7" fmla="*/ 89 h 89"/>
                <a:gd name="T8" fmla="*/ 18 w 8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8" y="0"/>
                  </a:moveTo>
                  <a:lnTo>
                    <a:pt x="89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8D6304F3-FD74-4DF2-BCCB-845D16459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" y="3239"/>
              <a:ext cx="941" cy="356"/>
            </a:xfrm>
            <a:custGeom>
              <a:avLst/>
              <a:gdLst>
                <a:gd name="T0" fmla="*/ 144 w 1883"/>
                <a:gd name="T1" fmla="*/ 0 h 713"/>
                <a:gd name="T2" fmla="*/ 1501 w 1883"/>
                <a:gd name="T3" fmla="*/ 0 h 713"/>
                <a:gd name="T4" fmla="*/ 1444 w 1883"/>
                <a:gd name="T5" fmla="*/ 277 h 713"/>
                <a:gd name="T6" fmla="*/ 1604 w 1883"/>
                <a:gd name="T7" fmla="*/ 277 h 713"/>
                <a:gd name="T8" fmla="*/ 1661 w 1883"/>
                <a:gd name="T9" fmla="*/ 0 h 713"/>
                <a:gd name="T10" fmla="*/ 1883 w 1883"/>
                <a:gd name="T11" fmla="*/ 0 h 713"/>
                <a:gd name="T12" fmla="*/ 1741 w 1883"/>
                <a:gd name="T13" fmla="*/ 713 h 713"/>
                <a:gd name="T14" fmla="*/ 1519 w 1883"/>
                <a:gd name="T15" fmla="*/ 713 h 713"/>
                <a:gd name="T16" fmla="*/ 1572 w 1883"/>
                <a:gd name="T17" fmla="*/ 437 h 713"/>
                <a:gd name="T18" fmla="*/ 1412 w 1883"/>
                <a:gd name="T19" fmla="*/ 437 h 713"/>
                <a:gd name="T20" fmla="*/ 1359 w 1883"/>
                <a:gd name="T21" fmla="*/ 713 h 713"/>
                <a:gd name="T22" fmla="*/ 1136 w 1883"/>
                <a:gd name="T23" fmla="*/ 713 h 713"/>
                <a:gd name="T24" fmla="*/ 1244 w 1883"/>
                <a:gd name="T25" fmla="*/ 178 h 713"/>
                <a:gd name="T26" fmla="*/ 1057 w 1883"/>
                <a:gd name="T27" fmla="*/ 178 h 713"/>
                <a:gd name="T28" fmla="*/ 949 w 1883"/>
                <a:gd name="T29" fmla="*/ 713 h 713"/>
                <a:gd name="T30" fmla="*/ 727 w 1883"/>
                <a:gd name="T31" fmla="*/ 713 h 713"/>
                <a:gd name="T32" fmla="*/ 836 w 1883"/>
                <a:gd name="T33" fmla="*/ 178 h 713"/>
                <a:gd name="T34" fmla="*/ 328 w 1883"/>
                <a:gd name="T35" fmla="*/ 178 h 713"/>
                <a:gd name="T36" fmla="*/ 309 w 1883"/>
                <a:gd name="T37" fmla="*/ 277 h 713"/>
                <a:gd name="T38" fmla="*/ 628 w 1883"/>
                <a:gd name="T39" fmla="*/ 277 h 713"/>
                <a:gd name="T40" fmla="*/ 596 w 1883"/>
                <a:gd name="T41" fmla="*/ 437 h 713"/>
                <a:gd name="T42" fmla="*/ 277 w 1883"/>
                <a:gd name="T43" fmla="*/ 437 h 713"/>
                <a:gd name="T44" fmla="*/ 257 w 1883"/>
                <a:gd name="T45" fmla="*/ 535 h 713"/>
                <a:gd name="T46" fmla="*/ 577 w 1883"/>
                <a:gd name="T47" fmla="*/ 535 h 713"/>
                <a:gd name="T48" fmla="*/ 541 w 1883"/>
                <a:gd name="T49" fmla="*/ 713 h 713"/>
                <a:gd name="T50" fmla="*/ 0 w 1883"/>
                <a:gd name="T51" fmla="*/ 713 h 713"/>
                <a:gd name="T52" fmla="*/ 144 w 1883"/>
                <a:gd name="T53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83" h="713">
                  <a:moveTo>
                    <a:pt x="144" y="0"/>
                  </a:moveTo>
                  <a:lnTo>
                    <a:pt x="1501" y="0"/>
                  </a:lnTo>
                  <a:lnTo>
                    <a:pt x="1444" y="277"/>
                  </a:lnTo>
                  <a:lnTo>
                    <a:pt x="1604" y="277"/>
                  </a:lnTo>
                  <a:lnTo>
                    <a:pt x="1661" y="0"/>
                  </a:lnTo>
                  <a:lnTo>
                    <a:pt x="1883" y="0"/>
                  </a:lnTo>
                  <a:lnTo>
                    <a:pt x="1741" y="713"/>
                  </a:lnTo>
                  <a:lnTo>
                    <a:pt x="1519" y="713"/>
                  </a:lnTo>
                  <a:lnTo>
                    <a:pt x="1572" y="437"/>
                  </a:lnTo>
                  <a:lnTo>
                    <a:pt x="1412" y="437"/>
                  </a:lnTo>
                  <a:lnTo>
                    <a:pt x="1359" y="713"/>
                  </a:lnTo>
                  <a:lnTo>
                    <a:pt x="1136" y="713"/>
                  </a:lnTo>
                  <a:lnTo>
                    <a:pt x="1244" y="178"/>
                  </a:lnTo>
                  <a:lnTo>
                    <a:pt x="1057" y="178"/>
                  </a:lnTo>
                  <a:lnTo>
                    <a:pt x="949" y="713"/>
                  </a:lnTo>
                  <a:lnTo>
                    <a:pt x="727" y="713"/>
                  </a:lnTo>
                  <a:lnTo>
                    <a:pt x="836" y="178"/>
                  </a:lnTo>
                  <a:lnTo>
                    <a:pt x="328" y="178"/>
                  </a:lnTo>
                  <a:lnTo>
                    <a:pt x="309" y="277"/>
                  </a:lnTo>
                  <a:lnTo>
                    <a:pt x="628" y="277"/>
                  </a:lnTo>
                  <a:lnTo>
                    <a:pt x="596" y="437"/>
                  </a:lnTo>
                  <a:lnTo>
                    <a:pt x="277" y="437"/>
                  </a:lnTo>
                  <a:lnTo>
                    <a:pt x="257" y="535"/>
                  </a:lnTo>
                  <a:lnTo>
                    <a:pt x="577" y="535"/>
                  </a:lnTo>
                  <a:lnTo>
                    <a:pt x="541" y="713"/>
                  </a:lnTo>
                  <a:lnTo>
                    <a:pt x="0" y="71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22" name="Picture 2" descr="Image result for University of Cyprus logo">
            <a:extLst>
              <a:ext uri="{FF2B5EF4-FFF2-40B4-BE49-F238E27FC236}">
                <a16:creationId xmlns:a16="http://schemas.microsoft.com/office/drawing/2014/main" id="{E9BE15CA-DC87-4712-A020-B73E5056B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4"/>
          <a:stretch/>
        </p:blipFill>
        <p:spPr bwMode="auto">
          <a:xfrm>
            <a:off x="2908250" y="5515148"/>
            <a:ext cx="1874894" cy="61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uawei Logo, history, meaning, symbol, PNG">
            <a:extLst>
              <a:ext uri="{FF2B5EF4-FFF2-40B4-BE49-F238E27FC236}">
                <a16:creationId xmlns:a16="http://schemas.microsoft.com/office/drawing/2014/main" id="{E5CF2C44-0B52-416A-8894-E7FD9898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6" y="5339227"/>
            <a:ext cx="1717910" cy="9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D5B509-24EC-5EA5-77DD-085DC31AE8D1}"/>
              </a:ext>
            </a:extLst>
          </p:cNvPr>
          <p:cNvSpPr txBox="1"/>
          <p:nvPr/>
        </p:nvSpPr>
        <p:spPr>
          <a:xfrm>
            <a:off x="285674" y="5640503"/>
            <a:ext cx="34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Cambria" panose="02040503050406030204" pitchFamily="18" charset="0"/>
              </a:rPr>
              <a:t>1</a:t>
            </a:r>
            <a:endParaRPr lang="LID409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E392D9-31DD-6A37-0C91-9C8655F8771D}"/>
              </a:ext>
            </a:extLst>
          </p:cNvPr>
          <p:cNvSpPr txBox="1"/>
          <p:nvPr/>
        </p:nvSpPr>
        <p:spPr>
          <a:xfrm>
            <a:off x="2781818" y="5640503"/>
            <a:ext cx="34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Cambria" panose="02040503050406030204" pitchFamily="18" charset="0"/>
              </a:rPr>
              <a:t>2</a:t>
            </a:r>
            <a:endParaRPr lang="LID4096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90267-CC35-B52C-47B5-F10602A3722F}"/>
              </a:ext>
            </a:extLst>
          </p:cNvPr>
          <p:cNvSpPr txBox="1"/>
          <p:nvPr/>
        </p:nvSpPr>
        <p:spPr>
          <a:xfrm>
            <a:off x="5389444" y="5640503"/>
            <a:ext cx="34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Cambria" panose="02040503050406030204" pitchFamily="18" charset="0"/>
              </a:rPr>
              <a:t>3</a:t>
            </a:r>
            <a:endParaRPr lang="LID4096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3025E5-BF12-081A-3DD1-8B0E23FD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30" y="5507557"/>
            <a:ext cx="1245783" cy="62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9F5F7-2E10-DCB0-5883-DAF6718F31BF}"/>
              </a:ext>
            </a:extLst>
          </p:cNvPr>
          <p:cNvSpPr txBox="1"/>
          <p:nvPr/>
        </p:nvSpPr>
        <p:spPr>
          <a:xfrm>
            <a:off x="7464108" y="5640503"/>
            <a:ext cx="34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Cambria" panose="02040503050406030204" pitchFamily="18" charset="0"/>
              </a:rPr>
              <a:t>4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05832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DF4EC8-295C-8800-59A7-EA6AB45B9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C6 (Deep)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59856"/>
            <a:ext cx="1566862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523322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</a:rPr>
                        <a:t>C6</a:t>
                      </a:r>
                      <a:endParaRPr lang="LID4096" sz="20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Stopped</a:t>
                      </a:r>
                      <a:endParaRPr lang="LID4096" sz="2000" b="1" u="none" strike="noStrike" kern="1200" baseline="0" dirty="0">
                        <a:solidFill>
                          <a:srgbClr val="FF00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off</a:t>
                      </a:r>
                      <a:endParaRPr lang="LID4096" sz="2000" b="1" u="none" strike="noStrike" kern="1200" baseline="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Flushed</a:t>
                      </a:r>
                      <a:endParaRPr lang="LID4096" sz="2000" b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Nominal</a:t>
                      </a:r>
                      <a:endParaRPr lang="LID4096" sz="2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S/R SRAM</a:t>
                      </a:r>
                      <a:endParaRPr lang="LID4096" sz="2000" b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25579F2-5E68-034D-46E3-7B0B56A6F440}"/>
              </a:ext>
            </a:extLst>
          </p:cNvPr>
          <p:cNvSpPr/>
          <p:nvPr/>
        </p:nvSpPr>
        <p:spPr>
          <a:xfrm>
            <a:off x="8007350" y="1371600"/>
            <a:ext cx="355600" cy="35139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C205C2-0EAB-4109-A30C-E3170A5030CD}"/>
              </a:ext>
            </a:extLst>
          </p:cNvPr>
          <p:cNvSpPr/>
          <p:nvPr/>
        </p:nvSpPr>
        <p:spPr>
          <a:xfrm>
            <a:off x="557443" y="2725387"/>
            <a:ext cx="1042696" cy="9691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Save/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Restore SRAM</a:t>
            </a:r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C9DA3-8FDC-63AE-D8CD-A7CEFE997D1E}"/>
              </a:ext>
            </a:extLst>
          </p:cNvPr>
          <p:cNvSpPr txBox="1"/>
          <p:nvPr/>
        </p:nvSpPr>
        <p:spPr>
          <a:xfrm>
            <a:off x="95249" y="1427259"/>
            <a:ext cx="1762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Turn-off the </a:t>
            </a:r>
            <a:r>
              <a:rPr lang="en-US" sz="2400" b="1" dirty="0">
                <a:solidFill>
                  <a:srgbClr val="FF0066"/>
                </a:solidFill>
              </a:rPr>
              <a:t>clocks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/>
              <a:t>and</a:t>
            </a:r>
            <a:r>
              <a:rPr lang="en-US" sz="2400" b="1" dirty="0">
                <a:solidFill>
                  <a:srgbClr val="0000FF"/>
                </a:solidFill>
              </a:rPr>
              <a:t> PLL</a:t>
            </a:r>
            <a:endParaRPr lang="LID4096" b="1" dirty="0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FFF709-00D3-4253-18D9-5920246C8851}"/>
              </a:ext>
            </a:extLst>
          </p:cNvPr>
          <p:cNvSpPr/>
          <p:nvPr/>
        </p:nvSpPr>
        <p:spPr>
          <a:xfrm>
            <a:off x="1990408" y="909935"/>
            <a:ext cx="3034611" cy="301523"/>
          </a:xfrm>
          <a:prstGeom prst="rect">
            <a:avLst/>
          </a:prstGeom>
          <a:solidFill>
            <a:srgbClr val="008B95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784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67CFF5E-54D0-F02D-4A86-89305204A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C6 (Deep)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59856"/>
            <a:ext cx="1566862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227949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</a:rPr>
                        <a:t>C6</a:t>
                      </a:r>
                      <a:endParaRPr lang="LID4096" sz="20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Stopped</a:t>
                      </a:r>
                      <a:endParaRPr lang="LID4096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off</a:t>
                      </a:r>
                      <a:endParaRPr lang="LID4096" sz="20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Flushed</a:t>
                      </a:r>
                      <a:endParaRPr lang="LID4096" sz="2000" b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Shut-off</a:t>
                      </a:r>
                      <a:endParaRPr lang="LID4096" sz="2000" b="1" u="none" strike="noStrike" kern="1200" baseline="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S/R SRAM</a:t>
                      </a:r>
                      <a:endParaRPr lang="LID4096" sz="2000" b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8976719-129A-2971-5EA4-D311632A4380}"/>
              </a:ext>
            </a:extLst>
          </p:cNvPr>
          <p:cNvSpPr/>
          <p:nvPr/>
        </p:nvSpPr>
        <p:spPr>
          <a:xfrm>
            <a:off x="1962151" y="1517668"/>
            <a:ext cx="1416989" cy="306767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9E480A-0D1E-0285-30D4-B0C666296CD5}"/>
              </a:ext>
            </a:extLst>
          </p:cNvPr>
          <p:cNvSpPr/>
          <p:nvPr/>
        </p:nvSpPr>
        <p:spPr>
          <a:xfrm>
            <a:off x="3357604" y="2134436"/>
            <a:ext cx="2628155" cy="24509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5B038D-9C22-B869-2B9E-32483B696BC4}"/>
              </a:ext>
            </a:extLst>
          </p:cNvPr>
          <p:cNvSpPr/>
          <p:nvPr/>
        </p:nvSpPr>
        <p:spPr>
          <a:xfrm>
            <a:off x="5967710" y="2339327"/>
            <a:ext cx="1374774" cy="149705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3469D-5D48-63A1-49C3-D5790E8CB494}"/>
              </a:ext>
            </a:extLst>
          </p:cNvPr>
          <p:cNvSpPr/>
          <p:nvPr/>
        </p:nvSpPr>
        <p:spPr>
          <a:xfrm>
            <a:off x="557443" y="2725387"/>
            <a:ext cx="1042696" cy="9691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Save/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Restore SRAM</a:t>
            </a:r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10D9C2-2DF1-6A2B-9183-066846B9C709}"/>
              </a:ext>
            </a:extLst>
          </p:cNvPr>
          <p:cNvSpPr txBox="1"/>
          <p:nvPr/>
        </p:nvSpPr>
        <p:spPr>
          <a:xfrm>
            <a:off x="95249" y="1427259"/>
            <a:ext cx="1762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Turn-off the </a:t>
            </a:r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F88F3-5E5B-0924-419D-607E2C30212C}"/>
              </a:ext>
            </a:extLst>
          </p:cNvPr>
          <p:cNvSpPr/>
          <p:nvPr/>
        </p:nvSpPr>
        <p:spPr>
          <a:xfrm>
            <a:off x="1990408" y="909935"/>
            <a:ext cx="3034611" cy="301523"/>
          </a:xfrm>
          <a:prstGeom prst="rect">
            <a:avLst/>
          </a:prstGeom>
          <a:solidFill>
            <a:srgbClr val="008B95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42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C-states Power/Latency Tradeoff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1E76AF-1647-4E10-A457-947E2F16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3272919"/>
            <a:ext cx="8868305" cy="3336533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C-states provide power and performance </a:t>
            </a:r>
            <a:r>
              <a:rPr lang="en-US" sz="3200" dirty="0">
                <a:solidFill>
                  <a:srgbClr val="7030A0"/>
                </a:solidFill>
              </a:rPr>
              <a:t>tradeoff</a:t>
            </a:r>
          </a:p>
          <a:p>
            <a:r>
              <a:rPr lang="en-US" sz="3200" dirty="0"/>
              <a:t>The higher the C-state number </a:t>
            </a:r>
          </a:p>
          <a:p>
            <a:pPr lvl="1"/>
            <a:r>
              <a:rPr lang="en-US" sz="2800" dirty="0"/>
              <a:t>The </a:t>
            </a:r>
            <a:r>
              <a:rPr lang="en-US" sz="2800" dirty="0">
                <a:solidFill>
                  <a:schemeClr val="accent1"/>
                </a:solidFill>
              </a:rPr>
              <a:t>lower its power consumption </a:t>
            </a:r>
          </a:p>
          <a:p>
            <a:pPr lvl="1"/>
            <a:r>
              <a:rPr lang="en-US" sz="2800" dirty="0"/>
              <a:t>But the </a:t>
            </a:r>
            <a:r>
              <a:rPr lang="en-US" sz="2800" dirty="0">
                <a:solidFill>
                  <a:srgbClr val="C00000"/>
                </a:solidFill>
              </a:rPr>
              <a:t>longer the transition latency</a:t>
            </a:r>
          </a:p>
          <a:p>
            <a:r>
              <a:rPr lang="en-US" sz="3200" dirty="0"/>
              <a:t>During a C-state transition a core </a:t>
            </a:r>
            <a:r>
              <a:rPr lang="en-US" sz="3200" dirty="0">
                <a:solidFill>
                  <a:srgbClr val="FF0000"/>
                </a:solidFill>
              </a:rPr>
              <a:t>cannot be utilized</a:t>
            </a:r>
          </a:p>
          <a:p>
            <a:pPr lvl="1">
              <a:buClr>
                <a:schemeClr val="tx1"/>
              </a:buClr>
            </a:pPr>
            <a:r>
              <a:rPr lang="en-US" sz="2800" dirty="0">
                <a:solidFill>
                  <a:srgbClr val="FF0000"/>
                </a:solidFill>
              </a:rPr>
              <a:t>Degrading</a:t>
            </a:r>
            <a:r>
              <a:rPr lang="en-US" sz="2800" dirty="0"/>
              <a:t> the performance of latency-sensitive applications</a:t>
            </a:r>
          </a:p>
          <a:p>
            <a:r>
              <a:rPr lang="en-US" sz="3200" dirty="0" err="1"/>
              <a:t>AgileWatts</a:t>
            </a:r>
            <a:r>
              <a:rPr lang="en-US" sz="3200" dirty="0"/>
              <a:t> tackles this problem with </a:t>
            </a:r>
            <a:r>
              <a:rPr lang="en-US" sz="3200" dirty="0">
                <a:solidFill>
                  <a:srgbClr val="00B050"/>
                </a:solidFill>
              </a:rPr>
              <a:t>C6A (C6 Agile) </a:t>
            </a:r>
            <a:r>
              <a:rPr lang="en-US" sz="3200" dirty="0"/>
              <a:t>C-state</a:t>
            </a:r>
          </a:p>
          <a:p>
            <a:pPr lvl="1"/>
            <a:r>
              <a:rPr lang="en-US" sz="2800" dirty="0"/>
              <a:t>Deep idle C-state with a nanosecond-scale transition latency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1E3A34-682F-6DD6-C7B8-F259A7FCC863}"/>
              </a:ext>
            </a:extLst>
          </p:cNvPr>
          <p:cNvCxnSpPr/>
          <p:nvPr/>
        </p:nvCxnSpPr>
        <p:spPr>
          <a:xfrm flipV="1">
            <a:off x="1265145" y="988907"/>
            <a:ext cx="0" cy="119888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CE0E99F-A0CD-0D74-BE0B-6B1207C85598}"/>
              </a:ext>
            </a:extLst>
          </p:cNvPr>
          <p:cNvCxnSpPr>
            <a:cxnSpLocks/>
          </p:cNvCxnSpPr>
          <p:nvPr/>
        </p:nvCxnSpPr>
        <p:spPr>
          <a:xfrm flipV="1">
            <a:off x="1265145" y="2179802"/>
            <a:ext cx="2986481" cy="79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7DAD61-091F-F15F-0219-72D67B915D87}"/>
              </a:ext>
            </a:extLst>
          </p:cNvPr>
          <p:cNvSpPr txBox="1"/>
          <p:nvPr/>
        </p:nvSpPr>
        <p:spPr>
          <a:xfrm rot="16200000">
            <a:off x="495705" y="1446329"/>
            <a:ext cx="116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Power (W)</a:t>
            </a:r>
            <a:endParaRPr lang="LID4096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041D17-9AD0-479A-5E81-5E9BECC665FD}"/>
              </a:ext>
            </a:extLst>
          </p:cNvPr>
          <p:cNvSpPr/>
          <p:nvPr/>
        </p:nvSpPr>
        <p:spPr>
          <a:xfrm>
            <a:off x="1471831" y="1325987"/>
            <a:ext cx="257387" cy="86685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306EE-FB0F-D855-8EF2-984057AFB6E3}"/>
              </a:ext>
            </a:extLst>
          </p:cNvPr>
          <p:cNvSpPr txBox="1"/>
          <p:nvPr/>
        </p:nvSpPr>
        <p:spPr>
          <a:xfrm>
            <a:off x="1191393" y="970648"/>
            <a:ext cx="776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</a:rPr>
              <a:t>~1.4W </a:t>
            </a:r>
            <a:endParaRPr lang="LID4096" sz="1600" i="1" dirty="0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E5EA8-EF93-3CE0-DE01-C8A7FCD50A5F}"/>
              </a:ext>
            </a:extLst>
          </p:cNvPr>
          <p:cNvSpPr/>
          <p:nvPr/>
        </p:nvSpPr>
        <p:spPr>
          <a:xfrm>
            <a:off x="2872372" y="2134083"/>
            <a:ext cx="25738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1833A-EAF3-D156-83C2-74106D73AF59}"/>
              </a:ext>
            </a:extLst>
          </p:cNvPr>
          <p:cNvSpPr txBox="1"/>
          <p:nvPr/>
        </p:nvSpPr>
        <p:spPr>
          <a:xfrm>
            <a:off x="2607008" y="1797729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/>
                </a:solidFill>
              </a:rPr>
              <a:t>~0.1W </a:t>
            </a:r>
            <a:endParaRPr lang="LID4096" sz="1600" i="1" dirty="0">
              <a:solidFill>
                <a:schemeClr val="accent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9CCB15-4B5A-6598-8453-B7B6504914FD}"/>
              </a:ext>
            </a:extLst>
          </p:cNvPr>
          <p:cNvCxnSpPr/>
          <p:nvPr/>
        </p:nvCxnSpPr>
        <p:spPr>
          <a:xfrm flipV="1">
            <a:off x="5260098" y="993249"/>
            <a:ext cx="0" cy="119888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49F4AB-7F72-87EA-5554-8FC37FA56361}"/>
              </a:ext>
            </a:extLst>
          </p:cNvPr>
          <p:cNvCxnSpPr>
            <a:cxnSpLocks/>
          </p:cNvCxnSpPr>
          <p:nvPr/>
        </p:nvCxnSpPr>
        <p:spPr>
          <a:xfrm flipV="1">
            <a:off x="5260098" y="2179802"/>
            <a:ext cx="2976176" cy="1232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900B39A-81F6-D423-4A7F-209AAD31A176}"/>
              </a:ext>
            </a:extLst>
          </p:cNvPr>
          <p:cNvSpPr/>
          <p:nvPr/>
        </p:nvSpPr>
        <p:spPr>
          <a:xfrm>
            <a:off x="5460269" y="2143170"/>
            <a:ext cx="257387" cy="457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0927CB-B99F-5239-FDCA-CD10E65B6E00}"/>
              </a:ext>
            </a:extLst>
          </p:cNvPr>
          <p:cNvSpPr txBox="1"/>
          <p:nvPr/>
        </p:nvSpPr>
        <p:spPr>
          <a:xfrm>
            <a:off x="5174596" y="1795568"/>
            <a:ext cx="84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~0.01us </a:t>
            </a:r>
            <a:endParaRPr lang="LID4096" sz="1600" i="1" dirty="0">
              <a:solidFill>
                <a:schemeClr val="accent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13AFAA-B9E1-2E68-2C4B-8BF9C5190DD0}"/>
              </a:ext>
            </a:extLst>
          </p:cNvPr>
          <p:cNvSpPr/>
          <p:nvPr/>
        </p:nvSpPr>
        <p:spPr>
          <a:xfrm>
            <a:off x="6894417" y="1058546"/>
            <a:ext cx="257387" cy="1132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38CDB3-778F-9449-75C9-BDF39A76C69B}"/>
              </a:ext>
            </a:extLst>
          </p:cNvPr>
          <p:cNvSpPr/>
          <p:nvPr/>
        </p:nvSpPr>
        <p:spPr>
          <a:xfrm>
            <a:off x="2171714" y="1571111"/>
            <a:ext cx="257387" cy="6121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0C742F-639F-76AC-AA4F-27F48552EE43}"/>
              </a:ext>
            </a:extLst>
          </p:cNvPr>
          <p:cNvSpPr/>
          <p:nvPr/>
        </p:nvSpPr>
        <p:spPr>
          <a:xfrm>
            <a:off x="6179473" y="1755849"/>
            <a:ext cx="257387" cy="4346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8423C2-A202-DC34-F308-87EF3CAF62E5}"/>
              </a:ext>
            </a:extLst>
          </p:cNvPr>
          <p:cNvSpPr txBox="1"/>
          <p:nvPr/>
        </p:nvSpPr>
        <p:spPr>
          <a:xfrm>
            <a:off x="1916368" y="1284322"/>
            <a:ext cx="776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</a:rPr>
              <a:t>~0.9W </a:t>
            </a:r>
            <a:endParaRPr lang="LID4096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2F0385-6BC8-7829-D689-5A28EF0225CC}"/>
              </a:ext>
            </a:extLst>
          </p:cNvPr>
          <p:cNvSpPr txBox="1"/>
          <p:nvPr/>
        </p:nvSpPr>
        <p:spPr>
          <a:xfrm>
            <a:off x="5929340" y="1457776"/>
            <a:ext cx="776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</a:rPr>
              <a:t>~8us </a:t>
            </a:r>
            <a:endParaRPr lang="LID4096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576D4B-184C-0405-6B93-1F035B84102A}"/>
              </a:ext>
            </a:extLst>
          </p:cNvPr>
          <p:cNvSpPr txBox="1"/>
          <p:nvPr/>
        </p:nvSpPr>
        <p:spPr>
          <a:xfrm>
            <a:off x="3553825" y="220293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C6A </a:t>
            </a:r>
            <a:endParaRPr lang="LID4096" i="1" dirty="0">
              <a:solidFill>
                <a:srgbClr val="00B05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EC83A32-824C-FECB-76A2-92B3C0323179}"/>
              </a:ext>
            </a:extLst>
          </p:cNvPr>
          <p:cNvSpPr/>
          <p:nvPr/>
        </p:nvSpPr>
        <p:spPr>
          <a:xfrm>
            <a:off x="3658840" y="2046337"/>
            <a:ext cx="257387" cy="13902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00B05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9F0FD2-F99E-9C58-5675-D45A95BBCA23}"/>
              </a:ext>
            </a:extLst>
          </p:cNvPr>
          <p:cNvSpPr txBox="1"/>
          <p:nvPr/>
        </p:nvSpPr>
        <p:spPr>
          <a:xfrm>
            <a:off x="3393476" y="1739789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B050"/>
                </a:solidFill>
              </a:rPr>
              <a:t>~0.3W </a:t>
            </a:r>
            <a:endParaRPr lang="LID4096" sz="1600" i="1" dirty="0">
              <a:solidFill>
                <a:srgbClr val="00B05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59F6361-A183-2024-7F9F-6878E6756EAC}"/>
              </a:ext>
            </a:extLst>
          </p:cNvPr>
          <p:cNvSpPr txBox="1"/>
          <p:nvPr/>
        </p:nvSpPr>
        <p:spPr>
          <a:xfrm>
            <a:off x="7577404" y="220182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C6A </a:t>
            </a:r>
            <a:endParaRPr lang="LID4096" i="1" dirty="0">
              <a:solidFill>
                <a:srgbClr val="00B05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9D5CE87-FB99-F144-B45B-19D00E0C7097}"/>
              </a:ext>
            </a:extLst>
          </p:cNvPr>
          <p:cNvSpPr/>
          <p:nvPr/>
        </p:nvSpPr>
        <p:spPr>
          <a:xfrm>
            <a:off x="7682419" y="2116322"/>
            <a:ext cx="257387" cy="679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00B05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96C0E06-3863-8A31-710E-D881F77A32E2}"/>
              </a:ext>
            </a:extLst>
          </p:cNvPr>
          <p:cNvSpPr txBox="1"/>
          <p:nvPr/>
        </p:nvSpPr>
        <p:spPr>
          <a:xfrm>
            <a:off x="7405141" y="1777768"/>
            <a:ext cx="84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~0.1us </a:t>
            </a:r>
            <a:endParaRPr lang="LID4096" sz="1600" i="1" dirty="0">
              <a:solidFill>
                <a:srgbClr val="00B05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C00E44-E205-06F5-FF3D-5711796866C1}"/>
              </a:ext>
            </a:extLst>
          </p:cNvPr>
          <p:cNvSpPr txBox="1"/>
          <p:nvPr/>
        </p:nvSpPr>
        <p:spPr>
          <a:xfrm>
            <a:off x="6651888" y="781430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/>
                </a:solidFill>
              </a:rPr>
              <a:t>~130us </a:t>
            </a:r>
            <a:endParaRPr lang="LID4096" sz="1600" i="1" dirty="0">
              <a:solidFill>
                <a:schemeClr val="accent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253E61F-4CE6-DDD4-0A94-00FA68F2085C}"/>
              </a:ext>
            </a:extLst>
          </p:cNvPr>
          <p:cNvSpPr txBox="1"/>
          <p:nvPr/>
        </p:nvSpPr>
        <p:spPr>
          <a:xfrm>
            <a:off x="1366473" y="2204144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C1</a:t>
            </a:r>
            <a:r>
              <a:rPr lang="en-US" i="1" dirty="0"/>
              <a:t> </a:t>
            </a:r>
            <a:endParaRPr lang="LID4096" i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5A3532-ED8E-AB6E-6B86-87BCEFB57701}"/>
              </a:ext>
            </a:extLst>
          </p:cNvPr>
          <p:cNvSpPr txBox="1"/>
          <p:nvPr/>
        </p:nvSpPr>
        <p:spPr>
          <a:xfrm>
            <a:off x="2772290" y="219694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C6</a:t>
            </a:r>
            <a:r>
              <a:rPr lang="en-US" i="1" dirty="0"/>
              <a:t> </a:t>
            </a:r>
            <a:endParaRPr lang="LID4096" i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928BF4E-2FA1-9E4A-FB09-D769D755AC91}"/>
              </a:ext>
            </a:extLst>
          </p:cNvPr>
          <p:cNvSpPr txBox="1"/>
          <p:nvPr/>
        </p:nvSpPr>
        <p:spPr>
          <a:xfrm>
            <a:off x="2008697" y="219635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C1E</a:t>
            </a:r>
            <a:r>
              <a:rPr lang="en-US" i="1" dirty="0"/>
              <a:t> </a:t>
            </a:r>
            <a:endParaRPr lang="LID4096" i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7790577-9F71-4D64-784D-4B0AD6A8642F}"/>
              </a:ext>
            </a:extLst>
          </p:cNvPr>
          <p:cNvSpPr txBox="1"/>
          <p:nvPr/>
        </p:nvSpPr>
        <p:spPr>
          <a:xfrm>
            <a:off x="5349935" y="2208209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C1 </a:t>
            </a:r>
            <a:endParaRPr lang="LID4096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CFE177-67A5-0784-7400-2E6F0431943D}"/>
              </a:ext>
            </a:extLst>
          </p:cNvPr>
          <p:cNvSpPr txBox="1"/>
          <p:nvPr/>
        </p:nvSpPr>
        <p:spPr>
          <a:xfrm>
            <a:off x="6781540" y="220100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C6 </a:t>
            </a:r>
            <a:endParaRPr lang="LID4096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913623B-C158-E284-B795-5E4E6C8583C5}"/>
              </a:ext>
            </a:extLst>
          </p:cNvPr>
          <p:cNvSpPr txBox="1"/>
          <p:nvPr/>
        </p:nvSpPr>
        <p:spPr>
          <a:xfrm>
            <a:off x="5999534" y="220043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C1E</a:t>
            </a:r>
            <a:r>
              <a:rPr lang="en-US" i="1" dirty="0"/>
              <a:t> </a:t>
            </a:r>
            <a:endParaRPr lang="LID4096" i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1DA14D-9437-6920-E4F2-1B6D4DF12381}"/>
              </a:ext>
            </a:extLst>
          </p:cNvPr>
          <p:cNvSpPr txBox="1"/>
          <p:nvPr/>
        </p:nvSpPr>
        <p:spPr>
          <a:xfrm rot="16200000">
            <a:off x="4216967" y="1312172"/>
            <a:ext cx="151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HW Transition</a:t>
            </a:r>
          </a:p>
          <a:p>
            <a:r>
              <a:rPr lang="en-US" i="1" dirty="0"/>
              <a:t> Latency (us)</a:t>
            </a:r>
            <a:endParaRPr lang="LID4096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65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8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8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3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8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  <p:bldP spid="19" grpId="0" animBg="1"/>
      <p:bldP spid="19" grpId="1" animBg="1"/>
      <p:bldP spid="20" grpId="0"/>
      <p:bldP spid="20" grpId="1"/>
      <p:bldP spid="21" grpId="0" animBg="1"/>
      <p:bldP spid="21" grpId="1" animBg="1"/>
      <p:bldP spid="39" grpId="0" animBg="1"/>
      <p:bldP spid="39" grpId="1" animBg="1"/>
      <p:bldP spid="47" grpId="0" animBg="1"/>
      <p:bldP spid="47" grpId="1" animBg="1"/>
      <p:bldP spid="48" grpId="0"/>
      <p:bldP spid="48" grpId="1"/>
      <p:bldP spid="49" grpId="0"/>
      <p:bldP spid="49" grpId="1"/>
      <p:bldP spid="50" grpId="0"/>
      <p:bldP spid="54" grpId="0" animBg="1"/>
      <p:bldP spid="57" grpId="0"/>
      <p:bldP spid="58" grpId="0"/>
      <p:bldP spid="59" grpId="0" animBg="1"/>
      <p:bldP spid="60" grpId="0"/>
      <p:bldP spid="61" grpId="0"/>
      <p:bldP spid="61" grpId="1"/>
      <p:bldP spid="63" grpId="0"/>
      <p:bldP spid="63" grpId="1"/>
      <p:bldP spid="64" grpId="0"/>
      <p:bldP spid="64" grpId="1"/>
      <p:bldP spid="65" grpId="0"/>
      <p:bldP spid="65" grpId="1"/>
      <p:bldP spid="67" grpId="0"/>
      <p:bldP spid="67" grpId="1"/>
      <p:bldP spid="68" grpId="0"/>
      <p:bldP spid="68" grpId="1"/>
      <p:bldP spid="70" grpId="0"/>
      <p:bldP spid="7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AgileWatts</a:t>
            </a:r>
          </a:p>
        </p:txBody>
      </p: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2F8CC1EA-5533-402A-B5E0-CAFE1B590012}"/>
              </a:ext>
            </a:extLst>
          </p:cNvPr>
          <p:cNvSpPr txBox="1">
            <a:spLocks/>
          </p:cNvSpPr>
          <p:nvPr/>
        </p:nvSpPr>
        <p:spPr>
          <a:xfrm>
            <a:off x="63615" y="957358"/>
            <a:ext cx="8860929" cy="5635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We achieve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dirty="0"/>
              <a:t> goals with three key components: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Units Fast Power-Gating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accent5"/>
                </a:solidFill>
              </a:rPr>
              <a:t>Cache Coherence and Sleep Mode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accent2"/>
                </a:solidFill>
              </a:rPr>
              <a:t>C6A Power Management Flow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F7A90A-A9C3-8BFC-F79B-7D9EBE31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C6A (Deep &amp; Agile)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EFB424-5B8F-D5CF-CFCE-905698F1CCD5}"/>
              </a:ext>
            </a:extLst>
          </p:cNvPr>
          <p:cNvSpPr/>
          <p:nvPr/>
        </p:nvSpPr>
        <p:spPr>
          <a:xfrm>
            <a:off x="8007350" y="1371600"/>
            <a:ext cx="355600" cy="35139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59856"/>
            <a:ext cx="1566862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000010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C6A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Running</a:t>
                      </a:r>
                      <a:endParaRPr lang="LID4096" sz="2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Coherent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Nominal</a:t>
                      </a:r>
                      <a:endParaRPr lang="LID4096" sz="2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Maintained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97308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F7A90A-A9C3-8BFC-F79B-7D9EBE31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C6A (Deep &amp; Agile)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EFB424-5B8F-D5CF-CFCE-905698F1CCD5}"/>
              </a:ext>
            </a:extLst>
          </p:cNvPr>
          <p:cNvSpPr/>
          <p:nvPr/>
        </p:nvSpPr>
        <p:spPr>
          <a:xfrm>
            <a:off x="8007350" y="1371600"/>
            <a:ext cx="355600" cy="35139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59856"/>
            <a:ext cx="1566862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821296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C6A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Most Stopped</a:t>
                      </a:r>
                      <a:endParaRPr lang="LID4096" sz="2000" b="1" u="none" strike="noStrike" kern="1200" baseline="0" dirty="0">
                        <a:solidFill>
                          <a:srgbClr val="FF00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Coherent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Nominal</a:t>
                      </a:r>
                      <a:endParaRPr lang="LID4096" sz="2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Maintained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9C35A-4F35-CA0D-BC66-9FC5D809E9B1}"/>
              </a:ext>
            </a:extLst>
          </p:cNvPr>
          <p:cNvSpPr txBox="1">
            <a:spLocks/>
          </p:cNvSpPr>
          <p:nvPr/>
        </p:nvSpPr>
        <p:spPr>
          <a:xfrm>
            <a:off x="0" y="1854199"/>
            <a:ext cx="1866380" cy="3289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b="1" dirty="0"/>
              <a:t>Clock-gate</a:t>
            </a:r>
            <a:r>
              <a:rPr lang="en-US" sz="1800" dirty="0"/>
              <a:t> most of the clock and keep the PLL On</a:t>
            </a: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sz="1800" dirty="0"/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sz="1600" dirty="0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36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F7A90A-A9C3-8BFC-F79B-7D9EBE31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C6A (Deep &amp; Agile)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EFB424-5B8F-D5CF-CFCE-905698F1CCD5}"/>
              </a:ext>
            </a:extLst>
          </p:cNvPr>
          <p:cNvSpPr/>
          <p:nvPr/>
        </p:nvSpPr>
        <p:spPr>
          <a:xfrm>
            <a:off x="8007350" y="1371600"/>
            <a:ext cx="355600" cy="35139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59856"/>
            <a:ext cx="1566862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831742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C6A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Most Stopped</a:t>
                      </a:r>
                      <a:endParaRPr lang="LID4096" sz="2000" b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Coherent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Most PG</a:t>
                      </a:r>
                      <a:endParaRPr lang="LID4096" sz="2000" b="1" u="none" strike="noStrike" kern="1200" baseline="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Maintained</a:t>
                      </a:r>
                      <a:endParaRPr lang="LID4096" sz="2000" b="1" u="none" strike="noStrike" kern="1200" baseline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0632916-12C3-AA6C-55D1-17515C3F5199}"/>
              </a:ext>
            </a:extLst>
          </p:cNvPr>
          <p:cNvSpPr/>
          <p:nvPr/>
        </p:nvSpPr>
        <p:spPr>
          <a:xfrm>
            <a:off x="1962151" y="1479550"/>
            <a:ext cx="1416989" cy="310579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04A64-AD8C-A482-0513-19AE2379AAB4}"/>
              </a:ext>
            </a:extLst>
          </p:cNvPr>
          <p:cNvSpPr/>
          <p:nvPr/>
        </p:nvSpPr>
        <p:spPr>
          <a:xfrm>
            <a:off x="3350573" y="2874397"/>
            <a:ext cx="1856719" cy="171094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3DA492-F935-0127-DFB6-5F25A53C6E5D}"/>
              </a:ext>
            </a:extLst>
          </p:cNvPr>
          <p:cNvSpPr/>
          <p:nvPr/>
        </p:nvSpPr>
        <p:spPr>
          <a:xfrm>
            <a:off x="2337208" y="2120173"/>
            <a:ext cx="1416989" cy="198095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DBFCB-DB9E-D138-D2F1-A7EB3CF83B4C}"/>
              </a:ext>
            </a:extLst>
          </p:cNvPr>
          <p:cNvSpPr/>
          <p:nvPr/>
        </p:nvSpPr>
        <p:spPr>
          <a:xfrm>
            <a:off x="2581785" y="2698291"/>
            <a:ext cx="1416989" cy="13780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00A5D-7B08-B9BF-1C84-698B3669F4E2}"/>
              </a:ext>
            </a:extLst>
          </p:cNvPr>
          <p:cNvSpPr/>
          <p:nvPr/>
        </p:nvSpPr>
        <p:spPr>
          <a:xfrm>
            <a:off x="4527865" y="3364629"/>
            <a:ext cx="1468390" cy="12207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12070-4597-799D-7603-8A1C3910AAEA}"/>
              </a:ext>
            </a:extLst>
          </p:cNvPr>
          <p:cNvSpPr/>
          <p:nvPr/>
        </p:nvSpPr>
        <p:spPr>
          <a:xfrm>
            <a:off x="3901499" y="3194491"/>
            <a:ext cx="1468390" cy="127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C37C1-65E6-EE51-2771-074E35D4011E}"/>
              </a:ext>
            </a:extLst>
          </p:cNvPr>
          <p:cNvSpPr/>
          <p:nvPr/>
        </p:nvSpPr>
        <p:spPr>
          <a:xfrm>
            <a:off x="2482331" y="2975540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C54549-AC0A-8320-9DFC-20A760897C7D}"/>
              </a:ext>
            </a:extLst>
          </p:cNvPr>
          <p:cNvSpPr txBox="1">
            <a:spLocks/>
          </p:cNvSpPr>
          <p:nvPr/>
        </p:nvSpPr>
        <p:spPr>
          <a:xfrm>
            <a:off x="0" y="1854199"/>
            <a:ext cx="1866380" cy="3289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b="1" dirty="0"/>
              <a:t>Power-gates </a:t>
            </a:r>
            <a:r>
              <a:rPr lang="en-US" sz="1800" dirty="0"/>
              <a:t>most of the core units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dirty="0"/>
              <a:t>Retaining the </a:t>
            </a:r>
            <a:r>
              <a:rPr lang="en-US" sz="1800" b="1" dirty="0">
                <a:solidFill>
                  <a:schemeClr val="accent2"/>
                </a:solidFill>
              </a:rPr>
              <a:t>context in place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sz="1800" dirty="0"/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EC08C5-96C7-6AF0-79FD-B4ACDFC08F0F}"/>
              </a:ext>
            </a:extLst>
          </p:cNvPr>
          <p:cNvSpPr/>
          <p:nvPr/>
        </p:nvSpPr>
        <p:spPr>
          <a:xfrm>
            <a:off x="3218602" y="3278170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9C2A0-6498-7135-C8D3-BDC43E31D9C3}"/>
              </a:ext>
            </a:extLst>
          </p:cNvPr>
          <p:cNvSpPr/>
          <p:nvPr/>
        </p:nvSpPr>
        <p:spPr>
          <a:xfrm>
            <a:off x="3860325" y="4055738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48C34-9858-ABEE-5EDE-BF34CB386475}"/>
              </a:ext>
            </a:extLst>
          </p:cNvPr>
          <p:cNvSpPr/>
          <p:nvPr/>
        </p:nvSpPr>
        <p:spPr>
          <a:xfrm>
            <a:off x="4343396" y="3694677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DA61E4-5049-5605-9128-2620D8C2A818}"/>
              </a:ext>
            </a:extLst>
          </p:cNvPr>
          <p:cNvSpPr/>
          <p:nvPr/>
        </p:nvSpPr>
        <p:spPr>
          <a:xfrm>
            <a:off x="2843790" y="2420922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1152DC-7436-9693-27AD-277905B6455B}"/>
              </a:ext>
            </a:extLst>
          </p:cNvPr>
          <p:cNvSpPr/>
          <p:nvPr/>
        </p:nvSpPr>
        <p:spPr>
          <a:xfrm>
            <a:off x="4479159" y="4252494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7E5B81-36B6-6764-2390-892B56061492}"/>
              </a:ext>
            </a:extLst>
          </p:cNvPr>
          <p:cNvSpPr/>
          <p:nvPr/>
        </p:nvSpPr>
        <p:spPr>
          <a:xfrm>
            <a:off x="2554013" y="4115971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9FFEA5-1E0C-17FE-8370-8D5545E2E1F6}"/>
              </a:ext>
            </a:extLst>
          </p:cNvPr>
          <p:cNvSpPr/>
          <p:nvPr/>
        </p:nvSpPr>
        <p:spPr>
          <a:xfrm>
            <a:off x="5442823" y="4030428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F7A90A-A9C3-8BFC-F79B-7D9EBE31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C6A (Deep &amp; Agile)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EFB424-5B8F-D5CF-CFCE-905698F1CCD5}"/>
              </a:ext>
            </a:extLst>
          </p:cNvPr>
          <p:cNvSpPr/>
          <p:nvPr/>
        </p:nvSpPr>
        <p:spPr>
          <a:xfrm>
            <a:off x="8007350" y="1371600"/>
            <a:ext cx="355600" cy="35139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59856"/>
            <a:ext cx="1566862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655351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C6A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Most Stopped</a:t>
                      </a:r>
                      <a:endParaRPr lang="LID4096" sz="2000" b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Coherent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PG</a:t>
                      </a:r>
                      <a:r>
                        <a:rPr lang="en-US" sz="2000" b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Ret</a:t>
                      </a:r>
                      <a:r>
                        <a:rPr lang="en-US" sz="2000" b="0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Nom</a:t>
                      </a:r>
                      <a:endParaRPr lang="LID4096" sz="2000" b="1" u="none" strike="noStrike" kern="1200" baseline="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Maintained</a:t>
                      </a:r>
                      <a:endParaRPr lang="LID4096" sz="2000" b="1" u="none" strike="noStrike" kern="1200" baseline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0632916-12C3-AA6C-55D1-17515C3F5199}"/>
              </a:ext>
            </a:extLst>
          </p:cNvPr>
          <p:cNvSpPr/>
          <p:nvPr/>
        </p:nvSpPr>
        <p:spPr>
          <a:xfrm>
            <a:off x="1962151" y="1479550"/>
            <a:ext cx="1416989" cy="310579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04A64-AD8C-A482-0513-19AE2379AAB4}"/>
              </a:ext>
            </a:extLst>
          </p:cNvPr>
          <p:cNvSpPr/>
          <p:nvPr/>
        </p:nvSpPr>
        <p:spPr>
          <a:xfrm>
            <a:off x="3350573" y="2874397"/>
            <a:ext cx="1856719" cy="171094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3DA492-F935-0127-DFB6-5F25A53C6E5D}"/>
              </a:ext>
            </a:extLst>
          </p:cNvPr>
          <p:cNvSpPr/>
          <p:nvPr/>
        </p:nvSpPr>
        <p:spPr>
          <a:xfrm>
            <a:off x="2337208" y="2120173"/>
            <a:ext cx="1416989" cy="198095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DBFCB-DB9E-D138-D2F1-A7EB3CF83B4C}"/>
              </a:ext>
            </a:extLst>
          </p:cNvPr>
          <p:cNvSpPr/>
          <p:nvPr/>
        </p:nvSpPr>
        <p:spPr>
          <a:xfrm>
            <a:off x="2581785" y="2698291"/>
            <a:ext cx="1416989" cy="13780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00A5D-7B08-B9BF-1C84-698B3669F4E2}"/>
              </a:ext>
            </a:extLst>
          </p:cNvPr>
          <p:cNvSpPr/>
          <p:nvPr/>
        </p:nvSpPr>
        <p:spPr>
          <a:xfrm>
            <a:off x="4527865" y="3364629"/>
            <a:ext cx="1468390" cy="122070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12070-4597-799D-7603-8A1C3910AAEA}"/>
              </a:ext>
            </a:extLst>
          </p:cNvPr>
          <p:cNvSpPr/>
          <p:nvPr/>
        </p:nvSpPr>
        <p:spPr>
          <a:xfrm>
            <a:off x="3901499" y="3194491"/>
            <a:ext cx="1468390" cy="12753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6C37C1-65E6-EE51-2771-074E35D4011E}"/>
              </a:ext>
            </a:extLst>
          </p:cNvPr>
          <p:cNvSpPr/>
          <p:nvPr/>
        </p:nvSpPr>
        <p:spPr>
          <a:xfrm>
            <a:off x="2482331" y="2975540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C54549-AC0A-8320-9DFC-20A760897C7D}"/>
              </a:ext>
            </a:extLst>
          </p:cNvPr>
          <p:cNvSpPr txBox="1">
            <a:spLocks/>
          </p:cNvSpPr>
          <p:nvPr/>
        </p:nvSpPr>
        <p:spPr>
          <a:xfrm>
            <a:off x="0" y="1854199"/>
            <a:ext cx="1923062" cy="3289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dirty="0">
                <a:solidFill>
                  <a:srgbClr val="00B0F0"/>
                </a:solidFill>
              </a:rPr>
              <a:t>Reduce the caches supply voltage using </a:t>
            </a:r>
            <a:r>
              <a:rPr lang="en-US" sz="1800" b="1" dirty="0">
                <a:solidFill>
                  <a:srgbClr val="00B0F0"/>
                </a:solidFill>
              </a:rPr>
              <a:t>sleep transistors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800" dirty="0"/>
              <a:t>Retain </a:t>
            </a:r>
            <a:r>
              <a:rPr lang="en-US" sz="1800" b="1" dirty="0">
                <a:solidFill>
                  <a:srgbClr val="66FF33"/>
                </a:solidFill>
              </a:rPr>
              <a:t>a logic active </a:t>
            </a:r>
            <a:r>
              <a:rPr lang="en-US" sz="1800" dirty="0"/>
              <a:t>to  wake-up the caches to respond to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snoop requests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sz="1800" dirty="0"/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EC08C5-96C7-6AF0-79FD-B4ACDFC08F0F}"/>
              </a:ext>
            </a:extLst>
          </p:cNvPr>
          <p:cNvSpPr/>
          <p:nvPr/>
        </p:nvSpPr>
        <p:spPr>
          <a:xfrm>
            <a:off x="3218602" y="3278170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9C2A0-6498-7135-C8D3-BDC43E31D9C3}"/>
              </a:ext>
            </a:extLst>
          </p:cNvPr>
          <p:cNvSpPr/>
          <p:nvPr/>
        </p:nvSpPr>
        <p:spPr>
          <a:xfrm>
            <a:off x="3860325" y="4055738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48C34-9858-ABEE-5EDE-BF34CB386475}"/>
              </a:ext>
            </a:extLst>
          </p:cNvPr>
          <p:cNvSpPr/>
          <p:nvPr/>
        </p:nvSpPr>
        <p:spPr>
          <a:xfrm>
            <a:off x="4343396" y="3694677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DA61E4-5049-5605-9128-2620D8C2A818}"/>
              </a:ext>
            </a:extLst>
          </p:cNvPr>
          <p:cNvSpPr/>
          <p:nvPr/>
        </p:nvSpPr>
        <p:spPr>
          <a:xfrm>
            <a:off x="2843790" y="2420922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1152DC-7436-9693-27AD-277905B6455B}"/>
              </a:ext>
            </a:extLst>
          </p:cNvPr>
          <p:cNvSpPr/>
          <p:nvPr/>
        </p:nvSpPr>
        <p:spPr>
          <a:xfrm>
            <a:off x="4479159" y="4252494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7E5B81-36B6-6764-2390-892B56061492}"/>
              </a:ext>
            </a:extLst>
          </p:cNvPr>
          <p:cNvSpPr/>
          <p:nvPr/>
        </p:nvSpPr>
        <p:spPr>
          <a:xfrm>
            <a:off x="2554013" y="4115971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9FFEA5-1E0C-17FE-8370-8D5545E2E1F6}"/>
              </a:ext>
            </a:extLst>
          </p:cNvPr>
          <p:cNvSpPr/>
          <p:nvPr/>
        </p:nvSpPr>
        <p:spPr>
          <a:xfrm>
            <a:off x="5442823" y="4030428"/>
            <a:ext cx="116021" cy="1449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A59330-F7A7-9103-3F5A-E5EDBA18B12F}"/>
              </a:ext>
            </a:extLst>
          </p:cNvPr>
          <p:cNvSpPr/>
          <p:nvPr/>
        </p:nvSpPr>
        <p:spPr>
          <a:xfrm>
            <a:off x="3767406" y="2129984"/>
            <a:ext cx="1448679" cy="543544"/>
          </a:xfrm>
          <a:prstGeom prst="rect">
            <a:avLst/>
          </a:pr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599F85-0804-0C32-45D3-1AEEC0EE688D}"/>
              </a:ext>
            </a:extLst>
          </p:cNvPr>
          <p:cNvSpPr/>
          <p:nvPr/>
        </p:nvSpPr>
        <p:spPr>
          <a:xfrm>
            <a:off x="5207292" y="2453940"/>
            <a:ext cx="799260" cy="186580"/>
          </a:xfrm>
          <a:prstGeom prst="rect">
            <a:avLst/>
          </a:pr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2A97-F18F-ABBB-642F-25C4C9F27CA9}"/>
              </a:ext>
            </a:extLst>
          </p:cNvPr>
          <p:cNvSpPr/>
          <p:nvPr/>
        </p:nvSpPr>
        <p:spPr>
          <a:xfrm>
            <a:off x="5411063" y="2635352"/>
            <a:ext cx="1924506" cy="706081"/>
          </a:xfrm>
          <a:prstGeom prst="rect">
            <a:avLst/>
          </a:pr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6ED89F-DCCC-9481-81CA-F74918E0FB24}"/>
              </a:ext>
            </a:extLst>
          </p:cNvPr>
          <p:cNvSpPr/>
          <p:nvPr/>
        </p:nvSpPr>
        <p:spPr>
          <a:xfrm>
            <a:off x="5996255" y="2340415"/>
            <a:ext cx="1339314" cy="310409"/>
          </a:xfrm>
          <a:prstGeom prst="rect">
            <a:avLst/>
          </a:pr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F94BB2-32BE-083D-DDC2-BF54BC92A4C5}"/>
              </a:ext>
            </a:extLst>
          </p:cNvPr>
          <p:cNvSpPr/>
          <p:nvPr/>
        </p:nvSpPr>
        <p:spPr>
          <a:xfrm>
            <a:off x="6018961" y="3335084"/>
            <a:ext cx="1300506" cy="477458"/>
          </a:xfrm>
          <a:prstGeom prst="rect">
            <a:avLst/>
          </a:pr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F62FF6-1334-0D58-8522-F6885661A703}"/>
              </a:ext>
            </a:extLst>
          </p:cNvPr>
          <p:cNvSpPr/>
          <p:nvPr/>
        </p:nvSpPr>
        <p:spPr>
          <a:xfrm>
            <a:off x="5233865" y="2631611"/>
            <a:ext cx="177198" cy="543544"/>
          </a:xfrm>
          <a:prstGeom prst="rect">
            <a:avLst/>
          </a:pr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0026C7-DE02-7D5C-D2EF-2D80CD5E5EF0}"/>
              </a:ext>
            </a:extLst>
          </p:cNvPr>
          <p:cNvSpPr/>
          <p:nvPr/>
        </p:nvSpPr>
        <p:spPr>
          <a:xfrm>
            <a:off x="4019877" y="2662459"/>
            <a:ext cx="1266511" cy="179956"/>
          </a:xfrm>
          <a:prstGeom prst="rect">
            <a:avLst/>
          </a:prstGeom>
          <a:solidFill>
            <a:srgbClr val="00B0F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D91426-DB14-F66A-6344-F97618D09D0E}"/>
              </a:ext>
            </a:extLst>
          </p:cNvPr>
          <p:cNvSpPr/>
          <p:nvPr/>
        </p:nvSpPr>
        <p:spPr>
          <a:xfrm>
            <a:off x="5219701" y="2099578"/>
            <a:ext cx="799260" cy="372496"/>
          </a:xfrm>
          <a:prstGeom prst="rect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AE8A87-60B4-E587-6995-813394FCDE2B}"/>
              </a:ext>
            </a:extLst>
          </p:cNvPr>
          <p:cNvCxnSpPr/>
          <p:nvPr/>
        </p:nvCxnSpPr>
        <p:spPr>
          <a:xfrm>
            <a:off x="1679944" y="2388393"/>
            <a:ext cx="2296402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3B5F9A-B23D-B1DF-C542-3E5FEC07333F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1715716" y="2285826"/>
            <a:ext cx="3503985" cy="1397020"/>
          </a:xfrm>
          <a:prstGeom prst="straightConnector1">
            <a:avLst/>
          </a:prstGeom>
          <a:ln w="5715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799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30A4-D827-4E9D-B768-A89AC7AA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11F77-6AB9-4E62-B636-970FC606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8" y="989556"/>
            <a:ext cx="9031805" cy="5837554"/>
          </a:xfrm>
        </p:spPr>
        <p:txBody>
          <a:bodyPr/>
          <a:lstStyle/>
          <a:p>
            <a:r>
              <a:rPr lang="en-US" sz="1800" b="1" u="sng" dirty="0">
                <a:solidFill>
                  <a:schemeClr val="accent1"/>
                </a:solidFill>
              </a:rPr>
              <a:t>Power and Performance Model</a:t>
            </a:r>
            <a:r>
              <a:rPr lang="en-US" sz="1800" b="1" dirty="0">
                <a:solidFill>
                  <a:schemeClr val="accent1"/>
                </a:solidFill>
              </a:rPr>
              <a:t>: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to evaluate AgileWatts, we use an accurate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analytical power model</a:t>
            </a:r>
            <a:r>
              <a:rPr lang="en-US" sz="1800" dirty="0"/>
              <a:t>, calibrated against an Intel Skylake server and considering the performance penalty</a:t>
            </a:r>
          </a:p>
          <a:p>
            <a:endParaRPr lang="en-US" sz="1800" dirty="0"/>
          </a:p>
          <a:p>
            <a:pPr marL="457200" lvl="1" indent="0">
              <a:buNone/>
            </a:pPr>
            <a:endParaRPr lang="en-US" sz="1400" dirty="0"/>
          </a:p>
          <a:p>
            <a:r>
              <a:rPr lang="en-US" sz="1800" b="1" u="sng" dirty="0">
                <a:solidFill>
                  <a:schemeClr val="accent2"/>
                </a:solidFill>
              </a:rPr>
              <a:t>Power and C-state Residency Measurements</a:t>
            </a:r>
            <a:r>
              <a:rPr lang="en-US" sz="1800" b="1" dirty="0">
                <a:solidFill>
                  <a:schemeClr val="accent2"/>
                </a:solidFill>
              </a:rPr>
              <a:t>: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We measure C-state residency and number of transitions using processor’s </a:t>
            </a:r>
            <a:r>
              <a:rPr lang="en-US" sz="1800" dirty="0">
                <a:solidFill>
                  <a:srgbClr val="00B0F0"/>
                </a:solidFill>
              </a:rPr>
              <a:t>residency reporting counters</a:t>
            </a:r>
            <a:r>
              <a:rPr lang="en-US" sz="1800" dirty="0"/>
              <a:t> </a:t>
            </a:r>
          </a:p>
          <a:p>
            <a:pPr lvl="1"/>
            <a:r>
              <a:rPr lang="en-US" sz="1400" dirty="0"/>
              <a:t>We use the </a:t>
            </a:r>
            <a:r>
              <a:rPr lang="en-US" sz="1400" dirty="0">
                <a:solidFill>
                  <a:srgbClr val="7030A0"/>
                </a:solidFill>
              </a:rPr>
              <a:t>RAPL</a:t>
            </a:r>
            <a:r>
              <a:rPr lang="en-US" sz="1400" dirty="0"/>
              <a:t> interface to measure power consumption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800" dirty="0"/>
          </a:p>
          <a:p>
            <a:r>
              <a:rPr lang="en-US" sz="1800" b="1" u="sng" dirty="0">
                <a:solidFill>
                  <a:schemeClr val="accent6"/>
                </a:solidFill>
              </a:rPr>
              <a:t>Workloads</a:t>
            </a:r>
            <a:r>
              <a:rPr lang="en-US" sz="1800" b="1" dirty="0">
                <a:solidFill>
                  <a:schemeClr val="accent6"/>
                </a:solidFill>
              </a:rPr>
              <a:t>: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/>
              <a:t>We evaluate </a:t>
            </a:r>
            <a:r>
              <a:rPr lang="en-US" sz="1800" dirty="0" err="1"/>
              <a:t>AgileWatts</a:t>
            </a:r>
            <a:r>
              <a:rPr lang="en-US" sz="1800" dirty="0"/>
              <a:t> using three latency-critical workloads: </a:t>
            </a:r>
            <a:r>
              <a:rPr lang="en-US" sz="1800" dirty="0">
                <a:solidFill>
                  <a:srgbClr val="0066FF"/>
                </a:solidFill>
              </a:rPr>
              <a:t>Memcached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0066FF"/>
                </a:solidFill>
              </a:rPr>
              <a:t>Apache Kafka</a:t>
            </a:r>
            <a:r>
              <a:rPr lang="en-US" sz="1800" dirty="0"/>
              <a:t>, and </a:t>
            </a:r>
            <a:r>
              <a:rPr lang="en-US" sz="1800" dirty="0">
                <a:solidFill>
                  <a:srgbClr val="0066FF"/>
                </a:solidFill>
              </a:rPr>
              <a:t>MySQL</a:t>
            </a:r>
          </a:p>
        </p:txBody>
      </p:sp>
    </p:spTree>
    <p:extLst>
      <p:ext uri="{BB962C8B-B14F-4D97-AF65-F5344CB8AC3E}">
        <p14:creationId xmlns:p14="http://schemas.microsoft.com/office/powerpoint/2010/main" val="235635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Power Savings and Overhead at Varying Load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4" y="3947881"/>
            <a:ext cx="8873385" cy="26521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AgileWatts reduces the average power consumption by </a:t>
            </a:r>
            <a:r>
              <a:rPr lang="en-US" sz="2200" dirty="0">
                <a:solidFill>
                  <a:srgbClr val="0066FF"/>
                </a:solidFill>
              </a:rPr>
              <a:t>up to 38% </a:t>
            </a:r>
            <a:r>
              <a:rPr lang="en-US" sz="2200" dirty="0"/>
              <a:t>at low load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At high load, </a:t>
            </a:r>
            <a:r>
              <a:rPr lang="en-US" sz="1800" dirty="0" err="1"/>
              <a:t>AgileWatts</a:t>
            </a:r>
            <a:r>
              <a:rPr lang="en-US" sz="1800" dirty="0"/>
              <a:t> still provides </a:t>
            </a:r>
            <a:r>
              <a:rPr lang="en-US" sz="1800" dirty="0">
                <a:solidFill>
                  <a:schemeClr val="accent1"/>
                </a:solidFill>
              </a:rPr>
              <a:t>10% power savings</a:t>
            </a:r>
          </a:p>
          <a:p>
            <a:pPr lvl="1"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200" dirty="0" err="1"/>
              <a:t>AgileWatts</a:t>
            </a:r>
            <a:r>
              <a:rPr lang="en-US" sz="2200" dirty="0"/>
              <a:t> has less than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1.3% impact</a:t>
            </a:r>
            <a:r>
              <a:rPr lang="en-US" sz="2200" dirty="0"/>
              <a:t> on tail latency (server side)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F4D4185-422D-49F5-B8E2-D66E44C055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162775"/>
              </p:ext>
            </p:extLst>
          </p:nvPr>
        </p:nvGraphicFramePr>
        <p:xfrm>
          <a:off x="962025" y="895350"/>
          <a:ext cx="721995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983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2" grpId="0" uiExpand="1">
        <p:bldSub>
          <a:bldChart bld="series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Motivation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1E76AF-1647-4E10-A457-947E2F16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3917904"/>
            <a:ext cx="8888217" cy="256240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load of user-facing applications is </a:t>
            </a:r>
            <a:r>
              <a:rPr lang="en-US" sz="2400" dirty="0">
                <a:solidFill>
                  <a:srgbClr val="7030A0"/>
                </a:solidFill>
              </a:rPr>
              <a:t>unpredictable</a:t>
            </a:r>
            <a:r>
              <a:rPr lang="en-US" sz="2400" dirty="0"/>
              <a:t> and </a:t>
            </a:r>
            <a:r>
              <a:rPr lang="en-US" sz="2400" dirty="0" err="1">
                <a:solidFill>
                  <a:srgbClr val="7030A0"/>
                </a:solidFill>
              </a:rPr>
              <a:t>bursty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</a:p>
          <a:p>
            <a:pPr lvl="1"/>
            <a:r>
              <a:rPr lang="en-US" sz="2000" dirty="0"/>
              <a:t>with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microsecond-scale idleness – as known as the </a:t>
            </a:r>
            <a:r>
              <a:rPr lang="en-US" sz="2100" i="1" dirty="0">
                <a:solidFill>
                  <a:schemeClr val="accent2"/>
                </a:solidFill>
              </a:rPr>
              <a:t>“Killer </a:t>
            </a:r>
            <a:r>
              <a:rPr lang="en-US" sz="2000" i="1" dirty="0">
                <a:solidFill>
                  <a:schemeClr val="accent2"/>
                </a:solidFill>
              </a:rPr>
              <a:t>microseconds” idleness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This load behavior </a:t>
            </a:r>
            <a:r>
              <a:rPr lang="en-US" sz="2400" dirty="0">
                <a:solidFill>
                  <a:srgbClr val="FF0000"/>
                </a:solidFill>
              </a:rPr>
              <a:t>prevents</a:t>
            </a:r>
            <a:r>
              <a:rPr lang="en-US" sz="2400" dirty="0"/>
              <a:t> CPU cores from entering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deep idle states </a:t>
            </a:r>
            <a:r>
              <a:rPr lang="en-US" sz="2400" dirty="0"/>
              <a:t>during idle periods, limiting power savings when the CPU core is idle </a:t>
            </a:r>
          </a:p>
          <a:p>
            <a:pPr lvl="1">
              <a:buClr>
                <a:schemeClr val="tx1"/>
              </a:buClr>
            </a:pPr>
            <a:r>
              <a:rPr lang="en-US" sz="1800" dirty="0"/>
              <a:t>A CPU core running Memcached </a:t>
            </a:r>
            <a:r>
              <a:rPr lang="en-US" sz="1800" dirty="0">
                <a:solidFill>
                  <a:srgbClr val="FF0000"/>
                </a:solidFill>
              </a:rPr>
              <a:t>never enters Deep idle state </a:t>
            </a:r>
            <a:r>
              <a:rPr lang="en-US" sz="1800" dirty="0"/>
              <a:t>when running at </a:t>
            </a:r>
            <a:r>
              <a:rPr lang="en-US" sz="1800" dirty="0">
                <a:solidFill>
                  <a:schemeClr val="accent1"/>
                </a:solidFill>
              </a:rPr>
              <a:t>≥20% </a:t>
            </a:r>
            <a:r>
              <a:rPr lang="en-US" sz="1800" dirty="0"/>
              <a:t>load  </a:t>
            </a:r>
          </a:p>
          <a:p>
            <a:r>
              <a:rPr lang="en-US" sz="2400" dirty="0"/>
              <a:t>Idle states transition times can </a:t>
            </a:r>
            <a:r>
              <a:rPr lang="en-US" sz="2400" dirty="0">
                <a:solidFill>
                  <a:srgbClr val="C00000"/>
                </a:solidFill>
              </a:rPr>
              <a:t>increase tail latency </a:t>
            </a:r>
            <a:r>
              <a:rPr lang="en-US" sz="2400" dirty="0"/>
              <a:t>significantly</a:t>
            </a:r>
          </a:p>
          <a:p>
            <a:pPr lvl="1"/>
            <a:r>
              <a:rPr lang="en-US" sz="1800" dirty="0"/>
              <a:t>The tail latency of Memcached increases by up to </a:t>
            </a:r>
            <a:r>
              <a:rPr lang="en-US" sz="1800" dirty="0">
                <a:solidFill>
                  <a:srgbClr val="C00000"/>
                </a:solidFill>
              </a:rPr>
              <a:t>37%</a:t>
            </a:r>
            <a:r>
              <a:rPr lang="en-US" sz="1800" dirty="0"/>
              <a:t> when enabling Medium and Deep idle states 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608CC19-6F0C-4D44-9F7E-579435BF4C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99843"/>
              </p:ext>
            </p:extLst>
          </p:nvPr>
        </p:nvGraphicFramePr>
        <p:xfrm>
          <a:off x="11300" y="814283"/>
          <a:ext cx="4427220" cy="2970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556BD7C-89B6-BED7-852F-366076E595AA}"/>
              </a:ext>
            </a:extLst>
          </p:cNvPr>
          <p:cNvGraphicFramePr>
            <a:graphicFrameLocks/>
          </p:cNvGraphicFramePr>
          <p:nvPr/>
        </p:nvGraphicFramePr>
        <p:xfrm>
          <a:off x="4752206" y="814283"/>
          <a:ext cx="4298690" cy="297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DBEF50-FEF0-D720-67B1-35BA045396EB}"/>
              </a:ext>
            </a:extLst>
          </p:cNvPr>
          <p:cNvSpPr/>
          <p:nvPr/>
        </p:nvSpPr>
        <p:spPr>
          <a:xfrm>
            <a:off x="1174713" y="1354914"/>
            <a:ext cx="967796" cy="1608543"/>
          </a:xfrm>
          <a:prstGeom prst="roundRect">
            <a:avLst/>
          </a:prstGeom>
          <a:noFill/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D64E7-3B68-DE29-A6A5-694E92B291C5}"/>
              </a:ext>
            </a:extLst>
          </p:cNvPr>
          <p:cNvSpPr txBox="1"/>
          <p:nvPr/>
        </p:nvSpPr>
        <p:spPr>
          <a:xfrm>
            <a:off x="5802153" y="1170248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= </a:t>
            </a:r>
            <a:r>
              <a:rPr lang="en-US" i="1" dirty="0"/>
              <a:t>only</a:t>
            </a:r>
            <a:r>
              <a:rPr lang="en-US" dirty="0"/>
              <a:t> C1 is enabled</a:t>
            </a:r>
            <a:endParaRPr lang="LID4096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9D043D-1C1D-A7E5-919D-3D362CFB3ACA}"/>
              </a:ext>
            </a:extLst>
          </p:cNvPr>
          <p:cNvSpPr/>
          <p:nvPr/>
        </p:nvSpPr>
        <p:spPr>
          <a:xfrm>
            <a:off x="8477250" y="1492410"/>
            <a:ext cx="406400" cy="1462313"/>
          </a:xfrm>
          <a:prstGeom prst="roundRect">
            <a:avLst/>
          </a:prstGeom>
          <a:noFill/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51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Graphic spid="3" grpId="0">
        <p:bldAsOne/>
      </p:bldGraphic>
      <p:bldGraphic spid="4" grpId="0">
        <p:bldAsOne/>
      </p:bldGraphic>
      <p:bldP spid="5" grpId="0" animBg="1"/>
      <p:bldP spid="6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Commonly used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4" y="3899807"/>
            <a:ext cx="8921646" cy="24572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Server vendors provide recommended system configurations, such as </a:t>
            </a:r>
            <a:r>
              <a:rPr lang="en-US" sz="1800" dirty="0">
                <a:solidFill>
                  <a:srgbClr val="7030A0"/>
                </a:solidFill>
              </a:rPr>
              <a:t>disabling</a:t>
            </a:r>
            <a:r>
              <a:rPr lang="en-US" sz="1800" dirty="0"/>
              <a:t> certain </a:t>
            </a:r>
            <a:r>
              <a:rPr lang="en-US" sz="1800" dirty="0">
                <a:solidFill>
                  <a:srgbClr val="7030A0"/>
                </a:solidFill>
              </a:rPr>
              <a:t>C-states </a:t>
            </a:r>
            <a:r>
              <a:rPr lang="en-US" sz="1800" dirty="0"/>
              <a:t>to increase system performance or disabling </a:t>
            </a:r>
            <a:r>
              <a:rPr lang="en-US" sz="1800" dirty="0">
                <a:solidFill>
                  <a:schemeClr val="accent6"/>
                </a:solidFill>
              </a:rPr>
              <a:t>Turbo</a:t>
            </a:r>
            <a:r>
              <a:rPr lang="en-US" sz="1800" dirty="0"/>
              <a:t> Boost to reduce power consumption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We analyze three common configurations that </a:t>
            </a:r>
            <a:r>
              <a:rPr lang="en-US" sz="1800" i="1" dirty="0"/>
              <a:t>successively</a:t>
            </a:r>
            <a:r>
              <a:rPr lang="en-US" sz="1800" dirty="0"/>
              <a:t> disable </a:t>
            </a:r>
            <a:r>
              <a:rPr lang="en-US" sz="1800" dirty="0">
                <a:solidFill>
                  <a:schemeClr val="accent6"/>
                </a:solidFill>
              </a:rPr>
              <a:t>Turbo</a:t>
            </a:r>
            <a:r>
              <a:rPr lang="en-US" sz="1800" dirty="0"/>
              <a:t>,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>
                <a:solidFill>
                  <a:schemeClr val="accent4"/>
                </a:solidFill>
              </a:rPr>
              <a:t>C6</a:t>
            </a:r>
            <a:r>
              <a:rPr lang="en-US" sz="1800" dirty="0"/>
              <a:t>, and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C1E</a:t>
            </a:r>
            <a:r>
              <a:rPr lang="en-US" sz="1800" dirty="0"/>
              <a:t> in the baseline configuration (P-states disabled and </a:t>
            </a:r>
            <a:r>
              <a:rPr lang="en-US" sz="1800" dirty="0">
                <a:solidFill>
                  <a:schemeClr val="tx2"/>
                </a:solidFill>
              </a:rPr>
              <a:t>Turbo and C-states enabled)</a:t>
            </a:r>
            <a:endParaRPr lang="en-US" sz="1800" dirty="0"/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Turbo disabled (</a:t>
            </a:r>
            <a:r>
              <a:rPr lang="en-US" sz="1400" dirty="0" err="1">
                <a:solidFill>
                  <a:schemeClr val="accent6"/>
                </a:solidFill>
              </a:rPr>
              <a:t>NT_Baseline</a:t>
            </a:r>
            <a:r>
              <a:rPr lang="en-US" sz="1400" dirty="0">
                <a:solidFill>
                  <a:schemeClr val="accent6"/>
                </a:solidFill>
              </a:rPr>
              <a:t>),</a:t>
            </a:r>
            <a:r>
              <a:rPr lang="en-US" sz="1400" dirty="0">
                <a:solidFill>
                  <a:srgbClr val="0066FF"/>
                </a:solidFill>
              </a:rPr>
              <a:t> 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Turbo and C6 disabled (NT_No_C6),</a:t>
            </a:r>
            <a:r>
              <a:rPr lang="en-US" sz="1400" dirty="0">
                <a:solidFill>
                  <a:srgbClr val="0066FF"/>
                </a:solidFill>
              </a:rPr>
              <a:t> </a:t>
            </a:r>
            <a:r>
              <a:rPr lang="en-US" sz="1400" dirty="0"/>
              <a:t>and</a:t>
            </a:r>
            <a:r>
              <a:rPr lang="en-US" sz="1400" dirty="0">
                <a:solidFill>
                  <a:srgbClr val="0066FF"/>
                </a:solidFill>
              </a:rPr>
              <a:t> </a:t>
            </a:r>
          </a:p>
          <a:p>
            <a:pPr marL="800100" lvl="1" indent="-3429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1"/>
                </a:solidFill>
              </a:rPr>
              <a:t>Turbo, C6 and C1E disabled (NT_No_C6,No_C1E)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1E3A33B-8F4D-4B8F-854E-FEAECBCE31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722850"/>
              </p:ext>
            </p:extLst>
          </p:nvPr>
        </p:nvGraphicFramePr>
        <p:xfrm>
          <a:off x="566298" y="885106"/>
          <a:ext cx="8011403" cy="284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138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Graphic spid="2" grpId="0" uiExpand="1">
        <p:bldSub>
          <a:bldChart bld="series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Commonly used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4" y="3899807"/>
            <a:ext cx="8921646" cy="24572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 err="1"/>
              <a:t>AgileWatts</a:t>
            </a:r>
            <a:r>
              <a:rPr lang="en-US" sz="1800" dirty="0"/>
              <a:t> reduces average power consumption (</a:t>
            </a:r>
            <a:r>
              <a:rPr lang="en-US" sz="1800" dirty="0" err="1"/>
              <a:t>AvgP</a:t>
            </a:r>
            <a:r>
              <a:rPr lang="en-US" sz="1800" dirty="0"/>
              <a:t>) </a:t>
            </a:r>
            <a:r>
              <a:rPr lang="en-US" sz="1800" dirty="0">
                <a:solidFill>
                  <a:srgbClr val="0066FF"/>
                </a:solidFill>
              </a:rPr>
              <a:t>up to 71% </a:t>
            </a:r>
            <a:r>
              <a:rPr lang="en-US" sz="1800" dirty="0"/>
              <a:t>against all three tuned configurations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The reason is that, in these workloads </a:t>
            </a:r>
            <a:r>
              <a:rPr lang="en-US" sz="1800" dirty="0" err="1"/>
              <a:t>AgileWatts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2"/>
                </a:solidFill>
              </a:rPr>
              <a:t>replaces the time </a:t>
            </a:r>
            <a:r>
              <a:rPr lang="en-US" sz="1800" dirty="0"/>
              <a:t>that other configurations spend </a:t>
            </a:r>
            <a:r>
              <a:rPr lang="en-US" sz="1800" dirty="0">
                <a:solidFill>
                  <a:schemeClr val="accent2"/>
                </a:solidFill>
              </a:rPr>
              <a:t>in C1 with C6A </a:t>
            </a:r>
            <a:r>
              <a:rPr lang="en-US" sz="1800" dirty="0"/>
              <a:t>C-state, which has much lower power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1E3A33B-8F4D-4B8F-854E-FEAECBCE318A}"/>
              </a:ext>
            </a:extLst>
          </p:cNvPr>
          <p:cNvGraphicFramePr>
            <a:graphicFrameLocks/>
          </p:cNvGraphicFramePr>
          <p:nvPr/>
        </p:nvGraphicFramePr>
        <p:xfrm>
          <a:off x="566298" y="885106"/>
          <a:ext cx="8011403" cy="284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55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2" grpId="0" uiExpand="1">
        <p:bldSub>
          <a:bldChart bld="series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Commonly used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4" y="3899807"/>
            <a:ext cx="8921646" cy="24572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 err="1"/>
              <a:t>AgileWatts</a:t>
            </a:r>
            <a:r>
              <a:rPr lang="en-US" sz="1800" dirty="0"/>
              <a:t> improves the performance by </a:t>
            </a:r>
            <a:r>
              <a:rPr lang="en-US" sz="1800" dirty="0">
                <a:solidFill>
                  <a:srgbClr val="0066FF"/>
                </a:solidFill>
              </a:rPr>
              <a:t>up to 26.3% </a:t>
            </a:r>
            <a:r>
              <a:rPr lang="en-US" sz="1800" dirty="0"/>
              <a:t>compared to </a:t>
            </a:r>
            <a:r>
              <a:rPr lang="en-US" sz="1800" dirty="0" err="1">
                <a:solidFill>
                  <a:schemeClr val="accent6"/>
                </a:solidFill>
              </a:rPr>
              <a:t>NT_Baseline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/>
              <a:t>and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NT_No_C6 </a:t>
            </a:r>
            <a:r>
              <a:rPr lang="en-US" sz="1800" dirty="0"/>
              <a:t>configurations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 </a:t>
            </a:r>
            <a:r>
              <a:rPr lang="en-US" sz="1800" dirty="0" err="1"/>
              <a:t>AgileWatts</a:t>
            </a:r>
            <a:r>
              <a:rPr lang="en-US" sz="1800" dirty="0"/>
              <a:t> only degrading the performance by up to </a:t>
            </a:r>
            <a:r>
              <a:rPr lang="en-US" sz="1800" dirty="0">
                <a:solidFill>
                  <a:schemeClr val="accent2"/>
                </a:solidFill>
              </a:rPr>
              <a:t>1%</a:t>
            </a:r>
            <a:r>
              <a:rPr lang="en-US" sz="1800" dirty="0"/>
              <a:t> compared to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NT_No_C6,No_C1E </a:t>
            </a:r>
            <a:r>
              <a:rPr lang="en-US" sz="1800" dirty="0"/>
              <a:t>configuration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1E3A33B-8F4D-4B8F-854E-FEAECBCE31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799752"/>
              </p:ext>
            </p:extLst>
          </p:nvPr>
        </p:nvGraphicFramePr>
        <p:xfrm>
          <a:off x="566298" y="885106"/>
          <a:ext cx="8011403" cy="284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03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2" grpId="0" uiExpand="1">
        <p:bldSub>
          <a:bldChart bld="series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Commonly used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4" y="3899807"/>
            <a:ext cx="8921646" cy="24572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 err="1"/>
              <a:t>AgileWatts</a:t>
            </a:r>
            <a:r>
              <a:rPr lang="en-US" sz="1800" dirty="0"/>
              <a:t> improves the performance by </a:t>
            </a:r>
            <a:r>
              <a:rPr lang="en-US" sz="1800" dirty="0">
                <a:solidFill>
                  <a:srgbClr val="0066FF"/>
                </a:solidFill>
              </a:rPr>
              <a:t>up to 26.3% </a:t>
            </a:r>
            <a:r>
              <a:rPr lang="en-US" sz="1800" dirty="0"/>
              <a:t>compared to </a:t>
            </a:r>
            <a:r>
              <a:rPr lang="en-US" sz="1800" dirty="0" err="1">
                <a:solidFill>
                  <a:schemeClr val="accent6"/>
                </a:solidFill>
              </a:rPr>
              <a:t>NT_Baseline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/>
              <a:t>and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NT_No_C6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 </a:t>
            </a:r>
            <a:r>
              <a:rPr lang="en-US" sz="1800" dirty="0" err="1"/>
              <a:t>AgileWatts</a:t>
            </a:r>
            <a:r>
              <a:rPr lang="en-US" sz="1800" dirty="0"/>
              <a:t> only degrading the performance by less than </a:t>
            </a:r>
            <a:r>
              <a:rPr lang="en-US" sz="1800" dirty="0">
                <a:solidFill>
                  <a:schemeClr val="accent2"/>
                </a:solidFill>
              </a:rPr>
              <a:t>1%</a:t>
            </a:r>
            <a:r>
              <a:rPr lang="en-US" sz="1800" dirty="0"/>
              <a:t> compared to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NT_No_C6,No_C1E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1E3A33B-8F4D-4B8F-854E-FEAECBCE318A}"/>
              </a:ext>
            </a:extLst>
          </p:cNvPr>
          <p:cNvGraphicFramePr>
            <a:graphicFrameLocks/>
          </p:cNvGraphicFramePr>
          <p:nvPr/>
        </p:nvGraphicFramePr>
        <p:xfrm>
          <a:off x="566298" y="885106"/>
          <a:ext cx="8011403" cy="284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12525F7-DE80-5709-D099-29AC4A0E8EE3}"/>
              </a:ext>
            </a:extLst>
          </p:cNvPr>
          <p:cNvGrpSpPr/>
          <p:nvPr/>
        </p:nvGrpSpPr>
        <p:grpSpPr>
          <a:xfrm>
            <a:off x="103241" y="944600"/>
            <a:ext cx="9040759" cy="5572499"/>
            <a:chOff x="-1131549" y="2749557"/>
            <a:chExt cx="9040759" cy="551094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AACB0C-73F8-A6E3-7632-438308D32CB8}"/>
                </a:ext>
              </a:extLst>
            </p:cNvPr>
            <p:cNvSpPr/>
            <p:nvPr/>
          </p:nvSpPr>
          <p:spPr>
            <a:xfrm>
              <a:off x="-1131549" y="2749557"/>
              <a:ext cx="9040759" cy="5510948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31F760-0CC0-C0F7-B93C-30CC2294A769}"/>
                </a:ext>
              </a:extLst>
            </p:cNvPr>
            <p:cNvSpPr txBox="1"/>
            <p:nvPr/>
          </p:nvSpPr>
          <p:spPr>
            <a:xfrm>
              <a:off x="-1039528" y="5646736"/>
              <a:ext cx="8753474" cy="19294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3975"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b="1" dirty="0">
                  <a:solidFill>
                    <a:schemeClr val="tx1"/>
                  </a:solidFill>
                </a:rPr>
                <a:t>AgileWatts provides average and tail latencies </a:t>
              </a:r>
              <a:r>
                <a:rPr lang="en-US" sz="2400" b="1" dirty="0">
                  <a:solidFill>
                    <a:srgbClr val="0066FF"/>
                  </a:solidFill>
                </a:rPr>
                <a:t>comparable</a:t>
              </a:r>
            </a:p>
            <a:p>
              <a:r>
                <a:rPr lang="en-US" sz="2400" b="1" dirty="0">
                  <a:solidFill>
                    <a:srgbClr val="0066FF"/>
                  </a:solidFill>
                </a:rPr>
                <a:t>to the tuned configurations</a:t>
              </a:r>
              <a:r>
                <a:rPr lang="en-US" sz="2400" b="1" dirty="0">
                  <a:solidFill>
                    <a:schemeClr val="tx1"/>
                  </a:solidFill>
                </a:rPr>
                <a:t> that disable some power</a:t>
              </a:r>
            </a:p>
            <a:p>
              <a:r>
                <a:rPr lang="en-US" sz="2400" b="1" dirty="0">
                  <a:solidFill>
                    <a:schemeClr val="tx1"/>
                  </a:solidFill>
                </a:rPr>
                <a:t>management features, while </a:t>
              </a:r>
              <a:r>
                <a:rPr lang="en-US" sz="2400" b="1" dirty="0">
                  <a:solidFill>
                    <a:schemeClr val="accent6"/>
                  </a:solidFill>
                </a:rPr>
                <a:t>reducing power significantly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899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E876-0021-4493-BAB0-47B206A8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Other Details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FDE8F-A7E0-4078-8ECE-FE93112E4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83078" cy="550978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Implementation and hardware cost 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Idle power analysis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C6A and C6AE latency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Performance penalty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Staggered unit wake-up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sv-SE" sz="2400" dirty="0"/>
              <a:t>Design complexity and effort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Power savings and overhead at varying load levels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Analysis of turbo boost performance improvement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en-US" sz="2000" dirty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en-US" sz="2000" dirty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sv-SE" sz="2000" dirty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474542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30A4-D827-4E9D-B768-A89AC7AAB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E1C8BC-847B-44AA-A32E-3217A1571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sz="2000" dirty="0"/>
              <a:t>We introduced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2000" dirty="0"/>
              <a:t>, </a:t>
            </a:r>
            <a:r>
              <a:rPr lang="en-US" sz="2000" spc="-80" dirty="0"/>
              <a:t>a new deep C-state architecture that </a:t>
            </a:r>
            <a:r>
              <a:rPr lang="en-US" sz="2000" spc="-80" dirty="0">
                <a:solidFill>
                  <a:srgbClr val="0066FF"/>
                </a:solidFill>
              </a:rPr>
              <a:t>drastically reduces the transition latency</a:t>
            </a:r>
            <a:r>
              <a:rPr lang="en-US" sz="2000" spc="-80" dirty="0"/>
              <a:t>, </a:t>
            </a:r>
            <a:r>
              <a:rPr lang="en-US" sz="2000" dirty="0"/>
              <a:t>making deep C-states usable</a:t>
            </a:r>
          </a:p>
          <a:p>
            <a:pPr lvl="1"/>
            <a:endParaRPr lang="en-US" sz="1600" dirty="0"/>
          </a:p>
          <a:p>
            <a:r>
              <a:rPr lang="en-US" sz="2000" dirty="0"/>
              <a:t>We showed that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2000" dirty="0"/>
              <a:t> architecture can be achieved </a:t>
            </a:r>
            <a:r>
              <a:rPr lang="en-US" sz="2000" spc="-80" dirty="0"/>
              <a:t>by leveraging agile power management techniques while r</a:t>
            </a:r>
            <a:r>
              <a:rPr lang="en-US" sz="2000" dirty="0"/>
              <a:t>etaining most of the </a:t>
            </a:r>
            <a:r>
              <a:rPr lang="en-US" sz="2000" dirty="0">
                <a:solidFill>
                  <a:srgbClr val="0066FF"/>
                </a:solidFill>
              </a:rPr>
              <a:t>power savings </a:t>
            </a:r>
            <a:r>
              <a:rPr lang="en-US" sz="2000" dirty="0"/>
              <a:t>of existing deep idle states</a:t>
            </a:r>
          </a:p>
          <a:p>
            <a:pPr lvl="1"/>
            <a:endParaRPr lang="en-US" sz="1600" dirty="0"/>
          </a:p>
          <a:p>
            <a:pPr>
              <a:buClr>
                <a:schemeClr val="tx1"/>
              </a:buClr>
            </a:pP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spc="-80" dirty="0"/>
              <a:t>reduces the energy consumption of Memcached by </a:t>
            </a:r>
            <a:r>
              <a:rPr lang="en-US" sz="2000" spc="-80" dirty="0">
                <a:solidFill>
                  <a:schemeClr val="accent6"/>
                </a:solidFill>
              </a:rPr>
              <a:t>up to 71% </a:t>
            </a:r>
            <a:r>
              <a:rPr lang="en-US" sz="2000" spc="-80" dirty="0"/>
              <a:t>with up to 1% performance degradation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endParaRPr lang="en-US" sz="1600" dirty="0"/>
          </a:p>
          <a:p>
            <a:pPr>
              <a:buClr>
                <a:schemeClr val="tx1"/>
              </a:buClr>
            </a:pP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2000" spc="-8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/>
              <a:t>is an effective approach to </a:t>
            </a:r>
            <a:r>
              <a:rPr lang="en-US" sz="2000" dirty="0">
                <a:solidFill>
                  <a:srgbClr val="00B050"/>
                </a:solidFill>
              </a:rPr>
              <a:t>improving energy consumption of </a:t>
            </a:r>
            <a:r>
              <a:rPr lang="en-US" sz="2000" spc="-80" dirty="0"/>
              <a:t>servers running </a:t>
            </a:r>
            <a:r>
              <a:rPr lang="en-US" sz="2000" spc="-80" dirty="0">
                <a:solidFill>
                  <a:srgbClr val="7030A0"/>
                </a:solidFill>
              </a:rPr>
              <a:t>latency-critical applications </a:t>
            </a:r>
            <a:r>
              <a:rPr lang="en-US" sz="2000" spc="-80" dirty="0"/>
              <a:t>by </a:t>
            </a:r>
            <a:r>
              <a:rPr lang="en-US" sz="2000" dirty="0"/>
              <a:t>enabling the server’s processor to enter deep energy-saving states </a:t>
            </a:r>
            <a:r>
              <a:rPr lang="en-US" sz="2000" dirty="0">
                <a:solidFill>
                  <a:srgbClr val="00B0F0"/>
                </a:solidFill>
              </a:rPr>
              <a:t>during short idle periods </a:t>
            </a:r>
            <a:r>
              <a:rPr lang="en-US" sz="2000" dirty="0"/>
              <a:t>with negligible performance impact</a:t>
            </a:r>
          </a:p>
          <a:p>
            <a:pPr lvl="1"/>
            <a:endParaRPr lang="en-US" sz="1600" dirty="0"/>
          </a:p>
          <a:p>
            <a:r>
              <a:rPr lang="en-US" sz="2000" dirty="0"/>
              <a:t>We hope our work paves the way for improving the </a:t>
            </a:r>
            <a:r>
              <a:rPr lang="en-US" sz="2000" dirty="0">
                <a:solidFill>
                  <a:schemeClr val="accent2"/>
                </a:solidFill>
              </a:rPr>
              <a:t>energy proportional </a:t>
            </a:r>
            <a:r>
              <a:rPr lang="en-US" sz="2000" dirty="0"/>
              <a:t>of datacenter servers</a:t>
            </a:r>
            <a:endParaRPr lang="en-CH" sz="1800" dirty="0"/>
          </a:p>
        </p:txBody>
      </p:sp>
    </p:spTree>
    <p:extLst>
      <p:ext uri="{BB962C8B-B14F-4D97-AF65-F5344CB8AC3E}">
        <p14:creationId xmlns:p14="http://schemas.microsoft.com/office/powerpoint/2010/main" val="266478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D46D1D0-6A54-4024-B3A3-D79ACC9F7C0C}"/>
              </a:ext>
            </a:extLst>
          </p:cNvPr>
          <p:cNvSpPr/>
          <p:nvPr/>
        </p:nvSpPr>
        <p:spPr>
          <a:xfrm>
            <a:off x="0" y="4"/>
            <a:ext cx="9144000" cy="3026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14300" y="3449343"/>
            <a:ext cx="89058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u="sng" dirty="0">
                <a:solidFill>
                  <a:srgbClr val="0066FF"/>
                </a:solidFill>
                <a:latin typeface="Cambria" panose="02040503050406030204" pitchFamily="18" charset="0"/>
              </a:rPr>
              <a:t>Jawad Haj-Yahya</a:t>
            </a:r>
            <a:r>
              <a:rPr lang="en-US" sz="2300" i="1" baseline="30000" dirty="0">
                <a:solidFill>
                  <a:srgbClr val="0066FF"/>
                </a:solidFill>
                <a:latin typeface="Cambria" panose="02040503050406030204" pitchFamily="18" charset="0"/>
              </a:rPr>
              <a:t>4</a:t>
            </a:r>
            <a:r>
              <a:rPr lang="en-US" sz="2300" i="1" dirty="0">
                <a:solidFill>
                  <a:srgbClr val="0066FF"/>
                </a:solidFill>
                <a:latin typeface="Cambria" panose="02040503050406030204" pitchFamily="18" charset="0"/>
              </a:rPr>
              <a:t>  </a:t>
            </a:r>
          </a:p>
          <a:p>
            <a:pPr algn="ctr"/>
            <a:r>
              <a:rPr lang="en-US" sz="2300" i="1" dirty="0">
                <a:latin typeface="Cambria" panose="02040503050406030204" pitchFamily="18" charset="0"/>
              </a:rPr>
              <a:t>Haris Volos</a:t>
            </a:r>
            <a:r>
              <a:rPr lang="en-US" sz="2300" i="1" baseline="30000" dirty="0">
                <a:latin typeface="Cambria" panose="02040503050406030204" pitchFamily="18" charset="0"/>
              </a:rPr>
              <a:t>2</a:t>
            </a:r>
            <a:r>
              <a:rPr lang="en-US" sz="2300" i="1" dirty="0">
                <a:latin typeface="Cambria" panose="02040503050406030204" pitchFamily="18" charset="0"/>
              </a:rPr>
              <a:t> 	Davide B. Bartolini</a:t>
            </a:r>
            <a:r>
              <a:rPr lang="en-US" sz="2300" i="1" baseline="30000" dirty="0">
                <a:latin typeface="Cambria" panose="02040503050406030204" pitchFamily="18" charset="0"/>
              </a:rPr>
              <a:t>1 	</a:t>
            </a:r>
            <a:r>
              <a:rPr lang="en-US" sz="2300" i="1" dirty="0">
                <a:latin typeface="Cambria" panose="02040503050406030204" pitchFamily="18" charset="0"/>
              </a:rPr>
              <a:t>Georgia Antoniou</a:t>
            </a:r>
            <a:r>
              <a:rPr lang="en-US" sz="2300" i="1" baseline="30000" dirty="0">
                <a:latin typeface="Cambria" panose="02040503050406030204" pitchFamily="18" charset="0"/>
              </a:rPr>
              <a:t>2</a:t>
            </a:r>
          </a:p>
          <a:p>
            <a:pPr algn="ctr"/>
            <a:r>
              <a:rPr lang="en-US" sz="2300" i="1" dirty="0">
                <a:latin typeface="Cambria" panose="02040503050406030204" pitchFamily="18" charset="0"/>
              </a:rPr>
              <a:t>Jeremie S. Kim</a:t>
            </a:r>
            <a:r>
              <a:rPr lang="en-US" sz="2300" i="1" baseline="30000" dirty="0">
                <a:latin typeface="Cambria" panose="02040503050406030204" pitchFamily="18" charset="0"/>
              </a:rPr>
              <a:t>3</a:t>
            </a:r>
            <a:r>
              <a:rPr lang="en-US" sz="2300" i="1" dirty="0">
                <a:latin typeface="Cambria" panose="02040503050406030204" pitchFamily="18" charset="0"/>
              </a:rPr>
              <a:t> 	Zhe Wang</a:t>
            </a:r>
            <a:r>
              <a:rPr lang="en-US" sz="2300" i="1" baseline="30000" dirty="0">
                <a:latin typeface="Cambria" panose="02040503050406030204" pitchFamily="18" charset="0"/>
              </a:rPr>
              <a:t>1 		</a:t>
            </a:r>
            <a:r>
              <a:rPr lang="en-US" sz="2300" i="1" dirty="0">
                <a:latin typeface="Cambria" panose="02040503050406030204" pitchFamily="18" charset="0"/>
              </a:rPr>
              <a:t>Kleovoulos Kalaitzidis</a:t>
            </a:r>
            <a:r>
              <a:rPr lang="en-US" sz="2300" i="1" baseline="30000" dirty="0">
                <a:latin typeface="Cambria" panose="02040503050406030204" pitchFamily="18" charset="0"/>
              </a:rPr>
              <a:t>1 	</a:t>
            </a:r>
            <a:r>
              <a:rPr lang="en-US" sz="2300" i="1" dirty="0">
                <a:latin typeface="Cambria" panose="02040503050406030204" pitchFamily="18" charset="0"/>
              </a:rPr>
              <a:t>Tom Rollet</a:t>
            </a:r>
            <a:r>
              <a:rPr lang="en-US" sz="2300" i="1" baseline="30000" dirty="0">
                <a:latin typeface="Cambria" panose="02040503050406030204" pitchFamily="18" charset="0"/>
              </a:rPr>
              <a:t>1</a:t>
            </a:r>
          </a:p>
          <a:p>
            <a:pPr algn="ctr"/>
            <a:r>
              <a:rPr lang="en-US" sz="2300" i="1" dirty="0" err="1">
                <a:latin typeface="Cambria" panose="02040503050406030204" pitchFamily="18" charset="0"/>
              </a:rPr>
              <a:t>Zhirui</a:t>
            </a:r>
            <a:r>
              <a:rPr lang="en-US" sz="2300" i="1" dirty="0">
                <a:latin typeface="Cambria" panose="02040503050406030204" pitchFamily="18" charset="0"/>
              </a:rPr>
              <a:t> Chen</a:t>
            </a:r>
            <a:r>
              <a:rPr lang="en-US" sz="2300" i="1" baseline="30000" dirty="0">
                <a:latin typeface="Cambria" panose="02040503050406030204" pitchFamily="18" charset="0"/>
              </a:rPr>
              <a:t>1 	</a:t>
            </a:r>
            <a:r>
              <a:rPr lang="en-US" sz="2300" i="1" dirty="0">
                <a:latin typeface="Cambria" panose="02040503050406030204" pitchFamily="18" charset="0"/>
              </a:rPr>
              <a:t>Ye Geng</a:t>
            </a:r>
            <a:r>
              <a:rPr lang="en-US" sz="2300" i="1" baseline="30000" dirty="0">
                <a:latin typeface="Cambria" panose="02040503050406030204" pitchFamily="18" charset="0"/>
              </a:rPr>
              <a:t>1 	</a:t>
            </a:r>
            <a:r>
              <a:rPr lang="en-US" sz="2300" i="1" dirty="0">
                <a:latin typeface="Cambria" panose="02040503050406030204" pitchFamily="18" charset="0"/>
              </a:rPr>
              <a:t>Onur Mutlu</a:t>
            </a:r>
            <a:r>
              <a:rPr lang="en-US" sz="2300" i="1" baseline="30000" dirty="0">
                <a:latin typeface="Cambria" panose="02040503050406030204" pitchFamily="18" charset="0"/>
              </a:rPr>
              <a:t>3 	</a:t>
            </a:r>
            <a:r>
              <a:rPr lang="en-US" sz="2300" i="1" dirty="0" err="1">
                <a:latin typeface="Cambria" panose="02040503050406030204" pitchFamily="18" charset="0"/>
              </a:rPr>
              <a:t>Yiannakis</a:t>
            </a:r>
            <a:r>
              <a:rPr lang="en-US" sz="2300" i="1" dirty="0">
                <a:latin typeface="Cambria" panose="02040503050406030204" pitchFamily="18" charset="0"/>
              </a:rPr>
              <a:t> Sazeides</a:t>
            </a:r>
            <a:r>
              <a:rPr lang="en-US" sz="2300" i="1" baseline="30000" dirty="0"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BE127E-9EFE-4878-80C9-979BE333719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3026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0066FF"/>
                </a:solidFill>
                <a:latin typeface="+mn-lt"/>
              </a:rPr>
              <a:t>AgileWatts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4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An Energy-Efficient CPU Core Idle-State Architecture for Latency-Sensitive Server Applications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3AA307F7-5CEA-466B-8132-D2F29C8CE1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97643" y="5508007"/>
            <a:ext cx="1701500" cy="628762"/>
            <a:chOff x="2817" y="2869"/>
            <a:chExt cx="2928" cy="1082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764856E3-E385-4E45-B618-FEABF222254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17" y="2869"/>
              <a:ext cx="2928" cy="1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7" name="Rectangle 5">
              <a:extLst>
                <a:ext uri="{FF2B5EF4-FFF2-40B4-BE49-F238E27FC236}">
                  <a16:creationId xmlns:a16="http://schemas.microsoft.com/office/drawing/2014/main" id="{4C99916C-C8E0-4EC2-990E-71C25830F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7" y="2869"/>
              <a:ext cx="2928" cy="1081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BED6248-FAD9-4FD4-A935-AD298D78D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" y="3351"/>
              <a:ext cx="217" cy="247"/>
            </a:xfrm>
            <a:custGeom>
              <a:avLst/>
              <a:gdLst>
                <a:gd name="T0" fmla="*/ 68 w 435"/>
                <a:gd name="T1" fmla="*/ 0 h 494"/>
                <a:gd name="T2" fmla="*/ 139 w 435"/>
                <a:gd name="T3" fmla="*/ 0 h 494"/>
                <a:gd name="T4" fmla="*/ 139 w 435"/>
                <a:gd name="T5" fmla="*/ 2 h 494"/>
                <a:gd name="T6" fmla="*/ 78 w 435"/>
                <a:gd name="T7" fmla="*/ 300 h 494"/>
                <a:gd name="T8" fmla="*/ 75 w 435"/>
                <a:gd name="T9" fmla="*/ 325 h 494"/>
                <a:gd name="T10" fmla="*/ 73 w 435"/>
                <a:gd name="T11" fmla="*/ 346 h 494"/>
                <a:gd name="T12" fmla="*/ 78 w 435"/>
                <a:gd name="T13" fmla="*/ 375 h 494"/>
                <a:gd name="T14" fmla="*/ 89 w 435"/>
                <a:gd name="T15" fmla="*/ 398 h 494"/>
                <a:gd name="T16" fmla="*/ 107 w 435"/>
                <a:gd name="T17" fmla="*/ 416 h 494"/>
                <a:gd name="T18" fmla="*/ 131 w 435"/>
                <a:gd name="T19" fmla="*/ 427 h 494"/>
                <a:gd name="T20" fmla="*/ 162 w 435"/>
                <a:gd name="T21" fmla="*/ 430 h 494"/>
                <a:gd name="T22" fmla="*/ 170 w 435"/>
                <a:gd name="T23" fmla="*/ 430 h 494"/>
                <a:gd name="T24" fmla="*/ 185 w 435"/>
                <a:gd name="T25" fmla="*/ 428 h 494"/>
                <a:gd name="T26" fmla="*/ 201 w 435"/>
                <a:gd name="T27" fmla="*/ 425 h 494"/>
                <a:gd name="T28" fmla="*/ 220 w 435"/>
                <a:gd name="T29" fmla="*/ 418 h 494"/>
                <a:gd name="T30" fmla="*/ 240 w 435"/>
                <a:gd name="T31" fmla="*/ 405 h 494"/>
                <a:gd name="T32" fmla="*/ 259 w 435"/>
                <a:gd name="T33" fmla="*/ 389 h 494"/>
                <a:gd name="T34" fmla="*/ 277 w 435"/>
                <a:gd name="T35" fmla="*/ 366 h 494"/>
                <a:gd name="T36" fmla="*/ 293 w 435"/>
                <a:gd name="T37" fmla="*/ 336 h 494"/>
                <a:gd name="T38" fmla="*/ 304 w 435"/>
                <a:gd name="T39" fmla="*/ 298 h 494"/>
                <a:gd name="T40" fmla="*/ 362 w 435"/>
                <a:gd name="T41" fmla="*/ 0 h 494"/>
                <a:gd name="T42" fmla="*/ 435 w 435"/>
                <a:gd name="T43" fmla="*/ 0 h 494"/>
                <a:gd name="T44" fmla="*/ 435 w 435"/>
                <a:gd name="T45" fmla="*/ 2 h 494"/>
                <a:gd name="T46" fmla="*/ 337 w 435"/>
                <a:gd name="T47" fmla="*/ 489 h 494"/>
                <a:gd name="T48" fmla="*/ 268 w 435"/>
                <a:gd name="T49" fmla="*/ 489 h 494"/>
                <a:gd name="T50" fmla="*/ 268 w 435"/>
                <a:gd name="T51" fmla="*/ 487 h 494"/>
                <a:gd name="T52" fmla="*/ 277 w 435"/>
                <a:gd name="T53" fmla="*/ 435 h 494"/>
                <a:gd name="T54" fmla="*/ 249 w 435"/>
                <a:gd name="T55" fmla="*/ 462 h 494"/>
                <a:gd name="T56" fmla="*/ 215 w 435"/>
                <a:gd name="T57" fmla="*/ 480 h 494"/>
                <a:gd name="T58" fmla="*/ 178 w 435"/>
                <a:gd name="T59" fmla="*/ 491 h 494"/>
                <a:gd name="T60" fmla="*/ 135 w 435"/>
                <a:gd name="T61" fmla="*/ 494 h 494"/>
                <a:gd name="T62" fmla="*/ 98 w 435"/>
                <a:gd name="T63" fmla="*/ 489 h 494"/>
                <a:gd name="T64" fmla="*/ 64 w 435"/>
                <a:gd name="T65" fmla="*/ 476 h 494"/>
                <a:gd name="T66" fmla="*/ 37 w 435"/>
                <a:gd name="T67" fmla="*/ 455 h 494"/>
                <a:gd name="T68" fmla="*/ 18 w 435"/>
                <a:gd name="T69" fmla="*/ 428 h 494"/>
                <a:gd name="T70" fmla="*/ 5 w 435"/>
                <a:gd name="T71" fmla="*/ 395 h 494"/>
                <a:gd name="T72" fmla="*/ 0 w 435"/>
                <a:gd name="T73" fmla="*/ 355 h 494"/>
                <a:gd name="T74" fmla="*/ 2 w 435"/>
                <a:gd name="T75" fmla="*/ 332 h 494"/>
                <a:gd name="T76" fmla="*/ 5 w 435"/>
                <a:gd name="T77" fmla="*/ 311 h 494"/>
                <a:gd name="T78" fmla="*/ 7 w 435"/>
                <a:gd name="T79" fmla="*/ 307 h 494"/>
                <a:gd name="T80" fmla="*/ 68 w 435"/>
                <a:gd name="T81" fmla="*/ 0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5" h="494">
                  <a:moveTo>
                    <a:pt x="68" y="0"/>
                  </a:moveTo>
                  <a:lnTo>
                    <a:pt x="139" y="0"/>
                  </a:lnTo>
                  <a:lnTo>
                    <a:pt x="139" y="2"/>
                  </a:lnTo>
                  <a:lnTo>
                    <a:pt x="78" y="300"/>
                  </a:lnTo>
                  <a:lnTo>
                    <a:pt x="75" y="325"/>
                  </a:lnTo>
                  <a:lnTo>
                    <a:pt x="73" y="346"/>
                  </a:lnTo>
                  <a:lnTo>
                    <a:pt x="78" y="375"/>
                  </a:lnTo>
                  <a:lnTo>
                    <a:pt x="89" y="398"/>
                  </a:lnTo>
                  <a:lnTo>
                    <a:pt x="107" y="416"/>
                  </a:lnTo>
                  <a:lnTo>
                    <a:pt x="131" y="427"/>
                  </a:lnTo>
                  <a:lnTo>
                    <a:pt x="162" y="430"/>
                  </a:lnTo>
                  <a:lnTo>
                    <a:pt x="170" y="430"/>
                  </a:lnTo>
                  <a:lnTo>
                    <a:pt x="185" y="428"/>
                  </a:lnTo>
                  <a:lnTo>
                    <a:pt x="201" y="425"/>
                  </a:lnTo>
                  <a:lnTo>
                    <a:pt x="220" y="418"/>
                  </a:lnTo>
                  <a:lnTo>
                    <a:pt x="240" y="405"/>
                  </a:lnTo>
                  <a:lnTo>
                    <a:pt x="259" y="389"/>
                  </a:lnTo>
                  <a:lnTo>
                    <a:pt x="277" y="366"/>
                  </a:lnTo>
                  <a:lnTo>
                    <a:pt x="293" y="336"/>
                  </a:lnTo>
                  <a:lnTo>
                    <a:pt x="304" y="298"/>
                  </a:lnTo>
                  <a:lnTo>
                    <a:pt x="362" y="0"/>
                  </a:lnTo>
                  <a:lnTo>
                    <a:pt x="435" y="0"/>
                  </a:lnTo>
                  <a:lnTo>
                    <a:pt x="435" y="2"/>
                  </a:lnTo>
                  <a:lnTo>
                    <a:pt x="337" y="489"/>
                  </a:lnTo>
                  <a:lnTo>
                    <a:pt x="268" y="489"/>
                  </a:lnTo>
                  <a:lnTo>
                    <a:pt x="268" y="487"/>
                  </a:lnTo>
                  <a:lnTo>
                    <a:pt x="277" y="435"/>
                  </a:lnTo>
                  <a:lnTo>
                    <a:pt x="249" y="462"/>
                  </a:lnTo>
                  <a:lnTo>
                    <a:pt x="215" y="480"/>
                  </a:lnTo>
                  <a:lnTo>
                    <a:pt x="178" y="491"/>
                  </a:lnTo>
                  <a:lnTo>
                    <a:pt x="135" y="494"/>
                  </a:lnTo>
                  <a:lnTo>
                    <a:pt x="98" y="489"/>
                  </a:lnTo>
                  <a:lnTo>
                    <a:pt x="64" y="476"/>
                  </a:lnTo>
                  <a:lnTo>
                    <a:pt x="37" y="455"/>
                  </a:lnTo>
                  <a:lnTo>
                    <a:pt x="18" y="428"/>
                  </a:lnTo>
                  <a:lnTo>
                    <a:pt x="5" y="395"/>
                  </a:lnTo>
                  <a:lnTo>
                    <a:pt x="0" y="355"/>
                  </a:lnTo>
                  <a:lnTo>
                    <a:pt x="2" y="332"/>
                  </a:lnTo>
                  <a:lnTo>
                    <a:pt x="5" y="311"/>
                  </a:lnTo>
                  <a:lnTo>
                    <a:pt x="7" y="30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EB446B1E-4985-47AC-ABC7-8A10DED0C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348"/>
              <a:ext cx="199" cy="247"/>
            </a:xfrm>
            <a:custGeom>
              <a:avLst/>
              <a:gdLst>
                <a:gd name="T0" fmla="*/ 289 w 397"/>
                <a:gd name="T1" fmla="*/ 0 h 495"/>
                <a:gd name="T2" fmla="*/ 321 w 397"/>
                <a:gd name="T3" fmla="*/ 2 h 495"/>
                <a:gd name="T4" fmla="*/ 350 w 397"/>
                <a:gd name="T5" fmla="*/ 11 h 495"/>
                <a:gd name="T6" fmla="*/ 374 w 397"/>
                <a:gd name="T7" fmla="*/ 25 h 495"/>
                <a:gd name="T8" fmla="*/ 396 w 397"/>
                <a:gd name="T9" fmla="*/ 45 h 495"/>
                <a:gd name="T10" fmla="*/ 397 w 397"/>
                <a:gd name="T11" fmla="*/ 47 h 495"/>
                <a:gd name="T12" fmla="*/ 339 w 397"/>
                <a:gd name="T13" fmla="*/ 98 h 495"/>
                <a:gd name="T14" fmla="*/ 339 w 397"/>
                <a:gd name="T15" fmla="*/ 96 h 495"/>
                <a:gd name="T16" fmla="*/ 319 w 397"/>
                <a:gd name="T17" fmla="*/ 79 h 495"/>
                <a:gd name="T18" fmla="*/ 296 w 397"/>
                <a:gd name="T19" fmla="*/ 66 h 495"/>
                <a:gd name="T20" fmla="*/ 270 w 397"/>
                <a:gd name="T21" fmla="*/ 63 h 495"/>
                <a:gd name="T22" fmla="*/ 238 w 397"/>
                <a:gd name="T23" fmla="*/ 68 h 495"/>
                <a:gd name="T24" fmla="*/ 208 w 397"/>
                <a:gd name="T25" fmla="*/ 80 h 495"/>
                <a:gd name="T26" fmla="*/ 181 w 397"/>
                <a:gd name="T27" fmla="*/ 100 h 495"/>
                <a:gd name="T28" fmla="*/ 158 w 397"/>
                <a:gd name="T29" fmla="*/ 127 h 495"/>
                <a:gd name="T30" fmla="*/ 142 w 397"/>
                <a:gd name="T31" fmla="*/ 159 h 495"/>
                <a:gd name="T32" fmla="*/ 131 w 397"/>
                <a:gd name="T33" fmla="*/ 194 h 495"/>
                <a:gd name="T34" fmla="*/ 71 w 397"/>
                <a:gd name="T35" fmla="*/ 495 h 495"/>
                <a:gd name="T36" fmla="*/ 0 w 397"/>
                <a:gd name="T37" fmla="*/ 495 h 495"/>
                <a:gd name="T38" fmla="*/ 0 w 397"/>
                <a:gd name="T39" fmla="*/ 493 h 495"/>
                <a:gd name="T40" fmla="*/ 98 w 397"/>
                <a:gd name="T41" fmla="*/ 6 h 495"/>
                <a:gd name="T42" fmla="*/ 167 w 397"/>
                <a:gd name="T43" fmla="*/ 6 h 495"/>
                <a:gd name="T44" fmla="*/ 167 w 397"/>
                <a:gd name="T45" fmla="*/ 8 h 495"/>
                <a:gd name="T46" fmla="*/ 156 w 397"/>
                <a:gd name="T47" fmla="*/ 61 h 495"/>
                <a:gd name="T48" fmla="*/ 183 w 397"/>
                <a:gd name="T49" fmla="*/ 36 h 495"/>
                <a:gd name="T50" fmla="*/ 215 w 397"/>
                <a:gd name="T51" fmla="*/ 16 h 495"/>
                <a:gd name="T52" fmla="*/ 250 w 397"/>
                <a:gd name="T53" fmla="*/ 4 h 495"/>
                <a:gd name="T54" fmla="*/ 289 w 397"/>
                <a:gd name="T5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7" h="495">
                  <a:moveTo>
                    <a:pt x="289" y="0"/>
                  </a:moveTo>
                  <a:lnTo>
                    <a:pt x="321" y="2"/>
                  </a:lnTo>
                  <a:lnTo>
                    <a:pt x="350" y="11"/>
                  </a:lnTo>
                  <a:lnTo>
                    <a:pt x="374" y="25"/>
                  </a:lnTo>
                  <a:lnTo>
                    <a:pt x="396" y="45"/>
                  </a:lnTo>
                  <a:lnTo>
                    <a:pt x="397" y="47"/>
                  </a:lnTo>
                  <a:lnTo>
                    <a:pt x="339" y="98"/>
                  </a:lnTo>
                  <a:lnTo>
                    <a:pt x="339" y="96"/>
                  </a:lnTo>
                  <a:lnTo>
                    <a:pt x="319" y="79"/>
                  </a:lnTo>
                  <a:lnTo>
                    <a:pt x="296" y="66"/>
                  </a:lnTo>
                  <a:lnTo>
                    <a:pt x="270" y="63"/>
                  </a:lnTo>
                  <a:lnTo>
                    <a:pt x="238" y="68"/>
                  </a:lnTo>
                  <a:lnTo>
                    <a:pt x="208" y="80"/>
                  </a:lnTo>
                  <a:lnTo>
                    <a:pt x="181" y="100"/>
                  </a:lnTo>
                  <a:lnTo>
                    <a:pt x="158" y="127"/>
                  </a:lnTo>
                  <a:lnTo>
                    <a:pt x="142" y="159"/>
                  </a:lnTo>
                  <a:lnTo>
                    <a:pt x="131" y="194"/>
                  </a:lnTo>
                  <a:lnTo>
                    <a:pt x="71" y="495"/>
                  </a:lnTo>
                  <a:lnTo>
                    <a:pt x="0" y="495"/>
                  </a:lnTo>
                  <a:lnTo>
                    <a:pt x="0" y="493"/>
                  </a:lnTo>
                  <a:lnTo>
                    <a:pt x="98" y="6"/>
                  </a:lnTo>
                  <a:lnTo>
                    <a:pt x="167" y="6"/>
                  </a:lnTo>
                  <a:lnTo>
                    <a:pt x="167" y="8"/>
                  </a:lnTo>
                  <a:lnTo>
                    <a:pt x="156" y="61"/>
                  </a:lnTo>
                  <a:lnTo>
                    <a:pt x="183" y="36"/>
                  </a:lnTo>
                  <a:lnTo>
                    <a:pt x="215" y="16"/>
                  </a:lnTo>
                  <a:lnTo>
                    <a:pt x="250" y="4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F7087107-50AD-4D08-AC3C-A0FBAC6FB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3351"/>
              <a:ext cx="218" cy="244"/>
            </a:xfrm>
            <a:custGeom>
              <a:avLst/>
              <a:gdLst>
                <a:gd name="T0" fmla="*/ 105 w 435"/>
                <a:gd name="T1" fmla="*/ 0 h 489"/>
                <a:gd name="T2" fmla="*/ 435 w 435"/>
                <a:gd name="T3" fmla="*/ 0 h 489"/>
                <a:gd name="T4" fmla="*/ 422 w 435"/>
                <a:gd name="T5" fmla="*/ 58 h 489"/>
                <a:gd name="T6" fmla="*/ 422 w 435"/>
                <a:gd name="T7" fmla="*/ 60 h 489"/>
                <a:gd name="T8" fmla="*/ 98 w 435"/>
                <a:gd name="T9" fmla="*/ 425 h 489"/>
                <a:gd name="T10" fmla="*/ 355 w 435"/>
                <a:gd name="T11" fmla="*/ 425 h 489"/>
                <a:gd name="T12" fmla="*/ 342 w 435"/>
                <a:gd name="T13" fmla="*/ 489 h 489"/>
                <a:gd name="T14" fmla="*/ 0 w 435"/>
                <a:gd name="T15" fmla="*/ 489 h 489"/>
                <a:gd name="T16" fmla="*/ 11 w 435"/>
                <a:gd name="T17" fmla="*/ 428 h 489"/>
                <a:gd name="T18" fmla="*/ 12 w 435"/>
                <a:gd name="T19" fmla="*/ 428 h 489"/>
                <a:gd name="T20" fmla="*/ 334 w 435"/>
                <a:gd name="T21" fmla="*/ 62 h 489"/>
                <a:gd name="T22" fmla="*/ 92 w 435"/>
                <a:gd name="T23" fmla="*/ 62 h 489"/>
                <a:gd name="T24" fmla="*/ 92 w 435"/>
                <a:gd name="T25" fmla="*/ 62 h 489"/>
                <a:gd name="T26" fmla="*/ 105 w 435"/>
                <a:gd name="T27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5" h="489">
                  <a:moveTo>
                    <a:pt x="105" y="0"/>
                  </a:moveTo>
                  <a:lnTo>
                    <a:pt x="435" y="0"/>
                  </a:lnTo>
                  <a:lnTo>
                    <a:pt x="422" y="58"/>
                  </a:lnTo>
                  <a:lnTo>
                    <a:pt x="422" y="60"/>
                  </a:lnTo>
                  <a:lnTo>
                    <a:pt x="98" y="425"/>
                  </a:lnTo>
                  <a:lnTo>
                    <a:pt x="355" y="425"/>
                  </a:lnTo>
                  <a:lnTo>
                    <a:pt x="342" y="489"/>
                  </a:lnTo>
                  <a:lnTo>
                    <a:pt x="0" y="489"/>
                  </a:lnTo>
                  <a:lnTo>
                    <a:pt x="11" y="428"/>
                  </a:lnTo>
                  <a:lnTo>
                    <a:pt x="12" y="428"/>
                  </a:lnTo>
                  <a:lnTo>
                    <a:pt x="334" y="62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9CA76D3-1B00-475D-AB6F-20C71F532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" y="3351"/>
              <a:ext cx="83" cy="244"/>
            </a:xfrm>
            <a:custGeom>
              <a:avLst/>
              <a:gdLst>
                <a:gd name="T0" fmla="*/ 98 w 167"/>
                <a:gd name="T1" fmla="*/ 0 h 489"/>
                <a:gd name="T2" fmla="*/ 167 w 167"/>
                <a:gd name="T3" fmla="*/ 0 h 489"/>
                <a:gd name="T4" fmla="*/ 71 w 167"/>
                <a:gd name="T5" fmla="*/ 489 h 489"/>
                <a:gd name="T6" fmla="*/ 0 w 167"/>
                <a:gd name="T7" fmla="*/ 489 h 489"/>
                <a:gd name="T8" fmla="*/ 0 w 167"/>
                <a:gd name="T9" fmla="*/ 487 h 489"/>
                <a:gd name="T10" fmla="*/ 98 w 167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489">
                  <a:moveTo>
                    <a:pt x="98" y="0"/>
                  </a:moveTo>
                  <a:lnTo>
                    <a:pt x="167" y="0"/>
                  </a:lnTo>
                  <a:lnTo>
                    <a:pt x="71" y="489"/>
                  </a:lnTo>
                  <a:lnTo>
                    <a:pt x="0" y="489"/>
                  </a:lnTo>
                  <a:lnTo>
                    <a:pt x="0" y="48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2A3AF0B5-1FCF-431F-8822-5665C957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3239"/>
              <a:ext cx="216" cy="356"/>
            </a:xfrm>
            <a:custGeom>
              <a:avLst/>
              <a:gdLst>
                <a:gd name="T0" fmla="*/ 144 w 433"/>
                <a:gd name="T1" fmla="*/ 0 h 713"/>
                <a:gd name="T2" fmla="*/ 215 w 433"/>
                <a:gd name="T3" fmla="*/ 0 h 713"/>
                <a:gd name="T4" fmla="*/ 160 w 433"/>
                <a:gd name="T5" fmla="*/ 272 h 713"/>
                <a:gd name="T6" fmla="*/ 188 w 433"/>
                <a:gd name="T7" fmla="*/ 249 h 713"/>
                <a:gd name="T8" fmla="*/ 220 w 433"/>
                <a:gd name="T9" fmla="*/ 231 h 713"/>
                <a:gd name="T10" fmla="*/ 257 w 433"/>
                <a:gd name="T11" fmla="*/ 220 h 713"/>
                <a:gd name="T12" fmla="*/ 298 w 433"/>
                <a:gd name="T13" fmla="*/ 218 h 713"/>
                <a:gd name="T14" fmla="*/ 337 w 433"/>
                <a:gd name="T15" fmla="*/ 222 h 713"/>
                <a:gd name="T16" fmla="*/ 369 w 433"/>
                <a:gd name="T17" fmla="*/ 234 h 713"/>
                <a:gd name="T18" fmla="*/ 396 w 433"/>
                <a:gd name="T19" fmla="*/ 256 h 713"/>
                <a:gd name="T20" fmla="*/ 417 w 433"/>
                <a:gd name="T21" fmla="*/ 282 h 713"/>
                <a:gd name="T22" fmla="*/ 429 w 433"/>
                <a:gd name="T23" fmla="*/ 316 h 713"/>
                <a:gd name="T24" fmla="*/ 433 w 433"/>
                <a:gd name="T25" fmla="*/ 355 h 713"/>
                <a:gd name="T26" fmla="*/ 431 w 433"/>
                <a:gd name="T27" fmla="*/ 380 h 713"/>
                <a:gd name="T28" fmla="*/ 428 w 433"/>
                <a:gd name="T29" fmla="*/ 405 h 713"/>
                <a:gd name="T30" fmla="*/ 366 w 433"/>
                <a:gd name="T31" fmla="*/ 713 h 713"/>
                <a:gd name="T32" fmla="*/ 295 w 433"/>
                <a:gd name="T33" fmla="*/ 713 h 713"/>
                <a:gd name="T34" fmla="*/ 355 w 433"/>
                <a:gd name="T35" fmla="*/ 410 h 713"/>
                <a:gd name="T36" fmla="*/ 358 w 433"/>
                <a:gd name="T37" fmla="*/ 387 h 713"/>
                <a:gd name="T38" fmla="*/ 360 w 433"/>
                <a:gd name="T39" fmla="*/ 366 h 713"/>
                <a:gd name="T40" fmla="*/ 357 w 433"/>
                <a:gd name="T41" fmla="*/ 336 h 713"/>
                <a:gd name="T42" fmla="*/ 346 w 433"/>
                <a:gd name="T43" fmla="*/ 313 h 713"/>
                <a:gd name="T44" fmla="*/ 328 w 433"/>
                <a:gd name="T45" fmla="*/ 295 h 713"/>
                <a:gd name="T46" fmla="*/ 303 w 433"/>
                <a:gd name="T47" fmla="*/ 284 h 713"/>
                <a:gd name="T48" fmla="*/ 273 w 433"/>
                <a:gd name="T49" fmla="*/ 281 h 713"/>
                <a:gd name="T50" fmla="*/ 266 w 433"/>
                <a:gd name="T51" fmla="*/ 281 h 713"/>
                <a:gd name="T52" fmla="*/ 254 w 433"/>
                <a:gd name="T53" fmla="*/ 282 h 713"/>
                <a:gd name="T54" fmla="*/ 240 w 433"/>
                <a:gd name="T55" fmla="*/ 286 h 713"/>
                <a:gd name="T56" fmla="*/ 222 w 433"/>
                <a:gd name="T57" fmla="*/ 291 h 713"/>
                <a:gd name="T58" fmla="*/ 204 w 433"/>
                <a:gd name="T59" fmla="*/ 300 h 713"/>
                <a:gd name="T60" fmla="*/ 186 w 433"/>
                <a:gd name="T61" fmla="*/ 313 h 713"/>
                <a:gd name="T62" fmla="*/ 169 w 433"/>
                <a:gd name="T63" fmla="*/ 329 h 713"/>
                <a:gd name="T64" fmla="*/ 154 w 433"/>
                <a:gd name="T65" fmla="*/ 352 h 713"/>
                <a:gd name="T66" fmla="*/ 140 w 433"/>
                <a:gd name="T67" fmla="*/ 378 h 713"/>
                <a:gd name="T68" fmla="*/ 131 w 433"/>
                <a:gd name="T69" fmla="*/ 414 h 713"/>
                <a:gd name="T70" fmla="*/ 71 w 433"/>
                <a:gd name="T71" fmla="*/ 713 h 713"/>
                <a:gd name="T72" fmla="*/ 0 w 433"/>
                <a:gd name="T73" fmla="*/ 713 h 713"/>
                <a:gd name="T74" fmla="*/ 144 w 433"/>
                <a:gd name="T75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3" h="713">
                  <a:moveTo>
                    <a:pt x="144" y="0"/>
                  </a:moveTo>
                  <a:lnTo>
                    <a:pt x="215" y="0"/>
                  </a:lnTo>
                  <a:lnTo>
                    <a:pt x="160" y="272"/>
                  </a:lnTo>
                  <a:lnTo>
                    <a:pt x="188" y="249"/>
                  </a:lnTo>
                  <a:lnTo>
                    <a:pt x="220" y="231"/>
                  </a:lnTo>
                  <a:lnTo>
                    <a:pt x="257" y="220"/>
                  </a:lnTo>
                  <a:lnTo>
                    <a:pt x="298" y="218"/>
                  </a:lnTo>
                  <a:lnTo>
                    <a:pt x="337" y="222"/>
                  </a:lnTo>
                  <a:lnTo>
                    <a:pt x="369" y="234"/>
                  </a:lnTo>
                  <a:lnTo>
                    <a:pt x="396" y="256"/>
                  </a:lnTo>
                  <a:lnTo>
                    <a:pt x="417" y="282"/>
                  </a:lnTo>
                  <a:lnTo>
                    <a:pt x="429" y="316"/>
                  </a:lnTo>
                  <a:lnTo>
                    <a:pt x="433" y="355"/>
                  </a:lnTo>
                  <a:lnTo>
                    <a:pt x="431" y="380"/>
                  </a:lnTo>
                  <a:lnTo>
                    <a:pt x="428" y="405"/>
                  </a:lnTo>
                  <a:lnTo>
                    <a:pt x="366" y="713"/>
                  </a:lnTo>
                  <a:lnTo>
                    <a:pt x="295" y="713"/>
                  </a:lnTo>
                  <a:lnTo>
                    <a:pt x="355" y="410"/>
                  </a:lnTo>
                  <a:lnTo>
                    <a:pt x="358" y="387"/>
                  </a:lnTo>
                  <a:lnTo>
                    <a:pt x="360" y="366"/>
                  </a:lnTo>
                  <a:lnTo>
                    <a:pt x="357" y="336"/>
                  </a:lnTo>
                  <a:lnTo>
                    <a:pt x="346" y="313"/>
                  </a:lnTo>
                  <a:lnTo>
                    <a:pt x="328" y="295"/>
                  </a:lnTo>
                  <a:lnTo>
                    <a:pt x="303" y="284"/>
                  </a:lnTo>
                  <a:lnTo>
                    <a:pt x="273" y="281"/>
                  </a:lnTo>
                  <a:lnTo>
                    <a:pt x="266" y="281"/>
                  </a:lnTo>
                  <a:lnTo>
                    <a:pt x="254" y="282"/>
                  </a:lnTo>
                  <a:lnTo>
                    <a:pt x="240" y="286"/>
                  </a:lnTo>
                  <a:lnTo>
                    <a:pt x="222" y="291"/>
                  </a:lnTo>
                  <a:lnTo>
                    <a:pt x="204" y="300"/>
                  </a:lnTo>
                  <a:lnTo>
                    <a:pt x="186" y="313"/>
                  </a:lnTo>
                  <a:lnTo>
                    <a:pt x="169" y="329"/>
                  </a:lnTo>
                  <a:lnTo>
                    <a:pt x="154" y="352"/>
                  </a:lnTo>
                  <a:lnTo>
                    <a:pt x="140" y="378"/>
                  </a:lnTo>
                  <a:lnTo>
                    <a:pt x="131" y="414"/>
                  </a:lnTo>
                  <a:lnTo>
                    <a:pt x="71" y="713"/>
                  </a:lnTo>
                  <a:lnTo>
                    <a:pt x="0" y="71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2665827D-9699-4A8B-B18B-40F67715C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3348"/>
              <a:ext cx="198" cy="250"/>
            </a:xfrm>
            <a:custGeom>
              <a:avLst/>
              <a:gdLst>
                <a:gd name="T0" fmla="*/ 256 w 396"/>
                <a:gd name="T1" fmla="*/ 0 h 500"/>
                <a:gd name="T2" fmla="*/ 291 w 396"/>
                <a:gd name="T3" fmla="*/ 2 h 500"/>
                <a:gd name="T4" fmla="*/ 322 w 396"/>
                <a:gd name="T5" fmla="*/ 11 h 500"/>
                <a:gd name="T6" fmla="*/ 350 w 396"/>
                <a:gd name="T7" fmla="*/ 25 h 500"/>
                <a:gd name="T8" fmla="*/ 375 w 396"/>
                <a:gd name="T9" fmla="*/ 45 h 500"/>
                <a:gd name="T10" fmla="*/ 396 w 396"/>
                <a:gd name="T11" fmla="*/ 72 h 500"/>
                <a:gd name="T12" fmla="*/ 396 w 396"/>
                <a:gd name="T13" fmla="*/ 73 h 500"/>
                <a:gd name="T14" fmla="*/ 396 w 396"/>
                <a:gd name="T15" fmla="*/ 73 h 500"/>
                <a:gd name="T16" fmla="*/ 345 w 396"/>
                <a:gd name="T17" fmla="*/ 118 h 500"/>
                <a:gd name="T18" fmla="*/ 343 w 396"/>
                <a:gd name="T19" fmla="*/ 116 h 500"/>
                <a:gd name="T20" fmla="*/ 323 w 396"/>
                <a:gd name="T21" fmla="*/ 91 h 500"/>
                <a:gd name="T22" fmla="*/ 302 w 396"/>
                <a:gd name="T23" fmla="*/ 75 h 500"/>
                <a:gd name="T24" fmla="*/ 277 w 396"/>
                <a:gd name="T25" fmla="*/ 66 h 500"/>
                <a:gd name="T26" fmla="*/ 249 w 396"/>
                <a:gd name="T27" fmla="*/ 63 h 500"/>
                <a:gd name="T28" fmla="*/ 210 w 396"/>
                <a:gd name="T29" fmla="*/ 68 h 500"/>
                <a:gd name="T30" fmla="*/ 174 w 396"/>
                <a:gd name="T31" fmla="*/ 84 h 500"/>
                <a:gd name="T32" fmla="*/ 142 w 396"/>
                <a:gd name="T33" fmla="*/ 111 h 500"/>
                <a:gd name="T34" fmla="*/ 121 w 396"/>
                <a:gd name="T35" fmla="*/ 136 h 500"/>
                <a:gd name="T36" fmla="*/ 105 w 396"/>
                <a:gd name="T37" fmla="*/ 164 h 500"/>
                <a:gd name="T38" fmla="*/ 94 w 396"/>
                <a:gd name="T39" fmla="*/ 194 h 500"/>
                <a:gd name="T40" fmla="*/ 86 w 396"/>
                <a:gd name="T41" fmla="*/ 223 h 500"/>
                <a:gd name="T42" fmla="*/ 80 w 396"/>
                <a:gd name="T43" fmla="*/ 249 h 500"/>
                <a:gd name="T44" fmla="*/ 73 w 396"/>
                <a:gd name="T45" fmla="*/ 285 h 500"/>
                <a:gd name="T46" fmla="*/ 71 w 396"/>
                <a:gd name="T47" fmla="*/ 322 h 500"/>
                <a:gd name="T48" fmla="*/ 75 w 396"/>
                <a:gd name="T49" fmla="*/ 356 h 500"/>
                <a:gd name="T50" fmla="*/ 84 w 396"/>
                <a:gd name="T51" fmla="*/ 383 h 500"/>
                <a:gd name="T52" fmla="*/ 96 w 396"/>
                <a:gd name="T53" fmla="*/ 402 h 500"/>
                <a:gd name="T54" fmla="*/ 114 w 396"/>
                <a:gd name="T55" fmla="*/ 418 h 500"/>
                <a:gd name="T56" fmla="*/ 133 w 396"/>
                <a:gd name="T57" fmla="*/ 429 h 500"/>
                <a:gd name="T58" fmla="*/ 155 w 396"/>
                <a:gd name="T59" fmla="*/ 434 h 500"/>
                <a:gd name="T60" fmla="*/ 176 w 396"/>
                <a:gd name="T61" fmla="*/ 436 h 500"/>
                <a:gd name="T62" fmla="*/ 208 w 396"/>
                <a:gd name="T63" fmla="*/ 434 h 500"/>
                <a:gd name="T64" fmla="*/ 236 w 396"/>
                <a:gd name="T65" fmla="*/ 424 h 500"/>
                <a:gd name="T66" fmla="*/ 265 w 396"/>
                <a:gd name="T67" fmla="*/ 406 h 500"/>
                <a:gd name="T68" fmla="*/ 293 w 396"/>
                <a:gd name="T69" fmla="*/ 381 h 500"/>
                <a:gd name="T70" fmla="*/ 293 w 396"/>
                <a:gd name="T71" fmla="*/ 379 h 500"/>
                <a:gd name="T72" fmla="*/ 293 w 396"/>
                <a:gd name="T73" fmla="*/ 381 h 500"/>
                <a:gd name="T74" fmla="*/ 334 w 396"/>
                <a:gd name="T75" fmla="*/ 431 h 500"/>
                <a:gd name="T76" fmla="*/ 334 w 396"/>
                <a:gd name="T77" fmla="*/ 431 h 500"/>
                <a:gd name="T78" fmla="*/ 298 w 396"/>
                <a:gd name="T79" fmla="*/ 461 h 500"/>
                <a:gd name="T80" fmla="*/ 259 w 396"/>
                <a:gd name="T81" fmla="*/ 482 h 500"/>
                <a:gd name="T82" fmla="*/ 217 w 396"/>
                <a:gd name="T83" fmla="*/ 495 h 500"/>
                <a:gd name="T84" fmla="*/ 172 w 396"/>
                <a:gd name="T85" fmla="*/ 500 h 500"/>
                <a:gd name="T86" fmla="*/ 130 w 396"/>
                <a:gd name="T87" fmla="*/ 497 h 500"/>
                <a:gd name="T88" fmla="*/ 91 w 396"/>
                <a:gd name="T89" fmla="*/ 484 h 500"/>
                <a:gd name="T90" fmla="*/ 61 w 396"/>
                <a:gd name="T91" fmla="*/ 465 h 500"/>
                <a:gd name="T92" fmla="*/ 34 w 396"/>
                <a:gd name="T93" fmla="*/ 440 h 500"/>
                <a:gd name="T94" fmla="*/ 16 w 396"/>
                <a:gd name="T95" fmla="*/ 406 h 500"/>
                <a:gd name="T96" fmla="*/ 4 w 396"/>
                <a:gd name="T97" fmla="*/ 368 h 500"/>
                <a:gd name="T98" fmla="*/ 0 w 396"/>
                <a:gd name="T99" fmla="*/ 324 h 500"/>
                <a:gd name="T100" fmla="*/ 2 w 396"/>
                <a:gd name="T101" fmla="*/ 303 h 500"/>
                <a:gd name="T102" fmla="*/ 4 w 396"/>
                <a:gd name="T103" fmla="*/ 276 h 500"/>
                <a:gd name="T104" fmla="*/ 7 w 396"/>
                <a:gd name="T105" fmla="*/ 249 h 500"/>
                <a:gd name="T106" fmla="*/ 22 w 396"/>
                <a:gd name="T107" fmla="*/ 192 h 500"/>
                <a:gd name="T108" fmla="*/ 41 w 396"/>
                <a:gd name="T109" fmla="*/ 143 h 500"/>
                <a:gd name="T110" fmla="*/ 64 w 396"/>
                <a:gd name="T111" fmla="*/ 100 h 500"/>
                <a:gd name="T112" fmla="*/ 94 w 396"/>
                <a:gd name="T113" fmla="*/ 64 h 500"/>
                <a:gd name="T114" fmla="*/ 128 w 396"/>
                <a:gd name="T115" fmla="*/ 36 h 500"/>
                <a:gd name="T116" fmla="*/ 167 w 396"/>
                <a:gd name="T117" fmla="*/ 16 h 500"/>
                <a:gd name="T118" fmla="*/ 210 w 396"/>
                <a:gd name="T119" fmla="*/ 4 h 500"/>
                <a:gd name="T120" fmla="*/ 256 w 396"/>
                <a:gd name="T121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6" h="500">
                  <a:moveTo>
                    <a:pt x="256" y="0"/>
                  </a:moveTo>
                  <a:lnTo>
                    <a:pt x="291" y="2"/>
                  </a:lnTo>
                  <a:lnTo>
                    <a:pt x="322" y="11"/>
                  </a:lnTo>
                  <a:lnTo>
                    <a:pt x="350" y="25"/>
                  </a:lnTo>
                  <a:lnTo>
                    <a:pt x="375" y="45"/>
                  </a:lnTo>
                  <a:lnTo>
                    <a:pt x="396" y="72"/>
                  </a:lnTo>
                  <a:lnTo>
                    <a:pt x="396" y="73"/>
                  </a:lnTo>
                  <a:lnTo>
                    <a:pt x="396" y="73"/>
                  </a:lnTo>
                  <a:lnTo>
                    <a:pt x="345" y="118"/>
                  </a:lnTo>
                  <a:lnTo>
                    <a:pt x="343" y="116"/>
                  </a:lnTo>
                  <a:lnTo>
                    <a:pt x="323" y="91"/>
                  </a:lnTo>
                  <a:lnTo>
                    <a:pt x="302" y="75"/>
                  </a:lnTo>
                  <a:lnTo>
                    <a:pt x="277" y="66"/>
                  </a:lnTo>
                  <a:lnTo>
                    <a:pt x="249" y="63"/>
                  </a:lnTo>
                  <a:lnTo>
                    <a:pt x="210" y="68"/>
                  </a:lnTo>
                  <a:lnTo>
                    <a:pt x="174" y="84"/>
                  </a:lnTo>
                  <a:lnTo>
                    <a:pt x="142" y="111"/>
                  </a:lnTo>
                  <a:lnTo>
                    <a:pt x="121" y="136"/>
                  </a:lnTo>
                  <a:lnTo>
                    <a:pt x="105" y="164"/>
                  </a:lnTo>
                  <a:lnTo>
                    <a:pt x="94" y="194"/>
                  </a:lnTo>
                  <a:lnTo>
                    <a:pt x="86" y="223"/>
                  </a:lnTo>
                  <a:lnTo>
                    <a:pt x="80" y="249"/>
                  </a:lnTo>
                  <a:lnTo>
                    <a:pt x="73" y="285"/>
                  </a:lnTo>
                  <a:lnTo>
                    <a:pt x="71" y="322"/>
                  </a:lnTo>
                  <a:lnTo>
                    <a:pt x="75" y="356"/>
                  </a:lnTo>
                  <a:lnTo>
                    <a:pt x="84" y="383"/>
                  </a:lnTo>
                  <a:lnTo>
                    <a:pt x="96" y="402"/>
                  </a:lnTo>
                  <a:lnTo>
                    <a:pt x="114" y="418"/>
                  </a:lnTo>
                  <a:lnTo>
                    <a:pt x="133" y="429"/>
                  </a:lnTo>
                  <a:lnTo>
                    <a:pt x="155" y="434"/>
                  </a:lnTo>
                  <a:lnTo>
                    <a:pt x="176" y="436"/>
                  </a:lnTo>
                  <a:lnTo>
                    <a:pt x="208" y="434"/>
                  </a:lnTo>
                  <a:lnTo>
                    <a:pt x="236" y="424"/>
                  </a:lnTo>
                  <a:lnTo>
                    <a:pt x="265" y="406"/>
                  </a:lnTo>
                  <a:lnTo>
                    <a:pt x="293" y="381"/>
                  </a:lnTo>
                  <a:lnTo>
                    <a:pt x="293" y="379"/>
                  </a:lnTo>
                  <a:lnTo>
                    <a:pt x="293" y="381"/>
                  </a:lnTo>
                  <a:lnTo>
                    <a:pt x="334" y="431"/>
                  </a:lnTo>
                  <a:lnTo>
                    <a:pt x="334" y="431"/>
                  </a:lnTo>
                  <a:lnTo>
                    <a:pt x="298" y="461"/>
                  </a:lnTo>
                  <a:lnTo>
                    <a:pt x="259" y="482"/>
                  </a:lnTo>
                  <a:lnTo>
                    <a:pt x="217" y="495"/>
                  </a:lnTo>
                  <a:lnTo>
                    <a:pt x="172" y="500"/>
                  </a:lnTo>
                  <a:lnTo>
                    <a:pt x="130" y="497"/>
                  </a:lnTo>
                  <a:lnTo>
                    <a:pt x="91" y="484"/>
                  </a:lnTo>
                  <a:lnTo>
                    <a:pt x="61" y="465"/>
                  </a:lnTo>
                  <a:lnTo>
                    <a:pt x="34" y="440"/>
                  </a:lnTo>
                  <a:lnTo>
                    <a:pt x="16" y="406"/>
                  </a:lnTo>
                  <a:lnTo>
                    <a:pt x="4" y="368"/>
                  </a:lnTo>
                  <a:lnTo>
                    <a:pt x="0" y="324"/>
                  </a:lnTo>
                  <a:lnTo>
                    <a:pt x="2" y="303"/>
                  </a:lnTo>
                  <a:lnTo>
                    <a:pt x="4" y="276"/>
                  </a:lnTo>
                  <a:lnTo>
                    <a:pt x="7" y="249"/>
                  </a:lnTo>
                  <a:lnTo>
                    <a:pt x="22" y="192"/>
                  </a:lnTo>
                  <a:lnTo>
                    <a:pt x="41" y="143"/>
                  </a:lnTo>
                  <a:lnTo>
                    <a:pt x="64" y="100"/>
                  </a:lnTo>
                  <a:lnTo>
                    <a:pt x="94" y="64"/>
                  </a:lnTo>
                  <a:lnTo>
                    <a:pt x="128" y="36"/>
                  </a:lnTo>
                  <a:lnTo>
                    <a:pt x="167" y="16"/>
                  </a:lnTo>
                  <a:lnTo>
                    <a:pt x="210" y="4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9447A8B-8156-4AF8-B29E-E84CE195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239"/>
              <a:ext cx="44" cy="44"/>
            </a:xfrm>
            <a:custGeom>
              <a:avLst/>
              <a:gdLst>
                <a:gd name="T0" fmla="*/ 17 w 88"/>
                <a:gd name="T1" fmla="*/ 0 h 89"/>
                <a:gd name="T2" fmla="*/ 88 w 88"/>
                <a:gd name="T3" fmla="*/ 0 h 89"/>
                <a:gd name="T4" fmla="*/ 71 w 88"/>
                <a:gd name="T5" fmla="*/ 89 h 89"/>
                <a:gd name="T6" fmla="*/ 0 w 88"/>
                <a:gd name="T7" fmla="*/ 89 h 89"/>
                <a:gd name="T8" fmla="*/ 17 w 8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9">
                  <a:moveTo>
                    <a:pt x="17" y="0"/>
                  </a:moveTo>
                  <a:lnTo>
                    <a:pt x="88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F1D91B9D-E80A-43FF-BCB0-97CF2DA61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" y="3239"/>
              <a:ext cx="44" cy="44"/>
            </a:xfrm>
            <a:custGeom>
              <a:avLst/>
              <a:gdLst>
                <a:gd name="T0" fmla="*/ 18 w 89"/>
                <a:gd name="T1" fmla="*/ 0 h 89"/>
                <a:gd name="T2" fmla="*/ 89 w 89"/>
                <a:gd name="T3" fmla="*/ 0 h 89"/>
                <a:gd name="T4" fmla="*/ 71 w 89"/>
                <a:gd name="T5" fmla="*/ 89 h 89"/>
                <a:gd name="T6" fmla="*/ 0 w 89"/>
                <a:gd name="T7" fmla="*/ 89 h 89"/>
                <a:gd name="T8" fmla="*/ 18 w 8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8" y="0"/>
                  </a:moveTo>
                  <a:lnTo>
                    <a:pt x="89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45920028-D339-46F6-8800-1F3096E76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" y="3239"/>
              <a:ext cx="44" cy="44"/>
            </a:xfrm>
            <a:custGeom>
              <a:avLst/>
              <a:gdLst>
                <a:gd name="T0" fmla="*/ 18 w 89"/>
                <a:gd name="T1" fmla="*/ 0 h 89"/>
                <a:gd name="T2" fmla="*/ 89 w 89"/>
                <a:gd name="T3" fmla="*/ 0 h 89"/>
                <a:gd name="T4" fmla="*/ 71 w 89"/>
                <a:gd name="T5" fmla="*/ 89 h 89"/>
                <a:gd name="T6" fmla="*/ 0 w 89"/>
                <a:gd name="T7" fmla="*/ 89 h 89"/>
                <a:gd name="T8" fmla="*/ 18 w 89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8" y="0"/>
                  </a:moveTo>
                  <a:lnTo>
                    <a:pt x="89" y="0"/>
                  </a:lnTo>
                  <a:lnTo>
                    <a:pt x="71" y="89"/>
                  </a:lnTo>
                  <a:lnTo>
                    <a:pt x="0" y="8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8D6304F3-FD74-4DF2-BCCB-845D16459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" y="3239"/>
              <a:ext cx="941" cy="356"/>
            </a:xfrm>
            <a:custGeom>
              <a:avLst/>
              <a:gdLst>
                <a:gd name="T0" fmla="*/ 144 w 1883"/>
                <a:gd name="T1" fmla="*/ 0 h 713"/>
                <a:gd name="T2" fmla="*/ 1501 w 1883"/>
                <a:gd name="T3" fmla="*/ 0 h 713"/>
                <a:gd name="T4" fmla="*/ 1444 w 1883"/>
                <a:gd name="T5" fmla="*/ 277 h 713"/>
                <a:gd name="T6" fmla="*/ 1604 w 1883"/>
                <a:gd name="T7" fmla="*/ 277 h 713"/>
                <a:gd name="T8" fmla="*/ 1661 w 1883"/>
                <a:gd name="T9" fmla="*/ 0 h 713"/>
                <a:gd name="T10" fmla="*/ 1883 w 1883"/>
                <a:gd name="T11" fmla="*/ 0 h 713"/>
                <a:gd name="T12" fmla="*/ 1741 w 1883"/>
                <a:gd name="T13" fmla="*/ 713 h 713"/>
                <a:gd name="T14" fmla="*/ 1519 w 1883"/>
                <a:gd name="T15" fmla="*/ 713 h 713"/>
                <a:gd name="T16" fmla="*/ 1572 w 1883"/>
                <a:gd name="T17" fmla="*/ 437 h 713"/>
                <a:gd name="T18" fmla="*/ 1412 w 1883"/>
                <a:gd name="T19" fmla="*/ 437 h 713"/>
                <a:gd name="T20" fmla="*/ 1359 w 1883"/>
                <a:gd name="T21" fmla="*/ 713 h 713"/>
                <a:gd name="T22" fmla="*/ 1136 w 1883"/>
                <a:gd name="T23" fmla="*/ 713 h 713"/>
                <a:gd name="T24" fmla="*/ 1244 w 1883"/>
                <a:gd name="T25" fmla="*/ 178 h 713"/>
                <a:gd name="T26" fmla="*/ 1057 w 1883"/>
                <a:gd name="T27" fmla="*/ 178 h 713"/>
                <a:gd name="T28" fmla="*/ 949 w 1883"/>
                <a:gd name="T29" fmla="*/ 713 h 713"/>
                <a:gd name="T30" fmla="*/ 727 w 1883"/>
                <a:gd name="T31" fmla="*/ 713 h 713"/>
                <a:gd name="T32" fmla="*/ 836 w 1883"/>
                <a:gd name="T33" fmla="*/ 178 h 713"/>
                <a:gd name="T34" fmla="*/ 328 w 1883"/>
                <a:gd name="T35" fmla="*/ 178 h 713"/>
                <a:gd name="T36" fmla="*/ 309 w 1883"/>
                <a:gd name="T37" fmla="*/ 277 h 713"/>
                <a:gd name="T38" fmla="*/ 628 w 1883"/>
                <a:gd name="T39" fmla="*/ 277 h 713"/>
                <a:gd name="T40" fmla="*/ 596 w 1883"/>
                <a:gd name="T41" fmla="*/ 437 h 713"/>
                <a:gd name="T42" fmla="*/ 277 w 1883"/>
                <a:gd name="T43" fmla="*/ 437 h 713"/>
                <a:gd name="T44" fmla="*/ 257 w 1883"/>
                <a:gd name="T45" fmla="*/ 535 h 713"/>
                <a:gd name="T46" fmla="*/ 577 w 1883"/>
                <a:gd name="T47" fmla="*/ 535 h 713"/>
                <a:gd name="T48" fmla="*/ 541 w 1883"/>
                <a:gd name="T49" fmla="*/ 713 h 713"/>
                <a:gd name="T50" fmla="*/ 0 w 1883"/>
                <a:gd name="T51" fmla="*/ 713 h 713"/>
                <a:gd name="T52" fmla="*/ 144 w 1883"/>
                <a:gd name="T53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83" h="713">
                  <a:moveTo>
                    <a:pt x="144" y="0"/>
                  </a:moveTo>
                  <a:lnTo>
                    <a:pt x="1501" y="0"/>
                  </a:lnTo>
                  <a:lnTo>
                    <a:pt x="1444" y="277"/>
                  </a:lnTo>
                  <a:lnTo>
                    <a:pt x="1604" y="277"/>
                  </a:lnTo>
                  <a:lnTo>
                    <a:pt x="1661" y="0"/>
                  </a:lnTo>
                  <a:lnTo>
                    <a:pt x="1883" y="0"/>
                  </a:lnTo>
                  <a:lnTo>
                    <a:pt x="1741" y="713"/>
                  </a:lnTo>
                  <a:lnTo>
                    <a:pt x="1519" y="713"/>
                  </a:lnTo>
                  <a:lnTo>
                    <a:pt x="1572" y="437"/>
                  </a:lnTo>
                  <a:lnTo>
                    <a:pt x="1412" y="437"/>
                  </a:lnTo>
                  <a:lnTo>
                    <a:pt x="1359" y="713"/>
                  </a:lnTo>
                  <a:lnTo>
                    <a:pt x="1136" y="713"/>
                  </a:lnTo>
                  <a:lnTo>
                    <a:pt x="1244" y="178"/>
                  </a:lnTo>
                  <a:lnTo>
                    <a:pt x="1057" y="178"/>
                  </a:lnTo>
                  <a:lnTo>
                    <a:pt x="949" y="713"/>
                  </a:lnTo>
                  <a:lnTo>
                    <a:pt x="727" y="713"/>
                  </a:lnTo>
                  <a:lnTo>
                    <a:pt x="836" y="178"/>
                  </a:lnTo>
                  <a:lnTo>
                    <a:pt x="328" y="178"/>
                  </a:lnTo>
                  <a:lnTo>
                    <a:pt x="309" y="277"/>
                  </a:lnTo>
                  <a:lnTo>
                    <a:pt x="628" y="277"/>
                  </a:lnTo>
                  <a:lnTo>
                    <a:pt x="596" y="437"/>
                  </a:lnTo>
                  <a:lnTo>
                    <a:pt x="277" y="437"/>
                  </a:lnTo>
                  <a:lnTo>
                    <a:pt x="257" y="535"/>
                  </a:lnTo>
                  <a:lnTo>
                    <a:pt x="577" y="535"/>
                  </a:lnTo>
                  <a:lnTo>
                    <a:pt x="541" y="713"/>
                  </a:lnTo>
                  <a:lnTo>
                    <a:pt x="0" y="71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22" name="Picture 2" descr="Image result for University of Cyprus logo">
            <a:extLst>
              <a:ext uri="{FF2B5EF4-FFF2-40B4-BE49-F238E27FC236}">
                <a16:creationId xmlns:a16="http://schemas.microsoft.com/office/drawing/2014/main" id="{E9BE15CA-DC87-4712-A020-B73E5056B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4"/>
          <a:stretch/>
        </p:blipFill>
        <p:spPr bwMode="auto">
          <a:xfrm>
            <a:off x="2908250" y="5515148"/>
            <a:ext cx="1874894" cy="61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uawei Logo, history, meaning, symbol, PNG">
            <a:extLst>
              <a:ext uri="{FF2B5EF4-FFF2-40B4-BE49-F238E27FC236}">
                <a16:creationId xmlns:a16="http://schemas.microsoft.com/office/drawing/2014/main" id="{E5CF2C44-0B52-416A-8894-E7FD9898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6" y="5339227"/>
            <a:ext cx="1717910" cy="9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D5B509-24EC-5EA5-77DD-085DC31AE8D1}"/>
              </a:ext>
            </a:extLst>
          </p:cNvPr>
          <p:cNvSpPr txBox="1"/>
          <p:nvPr/>
        </p:nvSpPr>
        <p:spPr>
          <a:xfrm>
            <a:off x="285674" y="5640503"/>
            <a:ext cx="34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Cambria" panose="02040503050406030204" pitchFamily="18" charset="0"/>
              </a:rPr>
              <a:t>1</a:t>
            </a:r>
            <a:endParaRPr lang="LID4096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E392D9-31DD-6A37-0C91-9C8655F8771D}"/>
              </a:ext>
            </a:extLst>
          </p:cNvPr>
          <p:cNvSpPr txBox="1"/>
          <p:nvPr/>
        </p:nvSpPr>
        <p:spPr>
          <a:xfrm>
            <a:off x="2781818" y="5640503"/>
            <a:ext cx="34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Cambria" panose="02040503050406030204" pitchFamily="18" charset="0"/>
              </a:rPr>
              <a:t>2</a:t>
            </a:r>
            <a:endParaRPr lang="LID4096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90267-CC35-B52C-47B5-F10602A3722F}"/>
              </a:ext>
            </a:extLst>
          </p:cNvPr>
          <p:cNvSpPr txBox="1"/>
          <p:nvPr/>
        </p:nvSpPr>
        <p:spPr>
          <a:xfrm>
            <a:off x="5389444" y="5640503"/>
            <a:ext cx="34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Cambria" panose="02040503050406030204" pitchFamily="18" charset="0"/>
              </a:rPr>
              <a:t>3</a:t>
            </a:r>
            <a:endParaRPr lang="LID4096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3025E5-BF12-081A-3DD1-8B0E23FD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30" y="5507557"/>
            <a:ext cx="1245783" cy="62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9F5F7-2E10-DCB0-5883-DAF6718F31BF}"/>
              </a:ext>
            </a:extLst>
          </p:cNvPr>
          <p:cNvSpPr txBox="1"/>
          <p:nvPr/>
        </p:nvSpPr>
        <p:spPr>
          <a:xfrm>
            <a:off x="7464108" y="5640503"/>
            <a:ext cx="34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Cambria" panose="02040503050406030204" pitchFamily="18" charset="0"/>
              </a:rPr>
              <a:t>4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14094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Power-gating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1E76AF-1647-4E10-A457-947E2F16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31" y="3279052"/>
            <a:ext cx="9043569" cy="318181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Power-gating is a technique that is used to </a:t>
            </a:r>
            <a:r>
              <a:rPr lang="en-US" sz="2400" dirty="0">
                <a:solidFill>
                  <a:schemeClr val="accent5"/>
                </a:solidFill>
              </a:rPr>
              <a:t>eliminate leakage </a:t>
            </a:r>
            <a:r>
              <a:rPr lang="en-US" sz="2400" dirty="0"/>
              <a:t>of idle circuits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Typically, the wake-up latency from a power-gated state requires a </a:t>
            </a:r>
            <a:r>
              <a:rPr lang="en-US" sz="2400" dirty="0">
                <a:solidFill>
                  <a:schemeClr val="accent6"/>
                </a:solidFill>
              </a:rPr>
              <a:t>few to tens of cycles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To reduce the worst-case </a:t>
            </a:r>
            <a:r>
              <a:rPr lang="en-US" sz="2400" dirty="0">
                <a:solidFill>
                  <a:schemeClr val="accent2"/>
                </a:solidFill>
              </a:rPr>
              <a:t>peak in-rush current </a:t>
            </a:r>
            <a:r>
              <a:rPr lang="en-US" sz="2400" dirty="0"/>
              <a:t>when waking up a power-gate: 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A power-gate controller uses a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staggered wake-up </a:t>
            </a:r>
            <a:r>
              <a:rPr lang="en-US" sz="2000" dirty="0"/>
              <a:t>technique (shown in the figure)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It turns on different power-gate switch cells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in stages </a:t>
            </a:r>
            <a:r>
              <a:rPr lang="en-US" sz="2000" dirty="0"/>
              <a:t>to limit the current spike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To do so, the </a:t>
            </a:r>
            <a:r>
              <a:rPr lang="en-US" sz="2000" dirty="0" err="1"/>
              <a:t>slp</a:t>
            </a:r>
            <a:r>
              <a:rPr lang="en-US" sz="2000" baseline="-25000" dirty="0" err="1"/>
              <a:t>in</a:t>
            </a:r>
            <a:r>
              <a:rPr lang="en-US" sz="2000" dirty="0"/>
              <a:t> and </a:t>
            </a:r>
            <a:r>
              <a:rPr lang="en-US" sz="2000" dirty="0" err="1"/>
              <a:t>slp</a:t>
            </a:r>
            <a:r>
              <a:rPr lang="en-US" sz="2000" baseline="-25000" dirty="0" err="1"/>
              <a:t>out</a:t>
            </a:r>
            <a:r>
              <a:rPr lang="en-US" sz="2000" dirty="0"/>
              <a:t> of the switch cells are </a:t>
            </a:r>
            <a:r>
              <a:rPr lang="en-US" sz="2000" dirty="0">
                <a:solidFill>
                  <a:srgbClr val="7030A0"/>
                </a:solidFill>
              </a:rPr>
              <a:t>daisy-chained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The controller issues a signal to the first </a:t>
            </a:r>
            <a:r>
              <a:rPr lang="en-US" sz="2000" dirty="0" err="1"/>
              <a:t>slp</a:t>
            </a:r>
            <a:r>
              <a:rPr lang="en-US" sz="2000" baseline="-25000" dirty="0" err="1"/>
              <a:t>in</a:t>
            </a:r>
            <a:r>
              <a:rPr lang="en-US" sz="2000" dirty="0"/>
              <a:t>, and it receives an acknowledgement (</a:t>
            </a:r>
            <a:r>
              <a:rPr lang="en-US" sz="2000" i="1" dirty="0">
                <a:solidFill>
                  <a:srgbClr val="7030A0"/>
                </a:solidFill>
              </a:rPr>
              <a:t>ready</a:t>
            </a:r>
            <a:r>
              <a:rPr lang="en-US" sz="2000" dirty="0"/>
              <a:t>) from the last </a:t>
            </a:r>
            <a:r>
              <a:rPr lang="en-US" sz="2000" dirty="0" err="1"/>
              <a:t>slp</a:t>
            </a:r>
            <a:r>
              <a:rPr lang="en-US" sz="2000" baseline="-25000" dirty="0" err="1"/>
              <a:t>out</a:t>
            </a:r>
            <a:r>
              <a:rPr lang="en-US" sz="2000" dirty="0"/>
              <a:t> , indicating that the power-gate is </a:t>
            </a:r>
            <a:r>
              <a:rPr lang="en-US" sz="2000" dirty="0">
                <a:solidFill>
                  <a:srgbClr val="7030A0"/>
                </a:solidFill>
              </a:rPr>
              <a:t>fully conducting</a:t>
            </a:r>
            <a:endParaRPr lang="en-US" sz="2000" dirty="0"/>
          </a:p>
          <a:p>
            <a:r>
              <a:rPr lang="en-US" sz="2400" dirty="0"/>
              <a:t>Modern processors implement the staggering technique</a:t>
            </a:r>
          </a:p>
          <a:p>
            <a:pPr lvl="1"/>
            <a:r>
              <a:rPr lang="en-US" sz="2000" dirty="0"/>
              <a:t>The </a:t>
            </a:r>
            <a:r>
              <a:rPr lang="en-US" sz="2000" dirty="0">
                <a:solidFill>
                  <a:srgbClr val="0066FF"/>
                </a:solidFill>
              </a:rPr>
              <a:t>Intel Skylake core</a:t>
            </a:r>
            <a:r>
              <a:rPr lang="en-US" sz="2000" dirty="0"/>
              <a:t> staggers the wake up of the </a:t>
            </a:r>
            <a:r>
              <a:rPr lang="en-US" sz="2000" dirty="0">
                <a:solidFill>
                  <a:srgbClr val="0066FF"/>
                </a:solidFill>
              </a:rPr>
              <a:t>AVX power-gates </a:t>
            </a:r>
            <a:r>
              <a:rPr lang="en-US" sz="2000" dirty="0"/>
              <a:t>over 15ns</a:t>
            </a:r>
            <a:endParaRPr lang="en-CH" sz="2000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7518C-D71B-1B09-B4D8-E1DE1CDB0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118" y="870314"/>
            <a:ext cx="6315764" cy="2267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4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3. C6A Power Management Flow</a:t>
            </a:r>
          </a:p>
        </p:txBody>
      </p: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2F8CC1EA-5533-402A-B5E0-CAFE1B590012}"/>
              </a:ext>
            </a:extLst>
          </p:cNvPr>
          <p:cNvSpPr txBox="1">
            <a:spLocks/>
          </p:cNvSpPr>
          <p:nvPr/>
        </p:nvSpPr>
        <p:spPr>
          <a:xfrm>
            <a:off x="84504" y="845821"/>
            <a:ext cx="8907096" cy="373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AgileWatts</a:t>
            </a:r>
            <a:r>
              <a:rPr lang="en-US" sz="1800" dirty="0"/>
              <a:t> flow orchestrates the transitioning between the </a:t>
            </a:r>
            <a:r>
              <a:rPr lang="en-US" sz="1800" dirty="0">
                <a:solidFill>
                  <a:srgbClr val="C00000"/>
                </a:solidFill>
              </a:rPr>
              <a:t>C0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and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C6A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C-states and handles coherence traffic while in </a:t>
            </a:r>
            <a:r>
              <a:rPr lang="en-US" sz="1800" dirty="0">
                <a:solidFill>
                  <a:srgbClr val="0070C0"/>
                </a:solidFill>
              </a:rPr>
              <a:t>C6A</a:t>
            </a:r>
            <a:r>
              <a:rPr lang="en-US" sz="1800" dirty="0"/>
              <a:t> state</a:t>
            </a:r>
            <a:endParaRPr lang="en-US" sz="1800" b="1" dirty="0"/>
          </a:p>
          <a:p>
            <a:r>
              <a:rPr lang="en-US" sz="1800" dirty="0"/>
              <a:t>The entry flow: </a:t>
            </a:r>
          </a:p>
          <a:p>
            <a:pPr lvl="1">
              <a:buClr>
                <a:schemeClr val="tx1"/>
              </a:buClr>
            </a:pPr>
            <a:r>
              <a:rPr lang="en-US" sz="1400" dirty="0">
                <a:solidFill>
                  <a:srgbClr val="7030A0"/>
                </a:solidFill>
              </a:rPr>
              <a:t>Clock-gates the gated-domain (UFPG) </a:t>
            </a:r>
            <a:r>
              <a:rPr lang="en-US" sz="1400" dirty="0"/>
              <a:t>and keeps the core </a:t>
            </a:r>
            <a:r>
              <a:rPr lang="en-US" sz="1400" dirty="0">
                <a:solidFill>
                  <a:srgbClr val="7030A0"/>
                </a:solidFill>
              </a:rPr>
              <a:t>phase-locked loop (PLL) powered-on </a:t>
            </a:r>
          </a:p>
          <a:p>
            <a:pPr lvl="1"/>
            <a:r>
              <a:rPr lang="en-US" sz="1400" dirty="0"/>
              <a:t>When entering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C6AE</a:t>
            </a:r>
            <a:r>
              <a:rPr lang="en-US" sz="1400" dirty="0"/>
              <a:t> (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C6A Enhanced</a:t>
            </a:r>
            <a:r>
              <a:rPr lang="en-US" sz="1400" dirty="0"/>
              <a:t>), it initiates a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non-blocking transition to </a:t>
            </a:r>
            <a:r>
              <a:rPr lang="en-US" sz="1400" dirty="0" err="1">
                <a:solidFill>
                  <a:schemeClr val="accent4">
                    <a:lumMod val="75000"/>
                  </a:schemeClr>
                </a:solidFill>
              </a:rPr>
              <a:t>Pn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dirty="0"/>
              <a:t>– the P-state with lowest frequency and voltage</a:t>
            </a:r>
          </a:p>
          <a:p>
            <a:pPr lvl="1"/>
            <a:r>
              <a:rPr lang="en-US" sz="1400" dirty="0"/>
              <a:t>Saves (in place) the </a:t>
            </a:r>
            <a:r>
              <a:rPr lang="en-US" sz="1400" dirty="0">
                <a:solidFill>
                  <a:schemeClr val="accent6"/>
                </a:solidFill>
              </a:rPr>
              <a:t>gated-domain’s context </a:t>
            </a:r>
            <a:r>
              <a:rPr lang="en-US" sz="1400" dirty="0"/>
              <a:t>and </a:t>
            </a:r>
            <a:r>
              <a:rPr lang="en-US" sz="1400" dirty="0">
                <a:solidFill>
                  <a:schemeClr val="accent6"/>
                </a:solidFill>
              </a:rPr>
              <a:t>shuts down its power </a:t>
            </a:r>
          </a:p>
          <a:p>
            <a:pPr lvl="1"/>
            <a:r>
              <a:rPr lang="en-US" sz="1400" dirty="0"/>
              <a:t>Sets the </a:t>
            </a:r>
            <a:r>
              <a:rPr lang="en-US" sz="1400" dirty="0">
                <a:solidFill>
                  <a:srgbClr val="00B0F0"/>
                </a:solidFill>
              </a:rPr>
              <a:t>private caches into sleep </a:t>
            </a:r>
            <a:r>
              <a:rPr lang="en-US" sz="1400" dirty="0"/>
              <a:t>mode and </a:t>
            </a:r>
            <a:r>
              <a:rPr lang="en-US" sz="1400" dirty="0">
                <a:solidFill>
                  <a:srgbClr val="00B0F0"/>
                </a:solidFill>
              </a:rPr>
              <a:t>shuts down their clock</a:t>
            </a:r>
          </a:p>
          <a:p>
            <a:r>
              <a:rPr lang="en-US" sz="1800" dirty="0"/>
              <a:t>When a snoop request arrives, the flow:</a:t>
            </a:r>
          </a:p>
          <a:p>
            <a:pPr lvl="1">
              <a:buClr>
                <a:schemeClr val="tx1"/>
              </a:buClr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Clock-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ungates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the private cache </a:t>
            </a:r>
            <a:r>
              <a:rPr lang="en-US" sz="1400" dirty="0"/>
              <a:t>domain and contextually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adjusts its supply voltage </a:t>
            </a:r>
            <a:r>
              <a:rPr lang="en-US" sz="1400" dirty="0"/>
              <a:t>to exit sleep mode</a:t>
            </a:r>
          </a:p>
          <a:p>
            <a:pPr lvl="1"/>
            <a:r>
              <a:rPr lang="en-US" sz="1400" dirty="0"/>
              <a:t>When all outstanding snoop requests are serviced, the flow </a:t>
            </a:r>
            <a:r>
              <a:rPr lang="en-US" sz="1400" dirty="0">
                <a:solidFill>
                  <a:srgbClr val="0070C0"/>
                </a:solidFill>
              </a:rPr>
              <a:t>rolls back the changes in reverse order </a:t>
            </a:r>
            <a:r>
              <a:rPr lang="en-US" sz="1400" dirty="0"/>
              <a:t>and brings the core back into full </a:t>
            </a:r>
            <a:r>
              <a:rPr lang="en-US" sz="1400" dirty="0">
                <a:solidFill>
                  <a:srgbClr val="0070C0"/>
                </a:solidFill>
              </a:rPr>
              <a:t>C6A</a:t>
            </a:r>
            <a:r>
              <a:rPr lang="en-US" sz="1400" dirty="0"/>
              <a:t> (or </a:t>
            </a:r>
            <a:r>
              <a:rPr lang="en-US" sz="1400" dirty="0">
                <a:solidFill>
                  <a:srgbClr val="0070C0"/>
                </a:solidFill>
              </a:rPr>
              <a:t>C6AE</a:t>
            </a:r>
            <a:r>
              <a:rPr lang="en-US" sz="1400" dirty="0"/>
              <a:t>)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E1188-2C76-7CCA-7C99-6E15FB8D2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197" y="4513042"/>
            <a:ext cx="4666623" cy="22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Retain the Context in Place</a:t>
            </a:r>
          </a:p>
        </p:txBody>
      </p: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2F8CC1EA-5533-402A-B5E0-CAFE1B590012}"/>
              </a:ext>
            </a:extLst>
          </p:cNvPr>
          <p:cNvSpPr txBox="1">
            <a:spLocks/>
          </p:cNvSpPr>
          <p:nvPr/>
        </p:nvSpPr>
        <p:spPr>
          <a:xfrm>
            <a:off x="84504" y="3502152"/>
            <a:ext cx="8974989" cy="293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AgileWatts leverages </a:t>
            </a:r>
            <a:r>
              <a:rPr lang="en-US" sz="2000" dirty="0">
                <a:solidFill>
                  <a:schemeClr val="accent6"/>
                </a:solidFill>
              </a:rPr>
              <a:t>three techniques </a:t>
            </a:r>
            <a:r>
              <a:rPr lang="en-US" sz="2000" dirty="0"/>
              <a:t>to efficiently retain the context during C6A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arenR"/>
            </a:pPr>
            <a:r>
              <a:rPr lang="en-US" sz="1600" dirty="0"/>
              <a:t>Placing </a:t>
            </a:r>
            <a:r>
              <a:rPr lang="en-US" sz="1600" dirty="0">
                <a:solidFill>
                  <a:srgbClr val="0066FF"/>
                </a:solidFill>
              </a:rPr>
              <a:t>Unit Context </a:t>
            </a:r>
            <a:r>
              <a:rPr lang="en-US" sz="1600" dirty="0"/>
              <a:t>in the Ungated Domain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arenR"/>
            </a:pPr>
            <a:r>
              <a:rPr lang="en-US" sz="1600" dirty="0"/>
              <a:t>Place </a:t>
            </a:r>
            <a:r>
              <a:rPr lang="en-US" sz="1600" dirty="0">
                <a:solidFill>
                  <a:schemeClr val="accent2"/>
                </a:solidFill>
              </a:rPr>
              <a:t>SRAM Context </a:t>
            </a:r>
            <a:r>
              <a:rPr lang="en-US" sz="1600" dirty="0"/>
              <a:t>in Ungated Power Supply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lphaLcParenR"/>
            </a:pPr>
            <a:r>
              <a:rPr lang="en-US" sz="1600" dirty="0">
                <a:solidFill>
                  <a:srgbClr val="7030A0"/>
                </a:solidFill>
              </a:rPr>
              <a:t>State Retention</a:t>
            </a:r>
            <a:r>
              <a:rPr lang="en-US" sz="1600" dirty="0"/>
              <a:t> Power Gates (SRPGs)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31D04-C9DA-6A66-CE9C-442C11AF3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964" y="1136246"/>
            <a:ext cx="5448072" cy="19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Our Goal</a:t>
            </a:r>
          </a:p>
        </p:txBody>
      </p: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2F8CC1EA-5533-402A-B5E0-CAFE1B590012}"/>
              </a:ext>
            </a:extLst>
          </p:cNvPr>
          <p:cNvSpPr txBox="1">
            <a:spLocks/>
          </p:cNvSpPr>
          <p:nvPr/>
        </p:nvSpPr>
        <p:spPr>
          <a:xfrm>
            <a:off x="169014" y="3363923"/>
            <a:ext cx="8830206" cy="3228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To eliminate the </a:t>
            </a:r>
            <a:r>
              <a:rPr lang="en-US" sz="1900" i="1" dirty="0">
                <a:solidFill>
                  <a:schemeClr val="accent2"/>
                </a:solidFill>
              </a:rPr>
              <a:t>killer microseconds effect</a:t>
            </a:r>
            <a:r>
              <a:rPr lang="en-US" sz="1900" dirty="0">
                <a:solidFill>
                  <a:schemeClr val="accent2"/>
                </a:solidFill>
              </a:rPr>
              <a:t> </a:t>
            </a:r>
            <a:r>
              <a:rPr lang="en-US" sz="1900" dirty="0"/>
              <a:t>that prevent servers running latency critical application from </a:t>
            </a:r>
            <a:r>
              <a:rPr lang="en-US" sz="1900" dirty="0">
                <a:solidFill>
                  <a:schemeClr val="accent5"/>
                </a:solidFill>
              </a:rPr>
              <a:t>entering deep energy saving states, </a:t>
            </a:r>
            <a:r>
              <a:rPr lang="en-US" sz="1900" dirty="0"/>
              <a:t>we propose </a:t>
            </a:r>
            <a:r>
              <a:rPr lang="en-US" sz="1900" dirty="0" err="1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1900" dirty="0"/>
              <a:t>:</a:t>
            </a:r>
          </a:p>
          <a:p>
            <a:pPr lvl="1">
              <a:buClr>
                <a:schemeClr val="tx1"/>
              </a:buClr>
            </a:pPr>
            <a:r>
              <a:rPr lang="en-US" sz="1600" dirty="0"/>
              <a:t>A </a:t>
            </a:r>
            <a:r>
              <a:rPr lang="en-US" sz="1600" dirty="0">
                <a:solidFill>
                  <a:srgbClr val="00B050"/>
                </a:solidFill>
              </a:rPr>
              <a:t>Deep &amp; Agile </a:t>
            </a:r>
            <a:r>
              <a:rPr lang="en-US" sz="1600" dirty="0"/>
              <a:t>low power state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/>
              <a:t>with </a:t>
            </a:r>
          </a:p>
          <a:p>
            <a:pPr lvl="1">
              <a:buClr>
                <a:schemeClr val="tx1"/>
              </a:buClr>
            </a:pPr>
            <a:r>
              <a:rPr lang="en-US" sz="1600" dirty="0">
                <a:solidFill>
                  <a:srgbClr val="00B050"/>
                </a:solidFill>
              </a:rPr>
              <a:t>Nanosecond-scale</a:t>
            </a:r>
            <a:r>
              <a:rPr lang="en-US" sz="1600" dirty="0"/>
              <a:t> transition latency</a:t>
            </a:r>
          </a:p>
          <a:p>
            <a:pPr lvl="1"/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900" dirty="0"/>
              <a:t>We design </a:t>
            </a:r>
            <a:r>
              <a:rPr lang="en-US" sz="1900" dirty="0">
                <a:solidFill>
                  <a:schemeClr val="accent4">
                    <a:lumMod val="75000"/>
                  </a:schemeClr>
                </a:solidFill>
              </a:rPr>
              <a:t>AgileWatts</a:t>
            </a:r>
            <a:r>
              <a:rPr lang="en-US" sz="1900" dirty="0"/>
              <a:t> with two design </a:t>
            </a:r>
            <a:r>
              <a:rPr lang="en-US" sz="1900" dirty="0">
                <a:solidFill>
                  <a:srgbClr val="7030A0"/>
                </a:solidFill>
              </a:rPr>
              <a:t>goals</a:t>
            </a:r>
            <a:r>
              <a:rPr lang="en-US" sz="1900" dirty="0"/>
              <a:t> in mind: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1800" dirty="0"/>
              <a:t>Drastically </a:t>
            </a:r>
            <a:r>
              <a:rPr lang="en-US" sz="1800" dirty="0">
                <a:solidFill>
                  <a:schemeClr val="accent6"/>
                </a:solidFill>
              </a:rPr>
              <a:t>reducing the transition latency</a:t>
            </a:r>
            <a:r>
              <a:rPr lang="en-US" sz="1800" dirty="0"/>
              <a:t> of deep core idle power states, making deep C-states usable 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1800" dirty="0"/>
              <a:t>Retaining most of the </a:t>
            </a:r>
            <a:r>
              <a:rPr lang="en-US" sz="1800" dirty="0">
                <a:solidFill>
                  <a:srgbClr val="0066FF"/>
                </a:solidFill>
              </a:rPr>
              <a:t>power savings </a:t>
            </a:r>
            <a:r>
              <a:rPr lang="en-US" sz="1800" dirty="0"/>
              <a:t>of deep idle states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A23D002-3DAC-B448-1049-7BD2525A5F77}"/>
              </a:ext>
            </a:extLst>
          </p:cNvPr>
          <p:cNvCxnSpPr/>
          <p:nvPr/>
        </p:nvCxnSpPr>
        <p:spPr>
          <a:xfrm flipV="1">
            <a:off x="1265145" y="988907"/>
            <a:ext cx="0" cy="119888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4A2719-9B84-C81F-551C-B80AAC740CF8}"/>
              </a:ext>
            </a:extLst>
          </p:cNvPr>
          <p:cNvCxnSpPr>
            <a:cxnSpLocks/>
          </p:cNvCxnSpPr>
          <p:nvPr/>
        </p:nvCxnSpPr>
        <p:spPr>
          <a:xfrm flipV="1">
            <a:off x="1265145" y="2179802"/>
            <a:ext cx="2986481" cy="79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A123D2-0F3E-8B5B-FA0C-8D08783ED214}"/>
              </a:ext>
            </a:extLst>
          </p:cNvPr>
          <p:cNvSpPr txBox="1"/>
          <p:nvPr/>
        </p:nvSpPr>
        <p:spPr>
          <a:xfrm rot="16200000">
            <a:off x="495705" y="1446329"/>
            <a:ext cx="116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Power (W)</a:t>
            </a:r>
            <a:endParaRPr lang="LID4096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1286D-1BFF-A6FB-7521-CDBBE77EABFC}"/>
              </a:ext>
            </a:extLst>
          </p:cNvPr>
          <p:cNvSpPr txBox="1"/>
          <p:nvPr/>
        </p:nvSpPr>
        <p:spPr>
          <a:xfrm>
            <a:off x="1860577" y="221261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Medium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LID4096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2639EA-0738-D0BF-A3F7-C9A6F2C20239}"/>
              </a:ext>
            </a:extLst>
          </p:cNvPr>
          <p:cNvSpPr/>
          <p:nvPr/>
        </p:nvSpPr>
        <p:spPr>
          <a:xfrm>
            <a:off x="1471831" y="1325987"/>
            <a:ext cx="257387" cy="8668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B085B-1FDC-2207-3AA3-607D2E071615}"/>
              </a:ext>
            </a:extLst>
          </p:cNvPr>
          <p:cNvSpPr txBox="1"/>
          <p:nvPr/>
        </p:nvSpPr>
        <p:spPr>
          <a:xfrm>
            <a:off x="1191393" y="970648"/>
            <a:ext cx="776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~1.4W </a:t>
            </a:r>
            <a:endParaRPr lang="LID4096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6A62C4-A16A-D106-C1B0-1DA494419FB1}"/>
              </a:ext>
            </a:extLst>
          </p:cNvPr>
          <p:cNvSpPr/>
          <p:nvPr/>
        </p:nvSpPr>
        <p:spPr>
          <a:xfrm>
            <a:off x="2872372" y="2134083"/>
            <a:ext cx="257387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CCE4AC-A23D-95A5-68E8-4DFA6EDA5B76}"/>
              </a:ext>
            </a:extLst>
          </p:cNvPr>
          <p:cNvSpPr txBox="1"/>
          <p:nvPr/>
        </p:nvSpPr>
        <p:spPr>
          <a:xfrm>
            <a:off x="2607008" y="1797729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~0.1W </a:t>
            </a:r>
            <a:endParaRPr lang="LID4096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DC8FF1-2EDD-760B-FD83-32E8EFC25CA3}"/>
              </a:ext>
            </a:extLst>
          </p:cNvPr>
          <p:cNvCxnSpPr/>
          <p:nvPr/>
        </p:nvCxnSpPr>
        <p:spPr>
          <a:xfrm flipV="1">
            <a:off x="5260098" y="993249"/>
            <a:ext cx="0" cy="119888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9FEB013-3A48-5259-BA37-FC310166930F}"/>
              </a:ext>
            </a:extLst>
          </p:cNvPr>
          <p:cNvCxnSpPr>
            <a:cxnSpLocks/>
          </p:cNvCxnSpPr>
          <p:nvPr/>
        </p:nvCxnSpPr>
        <p:spPr>
          <a:xfrm flipV="1">
            <a:off x="5260098" y="2179802"/>
            <a:ext cx="2976176" cy="12327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86610A-C2AA-E5BB-BBDF-27FF91B8A2C3}"/>
              </a:ext>
            </a:extLst>
          </p:cNvPr>
          <p:cNvSpPr txBox="1"/>
          <p:nvPr/>
        </p:nvSpPr>
        <p:spPr>
          <a:xfrm rot="16200000">
            <a:off x="4216967" y="1312172"/>
            <a:ext cx="151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HW Transition</a:t>
            </a:r>
          </a:p>
          <a:p>
            <a:r>
              <a:rPr lang="en-US" i="1" dirty="0"/>
              <a:t> Latency (us)</a:t>
            </a:r>
            <a:endParaRPr lang="LID4096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1C350-8C60-D531-D566-BD8332209233}"/>
              </a:ext>
            </a:extLst>
          </p:cNvPr>
          <p:cNvSpPr/>
          <p:nvPr/>
        </p:nvSpPr>
        <p:spPr>
          <a:xfrm>
            <a:off x="5460269" y="2143170"/>
            <a:ext cx="257387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68CF56-1C6D-440E-B053-21C3E724D3D0}"/>
              </a:ext>
            </a:extLst>
          </p:cNvPr>
          <p:cNvSpPr txBox="1"/>
          <p:nvPr/>
        </p:nvSpPr>
        <p:spPr>
          <a:xfrm>
            <a:off x="5174596" y="1795568"/>
            <a:ext cx="84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~0.01us </a:t>
            </a:r>
            <a:endParaRPr lang="LID4096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264200-0C27-9449-6852-26EDD797FA30}"/>
              </a:ext>
            </a:extLst>
          </p:cNvPr>
          <p:cNvSpPr/>
          <p:nvPr/>
        </p:nvSpPr>
        <p:spPr>
          <a:xfrm>
            <a:off x="6894417" y="1058546"/>
            <a:ext cx="257387" cy="11324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DE6F0A-532B-B7FB-3962-8AFFB0C8CBBB}"/>
              </a:ext>
            </a:extLst>
          </p:cNvPr>
          <p:cNvSpPr txBox="1"/>
          <p:nvPr/>
        </p:nvSpPr>
        <p:spPr>
          <a:xfrm>
            <a:off x="6615508" y="776334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~130us </a:t>
            </a:r>
            <a:endParaRPr lang="LID4096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DECA89-E03C-5CB5-C7C1-4B6C8A120334}"/>
              </a:ext>
            </a:extLst>
          </p:cNvPr>
          <p:cNvSpPr txBox="1"/>
          <p:nvPr/>
        </p:nvSpPr>
        <p:spPr>
          <a:xfrm>
            <a:off x="1112224" y="2212026"/>
            <a:ext cx="88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Shallow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LID4096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F3E5D-161A-0245-E2FB-58C62AC46DDC}"/>
              </a:ext>
            </a:extLst>
          </p:cNvPr>
          <p:cNvSpPr/>
          <p:nvPr/>
        </p:nvSpPr>
        <p:spPr>
          <a:xfrm>
            <a:off x="2171714" y="1571111"/>
            <a:ext cx="257387" cy="6121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CB9590-0785-3740-98EA-54B81EB3AC99}"/>
              </a:ext>
            </a:extLst>
          </p:cNvPr>
          <p:cNvSpPr/>
          <p:nvPr/>
        </p:nvSpPr>
        <p:spPr>
          <a:xfrm>
            <a:off x="6179473" y="1755849"/>
            <a:ext cx="257387" cy="4346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7C19A5-8EB2-D54A-8D4D-12BE0BD0E9A8}"/>
              </a:ext>
            </a:extLst>
          </p:cNvPr>
          <p:cNvSpPr txBox="1"/>
          <p:nvPr/>
        </p:nvSpPr>
        <p:spPr>
          <a:xfrm>
            <a:off x="1916368" y="1284322"/>
            <a:ext cx="776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~0.9W </a:t>
            </a:r>
            <a:endParaRPr lang="LID4096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F92C50-01AD-E9DB-22AC-E70D3DA571D1}"/>
              </a:ext>
            </a:extLst>
          </p:cNvPr>
          <p:cNvSpPr txBox="1"/>
          <p:nvPr/>
        </p:nvSpPr>
        <p:spPr>
          <a:xfrm>
            <a:off x="5929340" y="1457776"/>
            <a:ext cx="776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~8us </a:t>
            </a:r>
            <a:endParaRPr lang="LID4096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7E96F7-EE18-B1CB-407D-AF62519A0347}"/>
              </a:ext>
            </a:extLst>
          </p:cNvPr>
          <p:cNvSpPr txBox="1"/>
          <p:nvPr/>
        </p:nvSpPr>
        <p:spPr>
          <a:xfrm>
            <a:off x="3462385" y="2202932"/>
            <a:ext cx="832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Deep</a:t>
            </a:r>
          </a:p>
          <a:p>
            <a:r>
              <a:rPr lang="en-US" sz="1600" i="1" dirty="0">
                <a:solidFill>
                  <a:srgbClr val="00B050"/>
                </a:solidFill>
              </a:rPr>
              <a:t>&amp; Agile </a:t>
            </a:r>
            <a:endParaRPr lang="LID4096" sz="1600" i="1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E48668-D2E3-8A0D-343C-D985892FC262}"/>
              </a:ext>
            </a:extLst>
          </p:cNvPr>
          <p:cNvSpPr/>
          <p:nvPr/>
        </p:nvSpPr>
        <p:spPr>
          <a:xfrm>
            <a:off x="3658840" y="2046337"/>
            <a:ext cx="257387" cy="13902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00B05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3F2585-7E26-1139-2DA5-364D1897D115}"/>
              </a:ext>
            </a:extLst>
          </p:cNvPr>
          <p:cNvSpPr txBox="1"/>
          <p:nvPr/>
        </p:nvSpPr>
        <p:spPr>
          <a:xfrm>
            <a:off x="3393476" y="1739789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B050"/>
                </a:solidFill>
              </a:rPr>
              <a:t>~0.3W </a:t>
            </a:r>
            <a:endParaRPr lang="LID4096" sz="1600" i="1" dirty="0">
              <a:solidFill>
                <a:srgbClr val="00B05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E6E84E-17A0-023D-B796-AC1E3BA5F6E0}"/>
              </a:ext>
            </a:extLst>
          </p:cNvPr>
          <p:cNvSpPr/>
          <p:nvPr/>
        </p:nvSpPr>
        <p:spPr>
          <a:xfrm>
            <a:off x="7682419" y="2116322"/>
            <a:ext cx="257387" cy="679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111689-588A-BE39-8B24-24AFD4F729BD}"/>
              </a:ext>
            </a:extLst>
          </p:cNvPr>
          <p:cNvSpPr txBox="1"/>
          <p:nvPr/>
        </p:nvSpPr>
        <p:spPr>
          <a:xfrm>
            <a:off x="7405141" y="1777768"/>
            <a:ext cx="84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~0.1us </a:t>
            </a:r>
            <a:endParaRPr lang="LID4096" sz="1600" i="1" dirty="0">
              <a:solidFill>
                <a:srgbClr val="00B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F10B2F-DD09-8934-924C-0EC7C7E30C0E}"/>
              </a:ext>
            </a:extLst>
          </p:cNvPr>
          <p:cNvSpPr txBox="1"/>
          <p:nvPr/>
        </p:nvSpPr>
        <p:spPr>
          <a:xfrm>
            <a:off x="2675588" y="2220189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Deep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LID4096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882B3C-BE8A-0BBF-6992-1D9B63B6B783}"/>
              </a:ext>
            </a:extLst>
          </p:cNvPr>
          <p:cNvSpPr txBox="1"/>
          <p:nvPr/>
        </p:nvSpPr>
        <p:spPr>
          <a:xfrm>
            <a:off x="5883937" y="220499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Medium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LID4096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E7FB7D-77E1-E5C8-D250-353747C0C36D}"/>
              </a:ext>
            </a:extLst>
          </p:cNvPr>
          <p:cNvSpPr txBox="1"/>
          <p:nvPr/>
        </p:nvSpPr>
        <p:spPr>
          <a:xfrm>
            <a:off x="5135584" y="2204406"/>
            <a:ext cx="88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Shallow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LID4096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8B1965-AC7E-9136-430D-8DD271474DCD}"/>
              </a:ext>
            </a:extLst>
          </p:cNvPr>
          <p:cNvSpPr txBox="1"/>
          <p:nvPr/>
        </p:nvSpPr>
        <p:spPr>
          <a:xfrm>
            <a:off x="7485745" y="2195312"/>
            <a:ext cx="832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Deep</a:t>
            </a:r>
          </a:p>
          <a:p>
            <a:r>
              <a:rPr lang="en-US" sz="1600" i="1" dirty="0">
                <a:solidFill>
                  <a:srgbClr val="00B050"/>
                </a:solidFill>
              </a:rPr>
              <a:t>&amp; Agile </a:t>
            </a:r>
            <a:endParaRPr lang="LID4096" sz="1600" i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5FC8E72-8D69-6A65-1509-C2467492A5D9}"/>
              </a:ext>
            </a:extLst>
          </p:cNvPr>
          <p:cNvSpPr txBox="1"/>
          <p:nvPr/>
        </p:nvSpPr>
        <p:spPr>
          <a:xfrm>
            <a:off x="6698948" y="2212569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Deep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LID4096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/>
      <p:bldP spid="33" grpId="0" animBg="1"/>
      <p:bldP spid="34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5FBFB-3E55-4A9C-A300-CD06B179E2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49378" r="46676" b="5685"/>
          <a:stretch/>
        </p:blipFill>
        <p:spPr>
          <a:xfrm>
            <a:off x="2305050" y="862105"/>
            <a:ext cx="4533900" cy="2898786"/>
          </a:xfrm>
          <a:prstGeom prst="rect">
            <a:avLst/>
          </a:prstGeom>
        </p:spPr>
      </p:pic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Power Savings and Overhead at Varying Load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3884577"/>
            <a:ext cx="8875926" cy="28391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Further analyzes of AgileWatts impact  on average response time is shown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We consider </a:t>
            </a:r>
            <a:r>
              <a:rPr lang="en-US" sz="2200" dirty="0">
                <a:solidFill>
                  <a:schemeClr val="accent6"/>
                </a:solidFill>
              </a:rPr>
              <a:t>end-to-end</a:t>
            </a:r>
            <a:r>
              <a:rPr lang="en-US" sz="2200" dirty="0"/>
              <a:t> (including network latency measured at 117us) and </a:t>
            </a:r>
            <a:r>
              <a:rPr lang="en-US" sz="2200" dirty="0">
                <a:solidFill>
                  <a:srgbClr val="7030A0"/>
                </a:solidFill>
              </a:rPr>
              <a:t>server-side</a:t>
            </a:r>
            <a:r>
              <a:rPr lang="en-US" sz="2200" dirty="0"/>
              <a:t> response time for two cases: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C00000"/>
                </a:solidFill>
              </a:rPr>
              <a:t>worst case</a:t>
            </a:r>
            <a:r>
              <a:rPr lang="en-US" sz="1800" dirty="0"/>
              <a:t>, where we assume a C-state transition for each query and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00B050"/>
                </a:solidFill>
              </a:rPr>
              <a:t>expected case</a:t>
            </a:r>
            <a:r>
              <a:rPr lang="en-US" sz="1800" dirty="0"/>
              <a:t>, with the actual C-state transitions observed in the baseline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As expected, the </a:t>
            </a:r>
            <a:r>
              <a:rPr lang="en-US" sz="2200" dirty="0">
                <a:solidFill>
                  <a:schemeClr val="accent1"/>
                </a:solidFill>
              </a:rPr>
              <a:t>gap between the worst and the expected </a:t>
            </a:r>
            <a:r>
              <a:rPr lang="en-US" sz="2200" dirty="0"/>
              <a:t>case is larger at high load,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since multiple queries are serviced within the same active period.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We observe that the degradation of the end-to-end response time (i.e., by client) is negligible because the (non-changing) </a:t>
            </a:r>
            <a:r>
              <a:rPr lang="en-US" sz="2200" dirty="0">
                <a:solidFill>
                  <a:srgbClr val="0066FF"/>
                </a:solidFill>
              </a:rPr>
              <a:t>network latency dominates </a:t>
            </a:r>
            <a:r>
              <a:rPr lang="en-US" sz="2200" dirty="0"/>
              <a:t>the overall response time</a:t>
            </a:r>
          </a:p>
        </p:txBody>
      </p:sp>
    </p:spTree>
    <p:extLst>
      <p:ext uri="{BB962C8B-B14F-4D97-AF65-F5344CB8AC3E}">
        <p14:creationId xmlns:p14="http://schemas.microsoft.com/office/powerpoint/2010/main" val="194431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Analysis of Turbo Boost Performance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78" y="800100"/>
            <a:ext cx="4669141" cy="58048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Average and tail latency at different request rates (QPS) for four configurations that show the effect of idle power state on Turbo performance: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Turbo/No-Turbo &amp; C6 disabled (T_No_C6/NT_No_C6),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Turbo/No-Turbo &amp; C6 &amp; C1E disabled (T_No_C6,No_C1E/NT_No_C6,No_C1E), compared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With AgileWatts: Turbo/No-Turbo &amp; C6A enabled &amp; C6 &amp; C1E disabled (T_C6A_No_C6_No_C1E/NT_C6A_No_C6_No_C1E)</a:t>
            </a:r>
          </a:p>
          <a:p>
            <a:r>
              <a:rPr lang="en-US" sz="1800" dirty="0"/>
              <a:t> </a:t>
            </a:r>
            <a:r>
              <a:rPr lang="en-US" sz="1600" dirty="0"/>
              <a:t>Figures (</a:t>
            </a:r>
            <a:r>
              <a:rPr lang="en-US" sz="1600" dirty="0" err="1"/>
              <a:t>a,c</a:t>
            </a:r>
            <a:r>
              <a:rPr lang="en-US" sz="1600" dirty="0"/>
              <a:t>) show that the configuration with Turbo and C6 disabled (i.e., NT_No_C6) increases the average/tail latency performance by up to 4%/31% over the same configuration with C1E disabled (i.e., NT_No_C6,No_C1E)</a:t>
            </a:r>
          </a:p>
          <a:p>
            <a:r>
              <a:rPr lang="en-US" sz="1600" dirty="0"/>
              <a:t>Figures (</a:t>
            </a:r>
            <a:r>
              <a:rPr lang="en-US" sz="1600" dirty="0" err="1"/>
              <a:t>c,d</a:t>
            </a:r>
            <a:r>
              <a:rPr lang="en-US" sz="1600" dirty="0"/>
              <a:t>) show that enabling Turbo while disabling C1E (i.e., T_No_C6,No_C1E) does not improve performance over the same configuration with Turbo disabled (i.e., NT_No_C6,No_C1E)</a:t>
            </a:r>
          </a:p>
          <a:p>
            <a:r>
              <a:rPr lang="en-US" sz="1600" dirty="0"/>
              <a:t>Figures (</a:t>
            </a:r>
            <a:r>
              <a:rPr lang="en-US" sz="1600" dirty="0" err="1"/>
              <a:t>b,d</a:t>
            </a:r>
            <a:r>
              <a:rPr lang="en-US" sz="1600" dirty="0"/>
              <a:t>) show that with Turbo enabled, only disabling C6 (i.e., T_No_C6) has the same performance as additionally disabling C1E (i.e., T_No_C6,No_C1E) </a:t>
            </a:r>
          </a:p>
          <a:p>
            <a:pPr lvl="1"/>
            <a:r>
              <a:rPr lang="en-US" sz="1200" dirty="0"/>
              <a:t>The reason is that in the T_No_C6 configuration, the transition overhead of C1E on average/tail latency offsets any thermal capacitance gains and ensuing performance gains from Turbo.</a:t>
            </a:r>
          </a:p>
          <a:p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579CE-BE66-B4D4-397A-2C2FE7E9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833" y="1201577"/>
            <a:ext cx="4311998" cy="477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6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Analysis of Turbo Boost Performance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78" y="800100"/>
            <a:ext cx="4669141" cy="58048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Average and tail latency at different request rates (QPS) for four configurations that show the effect of idle power state on Turbo performance: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Turbo/No-Turbo &amp; C6 disabled (T_No_C6/NT_No_C6),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Turbo/No-Turbo &amp; C6 &amp; C1E disabled (T_No_C6,No_C1E/NT_No_C6,No_C1E), compared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With AgileWatts: Turbo/No-Turbo &amp; C6A enabled &amp; C6 &amp; C1E disabled (T_C6A_No_C6_No_C1E/NT_C6A_No_C6_No_C1E)</a:t>
            </a:r>
          </a:p>
          <a:p>
            <a:r>
              <a:rPr lang="en-US" sz="1800" dirty="0"/>
              <a:t> </a:t>
            </a:r>
            <a:r>
              <a:rPr lang="en-US" sz="1600" dirty="0"/>
              <a:t>Figures (</a:t>
            </a:r>
            <a:r>
              <a:rPr lang="en-US" sz="1600" dirty="0" err="1"/>
              <a:t>a,c</a:t>
            </a:r>
            <a:r>
              <a:rPr lang="en-US" sz="1600" dirty="0"/>
              <a:t>) show that the configuration with Turbo and C6 disabled (i.e., NT_No_C6) increases the average/tail latency performance by up to 4%/31% over the same configuration with C1E disabled (i.e., NT_No_C6,No_C1E)</a:t>
            </a:r>
          </a:p>
          <a:p>
            <a:r>
              <a:rPr lang="en-US" sz="1600" dirty="0"/>
              <a:t>Figures (</a:t>
            </a:r>
            <a:r>
              <a:rPr lang="en-US" sz="1600" dirty="0" err="1"/>
              <a:t>c,d</a:t>
            </a:r>
            <a:r>
              <a:rPr lang="en-US" sz="1600" dirty="0"/>
              <a:t>) show that enabling Turbo while disabling C1E (i.e., T_No_C6,No_C1E) does not improve performance over the same configuration with Turbo disabled (i.e., NT_No_C6,No_C1E)</a:t>
            </a:r>
          </a:p>
          <a:p>
            <a:r>
              <a:rPr lang="en-US" sz="1600" dirty="0"/>
              <a:t>Figures (</a:t>
            </a:r>
            <a:r>
              <a:rPr lang="en-US" sz="1600" dirty="0" err="1"/>
              <a:t>b,d</a:t>
            </a:r>
            <a:r>
              <a:rPr lang="en-US" sz="1600" dirty="0"/>
              <a:t>) show that with Turbo enabled, only disabling C6 (i.e., T_No_C6) has the same performance as additionally disabling C1E (i.e., T_No_C6,No_C1E) </a:t>
            </a:r>
          </a:p>
          <a:p>
            <a:pPr lvl="1"/>
            <a:r>
              <a:rPr lang="en-US" sz="1200" dirty="0"/>
              <a:t>The reason is that in the T_No_C6 configuration, the transition overhead of C1E on average/tail latency offsets any thermal capacitance gains and ensuing performance gains from Turbo.</a:t>
            </a:r>
          </a:p>
          <a:p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579CE-BE66-B4D4-397A-2C2FE7E9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833" y="1201577"/>
            <a:ext cx="4311998" cy="47725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093D9E-6554-6FD3-2070-D49572762D1C}"/>
              </a:ext>
            </a:extLst>
          </p:cNvPr>
          <p:cNvSpPr/>
          <p:nvPr/>
        </p:nvSpPr>
        <p:spPr>
          <a:xfrm>
            <a:off x="103241" y="869290"/>
            <a:ext cx="9040759" cy="5647810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304B1-5900-2A92-7330-8C2B1624896D}"/>
              </a:ext>
            </a:extLst>
          </p:cNvPr>
          <p:cNvSpPr txBox="1"/>
          <p:nvPr/>
        </p:nvSpPr>
        <p:spPr>
          <a:xfrm>
            <a:off x="1256598" y="2886996"/>
            <a:ext cx="7102541" cy="28356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3975" cap="rnd">
            <a:solidFill>
              <a:schemeClr val="accent4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/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</a:rPr>
              <a:t>In a configuration where </a:t>
            </a:r>
            <a:r>
              <a:rPr lang="en-US" sz="2200" b="1" dirty="0">
                <a:solidFill>
                  <a:srgbClr val="0066FF"/>
                </a:solidFill>
              </a:rPr>
              <a:t>both C6 and C1E </a:t>
            </a:r>
            <a:r>
              <a:rPr lang="en-US" sz="2200" b="1" dirty="0">
                <a:solidFill>
                  <a:schemeClr val="tx1"/>
                </a:solidFill>
              </a:rPr>
              <a:t>are disabled while </a:t>
            </a:r>
            <a:r>
              <a:rPr lang="en-US" sz="2200" b="1" dirty="0">
                <a:solidFill>
                  <a:schemeClr val="accent6"/>
                </a:solidFill>
              </a:rPr>
              <a:t>Turbo is enabled</a:t>
            </a:r>
            <a:r>
              <a:rPr lang="en-US" sz="2200" b="1" dirty="0">
                <a:solidFill>
                  <a:schemeClr val="tx1"/>
                </a:solidFill>
              </a:rPr>
              <a:t>, AgileWatts can provide large performance benefits by enabling C6A instead of C1 </a:t>
            </a:r>
          </a:p>
          <a:p>
            <a:endParaRPr lang="en-US" sz="2200" b="1" dirty="0">
              <a:solidFill>
                <a:schemeClr val="tx1"/>
              </a:solidFill>
            </a:endParaRPr>
          </a:p>
          <a:p>
            <a:r>
              <a:rPr lang="en-US" sz="2200" b="1" dirty="0">
                <a:solidFill>
                  <a:schemeClr val="tx1"/>
                </a:solidFill>
              </a:rPr>
              <a:t>Doing so provides </a:t>
            </a:r>
            <a:r>
              <a:rPr lang="en-US" sz="2200" b="1" dirty="0">
                <a:solidFill>
                  <a:srgbClr val="7030A0"/>
                </a:solidFill>
              </a:rPr>
              <a:t>larger thermal capacitance </a:t>
            </a:r>
            <a:r>
              <a:rPr lang="en-US" sz="2200" b="1" dirty="0">
                <a:solidFill>
                  <a:schemeClr val="tx1"/>
                </a:solidFill>
              </a:rPr>
              <a:t>to Turbo compared to enabling C1E and </a:t>
            </a:r>
            <a:r>
              <a:rPr lang="en-US" sz="2200" b="1" dirty="0">
                <a:solidFill>
                  <a:schemeClr val="accent2"/>
                </a:solidFill>
              </a:rPr>
              <a:t>reduces the long transition latency overhead </a:t>
            </a:r>
            <a:r>
              <a:rPr lang="en-US" sz="2200" b="1" dirty="0">
                <a:solidFill>
                  <a:schemeClr val="tx1"/>
                </a:solidFill>
              </a:rPr>
              <a:t>of C6 and C1E C-states </a:t>
            </a:r>
          </a:p>
        </p:txBody>
      </p:sp>
    </p:spTree>
    <p:extLst>
      <p:ext uri="{BB962C8B-B14F-4D97-AF65-F5344CB8AC3E}">
        <p14:creationId xmlns:p14="http://schemas.microsoft.com/office/powerpoint/2010/main" val="271065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Core C6 C-state Entry and Exit Flow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1E76AF-1647-4E10-A457-947E2F16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3429000"/>
            <a:ext cx="8837825" cy="303243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C6 entry </a:t>
            </a:r>
            <a:r>
              <a:rPr lang="en-US" dirty="0"/>
              <a:t>flushes privates caches, saves context, and turns off the PLL and voltage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Entry latency is dominated by the </a:t>
            </a:r>
            <a:r>
              <a:rPr lang="en-US" dirty="0">
                <a:solidFill>
                  <a:schemeClr val="accent2"/>
                </a:solidFill>
              </a:rPr>
              <a:t>L1/L2 cache flush</a:t>
            </a:r>
          </a:p>
          <a:p>
            <a:pPr lvl="1">
              <a:buClr>
                <a:schemeClr val="tx1"/>
              </a:buClr>
            </a:pPr>
            <a:endParaRPr lang="en-US" dirty="0">
              <a:solidFill>
                <a:schemeClr val="accent2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6"/>
                </a:solidFill>
              </a:rPr>
              <a:t>C6 exit </a:t>
            </a:r>
            <a:r>
              <a:rPr lang="en-US" dirty="0"/>
              <a:t>is simply the reverse process of the entry flow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Exit latency is dominated by the </a:t>
            </a:r>
            <a:r>
              <a:rPr lang="en-US" dirty="0">
                <a:solidFill>
                  <a:schemeClr val="accent1"/>
                </a:solidFill>
              </a:rPr>
              <a:t>hardware wake-up </a:t>
            </a:r>
            <a:r>
              <a:rPr lang="en-US" dirty="0"/>
              <a:t>and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state restoration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E6BE2-3A56-C06E-55EB-11F6C165BE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0" b="4838"/>
          <a:stretch/>
        </p:blipFill>
        <p:spPr>
          <a:xfrm>
            <a:off x="1827517" y="905125"/>
            <a:ext cx="5488966" cy="2016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0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9451F8-4D9E-4E9A-B16B-A92265A6A46F}"/>
              </a:ext>
            </a:extLst>
          </p:cNvPr>
          <p:cNvSpPr/>
          <p:nvPr/>
        </p:nvSpPr>
        <p:spPr>
          <a:xfrm>
            <a:off x="-44474" y="5413374"/>
            <a:ext cx="9339138" cy="1040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2BEA74-48C0-4811-AD63-E5EB0F246550}"/>
              </a:ext>
            </a:extLst>
          </p:cNvPr>
          <p:cNvSpPr/>
          <p:nvPr/>
        </p:nvSpPr>
        <p:spPr>
          <a:xfrm>
            <a:off x="-38847" y="2447926"/>
            <a:ext cx="9339138" cy="14827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0033F3-D366-48F4-AC12-B0221C1D6FF3}"/>
              </a:ext>
            </a:extLst>
          </p:cNvPr>
          <p:cNvSpPr/>
          <p:nvPr/>
        </p:nvSpPr>
        <p:spPr>
          <a:xfrm>
            <a:off x="-38847" y="1816194"/>
            <a:ext cx="9339138" cy="631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63EAD5-2458-414C-941F-38257A740D84}"/>
              </a:ext>
            </a:extLst>
          </p:cNvPr>
          <p:cNvSpPr/>
          <p:nvPr/>
        </p:nvSpPr>
        <p:spPr>
          <a:xfrm>
            <a:off x="-38844" y="838371"/>
            <a:ext cx="9339137" cy="977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E461A-632E-45E7-B8F1-91DAB34097E1}"/>
              </a:ext>
            </a:extLst>
          </p:cNvPr>
          <p:cNvSpPr/>
          <p:nvPr/>
        </p:nvSpPr>
        <p:spPr>
          <a:xfrm>
            <a:off x="-38849" y="3930650"/>
            <a:ext cx="9339138" cy="14827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F6D94-F2D1-4E88-A909-B4DF4E002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80" y="158044"/>
            <a:ext cx="8731630" cy="661110"/>
          </a:xfrm>
        </p:spPr>
        <p:txBody>
          <a:bodyPr>
            <a:normAutofit/>
          </a:bodyPr>
          <a:lstStyle/>
          <a:p>
            <a:pPr>
              <a:tabLst>
                <a:tab pos="1311242" algn="l"/>
              </a:tabLst>
            </a:pPr>
            <a:r>
              <a:rPr lang="en-US" sz="4000" dirty="0"/>
              <a:t>Conclusion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FB248D-976F-9744-80CE-955AFA922E34}"/>
              </a:ext>
            </a:extLst>
          </p:cNvPr>
          <p:cNvSpPr/>
          <p:nvPr/>
        </p:nvSpPr>
        <p:spPr>
          <a:xfrm>
            <a:off x="103598" y="841788"/>
            <a:ext cx="9064121" cy="561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000" b="1" u="sng" dirty="0">
                <a:solidFill>
                  <a:srgbClr val="C00000"/>
                </a:solidFill>
                <a:cs typeface="Segoe UI" panose="020B0502040204020203" pitchFamily="34" charset="0"/>
              </a:rPr>
              <a:t>Problem</a:t>
            </a:r>
            <a:r>
              <a:rPr lang="en-US" sz="2000" b="1" dirty="0">
                <a:solidFill>
                  <a:srgbClr val="C00000"/>
                </a:solidFill>
                <a:cs typeface="Segoe UI" panose="020B0502040204020203" pitchFamily="34" charset="0"/>
              </a:rPr>
              <a:t>: </a:t>
            </a:r>
            <a:r>
              <a:rPr lang="en-US" sz="2000" dirty="0">
                <a:cs typeface="Segoe UI" panose="020B0502040204020203" pitchFamily="34" charset="0"/>
              </a:rPr>
              <a:t>the irregular </a:t>
            </a:r>
            <a:r>
              <a:rPr lang="en-US" sz="2000" dirty="0"/>
              <a:t>request patterns and tight latency requirements of user-facing applications render ineffective existing energy-conserving techniques when the server processor is idle due to the long transition time from a deep idle power state</a:t>
            </a:r>
            <a:endParaRPr lang="en-US" sz="2000" dirty="0">
              <a:solidFill>
                <a:srgbClr val="0066FF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cs typeface="Segoe UI" panose="020B0502040204020203" pitchFamily="34" charset="0"/>
              </a:rPr>
              <a:t>Goal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cs typeface="Segoe UI" panose="020B0502040204020203" pitchFamily="34" charset="0"/>
              </a:rPr>
              <a:t>: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2000" dirty="0"/>
              <a:t>directly address the root cause of the inefficiency, namely the high transition latency, to </a:t>
            </a:r>
            <a:r>
              <a:rPr lang="en-US" sz="2000" dirty="0">
                <a:cs typeface="Segoe UI" panose="020B0502040204020203" pitchFamily="34" charset="0"/>
              </a:rPr>
              <a:t>mitigate the energy inefficiency of modern datacenter server processors</a:t>
            </a:r>
            <a:endParaRPr lang="en-US" sz="500" b="1" u="sng" dirty="0">
              <a:solidFill>
                <a:srgbClr val="7030A0"/>
              </a:solidFill>
              <a:cs typeface="Segoe UI" panose="020B0502040204020203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000" b="1" u="sng" dirty="0">
                <a:solidFill>
                  <a:srgbClr val="7030A0"/>
                </a:solidFill>
                <a:cs typeface="Segoe UI" panose="020B0502040204020203" pitchFamily="34" charset="0"/>
              </a:rPr>
              <a:t>Mechanism</a:t>
            </a:r>
            <a:r>
              <a:rPr lang="en-US" sz="2000" b="1" dirty="0">
                <a:solidFill>
                  <a:srgbClr val="7030A0"/>
                </a:solidFill>
                <a:cs typeface="Segoe UI" panose="020B0502040204020203" pitchFamily="34" charset="0"/>
              </a:rPr>
              <a:t>:</a:t>
            </a:r>
            <a:r>
              <a:rPr lang="en-US" sz="2000" b="1" spc="-80" dirty="0">
                <a:solidFill>
                  <a:srgbClr val="7030A0"/>
                </a:solidFill>
                <a:cs typeface="Segoe UI" panose="020B0502040204020203" pitchFamily="34" charset="0"/>
              </a:rPr>
              <a:t> </a:t>
            </a:r>
            <a:r>
              <a:rPr lang="en-US" sz="2000" spc="-80" dirty="0">
                <a:solidFill>
                  <a:schemeClr val="accent2">
                    <a:lumMod val="75000"/>
                  </a:schemeClr>
                </a:solidFill>
                <a:cs typeface="Segoe UI" panose="020B0502040204020203" pitchFamily="34" charset="0"/>
              </a:rPr>
              <a:t>AgileWatts</a:t>
            </a:r>
            <a:r>
              <a:rPr lang="en-US" sz="2000" spc="-80" dirty="0">
                <a:cs typeface="Segoe UI" panose="020B0502040204020203" pitchFamily="34" charset="0"/>
              </a:rPr>
              <a:t>, a new deep C-state architecture that drastically reduces the transition latency by leveraging three key power management techniques</a:t>
            </a:r>
          </a:p>
          <a:p>
            <a:pPr marL="285744" indent="-285744">
              <a:spcBef>
                <a:spcPts val="200"/>
              </a:spcBef>
              <a:buFontTx/>
              <a:buChar char="-"/>
            </a:pPr>
            <a:r>
              <a:rPr lang="en-US" sz="1700" dirty="0">
                <a:solidFill>
                  <a:srgbClr val="0066FF"/>
                </a:solidFill>
              </a:rPr>
              <a:t>Uses medium-grained power-gates distributed across the core and maintains context in place</a:t>
            </a:r>
          </a:p>
          <a:p>
            <a:pPr marL="285744" indent="-285744">
              <a:spcBef>
                <a:spcPts val="200"/>
              </a:spcBef>
              <a:buFontTx/>
              <a:buChar char="-"/>
            </a:pPr>
            <a:r>
              <a:rPr lang="en-US" sz="1700" dirty="0">
                <a:solidFill>
                  <a:srgbClr val="0066FF"/>
                </a:solidFill>
              </a:rPr>
              <a:t>Keeps private caches (i.e., L1/L2) and minimal control logic for cache coherence power-ungated</a:t>
            </a:r>
          </a:p>
          <a:p>
            <a:pPr marL="285744" indent="-285744">
              <a:spcBef>
                <a:spcPts val="200"/>
              </a:spcBef>
              <a:buFontTx/>
              <a:buChar char="-"/>
            </a:pPr>
            <a:r>
              <a:rPr lang="en-US" sz="1700" dirty="0">
                <a:solidFill>
                  <a:srgbClr val="0066FF"/>
                </a:solidFill>
              </a:rPr>
              <a:t>Clock-gates the core components and clock distribution while keeping the clock generator on</a:t>
            </a:r>
            <a:endParaRPr lang="en-US" sz="500" dirty="0">
              <a:solidFill>
                <a:srgbClr val="0066FF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2000" b="1" u="sng" dirty="0">
                <a:solidFill>
                  <a:schemeClr val="accent4">
                    <a:lumMod val="50000"/>
                  </a:schemeClr>
                </a:solidFill>
                <a:cs typeface="Segoe UI" panose="020B0502040204020203" pitchFamily="34" charset="0"/>
              </a:rPr>
              <a:t>Evaluation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cs typeface="Segoe UI" panose="020B0502040204020203" pitchFamily="34" charset="0"/>
              </a:rPr>
              <a:t>: </a:t>
            </a:r>
            <a:r>
              <a:rPr lang="en-US" sz="2000" dirty="0"/>
              <a:t>we evaluate </a:t>
            </a:r>
            <a:r>
              <a:rPr lang="en-US" sz="2000" spc="-80" dirty="0">
                <a:solidFill>
                  <a:schemeClr val="accent2">
                    <a:lumMod val="75000"/>
                  </a:schemeClr>
                </a:solidFill>
                <a:cs typeface="Segoe UI" panose="020B0502040204020203" pitchFamily="34" charset="0"/>
              </a:rPr>
              <a:t>AgileWatts</a:t>
            </a:r>
            <a:r>
              <a:rPr lang="en-US" sz="2000" dirty="0"/>
              <a:t> on the </a:t>
            </a:r>
            <a:r>
              <a:rPr lang="en-US" sz="2000" spc="-51" dirty="0">
                <a:solidFill>
                  <a:srgbClr val="00B0F0"/>
                </a:solidFill>
                <a:cs typeface="Segoe UI" panose="020B0502040204020203" pitchFamily="34" charset="0"/>
              </a:rPr>
              <a:t>Intel Skylake</a:t>
            </a:r>
            <a:r>
              <a:rPr lang="en-US" sz="2000" dirty="0"/>
              <a:t> server processor using variety of workloads, </a:t>
            </a:r>
            <a:r>
              <a:rPr lang="en-US" sz="2000" spc="-80" dirty="0">
                <a:solidFill>
                  <a:schemeClr val="accent2">
                    <a:lumMod val="75000"/>
                  </a:schemeClr>
                </a:solidFill>
                <a:cs typeface="Segoe UI" panose="020B0502040204020203" pitchFamily="34" charset="0"/>
              </a:rPr>
              <a:t>AgileWatts</a:t>
            </a:r>
            <a:r>
              <a:rPr lang="en-US" sz="2000" dirty="0"/>
              <a:t>:</a:t>
            </a:r>
          </a:p>
          <a:p>
            <a:pPr marL="285744" lvl="1" indent="-285744">
              <a:spcBef>
                <a:spcPts val="200"/>
              </a:spcBef>
              <a:buFontTx/>
              <a:buChar char="-"/>
            </a:pPr>
            <a:r>
              <a:rPr lang="en-US" sz="1700" spc="-80" dirty="0">
                <a:cs typeface="Segoe UI" panose="020B0502040204020203" pitchFamily="34" charset="0"/>
              </a:rPr>
              <a:t>Reduces the energy consumption of Memcached by </a:t>
            </a:r>
            <a:r>
              <a:rPr lang="en-US" sz="1700" spc="-80" dirty="0">
                <a:solidFill>
                  <a:schemeClr val="accent6"/>
                </a:solidFill>
                <a:cs typeface="Segoe UI" panose="020B0502040204020203" pitchFamily="34" charset="0"/>
              </a:rPr>
              <a:t>up to 71% </a:t>
            </a:r>
            <a:r>
              <a:rPr lang="en-US" sz="1700" spc="-80" dirty="0">
                <a:cs typeface="Segoe UI" panose="020B0502040204020203" pitchFamily="34" charset="0"/>
              </a:rPr>
              <a:t>with up to 1% performance degradation</a:t>
            </a:r>
          </a:p>
          <a:p>
            <a:pPr marL="285744" lvl="1" indent="-285744">
              <a:spcBef>
                <a:spcPts val="200"/>
              </a:spcBef>
              <a:buFontTx/>
              <a:buChar char="-"/>
            </a:pPr>
            <a:r>
              <a:rPr lang="en-US" sz="1700" spc="-80" dirty="0">
                <a:cs typeface="Segoe UI" panose="020B0502040204020203" pitchFamily="34" charset="0"/>
              </a:rPr>
              <a:t>Shows </a:t>
            </a:r>
            <a:r>
              <a:rPr lang="en-US" sz="1700" spc="-80" dirty="0">
                <a:solidFill>
                  <a:schemeClr val="accent4">
                    <a:lumMod val="75000"/>
                  </a:schemeClr>
                </a:solidFill>
                <a:cs typeface="Segoe UI" panose="020B0502040204020203" pitchFamily="34" charset="0"/>
              </a:rPr>
              <a:t>similar trends </a:t>
            </a:r>
            <a:r>
              <a:rPr lang="en-US" sz="1700" spc="-80" dirty="0">
                <a:cs typeface="Segoe UI" panose="020B0502040204020203" pitchFamily="34" charset="0"/>
              </a:rPr>
              <a:t>for other evaluated services such as MySQL and Kafka</a:t>
            </a:r>
          </a:p>
          <a:p>
            <a:pPr marL="285744" lvl="1" indent="-285744">
              <a:spcBef>
                <a:spcPts val="200"/>
              </a:spcBef>
              <a:buFontTx/>
              <a:buChar char="-"/>
            </a:pPr>
            <a:r>
              <a:rPr lang="en-US" sz="1700" spc="-80" dirty="0">
                <a:cs typeface="Segoe UI" panose="020B0502040204020203" pitchFamily="34" charset="0"/>
              </a:rPr>
              <a:t>The new C-states, C6A is up to </a:t>
            </a:r>
            <a:r>
              <a:rPr lang="en-US" sz="1700" spc="-80" dirty="0">
                <a:solidFill>
                  <a:srgbClr val="0066FF"/>
                </a:solidFill>
                <a:cs typeface="Segoe UI" panose="020B0502040204020203" pitchFamily="34" charset="0"/>
              </a:rPr>
              <a:t>900× faster than </a:t>
            </a:r>
            <a:r>
              <a:rPr lang="en-US" sz="1700" spc="-80" dirty="0">
                <a:cs typeface="Segoe UI" panose="020B0502040204020203" pitchFamily="34" charset="0"/>
              </a:rPr>
              <a:t>the deepest existing idle state C6 </a:t>
            </a:r>
            <a:endParaRPr lang="en-US" sz="500" spc="-80" dirty="0">
              <a:cs typeface="Segoe UI" panose="020B0502040204020203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000" b="1" u="sng" dirty="0">
                <a:solidFill>
                  <a:srgbClr val="0000FF"/>
                </a:solidFill>
                <a:cs typeface="Segoe UI" panose="020B0502040204020203" pitchFamily="34" charset="0"/>
              </a:rPr>
              <a:t>Conclusion</a:t>
            </a:r>
            <a:r>
              <a:rPr lang="en-US" sz="2000" dirty="0">
                <a:solidFill>
                  <a:srgbClr val="0000FF"/>
                </a:solidFill>
                <a:cs typeface="Segoe UI" panose="020B0502040204020203" pitchFamily="34" charset="0"/>
              </a:rPr>
              <a:t>: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US" sz="2000" spc="-80" dirty="0">
                <a:solidFill>
                  <a:schemeClr val="accent2">
                    <a:lumMod val="75000"/>
                  </a:schemeClr>
                </a:solidFill>
                <a:cs typeface="Segoe UI" panose="020B0502040204020203" pitchFamily="34" charset="0"/>
              </a:rPr>
              <a:t>AgileWatts </a:t>
            </a:r>
            <a:r>
              <a:rPr lang="en-US" sz="2000" dirty="0"/>
              <a:t>is an effective approach to </a:t>
            </a:r>
            <a:r>
              <a:rPr lang="en-US" sz="2000" dirty="0">
                <a:solidFill>
                  <a:srgbClr val="00B050"/>
                </a:solidFill>
              </a:rPr>
              <a:t>improving energy consumption of </a:t>
            </a:r>
            <a:r>
              <a:rPr lang="en-US" sz="2000" spc="-80" dirty="0">
                <a:cs typeface="Segoe UI" panose="020B0502040204020203" pitchFamily="34" charset="0"/>
              </a:rPr>
              <a:t>servers running </a:t>
            </a:r>
            <a:r>
              <a:rPr lang="en-US" sz="2000" spc="-80" dirty="0">
                <a:solidFill>
                  <a:srgbClr val="7030A0"/>
                </a:solidFill>
                <a:cs typeface="Segoe UI" panose="020B0502040204020203" pitchFamily="34" charset="0"/>
              </a:rPr>
              <a:t>latency critical applications </a:t>
            </a:r>
            <a:r>
              <a:rPr lang="en-US" sz="2000" spc="-80" dirty="0">
                <a:cs typeface="Segoe UI" panose="020B0502040204020203" pitchFamily="34" charset="0"/>
              </a:rPr>
              <a:t>by </a:t>
            </a:r>
            <a:r>
              <a:rPr lang="en-US" sz="2000" dirty="0"/>
              <a:t>enabling server’s processor to enter deep energy saving states </a:t>
            </a:r>
            <a:r>
              <a:rPr lang="en-US" sz="2000" dirty="0">
                <a:solidFill>
                  <a:srgbClr val="00B0F0"/>
                </a:solidFill>
              </a:rPr>
              <a:t>during short idle periods </a:t>
            </a:r>
            <a:r>
              <a:rPr lang="en-US" sz="2000" dirty="0"/>
              <a:t>with negligible performance impact </a:t>
            </a:r>
            <a:endParaRPr lang="en-US" sz="2000" dirty="0">
              <a:solidFill>
                <a:schemeClr val="accent6">
                  <a:lumMod val="75000"/>
                </a:schemeClr>
              </a:solidFill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88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9" grpId="0" animBg="1"/>
      <p:bldP spid="8" grpId="0" animBg="1"/>
      <p:bldP spid="11" grpId="0" animBg="1"/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Core Idle Power State – Core C-states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1E76AF-1647-4E10-A457-947E2F16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2583012"/>
            <a:ext cx="8868305" cy="387785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Core C-states are </a:t>
            </a:r>
            <a:r>
              <a:rPr lang="en-US" dirty="0">
                <a:solidFill>
                  <a:schemeClr val="accent1"/>
                </a:solidFill>
              </a:rPr>
              <a:t>power saving states </a:t>
            </a:r>
            <a:r>
              <a:rPr lang="en-US" dirty="0"/>
              <a:t>enable cores to reduce their power consumption during idle periods</a:t>
            </a:r>
          </a:p>
          <a:p>
            <a:r>
              <a:rPr lang="en-US" dirty="0"/>
              <a:t>Modern processors support various C-states, for example, Intel’s Skylake architecture offers the following four: </a:t>
            </a:r>
            <a:r>
              <a:rPr lang="en-US" dirty="0">
                <a:solidFill>
                  <a:schemeClr val="accent6"/>
                </a:solidFill>
              </a:rPr>
              <a:t>C0, C1, C1E, C6</a:t>
            </a:r>
          </a:p>
          <a:p>
            <a:pPr lvl="1"/>
            <a:r>
              <a:rPr lang="en-US" dirty="0"/>
              <a:t>The higher the C-state number the </a:t>
            </a:r>
            <a:r>
              <a:rPr lang="en-US" dirty="0">
                <a:solidFill>
                  <a:srgbClr val="00B050"/>
                </a:solidFill>
              </a:rPr>
              <a:t>lower its power consumption </a:t>
            </a:r>
            <a:r>
              <a:rPr lang="en-US" dirty="0"/>
              <a:t>but the </a:t>
            </a:r>
            <a:r>
              <a:rPr lang="en-US" dirty="0">
                <a:solidFill>
                  <a:schemeClr val="accent2"/>
                </a:solidFill>
              </a:rPr>
              <a:t>longer the transition </a:t>
            </a:r>
            <a:r>
              <a:rPr lang="en-US" dirty="0"/>
              <a:t>time  </a:t>
            </a:r>
          </a:p>
          <a:p>
            <a:r>
              <a:rPr lang="en-US" dirty="0"/>
              <a:t>Table 2 describes the microarchitectural state for each core C-state and our new proposed idle states 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C6A</a:t>
            </a:r>
            <a:r>
              <a:rPr lang="en-US" dirty="0"/>
              <a:t> and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C6AE</a:t>
            </a:r>
            <a:r>
              <a:rPr lang="en-US" dirty="0"/>
              <a:t> (which replace </a:t>
            </a:r>
            <a:r>
              <a:rPr lang="en-US" dirty="0">
                <a:solidFill>
                  <a:schemeClr val="accent6"/>
                </a:solidFill>
              </a:rPr>
              <a:t>C1</a:t>
            </a:r>
            <a:r>
              <a:rPr lang="en-US" dirty="0"/>
              <a:t> and </a:t>
            </a:r>
            <a:r>
              <a:rPr lang="en-US" dirty="0">
                <a:solidFill>
                  <a:schemeClr val="accent6"/>
                </a:solidFill>
              </a:rPr>
              <a:t>C1E</a:t>
            </a:r>
            <a:r>
              <a:rPr lang="en-US" dirty="0"/>
              <a:t>)</a:t>
            </a:r>
          </a:p>
          <a:p>
            <a:r>
              <a:rPr lang="en-US" dirty="0"/>
              <a:t>While C-states reduce power consumption, during the entry-to and exit-from a C-state a core </a:t>
            </a:r>
            <a:r>
              <a:rPr lang="en-US" dirty="0">
                <a:solidFill>
                  <a:srgbClr val="FF0000"/>
                </a:solidFill>
              </a:rPr>
              <a:t>cannot be utilized </a:t>
            </a:r>
          </a:p>
          <a:p>
            <a:pPr lvl="1"/>
            <a:r>
              <a:rPr lang="en-US" dirty="0"/>
              <a:t>For example, it is estimated that C6 requires </a:t>
            </a:r>
            <a:r>
              <a:rPr lang="en-US" dirty="0">
                <a:solidFill>
                  <a:srgbClr val="0066FF"/>
                </a:solidFill>
              </a:rPr>
              <a:t>133μs</a:t>
            </a:r>
            <a:r>
              <a:rPr lang="en-US" dirty="0"/>
              <a:t> transition time </a:t>
            </a:r>
          </a:p>
          <a:p>
            <a:pPr lvl="1"/>
            <a:r>
              <a:rPr lang="en-US" dirty="0"/>
              <a:t>As a result, entry-exit latencies can </a:t>
            </a:r>
            <a:r>
              <a:rPr lang="en-US" dirty="0">
                <a:solidFill>
                  <a:srgbClr val="C00000"/>
                </a:solidFill>
              </a:rPr>
              <a:t>degrade the performance </a:t>
            </a:r>
            <a:r>
              <a:rPr lang="en-US" dirty="0"/>
              <a:t>of services that have microseconds processing latency, such as in user-facing applications</a:t>
            </a:r>
          </a:p>
          <a:p>
            <a:endParaRPr lang="en-US" dirty="0"/>
          </a:p>
          <a:p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7B942-BFBE-9C49-C6DC-056A6CF1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360" y="888878"/>
            <a:ext cx="4879320" cy="1209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4AD91-CFD1-AFF5-4824-28C86A5DB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13" y="888879"/>
            <a:ext cx="3471149" cy="1209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D0A1EB-4187-363E-B2C7-C43FCACB0A8C}"/>
              </a:ext>
            </a:extLst>
          </p:cNvPr>
          <p:cNvSpPr txBox="1"/>
          <p:nvPr/>
        </p:nvSpPr>
        <p:spPr>
          <a:xfrm>
            <a:off x="6005256" y="2098709"/>
            <a:ext cx="84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2</a:t>
            </a:r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B6749-118B-86D6-1400-E9CEB1F927A6}"/>
              </a:ext>
            </a:extLst>
          </p:cNvPr>
          <p:cNvSpPr txBox="1"/>
          <p:nvPr/>
        </p:nvSpPr>
        <p:spPr>
          <a:xfrm>
            <a:off x="1634423" y="2098709"/>
            <a:ext cx="84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1</a:t>
            </a:r>
            <a:endParaRPr lang="LID4096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3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Motivation (II)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1E76AF-1647-4E10-A457-947E2F16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6" y="929639"/>
            <a:ext cx="5298095" cy="579602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Since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deepest C-state is C6 </a:t>
            </a:r>
            <a:r>
              <a:rPr lang="en-US" dirty="0"/>
              <a:t>(</a:t>
            </a:r>
            <a:r>
              <a:rPr lang="en-US" dirty="0">
                <a:solidFill>
                  <a:schemeClr val="accent6"/>
                </a:solidFill>
              </a:rPr>
              <a:t>Table 1</a:t>
            </a:r>
            <a:r>
              <a:rPr lang="en-US" dirty="0"/>
              <a:t>), we estimate an upper bound of the average power (</a:t>
            </a:r>
            <a:r>
              <a:rPr lang="en-US" dirty="0" err="1"/>
              <a:t>AvgP</a:t>
            </a:r>
            <a:r>
              <a:rPr lang="en-US" dirty="0"/>
              <a:t>) savings for the ideal case of a deep idle state using </a:t>
            </a:r>
            <a:r>
              <a:rPr lang="en-US" dirty="0">
                <a:solidFill>
                  <a:srgbClr val="7030A0"/>
                </a:solidFill>
              </a:rPr>
              <a:t>equation 1</a:t>
            </a:r>
            <a:r>
              <a:rPr lang="en-US" dirty="0"/>
              <a:t> with: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latency of C1 </a:t>
            </a:r>
            <a:r>
              <a:rPr lang="en-US" dirty="0"/>
              <a:t>(2μs) and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</a:t>
            </a:r>
            <a:r>
              <a:rPr lang="en-US" dirty="0">
                <a:solidFill>
                  <a:srgbClr val="008B95"/>
                </a:solidFill>
              </a:rPr>
              <a:t>power of C6 </a:t>
            </a:r>
            <a:r>
              <a:rPr lang="en-US" dirty="0"/>
              <a:t>(0.1W) per core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>
                <a:solidFill>
                  <a:srgbClr val="00B0F0"/>
                </a:solidFill>
              </a:rPr>
              <a:t>R</a:t>
            </a:r>
            <a:r>
              <a:rPr lang="en-US" baseline="-25000" dirty="0">
                <a:solidFill>
                  <a:srgbClr val="00B0F0"/>
                </a:solidFill>
              </a:rPr>
              <a:t>Ci</a:t>
            </a:r>
            <a:r>
              <a:rPr lang="en-US" dirty="0"/>
              <a:t> denotes the </a:t>
            </a:r>
            <a:r>
              <a:rPr lang="en-US" dirty="0">
                <a:solidFill>
                  <a:srgbClr val="00B0F0"/>
                </a:solidFill>
              </a:rPr>
              <a:t>residency</a:t>
            </a:r>
            <a:r>
              <a:rPr lang="en-US" dirty="0"/>
              <a:t> at power state Ci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i.e., the fraction of time a core spends in state Ci 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>
                <a:solidFill>
                  <a:srgbClr val="008B95"/>
                </a:solidFill>
              </a:rPr>
              <a:t>P</a:t>
            </a:r>
            <a:r>
              <a:rPr lang="en-US" baseline="-25000" dirty="0">
                <a:solidFill>
                  <a:srgbClr val="008B95"/>
                </a:solidFill>
              </a:rPr>
              <a:t>Ci</a:t>
            </a:r>
            <a:r>
              <a:rPr lang="en-US" dirty="0"/>
              <a:t> denotes the </a:t>
            </a:r>
            <a:r>
              <a:rPr lang="en-US" dirty="0">
                <a:solidFill>
                  <a:srgbClr val="008B95"/>
                </a:solidFill>
              </a:rPr>
              <a:t>average core power </a:t>
            </a:r>
            <a:r>
              <a:rPr lang="en-US" dirty="0"/>
              <a:t>in state Ci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Referring to our workload examples and using C-states power from Table 1: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Memcached at </a:t>
            </a:r>
            <a:r>
              <a:rPr lang="en-US" dirty="0">
                <a:solidFill>
                  <a:srgbClr val="00B0F0"/>
                </a:solidFill>
              </a:rPr>
              <a:t>20%</a:t>
            </a:r>
            <a:r>
              <a:rPr lang="en-US" dirty="0"/>
              <a:t> load (i.e., </a:t>
            </a:r>
            <a:r>
              <a:rPr lang="en-US" dirty="0">
                <a:solidFill>
                  <a:srgbClr val="00B0F0"/>
                </a:solidFill>
              </a:rPr>
              <a:t>R</a:t>
            </a:r>
            <a:r>
              <a:rPr lang="en-US" sz="800" dirty="0">
                <a:solidFill>
                  <a:srgbClr val="00B0F0"/>
                </a:solidFill>
              </a:rPr>
              <a:t>C0 </a:t>
            </a:r>
            <a:r>
              <a:rPr lang="en-US" dirty="0">
                <a:solidFill>
                  <a:srgbClr val="00B0F0"/>
                </a:solidFill>
              </a:rPr>
              <a:t>= 20%, R</a:t>
            </a:r>
            <a:r>
              <a:rPr lang="en-US" sz="800" dirty="0">
                <a:solidFill>
                  <a:srgbClr val="00B0F0"/>
                </a:solidFill>
              </a:rPr>
              <a:t>C1 </a:t>
            </a:r>
            <a:r>
              <a:rPr lang="en-US" dirty="0">
                <a:solidFill>
                  <a:srgbClr val="00B0F0"/>
                </a:solidFill>
              </a:rPr>
              <a:t>= 80%, R</a:t>
            </a:r>
            <a:r>
              <a:rPr lang="en-US" sz="800" dirty="0">
                <a:solidFill>
                  <a:srgbClr val="00B0F0"/>
                </a:solidFill>
              </a:rPr>
              <a:t>C6 </a:t>
            </a:r>
            <a:r>
              <a:rPr lang="en-US" dirty="0">
                <a:solidFill>
                  <a:srgbClr val="00B0F0"/>
                </a:solidFill>
              </a:rPr>
              <a:t>= 0%</a:t>
            </a:r>
            <a:r>
              <a:rPr lang="en-US" dirty="0"/>
              <a:t>) the potential power savings is </a:t>
            </a:r>
            <a:r>
              <a:rPr lang="en-US" b="1" dirty="0">
                <a:solidFill>
                  <a:srgbClr val="00B050"/>
                </a:solidFill>
              </a:rPr>
              <a:t>55%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0F2E1-61EA-612E-C703-E1ED0D682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113" y="1693390"/>
            <a:ext cx="3471149" cy="1209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A791A-5478-61B3-1752-A00BF4C7BD22}"/>
              </a:ext>
            </a:extLst>
          </p:cNvPr>
          <p:cNvSpPr txBox="1"/>
          <p:nvPr/>
        </p:nvSpPr>
        <p:spPr>
          <a:xfrm>
            <a:off x="6777923" y="2880360"/>
            <a:ext cx="85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Table 1</a:t>
            </a:r>
            <a:endParaRPr lang="LID4096" b="1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087B2-E497-E61A-DAC3-D8F47D918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112" y="4117272"/>
            <a:ext cx="3471150" cy="70895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D6BE16-11FD-60AC-FAA6-EBAB8CB86C61}"/>
              </a:ext>
            </a:extLst>
          </p:cNvPr>
          <p:cNvSpPr txBox="1"/>
          <p:nvPr/>
        </p:nvSpPr>
        <p:spPr>
          <a:xfrm>
            <a:off x="6608165" y="4795744"/>
            <a:ext cx="118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Equation 1</a:t>
            </a:r>
            <a:endParaRPr lang="LID4096" dirty="0">
              <a:solidFill>
                <a:srgbClr val="7030A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0A1474-6EDF-9DA5-23A1-E575F238EF22}"/>
              </a:ext>
            </a:extLst>
          </p:cNvPr>
          <p:cNvSpPr/>
          <p:nvPr/>
        </p:nvSpPr>
        <p:spPr>
          <a:xfrm>
            <a:off x="5467111" y="2329248"/>
            <a:ext cx="3417075" cy="147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BE6C45-FBBC-8687-DEAB-F79F340A9BFD}"/>
              </a:ext>
            </a:extLst>
          </p:cNvPr>
          <p:cNvSpPr/>
          <p:nvPr/>
        </p:nvSpPr>
        <p:spPr>
          <a:xfrm>
            <a:off x="5521187" y="2604804"/>
            <a:ext cx="3417075" cy="147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1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Core C1 C-state Entry and Exit Flow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1E76AF-1647-4E10-A457-947E2F16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929640"/>
            <a:ext cx="8837825" cy="290322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/>
                </a:solidFill>
              </a:rPr>
              <a:t>C1 entry </a:t>
            </a:r>
            <a:r>
              <a:rPr lang="en-US" dirty="0"/>
              <a:t>mainly clock-gates all core domains and keeps PLLs ON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2"/>
                </a:solidFill>
              </a:rPr>
              <a:t>C1E</a:t>
            </a:r>
            <a:r>
              <a:rPr lang="en-US" dirty="0"/>
              <a:t> further reduces the </a:t>
            </a:r>
            <a:r>
              <a:rPr lang="en-US" dirty="0">
                <a:solidFill>
                  <a:schemeClr val="accent2"/>
                </a:solidFill>
              </a:rPr>
              <a:t>voltage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frequency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C1 exit </a:t>
            </a:r>
            <a:r>
              <a:rPr lang="en-US" dirty="0"/>
              <a:t>Clock-</a:t>
            </a:r>
            <a:r>
              <a:rPr lang="en-US" dirty="0" err="1"/>
              <a:t>ungates</a:t>
            </a:r>
            <a:r>
              <a:rPr lang="en-US" dirty="0"/>
              <a:t> all domains </a:t>
            </a:r>
          </a:p>
          <a:p>
            <a:r>
              <a:rPr lang="en-US" dirty="0"/>
              <a:t>During C1/C1E the core responses to </a:t>
            </a:r>
            <a:r>
              <a:rPr lang="en-US" dirty="0">
                <a:solidFill>
                  <a:srgbClr val="0066FF"/>
                </a:solidFill>
              </a:rPr>
              <a:t>snoop requests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9FBBE-E720-EE7C-2BF6-32B83BA24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5"/>
          <a:stretch/>
        </p:blipFill>
        <p:spPr>
          <a:xfrm>
            <a:off x="1658990" y="3832860"/>
            <a:ext cx="5826020" cy="2613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36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Core C6 C-state Entry and Exit Flow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1E76AF-1647-4E10-A457-947E2F16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929640"/>
            <a:ext cx="8837825" cy="304038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C6 entry </a:t>
            </a:r>
            <a:r>
              <a:rPr lang="en-US" dirty="0"/>
              <a:t>flushes privates caches, saves context, and turns off the PLL and voltage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accent6"/>
                </a:solidFill>
              </a:rPr>
              <a:t>C6 exit </a:t>
            </a:r>
            <a:r>
              <a:rPr lang="en-US" dirty="0"/>
              <a:t>is simply the reverse process of the entry flow</a:t>
            </a:r>
          </a:p>
          <a:p>
            <a:r>
              <a:rPr lang="en-US" dirty="0"/>
              <a:t>C6 </a:t>
            </a:r>
            <a:r>
              <a:rPr lang="en-US" dirty="0">
                <a:solidFill>
                  <a:srgbClr val="C00000"/>
                </a:solidFill>
              </a:rPr>
              <a:t>entry latency </a:t>
            </a:r>
            <a:r>
              <a:rPr lang="en-US" dirty="0"/>
              <a:t>is dominated by the L1/L2 cache flush</a:t>
            </a:r>
          </a:p>
          <a:p>
            <a:pPr lvl="1"/>
            <a:r>
              <a:rPr lang="en-US" dirty="0"/>
              <a:t>This flush time varies depending on 1) the number of dirty lines and 2) the core frequency when entering C6</a:t>
            </a:r>
          </a:p>
          <a:p>
            <a:pPr lvl="1"/>
            <a:r>
              <a:rPr lang="en-US" dirty="0"/>
              <a:t>Flushing a 50% dirty cache at 800MHz can take </a:t>
            </a:r>
            <a:r>
              <a:rPr lang="en-US" dirty="0">
                <a:solidFill>
                  <a:srgbClr val="FF0000"/>
                </a:solidFill>
              </a:rPr>
              <a:t>∼75μs</a:t>
            </a:r>
          </a:p>
          <a:p>
            <a:r>
              <a:rPr lang="en-US" dirty="0"/>
              <a:t>C6 exit latency is significantly faster (∼30μs)</a:t>
            </a:r>
          </a:p>
          <a:p>
            <a:pPr lvl="1"/>
            <a:r>
              <a:rPr lang="en-US" dirty="0"/>
              <a:t>∼10μs for </a:t>
            </a:r>
            <a:r>
              <a:rPr lang="en-US" dirty="0">
                <a:solidFill>
                  <a:schemeClr val="accent1"/>
                </a:solidFill>
              </a:rPr>
              <a:t>hardware wake-up </a:t>
            </a:r>
            <a:r>
              <a:rPr lang="en-US" dirty="0"/>
              <a:t>(power-</a:t>
            </a:r>
            <a:r>
              <a:rPr lang="en-US" dirty="0" err="1"/>
              <a:t>ungating</a:t>
            </a:r>
            <a:r>
              <a:rPr lang="en-US" dirty="0"/>
              <a:t>, PLL relock, reset, and fuse propagation)</a:t>
            </a:r>
          </a:p>
          <a:p>
            <a:pPr lvl="1"/>
            <a:r>
              <a:rPr lang="en-US" dirty="0"/>
              <a:t>State and microcode </a:t>
            </a:r>
            <a:r>
              <a:rPr lang="en-US" dirty="0">
                <a:solidFill>
                  <a:srgbClr val="0070C0"/>
                </a:solidFill>
              </a:rPr>
              <a:t>restoration</a:t>
            </a:r>
            <a:r>
              <a:rPr lang="en-US" dirty="0"/>
              <a:t> take 20μs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E6BE2-3A56-C06E-55EB-11F6C165BE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0"/>
          <a:stretch/>
        </p:blipFill>
        <p:spPr>
          <a:xfrm>
            <a:off x="1827517" y="4297680"/>
            <a:ext cx="5488966" cy="2247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47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1. Units Fast Power-Gating </a:t>
            </a:r>
          </a:p>
        </p:txBody>
      </p: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2F8CC1EA-5533-402A-B5E0-CAFE1B590012}"/>
              </a:ext>
            </a:extLst>
          </p:cNvPr>
          <p:cNvSpPr txBox="1">
            <a:spLocks/>
          </p:cNvSpPr>
          <p:nvPr/>
        </p:nvSpPr>
        <p:spPr>
          <a:xfrm>
            <a:off x="84504" y="3502152"/>
            <a:ext cx="8974989" cy="293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accent6"/>
                </a:solidFill>
              </a:rPr>
              <a:t>Units Fast Power-Gating </a:t>
            </a:r>
            <a:r>
              <a:rPr lang="en-US" sz="2000" dirty="0"/>
              <a:t>is a low-latency power-gating (PG) architecture that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1600" dirty="0"/>
              <a:t>Shuts off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most of the core units </a:t>
            </a:r>
            <a:r>
              <a:rPr lang="en-US" sz="1600" dirty="0"/>
              <a:t>while retaining the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context in place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1600" dirty="0"/>
              <a:t>thus, enabling a transition latency of </a:t>
            </a:r>
            <a:r>
              <a:rPr lang="en-US" sz="1600" dirty="0">
                <a:solidFill>
                  <a:schemeClr val="accent5"/>
                </a:solidFill>
              </a:rPr>
              <a:t>tens of nanoseconds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/>
              <a:t>Conventional context retention techniques sequentially save/restore the context to/from an external SRAM before/after power-gating/un-gating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1600" dirty="0"/>
              <a:t>This process adds </a:t>
            </a:r>
            <a:r>
              <a:rPr lang="en-US" sz="1600" dirty="0">
                <a:solidFill>
                  <a:srgbClr val="FF0000"/>
                </a:solidFill>
              </a:rPr>
              <a:t>several microseconds </a:t>
            </a:r>
            <a:r>
              <a:rPr lang="en-US" sz="1600" dirty="0"/>
              <a:t>to the entry/exit latency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1600" dirty="0"/>
              <a:t>AgileWatts retains the context in place, completely </a:t>
            </a:r>
            <a:r>
              <a:rPr lang="en-US" sz="1600" dirty="0">
                <a:solidFill>
                  <a:srgbClr val="00B050"/>
                </a:solidFill>
              </a:rPr>
              <a:t>removing save/restore latency </a:t>
            </a:r>
            <a:r>
              <a:rPr lang="en-US" sz="1600" dirty="0"/>
              <a:t>overhead at a very small additional idle power cost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31D04-C9DA-6A66-CE9C-442C11AF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085" y="837947"/>
            <a:ext cx="4514848" cy="26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Core Idle Power State – Core C-states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1E76AF-1647-4E10-A457-947E2F163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901700"/>
            <a:ext cx="8868305" cy="5559169"/>
          </a:xfrm>
        </p:spPr>
        <p:txBody>
          <a:bodyPr>
            <a:normAutofit/>
          </a:bodyPr>
          <a:lstStyle/>
          <a:p>
            <a:r>
              <a:rPr lang="en-US" dirty="0"/>
              <a:t>Core C-states are </a:t>
            </a:r>
            <a:r>
              <a:rPr lang="en-US" dirty="0">
                <a:solidFill>
                  <a:schemeClr val="accent1"/>
                </a:solidFill>
              </a:rPr>
              <a:t>power saving states </a:t>
            </a:r>
            <a:r>
              <a:rPr lang="en-US" dirty="0"/>
              <a:t>enable the core to reduce its power consumption during idle periods</a:t>
            </a:r>
          </a:p>
          <a:p>
            <a:endParaRPr lang="en-US" dirty="0"/>
          </a:p>
          <a:p>
            <a:r>
              <a:rPr lang="en-US" dirty="0"/>
              <a:t>Intel’s Skylake architecture offers four main Core C-state: </a:t>
            </a:r>
          </a:p>
          <a:p>
            <a:pPr lvl="1">
              <a:buClr>
                <a:schemeClr val="tx1"/>
              </a:buClr>
            </a:pPr>
            <a:r>
              <a:rPr lang="en-US" sz="2800" dirty="0">
                <a:solidFill>
                  <a:schemeClr val="tx2"/>
                </a:solidFill>
              </a:rPr>
              <a:t>C0 - Active</a:t>
            </a:r>
          </a:p>
          <a:p>
            <a:pPr lvl="1">
              <a:buClr>
                <a:schemeClr val="tx1"/>
              </a:buClr>
            </a:pPr>
            <a:r>
              <a:rPr lang="en-US" sz="2800" dirty="0">
                <a:solidFill>
                  <a:schemeClr val="accent2"/>
                </a:solidFill>
              </a:rPr>
              <a:t>C1 – Shallow  </a:t>
            </a:r>
          </a:p>
          <a:p>
            <a:pPr lvl="1">
              <a:buClr>
                <a:schemeClr val="tx1"/>
              </a:buClr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C1E – Medium </a:t>
            </a:r>
          </a:p>
          <a:p>
            <a:pPr lvl="1">
              <a:buClr>
                <a:schemeClr val="tx1"/>
              </a:buClr>
            </a:pPr>
            <a:r>
              <a:rPr lang="en-US" sz="2800" dirty="0">
                <a:solidFill>
                  <a:schemeClr val="accent1"/>
                </a:solidFill>
              </a:rPr>
              <a:t>C6 - Deep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31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1. Units Fast Power-Gating </a:t>
            </a:r>
          </a:p>
        </p:txBody>
      </p: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2F8CC1EA-5533-402A-B5E0-CAFE1B590012}"/>
              </a:ext>
            </a:extLst>
          </p:cNvPr>
          <p:cNvSpPr txBox="1">
            <a:spLocks/>
          </p:cNvSpPr>
          <p:nvPr/>
        </p:nvSpPr>
        <p:spPr>
          <a:xfrm>
            <a:off x="84504" y="3502152"/>
            <a:ext cx="8974989" cy="293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accent6"/>
                </a:solidFill>
              </a:rPr>
              <a:t>Units Fast Power-Gating </a:t>
            </a:r>
            <a:r>
              <a:rPr lang="en-US" sz="2000" dirty="0"/>
              <a:t>is a low-latency power-gating (PG) architecture that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1600" dirty="0"/>
              <a:t>Shuts off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most of the core units </a:t>
            </a:r>
            <a:r>
              <a:rPr lang="en-US" sz="1600" dirty="0"/>
              <a:t>while retaining the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context in place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1600" dirty="0"/>
              <a:t>thus, enabling a transition latency of </a:t>
            </a:r>
            <a:r>
              <a:rPr lang="en-US" sz="1600" dirty="0">
                <a:solidFill>
                  <a:schemeClr val="accent5"/>
                </a:solidFill>
              </a:rPr>
              <a:t>tens of nanoseconds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 err="1"/>
              <a:t>AgileWatts</a:t>
            </a:r>
            <a:r>
              <a:rPr lang="en-US" sz="2000" dirty="0"/>
              <a:t> retains the CPU context </a:t>
            </a:r>
            <a:r>
              <a:rPr lang="en-US" sz="2000" dirty="0">
                <a:solidFill>
                  <a:schemeClr val="accent2"/>
                </a:solidFill>
              </a:rPr>
              <a:t>in place</a:t>
            </a:r>
            <a:r>
              <a:rPr lang="en-US" sz="2000" dirty="0"/>
              <a:t>, completely </a:t>
            </a:r>
            <a:r>
              <a:rPr lang="en-US" sz="2000" dirty="0">
                <a:solidFill>
                  <a:srgbClr val="00B050"/>
                </a:solidFill>
              </a:rPr>
              <a:t>removing save/restore latency </a:t>
            </a:r>
            <a:r>
              <a:rPr lang="en-US" sz="2000" dirty="0"/>
              <a:t>overhead at a very small additional idle power cost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31D04-C9DA-6A66-CE9C-442C11AF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085" y="837947"/>
            <a:ext cx="4514848" cy="26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0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84505" y="132335"/>
            <a:ext cx="9059500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2. Caches Coherency and Sleep Mode (I)</a:t>
            </a:r>
          </a:p>
        </p:txBody>
      </p: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2F8CC1EA-5533-402A-B5E0-CAFE1B590012}"/>
              </a:ext>
            </a:extLst>
          </p:cNvPr>
          <p:cNvSpPr txBox="1">
            <a:spLocks/>
          </p:cNvSpPr>
          <p:nvPr/>
        </p:nvSpPr>
        <p:spPr>
          <a:xfrm>
            <a:off x="84504" y="3502152"/>
            <a:ext cx="8974989" cy="293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To avoid the high latency to flush private caches to power-gate them, </a:t>
            </a:r>
            <a:r>
              <a:rPr lang="en-US" sz="2000" dirty="0" err="1"/>
              <a:t>AgileWatts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B050"/>
                </a:solidFill>
              </a:rPr>
              <a:t>keeps them power-ungated </a:t>
            </a:r>
            <a:r>
              <a:rPr lang="en-US" sz="2000" dirty="0"/>
              <a:t>when transitioning to C6A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This has two design implications: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AgileWatts needs to employ other power-saving techniques to </a:t>
            </a:r>
            <a:r>
              <a:rPr lang="en-US" sz="1600" dirty="0">
                <a:solidFill>
                  <a:schemeClr val="accent6"/>
                </a:solidFill>
              </a:rPr>
              <a:t>reduce the power of the caches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A core in C6A state still needs to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serve coherence requests </a:t>
            </a:r>
            <a:r>
              <a:rPr lang="en-US" sz="1600" dirty="0"/>
              <a:t>(i.e., snoops)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31D04-C9DA-6A66-CE9C-442C11AF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085" y="837947"/>
            <a:ext cx="4514848" cy="26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84505" y="132335"/>
            <a:ext cx="9059500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2. Cache Coherence and Sleep Mode (II)</a:t>
            </a:r>
          </a:p>
        </p:txBody>
      </p: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2F8CC1EA-5533-402A-B5E0-CAFE1B590012}"/>
              </a:ext>
            </a:extLst>
          </p:cNvPr>
          <p:cNvSpPr txBox="1">
            <a:spLocks/>
          </p:cNvSpPr>
          <p:nvPr/>
        </p:nvSpPr>
        <p:spPr>
          <a:xfrm>
            <a:off x="84504" y="3502152"/>
            <a:ext cx="8974989" cy="3081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AgileWatts employs two key techniques to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reduce the power consumption </a:t>
            </a:r>
            <a:r>
              <a:rPr lang="en-US" sz="2000" dirty="0"/>
              <a:t>of the power-ungated private cache domain: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sz="1800" dirty="0"/>
              <a:t>Unless a coherency request is being served, AgileWatts </a:t>
            </a:r>
            <a:r>
              <a:rPr lang="en-US" sz="1800" dirty="0">
                <a:solidFill>
                  <a:schemeClr val="accent6"/>
                </a:solidFill>
              </a:rPr>
              <a:t>keeps this domain clock-gated </a:t>
            </a:r>
            <a:r>
              <a:rPr lang="en-US" sz="1800" dirty="0"/>
              <a:t>to save its dynamic power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endParaRPr lang="en-US" sz="1800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eriod" startAt="2"/>
            </a:pPr>
            <a:r>
              <a:rPr lang="en-US" sz="1800" dirty="0"/>
              <a:t>AgileWatts leverages the </a:t>
            </a:r>
            <a:r>
              <a:rPr lang="en-US" sz="1800" dirty="0">
                <a:solidFill>
                  <a:schemeClr val="accent2"/>
                </a:solidFill>
              </a:rPr>
              <a:t>cache sleep-mode technique</a:t>
            </a:r>
            <a:r>
              <a:rPr lang="en-US" sz="1800" dirty="0"/>
              <a:t>, which adds sleep transistors to the SRAM array of private caches.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These sleep transistors </a:t>
            </a:r>
            <a:r>
              <a:rPr lang="en-US" sz="1600" dirty="0">
                <a:solidFill>
                  <a:srgbClr val="0066FF"/>
                </a:solidFill>
              </a:rPr>
              <a:t>reduce the SRAM array’s supply voltage </a:t>
            </a:r>
            <a:r>
              <a:rPr lang="en-US" sz="1600" dirty="0"/>
              <a:t>to the lowest level that can safely retain the SRAM content while significantly reducing leakage power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31D04-C9DA-6A66-CE9C-442C11AF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085" y="837947"/>
            <a:ext cx="4514848" cy="26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84505" y="132335"/>
            <a:ext cx="9059495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2. Caches Coherency and Sleep Mode (III)</a:t>
            </a:r>
          </a:p>
        </p:txBody>
      </p:sp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2F8CC1EA-5533-402A-B5E0-CAFE1B590012}"/>
              </a:ext>
            </a:extLst>
          </p:cNvPr>
          <p:cNvSpPr txBox="1">
            <a:spLocks/>
          </p:cNvSpPr>
          <p:nvPr/>
        </p:nvSpPr>
        <p:spPr>
          <a:xfrm>
            <a:off x="84504" y="3502152"/>
            <a:ext cx="8974989" cy="3081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Since private caches are not flushed when a core enters C6A, AgileWatts must allow the core to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respond to snoop requests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 err="1"/>
              <a:t>AgileWatts</a:t>
            </a:r>
            <a:r>
              <a:rPr lang="en-US" sz="2000" dirty="0"/>
              <a:t> keeps the logic required to handle cache snoops in the </a:t>
            </a:r>
            <a:r>
              <a:rPr lang="en-US" sz="2000" dirty="0">
                <a:solidFill>
                  <a:schemeClr val="accent6"/>
                </a:solidFill>
              </a:rPr>
              <a:t>power-ungated</a:t>
            </a:r>
            <a:r>
              <a:rPr lang="en-US" sz="2000" dirty="0"/>
              <a:t> (but clock-gated) domain together with the private caches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/>
              <a:t>As soon as this logic detects incoming snoop traffic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1600" dirty="0"/>
              <a:t>it temporarily </a:t>
            </a:r>
            <a:r>
              <a:rPr lang="en-US" sz="1600" dirty="0">
                <a:solidFill>
                  <a:schemeClr val="accent2"/>
                </a:solidFill>
              </a:rPr>
              <a:t>increases the SRAM array voltage</a:t>
            </a:r>
            <a:r>
              <a:rPr lang="en-US" sz="1600" dirty="0"/>
              <a:t> through the sleep transistors and reactivates the clock of the private caches for the time required to respond to snoop requests</a:t>
            </a:r>
            <a:endParaRPr lang="en-US" sz="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31D04-C9DA-6A66-CE9C-442C11AF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085" y="837947"/>
            <a:ext cx="4514848" cy="26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4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5FBFB-3E55-4A9C-A300-CD06B179E2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399"/>
          <a:stretch/>
        </p:blipFill>
        <p:spPr>
          <a:xfrm>
            <a:off x="2255520" y="862105"/>
            <a:ext cx="4356208" cy="2748055"/>
          </a:xfrm>
          <a:prstGeom prst="rect">
            <a:avLst/>
          </a:prstGeom>
        </p:spPr>
      </p:pic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Power Savings and Overhead at Varying Load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4" y="3760891"/>
            <a:ext cx="8873385" cy="28391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AgileWatts reduces the average power consumption by </a:t>
            </a:r>
            <a:r>
              <a:rPr lang="en-US" sz="2200" dirty="0">
                <a:solidFill>
                  <a:srgbClr val="0066FF"/>
                </a:solidFill>
              </a:rPr>
              <a:t>up to 38% </a:t>
            </a:r>
            <a:r>
              <a:rPr lang="en-US" sz="2200" dirty="0"/>
              <a:t>at low load, with </a:t>
            </a:r>
            <a:r>
              <a:rPr lang="en-US" sz="2200" dirty="0">
                <a:solidFill>
                  <a:schemeClr val="accent6"/>
                </a:solidFill>
              </a:rPr>
              <a:t>less than 1% impact </a:t>
            </a:r>
            <a:r>
              <a:rPr lang="en-US" sz="2200" dirty="0"/>
              <a:t>on both average and tail latency</a:t>
            </a:r>
          </a:p>
          <a:p>
            <a:pPr>
              <a:lnSpc>
                <a:spcPct val="100000"/>
              </a:lnSpc>
            </a:pPr>
            <a:endParaRPr lang="en-US" sz="2200" dirty="0"/>
          </a:p>
          <a:p>
            <a:pPr>
              <a:lnSpc>
                <a:spcPct val="100000"/>
              </a:lnSpc>
            </a:pPr>
            <a:r>
              <a:rPr lang="en-US" sz="2200" dirty="0"/>
              <a:t>At high load, AgileWatts still provides </a:t>
            </a:r>
            <a:r>
              <a:rPr lang="en-US" sz="2200" dirty="0">
                <a:solidFill>
                  <a:schemeClr val="accent1"/>
                </a:solidFill>
              </a:rPr>
              <a:t>10% power savings</a:t>
            </a:r>
            <a:r>
              <a:rPr lang="en-US" sz="2200" dirty="0"/>
              <a:t>, with less than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1.3% impact</a:t>
            </a:r>
            <a:r>
              <a:rPr lang="en-US" sz="2200" dirty="0"/>
              <a:t> on tail latency</a:t>
            </a:r>
          </a:p>
        </p:txBody>
      </p:sp>
    </p:spTree>
    <p:extLst>
      <p:ext uri="{BB962C8B-B14F-4D97-AF65-F5344CB8AC3E}">
        <p14:creationId xmlns:p14="http://schemas.microsoft.com/office/powerpoint/2010/main" val="136307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E876-0021-4493-BAB0-47B206A8A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Details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FDE8F-A7E0-4078-8ECE-FE93112E4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83078" cy="550978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Implementation and hardware cost 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Idle Power Analysis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C6A and C6AE Latency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Performance Penalty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Staggered Unit Wake-up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sv-SE" sz="2400" dirty="0"/>
              <a:t>Design Complexity and Effort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Power Savings and Overhead at Varying Load Levels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r>
              <a:rPr lang="en-US" sz="2400" dirty="0"/>
              <a:t>Analysis of Turbo Boost Performance Improvement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en-US" sz="2000" dirty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en-US" sz="2000" dirty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sv-SE" sz="2000" dirty="0"/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9128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5FBFB-3E55-4A9C-A300-CD06B179E2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49378" r="46676" b="5685"/>
          <a:stretch/>
        </p:blipFill>
        <p:spPr>
          <a:xfrm>
            <a:off x="2305050" y="862105"/>
            <a:ext cx="4533900" cy="2898786"/>
          </a:xfrm>
          <a:prstGeom prst="rect">
            <a:avLst/>
          </a:prstGeom>
        </p:spPr>
      </p:pic>
      <p:sp>
        <p:nvSpPr>
          <p:cNvPr id="119" name="Title 1">
            <a:extLst>
              <a:ext uri="{FF2B5EF4-FFF2-40B4-BE49-F238E27FC236}">
                <a16:creationId xmlns:a16="http://schemas.microsoft.com/office/drawing/2014/main" id="{ECA4B759-CEDD-4EA3-8849-8ACA9B69F97D}"/>
              </a:ext>
            </a:extLst>
          </p:cNvPr>
          <p:cNvSpPr txBox="1">
            <a:spLocks/>
          </p:cNvSpPr>
          <p:nvPr/>
        </p:nvSpPr>
        <p:spPr>
          <a:xfrm>
            <a:off x="169015" y="132335"/>
            <a:ext cx="8974989" cy="606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Power Savings and Overhead at Varying Load Levels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AFE4D-FD91-4486-A723-FC3E3C24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5" y="3884577"/>
            <a:ext cx="8875926" cy="28391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200" dirty="0"/>
              <a:t>Further analyzes of AgileWatts impact  on average response time is shown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We consider </a:t>
            </a:r>
            <a:r>
              <a:rPr lang="en-US" sz="2200" dirty="0">
                <a:solidFill>
                  <a:schemeClr val="accent6"/>
                </a:solidFill>
              </a:rPr>
              <a:t>end-to-end</a:t>
            </a:r>
            <a:r>
              <a:rPr lang="en-US" sz="2200" dirty="0"/>
              <a:t> (including network latency measured at 117us) and </a:t>
            </a:r>
            <a:r>
              <a:rPr lang="en-US" sz="2200" dirty="0">
                <a:solidFill>
                  <a:srgbClr val="7030A0"/>
                </a:solidFill>
              </a:rPr>
              <a:t>server-side</a:t>
            </a:r>
            <a:r>
              <a:rPr lang="en-US" sz="2200" dirty="0"/>
              <a:t> response time for two cases: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C00000"/>
                </a:solidFill>
              </a:rPr>
              <a:t>worst case</a:t>
            </a:r>
            <a:r>
              <a:rPr lang="en-US" sz="1800" dirty="0"/>
              <a:t>, where we assume a C-state transition for each query and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the </a:t>
            </a:r>
            <a:r>
              <a:rPr lang="en-US" sz="1800" dirty="0">
                <a:solidFill>
                  <a:srgbClr val="00B050"/>
                </a:solidFill>
              </a:rPr>
              <a:t>expected case</a:t>
            </a:r>
            <a:r>
              <a:rPr lang="en-US" sz="1800" dirty="0"/>
              <a:t>, with the actual C-state transitions observed in the baseline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As expected, the </a:t>
            </a:r>
            <a:r>
              <a:rPr lang="en-US" sz="2200" dirty="0">
                <a:solidFill>
                  <a:schemeClr val="accent1"/>
                </a:solidFill>
              </a:rPr>
              <a:t>gap between the worst and the expected </a:t>
            </a:r>
            <a:r>
              <a:rPr lang="en-US" sz="2200" dirty="0"/>
              <a:t>case is larger at high load, 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since multiple queries are serviced within the same active period.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We observe that the degradation of the end-to-end response time (i.e., by client) is negligible because the (non-changing) </a:t>
            </a:r>
            <a:r>
              <a:rPr lang="en-US" sz="2200" dirty="0">
                <a:solidFill>
                  <a:srgbClr val="0066FF"/>
                </a:solidFill>
              </a:rPr>
              <a:t>network latency dominates </a:t>
            </a:r>
            <a:r>
              <a:rPr lang="en-US" sz="2200" dirty="0"/>
              <a:t>the overall response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3FF72E-C7C9-69F3-6EFA-859DEC3BA01D}"/>
              </a:ext>
            </a:extLst>
          </p:cNvPr>
          <p:cNvGrpSpPr/>
          <p:nvPr/>
        </p:nvGrpSpPr>
        <p:grpSpPr>
          <a:xfrm>
            <a:off x="103241" y="944600"/>
            <a:ext cx="9040759" cy="5572499"/>
            <a:chOff x="-1131549" y="2749557"/>
            <a:chExt cx="9040759" cy="55109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CF7B2E-A834-7C4E-5103-31CFAA54D82E}"/>
                </a:ext>
              </a:extLst>
            </p:cNvPr>
            <p:cNvSpPr/>
            <p:nvPr/>
          </p:nvSpPr>
          <p:spPr>
            <a:xfrm>
              <a:off x="-1131549" y="2749557"/>
              <a:ext cx="9040759" cy="5510948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8BA88E-F121-0474-B7CE-C367C8011C9D}"/>
                </a:ext>
              </a:extLst>
            </p:cNvPr>
            <p:cNvSpPr txBox="1"/>
            <p:nvPr/>
          </p:nvSpPr>
          <p:spPr>
            <a:xfrm>
              <a:off x="-416380" y="4868653"/>
              <a:ext cx="7676197" cy="19294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3975"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/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200" b="1" dirty="0">
                  <a:solidFill>
                    <a:schemeClr val="tx1"/>
                  </a:solidFill>
                </a:rPr>
                <a:t>AgileWatts significantly </a:t>
              </a:r>
              <a:r>
                <a:rPr lang="en-US" sz="2200" b="1" dirty="0">
                  <a:solidFill>
                    <a:srgbClr val="0066FF"/>
                  </a:solidFill>
                </a:rPr>
                <a:t>improves core average power consumption </a:t>
              </a:r>
              <a:r>
                <a:rPr lang="en-US" sz="2200" b="1" dirty="0">
                  <a:solidFill>
                    <a:schemeClr val="tx1"/>
                  </a:solidFill>
                </a:rPr>
                <a:t>of the Memcached service across load levels with </a:t>
              </a:r>
              <a:r>
                <a:rPr lang="en-US" sz="2200" b="1" dirty="0">
                  <a:solidFill>
                    <a:schemeClr val="accent6"/>
                  </a:solidFill>
                </a:rPr>
                <a:t>minimal performance overhead </a:t>
              </a:r>
              <a:r>
                <a:rPr lang="en-US" sz="2200" b="1" dirty="0">
                  <a:solidFill>
                    <a:schemeClr val="tx1"/>
                  </a:solidFill>
                </a:rPr>
                <a:t>over the baseline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1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>
            <a:extLst>
              <a:ext uri="{FF2B5EF4-FFF2-40B4-BE49-F238E27FC236}">
                <a16:creationId xmlns:a16="http://schemas.microsoft.com/office/drawing/2014/main" id="{561771F6-AC1A-4ECA-54FE-A557DB405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C0 (Active)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EFB424-5B8F-D5CF-CFCE-905698F1CCD5}"/>
              </a:ext>
            </a:extLst>
          </p:cNvPr>
          <p:cNvSpPr/>
          <p:nvPr/>
        </p:nvSpPr>
        <p:spPr>
          <a:xfrm>
            <a:off x="8007350" y="1371600"/>
            <a:ext cx="355600" cy="35139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75096"/>
            <a:ext cx="1597025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189015" y="2836068"/>
            <a:ext cx="612775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76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612775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5" name="Table 103">
            <a:extLst>
              <a:ext uri="{FF2B5EF4-FFF2-40B4-BE49-F238E27FC236}">
                <a16:creationId xmlns:a16="http://schemas.microsoft.com/office/drawing/2014/main" id="{739067DF-F223-8EEB-BDF2-7FA197BCC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93547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2"/>
                          </a:solidFill>
                        </a:rPr>
                        <a:t>C0</a:t>
                      </a:r>
                      <a:endParaRPr lang="LID4096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Running</a:t>
                      </a:r>
                      <a:endParaRPr lang="LID4096" sz="2000" b="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Coherent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Nominal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Maintained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  <p:sp>
        <p:nvSpPr>
          <p:cNvPr id="114" name="Speech Bubble: Rectangle with Corners Rounded 113">
            <a:extLst>
              <a:ext uri="{FF2B5EF4-FFF2-40B4-BE49-F238E27FC236}">
                <a16:creationId xmlns:a16="http://schemas.microsoft.com/office/drawing/2014/main" id="{C4732067-CBC5-D1B4-4652-99D1A1AC324C}"/>
              </a:ext>
            </a:extLst>
          </p:cNvPr>
          <p:cNvSpPr/>
          <p:nvPr/>
        </p:nvSpPr>
        <p:spPr>
          <a:xfrm>
            <a:off x="7428284" y="4098294"/>
            <a:ext cx="1597021" cy="537206"/>
          </a:xfrm>
          <a:prstGeom prst="wedgeRoundRectCallout">
            <a:avLst>
              <a:gd name="adj1" fmla="val -82071"/>
              <a:gd name="adj2" fmla="val -18811"/>
              <a:gd name="adj3" fmla="val 16667"/>
            </a:avLst>
          </a:prstGeom>
          <a:ln>
            <a:solidFill>
              <a:srgbClr val="00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Clock Generator</a:t>
            </a:r>
            <a:endParaRPr lang="LID4096" dirty="0"/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762FE521-C6EA-5984-1985-066BEBAC3871}"/>
              </a:ext>
            </a:extLst>
          </p:cNvPr>
          <p:cNvSpPr/>
          <p:nvPr/>
        </p:nvSpPr>
        <p:spPr>
          <a:xfrm>
            <a:off x="5549900" y="4998186"/>
            <a:ext cx="1878384" cy="335019"/>
          </a:xfrm>
          <a:prstGeom prst="wedgeRoundRectCallout">
            <a:avLst>
              <a:gd name="adj1" fmla="val 2684"/>
              <a:gd name="adj2" fmla="val -130833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Voltage Regulator</a:t>
            </a:r>
            <a:endParaRPr lang="LID4096" dirty="0"/>
          </a:p>
        </p:txBody>
      </p:sp>
      <p:sp>
        <p:nvSpPr>
          <p:cNvPr id="118" name="Speech Bubble: Rectangle with Corners Rounded 117">
            <a:extLst>
              <a:ext uri="{FF2B5EF4-FFF2-40B4-BE49-F238E27FC236}">
                <a16:creationId xmlns:a16="http://schemas.microsoft.com/office/drawing/2014/main" id="{392CECF3-F310-F18B-2456-4075BEF2FB34}"/>
              </a:ext>
            </a:extLst>
          </p:cNvPr>
          <p:cNvSpPr/>
          <p:nvPr/>
        </p:nvSpPr>
        <p:spPr>
          <a:xfrm>
            <a:off x="7524750" y="4998186"/>
            <a:ext cx="1500555" cy="335019"/>
          </a:xfrm>
          <a:prstGeom prst="wedgeRoundRectCallout">
            <a:avLst>
              <a:gd name="adj1" fmla="val -5493"/>
              <a:gd name="adj2" fmla="val -125147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Voltage Level</a:t>
            </a:r>
            <a:endParaRPr lang="LID4096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A07ED27-A07E-730D-73E4-2255316CB7A7}"/>
              </a:ext>
            </a:extLst>
          </p:cNvPr>
          <p:cNvCxnSpPr>
            <a:cxnSpLocks/>
          </p:cNvCxnSpPr>
          <p:nvPr/>
        </p:nvCxnSpPr>
        <p:spPr>
          <a:xfrm>
            <a:off x="4052875" y="2571273"/>
            <a:ext cx="463245" cy="0"/>
          </a:xfrm>
          <a:prstGeom prst="line">
            <a:avLst/>
          </a:prstGeom>
          <a:noFill/>
          <a:ln w="57150">
            <a:solidFill>
              <a:srgbClr val="008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DDEBEA98-45EB-73FE-F0DA-480BCC029A73}"/>
              </a:ext>
            </a:extLst>
          </p:cNvPr>
          <p:cNvCxnSpPr>
            <a:cxnSpLocks/>
          </p:cNvCxnSpPr>
          <p:nvPr/>
        </p:nvCxnSpPr>
        <p:spPr>
          <a:xfrm>
            <a:off x="6801790" y="3180873"/>
            <a:ext cx="370676" cy="0"/>
          </a:xfrm>
          <a:prstGeom prst="line">
            <a:avLst/>
          </a:prstGeom>
          <a:noFill/>
          <a:ln w="57150">
            <a:solidFill>
              <a:srgbClr val="008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FCE6310-47BE-9A85-2953-799A87682CE9}"/>
              </a:ext>
            </a:extLst>
          </p:cNvPr>
          <p:cNvCxnSpPr>
            <a:cxnSpLocks/>
          </p:cNvCxnSpPr>
          <p:nvPr/>
        </p:nvCxnSpPr>
        <p:spPr>
          <a:xfrm>
            <a:off x="5689270" y="2606833"/>
            <a:ext cx="370676" cy="0"/>
          </a:xfrm>
          <a:prstGeom prst="line">
            <a:avLst/>
          </a:prstGeom>
          <a:noFill/>
          <a:ln w="57150">
            <a:solidFill>
              <a:srgbClr val="008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40B73ED4-1B50-1FFE-0C34-1F4798F4677F}"/>
              </a:ext>
            </a:extLst>
          </p:cNvPr>
          <p:cNvCxnSpPr>
            <a:cxnSpLocks/>
          </p:cNvCxnSpPr>
          <p:nvPr/>
        </p:nvCxnSpPr>
        <p:spPr>
          <a:xfrm>
            <a:off x="5363515" y="3993673"/>
            <a:ext cx="463245" cy="0"/>
          </a:xfrm>
          <a:prstGeom prst="line">
            <a:avLst/>
          </a:prstGeom>
          <a:noFill/>
          <a:ln w="57150">
            <a:solidFill>
              <a:srgbClr val="008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040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1" grpId="0" animBg="1"/>
      <p:bldP spid="65" grpId="0" animBg="1"/>
      <p:bldP spid="101" grpId="0" animBg="1"/>
      <p:bldP spid="114" grpId="0" animBg="1"/>
      <p:bldP spid="115" grpId="0" animBg="1"/>
      <p:bldP spid="1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239336-B858-8794-F9B6-E5F7BF5D4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C1 (Shallow) Core C-states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EFB424-5B8F-D5CF-CFCE-905698F1CCD5}"/>
              </a:ext>
            </a:extLst>
          </p:cNvPr>
          <p:cNvSpPr/>
          <p:nvPr/>
        </p:nvSpPr>
        <p:spPr>
          <a:xfrm>
            <a:off x="8007350" y="1371600"/>
            <a:ext cx="355600" cy="35139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75096"/>
            <a:ext cx="1566862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530383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2"/>
                          </a:solidFill>
                        </a:rPr>
                        <a:t>C1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  <a:latin typeface="+mn-lt"/>
                          <a:ea typeface="+mn-ea"/>
                          <a:cs typeface="+mn-cs"/>
                        </a:rPr>
                        <a:t>Most Stopped</a:t>
                      </a:r>
                      <a:endParaRPr lang="LID4096" sz="2000" b="1" u="none" strike="noStrike" kern="1200" baseline="0" dirty="0">
                        <a:solidFill>
                          <a:srgbClr val="FF00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B050"/>
                          </a:solidFill>
                        </a:rPr>
                        <a:t>Coherent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Nominal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Maintained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4912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F7A90A-A9C3-8BFC-F79B-7D9EBE31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C1E (Medium)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EFB424-5B8F-D5CF-CFCE-905698F1CCD5}"/>
              </a:ext>
            </a:extLst>
          </p:cNvPr>
          <p:cNvSpPr/>
          <p:nvPr/>
        </p:nvSpPr>
        <p:spPr>
          <a:xfrm>
            <a:off x="8007350" y="3321050"/>
            <a:ext cx="355600" cy="156451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59856"/>
            <a:ext cx="1566862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651520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C1E</a:t>
                      </a:r>
                      <a:endParaRPr lang="LID4096" sz="2000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Most Stopped</a:t>
                      </a:r>
                      <a:endParaRPr lang="LID4096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B050"/>
                          </a:solidFill>
                        </a:rPr>
                        <a:t>Coherent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Min V/F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Maintained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1440243-7B4B-F207-DC4F-8FF2BFEBE69E}"/>
              </a:ext>
            </a:extLst>
          </p:cNvPr>
          <p:cNvSpPr txBox="1"/>
          <p:nvPr/>
        </p:nvSpPr>
        <p:spPr>
          <a:xfrm>
            <a:off x="7455830" y="2020636"/>
            <a:ext cx="158432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B0F0"/>
                </a:solidFill>
              </a:rPr>
              <a:t>Transition to Minimum Voltage/</a:t>
            </a:r>
          </a:p>
          <a:p>
            <a:pPr algn="ctr"/>
            <a:r>
              <a:rPr lang="en-US" sz="1800" b="1" dirty="0">
                <a:solidFill>
                  <a:srgbClr val="00B0F0"/>
                </a:solidFill>
              </a:rPr>
              <a:t>Frequency</a:t>
            </a:r>
            <a:endParaRPr lang="LID4096" sz="1800" b="1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834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E0727B-47B0-04D0-6366-963D4CC8C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C6 (Deep)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EFB424-5B8F-D5CF-CFCE-905698F1CCD5}"/>
              </a:ext>
            </a:extLst>
          </p:cNvPr>
          <p:cNvSpPr/>
          <p:nvPr/>
        </p:nvSpPr>
        <p:spPr>
          <a:xfrm>
            <a:off x="8007350" y="1371600"/>
            <a:ext cx="355600" cy="35139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59856"/>
            <a:ext cx="1566862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987781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</a:rPr>
                        <a:t>C6</a:t>
                      </a:r>
                      <a:endParaRPr lang="LID4096" sz="20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Running</a:t>
                      </a:r>
                      <a:endParaRPr lang="LID4096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 kern="1200" baseline="0" dirty="0">
                          <a:solidFill>
                            <a:srgbClr val="008B95"/>
                          </a:solidFill>
                          <a:latin typeface="+mn-lt"/>
                          <a:ea typeface="+mn-ea"/>
                          <a:cs typeface="+mn-cs"/>
                        </a:rPr>
                        <a:t>Flushed</a:t>
                      </a:r>
                      <a:endParaRPr lang="LID4096" sz="2000" b="0" u="none" strike="noStrike" kern="1200" baseline="0" dirty="0">
                        <a:solidFill>
                          <a:srgbClr val="008B9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Nominal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Maintained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  <p:sp>
        <p:nvSpPr>
          <p:cNvPr id="4" name="Arrow: Bent 3">
            <a:extLst>
              <a:ext uri="{FF2B5EF4-FFF2-40B4-BE49-F238E27FC236}">
                <a16:creationId xmlns:a16="http://schemas.microsoft.com/office/drawing/2014/main" id="{2AF05434-1C9C-264E-1CE8-224E15F8621B}"/>
              </a:ext>
            </a:extLst>
          </p:cNvPr>
          <p:cNvSpPr/>
          <p:nvPr/>
        </p:nvSpPr>
        <p:spPr>
          <a:xfrm rot="16200000" flipV="1">
            <a:off x="4161409" y="1562328"/>
            <a:ext cx="1294213" cy="592471"/>
          </a:xfrm>
          <a:prstGeom prst="bentArrow">
            <a:avLst/>
          </a:prstGeom>
          <a:solidFill>
            <a:srgbClr val="008B95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9A60E-06B3-BA18-E06C-26D31FBD8E7B}"/>
              </a:ext>
            </a:extLst>
          </p:cNvPr>
          <p:cNvSpPr/>
          <p:nvPr/>
        </p:nvSpPr>
        <p:spPr>
          <a:xfrm>
            <a:off x="1990408" y="909935"/>
            <a:ext cx="3034611" cy="301523"/>
          </a:xfrm>
          <a:prstGeom prst="rect">
            <a:avLst/>
          </a:prstGeom>
          <a:solidFill>
            <a:srgbClr val="008B95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5A2F2-E5BD-855E-CD82-11A74A10C301}"/>
              </a:ext>
            </a:extLst>
          </p:cNvPr>
          <p:cNvSpPr txBox="1"/>
          <p:nvPr/>
        </p:nvSpPr>
        <p:spPr>
          <a:xfrm>
            <a:off x="172846" y="1158513"/>
            <a:ext cx="1627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B95"/>
                </a:solidFill>
              </a:rPr>
              <a:t>Flush L1/L2</a:t>
            </a:r>
          </a:p>
          <a:p>
            <a:pPr algn="ctr"/>
            <a:r>
              <a:rPr lang="en-US" sz="2400" b="1" dirty="0">
                <a:solidFill>
                  <a:srgbClr val="008B95"/>
                </a:solidFill>
              </a:rPr>
              <a:t> Caches</a:t>
            </a:r>
            <a:endParaRPr lang="LID4096" b="1" dirty="0">
              <a:solidFill>
                <a:srgbClr val="008B9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466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C8A79C-7AAC-DFBA-40E9-27F2040F6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734" y="865065"/>
            <a:ext cx="5543550" cy="4018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5" y="132335"/>
            <a:ext cx="8974989" cy="60608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C6 (Deep) Core C-state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1C0873-6538-4C34-F3F5-1AC7D24413AA}"/>
              </a:ext>
            </a:extLst>
          </p:cNvPr>
          <p:cNvSpPr/>
          <p:nvPr/>
        </p:nvSpPr>
        <p:spPr>
          <a:xfrm>
            <a:off x="7989570" y="1371600"/>
            <a:ext cx="391160" cy="351396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1EE0AA-7B67-2DB3-3618-35F5E8B383E3}"/>
              </a:ext>
            </a:extLst>
          </p:cNvPr>
          <p:cNvSpPr txBox="1"/>
          <p:nvPr/>
        </p:nvSpPr>
        <p:spPr>
          <a:xfrm>
            <a:off x="7658524" y="909935"/>
            <a:ext cx="114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</a:rPr>
              <a:t>Voltage</a:t>
            </a:r>
            <a:endParaRPr lang="LID4096" b="1" dirty="0">
              <a:solidFill>
                <a:srgbClr val="00B0F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AEFB424-5B8F-D5CF-CFCE-905698F1CCD5}"/>
              </a:ext>
            </a:extLst>
          </p:cNvPr>
          <p:cNvSpPr/>
          <p:nvPr/>
        </p:nvSpPr>
        <p:spPr>
          <a:xfrm>
            <a:off x="8007350" y="1371600"/>
            <a:ext cx="355600" cy="35139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33BFCF-CCA6-9FF2-EA80-5F9A1658E8BF}"/>
              </a:ext>
            </a:extLst>
          </p:cNvPr>
          <p:cNvSpPr/>
          <p:nvPr/>
        </p:nvSpPr>
        <p:spPr>
          <a:xfrm>
            <a:off x="6298552" y="4101128"/>
            <a:ext cx="615950" cy="26887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029264-7CC9-5FB8-43AE-69D534EF7858}"/>
              </a:ext>
            </a:extLst>
          </p:cNvPr>
          <p:cNvCxnSpPr>
            <a:cxnSpLocks/>
            <a:stCxn id="65" idx="1"/>
          </p:cNvCxnSpPr>
          <p:nvPr/>
        </p:nvCxnSpPr>
        <p:spPr>
          <a:xfrm flipH="1">
            <a:off x="6158852" y="4235564"/>
            <a:ext cx="13970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0D0BE9-1913-6BC7-855A-0D3937E0FED9}"/>
              </a:ext>
            </a:extLst>
          </p:cNvPr>
          <p:cNvCxnSpPr>
            <a:cxnSpLocks/>
          </p:cNvCxnSpPr>
          <p:nvPr/>
        </p:nvCxnSpPr>
        <p:spPr>
          <a:xfrm flipV="1">
            <a:off x="6189015" y="2388393"/>
            <a:ext cx="0" cy="187671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069BB13-0DA8-3F0A-9DDA-B37820EEE199}"/>
              </a:ext>
            </a:extLst>
          </p:cNvPr>
          <p:cNvCxnSpPr>
            <a:cxnSpLocks/>
          </p:cNvCxnSpPr>
          <p:nvPr/>
        </p:nvCxnSpPr>
        <p:spPr>
          <a:xfrm>
            <a:off x="5363515" y="2388393"/>
            <a:ext cx="852487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6A7604E-858E-66E7-6172-A0EAB62E0994}"/>
              </a:ext>
            </a:extLst>
          </p:cNvPr>
          <p:cNvCxnSpPr>
            <a:cxnSpLocks/>
          </p:cNvCxnSpPr>
          <p:nvPr/>
        </p:nvCxnSpPr>
        <p:spPr>
          <a:xfrm>
            <a:off x="4591990" y="2659856"/>
            <a:ext cx="1566862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3708F8-51BE-095B-B848-AE8E87AFC682}"/>
              </a:ext>
            </a:extLst>
          </p:cNvPr>
          <p:cNvCxnSpPr>
            <a:cxnSpLocks/>
          </p:cNvCxnSpPr>
          <p:nvPr/>
        </p:nvCxnSpPr>
        <p:spPr>
          <a:xfrm>
            <a:off x="6216002" y="2836068"/>
            <a:ext cx="585788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C307D-81C8-4A4E-FBBB-A07E4AC43EEB}"/>
              </a:ext>
            </a:extLst>
          </p:cNvPr>
          <p:cNvCxnSpPr>
            <a:cxnSpLocks/>
          </p:cNvCxnSpPr>
          <p:nvPr/>
        </p:nvCxnSpPr>
        <p:spPr>
          <a:xfrm>
            <a:off x="2139302" y="3274219"/>
            <a:ext cx="4019550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C6AF90-F985-0CD7-78F2-6BC38230AD5A}"/>
              </a:ext>
            </a:extLst>
          </p:cNvPr>
          <p:cNvCxnSpPr>
            <a:cxnSpLocks/>
          </p:cNvCxnSpPr>
          <p:nvPr/>
        </p:nvCxnSpPr>
        <p:spPr>
          <a:xfrm>
            <a:off x="3585514" y="3274219"/>
            <a:ext cx="0" cy="226219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86A641-1729-C5B0-444D-52E1425B85B7}"/>
              </a:ext>
            </a:extLst>
          </p:cNvPr>
          <p:cNvCxnSpPr>
            <a:cxnSpLocks/>
          </p:cNvCxnSpPr>
          <p:nvPr/>
        </p:nvCxnSpPr>
        <p:spPr>
          <a:xfrm>
            <a:off x="2766372" y="2352675"/>
            <a:ext cx="0" cy="9215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72641D8-578D-28A5-AF60-D4873EF74C9B}"/>
              </a:ext>
            </a:extLst>
          </p:cNvPr>
          <p:cNvCxnSpPr>
            <a:cxnSpLocks/>
          </p:cNvCxnSpPr>
          <p:nvPr/>
        </p:nvCxnSpPr>
        <p:spPr>
          <a:xfrm>
            <a:off x="2139302" y="3247194"/>
            <a:ext cx="0" cy="1013698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7AC797F-53D0-DE57-5BC8-08A608B3A620}"/>
              </a:ext>
            </a:extLst>
          </p:cNvPr>
          <p:cNvCxnSpPr>
            <a:cxnSpLocks/>
          </p:cNvCxnSpPr>
          <p:nvPr/>
        </p:nvCxnSpPr>
        <p:spPr>
          <a:xfrm>
            <a:off x="4538014" y="3247194"/>
            <a:ext cx="0" cy="5199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B705E2-8678-2160-382A-5C2E8F981A9A}"/>
              </a:ext>
            </a:extLst>
          </p:cNvPr>
          <p:cNvCxnSpPr>
            <a:cxnSpLocks/>
          </p:cNvCxnSpPr>
          <p:nvPr/>
        </p:nvCxnSpPr>
        <p:spPr>
          <a:xfrm>
            <a:off x="5604814" y="3247194"/>
            <a:ext cx="0" cy="519944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64A44C-BBFD-41F6-1205-C5056B011DF2}"/>
              </a:ext>
            </a:extLst>
          </p:cNvPr>
          <p:cNvCxnSpPr>
            <a:cxnSpLocks/>
          </p:cNvCxnSpPr>
          <p:nvPr/>
        </p:nvCxnSpPr>
        <p:spPr>
          <a:xfrm>
            <a:off x="5104752" y="3025738"/>
            <a:ext cx="0" cy="226219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FC49D13-D237-8754-CBA6-565FA4BE1DC8}"/>
              </a:ext>
            </a:extLst>
          </p:cNvPr>
          <p:cNvCxnSpPr>
            <a:cxnSpLocks/>
          </p:cNvCxnSpPr>
          <p:nvPr/>
        </p:nvCxnSpPr>
        <p:spPr>
          <a:xfrm>
            <a:off x="5604814" y="3018593"/>
            <a:ext cx="554038" cy="0"/>
          </a:xfrm>
          <a:prstGeom prst="lin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044467-B865-2720-2718-4D3234CFC5A3}"/>
              </a:ext>
            </a:extLst>
          </p:cNvPr>
          <p:cNvSpPr/>
          <p:nvPr/>
        </p:nvSpPr>
        <p:spPr>
          <a:xfrm>
            <a:off x="6292356" y="4435936"/>
            <a:ext cx="615950" cy="26887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aphicFrame>
        <p:nvGraphicFramePr>
          <p:cNvPr id="103" name="Table 103">
            <a:extLst>
              <a:ext uri="{FF2B5EF4-FFF2-40B4-BE49-F238E27FC236}">
                <a16:creationId xmlns:a16="http://schemas.microsoft.com/office/drawing/2014/main" id="{E349BCF0-A30A-F4CE-1EFC-7190E2FFF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118093"/>
              </p:ext>
            </p:extLst>
          </p:nvPr>
        </p:nvGraphicFramePr>
        <p:xfrm>
          <a:off x="169015" y="5415763"/>
          <a:ext cx="8728032" cy="792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58135">
                  <a:extLst>
                    <a:ext uri="{9D8B030D-6E8A-4147-A177-3AD203B41FA5}">
                      <a16:colId xmlns:a16="http://schemas.microsoft.com/office/drawing/2014/main" val="3372504312"/>
                    </a:ext>
                  </a:extLst>
                </a:gridCol>
                <a:gridCol w="1751209">
                  <a:extLst>
                    <a:ext uri="{9D8B030D-6E8A-4147-A177-3AD203B41FA5}">
                      <a16:colId xmlns:a16="http://schemas.microsoft.com/office/drawing/2014/main" val="3014073413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075057215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173636708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2489533696"/>
                    </a:ext>
                  </a:extLst>
                </a:gridCol>
                <a:gridCol w="1454672">
                  <a:extLst>
                    <a:ext uri="{9D8B030D-6E8A-4147-A177-3AD203B41FA5}">
                      <a16:colId xmlns:a16="http://schemas.microsoft.com/office/drawing/2014/main" val="316853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tx1"/>
                          </a:solidFill>
                        </a:rPr>
                        <a:t>C-State</a:t>
                      </a:r>
                      <a:endParaRPr lang="LID4096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FF0066"/>
                          </a:solidFill>
                        </a:rPr>
                        <a:t>Clocks</a:t>
                      </a:r>
                      <a:endParaRPr lang="LID4096" sz="2000" b="1" dirty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</a:rPr>
                        <a:t>ADPLL</a:t>
                      </a:r>
                      <a:endParaRPr lang="LID4096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8B95"/>
                          </a:solidFill>
                        </a:rPr>
                        <a:t>L1/L2 Cache</a:t>
                      </a:r>
                      <a:endParaRPr lang="LID4096" sz="2000" b="1" dirty="0">
                        <a:solidFill>
                          <a:srgbClr val="008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rgbClr val="00B0F0"/>
                          </a:solidFill>
                        </a:rPr>
                        <a:t>Voltage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</a:rPr>
                        <a:t>Context</a:t>
                      </a:r>
                      <a:endParaRPr lang="LID4096" sz="20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72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1"/>
                          </a:solidFill>
                        </a:rPr>
                        <a:t>C6</a:t>
                      </a:r>
                      <a:endParaRPr lang="LID4096" sz="20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Running</a:t>
                      </a:r>
                      <a:endParaRPr lang="LID4096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kern="1200" baseline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On</a:t>
                      </a:r>
                      <a:endParaRPr lang="LID4096" sz="20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Flushed</a:t>
                      </a:r>
                      <a:endParaRPr lang="LID4096" sz="2000" b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B050"/>
                          </a:solidFill>
                        </a:rPr>
                        <a:t>Nominal</a:t>
                      </a:r>
                      <a:endParaRPr lang="LID4096" sz="20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strike="noStrike" kern="1200" baseline="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S/R SRAM</a:t>
                      </a:r>
                      <a:endParaRPr lang="LID4096" sz="2000" b="1" u="none" strike="noStrike" kern="1200" baseline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46956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06B7FF0-A0FF-9733-FFCC-C961833234A5}"/>
              </a:ext>
            </a:extLst>
          </p:cNvPr>
          <p:cNvSpPr/>
          <p:nvPr/>
        </p:nvSpPr>
        <p:spPr>
          <a:xfrm>
            <a:off x="557443" y="2725387"/>
            <a:ext cx="1042696" cy="9691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Save/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Restore SRAM</a:t>
            </a:r>
            <a:endParaRPr lang="LID4096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60AED-5AE1-3BAF-5B4B-3DBBCDD897F3}"/>
              </a:ext>
            </a:extLst>
          </p:cNvPr>
          <p:cNvSpPr txBox="1"/>
          <p:nvPr/>
        </p:nvSpPr>
        <p:spPr>
          <a:xfrm>
            <a:off x="182420" y="1427259"/>
            <a:ext cx="1690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Save Core’s 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Context to 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S/R SRAM</a:t>
            </a:r>
            <a:endParaRPr lang="LID4096" b="1" dirty="0">
              <a:solidFill>
                <a:schemeClr val="accent2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7C4161D-AFE3-2460-4A01-A311FBF5757A}"/>
              </a:ext>
            </a:extLst>
          </p:cNvPr>
          <p:cNvSpPr/>
          <p:nvPr/>
        </p:nvSpPr>
        <p:spPr>
          <a:xfrm rot="10800000">
            <a:off x="1578015" y="3360961"/>
            <a:ext cx="4380757" cy="33876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3EF9929-BEF8-F42D-5611-72F6497E24E3}"/>
              </a:ext>
            </a:extLst>
          </p:cNvPr>
          <p:cNvSpPr/>
          <p:nvPr/>
        </p:nvSpPr>
        <p:spPr>
          <a:xfrm rot="10800000">
            <a:off x="1576907" y="2759154"/>
            <a:ext cx="4380757" cy="33876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41B5CB-30DE-5EFA-7AEF-EF9970C5EB97}"/>
              </a:ext>
            </a:extLst>
          </p:cNvPr>
          <p:cNvSpPr/>
          <p:nvPr/>
        </p:nvSpPr>
        <p:spPr>
          <a:xfrm>
            <a:off x="1990408" y="909935"/>
            <a:ext cx="3034611" cy="301523"/>
          </a:xfrm>
          <a:prstGeom prst="rect">
            <a:avLst/>
          </a:prstGeom>
          <a:solidFill>
            <a:srgbClr val="008B95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361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3|4.3|8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7132</TotalTime>
  <Words>7464</Words>
  <Application>Microsoft Macintosh PowerPoint</Application>
  <PresentationFormat>On-screen Show (4:3)</PresentationFormat>
  <Paragraphs>890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Calibri</vt:lpstr>
      <vt:lpstr>Segoe UI</vt:lpstr>
      <vt:lpstr>Calibri Light</vt:lpstr>
      <vt:lpstr>Cambria</vt:lpstr>
      <vt:lpstr>Arial</vt:lpstr>
      <vt:lpstr>Office Theme</vt:lpstr>
      <vt:lpstr>1_Office Theme</vt:lpstr>
      <vt:lpstr>PowerPoint Presentation</vt:lpstr>
      <vt:lpstr>Motivation </vt:lpstr>
      <vt:lpstr>PowerPoint Presentation</vt:lpstr>
      <vt:lpstr>Core Idle Power State – Core C-states</vt:lpstr>
      <vt:lpstr>C0 (Active) Core C-state</vt:lpstr>
      <vt:lpstr>C1 (Shallow) Core C-states</vt:lpstr>
      <vt:lpstr>C1E (Medium) Core C-state</vt:lpstr>
      <vt:lpstr>C6 (Deep) Core C-state</vt:lpstr>
      <vt:lpstr>C6 (Deep) Core C-state</vt:lpstr>
      <vt:lpstr>C6 (Deep) Core C-state</vt:lpstr>
      <vt:lpstr>C6 (Deep) Core C-state</vt:lpstr>
      <vt:lpstr>C-states Power/Latency Tradeoff</vt:lpstr>
      <vt:lpstr>PowerPoint Presentation</vt:lpstr>
      <vt:lpstr>C6A (Deep &amp; Agile) Core C-state</vt:lpstr>
      <vt:lpstr>C6A (Deep &amp; Agile) Core C-state</vt:lpstr>
      <vt:lpstr>C6A (Deep &amp; Agile) Core C-state</vt:lpstr>
      <vt:lpstr>C6A (Deep &amp; Agile) Core C-state</vt:lpstr>
      <vt:lpstr>Evaluation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Details in the Paper</vt:lpstr>
      <vt:lpstr>Conclusion</vt:lpstr>
      <vt:lpstr>PowerPoint Presentation</vt:lpstr>
      <vt:lpstr>Power-gating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Core C6 C-state Entry and Exit Flow</vt:lpstr>
      <vt:lpstr>Conclusion</vt:lpstr>
      <vt:lpstr>Core Idle Power State – Core C-states</vt:lpstr>
      <vt:lpstr>Motivation (II) </vt:lpstr>
      <vt:lpstr>Core C1 C-state Entry and Exit Flow</vt:lpstr>
      <vt:lpstr>Core C6 C-state Entry and Exit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Details in the Paper</vt:lpstr>
      <vt:lpstr>PowerPoint Presentation</vt:lpstr>
    </vt:vector>
  </TitlesOfParts>
  <Company>Razer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Minesh Patel</dc:creator>
  <cp:lastModifiedBy>Mutlu  Onur</cp:lastModifiedBy>
  <cp:revision>3723</cp:revision>
  <dcterms:created xsi:type="dcterms:W3CDTF">2017-06-05T15:22:10Z</dcterms:created>
  <dcterms:modified xsi:type="dcterms:W3CDTF">2023-01-30T10:05:54Z</dcterms:modified>
</cp:coreProperties>
</file>